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Lst>
  <p:notesMasterIdLst>
    <p:notesMasterId r:id="rId129"/>
  </p:notesMasterIdLst>
  <p:handoutMasterIdLst>
    <p:handoutMasterId r:id="rId130"/>
  </p:handoutMasterIdLst>
  <p:sldIdLst>
    <p:sldId id="26381" r:id="rId2"/>
    <p:sldId id="26505" r:id="rId3"/>
    <p:sldId id="26393" r:id="rId4"/>
    <p:sldId id="271" r:id="rId5"/>
    <p:sldId id="26383" r:id="rId6"/>
    <p:sldId id="289" r:id="rId7"/>
    <p:sldId id="26375" r:id="rId8"/>
    <p:sldId id="26506" r:id="rId9"/>
    <p:sldId id="26514" r:id="rId10"/>
    <p:sldId id="26573" r:id="rId11"/>
    <p:sldId id="26572" r:id="rId12"/>
    <p:sldId id="26510" r:id="rId13"/>
    <p:sldId id="26549" r:id="rId14"/>
    <p:sldId id="26632" r:id="rId15"/>
    <p:sldId id="26633" r:id="rId16"/>
    <p:sldId id="26508" r:id="rId17"/>
    <p:sldId id="26509" r:id="rId18"/>
    <p:sldId id="26625" r:id="rId19"/>
    <p:sldId id="26507" r:id="rId20"/>
    <p:sldId id="26512" r:id="rId21"/>
    <p:sldId id="26513" r:id="rId22"/>
    <p:sldId id="26515" r:id="rId23"/>
    <p:sldId id="26433" r:id="rId24"/>
    <p:sldId id="26434" r:id="rId25"/>
    <p:sldId id="26624" r:id="rId26"/>
    <p:sldId id="26519" r:id="rId27"/>
    <p:sldId id="26551" r:id="rId28"/>
    <p:sldId id="26516" r:id="rId29"/>
    <p:sldId id="26517" r:id="rId30"/>
    <p:sldId id="26518" r:id="rId31"/>
    <p:sldId id="26520" r:id="rId32"/>
    <p:sldId id="26521" r:id="rId33"/>
    <p:sldId id="26522" r:id="rId34"/>
    <p:sldId id="26630" r:id="rId35"/>
    <p:sldId id="26634" r:id="rId36"/>
    <p:sldId id="26523" r:id="rId37"/>
    <p:sldId id="26635" r:id="rId38"/>
    <p:sldId id="26524" r:id="rId39"/>
    <p:sldId id="26525" r:id="rId40"/>
    <p:sldId id="26636" r:id="rId41"/>
    <p:sldId id="26526" r:id="rId42"/>
    <p:sldId id="26527" r:id="rId43"/>
    <p:sldId id="26637" r:id="rId44"/>
    <p:sldId id="26626" r:id="rId45"/>
    <p:sldId id="26528" r:id="rId46"/>
    <p:sldId id="26530" r:id="rId47"/>
    <p:sldId id="26529" r:id="rId48"/>
    <p:sldId id="26531" r:id="rId49"/>
    <p:sldId id="26532" r:id="rId50"/>
    <p:sldId id="26533" r:id="rId51"/>
    <p:sldId id="26534" r:id="rId52"/>
    <p:sldId id="26574" r:id="rId53"/>
    <p:sldId id="26535" r:id="rId54"/>
    <p:sldId id="26638" r:id="rId55"/>
    <p:sldId id="26536" r:id="rId56"/>
    <p:sldId id="26537" r:id="rId57"/>
    <p:sldId id="26619" r:id="rId58"/>
    <p:sldId id="26548" r:id="rId59"/>
    <p:sldId id="26407" r:id="rId60"/>
    <p:sldId id="26550" r:id="rId61"/>
    <p:sldId id="26555" r:id="rId62"/>
    <p:sldId id="26556" r:id="rId63"/>
    <p:sldId id="26557" r:id="rId64"/>
    <p:sldId id="26539" r:id="rId65"/>
    <p:sldId id="26552" r:id="rId66"/>
    <p:sldId id="26540" r:id="rId67"/>
    <p:sldId id="26541" r:id="rId68"/>
    <p:sldId id="26543" r:id="rId69"/>
    <p:sldId id="26542" r:id="rId70"/>
    <p:sldId id="26544" r:id="rId71"/>
    <p:sldId id="26545" r:id="rId72"/>
    <p:sldId id="26546" r:id="rId73"/>
    <p:sldId id="26576" r:id="rId74"/>
    <p:sldId id="26639" r:id="rId75"/>
    <p:sldId id="26547" r:id="rId76"/>
    <p:sldId id="26558" r:id="rId77"/>
    <p:sldId id="26640" r:id="rId78"/>
    <p:sldId id="26647" r:id="rId79"/>
    <p:sldId id="26560" r:id="rId80"/>
    <p:sldId id="26575" r:id="rId81"/>
    <p:sldId id="26435" r:id="rId82"/>
    <p:sldId id="26436" r:id="rId83"/>
    <p:sldId id="26559" r:id="rId84"/>
    <p:sldId id="26561" r:id="rId85"/>
    <p:sldId id="26562" r:id="rId86"/>
    <p:sldId id="26563" r:id="rId87"/>
    <p:sldId id="26564" r:id="rId88"/>
    <p:sldId id="26565" r:id="rId89"/>
    <p:sldId id="26627" r:id="rId90"/>
    <p:sldId id="26567" r:id="rId91"/>
    <p:sldId id="26568" r:id="rId92"/>
    <p:sldId id="26569" r:id="rId93"/>
    <p:sldId id="26570" r:id="rId94"/>
    <p:sldId id="26566" r:id="rId95"/>
    <p:sldId id="26554" r:id="rId96"/>
    <p:sldId id="26577" r:id="rId97"/>
    <p:sldId id="26581" r:id="rId98"/>
    <p:sldId id="26621" r:id="rId99"/>
    <p:sldId id="26620" r:id="rId100"/>
    <p:sldId id="26622" r:id="rId101"/>
    <p:sldId id="26623" r:id="rId102"/>
    <p:sldId id="26571" r:id="rId103"/>
    <p:sldId id="26580" r:id="rId104"/>
    <p:sldId id="26582" r:id="rId105"/>
    <p:sldId id="26583" r:id="rId106"/>
    <p:sldId id="26584" r:id="rId107"/>
    <p:sldId id="26585" r:id="rId108"/>
    <p:sldId id="26586" r:id="rId109"/>
    <p:sldId id="26641" r:id="rId110"/>
    <p:sldId id="26642" r:id="rId111"/>
    <p:sldId id="26587" r:id="rId112"/>
    <p:sldId id="26614" r:id="rId113"/>
    <p:sldId id="26615" r:id="rId114"/>
    <p:sldId id="26588" r:id="rId115"/>
    <p:sldId id="26591" r:id="rId116"/>
    <p:sldId id="26589" r:id="rId117"/>
    <p:sldId id="26616" r:id="rId118"/>
    <p:sldId id="26592" r:id="rId119"/>
    <p:sldId id="26511" r:id="rId120"/>
    <p:sldId id="26617" r:id="rId121"/>
    <p:sldId id="26618" r:id="rId122"/>
    <p:sldId id="360" r:id="rId123"/>
    <p:sldId id="26643" r:id="rId124"/>
    <p:sldId id="26644" r:id="rId125"/>
    <p:sldId id="26646" r:id="rId126"/>
    <p:sldId id="26645" r:id="rId127"/>
    <p:sldId id="361" r:id="rId128"/>
  </p:sldIdLst>
  <p:sldSz cx="12192000" cy="6858000"/>
  <p:notesSz cx="6858000" cy="9144000"/>
  <p:embeddedFontLst>
    <p:embeddedFont>
      <p:font typeface="Public Sans" pitchFamily="2" charset="0"/>
      <p:regular r:id="rId131"/>
      <p:bold r:id="rId132"/>
      <p:italic r:id="rId133"/>
      <p:boldItalic r:id="rId134"/>
    </p:embeddedFont>
    <p:embeddedFont>
      <p:font typeface="Roboto" panose="02000000000000000000" pitchFamily="2" charset="0"/>
      <p:regular r:id="rId135"/>
      <p:bold r:id="rId136"/>
      <p:italic r:id="rId137"/>
      <p:boldItalic r:id="rId13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Content" id="{D5A8010D-981F-43AA-A0D6-182EC53CAA84}">
          <p14:sldIdLst>
            <p14:sldId id="26505"/>
            <p14:sldId id="26393"/>
            <p14:sldId id="271"/>
            <p14:sldId id="26383"/>
            <p14:sldId id="289"/>
            <p14:sldId id="26375"/>
            <p14:sldId id="26506"/>
            <p14:sldId id="26514"/>
            <p14:sldId id="26573"/>
            <p14:sldId id="26572"/>
            <p14:sldId id="26510"/>
            <p14:sldId id="26549"/>
            <p14:sldId id="26632"/>
            <p14:sldId id="26633"/>
            <p14:sldId id="26508"/>
            <p14:sldId id="26509"/>
            <p14:sldId id="26625"/>
            <p14:sldId id="26507"/>
            <p14:sldId id="26512"/>
            <p14:sldId id="26513"/>
            <p14:sldId id="26515"/>
            <p14:sldId id="26433"/>
            <p14:sldId id="26434"/>
            <p14:sldId id="26624"/>
            <p14:sldId id="26519"/>
            <p14:sldId id="26551"/>
            <p14:sldId id="26516"/>
            <p14:sldId id="26517"/>
            <p14:sldId id="26518"/>
            <p14:sldId id="26520"/>
            <p14:sldId id="26521"/>
            <p14:sldId id="26522"/>
            <p14:sldId id="26630"/>
            <p14:sldId id="26634"/>
            <p14:sldId id="26523"/>
            <p14:sldId id="26635"/>
            <p14:sldId id="26524"/>
            <p14:sldId id="26525"/>
            <p14:sldId id="26636"/>
            <p14:sldId id="26526"/>
            <p14:sldId id="26527"/>
            <p14:sldId id="26637"/>
            <p14:sldId id="26626"/>
            <p14:sldId id="26528"/>
            <p14:sldId id="26530"/>
            <p14:sldId id="26529"/>
            <p14:sldId id="26531"/>
            <p14:sldId id="26532"/>
            <p14:sldId id="26533"/>
            <p14:sldId id="26534"/>
            <p14:sldId id="26574"/>
            <p14:sldId id="26535"/>
            <p14:sldId id="26638"/>
            <p14:sldId id="26536"/>
            <p14:sldId id="26537"/>
            <p14:sldId id="26619"/>
            <p14:sldId id="26548"/>
            <p14:sldId id="26407"/>
            <p14:sldId id="26550"/>
            <p14:sldId id="26555"/>
            <p14:sldId id="26556"/>
            <p14:sldId id="26557"/>
            <p14:sldId id="26539"/>
            <p14:sldId id="26552"/>
            <p14:sldId id="26540"/>
            <p14:sldId id="26541"/>
            <p14:sldId id="26543"/>
            <p14:sldId id="26542"/>
            <p14:sldId id="26544"/>
            <p14:sldId id="26545"/>
            <p14:sldId id="26546"/>
            <p14:sldId id="26576"/>
            <p14:sldId id="26639"/>
            <p14:sldId id="26547"/>
            <p14:sldId id="26558"/>
            <p14:sldId id="26640"/>
            <p14:sldId id="26647"/>
            <p14:sldId id="26560"/>
            <p14:sldId id="26575"/>
            <p14:sldId id="26435"/>
            <p14:sldId id="26436"/>
            <p14:sldId id="26559"/>
            <p14:sldId id="26561"/>
            <p14:sldId id="26562"/>
            <p14:sldId id="26563"/>
            <p14:sldId id="26564"/>
            <p14:sldId id="26565"/>
            <p14:sldId id="26627"/>
            <p14:sldId id="26567"/>
            <p14:sldId id="26568"/>
            <p14:sldId id="26569"/>
            <p14:sldId id="26570"/>
            <p14:sldId id="26566"/>
            <p14:sldId id="26554"/>
            <p14:sldId id="26577"/>
            <p14:sldId id="26581"/>
            <p14:sldId id="26621"/>
            <p14:sldId id="26620"/>
            <p14:sldId id="26622"/>
            <p14:sldId id="26623"/>
            <p14:sldId id="26571"/>
            <p14:sldId id="26580"/>
            <p14:sldId id="26582"/>
            <p14:sldId id="26583"/>
            <p14:sldId id="26584"/>
            <p14:sldId id="26585"/>
            <p14:sldId id="26586"/>
            <p14:sldId id="26641"/>
            <p14:sldId id="26642"/>
            <p14:sldId id="26587"/>
            <p14:sldId id="26614"/>
            <p14:sldId id="26615"/>
            <p14:sldId id="26588"/>
            <p14:sldId id="26591"/>
            <p14:sldId id="26589"/>
            <p14:sldId id="26616"/>
            <p14:sldId id="26592"/>
            <p14:sldId id="26511"/>
            <p14:sldId id="26617"/>
            <p14:sldId id="26618"/>
          </p14:sldIdLst>
        </p14:section>
        <p14:section name="Assets" id="{ACCADEBA-79DB-4F18-8F19-E4DF86159DFB}">
          <p14:sldIdLst/>
        </p14:section>
        <p14:section name="References &amp; copyright" id="{DBC31484-F5F8-4CB1-8DB4-A562A9780899}">
          <p14:sldIdLst>
            <p14:sldId id="360"/>
            <p14:sldId id="26643"/>
            <p14:sldId id="26644"/>
            <p14:sldId id="26646"/>
            <p14:sldId id="26645"/>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9E0"/>
    <a:srgbClr val="FBDBE7"/>
    <a:srgbClr val="E5F7FC"/>
    <a:srgbClr val="B51458"/>
    <a:srgbClr val="00ACC2"/>
    <a:srgbClr val="64BB47"/>
    <a:srgbClr val="FFFFFF"/>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80" y="84"/>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8.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4.fntdata"/><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handoutMaster" Target="handoutMasters/handoutMaster1.xml"/><Relationship Id="rId135" Type="http://schemas.openxmlformats.org/officeDocument/2006/relationships/font" Target="fonts/font5.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fntdata"/><Relationship Id="rId136"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3.fntdata"/><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7/10/2025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7/10/2025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7B3F3-46E9-1A1B-49C7-8636C1EF8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6CD2E-03CD-EBB2-BFB6-C73EF5DA84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A8BEE-774F-908A-4CFD-372C8600B11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F45F1FC-2FB6-8049-7B37-C7A992E7F1B2}"/>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7100203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B74DA-82FF-A162-0C60-A7C67E6F5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89C99-6FF1-CF92-1380-F4ED768B9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AE026B-40A5-F8F7-6FE9-F8D7BADF336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2BD5348-F624-DF86-71F7-78121D1F14CA}"/>
              </a:ext>
            </a:extLst>
          </p:cNvPr>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35511121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8C44F-69ED-ED89-ED2B-2B1DAD6F1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B00BC-2EFA-77EA-CDF9-707059756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21D65B-5009-60F8-AB40-C226576D632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918B1B0-D1AD-6C53-581A-0EA183CF9E3D}"/>
              </a:ext>
            </a:extLst>
          </p:cNvPr>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33026028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CBF27-AC52-17E2-7E39-923638C2F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F6938-762A-01D8-36A1-4FADEA94B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6D790F-8581-0E0F-D140-6A2A3FE49FB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A17B6CA-1908-E4F4-058E-AABC79C157E5}"/>
              </a:ext>
            </a:extLst>
          </p:cNvPr>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4830350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C09A0-4594-D091-BCB8-6FEA44C59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F827D-8EAD-81DD-5B38-508D5861C3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A7ACD4-A338-912E-6168-95BCFA1B1F9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2D6BEFF-8D22-A2AD-C332-E47EC818CC1D}"/>
              </a:ext>
            </a:extLst>
          </p:cNvPr>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22746876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B876B-B5B8-C200-5FDF-D0AB2AC57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B4A97-D11B-D5EB-566B-B0EBF54BA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580DB3-8B4D-6734-83EB-5BE100B194B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E854941-8499-EA43-3625-D8D205CCE536}"/>
              </a:ext>
            </a:extLst>
          </p:cNvPr>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25006142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76430-C57B-851F-FABF-8C5973DAC7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A17F7-48D0-613B-57EC-AE5A85CE79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C6846-9898-3375-4498-935B0A1133F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0694ECB-AB87-96CF-6391-C2BE8170AE68}"/>
              </a:ext>
            </a:extLst>
          </p:cNvPr>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23411056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01EA2-6D3C-B9A5-C0A4-395F65EA2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4FAF7-2404-2AE0-28B8-1073DDF89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32D9C-D5D6-7578-7F95-6E53A06D4FC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D8BEA9F-2EFB-2D2C-8ED1-E5B894B0541C}"/>
              </a:ext>
            </a:extLst>
          </p:cNvPr>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20000219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29787473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124F4-DECF-D8C5-53D1-730495036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03ABA-2454-165E-F751-4B77008D3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EF523-6C64-BC8D-C5FE-338A16017F7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18C263A-0414-C038-8AE5-6C36C98D768F}"/>
              </a:ext>
            </a:extLst>
          </p:cNvPr>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27450458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4657E-0CD7-3DA3-5802-04A0BD09D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AAD94-65EB-3900-D976-F40F08A6E4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349AA-5752-C0CD-81E8-07C4CEE83E6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0BE1008-D528-A1EF-577D-86AC09BD18C8}"/>
              </a:ext>
            </a:extLst>
          </p:cNvPr>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3904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C1F78-3516-965F-F017-9861410E0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48A08-391B-B6D3-4FBF-F69B984CF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15ABD-BAF2-3F45-CB46-0D37D403E7C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8878A48-1E14-3818-2B84-832DAF464771}"/>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13350650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B58E7-ADE9-4374-C0E6-382FE0D0C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C1CEB-AE7B-78E3-CA21-BFE70F2A9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D4BD88-056B-1369-0547-926369A7065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17889E9-8B83-32B3-2AE6-460B5A775525}"/>
              </a:ext>
            </a:extLst>
          </p:cNvPr>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6858476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A62FB-29F1-D7E5-7CBF-D08387C4B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F8DAB-0D1E-065C-A9A5-172D67A04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10221B-BF5F-4027-47A2-6BEE48C3B5C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1ACFF03-3966-85D8-BC51-FB54A3865657}"/>
              </a:ext>
            </a:extLst>
          </p:cNvPr>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251874033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25919962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8450679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C9D4-EB2B-50F3-D992-7A229E1A3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E7F59-EB95-E4E4-25FD-F7F5CA87F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B6682-5315-5575-A627-455ABDB4494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B994401-DC67-22DE-C1F0-FDE450F11AB6}"/>
              </a:ext>
            </a:extLst>
          </p:cNvPr>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377596321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F07F0-DD44-2477-BF73-3BCDAF149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B97BD-C969-F462-F18D-7624D50E58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605E6-51B5-0903-4F83-750032AC991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345123E-D0C8-CBF2-2919-AE1580420A44}"/>
              </a:ext>
            </a:extLst>
          </p:cNvPr>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331710830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7C6A4-027E-8ABB-C6F0-D0A5CA8D8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E3EA3-B17C-6FCA-8E9C-4E40B9E6F2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345D2-E21E-371E-AAD1-1FF0B16F453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B654250-EFB5-A5AA-D313-B96839FA78D0}"/>
              </a:ext>
            </a:extLst>
          </p:cNvPr>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36044879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8EE27-9EF3-353F-0679-818D4836CD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C07D9-9310-7594-EDD1-76934AEE7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1A713A-663E-7887-66DD-24D76B0B97C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972268C-5EEC-E45A-B155-C1DA4099B523}"/>
              </a:ext>
            </a:extLst>
          </p:cNvPr>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32647813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6B568-2666-91B4-38D7-3C126A0AF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7CDFA-F126-B102-899F-D4F9BE7FD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D2BE2-3389-C9A3-57B4-B21C230417D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06EB46F-EABB-92D2-FE73-4C650C1A587F}"/>
              </a:ext>
            </a:extLst>
          </p:cNvPr>
          <p:cNvSpPr>
            <a:spLocks noGrp="1"/>
          </p:cNvSpPr>
          <p:nvPr>
            <p:ph type="sldNum" sz="quarter" idx="5"/>
          </p:nvPr>
        </p:nvSpPr>
        <p:spPr/>
        <p:txBody>
          <a:bodyPr/>
          <a:lstStyle/>
          <a:p>
            <a:fld id="{B07158C4-A119-4B78-9DE8-A50001BC31DC}" type="slidenum">
              <a:rPr lang="en-AU" smtClean="0"/>
              <a:pPr/>
              <a:t>126</a:t>
            </a:fld>
            <a:endParaRPr lang="en-AU"/>
          </a:p>
        </p:txBody>
      </p:sp>
    </p:spTree>
    <p:extLst>
      <p:ext uri="{BB962C8B-B14F-4D97-AF65-F5344CB8AC3E}">
        <p14:creationId xmlns:p14="http://schemas.microsoft.com/office/powerpoint/2010/main" val="856563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C1F78-3516-965F-F017-9861410E0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48A08-391B-B6D3-4FBF-F69B984CF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15ABD-BAF2-3F45-CB46-0D37D403E7C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8878A48-1E14-3818-2B84-832DAF464771}"/>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41707218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127</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4075B-17C6-90CC-2D19-E8D0A6624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3AE5D-6093-D7CB-0D0B-58E98D1F6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FFC170-C5EC-A7F7-C7A3-91823A2283F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7F6DA60-F474-210D-FEB6-5C0CE41DA066}"/>
              </a:ext>
            </a:extLst>
          </p:cNvPr>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599646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ACB20-08C3-C32A-63D5-4C4914704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EFAD0-AAF4-70AE-7D5B-2EB06C200C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DEFCD0-3F9B-CF11-182C-7634376A475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8190257-DB43-75C3-50DB-5B92EFD98A3B}"/>
              </a:ext>
            </a:extLst>
          </p:cNvPr>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66763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A7134-1CE8-AB37-9340-2E7FCA426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D05C2-E850-61A8-0757-25EB62F0A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4DAC0B-5AE6-3116-9A28-BAB2200D8F1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DC23B6E-2D43-2FE6-AE00-A9C0D3793445}"/>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555795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61938-8D92-4478-705D-05F735E2A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01FE9-C0A1-1869-ACD6-2C73C9C698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A21DE-895F-4921-EA8E-B9D35EB7ED4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C79FE01-4883-5167-BD42-14D0928F9D12}"/>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1895809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F6348-942A-A38C-BDCA-971B39B1E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2787F-9BE2-B7F5-51A9-8D7081154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A1344-E431-57A2-B027-5CDCB9E71BC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D5419CA-EEF8-FD1D-FB0C-56B2B06B969E}"/>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4132508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F6348-942A-A38C-BDCA-971B39B1E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2787F-9BE2-B7F5-51A9-8D7081154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A1344-E431-57A2-B027-5CDCB9E71BC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D5419CA-EEF8-FD1D-FB0C-56B2B06B969E}"/>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3180509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AE9BE-65CF-1A0D-E560-03F330A56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ED87B-EE65-2EA8-9C08-3167DD73BA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4B1165-DFAD-E34B-CB2F-C56ED3DDCFA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3A844F1-8482-7FA4-8E21-14EB27F3D17A}"/>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1337245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8FE4F-1E3D-7796-194F-344915A1DA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DC3D3-CAA7-CA2C-9994-7A16B98B7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49DD0-B1B2-0FA8-4141-0EEB29DBC88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B989E12-D5EC-E751-67D8-EF96AFE6A51C}"/>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1834672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8FE4F-1E3D-7796-194F-344915A1DA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DC3D3-CAA7-CA2C-9994-7A16B98B7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49DD0-B1B2-0FA8-4141-0EEB29DBC88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B989E12-D5EC-E751-67D8-EF96AFE6A51C}"/>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308506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6854A-A96B-D4C5-A517-F7E11BA34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A288B-A906-D8EE-ECC6-E3311788C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8C7B5-5386-F07D-D678-42B887CEEA5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23C8BBE-3299-8302-A09E-6749E70E1C78}"/>
              </a:ext>
            </a:extLst>
          </p:cNvPr>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086851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081A0-2CAD-539F-1B5E-EE5EEAAE4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F64CB-920A-FB89-0D6A-5B7150B0B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185261-EB45-F51C-D2C1-F261D38708F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C244014-2942-E910-3EB8-5E040D96EC81}"/>
              </a:ext>
            </a:extLst>
          </p:cNvPr>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3577616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F3AC5-1FA7-4B1C-06CE-DA4413EBC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240DC6-5552-5EA6-DCE7-C696122DA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14064-E6F2-74FC-C642-2D4A46ACACD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BBEBCC0-8E32-A029-0E36-530D67D5CDBC}"/>
              </a:ext>
            </a:extLst>
          </p:cNvPr>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2381773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186D6-60BB-C200-7411-69AF22636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DE0D6-2D1A-309B-79D3-16F3EC5D54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BA46B-EE5F-7371-BA02-43767D1C2FC7}"/>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AC73CC82-64C2-FE6E-B3A1-F2835C1166B1}"/>
              </a:ext>
            </a:extLst>
          </p:cNvPr>
          <p:cNvSpPr>
            <a:spLocks noGrp="1"/>
          </p:cNvSpPr>
          <p:nvPr>
            <p:ph type="sldNum" sz="quarter" idx="5"/>
          </p:nvPr>
        </p:nvSpPr>
        <p:spPr/>
        <p:txBody>
          <a:bodyPr/>
          <a:lstStyle/>
          <a:p>
            <a:fld id="{D09C5488-DD16-4714-9519-7BE21BA11D4E}" type="slidenum">
              <a:rPr lang="en-AU" smtClean="0"/>
              <a:t>27</a:t>
            </a:fld>
            <a:endParaRPr lang="en-AU"/>
          </a:p>
        </p:txBody>
      </p:sp>
    </p:spTree>
    <p:extLst>
      <p:ext uri="{BB962C8B-B14F-4D97-AF65-F5344CB8AC3E}">
        <p14:creationId xmlns:p14="http://schemas.microsoft.com/office/powerpoint/2010/main" val="3739561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625FE-91E0-753D-07B7-B36CB5E39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061D1-E231-2E7A-E93B-F266A9BCF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6A288-BF93-514F-F4A1-85EF625AEB8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25B836B-D13E-A932-CB43-64167948623D}"/>
              </a:ext>
            </a:extLst>
          </p:cNvPr>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120760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8F7A5-3FA6-5E1D-6321-CAA01D731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D2A91-B446-9DDB-176E-2E6D86E9F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E68B87-E2DF-124E-9D0F-1DFEEEF0B15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E45BF59-9875-16C0-8FCD-2D0B4370EC5A}"/>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3264343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21222-9F85-B5F7-5CED-2A0F207F9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52786-7048-6D3E-C282-CD5599F558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BC1713-39D3-F6B0-AEC1-7210CFC7EA3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CD3E665-E603-70D2-84FE-6F2219B5CD9B}"/>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59194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D948E-72B1-6171-76D8-FC8B6C4CD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69244-4386-24AB-6917-311CC8161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A9A761-CC7E-B2D6-97E7-B231BD4237C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9127D66-38F5-87E1-1C27-BE425B32BE37}"/>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277533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Notes for vendors [to be removed after slide deck creation]:</a:t>
            </a:r>
            <a:endParaRPr lang="en-US">
              <a:latin typeface="Arial" panose="020B0604020202020204" pitchFamily="34" charset="0"/>
              <a:cs typeface="Arial" panose="020B0604020202020204" pitchFamily="34" charset="0"/>
            </a:endParaRPr>
          </a:p>
          <a:p>
            <a:pPr marL="171450" indent="-171450">
              <a:buFont typeface="Arial"/>
              <a:buChar char="•"/>
            </a:pPr>
            <a:r>
              <a:rPr lang="en-AU" b="1">
                <a:latin typeface="Arial" panose="020B0604020202020204" pitchFamily="34" charset="0"/>
                <a:cs typeface="Arial" panose="020B0604020202020204" pitchFamily="34" charset="0"/>
              </a:rPr>
              <a:t>Create hyperlinks to dividers that match lesson numbers by</a:t>
            </a:r>
          </a:p>
          <a:p>
            <a:pPr marL="781035" lvl="1" indent="-171450">
              <a:buFont typeface="Arial"/>
              <a:buChar char="•"/>
            </a:pPr>
            <a:r>
              <a:rPr lang="en-AU" b="1">
                <a:latin typeface="Arial" panose="020B0604020202020204" pitchFamily="34" charset="0"/>
                <a:cs typeface="Arial" panose="020B0604020202020204" pitchFamily="34" charset="0"/>
              </a:rPr>
              <a:t>Right click on the number&gt;edit link&gt;select slide in deck to connect to</a:t>
            </a:r>
          </a:p>
          <a:p>
            <a:pPr marL="171450" indent="-171450">
              <a:buFont typeface="Arial"/>
              <a:buChar char="•"/>
            </a:pPr>
            <a:endParaRPr lang="en-US">
              <a:latin typeface="Arial" panose="020B0604020202020204" pitchFamily="34" charset="0"/>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DE062-BEBA-B15F-EA74-767EDE547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C77A9E-2AD2-F231-2EE9-DE75D299FF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20705-E2B2-0F25-8058-EEADD7A247A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658C021-07F5-6072-5425-463476FEED2F}"/>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3281381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B4617-AA6F-B82C-C73A-69437A5AD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FD7E9-49B8-6477-BFEF-A2E926752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6EF78-CE03-D4AC-1970-384B3590B03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505ADB5-723D-8A76-E5F6-6F3F1BD25C2D}"/>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2860181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148A3-9AF0-A0CF-6FE4-46320364F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AD548-28E6-1CDB-D9CA-597A945EE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D75EB-FBCE-9B5E-4DA1-EF6B931985D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2585A57-1110-60A1-6B24-E2349E14D45D}"/>
              </a:ext>
            </a:extLst>
          </p:cNvPr>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587868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A0F98-F05A-676D-4463-7691CE2DF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8CEC4-4307-7E1B-B9B7-782DAADD05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CC9F0-3EA1-6CAF-CC76-01596EB364B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BB2AEEE-FDF7-FCD4-D26D-190B3049C81B}"/>
              </a:ext>
            </a:extLst>
          </p:cNvPr>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1943236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91131-3F79-54A4-800A-7EFEB8D6B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C18D2-E74A-6572-4FCA-1346A35BB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C547C-3539-22EC-3B56-C129E02EB9F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02E852C-0A19-3D63-CE9C-7A7B0B69AEEA}"/>
              </a:ext>
            </a:extLst>
          </p:cNvPr>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4134228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6543F-C8F0-64ED-EC8B-6959FFED8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1FF33-21C6-DBCE-5DBD-89FBCC1292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66E44A-6F59-DF81-F341-433E2EFA9AC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25FCB39-174E-ADE9-50D2-E934D9604DB3}"/>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2983834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0799A-D2F5-9D7B-F8E5-7EC87CB6B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93E1C9-F67D-913D-58FB-39BA99679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3914A-0F76-450A-7B22-9A8389D4EBA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1B3E0ED-A807-C40B-3183-D89CD51B8C47}"/>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082462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371B2-8618-3E9C-D8F6-2CA2A72BB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19F78-0B8D-91A9-9DC3-6EB51D9C8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8BE4F3-9147-B74D-9F85-8B1A81D4A3E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CB09192-7F8C-C6F5-0439-096B5C676120}"/>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18000786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36371-C62D-BEAF-8B3E-2D8A3B1FA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F9AB6-1D60-A8B9-91A3-FAF3E28D51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D50A7-92B3-E985-FD09-059C58F86F2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87212D1-0A4D-1AAA-DCEB-D7AD7826DE85}"/>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2702707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36371-C62D-BEAF-8B3E-2D8A3B1FA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F9AB6-1D60-A8B9-91A3-FAF3E28D51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D50A7-92B3-E985-FD09-059C58F86F2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87212D1-0A4D-1AAA-DCEB-D7AD7826DE85}"/>
              </a:ext>
            </a:extLst>
          </p:cNvPr>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27429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BCFE1-DA29-9381-17D1-2CBB62049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D6F83-1C66-4B64-3D19-3D0091817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FC740-3927-FCCC-C8F9-FF2A7EEAE52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EAD018F-AA49-7176-1B1D-A4795D3933ED}"/>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1604901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3A8DF-DF4B-0EB0-A8A4-680CDC0A2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4765D-87D6-D680-D42F-218F413C47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3577C-426A-F0C2-AC11-2242145CCCA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0524585-A616-3E55-9C72-BAEDDE0D8C44}"/>
              </a:ext>
            </a:extLst>
          </p:cNvPr>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2884434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F8BDE-2BA1-4E4F-39E3-EAE67A686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FB3B6-F555-024E-7E8D-38C01B3A08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4FDC4A-F991-62BC-B2A3-69E1B5AAB3B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8516AE-7648-E360-607B-F690A3FC85C9}"/>
              </a:ext>
            </a:extLst>
          </p:cNvPr>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3256888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3EAAF-3192-DC75-CAE5-36976430F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C90B79-1A96-CCAD-B9A5-C717FCF893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52F34-2051-445C-B5DD-6991E84A8A4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6ADA76A-267D-845B-0AED-AC994F5DC596}"/>
              </a:ext>
            </a:extLst>
          </p:cNvPr>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1527968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2424C-EA1D-6276-82A1-05305BFF5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A710E-BD86-40B1-6E0E-A17E961A6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43F5E-6E24-B591-9B4B-C0FADF7BCDE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8D04B9A-486C-1D29-0472-22135B2C6216}"/>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40026717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C81FA-A40D-E85C-780E-8D5350BE4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1602-1A94-339D-2001-8F732240B7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734FAE-D292-D162-B91D-29F99F79C85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93262C7-8833-2007-0005-4D963D25C761}"/>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42764366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5EF83-31FF-A875-ABC8-A5B7995D7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5E232-63C8-9173-CD43-DEABC08590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6D7CBA-0E42-C07C-1449-053C6DAEEFA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021D247-6C3F-62E3-8649-F2E19D610F67}"/>
              </a:ext>
            </a:extLst>
          </p:cNvPr>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15261747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B2587-D7B8-CED0-5010-15915A798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42D3D-24A6-5B60-1698-A0BF5DBE7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B0CDA-B58C-5063-8063-5A4C1948970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B976D2D-3155-2B1F-8FF3-322340C64BBC}"/>
              </a:ext>
            </a:extLst>
          </p:cNvPr>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3003670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73D0E-40E0-0BCD-72A5-4FA1A8FB2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93576-058B-25B7-0AB3-3BF75C46D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EE538-ED33-92C7-8D34-C9EC04FF1B2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3391CAF-4EC6-9E4D-FFC2-C5EFC5380DA0}"/>
              </a:ext>
            </a:extLst>
          </p:cNvPr>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30168283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73D0E-40E0-0BCD-72A5-4FA1A8FB2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93576-058B-25B7-0AB3-3BF75C46D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EE538-ED33-92C7-8D34-C9EC04FF1B2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3391CAF-4EC6-9E4D-FFC2-C5EFC5380DA0}"/>
              </a:ext>
            </a:extLst>
          </p:cNvPr>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363419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73D0E-40E0-0BCD-72A5-4FA1A8FB2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93576-058B-25B7-0AB3-3BF75C46D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EE538-ED33-92C7-8D34-C9EC04FF1B2D}"/>
              </a:ext>
            </a:extLst>
          </p:cNvPr>
          <p:cNvSpPr>
            <a:spLocks noGrp="1"/>
          </p:cNvSpPr>
          <p:nvPr>
            <p:ph type="body" idx="1"/>
          </p:nvPr>
        </p:nvSpPr>
        <p:spPr/>
        <p:txBody>
          <a:bodyPr/>
          <a:lstStyle/>
          <a:p>
            <a:r>
              <a:rPr lang="en-AU">
                <a:latin typeface="Arial"/>
                <a:cs typeface="Arial"/>
              </a:rPr>
              <a:t>Teacher note – the play buttons work best when in presenter mode. </a:t>
            </a:r>
            <a:endParaRPr lang="en-AU"/>
          </a:p>
        </p:txBody>
      </p:sp>
      <p:sp>
        <p:nvSpPr>
          <p:cNvPr id="4" name="Slide Number Placeholder 3">
            <a:extLst>
              <a:ext uri="{FF2B5EF4-FFF2-40B4-BE49-F238E27FC236}">
                <a16:creationId xmlns:a16="http://schemas.microsoft.com/office/drawing/2014/main" id="{E3391CAF-4EC6-9E4D-FFC2-C5EFC5380DA0}"/>
              </a:ext>
            </a:extLst>
          </p:cNvPr>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3341602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56599-A2F4-2CAA-C09B-54474522F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DA3CF-CFE0-00EA-2FDE-B4598ED50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357A7-3193-76DF-8062-6804DF6CFA7E}"/>
              </a:ext>
            </a:extLst>
          </p:cNvPr>
          <p:cNvSpPr>
            <a:spLocks noGrp="1"/>
          </p:cNvSpPr>
          <p:nvPr>
            <p:ph type="body" idx="1"/>
          </p:nvPr>
        </p:nvSpPr>
        <p:spPr/>
        <p:txBody>
          <a:bodyPr/>
          <a:lstStyle/>
          <a:p>
            <a:r>
              <a:rPr lang="en-AU"/>
              <a:t>Teacher note – the play buttons work best when in presenter mode. </a:t>
            </a:r>
            <a:endParaRPr lang="en-US"/>
          </a:p>
        </p:txBody>
      </p:sp>
      <p:sp>
        <p:nvSpPr>
          <p:cNvPr id="4" name="Slide Number Placeholder 3">
            <a:extLst>
              <a:ext uri="{FF2B5EF4-FFF2-40B4-BE49-F238E27FC236}">
                <a16:creationId xmlns:a16="http://schemas.microsoft.com/office/drawing/2014/main" id="{A3E7B6B4-C9CE-75BD-419B-C39AF12398DD}"/>
              </a:ext>
            </a:extLst>
          </p:cNvPr>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4204855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ADFDB-1171-6CD0-634C-6E24E79EF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2BFCD-1EC7-1EE1-1AC6-FCB7A8962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3E924-3042-9B59-7389-6AD4101B93CB}"/>
              </a:ext>
            </a:extLst>
          </p:cNvPr>
          <p:cNvSpPr>
            <a:spLocks noGrp="1"/>
          </p:cNvSpPr>
          <p:nvPr>
            <p:ph type="body" idx="1"/>
          </p:nvPr>
        </p:nvSpPr>
        <p:spPr/>
        <p:txBody>
          <a:bodyPr/>
          <a:lstStyle/>
          <a:p>
            <a:r>
              <a:rPr lang="en-AU"/>
              <a:t>Teacher note – the play buttons work best when in presenter mode. </a:t>
            </a:r>
            <a:endParaRPr lang="en-US"/>
          </a:p>
        </p:txBody>
      </p:sp>
      <p:sp>
        <p:nvSpPr>
          <p:cNvPr id="4" name="Slide Number Placeholder 3">
            <a:extLst>
              <a:ext uri="{FF2B5EF4-FFF2-40B4-BE49-F238E27FC236}">
                <a16:creationId xmlns:a16="http://schemas.microsoft.com/office/drawing/2014/main" id="{06C9116A-020D-88A2-FC3F-CCA8BED163D8}"/>
              </a:ext>
            </a:extLst>
          </p:cNvPr>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42005644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BC8AC-B3E6-A78E-89CA-E92614164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3480A-A2A4-0C96-8B52-52BBBC427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EC2DC-6E7B-43D4-A283-E17579455902}"/>
              </a:ext>
            </a:extLst>
          </p:cNvPr>
          <p:cNvSpPr>
            <a:spLocks noGrp="1"/>
          </p:cNvSpPr>
          <p:nvPr>
            <p:ph type="body" idx="1"/>
          </p:nvPr>
        </p:nvSpPr>
        <p:spPr/>
        <p:txBody>
          <a:bodyPr/>
          <a:lstStyle/>
          <a:p>
            <a:r>
              <a:rPr lang="en-AU"/>
              <a:t>Teacher note – the play buttons work best when in presenter mode. </a:t>
            </a:r>
            <a:endParaRPr lang="en-US"/>
          </a:p>
        </p:txBody>
      </p:sp>
      <p:sp>
        <p:nvSpPr>
          <p:cNvPr id="4" name="Slide Number Placeholder 3">
            <a:extLst>
              <a:ext uri="{FF2B5EF4-FFF2-40B4-BE49-F238E27FC236}">
                <a16:creationId xmlns:a16="http://schemas.microsoft.com/office/drawing/2014/main" id="{F4DA509A-A163-512A-156F-F43C704CEE84}"/>
              </a:ext>
            </a:extLst>
          </p:cNvPr>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28523005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64631-8915-BCF0-F899-57008449F9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BF235-C0AA-52A5-B8CA-7205D55820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767226-9DA7-8F2B-AF70-FBA2B841380D}"/>
              </a:ext>
            </a:extLst>
          </p:cNvPr>
          <p:cNvSpPr>
            <a:spLocks noGrp="1"/>
          </p:cNvSpPr>
          <p:nvPr>
            <p:ph type="body" idx="1"/>
          </p:nvPr>
        </p:nvSpPr>
        <p:spPr/>
        <p:txBody>
          <a:bodyPr/>
          <a:lstStyle/>
          <a:p>
            <a:r>
              <a:rPr lang="en-AU"/>
              <a:t>Teacher note – the play buttons work best when in presenter mode. </a:t>
            </a:r>
            <a:endParaRPr lang="en-US"/>
          </a:p>
        </p:txBody>
      </p:sp>
      <p:sp>
        <p:nvSpPr>
          <p:cNvPr id="4" name="Slide Number Placeholder 3">
            <a:extLst>
              <a:ext uri="{FF2B5EF4-FFF2-40B4-BE49-F238E27FC236}">
                <a16:creationId xmlns:a16="http://schemas.microsoft.com/office/drawing/2014/main" id="{5B860264-9828-E630-350B-57A0CAF87EDD}"/>
              </a:ext>
            </a:extLst>
          </p:cNvPr>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42014080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8C3D4-427A-B040-0EA3-6B40BCC14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25306-101A-128B-0601-3AFB2D5EE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3F799-D3FE-AD5C-1B6A-7431A14FCD8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E3C0021-D4F7-7BA1-344A-CBC8CC58197B}"/>
              </a:ext>
            </a:extLst>
          </p:cNvPr>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15690340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criteria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r>
              <a:rPr lang="en-AU"/>
              <a:t>.</a:t>
            </a:r>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59</a:t>
            </a:fld>
            <a:endParaRPr lang="en-AU"/>
          </a:p>
        </p:txBody>
      </p:sp>
    </p:spTree>
    <p:extLst>
      <p:ext uri="{BB962C8B-B14F-4D97-AF65-F5344CB8AC3E}">
        <p14:creationId xmlns:p14="http://schemas.microsoft.com/office/powerpoint/2010/main" val="2663201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0F8D3-D707-0C66-809E-4705EEBB64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CAC10-5B01-4F15-CEEA-7D7F302B1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497A31-D5BE-487C-DC8B-10D7781CE59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8E918AB-ECC9-0476-C7E8-F5A98BA47209}"/>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17832408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83448-0A7A-B6A5-7C3F-FDECBA706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AC9FB-095D-1080-41B3-F4C0986A48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FFEF2-A8AD-6075-4EA9-34443829821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2D342C6-B9E0-AED9-323A-A9EB3037D968}"/>
              </a:ext>
            </a:extLst>
          </p:cNvPr>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37419403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F0EA3-CF81-B268-FD56-10152274E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D36EB-71DB-155F-8351-873835C3B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0069D-9464-A164-D096-55B3912F0E6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37E7281-7483-2FE2-2140-EA9F8A31FA5E}"/>
              </a:ext>
            </a:extLst>
          </p:cNvPr>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2955197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961419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16292-7774-9976-F15D-2DA3A08DAD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A16273-1F67-4E70-27A6-C7B7D80AC0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5DCDD-93C1-4350-E55F-5E10E666B74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B0CBE2B-439A-2836-D492-A548ADA89F51}"/>
              </a:ext>
            </a:extLst>
          </p:cNvPr>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28026927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64EA2-3DC5-1AE2-3338-40EB6D080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3B3F6-5385-00AF-927B-F37074A20E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30DB9-E09E-CDF1-49B9-91FD7970011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4372968-7C42-839F-DCB9-C567D1649269}"/>
              </a:ext>
            </a:extLst>
          </p:cNvPr>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28836809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1DCB0-38DD-6C55-42DA-688E4C745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0305A-F813-E3D6-A507-5EF4D4A62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7AA8D0-D7A2-D19E-0C09-4ACAB1C47589}"/>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94DD81F4-20C9-D786-C01D-D16052D74E6A}"/>
              </a:ext>
            </a:extLst>
          </p:cNvPr>
          <p:cNvSpPr>
            <a:spLocks noGrp="1"/>
          </p:cNvSpPr>
          <p:nvPr>
            <p:ph type="sldNum" sz="quarter" idx="5"/>
          </p:nvPr>
        </p:nvSpPr>
        <p:spPr/>
        <p:txBody>
          <a:bodyPr/>
          <a:lstStyle/>
          <a:p>
            <a:fld id="{D09C5488-DD16-4714-9519-7BE21BA11D4E}" type="slidenum">
              <a:rPr lang="en-AU" smtClean="0"/>
              <a:t>65</a:t>
            </a:fld>
            <a:endParaRPr lang="en-AU"/>
          </a:p>
        </p:txBody>
      </p:sp>
    </p:spTree>
    <p:extLst>
      <p:ext uri="{BB962C8B-B14F-4D97-AF65-F5344CB8AC3E}">
        <p14:creationId xmlns:p14="http://schemas.microsoft.com/office/powerpoint/2010/main" val="21157416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91695-FC0C-BE58-F426-05773C616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9670D-87E1-33F8-1F89-3ED328F30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7E3A71-B7D1-1239-960B-8505839DEF9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2F24F25-37C2-5317-DFEC-61432A1334D1}"/>
              </a:ext>
            </a:extLst>
          </p:cNvPr>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15317021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F516E-CAA2-13B8-AAB5-34C6EAB588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53627-6BFE-2ED8-A969-EAF06709A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B95E6F-DEEC-49C2-861B-CBA48502407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2414230-F89A-3A55-74BA-51B5F28F7BC6}"/>
              </a:ext>
            </a:extLst>
          </p:cNvPr>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7805683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E4682-A0B4-1E51-8DAA-28515A8B3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025B9-4005-707F-7A21-635A91897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CCE19-8C73-5FAE-4CAD-9880A0361F1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50BC0BB-3F41-A257-5066-40588B0C2B34}"/>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23418201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CC8CE-5A4B-A8C4-C691-45BA9F928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4F377F-F807-D09C-D5F0-5C7FFFA49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ABED43-A1C6-C7DB-BBB4-A6D4E21DFBB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93DE1AA-1781-9B82-A5D5-C511B82419AD}"/>
              </a:ext>
            </a:extLst>
          </p:cNvPr>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32511977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A2B0E-E814-C799-8492-7A69A6261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2F0E2C-236C-49A0-F549-78AD23765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CB0EDA-E77F-A370-3795-6929EA5C118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FD4BC7F-EF79-C668-E1EB-E7BB2A1A9157}"/>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18767082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FF27C-53C6-D8F1-EB38-A981CB8D3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29769-9C04-335F-79A5-7CC34DF80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07E3E8-1A1A-3B4C-CBD7-C30D7F5EE32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F26EB11-FADA-2DE3-DA4E-B48F6977EDA1}"/>
              </a:ext>
            </a:extLst>
          </p:cNvPr>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29250367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73A02-17FF-F557-7137-BB1B5472F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04F99-58F3-72C9-7F0A-519585A50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A9DD8-085F-43BE-70C7-8987AB7B86B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8C61508-3381-9DD4-5DD5-2CA5820F71F3}"/>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3879612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1816431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DCB99-328D-88C4-7857-7B9698934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EC19C-491E-45EA-E139-39600C021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D86BB-800D-FC28-23B5-112C1ACAF6D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DF60115-92B4-5884-228C-9049A270E56E}"/>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26275900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DCB99-328D-88C4-7857-7B9698934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EC19C-491E-45EA-E139-39600C021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D86BB-800D-FC28-23B5-112C1ACAF6D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DF60115-92B4-5884-228C-9049A270E56E}"/>
              </a:ext>
            </a:extLst>
          </p:cNvPr>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26410519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85C97-9682-413E-936F-3182C771A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4D933-0BDE-73F6-8149-41593D4A7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9A791-79D8-904D-508E-C147F57667E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FB504BE-9494-92F0-4A26-3939A074A897}"/>
              </a:ext>
            </a:extLst>
          </p:cNvPr>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1833480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75DBA-53D0-E044-EF81-2B365CDA3D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87A99-391F-0190-AA36-C020A6ACC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4AE75-7A0F-8184-30BB-0F386527545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8DF6E61-E94D-8F08-FC00-F974C3E888AF}"/>
              </a:ext>
            </a:extLst>
          </p:cNvPr>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20963274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AA868-9A58-8F2D-0331-61F6684CE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C0746-A99A-C1B4-8693-0F6BA0994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561CD-FB8A-4A46-E948-C22A2FD3298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D1DCE38-5EE4-FFB1-A293-BF0504F70E3D}"/>
              </a:ext>
            </a:extLst>
          </p:cNvPr>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37541151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A583F-A7D8-FA4A-D610-D7EA3EDF73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44F644-7422-3AFA-E1CF-42A3E7600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73D13-F3CE-97B0-2FFA-7D0B92EB719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11C43BD-CD02-4A55-6C83-7D4F664961B2}"/>
              </a:ext>
            </a:extLst>
          </p:cNvPr>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8051056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9BFF7-2ED8-FF42-D2A2-51532BE5B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3DF51B-A3B4-5FC5-E70E-72F368472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40D429-9535-C971-F9FD-CA94D955958D}"/>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29231BCC-6A41-32C7-EE5D-562B983EF8DC}"/>
              </a:ext>
            </a:extLst>
          </p:cNvPr>
          <p:cNvSpPr>
            <a:spLocks noGrp="1"/>
          </p:cNvSpPr>
          <p:nvPr>
            <p:ph type="sldNum" sz="quarter" idx="5"/>
          </p:nvPr>
        </p:nvSpPr>
        <p:spPr/>
        <p:txBody>
          <a:bodyPr/>
          <a:lstStyle/>
          <a:p>
            <a:fld id="{D09C5488-DD16-4714-9519-7BE21BA11D4E}" type="slidenum">
              <a:rPr lang="en-AU" smtClean="0"/>
              <a:t>80</a:t>
            </a:fld>
            <a:endParaRPr lang="en-AU"/>
          </a:p>
        </p:txBody>
      </p:sp>
    </p:spTree>
    <p:extLst>
      <p:ext uri="{BB962C8B-B14F-4D97-AF65-F5344CB8AC3E}">
        <p14:creationId xmlns:p14="http://schemas.microsoft.com/office/powerpoint/2010/main" val="21250784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10347475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E0310-CA23-AB6B-BE4C-533E03C99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CD7FB-C606-DB06-3D55-0325099DE5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31333-015D-835A-D4CB-17F770EBA14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2D15383-E730-9DD3-6FFE-BEA7FF71E2B5}"/>
              </a:ext>
            </a:extLst>
          </p:cNvPr>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15244741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3DA38-21BE-EC0A-2E08-13E0D4CA6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18331-A391-B3AE-E4CC-5B25D7BCD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30F96-1E80-D405-6C40-7166578D722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FAB85D3-2005-C7AB-3C0C-3AF556DD4CF8}"/>
              </a:ext>
            </a:extLst>
          </p:cNvPr>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620928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E4F87-0897-4CFC-9AAF-A07DBF6FD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CF44F-3826-9988-CF6C-B07013BE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4B2D1-9029-89D9-C40F-8136DF623E5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E539F4D-951E-A721-5A83-1EB7F6D1FEED}"/>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466842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40A60-80B2-D277-441D-DD7FBAEE7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715B2-37D5-944A-CCD2-A55DF46E8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A1AE9-AE3A-BB95-B7FE-F6E7B20FD5C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B1435F0-2BCA-66C3-B555-7835D1FB7E17}"/>
              </a:ext>
            </a:extLst>
          </p:cNvPr>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5530535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D0A6E-505B-A2AC-B2EA-6835C5C60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075D1-B78F-A354-F1BB-B9AF5361EF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F0CA2-2B98-CF8B-EB6B-A8037E94436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4F1B959-2D99-CD07-F99D-C6B8DA7D785E}"/>
              </a:ext>
            </a:extLst>
          </p:cNvPr>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42469604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385AF-99A0-0469-9E30-7C9EE6D9B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DD58CC-95D5-2C7D-2452-EC4EF2E52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830006-7CC3-BC6C-B5BB-FEEF682AF3E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3AE786F-EBFE-57B3-465D-9D6E38FACAFE}"/>
              </a:ext>
            </a:extLst>
          </p:cNvPr>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7519838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DA51C-3847-0CB8-E4C4-964B68253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BEDEE-E0CA-F8DC-141E-1F47B9B49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98655-39B3-6C19-DAD2-62535D744DB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7DAA8E2-FA07-EB42-57E7-FAA3D11094CC}"/>
              </a:ext>
            </a:extLst>
          </p:cNvPr>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35910560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6FB82-6617-0027-888D-B96CB0ACB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0FD53-4F18-195F-D8DC-1D4120A47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CF05A-9A5A-9045-B153-DD966EA96C6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8350A7-644E-ED58-42BA-D1B96997994A}"/>
              </a:ext>
            </a:extLst>
          </p:cNvPr>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4938983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118B-194E-B223-60C6-7406B0E45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71AE9-5E11-EA39-9F2F-AF6F43432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7E9AB-830E-8CC5-3A0D-EC8C1AD418D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EF6E988-B157-3515-A59E-04C2456BA696}"/>
              </a:ext>
            </a:extLst>
          </p:cNvPr>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1691941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A3C23-116E-63C1-19AE-6A07700AD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7DC62-5C41-F0C1-1F0B-B4915F9F2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83DCC5-C116-2C04-53E7-07F9588B5E9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170ACEC-40C0-0B53-DC39-5267964C834D}"/>
              </a:ext>
            </a:extLst>
          </p:cNvPr>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21589081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D9FAA-B42B-CFE3-F3A3-68D7350AB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2DC20-C137-1B9E-37F5-5382E44CC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D16E4-A473-536C-543D-1DC84B3D2C5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3B558CE-69C0-DC16-B795-55A80CB752B2}"/>
              </a:ext>
            </a:extLst>
          </p:cNvPr>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14831459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FA531-6E29-E057-0C7B-E7FD32787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71B1C-1F79-FE2F-E44E-9F0B13894A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13AEE-5FEB-D440-FD2A-07AC826DFA5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0BE86B4-6FB1-89F7-F2DF-54DDE093C779}"/>
              </a:ext>
            </a:extLst>
          </p:cNvPr>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22039199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5B139-5A6D-BC71-5EF9-7D69BD2EE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775A4-A719-9097-EB4C-622B6D016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6BBF5-36F6-25FD-5D76-859E47A2F9C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4D5BBA8-2DD0-6EA6-D4F9-30A87C261820}"/>
              </a:ext>
            </a:extLst>
          </p:cNvPr>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48786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8FE4F-1E3D-7796-194F-344915A1DA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DC3D3-CAA7-CA2C-9994-7A16B98B7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49DD0-B1B2-0FA8-4141-0EEB29DBC88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B989E12-D5EC-E751-67D8-EF96AFE6A51C}"/>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17728509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3B98C-635C-E478-19AC-A878E93B85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E3318-F190-BEC4-1AC2-20C2E86F6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2E588-8C9B-F237-B17E-10B03C70D5B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704874F-2DDD-3AB5-31F4-F71B7867F131}"/>
              </a:ext>
            </a:extLst>
          </p:cNvPr>
          <p:cNvSpPr>
            <a:spLocks noGrp="1"/>
          </p:cNvSpPr>
          <p:nvPr>
            <p:ph type="sldNum" sz="quarter" idx="5"/>
          </p:nvPr>
        </p:nvSpPr>
        <p:spPr/>
        <p:txBody>
          <a:bodyPr/>
          <a:lstStyle/>
          <a:p>
            <a:fld id="{B07158C4-A119-4B78-9DE8-A50001BC31DC}" type="slidenum">
              <a:rPr lang="en-AU" smtClean="0"/>
              <a:pPr/>
              <a:t>95</a:t>
            </a:fld>
            <a:endParaRPr lang="en-AU"/>
          </a:p>
        </p:txBody>
      </p:sp>
    </p:spTree>
    <p:extLst>
      <p:ext uri="{BB962C8B-B14F-4D97-AF65-F5344CB8AC3E}">
        <p14:creationId xmlns:p14="http://schemas.microsoft.com/office/powerpoint/2010/main" val="11397584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2D6B8-9DF9-6790-5A96-8CBA51472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BDC077-AE18-DFF2-1673-FF0579E7A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2D866B-1D56-C489-5E25-7F7FB384DA8B}"/>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13A36384-4398-3B98-9D98-C16720C6BACD}"/>
              </a:ext>
            </a:extLst>
          </p:cNvPr>
          <p:cNvSpPr>
            <a:spLocks noGrp="1"/>
          </p:cNvSpPr>
          <p:nvPr>
            <p:ph type="sldNum" sz="quarter" idx="5"/>
          </p:nvPr>
        </p:nvSpPr>
        <p:spPr/>
        <p:txBody>
          <a:bodyPr/>
          <a:lstStyle/>
          <a:p>
            <a:fld id="{D09C5488-DD16-4714-9519-7BE21BA11D4E}" type="slidenum">
              <a:rPr lang="en-AU" smtClean="0"/>
              <a:t>96</a:t>
            </a:fld>
            <a:endParaRPr lang="en-AU"/>
          </a:p>
        </p:txBody>
      </p:sp>
    </p:spTree>
    <p:extLst>
      <p:ext uri="{BB962C8B-B14F-4D97-AF65-F5344CB8AC3E}">
        <p14:creationId xmlns:p14="http://schemas.microsoft.com/office/powerpoint/2010/main" val="18289903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7E2A0-6764-6A16-8BA5-EFE90F3DE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2F184-DBEC-22F0-ED9B-DF71A42C8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D8E09-8877-07DD-B512-3AF6978DE2F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1BFF86A-4637-B643-6A49-09A3371B3BE6}"/>
              </a:ext>
            </a:extLst>
          </p:cNvPr>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30145194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7E2A0-6764-6A16-8BA5-EFE90F3DE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2F184-DBEC-22F0-ED9B-DF71A42C8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D8E09-8877-07DD-B512-3AF6978DE2F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1BFF86A-4637-B643-6A49-09A3371B3BE6}"/>
              </a:ext>
            </a:extLst>
          </p:cNvPr>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38315488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7E2A0-6764-6A16-8BA5-EFE90F3DE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2F184-DBEC-22F0-ED9B-DF71A42C8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D8E09-8877-07DD-B512-3AF6978DE2F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1BFF86A-4637-B643-6A49-09A3371B3BE6}"/>
              </a:ext>
            </a:extLst>
          </p:cNvPr>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995837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7E2A0-6764-6A16-8BA5-EFE90F3DE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2F184-DBEC-22F0-ED9B-DF71A42C8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D8E09-8877-07DD-B512-3AF6978DE2F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1BFF86A-4637-B643-6A49-09A3371B3BE6}"/>
              </a:ext>
            </a:extLst>
          </p:cNvPr>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40912417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7E2A0-6764-6A16-8BA5-EFE90F3DE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2F184-DBEC-22F0-ED9B-DF71A42C8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D8E09-8877-07DD-B512-3AF6978DE2F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1BFF86A-4637-B643-6A49-09A3371B3BE6}"/>
              </a:ext>
            </a:extLst>
          </p:cNvPr>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30971179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B6165-EF44-3BE3-EE1A-A013781C0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1289D-3D07-F31C-229D-100AED679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5B562-AFD7-49F8-E7D8-A6EC85A6136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30C8C38-0687-E130-D675-A6B95221FC80}"/>
              </a:ext>
            </a:extLst>
          </p:cNvPr>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12348828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E4307-5B4C-0A0E-620F-07955145C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565E0-B7AC-4253-1306-CB1E21293B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6310DD-4BB5-3644-DEF5-C8FB25BF97C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86B84CB-6EB8-45B5-02FD-C27DE0961D61}"/>
              </a:ext>
            </a:extLst>
          </p:cNvPr>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29147494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6BE1F-45F5-0669-52CB-37EADF61D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89987-8154-686F-41B2-3C1E8912D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2AF76-9B97-42BC-3358-C231B0BD0DB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77D5955-9275-9965-7958-98AD0E9E226E}"/>
              </a:ext>
            </a:extLst>
          </p:cNvPr>
          <p:cNvSpPr>
            <a:spLocks noGrp="1"/>
          </p:cNvSpPr>
          <p:nvPr>
            <p:ph type="sldNum" sz="quarter" idx="5"/>
          </p:nvPr>
        </p:nvSpPr>
        <p:spPr/>
        <p:txBody>
          <a:bodyPr/>
          <a:lstStyle/>
          <a:p>
            <a:fld id="{B07158C4-A119-4B78-9DE8-A50001BC31DC}" type="slidenum">
              <a:rPr lang="en-AU" smtClean="0"/>
              <a:pPr/>
              <a:t>104</a:t>
            </a:fld>
            <a:endParaRPr lang="en-AU"/>
          </a:p>
        </p:txBody>
      </p:sp>
    </p:spTree>
    <p:extLst>
      <p:ext uri="{BB962C8B-B14F-4D97-AF65-F5344CB8AC3E}">
        <p14:creationId xmlns:p14="http://schemas.microsoft.com/office/powerpoint/2010/main" val="4184901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36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I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13621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 id="2147483763" r:id="rId12"/>
    <p:sldLayoutId id="214748376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8" Type="http://schemas.openxmlformats.org/officeDocument/2006/relationships/hyperlink" Target="https://youtu.be/g3iL596QKII?si=iZ47C8daZvOTTd_9" TargetMode="External"/><Relationship Id="rId3" Type="http://schemas.openxmlformats.org/officeDocument/2006/relationships/slideLayout" Target="../slideLayouts/slideLayout8.xml"/><Relationship Id="rId7" Type="http://schemas.openxmlformats.org/officeDocument/2006/relationships/image" Target="../media/image128.jpeg"/><Relationship Id="rId2" Type="http://schemas.openxmlformats.org/officeDocument/2006/relationships/video" Target="https://www.youtube.com/embed/g3iL596QKII?feature=oembed" TargetMode="External"/><Relationship Id="rId1" Type="http://schemas.openxmlformats.org/officeDocument/2006/relationships/video" Target="https://www.youtube.com/embed/P-gWGlf_VrY?feature=oembed" TargetMode="External"/><Relationship Id="rId6" Type="http://schemas.openxmlformats.org/officeDocument/2006/relationships/hyperlink" Target="https://youtu.be/P-gWGlf_VrY?si=G37rsPig7MUfQSHa" TargetMode="External"/><Relationship Id="rId5" Type="http://schemas.openxmlformats.org/officeDocument/2006/relationships/image" Target="../media/image127.jpeg"/><Relationship Id="rId4" Type="http://schemas.openxmlformats.org/officeDocument/2006/relationships/notesSlide" Target="../notesSlides/notesSlide95.xml"/></Relationships>
</file>

<file path=ppt/slides/_rels/slide101.xml.rels><?xml version="1.0" encoding="UTF-8" standalone="yes"?>
<Relationships xmlns="http://schemas.openxmlformats.org/package/2006/relationships"><Relationship Id="rId8" Type="http://schemas.openxmlformats.org/officeDocument/2006/relationships/hyperlink" Target="https://youtu.be/b-a-qyWQXgk?si=y3BNel5OBoOMgd32&amp;t=33" TargetMode="External"/><Relationship Id="rId3" Type="http://schemas.openxmlformats.org/officeDocument/2006/relationships/slideLayout" Target="../slideLayouts/slideLayout8.xml"/><Relationship Id="rId7" Type="http://schemas.openxmlformats.org/officeDocument/2006/relationships/image" Target="../media/image130.jpeg"/><Relationship Id="rId2" Type="http://schemas.openxmlformats.org/officeDocument/2006/relationships/video" Target="https://www.youtube.com/embed/b-a-qyWQXgk?feature=oembed" TargetMode="External"/><Relationship Id="rId1" Type="http://schemas.openxmlformats.org/officeDocument/2006/relationships/video" Target="https://www.youtube.com/embed/eHuebHTD-lY?feature=oembed" TargetMode="External"/><Relationship Id="rId6" Type="http://schemas.openxmlformats.org/officeDocument/2006/relationships/hyperlink" Target="https://youtu.be/eHuebHTD-lY?si=fi6MpGF55QjYscaN" TargetMode="External"/><Relationship Id="rId5" Type="http://schemas.openxmlformats.org/officeDocument/2006/relationships/image" Target="../media/image129.jpeg"/><Relationship Id="rId4" Type="http://schemas.openxmlformats.org/officeDocument/2006/relationships/notesSlide" Target="../notesSlides/notesSlide96.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hyperlink" Target="https://musicalfuturesinternational.org/jam-grid/" TargetMode="External"/><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10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video" Target="https://www.youtube.com/embed/cwRbsULaQIo?feature=oembed" TargetMode="External"/><Relationship Id="rId5" Type="http://schemas.openxmlformats.org/officeDocument/2006/relationships/hyperlink" Target="https://youtu.be/cwRbsULaQIo?si=74_P6WMNuK4iTD4U" TargetMode="External"/><Relationship Id="rId4" Type="http://schemas.openxmlformats.org/officeDocument/2006/relationships/image" Target="../media/image13.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1.xml"/><Relationship Id="rId1" Type="http://schemas.openxmlformats.org/officeDocument/2006/relationships/slideLayout" Target="../slideLayouts/slideLayout4.xml"/><Relationship Id="rId4" Type="http://schemas.openxmlformats.org/officeDocument/2006/relationships/hyperlink" Target="https://www.stockvault.net/photo/259626/customer-satisfaction-survey"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ideo" Target="https://www.youtube.com/embed/V6hQ9HSKlIE?feature=oembed" TargetMode="External"/><Relationship Id="rId5" Type="http://schemas.openxmlformats.org/officeDocument/2006/relationships/hyperlink" Target="https://youtu.be/V6hQ9HSKlIE?si=IES5wDxCpPiKlCph" TargetMode="External"/><Relationship Id="rId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8" Type="http://schemas.openxmlformats.org/officeDocument/2006/relationships/hyperlink" Target="https://creativecommons.org/licenses/by-nc-sa/2.0/" TargetMode="External"/><Relationship Id="rId13" Type="http://schemas.openxmlformats.org/officeDocument/2006/relationships/hyperlink" Target="https://youtu.be/cwRbsULaQIo?si=a2dInyEsEX0uyek0"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flickr.com/photos/heiner1947/4408828347" TargetMode="External"/><Relationship Id="rId12" Type="http://schemas.openxmlformats.org/officeDocument/2006/relationships/hyperlink" Target="https://youtu.be/P-gWGlf_VrY?si=6HW8DcqPfTIEphmW" TargetMode="External"/><Relationship Id="rId2" Type="http://schemas.openxmlformats.org/officeDocument/2006/relationships/notesSlide" Target="../notesSlides/notesSlide115.xml"/><Relationship Id="rId16" Type="http://schemas.openxmlformats.org/officeDocument/2006/relationships/hyperlink" Target="https://youtu.be/Y-9Y4CCIWnM?si=-8UBnqT8BEZOD7K3" TargetMode="External"/><Relationship Id="rId1" Type="http://schemas.openxmlformats.org/officeDocument/2006/relationships/slideLayout" Target="../slideLayouts/slideLayout10.xml"/><Relationship Id="rId6" Type="http://schemas.openxmlformats.org/officeDocument/2006/relationships/hyperlink" Target="https://curriculum.nsw.edu.au/learning-areas/creative-arts/music-7-10-2024/overview" TargetMode="External"/><Relationship Id="rId11" Type="http://schemas.openxmlformats.org/officeDocument/2006/relationships/hyperlink" Target="https://www.pexels.com/license/" TargetMode="External"/><Relationship Id="rId5" Type="http://schemas.openxmlformats.org/officeDocument/2006/relationships/hyperlink" Target="https://curriculum.nsw.edu.au/" TargetMode="External"/><Relationship Id="rId15" Type="http://schemas.openxmlformats.org/officeDocument/2006/relationships/hyperlink" Target="https://youtu.be/b-a-qyWQXgk?si=Rln4Io7bM3wXaQKg" TargetMode="External"/><Relationship Id="rId10" Type="http://schemas.openxmlformats.org/officeDocument/2006/relationships/hyperlink" Target="https://www.pexels.com/@yankrukov/"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pexels.com/photo/a-person-playing-the-drums-9010100/" TargetMode="External"/><Relationship Id="rId14" Type="http://schemas.openxmlformats.org/officeDocument/2006/relationships/hyperlink" Target="https://youtu.be/lDK9QqIzhwk?si=C1j9VRa__sDCFz9w" TargetMode="External"/></Relationships>
</file>

<file path=ppt/slides/_rels/slide123.xml.rels><?xml version="1.0" encoding="UTF-8" standalone="yes"?>
<Relationships xmlns="http://schemas.openxmlformats.org/package/2006/relationships"><Relationship Id="rId8" Type="http://schemas.openxmlformats.org/officeDocument/2006/relationships/hyperlink" Target="https://youtu.be/zTg9sYzforM?si=yuZwbHVZ2JqpMI5U" TargetMode="External"/><Relationship Id="rId13" Type="http://schemas.openxmlformats.org/officeDocument/2006/relationships/hyperlink" Target="https://creativecommons.org/publicdomain/zero/1.0/?ref=openverse" TargetMode="External"/><Relationship Id="rId3" Type="http://schemas.openxmlformats.org/officeDocument/2006/relationships/hyperlink" Target="https://youtu.be/aME0qvhZ37o?si=FUDp5OMfSEtpAcVi" TargetMode="External"/><Relationship Id="rId7" Type="http://schemas.openxmlformats.org/officeDocument/2006/relationships/hyperlink" Target="https://creativecommons.org/licenses/by/3.0/deed.en" TargetMode="External"/><Relationship Id="rId12" Type="http://schemas.openxmlformats.org/officeDocument/2006/relationships/hyperlink" Target="https://itoldya420.getarchive.net/amp/media/electric-guitar-rock-guitar-music-267898" TargetMode="External"/><Relationship Id="rId2" Type="http://schemas.openxmlformats.org/officeDocument/2006/relationships/notesSlide" Target="../notesSlides/notesSlide116.xml"/><Relationship Id="rId16" Type="http://schemas.openxmlformats.org/officeDocument/2006/relationships/hyperlink" Target="https://creativecommons.org/licenses/by/2.0/deed.en" TargetMode="External"/><Relationship Id="rId1" Type="http://schemas.openxmlformats.org/officeDocument/2006/relationships/slideLayout" Target="../slideLayouts/slideLayout3.xml"/><Relationship Id="rId6" Type="http://schemas.openxmlformats.org/officeDocument/2006/relationships/hyperlink" Target="https://commons.wikimedia.org/wiki/Main_Page" TargetMode="External"/><Relationship Id="rId11" Type="http://schemas.openxmlformats.org/officeDocument/2006/relationships/hyperlink" Target="https://youtu.be/8XCHBwCQ3Oo?si=LFyfgU439yjXkq9f" TargetMode="External"/><Relationship Id="rId5" Type="http://schemas.openxmlformats.org/officeDocument/2006/relationships/hyperlink" Target="https://commons.wikimedia.org/wiki/File:Classical_Guitar_labelled_english.jpg" TargetMode="External"/><Relationship Id="rId15" Type="http://schemas.openxmlformats.org/officeDocument/2006/relationships/hyperlink" Target="https://commons.wikimedia.org/wiki/File:Gold_Tone_Paul_Beard_signature_resonator_guitar_%282010-12-06_10.40.44_by_John_Tuggle%29.jpg" TargetMode="External"/><Relationship Id="rId10" Type="http://schemas.openxmlformats.org/officeDocument/2006/relationships/hyperlink" Target="https://youtu.be/Q2FzZSBD5LE?si=a7K7-waZxRdFs492" TargetMode="External"/><Relationship Id="rId4" Type="http://schemas.openxmlformats.org/officeDocument/2006/relationships/hyperlink" Target="https://youtu.be/gSJHPDLrXtM?si=4E98KPL6BUkUQguW" TargetMode="External"/><Relationship Id="rId9" Type="http://schemas.openxmlformats.org/officeDocument/2006/relationships/hyperlink" Target="https://www.stockvault.net/photo/259626/customer-satisfaction-survey" TargetMode="External"/><Relationship Id="rId14" Type="http://schemas.openxmlformats.org/officeDocument/2006/relationships/hyperlink" Target="https://youtu.be/-eHJ12Vhpyc?si=Ayw5QObHYvXcGq3a"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https://youtu.be/_QkGAaYtXA0?si=vFLIEz6YO09x-wxy" TargetMode="External"/><Relationship Id="rId13" Type="http://schemas.openxmlformats.org/officeDocument/2006/relationships/hyperlink" Target="https://itoldya420.getarchive.net/amp/media/cannonsjugstompers-cd1061" TargetMode="External"/><Relationship Id="rId3" Type="http://schemas.openxmlformats.org/officeDocument/2006/relationships/hyperlink" Target="https://youtu.be/H7vCMvUyWpA?si=Hl3iNW9iWQPUBwGz" TargetMode="External"/><Relationship Id="rId7" Type="http://schemas.openxmlformats.org/officeDocument/2006/relationships/hyperlink" Target="https://creativecommons.org/publicdomain/zero/1.0/" TargetMode="External"/><Relationship Id="rId12" Type="http://schemas.openxmlformats.org/officeDocument/2006/relationships/hyperlink" Target="https://youtu.be/_fHDoJdtWwE?si=dcGCoZ_vOGtY3kmL" TargetMode="External"/><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hyperlink" Target="https://pxhere.com/en/photo/1200699" TargetMode="External"/><Relationship Id="rId11" Type="http://schemas.openxmlformats.org/officeDocument/2006/relationships/hyperlink" Target="https://youtu.be/b5DfwGAej-k?si=cb4cYTeu-_9ScTqh" TargetMode="External"/><Relationship Id="rId5" Type="http://schemas.openxmlformats.org/officeDocument/2006/relationships/hyperlink" Target="https://youtu.be/1w7OgIMMRc4?si=9AtqLLn8PYAeZVoG" TargetMode="External"/><Relationship Id="rId15" Type="http://schemas.openxmlformats.org/officeDocument/2006/relationships/hyperlink" Target="https://creativecommons.org/licenses/by/3.0/deed.en" TargetMode="External"/><Relationship Id="rId10" Type="http://schemas.openxmlformats.org/officeDocument/2006/relationships/hyperlink" Target="https://youtu.be/eHuebHTD-lY?si=edW-qML0dgfNuFB0" TargetMode="External"/><Relationship Id="rId4" Type="http://schemas.openxmlformats.org/officeDocument/2006/relationships/hyperlink" Target="https://youtu.be/lFV6mqP7rfY?si=Vyngp03C3oMBmuek" TargetMode="External"/><Relationship Id="rId9" Type="http://schemas.openxmlformats.org/officeDocument/2006/relationships/hyperlink" Target="https://youtu.be/4fjviTLYqoc?si=ILYunjuTv1ykaYOX" TargetMode="External"/><Relationship Id="rId14" Type="http://schemas.openxmlformats.org/officeDocument/2006/relationships/hyperlink" Target="https://commons.wikimedia.org/wiki/Main_Page" TargetMode="External"/></Relationships>
</file>

<file path=ppt/slides/_rels/slide125.xml.rels><?xml version="1.0" encoding="UTF-8" standalone="yes"?>
<Relationships xmlns="http://schemas.openxmlformats.org/package/2006/relationships"><Relationship Id="rId8" Type="http://schemas.openxmlformats.org/officeDocument/2006/relationships/hyperlink" Target="https://www.pexels.com/license/" TargetMode="External"/><Relationship Id="rId13" Type="http://schemas.openxmlformats.org/officeDocument/2006/relationships/hyperlink" Target="https://itoldya420.getarchive.net/amp/media/drums-tools-percussion-music-74eef6" TargetMode="External"/><Relationship Id="rId3" Type="http://schemas.openxmlformats.org/officeDocument/2006/relationships/hyperlink" Target="https://youtu.be/XZuM4zFg-60?si=vumuSogfT9BXmh7q" TargetMode="External"/><Relationship Id="rId7" Type="http://schemas.openxmlformats.org/officeDocument/2006/relationships/hyperlink" Target="https://www.pexels.com/@anthonyshkraba-production/" TargetMode="External"/><Relationship Id="rId12" Type="http://schemas.openxmlformats.org/officeDocument/2006/relationships/hyperlink" Target="https://youtu.be/g3iL596QKII?si=tMAmVULqwpdeWLGh" TargetMode="External"/><Relationship Id="rId2" Type="http://schemas.openxmlformats.org/officeDocument/2006/relationships/notesSlide" Target="../notesSlides/notesSlide118.xml"/><Relationship Id="rId1" Type="http://schemas.openxmlformats.org/officeDocument/2006/relationships/slideLayout" Target="../slideLayouts/slideLayout3.xml"/><Relationship Id="rId6" Type="http://schemas.openxmlformats.org/officeDocument/2006/relationships/hyperlink" Target="https://www.pexels.com/photo/person-playing-an-electric-guitar-8044225/" TargetMode="External"/><Relationship Id="rId11" Type="http://schemas.openxmlformats.org/officeDocument/2006/relationships/hyperlink" Target="https://youtu.be/RMeN0CFNWmk?si=kHrH25Xpde4CmLKU" TargetMode="External"/><Relationship Id="rId5" Type="http://schemas.openxmlformats.org/officeDocument/2006/relationships/hyperlink" Target="https://youtu.be/GfgI_Yo_CNA?si=5DHC-1drx7kDsZ20" TargetMode="External"/><Relationship Id="rId10" Type="http://schemas.openxmlformats.org/officeDocument/2006/relationships/hyperlink" Target="https://youtu.be/kJ3BAF_15yQ?si=uSuJpKugqcRgnxv3" TargetMode="External"/><Relationship Id="rId4" Type="http://schemas.openxmlformats.org/officeDocument/2006/relationships/hyperlink" Target="https://musicalfuturesinternational.org/jam-grid/" TargetMode="External"/><Relationship Id="rId9" Type="http://schemas.openxmlformats.org/officeDocument/2006/relationships/hyperlink" Target="https://youtu.be/HTYrkOZ5nCs?si=AWBNPUmuRA8zb7vy" TargetMode="External"/><Relationship Id="rId14" Type="http://schemas.openxmlformats.org/officeDocument/2006/relationships/hyperlink" Target="https://creativecommons.org/publicdomain/zero/1.0/?ref=openverse" TargetMode="External"/></Relationships>
</file>

<file path=ppt/slides/_rels/slide126.xml.rels><?xml version="1.0" encoding="UTF-8" standalone="yes"?>
<Relationships xmlns="http://schemas.openxmlformats.org/package/2006/relationships"><Relationship Id="rId8" Type="http://schemas.openxmlformats.org/officeDocument/2006/relationships/hyperlink" Target="https://youtu.be/dBURLdhmmZ8?si=iJVdC6XhDS7iCQnl" TargetMode="External"/><Relationship Id="rId3" Type="http://schemas.openxmlformats.org/officeDocument/2006/relationships/hyperlink" Target="https://youtu.be/0oox9bJaGJ8?si=8KMLwO4TihH6jczS" TargetMode="External"/><Relationship Id="rId7" Type="http://schemas.openxmlformats.org/officeDocument/2006/relationships/hyperlink" Target="https://youtu.be/0fs1ciBZ4lo?si=YgXBqa9jlpSVI1pp" TargetMode="External"/><Relationship Id="rId2" Type="http://schemas.openxmlformats.org/officeDocument/2006/relationships/notesSlide" Target="../notesSlides/notesSlide119.xml"/><Relationship Id="rId1" Type="http://schemas.openxmlformats.org/officeDocument/2006/relationships/slideLayout" Target="../slideLayouts/slideLayout3.xml"/><Relationship Id="rId6" Type="http://schemas.openxmlformats.org/officeDocument/2006/relationships/hyperlink" Target="https://youtu.be/h3WJiqc_bEs?si=QjGpw3a9LGqSbK9s" TargetMode="External"/><Relationship Id="rId11" Type="http://schemas.openxmlformats.org/officeDocument/2006/relationships/hyperlink" Target="https://youtu.be/PC-fQLxEoZk?si=rkKGChd-OkoC6wuP" TargetMode="External"/><Relationship Id="rId5" Type="http://schemas.openxmlformats.org/officeDocument/2006/relationships/hyperlink" Target="https://youtu.be/4MwQcm4eH18?si=ZZRuz6N5PL09myVg" TargetMode="External"/><Relationship Id="rId10" Type="http://schemas.openxmlformats.org/officeDocument/2006/relationships/hyperlink" Target="https://youtu.be/V6hQ9HSKlIE?si=tNC0HGnT78vkkgd7" TargetMode="External"/><Relationship Id="rId4" Type="http://schemas.openxmlformats.org/officeDocument/2006/relationships/hyperlink" Target="https://youtu.be/IS8I1l_YZ5g?si=3uGki5DGIqaUOfpK" TargetMode="External"/><Relationship Id="rId9" Type="http://schemas.openxmlformats.org/officeDocument/2006/relationships/hyperlink" Target="https://youtu.be/0J2QdDbelmY?si=B1K2pz7RemC49aX4"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ideo" Target="https://www.youtube.com/embed/_fHDoJdtWwE?feature=oembed" TargetMode="External"/><Relationship Id="rId6" Type="http://schemas.openxmlformats.org/officeDocument/2006/relationships/hyperlink" Target="https://youtu.be/_fHDoJdtWwE?si=VnRog0C8VW93r3Av" TargetMode="External"/><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2.xml"/><Relationship Id="rId7" Type="http://schemas.openxmlformats.org/officeDocument/2006/relationships/hyperlink" Target="https://youtu.be/GfgI_Yo_CNA?si=dbTWlxeQYM5Fm96I" TargetMode="External"/><Relationship Id="rId2" Type="http://schemas.openxmlformats.org/officeDocument/2006/relationships/video" Target="https://www.youtube.com/embed/PC-fQLxEoZk?feature=oembed" TargetMode="External"/><Relationship Id="rId1" Type="http://schemas.openxmlformats.org/officeDocument/2006/relationships/video" Target="https://www.youtube.com/embed/GfgI_Yo_CNA?feature=oembed" TargetMode="Externa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14.xml"/><Relationship Id="rId9" Type="http://schemas.openxmlformats.org/officeDocument/2006/relationships/hyperlink" Target="https://youtu.be/PC-fQLxEoZk?si=EQHto4kPlakS4L1u"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ideo" Target="https://www.youtube.com/embed/zTg9sYzforM?feature=oembed" TargetMode="External"/><Relationship Id="rId6" Type="http://schemas.openxmlformats.org/officeDocument/2006/relationships/hyperlink" Target="https://youtu.be/zTg9sYzforM?si=yuZwbHVZ2JqpMI5U" TargetMode="External"/><Relationship Id="rId5" Type="http://schemas.openxmlformats.org/officeDocument/2006/relationships/image" Target="../media/image20.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video" Target="https://www.youtube.com/embed/4fjviTLYqoc?feature=oembed" TargetMode="External"/><Relationship Id="rId7" Type="http://schemas.openxmlformats.org/officeDocument/2006/relationships/hyperlink" Target="https://youtu.be/IS8I1l_YZ5g?si=CoitVu02hpIchDNr" TargetMode="External"/><Relationship Id="rId2" Type="http://schemas.openxmlformats.org/officeDocument/2006/relationships/video" Target="https://www.youtube.com/embed/gSJHPDLrXtM?feature=oembed" TargetMode="External"/><Relationship Id="rId1" Type="http://schemas.openxmlformats.org/officeDocument/2006/relationships/video" Target="https://www.youtube.com/embed/IS8I1l_YZ5g?feature=oembed" TargetMode="External"/><Relationship Id="rId6" Type="http://schemas.openxmlformats.org/officeDocument/2006/relationships/image" Target="../media/image21.jpeg"/><Relationship Id="rId11" Type="http://schemas.openxmlformats.org/officeDocument/2006/relationships/hyperlink" Target="https://youtu.be/4fjviTLYqoc?si=2xIvUOXAh_9bg405" TargetMode="External"/><Relationship Id="rId5" Type="http://schemas.openxmlformats.org/officeDocument/2006/relationships/notesSlide" Target="../notesSlides/notesSlide17.xml"/><Relationship Id="rId10" Type="http://schemas.openxmlformats.org/officeDocument/2006/relationships/image" Target="../media/image23.jpeg"/><Relationship Id="rId4" Type="http://schemas.openxmlformats.org/officeDocument/2006/relationships/slideLayout" Target="../slideLayouts/slideLayout8.xml"/><Relationship Id="rId9" Type="http://schemas.openxmlformats.org/officeDocument/2006/relationships/hyperlink" Target="https://youtu.be/gSJHPDLrXtM?si=GT06a0ooxMvvXkD5"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video" Target="https://www.youtube.com/embed/pTdihu-mp90?feature=oembed" TargetMode="External"/><Relationship Id="rId6" Type="http://schemas.openxmlformats.org/officeDocument/2006/relationships/hyperlink" Target="https://youtu.be/b5DfwGAej-k?si=wGOO9opLalLqfLhs" TargetMode="External"/><Relationship Id="rId5" Type="http://schemas.openxmlformats.org/officeDocument/2006/relationships/image" Target="../media/image26.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s://creativecommons.org/licenses/by/3.0/deed.en" TargetMode="External"/><Relationship Id="rId5" Type="http://schemas.openxmlformats.org/officeDocument/2006/relationships/hyperlink" Target="https://commons.wikimedia.org/wiki/Main_Page" TargetMode="External"/><Relationship Id="rId4" Type="http://schemas.openxmlformats.org/officeDocument/2006/relationships/hyperlink" Target="https://commons.wikimedia.org/wiki/File:Classical_Guitar_labelled_english.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hyperlink" Target="https://creativecommons.org/publicdomain/zero/1.0/?ref=openverse" TargetMode="External"/><Relationship Id="rId4" Type="http://schemas.openxmlformats.org/officeDocument/2006/relationships/hyperlink" Target="https://itoldya420.getarchive.net/amp/media/electric-guitar-rock-guitar-music-267898"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hyperlink" Target="https://commons.wikimedia.org/wiki/File:Gold_Tone_Paul_Beard_signature_resonator_guitar_%282010-12-06_10.40.44_by_John_Tuggle%29.jpg" TargetMode="External"/><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www.pexels.com/license/" TargetMode="External"/><Relationship Id="rId5" Type="http://schemas.openxmlformats.org/officeDocument/2006/relationships/hyperlink" Target="https://www.pexels.com/@anthonyshkraba-production/" TargetMode="External"/><Relationship Id="rId4" Type="http://schemas.openxmlformats.org/officeDocument/2006/relationships/hyperlink" Target="https://www.pexels.com/photo/person-playing-an-electric-guitar-8044225/" TargetMode="External"/><Relationship Id="rId9" Type="http://schemas.openxmlformats.org/officeDocument/2006/relationships/hyperlink" Target="https://creativecommons.org/licenses/by/2.0/deed.e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video" Target="https://www.youtube.com/embed/aME0qvhZ37o?feature=oembed" TargetMode="External"/><Relationship Id="rId5" Type="http://schemas.openxmlformats.org/officeDocument/2006/relationships/hyperlink" Target="https://youtu.be/aME0qvhZ37o?si=hRYKmSR3gnooXUSV" TargetMode="Externa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video" Target="https://www.youtube.com/embed/H7vCMvUyWpA?feature=oembed" TargetMode="External"/><Relationship Id="rId5" Type="http://schemas.openxmlformats.org/officeDocument/2006/relationships/hyperlink" Target="https://youtu.be/H7vCMvUyWpA?si=Hl3iNW9iWQPUBwGz" TargetMode="Externa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video" Target="https://www.youtube.com/embed/lFV6mqP7rfY?feature=oembed" TargetMode="External"/><Relationship Id="rId5" Type="http://schemas.openxmlformats.org/officeDocument/2006/relationships/hyperlink" Target="https://youtu.be/lFV6mqP7rfY?si=miFYtOHHYsOrQ5kx" TargetMode="Externa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hyperlink" Target="https://creativecommons.org/publicdomain/zero/1.0/" TargetMode="External"/><Relationship Id="rId5" Type="http://schemas.openxmlformats.org/officeDocument/2006/relationships/hyperlink" Target="https://pxhere.com/en/photo/1200699" TargetMode="Externa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video" Target="https://www.youtube.com/embed/XZuM4zFg-60?feature=oembed" TargetMode="External"/><Relationship Id="rId7" Type="http://schemas.openxmlformats.org/officeDocument/2006/relationships/hyperlink" Target="https://youtu.be/_QkGAaYtXA0?si=nhghb5M9R-26BjOc" TargetMode="External"/><Relationship Id="rId2" Type="http://schemas.openxmlformats.org/officeDocument/2006/relationships/video" Target="https://www.youtube.com/embed/0oox9bJaGJ8?feature=oembed" TargetMode="External"/><Relationship Id="rId1" Type="http://schemas.openxmlformats.org/officeDocument/2006/relationships/video" Target="https://www.youtube.com/embed/_QkGAaYtXA0?feature=oembed" TargetMode="External"/><Relationship Id="rId6" Type="http://schemas.openxmlformats.org/officeDocument/2006/relationships/image" Target="../media/image61.jpeg"/><Relationship Id="rId11" Type="http://schemas.openxmlformats.org/officeDocument/2006/relationships/hyperlink" Target="https://youtu.be/XZuM4zFg-60?si=IYp2kgJyvJ4gwjWp" TargetMode="External"/><Relationship Id="rId5" Type="http://schemas.openxmlformats.org/officeDocument/2006/relationships/notesSlide" Target="../notesSlides/notesSlide48.xml"/><Relationship Id="rId10" Type="http://schemas.openxmlformats.org/officeDocument/2006/relationships/image" Target="../media/image63.jpeg"/><Relationship Id="rId4" Type="http://schemas.openxmlformats.org/officeDocument/2006/relationships/slideLayout" Target="../slideLayouts/slideLayout5.xml"/><Relationship Id="rId9" Type="http://schemas.openxmlformats.org/officeDocument/2006/relationships/hyperlink" Target="https://youtu.be/0oox9bJaGJ8?si=zv06CYvl2spUR6tA"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youtu.be/Q2FzZSBD5LE?si=D2F1drxl288roqhp" TargetMode="External"/><Relationship Id="rId3" Type="http://schemas.openxmlformats.org/officeDocument/2006/relationships/slideLayout" Target="../slideLayouts/slideLayout5.xml"/><Relationship Id="rId7" Type="http://schemas.openxmlformats.org/officeDocument/2006/relationships/image" Target="../media/image65.jpeg"/><Relationship Id="rId2" Type="http://schemas.openxmlformats.org/officeDocument/2006/relationships/video" Target="https://www.youtube.com/embed/Q2FzZSBD5LE?feature=oembed" TargetMode="External"/><Relationship Id="rId1" Type="http://schemas.openxmlformats.org/officeDocument/2006/relationships/video" Target="https://www.youtube.com/embed/0J2QdDbelmY?feature=oembed" TargetMode="External"/><Relationship Id="rId6" Type="http://schemas.openxmlformats.org/officeDocument/2006/relationships/hyperlink" Target="https://youtu.be/0J2QdDbelmY?si=CRtU1-M_ttCxF7wm" TargetMode="External"/><Relationship Id="rId5" Type="http://schemas.openxmlformats.org/officeDocument/2006/relationships/image" Target="../media/image64.jpeg"/><Relationship Id="rId4"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7025434112"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hyperlink" Target="https://players.brightcove.net/6197335233001/default_default/index.html?videoId=6377024750112" TargetMode="Externa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7026024112"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7027211112"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7025528112"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7026023112"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ideo" Target="https://www.youtube.com/embed/4MwQcm4eH18?feature=oembed" TargetMode="External"/><Relationship Id="rId5" Type="http://schemas.openxmlformats.org/officeDocument/2006/relationships/hyperlink" Target="https://youtu.be/4MwQcm4eH18?si=-Z-JLuWE0TaEB-ix" TargetMode="Externa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hyperlink" Target="https://creativecommons.org/publicdomain/zero/1.0/?ref=openverse" TargetMode="External"/><Relationship Id="rId4" Type="http://schemas.openxmlformats.org/officeDocument/2006/relationships/hyperlink" Target="https://itoldya420.getarchive.net/amp/media/drums-tools-percussion-music-74eef6"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creativecommons.org/licenses/by/3.0/deed.en" TargetMode="External"/><Relationship Id="rId5" Type="http://schemas.openxmlformats.org/officeDocument/2006/relationships/hyperlink" Target="https://commons.wikimedia.org/wiki/Main_Page" TargetMode="External"/><Relationship Id="rId4" Type="http://schemas.openxmlformats.org/officeDocument/2006/relationships/hyperlink" Target="https://itoldya420.getarchive.net/amp/media/cannonsjugstompers-cd1061"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hyperlink" Target="https://www.pexels.com/license/" TargetMode="External"/><Relationship Id="rId5" Type="http://schemas.openxmlformats.org/officeDocument/2006/relationships/hyperlink" Target="https://www.pexels.com/@yankrukov/" TargetMode="External"/><Relationship Id="rId4" Type="http://schemas.openxmlformats.org/officeDocument/2006/relationships/hyperlink" Target="https://www.pexels.com/photo/a-person-playing-the-drums-9010100/"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xml"/><Relationship Id="rId1" Type="http://schemas.openxmlformats.org/officeDocument/2006/relationships/video" Target="https://www.youtube.com/embed/8XCHBwCQ3Oo?feature=oembed" TargetMode="External"/><Relationship Id="rId5" Type="http://schemas.openxmlformats.org/officeDocument/2006/relationships/hyperlink" Target="https://youtu.be/8XCHBwCQ3Oo?si=4aZchaIAFR_OFKrj" TargetMode="External"/><Relationship Id="rId4" Type="http://schemas.openxmlformats.org/officeDocument/2006/relationships/image" Target="../media/image88.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heiner1947/4408828347"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0.xml"/><Relationship Id="rId1" Type="http://schemas.openxmlformats.org/officeDocument/2006/relationships/slideLayout" Target="../slideLayouts/slideLayout5.xml"/><Relationship Id="rId5" Type="http://schemas.openxmlformats.org/officeDocument/2006/relationships/image" Target="../media/image100.png"/><Relationship Id="rId4" Type="http://schemas.openxmlformats.org/officeDocument/2006/relationships/image" Target="../media/image99.png"/></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xml"/><Relationship Id="rId1" Type="http://schemas.openxmlformats.org/officeDocument/2006/relationships/video" Target="https://www.youtube.com/embed/HTYrkOZ5nCs?feature=oembed" TargetMode="External"/><Relationship Id="rId6" Type="http://schemas.openxmlformats.org/officeDocument/2006/relationships/hyperlink" Target="https://youtu.be/HTYrkOZ5nCs?si=eLBTVxuuLXklFuAM" TargetMode="External"/><Relationship Id="rId5" Type="http://schemas.openxmlformats.org/officeDocument/2006/relationships/image" Target="../media/image103.jpeg"/><Relationship Id="rId4" Type="http://schemas.openxmlformats.org/officeDocument/2006/relationships/image" Target="../media/image102.png"/></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84.xml"/><Relationship Id="rId1" Type="http://schemas.openxmlformats.org/officeDocument/2006/relationships/slideLayout" Target="../slideLayouts/slideLayout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5.xml"/><Relationship Id="rId1" Type="http://schemas.openxmlformats.org/officeDocument/2006/relationships/slideLayout" Target="../slideLayouts/slideLayout8.xml"/><Relationship Id="rId5" Type="http://schemas.openxmlformats.org/officeDocument/2006/relationships/image" Target="../media/image112.png"/><Relationship Id="rId4" Type="http://schemas.openxmlformats.org/officeDocument/2006/relationships/image" Target="../media/image111.png"/></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89.xml"/><Relationship Id="rId1" Type="http://schemas.openxmlformats.org/officeDocument/2006/relationships/slideLayout" Target="../slideLayouts/slideLayout5.xml"/><Relationship Id="rId6" Type="http://schemas.openxmlformats.org/officeDocument/2006/relationships/image" Target="../media/image108.png"/><Relationship Id="rId11" Type="http://schemas.openxmlformats.org/officeDocument/2006/relationships/image" Target="../media/image119.png"/><Relationship Id="rId5" Type="http://schemas.openxmlformats.org/officeDocument/2006/relationships/image" Target="../media/image107.png"/><Relationship Id="rId10" Type="http://schemas.openxmlformats.org/officeDocument/2006/relationships/image" Target="../media/image118.png"/><Relationship Id="rId4" Type="http://schemas.openxmlformats.org/officeDocument/2006/relationships/image" Target="../media/image106.png"/><Relationship Id="rId9" Type="http://schemas.openxmlformats.org/officeDocument/2006/relationships/image" Target="../media/image117.png"/></Relationships>
</file>

<file path=ppt/slides/_rels/slide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8" Type="http://schemas.openxmlformats.org/officeDocument/2006/relationships/hyperlink" Target="https://youtu.be/kJ3BAF_15yQ?si=D-FBlU3eIpJArNnk" TargetMode="External"/><Relationship Id="rId3" Type="http://schemas.openxmlformats.org/officeDocument/2006/relationships/slideLayout" Target="../slideLayouts/slideLayout4.xml"/><Relationship Id="rId7" Type="http://schemas.openxmlformats.org/officeDocument/2006/relationships/image" Target="../media/image122.jpeg"/><Relationship Id="rId2" Type="http://schemas.openxmlformats.org/officeDocument/2006/relationships/video" Target="https://www.youtube.com/embed/kJ3BAF_15yQ?feature=oembed" TargetMode="External"/><Relationship Id="rId1" Type="http://schemas.openxmlformats.org/officeDocument/2006/relationships/video" Target="https://www.youtube.com/embed/1w7OgIMMRc4?feature=oembed" TargetMode="External"/><Relationship Id="rId6" Type="http://schemas.openxmlformats.org/officeDocument/2006/relationships/hyperlink" Target="https://youtu.be/1w7OgIMMRc4?si=b_QQcqD1MNLIpOR5" TargetMode="External"/><Relationship Id="rId5" Type="http://schemas.openxmlformats.org/officeDocument/2006/relationships/image" Target="../media/image121.jpeg"/><Relationship Id="rId4" Type="http://schemas.openxmlformats.org/officeDocument/2006/relationships/notesSlide" Target="../notesSlides/notesSlide92.xml"/></Relationships>
</file>

<file path=ppt/slides/_rels/slide98.xml.rels><?xml version="1.0" encoding="UTF-8" standalone="yes"?>
<Relationships xmlns="http://schemas.openxmlformats.org/package/2006/relationships"><Relationship Id="rId8" Type="http://schemas.openxmlformats.org/officeDocument/2006/relationships/hyperlink" Target="https://youtu.be/RMeN0CFNWmk?si=71D5yKBM_E0IdQjk" TargetMode="External"/><Relationship Id="rId3" Type="http://schemas.openxmlformats.org/officeDocument/2006/relationships/slideLayout" Target="../slideLayouts/slideLayout8.xml"/><Relationship Id="rId7" Type="http://schemas.openxmlformats.org/officeDocument/2006/relationships/image" Target="../media/image124.jpeg"/><Relationship Id="rId2" Type="http://schemas.openxmlformats.org/officeDocument/2006/relationships/video" Target="https://www.youtube.com/embed/RMeN0CFNWmk?feature=oembed" TargetMode="External"/><Relationship Id="rId1" Type="http://schemas.openxmlformats.org/officeDocument/2006/relationships/video" Target="https://www.youtube.com/embed/lDK9QqIzhwk?feature=oembed" TargetMode="External"/><Relationship Id="rId6" Type="http://schemas.openxmlformats.org/officeDocument/2006/relationships/hyperlink" Target="https://youtu.be/lDK9QqIzhwk?si=eyKKiyLCCd7bjwxl" TargetMode="External"/><Relationship Id="rId5" Type="http://schemas.openxmlformats.org/officeDocument/2006/relationships/image" Target="../media/image123.jpeg"/><Relationship Id="rId4" Type="http://schemas.openxmlformats.org/officeDocument/2006/relationships/notesSlide" Target="../notesSlides/notesSlide93.xml"/></Relationships>
</file>

<file path=ppt/slides/_rels/slide99.xml.rels><?xml version="1.0" encoding="UTF-8" standalone="yes"?>
<Relationships xmlns="http://schemas.openxmlformats.org/package/2006/relationships"><Relationship Id="rId8" Type="http://schemas.openxmlformats.org/officeDocument/2006/relationships/hyperlink" Target="https://youtu.be/0fs1ciBZ4lo?si=18bUg7IRh5o3Bert" TargetMode="External"/><Relationship Id="rId3" Type="http://schemas.openxmlformats.org/officeDocument/2006/relationships/slideLayout" Target="../slideLayouts/slideLayout8.xml"/><Relationship Id="rId7" Type="http://schemas.openxmlformats.org/officeDocument/2006/relationships/image" Target="../media/image126.jpeg"/><Relationship Id="rId2" Type="http://schemas.openxmlformats.org/officeDocument/2006/relationships/video" Target="https://www.youtube.com/embed/0fs1ciBZ4lo?feature=oembed" TargetMode="External"/><Relationship Id="rId1" Type="http://schemas.openxmlformats.org/officeDocument/2006/relationships/video" Target="https://www.youtube.com/embed/h3WJiqc_bEs?feature=oembed" TargetMode="External"/><Relationship Id="rId6" Type="http://schemas.openxmlformats.org/officeDocument/2006/relationships/hyperlink" Target="https://youtu.be/h3WJiqc_bEs?si=jPKvW7iGaD9piJY6" TargetMode="External"/><Relationship Id="rId5" Type="http://schemas.openxmlformats.org/officeDocument/2006/relationships/image" Target="../media/image125.jpeg"/><Relationship Id="rId4" Type="http://schemas.openxmlformats.org/officeDocument/2006/relationships/notesSlide" Target="../notesSlides/notesSlide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a:latin typeface="+mn-lt"/>
                <a:ea typeface="+mn-lt"/>
                <a:cs typeface="+mn-lt"/>
              </a:rPr>
              <a:t>This resource is not a teaching and learning program. It should be used in conjunction with (Insert unit name and link).</a:t>
            </a:r>
            <a:endParaRPr lang="en-AU" sz="1800">
              <a:solidFill>
                <a:srgbClr val="22272B"/>
              </a:solidFill>
              <a:latin typeface="+mn-lt"/>
            </a:endParaRPr>
          </a:p>
          <a:p>
            <a:pPr marL="342900" indent="-342900">
              <a:lnSpc>
                <a:spcPct val="150000"/>
              </a:lnSpc>
              <a:buFont typeface="Arial"/>
              <a:buChar char="•"/>
            </a:pPr>
            <a:r>
              <a:rPr lang="en-AU" sz="1800">
                <a:solidFill>
                  <a:srgbClr val="22272B"/>
                </a:solidFill>
                <a:latin typeface="+mn-lt"/>
              </a:rPr>
              <a:t>Classroom teachers are encouraged to </a:t>
            </a:r>
            <a:r>
              <a:rPr lang="en-AU" sz="1800" b="1">
                <a:solidFill>
                  <a:srgbClr val="22272B"/>
                </a:solidFill>
                <a:latin typeface="+mn-lt"/>
              </a:rPr>
              <a:t>add and adapt</a:t>
            </a:r>
            <a:r>
              <a:rPr lang="en-AU" sz="1800">
                <a:solidFill>
                  <a:srgbClr val="22272B"/>
                </a:solidFill>
                <a:latin typeface="+mn-lt"/>
              </a:rPr>
              <a:t> slides as required to meet the needs of their students.</a:t>
            </a:r>
          </a:p>
          <a:p>
            <a:pPr marL="342900" indent="-342900">
              <a:lnSpc>
                <a:spcPct val="150000"/>
              </a:lnSpc>
              <a:buFont typeface="Arial"/>
              <a:buChar char="•"/>
            </a:pPr>
            <a:r>
              <a:rPr lang="en-AU" sz="180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a:solidFill>
                  <a:srgbClr val="22272B"/>
                </a:solidFill>
                <a:latin typeface="+mn-lt"/>
              </a:rPr>
              <a:t>To convert the PowerPoint to Google Slides:</a:t>
            </a:r>
          </a:p>
          <a:p>
            <a:pPr marL="913765" lvl="1" indent="-457200">
              <a:lnSpc>
                <a:spcPct val="150000"/>
              </a:lnSpc>
              <a:spcAft>
                <a:spcPts val="1200"/>
              </a:spcAft>
              <a:buFont typeface="+mj-lt"/>
              <a:buAutoNum type="arabicPeriod"/>
            </a:pPr>
            <a:r>
              <a:rPr lang="en-AU">
                <a:solidFill>
                  <a:srgbClr val="22272B"/>
                </a:solidFill>
                <a:latin typeface="+mn-lt"/>
              </a:rPr>
              <a:t>Upload the file into Google Drive and open it.</a:t>
            </a:r>
          </a:p>
          <a:p>
            <a:pPr marL="913765" lvl="1" indent="-457200">
              <a:lnSpc>
                <a:spcPct val="150000"/>
              </a:lnSpc>
              <a:spcAft>
                <a:spcPts val="1200"/>
              </a:spcAft>
              <a:buFont typeface="+mj-lt"/>
              <a:buAutoNum type="arabicPeriod"/>
            </a:pPr>
            <a:r>
              <a:rPr lang="en-AU">
                <a:solidFill>
                  <a:srgbClr val="22272B"/>
                </a:solidFill>
                <a:latin typeface="+mn-lt"/>
              </a:rPr>
              <a:t>Go to File &gt; Save as Google Slides.</a:t>
            </a:r>
          </a:p>
          <a:p>
            <a:pPr marL="456565" lvl="1">
              <a:lnSpc>
                <a:spcPct val="150000"/>
              </a:lnSpc>
              <a:spcAft>
                <a:spcPts val="1200"/>
              </a:spcAft>
            </a:pPr>
            <a:r>
              <a:rPr lang="en-AU">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96FD9-F337-4A61-636A-07A61385B18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079D20-9186-B1F1-A288-685A50AF78EA}"/>
              </a:ext>
            </a:extLst>
          </p:cNvPr>
          <p:cNvSpPr>
            <a:spLocks noGrp="1"/>
          </p:cNvSpPr>
          <p:nvPr>
            <p:ph type="title"/>
          </p:nvPr>
        </p:nvSpPr>
        <p:spPr/>
        <p:txBody>
          <a:bodyPr/>
          <a:lstStyle/>
          <a:p>
            <a:r>
              <a:rPr lang="en-AU">
                <a:latin typeface="+mj-lt"/>
              </a:rPr>
              <a:t>Activity 1.1 – the Blues (5)</a:t>
            </a:r>
          </a:p>
        </p:txBody>
      </p:sp>
      <p:sp>
        <p:nvSpPr>
          <p:cNvPr id="3" name="Text Placeholder 12">
            <a:extLst>
              <a:ext uri="{FF2B5EF4-FFF2-40B4-BE49-F238E27FC236}">
                <a16:creationId xmlns:a16="http://schemas.microsoft.com/office/drawing/2014/main" id="{31694768-9A03-047A-D4B2-914D571D3EC4}"/>
              </a:ext>
            </a:extLst>
          </p:cNvPr>
          <p:cNvSpPr>
            <a:spLocks noGrp="1"/>
          </p:cNvSpPr>
          <p:nvPr>
            <p:ph type="body" sz="quarter" idx="18"/>
          </p:nvPr>
        </p:nvSpPr>
        <p:spPr>
          <a:xfrm>
            <a:off x="360000" y="982520"/>
            <a:ext cx="11483998" cy="356423"/>
          </a:xfrm>
        </p:spPr>
        <p:txBody>
          <a:bodyPr/>
          <a:lstStyle/>
          <a:p>
            <a:r>
              <a:rPr lang="en-AU">
                <a:latin typeface="+mj-lt"/>
              </a:rPr>
              <a:t>General features</a:t>
            </a:r>
          </a:p>
        </p:txBody>
      </p:sp>
      <p:pic>
        <p:nvPicPr>
          <p:cNvPr id="6" name="Picture 5">
            <a:extLst>
              <a:ext uri="{FF2B5EF4-FFF2-40B4-BE49-F238E27FC236}">
                <a16:creationId xmlns:a16="http://schemas.microsoft.com/office/drawing/2014/main" id="{D4BFB529-AC0F-73D5-AB92-FA2B910768E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9473" y="360000"/>
            <a:ext cx="1374525" cy="1371600"/>
          </a:xfrm>
          <a:prstGeom prst="rect">
            <a:avLst/>
          </a:prstGeom>
        </p:spPr>
      </p:pic>
      <p:sp>
        <p:nvSpPr>
          <p:cNvPr id="4" name="Text Placeholder 11">
            <a:extLst>
              <a:ext uri="{FF2B5EF4-FFF2-40B4-BE49-F238E27FC236}">
                <a16:creationId xmlns:a16="http://schemas.microsoft.com/office/drawing/2014/main" id="{AE06FE0B-FDED-655E-1C0B-A4CD9858339A}"/>
              </a:ext>
            </a:extLst>
          </p:cNvPr>
          <p:cNvSpPr txBox="1">
            <a:spLocks/>
          </p:cNvSpPr>
          <p:nvPr/>
        </p:nvSpPr>
        <p:spPr>
          <a:xfrm>
            <a:off x="248787" y="1576146"/>
            <a:ext cx="4693914" cy="5442138"/>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mn-lt"/>
              </a:rPr>
              <a:t>Example of an AAB structure: </a:t>
            </a:r>
          </a:p>
          <a:p>
            <a:pPr marL="285750" indent="-285750">
              <a:buFont typeface="Arial" panose="020B0604020202020204" pitchFamily="34" charset="0"/>
              <a:buChar char="•"/>
            </a:pPr>
            <a:r>
              <a:rPr lang="en-US" sz="1800">
                <a:latin typeface="+mn-lt"/>
              </a:rPr>
              <a:t>line A statement</a:t>
            </a:r>
          </a:p>
          <a:p>
            <a:pPr marL="285750" indent="-285750">
              <a:buFont typeface="Arial" panose="020B0604020202020204" pitchFamily="34" charset="0"/>
              <a:buChar char="•"/>
            </a:pPr>
            <a:r>
              <a:rPr lang="en-US" sz="1800">
                <a:latin typeface="+mn-lt"/>
              </a:rPr>
              <a:t>line A – statement repeated (sometimes with a slight variation)</a:t>
            </a:r>
          </a:p>
          <a:p>
            <a:pPr marL="285750" indent="-285750">
              <a:buFont typeface="Arial" panose="020B0604020202020204" pitchFamily="34" charset="0"/>
              <a:buChar char="•"/>
            </a:pPr>
            <a:r>
              <a:rPr lang="en-US" sz="1800">
                <a:latin typeface="+mn-lt"/>
              </a:rPr>
              <a:t>line B – response and will often rhyme or use a play on words. </a:t>
            </a:r>
          </a:p>
          <a:p>
            <a:pPr marL="285750" indent="-285750">
              <a:buFont typeface="Arial" panose="020B0604020202020204" pitchFamily="34" charset="0"/>
              <a:buChar char="•"/>
            </a:pPr>
            <a:r>
              <a:rPr lang="en-US" sz="1800">
                <a:latin typeface="+mn-lt"/>
              </a:rPr>
              <a:t>Each line of lyrics is typically based on 2 bars and the following 2 bars are complimented by accompanying instruments. </a:t>
            </a:r>
            <a:endParaRPr lang="en-AU" sz="1800">
              <a:latin typeface="+mn-lt"/>
            </a:endParaRPr>
          </a:p>
        </p:txBody>
      </p:sp>
      <p:pic>
        <p:nvPicPr>
          <p:cNvPr id="9" name="Picture 8" descr="A typical AAB song structure used in Blues music. The pattern follows the 12 bar blues progression and has three lines of lyrics. The first 2 lines are typically repeated and the 3rd line will often rhyme or use a play on words.">
            <a:extLst>
              <a:ext uri="{FF2B5EF4-FFF2-40B4-BE49-F238E27FC236}">
                <a16:creationId xmlns:a16="http://schemas.microsoft.com/office/drawing/2014/main" id="{6F844790-1D64-D538-9496-66EB31E8264B}"/>
              </a:ext>
            </a:extLst>
          </p:cNvPr>
          <p:cNvPicPr>
            <a:picLocks noChangeAspect="1"/>
          </p:cNvPicPr>
          <p:nvPr/>
        </p:nvPicPr>
        <p:blipFill>
          <a:blip r:embed="rId4"/>
          <a:stretch>
            <a:fillRect/>
          </a:stretch>
        </p:blipFill>
        <p:spPr>
          <a:xfrm>
            <a:off x="5856476" y="2905607"/>
            <a:ext cx="5987522" cy="3368919"/>
          </a:xfrm>
          <a:prstGeom prst="rect">
            <a:avLst/>
          </a:prstGeom>
        </p:spPr>
      </p:pic>
      <p:sp>
        <p:nvSpPr>
          <p:cNvPr id="2" name="Slide Number Placeholder 1">
            <a:extLst>
              <a:ext uri="{FF2B5EF4-FFF2-40B4-BE49-F238E27FC236}">
                <a16:creationId xmlns:a16="http://schemas.microsoft.com/office/drawing/2014/main" id="{362A5C09-DF8E-7D18-4BBA-2288A9ECC9E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92258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1A4DF00B-E159-1424-ECC7-6E4661EBA6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B30684B-4893-F659-C414-4E165F2FC05F}"/>
              </a:ext>
            </a:extLst>
          </p:cNvPr>
          <p:cNvSpPr>
            <a:spLocks noGrp="1"/>
          </p:cNvSpPr>
          <p:nvPr>
            <p:ph type="title"/>
          </p:nvPr>
        </p:nvSpPr>
        <p:spPr/>
        <p:txBody>
          <a:bodyPr/>
          <a:lstStyle/>
          <a:p>
            <a:r>
              <a:rPr lang="en-AU">
                <a:latin typeface="+mj-lt"/>
              </a:rPr>
              <a:t>Activity 6.1 – </a:t>
            </a:r>
            <a:r>
              <a:rPr lang="en-AU"/>
              <a:t>comparing versions (4)</a:t>
            </a:r>
            <a:endParaRPr lang="en-AU">
              <a:latin typeface="+mj-lt"/>
            </a:endParaRPr>
          </a:p>
        </p:txBody>
      </p:sp>
      <p:sp>
        <p:nvSpPr>
          <p:cNvPr id="3" name="Text Placeholder 2">
            <a:extLst>
              <a:ext uri="{FF2B5EF4-FFF2-40B4-BE49-F238E27FC236}">
                <a16:creationId xmlns:a16="http://schemas.microsoft.com/office/drawing/2014/main" id="{DE27F10C-4001-D1BD-C4E8-BDF6986AE762}"/>
              </a:ext>
            </a:extLst>
          </p:cNvPr>
          <p:cNvSpPr>
            <a:spLocks noGrp="1"/>
          </p:cNvSpPr>
          <p:nvPr>
            <p:ph type="body" sz="quarter" idx="18"/>
          </p:nvPr>
        </p:nvSpPr>
        <p:spPr/>
        <p:txBody>
          <a:bodyPr/>
          <a:lstStyle/>
          <a:p>
            <a:r>
              <a:rPr lang="en-US"/>
              <a:t>Listening activity</a:t>
            </a:r>
          </a:p>
        </p:txBody>
      </p:sp>
      <p:pic>
        <p:nvPicPr>
          <p:cNvPr id="4" name="Online Media 3" title="David Guetta - Titanium (Audio)">
            <a:hlinkClick r:id="" action="ppaction://media"/>
            <a:extLst>
              <a:ext uri="{FF2B5EF4-FFF2-40B4-BE49-F238E27FC236}">
                <a16:creationId xmlns:a16="http://schemas.microsoft.com/office/drawing/2014/main" id="{103B3592-67AB-9A05-F22B-3A856D1E3494}"/>
              </a:ext>
            </a:extLst>
          </p:cNvPr>
          <p:cNvPicPr>
            <a:picLocks noRot="1" noChangeAspect="1"/>
          </p:cNvPicPr>
          <p:nvPr>
            <a:videoFile r:link="rId1"/>
          </p:nvPr>
        </p:nvPicPr>
        <p:blipFill>
          <a:blip r:embed="rId5"/>
          <a:stretch>
            <a:fillRect/>
          </a:stretch>
        </p:blipFill>
        <p:spPr>
          <a:xfrm>
            <a:off x="440929" y="1766410"/>
            <a:ext cx="5517104" cy="3117164"/>
          </a:xfrm>
          <a:prstGeom prst="rect">
            <a:avLst/>
          </a:prstGeom>
        </p:spPr>
      </p:pic>
      <p:sp>
        <p:nvSpPr>
          <p:cNvPr id="11" name="TextBox 10">
            <a:extLst>
              <a:ext uri="{FF2B5EF4-FFF2-40B4-BE49-F238E27FC236}">
                <a16:creationId xmlns:a16="http://schemas.microsoft.com/office/drawing/2014/main" id="{6174C202-8202-70A9-A428-F96E68FED030}"/>
              </a:ext>
            </a:extLst>
          </p:cNvPr>
          <p:cNvSpPr txBox="1"/>
          <p:nvPr/>
        </p:nvSpPr>
        <p:spPr>
          <a:xfrm>
            <a:off x="440929" y="5100257"/>
            <a:ext cx="5517104" cy="525465"/>
          </a:xfrm>
          <a:prstGeom prst="rect">
            <a:avLst/>
          </a:prstGeom>
          <a:noFill/>
        </p:spPr>
        <p:txBody>
          <a:bodyPr wrap="square" lIns="0">
            <a:spAutoFit/>
          </a:bodyPr>
          <a:lstStyle/>
          <a:p>
            <a:pPr>
              <a:lnSpc>
                <a:spcPct val="150000"/>
              </a:lnSpc>
              <a:spcAft>
                <a:spcPts val="1200"/>
              </a:spcAft>
            </a:pPr>
            <a:r>
              <a:rPr lang="en-AU" sz="1000"/>
              <a:t>aa (13 October 2011) </a:t>
            </a:r>
            <a:r>
              <a:rPr lang="en-AU" sz="1000" u="sng">
                <a:hlinkClick r:id="rId6"/>
              </a:rPr>
              <a:t>David Guetta - Titanium (Audio) (4:05) </a:t>
            </a:r>
            <a:r>
              <a:rPr lang="en-AU" sz="1000"/>
              <a:t>featuring Sia [video], </a:t>
            </a:r>
            <a:r>
              <a:rPr lang="en-AU" sz="1000" i="1"/>
              <a:t>aa</a:t>
            </a:r>
            <a:r>
              <a:rPr lang="en-AU" sz="1000"/>
              <a:t>, YouTube, accessed 14 May 2025</a:t>
            </a:r>
          </a:p>
        </p:txBody>
      </p:sp>
      <p:pic>
        <p:nvPicPr>
          <p:cNvPr id="10" name="Online Media 9" title="Titanium - Vintage 1940s Jazz Crooner - Style Sia / David Guetta Cover ft. Von Smith">
            <a:hlinkClick r:id="" action="ppaction://media"/>
            <a:extLst>
              <a:ext uri="{FF2B5EF4-FFF2-40B4-BE49-F238E27FC236}">
                <a16:creationId xmlns:a16="http://schemas.microsoft.com/office/drawing/2014/main" id="{3AFF8E84-6F38-72A5-8595-36B14345626C}"/>
              </a:ext>
            </a:extLst>
          </p:cNvPr>
          <p:cNvPicPr>
            <a:picLocks noRot="1" noChangeAspect="1"/>
          </p:cNvPicPr>
          <p:nvPr>
            <a:videoFile r:link="rId2"/>
          </p:nvPr>
        </p:nvPicPr>
        <p:blipFill>
          <a:blip r:embed="rId7"/>
          <a:stretch>
            <a:fillRect/>
          </a:stretch>
        </p:blipFill>
        <p:spPr>
          <a:xfrm>
            <a:off x="6233966" y="1762466"/>
            <a:ext cx="5517104" cy="3117164"/>
          </a:xfrm>
          <a:prstGeom prst="rect">
            <a:avLst/>
          </a:prstGeom>
        </p:spPr>
      </p:pic>
      <p:sp>
        <p:nvSpPr>
          <p:cNvPr id="14" name="TextBox 13">
            <a:extLst>
              <a:ext uri="{FF2B5EF4-FFF2-40B4-BE49-F238E27FC236}">
                <a16:creationId xmlns:a16="http://schemas.microsoft.com/office/drawing/2014/main" id="{5BDC6252-5843-82FE-D62F-0E3D89495883}"/>
              </a:ext>
            </a:extLst>
          </p:cNvPr>
          <p:cNvSpPr txBox="1"/>
          <p:nvPr/>
        </p:nvSpPr>
        <p:spPr>
          <a:xfrm>
            <a:off x="6233966" y="5096313"/>
            <a:ext cx="5517103" cy="756297"/>
          </a:xfrm>
          <a:prstGeom prst="rect">
            <a:avLst/>
          </a:prstGeom>
          <a:noFill/>
        </p:spPr>
        <p:txBody>
          <a:bodyPr wrap="square" lIns="0">
            <a:spAutoFit/>
          </a:bodyPr>
          <a:lstStyle/>
          <a:p>
            <a:pPr>
              <a:lnSpc>
                <a:spcPct val="150000"/>
              </a:lnSpc>
              <a:spcAft>
                <a:spcPts val="1200"/>
              </a:spcAft>
            </a:pPr>
            <a:r>
              <a:rPr lang="en-AU" sz="1000" err="1"/>
              <a:t>PostmodernJukebox</a:t>
            </a:r>
            <a:r>
              <a:rPr lang="en-AU" sz="1000"/>
              <a:t> (5 November 2014) </a:t>
            </a:r>
            <a:r>
              <a:rPr lang="en-AU" sz="1000" u="sng">
                <a:hlinkClick r:id="rId8"/>
              </a:rPr>
              <a:t>Titanium - Vintage 1940s Jazz Crooner - Style Sia / David Guetta Cover ft. Von Smith (4:06)</a:t>
            </a:r>
            <a:r>
              <a:rPr lang="en-AU" sz="1000"/>
              <a:t> [video], </a:t>
            </a:r>
            <a:r>
              <a:rPr lang="en-AU" sz="1000" i="1" err="1"/>
              <a:t>PostmodernJukebox</a:t>
            </a:r>
            <a:r>
              <a:rPr lang="en-AU" sz="1000"/>
              <a:t>, YouTube, accessed 14 May 2025</a:t>
            </a:r>
          </a:p>
        </p:txBody>
      </p:sp>
      <p:sp>
        <p:nvSpPr>
          <p:cNvPr id="2" name="Slide Number Placeholder 1">
            <a:extLst>
              <a:ext uri="{FF2B5EF4-FFF2-40B4-BE49-F238E27FC236}">
                <a16:creationId xmlns:a16="http://schemas.microsoft.com/office/drawing/2014/main" id="{D1E5D694-258F-D155-A4EA-074858FA0AA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100</a:t>
            </a:fld>
            <a:endParaRPr lang="en-AU"/>
          </a:p>
        </p:txBody>
      </p:sp>
    </p:spTree>
    <p:extLst>
      <p:ext uri="{BB962C8B-B14F-4D97-AF65-F5344CB8AC3E}">
        <p14:creationId xmlns:p14="http://schemas.microsoft.com/office/powerpoint/2010/main" val="288147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10"/>
                </p:tgtEl>
              </p:cMediaNode>
            </p:video>
            <p:video>
              <p:cMediaNode vol="80000">
                <p:cTn id="3" fill="hold" display="0">
                  <p:stCondLst>
                    <p:cond delay="indefinite"/>
                  </p:stCondLst>
                </p:cTn>
                <p:tgtEl>
                  <p:spTgt spid="4"/>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1A4DF00B-E159-1424-ECC7-6E4661EBA6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B30684B-4893-F659-C414-4E165F2FC05F}"/>
              </a:ext>
            </a:extLst>
          </p:cNvPr>
          <p:cNvSpPr>
            <a:spLocks noGrp="1"/>
          </p:cNvSpPr>
          <p:nvPr>
            <p:ph type="title"/>
          </p:nvPr>
        </p:nvSpPr>
        <p:spPr/>
        <p:txBody>
          <a:bodyPr/>
          <a:lstStyle/>
          <a:p>
            <a:r>
              <a:rPr lang="en-AU">
                <a:latin typeface="+mj-lt"/>
              </a:rPr>
              <a:t>Activity 6.1 – </a:t>
            </a:r>
            <a:r>
              <a:rPr lang="en-AU"/>
              <a:t>comparing versions (5)</a:t>
            </a:r>
            <a:endParaRPr lang="en-AU">
              <a:latin typeface="+mj-lt"/>
            </a:endParaRPr>
          </a:p>
        </p:txBody>
      </p:sp>
      <p:sp>
        <p:nvSpPr>
          <p:cNvPr id="8" name="Text Placeholder 12">
            <a:extLst>
              <a:ext uri="{FF2B5EF4-FFF2-40B4-BE49-F238E27FC236}">
                <a16:creationId xmlns:a16="http://schemas.microsoft.com/office/drawing/2014/main" id="{DC4AC4A8-ECD1-F3F5-776B-C47AEDA3063A}"/>
              </a:ext>
            </a:extLst>
          </p:cNvPr>
          <p:cNvSpPr>
            <a:spLocks noGrp="1"/>
          </p:cNvSpPr>
          <p:nvPr>
            <p:ph type="body" sz="quarter" idx="18"/>
          </p:nvPr>
        </p:nvSpPr>
        <p:spPr/>
        <p:txBody>
          <a:bodyPr/>
          <a:lstStyle/>
          <a:p>
            <a:r>
              <a:rPr lang="en-AU">
                <a:latin typeface="+mj-lt"/>
              </a:rPr>
              <a:t>Listening activity</a:t>
            </a:r>
          </a:p>
        </p:txBody>
      </p:sp>
      <p:pic>
        <p:nvPicPr>
          <p:cNvPr id="4" name="Online Media 3" title="Sam Sparro - Black and Gold">
            <a:hlinkClick r:id="" action="ppaction://media"/>
            <a:extLst>
              <a:ext uri="{FF2B5EF4-FFF2-40B4-BE49-F238E27FC236}">
                <a16:creationId xmlns:a16="http://schemas.microsoft.com/office/drawing/2014/main" id="{DF10FB2F-3AEB-4222-9B2C-09BC99A0BDA3}"/>
              </a:ext>
            </a:extLst>
          </p:cNvPr>
          <p:cNvPicPr>
            <a:picLocks noRot="1" noChangeAspect="1"/>
          </p:cNvPicPr>
          <p:nvPr>
            <a:videoFile r:link="rId1"/>
          </p:nvPr>
        </p:nvPicPr>
        <p:blipFill>
          <a:blip r:embed="rId5"/>
          <a:stretch>
            <a:fillRect/>
          </a:stretch>
        </p:blipFill>
        <p:spPr>
          <a:xfrm>
            <a:off x="660531" y="1664918"/>
            <a:ext cx="5116028" cy="3837021"/>
          </a:xfrm>
          <a:prstGeom prst="rect">
            <a:avLst/>
          </a:prstGeom>
        </p:spPr>
      </p:pic>
      <p:sp>
        <p:nvSpPr>
          <p:cNvPr id="7" name="TextBox 6">
            <a:extLst>
              <a:ext uri="{FF2B5EF4-FFF2-40B4-BE49-F238E27FC236}">
                <a16:creationId xmlns:a16="http://schemas.microsoft.com/office/drawing/2014/main" id="{A7DB5C50-EBEF-CB2C-D680-1194B07EF6AD}"/>
              </a:ext>
            </a:extLst>
          </p:cNvPr>
          <p:cNvSpPr txBox="1"/>
          <p:nvPr/>
        </p:nvSpPr>
        <p:spPr>
          <a:xfrm>
            <a:off x="660531" y="5618151"/>
            <a:ext cx="5116028" cy="525465"/>
          </a:xfrm>
          <a:prstGeom prst="rect">
            <a:avLst/>
          </a:prstGeom>
          <a:noFill/>
        </p:spPr>
        <p:txBody>
          <a:bodyPr wrap="square" lIns="0">
            <a:spAutoFit/>
          </a:bodyPr>
          <a:lstStyle/>
          <a:p>
            <a:pPr>
              <a:lnSpc>
                <a:spcPct val="150000"/>
              </a:lnSpc>
            </a:pPr>
            <a:r>
              <a:rPr lang="en-AU" sz="1000"/>
              <a:t>Island Records UK (23 February 2008) </a:t>
            </a:r>
            <a:r>
              <a:rPr lang="en-AU" sz="1000" u="sng">
                <a:hlinkClick r:id="rId6"/>
              </a:rPr>
              <a:t>Sam Sparro - Black and Gold (3:39)</a:t>
            </a:r>
            <a:r>
              <a:rPr lang="en-AU" sz="1000"/>
              <a:t> [video], </a:t>
            </a:r>
            <a:r>
              <a:rPr lang="en-AU" sz="1000" i="1"/>
              <a:t>Island Records UK</a:t>
            </a:r>
            <a:r>
              <a:rPr lang="en-AU" sz="1000"/>
              <a:t>, YouTube, accessed 14 May 2025</a:t>
            </a:r>
          </a:p>
        </p:txBody>
      </p:sp>
      <p:pic>
        <p:nvPicPr>
          <p:cNvPr id="14" name="Online Media 13" title="Brenna Whitaker - Black And Gold">
            <a:hlinkClick r:id="" action="ppaction://media"/>
            <a:extLst>
              <a:ext uri="{FF2B5EF4-FFF2-40B4-BE49-F238E27FC236}">
                <a16:creationId xmlns:a16="http://schemas.microsoft.com/office/drawing/2014/main" id="{77914F44-1B34-50E0-9178-48FC3FB56864}"/>
              </a:ext>
            </a:extLst>
          </p:cNvPr>
          <p:cNvPicPr>
            <a:picLocks noRot="1" noChangeAspect="1"/>
          </p:cNvPicPr>
          <p:nvPr>
            <a:videoFile r:link="rId2"/>
          </p:nvPr>
        </p:nvPicPr>
        <p:blipFill>
          <a:blip r:embed="rId7"/>
          <a:stretch>
            <a:fillRect/>
          </a:stretch>
        </p:blipFill>
        <p:spPr>
          <a:xfrm>
            <a:off x="6415440" y="1683020"/>
            <a:ext cx="5116028" cy="3856404"/>
          </a:xfrm>
          <a:prstGeom prst="rect">
            <a:avLst/>
          </a:prstGeom>
        </p:spPr>
      </p:pic>
      <p:sp>
        <p:nvSpPr>
          <p:cNvPr id="11" name="TextBox 10">
            <a:extLst>
              <a:ext uri="{FF2B5EF4-FFF2-40B4-BE49-F238E27FC236}">
                <a16:creationId xmlns:a16="http://schemas.microsoft.com/office/drawing/2014/main" id="{704B1958-D0DE-A6A8-F0F9-CE155F67C3C5}"/>
              </a:ext>
            </a:extLst>
          </p:cNvPr>
          <p:cNvSpPr txBox="1"/>
          <p:nvPr/>
        </p:nvSpPr>
        <p:spPr>
          <a:xfrm>
            <a:off x="6415440" y="5618151"/>
            <a:ext cx="5116027" cy="525465"/>
          </a:xfrm>
          <a:prstGeom prst="rect">
            <a:avLst/>
          </a:prstGeom>
          <a:noFill/>
        </p:spPr>
        <p:txBody>
          <a:bodyPr wrap="square" lIns="0">
            <a:spAutoFit/>
          </a:bodyPr>
          <a:lstStyle/>
          <a:p>
            <a:pPr>
              <a:lnSpc>
                <a:spcPct val="150000"/>
              </a:lnSpc>
            </a:pPr>
            <a:r>
              <a:rPr lang="en-AU" sz="1000"/>
              <a:t>Brenna Whitaker (30 October 2015) </a:t>
            </a:r>
            <a:r>
              <a:rPr lang="en-AU" sz="1000" u="sng">
                <a:hlinkClick r:id="rId8"/>
              </a:rPr>
              <a:t>Brenna Whitaker - Black And Gold (4:02)</a:t>
            </a:r>
            <a:r>
              <a:rPr lang="en-AU" sz="1000">
                <a:hlinkClick r:id="rId8"/>
              </a:rPr>
              <a:t> </a:t>
            </a:r>
            <a:r>
              <a:rPr lang="en-AU" sz="1000"/>
              <a:t>[video], </a:t>
            </a:r>
            <a:r>
              <a:rPr lang="en-AU" sz="1000" i="1"/>
              <a:t>Brenna Whitaker</a:t>
            </a:r>
            <a:r>
              <a:rPr lang="en-AU" sz="1000"/>
              <a:t>, YouTube, accessed 14 May 2025</a:t>
            </a:r>
          </a:p>
        </p:txBody>
      </p:sp>
      <p:sp>
        <p:nvSpPr>
          <p:cNvPr id="2" name="Slide Number Placeholder 1">
            <a:extLst>
              <a:ext uri="{FF2B5EF4-FFF2-40B4-BE49-F238E27FC236}">
                <a16:creationId xmlns:a16="http://schemas.microsoft.com/office/drawing/2014/main" id="{D1E5D694-258F-D155-A4EA-074858FA0AA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101</a:t>
            </a:fld>
            <a:endParaRPr lang="en-AU"/>
          </a:p>
        </p:txBody>
      </p:sp>
    </p:spTree>
    <p:extLst>
      <p:ext uri="{BB962C8B-B14F-4D97-AF65-F5344CB8AC3E}">
        <p14:creationId xmlns:p14="http://schemas.microsoft.com/office/powerpoint/2010/main" val="96088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video>
              <p:cMediaNode vol="80000">
                <p:cTn id="3" fill="hold" display="0">
                  <p:stCondLst>
                    <p:cond delay="indefinite"/>
                  </p:stCondLst>
                </p:cTn>
                <p:tgtEl>
                  <p:spTgt spid="14"/>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9E2C-C8EC-3ECC-B6EC-E45ACC45366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6B240CD-783A-3BAC-646C-277F22287575}"/>
              </a:ext>
            </a:extLst>
          </p:cNvPr>
          <p:cNvSpPr>
            <a:spLocks noGrp="1"/>
          </p:cNvSpPr>
          <p:nvPr>
            <p:ph type="title"/>
          </p:nvPr>
        </p:nvSpPr>
        <p:spPr/>
        <p:txBody>
          <a:bodyPr/>
          <a:lstStyle/>
          <a:p>
            <a:r>
              <a:rPr lang="en-AU">
                <a:latin typeface="+mj-lt"/>
              </a:rPr>
              <a:t>Activity 6.2 – ensemble composition and performance</a:t>
            </a:r>
          </a:p>
        </p:txBody>
      </p:sp>
      <p:sp>
        <p:nvSpPr>
          <p:cNvPr id="10" name="Text Placeholder 9">
            <a:extLst>
              <a:ext uri="{FF2B5EF4-FFF2-40B4-BE49-F238E27FC236}">
                <a16:creationId xmlns:a16="http://schemas.microsoft.com/office/drawing/2014/main" id="{78D198BB-1D8C-DD03-FF1C-974952FDDAC9}"/>
              </a:ext>
            </a:extLst>
          </p:cNvPr>
          <p:cNvSpPr>
            <a:spLocks noGrp="1"/>
          </p:cNvSpPr>
          <p:nvPr>
            <p:ph type="body" sz="quarter" idx="18"/>
          </p:nvPr>
        </p:nvSpPr>
        <p:spPr/>
        <p:txBody>
          <a:bodyPr/>
          <a:lstStyle/>
          <a:p>
            <a:r>
              <a:rPr lang="en-US"/>
              <a:t>Composing and performing</a:t>
            </a:r>
          </a:p>
        </p:txBody>
      </p:sp>
      <p:sp>
        <p:nvSpPr>
          <p:cNvPr id="9" name="Text Placeholder 8">
            <a:extLst>
              <a:ext uri="{FF2B5EF4-FFF2-40B4-BE49-F238E27FC236}">
                <a16:creationId xmlns:a16="http://schemas.microsoft.com/office/drawing/2014/main" id="{46A772AA-F1CC-8AB3-96B0-A501D7F5626D}"/>
              </a:ext>
            </a:extLst>
          </p:cNvPr>
          <p:cNvSpPr>
            <a:spLocks noGrp="1"/>
          </p:cNvSpPr>
          <p:nvPr>
            <p:ph type="body" sz="quarter" idx="17"/>
          </p:nvPr>
        </p:nvSpPr>
        <p:spPr>
          <a:xfrm>
            <a:off x="360000" y="1567086"/>
            <a:ext cx="6818040" cy="4807835"/>
          </a:xfrm>
        </p:spPr>
        <p:txBody>
          <a:bodyPr/>
          <a:lstStyle/>
          <a:p>
            <a:r>
              <a:rPr lang="en-AU">
                <a:latin typeface="+mn-lt"/>
              </a:rPr>
              <a:t>Using the skills and knowledge you have learnt throughout this unit, you are going to form an ensemble and explore either composing and performing an original piece or arrangement of an existing piece.</a:t>
            </a:r>
          </a:p>
          <a:p>
            <a:r>
              <a:rPr lang="en-AU">
                <a:latin typeface="+mn-lt"/>
              </a:rPr>
              <a:t>You will be provided class time to develop and rehearse your piece before performing it to the class.</a:t>
            </a:r>
          </a:p>
          <a:p>
            <a:r>
              <a:rPr lang="en-AU">
                <a:latin typeface="+mn-lt"/>
              </a:rPr>
              <a:t>You will be required to log the development of your composition, including decisions you have made about the use of the elements of music and a reflection at the end of the task.</a:t>
            </a:r>
          </a:p>
          <a:p>
            <a:endParaRPr lang="en-US">
              <a:latin typeface="+mn-lt"/>
            </a:endParaRPr>
          </a:p>
        </p:txBody>
      </p:sp>
      <p:pic>
        <p:nvPicPr>
          <p:cNvPr id="7" name="Picture 6">
            <a:extLst>
              <a:ext uri="{FF2B5EF4-FFF2-40B4-BE49-F238E27FC236}">
                <a16:creationId xmlns:a16="http://schemas.microsoft.com/office/drawing/2014/main" id="{2C2801DE-86E1-EDC5-467A-1C2E9142146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12408" r="8702"/>
          <a:stretch>
            <a:fillRect/>
          </a:stretch>
        </p:blipFill>
        <p:spPr>
          <a:xfrm>
            <a:off x="7534545" y="2403148"/>
            <a:ext cx="4309455" cy="2806935"/>
          </a:xfrm>
          <a:prstGeom prst="rect">
            <a:avLst/>
          </a:prstGeom>
        </p:spPr>
      </p:pic>
      <p:sp>
        <p:nvSpPr>
          <p:cNvPr id="2" name="Slide Number Placeholder 1">
            <a:extLst>
              <a:ext uri="{FF2B5EF4-FFF2-40B4-BE49-F238E27FC236}">
                <a16:creationId xmlns:a16="http://schemas.microsoft.com/office/drawing/2014/main" id="{B73E1F16-DF97-B75C-7DAA-0F0BD89013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102</a:t>
            </a:fld>
            <a:endParaRPr lang="en-AU"/>
          </a:p>
        </p:txBody>
      </p:sp>
    </p:spTree>
    <p:extLst>
      <p:ext uri="{BB962C8B-B14F-4D97-AF65-F5344CB8AC3E}">
        <p14:creationId xmlns:p14="http://schemas.microsoft.com/office/powerpoint/2010/main" val="146046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8FF6EBD0-8A5B-D06F-7106-54F22DB3073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72BB545-683F-A9E2-F692-DAE0ED358EC3}"/>
              </a:ext>
            </a:extLst>
          </p:cNvPr>
          <p:cNvSpPr>
            <a:spLocks noGrp="1"/>
          </p:cNvSpPr>
          <p:nvPr>
            <p:ph type="title"/>
          </p:nvPr>
        </p:nvSpPr>
        <p:spPr/>
        <p:txBody>
          <a:bodyPr/>
          <a:lstStyle/>
          <a:p>
            <a:r>
              <a:rPr lang="en-AU">
                <a:latin typeface="+mj-lt"/>
              </a:rPr>
              <a:t>Activity 6.3 – composing an original piece (1)</a:t>
            </a:r>
          </a:p>
        </p:txBody>
      </p:sp>
      <p:sp>
        <p:nvSpPr>
          <p:cNvPr id="7" name="Text Placeholder 6">
            <a:extLst>
              <a:ext uri="{FF2B5EF4-FFF2-40B4-BE49-F238E27FC236}">
                <a16:creationId xmlns:a16="http://schemas.microsoft.com/office/drawing/2014/main" id="{7632FC49-D7DE-459F-DC62-965B14B5689C}"/>
              </a:ext>
            </a:extLst>
          </p:cNvPr>
          <p:cNvSpPr>
            <a:spLocks noGrp="1"/>
          </p:cNvSpPr>
          <p:nvPr>
            <p:ph type="body" sz="quarter" idx="18"/>
          </p:nvPr>
        </p:nvSpPr>
        <p:spPr/>
        <p:txBody>
          <a:bodyPr/>
          <a:lstStyle/>
          <a:p>
            <a:r>
              <a:rPr lang="en-US">
                <a:latin typeface="+mj-lt"/>
              </a:rPr>
              <a:t>Composing an original piece</a:t>
            </a:r>
          </a:p>
        </p:txBody>
      </p:sp>
      <p:sp>
        <p:nvSpPr>
          <p:cNvPr id="4" name="Text Placeholder 3">
            <a:extLst>
              <a:ext uri="{FF2B5EF4-FFF2-40B4-BE49-F238E27FC236}">
                <a16:creationId xmlns:a16="http://schemas.microsoft.com/office/drawing/2014/main" id="{D53C062B-93EF-BA0A-3809-7386FE6CFFDE}"/>
              </a:ext>
            </a:extLst>
          </p:cNvPr>
          <p:cNvSpPr>
            <a:spLocks noGrp="1"/>
          </p:cNvSpPr>
          <p:nvPr>
            <p:ph type="body" sz="quarter" idx="17"/>
          </p:nvPr>
        </p:nvSpPr>
        <p:spPr/>
        <p:txBody>
          <a:bodyPr/>
          <a:lstStyle/>
          <a:p>
            <a:r>
              <a:rPr lang="en-AU" sz="1800" kern="100">
                <a:latin typeface="+mn-lt"/>
                <a:ea typeface="Aptos" panose="020B0004020202020204" pitchFamily="34" charset="0"/>
                <a:cs typeface="Times New Roman" panose="02020603050405020304" pitchFamily="18" charset="0"/>
              </a:rPr>
              <a:t>To help you in composing your own original piece, use the following as a guide to help you explore and refine your ideas. You will be provided with a copy of the ‘composition toolbox worksheets’ to help you develop your composition and document your ideas.</a:t>
            </a:r>
          </a:p>
          <a:p>
            <a:r>
              <a:rPr lang="en-AU" sz="1800" kern="100">
                <a:latin typeface="+mn-lt"/>
                <a:ea typeface="Aptos" panose="020B0004020202020204" pitchFamily="34" charset="0"/>
                <a:cs typeface="Times New Roman" panose="02020603050405020304" pitchFamily="18" charset="0"/>
              </a:rPr>
              <a:t>Steps:</a:t>
            </a:r>
          </a:p>
          <a:p>
            <a:pPr marL="285750" indent="-285750">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choose a key and scale</a:t>
            </a:r>
          </a:p>
          <a:p>
            <a:pPr marL="285750" indent="-285750">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pick a key to work in. (G major works well for all instruments and you could continue using this and the G major pentatonic scale from previous activities).</a:t>
            </a:r>
          </a:p>
          <a:p>
            <a:pPr marL="285750" indent="-285750">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create a chord progression</a:t>
            </a:r>
          </a:p>
          <a:p>
            <a:pPr marL="285750" indent="-285750">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as a group, decide on 3–4 chords (e.g., </a:t>
            </a:r>
            <a:r>
              <a:rPr lang="en-AU" sz="1800" b="1" kern="100">
                <a:latin typeface="+mn-lt"/>
                <a:ea typeface="Aptos" panose="020B0004020202020204" pitchFamily="34" charset="0"/>
                <a:cs typeface="Times New Roman" panose="02020603050405020304" pitchFamily="18" charset="0"/>
              </a:rPr>
              <a:t>I–V–vi–IV</a:t>
            </a:r>
            <a:r>
              <a:rPr lang="en-AU" sz="1800" kern="100">
                <a:latin typeface="+mn-lt"/>
                <a:ea typeface="Aptos" panose="020B0004020202020204" pitchFamily="34" charset="0"/>
                <a:cs typeface="Times New Roman" panose="02020603050405020304" pitchFamily="18" charset="0"/>
              </a:rPr>
              <a:t> 4-chord progression you have learnt).</a:t>
            </a:r>
          </a:p>
          <a:p>
            <a:pPr marL="285750" indent="-285750">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guitar, bass, and keyboard will base their parts on these chords.</a:t>
            </a:r>
          </a:p>
        </p:txBody>
      </p:sp>
      <p:sp>
        <p:nvSpPr>
          <p:cNvPr id="2" name="Slide Number Placeholder 1">
            <a:extLst>
              <a:ext uri="{FF2B5EF4-FFF2-40B4-BE49-F238E27FC236}">
                <a16:creationId xmlns:a16="http://schemas.microsoft.com/office/drawing/2014/main" id="{A4CB226F-B57A-AD36-8BD0-7FC821F70F3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103</a:t>
            </a:fld>
            <a:endParaRPr lang="en-AU"/>
          </a:p>
        </p:txBody>
      </p:sp>
    </p:spTree>
    <p:extLst>
      <p:ext uri="{BB962C8B-B14F-4D97-AF65-F5344CB8AC3E}">
        <p14:creationId xmlns:p14="http://schemas.microsoft.com/office/powerpoint/2010/main" val="130483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BC028612-0D0F-8986-B654-3044499E49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4A7C776-35CE-0725-5D49-95221FE1445D}"/>
              </a:ext>
            </a:extLst>
          </p:cNvPr>
          <p:cNvSpPr>
            <a:spLocks noGrp="1"/>
          </p:cNvSpPr>
          <p:nvPr>
            <p:ph type="title"/>
          </p:nvPr>
        </p:nvSpPr>
        <p:spPr/>
        <p:txBody>
          <a:bodyPr/>
          <a:lstStyle/>
          <a:p>
            <a:r>
              <a:rPr lang="en-AU">
                <a:latin typeface="+mj-lt"/>
              </a:rPr>
              <a:t>Activity 6.3 – composing an original piece (2)</a:t>
            </a:r>
          </a:p>
        </p:txBody>
      </p:sp>
      <p:sp>
        <p:nvSpPr>
          <p:cNvPr id="11" name="Text Placeholder 10">
            <a:extLst>
              <a:ext uri="{FF2B5EF4-FFF2-40B4-BE49-F238E27FC236}">
                <a16:creationId xmlns:a16="http://schemas.microsoft.com/office/drawing/2014/main" id="{293AF9A2-BD9F-18B5-F4DB-93EC308C1FC3}"/>
              </a:ext>
            </a:extLst>
          </p:cNvPr>
          <p:cNvSpPr>
            <a:spLocks noGrp="1"/>
          </p:cNvSpPr>
          <p:nvPr>
            <p:ph type="body" sz="quarter" idx="18"/>
          </p:nvPr>
        </p:nvSpPr>
        <p:spPr/>
        <p:txBody>
          <a:bodyPr/>
          <a:lstStyle/>
          <a:p>
            <a:r>
              <a:rPr lang="en-US"/>
              <a:t>Composing an original piece</a:t>
            </a:r>
          </a:p>
        </p:txBody>
      </p:sp>
      <p:sp>
        <p:nvSpPr>
          <p:cNvPr id="7" name="Text Placeholder 6">
            <a:extLst>
              <a:ext uri="{FF2B5EF4-FFF2-40B4-BE49-F238E27FC236}">
                <a16:creationId xmlns:a16="http://schemas.microsoft.com/office/drawing/2014/main" id="{DD1CD0D4-9D53-148C-3AB4-3F00D960AD8D}"/>
              </a:ext>
            </a:extLst>
          </p:cNvPr>
          <p:cNvSpPr>
            <a:spLocks noGrp="1"/>
          </p:cNvSpPr>
          <p:nvPr>
            <p:ph type="body" sz="quarter" idx="17"/>
          </p:nvPr>
        </p:nvSpPr>
        <p:spPr>
          <a:xfrm>
            <a:off x="360000" y="1567086"/>
            <a:ext cx="6445749" cy="4807835"/>
          </a:xfrm>
        </p:spPr>
        <p:txBody>
          <a:bodyPr/>
          <a:lstStyle/>
          <a:p>
            <a:pPr>
              <a:spcAft>
                <a:spcPts val="600"/>
              </a:spcAft>
            </a:pPr>
            <a:r>
              <a:rPr lang="en-AU" sz="1600" kern="100">
                <a:latin typeface="+mn-lt"/>
                <a:ea typeface="Aptos" panose="020B0004020202020204" pitchFamily="34" charset="0"/>
                <a:cs typeface="Times New Roman" panose="02020603050405020304" pitchFamily="18" charset="0"/>
              </a:rPr>
              <a:t>You may use </a:t>
            </a:r>
            <a:r>
              <a:rPr lang="en-AU" sz="1600" b="1" kern="100">
                <a:latin typeface="+mn-lt"/>
                <a:ea typeface="Aptos" panose="020B0004020202020204" pitchFamily="34" charset="0"/>
                <a:cs typeface="Times New Roman" panose="02020603050405020304" pitchFamily="18" charset="0"/>
              </a:rPr>
              <a:t>The Jam Grid</a:t>
            </a:r>
            <a:r>
              <a:rPr lang="en-AU" sz="1600" kern="100">
                <a:latin typeface="+mn-lt"/>
                <a:ea typeface="Aptos" panose="020B0004020202020204" pitchFamily="34" charset="0"/>
                <a:cs typeface="Times New Roman" panose="02020603050405020304" pitchFamily="18" charset="0"/>
              </a:rPr>
              <a:t> online tool to help you develop your chord progression. At this point, leave the diminished chord option unchecked.</a:t>
            </a:r>
          </a:p>
          <a:p>
            <a:pPr>
              <a:spcAft>
                <a:spcPts val="600"/>
              </a:spcAft>
            </a:pPr>
            <a:r>
              <a:rPr lang="en-AU" sz="1600" kern="100">
                <a:latin typeface="+mn-lt"/>
                <a:ea typeface="Aptos" panose="020B0004020202020204" pitchFamily="34" charset="0"/>
                <a:cs typeface="Times New Roman" panose="02020603050405020304" pitchFamily="18" charset="0"/>
              </a:rPr>
              <a:t>Steps:</a:t>
            </a:r>
          </a:p>
          <a:p>
            <a:pPr marL="285750" indent="-285750">
              <a:spcAft>
                <a:spcPts val="600"/>
              </a:spcAft>
              <a:buFont typeface="Arial" panose="020B0604020202020204" pitchFamily="34" charset="0"/>
              <a:buChar char="•"/>
            </a:pPr>
            <a:r>
              <a:rPr lang="en-AU" sz="1600">
                <a:latin typeface="+mn-lt"/>
              </a:rPr>
              <a:t>choose a key – pick a key from the menu to see its chords.</a:t>
            </a:r>
          </a:p>
          <a:p>
            <a:pPr marL="285750" indent="-285750">
              <a:spcAft>
                <a:spcPts val="600"/>
              </a:spcAft>
              <a:buFont typeface="Arial" panose="020B0604020202020204" pitchFamily="34" charset="0"/>
              <a:buChar char="•"/>
            </a:pPr>
            <a:r>
              <a:rPr lang="en-AU" sz="1600">
                <a:latin typeface="+mn-lt"/>
              </a:rPr>
              <a:t>select an instrument – choose guitar, bass, ukulele (optional), or keyboard to see and hear the chords.</a:t>
            </a:r>
          </a:p>
          <a:p>
            <a:pPr marL="285750" indent="-285750">
              <a:spcAft>
                <a:spcPts val="600"/>
              </a:spcAft>
              <a:buFont typeface="Arial" panose="020B0604020202020204" pitchFamily="34" charset="0"/>
              <a:buChar char="•"/>
            </a:pPr>
            <a:r>
              <a:rPr lang="en-AU" sz="1600">
                <a:latin typeface="+mn-lt"/>
              </a:rPr>
              <a:t>randomise progressions – press the button to mix up the chords and try new progressions.</a:t>
            </a:r>
          </a:p>
          <a:p>
            <a:pPr marL="285750" indent="-285750">
              <a:spcAft>
                <a:spcPts val="600"/>
              </a:spcAft>
              <a:buFont typeface="Arial" panose="020B0604020202020204" pitchFamily="34" charset="0"/>
              <a:buChar char="•"/>
            </a:pPr>
            <a:r>
              <a:rPr lang="en-AU" sz="1600">
                <a:latin typeface="+mn-lt"/>
              </a:rPr>
              <a:t>flip the chord cards – click a card to flip it and see the chord diagram for your instrument. Transfer this information to your worksheet</a:t>
            </a:r>
          </a:p>
          <a:p>
            <a:pPr marL="285750" indent="-285750">
              <a:spcAft>
                <a:spcPts val="600"/>
              </a:spcAft>
              <a:buFont typeface="Arial" panose="020B0604020202020204" pitchFamily="34" charset="0"/>
              <a:buChar char="•"/>
            </a:pPr>
            <a:r>
              <a:rPr lang="en-AU" sz="1600">
                <a:latin typeface="+mn-lt"/>
              </a:rPr>
              <a:t>hear the chords – click a card to listen to what the chord sounds like.</a:t>
            </a:r>
          </a:p>
        </p:txBody>
      </p:sp>
      <p:pic>
        <p:nvPicPr>
          <p:cNvPr id="10" name="Picture 9" descr="Image of the Musical Futures Jam Grid">
            <a:hlinkClick r:id="rId3"/>
            <a:extLst>
              <a:ext uri="{FF2B5EF4-FFF2-40B4-BE49-F238E27FC236}">
                <a16:creationId xmlns:a16="http://schemas.microsoft.com/office/drawing/2014/main" id="{16D4A75A-3A52-35D5-141D-96F47AC44F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4611" y="1567085"/>
            <a:ext cx="4339387" cy="3958251"/>
          </a:xfrm>
          <a:prstGeom prst="rect">
            <a:avLst/>
          </a:prstGeom>
        </p:spPr>
      </p:pic>
      <p:sp>
        <p:nvSpPr>
          <p:cNvPr id="4" name="TextBox 3">
            <a:extLst>
              <a:ext uri="{FF2B5EF4-FFF2-40B4-BE49-F238E27FC236}">
                <a16:creationId xmlns:a16="http://schemas.microsoft.com/office/drawing/2014/main" id="{5B6FD854-4363-704A-73E8-88DB02C8A5C4}"/>
              </a:ext>
            </a:extLst>
          </p:cNvPr>
          <p:cNvSpPr txBox="1"/>
          <p:nvPr/>
        </p:nvSpPr>
        <p:spPr>
          <a:xfrm>
            <a:off x="7504611" y="5663654"/>
            <a:ext cx="4339387" cy="572210"/>
          </a:xfrm>
          <a:prstGeom prst="rect">
            <a:avLst/>
          </a:prstGeom>
          <a:noFill/>
        </p:spPr>
        <p:txBody>
          <a:bodyPr wrap="square" lIns="0">
            <a:spAutoFit/>
          </a:bodyPr>
          <a:lstStyle/>
          <a:p>
            <a:pPr>
              <a:lnSpc>
                <a:spcPct val="150000"/>
              </a:lnSpc>
            </a:pPr>
            <a:r>
              <a:rPr lang="en-AU" sz="1000"/>
              <a:t>Musical Futures International </a:t>
            </a:r>
            <a:r>
              <a:rPr lang="en-AU" sz="1000" i="1" u="sng">
                <a:hlinkClick r:id="rId3"/>
              </a:rPr>
              <a:t>Jam Grid - Musical Futures International</a:t>
            </a:r>
            <a:r>
              <a:rPr lang="en-AU" sz="1000"/>
              <a:t>, Musical Futures International, accessed 14 May 2025</a:t>
            </a:r>
          </a:p>
        </p:txBody>
      </p:sp>
      <p:sp>
        <p:nvSpPr>
          <p:cNvPr id="2" name="Slide Number Placeholder 1">
            <a:extLst>
              <a:ext uri="{FF2B5EF4-FFF2-40B4-BE49-F238E27FC236}">
                <a16:creationId xmlns:a16="http://schemas.microsoft.com/office/drawing/2014/main" id="{57579EE5-C2E1-A051-3BB4-9E60456C3FF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104</a:t>
            </a:fld>
            <a:endParaRPr lang="en-AU"/>
          </a:p>
        </p:txBody>
      </p:sp>
    </p:spTree>
    <p:extLst>
      <p:ext uri="{BB962C8B-B14F-4D97-AF65-F5344CB8AC3E}">
        <p14:creationId xmlns:p14="http://schemas.microsoft.com/office/powerpoint/2010/main" val="234944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9DCD9932-4EEC-A19E-9647-4A128AACBD7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81DA9CD-C11C-86FE-D1B7-DFD9217E3288}"/>
              </a:ext>
            </a:extLst>
          </p:cNvPr>
          <p:cNvSpPr>
            <a:spLocks noGrp="1"/>
          </p:cNvSpPr>
          <p:nvPr>
            <p:ph type="title"/>
          </p:nvPr>
        </p:nvSpPr>
        <p:spPr/>
        <p:txBody>
          <a:bodyPr/>
          <a:lstStyle/>
          <a:p>
            <a:r>
              <a:rPr lang="en-AU">
                <a:latin typeface="+mj-lt"/>
              </a:rPr>
              <a:t>Activity 6.3 – composing an original piece (3)</a:t>
            </a:r>
          </a:p>
        </p:txBody>
      </p:sp>
      <p:sp>
        <p:nvSpPr>
          <p:cNvPr id="10" name="Text Placeholder 9">
            <a:extLst>
              <a:ext uri="{FF2B5EF4-FFF2-40B4-BE49-F238E27FC236}">
                <a16:creationId xmlns:a16="http://schemas.microsoft.com/office/drawing/2014/main" id="{E274B97E-ECE4-8723-DF8D-F4DF31F3D39F}"/>
              </a:ext>
            </a:extLst>
          </p:cNvPr>
          <p:cNvSpPr>
            <a:spLocks noGrp="1"/>
          </p:cNvSpPr>
          <p:nvPr>
            <p:ph type="body" sz="quarter" idx="18"/>
          </p:nvPr>
        </p:nvSpPr>
        <p:spPr/>
        <p:txBody>
          <a:bodyPr/>
          <a:lstStyle/>
          <a:p>
            <a:r>
              <a:rPr lang="en-US">
                <a:latin typeface="+mj-lt"/>
              </a:rPr>
              <a:t>Composing an original piece</a:t>
            </a:r>
          </a:p>
        </p:txBody>
      </p:sp>
      <p:sp>
        <p:nvSpPr>
          <p:cNvPr id="4" name="Text Placeholder 3">
            <a:extLst>
              <a:ext uri="{FF2B5EF4-FFF2-40B4-BE49-F238E27FC236}">
                <a16:creationId xmlns:a16="http://schemas.microsoft.com/office/drawing/2014/main" id="{9DFBF868-307A-062C-F7AF-56A5F717CDDE}"/>
              </a:ext>
            </a:extLst>
          </p:cNvPr>
          <p:cNvSpPr>
            <a:spLocks noGrp="1"/>
          </p:cNvSpPr>
          <p:nvPr>
            <p:ph type="body" sz="quarter" idx="17"/>
          </p:nvPr>
        </p:nvSpPr>
        <p:spPr>
          <a:xfrm>
            <a:off x="360000" y="1567086"/>
            <a:ext cx="4688794" cy="4807835"/>
          </a:xfrm>
        </p:spPr>
        <p:txBody>
          <a:bodyPr/>
          <a:lstStyle/>
          <a:p>
            <a:r>
              <a:rPr lang="en-AU" kern="100">
                <a:latin typeface="+mn-lt"/>
                <a:ea typeface="Aptos" panose="020B0004020202020204" pitchFamily="34" charset="0"/>
                <a:cs typeface="Times New Roman"/>
              </a:rPr>
              <a:t>Once you have established a chord progression to use, transfer the chord information for each relevant instrument onto your ‘composition toolbox’. You will use this for reference and help when transferring this onto your instruments.</a:t>
            </a:r>
            <a:endParaRPr lang="en-AU">
              <a:latin typeface="+mn-lt"/>
              <a:cs typeface="Times New Roman"/>
            </a:endParaRPr>
          </a:p>
        </p:txBody>
      </p:sp>
      <p:pic>
        <p:nvPicPr>
          <p:cNvPr id="7" name="Picture 6" descr="diagram showing a blank chord template to provide space to write, the chord name, notes played on a keyboard/piano, chord shape on guitar, and root or specific note for bass guitar.">
            <a:extLst>
              <a:ext uri="{FF2B5EF4-FFF2-40B4-BE49-F238E27FC236}">
                <a16:creationId xmlns:a16="http://schemas.microsoft.com/office/drawing/2014/main" id="{2002EEB7-D646-C4F3-CEEC-07B3553C226A}"/>
              </a:ext>
            </a:extLst>
          </p:cNvPr>
          <p:cNvPicPr>
            <a:picLocks noChangeAspect="1"/>
          </p:cNvPicPr>
          <p:nvPr/>
        </p:nvPicPr>
        <p:blipFill>
          <a:blip r:embed="rId3"/>
          <a:stretch>
            <a:fillRect/>
          </a:stretch>
        </p:blipFill>
        <p:spPr>
          <a:xfrm>
            <a:off x="5545183" y="1567086"/>
            <a:ext cx="5693947" cy="5094140"/>
          </a:xfrm>
          <a:prstGeom prst="rect">
            <a:avLst/>
          </a:prstGeom>
        </p:spPr>
      </p:pic>
      <p:sp>
        <p:nvSpPr>
          <p:cNvPr id="2" name="Slide Number Placeholder 1">
            <a:extLst>
              <a:ext uri="{FF2B5EF4-FFF2-40B4-BE49-F238E27FC236}">
                <a16:creationId xmlns:a16="http://schemas.microsoft.com/office/drawing/2014/main" id="{F1819198-9AE7-84E1-5D4D-A6F7C86059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105</a:t>
            </a:fld>
            <a:endParaRPr lang="en-AU"/>
          </a:p>
        </p:txBody>
      </p:sp>
    </p:spTree>
    <p:extLst>
      <p:ext uri="{BB962C8B-B14F-4D97-AF65-F5344CB8AC3E}">
        <p14:creationId xmlns:p14="http://schemas.microsoft.com/office/powerpoint/2010/main" val="71728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0429B15B-CB3A-908A-391C-F604C30189C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05CA521-57D9-8187-EDF5-5DFDFC91C77F}"/>
              </a:ext>
            </a:extLst>
          </p:cNvPr>
          <p:cNvSpPr>
            <a:spLocks noGrp="1"/>
          </p:cNvSpPr>
          <p:nvPr>
            <p:ph type="title"/>
          </p:nvPr>
        </p:nvSpPr>
        <p:spPr/>
        <p:txBody>
          <a:bodyPr/>
          <a:lstStyle/>
          <a:p>
            <a:r>
              <a:rPr lang="en-AU">
                <a:latin typeface="+mj-lt"/>
              </a:rPr>
              <a:t>Activity 6.3 – composing an original piece (4)</a:t>
            </a:r>
          </a:p>
        </p:txBody>
      </p:sp>
      <p:sp>
        <p:nvSpPr>
          <p:cNvPr id="11" name="Text Placeholder 10">
            <a:extLst>
              <a:ext uri="{FF2B5EF4-FFF2-40B4-BE49-F238E27FC236}">
                <a16:creationId xmlns:a16="http://schemas.microsoft.com/office/drawing/2014/main" id="{2A942FDC-83DD-4E93-41DE-6E14C35F77EA}"/>
              </a:ext>
            </a:extLst>
          </p:cNvPr>
          <p:cNvSpPr>
            <a:spLocks noGrp="1"/>
          </p:cNvSpPr>
          <p:nvPr>
            <p:ph type="body" sz="quarter" idx="18"/>
          </p:nvPr>
        </p:nvSpPr>
        <p:spPr/>
        <p:txBody>
          <a:bodyPr/>
          <a:lstStyle/>
          <a:p>
            <a:r>
              <a:rPr lang="en-US"/>
              <a:t>Composing an original piece</a:t>
            </a:r>
          </a:p>
        </p:txBody>
      </p:sp>
      <p:sp>
        <p:nvSpPr>
          <p:cNvPr id="10" name="Text Placeholder 9">
            <a:extLst>
              <a:ext uri="{FF2B5EF4-FFF2-40B4-BE49-F238E27FC236}">
                <a16:creationId xmlns:a16="http://schemas.microsoft.com/office/drawing/2014/main" id="{EDC3AEC6-79FE-09D1-7AB3-0706E1E642AB}"/>
              </a:ext>
            </a:extLst>
          </p:cNvPr>
          <p:cNvSpPr>
            <a:spLocks noGrp="1"/>
          </p:cNvSpPr>
          <p:nvPr>
            <p:ph type="body" sz="quarter" idx="17"/>
          </p:nvPr>
        </p:nvSpPr>
        <p:spPr>
          <a:xfrm>
            <a:off x="360000" y="1567086"/>
            <a:ext cx="8143920" cy="4807835"/>
          </a:xfrm>
        </p:spPr>
        <p:txBody>
          <a:bodyPr/>
          <a:lstStyle/>
          <a:p>
            <a:pPr>
              <a:spcAft>
                <a:spcPts val="600"/>
              </a:spcAft>
            </a:pPr>
            <a:r>
              <a:rPr lang="en-US" sz="1800">
                <a:latin typeface="+mn-lt"/>
              </a:rPr>
              <a:t>Your next steps will be:</a:t>
            </a:r>
          </a:p>
          <a:p>
            <a:pPr>
              <a:spcAft>
                <a:spcPts val="600"/>
              </a:spcAft>
            </a:pPr>
            <a:r>
              <a:rPr lang="en-US" sz="1800">
                <a:latin typeface="+mn-lt"/>
              </a:rPr>
              <a:t>Write a simple melody</a:t>
            </a:r>
          </a:p>
          <a:p>
            <a:pPr>
              <a:spcAft>
                <a:spcPts val="600"/>
              </a:spcAft>
            </a:pPr>
            <a:r>
              <a:rPr lang="en-US" sz="1800">
                <a:latin typeface="+mn-lt"/>
              </a:rPr>
              <a:t>Use the pentatonic scale to create a short 4-bar, catchy melody. Begin and end on the 1st note of the scale. Move mainly by step with a few leaps and minimal jumps.</a:t>
            </a:r>
          </a:p>
          <a:p>
            <a:pPr>
              <a:spcAft>
                <a:spcPts val="600"/>
              </a:spcAft>
            </a:pPr>
            <a:r>
              <a:rPr lang="en-US" sz="1800">
                <a:latin typeface="+mn-lt"/>
              </a:rPr>
              <a:t>Develop instrument parts</a:t>
            </a:r>
          </a:p>
          <a:p>
            <a:pPr>
              <a:spcAft>
                <a:spcPts val="600"/>
              </a:spcAft>
            </a:pPr>
            <a:r>
              <a:rPr lang="en-US" sz="1800">
                <a:latin typeface="+mn-lt"/>
              </a:rPr>
              <a:t>Keyboard and guitar –  play chords or simple riffs based on the progression.</a:t>
            </a:r>
          </a:p>
          <a:p>
            <a:pPr>
              <a:spcAft>
                <a:spcPts val="600"/>
              </a:spcAft>
            </a:pPr>
            <a:r>
              <a:rPr lang="en-US" sz="1800">
                <a:latin typeface="+mn-lt"/>
              </a:rPr>
              <a:t>Bass –  play root notes (chord note name) or simple patterns that match the chords.</a:t>
            </a:r>
          </a:p>
          <a:p>
            <a:pPr>
              <a:spcAft>
                <a:spcPts val="600"/>
              </a:spcAft>
            </a:pPr>
            <a:r>
              <a:rPr lang="en-US" sz="1800">
                <a:latin typeface="+mn-lt"/>
              </a:rPr>
              <a:t>Drums – explore patterns you have previously learnt and consider ideas that you will use for drum fills to help join sections of your piece and add rhythmic variety.</a:t>
            </a:r>
          </a:p>
        </p:txBody>
      </p:sp>
      <p:pic>
        <p:nvPicPr>
          <p:cNvPr id="7" name="Picture 6">
            <a:extLst>
              <a:ext uri="{FF2B5EF4-FFF2-40B4-BE49-F238E27FC236}">
                <a16:creationId xmlns:a16="http://schemas.microsoft.com/office/drawing/2014/main" id="{F1A6C7D9-EBCB-ACC2-AD2A-2AE37FA36D7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2338" y="1567086"/>
            <a:ext cx="3111660" cy="1703101"/>
          </a:xfrm>
          <a:prstGeom prst="rect">
            <a:avLst/>
          </a:prstGeom>
        </p:spPr>
      </p:pic>
      <p:sp>
        <p:nvSpPr>
          <p:cNvPr id="2" name="Slide Number Placeholder 1">
            <a:extLst>
              <a:ext uri="{FF2B5EF4-FFF2-40B4-BE49-F238E27FC236}">
                <a16:creationId xmlns:a16="http://schemas.microsoft.com/office/drawing/2014/main" id="{7EDD0986-5103-46F8-74A5-71C2D8D6DC7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106</a:t>
            </a:fld>
            <a:endParaRPr lang="en-AU"/>
          </a:p>
        </p:txBody>
      </p:sp>
    </p:spTree>
    <p:extLst>
      <p:ext uri="{BB962C8B-B14F-4D97-AF65-F5344CB8AC3E}">
        <p14:creationId xmlns:p14="http://schemas.microsoft.com/office/powerpoint/2010/main" val="136455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AB2FC246-9889-F46B-89C1-3EB1EB30E09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1B7787-713F-AA8D-B898-65D5E05CFD48}"/>
              </a:ext>
            </a:extLst>
          </p:cNvPr>
          <p:cNvSpPr>
            <a:spLocks noGrp="1"/>
          </p:cNvSpPr>
          <p:nvPr>
            <p:ph type="title"/>
          </p:nvPr>
        </p:nvSpPr>
        <p:spPr/>
        <p:txBody>
          <a:bodyPr/>
          <a:lstStyle/>
          <a:p>
            <a:r>
              <a:rPr lang="en-AU">
                <a:latin typeface="+mj-lt"/>
              </a:rPr>
              <a:t>Activity 6.3 – </a:t>
            </a:r>
            <a:r>
              <a:rPr lang="en-AU"/>
              <a:t>composing an original piece </a:t>
            </a:r>
            <a:r>
              <a:rPr lang="en-AU">
                <a:latin typeface="+mj-lt"/>
              </a:rPr>
              <a:t>(5)</a:t>
            </a:r>
          </a:p>
        </p:txBody>
      </p:sp>
      <p:sp>
        <p:nvSpPr>
          <p:cNvPr id="7" name="Text Placeholder 6">
            <a:extLst>
              <a:ext uri="{FF2B5EF4-FFF2-40B4-BE49-F238E27FC236}">
                <a16:creationId xmlns:a16="http://schemas.microsoft.com/office/drawing/2014/main" id="{DF31FF31-C099-E6F7-7992-96561D6ACD2C}"/>
              </a:ext>
            </a:extLst>
          </p:cNvPr>
          <p:cNvSpPr>
            <a:spLocks noGrp="1"/>
          </p:cNvSpPr>
          <p:nvPr>
            <p:ph type="body" sz="quarter" idx="18"/>
          </p:nvPr>
        </p:nvSpPr>
        <p:spPr/>
        <p:txBody>
          <a:bodyPr/>
          <a:lstStyle/>
          <a:p>
            <a:r>
              <a:rPr lang="en-US"/>
              <a:t>Composing an original piece</a:t>
            </a:r>
          </a:p>
        </p:txBody>
      </p:sp>
      <p:sp>
        <p:nvSpPr>
          <p:cNvPr id="4" name="Text Placeholder 3">
            <a:extLst>
              <a:ext uri="{FF2B5EF4-FFF2-40B4-BE49-F238E27FC236}">
                <a16:creationId xmlns:a16="http://schemas.microsoft.com/office/drawing/2014/main" id="{6277CC05-A9CA-9F95-404C-F3577364D980}"/>
              </a:ext>
            </a:extLst>
          </p:cNvPr>
          <p:cNvSpPr>
            <a:spLocks noGrp="1"/>
          </p:cNvSpPr>
          <p:nvPr>
            <p:ph type="body" sz="quarter" idx="17"/>
          </p:nvPr>
        </p:nvSpPr>
        <p:spPr/>
        <p:txBody>
          <a:bodyPr/>
          <a:lstStyle/>
          <a:p>
            <a:pPr>
              <a:spcAft>
                <a:spcPts val="600"/>
              </a:spcAft>
            </a:pPr>
            <a:r>
              <a:rPr lang="en-AU" sz="1800" kern="100">
                <a:latin typeface="+mn-lt"/>
                <a:ea typeface="Aptos" panose="020B0004020202020204" pitchFamily="34" charset="0"/>
                <a:cs typeface="Times New Roman"/>
              </a:rPr>
              <a:t>Your next steps will be:</a:t>
            </a:r>
          </a:p>
          <a:p>
            <a:pPr>
              <a:spcAft>
                <a:spcPts val="600"/>
              </a:spcAft>
            </a:pPr>
            <a:r>
              <a:rPr lang="en-AU" sz="1800" b="1" kern="100">
                <a:latin typeface="+mn-lt"/>
                <a:ea typeface="Aptos" panose="020B0004020202020204" pitchFamily="34" charset="0"/>
                <a:cs typeface="Times New Roman"/>
              </a:rPr>
              <a:t>Determine the song structure</a:t>
            </a:r>
            <a:endParaRPr lang="en-AU" sz="1800" kern="100">
              <a:latin typeface="+mn-lt"/>
              <a:ea typeface="Aptos" panose="020B0004020202020204" pitchFamily="34" charset="0"/>
              <a:cs typeface="Times New Roman"/>
            </a:endParaRPr>
          </a:p>
          <a:p>
            <a:pPr>
              <a:spcAft>
                <a:spcPts val="600"/>
              </a:spcAft>
              <a:buSzPts val="1000"/>
              <a:tabLst>
                <a:tab pos="457200" algn="l"/>
              </a:tabLst>
            </a:pPr>
            <a:r>
              <a:rPr lang="en-AU" sz="1800" kern="100">
                <a:latin typeface="+mn-lt"/>
                <a:ea typeface="Aptos" panose="020B0004020202020204" pitchFamily="34" charset="0"/>
                <a:cs typeface="Times New Roman"/>
              </a:rPr>
              <a:t>Plan the sections of the song (For example: </a:t>
            </a:r>
            <a:r>
              <a:rPr lang="en-AU" sz="1800" b="1" kern="100">
                <a:latin typeface="+mn-lt"/>
                <a:ea typeface="Aptos" panose="020B0004020202020204" pitchFamily="34" charset="0"/>
                <a:cs typeface="Times New Roman"/>
              </a:rPr>
              <a:t>Intro – Verse – Chorus – Verse – Chorus – Ending</a:t>
            </a:r>
            <a:r>
              <a:rPr lang="en-AU" sz="1800" kern="100">
                <a:latin typeface="+mn-lt"/>
                <a:ea typeface="Aptos" panose="020B0004020202020204" pitchFamily="34" charset="0"/>
                <a:cs typeface="Times New Roman"/>
              </a:rPr>
              <a:t>)</a:t>
            </a:r>
          </a:p>
          <a:p>
            <a:pPr lvl="0">
              <a:spcAft>
                <a:spcPts val="600"/>
              </a:spcAft>
              <a:buSzPts val="1000"/>
              <a:tabLst>
                <a:tab pos="457200" algn="l"/>
              </a:tabLst>
            </a:pPr>
            <a:r>
              <a:rPr lang="en-AU" sz="1800" kern="100">
                <a:latin typeface="+mn-lt"/>
                <a:ea typeface="Aptos" panose="020B0004020202020204" pitchFamily="34" charset="0"/>
                <a:cs typeface="Times New Roman"/>
              </a:rPr>
              <a:t>Decide which instruments are playing in each part and what they are doing</a:t>
            </a:r>
          </a:p>
          <a:p>
            <a:pPr>
              <a:spcAft>
                <a:spcPts val="600"/>
              </a:spcAft>
            </a:pPr>
            <a:r>
              <a:rPr lang="en-AU" sz="1800" b="1" kern="100">
                <a:latin typeface="+mn-lt"/>
                <a:ea typeface="Aptos" panose="020B0004020202020204" pitchFamily="34" charset="0"/>
                <a:cs typeface="Times New Roman"/>
              </a:rPr>
              <a:t>Add Lyrics </a:t>
            </a:r>
          </a:p>
          <a:p>
            <a:pPr>
              <a:spcAft>
                <a:spcPts val="600"/>
              </a:spcAft>
            </a:pPr>
            <a:r>
              <a:rPr lang="en-AU" sz="1800" kern="100">
                <a:latin typeface="+mn-lt"/>
                <a:ea typeface="Aptos" panose="020B0004020202020204" pitchFamily="34" charset="0"/>
                <a:cs typeface="Times New Roman"/>
              </a:rPr>
              <a:t>Work together to write simple lyrics that fit the melody and rhythm you have created. </a:t>
            </a:r>
          </a:p>
          <a:p>
            <a:pPr>
              <a:spcAft>
                <a:spcPts val="600"/>
              </a:spcAft>
            </a:pPr>
            <a:r>
              <a:rPr lang="en-AU" sz="1800" b="1" kern="100">
                <a:latin typeface="+mn-lt"/>
                <a:ea typeface="Aptos" panose="020B0004020202020204" pitchFamily="34" charset="0"/>
                <a:cs typeface="Times New Roman"/>
              </a:rPr>
              <a:t>Rehearse, review and refine</a:t>
            </a:r>
            <a:endParaRPr lang="en-AU" sz="1800" kern="100">
              <a:latin typeface="+mn-lt"/>
              <a:ea typeface="Aptos" panose="020B0004020202020204" pitchFamily="34" charset="0"/>
              <a:cs typeface="Times New Roman"/>
            </a:endParaRPr>
          </a:p>
          <a:p>
            <a:pPr>
              <a:spcAft>
                <a:spcPts val="600"/>
              </a:spcAft>
            </a:pPr>
            <a:r>
              <a:rPr lang="en-AU" sz="1800" kern="100">
                <a:latin typeface="+mn-lt"/>
                <a:ea typeface="Aptos" panose="020B0004020202020204" pitchFamily="34" charset="0"/>
                <a:cs typeface="Times New Roman"/>
              </a:rPr>
              <a:t>Play through your ideas individually and together, adjusting to best fit with the ensemble</a:t>
            </a:r>
          </a:p>
          <a:p>
            <a:pPr>
              <a:spcAft>
                <a:spcPts val="600"/>
              </a:spcAft>
            </a:pPr>
            <a:r>
              <a:rPr lang="en-AU" sz="1800" kern="100">
                <a:latin typeface="+mn-lt"/>
                <a:ea typeface="Aptos" panose="020B0004020202020204" pitchFamily="34" charset="0"/>
                <a:cs typeface="Times New Roman"/>
              </a:rPr>
              <a:t>Listen to each other to stay together and balance the sound</a:t>
            </a:r>
          </a:p>
          <a:p>
            <a:pPr>
              <a:spcAft>
                <a:spcPts val="600"/>
              </a:spcAft>
            </a:pPr>
            <a:r>
              <a:rPr lang="en-AU" sz="1800" kern="100">
                <a:latin typeface="+mn-lt"/>
                <a:ea typeface="Aptos" panose="020B0004020202020204" pitchFamily="34" charset="0"/>
                <a:cs typeface="Times New Roman"/>
              </a:rPr>
              <a:t>Discuss how your composition is developing – What is working? What needs more work?</a:t>
            </a:r>
          </a:p>
        </p:txBody>
      </p:sp>
      <p:sp>
        <p:nvSpPr>
          <p:cNvPr id="2" name="Slide Number Placeholder 1">
            <a:extLst>
              <a:ext uri="{FF2B5EF4-FFF2-40B4-BE49-F238E27FC236}">
                <a16:creationId xmlns:a16="http://schemas.microsoft.com/office/drawing/2014/main" id="{532CA110-317A-F5F8-C49B-8DD368D757F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107</a:t>
            </a:fld>
            <a:endParaRPr lang="en-AU"/>
          </a:p>
        </p:txBody>
      </p:sp>
    </p:spTree>
    <p:extLst>
      <p:ext uri="{BB962C8B-B14F-4D97-AF65-F5344CB8AC3E}">
        <p14:creationId xmlns:p14="http://schemas.microsoft.com/office/powerpoint/2010/main" val="252911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E03F6822-CEA4-7485-2649-891FD1B3AC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44FD788-FA46-782B-C5AE-AF2D2ADAFEE2}"/>
              </a:ext>
            </a:extLst>
          </p:cNvPr>
          <p:cNvSpPr>
            <a:spLocks noGrp="1"/>
          </p:cNvSpPr>
          <p:nvPr>
            <p:ph type="title"/>
          </p:nvPr>
        </p:nvSpPr>
        <p:spPr/>
        <p:txBody>
          <a:bodyPr/>
          <a:lstStyle/>
          <a:p>
            <a:r>
              <a:rPr lang="en-AU">
                <a:latin typeface="+mj-lt"/>
              </a:rPr>
              <a:t>Activity 6.4 – composing an arrangement (1)</a:t>
            </a:r>
          </a:p>
        </p:txBody>
      </p:sp>
      <p:sp>
        <p:nvSpPr>
          <p:cNvPr id="10" name="Text Placeholder 9">
            <a:extLst>
              <a:ext uri="{FF2B5EF4-FFF2-40B4-BE49-F238E27FC236}">
                <a16:creationId xmlns:a16="http://schemas.microsoft.com/office/drawing/2014/main" id="{5E1A5C77-6AB6-2834-A07F-F816ECCA8D67}"/>
              </a:ext>
            </a:extLst>
          </p:cNvPr>
          <p:cNvSpPr>
            <a:spLocks noGrp="1"/>
          </p:cNvSpPr>
          <p:nvPr>
            <p:ph type="body" sz="quarter" idx="18"/>
          </p:nvPr>
        </p:nvSpPr>
        <p:spPr/>
        <p:txBody>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146CFD"/>
                </a:solidFill>
                <a:effectLst/>
                <a:uLnTx/>
                <a:uFillTx/>
                <a:latin typeface="+mj-lt"/>
                <a:ea typeface="+mn-ea"/>
                <a:cs typeface="Arial" panose="020B0604020202020204" pitchFamily="34" charset="0"/>
              </a:rPr>
              <a:t>Composing an arrangement of a piece</a:t>
            </a:r>
          </a:p>
        </p:txBody>
      </p:sp>
      <p:sp>
        <p:nvSpPr>
          <p:cNvPr id="4" name="Text Placeholder 3">
            <a:extLst>
              <a:ext uri="{FF2B5EF4-FFF2-40B4-BE49-F238E27FC236}">
                <a16:creationId xmlns:a16="http://schemas.microsoft.com/office/drawing/2014/main" id="{69BA6BEF-D5A4-ACFE-7620-B5C29C7ED4C6}"/>
              </a:ext>
            </a:extLst>
          </p:cNvPr>
          <p:cNvSpPr>
            <a:spLocks noGrp="1"/>
          </p:cNvSpPr>
          <p:nvPr>
            <p:ph type="body" sz="quarter" idx="17"/>
          </p:nvPr>
        </p:nvSpPr>
        <p:spPr>
          <a:xfrm>
            <a:off x="360000" y="1567086"/>
            <a:ext cx="5982017" cy="4807835"/>
          </a:xfrm>
        </p:spPr>
        <p:txBody>
          <a:bodyPr/>
          <a:lstStyle/>
          <a:p>
            <a:pPr>
              <a:spcAft>
                <a:spcPts val="600"/>
              </a:spcAft>
            </a:pPr>
            <a:r>
              <a:rPr lang="en-AU" sz="1800" kern="100">
                <a:latin typeface="+mn-lt"/>
                <a:ea typeface="Aptos" panose="020B0004020202020204" pitchFamily="34" charset="0"/>
                <a:cs typeface="Times New Roman" panose="02020603050405020304" pitchFamily="18" charset="0"/>
              </a:rPr>
              <a:t>If you are choosing to work on creating your own arrangement of an existing piece of music, it is important to choose a piece that is achievable.</a:t>
            </a:r>
          </a:p>
          <a:p>
            <a:pPr>
              <a:spcAft>
                <a:spcPts val="600"/>
              </a:spcAft>
            </a:pPr>
            <a:r>
              <a:rPr lang="en-AU" sz="1800" kern="100">
                <a:latin typeface="+mn-lt"/>
                <a:ea typeface="Aptos" panose="020B0004020202020204" pitchFamily="34" charset="0"/>
                <a:cs typeface="Times New Roman" panose="02020603050405020304" pitchFamily="18" charset="0"/>
              </a:rPr>
              <a:t>Steps in choosing a piece:</a:t>
            </a:r>
          </a:p>
          <a:p>
            <a:pPr marL="285750" indent="-285750">
              <a:spcAft>
                <a:spcPts val="600"/>
              </a:spcAft>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pick a piece that has simple, clear and catchy melody</a:t>
            </a:r>
          </a:p>
          <a:p>
            <a:pPr marL="285750" indent="-285750">
              <a:spcAft>
                <a:spcPts val="600"/>
              </a:spcAft>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choose a song that uses only a few chords, as this will make it easier to adapt and play</a:t>
            </a:r>
          </a:p>
          <a:p>
            <a:pPr marL="285750" indent="-285750">
              <a:spcAft>
                <a:spcPts val="600"/>
              </a:spcAft>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find a copy of the music (chords, lyrics and/or sheet music) to help learn it</a:t>
            </a:r>
          </a:p>
          <a:p>
            <a:pPr marL="285750" indent="-285750">
              <a:spcAft>
                <a:spcPts val="600"/>
              </a:spcAft>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find a piece that works well with the instruments and voices in your ensemble.</a:t>
            </a:r>
          </a:p>
        </p:txBody>
      </p:sp>
      <p:pic>
        <p:nvPicPr>
          <p:cNvPr id="7" name="Picture 6">
            <a:extLst>
              <a:ext uri="{FF2B5EF4-FFF2-40B4-BE49-F238E27FC236}">
                <a16:creationId xmlns:a16="http://schemas.microsoft.com/office/drawing/2014/main" id="{B5810A3B-B0F0-ECB4-936F-5A4D89786F0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4702" y="2272001"/>
            <a:ext cx="4639400" cy="3398004"/>
          </a:xfrm>
          <a:prstGeom prst="rect">
            <a:avLst/>
          </a:prstGeom>
        </p:spPr>
      </p:pic>
      <p:sp>
        <p:nvSpPr>
          <p:cNvPr id="2" name="Slide Number Placeholder 1">
            <a:extLst>
              <a:ext uri="{FF2B5EF4-FFF2-40B4-BE49-F238E27FC236}">
                <a16:creationId xmlns:a16="http://schemas.microsoft.com/office/drawing/2014/main" id="{92279CC9-93D8-0EBF-4FC2-E9BBC97B61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108</a:t>
            </a:fld>
            <a:endParaRPr lang="en-AU"/>
          </a:p>
        </p:txBody>
      </p:sp>
    </p:spTree>
    <p:extLst>
      <p:ext uri="{BB962C8B-B14F-4D97-AF65-F5344CB8AC3E}">
        <p14:creationId xmlns:p14="http://schemas.microsoft.com/office/powerpoint/2010/main" val="136912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8D5C1FCC-8DB1-9277-F28B-B85F8679673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27F881-5566-50B2-7EAE-10DD395F2482}"/>
              </a:ext>
            </a:extLst>
          </p:cNvPr>
          <p:cNvSpPr>
            <a:spLocks noGrp="1"/>
          </p:cNvSpPr>
          <p:nvPr>
            <p:ph type="title"/>
          </p:nvPr>
        </p:nvSpPr>
        <p:spPr/>
        <p:txBody>
          <a:bodyPr/>
          <a:lstStyle/>
          <a:p>
            <a:r>
              <a:rPr lang="en-AU">
                <a:latin typeface="+mj-lt"/>
              </a:rPr>
              <a:t>Activity 6.4 – composing an arrangement (2)</a:t>
            </a:r>
          </a:p>
        </p:txBody>
      </p:sp>
      <p:sp>
        <p:nvSpPr>
          <p:cNvPr id="7" name="Text Placeholder 6">
            <a:extLst>
              <a:ext uri="{FF2B5EF4-FFF2-40B4-BE49-F238E27FC236}">
                <a16:creationId xmlns:a16="http://schemas.microsoft.com/office/drawing/2014/main" id="{5D228DCD-51E6-88E8-BCC3-A8069FAF2713}"/>
              </a:ext>
            </a:extLst>
          </p:cNvPr>
          <p:cNvSpPr>
            <a:spLocks noGrp="1"/>
          </p:cNvSpPr>
          <p:nvPr>
            <p:ph type="body" sz="quarter" idx="18"/>
          </p:nvPr>
        </p:nvSpPr>
        <p:spPr/>
        <p:txBody>
          <a:bodyPr/>
          <a:lstStyle/>
          <a:p>
            <a:r>
              <a:rPr lang="en-US">
                <a:latin typeface="+mj-lt"/>
              </a:rPr>
              <a:t>Composing an arrangement of a piece</a:t>
            </a:r>
          </a:p>
        </p:txBody>
      </p:sp>
      <p:sp>
        <p:nvSpPr>
          <p:cNvPr id="4" name="Text Placeholder 3">
            <a:extLst>
              <a:ext uri="{FF2B5EF4-FFF2-40B4-BE49-F238E27FC236}">
                <a16:creationId xmlns:a16="http://schemas.microsoft.com/office/drawing/2014/main" id="{8E6B0C64-4B9F-F02A-AC43-0057522F9718}"/>
              </a:ext>
            </a:extLst>
          </p:cNvPr>
          <p:cNvSpPr>
            <a:spLocks noGrp="1"/>
          </p:cNvSpPr>
          <p:nvPr>
            <p:ph type="body" sz="quarter" idx="17"/>
          </p:nvPr>
        </p:nvSpPr>
        <p:spPr>
          <a:xfrm>
            <a:off x="359999" y="1564183"/>
            <a:ext cx="11484000" cy="4807835"/>
          </a:xfrm>
        </p:spPr>
        <p:txBody>
          <a:bodyPr/>
          <a:lstStyle/>
          <a:p>
            <a:r>
              <a:rPr lang="en-AU" kern="100">
                <a:latin typeface="+mn-lt"/>
                <a:ea typeface="Aptos" panose="020B0004020202020204" pitchFamily="34" charset="0"/>
                <a:cs typeface="Times New Roman" panose="02020603050405020304" pitchFamily="18" charset="0"/>
              </a:rPr>
              <a:t>Listening and planning your next steps:</a:t>
            </a:r>
          </a:p>
          <a:p>
            <a:pPr marL="285750" indent="-285750">
              <a:buFont typeface="Arial" panose="020B0604020202020204" pitchFamily="34" charset="0"/>
              <a:buChar char="•"/>
            </a:pPr>
            <a:r>
              <a:rPr lang="en-AU" kern="100">
                <a:latin typeface="+mn-lt"/>
                <a:ea typeface="Aptos" panose="020B0004020202020204" pitchFamily="34" charset="0"/>
                <a:cs typeface="Times New Roman" panose="02020603050405020304" pitchFamily="18" charset="0"/>
              </a:rPr>
              <a:t>listen to the piece multiple times to familiarise yourself with how it goes and it musical features – including the structure (such as, intro, verse, chorus, ending), key and chords (what progression it uses), melody and riffs, and the instruments used.</a:t>
            </a:r>
          </a:p>
          <a:p>
            <a:r>
              <a:rPr lang="en-AU" kern="100">
                <a:latin typeface="+mn-lt"/>
                <a:ea typeface="Aptos" panose="020B0004020202020204" pitchFamily="34" charset="0"/>
                <a:cs typeface="Times New Roman" panose="02020603050405020304" pitchFamily="18" charset="0"/>
              </a:rPr>
              <a:t>Consider:</a:t>
            </a:r>
          </a:p>
          <a:p>
            <a:pPr marL="285750" indent="-285750">
              <a:buFont typeface="Arial" panose="020B0604020202020204" pitchFamily="34" charset="0"/>
              <a:buChar char="•"/>
            </a:pPr>
            <a:r>
              <a:rPr lang="en-AU" kern="100">
                <a:latin typeface="+mn-lt"/>
                <a:ea typeface="Aptos" panose="020B0004020202020204" pitchFamily="34" charset="0"/>
                <a:cs typeface="Times New Roman" panose="02020603050405020304" pitchFamily="18" charset="0"/>
              </a:rPr>
              <a:t> what aspects of the piece you want to keep in your version (important help others recognise the piece). </a:t>
            </a:r>
          </a:p>
          <a:p>
            <a:pPr marL="285750" indent="-285750">
              <a:buFont typeface="Arial" panose="020B0604020202020204" pitchFamily="34" charset="0"/>
              <a:buChar char="•"/>
            </a:pPr>
            <a:r>
              <a:rPr lang="en-AU" kern="100">
                <a:latin typeface="+mn-lt"/>
                <a:ea typeface="Aptos" panose="020B0004020202020204" pitchFamily="34" charset="0"/>
                <a:cs typeface="Times New Roman" panose="02020603050405020304" pitchFamily="18" charset="0"/>
              </a:rPr>
              <a:t>what you might want to remove (sections are too long or repeated). </a:t>
            </a:r>
          </a:p>
          <a:p>
            <a:pPr marL="285750" indent="-285750">
              <a:buFont typeface="Arial" panose="020B0604020202020204" pitchFamily="34" charset="0"/>
              <a:buChar char="•"/>
            </a:pPr>
            <a:r>
              <a:rPr lang="en-AU" kern="100">
                <a:latin typeface="+mn-lt"/>
                <a:ea typeface="Aptos" panose="020B0004020202020204" pitchFamily="34" charset="0"/>
                <a:cs typeface="Times New Roman" panose="02020603050405020304" pitchFamily="18" charset="0"/>
              </a:rPr>
              <a:t>what you could adjust (different order, change of feel, shorten or simplify sections).</a:t>
            </a:r>
          </a:p>
        </p:txBody>
      </p:sp>
      <p:sp>
        <p:nvSpPr>
          <p:cNvPr id="2" name="Slide Number Placeholder 1">
            <a:extLst>
              <a:ext uri="{FF2B5EF4-FFF2-40B4-BE49-F238E27FC236}">
                <a16:creationId xmlns:a16="http://schemas.microsoft.com/office/drawing/2014/main" id="{03B88943-A841-3C96-5A2A-1073396628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109</a:t>
            </a:fld>
            <a:endParaRPr lang="en-AU"/>
          </a:p>
        </p:txBody>
      </p:sp>
    </p:spTree>
    <p:extLst>
      <p:ext uri="{BB962C8B-B14F-4D97-AF65-F5344CB8AC3E}">
        <p14:creationId xmlns:p14="http://schemas.microsoft.com/office/powerpoint/2010/main" val="4272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7005C890-C1BB-1E53-D966-0EDD19CFAEF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1763FEC-9397-506A-A6E0-227D08369B07}"/>
              </a:ext>
            </a:extLst>
          </p:cNvPr>
          <p:cNvSpPr>
            <a:spLocks noGrp="1"/>
          </p:cNvSpPr>
          <p:nvPr>
            <p:ph type="title"/>
          </p:nvPr>
        </p:nvSpPr>
        <p:spPr>
          <a:xfrm>
            <a:off x="359999" y="360000"/>
            <a:ext cx="11484000" cy="545601"/>
          </a:xfrm>
        </p:spPr>
        <p:txBody>
          <a:bodyPr/>
          <a:lstStyle/>
          <a:p>
            <a:r>
              <a:rPr lang="en-AU">
                <a:latin typeface="+mj-lt"/>
              </a:rPr>
              <a:t>Activity 1.1 – the Blues (6)</a:t>
            </a:r>
          </a:p>
        </p:txBody>
      </p:sp>
      <p:sp>
        <p:nvSpPr>
          <p:cNvPr id="3" name="Text Placeholder 12">
            <a:extLst>
              <a:ext uri="{FF2B5EF4-FFF2-40B4-BE49-F238E27FC236}">
                <a16:creationId xmlns:a16="http://schemas.microsoft.com/office/drawing/2014/main" id="{A0D087E8-6064-EE93-DAC8-C251600F9AFF}"/>
              </a:ext>
            </a:extLst>
          </p:cNvPr>
          <p:cNvSpPr>
            <a:spLocks noGrp="1"/>
          </p:cNvSpPr>
          <p:nvPr>
            <p:ph type="body" sz="quarter" idx="18"/>
          </p:nvPr>
        </p:nvSpPr>
        <p:spPr>
          <a:xfrm>
            <a:off x="359999" y="982520"/>
            <a:ext cx="11483998" cy="356423"/>
          </a:xfrm>
        </p:spPr>
        <p:txBody>
          <a:bodyPr/>
          <a:lstStyle/>
          <a:p>
            <a:r>
              <a:rPr lang="en-AU">
                <a:latin typeface="+mj-lt"/>
              </a:rPr>
              <a:t>AAB structure examples</a:t>
            </a:r>
          </a:p>
        </p:txBody>
      </p:sp>
      <p:sp>
        <p:nvSpPr>
          <p:cNvPr id="8" name="TextBox 7">
            <a:extLst>
              <a:ext uri="{FF2B5EF4-FFF2-40B4-BE49-F238E27FC236}">
                <a16:creationId xmlns:a16="http://schemas.microsoft.com/office/drawing/2014/main" id="{957B479F-E98A-1399-C1AF-F99A7C68CF78}"/>
              </a:ext>
            </a:extLst>
          </p:cNvPr>
          <p:cNvSpPr txBox="1"/>
          <p:nvPr/>
        </p:nvSpPr>
        <p:spPr>
          <a:xfrm>
            <a:off x="359999" y="1774763"/>
            <a:ext cx="4156583" cy="2805320"/>
          </a:xfrm>
          <a:prstGeom prst="rect">
            <a:avLst/>
          </a:prstGeom>
          <a:noFill/>
        </p:spPr>
        <p:txBody>
          <a:bodyPr wrap="square" lIns="0">
            <a:spAutoFit/>
          </a:bodyPr>
          <a:lstStyle/>
          <a:p>
            <a:pPr lvl="0">
              <a:lnSpc>
                <a:spcPct val="150000"/>
              </a:lnSpc>
              <a:spcBef>
                <a:spcPts val="1200"/>
              </a:spcBef>
              <a:spcAft>
                <a:spcPts val="600"/>
              </a:spcAft>
            </a:pPr>
            <a:r>
              <a:rPr lang="en-AU" sz="2000" b="0" i="0">
                <a:solidFill>
                  <a:srgbClr val="000000"/>
                </a:solidFill>
                <a:effectLst/>
              </a:rPr>
              <a:t>Jazz music emerged shortly after the Blues, drawing on its rich musical traditions. One notable influence is the AAB structure, which became a common feature in many early jazz songs.</a:t>
            </a:r>
            <a:endParaRPr lang="en-AU" sz="2000">
              <a:effectLst/>
              <a:ea typeface="Aptos" panose="020B0004020202020204" pitchFamily="34" charset="0"/>
            </a:endParaRPr>
          </a:p>
        </p:txBody>
      </p:sp>
      <p:pic>
        <p:nvPicPr>
          <p:cNvPr id="12" name="Online Media 11" title="Bessie Smith - St. Louis Blues (Audio)">
            <a:hlinkClick r:id="" action="ppaction://media"/>
            <a:extLst>
              <a:ext uri="{FF2B5EF4-FFF2-40B4-BE49-F238E27FC236}">
                <a16:creationId xmlns:a16="http://schemas.microsoft.com/office/drawing/2014/main" id="{E50D16C3-0570-0733-B755-CFDDAAC365FC}"/>
              </a:ext>
            </a:extLst>
          </p:cNvPr>
          <p:cNvPicPr>
            <a:picLocks noRot="1" noChangeAspect="1"/>
          </p:cNvPicPr>
          <p:nvPr>
            <a:videoFile r:link="rId1"/>
          </p:nvPr>
        </p:nvPicPr>
        <p:blipFill>
          <a:blip r:embed="rId4"/>
          <a:stretch>
            <a:fillRect/>
          </a:stretch>
        </p:blipFill>
        <p:spPr>
          <a:xfrm>
            <a:off x="5415390" y="1772285"/>
            <a:ext cx="6415481" cy="3624747"/>
          </a:xfrm>
          <a:prstGeom prst="rect">
            <a:avLst/>
          </a:prstGeom>
        </p:spPr>
      </p:pic>
      <p:sp>
        <p:nvSpPr>
          <p:cNvPr id="7" name="TextBox 6">
            <a:extLst>
              <a:ext uri="{FF2B5EF4-FFF2-40B4-BE49-F238E27FC236}">
                <a16:creationId xmlns:a16="http://schemas.microsoft.com/office/drawing/2014/main" id="{93E8DB20-E6E1-925C-5202-13BD02597BD0}"/>
              </a:ext>
            </a:extLst>
          </p:cNvPr>
          <p:cNvSpPr txBox="1"/>
          <p:nvPr/>
        </p:nvSpPr>
        <p:spPr>
          <a:xfrm>
            <a:off x="5417648" y="5557193"/>
            <a:ext cx="6413223" cy="525465"/>
          </a:xfrm>
          <a:prstGeom prst="rect">
            <a:avLst/>
          </a:prstGeom>
          <a:noFill/>
        </p:spPr>
        <p:txBody>
          <a:bodyPr wrap="square">
            <a:spAutoFit/>
          </a:bodyPr>
          <a:lstStyle/>
          <a:p>
            <a:pPr>
              <a:lnSpc>
                <a:spcPct val="150000"/>
              </a:lnSpc>
              <a:spcAft>
                <a:spcPts val="1200"/>
              </a:spcAft>
            </a:pPr>
            <a:r>
              <a:rPr lang="en-AU" sz="1000" err="1">
                <a:effectLst/>
                <a:ea typeface="Calibri" panose="020F0502020204030204" pitchFamily="34" charset="0"/>
              </a:rPr>
              <a:t>BessieSmithVEVO</a:t>
            </a:r>
            <a:r>
              <a:rPr lang="en-AU" sz="1000">
                <a:effectLst/>
                <a:ea typeface="Calibri" panose="020F0502020204030204" pitchFamily="34" charset="0"/>
              </a:rPr>
              <a:t> (1 May 2015) </a:t>
            </a:r>
            <a:r>
              <a:rPr lang="en-AU" sz="1000" u="sng">
                <a:solidFill>
                  <a:srgbClr val="2F5496"/>
                </a:solidFill>
                <a:effectLst/>
                <a:ea typeface="Calibri" panose="020F0502020204030204" pitchFamily="34" charset="0"/>
                <a:hlinkClick r:id="rId5"/>
              </a:rPr>
              <a:t>Bessie Smith - St. Louis Blues (Audio) (3:10)</a:t>
            </a:r>
            <a:r>
              <a:rPr lang="en-AU" sz="1000">
                <a:effectLst/>
                <a:ea typeface="Calibri" panose="020F0502020204030204" pitchFamily="34" charset="0"/>
              </a:rPr>
              <a:t> [video]</a:t>
            </a:r>
            <a:r>
              <a:rPr lang="en-AU" sz="1000">
                <a:ea typeface="Calibri" panose="020F0502020204030204" pitchFamily="34" charset="0"/>
              </a:rPr>
              <a:t>, </a:t>
            </a:r>
            <a:r>
              <a:rPr lang="en-AU" sz="1000" i="1" err="1">
                <a:ea typeface="Calibri" panose="020F0502020204030204" pitchFamily="34" charset="0"/>
              </a:rPr>
              <a:t>BessieSmithVEVO</a:t>
            </a:r>
            <a:r>
              <a:rPr lang="en-AU" sz="1000">
                <a:ea typeface="Calibri" panose="020F0502020204030204" pitchFamily="34" charset="0"/>
              </a:rPr>
              <a:t>, YouTube,</a:t>
            </a:r>
            <a:r>
              <a:rPr lang="en-AU" sz="1000">
                <a:effectLst/>
                <a:ea typeface="Calibri" panose="020F0502020204030204" pitchFamily="34" charset="0"/>
              </a:rPr>
              <a:t> accessed 14 May 2025</a:t>
            </a:r>
          </a:p>
        </p:txBody>
      </p:sp>
      <p:sp>
        <p:nvSpPr>
          <p:cNvPr id="2" name="Slide Number Placeholder 1">
            <a:extLst>
              <a:ext uri="{FF2B5EF4-FFF2-40B4-BE49-F238E27FC236}">
                <a16:creationId xmlns:a16="http://schemas.microsoft.com/office/drawing/2014/main" id="{FE9FD694-A54F-87DC-52E4-6EFFB555E05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352875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12"/>
                </p:tgtEl>
              </p:cMediaNode>
            </p:vide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7B9390A0-6327-99A8-00E6-9FF2DD99801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9A2AB7-FB40-F898-ED2D-BA9B8A640431}"/>
              </a:ext>
            </a:extLst>
          </p:cNvPr>
          <p:cNvSpPr>
            <a:spLocks noGrp="1"/>
          </p:cNvSpPr>
          <p:nvPr>
            <p:ph type="title"/>
          </p:nvPr>
        </p:nvSpPr>
        <p:spPr/>
        <p:txBody>
          <a:bodyPr/>
          <a:lstStyle/>
          <a:p>
            <a:r>
              <a:rPr lang="en-AU">
                <a:latin typeface="+mj-lt"/>
              </a:rPr>
              <a:t>Activity 6.4 – composing an arrangement (3)</a:t>
            </a:r>
          </a:p>
        </p:txBody>
      </p:sp>
      <p:sp>
        <p:nvSpPr>
          <p:cNvPr id="7" name="Text Placeholder 6">
            <a:extLst>
              <a:ext uri="{FF2B5EF4-FFF2-40B4-BE49-F238E27FC236}">
                <a16:creationId xmlns:a16="http://schemas.microsoft.com/office/drawing/2014/main" id="{63E22579-6754-9C29-7B4F-6D7E4BA55767}"/>
              </a:ext>
            </a:extLst>
          </p:cNvPr>
          <p:cNvSpPr>
            <a:spLocks noGrp="1"/>
          </p:cNvSpPr>
          <p:nvPr>
            <p:ph type="body" sz="quarter" idx="18"/>
          </p:nvPr>
        </p:nvSpPr>
        <p:spPr/>
        <p:txBody>
          <a:bodyPr/>
          <a:lstStyle/>
          <a:p>
            <a:r>
              <a:rPr lang="en-US">
                <a:latin typeface="+mj-lt"/>
              </a:rPr>
              <a:t>Composing an arrangement of a piece</a:t>
            </a:r>
          </a:p>
        </p:txBody>
      </p:sp>
      <p:sp>
        <p:nvSpPr>
          <p:cNvPr id="4" name="Text Placeholder 3">
            <a:extLst>
              <a:ext uri="{FF2B5EF4-FFF2-40B4-BE49-F238E27FC236}">
                <a16:creationId xmlns:a16="http://schemas.microsoft.com/office/drawing/2014/main" id="{640204AF-BE21-F841-5C9B-909B36AB7B98}"/>
              </a:ext>
            </a:extLst>
          </p:cNvPr>
          <p:cNvSpPr>
            <a:spLocks noGrp="1"/>
          </p:cNvSpPr>
          <p:nvPr>
            <p:ph type="body" sz="quarter" idx="17"/>
          </p:nvPr>
        </p:nvSpPr>
        <p:spPr>
          <a:xfrm>
            <a:off x="359999" y="1564183"/>
            <a:ext cx="11484000" cy="4807835"/>
          </a:xfrm>
        </p:spPr>
        <p:txBody>
          <a:bodyPr/>
          <a:lstStyle/>
          <a:p>
            <a:r>
              <a:rPr lang="en-AU" kern="100">
                <a:latin typeface="+mn-lt"/>
                <a:ea typeface="Aptos" panose="020B0004020202020204" pitchFamily="34" charset="0"/>
                <a:cs typeface="Times New Roman" panose="02020603050405020304" pitchFamily="18" charset="0"/>
              </a:rPr>
              <a:t>Use these steps to help you develop your arrangement:</a:t>
            </a:r>
          </a:p>
          <a:p>
            <a:pPr marL="285750" indent="-285750">
              <a:buFont typeface="Arial" panose="020B0604020202020204" pitchFamily="34" charset="0"/>
              <a:buChar char="•"/>
            </a:pPr>
            <a:r>
              <a:rPr lang="en-AU" kern="100">
                <a:latin typeface="+mn-lt"/>
                <a:ea typeface="Aptos" panose="020B0004020202020204" pitchFamily="34" charset="0"/>
                <a:cs typeface="Times New Roman" panose="02020603050405020304" pitchFamily="18" charset="0"/>
              </a:rPr>
              <a:t>have copies of the music for members in your group to help them learn their parts – include chord diagrams, lyrics, or simplified notation (note names, tablature).</a:t>
            </a:r>
          </a:p>
          <a:p>
            <a:pPr marL="285750" indent="-285750">
              <a:buFont typeface="Arial" panose="020B0604020202020204" pitchFamily="34" charset="0"/>
              <a:buChar char="•"/>
            </a:pPr>
            <a:r>
              <a:rPr lang="en-AU" kern="100">
                <a:latin typeface="+mn-lt"/>
                <a:ea typeface="Aptos" panose="020B0004020202020204" pitchFamily="34" charset="0"/>
                <a:cs typeface="Times New Roman" panose="02020603050405020304" pitchFamily="18" charset="0"/>
              </a:rPr>
              <a:t>Decide on the roles of the instruments – guitar/keyboard (chords, riffs), bass (root notes, riff or a groove), drums (steady beat, fills, rhythmic variety), vocals (melody, harmony).</a:t>
            </a:r>
          </a:p>
          <a:p>
            <a:pPr marL="285750" indent="-285750">
              <a:buFont typeface="Arial" panose="020B0604020202020204" pitchFamily="34" charset="0"/>
              <a:buChar char="•"/>
            </a:pPr>
            <a:r>
              <a:rPr lang="en-AU" kern="100">
                <a:latin typeface="+mn-lt"/>
                <a:ea typeface="Aptos" panose="020B0004020202020204" pitchFamily="34" charset="0"/>
                <a:cs typeface="Times New Roman" panose="02020603050405020304" pitchFamily="18" charset="0"/>
              </a:rPr>
              <a:t>use rehearsal time to focus on refining individual parts and modify any musical material that may be too difficult to secure.</a:t>
            </a:r>
          </a:p>
        </p:txBody>
      </p:sp>
      <p:sp>
        <p:nvSpPr>
          <p:cNvPr id="2" name="Slide Number Placeholder 1">
            <a:extLst>
              <a:ext uri="{FF2B5EF4-FFF2-40B4-BE49-F238E27FC236}">
                <a16:creationId xmlns:a16="http://schemas.microsoft.com/office/drawing/2014/main" id="{4AA0BD0A-4531-830A-8EA3-E5A5FBF550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110</a:t>
            </a:fld>
            <a:endParaRPr lang="en-AU"/>
          </a:p>
        </p:txBody>
      </p:sp>
    </p:spTree>
    <p:extLst>
      <p:ext uri="{BB962C8B-B14F-4D97-AF65-F5344CB8AC3E}">
        <p14:creationId xmlns:p14="http://schemas.microsoft.com/office/powerpoint/2010/main" val="415550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8A328878-1E96-DE46-5D9E-55C3C4D67EC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E08AE96-D91B-14ED-B58A-8C9BA57FCC19}"/>
              </a:ext>
            </a:extLst>
          </p:cNvPr>
          <p:cNvSpPr>
            <a:spLocks noGrp="1"/>
          </p:cNvSpPr>
          <p:nvPr>
            <p:ph type="title"/>
          </p:nvPr>
        </p:nvSpPr>
        <p:spPr/>
        <p:txBody>
          <a:bodyPr/>
          <a:lstStyle/>
          <a:p>
            <a:r>
              <a:rPr lang="en-AU">
                <a:latin typeface="+mj-lt"/>
              </a:rPr>
              <a:t>Activity </a:t>
            </a:r>
            <a:r>
              <a:rPr lang="en-AU"/>
              <a:t>6.4 – composing an arrangement (5)</a:t>
            </a:r>
            <a:endParaRPr lang="en-AU">
              <a:latin typeface="+mj-lt"/>
            </a:endParaRPr>
          </a:p>
        </p:txBody>
      </p:sp>
      <p:sp>
        <p:nvSpPr>
          <p:cNvPr id="4" name="Text Placeholder 3">
            <a:extLst>
              <a:ext uri="{FF2B5EF4-FFF2-40B4-BE49-F238E27FC236}">
                <a16:creationId xmlns:a16="http://schemas.microsoft.com/office/drawing/2014/main" id="{FBEC4449-D8E1-EAB4-DF65-7B52AD315D80}"/>
              </a:ext>
            </a:extLst>
          </p:cNvPr>
          <p:cNvSpPr>
            <a:spLocks noGrp="1"/>
          </p:cNvSpPr>
          <p:nvPr>
            <p:ph type="body" sz="quarter" idx="18"/>
          </p:nvPr>
        </p:nvSpPr>
        <p:spPr/>
        <p:txBody>
          <a:bodyPr/>
          <a:lstStyle/>
          <a:p>
            <a:r>
              <a:rPr lang="en-US"/>
              <a:t>Composing an arrangement of a piece</a:t>
            </a:r>
          </a:p>
        </p:txBody>
      </p:sp>
      <p:sp>
        <p:nvSpPr>
          <p:cNvPr id="3" name="Text Placeholder 2">
            <a:extLst>
              <a:ext uri="{FF2B5EF4-FFF2-40B4-BE49-F238E27FC236}">
                <a16:creationId xmlns:a16="http://schemas.microsoft.com/office/drawing/2014/main" id="{041C1CE8-59E6-21A7-20D1-1C071C9824A8}"/>
              </a:ext>
            </a:extLst>
          </p:cNvPr>
          <p:cNvSpPr>
            <a:spLocks noGrp="1"/>
          </p:cNvSpPr>
          <p:nvPr>
            <p:ph type="body" sz="quarter" idx="17"/>
          </p:nvPr>
        </p:nvSpPr>
        <p:spPr>
          <a:xfrm>
            <a:off x="359999" y="1564183"/>
            <a:ext cx="11484000" cy="4807835"/>
          </a:xfrm>
        </p:spPr>
        <p:txBody>
          <a:bodyPr/>
          <a:lstStyle/>
          <a:p>
            <a:pPr>
              <a:spcAft>
                <a:spcPts val="600"/>
              </a:spcAft>
            </a:pPr>
            <a:r>
              <a:rPr lang="en-US" sz="1800" b="1">
                <a:latin typeface="+mn-lt"/>
              </a:rPr>
              <a:t>What to keep?</a:t>
            </a:r>
          </a:p>
          <a:p>
            <a:pPr>
              <a:spcAft>
                <a:spcPts val="600"/>
              </a:spcAft>
            </a:pPr>
            <a:r>
              <a:rPr lang="en-US" sz="1800">
                <a:latin typeface="+mn-lt"/>
              </a:rPr>
              <a:t>the main melody, as this will help people to </a:t>
            </a:r>
            <a:r>
              <a:rPr lang="en-US" sz="1800" err="1">
                <a:latin typeface="+mn-lt"/>
              </a:rPr>
              <a:t>recognise</a:t>
            </a:r>
            <a:r>
              <a:rPr lang="en-US" sz="1800">
                <a:latin typeface="+mn-lt"/>
              </a:rPr>
              <a:t> the song</a:t>
            </a:r>
          </a:p>
          <a:p>
            <a:pPr>
              <a:spcAft>
                <a:spcPts val="600"/>
              </a:spcAft>
            </a:pPr>
            <a:r>
              <a:rPr lang="en-US" sz="1800">
                <a:latin typeface="+mn-lt"/>
              </a:rPr>
              <a:t>the chord progression and </a:t>
            </a:r>
            <a:r>
              <a:rPr lang="en-US" sz="1800" err="1">
                <a:latin typeface="+mn-lt"/>
              </a:rPr>
              <a:t>recognisable</a:t>
            </a:r>
            <a:r>
              <a:rPr lang="en-US" sz="1800">
                <a:latin typeface="+mn-lt"/>
              </a:rPr>
              <a:t> riffs</a:t>
            </a:r>
          </a:p>
          <a:p>
            <a:pPr>
              <a:spcAft>
                <a:spcPts val="600"/>
              </a:spcAft>
            </a:pPr>
            <a:r>
              <a:rPr lang="en-US" sz="1800">
                <a:latin typeface="+mn-lt"/>
              </a:rPr>
              <a:t>lyrics (unless creating an instrumental version).</a:t>
            </a:r>
          </a:p>
          <a:p>
            <a:pPr>
              <a:spcAft>
                <a:spcPts val="600"/>
              </a:spcAft>
            </a:pPr>
            <a:r>
              <a:rPr lang="en-US" sz="1800" b="1">
                <a:latin typeface="+mn-lt"/>
              </a:rPr>
              <a:t>What to change?</a:t>
            </a:r>
          </a:p>
          <a:p>
            <a:pPr>
              <a:spcAft>
                <a:spcPts val="600"/>
              </a:spcAft>
            </a:pPr>
            <a:r>
              <a:rPr lang="en-US" sz="1800">
                <a:latin typeface="+mn-lt"/>
              </a:rPr>
              <a:t>duration – use a slower tempo for a ballad style or add a swing/shuffle rhythmic feel. This could be supported by changing the style of the piece.</a:t>
            </a:r>
          </a:p>
          <a:p>
            <a:pPr>
              <a:spcAft>
                <a:spcPts val="600"/>
              </a:spcAft>
            </a:pPr>
            <a:r>
              <a:rPr lang="en-US" sz="1800">
                <a:latin typeface="+mn-lt"/>
              </a:rPr>
              <a:t>instruments – create an acoustic version of a piece, swap instruments to add new performing media and textures.</a:t>
            </a:r>
          </a:p>
          <a:p>
            <a:pPr>
              <a:spcAft>
                <a:spcPts val="600"/>
              </a:spcAft>
            </a:pPr>
            <a:r>
              <a:rPr lang="en-US" sz="1800">
                <a:latin typeface="+mn-lt"/>
              </a:rPr>
              <a:t>structure – cut verses, extend choruses, repeat sections for effect.</a:t>
            </a:r>
          </a:p>
          <a:p>
            <a:pPr>
              <a:spcAft>
                <a:spcPts val="600"/>
              </a:spcAft>
            </a:pPr>
            <a:r>
              <a:rPr lang="en-US" sz="1800">
                <a:latin typeface="+mn-lt"/>
              </a:rPr>
              <a:t>use dynamics and expression to create contrast throughout the song.</a:t>
            </a:r>
          </a:p>
        </p:txBody>
      </p:sp>
      <p:sp>
        <p:nvSpPr>
          <p:cNvPr id="2" name="Slide Number Placeholder 1">
            <a:extLst>
              <a:ext uri="{FF2B5EF4-FFF2-40B4-BE49-F238E27FC236}">
                <a16:creationId xmlns:a16="http://schemas.microsoft.com/office/drawing/2014/main" id="{17F3190F-BAD2-CA26-7434-D66453B4A0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111</a:t>
            </a:fld>
            <a:endParaRPr lang="en-AU"/>
          </a:p>
        </p:txBody>
      </p:sp>
    </p:spTree>
    <p:extLst>
      <p:ext uri="{BB962C8B-B14F-4D97-AF65-F5344CB8AC3E}">
        <p14:creationId xmlns:p14="http://schemas.microsoft.com/office/powerpoint/2010/main" val="344203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336CBB-2F79-3B5A-CD06-AC9378A33D19}"/>
              </a:ext>
            </a:extLst>
          </p:cNvPr>
          <p:cNvSpPr>
            <a:spLocks noGrp="1"/>
          </p:cNvSpPr>
          <p:nvPr>
            <p:ph type="title"/>
          </p:nvPr>
        </p:nvSpPr>
        <p:spPr/>
        <p:txBody>
          <a:bodyPr/>
          <a:lstStyle/>
          <a:p>
            <a:r>
              <a:rPr lang="en-AU">
                <a:latin typeface="+mj-lt"/>
                <a:cs typeface="Arial"/>
              </a:rPr>
              <a:t>Activity 6.5 – safety in the music classroom (1)</a:t>
            </a:r>
          </a:p>
        </p:txBody>
      </p:sp>
      <p:sp>
        <p:nvSpPr>
          <p:cNvPr id="2" name="Picture Placeholder 1">
            <a:extLst>
              <a:ext uri="{FF2B5EF4-FFF2-40B4-BE49-F238E27FC236}">
                <a16:creationId xmlns:a16="http://schemas.microsoft.com/office/drawing/2014/main" id="{E425CA54-23B8-195B-A65C-6E199953857D}"/>
              </a:ext>
            </a:extLst>
          </p:cNvPr>
          <p:cNvSpPr>
            <a:spLocks noGrp="1"/>
          </p:cNvSpPr>
          <p:nvPr>
            <p:ph type="pic" sz="quarter" idx="13"/>
          </p:nvPr>
        </p:nvSpPr>
        <p:spPr>
          <a:xfrm>
            <a:off x="359998" y="1909282"/>
            <a:ext cx="10527077" cy="4210718"/>
          </a:xfrm>
        </p:spPr>
        <p:txBody>
          <a:bodyPr/>
          <a:lstStyle/>
          <a:p>
            <a:pPr marL="285750" indent="-285750">
              <a:buFont typeface="Arial" panose="020B0604020202020204" pitchFamily="34" charset="0"/>
              <a:buChar char="•"/>
            </a:pPr>
            <a:r>
              <a:rPr lang="en-AU">
                <a:latin typeface="+mn-lt"/>
                <a:cs typeface="Arial" panose="020B0604020202020204" pitchFamily="34" charset="0"/>
              </a:rPr>
              <a:t>Show respect for your classmates, your teacher and the music classroom equipment.</a:t>
            </a:r>
          </a:p>
          <a:p>
            <a:pPr marL="285750" indent="-285750">
              <a:buFont typeface="Arial" panose="020B0604020202020204" pitchFamily="34" charset="0"/>
              <a:buChar char="•"/>
            </a:pPr>
            <a:r>
              <a:rPr lang="en-AU">
                <a:latin typeface="+mn-lt"/>
                <a:cs typeface="Arial" panose="020B0604020202020204" pitchFamily="34" charset="0"/>
              </a:rPr>
              <a:t>Return instruments and equipment (including leads, adaptors, pedals) to the right place.</a:t>
            </a:r>
          </a:p>
          <a:p>
            <a:pPr marL="285750" indent="-285750">
              <a:buFont typeface="Arial" panose="020B0604020202020204" pitchFamily="34" charset="0"/>
              <a:buChar char="•"/>
            </a:pPr>
            <a:r>
              <a:rPr lang="en-AU">
                <a:latin typeface="+mn-lt"/>
                <a:cs typeface="Arial" panose="020B0604020202020204" pitchFamily="34" charset="0"/>
              </a:rPr>
              <a:t>Take care when using instruments to avoid accidents and damage. Report any damage immediately to your teacher.</a:t>
            </a:r>
          </a:p>
          <a:p>
            <a:pPr marL="285750" indent="-285750">
              <a:buFont typeface="Arial" panose="020B0604020202020204" pitchFamily="34" charset="0"/>
              <a:buChar char="•"/>
            </a:pPr>
            <a:r>
              <a:rPr lang="en-AU">
                <a:latin typeface="+mn-lt"/>
                <a:ea typeface="+mn-lt"/>
                <a:cs typeface="Arial" panose="020B0604020202020204" pitchFamily="34" charset="0"/>
              </a:rPr>
              <a:t>Consider safe volume levels when rehearsing and think about others around you.</a:t>
            </a:r>
            <a:endParaRPr lang="en-US">
              <a:latin typeface="+mn-lt"/>
              <a:ea typeface="+mn-lt"/>
              <a:cs typeface="Arial" panose="020B0604020202020204" pitchFamily="34" charset="0"/>
            </a:endParaRPr>
          </a:p>
          <a:p>
            <a:pPr marL="285750" indent="-285750">
              <a:buFont typeface="Arial" panose="020B0604020202020204" pitchFamily="34" charset="0"/>
              <a:buChar char="•"/>
            </a:pPr>
            <a:r>
              <a:rPr lang="en-AU">
                <a:latin typeface="+mn-lt"/>
                <a:ea typeface="+mn-lt"/>
                <a:cs typeface="Arial" panose="020B0604020202020204" pitchFamily="34" charset="0"/>
              </a:rPr>
              <a:t>Always do a warm-up and/or technical work before rehearsing a performance piece.</a:t>
            </a:r>
            <a:endParaRPr lang="en-US">
              <a:latin typeface="+mn-lt"/>
              <a:ea typeface="+mn-lt"/>
              <a:cs typeface="Arial" panose="020B0604020202020204" pitchFamily="34" charset="0"/>
            </a:endParaRPr>
          </a:p>
          <a:p>
            <a:pPr marL="285750" indent="-285750">
              <a:buFont typeface="Arial" panose="020B0604020202020204" pitchFamily="34" charset="0"/>
              <a:buChar char="•"/>
            </a:pPr>
            <a:r>
              <a:rPr lang="en-AU">
                <a:latin typeface="+mn-lt"/>
                <a:ea typeface="+mn-lt"/>
                <a:cs typeface="Arial" panose="020B0604020202020204" pitchFamily="34" charset="0"/>
              </a:rPr>
              <a:t>Position your music and/or ensemble members to ensure correct posture both in rehearsal and performance. </a:t>
            </a:r>
            <a:endParaRPr lang="en-US">
              <a:latin typeface="+mn-lt"/>
              <a:cs typeface="Arial" panose="020B0604020202020204" pitchFamily="34" charset="0"/>
            </a:endParaRPr>
          </a:p>
        </p:txBody>
      </p:sp>
      <p:sp>
        <p:nvSpPr>
          <p:cNvPr id="3" name="Slide Number Placeholder 2">
            <a:extLst>
              <a:ext uri="{FF2B5EF4-FFF2-40B4-BE49-F238E27FC236}">
                <a16:creationId xmlns:a16="http://schemas.microsoft.com/office/drawing/2014/main" id="{659392A9-1A4A-9187-8B59-EBCC5A8D4A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112</a:t>
            </a:fld>
            <a:endParaRPr lang="en-AU"/>
          </a:p>
        </p:txBody>
      </p:sp>
    </p:spTree>
    <p:extLst>
      <p:ext uri="{BB962C8B-B14F-4D97-AF65-F5344CB8AC3E}">
        <p14:creationId xmlns:p14="http://schemas.microsoft.com/office/powerpoint/2010/main" val="350159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336CBB-2F79-3B5A-CD06-AC9378A33D19}"/>
              </a:ext>
            </a:extLst>
          </p:cNvPr>
          <p:cNvSpPr>
            <a:spLocks noGrp="1"/>
          </p:cNvSpPr>
          <p:nvPr>
            <p:ph type="title"/>
          </p:nvPr>
        </p:nvSpPr>
        <p:spPr/>
        <p:txBody>
          <a:bodyPr/>
          <a:lstStyle/>
          <a:p>
            <a:r>
              <a:rPr lang="en-AU">
                <a:latin typeface="+mj-lt"/>
                <a:cs typeface="Arial"/>
              </a:rPr>
              <a:t>Activity 6.5 – safety in the music classroom (2)</a:t>
            </a:r>
          </a:p>
        </p:txBody>
      </p:sp>
      <p:sp>
        <p:nvSpPr>
          <p:cNvPr id="2" name="Picture Placeholder 1">
            <a:extLst>
              <a:ext uri="{FF2B5EF4-FFF2-40B4-BE49-F238E27FC236}">
                <a16:creationId xmlns:a16="http://schemas.microsoft.com/office/drawing/2014/main" id="{F09EB8D9-FCBB-9A73-60DD-81D6FE60DCE5}"/>
              </a:ext>
            </a:extLst>
          </p:cNvPr>
          <p:cNvSpPr>
            <a:spLocks noGrp="1"/>
          </p:cNvSpPr>
          <p:nvPr>
            <p:ph type="pic" sz="quarter" idx="13"/>
          </p:nvPr>
        </p:nvSpPr>
        <p:spPr>
          <a:xfrm>
            <a:off x="359999" y="1909282"/>
            <a:ext cx="10384202" cy="4210718"/>
          </a:xfrm>
        </p:spPr>
        <p:txBody>
          <a:bodyPr/>
          <a:lstStyle/>
          <a:p>
            <a:pPr marL="342900" indent="-342900">
              <a:buFont typeface="Arial" panose="020B0604020202020204" pitchFamily="34" charset="0"/>
              <a:buChar char="•"/>
            </a:pPr>
            <a:r>
              <a:rPr lang="en-US">
                <a:latin typeface="+mj-lt"/>
                <a:ea typeface="+mn-lt"/>
                <a:cs typeface="Arial"/>
              </a:rPr>
              <a:t>Cover any trip hazards, including cords.</a:t>
            </a:r>
            <a:endParaRPr lang="en-AU">
              <a:latin typeface="+mj-lt"/>
              <a:ea typeface="+mn-lt"/>
              <a:cs typeface="Arial"/>
            </a:endParaRPr>
          </a:p>
          <a:p>
            <a:pPr marL="342900" indent="-342900">
              <a:buFont typeface="Arial" panose="020B0604020202020204" pitchFamily="34" charset="0"/>
              <a:buChar char="•"/>
            </a:pPr>
            <a:r>
              <a:rPr lang="en-US">
                <a:latin typeface="+mj-lt"/>
                <a:ea typeface="+mn-lt"/>
                <a:cs typeface="Arial"/>
              </a:rPr>
              <a:t>Explore different ways to play. For example, adjust volume or pitch controls or select different modes or effects instead of playing forcefully.</a:t>
            </a:r>
          </a:p>
          <a:p>
            <a:pPr marL="342900" indent="-342900">
              <a:buFont typeface="Arial" panose="020B0604020202020204" pitchFamily="34" charset="0"/>
              <a:buChar char="•"/>
            </a:pPr>
            <a:r>
              <a:rPr lang="en-AU">
                <a:latin typeface="+mj-lt"/>
                <a:ea typeface="+mn-lt"/>
                <a:cs typeface="Arial"/>
              </a:rPr>
              <a:t>Be considerate of class members with sound sensitivity.</a:t>
            </a:r>
          </a:p>
          <a:p>
            <a:pPr marL="342900" indent="-342900">
              <a:buFont typeface="Arial" panose="020B0604020202020204" pitchFamily="34" charset="0"/>
              <a:buChar char="•"/>
            </a:pPr>
            <a:r>
              <a:rPr lang="en-US">
                <a:latin typeface="+mj-lt"/>
                <a:ea typeface="+mn-lt"/>
                <a:cs typeface="Arial"/>
              </a:rPr>
              <a:t>Practice safety when packing away. For example, turn off the instrument before unplugging and switch off power points before pulling out plugs.</a:t>
            </a:r>
            <a:endParaRPr lang="en-AU">
              <a:latin typeface="+mj-lt"/>
              <a:cs typeface="Arial"/>
            </a:endParaRPr>
          </a:p>
        </p:txBody>
      </p:sp>
      <p:sp>
        <p:nvSpPr>
          <p:cNvPr id="3" name="Slide Number Placeholder 2">
            <a:extLst>
              <a:ext uri="{FF2B5EF4-FFF2-40B4-BE49-F238E27FC236}">
                <a16:creationId xmlns:a16="http://schemas.microsoft.com/office/drawing/2014/main" id="{659392A9-1A4A-9187-8B59-EBCC5A8D4A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113</a:t>
            </a:fld>
            <a:endParaRPr lang="en-AU"/>
          </a:p>
        </p:txBody>
      </p:sp>
    </p:spTree>
    <p:extLst>
      <p:ext uri="{BB962C8B-B14F-4D97-AF65-F5344CB8AC3E}">
        <p14:creationId xmlns:p14="http://schemas.microsoft.com/office/powerpoint/2010/main" val="28645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9DF7DCD6-2F1E-E135-2CD7-2AB03B37949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D00D922-3589-4F45-992D-213AD69CB22A}"/>
              </a:ext>
            </a:extLst>
          </p:cNvPr>
          <p:cNvSpPr>
            <a:spLocks noGrp="1"/>
          </p:cNvSpPr>
          <p:nvPr>
            <p:ph type="title"/>
          </p:nvPr>
        </p:nvSpPr>
        <p:spPr/>
        <p:txBody>
          <a:bodyPr/>
          <a:lstStyle/>
          <a:p>
            <a:r>
              <a:rPr lang="en-AU">
                <a:latin typeface="+mj-lt"/>
              </a:rPr>
              <a:t>Activity 6.6 – ensemble performance (1)</a:t>
            </a:r>
          </a:p>
        </p:txBody>
      </p:sp>
      <p:sp>
        <p:nvSpPr>
          <p:cNvPr id="7" name="Text Placeholder 6">
            <a:extLst>
              <a:ext uri="{FF2B5EF4-FFF2-40B4-BE49-F238E27FC236}">
                <a16:creationId xmlns:a16="http://schemas.microsoft.com/office/drawing/2014/main" id="{A2F06DE3-14AE-9A72-124D-F54CCA3F421C}"/>
              </a:ext>
            </a:extLst>
          </p:cNvPr>
          <p:cNvSpPr>
            <a:spLocks noGrp="1"/>
          </p:cNvSpPr>
          <p:nvPr>
            <p:ph type="body" sz="quarter" idx="18"/>
          </p:nvPr>
        </p:nvSpPr>
        <p:spPr/>
        <p:txBody>
          <a:bodyPr/>
          <a:lstStyle/>
          <a:p>
            <a:r>
              <a:rPr lang="en-US"/>
              <a:t>Rehearsing and performing</a:t>
            </a:r>
          </a:p>
        </p:txBody>
      </p:sp>
      <p:sp>
        <p:nvSpPr>
          <p:cNvPr id="4" name="Text Placeholder 3">
            <a:extLst>
              <a:ext uri="{FF2B5EF4-FFF2-40B4-BE49-F238E27FC236}">
                <a16:creationId xmlns:a16="http://schemas.microsoft.com/office/drawing/2014/main" id="{C0590005-8BA6-80F1-7B0C-50A61C663288}"/>
              </a:ext>
            </a:extLst>
          </p:cNvPr>
          <p:cNvSpPr>
            <a:spLocks noGrp="1"/>
          </p:cNvSpPr>
          <p:nvPr>
            <p:ph type="body" sz="quarter" idx="17"/>
          </p:nvPr>
        </p:nvSpPr>
        <p:spPr>
          <a:xfrm>
            <a:off x="360000" y="1567086"/>
            <a:ext cx="8039417" cy="4807835"/>
          </a:xfrm>
        </p:spPr>
        <p:txBody>
          <a:bodyPr/>
          <a:lstStyle/>
          <a:p>
            <a:pPr>
              <a:spcAft>
                <a:spcPts val="600"/>
              </a:spcAft>
            </a:pPr>
            <a:r>
              <a:rPr lang="en-AU" sz="1600" b="1" kern="100">
                <a:latin typeface="+mn-lt"/>
                <a:ea typeface="Aptos" panose="020B0004020202020204" pitchFamily="34" charset="0"/>
                <a:cs typeface="Times New Roman" panose="02020603050405020304" pitchFamily="18" charset="0"/>
              </a:rPr>
              <a:t>Individual practise:</a:t>
            </a:r>
          </a:p>
          <a:p>
            <a:pPr marL="285750" indent="-285750">
              <a:spcAft>
                <a:spcPts val="600"/>
              </a:spcAft>
              <a:buFont typeface="Arial" panose="020B0604020202020204" pitchFamily="34" charset="0"/>
              <a:buChar char="•"/>
            </a:pPr>
            <a:r>
              <a:rPr lang="en-AU" sz="1600" kern="100">
                <a:latin typeface="+mn-lt"/>
                <a:ea typeface="Aptos" panose="020B0004020202020204" pitchFamily="34" charset="0"/>
                <a:cs typeface="Times New Roman" panose="02020603050405020304" pitchFamily="18" charset="0"/>
              </a:rPr>
              <a:t>learn your own parts – riffs, chord progressions, drum patterns, bass lines, lyrics, melodies.</a:t>
            </a:r>
          </a:p>
          <a:p>
            <a:pPr marL="285750" indent="-285750">
              <a:spcAft>
                <a:spcPts val="600"/>
              </a:spcAft>
              <a:buFont typeface="Arial" panose="020B0604020202020204" pitchFamily="34" charset="0"/>
              <a:buChar char="•"/>
            </a:pPr>
            <a:r>
              <a:rPr lang="en-AU" sz="1600" kern="100">
                <a:latin typeface="+mn-lt"/>
                <a:ea typeface="Aptos" panose="020B0004020202020204" pitchFamily="34" charset="0"/>
                <a:cs typeface="Times New Roman" panose="02020603050405020304" pitchFamily="18" charset="0"/>
              </a:rPr>
              <a:t>use sheet music, tabs, chord charts, lyric sheets or learn by ear if best.</a:t>
            </a:r>
          </a:p>
          <a:p>
            <a:pPr marL="285750" indent="-285750">
              <a:spcAft>
                <a:spcPts val="600"/>
              </a:spcAft>
              <a:buFont typeface="Arial" panose="020B0604020202020204" pitchFamily="34" charset="0"/>
              <a:buChar char="•"/>
            </a:pPr>
            <a:r>
              <a:rPr lang="en-AU" sz="1600" kern="100">
                <a:latin typeface="+mn-lt"/>
                <a:ea typeface="Aptos" panose="020B0004020202020204" pitchFamily="34" charset="0"/>
                <a:cs typeface="Times New Roman" panose="02020603050405020304" pitchFamily="18" charset="0"/>
              </a:rPr>
              <a:t>along learning the melody, singers should practise the lyrics and phrasing separately.</a:t>
            </a:r>
          </a:p>
          <a:p>
            <a:pPr marL="285750" indent="-285750">
              <a:spcAft>
                <a:spcPts val="600"/>
              </a:spcAft>
              <a:buFont typeface="Arial" panose="020B0604020202020204" pitchFamily="34" charset="0"/>
              <a:buChar char="•"/>
            </a:pPr>
            <a:r>
              <a:rPr lang="en-AU" sz="1600" kern="100">
                <a:latin typeface="+mn-lt"/>
                <a:ea typeface="Aptos" panose="020B0004020202020204" pitchFamily="34" charset="0"/>
                <a:cs typeface="Times New Roman" panose="02020603050405020304" pitchFamily="18" charset="0"/>
              </a:rPr>
              <a:t>practise slowly at first, then build up speed.</a:t>
            </a:r>
          </a:p>
          <a:p>
            <a:pPr marL="285750" indent="-285750">
              <a:spcAft>
                <a:spcPts val="600"/>
              </a:spcAft>
              <a:buFont typeface="Arial" panose="020B0604020202020204" pitchFamily="34" charset="0"/>
              <a:buChar char="•"/>
            </a:pPr>
            <a:r>
              <a:rPr lang="en-AU" sz="1600" kern="100">
                <a:latin typeface="+mn-lt"/>
                <a:ea typeface="Aptos" panose="020B0004020202020204" pitchFamily="34" charset="0"/>
                <a:cs typeface="Times New Roman" panose="02020603050405020304" pitchFamily="18" charset="0"/>
              </a:rPr>
              <a:t>focus on playing accurately and using correct technique.</a:t>
            </a:r>
          </a:p>
          <a:p>
            <a:pPr>
              <a:spcAft>
                <a:spcPts val="600"/>
              </a:spcAft>
            </a:pPr>
            <a:r>
              <a:rPr lang="en-AU" sz="1600" b="1" kern="100">
                <a:latin typeface="+mn-lt"/>
                <a:ea typeface="Aptos" panose="020B0004020202020204" pitchFamily="34" charset="0"/>
                <a:cs typeface="Times New Roman" panose="02020603050405020304" pitchFamily="18" charset="0"/>
              </a:rPr>
              <a:t>Ensemble practise</a:t>
            </a:r>
          </a:p>
          <a:p>
            <a:pPr marL="285750" indent="-285750">
              <a:spcAft>
                <a:spcPts val="600"/>
              </a:spcAft>
              <a:buFont typeface="Arial" panose="020B0604020202020204" pitchFamily="34" charset="0"/>
              <a:buChar char="•"/>
            </a:pPr>
            <a:r>
              <a:rPr lang="en-AU" sz="1600" kern="100">
                <a:latin typeface="+mn-lt"/>
                <a:ea typeface="Aptos" panose="020B0004020202020204" pitchFamily="34" charset="0"/>
                <a:cs typeface="Times New Roman" panose="02020603050405020304" pitchFamily="18" charset="0"/>
              </a:rPr>
              <a:t>play through the piece slowly together.</a:t>
            </a:r>
          </a:p>
          <a:p>
            <a:pPr marL="285750" indent="-285750">
              <a:spcAft>
                <a:spcPts val="600"/>
              </a:spcAft>
              <a:buFont typeface="Arial" panose="020B0604020202020204" pitchFamily="34" charset="0"/>
              <a:buChar char="•"/>
            </a:pPr>
            <a:r>
              <a:rPr lang="en-AU" sz="1600" kern="100">
                <a:latin typeface="+mn-lt"/>
                <a:ea typeface="Aptos" panose="020B0004020202020204" pitchFamily="34" charset="0"/>
                <a:cs typeface="Times New Roman" panose="02020603050405020304" pitchFamily="18" charset="0"/>
              </a:rPr>
              <a:t>stop and fix any sections where rhythm issues or insecure notes occur.</a:t>
            </a:r>
          </a:p>
          <a:p>
            <a:pPr marL="285750" indent="-285750">
              <a:spcAft>
                <a:spcPts val="600"/>
              </a:spcAft>
              <a:buFont typeface="Arial" panose="020B0604020202020204" pitchFamily="34" charset="0"/>
              <a:buChar char="•"/>
            </a:pPr>
            <a:r>
              <a:rPr lang="en-AU" sz="1600" kern="100">
                <a:latin typeface="+mn-lt"/>
                <a:ea typeface="Aptos" panose="020B0004020202020204" pitchFamily="34" charset="0"/>
                <a:cs typeface="Times New Roman" panose="02020603050405020304" pitchFamily="18" charset="0"/>
              </a:rPr>
              <a:t>focus on secure timing and smooth transitions between sections.</a:t>
            </a:r>
          </a:p>
        </p:txBody>
      </p:sp>
      <p:pic>
        <p:nvPicPr>
          <p:cNvPr id="10" name="Picture 9">
            <a:extLst>
              <a:ext uri="{FF2B5EF4-FFF2-40B4-BE49-F238E27FC236}">
                <a16:creationId xmlns:a16="http://schemas.microsoft.com/office/drawing/2014/main" id="{D461289C-4C1A-DC74-0768-217C254A87F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3816" y="2301738"/>
            <a:ext cx="2800182" cy="3338530"/>
          </a:xfrm>
          <a:prstGeom prst="rect">
            <a:avLst/>
          </a:prstGeom>
        </p:spPr>
      </p:pic>
      <p:sp>
        <p:nvSpPr>
          <p:cNvPr id="2" name="Slide Number Placeholder 1">
            <a:extLst>
              <a:ext uri="{FF2B5EF4-FFF2-40B4-BE49-F238E27FC236}">
                <a16:creationId xmlns:a16="http://schemas.microsoft.com/office/drawing/2014/main" id="{2C339CC4-1626-EDF1-BCE6-1AF757E422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114</a:t>
            </a:fld>
            <a:endParaRPr lang="en-AU"/>
          </a:p>
        </p:txBody>
      </p:sp>
    </p:spTree>
    <p:extLst>
      <p:ext uri="{BB962C8B-B14F-4D97-AF65-F5344CB8AC3E}">
        <p14:creationId xmlns:p14="http://schemas.microsoft.com/office/powerpoint/2010/main" val="390801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40A4921E-D128-FE51-D9AB-564F9513F6D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0748A2-C1F6-34A2-24E9-A783D17F8AD4}"/>
              </a:ext>
            </a:extLst>
          </p:cNvPr>
          <p:cNvSpPr>
            <a:spLocks noGrp="1"/>
          </p:cNvSpPr>
          <p:nvPr>
            <p:ph type="title"/>
          </p:nvPr>
        </p:nvSpPr>
        <p:spPr/>
        <p:txBody>
          <a:bodyPr/>
          <a:lstStyle/>
          <a:p>
            <a:r>
              <a:rPr lang="en-AU">
                <a:latin typeface="+mj-lt"/>
              </a:rPr>
              <a:t>Activity 6.6 – ensemble performance (2)</a:t>
            </a:r>
          </a:p>
        </p:txBody>
      </p:sp>
      <p:sp>
        <p:nvSpPr>
          <p:cNvPr id="7" name="Text Placeholder 6">
            <a:extLst>
              <a:ext uri="{FF2B5EF4-FFF2-40B4-BE49-F238E27FC236}">
                <a16:creationId xmlns:a16="http://schemas.microsoft.com/office/drawing/2014/main" id="{092B7AEA-762F-422C-F534-9D964223BC90}"/>
              </a:ext>
            </a:extLst>
          </p:cNvPr>
          <p:cNvSpPr>
            <a:spLocks noGrp="1"/>
          </p:cNvSpPr>
          <p:nvPr>
            <p:ph type="body" sz="quarter" idx="18"/>
          </p:nvPr>
        </p:nvSpPr>
        <p:spPr/>
        <p:txBody>
          <a:bodyPr/>
          <a:lstStyle/>
          <a:p>
            <a:r>
              <a:rPr lang="en-US"/>
              <a:t>Rehearsing and performing</a:t>
            </a:r>
          </a:p>
        </p:txBody>
      </p:sp>
      <p:sp>
        <p:nvSpPr>
          <p:cNvPr id="4" name="Text Placeholder 3">
            <a:extLst>
              <a:ext uri="{FF2B5EF4-FFF2-40B4-BE49-F238E27FC236}">
                <a16:creationId xmlns:a16="http://schemas.microsoft.com/office/drawing/2014/main" id="{5C73B6AB-D1C8-9A58-A97A-D7DD2AE4D2A3}"/>
              </a:ext>
            </a:extLst>
          </p:cNvPr>
          <p:cNvSpPr>
            <a:spLocks noGrp="1"/>
          </p:cNvSpPr>
          <p:nvPr>
            <p:ph type="body" sz="quarter" idx="17"/>
          </p:nvPr>
        </p:nvSpPr>
        <p:spPr>
          <a:xfrm>
            <a:off x="359999" y="1567086"/>
            <a:ext cx="11484000" cy="4807835"/>
          </a:xfrm>
        </p:spPr>
        <p:txBody>
          <a:bodyPr/>
          <a:lstStyle/>
          <a:p>
            <a:pPr>
              <a:spcAft>
                <a:spcPts val="600"/>
              </a:spcAft>
            </a:pPr>
            <a:r>
              <a:rPr lang="en-AU" sz="1800" kern="100">
                <a:latin typeface="+mn-lt"/>
                <a:ea typeface="Aptos" panose="020B0004020202020204" pitchFamily="34" charset="0"/>
                <a:cs typeface="Times New Roman" panose="02020603050405020304" pitchFamily="18" charset="0"/>
              </a:rPr>
              <a:t>Rehearsal steps:</a:t>
            </a:r>
          </a:p>
          <a:p>
            <a:pPr marL="285750" indent="-285750">
              <a:spcAft>
                <a:spcPts val="600"/>
              </a:spcAft>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review and refine your composition or arrangement while learning how to play it</a:t>
            </a:r>
          </a:p>
          <a:p>
            <a:pPr marL="285750" indent="-285750">
              <a:spcAft>
                <a:spcPts val="600"/>
              </a:spcAft>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decide on cues to help show changes between sections and keep your performance secure</a:t>
            </a:r>
          </a:p>
          <a:p>
            <a:pPr marL="285750" indent="-285750">
              <a:spcAft>
                <a:spcPts val="600"/>
              </a:spcAft>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plan how you will start and finish the piece, with consideration given to visual signals or count ins</a:t>
            </a:r>
          </a:p>
          <a:p>
            <a:pPr marL="285750" indent="-285750">
              <a:spcAft>
                <a:spcPts val="600"/>
              </a:spcAft>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refine dynamics, add contrast where appropriate and ensure that all parts are balanced and can be heard</a:t>
            </a:r>
          </a:p>
          <a:p>
            <a:pPr marL="285750" indent="-285750">
              <a:spcAft>
                <a:spcPts val="600"/>
              </a:spcAft>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play through the piece from start to finish and don’t stop, even if someone makes a mistake</a:t>
            </a:r>
          </a:p>
          <a:p>
            <a:pPr marL="285750" indent="-285750">
              <a:spcAft>
                <a:spcPts val="600"/>
              </a:spcAft>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after each run through, discuss what went well and what needs work</a:t>
            </a:r>
          </a:p>
          <a:p>
            <a:pPr marL="285750" indent="-285750">
              <a:spcAft>
                <a:spcPts val="600"/>
              </a:spcAft>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practice the areas that are not secure separately, either as individuals or as an ensemble</a:t>
            </a:r>
          </a:p>
          <a:p>
            <a:pPr marL="285750" indent="-285750">
              <a:spcAft>
                <a:spcPts val="600"/>
              </a:spcAft>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add them back in and continue playing through the whole piece</a:t>
            </a:r>
          </a:p>
          <a:p>
            <a:pPr marL="285750" indent="-285750">
              <a:spcAft>
                <a:spcPts val="600"/>
              </a:spcAft>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seek feedback from your teacher and peers on how to refine your work</a:t>
            </a:r>
          </a:p>
        </p:txBody>
      </p:sp>
      <p:sp>
        <p:nvSpPr>
          <p:cNvPr id="2" name="Slide Number Placeholder 1">
            <a:extLst>
              <a:ext uri="{FF2B5EF4-FFF2-40B4-BE49-F238E27FC236}">
                <a16:creationId xmlns:a16="http://schemas.microsoft.com/office/drawing/2014/main" id="{C769F1A8-43EA-AAAA-FBF0-018BCFD689F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115</a:t>
            </a:fld>
            <a:endParaRPr lang="en-AU"/>
          </a:p>
        </p:txBody>
      </p:sp>
    </p:spTree>
    <p:extLst>
      <p:ext uri="{BB962C8B-B14F-4D97-AF65-F5344CB8AC3E}">
        <p14:creationId xmlns:p14="http://schemas.microsoft.com/office/powerpoint/2010/main" val="29249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3A475879-47DB-A0CD-D5DD-EE457AF12B5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9167E5-C6D3-8157-AD27-3A3929777EC3}"/>
              </a:ext>
            </a:extLst>
          </p:cNvPr>
          <p:cNvSpPr>
            <a:spLocks noGrp="1"/>
          </p:cNvSpPr>
          <p:nvPr>
            <p:ph type="title"/>
          </p:nvPr>
        </p:nvSpPr>
        <p:spPr/>
        <p:txBody>
          <a:bodyPr/>
          <a:lstStyle/>
          <a:p>
            <a:r>
              <a:rPr lang="en-AU">
                <a:latin typeface="+mj-lt"/>
              </a:rPr>
              <a:t>Activity 6.6 – ensemble performance (3)</a:t>
            </a:r>
          </a:p>
        </p:txBody>
      </p:sp>
      <p:sp>
        <p:nvSpPr>
          <p:cNvPr id="7" name="Text Placeholder 6">
            <a:extLst>
              <a:ext uri="{FF2B5EF4-FFF2-40B4-BE49-F238E27FC236}">
                <a16:creationId xmlns:a16="http://schemas.microsoft.com/office/drawing/2014/main" id="{D64925F9-5132-EEEB-1BFB-85B6FCD1A00B}"/>
              </a:ext>
            </a:extLst>
          </p:cNvPr>
          <p:cNvSpPr>
            <a:spLocks noGrp="1"/>
          </p:cNvSpPr>
          <p:nvPr>
            <p:ph type="body" sz="quarter" idx="18"/>
          </p:nvPr>
        </p:nvSpPr>
        <p:spPr/>
        <p:txBody>
          <a:bodyPr/>
          <a:lstStyle/>
          <a:p>
            <a:r>
              <a:rPr lang="en-US">
                <a:latin typeface="+mj-lt"/>
              </a:rPr>
              <a:t>Final performance</a:t>
            </a:r>
          </a:p>
        </p:txBody>
      </p:sp>
      <p:sp>
        <p:nvSpPr>
          <p:cNvPr id="4" name="Text Placeholder 3">
            <a:extLst>
              <a:ext uri="{FF2B5EF4-FFF2-40B4-BE49-F238E27FC236}">
                <a16:creationId xmlns:a16="http://schemas.microsoft.com/office/drawing/2014/main" id="{63919BA8-D3AC-49B6-5D38-3DB7B3E2C619}"/>
              </a:ext>
            </a:extLst>
          </p:cNvPr>
          <p:cNvSpPr>
            <a:spLocks noGrp="1"/>
          </p:cNvSpPr>
          <p:nvPr>
            <p:ph type="body" sz="quarter" idx="17"/>
          </p:nvPr>
        </p:nvSpPr>
        <p:spPr>
          <a:xfrm>
            <a:off x="359999" y="1567086"/>
            <a:ext cx="6008143" cy="4807835"/>
          </a:xfrm>
        </p:spPr>
        <p:txBody>
          <a:bodyPr/>
          <a:lstStyle/>
          <a:p>
            <a:r>
              <a:rPr lang="en-AU" sz="1800" kern="100">
                <a:latin typeface="+mn-lt"/>
                <a:ea typeface="Aptos" panose="020B0004020202020204" pitchFamily="34" charset="0"/>
                <a:cs typeface="Times New Roman" panose="02020603050405020304" pitchFamily="18" charset="0"/>
              </a:rPr>
              <a:t>Your final step will be performing your composition or arrangement for the class.</a:t>
            </a:r>
          </a:p>
          <a:p>
            <a:r>
              <a:rPr lang="en-AU" sz="1800" kern="100">
                <a:latin typeface="+mn-lt"/>
                <a:ea typeface="Aptos" panose="020B0004020202020204" pitchFamily="34" charset="0"/>
                <a:cs typeface="Times New Roman" panose="02020603050405020304" pitchFamily="18" charset="0"/>
              </a:rPr>
              <a:t>Things to remember to include:</a:t>
            </a:r>
          </a:p>
          <a:p>
            <a:pPr marL="285750" indent="-285750">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ensure that all instruments have been carefully tuned</a:t>
            </a:r>
          </a:p>
          <a:p>
            <a:pPr marL="285750" indent="-285750">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make sure any amplified instruments (including vocals) are balanced, and all parts can be heard</a:t>
            </a:r>
          </a:p>
          <a:p>
            <a:pPr marL="285750" indent="-285750">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make sure you can see and interact with each member of your ensemble</a:t>
            </a:r>
          </a:p>
          <a:p>
            <a:pPr marL="285750" indent="-285750">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stay relaxed and trust your preparation</a:t>
            </a:r>
          </a:p>
        </p:txBody>
      </p:sp>
      <p:pic>
        <p:nvPicPr>
          <p:cNvPr id="11" name="Picture 10">
            <a:extLst>
              <a:ext uri="{FF2B5EF4-FFF2-40B4-BE49-F238E27FC236}">
                <a16:creationId xmlns:a16="http://schemas.microsoft.com/office/drawing/2014/main" id="{478C983C-55C9-84B1-C9A8-1EE858A97E5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06" b="206"/>
          <a:stretch>
            <a:fillRect/>
          </a:stretch>
        </p:blipFill>
        <p:spPr>
          <a:xfrm>
            <a:off x="7340261" y="1912336"/>
            <a:ext cx="4503737" cy="4120527"/>
          </a:xfrm>
          <a:prstGeom prst="rect">
            <a:avLst/>
          </a:prstGeom>
        </p:spPr>
      </p:pic>
      <p:sp>
        <p:nvSpPr>
          <p:cNvPr id="2" name="Slide Number Placeholder 1">
            <a:extLst>
              <a:ext uri="{FF2B5EF4-FFF2-40B4-BE49-F238E27FC236}">
                <a16:creationId xmlns:a16="http://schemas.microsoft.com/office/drawing/2014/main" id="{6F8E40BA-DA74-6C63-3B4D-74CF07A1AB7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116</a:t>
            </a:fld>
            <a:endParaRPr lang="en-AU"/>
          </a:p>
        </p:txBody>
      </p:sp>
    </p:spTree>
    <p:extLst>
      <p:ext uri="{BB962C8B-B14F-4D97-AF65-F5344CB8AC3E}">
        <p14:creationId xmlns:p14="http://schemas.microsoft.com/office/powerpoint/2010/main" val="388512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30C06-B6FE-5FE7-3965-A0F1882ABD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4CF9EE7-E048-615A-6DE2-B556EF94159D}"/>
              </a:ext>
            </a:extLst>
          </p:cNvPr>
          <p:cNvSpPr>
            <a:spLocks noGrp="1"/>
          </p:cNvSpPr>
          <p:nvPr>
            <p:ph type="title"/>
          </p:nvPr>
        </p:nvSpPr>
        <p:spPr/>
        <p:txBody>
          <a:bodyPr/>
          <a:lstStyle/>
          <a:p>
            <a:r>
              <a:rPr lang="en-AU">
                <a:latin typeface="+mj-lt"/>
              </a:rPr>
              <a:t>Activity 6.7 – ensemble composition and performance</a:t>
            </a:r>
          </a:p>
        </p:txBody>
      </p:sp>
      <p:sp>
        <p:nvSpPr>
          <p:cNvPr id="7" name="Text Placeholder 6">
            <a:extLst>
              <a:ext uri="{FF2B5EF4-FFF2-40B4-BE49-F238E27FC236}">
                <a16:creationId xmlns:a16="http://schemas.microsoft.com/office/drawing/2014/main" id="{6A518458-56D5-03D2-306C-448F52D8E97A}"/>
              </a:ext>
            </a:extLst>
          </p:cNvPr>
          <p:cNvSpPr>
            <a:spLocks noGrp="1"/>
          </p:cNvSpPr>
          <p:nvPr>
            <p:ph type="body" sz="quarter" idx="18"/>
          </p:nvPr>
        </p:nvSpPr>
        <p:spPr/>
        <p:txBody>
          <a:bodyPr/>
          <a:lstStyle/>
          <a:p>
            <a:r>
              <a:rPr lang="en-US"/>
              <a:t>Reflection questions</a:t>
            </a:r>
          </a:p>
        </p:txBody>
      </p:sp>
      <p:sp>
        <p:nvSpPr>
          <p:cNvPr id="3" name="Text Placeholder 2">
            <a:extLst>
              <a:ext uri="{FF2B5EF4-FFF2-40B4-BE49-F238E27FC236}">
                <a16:creationId xmlns:a16="http://schemas.microsoft.com/office/drawing/2014/main" id="{121EAED1-71F2-DBA3-89C2-B3A7E6DF40C7}"/>
              </a:ext>
            </a:extLst>
          </p:cNvPr>
          <p:cNvSpPr>
            <a:spLocks noGrp="1"/>
          </p:cNvSpPr>
          <p:nvPr>
            <p:ph type="body" sz="quarter" idx="17"/>
          </p:nvPr>
        </p:nvSpPr>
        <p:spPr>
          <a:xfrm>
            <a:off x="359999" y="1788122"/>
            <a:ext cx="5335406" cy="2195017"/>
          </a:xfrm>
        </p:spPr>
        <p:txBody>
          <a:bodyPr/>
          <a:lstStyle/>
          <a:p>
            <a:r>
              <a:rPr lang="en-AU">
                <a:latin typeface="+mn-lt"/>
              </a:rPr>
              <a:t>Complete the reflection questions using the Microsoft form. These will allow you to reflect on the experiences you have had during the composition and performance activities.</a:t>
            </a:r>
          </a:p>
        </p:txBody>
      </p:sp>
      <p:pic>
        <p:nvPicPr>
          <p:cNvPr id="10" name="Picture 9">
            <a:extLst>
              <a:ext uri="{FF2B5EF4-FFF2-40B4-BE49-F238E27FC236}">
                <a16:creationId xmlns:a16="http://schemas.microsoft.com/office/drawing/2014/main" id="{F4AD594A-5D42-8F39-3568-17E4F02432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93314" y="1788122"/>
            <a:ext cx="5250684" cy="3205059"/>
          </a:xfrm>
          <a:prstGeom prst="rect">
            <a:avLst/>
          </a:prstGeom>
        </p:spPr>
      </p:pic>
      <p:sp>
        <p:nvSpPr>
          <p:cNvPr id="12" name="TextBox 11">
            <a:extLst>
              <a:ext uri="{FF2B5EF4-FFF2-40B4-BE49-F238E27FC236}">
                <a16:creationId xmlns:a16="http://schemas.microsoft.com/office/drawing/2014/main" id="{646D677E-37FE-5D00-8012-67B6A6AED91C}"/>
              </a:ext>
            </a:extLst>
          </p:cNvPr>
          <p:cNvSpPr txBox="1"/>
          <p:nvPr/>
        </p:nvSpPr>
        <p:spPr>
          <a:xfrm>
            <a:off x="6593314" y="5079657"/>
            <a:ext cx="5250684" cy="336961"/>
          </a:xfrm>
          <a:prstGeom prst="rect">
            <a:avLst/>
          </a:prstGeom>
          <a:noFill/>
        </p:spPr>
        <p:txBody>
          <a:bodyPr wrap="square" lIns="0">
            <a:spAutoFit/>
          </a:bodyPr>
          <a:lstStyle/>
          <a:p>
            <a:pPr algn="l">
              <a:lnSpc>
                <a:spcPct val="150000"/>
              </a:lnSpc>
              <a:spcAft>
                <a:spcPts val="1200"/>
              </a:spcAft>
            </a:pPr>
            <a:r>
              <a:rPr lang="en-AU" sz="1000" i="0">
                <a:effectLst/>
                <a:hlinkClick r:id="rId4"/>
              </a:rPr>
              <a:t>Customer Satisfaction Survey January 26th 2019</a:t>
            </a:r>
            <a:r>
              <a:rPr lang="en-AU" sz="1000">
                <a:hlinkClick r:id="rId4"/>
              </a:rPr>
              <a:t>, -</a:t>
            </a:r>
            <a:r>
              <a:rPr lang="en-AU" sz="1000" i="0" u="none" strike="noStrike">
                <a:effectLst/>
                <a:hlinkClick r:id="rId4"/>
              </a:rPr>
              <a:t> CC</a:t>
            </a:r>
            <a:endParaRPr lang="en-AU" sz="1000" i="0">
              <a:effectLst/>
            </a:endParaRPr>
          </a:p>
        </p:txBody>
      </p:sp>
      <p:sp>
        <p:nvSpPr>
          <p:cNvPr id="2" name="Slide Number Placeholder 1">
            <a:extLst>
              <a:ext uri="{FF2B5EF4-FFF2-40B4-BE49-F238E27FC236}">
                <a16:creationId xmlns:a16="http://schemas.microsoft.com/office/drawing/2014/main" id="{4A363F89-36FA-E7A7-F146-2DA9A94BF3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117</a:t>
            </a:fld>
            <a:endParaRPr lang="en-AU"/>
          </a:p>
        </p:txBody>
      </p:sp>
    </p:spTree>
    <p:extLst>
      <p:ext uri="{BB962C8B-B14F-4D97-AF65-F5344CB8AC3E}">
        <p14:creationId xmlns:p14="http://schemas.microsoft.com/office/powerpoint/2010/main" val="277704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C0AC9-EE1F-7543-D06A-2C6B37FF1DC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2BAFA79-65EB-C985-695D-CA5BFAC75057}"/>
              </a:ext>
              <a:ext uri="{C183D7F6-B498-43B3-948B-1728B52AA6E4}">
                <adec:decorative xmlns:adec="http://schemas.microsoft.com/office/drawing/2017/decorative" val="1"/>
              </a:ext>
            </a:extLst>
          </p:cNvPr>
          <p:cNvSpPr/>
          <p:nvPr/>
        </p:nvSpPr>
        <p:spPr>
          <a:xfrm>
            <a:off x="0" y="0"/>
            <a:ext cx="5233268"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1F3F54-8D98-3F74-393B-2AFD1380C37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95" y="1406769"/>
            <a:ext cx="4233258" cy="4185140"/>
          </a:xfrm>
          <a:prstGeom prst="rect">
            <a:avLst/>
          </a:prstGeom>
        </p:spPr>
      </p:pic>
      <p:sp>
        <p:nvSpPr>
          <p:cNvPr id="4" name="Title 3">
            <a:extLst>
              <a:ext uri="{FF2B5EF4-FFF2-40B4-BE49-F238E27FC236}">
                <a16:creationId xmlns:a16="http://schemas.microsoft.com/office/drawing/2014/main" id="{1B6A3E99-23D0-FBA5-3368-305F63BC0ADD}"/>
              </a:ext>
            </a:extLst>
          </p:cNvPr>
          <p:cNvSpPr>
            <a:spLocks noGrp="1"/>
          </p:cNvSpPr>
          <p:nvPr>
            <p:ph type="title"/>
          </p:nvPr>
        </p:nvSpPr>
        <p:spPr/>
        <p:txBody>
          <a:bodyPr/>
          <a:lstStyle/>
          <a:p>
            <a:r>
              <a:rPr lang="en-AU" sz="2800">
                <a:latin typeface="Arial"/>
                <a:cs typeface="Arial"/>
              </a:rPr>
              <a:t>Activity  6.8 – Elements of music (1)</a:t>
            </a:r>
          </a:p>
        </p:txBody>
      </p:sp>
      <p:sp>
        <p:nvSpPr>
          <p:cNvPr id="9" name="Text Placeholder 12">
            <a:extLst>
              <a:ext uri="{FF2B5EF4-FFF2-40B4-BE49-F238E27FC236}">
                <a16:creationId xmlns:a16="http://schemas.microsoft.com/office/drawing/2014/main" id="{8600A03B-1881-2ABF-CD3B-24340B47807E}"/>
              </a:ext>
            </a:extLst>
          </p:cNvPr>
          <p:cNvSpPr>
            <a:spLocks noGrp="1"/>
          </p:cNvSpPr>
          <p:nvPr>
            <p:ph type="body" sz="quarter" idx="18"/>
          </p:nvPr>
        </p:nvSpPr>
        <p:spPr/>
        <p:txBody>
          <a:bodyPr/>
          <a:lstStyle/>
          <a:p>
            <a:r>
              <a:rPr lang="en-AU">
                <a:latin typeface="+mj-lt"/>
                <a:cs typeface="Arial"/>
              </a:rPr>
              <a:t>Structure</a:t>
            </a:r>
          </a:p>
        </p:txBody>
      </p:sp>
      <p:sp>
        <p:nvSpPr>
          <p:cNvPr id="6" name="Text Placeholder 5">
            <a:extLst>
              <a:ext uri="{FF2B5EF4-FFF2-40B4-BE49-F238E27FC236}">
                <a16:creationId xmlns:a16="http://schemas.microsoft.com/office/drawing/2014/main" id="{355D996C-35A9-3D84-B2AD-958D72BDDB8E}"/>
              </a:ext>
            </a:extLst>
          </p:cNvPr>
          <p:cNvSpPr>
            <a:spLocks noGrp="1"/>
          </p:cNvSpPr>
          <p:nvPr>
            <p:ph type="body" sz="quarter" idx="17"/>
          </p:nvPr>
        </p:nvSpPr>
        <p:spPr>
          <a:xfrm>
            <a:off x="5396926" y="1628354"/>
            <a:ext cx="6407150" cy="4536000"/>
          </a:xfrm>
        </p:spPr>
        <p:txBody>
          <a:bodyPr vert="horz" lIns="0" tIns="0" rIns="0" bIns="0" rtlCol="0" anchor="t">
            <a:noAutofit/>
          </a:bodyPr>
          <a:lstStyle/>
          <a:p>
            <a:r>
              <a:rPr lang="en-AU" sz="1800" b="1">
                <a:latin typeface="+mn-lt"/>
                <a:ea typeface="Roboto"/>
                <a:cs typeface="Arial"/>
              </a:rPr>
              <a:t>Terms to remember</a:t>
            </a:r>
          </a:p>
          <a:p>
            <a:pPr marL="285750" indent="-285750">
              <a:buFont typeface="Arial" panose="020B0604020202020204" pitchFamily="34" charset="0"/>
              <a:buChar char="•"/>
            </a:pPr>
            <a:r>
              <a:rPr lang="en-AU" sz="1800">
                <a:latin typeface="+mn-lt"/>
                <a:ea typeface="Roboto"/>
                <a:cs typeface="Arial"/>
              </a:rPr>
              <a:t>12-bar blues chord progression – chord </a:t>
            </a:r>
            <a:r>
              <a:rPr lang="en-AU" sz="1800" kern="100">
                <a:effectLst/>
                <a:latin typeface="+mn-lt"/>
                <a:ea typeface="Aptos" panose="020B0004020202020204" pitchFamily="34" charset="0"/>
                <a:cs typeface="Times New Roman" panose="02020603050405020304" pitchFamily="18" charset="0"/>
              </a:rPr>
              <a:t>progression using chords I, IV and V, that is 12 bars long, typically divided into 3 lines of 4 bars each</a:t>
            </a:r>
          </a:p>
          <a:p>
            <a:pPr marL="285750" indent="-285750">
              <a:buFont typeface="Arial" panose="020B0604020202020204" pitchFamily="34" charset="0"/>
              <a:buChar char="•"/>
            </a:pPr>
            <a:r>
              <a:rPr lang="en-AU" sz="1800" kern="100">
                <a:latin typeface="+mn-lt"/>
                <a:ea typeface="Aptos" panose="020B0004020202020204" pitchFamily="34" charset="0"/>
                <a:cs typeface="Times New Roman" panose="02020603050405020304" pitchFamily="18" charset="0"/>
              </a:rPr>
              <a:t>AAB form – i</a:t>
            </a:r>
            <a:r>
              <a:rPr lang="en-AU" sz="1800">
                <a:latin typeface="+mn-lt"/>
              </a:rPr>
              <a:t>s a musical structure with two repeated lines (A, A) followed by a contrasting line (B). This form is often used in blues music, where each section is typically a line of lyrics in a 12-bar blues progression</a:t>
            </a:r>
            <a:endParaRPr lang="en-AU" sz="1800">
              <a:latin typeface="+mn-lt"/>
              <a:ea typeface="Roboto"/>
              <a:cs typeface="Arial"/>
            </a:endParaRPr>
          </a:p>
        </p:txBody>
      </p:sp>
      <p:sp>
        <p:nvSpPr>
          <p:cNvPr id="2" name="Slide Number Placeholder 1">
            <a:extLst>
              <a:ext uri="{FF2B5EF4-FFF2-40B4-BE49-F238E27FC236}">
                <a16:creationId xmlns:a16="http://schemas.microsoft.com/office/drawing/2014/main" id="{9C0EB39D-BD35-976F-685A-BF2BC8C750E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118</a:t>
            </a:fld>
            <a:endParaRPr lang="en-AU"/>
          </a:p>
        </p:txBody>
      </p:sp>
    </p:spTree>
    <p:extLst>
      <p:ext uri="{BB962C8B-B14F-4D97-AF65-F5344CB8AC3E}">
        <p14:creationId xmlns:p14="http://schemas.microsoft.com/office/powerpoint/2010/main" val="392857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9B457-2043-4599-1230-F5860B45CFB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865F965-235A-6333-4A73-6E2FAC578790}"/>
              </a:ext>
              <a:ext uri="{C183D7F6-B498-43B3-948B-1728B52AA6E4}">
                <adec:decorative xmlns:adec="http://schemas.microsoft.com/office/drawing/2017/decorative" val="1"/>
              </a:ext>
            </a:extLst>
          </p:cNvPr>
          <p:cNvSpPr/>
          <p:nvPr/>
        </p:nvSpPr>
        <p:spPr>
          <a:xfrm>
            <a:off x="0" y="0"/>
            <a:ext cx="525162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F333BF1-604F-80F6-38D0-5AF6F3F0BF9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151" y="1188505"/>
            <a:ext cx="4577698" cy="4480990"/>
          </a:xfrm>
          <a:prstGeom prst="rect">
            <a:avLst/>
          </a:prstGeom>
        </p:spPr>
      </p:pic>
      <p:sp>
        <p:nvSpPr>
          <p:cNvPr id="4" name="Title 3">
            <a:extLst>
              <a:ext uri="{FF2B5EF4-FFF2-40B4-BE49-F238E27FC236}">
                <a16:creationId xmlns:a16="http://schemas.microsoft.com/office/drawing/2014/main" id="{1BC7042A-EC94-9345-7E54-76178CD367BB}"/>
              </a:ext>
            </a:extLst>
          </p:cNvPr>
          <p:cNvSpPr>
            <a:spLocks noGrp="1"/>
          </p:cNvSpPr>
          <p:nvPr>
            <p:ph type="title"/>
          </p:nvPr>
        </p:nvSpPr>
        <p:spPr>
          <a:xfrm>
            <a:off x="5399999" y="360000"/>
            <a:ext cx="6591703" cy="554400"/>
          </a:xfrm>
        </p:spPr>
        <p:txBody>
          <a:bodyPr/>
          <a:lstStyle/>
          <a:p>
            <a:r>
              <a:rPr lang="en-AU" sz="3200">
                <a:latin typeface="+mj-lt"/>
                <a:cs typeface="Arial"/>
              </a:rPr>
              <a:t>Activity  6.8 – Elements of music (2)</a:t>
            </a:r>
            <a:endParaRPr lang="en-US" sz="3200">
              <a:latin typeface="+mj-lt"/>
              <a:cs typeface="Arial"/>
            </a:endParaRPr>
          </a:p>
        </p:txBody>
      </p:sp>
      <p:sp>
        <p:nvSpPr>
          <p:cNvPr id="9" name="Text Placeholder 12">
            <a:extLst>
              <a:ext uri="{FF2B5EF4-FFF2-40B4-BE49-F238E27FC236}">
                <a16:creationId xmlns:a16="http://schemas.microsoft.com/office/drawing/2014/main" id="{56CBE288-C34C-89AE-5295-D95659936A7A}"/>
              </a:ext>
            </a:extLst>
          </p:cNvPr>
          <p:cNvSpPr>
            <a:spLocks noGrp="1"/>
          </p:cNvSpPr>
          <p:nvPr>
            <p:ph type="body" sz="quarter" idx="18"/>
          </p:nvPr>
        </p:nvSpPr>
        <p:spPr/>
        <p:txBody>
          <a:bodyPr/>
          <a:lstStyle/>
          <a:p>
            <a:r>
              <a:rPr lang="en-AU">
                <a:latin typeface="+mj-lt"/>
                <a:cs typeface="Arial"/>
              </a:rPr>
              <a:t>Duration</a:t>
            </a:r>
          </a:p>
        </p:txBody>
      </p:sp>
      <p:sp>
        <p:nvSpPr>
          <p:cNvPr id="6" name="Text Placeholder 5">
            <a:extLst>
              <a:ext uri="{FF2B5EF4-FFF2-40B4-BE49-F238E27FC236}">
                <a16:creationId xmlns:a16="http://schemas.microsoft.com/office/drawing/2014/main" id="{C69F4EE7-D8D5-F066-9F13-4ACAD220D4EB}"/>
              </a:ext>
            </a:extLst>
          </p:cNvPr>
          <p:cNvSpPr>
            <a:spLocks noGrp="1"/>
          </p:cNvSpPr>
          <p:nvPr>
            <p:ph type="body" sz="quarter" idx="17"/>
          </p:nvPr>
        </p:nvSpPr>
        <p:spPr>
          <a:xfrm>
            <a:off x="5399998" y="1558908"/>
            <a:ext cx="6407150" cy="4536000"/>
          </a:xfrm>
        </p:spPr>
        <p:txBody>
          <a:bodyPr vert="horz" lIns="0" tIns="0" rIns="0" bIns="0" rtlCol="0" anchor="t">
            <a:noAutofit/>
          </a:bodyPr>
          <a:lstStyle/>
          <a:p>
            <a:r>
              <a:rPr lang="en-AU" sz="1800" b="1">
                <a:latin typeface="+mn-lt"/>
                <a:ea typeface="Roboto"/>
                <a:cs typeface="Arial"/>
              </a:rPr>
              <a:t>Terms to remember</a:t>
            </a:r>
          </a:p>
          <a:p>
            <a:pPr marL="285750" indent="-285750">
              <a:buFont typeface="Arial" panose="020B0604020202020204" pitchFamily="34" charset="0"/>
              <a:buChar char="•"/>
            </a:pPr>
            <a:r>
              <a:rPr lang="en-AU" sz="1800" b="1">
                <a:latin typeface="+mn-lt"/>
                <a:ea typeface="Roboto"/>
                <a:cs typeface="Arial"/>
              </a:rPr>
              <a:t>Syncopation</a:t>
            </a:r>
            <a:r>
              <a:rPr lang="en-AU" sz="1800">
                <a:latin typeface="+mn-lt"/>
                <a:ea typeface="Roboto"/>
                <a:cs typeface="Arial"/>
              </a:rPr>
              <a:t> – </a:t>
            </a:r>
            <a:r>
              <a:rPr lang="en-AU" sz="1800">
                <a:latin typeface="+mn-lt"/>
              </a:rPr>
              <a:t>where emphasis is shifted to accent weak beats or offbeats, creating a sense of surprise or rhythmic tension. It’s commonly used in jazz, funk, and pop to add energy and create a groove</a:t>
            </a:r>
            <a:endParaRPr lang="en-AU" sz="1800" kern="100">
              <a:effectLst/>
              <a:latin typeface="+mn-lt"/>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AU" sz="1800" b="1" kern="100">
                <a:latin typeface="+mn-lt"/>
                <a:ea typeface="Aptos" panose="020B0004020202020204" pitchFamily="34" charset="0"/>
                <a:cs typeface="Times New Roman" panose="02020603050405020304" pitchFamily="18" charset="0"/>
              </a:rPr>
              <a:t>Swing </a:t>
            </a:r>
            <a:r>
              <a:rPr lang="en-AU" sz="1800">
                <a:latin typeface="+mn-lt"/>
                <a:ea typeface="Roboto"/>
                <a:cs typeface="Arial"/>
              </a:rPr>
              <a:t>–</a:t>
            </a:r>
            <a:r>
              <a:rPr lang="en-AU" sz="1800" kern="100">
                <a:latin typeface="+mn-lt"/>
                <a:ea typeface="Aptos" panose="020B0004020202020204" pitchFamily="34" charset="0"/>
                <a:cs typeface="Times New Roman" panose="02020603050405020304" pitchFamily="18" charset="0"/>
              </a:rPr>
              <a:t> </a:t>
            </a:r>
            <a:r>
              <a:rPr lang="en-AU" sz="1800">
                <a:latin typeface="+mn-lt"/>
              </a:rPr>
              <a:t>is a rhythm where notes that are normally played evenly are instead played with a long-short pattern, giving the music a bouncy feel. It is an important feature in jazz music</a:t>
            </a:r>
            <a:endParaRPr lang="en-AU" sz="1800">
              <a:latin typeface="+mn-lt"/>
              <a:ea typeface="Roboto"/>
              <a:cs typeface="Arial"/>
            </a:endParaRPr>
          </a:p>
        </p:txBody>
      </p:sp>
      <p:sp>
        <p:nvSpPr>
          <p:cNvPr id="2" name="Slide Number Placeholder 1">
            <a:extLst>
              <a:ext uri="{FF2B5EF4-FFF2-40B4-BE49-F238E27FC236}">
                <a16:creationId xmlns:a16="http://schemas.microsoft.com/office/drawing/2014/main" id="{8AAF7CA8-F55A-E7C4-4E15-30762DE5D951}"/>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119</a:t>
            </a:fld>
            <a:endParaRPr lang="en-AU"/>
          </a:p>
        </p:txBody>
      </p:sp>
    </p:spTree>
    <p:extLst>
      <p:ext uri="{BB962C8B-B14F-4D97-AF65-F5344CB8AC3E}">
        <p14:creationId xmlns:p14="http://schemas.microsoft.com/office/powerpoint/2010/main" val="198458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7005C890-C1BB-1E53-D966-0EDD19CFAEF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1763FEC-9397-506A-A6E0-227D08369B07}"/>
              </a:ext>
            </a:extLst>
          </p:cNvPr>
          <p:cNvSpPr>
            <a:spLocks noGrp="1"/>
          </p:cNvSpPr>
          <p:nvPr>
            <p:ph type="title"/>
          </p:nvPr>
        </p:nvSpPr>
        <p:spPr/>
        <p:txBody>
          <a:bodyPr/>
          <a:lstStyle/>
          <a:p>
            <a:r>
              <a:rPr lang="en-AU">
                <a:latin typeface="+mj-lt"/>
              </a:rPr>
              <a:t>Activity 1.1 – the Blues (7)</a:t>
            </a:r>
          </a:p>
        </p:txBody>
      </p:sp>
      <p:sp>
        <p:nvSpPr>
          <p:cNvPr id="3" name="Text Placeholder 12">
            <a:extLst>
              <a:ext uri="{FF2B5EF4-FFF2-40B4-BE49-F238E27FC236}">
                <a16:creationId xmlns:a16="http://schemas.microsoft.com/office/drawing/2014/main" id="{A0D087E8-6064-EE93-DAC8-C251600F9AFF}"/>
              </a:ext>
            </a:extLst>
          </p:cNvPr>
          <p:cNvSpPr>
            <a:spLocks noGrp="1"/>
          </p:cNvSpPr>
          <p:nvPr>
            <p:ph type="body" sz="quarter" idx="18"/>
          </p:nvPr>
        </p:nvSpPr>
        <p:spPr>
          <a:xfrm>
            <a:off x="360000" y="982520"/>
            <a:ext cx="11483998" cy="356423"/>
          </a:xfrm>
        </p:spPr>
        <p:txBody>
          <a:bodyPr/>
          <a:lstStyle/>
          <a:p>
            <a:r>
              <a:rPr lang="en-AU">
                <a:latin typeface="+mj-lt"/>
              </a:rPr>
              <a:t>AAB structure examples</a:t>
            </a:r>
          </a:p>
        </p:txBody>
      </p:sp>
      <p:sp>
        <p:nvSpPr>
          <p:cNvPr id="9" name="TextBox 8">
            <a:extLst>
              <a:ext uri="{FF2B5EF4-FFF2-40B4-BE49-F238E27FC236}">
                <a16:creationId xmlns:a16="http://schemas.microsoft.com/office/drawing/2014/main" id="{AFF452A3-B25E-F3B4-C626-83F9479C7794}"/>
              </a:ext>
            </a:extLst>
          </p:cNvPr>
          <p:cNvSpPr txBox="1"/>
          <p:nvPr/>
        </p:nvSpPr>
        <p:spPr>
          <a:xfrm>
            <a:off x="360000" y="1913907"/>
            <a:ext cx="3915174" cy="2118529"/>
          </a:xfrm>
          <a:prstGeom prst="rect">
            <a:avLst/>
          </a:prstGeom>
          <a:noFill/>
        </p:spPr>
        <p:txBody>
          <a:bodyPr wrap="square" lIns="0">
            <a:spAutoFit/>
          </a:bodyPr>
          <a:lstStyle/>
          <a:p>
            <a:pPr>
              <a:lnSpc>
                <a:spcPct val="150000"/>
              </a:lnSpc>
              <a:spcAft>
                <a:spcPts val="1200"/>
              </a:spcAft>
            </a:pPr>
            <a:r>
              <a:rPr lang="en-AU" sz="1800" b="0" i="0">
                <a:solidFill>
                  <a:srgbClr val="000000"/>
                </a:solidFill>
                <a:effectLst/>
              </a:rPr>
              <a:t>In Tracy Chapman's song </a:t>
            </a:r>
            <a:r>
              <a:rPr lang="en-AU" sz="1800">
                <a:solidFill>
                  <a:srgbClr val="000000"/>
                </a:solidFill>
              </a:rPr>
              <a:t>‘</a:t>
            </a:r>
            <a:r>
              <a:rPr lang="en-AU" sz="1800" b="0" i="0">
                <a:solidFill>
                  <a:srgbClr val="000000"/>
                </a:solidFill>
                <a:effectLst/>
              </a:rPr>
              <a:t>Give Me One Reason</a:t>
            </a:r>
            <a:r>
              <a:rPr lang="en-AU" sz="1800">
                <a:solidFill>
                  <a:srgbClr val="000000"/>
                </a:solidFill>
              </a:rPr>
              <a:t>’,</a:t>
            </a:r>
            <a:r>
              <a:rPr lang="en-AU" sz="1800" b="0" i="0">
                <a:solidFill>
                  <a:srgbClr val="000000"/>
                </a:solidFill>
                <a:effectLst/>
              </a:rPr>
              <a:t> the AAB form is used. This structure helps to highlight the lyrics</a:t>
            </a:r>
            <a:r>
              <a:rPr lang="en-AU" sz="1800">
                <a:solidFill>
                  <a:srgbClr val="000000"/>
                </a:solidFill>
              </a:rPr>
              <a:t>. </a:t>
            </a:r>
            <a:r>
              <a:rPr lang="en-AU" sz="1800" b="0" i="0">
                <a:solidFill>
                  <a:srgbClr val="000000"/>
                </a:solidFill>
                <a:effectLst/>
              </a:rPr>
              <a:t>AAB format is still important in popular music today.</a:t>
            </a:r>
            <a:endParaRPr lang="en-AU" sz="1800"/>
          </a:p>
        </p:txBody>
      </p:sp>
      <p:pic>
        <p:nvPicPr>
          <p:cNvPr id="14" name="Online Media 13" title="Tracy Chapman - Give Me One Reason (Official Music Video)">
            <a:hlinkClick r:id="" action="ppaction://media"/>
            <a:extLst>
              <a:ext uri="{FF2B5EF4-FFF2-40B4-BE49-F238E27FC236}">
                <a16:creationId xmlns:a16="http://schemas.microsoft.com/office/drawing/2014/main" id="{5ABACAA1-89B1-0239-0776-6BF6B90F25DD}"/>
              </a:ext>
            </a:extLst>
          </p:cNvPr>
          <p:cNvPicPr>
            <a:picLocks noRot="1" noChangeAspect="1"/>
          </p:cNvPicPr>
          <p:nvPr>
            <a:videoFile r:link="rId1"/>
          </p:nvPr>
        </p:nvPicPr>
        <p:blipFill>
          <a:blip r:embed="rId4"/>
          <a:stretch>
            <a:fillRect/>
          </a:stretch>
        </p:blipFill>
        <p:spPr>
          <a:xfrm>
            <a:off x="5176707" y="1913907"/>
            <a:ext cx="6577216" cy="3716129"/>
          </a:xfrm>
          <a:prstGeom prst="rect">
            <a:avLst/>
          </a:prstGeom>
        </p:spPr>
      </p:pic>
      <p:sp>
        <p:nvSpPr>
          <p:cNvPr id="6" name="TextBox 5">
            <a:extLst>
              <a:ext uri="{FF2B5EF4-FFF2-40B4-BE49-F238E27FC236}">
                <a16:creationId xmlns:a16="http://schemas.microsoft.com/office/drawing/2014/main" id="{BE35E19F-E77E-F34E-F29C-671F2D14732E}"/>
              </a:ext>
            </a:extLst>
          </p:cNvPr>
          <p:cNvSpPr txBox="1"/>
          <p:nvPr/>
        </p:nvSpPr>
        <p:spPr>
          <a:xfrm>
            <a:off x="5173763" y="5721741"/>
            <a:ext cx="6670235" cy="525465"/>
          </a:xfrm>
          <a:prstGeom prst="rect">
            <a:avLst/>
          </a:prstGeom>
          <a:noFill/>
        </p:spPr>
        <p:txBody>
          <a:bodyPr wrap="square">
            <a:spAutoFit/>
          </a:bodyPr>
          <a:lstStyle/>
          <a:p>
            <a:pPr>
              <a:lnSpc>
                <a:spcPct val="150000"/>
              </a:lnSpc>
              <a:spcAft>
                <a:spcPts val="1200"/>
              </a:spcAft>
            </a:pPr>
            <a:r>
              <a:rPr lang="en-AU" sz="1000">
                <a:effectLst/>
                <a:ea typeface="Calibri" panose="020F0502020204030204" pitchFamily="34" charset="0"/>
              </a:rPr>
              <a:t>Tracy Chapman (14 November 2015) </a:t>
            </a:r>
            <a:r>
              <a:rPr lang="en-AU" sz="1000" u="sng">
                <a:solidFill>
                  <a:srgbClr val="2F5496"/>
                </a:solidFill>
                <a:effectLst/>
                <a:ea typeface="Calibri" panose="020F0502020204030204" pitchFamily="34" charset="0"/>
                <a:hlinkClick r:id="rId5"/>
              </a:rPr>
              <a:t>Tracy Chapman - Give Me One Reason (Official Music Video) (4:07)</a:t>
            </a:r>
            <a:r>
              <a:rPr lang="en-AU" sz="1000">
                <a:effectLst/>
                <a:ea typeface="Calibri" panose="020F0502020204030204" pitchFamily="34" charset="0"/>
              </a:rPr>
              <a:t> [video]</a:t>
            </a:r>
            <a:r>
              <a:rPr lang="en-AU" sz="1000">
                <a:ea typeface="Calibri" panose="020F0502020204030204" pitchFamily="34" charset="0"/>
              </a:rPr>
              <a:t>, </a:t>
            </a:r>
            <a:r>
              <a:rPr lang="en-AU" sz="1000" i="1">
                <a:ea typeface="Calibri" panose="020F0502020204030204" pitchFamily="34" charset="0"/>
              </a:rPr>
              <a:t>Tracy Chapman</a:t>
            </a:r>
            <a:r>
              <a:rPr lang="en-AU" sz="1000">
                <a:ea typeface="Calibri" panose="020F0502020204030204" pitchFamily="34" charset="0"/>
              </a:rPr>
              <a:t>, YouTube, </a:t>
            </a:r>
            <a:r>
              <a:rPr lang="en-AU" sz="1000">
                <a:effectLst/>
                <a:ea typeface="Calibri" panose="020F0502020204030204" pitchFamily="34" charset="0"/>
              </a:rPr>
              <a:t>accessed 14 May 2025</a:t>
            </a:r>
          </a:p>
        </p:txBody>
      </p:sp>
      <p:sp>
        <p:nvSpPr>
          <p:cNvPr id="2" name="Slide Number Placeholder 1">
            <a:extLst>
              <a:ext uri="{FF2B5EF4-FFF2-40B4-BE49-F238E27FC236}">
                <a16:creationId xmlns:a16="http://schemas.microsoft.com/office/drawing/2014/main" id="{FE9FD694-A54F-87DC-52E4-6EFFB555E05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403934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14"/>
                </p:tgtEl>
              </p:cMediaNode>
            </p:vide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93A38-EF41-C78C-F32D-5636AFEFAE7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F1828A4-ADAF-BFE9-3268-3F5C3D8D5402}"/>
              </a:ext>
              <a:ext uri="{C183D7F6-B498-43B3-948B-1728B52AA6E4}">
                <adec:decorative xmlns:adec="http://schemas.microsoft.com/office/drawing/2017/decorative" val="1"/>
              </a:ext>
            </a:extLst>
          </p:cNvPr>
          <p:cNvSpPr/>
          <p:nvPr/>
        </p:nvSpPr>
        <p:spPr>
          <a:xfrm>
            <a:off x="0" y="0"/>
            <a:ext cx="525162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2234085-18D4-7A71-EE61-B1FD3CECFE9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758" y="1242433"/>
            <a:ext cx="4494195" cy="4370717"/>
          </a:xfrm>
          <a:prstGeom prst="rect">
            <a:avLst/>
          </a:prstGeom>
        </p:spPr>
      </p:pic>
      <p:sp>
        <p:nvSpPr>
          <p:cNvPr id="4" name="Title 3">
            <a:extLst>
              <a:ext uri="{FF2B5EF4-FFF2-40B4-BE49-F238E27FC236}">
                <a16:creationId xmlns:a16="http://schemas.microsoft.com/office/drawing/2014/main" id="{C2B2319A-3406-18A7-BDE4-05B378970727}"/>
              </a:ext>
            </a:extLst>
          </p:cNvPr>
          <p:cNvSpPr>
            <a:spLocks noGrp="1"/>
          </p:cNvSpPr>
          <p:nvPr>
            <p:ph type="title"/>
          </p:nvPr>
        </p:nvSpPr>
        <p:spPr>
          <a:xfrm>
            <a:off x="5400000" y="360000"/>
            <a:ext cx="6624360" cy="554400"/>
          </a:xfrm>
        </p:spPr>
        <p:txBody>
          <a:bodyPr/>
          <a:lstStyle/>
          <a:p>
            <a:r>
              <a:rPr lang="en-AU" sz="3200">
                <a:latin typeface="+mj-lt"/>
                <a:cs typeface="Arial"/>
              </a:rPr>
              <a:t>Activity  6.8 – Elements of music (3)</a:t>
            </a:r>
          </a:p>
        </p:txBody>
      </p:sp>
      <p:sp>
        <p:nvSpPr>
          <p:cNvPr id="6" name="Text Placeholder 12">
            <a:extLst>
              <a:ext uri="{FF2B5EF4-FFF2-40B4-BE49-F238E27FC236}">
                <a16:creationId xmlns:a16="http://schemas.microsoft.com/office/drawing/2014/main" id="{796E93FB-BA34-5EE0-11E8-DCD680A08F42}"/>
              </a:ext>
            </a:extLst>
          </p:cNvPr>
          <p:cNvSpPr>
            <a:spLocks noGrp="1"/>
          </p:cNvSpPr>
          <p:nvPr>
            <p:ph type="body" sz="quarter" idx="18"/>
          </p:nvPr>
        </p:nvSpPr>
        <p:spPr/>
        <p:txBody>
          <a:bodyPr/>
          <a:lstStyle/>
          <a:p>
            <a:r>
              <a:rPr lang="en-AU">
                <a:latin typeface="+mj-lt"/>
                <a:cs typeface="Arial"/>
              </a:rPr>
              <a:t>Pitch</a:t>
            </a:r>
          </a:p>
        </p:txBody>
      </p:sp>
      <p:sp>
        <p:nvSpPr>
          <p:cNvPr id="3" name="Text Placeholder 5">
            <a:extLst>
              <a:ext uri="{FF2B5EF4-FFF2-40B4-BE49-F238E27FC236}">
                <a16:creationId xmlns:a16="http://schemas.microsoft.com/office/drawing/2014/main" id="{776D12F6-695D-4CB5-DB87-AC12F2108D65}"/>
              </a:ext>
            </a:extLst>
          </p:cNvPr>
          <p:cNvSpPr>
            <a:spLocks noGrp="1"/>
          </p:cNvSpPr>
          <p:nvPr>
            <p:ph type="body" sz="quarter" idx="17"/>
          </p:nvPr>
        </p:nvSpPr>
        <p:spPr>
          <a:xfrm>
            <a:off x="5399998" y="1499554"/>
            <a:ext cx="6407150" cy="4536000"/>
          </a:xfrm>
        </p:spPr>
        <p:txBody>
          <a:bodyPr vert="horz" lIns="0" tIns="0" rIns="0" bIns="0" rtlCol="0" anchor="t">
            <a:noAutofit/>
          </a:bodyPr>
          <a:lstStyle/>
          <a:p>
            <a:r>
              <a:rPr lang="en-AU" sz="1800" b="1">
                <a:latin typeface="+mn-lt"/>
                <a:ea typeface="Roboto"/>
                <a:cs typeface="Arial"/>
              </a:rPr>
              <a:t>Terms to remember</a:t>
            </a:r>
          </a:p>
          <a:p>
            <a:pPr marL="285750" indent="-285750">
              <a:buFont typeface="Arial" panose="020B0604020202020204" pitchFamily="34" charset="0"/>
              <a:buChar char="•"/>
            </a:pPr>
            <a:r>
              <a:rPr lang="en-AU" sz="1800" b="1">
                <a:latin typeface="+mn-lt"/>
              </a:rPr>
              <a:t>Chord progression </a:t>
            </a:r>
            <a:r>
              <a:rPr lang="en-AU" sz="1800">
                <a:latin typeface="+mn-lt"/>
                <a:ea typeface="Roboto"/>
                <a:cs typeface="Arial"/>
              </a:rPr>
              <a:t>–</a:t>
            </a:r>
            <a:r>
              <a:rPr lang="en-AU" sz="1800" b="1">
                <a:latin typeface="+mn-lt"/>
              </a:rPr>
              <a:t> </a:t>
            </a:r>
            <a:r>
              <a:rPr lang="en-AU" sz="1800">
                <a:latin typeface="+mn-lt"/>
              </a:rPr>
              <a:t>is a sequence of chords played in a specific order that forms the harmonic basis of a piece of music</a:t>
            </a:r>
          </a:p>
          <a:p>
            <a:pPr marL="285750" indent="-285750">
              <a:buFont typeface="Arial" panose="020B0604020202020204" pitchFamily="34" charset="0"/>
              <a:buChar char="•"/>
            </a:pPr>
            <a:r>
              <a:rPr lang="en-AU" sz="1800" b="1">
                <a:latin typeface="+mn-lt"/>
              </a:rPr>
              <a:t>Chord</a:t>
            </a:r>
            <a:r>
              <a:rPr lang="en-AU" sz="1800">
                <a:latin typeface="+mn-lt"/>
              </a:rPr>
              <a:t> </a:t>
            </a:r>
            <a:r>
              <a:rPr lang="en-AU" sz="1800">
                <a:latin typeface="+mn-lt"/>
                <a:ea typeface="Roboto"/>
                <a:cs typeface="Arial"/>
              </a:rPr>
              <a:t>–</a:t>
            </a:r>
            <a:r>
              <a:rPr lang="en-AU" sz="1800">
                <a:latin typeface="+mn-lt"/>
              </a:rPr>
              <a:t> is a group of three or more notes played together to create harmony. Chords are the building blocks of harmony in music and can convey different moods depending on their type, for example major (happy) and minor (sad)</a:t>
            </a:r>
          </a:p>
          <a:p>
            <a:pPr marL="285750" indent="-285750">
              <a:buFont typeface="Arial" panose="020B0604020202020204" pitchFamily="34" charset="0"/>
              <a:buChar char="•"/>
            </a:pPr>
            <a:r>
              <a:rPr lang="en-AU" sz="1800" b="1">
                <a:latin typeface="+mn-lt"/>
              </a:rPr>
              <a:t>Call and Response</a:t>
            </a:r>
            <a:r>
              <a:rPr lang="en-AU" sz="1800">
                <a:latin typeface="+mn-lt"/>
              </a:rPr>
              <a:t> </a:t>
            </a:r>
            <a:r>
              <a:rPr lang="en-AU" sz="1800">
                <a:latin typeface="+mn-lt"/>
                <a:ea typeface="Roboto"/>
                <a:cs typeface="Arial"/>
              </a:rPr>
              <a:t>–</a:t>
            </a:r>
            <a:r>
              <a:rPr lang="en-AU" sz="1800">
                <a:latin typeface="+mn-lt"/>
              </a:rPr>
              <a:t> </a:t>
            </a:r>
            <a:r>
              <a:rPr lang="en-US" sz="1800">
                <a:latin typeface="+mn-lt"/>
                <a:cs typeface="Arial"/>
              </a:rPr>
              <a:t>one person would sing/play a phrase, and other musicians would respond or repeat it</a:t>
            </a:r>
          </a:p>
        </p:txBody>
      </p:sp>
      <p:sp>
        <p:nvSpPr>
          <p:cNvPr id="2" name="Slide Number Placeholder 1">
            <a:extLst>
              <a:ext uri="{FF2B5EF4-FFF2-40B4-BE49-F238E27FC236}">
                <a16:creationId xmlns:a16="http://schemas.microsoft.com/office/drawing/2014/main" id="{B08466C5-C5BB-8C0C-19E6-E419F07B9083}"/>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120</a:t>
            </a:fld>
            <a:endParaRPr lang="en-AU"/>
          </a:p>
        </p:txBody>
      </p:sp>
    </p:spTree>
    <p:extLst>
      <p:ext uri="{BB962C8B-B14F-4D97-AF65-F5344CB8AC3E}">
        <p14:creationId xmlns:p14="http://schemas.microsoft.com/office/powerpoint/2010/main" val="320777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7BAD8-70C1-AA7E-10E1-71D80FAE368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842462E-A73B-9297-D25F-75FB46E2AC22}"/>
              </a:ext>
              <a:ext uri="{C183D7F6-B498-43B3-948B-1728B52AA6E4}">
                <adec:decorative xmlns:adec="http://schemas.microsoft.com/office/drawing/2017/decorative" val="1"/>
              </a:ext>
            </a:extLst>
          </p:cNvPr>
          <p:cNvSpPr/>
          <p:nvPr/>
        </p:nvSpPr>
        <p:spPr>
          <a:xfrm>
            <a:off x="0" y="0"/>
            <a:ext cx="525162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BB7511C-FB3A-C36D-2D34-45B1FC27CFD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758" y="1242433"/>
            <a:ext cx="4494195" cy="4370717"/>
          </a:xfrm>
          <a:prstGeom prst="rect">
            <a:avLst/>
          </a:prstGeom>
        </p:spPr>
      </p:pic>
      <p:sp>
        <p:nvSpPr>
          <p:cNvPr id="4" name="Title 3">
            <a:extLst>
              <a:ext uri="{FF2B5EF4-FFF2-40B4-BE49-F238E27FC236}">
                <a16:creationId xmlns:a16="http://schemas.microsoft.com/office/drawing/2014/main" id="{98932262-47F3-1DB6-DBE7-5492B665D30B}"/>
              </a:ext>
            </a:extLst>
          </p:cNvPr>
          <p:cNvSpPr>
            <a:spLocks noGrp="1"/>
          </p:cNvSpPr>
          <p:nvPr>
            <p:ph type="title"/>
          </p:nvPr>
        </p:nvSpPr>
        <p:spPr>
          <a:xfrm>
            <a:off x="5399999" y="360000"/>
            <a:ext cx="6526389" cy="554400"/>
          </a:xfrm>
        </p:spPr>
        <p:txBody>
          <a:bodyPr/>
          <a:lstStyle/>
          <a:p>
            <a:r>
              <a:rPr lang="en-AU" sz="3200">
                <a:latin typeface="+mj-lt"/>
                <a:cs typeface="Arial"/>
              </a:rPr>
              <a:t>Activity  6.8 – Elements of music (4)</a:t>
            </a:r>
          </a:p>
        </p:txBody>
      </p:sp>
      <p:sp>
        <p:nvSpPr>
          <p:cNvPr id="6" name="Text Placeholder 12">
            <a:extLst>
              <a:ext uri="{FF2B5EF4-FFF2-40B4-BE49-F238E27FC236}">
                <a16:creationId xmlns:a16="http://schemas.microsoft.com/office/drawing/2014/main" id="{2691C0CB-18A5-F72B-667B-6D5EE4411144}"/>
              </a:ext>
            </a:extLst>
          </p:cNvPr>
          <p:cNvSpPr>
            <a:spLocks noGrp="1"/>
          </p:cNvSpPr>
          <p:nvPr>
            <p:ph type="body" sz="quarter" idx="18"/>
          </p:nvPr>
        </p:nvSpPr>
        <p:spPr/>
        <p:txBody>
          <a:bodyPr/>
          <a:lstStyle/>
          <a:p>
            <a:r>
              <a:rPr lang="en-AU">
                <a:latin typeface="+mj-lt"/>
                <a:cs typeface="Arial"/>
              </a:rPr>
              <a:t>Pitch</a:t>
            </a:r>
          </a:p>
        </p:txBody>
      </p:sp>
      <p:sp>
        <p:nvSpPr>
          <p:cNvPr id="3" name="Text Placeholder 5">
            <a:extLst>
              <a:ext uri="{FF2B5EF4-FFF2-40B4-BE49-F238E27FC236}">
                <a16:creationId xmlns:a16="http://schemas.microsoft.com/office/drawing/2014/main" id="{D706BE48-68A2-3C5F-B2F0-035373DACAF0}"/>
              </a:ext>
            </a:extLst>
          </p:cNvPr>
          <p:cNvSpPr>
            <a:spLocks noGrp="1"/>
          </p:cNvSpPr>
          <p:nvPr>
            <p:ph type="body" sz="quarter" idx="17"/>
          </p:nvPr>
        </p:nvSpPr>
        <p:spPr>
          <a:xfrm>
            <a:off x="5399998" y="1447200"/>
            <a:ext cx="6407150" cy="4536000"/>
          </a:xfrm>
        </p:spPr>
        <p:txBody>
          <a:bodyPr vert="horz" lIns="0" tIns="0" rIns="0" bIns="0" rtlCol="0" anchor="t">
            <a:noAutofit/>
          </a:bodyPr>
          <a:lstStyle/>
          <a:p>
            <a:r>
              <a:rPr lang="en-AU" sz="1800" b="1">
                <a:latin typeface="+mn-lt"/>
                <a:ea typeface="Roboto"/>
                <a:cs typeface="Arial"/>
              </a:rPr>
              <a:t>Terms to remember</a:t>
            </a:r>
          </a:p>
          <a:p>
            <a:pPr marL="285750" indent="-285750">
              <a:buFont typeface="Arial" panose="020B0604020202020204" pitchFamily="34" charset="0"/>
              <a:buChar char="•"/>
            </a:pPr>
            <a:r>
              <a:rPr lang="en-AU" sz="1800" b="1">
                <a:latin typeface="+mn-lt"/>
              </a:rPr>
              <a:t>Improvisation</a:t>
            </a:r>
            <a:r>
              <a:rPr lang="en-AU" sz="1800">
                <a:latin typeface="+mn-lt"/>
              </a:rPr>
              <a:t> </a:t>
            </a:r>
            <a:r>
              <a:rPr lang="en-AU" sz="1800">
                <a:ea typeface="Roboto"/>
                <a:cs typeface="Arial"/>
              </a:rPr>
              <a:t>–</a:t>
            </a:r>
            <a:r>
              <a:rPr lang="en-AU" sz="1800">
                <a:latin typeface="+mn-lt"/>
              </a:rPr>
              <a:t> to make the music up as you perform, instead of following written notes. It's common in blues, jazz, and rock music</a:t>
            </a:r>
          </a:p>
          <a:p>
            <a:pPr marL="285750" indent="-285750">
              <a:buFont typeface="Arial" panose="020B0604020202020204" pitchFamily="34" charset="0"/>
              <a:buChar char="•"/>
            </a:pPr>
            <a:r>
              <a:rPr lang="en-AU" sz="1800" b="1">
                <a:latin typeface="+mn-lt"/>
                <a:ea typeface="Aptos" panose="020B0004020202020204" pitchFamily="34" charset="0"/>
              </a:rPr>
              <a:t>L</a:t>
            </a:r>
            <a:r>
              <a:rPr lang="en-AU" sz="1800" b="1">
                <a:effectLst/>
                <a:latin typeface="+mn-lt"/>
                <a:ea typeface="Aptos" panose="020B0004020202020204" pitchFamily="34" charset="0"/>
                <a:cs typeface="Arial" panose="020B0604020202020204" pitchFamily="34" charset="0"/>
              </a:rPr>
              <a:t>ick </a:t>
            </a:r>
            <a:r>
              <a:rPr lang="en-AU" sz="1800">
                <a:ea typeface="Roboto"/>
                <a:cs typeface="Arial"/>
              </a:rPr>
              <a:t>–</a:t>
            </a:r>
            <a:r>
              <a:rPr lang="en-AU" sz="1800">
                <a:effectLst/>
                <a:latin typeface="+mn-lt"/>
                <a:ea typeface="Aptos" panose="020B0004020202020204" pitchFamily="34" charset="0"/>
                <a:cs typeface="Arial" panose="020B0604020202020204" pitchFamily="34" charset="0"/>
              </a:rPr>
              <a:t> is a short melodic phrase used in a flexible way for musicians to embellish solos and improvisation</a:t>
            </a:r>
          </a:p>
          <a:p>
            <a:pPr marL="285750" indent="-285750">
              <a:buFont typeface="Arial" panose="020B0604020202020204" pitchFamily="34" charset="0"/>
              <a:buChar char="•"/>
            </a:pPr>
            <a:r>
              <a:rPr lang="en-US" sz="1800" b="1">
                <a:latin typeface="+mn-lt"/>
                <a:cs typeface="Arial"/>
              </a:rPr>
              <a:t>Pentatonic scale</a:t>
            </a:r>
            <a:r>
              <a:rPr lang="en-US" sz="1800">
                <a:latin typeface="+mn-lt"/>
                <a:cs typeface="Arial"/>
              </a:rPr>
              <a:t> – </a:t>
            </a:r>
            <a:r>
              <a:rPr lang="en-AU" sz="1800">
                <a:latin typeface="+mn-lt"/>
              </a:rPr>
              <a:t>5 note scale, widely used in many musical traditions around the world due to its simple and pleasant sound </a:t>
            </a:r>
          </a:p>
          <a:p>
            <a:pPr marL="285750" indent="-285750">
              <a:buFont typeface="Arial" panose="020B0604020202020204" pitchFamily="34" charset="0"/>
              <a:buChar char="•"/>
            </a:pPr>
            <a:r>
              <a:rPr lang="en-AU" sz="1800" b="1">
                <a:latin typeface="+mn-lt"/>
              </a:rPr>
              <a:t>Riff</a:t>
            </a:r>
            <a:r>
              <a:rPr lang="en-AU" sz="1800">
                <a:latin typeface="+mn-lt"/>
              </a:rPr>
              <a:t> </a:t>
            </a:r>
            <a:r>
              <a:rPr lang="en-AU" sz="1800">
                <a:ea typeface="Roboto"/>
                <a:cs typeface="Arial"/>
              </a:rPr>
              <a:t>–</a:t>
            </a:r>
            <a:r>
              <a:rPr lang="en-AU" sz="1800">
                <a:latin typeface="+mn-lt"/>
              </a:rPr>
              <a:t> a short, catchy, and repeated musical pattern based on melodic and chord ideas</a:t>
            </a:r>
          </a:p>
        </p:txBody>
      </p:sp>
      <p:sp>
        <p:nvSpPr>
          <p:cNvPr id="2" name="Slide Number Placeholder 1">
            <a:extLst>
              <a:ext uri="{FF2B5EF4-FFF2-40B4-BE49-F238E27FC236}">
                <a16:creationId xmlns:a16="http://schemas.microsoft.com/office/drawing/2014/main" id="{AD839027-6429-C2D7-4D31-A64705EAE34D}"/>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121</a:t>
            </a:fld>
            <a:endParaRPr lang="en-AU"/>
          </a:p>
        </p:txBody>
      </p:sp>
    </p:spTree>
    <p:extLst>
      <p:ext uri="{BB962C8B-B14F-4D97-AF65-F5344CB8AC3E}">
        <p14:creationId xmlns:p14="http://schemas.microsoft.com/office/powerpoint/2010/main" val="75294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rPr>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310654"/>
            <a:ext cx="11484000" cy="3385346"/>
          </a:xfrm>
        </p:spPr>
        <p:txBody>
          <a:bodyPr/>
          <a:lstStyle/>
          <a:p>
            <a:r>
              <a:rPr lang="en-AU" u="sng">
                <a:hlinkClick r:id="rId6"/>
              </a:rPr>
              <a:t>Music 7–10 Syllabus</a:t>
            </a:r>
            <a:r>
              <a:rPr lang="en-AU"/>
              <a:t> © NSW Education Standards Authority (NESA) for and on behalf of the Crown in right of the State of New South Wales, 2024.</a:t>
            </a:r>
          </a:p>
          <a:p>
            <a:r>
              <a:rPr lang="en-AU" u="sng">
                <a:hlinkClick r:id="rId7"/>
              </a:rPr>
              <a:t>"American Blues Legends" Live in Hamburg, 1972</a:t>
            </a:r>
            <a:r>
              <a:rPr lang="en-AU"/>
              <a:t> by </a:t>
            </a:r>
            <a:r>
              <a:rPr lang="en-AU" u="sng">
                <a:hlinkClick r:id="rId7"/>
              </a:rPr>
              <a:t>Flickr</a:t>
            </a:r>
            <a:r>
              <a:rPr lang="en-AU"/>
              <a:t> licensed under </a:t>
            </a:r>
            <a:r>
              <a:rPr lang="en-AU" u="sng">
                <a:hlinkClick r:id="rId8"/>
              </a:rPr>
              <a:t>CC BY-NC-SA 2.0</a:t>
            </a:r>
            <a:r>
              <a:rPr lang="en-AU"/>
              <a:t>, accessed 14 May 2025</a:t>
            </a:r>
          </a:p>
          <a:p>
            <a:r>
              <a:rPr lang="en-AU" u="sng">
                <a:hlinkClick r:id="rId9"/>
              </a:rPr>
              <a:t>A Person Playing the Drums, 1 August 2021 </a:t>
            </a:r>
            <a:r>
              <a:rPr lang="en-AU"/>
              <a:t>– by </a:t>
            </a:r>
            <a:r>
              <a:rPr lang="en-AU" u="sng">
                <a:hlinkClick r:id="rId10"/>
              </a:rPr>
              <a:t>Yan </a:t>
            </a:r>
            <a:r>
              <a:rPr lang="en-AU" u="sng" err="1">
                <a:hlinkClick r:id="rId10"/>
              </a:rPr>
              <a:t>Krukau</a:t>
            </a:r>
            <a:r>
              <a:rPr lang="en-AU" u="sng">
                <a:hlinkClick r:id="rId10"/>
              </a:rPr>
              <a:t> </a:t>
            </a:r>
            <a:r>
              <a:rPr lang="en-AU"/>
              <a:t>is licensed under the </a:t>
            </a:r>
            <a:r>
              <a:rPr lang="en-AU" u="sng" err="1">
                <a:hlinkClick r:id="rId11"/>
              </a:rPr>
              <a:t>Pexels</a:t>
            </a:r>
            <a:r>
              <a:rPr lang="en-AU" u="sng">
                <a:hlinkClick r:id="rId11"/>
              </a:rPr>
              <a:t> License</a:t>
            </a:r>
            <a:r>
              <a:rPr lang="en-AU"/>
              <a:t>, accessed 14 May 2025</a:t>
            </a:r>
          </a:p>
          <a:p>
            <a:r>
              <a:rPr lang="en-AU"/>
              <a:t>aa (13 October 2011) </a:t>
            </a:r>
            <a:r>
              <a:rPr lang="en-AU" u="sng">
                <a:hlinkClick r:id="rId12"/>
              </a:rPr>
              <a:t>David Guetta - Titanium (Audio) featuring Sia [video]</a:t>
            </a:r>
            <a:r>
              <a:rPr lang="en-AU"/>
              <a:t>, </a:t>
            </a:r>
            <a:r>
              <a:rPr lang="en-AU" i="1"/>
              <a:t>aa</a:t>
            </a:r>
            <a:r>
              <a:rPr lang="en-AU"/>
              <a:t>, YouTube, accessed 14 May 2025</a:t>
            </a:r>
          </a:p>
          <a:p>
            <a:r>
              <a:rPr lang="en-AU" err="1"/>
              <a:t>BessieSmithVEVO</a:t>
            </a:r>
            <a:r>
              <a:rPr lang="en-AU"/>
              <a:t> (1 May 2015) </a:t>
            </a:r>
            <a:r>
              <a:rPr lang="en-AU" u="sng">
                <a:hlinkClick r:id="rId13"/>
              </a:rPr>
              <a:t>Bessie Smith - St. Louis Blues (Audio) [video]</a:t>
            </a:r>
            <a:r>
              <a:rPr lang="en-AU"/>
              <a:t>, </a:t>
            </a:r>
            <a:r>
              <a:rPr lang="en-AU" i="1" err="1"/>
              <a:t>BessieSmithVEVO</a:t>
            </a:r>
            <a:r>
              <a:rPr lang="en-AU"/>
              <a:t>, YouTube, accessed 14 May 2025</a:t>
            </a:r>
          </a:p>
          <a:p>
            <a:r>
              <a:rPr lang="en-AU"/>
              <a:t>Bon Jovi (17 June 2009) </a:t>
            </a:r>
            <a:r>
              <a:rPr lang="en-AU" u="sng">
                <a:hlinkClick r:id="rId14"/>
              </a:rPr>
              <a:t>Bon Jovi - </a:t>
            </a:r>
            <a:r>
              <a:rPr lang="en-AU" u="sng" err="1">
                <a:hlinkClick r:id="rId14"/>
              </a:rPr>
              <a:t>Livin</a:t>
            </a:r>
            <a:r>
              <a:rPr lang="en-AU" u="sng">
                <a:hlinkClick r:id="rId14"/>
              </a:rPr>
              <a:t>' On A Prayer [video],</a:t>
            </a:r>
            <a:r>
              <a:rPr lang="en-AU"/>
              <a:t> </a:t>
            </a:r>
            <a:r>
              <a:rPr lang="en-AU" i="1"/>
              <a:t>Bon Jovi</a:t>
            </a:r>
            <a:r>
              <a:rPr lang="en-AU"/>
              <a:t>, YouTube, accessed 14 May 2025</a:t>
            </a:r>
          </a:p>
          <a:p>
            <a:r>
              <a:rPr lang="en-AU"/>
              <a:t>Brenna Whitaker (30 October 2015) </a:t>
            </a:r>
            <a:r>
              <a:rPr lang="en-AU" u="sng">
                <a:hlinkClick r:id="rId15"/>
              </a:rPr>
              <a:t>Brenna Whitaker - Black And Gold [video],</a:t>
            </a:r>
            <a:r>
              <a:rPr lang="en-AU"/>
              <a:t> </a:t>
            </a:r>
            <a:r>
              <a:rPr lang="en-AU" i="1"/>
              <a:t>Brenna Whitaker</a:t>
            </a:r>
            <a:r>
              <a:rPr lang="en-AU"/>
              <a:t>, YouTube, accessed 14 May 2025</a:t>
            </a:r>
          </a:p>
          <a:p>
            <a:r>
              <a:rPr lang="en-AU"/>
              <a:t>Chuck Berry (29 April 2020) </a:t>
            </a:r>
            <a:r>
              <a:rPr lang="en-AU" u="sng">
                <a:hlinkClick r:id="rId16"/>
              </a:rPr>
              <a:t>Johnny Be Goode [video]</a:t>
            </a:r>
            <a:r>
              <a:rPr lang="en-AU"/>
              <a:t>, </a:t>
            </a:r>
            <a:r>
              <a:rPr lang="en-AU" i="1"/>
              <a:t>Chuck Berry</a:t>
            </a:r>
            <a:r>
              <a:rPr lang="en-AU"/>
              <a:t>, YouTube, accessed 14 May 2025</a:t>
            </a:r>
          </a:p>
          <a:p>
            <a:endParaRPr lang="en-AU"/>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122</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C2349-A786-FC3B-8839-C81DFE6520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DB5F5B-B39A-5998-FD95-A9F60DAB000C}"/>
              </a:ext>
            </a:extLst>
          </p:cNvPr>
          <p:cNvSpPr>
            <a:spLocks noGrp="1"/>
          </p:cNvSpPr>
          <p:nvPr>
            <p:ph type="title"/>
          </p:nvPr>
        </p:nvSpPr>
        <p:spPr/>
        <p:txBody>
          <a:bodyPr/>
          <a:lstStyle/>
          <a:p>
            <a:r>
              <a:rPr lang="en-AU">
                <a:latin typeface="+mj-lt"/>
              </a:rPr>
              <a:t>References (2)</a:t>
            </a:r>
          </a:p>
        </p:txBody>
      </p:sp>
      <p:sp>
        <p:nvSpPr>
          <p:cNvPr id="5" name="Picture Placeholder 4">
            <a:extLst>
              <a:ext uri="{FF2B5EF4-FFF2-40B4-BE49-F238E27FC236}">
                <a16:creationId xmlns:a16="http://schemas.microsoft.com/office/drawing/2014/main" id="{EC912EA2-A782-C7CD-F1CE-B52DDBBEE6DE}"/>
              </a:ext>
            </a:extLst>
          </p:cNvPr>
          <p:cNvSpPr>
            <a:spLocks noGrp="1"/>
          </p:cNvSpPr>
          <p:nvPr>
            <p:ph type="pic" sz="quarter" idx="13"/>
          </p:nvPr>
        </p:nvSpPr>
        <p:spPr/>
        <p:txBody>
          <a:bodyPr/>
          <a:lstStyle/>
          <a:p>
            <a:r>
              <a:rPr lang="en-AU" sz="1200">
                <a:latin typeface="+mn-lt"/>
              </a:rPr>
              <a:t>Classic Hits Studio (6 March 2022) </a:t>
            </a:r>
            <a:r>
              <a:rPr lang="en-AU" sz="1200" u="sng">
                <a:latin typeface="+mn-lt"/>
                <a:hlinkClick r:id="rId3"/>
              </a:rPr>
              <a:t>Glenn Miller - In The Mood | Colorized (1941) 4K [video]</a:t>
            </a:r>
            <a:r>
              <a:rPr lang="en-AU" sz="1200">
                <a:latin typeface="+mn-lt"/>
              </a:rPr>
              <a:t>, </a:t>
            </a:r>
            <a:r>
              <a:rPr lang="en-AU" sz="1200" i="1">
                <a:latin typeface="+mn-lt"/>
              </a:rPr>
              <a:t>Classic Hits Studio</a:t>
            </a:r>
            <a:r>
              <a:rPr lang="en-AU" sz="1200">
                <a:latin typeface="+mn-lt"/>
              </a:rPr>
              <a:t>, YouTube, accessed 14 May 2025</a:t>
            </a:r>
          </a:p>
          <a:p>
            <a:r>
              <a:rPr lang="en-AU" sz="1200">
                <a:latin typeface="+mn-lt"/>
              </a:rPr>
              <a:t>Classic Mood Experience (17 April 2021) </a:t>
            </a:r>
            <a:r>
              <a:rPr lang="en-AU" sz="1200" u="sng">
                <a:latin typeface="+mn-lt"/>
                <a:hlinkClick r:id="rId4"/>
              </a:rPr>
              <a:t>Robert Johnson - Sweet Home Chicago [1937] [video]</a:t>
            </a:r>
            <a:r>
              <a:rPr lang="en-AU" sz="1200">
                <a:latin typeface="+mn-lt"/>
              </a:rPr>
              <a:t>, </a:t>
            </a:r>
            <a:r>
              <a:rPr lang="en-AU" sz="1200" i="1">
                <a:latin typeface="+mn-lt"/>
              </a:rPr>
              <a:t>Classic Mood Experience</a:t>
            </a:r>
            <a:r>
              <a:rPr lang="en-AU" sz="1200">
                <a:latin typeface="+mn-lt"/>
              </a:rPr>
              <a:t>, YouTube, accessed 14 May 2025</a:t>
            </a:r>
          </a:p>
          <a:p>
            <a:r>
              <a:rPr lang="en-AU" sz="1200" u="sng">
                <a:latin typeface="+mn-lt"/>
                <a:hlinkClick r:id="rId5"/>
              </a:rPr>
              <a:t>Classical Guitar labelled </a:t>
            </a:r>
            <a:r>
              <a:rPr lang="en-AU" sz="1200" u="sng" err="1">
                <a:latin typeface="+mn-lt"/>
                <a:hlinkClick r:id="rId5"/>
              </a:rPr>
              <a:t>english</a:t>
            </a:r>
            <a:r>
              <a:rPr lang="en-AU" sz="1200">
                <a:latin typeface="+mn-lt"/>
              </a:rPr>
              <a:t> by </a:t>
            </a:r>
            <a:r>
              <a:rPr lang="en-AU" sz="1200" u="sng">
                <a:latin typeface="+mn-lt"/>
                <a:hlinkClick r:id="rId6"/>
              </a:rPr>
              <a:t>Wikimedia Commons</a:t>
            </a:r>
            <a:r>
              <a:rPr lang="en-AU" sz="1200">
                <a:latin typeface="+mn-lt"/>
              </a:rPr>
              <a:t> is licensed under </a:t>
            </a:r>
            <a:r>
              <a:rPr lang="en-AU" sz="1200" u="sng">
                <a:latin typeface="+mn-lt"/>
                <a:hlinkClick r:id="rId7"/>
              </a:rPr>
              <a:t>CC BY 3.0</a:t>
            </a:r>
            <a:r>
              <a:rPr lang="en-AU" sz="1200">
                <a:latin typeface="+mn-lt"/>
              </a:rPr>
              <a:t>, accessed 14 May 2025</a:t>
            </a:r>
          </a:p>
          <a:p>
            <a:r>
              <a:rPr lang="en-AU" sz="1200">
                <a:latin typeface="+mn-lt"/>
              </a:rPr>
              <a:t>Conor Rocks (10 March 2024) </a:t>
            </a:r>
            <a:r>
              <a:rPr lang="en-AU" sz="1200" u="sng">
                <a:latin typeface="+mn-lt"/>
                <a:hlinkClick r:id="rId8"/>
              </a:rPr>
              <a:t>Guitar Riff vs Lick: EASY Beginners Guide [video]</a:t>
            </a:r>
            <a:r>
              <a:rPr lang="en-AU" sz="1200">
                <a:latin typeface="+mn-lt"/>
              </a:rPr>
              <a:t>, </a:t>
            </a:r>
            <a:r>
              <a:rPr lang="en-AU" sz="1200" i="1">
                <a:latin typeface="+mn-lt"/>
              </a:rPr>
              <a:t>Conor Rocks, </a:t>
            </a:r>
            <a:r>
              <a:rPr lang="en-AU" sz="1200">
                <a:latin typeface="+mn-lt"/>
              </a:rPr>
              <a:t>YouTube, accessed 21 August 2025</a:t>
            </a:r>
          </a:p>
          <a:p>
            <a:r>
              <a:rPr lang="en-AU" sz="1200" u="sng">
                <a:latin typeface="+mn-lt"/>
                <a:hlinkClick r:id="rId9"/>
              </a:rPr>
              <a:t>Customer Satisfaction Survey January 26th 2019, - CC</a:t>
            </a:r>
            <a:r>
              <a:rPr lang="en-AU" sz="1200">
                <a:latin typeface="+mn-lt"/>
              </a:rPr>
              <a:t>, accessed 14 May 2025</a:t>
            </a:r>
          </a:p>
          <a:p>
            <a:r>
              <a:rPr lang="en-AU" sz="1200">
                <a:latin typeface="+mn-lt"/>
              </a:rPr>
              <a:t>Deep Purple (2 March 2024) </a:t>
            </a:r>
            <a:r>
              <a:rPr lang="en-AU" sz="1200" u="sng">
                <a:latin typeface="+mn-lt"/>
                <a:hlinkClick r:id="rId10"/>
              </a:rPr>
              <a:t>Smoke On the Water (Official Music Video) [video]</a:t>
            </a:r>
            <a:r>
              <a:rPr lang="en-AU" sz="1200">
                <a:latin typeface="+mn-lt"/>
              </a:rPr>
              <a:t>, </a:t>
            </a:r>
            <a:r>
              <a:rPr lang="en-AU" sz="1200" i="1">
                <a:latin typeface="+mn-lt"/>
              </a:rPr>
              <a:t>Deep Purple</a:t>
            </a:r>
            <a:r>
              <a:rPr lang="en-AU" sz="1200">
                <a:latin typeface="+mn-lt"/>
              </a:rPr>
              <a:t>, YouTube, accessed 14 May 2025</a:t>
            </a:r>
          </a:p>
          <a:p>
            <a:r>
              <a:rPr lang="en-AU" sz="1200" err="1">
                <a:latin typeface="+mn-lt"/>
              </a:rPr>
              <a:t>Drumeo</a:t>
            </a:r>
            <a:r>
              <a:rPr lang="en-AU" sz="1200">
                <a:latin typeface="+mn-lt"/>
              </a:rPr>
              <a:t> (20 October 2018) </a:t>
            </a:r>
            <a:r>
              <a:rPr lang="en-AU" sz="1200" u="sng">
                <a:latin typeface="+mn-lt"/>
                <a:hlinkClick r:id="rId11"/>
              </a:rPr>
              <a:t>7 Rock Drum Fills for Beginners [video]</a:t>
            </a:r>
            <a:r>
              <a:rPr lang="en-AU" sz="1200">
                <a:latin typeface="+mn-lt"/>
              </a:rPr>
              <a:t>, </a:t>
            </a:r>
            <a:r>
              <a:rPr lang="en-AU" sz="1200" i="1" err="1">
                <a:latin typeface="+mn-lt"/>
              </a:rPr>
              <a:t>Drumeo</a:t>
            </a:r>
            <a:r>
              <a:rPr lang="en-AU" sz="1200">
                <a:latin typeface="+mn-lt"/>
              </a:rPr>
              <a:t>, YouTube, accessed 14 May 2025</a:t>
            </a:r>
          </a:p>
          <a:p>
            <a:r>
              <a:rPr lang="en-AU" sz="1200" u="sng">
                <a:hlinkClick r:id="rId12"/>
              </a:rPr>
              <a:t>Electric guitar image - from </a:t>
            </a:r>
            <a:r>
              <a:rPr lang="en-AU" sz="1200" u="sng" err="1">
                <a:hlinkClick r:id="rId12"/>
              </a:rPr>
              <a:t>Pixabay</a:t>
            </a:r>
            <a:r>
              <a:rPr lang="en-AU" sz="1200" u="sng">
                <a:hlinkClick r:id="rId12"/>
              </a:rPr>
              <a:t>, published prior to July 2017 </a:t>
            </a:r>
            <a:r>
              <a:rPr lang="en-AU" sz="1200"/>
              <a:t>under the </a:t>
            </a:r>
            <a:r>
              <a:rPr lang="en-AU" sz="1200" u="sng">
                <a:hlinkClick r:id="rId13"/>
              </a:rPr>
              <a:t>Creative Commons CC0 1.0</a:t>
            </a:r>
            <a:r>
              <a:rPr lang="en-AU" sz="1200"/>
              <a:t>, accessed 14 May 2025</a:t>
            </a:r>
          </a:p>
          <a:p>
            <a:r>
              <a:rPr lang="en-AU" sz="1200"/>
              <a:t>Elvis Presley (5 June 2013) </a:t>
            </a:r>
            <a:r>
              <a:rPr lang="en-AU" sz="1200" u="sng">
                <a:hlinkClick r:id="rId14"/>
              </a:rPr>
              <a:t>Elvis Presley - Hound Dog (Official Audio) [video]</a:t>
            </a:r>
            <a:r>
              <a:rPr lang="en-AU" sz="1200"/>
              <a:t>, </a:t>
            </a:r>
            <a:r>
              <a:rPr lang="en-AU" sz="1200" i="1"/>
              <a:t>Elvis Presley</a:t>
            </a:r>
            <a:r>
              <a:rPr lang="en-AU" sz="1200"/>
              <a:t>, YouTube, accessed 14 May 2025</a:t>
            </a:r>
          </a:p>
          <a:p>
            <a:r>
              <a:rPr lang="en-AU" sz="1200" u="sng">
                <a:hlinkClick r:id="rId15"/>
              </a:rPr>
              <a:t>Gold Tone Paul Beard signature resonator guitar, 6 December 2010 – Wikimedia commons</a:t>
            </a:r>
            <a:r>
              <a:rPr lang="en-AU" sz="1200"/>
              <a:t> in licensed under </a:t>
            </a:r>
            <a:r>
              <a:rPr lang="en-AU" sz="1200" u="sng">
                <a:hlinkClick r:id="rId16"/>
              </a:rPr>
              <a:t>CC BY 2.0</a:t>
            </a:r>
            <a:r>
              <a:rPr lang="en-AU" sz="1200"/>
              <a:t>, accessed 14 May 2025</a:t>
            </a:r>
          </a:p>
        </p:txBody>
      </p:sp>
      <p:sp>
        <p:nvSpPr>
          <p:cNvPr id="2" name="Slide Number Placeholder 1">
            <a:extLst>
              <a:ext uri="{FF2B5EF4-FFF2-40B4-BE49-F238E27FC236}">
                <a16:creationId xmlns:a16="http://schemas.microsoft.com/office/drawing/2014/main" id="{040D8EC0-9633-BF3D-3959-625F5BCF37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123</a:t>
            </a:fld>
            <a:endParaRPr lang="en-AU"/>
          </a:p>
        </p:txBody>
      </p:sp>
    </p:spTree>
    <p:extLst>
      <p:ext uri="{BB962C8B-B14F-4D97-AF65-F5344CB8AC3E}">
        <p14:creationId xmlns:p14="http://schemas.microsoft.com/office/powerpoint/2010/main" val="273940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72A10-F3A7-6A3C-9A24-DAB5280181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A5504FF-7B8F-3835-2EF1-4989F657B657}"/>
              </a:ext>
            </a:extLst>
          </p:cNvPr>
          <p:cNvSpPr>
            <a:spLocks noGrp="1"/>
          </p:cNvSpPr>
          <p:nvPr>
            <p:ph type="title"/>
          </p:nvPr>
        </p:nvSpPr>
        <p:spPr/>
        <p:txBody>
          <a:bodyPr/>
          <a:lstStyle/>
          <a:p>
            <a:r>
              <a:rPr lang="en-AU">
                <a:latin typeface="+mj-lt"/>
              </a:rPr>
              <a:t>References (3)</a:t>
            </a:r>
          </a:p>
        </p:txBody>
      </p:sp>
      <p:sp>
        <p:nvSpPr>
          <p:cNvPr id="5" name="Picture Placeholder 4">
            <a:extLst>
              <a:ext uri="{FF2B5EF4-FFF2-40B4-BE49-F238E27FC236}">
                <a16:creationId xmlns:a16="http://schemas.microsoft.com/office/drawing/2014/main" id="{D60996BC-DA59-C81D-E392-098172FDE79A}"/>
              </a:ext>
            </a:extLst>
          </p:cNvPr>
          <p:cNvSpPr>
            <a:spLocks noGrp="1"/>
          </p:cNvSpPr>
          <p:nvPr>
            <p:ph type="pic" sz="quarter" idx="13"/>
          </p:nvPr>
        </p:nvSpPr>
        <p:spPr/>
        <p:txBody>
          <a:bodyPr/>
          <a:lstStyle/>
          <a:p>
            <a:r>
              <a:rPr lang="en-AU" sz="1200"/>
              <a:t>Guitar </a:t>
            </a:r>
            <a:r>
              <a:rPr lang="en-AU" sz="1200" err="1"/>
              <a:t>Center</a:t>
            </a:r>
            <a:r>
              <a:rPr lang="en-AU" sz="1200"/>
              <a:t> (21 August 2021) </a:t>
            </a:r>
            <a:r>
              <a:rPr lang="en-AU" sz="1200" u="sng">
                <a:hlinkClick r:id="rId3"/>
              </a:rPr>
              <a:t>How to Play the Blues Shuffle | Beginner Guitar Tips [video]</a:t>
            </a:r>
            <a:r>
              <a:rPr lang="en-AU" sz="1200"/>
              <a:t>, </a:t>
            </a:r>
            <a:r>
              <a:rPr lang="en-AU" sz="1200" i="1"/>
              <a:t>Guitar </a:t>
            </a:r>
            <a:r>
              <a:rPr lang="en-AU" sz="1200" i="1" err="1"/>
              <a:t>Center</a:t>
            </a:r>
            <a:r>
              <a:rPr lang="en-AU" sz="1200"/>
              <a:t>, YouTube, accessed 25 August 2025</a:t>
            </a:r>
          </a:p>
          <a:p>
            <a:r>
              <a:rPr lang="en-AU" sz="1200"/>
              <a:t>Guitar Improvisation (28 June 2017) </a:t>
            </a:r>
            <a:r>
              <a:rPr lang="en-AU" sz="1200" u="sng">
                <a:hlinkClick r:id="rId4"/>
              </a:rPr>
              <a:t>Blues Shuffle in A [video]</a:t>
            </a:r>
            <a:r>
              <a:rPr lang="en-AU" sz="1200"/>
              <a:t>, </a:t>
            </a:r>
            <a:r>
              <a:rPr lang="en-AU" sz="1200" i="1"/>
              <a:t>Guitar Improvisation</a:t>
            </a:r>
            <a:r>
              <a:rPr lang="en-AU" sz="1200"/>
              <a:t>, YouTube, accessed 14 May 2025</a:t>
            </a:r>
          </a:p>
          <a:p>
            <a:r>
              <a:rPr lang="en-AU" sz="1200"/>
              <a:t>Guns N’ Roses (25 December 2009) </a:t>
            </a:r>
            <a:r>
              <a:rPr lang="en-AU" sz="1200" u="sng">
                <a:hlinkClick r:id="rId5"/>
              </a:rPr>
              <a:t>Guns N' Roses - Sweet Child O' Mine (Official Music Video) [video]</a:t>
            </a:r>
            <a:r>
              <a:rPr lang="en-AU" sz="1200"/>
              <a:t>, </a:t>
            </a:r>
            <a:r>
              <a:rPr lang="en-AU" sz="1200" i="1"/>
              <a:t>Guns N’ Roses</a:t>
            </a:r>
            <a:r>
              <a:rPr lang="en-AU" sz="1200"/>
              <a:t>, YouTube, accessed 14 May 2025</a:t>
            </a:r>
          </a:p>
          <a:p>
            <a:r>
              <a:rPr lang="en-AU" sz="1200" u="sng">
                <a:hlinkClick r:id="rId6"/>
              </a:rPr>
              <a:t>Hand on guitar </a:t>
            </a:r>
            <a:r>
              <a:rPr lang="en-AU" sz="1200"/>
              <a:t>by </a:t>
            </a:r>
            <a:r>
              <a:rPr lang="en-AU" sz="1200" err="1"/>
              <a:t>pxhere</a:t>
            </a:r>
            <a:r>
              <a:rPr lang="en-AU" sz="1200"/>
              <a:t> licensed under </a:t>
            </a:r>
            <a:r>
              <a:rPr lang="en-AU" sz="1200" u="sng">
                <a:hlinkClick r:id="rId7"/>
              </a:rPr>
              <a:t>CC0 Public Domain</a:t>
            </a:r>
            <a:r>
              <a:rPr lang="en-AU" sz="1200"/>
              <a:t>, accessed 14 May 2025</a:t>
            </a:r>
          </a:p>
          <a:p>
            <a:r>
              <a:rPr lang="en-AU" sz="1200"/>
              <a:t>Herbie Hancock (11 March 2017) </a:t>
            </a:r>
            <a:r>
              <a:rPr lang="en-AU" sz="1200" u="sng">
                <a:hlinkClick r:id="rId8"/>
              </a:rPr>
              <a:t>Watermelon Man (Remastered 2007) [video]</a:t>
            </a:r>
            <a:r>
              <a:rPr lang="en-AU" sz="1200"/>
              <a:t>, </a:t>
            </a:r>
            <a:r>
              <a:rPr lang="en-AU" sz="1200" i="1"/>
              <a:t>Herbie Hancock</a:t>
            </a:r>
            <a:r>
              <a:rPr lang="en-AU" sz="1200"/>
              <a:t>, YouTube, accessed 14 May 2025</a:t>
            </a:r>
          </a:p>
          <a:p>
            <a:r>
              <a:rPr lang="en-AU" sz="1200"/>
              <a:t>Howlin’ Wolf – Topic (8 August 2018) </a:t>
            </a:r>
            <a:r>
              <a:rPr lang="en-AU" sz="1200" u="sng">
                <a:hlinkClick r:id="rId9"/>
              </a:rPr>
              <a:t>Spoonful [video]</a:t>
            </a:r>
            <a:r>
              <a:rPr lang="en-AU" sz="1200"/>
              <a:t>, </a:t>
            </a:r>
            <a:r>
              <a:rPr lang="en-AU" sz="1200" i="1"/>
              <a:t>Howlin’ Wolf</a:t>
            </a:r>
            <a:r>
              <a:rPr lang="en-AU" sz="1200"/>
              <a:t>, YouTube, accessed 14 May 2025</a:t>
            </a:r>
          </a:p>
          <a:p>
            <a:r>
              <a:rPr lang="en-AU" sz="1200"/>
              <a:t>Island Records UK (23 February 2008) </a:t>
            </a:r>
            <a:r>
              <a:rPr lang="en-AU" sz="1200" u="sng">
                <a:hlinkClick r:id="rId10"/>
              </a:rPr>
              <a:t>Sam Sparro - Black and Gold [video]</a:t>
            </a:r>
            <a:r>
              <a:rPr lang="en-AU" sz="1200"/>
              <a:t>, </a:t>
            </a:r>
            <a:r>
              <a:rPr lang="en-AU" sz="1200" i="1"/>
              <a:t>Island Records UK</a:t>
            </a:r>
            <a:r>
              <a:rPr lang="en-AU" sz="1200"/>
              <a:t>, YouTube, accessed 14 May 2025</a:t>
            </a:r>
          </a:p>
          <a:p>
            <a:r>
              <a:rPr lang="en-AU" sz="1200"/>
              <a:t>James Brown (9 November 2014) </a:t>
            </a:r>
            <a:r>
              <a:rPr lang="en-AU" sz="1200" u="sng">
                <a:hlinkClick r:id="rId11"/>
              </a:rPr>
              <a:t>I Feel Good (I Got You) [video]</a:t>
            </a:r>
            <a:r>
              <a:rPr lang="en-AU" sz="1200"/>
              <a:t>, </a:t>
            </a:r>
            <a:r>
              <a:rPr lang="en-AU" sz="1200" i="1"/>
              <a:t>James Brown</a:t>
            </a:r>
            <a:r>
              <a:rPr lang="en-AU" sz="1200"/>
              <a:t>, YouTube, accessed 14 May 2025</a:t>
            </a:r>
          </a:p>
          <a:p>
            <a:r>
              <a:rPr lang="en-AU" sz="1200"/>
              <a:t>Jazz at Lincoln </a:t>
            </a:r>
            <a:r>
              <a:rPr lang="en-AU" sz="1200" err="1"/>
              <a:t>Center’s</a:t>
            </a:r>
            <a:r>
              <a:rPr lang="en-AU" sz="1200"/>
              <a:t> JAZZ ACADEMY (23 February 2015) </a:t>
            </a:r>
            <a:r>
              <a:rPr lang="en-AU" sz="1200" u="sng">
                <a:hlinkClick r:id="rId12"/>
              </a:rPr>
              <a:t>Jazz Fundamentals: What Is Improvisation? [video]</a:t>
            </a:r>
            <a:r>
              <a:rPr lang="en-AU" sz="1200"/>
              <a:t>, </a:t>
            </a:r>
            <a:r>
              <a:rPr lang="en-AU" sz="1200" i="1"/>
              <a:t>Jazz at Lincoln </a:t>
            </a:r>
            <a:r>
              <a:rPr lang="en-AU" sz="1200" i="1" err="1"/>
              <a:t>Center’s</a:t>
            </a:r>
            <a:r>
              <a:rPr lang="en-AU" sz="1200" i="1"/>
              <a:t> JAZZ ACADEMY, </a:t>
            </a:r>
            <a:r>
              <a:rPr lang="en-AU" sz="1200"/>
              <a:t>YouTube, accessed 21 August 2025 </a:t>
            </a:r>
          </a:p>
          <a:p>
            <a:r>
              <a:rPr lang="en-AU" sz="1200" u="sng">
                <a:hlinkClick r:id="rId13"/>
              </a:rPr>
              <a:t>Jug Band Cannon's Jug Stompers (from left to right : Gus Cannon, banjo and jug, Ashley Thompson, guitar and Noah Lewis, harmonica) (1928)</a:t>
            </a:r>
            <a:r>
              <a:rPr lang="en-AU" sz="1200"/>
              <a:t> by </a:t>
            </a:r>
            <a:r>
              <a:rPr lang="en-AU" sz="1200" u="sng">
                <a:hlinkClick r:id="rId14"/>
              </a:rPr>
              <a:t>Wikimedia Commons</a:t>
            </a:r>
            <a:r>
              <a:rPr lang="en-AU" sz="1200"/>
              <a:t> is licensed under </a:t>
            </a:r>
            <a:r>
              <a:rPr lang="en-AU" sz="1200" u="sng">
                <a:hlinkClick r:id="rId15"/>
              </a:rPr>
              <a:t>CC BY 3.0</a:t>
            </a:r>
            <a:r>
              <a:rPr lang="en-AU" sz="1200"/>
              <a:t>, accessed 14 May 2025</a:t>
            </a:r>
          </a:p>
          <a:p>
            <a:endParaRPr lang="en-AU" sz="1200">
              <a:latin typeface="+mn-lt"/>
            </a:endParaRPr>
          </a:p>
        </p:txBody>
      </p:sp>
      <p:sp>
        <p:nvSpPr>
          <p:cNvPr id="2" name="Slide Number Placeholder 1">
            <a:extLst>
              <a:ext uri="{FF2B5EF4-FFF2-40B4-BE49-F238E27FC236}">
                <a16:creationId xmlns:a16="http://schemas.microsoft.com/office/drawing/2014/main" id="{559EC6D7-7171-EACD-6320-061743FB53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124</a:t>
            </a:fld>
            <a:endParaRPr lang="en-AU"/>
          </a:p>
        </p:txBody>
      </p:sp>
    </p:spTree>
    <p:extLst>
      <p:ext uri="{BB962C8B-B14F-4D97-AF65-F5344CB8AC3E}">
        <p14:creationId xmlns:p14="http://schemas.microsoft.com/office/powerpoint/2010/main" val="295682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E2251-89B3-B5C1-825D-578D12125D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7F63B5-849A-F875-455B-F10BF65BD64C}"/>
              </a:ext>
            </a:extLst>
          </p:cNvPr>
          <p:cNvSpPr>
            <a:spLocks noGrp="1"/>
          </p:cNvSpPr>
          <p:nvPr>
            <p:ph type="title"/>
          </p:nvPr>
        </p:nvSpPr>
        <p:spPr/>
        <p:txBody>
          <a:bodyPr/>
          <a:lstStyle/>
          <a:p>
            <a:r>
              <a:rPr lang="en-AU">
                <a:latin typeface="+mj-lt"/>
              </a:rPr>
              <a:t>References (4)</a:t>
            </a:r>
          </a:p>
        </p:txBody>
      </p:sp>
      <p:sp>
        <p:nvSpPr>
          <p:cNvPr id="5" name="Picture Placeholder 4">
            <a:extLst>
              <a:ext uri="{FF2B5EF4-FFF2-40B4-BE49-F238E27FC236}">
                <a16:creationId xmlns:a16="http://schemas.microsoft.com/office/drawing/2014/main" id="{1C9A777C-8B2E-8C00-70E5-22F185DBAA94}"/>
              </a:ext>
            </a:extLst>
          </p:cNvPr>
          <p:cNvSpPr>
            <a:spLocks noGrp="1"/>
          </p:cNvSpPr>
          <p:nvPr>
            <p:ph type="pic" sz="quarter" idx="13"/>
          </p:nvPr>
        </p:nvSpPr>
        <p:spPr/>
        <p:txBody>
          <a:bodyPr/>
          <a:lstStyle/>
          <a:p>
            <a:r>
              <a:rPr lang="en-AU" sz="1200"/>
              <a:t>Metallica (8 June 2022) </a:t>
            </a:r>
            <a:r>
              <a:rPr lang="en-AU" sz="1200" u="sng">
                <a:hlinkClick r:id="rId3"/>
              </a:rPr>
              <a:t>Enter Sandman (Remastered) [video]</a:t>
            </a:r>
            <a:r>
              <a:rPr lang="en-AU" sz="1200"/>
              <a:t>, </a:t>
            </a:r>
            <a:r>
              <a:rPr lang="en-AU" sz="1200" i="1"/>
              <a:t>Metallica</a:t>
            </a:r>
            <a:r>
              <a:rPr lang="en-AU" sz="1200"/>
              <a:t>, YouTube, accessed 14 May 2025</a:t>
            </a:r>
          </a:p>
          <a:p>
            <a:r>
              <a:rPr lang="en-AU" sz="1200"/>
              <a:t>Musical Futures International (n.d.) </a:t>
            </a:r>
            <a:r>
              <a:rPr lang="en-AU" sz="1200" u="sng">
                <a:hlinkClick r:id="rId4"/>
              </a:rPr>
              <a:t>Jam Grid - Musical Futures International [website]</a:t>
            </a:r>
            <a:r>
              <a:rPr lang="en-AU" sz="1200"/>
              <a:t>, accessed 14 May 2025</a:t>
            </a:r>
          </a:p>
          <a:p>
            <a:r>
              <a:rPr lang="en-AU" sz="1200"/>
              <a:t>National Youth Jazz Collective (24 October 2014) </a:t>
            </a:r>
            <a:r>
              <a:rPr lang="en-AU" sz="1200" u="sng">
                <a:hlinkClick r:id="rId5"/>
              </a:rPr>
              <a:t>NYJC Glossary of Terms - Blue Notes [video]</a:t>
            </a:r>
            <a:r>
              <a:rPr lang="en-AU" sz="1200"/>
              <a:t>, </a:t>
            </a:r>
            <a:r>
              <a:rPr lang="en-AU" sz="1200" i="1"/>
              <a:t>National Youth Jazz Collective, </a:t>
            </a:r>
            <a:r>
              <a:rPr lang="en-AU" sz="1200"/>
              <a:t>YouTube, accessed 21 August 2025 </a:t>
            </a:r>
          </a:p>
          <a:p>
            <a:r>
              <a:rPr lang="en-AU" sz="1200" u="sng">
                <a:hlinkClick r:id="rId6"/>
              </a:rPr>
              <a:t>Person Playing an Electric Guitar, May 11, 2021</a:t>
            </a:r>
            <a:r>
              <a:rPr lang="en-AU" sz="1200"/>
              <a:t> – – by </a:t>
            </a:r>
            <a:r>
              <a:rPr lang="en-AU" sz="1200" u="sng">
                <a:hlinkClick r:id="rId7"/>
              </a:rPr>
              <a:t>Antoni </a:t>
            </a:r>
            <a:r>
              <a:rPr lang="en-AU" sz="1200" u="sng" err="1">
                <a:hlinkClick r:id="rId7"/>
              </a:rPr>
              <a:t>Shkraba</a:t>
            </a:r>
            <a:r>
              <a:rPr lang="en-AU" sz="1200" u="sng">
                <a:hlinkClick r:id="rId7"/>
              </a:rPr>
              <a:t> production</a:t>
            </a:r>
            <a:r>
              <a:rPr lang="en-AU" sz="1200"/>
              <a:t> is licensed under the </a:t>
            </a:r>
            <a:r>
              <a:rPr lang="en-AU" sz="1200" u="sng" err="1">
                <a:hlinkClick r:id="rId8"/>
              </a:rPr>
              <a:t>Pexels</a:t>
            </a:r>
            <a:r>
              <a:rPr lang="en-AU" sz="1200" u="sng">
                <a:hlinkClick r:id="rId8"/>
              </a:rPr>
              <a:t> License</a:t>
            </a:r>
            <a:r>
              <a:rPr lang="en-AU" sz="1200"/>
              <a:t>, accessed 14 May 2025</a:t>
            </a:r>
          </a:p>
          <a:p>
            <a:r>
              <a:rPr lang="en-AU" sz="1200"/>
              <a:t>Phiddy1990 (3 November 2012) </a:t>
            </a:r>
            <a:r>
              <a:rPr lang="en-AU" sz="1200" u="sng">
                <a:hlinkClick r:id="rId9"/>
              </a:rPr>
              <a:t>Axis of Awesome (Clean) [video]</a:t>
            </a:r>
            <a:r>
              <a:rPr lang="en-AU" sz="1200"/>
              <a:t>, </a:t>
            </a:r>
            <a:r>
              <a:rPr lang="en-AU" sz="1200" i="1"/>
              <a:t>Phiddy1990</a:t>
            </a:r>
            <a:r>
              <a:rPr lang="en-AU" sz="1200"/>
              <a:t>, YouTube, accessed 14 May 2025</a:t>
            </a:r>
          </a:p>
          <a:p>
            <a:r>
              <a:rPr lang="en-AU" sz="1200" err="1"/>
              <a:t>PostmodernJukebox</a:t>
            </a:r>
            <a:r>
              <a:rPr lang="en-AU" sz="1200"/>
              <a:t> (13 February 2014) </a:t>
            </a:r>
            <a:r>
              <a:rPr lang="en-AU" sz="1200" u="sng">
                <a:hlinkClick r:id="rId10"/>
              </a:rPr>
              <a:t>"Sweet Child O' Mine" - New Orleans Style Guns N' Roses Cover ft. Miche Braden [video]</a:t>
            </a:r>
            <a:r>
              <a:rPr lang="en-AU" sz="1200"/>
              <a:t>, </a:t>
            </a:r>
            <a:r>
              <a:rPr lang="en-AU" sz="1200" i="1" err="1"/>
              <a:t>PostmodernJukebox</a:t>
            </a:r>
            <a:r>
              <a:rPr lang="en-AU" sz="1200"/>
              <a:t>, YouTube, accessed 14 May 2025</a:t>
            </a:r>
          </a:p>
          <a:p>
            <a:r>
              <a:rPr lang="en-AU" sz="1200" err="1"/>
              <a:t>PostmodernJukebox</a:t>
            </a:r>
            <a:r>
              <a:rPr lang="en-AU" sz="1200"/>
              <a:t> (30 July 2014) </a:t>
            </a:r>
            <a:r>
              <a:rPr lang="en-AU" sz="1200" u="sng" err="1">
                <a:hlinkClick r:id="rId11"/>
              </a:rPr>
              <a:t>Livin</a:t>
            </a:r>
            <a:r>
              <a:rPr lang="en-AU" sz="1200" u="sng">
                <a:hlinkClick r:id="rId11"/>
              </a:rPr>
              <a:t>' on a Prayer - Vintage Jazz Bon Jovi Cover ft. Miche Braden [video]</a:t>
            </a:r>
            <a:r>
              <a:rPr lang="en-AU" sz="1200"/>
              <a:t>, </a:t>
            </a:r>
            <a:r>
              <a:rPr lang="en-AU" sz="1200" i="1" err="1"/>
              <a:t>PostmodernJukebox</a:t>
            </a:r>
            <a:r>
              <a:rPr lang="en-AU" sz="1200"/>
              <a:t>, YouTube, accessed 14 May 2025</a:t>
            </a:r>
          </a:p>
          <a:p>
            <a:r>
              <a:rPr lang="en-AU" sz="1200" err="1"/>
              <a:t>PostmodernJukebox</a:t>
            </a:r>
            <a:r>
              <a:rPr lang="en-AU" sz="1200"/>
              <a:t> (5 November 2014) </a:t>
            </a:r>
            <a:r>
              <a:rPr lang="en-AU" sz="1200" u="sng">
                <a:hlinkClick r:id="rId12"/>
              </a:rPr>
              <a:t>Titanium - Vintage 1940s Jazz Crooner - Style Sia / David Guetta Cover ft. Von Smith [video]</a:t>
            </a:r>
            <a:r>
              <a:rPr lang="en-AU" sz="1200"/>
              <a:t>, </a:t>
            </a:r>
            <a:r>
              <a:rPr lang="en-AU" sz="1200" i="1" err="1"/>
              <a:t>PostmodernJukebox</a:t>
            </a:r>
            <a:r>
              <a:rPr lang="en-AU" sz="1200"/>
              <a:t>, YouTube, accessed 14 May 2025</a:t>
            </a:r>
          </a:p>
          <a:p>
            <a:r>
              <a:rPr lang="en-AU" sz="1200" u="sng">
                <a:hlinkClick r:id="rId13"/>
              </a:rPr>
              <a:t>Public domain stock image. Drums tools percussion, music – from </a:t>
            </a:r>
            <a:r>
              <a:rPr lang="en-AU" sz="1200" u="sng" err="1">
                <a:hlinkClick r:id="rId13"/>
              </a:rPr>
              <a:t>Pixabay</a:t>
            </a:r>
            <a:r>
              <a:rPr lang="en-AU" sz="1200" u="sng">
                <a:hlinkClick r:id="rId13"/>
              </a:rPr>
              <a:t> and was published prior to July 2017 </a:t>
            </a:r>
            <a:r>
              <a:rPr lang="en-AU" sz="1200"/>
              <a:t>is licensed under </a:t>
            </a:r>
            <a:r>
              <a:rPr lang="en-AU" sz="1200" u="sng">
                <a:hlinkClick r:id="rId14"/>
              </a:rPr>
              <a:t>CC0 1.0</a:t>
            </a:r>
            <a:r>
              <a:rPr lang="en-AU" sz="1200"/>
              <a:t>, accessed 14 May 2025</a:t>
            </a:r>
          </a:p>
        </p:txBody>
      </p:sp>
      <p:sp>
        <p:nvSpPr>
          <p:cNvPr id="2" name="Slide Number Placeholder 1">
            <a:extLst>
              <a:ext uri="{FF2B5EF4-FFF2-40B4-BE49-F238E27FC236}">
                <a16:creationId xmlns:a16="http://schemas.microsoft.com/office/drawing/2014/main" id="{06A28AEE-D3CD-8C1E-47CF-3C7EA72DB4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125</a:t>
            </a:fld>
            <a:endParaRPr lang="en-AU"/>
          </a:p>
        </p:txBody>
      </p:sp>
    </p:spTree>
    <p:extLst>
      <p:ext uri="{BB962C8B-B14F-4D97-AF65-F5344CB8AC3E}">
        <p14:creationId xmlns:p14="http://schemas.microsoft.com/office/powerpoint/2010/main" val="187138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35B54-F86A-3F3A-1816-B7AD6A3B8F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EEA770-0374-D1AE-E59E-712A7180ADEB}"/>
              </a:ext>
            </a:extLst>
          </p:cNvPr>
          <p:cNvSpPr>
            <a:spLocks noGrp="1"/>
          </p:cNvSpPr>
          <p:nvPr>
            <p:ph type="title"/>
          </p:nvPr>
        </p:nvSpPr>
        <p:spPr/>
        <p:txBody>
          <a:bodyPr/>
          <a:lstStyle/>
          <a:p>
            <a:r>
              <a:rPr lang="en-AU">
                <a:latin typeface="+mj-lt"/>
              </a:rPr>
              <a:t>References (5)</a:t>
            </a:r>
          </a:p>
        </p:txBody>
      </p:sp>
      <p:sp>
        <p:nvSpPr>
          <p:cNvPr id="5" name="Picture Placeholder 4">
            <a:extLst>
              <a:ext uri="{FF2B5EF4-FFF2-40B4-BE49-F238E27FC236}">
                <a16:creationId xmlns:a16="http://schemas.microsoft.com/office/drawing/2014/main" id="{FD1C0878-7A33-7557-CA34-A943F9430833}"/>
              </a:ext>
            </a:extLst>
          </p:cNvPr>
          <p:cNvSpPr>
            <a:spLocks noGrp="1"/>
          </p:cNvSpPr>
          <p:nvPr>
            <p:ph type="pic" sz="quarter" idx="13"/>
          </p:nvPr>
        </p:nvSpPr>
        <p:spPr/>
        <p:txBody>
          <a:bodyPr/>
          <a:lstStyle/>
          <a:p>
            <a:r>
              <a:rPr lang="en-AU" sz="1200"/>
              <a:t>RHINO (23 January 2018) </a:t>
            </a:r>
            <a:r>
              <a:rPr lang="en-AU" sz="1200" u="sng">
                <a:hlinkClick r:id="rId3"/>
              </a:rPr>
              <a:t>Booker T. &amp; The MG's - Green Onions (Official Audio) [video]</a:t>
            </a:r>
            <a:r>
              <a:rPr lang="en-AU" sz="1200"/>
              <a:t>, </a:t>
            </a:r>
            <a:r>
              <a:rPr lang="en-AU" sz="1200" i="1"/>
              <a:t>RHINO</a:t>
            </a:r>
            <a:r>
              <a:rPr lang="en-AU" sz="1200"/>
              <a:t>, YouTube, accessed 14 May 2025</a:t>
            </a:r>
          </a:p>
          <a:p>
            <a:r>
              <a:rPr lang="en-AU" sz="1200"/>
              <a:t>Sonny Terry &amp; Brownie McGhee – Topic (3 January 2015) </a:t>
            </a:r>
            <a:r>
              <a:rPr lang="en-AU" sz="1200" u="sng">
                <a:hlinkClick r:id="rId4"/>
              </a:rPr>
              <a:t>Walk On [video]</a:t>
            </a:r>
            <a:r>
              <a:rPr lang="en-AU" sz="1200"/>
              <a:t>, </a:t>
            </a:r>
            <a:r>
              <a:rPr lang="en-AU" sz="1200" i="1"/>
              <a:t>Sonny Terry &amp; Brownie McGhee</a:t>
            </a:r>
            <a:r>
              <a:rPr lang="en-AU" sz="1200"/>
              <a:t>, YouTube, accessed 14 May 2025</a:t>
            </a:r>
          </a:p>
          <a:p>
            <a:r>
              <a:rPr lang="en-AU" sz="1200"/>
              <a:t>Swing this Music (8 February 2017) </a:t>
            </a:r>
            <a:r>
              <a:rPr lang="en-AU" sz="1200" u="sng">
                <a:hlinkClick r:id="rId5"/>
              </a:rPr>
              <a:t>Call &amp; Response. Work song - </a:t>
            </a:r>
            <a:r>
              <a:rPr lang="en-AU" sz="1200" u="sng" err="1">
                <a:hlinkClick r:id="rId5"/>
              </a:rPr>
              <a:t>Prision</a:t>
            </a:r>
            <a:r>
              <a:rPr lang="en-AU" sz="1200" u="sng">
                <a:hlinkClick r:id="rId5"/>
              </a:rPr>
              <a:t> song (1966) [video]</a:t>
            </a:r>
            <a:r>
              <a:rPr lang="en-AU" sz="1200"/>
              <a:t>, </a:t>
            </a:r>
            <a:r>
              <a:rPr lang="en-AU" sz="1200" i="1"/>
              <a:t>Swing this Music</a:t>
            </a:r>
            <a:r>
              <a:rPr lang="en-AU" sz="1200"/>
              <a:t>, YouTube, accessed 14 May 2025</a:t>
            </a:r>
          </a:p>
          <a:p>
            <a:r>
              <a:rPr lang="en-AU" sz="1200"/>
              <a:t>The Beatles (17 June 2018) </a:t>
            </a:r>
            <a:r>
              <a:rPr lang="en-AU" sz="1200" u="sng">
                <a:hlinkClick r:id="rId6"/>
              </a:rPr>
              <a:t>Can't Buy Me Love (Remastered 2015) [video]</a:t>
            </a:r>
            <a:r>
              <a:rPr lang="en-AU" sz="1200"/>
              <a:t>, </a:t>
            </a:r>
            <a:r>
              <a:rPr lang="en-AU" sz="1200" i="1"/>
              <a:t>The Beatles</a:t>
            </a:r>
            <a:r>
              <a:rPr lang="en-AU" sz="1200"/>
              <a:t>, YouTube, accessed 14 May 2025</a:t>
            </a:r>
          </a:p>
          <a:p>
            <a:r>
              <a:rPr lang="en-AU" sz="1200"/>
              <a:t>THE JAZZ WORLD (6 April 2022) </a:t>
            </a:r>
            <a:r>
              <a:rPr lang="en-AU" sz="1200" u="sng">
                <a:hlinkClick r:id="rId7"/>
              </a:rPr>
              <a:t>Michael Bublé ‎– Can't Buy Me Love [video]</a:t>
            </a:r>
            <a:r>
              <a:rPr lang="en-AU" sz="1200"/>
              <a:t>, </a:t>
            </a:r>
            <a:r>
              <a:rPr lang="en-AU" sz="1200" i="1"/>
              <a:t>THE JAZZ WORLD</a:t>
            </a:r>
            <a:r>
              <a:rPr lang="en-AU" sz="1200"/>
              <a:t>, YouTube, accessed 14 May 2025</a:t>
            </a:r>
          </a:p>
          <a:p>
            <a:r>
              <a:rPr lang="en-AU" sz="1200"/>
              <a:t>The </a:t>
            </a:r>
            <a:r>
              <a:rPr lang="en-AU" sz="1200" err="1"/>
              <a:t>Surfaris</a:t>
            </a:r>
            <a:r>
              <a:rPr lang="en-AU" sz="1200"/>
              <a:t> – Topic (4 March 2020) </a:t>
            </a:r>
            <a:r>
              <a:rPr lang="en-AU" sz="1200" u="sng">
                <a:hlinkClick r:id="rId8"/>
              </a:rPr>
              <a:t>Wipe Out [video]</a:t>
            </a:r>
            <a:r>
              <a:rPr lang="en-AU" sz="1200"/>
              <a:t>, </a:t>
            </a:r>
            <a:r>
              <a:rPr lang="en-AU" sz="1200" i="1"/>
              <a:t>The </a:t>
            </a:r>
            <a:r>
              <a:rPr lang="en-AU" sz="1200" i="1" err="1"/>
              <a:t>Surfaris</a:t>
            </a:r>
            <a:r>
              <a:rPr lang="en-AU" sz="1200"/>
              <a:t>, YouTube, accessed 14 May 2025</a:t>
            </a:r>
          </a:p>
          <a:p>
            <a:r>
              <a:rPr lang="en-AU" sz="1200"/>
              <a:t>The White Stripes (22 October 2008) </a:t>
            </a:r>
            <a:r>
              <a:rPr lang="en-AU" sz="1200" u="sng">
                <a:hlinkClick r:id="rId9"/>
              </a:rPr>
              <a:t>The White Stripes - Seven Nation Army (Official Music Video) [video]</a:t>
            </a:r>
            <a:r>
              <a:rPr lang="en-AU" sz="1200"/>
              <a:t>, </a:t>
            </a:r>
            <a:r>
              <a:rPr lang="en-AU" sz="1200" i="1"/>
              <a:t>The White Stripes</a:t>
            </a:r>
            <a:r>
              <a:rPr lang="en-AU" sz="1200"/>
              <a:t>, YouTube, accessed 14 May 2025</a:t>
            </a:r>
          </a:p>
          <a:p>
            <a:r>
              <a:rPr lang="en-AU" sz="1200"/>
              <a:t>Tracy Chapman (14 November 2015) </a:t>
            </a:r>
            <a:r>
              <a:rPr lang="en-AU" sz="1200" u="sng">
                <a:hlinkClick r:id="rId10"/>
              </a:rPr>
              <a:t>Tracy Chapman - Give Me One Reason (Official Music Video) [video]</a:t>
            </a:r>
            <a:r>
              <a:rPr lang="en-AU" sz="1200"/>
              <a:t>, </a:t>
            </a:r>
            <a:r>
              <a:rPr lang="en-AU" sz="1200" i="1"/>
              <a:t>Tracy Chapman</a:t>
            </a:r>
            <a:r>
              <a:rPr lang="en-AU" sz="1200"/>
              <a:t>, YouTube, accessed 14 May 2025</a:t>
            </a:r>
          </a:p>
          <a:p>
            <a:r>
              <a:rPr lang="en-AU" sz="1200"/>
              <a:t>World Heart Beat (17 June 2022) </a:t>
            </a:r>
            <a:r>
              <a:rPr lang="en-AU" sz="1200" u="sng">
                <a:hlinkClick r:id="rId11"/>
              </a:rPr>
              <a:t>Introduction to the blues - an easy and accessible explanation of the classic 12-bar blues format [video]</a:t>
            </a:r>
            <a:r>
              <a:rPr lang="en-AU" sz="1200"/>
              <a:t>, </a:t>
            </a:r>
            <a:r>
              <a:rPr lang="en-AU" sz="1200" i="1"/>
              <a:t>World Heart Beat, </a:t>
            </a:r>
            <a:r>
              <a:rPr lang="en-AU" sz="1200"/>
              <a:t>YouTube, accessed 21 August 2025</a:t>
            </a:r>
          </a:p>
          <a:p>
            <a:endParaRPr lang="en-US" sz="1200">
              <a:latin typeface="+mn-lt"/>
            </a:endParaRPr>
          </a:p>
        </p:txBody>
      </p:sp>
      <p:sp>
        <p:nvSpPr>
          <p:cNvPr id="2" name="Slide Number Placeholder 1">
            <a:extLst>
              <a:ext uri="{FF2B5EF4-FFF2-40B4-BE49-F238E27FC236}">
                <a16:creationId xmlns:a16="http://schemas.microsoft.com/office/drawing/2014/main" id="{116F329F-6D61-F968-D041-F963657F60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126</a:t>
            </a:fld>
            <a:endParaRPr lang="en-AU"/>
          </a:p>
        </p:txBody>
      </p:sp>
    </p:spTree>
    <p:extLst>
      <p:ext uri="{BB962C8B-B14F-4D97-AF65-F5344CB8AC3E}">
        <p14:creationId xmlns:p14="http://schemas.microsoft.com/office/powerpoint/2010/main" val="401872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algn="l">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5BB43-4FC2-8C3E-4984-C83C050B3C7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DBB4540-CF07-EAED-38C0-2FEAC3781953}"/>
              </a:ext>
            </a:extLst>
          </p:cNvPr>
          <p:cNvSpPr>
            <a:spLocks noGrp="1"/>
          </p:cNvSpPr>
          <p:nvPr>
            <p:ph type="title"/>
          </p:nvPr>
        </p:nvSpPr>
        <p:spPr/>
        <p:txBody>
          <a:bodyPr/>
          <a:lstStyle/>
          <a:p>
            <a:r>
              <a:rPr lang="en-AU">
                <a:latin typeface="+mj-lt"/>
              </a:rPr>
              <a:t>Activity 1.1 – the Blues (8)</a:t>
            </a:r>
          </a:p>
        </p:txBody>
      </p:sp>
      <p:sp>
        <p:nvSpPr>
          <p:cNvPr id="6" name="Text Placeholder 5">
            <a:extLst>
              <a:ext uri="{FF2B5EF4-FFF2-40B4-BE49-F238E27FC236}">
                <a16:creationId xmlns:a16="http://schemas.microsoft.com/office/drawing/2014/main" id="{DDE21FCA-029E-C267-05E6-C88EC6D35056}"/>
              </a:ext>
            </a:extLst>
          </p:cNvPr>
          <p:cNvSpPr>
            <a:spLocks noGrp="1"/>
          </p:cNvSpPr>
          <p:nvPr>
            <p:ph type="body" sz="quarter" idx="18"/>
          </p:nvPr>
        </p:nvSpPr>
        <p:spPr/>
        <p:txBody>
          <a:bodyPr/>
          <a:lstStyle/>
          <a:p>
            <a:r>
              <a:rPr lang="en-AU">
                <a:latin typeface="+mj-lt"/>
              </a:rPr>
              <a:t>Music terms</a:t>
            </a:r>
          </a:p>
        </p:txBody>
      </p:sp>
      <p:pic>
        <p:nvPicPr>
          <p:cNvPr id="4" name="Picture 3">
            <a:extLst>
              <a:ext uri="{FF2B5EF4-FFF2-40B4-BE49-F238E27FC236}">
                <a16:creationId xmlns:a16="http://schemas.microsoft.com/office/drawing/2014/main" id="{CF6FE3D6-E185-0955-7FF5-C961201C2B42}"/>
              </a:ext>
              <a:ext uri="{C183D7F6-B498-43B3-948B-1728B52AA6E4}">
                <adec:decorative xmlns:adec="http://schemas.microsoft.com/office/drawing/2017/decorative" val="1"/>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0472398" y="360000"/>
            <a:ext cx="1371600" cy="1324998"/>
          </a:xfrm>
          <a:prstGeom prst="rect">
            <a:avLst/>
          </a:prstGeom>
        </p:spPr>
      </p:pic>
      <p:sp>
        <p:nvSpPr>
          <p:cNvPr id="3" name="Text Placeholder 12">
            <a:extLst>
              <a:ext uri="{FF2B5EF4-FFF2-40B4-BE49-F238E27FC236}">
                <a16:creationId xmlns:a16="http://schemas.microsoft.com/office/drawing/2014/main" id="{E7B2C785-DF68-578F-A8DC-DA79FCD40196}"/>
              </a:ext>
            </a:extLst>
          </p:cNvPr>
          <p:cNvSpPr>
            <a:spLocks noGrp="1"/>
          </p:cNvSpPr>
          <p:nvPr>
            <p:ph type="body" sz="quarter" idx="17"/>
          </p:nvPr>
        </p:nvSpPr>
        <p:spPr>
          <a:xfrm>
            <a:off x="274275" y="1889829"/>
            <a:ext cx="5035775" cy="2995583"/>
          </a:xfrm>
        </p:spPr>
        <p:txBody>
          <a:bodyPr vert="horz" lIns="0" tIns="0" rIns="0" bIns="0" rtlCol="0" anchor="t">
            <a:noAutofit/>
          </a:bodyPr>
          <a:lstStyle/>
          <a:p>
            <a:r>
              <a:rPr lang="en-AU" sz="2000" b="1">
                <a:latin typeface="+mn-lt"/>
                <a:cs typeface="Arial"/>
              </a:rPr>
              <a:t>Improvisation</a:t>
            </a:r>
            <a:r>
              <a:rPr lang="en-AU" sz="2000">
                <a:latin typeface="+mn-lt"/>
                <a:cs typeface="Arial"/>
              </a:rPr>
              <a:t> is making up music as you perform, instead of following written notes. Musicians use creativity to change melodies and rhythms, like a musical conversation. It is common in blues, jazz, and rock music.</a:t>
            </a:r>
          </a:p>
          <a:p>
            <a:endParaRPr lang="en-AU" sz="2000">
              <a:latin typeface="+mn-lt"/>
              <a:cs typeface="Arial"/>
            </a:endParaRPr>
          </a:p>
          <a:p>
            <a:endParaRPr lang="en-AU">
              <a:latin typeface="+mn-lt"/>
            </a:endParaRPr>
          </a:p>
        </p:txBody>
      </p:sp>
      <p:pic>
        <p:nvPicPr>
          <p:cNvPr id="7" name="Online Media 6" title="Jazz Fundamentals: What Is Improvisation?">
            <a:hlinkClick r:id="" action="ppaction://media"/>
            <a:extLst>
              <a:ext uri="{FF2B5EF4-FFF2-40B4-BE49-F238E27FC236}">
                <a16:creationId xmlns:a16="http://schemas.microsoft.com/office/drawing/2014/main" id="{448A8A75-6EAC-84B2-232C-A32609609F65}"/>
              </a:ext>
            </a:extLst>
          </p:cNvPr>
          <p:cNvPicPr>
            <a:picLocks noRot="1" noChangeAspect="1"/>
          </p:cNvPicPr>
          <p:nvPr>
            <a:videoFile r:link="rId1"/>
          </p:nvPr>
        </p:nvPicPr>
        <p:blipFill>
          <a:blip r:embed="rId5"/>
          <a:stretch>
            <a:fillRect/>
          </a:stretch>
        </p:blipFill>
        <p:spPr>
          <a:xfrm>
            <a:off x="6678669" y="1889829"/>
            <a:ext cx="5165329" cy="2918409"/>
          </a:xfrm>
          <a:prstGeom prst="rect">
            <a:avLst/>
          </a:prstGeom>
        </p:spPr>
      </p:pic>
      <p:sp>
        <p:nvSpPr>
          <p:cNvPr id="9" name="TextBox 8">
            <a:extLst>
              <a:ext uri="{FF2B5EF4-FFF2-40B4-BE49-F238E27FC236}">
                <a16:creationId xmlns:a16="http://schemas.microsoft.com/office/drawing/2014/main" id="{D4A0ED6A-D902-636C-9DD4-9AD7DD36C47C}"/>
              </a:ext>
            </a:extLst>
          </p:cNvPr>
          <p:cNvSpPr txBox="1"/>
          <p:nvPr/>
        </p:nvSpPr>
        <p:spPr>
          <a:xfrm>
            <a:off x="6678669" y="4944838"/>
            <a:ext cx="5165329" cy="973869"/>
          </a:xfrm>
          <a:prstGeom prst="rect">
            <a:avLst/>
          </a:prstGeom>
          <a:noFill/>
        </p:spPr>
        <p:txBody>
          <a:bodyPr wrap="square">
            <a:spAutoFit/>
          </a:bodyPr>
          <a:lstStyle/>
          <a:p>
            <a:pPr>
              <a:lnSpc>
                <a:spcPct val="150000"/>
              </a:lnSpc>
              <a:spcAft>
                <a:spcPts val="1200"/>
              </a:spcAft>
            </a:pPr>
            <a:r>
              <a:rPr lang="en-AU" sz="1000" i="0">
                <a:solidFill>
                  <a:srgbClr val="0F0F0F"/>
                </a:solidFill>
                <a:effectLst/>
              </a:rPr>
              <a:t>Jazz at Lincoln </a:t>
            </a:r>
            <a:r>
              <a:rPr lang="en-AU" sz="1000" i="0" err="1">
                <a:solidFill>
                  <a:srgbClr val="0F0F0F"/>
                </a:solidFill>
                <a:effectLst/>
              </a:rPr>
              <a:t>Center’s</a:t>
            </a:r>
            <a:r>
              <a:rPr lang="en-AU" sz="1000" i="0">
                <a:solidFill>
                  <a:srgbClr val="0F0F0F"/>
                </a:solidFill>
                <a:effectLst/>
              </a:rPr>
              <a:t> JAZZ ACADEMY (23 February 2015) </a:t>
            </a:r>
            <a:r>
              <a:rPr lang="en-AU" sz="1000" i="0">
                <a:solidFill>
                  <a:srgbClr val="0F0F0F"/>
                </a:solidFill>
                <a:effectLst/>
                <a:hlinkClick r:id="rId6"/>
              </a:rPr>
              <a:t>Jazz Fundamentals: What Is Improvisation?[</a:t>
            </a:r>
            <a:r>
              <a:rPr lang="en-AU" sz="1000">
                <a:solidFill>
                  <a:srgbClr val="0F0F0F"/>
                </a:solidFill>
                <a:hlinkClick r:id="rId6"/>
              </a:rPr>
              <a:t>video]</a:t>
            </a:r>
            <a:r>
              <a:rPr lang="en-AU" sz="1000">
                <a:solidFill>
                  <a:srgbClr val="0F0F0F"/>
                </a:solidFill>
              </a:rPr>
              <a:t>, </a:t>
            </a:r>
            <a:r>
              <a:rPr lang="en-AU" sz="1000" i="1">
                <a:solidFill>
                  <a:srgbClr val="0F0F0F"/>
                </a:solidFill>
              </a:rPr>
              <a:t>Jazz at Lincoln </a:t>
            </a:r>
            <a:r>
              <a:rPr lang="en-AU" sz="1000" i="1" err="1">
                <a:solidFill>
                  <a:srgbClr val="0F0F0F"/>
                </a:solidFill>
              </a:rPr>
              <a:t>Center’s</a:t>
            </a:r>
            <a:r>
              <a:rPr lang="en-AU" sz="1000" i="1">
                <a:solidFill>
                  <a:srgbClr val="0F0F0F"/>
                </a:solidFill>
              </a:rPr>
              <a:t> JAZZ ACADEMY, </a:t>
            </a:r>
            <a:r>
              <a:rPr lang="en-AU" sz="1000">
                <a:solidFill>
                  <a:srgbClr val="0F0F0F"/>
                </a:solidFill>
              </a:rPr>
              <a:t>YouTube, accessed 21 August 2025 </a:t>
            </a:r>
            <a:endParaRPr lang="en-AU" sz="1000" i="0">
              <a:solidFill>
                <a:srgbClr val="0F0F0F"/>
              </a:solidFill>
              <a:effectLst/>
            </a:endParaRPr>
          </a:p>
        </p:txBody>
      </p:sp>
      <p:sp>
        <p:nvSpPr>
          <p:cNvPr id="2" name="Slide Number Placeholder 1">
            <a:extLst>
              <a:ext uri="{FF2B5EF4-FFF2-40B4-BE49-F238E27FC236}">
                <a16:creationId xmlns:a16="http://schemas.microsoft.com/office/drawing/2014/main" id="{2381D961-FD5E-8FE2-09F0-664CA029D72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402506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020B3-4011-93EA-4C3E-F15CD6FD34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9E777E1-31DF-9296-E67B-3CADB147E70C}"/>
              </a:ext>
            </a:extLst>
          </p:cNvPr>
          <p:cNvSpPr>
            <a:spLocks noGrp="1"/>
          </p:cNvSpPr>
          <p:nvPr>
            <p:ph type="title"/>
          </p:nvPr>
        </p:nvSpPr>
        <p:spPr>
          <a:xfrm>
            <a:off x="359999" y="360000"/>
            <a:ext cx="5681201" cy="545601"/>
          </a:xfrm>
        </p:spPr>
        <p:txBody>
          <a:bodyPr/>
          <a:lstStyle/>
          <a:p>
            <a:r>
              <a:rPr lang="en-AU">
                <a:latin typeface="+mj-lt"/>
              </a:rPr>
              <a:t>Activity 1.1 – the Blues (9)</a:t>
            </a:r>
          </a:p>
        </p:txBody>
      </p:sp>
      <p:sp>
        <p:nvSpPr>
          <p:cNvPr id="6" name="Text Placeholder 5">
            <a:extLst>
              <a:ext uri="{FF2B5EF4-FFF2-40B4-BE49-F238E27FC236}">
                <a16:creationId xmlns:a16="http://schemas.microsoft.com/office/drawing/2014/main" id="{32B10833-5B13-C7D5-C22A-394DF6D8BE6E}"/>
              </a:ext>
            </a:extLst>
          </p:cNvPr>
          <p:cNvSpPr>
            <a:spLocks noGrp="1"/>
          </p:cNvSpPr>
          <p:nvPr>
            <p:ph type="body" sz="quarter" idx="18"/>
          </p:nvPr>
        </p:nvSpPr>
        <p:spPr>
          <a:xfrm>
            <a:off x="360000" y="982520"/>
            <a:ext cx="5681201" cy="310015"/>
          </a:xfrm>
        </p:spPr>
        <p:txBody>
          <a:bodyPr/>
          <a:lstStyle/>
          <a:p>
            <a:r>
              <a:rPr lang="en-AU">
                <a:latin typeface="+mj-lt"/>
              </a:rPr>
              <a:t>Music terms</a:t>
            </a:r>
          </a:p>
        </p:txBody>
      </p:sp>
      <p:pic>
        <p:nvPicPr>
          <p:cNvPr id="13" name="Picture 12">
            <a:extLst>
              <a:ext uri="{FF2B5EF4-FFF2-40B4-BE49-F238E27FC236}">
                <a16:creationId xmlns:a16="http://schemas.microsoft.com/office/drawing/2014/main" id="{06A3977D-BE57-90C8-0B87-1738DBAA67E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2398" y="360000"/>
            <a:ext cx="1371600" cy="1324998"/>
          </a:xfrm>
          <a:prstGeom prst="rect">
            <a:avLst/>
          </a:prstGeom>
        </p:spPr>
      </p:pic>
      <p:sp>
        <p:nvSpPr>
          <p:cNvPr id="3" name="Text Placeholder 12">
            <a:extLst>
              <a:ext uri="{FF2B5EF4-FFF2-40B4-BE49-F238E27FC236}">
                <a16:creationId xmlns:a16="http://schemas.microsoft.com/office/drawing/2014/main" id="{A0C0947A-EFEF-68E4-5CD5-2BBBC7301A92}"/>
              </a:ext>
            </a:extLst>
          </p:cNvPr>
          <p:cNvSpPr>
            <a:spLocks noGrp="1"/>
          </p:cNvSpPr>
          <p:nvPr>
            <p:ph type="body" sz="quarter" idx="17"/>
          </p:nvPr>
        </p:nvSpPr>
        <p:spPr>
          <a:xfrm>
            <a:off x="360000" y="1411863"/>
            <a:ext cx="5054177" cy="4884433"/>
          </a:xfrm>
        </p:spPr>
        <p:txBody>
          <a:bodyPr vert="horz" lIns="0" tIns="0" rIns="0" bIns="0" rtlCol="0" anchor="t">
            <a:noAutofit/>
          </a:bodyPr>
          <a:lstStyle/>
          <a:p>
            <a:r>
              <a:rPr lang="en-AU" sz="2000" b="1">
                <a:latin typeface="+mn-lt"/>
                <a:cs typeface="Arial"/>
              </a:rPr>
              <a:t>Blues notes</a:t>
            </a:r>
            <a:r>
              <a:rPr lang="en-AU">
                <a:latin typeface="+mn-lt"/>
                <a:cs typeface="Arial"/>
              </a:rPr>
              <a:t> are specific notes in a blues scale that have been flattened (lowered). This is often the 3rd, 5th, and 7th notes of the scale. When played, they create an expressive and 'bluesy' sound, and are a key feature of blues, jazz, and related styles.</a:t>
            </a:r>
            <a:endParaRPr lang="en-AU" sz="2000">
              <a:latin typeface="+mn-lt"/>
              <a:cs typeface="Arial"/>
            </a:endParaRPr>
          </a:p>
          <a:p>
            <a:r>
              <a:rPr lang="en-AU">
                <a:latin typeface="+mn-lt"/>
                <a:cs typeface="Arial"/>
              </a:rPr>
              <a:t>The </a:t>
            </a:r>
            <a:r>
              <a:rPr lang="en-AU" b="1">
                <a:latin typeface="+mn-lt"/>
                <a:cs typeface="Arial"/>
              </a:rPr>
              <a:t>12-bar blues chord progression</a:t>
            </a:r>
            <a:r>
              <a:rPr lang="en-AU">
                <a:latin typeface="+mn-lt"/>
                <a:cs typeface="Arial"/>
              </a:rPr>
              <a:t> </a:t>
            </a:r>
            <a:r>
              <a:rPr lang="en-AU" sz="2000">
                <a:latin typeface="+mn-lt"/>
                <a:cs typeface="Arial"/>
              </a:rPr>
              <a:t>is a short, catchy, and repeated musical pattern that helps </a:t>
            </a:r>
            <a:r>
              <a:rPr lang="en-AU">
                <a:latin typeface="+mn-lt"/>
                <a:cs typeface="Arial"/>
              </a:rPr>
              <a:t>shape the structure of the song. </a:t>
            </a:r>
            <a:r>
              <a:rPr lang="en-AU" sz="2000">
                <a:latin typeface="+mn-lt"/>
                <a:cs typeface="Arial"/>
              </a:rPr>
              <a:t>It can include melody and chord ideas.</a:t>
            </a:r>
          </a:p>
          <a:p>
            <a:endParaRPr lang="en-AU">
              <a:latin typeface="+mn-lt"/>
            </a:endParaRPr>
          </a:p>
        </p:txBody>
      </p:sp>
      <p:pic>
        <p:nvPicPr>
          <p:cNvPr id="10" name="Online Media 9" title="NYJC Glossary of Terms - Blue Notes">
            <a:hlinkClick r:id="" action="ppaction://media"/>
            <a:extLst>
              <a:ext uri="{FF2B5EF4-FFF2-40B4-BE49-F238E27FC236}">
                <a16:creationId xmlns:a16="http://schemas.microsoft.com/office/drawing/2014/main" id="{95677FF5-ECE3-B0B5-51F1-E804BEF0863B}"/>
              </a:ext>
            </a:extLst>
          </p:cNvPr>
          <p:cNvPicPr>
            <a:picLocks noRot="1" noChangeAspect="1"/>
          </p:cNvPicPr>
          <p:nvPr>
            <a:videoFile r:link="rId1"/>
          </p:nvPr>
        </p:nvPicPr>
        <p:blipFill>
          <a:blip r:embed="rId6"/>
          <a:stretch>
            <a:fillRect/>
          </a:stretch>
        </p:blipFill>
        <p:spPr>
          <a:xfrm>
            <a:off x="6150801" y="360000"/>
            <a:ext cx="4044759" cy="2285289"/>
          </a:xfrm>
          <a:prstGeom prst="rect">
            <a:avLst/>
          </a:prstGeom>
        </p:spPr>
      </p:pic>
      <p:sp>
        <p:nvSpPr>
          <p:cNvPr id="12" name="TextBox 11">
            <a:extLst>
              <a:ext uri="{FF2B5EF4-FFF2-40B4-BE49-F238E27FC236}">
                <a16:creationId xmlns:a16="http://schemas.microsoft.com/office/drawing/2014/main" id="{C5A8539D-1C45-3AA8-AA04-872C670C3FEB}"/>
              </a:ext>
            </a:extLst>
          </p:cNvPr>
          <p:cNvSpPr txBox="1"/>
          <p:nvPr/>
        </p:nvSpPr>
        <p:spPr>
          <a:xfrm>
            <a:off x="6150801" y="2633217"/>
            <a:ext cx="4044759" cy="798045"/>
          </a:xfrm>
          <a:prstGeom prst="rect">
            <a:avLst/>
          </a:prstGeom>
          <a:noFill/>
        </p:spPr>
        <p:txBody>
          <a:bodyPr wrap="square">
            <a:spAutoFit/>
          </a:bodyPr>
          <a:lstStyle/>
          <a:p>
            <a:pPr>
              <a:lnSpc>
                <a:spcPct val="150000"/>
              </a:lnSpc>
              <a:spcAft>
                <a:spcPts val="1200"/>
              </a:spcAft>
            </a:pPr>
            <a:r>
              <a:rPr lang="en-AU" sz="1000" i="0">
                <a:solidFill>
                  <a:srgbClr val="0F0F0F"/>
                </a:solidFill>
                <a:effectLst/>
              </a:rPr>
              <a:t>National Youth Jazz Collective (24 October 2014) </a:t>
            </a:r>
            <a:r>
              <a:rPr lang="en-AU" sz="1000" i="0">
                <a:solidFill>
                  <a:srgbClr val="0F0F0F"/>
                </a:solidFill>
                <a:effectLst/>
                <a:hlinkClick r:id="rId7"/>
              </a:rPr>
              <a:t>NYJC Glossary of Terms - Blue Notes[</a:t>
            </a:r>
            <a:r>
              <a:rPr lang="en-AU" sz="1000">
                <a:solidFill>
                  <a:srgbClr val="0F0F0F"/>
                </a:solidFill>
                <a:hlinkClick r:id="rId7"/>
              </a:rPr>
              <a:t>video</a:t>
            </a:r>
            <a:r>
              <a:rPr lang="en-AU" sz="1000">
                <a:solidFill>
                  <a:srgbClr val="0F0F0F"/>
                </a:solidFill>
              </a:rPr>
              <a:t>], </a:t>
            </a:r>
            <a:r>
              <a:rPr lang="en-AU" sz="1000" i="1">
                <a:solidFill>
                  <a:srgbClr val="0F0F0F"/>
                </a:solidFill>
              </a:rPr>
              <a:t>National Youth Jazz Collective, </a:t>
            </a:r>
            <a:r>
              <a:rPr lang="en-AU" sz="1000">
                <a:solidFill>
                  <a:srgbClr val="0F0F0F"/>
                </a:solidFill>
              </a:rPr>
              <a:t>YouTube, accessed 21 August 2025 </a:t>
            </a:r>
            <a:endParaRPr lang="en-AU" sz="1000" i="0">
              <a:solidFill>
                <a:srgbClr val="0F0F0F"/>
              </a:solidFill>
              <a:effectLst/>
            </a:endParaRPr>
          </a:p>
        </p:txBody>
      </p:sp>
      <p:pic>
        <p:nvPicPr>
          <p:cNvPr id="7" name="Online Media 6" title="Introduction to the blues - an easy and accessible explanation of the classic 12-bar blues format">
            <a:hlinkClick r:id="" action="ppaction://media"/>
            <a:extLst>
              <a:ext uri="{FF2B5EF4-FFF2-40B4-BE49-F238E27FC236}">
                <a16:creationId xmlns:a16="http://schemas.microsoft.com/office/drawing/2014/main" id="{FB817ACD-EF44-8AF0-96CA-CCD2527461A5}"/>
              </a:ext>
            </a:extLst>
          </p:cNvPr>
          <p:cNvPicPr>
            <a:picLocks noRot="1" noChangeAspect="1"/>
          </p:cNvPicPr>
          <p:nvPr>
            <a:videoFile r:link="rId2"/>
          </p:nvPr>
        </p:nvPicPr>
        <p:blipFill>
          <a:blip r:embed="rId8"/>
          <a:stretch>
            <a:fillRect/>
          </a:stretch>
        </p:blipFill>
        <p:spPr>
          <a:xfrm>
            <a:off x="6150801" y="3419189"/>
            <a:ext cx="4044759" cy="2285289"/>
          </a:xfrm>
          <a:prstGeom prst="rect">
            <a:avLst/>
          </a:prstGeom>
        </p:spPr>
      </p:pic>
      <p:sp>
        <p:nvSpPr>
          <p:cNvPr id="9" name="TextBox 8">
            <a:extLst>
              <a:ext uri="{FF2B5EF4-FFF2-40B4-BE49-F238E27FC236}">
                <a16:creationId xmlns:a16="http://schemas.microsoft.com/office/drawing/2014/main" id="{C32CA004-BEC2-4053-A6CE-0AC9A0057236}"/>
              </a:ext>
            </a:extLst>
          </p:cNvPr>
          <p:cNvSpPr txBox="1"/>
          <p:nvPr/>
        </p:nvSpPr>
        <p:spPr>
          <a:xfrm>
            <a:off x="6150801" y="5692406"/>
            <a:ext cx="4044759" cy="1041620"/>
          </a:xfrm>
          <a:prstGeom prst="rect">
            <a:avLst/>
          </a:prstGeom>
          <a:noFill/>
        </p:spPr>
        <p:txBody>
          <a:bodyPr wrap="square">
            <a:spAutoFit/>
          </a:bodyPr>
          <a:lstStyle/>
          <a:p>
            <a:pPr algn="l">
              <a:lnSpc>
                <a:spcPct val="150000"/>
              </a:lnSpc>
              <a:spcAft>
                <a:spcPts val="1200"/>
              </a:spcAft>
              <a:buNone/>
            </a:pPr>
            <a:r>
              <a:rPr lang="en-AU" sz="1000" i="0">
                <a:solidFill>
                  <a:srgbClr val="0F0F0F"/>
                </a:solidFill>
                <a:effectLst/>
              </a:rPr>
              <a:t>World Heart Beat (17 June 2022)</a:t>
            </a:r>
            <a:r>
              <a:rPr lang="en-AU" sz="1000" i="0">
                <a:solidFill>
                  <a:srgbClr val="0F0F0F"/>
                </a:solidFill>
                <a:effectLst/>
                <a:hlinkClick r:id="rId9"/>
              </a:rPr>
              <a:t>Introduction to the blues - an easy and accessible explanation of the classic 12-bar blues format[video]</a:t>
            </a:r>
            <a:r>
              <a:rPr lang="en-AU" sz="1000" i="0">
                <a:solidFill>
                  <a:srgbClr val="0F0F0F"/>
                </a:solidFill>
                <a:effectLst/>
              </a:rPr>
              <a:t>, </a:t>
            </a:r>
            <a:r>
              <a:rPr lang="en-AU" sz="1000" i="1">
                <a:solidFill>
                  <a:srgbClr val="0F0F0F"/>
                </a:solidFill>
                <a:effectLst/>
              </a:rPr>
              <a:t>World Heart Beat, </a:t>
            </a:r>
            <a:r>
              <a:rPr lang="en-AU" sz="1000">
                <a:solidFill>
                  <a:srgbClr val="0F0F0F"/>
                </a:solidFill>
                <a:effectLst/>
              </a:rPr>
              <a:t>YouTube, accessed 21 August 2025</a:t>
            </a:r>
            <a:endParaRPr lang="en-AU" sz="1000" i="0">
              <a:solidFill>
                <a:srgbClr val="0F0F0F"/>
              </a:solidFill>
              <a:effectLst/>
            </a:endParaRPr>
          </a:p>
        </p:txBody>
      </p:sp>
      <p:sp>
        <p:nvSpPr>
          <p:cNvPr id="2" name="Slide Number Placeholder 1">
            <a:extLst>
              <a:ext uri="{FF2B5EF4-FFF2-40B4-BE49-F238E27FC236}">
                <a16:creationId xmlns:a16="http://schemas.microsoft.com/office/drawing/2014/main" id="{C50CB7E7-2F93-5451-5480-28B544F6C87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405178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7"/>
                </p:tgtEl>
              </p:cMediaNode>
            </p:video>
            <p:video>
              <p:cMediaNode vol="80000">
                <p:cTn id="3"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9386A-ED68-EDEC-25DF-93FBFB94F26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7C482AC-0723-6661-79E4-D1040E35FBF5}"/>
              </a:ext>
            </a:extLst>
          </p:cNvPr>
          <p:cNvSpPr>
            <a:spLocks noGrp="1"/>
          </p:cNvSpPr>
          <p:nvPr>
            <p:ph type="title"/>
          </p:nvPr>
        </p:nvSpPr>
        <p:spPr/>
        <p:txBody>
          <a:bodyPr/>
          <a:lstStyle/>
          <a:p>
            <a:r>
              <a:rPr lang="en-AU">
                <a:latin typeface="+mj-lt"/>
              </a:rPr>
              <a:t>Activity 1.1 – the Blues (10)</a:t>
            </a:r>
          </a:p>
        </p:txBody>
      </p:sp>
      <p:sp>
        <p:nvSpPr>
          <p:cNvPr id="6" name="Text Placeholder 5">
            <a:extLst>
              <a:ext uri="{FF2B5EF4-FFF2-40B4-BE49-F238E27FC236}">
                <a16:creationId xmlns:a16="http://schemas.microsoft.com/office/drawing/2014/main" id="{EB3A36CE-BBFA-B7F8-68AF-4DD7DE795F0F}"/>
              </a:ext>
            </a:extLst>
          </p:cNvPr>
          <p:cNvSpPr>
            <a:spLocks noGrp="1"/>
          </p:cNvSpPr>
          <p:nvPr>
            <p:ph type="body" sz="quarter" idx="18"/>
          </p:nvPr>
        </p:nvSpPr>
        <p:spPr/>
        <p:txBody>
          <a:bodyPr/>
          <a:lstStyle/>
          <a:p>
            <a:r>
              <a:rPr lang="en-AU">
                <a:latin typeface="+mj-lt"/>
              </a:rPr>
              <a:t>Music terms</a:t>
            </a:r>
          </a:p>
        </p:txBody>
      </p:sp>
      <p:pic>
        <p:nvPicPr>
          <p:cNvPr id="10" name="Picture 9">
            <a:extLst>
              <a:ext uri="{FF2B5EF4-FFF2-40B4-BE49-F238E27FC236}">
                <a16:creationId xmlns:a16="http://schemas.microsoft.com/office/drawing/2014/main" id="{3B868DE4-23AC-4B4C-6E15-E21942AE12A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398" y="360000"/>
            <a:ext cx="1371600" cy="1324998"/>
          </a:xfrm>
          <a:prstGeom prst="rect">
            <a:avLst/>
          </a:prstGeom>
        </p:spPr>
      </p:pic>
      <p:sp>
        <p:nvSpPr>
          <p:cNvPr id="3" name="Text Placeholder 12">
            <a:extLst>
              <a:ext uri="{FF2B5EF4-FFF2-40B4-BE49-F238E27FC236}">
                <a16:creationId xmlns:a16="http://schemas.microsoft.com/office/drawing/2014/main" id="{24627BF1-FA63-5099-E028-1F6AD8A24D59}"/>
              </a:ext>
            </a:extLst>
          </p:cNvPr>
          <p:cNvSpPr>
            <a:spLocks noGrp="1"/>
          </p:cNvSpPr>
          <p:nvPr>
            <p:ph type="body" sz="quarter" idx="17"/>
          </p:nvPr>
        </p:nvSpPr>
        <p:spPr>
          <a:xfrm>
            <a:off x="359999" y="1869960"/>
            <a:ext cx="4725185" cy="3984627"/>
          </a:xfrm>
        </p:spPr>
        <p:txBody>
          <a:bodyPr vert="horz" lIns="0" tIns="0" rIns="0" bIns="0" rtlCol="0" anchor="t">
            <a:noAutofit/>
          </a:bodyPr>
          <a:lstStyle/>
          <a:p>
            <a:r>
              <a:rPr lang="en-AU">
                <a:latin typeface="+mn-lt"/>
                <a:cs typeface="Arial"/>
              </a:rPr>
              <a:t>A </a:t>
            </a:r>
            <a:r>
              <a:rPr lang="en-AU" b="1">
                <a:latin typeface="+mn-lt"/>
                <a:cs typeface="Arial"/>
              </a:rPr>
              <a:t>riff</a:t>
            </a:r>
            <a:r>
              <a:rPr lang="en-AU">
                <a:latin typeface="+mn-lt"/>
                <a:cs typeface="Arial"/>
              </a:rPr>
              <a:t> is a short, catchy, and repeated musical pattern that helps shape the structure of the song. It can include melody and chord ideas.</a:t>
            </a:r>
          </a:p>
          <a:p>
            <a:r>
              <a:rPr lang="en-AU">
                <a:latin typeface="+mn-lt"/>
                <a:ea typeface="Aptos" panose="020B0004020202020204" pitchFamily="34" charset="0"/>
                <a:cs typeface="Arial"/>
              </a:rPr>
              <a:t>A </a:t>
            </a:r>
            <a:r>
              <a:rPr lang="en-AU" b="1">
                <a:latin typeface="+mn-lt"/>
                <a:ea typeface="Aptos" panose="020B0004020202020204" pitchFamily="34" charset="0"/>
                <a:cs typeface="Arial"/>
              </a:rPr>
              <a:t>lick</a:t>
            </a:r>
            <a:r>
              <a:rPr lang="en-AU">
                <a:latin typeface="+mn-lt"/>
                <a:ea typeface="Aptos" panose="020B0004020202020204" pitchFamily="34" charset="0"/>
                <a:cs typeface="Arial"/>
              </a:rPr>
              <a:t> is a short melodic phrase used to embellish solos or improvisation. Unlike riffs, licks are not repeated throughout a song but are flexible patterns typically used by musicians in their playing.</a:t>
            </a:r>
          </a:p>
          <a:p>
            <a:endParaRPr lang="en-AU" sz="2000">
              <a:latin typeface="+mn-lt"/>
              <a:cs typeface="Arial"/>
            </a:endParaRPr>
          </a:p>
        </p:txBody>
      </p:sp>
      <p:pic>
        <p:nvPicPr>
          <p:cNvPr id="7" name="Online Media 6" title="Guitar Riff vs Lick: EASY Beginners Guide">
            <a:hlinkClick r:id="" action="ppaction://media"/>
            <a:extLst>
              <a:ext uri="{FF2B5EF4-FFF2-40B4-BE49-F238E27FC236}">
                <a16:creationId xmlns:a16="http://schemas.microsoft.com/office/drawing/2014/main" id="{A61B6E69-3C4A-9684-86BE-38CE231C1E3F}"/>
              </a:ext>
            </a:extLst>
          </p:cNvPr>
          <p:cNvPicPr>
            <a:picLocks noRot="1" noChangeAspect="1"/>
          </p:cNvPicPr>
          <p:nvPr>
            <a:videoFile r:link="rId1"/>
          </p:nvPr>
        </p:nvPicPr>
        <p:blipFill>
          <a:blip r:embed="rId5"/>
          <a:stretch>
            <a:fillRect/>
          </a:stretch>
        </p:blipFill>
        <p:spPr>
          <a:xfrm>
            <a:off x="5785989" y="1869960"/>
            <a:ext cx="5372209" cy="3035299"/>
          </a:xfrm>
          <a:prstGeom prst="rect">
            <a:avLst/>
          </a:prstGeom>
        </p:spPr>
      </p:pic>
      <p:sp>
        <p:nvSpPr>
          <p:cNvPr id="9" name="TextBox 8">
            <a:extLst>
              <a:ext uri="{FF2B5EF4-FFF2-40B4-BE49-F238E27FC236}">
                <a16:creationId xmlns:a16="http://schemas.microsoft.com/office/drawing/2014/main" id="{6E2361A8-D9B8-BB34-1DA5-46DE7F921398}"/>
              </a:ext>
            </a:extLst>
          </p:cNvPr>
          <p:cNvSpPr txBox="1"/>
          <p:nvPr/>
        </p:nvSpPr>
        <p:spPr>
          <a:xfrm>
            <a:off x="5785989" y="5063581"/>
            <a:ext cx="5372209" cy="1059956"/>
          </a:xfrm>
          <a:prstGeom prst="rect">
            <a:avLst/>
          </a:prstGeom>
          <a:noFill/>
        </p:spPr>
        <p:txBody>
          <a:bodyPr wrap="square">
            <a:spAutoFit/>
          </a:bodyPr>
          <a:lstStyle/>
          <a:p>
            <a:pPr>
              <a:lnSpc>
                <a:spcPct val="150000"/>
              </a:lnSpc>
              <a:spcAft>
                <a:spcPts val="1200"/>
              </a:spcAft>
            </a:pPr>
            <a:r>
              <a:rPr lang="en-AU" sz="1000"/>
              <a:t>Conor Rocks (10 March 2024) </a:t>
            </a:r>
            <a:r>
              <a:rPr lang="en-AU" sz="1000">
                <a:hlinkClick r:id="rId6"/>
              </a:rPr>
              <a:t>Guitar Riff vs Lick: EASY Beginners Guide [video]</a:t>
            </a:r>
            <a:r>
              <a:rPr lang="en-AU" sz="1000"/>
              <a:t>, </a:t>
            </a:r>
            <a:r>
              <a:rPr lang="en-AU" sz="1000" i="1"/>
              <a:t>Conor Rocks, </a:t>
            </a:r>
            <a:r>
              <a:rPr lang="en-AU" sz="1000"/>
              <a:t>YouTube, accessed 21 August 2025</a:t>
            </a:r>
            <a:endParaRPr lang="en-AU" sz="1000" i="1"/>
          </a:p>
        </p:txBody>
      </p:sp>
      <p:sp>
        <p:nvSpPr>
          <p:cNvPr id="2" name="Slide Number Placeholder 1">
            <a:extLst>
              <a:ext uri="{FF2B5EF4-FFF2-40B4-BE49-F238E27FC236}">
                <a16:creationId xmlns:a16="http://schemas.microsoft.com/office/drawing/2014/main" id="{C5D70299-4243-8B4E-73F8-185295F6236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143370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EAD66-2D02-C5A0-D5C9-749A26204AA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D4D7F52-C201-2A8A-A165-AFBDDEA3CE41}"/>
              </a:ext>
            </a:extLst>
          </p:cNvPr>
          <p:cNvSpPr>
            <a:spLocks noGrp="1"/>
          </p:cNvSpPr>
          <p:nvPr>
            <p:ph type="title"/>
          </p:nvPr>
        </p:nvSpPr>
        <p:spPr/>
        <p:txBody>
          <a:bodyPr/>
          <a:lstStyle/>
          <a:p>
            <a:r>
              <a:rPr lang="en-AU">
                <a:latin typeface="+mj-lt"/>
              </a:rPr>
              <a:t>Activity 1.2– early blues style (1)</a:t>
            </a:r>
          </a:p>
        </p:txBody>
      </p:sp>
      <p:sp>
        <p:nvSpPr>
          <p:cNvPr id="7" name="Text Placeholder 6">
            <a:extLst>
              <a:ext uri="{FF2B5EF4-FFF2-40B4-BE49-F238E27FC236}">
                <a16:creationId xmlns:a16="http://schemas.microsoft.com/office/drawing/2014/main" id="{40AAAE34-1B7D-4B61-9822-F0E7B80FDF3D}"/>
              </a:ext>
            </a:extLst>
          </p:cNvPr>
          <p:cNvSpPr>
            <a:spLocks noGrp="1"/>
          </p:cNvSpPr>
          <p:nvPr>
            <p:ph type="body" sz="quarter" idx="18"/>
          </p:nvPr>
        </p:nvSpPr>
        <p:spPr/>
        <p:txBody>
          <a:bodyPr/>
          <a:lstStyle/>
          <a:p>
            <a:r>
              <a:rPr lang="en-US"/>
              <a:t>Early blues styles</a:t>
            </a:r>
          </a:p>
        </p:txBody>
      </p:sp>
      <p:sp>
        <p:nvSpPr>
          <p:cNvPr id="6" name="Text Placeholder 5">
            <a:extLst>
              <a:ext uri="{FF2B5EF4-FFF2-40B4-BE49-F238E27FC236}">
                <a16:creationId xmlns:a16="http://schemas.microsoft.com/office/drawing/2014/main" id="{ED5209A2-7FE6-FD0E-19E4-19893EE164CA}"/>
              </a:ext>
            </a:extLst>
          </p:cNvPr>
          <p:cNvSpPr>
            <a:spLocks noGrp="1"/>
          </p:cNvSpPr>
          <p:nvPr>
            <p:ph type="body" sz="quarter" idx="17"/>
          </p:nvPr>
        </p:nvSpPr>
        <p:spPr/>
        <p:txBody>
          <a:bodyPr/>
          <a:lstStyle/>
          <a:p>
            <a:r>
              <a:rPr lang="en-US" sz="1800">
                <a:latin typeface="+mn-lt"/>
                <a:ea typeface="Aptos" panose="020B0004020202020204" pitchFamily="34" charset="0"/>
              </a:rPr>
              <a:t>Early Blues music evolved into many various forms (subgenres) over time. Some of the most prominent styles include:</a:t>
            </a:r>
          </a:p>
          <a:p>
            <a:pPr marL="342900" lvl="0" indent="-342900">
              <a:buFont typeface="+mj-lt"/>
              <a:buAutoNum type="arabicPeriod"/>
            </a:pPr>
            <a:r>
              <a:rPr lang="en-US" sz="1800" b="1">
                <a:latin typeface="+mn-lt"/>
                <a:ea typeface="Aptos" panose="020B0004020202020204" pitchFamily="34" charset="0"/>
                <a:cs typeface="Arial"/>
              </a:rPr>
              <a:t>East Coast Blues</a:t>
            </a:r>
            <a:r>
              <a:rPr lang="en-US" sz="1800">
                <a:latin typeface="+mn-lt"/>
                <a:ea typeface="Aptos" panose="020B0004020202020204" pitchFamily="34" charset="0"/>
                <a:cs typeface="Arial"/>
              </a:rPr>
              <a:t> (</a:t>
            </a:r>
            <a:r>
              <a:rPr lang="en-US" sz="1800" b="1">
                <a:latin typeface="+mn-lt"/>
                <a:ea typeface="Aptos" panose="020B0004020202020204" pitchFamily="34" charset="0"/>
                <a:cs typeface="Arial"/>
              </a:rPr>
              <a:t>Piedmont Blues</a:t>
            </a:r>
            <a:r>
              <a:rPr lang="en-US" sz="1800">
                <a:latin typeface="+mn-lt"/>
                <a:ea typeface="Aptos" panose="020B0004020202020204" pitchFamily="34" charset="0"/>
                <a:cs typeface="Arial"/>
              </a:rPr>
              <a:t>) - lyrics were based on storytelling, everyday life and included </a:t>
            </a:r>
            <a:r>
              <a:rPr lang="en-US" sz="1800" err="1">
                <a:latin typeface="+mn-lt"/>
                <a:ea typeface="Aptos" panose="020B0004020202020204" pitchFamily="34" charset="0"/>
                <a:cs typeface="Arial"/>
              </a:rPr>
              <a:t>humour</a:t>
            </a:r>
            <a:r>
              <a:rPr lang="en-US" sz="1800">
                <a:latin typeface="+mn-lt"/>
                <a:ea typeface="Aptos" panose="020B0004020202020204" pitchFamily="34" charset="0"/>
                <a:cs typeface="Arial"/>
              </a:rPr>
              <a:t>. Accompanied by intricate guitar finger picking and often paired with a harmonica. The style was influenced by Ragtime (an early form of jazz that was mainly played on the piano).</a:t>
            </a:r>
            <a:endParaRPr lang="en-AU" sz="1800">
              <a:latin typeface="+mn-lt"/>
              <a:ea typeface="Aptos" panose="020B0004020202020204" pitchFamily="34" charset="0"/>
            </a:endParaRPr>
          </a:p>
          <a:p>
            <a:pPr marL="342900" lvl="0" indent="-342900">
              <a:buFont typeface="+mj-lt"/>
              <a:buAutoNum type="arabicPeriod"/>
            </a:pPr>
            <a:r>
              <a:rPr lang="en-US" sz="1800" b="1">
                <a:latin typeface="+mn-lt"/>
                <a:ea typeface="Aptos" panose="020B0004020202020204" pitchFamily="34" charset="0"/>
                <a:cs typeface="Arial"/>
              </a:rPr>
              <a:t>Delta Blues</a:t>
            </a:r>
            <a:r>
              <a:rPr lang="en-US" sz="1800">
                <a:latin typeface="+mn-lt"/>
                <a:ea typeface="Aptos" panose="020B0004020202020204" pitchFamily="34" charset="0"/>
                <a:cs typeface="Arial"/>
              </a:rPr>
              <a:t> – emotional and raw sounding vocals with lyrics that focused on hardship and folklore. Songs were accompanied by guitar incorporating fingerpicking and use of a slide.</a:t>
            </a:r>
            <a:endParaRPr lang="en-AU" sz="1800">
              <a:latin typeface="+mn-lt"/>
              <a:ea typeface="Aptos" panose="020B0004020202020204" pitchFamily="34" charset="0"/>
              <a:cs typeface="Arial"/>
            </a:endParaRPr>
          </a:p>
          <a:p>
            <a:pPr marL="342900" lvl="0" indent="-342900">
              <a:buFont typeface="+mj-lt"/>
              <a:buAutoNum type="arabicPeriod"/>
            </a:pPr>
            <a:r>
              <a:rPr lang="en-US" sz="1800" b="1">
                <a:latin typeface="+mn-lt"/>
                <a:ea typeface="Aptos" panose="020B0004020202020204" pitchFamily="34" charset="0"/>
                <a:cs typeface="Arial"/>
              </a:rPr>
              <a:t>Chicago Blues </a:t>
            </a:r>
            <a:r>
              <a:rPr lang="en-US" sz="1800">
                <a:latin typeface="+mn-lt"/>
                <a:ea typeface="Aptos" panose="020B0004020202020204" pitchFamily="34" charset="0"/>
                <a:cs typeface="Arial"/>
              </a:rPr>
              <a:t>– lyrics focused on city life, social struggles and love. Accompaniment often includes electric guitar, harmonica, piano, bass and drums.</a:t>
            </a:r>
            <a:endParaRPr lang="en-AU" sz="1800">
              <a:latin typeface="+mn-lt"/>
              <a:ea typeface="Aptos" panose="020B0004020202020204" pitchFamily="34" charset="0"/>
            </a:endParaRPr>
          </a:p>
        </p:txBody>
      </p:sp>
      <p:sp>
        <p:nvSpPr>
          <p:cNvPr id="2" name="Slide Number Placeholder 1">
            <a:extLst>
              <a:ext uri="{FF2B5EF4-FFF2-40B4-BE49-F238E27FC236}">
                <a16:creationId xmlns:a16="http://schemas.microsoft.com/office/drawing/2014/main" id="{9AD6C46F-7228-6805-6413-3F5F1F19B0B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417090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F57155C7-8B12-59AA-4FCA-E7AF6B63B4E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8DD46F-52C4-9828-27E0-AA1ED69A9669}"/>
              </a:ext>
            </a:extLst>
          </p:cNvPr>
          <p:cNvSpPr>
            <a:spLocks noGrp="1"/>
          </p:cNvSpPr>
          <p:nvPr>
            <p:ph type="title"/>
          </p:nvPr>
        </p:nvSpPr>
        <p:spPr/>
        <p:txBody>
          <a:bodyPr/>
          <a:lstStyle/>
          <a:p>
            <a:r>
              <a:rPr lang="en-AU">
                <a:latin typeface="+mj-lt"/>
              </a:rPr>
              <a:t>Activity 1.2 – early blues style – listening (1)</a:t>
            </a:r>
          </a:p>
        </p:txBody>
      </p:sp>
      <p:sp>
        <p:nvSpPr>
          <p:cNvPr id="3" name="Text Placeholder 12">
            <a:extLst>
              <a:ext uri="{FF2B5EF4-FFF2-40B4-BE49-F238E27FC236}">
                <a16:creationId xmlns:a16="http://schemas.microsoft.com/office/drawing/2014/main" id="{FE61FE75-E9F6-945E-B045-CEC2928C06D1}"/>
              </a:ext>
            </a:extLst>
          </p:cNvPr>
          <p:cNvSpPr>
            <a:spLocks noGrp="1"/>
          </p:cNvSpPr>
          <p:nvPr>
            <p:ph type="body" sz="quarter" idx="18"/>
          </p:nvPr>
        </p:nvSpPr>
        <p:spPr/>
        <p:txBody>
          <a:bodyPr/>
          <a:lstStyle/>
          <a:p>
            <a:r>
              <a:rPr lang="en-AU">
                <a:latin typeface="+mj-lt"/>
              </a:rPr>
              <a:t>Early blues style – listening worksheet samples</a:t>
            </a:r>
          </a:p>
        </p:txBody>
      </p:sp>
      <p:pic>
        <p:nvPicPr>
          <p:cNvPr id="8" name="Online Media 7" title="Walk On">
            <a:hlinkClick r:id="" action="ppaction://media"/>
            <a:extLst>
              <a:ext uri="{FF2B5EF4-FFF2-40B4-BE49-F238E27FC236}">
                <a16:creationId xmlns:a16="http://schemas.microsoft.com/office/drawing/2014/main" id="{24E171B2-D41C-44C3-C2A1-78B6FD1EF932}"/>
              </a:ext>
            </a:extLst>
          </p:cNvPr>
          <p:cNvPicPr>
            <a:picLocks noRot="1" noChangeAspect="1"/>
          </p:cNvPicPr>
          <p:nvPr>
            <a:videoFile r:link="rId1"/>
          </p:nvPr>
        </p:nvPicPr>
        <p:blipFill>
          <a:blip r:embed="rId6"/>
          <a:stretch>
            <a:fillRect/>
          </a:stretch>
        </p:blipFill>
        <p:spPr>
          <a:xfrm>
            <a:off x="360002" y="1414125"/>
            <a:ext cx="3048000" cy="2286000"/>
          </a:xfrm>
          <a:prstGeom prst="rect">
            <a:avLst/>
          </a:prstGeom>
        </p:spPr>
      </p:pic>
      <p:sp>
        <p:nvSpPr>
          <p:cNvPr id="12" name="TextBox 11">
            <a:extLst>
              <a:ext uri="{FF2B5EF4-FFF2-40B4-BE49-F238E27FC236}">
                <a16:creationId xmlns:a16="http://schemas.microsoft.com/office/drawing/2014/main" id="{77C607F5-E59B-00D1-E134-613EB6BEBD96}"/>
              </a:ext>
            </a:extLst>
          </p:cNvPr>
          <p:cNvSpPr txBox="1"/>
          <p:nvPr/>
        </p:nvSpPr>
        <p:spPr>
          <a:xfrm>
            <a:off x="360002" y="3680480"/>
            <a:ext cx="1446824" cy="294632"/>
          </a:xfrm>
          <a:prstGeom prst="rect">
            <a:avLst/>
          </a:prstGeom>
          <a:noFill/>
        </p:spPr>
        <p:txBody>
          <a:bodyPr wrap="square">
            <a:spAutoFit/>
          </a:bodyPr>
          <a:lstStyle/>
          <a:p>
            <a:pPr>
              <a:lnSpc>
                <a:spcPct val="150000"/>
              </a:lnSpc>
              <a:spcBef>
                <a:spcPts val="1200"/>
              </a:spcBef>
              <a:spcAft>
                <a:spcPts val="600"/>
              </a:spcAft>
            </a:pPr>
            <a:r>
              <a:rPr lang="en-AU" sz="1000" u="sng">
                <a:solidFill>
                  <a:srgbClr val="2F5496"/>
                </a:solidFill>
                <a:effectLst/>
                <a:ea typeface="Calibri" panose="020F0502020204030204" pitchFamily="34" charset="0"/>
                <a:hlinkClick r:id="rId7"/>
              </a:rPr>
              <a:t>Walk On (3:18)</a:t>
            </a:r>
            <a:r>
              <a:rPr lang="en-AU" sz="1000">
                <a:effectLst/>
                <a:ea typeface="Calibri" panose="020F0502020204030204" pitchFamily="34" charset="0"/>
              </a:rPr>
              <a:t> </a:t>
            </a:r>
          </a:p>
        </p:txBody>
      </p:sp>
      <p:pic>
        <p:nvPicPr>
          <p:cNvPr id="11" name="Online Media 10" title="Robert Johnson - Sweet Home Chicago [1937]">
            <a:hlinkClick r:id="" action="ppaction://media"/>
            <a:extLst>
              <a:ext uri="{FF2B5EF4-FFF2-40B4-BE49-F238E27FC236}">
                <a16:creationId xmlns:a16="http://schemas.microsoft.com/office/drawing/2014/main" id="{A4EF7848-E1F9-D0E5-332C-47EA5A682AB1}"/>
              </a:ext>
            </a:extLst>
          </p:cNvPr>
          <p:cNvPicPr>
            <a:picLocks noRot="1" noChangeAspect="1"/>
          </p:cNvPicPr>
          <p:nvPr>
            <a:videoFile r:link="rId2"/>
          </p:nvPr>
        </p:nvPicPr>
        <p:blipFill>
          <a:blip r:embed="rId8"/>
          <a:stretch>
            <a:fillRect/>
          </a:stretch>
        </p:blipFill>
        <p:spPr>
          <a:xfrm>
            <a:off x="4266499" y="1414125"/>
            <a:ext cx="3047998" cy="2286000"/>
          </a:xfrm>
          <a:prstGeom prst="rect">
            <a:avLst/>
          </a:prstGeom>
        </p:spPr>
      </p:pic>
      <p:sp>
        <p:nvSpPr>
          <p:cNvPr id="16" name="TextBox 15">
            <a:extLst>
              <a:ext uri="{FF2B5EF4-FFF2-40B4-BE49-F238E27FC236}">
                <a16:creationId xmlns:a16="http://schemas.microsoft.com/office/drawing/2014/main" id="{C8D8877C-0ADB-D795-3660-D4CBECE0C235}"/>
              </a:ext>
            </a:extLst>
          </p:cNvPr>
          <p:cNvSpPr txBox="1"/>
          <p:nvPr/>
        </p:nvSpPr>
        <p:spPr>
          <a:xfrm>
            <a:off x="4266499" y="3680480"/>
            <a:ext cx="2497665" cy="294632"/>
          </a:xfrm>
          <a:prstGeom prst="rect">
            <a:avLst/>
          </a:prstGeom>
          <a:noFill/>
        </p:spPr>
        <p:txBody>
          <a:bodyPr wrap="square">
            <a:spAutoFit/>
          </a:bodyPr>
          <a:lstStyle/>
          <a:p>
            <a:pPr>
              <a:lnSpc>
                <a:spcPct val="150000"/>
              </a:lnSpc>
              <a:spcBef>
                <a:spcPts val="1200"/>
              </a:spcBef>
              <a:spcAft>
                <a:spcPts val="600"/>
              </a:spcAft>
            </a:pPr>
            <a:r>
              <a:rPr lang="en-AU" sz="1000" u="sng">
                <a:solidFill>
                  <a:srgbClr val="2F5496"/>
                </a:solidFill>
                <a:effectLst/>
                <a:ea typeface="Calibri" panose="020F0502020204030204" pitchFamily="34" charset="0"/>
                <a:hlinkClick r:id="rId9"/>
              </a:rPr>
              <a:t>Sweet Home Chicago (2:59</a:t>
            </a:r>
            <a:r>
              <a:rPr lang="en-AU" sz="1000" u="sng">
                <a:solidFill>
                  <a:srgbClr val="2F5496"/>
                </a:solidFill>
                <a:effectLst/>
                <a:ea typeface="Calibri" panose="020F0502020204030204" pitchFamily="34" charset="0"/>
              </a:rPr>
              <a:t>)</a:t>
            </a:r>
            <a:endParaRPr lang="en-AU" sz="1000">
              <a:effectLst/>
              <a:ea typeface="Calibri" panose="020F0502020204030204" pitchFamily="34" charset="0"/>
            </a:endParaRPr>
          </a:p>
        </p:txBody>
      </p:sp>
      <p:pic>
        <p:nvPicPr>
          <p:cNvPr id="14" name="Online Media 13" title="Spoonful">
            <a:hlinkClick r:id="" action="ppaction://media"/>
            <a:extLst>
              <a:ext uri="{FF2B5EF4-FFF2-40B4-BE49-F238E27FC236}">
                <a16:creationId xmlns:a16="http://schemas.microsoft.com/office/drawing/2014/main" id="{EA123690-FEFD-07B5-AD35-2D3D40A7090D}"/>
              </a:ext>
            </a:extLst>
          </p:cNvPr>
          <p:cNvPicPr>
            <a:picLocks noRot="1" noChangeAspect="1"/>
          </p:cNvPicPr>
          <p:nvPr>
            <a:videoFile r:link="rId3"/>
          </p:nvPr>
        </p:nvPicPr>
        <p:blipFill>
          <a:blip r:embed="rId10"/>
          <a:stretch>
            <a:fillRect/>
          </a:stretch>
        </p:blipFill>
        <p:spPr>
          <a:xfrm>
            <a:off x="8172994" y="1414125"/>
            <a:ext cx="3048001" cy="2286000"/>
          </a:xfrm>
          <a:prstGeom prst="rect">
            <a:avLst/>
          </a:prstGeom>
        </p:spPr>
      </p:pic>
      <p:sp>
        <p:nvSpPr>
          <p:cNvPr id="18" name="TextBox 17">
            <a:extLst>
              <a:ext uri="{FF2B5EF4-FFF2-40B4-BE49-F238E27FC236}">
                <a16:creationId xmlns:a16="http://schemas.microsoft.com/office/drawing/2014/main" id="{9DF92213-EC20-2722-E03E-D2C733660C39}"/>
              </a:ext>
            </a:extLst>
          </p:cNvPr>
          <p:cNvSpPr txBox="1"/>
          <p:nvPr/>
        </p:nvSpPr>
        <p:spPr>
          <a:xfrm>
            <a:off x="8172994" y="3680480"/>
            <a:ext cx="1438357" cy="294632"/>
          </a:xfrm>
          <a:prstGeom prst="rect">
            <a:avLst/>
          </a:prstGeom>
          <a:noFill/>
        </p:spPr>
        <p:txBody>
          <a:bodyPr wrap="square">
            <a:spAutoFit/>
          </a:bodyPr>
          <a:lstStyle/>
          <a:p>
            <a:pPr>
              <a:lnSpc>
                <a:spcPct val="150000"/>
              </a:lnSpc>
              <a:spcBef>
                <a:spcPts val="1200"/>
              </a:spcBef>
              <a:spcAft>
                <a:spcPts val="600"/>
              </a:spcAft>
            </a:pPr>
            <a:r>
              <a:rPr lang="en-AU" sz="1000" u="sng">
                <a:solidFill>
                  <a:srgbClr val="2F5496"/>
                </a:solidFill>
                <a:effectLst/>
                <a:ea typeface="Calibri" panose="020F0502020204030204" pitchFamily="34" charset="0"/>
                <a:hlinkClick r:id="rId11"/>
              </a:rPr>
              <a:t>Spoonful (2:50)</a:t>
            </a:r>
            <a:endParaRPr lang="en-AU" sz="1000">
              <a:effectLst/>
              <a:ea typeface="Calibri" panose="020F0502020204030204" pitchFamily="34" charset="0"/>
            </a:endParaRPr>
          </a:p>
        </p:txBody>
      </p:sp>
      <p:sp>
        <p:nvSpPr>
          <p:cNvPr id="6" name="Rectangle: Rounded Corners 5">
            <a:extLst>
              <a:ext uri="{FF2B5EF4-FFF2-40B4-BE49-F238E27FC236}">
                <a16:creationId xmlns:a16="http://schemas.microsoft.com/office/drawing/2014/main" id="{22059BE7-2BE8-1198-F211-2A30BAB2E8B5}"/>
              </a:ext>
            </a:extLst>
          </p:cNvPr>
          <p:cNvSpPr/>
          <p:nvPr/>
        </p:nvSpPr>
        <p:spPr>
          <a:xfrm>
            <a:off x="360003" y="4065112"/>
            <a:ext cx="10860992" cy="2540888"/>
          </a:xfrm>
          <a:prstGeom prst="roundRect">
            <a:avLst>
              <a:gd name="adj" fmla="val 6899"/>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600"/>
              </a:spcAft>
            </a:pPr>
            <a:r>
              <a:rPr lang="en-US" sz="1800">
                <a:cs typeface="Arial"/>
              </a:rPr>
              <a:t>Reference numbers for the</a:t>
            </a:r>
            <a:r>
              <a:rPr lang="en-US" sz="1800"/>
              <a:t> </a:t>
            </a:r>
            <a:r>
              <a:rPr lang="en-US" sz="1800">
                <a:cs typeface="Arial"/>
              </a:rPr>
              <a:t>Elements of music (see following slide for example)</a:t>
            </a:r>
          </a:p>
          <a:p>
            <a:pPr>
              <a:lnSpc>
                <a:spcPct val="150000"/>
              </a:lnSpc>
              <a:spcAft>
                <a:spcPts val="600"/>
              </a:spcAft>
            </a:pPr>
            <a:r>
              <a:rPr lang="en-US" sz="1800">
                <a:cs typeface="Arial"/>
              </a:rPr>
              <a:t>1 – pitch (relative highness and lowness of sounds)</a:t>
            </a:r>
          </a:p>
          <a:p>
            <a:pPr>
              <a:lnSpc>
                <a:spcPct val="150000"/>
              </a:lnSpc>
              <a:spcAft>
                <a:spcPts val="600"/>
              </a:spcAft>
            </a:pPr>
            <a:r>
              <a:rPr lang="en-US" sz="1800">
                <a:cs typeface="Arial"/>
              </a:rPr>
              <a:t>2 – duration (the lengths of sounds and silences is music)</a:t>
            </a:r>
          </a:p>
          <a:p>
            <a:pPr>
              <a:lnSpc>
                <a:spcPct val="150000"/>
              </a:lnSpc>
              <a:spcAft>
                <a:spcPts val="600"/>
              </a:spcAft>
            </a:pPr>
            <a:r>
              <a:rPr lang="en-US" sz="1800">
                <a:cs typeface="Arial"/>
              </a:rPr>
              <a:t>3 – structure (the design or form of music. Construction of sections or parts)</a:t>
            </a:r>
          </a:p>
          <a:p>
            <a:pPr>
              <a:lnSpc>
                <a:spcPct val="150000"/>
              </a:lnSpc>
              <a:spcAft>
                <a:spcPts val="600"/>
              </a:spcAft>
            </a:pPr>
            <a:r>
              <a:rPr lang="en-US" sz="1800">
                <a:cs typeface="Arial"/>
              </a:rPr>
              <a:t>4 – </a:t>
            </a:r>
            <a:r>
              <a:rPr lang="en-US" sz="1800">
                <a:effectLst/>
                <a:ea typeface="Calibri" panose="020F0502020204030204" pitchFamily="34" charset="0"/>
              </a:rPr>
              <a:t>performing media and timbre (the instrument/s/voices used, and the quality of their sound created) </a:t>
            </a:r>
            <a:endParaRPr lang="en-US" sz="1800">
              <a:cs typeface="Arial"/>
            </a:endParaRPr>
          </a:p>
        </p:txBody>
      </p:sp>
      <p:sp>
        <p:nvSpPr>
          <p:cNvPr id="2" name="Slide Number Placeholder 1">
            <a:extLst>
              <a:ext uri="{FF2B5EF4-FFF2-40B4-BE49-F238E27FC236}">
                <a16:creationId xmlns:a16="http://schemas.microsoft.com/office/drawing/2014/main" id="{652FB22E-D8E7-03EE-45FA-A0F0BB06AA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88479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video>
              <p:cMediaNode vol="80000">
                <p:cTn id="21" fill="hold" display="0">
                  <p:stCondLst>
                    <p:cond delay="indefinite"/>
                  </p:stCondLst>
                </p:cTn>
                <p:tgtEl>
                  <p:spTgt spid="11"/>
                </p:tgtEl>
              </p:cMediaNode>
            </p:video>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1"/>
                                        </p:tgtEl>
                                      </p:cBhvr>
                                    </p:cmd>
                                  </p:childTnLst>
                                </p:cTn>
                              </p:par>
                            </p:childTnLst>
                          </p:cTn>
                        </p:par>
                      </p:childTnLst>
                    </p:cTn>
                  </p:par>
                </p:childTnLst>
              </p:cTn>
              <p:nextCondLst>
                <p:cond evt="onClick" delay="0">
                  <p:tgtEl>
                    <p:spTgt spid="11"/>
                  </p:tgtEl>
                </p:cond>
              </p:nextCondLst>
            </p:seq>
            <p:video>
              <p:cMediaNode vol="80000">
                <p:cTn id="27" fill="hold" display="0">
                  <p:stCondLst>
                    <p:cond delay="indefinite"/>
                  </p:stCondLst>
                </p:cTn>
                <p:tgtEl>
                  <p:spTgt spid="14"/>
                </p:tgtEl>
              </p:cMediaNode>
            </p:video>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F57155C7-8B12-59AA-4FCA-E7AF6B63B4E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8DD46F-52C4-9828-27E0-AA1ED69A9669}"/>
              </a:ext>
            </a:extLst>
          </p:cNvPr>
          <p:cNvSpPr>
            <a:spLocks noGrp="1"/>
          </p:cNvSpPr>
          <p:nvPr>
            <p:ph type="title"/>
          </p:nvPr>
        </p:nvSpPr>
        <p:spPr/>
        <p:txBody>
          <a:bodyPr/>
          <a:lstStyle/>
          <a:p>
            <a:r>
              <a:rPr lang="en-AU">
                <a:latin typeface="+mj-lt"/>
              </a:rPr>
              <a:t>Activity 1.2 – early blues style – listening (2)</a:t>
            </a:r>
          </a:p>
        </p:txBody>
      </p:sp>
      <p:sp>
        <p:nvSpPr>
          <p:cNvPr id="12" name="Text Placeholder 11">
            <a:extLst>
              <a:ext uri="{FF2B5EF4-FFF2-40B4-BE49-F238E27FC236}">
                <a16:creationId xmlns:a16="http://schemas.microsoft.com/office/drawing/2014/main" id="{4DD8716F-863D-A0A2-9C29-6E109795DE4E}"/>
              </a:ext>
            </a:extLst>
          </p:cNvPr>
          <p:cNvSpPr>
            <a:spLocks noGrp="1"/>
          </p:cNvSpPr>
          <p:nvPr>
            <p:ph type="body" sz="quarter" idx="18"/>
          </p:nvPr>
        </p:nvSpPr>
        <p:spPr/>
        <p:txBody>
          <a:bodyPr/>
          <a:lstStyle/>
          <a:p>
            <a:r>
              <a:rPr lang="en-US">
                <a:latin typeface="+mj-lt"/>
              </a:rPr>
              <a:t>Early blues style – listening worksheet response sample</a:t>
            </a:r>
          </a:p>
        </p:txBody>
      </p:sp>
      <p:graphicFrame>
        <p:nvGraphicFramePr>
          <p:cNvPr id="7" name="Table 6">
            <a:extLst>
              <a:ext uri="{FF2B5EF4-FFF2-40B4-BE49-F238E27FC236}">
                <a16:creationId xmlns:a16="http://schemas.microsoft.com/office/drawing/2014/main" id="{7DAF6440-4861-FD06-6018-ECF9E1FAF053}"/>
              </a:ext>
            </a:extLst>
          </p:cNvPr>
          <p:cNvGraphicFramePr>
            <a:graphicFrameLocks noGrp="1"/>
          </p:cNvGraphicFramePr>
          <p:nvPr>
            <p:extLst>
              <p:ext uri="{D42A27DB-BD31-4B8C-83A1-F6EECF244321}">
                <p14:modId xmlns:p14="http://schemas.microsoft.com/office/powerpoint/2010/main" val="2912290126"/>
              </p:ext>
            </p:extLst>
          </p:nvPr>
        </p:nvGraphicFramePr>
        <p:xfrm>
          <a:off x="368597" y="1751132"/>
          <a:ext cx="10843804" cy="2083512"/>
        </p:xfrm>
        <a:graphic>
          <a:graphicData uri="http://schemas.openxmlformats.org/drawingml/2006/table">
            <a:tbl>
              <a:tblPr firstRow="1" bandRow="1">
                <a:tableStyleId>{72833802-FEF1-4C79-8D5D-14CF1EAF98D9}</a:tableStyleId>
              </a:tblPr>
              <a:tblGrid>
                <a:gridCol w="4269750">
                  <a:extLst>
                    <a:ext uri="{9D8B030D-6E8A-4147-A177-3AD203B41FA5}">
                      <a16:colId xmlns:a16="http://schemas.microsoft.com/office/drawing/2014/main" val="2111262960"/>
                    </a:ext>
                  </a:extLst>
                </a:gridCol>
                <a:gridCol w="6574054">
                  <a:extLst>
                    <a:ext uri="{9D8B030D-6E8A-4147-A177-3AD203B41FA5}">
                      <a16:colId xmlns:a16="http://schemas.microsoft.com/office/drawing/2014/main" val="1011409309"/>
                    </a:ext>
                  </a:extLst>
                </a:gridCol>
              </a:tblGrid>
              <a:tr h="545391">
                <a:tc>
                  <a:txBody>
                    <a:bodyPr/>
                    <a:lstStyle/>
                    <a:p>
                      <a:pPr>
                        <a:lnSpc>
                          <a:spcPct val="150000"/>
                        </a:lnSpc>
                      </a:pPr>
                      <a:r>
                        <a:rPr lang="en-AU">
                          <a:latin typeface="+mj-lt"/>
                        </a:rPr>
                        <a:t>Question</a:t>
                      </a:r>
                    </a:p>
                  </a:txBody>
                  <a:tcPr>
                    <a:lnL w="6350" cap="flat" cmpd="sng" algn="ctr">
                      <a:noFill/>
                      <a:prstDash val="solid"/>
                      <a:miter lim="800000"/>
                    </a:lnL>
                    <a:lnR w="12700" cap="flat" cmpd="sng" algn="ctr">
                      <a:solidFill>
                        <a:schemeClr val="bg2"/>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nSpc>
                          <a:spcPct val="150000"/>
                        </a:lnSpc>
                      </a:pPr>
                      <a:r>
                        <a:rPr lang="en-AU">
                          <a:solidFill>
                            <a:schemeClr val="bg1"/>
                          </a:solidFill>
                          <a:latin typeface="+mj-lt"/>
                        </a:rPr>
                        <a:t>Response</a:t>
                      </a:r>
                    </a:p>
                  </a:txBody>
                  <a:tcPr>
                    <a:lnL w="12700" cap="flat" cmpd="sng" algn="ctr">
                      <a:solidFill>
                        <a:schemeClr val="bg2"/>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32772039"/>
                  </a:ext>
                </a:extLst>
              </a:tr>
              <a:tr h="1538121">
                <a:tc>
                  <a:txBody>
                    <a:bodyPr/>
                    <a:lstStyle/>
                    <a:p>
                      <a:pPr>
                        <a:lnSpc>
                          <a:spcPct val="150000"/>
                        </a:lnSpc>
                        <a:spcAft>
                          <a:spcPts val="1200"/>
                        </a:spcAft>
                      </a:pPr>
                      <a:r>
                        <a:rPr lang="en-AU"/>
                        <a:t>Describe how the vocalist sounds</a:t>
                      </a:r>
                    </a:p>
                  </a:txBody>
                  <a:tcPr>
                    <a:lnL w="6350" cap="flat" cmpd="sng" algn="ctr">
                      <a:noFill/>
                      <a:prstDash val="solid"/>
                      <a:miter lim="800000"/>
                    </a:lnL>
                    <a:lnR w="12700" cap="flat" cmpd="sng" algn="ctr">
                      <a:solidFill>
                        <a:schemeClr val="bg2"/>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spcAft>
                          <a:spcPts val="1200"/>
                        </a:spcAft>
                      </a:pPr>
                      <a:r>
                        <a:rPr lang="en-AU" sz="1800" kern="1200" dirty="0">
                          <a:solidFill>
                            <a:schemeClr val="tx1"/>
                          </a:solidFill>
                          <a:effectLst/>
                        </a:rPr>
                        <a:t>male vocals singing melody line </a:t>
                      </a:r>
                      <a:r>
                        <a:rPr lang="en-AU" sz="1800" kern="1200" dirty="0">
                          <a:solidFill>
                            <a:srgbClr val="FF0000"/>
                          </a:solidFill>
                          <a:effectLst/>
                        </a:rPr>
                        <a:t>(1)</a:t>
                      </a:r>
                      <a:r>
                        <a:rPr lang="en-AU" sz="1800" kern="1200" dirty="0">
                          <a:solidFill>
                            <a:schemeClr val="tx1"/>
                          </a:solidFill>
                          <a:effectLst/>
                        </a:rPr>
                        <a:t>, which is quite repetitive. There is some harsher quality in the voice </a:t>
                      </a:r>
                      <a:r>
                        <a:rPr lang="en-AU" sz="1800" kern="1200" dirty="0">
                          <a:solidFill>
                            <a:srgbClr val="FF0000"/>
                          </a:solidFill>
                          <a:effectLst/>
                        </a:rPr>
                        <a:t>(4)</a:t>
                      </a:r>
                      <a:r>
                        <a:rPr lang="en-AU" sz="1800" kern="1200" dirty="0">
                          <a:solidFill>
                            <a:schemeClr val="tx1"/>
                          </a:solidFill>
                          <a:effectLst/>
                        </a:rPr>
                        <a:t>, when jumping to higher notes </a:t>
                      </a:r>
                      <a:r>
                        <a:rPr lang="en-AU" sz="1800" kern="1200" dirty="0">
                          <a:solidFill>
                            <a:srgbClr val="FF0000"/>
                          </a:solidFill>
                          <a:effectLst/>
                        </a:rPr>
                        <a:t>(1) </a:t>
                      </a:r>
                      <a:r>
                        <a:rPr lang="en-AU" sz="1800" kern="1200" dirty="0">
                          <a:solidFill>
                            <a:schemeClr val="tx1"/>
                          </a:solidFill>
                          <a:effectLst/>
                        </a:rPr>
                        <a:t>in the choruses </a:t>
                      </a:r>
                      <a:r>
                        <a:rPr lang="en-AU" sz="1800" kern="1200" dirty="0">
                          <a:solidFill>
                            <a:srgbClr val="FF0000"/>
                          </a:solidFill>
                          <a:effectLst/>
                        </a:rPr>
                        <a:t>(3)</a:t>
                      </a:r>
                      <a:endParaRPr lang="en-AU" dirty="0">
                        <a:solidFill>
                          <a:srgbClr val="FF0000"/>
                        </a:solidFill>
                      </a:endParaRPr>
                    </a:p>
                  </a:txBody>
                  <a:tcPr>
                    <a:lnL w="12700" cap="flat" cmpd="sng" algn="ctr">
                      <a:solidFill>
                        <a:schemeClr val="bg2"/>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0906786"/>
                  </a:ext>
                </a:extLst>
              </a:tr>
            </a:tbl>
          </a:graphicData>
        </a:graphic>
      </p:graphicFrame>
      <p:sp>
        <p:nvSpPr>
          <p:cNvPr id="8" name="Rectangle: Rounded Corners 7">
            <a:extLst>
              <a:ext uri="{FF2B5EF4-FFF2-40B4-BE49-F238E27FC236}">
                <a16:creationId xmlns:a16="http://schemas.microsoft.com/office/drawing/2014/main" id="{DC4B22C1-E23A-8D00-875D-649FE876F364}"/>
              </a:ext>
            </a:extLst>
          </p:cNvPr>
          <p:cNvSpPr/>
          <p:nvPr/>
        </p:nvSpPr>
        <p:spPr>
          <a:xfrm>
            <a:off x="360003" y="4065112"/>
            <a:ext cx="10860992" cy="2540888"/>
          </a:xfrm>
          <a:prstGeom prst="roundRect">
            <a:avLst>
              <a:gd name="adj" fmla="val 6899"/>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600"/>
              </a:spcAft>
            </a:pPr>
            <a:r>
              <a:rPr lang="en-US" sz="1800">
                <a:cs typeface="Arial"/>
              </a:rPr>
              <a:t>Reference numbers for the</a:t>
            </a:r>
            <a:r>
              <a:rPr lang="en-US" sz="1800"/>
              <a:t> </a:t>
            </a:r>
            <a:r>
              <a:rPr lang="en-US" sz="1800">
                <a:cs typeface="Arial"/>
              </a:rPr>
              <a:t>Elements of music (see following slide for example)</a:t>
            </a:r>
          </a:p>
          <a:p>
            <a:pPr>
              <a:lnSpc>
                <a:spcPct val="150000"/>
              </a:lnSpc>
              <a:spcAft>
                <a:spcPts val="600"/>
              </a:spcAft>
            </a:pPr>
            <a:r>
              <a:rPr lang="en-US" sz="1800">
                <a:solidFill>
                  <a:srgbClr val="FF0000"/>
                </a:solidFill>
                <a:cs typeface="Arial"/>
              </a:rPr>
              <a:t>1</a:t>
            </a:r>
            <a:r>
              <a:rPr lang="en-US" sz="1800">
                <a:cs typeface="Arial"/>
              </a:rPr>
              <a:t> – pitch (relative highness and lowness of sounds)</a:t>
            </a:r>
          </a:p>
          <a:p>
            <a:pPr>
              <a:lnSpc>
                <a:spcPct val="150000"/>
              </a:lnSpc>
              <a:spcAft>
                <a:spcPts val="600"/>
              </a:spcAft>
            </a:pPr>
            <a:r>
              <a:rPr lang="en-US" sz="1800">
                <a:cs typeface="Arial"/>
              </a:rPr>
              <a:t>2 – duration (the lengths of sounds and silences is music)</a:t>
            </a:r>
          </a:p>
          <a:p>
            <a:pPr>
              <a:lnSpc>
                <a:spcPct val="150000"/>
              </a:lnSpc>
              <a:spcAft>
                <a:spcPts val="600"/>
              </a:spcAft>
            </a:pPr>
            <a:r>
              <a:rPr lang="en-US" sz="1800">
                <a:solidFill>
                  <a:srgbClr val="FF0000"/>
                </a:solidFill>
                <a:cs typeface="Arial"/>
              </a:rPr>
              <a:t>3</a:t>
            </a:r>
            <a:r>
              <a:rPr lang="en-US" sz="1800">
                <a:cs typeface="Arial"/>
              </a:rPr>
              <a:t> – structure (the design or form of music. Construction of sections or parts)</a:t>
            </a:r>
          </a:p>
          <a:p>
            <a:pPr>
              <a:lnSpc>
                <a:spcPct val="150000"/>
              </a:lnSpc>
              <a:spcAft>
                <a:spcPts val="600"/>
              </a:spcAft>
            </a:pPr>
            <a:r>
              <a:rPr lang="en-US" sz="1800">
                <a:solidFill>
                  <a:srgbClr val="FF0000"/>
                </a:solidFill>
                <a:cs typeface="Arial"/>
              </a:rPr>
              <a:t>4</a:t>
            </a:r>
            <a:r>
              <a:rPr lang="en-US" sz="1800">
                <a:cs typeface="Arial"/>
              </a:rPr>
              <a:t> – </a:t>
            </a:r>
            <a:r>
              <a:rPr lang="en-US" sz="1800">
                <a:effectLst/>
                <a:ea typeface="Calibri" panose="020F0502020204030204" pitchFamily="34" charset="0"/>
              </a:rPr>
              <a:t>performing media and timbre (the instrument/s/voices used, and the quality of their sound created) </a:t>
            </a:r>
            <a:endParaRPr lang="en-US" sz="1800">
              <a:cs typeface="Arial"/>
            </a:endParaRPr>
          </a:p>
        </p:txBody>
      </p:sp>
      <p:sp>
        <p:nvSpPr>
          <p:cNvPr id="2" name="Slide Number Placeholder 1">
            <a:extLst>
              <a:ext uri="{FF2B5EF4-FFF2-40B4-BE49-F238E27FC236}">
                <a16:creationId xmlns:a16="http://schemas.microsoft.com/office/drawing/2014/main" id="{652FB22E-D8E7-03EE-45FA-A0F0BB06AA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405567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921AA-9249-36F5-A3DD-B1817A9D0D4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6A426F-205C-EFAB-2760-386B43234CC6}"/>
              </a:ext>
            </a:extLst>
          </p:cNvPr>
          <p:cNvSpPr>
            <a:spLocks noGrp="1"/>
          </p:cNvSpPr>
          <p:nvPr>
            <p:ph type="title"/>
          </p:nvPr>
        </p:nvSpPr>
        <p:spPr>
          <a:xfrm>
            <a:off x="360000" y="360000"/>
            <a:ext cx="11484000" cy="545601"/>
          </a:xfrm>
        </p:spPr>
        <p:txBody>
          <a:bodyPr/>
          <a:lstStyle/>
          <a:p>
            <a:r>
              <a:rPr lang="en-AU">
                <a:latin typeface="+mj-lt"/>
              </a:rPr>
              <a:t>Activity 1.3 – 12-bar blues chord progression (1)</a:t>
            </a:r>
          </a:p>
        </p:txBody>
      </p:sp>
      <p:sp>
        <p:nvSpPr>
          <p:cNvPr id="3" name="Text Placeholder 12">
            <a:extLst>
              <a:ext uri="{FF2B5EF4-FFF2-40B4-BE49-F238E27FC236}">
                <a16:creationId xmlns:a16="http://schemas.microsoft.com/office/drawing/2014/main" id="{ED4EA4EE-E45D-8EFF-12C8-111EEEFB018F}"/>
              </a:ext>
            </a:extLst>
          </p:cNvPr>
          <p:cNvSpPr>
            <a:spLocks noGrp="1"/>
          </p:cNvSpPr>
          <p:nvPr>
            <p:ph type="body" sz="quarter" idx="18"/>
          </p:nvPr>
        </p:nvSpPr>
        <p:spPr>
          <a:xfrm>
            <a:off x="360000" y="982520"/>
            <a:ext cx="11483998" cy="356423"/>
          </a:xfrm>
        </p:spPr>
        <p:txBody>
          <a:bodyPr/>
          <a:lstStyle/>
          <a:p>
            <a:r>
              <a:rPr lang="en-AU">
                <a:latin typeface="+mj-lt"/>
              </a:rPr>
              <a:t>Introduction</a:t>
            </a:r>
          </a:p>
        </p:txBody>
      </p:sp>
      <p:sp>
        <p:nvSpPr>
          <p:cNvPr id="4" name="Text Placeholder 11">
            <a:extLst>
              <a:ext uri="{FF2B5EF4-FFF2-40B4-BE49-F238E27FC236}">
                <a16:creationId xmlns:a16="http://schemas.microsoft.com/office/drawing/2014/main" id="{4A25D07E-A00A-81E3-83F2-648B45C7944E}"/>
              </a:ext>
            </a:extLst>
          </p:cNvPr>
          <p:cNvSpPr txBox="1">
            <a:spLocks/>
          </p:cNvSpPr>
          <p:nvPr/>
        </p:nvSpPr>
        <p:spPr>
          <a:xfrm>
            <a:off x="360000" y="1340765"/>
            <a:ext cx="6177960" cy="5355235"/>
          </a:xfrm>
          <a:prstGeom prst="rect">
            <a:avLst/>
          </a:prstGeom>
        </p:spPr>
        <p:txBody>
          <a:bodyPr lIns="0" tIns="45720" rIns="91440" bIns="45720" anchor="t"/>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AU" sz="1600" kern="100">
                <a:effectLst/>
                <a:latin typeface="+mn-lt"/>
                <a:ea typeface="Aptos" panose="020B0004020202020204" pitchFamily="34" charset="0"/>
                <a:cs typeface="Times New Roman"/>
              </a:rPr>
              <a:t>Here is a standard format for a 12-bar blues chord progression. In music, we sometimes see chords referred to in Roman numerals. This is so we can apply the pattern to any key we may want to play in. You can see this pattern uses chords I, IV and V. </a:t>
            </a:r>
          </a:p>
          <a:p>
            <a:pPr>
              <a:buNone/>
            </a:pPr>
            <a:r>
              <a:rPr lang="en-AU" sz="1600" kern="100">
                <a:effectLst/>
                <a:latin typeface="+mn-lt"/>
                <a:ea typeface="Aptos" panose="020B0004020202020204" pitchFamily="34" charset="0"/>
                <a:cs typeface="Times New Roman"/>
              </a:rPr>
              <a:t>Here are the Roman numerals for 1 to 10</a:t>
            </a:r>
          </a:p>
          <a:p>
            <a:pPr>
              <a:buNone/>
            </a:pPr>
            <a:r>
              <a:rPr lang="en-AU" sz="1600" kern="100">
                <a:effectLst/>
                <a:latin typeface="+mn-lt"/>
                <a:ea typeface="Aptos" panose="020B0004020202020204" pitchFamily="34" charset="0"/>
                <a:cs typeface="Times New Roman"/>
              </a:rPr>
              <a:t>1 (I), 2 (II), 3 (III), 4 (IV), 5 (V), 6 (VI), 7 (VII), 8 (VIII), 9 (IX) and 10 (X)</a:t>
            </a:r>
          </a:p>
          <a:p>
            <a:pPr>
              <a:buNone/>
            </a:pPr>
            <a:r>
              <a:rPr lang="en-AU" sz="1600" kern="100">
                <a:effectLst/>
                <a:latin typeface="+mn-lt"/>
                <a:ea typeface="Aptos" panose="020B0004020202020204" pitchFamily="34" charset="0"/>
                <a:cs typeface="Times New Roman"/>
              </a:rPr>
              <a:t>We use uppercase for major and lowercase for minor. For example, chord 3 major (III) and chord 3 minor (iii).</a:t>
            </a:r>
          </a:p>
          <a:p>
            <a:r>
              <a:rPr lang="en-AU" sz="1600" kern="100">
                <a:effectLst/>
                <a:latin typeface="+mn-lt"/>
                <a:ea typeface="Aptos" panose="020B0004020202020204" pitchFamily="34" charset="0"/>
                <a:cs typeface="Times New Roman"/>
              </a:rPr>
              <a:t>The first 4 bars of music use chord I, although we might see a chord IV in the second bar, as an alternative to repeating chord I. We will also find a chord V in the final bar instead of chord I, if we are repeating the chord progression. This is called a ‘turnaround’.</a:t>
            </a:r>
          </a:p>
        </p:txBody>
      </p:sp>
      <p:pic>
        <p:nvPicPr>
          <p:cNvPr id="7" name="Picture 6" descr="This is an image of the 12 bar blues chord progression. There are 12 bars laid out with the Roman numerals of I, IV and V placed in the appropriate bars to reflect the progression. ">
            <a:extLst>
              <a:ext uri="{FF2B5EF4-FFF2-40B4-BE49-F238E27FC236}">
                <a16:creationId xmlns:a16="http://schemas.microsoft.com/office/drawing/2014/main" id="{4A2CB8B4-52C3-9AB9-BB8E-6F9023B97C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5254" y="1338943"/>
            <a:ext cx="4858744" cy="3362325"/>
          </a:xfrm>
          <a:prstGeom prst="rect">
            <a:avLst/>
          </a:prstGeom>
        </p:spPr>
      </p:pic>
      <p:sp>
        <p:nvSpPr>
          <p:cNvPr id="2" name="Slide Number Placeholder 1">
            <a:extLst>
              <a:ext uri="{FF2B5EF4-FFF2-40B4-BE49-F238E27FC236}">
                <a16:creationId xmlns:a16="http://schemas.microsoft.com/office/drawing/2014/main" id="{FFB6A6F0-7BBD-5951-E388-797C0345B3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378777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latin typeface="+mj-lt"/>
                <a:ea typeface="Times New Roman" panose="02020603050405020304" pitchFamily="18" charset="0"/>
              </a:rPr>
              <a:t>Garage to Grammys</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rPr>
              <a:t>Stage 4 music</a:t>
            </a:r>
          </a:p>
        </p:txBody>
      </p:sp>
      <p:pic>
        <p:nvPicPr>
          <p:cNvPr id="12" name="Picture Placeholder 11">
            <a:extLst>
              <a:ext uri="{FF2B5EF4-FFF2-40B4-BE49-F238E27FC236}">
                <a16:creationId xmlns:a16="http://schemas.microsoft.com/office/drawing/2014/main" id="{E931CCA2-5DB7-0750-5B00-B87C19FDD641}"/>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4803" r="4803"/>
          <a:stretch/>
        </p:blipFill>
        <p:spPr>
          <a:xfrm>
            <a:off x="7128000" y="137160"/>
            <a:ext cx="5064000" cy="6858000"/>
          </a:xfrm>
        </p:spPr>
      </p:pic>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CF77866C-3D6B-F1BE-83A1-D2D9155D237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C3A3385-84F6-DE4C-FD05-FA607FAE9DC4}"/>
              </a:ext>
            </a:extLst>
          </p:cNvPr>
          <p:cNvSpPr>
            <a:spLocks noGrp="1"/>
          </p:cNvSpPr>
          <p:nvPr>
            <p:ph type="title"/>
          </p:nvPr>
        </p:nvSpPr>
        <p:spPr>
          <a:xfrm>
            <a:off x="360000" y="317473"/>
            <a:ext cx="11484000" cy="545601"/>
          </a:xfrm>
        </p:spPr>
        <p:txBody>
          <a:bodyPr/>
          <a:lstStyle/>
          <a:p>
            <a:r>
              <a:rPr lang="en-AU">
                <a:latin typeface="+mj-lt"/>
              </a:rPr>
              <a:t>Activity 1.3 – 12-bar blues chord progression (2)</a:t>
            </a:r>
          </a:p>
        </p:txBody>
      </p:sp>
      <p:sp>
        <p:nvSpPr>
          <p:cNvPr id="3" name="Text Placeholder 12">
            <a:extLst>
              <a:ext uri="{FF2B5EF4-FFF2-40B4-BE49-F238E27FC236}">
                <a16:creationId xmlns:a16="http://schemas.microsoft.com/office/drawing/2014/main" id="{73F954F0-1E0C-86A4-7A7C-3853F72A3835}"/>
              </a:ext>
            </a:extLst>
          </p:cNvPr>
          <p:cNvSpPr>
            <a:spLocks noGrp="1"/>
          </p:cNvSpPr>
          <p:nvPr>
            <p:ph type="body" sz="quarter" idx="18"/>
          </p:nvPr>
        </p:nvSpPr>
        <p:spPr>
          <a:xfrm>
            <a:off x="360000" y="811814"/>
            <a:ext cx="11483998" cy="356423"/>
          </a:xfrm>
        </p:spPr>
        <p:txBody>
          <a:bodyPr/>
          <a:lstStyle/>
          <a:p>
            <a:r>
              <a:rPr lang="en-AU">
                <a:latin typeface="+mj-lt"/>
              </a:rPr>
              <a:t>Listening</a:t>
            </a:r>
          </a:p>
        </p:txBody>
      </p:sp>
      <p:sp>
        <p:nvSpPr>
          <p:cNvPr id="4" name="Text Placeholder 11">
            <a:extLst>
              <a:ext uri="{FF2B5EF4-FFF2-40B4-BE49-F238E27FC236}">
                <a16:creationId xmlns:a16="http://schemas.microsoft.com/office/drawing/2014/main" id="{E02452A9-2C7D-CB9A-8032-B67E3E7D46BF}"/>
              </a:ext>
            </a:extLst>
          </p:cNvPr>
          <p:cNvSpPr txBox="1">
            <a:spLocks/>
          </p:cNvSpPr>
          <p:nvPr/>
        </p:nvSpPr>
        <p:spPr>
          <a:xfrm>
            <a:off x="360000" y="1268628"/>
            <a:ext cx="5303129" cy="1856940"/>
          </a:xfrm>
          <a:prstGeom prst="rect">
            <a:avLst/>
          </a:prstGeom>
        </p:spPr>
        <p:txBody>
          <a:bodyPr lIns="0" tIns="45720" rIns="91440" bIns="45720" anchor="t"/>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ts val="1000"/>
              <a:tabLst>
                <a:tab pos="457200" algn="l"/>
              </a:tabLst>
            </a:pPr>
            <a:r>
              <a:rPr lang="en-AU" sz="1800">
                <a:latin typeface="+mn-lt"/>
                <a:ea typeface="Calibri"/>
                <a:cs typeface="Arial"/>
              </a:rPr>
              <a:t>Use </a:t>
            </a:r>
            <a:r>
              <a:rPr lang="en-AU" sz="1800">
                <a:effectLst/>
                <a:latin typeface="+mn-lt"/>
                <a:ea typeface="Calibri"/>
                <a:cs typeface="Arial"/>
              </a:rPr>
              <a:t>the worksheet provided and place an asterisk in the bar to show when you hear the chord changes within the </a:t>
            </a:r>
            <a:r>
              <a:rPr lang="en-AU" sz="1800">
                <a:latin typeface="+mn-lt"/>
                <a:ea typeface="Calibri"/>
                <a:cs typeface="Arial"/>
              </a:rPr>
              <a:t>12-bar</a:t>
            </a:r>
            <a:r>
              <a:rPr lang="en-AU" sz="1800">
                <a:effectLst/>
                <a:latin typeface="+mn-lt"/>
                <a:ea typeface="Calibri"/>
                <a:cs typeface="Arial"/>
              </a:rPr>
              <a:t> blues progression.</a:t>
            </a:r>
          </a:p>
          <a:p>
            <a:pPr lvl="0">
              <a:lnSpc>
                <a:spcPct val="150000"/>
              </a:lnSpc>
              <a:buSzPts val="1000"/>
              <a:tabLst>
                <a:tab pos="457200" algn="l"/>
              </a:tabLst>
            </a:pPr>
            <a:endParaRPr lang="en-AU" sz="1800">
              <a:effectLst/>
              <a:latin typeface="+mn-lt"/>
              <a:ea typeface="Aptos" panose="020B0004020202020204" pitchFamily="34" charset="0"/>
            </a:endParaRPr>
          </a:p>
          <a:p>
            <a:pPr marL="342900" indent="-342900">
              <a:buFont typeface="Arial" panose="020B0604020202020204" pitchFamily="34" charset="0"/>
              <a:buChar char="•"/>
            </a:pPr>
            <a:endParaRPr lang="en-US" sz="1800">
              <a:latin typeface="+mn-lt"/>
              <a:ea typeface="Aptos" panose="020B0004020202020204" pitchFamily="34" charset="0"/>
            </a:endParaRPr>
          </a:p>
        </p:txBody>
      </p:sp>
      <p:pic>
        <p:nvPicPr>
          <p:cNvPr id="9" name="Picture 8" descr="A 4 by 3 grid of rectangles. The following instructions have been included, 'Draw an asterisk in the box to show where you hear the chords change. Each box is worth 4 beats.'">
            <a:extLst>
              <a:ext uri="{FF2B5EF4-FFF2-40B4-BE49-F238E27FC236}">
                <a16:creationId xmlns:a16="http://schemas.microsoft.com/office/drawing/2014/main" id="{80792A4F-E1B7-5DDF-6D2B-7D31A0F94EE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60001" y="3234225"/>
            <a:ext cx="5303128" cy="3480005"/>
          </a:xfrm>
          <a:prstGeom prst="rect">
            <a:avLst/>
          </a:prstGeom>
        </p:spPr>
      </p:pic>
      <p:pic>
        <p:nvPicPr>
          <p:cNvPr id="6" name="Online Media 5" title="James Brown - I Got You (I Feel Good) (Visualizer)">
            <a:hlinkClick r:id="" action="ppaction://media"/>
            <a:extLst>
              <a:ext uri="{FF2B5EF4-FFF2-40B4-BE49-F238E27FC236}">
                <a16:creationId xmlns:a16="http://schemas.microsoft.com/office/drawing/2014/main" id="{B6CF176A-5114-5F36-673C-0DC63DC6C394}"/>
              </a:ext>
            </a:extLst>
          </p:cNvPr>
          <p:cNvPicPr>
            <a:picLocks noRot="1" noChangeAspect="1"/>
          </p:cNvPicPr>
          <p:nvPr>
            <a:videoFile r:link="rId1"/>
          </p:nvPr>
        </p:nvPicPr>
        <p:blipFill>
          <a:blip r:embed="rId5"/>
          <a:stretch>
            <a:fillRect/>
          </a:stretch>
        </p:blipFill>
        <p:spPr>
          <a:xfrm>
            <a:off x="6096000" y="1268628"/>
            <a:ext cx="5747998" cy="3278815"/>
          </a:xfrm>
          <a:prstGeom prst="rect">
            <a:avLst/>
          </a:prstGeom>
        </p:spPr>
      </p:pic>
      <p:sp>
        <p:nvSpPr>
          <p:cNvPr id="10" name="TextBox 9">
            <a:extLst>
              <a:ext uri="{FF2B5EF4-FFF2-40B4-BE49-F238E27FC236}">
                <a16:creationId xmlns:a16="http://schemas.microsoft.com/office/drawing/2014/main" id="{BE95CC67-4AF5-3F58-34BC-0ACA08B78FF2}"/>
              </a:ext>
            </a:extLst>
          </p:cNvPr>
          <p:cNvSpPr txBox="1"/>
          <p:nvPr/>
        </p:nvSpPr>
        <p:spPr>
          <a:xfrm>
            <a:off x="6096000" y="4651496"/>
            <a:ext cx="5747998" cy="665087"/>
          </a:xfrm>
          <a:prstGeom prst="rect">
            <a:avLst/>
          </a:prstGeom>
          <a:noFill/>
        </p:spPr>
        <p:txBody>
          <a:bodyPr wrap="square">
            <a:spAutoFit/>
          </a:bodyPr>
          <a:lstStyle/>
          <a:p>
            <a:pPr>
              <a:lnSpc>
                <a:spcPct val="150000"/>
              </a:lnSpc>
              <a:spcAft>
                <a:spcPts val="1200"/>
              </a:spcAft>
            </a:pPr>
            <a:r>
              <a:rPr lang="en-AU" sz="1000">
                <a:effectLst/>
                <a:ea typeface="Calibri" panose="020F0502020204030204" pitchFamily="34" charset="0"/>
              </a:rPr>
              <a:t>James Brown (9 November 2014) </a:t>
            </a:r>
            <a:r>
              <a:rPr lang="en-AU" sz="1000" u="sng">
                <a:solidFill>
                  <a:srgbClr val="2F5496"/>
                </a:solidFill>
                <a:effectLst/>
                <a:ea typeface="Calibri" panose="020F0502020204030204" pitchFamily="34" charset="0"/>
                <a:hlinkClick r:id="rId6"/>
              </a:rPr>
              <a:t>I Feel Good (I Got You) (0:00 - 2:44)</a:t>
            </a:r>
            <a:r>
              <a:rPr lang="en-AU" sz="1000">
                <a:effectLst/>
                <a:ea typeface="Calibri" panose="020F0502020204030204" pitchFamily="34" charset="0"/>
                <a:hlinkClick r:id="rId6"/>
              </a:rPr>
              <a:t> </a:t>
            </a:r>
            <a:r>
              <a:rPr lang="en-AU" sz="1000">
                <a:effectLst/>
                <a:ea typeface="Calibri" panose="020F0502020204030204" pitchFamily="34" charset="0"/>
              </a:rPr>
              <a:t>[video]</a:t>
            </a:r>
            <a:r>
              <a:rPr lang="en-AU" sz="1000">
                <a:ea typeface="Calibri" panose="020F0502020204030204" pitchFamily="34" charset="0"/>
              </a:rPr>
              <a:t>, </a:t>
            </a:r>
            <a:r>
              <a:rPr lang="en-AU" sz="1000" i="1">
                <a:ea typeface="Calibri" panose="020F0502020204030204" pitchFamily="34" charset="0"/>
              </a:rPr>
              <a:t>James Brown</a:t>
            </a:r>
            <a:r>
              <a:rPr lang="en-AU" sz="1000">
                <a:ea typeface="Calibri" panose="020F0502020204030204" pitchFamily="34" charset="0"/>
              </a:rPr>
              <a:t>, YouTube,</a:t>
            </a:r>
            <a:r>
              <a:rPr lang="en-AU" sz="1000">
                <a:effectLst/>
                <a:ea typeface="Calibri" panose="020F0502020204030204" pitchFamily="34" charset="0"/>
              </a:rPr>
              <a:t> accessed 14 May 2025</a:t>
            </a:r>
          </a:p>
        </p:txBody>
      </p:sp>
      <p:sp>
        <p:nvSpPr>
          <p:cNvPr id="2" name="Slide Number Placeholder 1">
            <a:extLst>
              <a:ext uri="{FF2B5EF4-FFF2-40B4-BE49-F238E27FC236}">
                <a16:creationId xmlns:a16="http://schemas.microsoft.com/office/drawing/2014/main" id="{D03063AD-1F10-E115-7EAC-DF79889ADC7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391141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866C-3D6B-F1BE-83A1-D2D9155D237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C3A3385-84F6-DE4C-FD05-FA607FAE9DC4}"/>
              </a:ext>
            </a:extLst>
          </p:cNvPr>
          <p:cNvSpPr>
            <a:spLocks noGrp="1"/>
          </p:cNvSpPr>
          <p:nvPr>
            <p:ph type="title"/>
          </p:nvPr>
        </p:nvSpPr>
        <p:spPr>
          <a:xfrm>
            <a:off x="360000" y="290767"/>
            <a:ext cx="11484000" cy="545601"/>
          </a:xfrm>
        </p:spPr>
        <p:txBody>
          <a:bodyPr/>
          <a:lstStyle/>
          <a:p>
            <a:r>
              <a:rPr lang="en-AU">
                <a:latin typeface="+mj-lt"/>
              </a:rPr>
              <a:t>Activity 1.4 – 12-bar blues progression in C major (1)</a:t>
            </a:r>
          </a:p>
        </p:txBody>
      </p:sp>
      <p:sp>
        <p:nvSpPr>
          <p:cNvPr id="3" name="Text Placeholder 12">
            <a:extLst>
              <a:ext uri="{FF2B5EF4-FFF2-40B4-BE49-F238E27FC236}">
                <a16:creationId xmlns:a16="http://schemas.microsoft.com/office/drawing/2014/main" id="{73F954F0-1E0C-86A4-7A7C-3853F72A3835}"/>
              </a:ext>
            </a:extLst>
          </p:cNvPr>
          <p:cNvSpPr>
            <a:spLocks noGrp="1"/>
          </p:cNvSpPr>
          <p:nvPr>
            <p:ph type="body" sz="quarter" idx="18"/>
          </p:nvPr>
        </p:nvSpPr>
        <p:spPr>
          <a:xfrm>
            <a:off x="360002" y="944488"/>
            <a:ext cx="11483998" cy="356423"/>
          </a:xfrm>
        </p:spPr>
        <p:txBody>
          <a:bodyPr/>
          <a:lstStyle/>
          <a:p>
            <a:r>
              <a:rPr lang="en-AU">
                <a:latin typeface="+mj-lt"/>
                <a:cs typeface="Arial"/>
              </a:rPr>
              <a:t>12-bar blues progression in C major</a:t>
            </a:r>
          </a:p>
        </p:txBody>
      </p:sp>
      <p:sp>
        <p:nvSpPr>
          <p:cNvPr id="15" name="TextBox 14">
            <a:extLst>
              <a:ext uri="{FF2B5EF4-FFF2-40B4-BE49-F238E27FC236}">
                <a16:creationId xmlns:a16="http://schemas.microsoft.com/office/drawing/2014/main" id="{317D6534-8AD7-C5A2-C7D2-92972DE7D59C}"/>
              </a:ext>
            </a:extLst>
          </p:cNvPr>
          <p:cNvSpPr txBox="1"/>
          <p:nvPr/>
        </p:nvSpPr>
        <p:spPr>
          <a:xfrm>
            <a:off x="360000" y="1714631"/>
            <a:ext cx="11169109" cy="1063985"/>
          </a:xfrm>
          <a:prstGeom prst="rect">
            <a:avLst/>
          </a:prstGeom>
          <a:noFill/>
        </p:spPr>
        <p:txBody>
          <a:bodyPr wrap="square" lIns="0">
            <a:spAutoFit/>
          </a:bodyPr>
          <a:lstStyle/>
          <a:p>
            <a:pPr>
              <a:lnSpc>
                <a:spcPct val="150000"/>
              </a:lnSpc>
              <a:spcAft>
                <a:spcPts val="1200"/>
              </a:spcAft>
            </a:pPr>
            <a:r>
              <a:rPr lang="en-AU" sz="1800" kern="100">
                <a:ea typeface="Aptos" panose="020B0004020202020204" pitchFamily="34" charset="0"/>
                <a:cs typeface="Arial" panose="020B0604020202020204" pitchFamily="34" charset="0"/>
              </a:rPr>
              <a:t>Write out </a:t>
            </a:r>
            <a:r>
              <a:rPr lang="en-AU" sz="1800" kern="100">
                <a:effectLst/>
                <a:ea typeface="Aptos" panose="020B0004020202020204" pitchFamily="34" charset="0"/>
                <a:cs typeface="Arial" panose="020B0604020202020204" pitchFamily="34" charset="0"/>
              </a:rPr>
              <a:t>the 12-bar blues chord progression out in the key of C major. To help you, find the note on the scale that responds to the roman numerals. </a:t>
            </a:r>
          </a:p>
        </p:txBody>
      </p:sp>
      <p:pic>
        <p:nvPicPr>
          <p:cNvPr id="7" name="Picture 6" descr="A C major scale notated on a stave in the treble clef. The note names and numbers are placed under each note, and Roman numerals I, IV and V placed under the notes C, F and G respectively. ">
            <a:extLst>
              <a:ext uri="{FF2B5EF4-FFF2-40B4-BE49-F238E27FC236}">
                <a16:creationId xmlns:a16="http://schemas.microsoft.com/office/drawing/2014/main" id="{3DBBE4C3-B642-D110-9714-73766711C7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000" y="2778616"/>
            <a:ext cx="11169109" cy="3314896"/>
          </a:xfrm>
          <a:prstGeom prst="rect">
            <a:avLst/>
          </a:prstGeom>
        </p:spPr>
      </p:pic>
      <p:sp>
        <p:nvSpPr>
          <p:cNvPr id="2" name="Slide Number Placeholder 1">
            <a:extLst>
              <a:ext uri="{FF2B5EF4-FFF2-40B4-BE49-F238E27FC236}">
                <a16:creationId xmlns:a16="http://schemas.microsoft.com/office/drawing/2014/main" id="{D03063AD-1F10-E115-7EAC-DF79889ADC7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192819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59047-165A-28DC-134E-DBAF2EE4F3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CC1AB01-8558-1302-CA68-65683576AD68}"/>
              </a:ext>
            </a:extLst>
          </p:cNvPr>
          <p:cNvSpPr>
            <a:spLocks noGrp="1"/>
          </p:cNvSpPr>
          <p:nvPr>
            <p:ph type="title"/>
          </p:nvPr>
        </p:nvSpPr>
        <p:spPr/>
        <p:txBody>
          <a:bodyPr/>
          <a:lstStyle/>
          <a:p>
            <a:r>
              <a:rPr lang="en-AU">
                <a:latin typeface="+mj-lt"/>
              </a:rPr>
              <a:t>Activity 1.4 – 12-bar blues progression in C major (2)</a:t>
            </a:r>
          </a:p>
        </p:txBody>
      </p:sp>
      <p:sp>
        <p:nvSpPr>
          <p:cNvPr id="4" name="Text Placeholder 3">
            <a:extLst>
              <a:ext uri="{FF2B5EF4-FFF2-40B4-BE49-F238E27FC236}">
                <a16:creationId xmlns:a16="http://schemas.microsoft.com/office/drawing/2014/main" id="{EC7A19A6-7EBB-8D40-C712-FB8322F449B6}"/>
              </a:ext>
            </a:extLst>
          </p:cNvPr>
          <p:cNvSpPr>
            <a:spLocks noGrp="1"/>
          </p:cNvSpPr>
          <p:nvPr>
            <p:ph type="body" sz="quarter" idx="18"/>
          </p:nvPr>
        </p:nvSpPr>
        <p:spPr/>
        <p:txBody>
          <a:bodyPr/>
          <a:lstStyle/>
          <a:p>
            <a:r>
              <a:rPr lang="en-US">
                <a:latin typeface="+mj-lt"/>
              </a:rPr>
              <a:t>12-bar blues progression in C major</a:t>
            </a:r>
          </a:p>
        </p:txBody>
      </p:sp>
      <p:sp>
        <p:nvSpPr>
          <p:cNvPr id="3" name="Text Placeholder 12">
            <a:extLst>
              <a:ext uri="{FF2B5EF4-FFF2-40B4-BE49-F238E27FC236}">
                <a16:creationId xmlns:a16="http://schemas.microsoft.com/office/drawing/2014/main" id="{5DE5D847-152C-DBA7-3447-0304B33BC472}"/>
              </a:ext>
            </a:extLst>
          </p:cNvPr>
          <p:cNvSpPr>
            <a:spLocks noGrp="1"/>
          </p:cNvSpPr>
          <p:nvPr>
            <p:ph type="body" sz="quarter" idx="17"/>
          </p:nvPr>
        </p:nvSpPr>
        <p:spPr>
          <a:xfrm>
            <a:off x="360000" y="1567086"/>
            <a:ext cx="2448514" cy="529503"/>
          </a:xfrm>
        </p:spPr>
        <p:txBody>
          <a:bodyPr/>
          <a:lstStyle/>
          <a:p>
            <a:r>
              <a:rPr lang="en-AU">
                <a:latin typeface="+mn-lt"/>
                <a:cs typeface="Arial"/>
              </a:rPr>
              <a:t>Check your work.</a:t>
            </a:r>
          </a:p>
        </p:txBody>
      </p:sp>
      <p:pic>
        <p:nvPicPr>
          <p:cNvPr id="8" name="Picture 7" descr="The chord names for a 12 bar blues progression written in C major. Chord pattern shows 4 bars of a C, 2 bars of a F, 2 bars of a C, 1 bar of G, 1 bar of F, followed by 2 bars of C. Chord G used in final bar if wanting to repeat.">
            <a:extLst>
              <a:ext uri="{FF2B5EF4-FFF2-40B4-BE49-F238E27FC236}">
                <a16:creationId xmlns:a16="http://schemas.microsoft.com/office/drawing/2014/main" id="{CA78C6BB-B4C3-B14D-9EA2-8247ADF33865}"/>
              </a:ext>
            </a:extLst>
          </p:cNvPr>
          <p:cNvPicPr>
            <a:picLocks noChangeAspect="1"/>
          </p:cNvPicPr>
          <p:nvPr/>
        </p:nvPicPr>
        <p:blipFill>
          <a:blip r:embed="rId3"/>
          <a:stretch>
            <a:fillRect/>
          </a:stretch>
        </p:blipFill>
        <p:spPr>
          <a:xfrm>
            <a:off x="3305671" y="1567086"/>
            <a:ext cx="8056125" cy="4676960"/>
          </a:xfrm>
          <a:prstGeom prst="rect">
            <a:avLst/>
          </a:prstGeom>
        </p:spPr>
      </p:pic>
      <p:sp>
        <p:nvSpPr>
          <p:cNvPr id="2" name="Slide Number Placeholder 1">
            <a:extLst>
              <a:ext uri="{FF2B5EF4-FFF2-40B4-BE49-F238E27FC236}">
                <a16:creationId xmlns:a16="http://schemas.microsoft.com/office/drawing/2014/main" id="{4B4748E6-7B66-177A-BC5E-AE975FCDD1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381252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6E785B-0679-B4CB-ED71-24CF25F99AD4}"/>
              </a:ext>
            </a:extLst>
          </p:cNvPr>
          <p:cNvSpPr>
            <a:spLocks noGrp="1"/>
          </p:cNvSpPr>
          <p:nvPr>
            <p:ph type="title"/>
          </p:nvPr>
        </p:nvSpPr>
        <p:spPr/>
        <p:txBody>
          <a:bodyPr/>
          <a:lstStyle/>
          <a:p>
            <a:r>
              <a:rPr lang="en-AU">
                <a:latin typeface="+mj-lt"/>
              </a:rPr>
              <a:t>Activity 1.4 – 12-bar blues progression in C major (3)</a:t>
            </a:r>
            <a:endParaRPr lang="en-AU"/>
          </a:p>
        </p:txBody>
      </p:sp>
      <p:sp>
        <p:nvSpPr>
          <p:cNvPr id="5" name="Text Placeholder 4">
            <a:extLst>
              <a:ext uri="{FF2B5EF4-FFF2-40B4-BE49-F238E27FC236}">
                <a16:creationId xmlns:a16="http://schemas.microsoft.com/office/drawing/2014/main" id="{4E61FFCC-8B3E-832A-7909-4EDC7DCEA88B}"/>
              </a:ext>
            </a:extLst>
          </p:cNvPr>
          <p:cNvSpPr>
            <a:spLocks noGrp="1"/>
          </p:cNvSpPr>
          <p:nvPr>
            <p:ph type="body" sz="quarter" idx="17"/>
          </p:nvPr>
        </p:nvSpPr>
        <p:spPr>
          <a:xfrm>
            <a:off x="359999" y="1594789"/>
            <a:ext cx="5968953" cy="3624864"/>
          </a:xfrm>
        </p:spPr>
        <p:txBody>
          <a:bodyPr/>
          <a:lstStyle/>
          <a:p>
            <a:r>
              <a:rPr lang="en-AU" sz="1800" b="1">
                <a:latin typeface="+mj-lt"/>
              </a:rPr>
              <a:t>Revision on keyboard</a:t>
            </a:r>
          </a:p>
          <a:p>
            <a:r>
              <a:rPr lang="en-AU" sz="1800">
                <a:latin typeface="+mn-lt"/>
              </a:rPr>
              <a:t>The keyboard is made up of black and white keys. The white keys use the letter names of A, B, C, D, E, F, G. The black keys are the sharps or flats that relate to each note on either side of the white notes. </a:t>
            </a:r>
          </a:p>
          <a:p>
            <a:r>
              <a:rPr lang="en-AU" sz="1800">
                <a:latin typeface="+mn-lt"/>
              </a:rPr>
              <a:t>Sharp (#) notes are the black notes to the right of a white note. Flat (b) notes are the black notes to the left of a white note.</a:t>
            </a:r>
          </a:p>
          <a:p>
            <a:endParaRPr lang="en-AU"/>
          </a:p>
        </p:txBody>
      </p:sp>
      <p:pic>
        <p:nvPicPr>
          <p:cNvPr id="7" name="Picture 6" descr="Image shows a music keyboard with black and white notes. The letters from C through to B and then C through to G are shown on the keyboard notes, including Middle C. Below the keyboard is a Bass clef for the left hand notes and a treble clef for the right hand notes">
            <a:extLst>
              <a:ext uri="{FF2B5EF4-FFF2-40B4-BE49-F238E27FC236}">
                <a16:creationId xmlns:a16="http://schemas.microsoft.com/office/drawing/2014/main" id="{FE6106E2-D80D-C2E3-9363-8CD72005E32D}"/>
              </a:ext>
            </a:extLst>
          </p:cNvPr>
          <p:cNvPicPr>
            <a:picLocks noChangeAspect="1"/>
          </p:cNvPicPr>
          <p:nvPr/>
        </p:nvPicPr>
        <p:blipFill>
          <a:blip r:embed="rId2"/>
          <a:srcRect t="5861" b="17109"/>
          <a:stretch>
            <a:fillRect/>
          </a:stretch>
        </p:blipFill>
        <p:spPr>
          <a:xfrm>
            <a:off x="6844094" y="1594788"/>
            <a:ext cx="4999904" cy="4232025"/>
          </a:xfrm>
          <a:prstGeom prst="rect">
            <a:avLst/>
          </a:prstGeom>
        </p:spPr>
      </p:pic>
      <p:sp>
        <p:nvSpPr>
          <p:cNvPr id="2" name="Slide Number Placeholder 1">
            <a:extLst>
              <a:ext uri="{FF2B5EF4-FFF2-40B4-BE49-F238E27FC236}">
                <a16:creationId xmlns:a16="http://schemas.microsoft.com/office/drawing/2014/main" id="{EC00178E-4B09-B3D0-BE85-371EA1744CD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5175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A6FBC-8CE7-42D7-E4AF-C9798FBE6789}"/>
              </a:ext>
            </a:extLst>
          </p:cNvPr>
          <p:cNvSpPr>
            <a:spLocks noGrp="1"/>
          </p:cNvSpPr>
          <p:nvPr>
            <p:ph type="title"/>
          </p:nvPr>
        </p:nvSpPr>
        <p:spPr/>
        <p:txBody>
          <a:bodyPr/>
          <a:lstStyle/>
          <a:p>
            <a:r>
              <a:rPr lang="en-AU">
                <a:latin typeface="+mj-lt"/>
              </a:rPr>
              <a:t>Activity 1.4 – 12-bar blues progression in C major (4)</a:t>
            </a:r>
            <a:endParaRPr lang="en-AU"/>
          </a:p>
        </p:txBody>
      </p:sp>
      <p:sp>
        <p:nvSpPr>
          <p:cNvPr id="5" name="Text Placeholder 4">
            <a:extLst>
              <a:ext uri="{FF2B5EF4-FFF2-40B4-BE49-F238E27FC236}">
                <a16:creationId xmlns:a16="http://schemas.microsoft.com/office/drawing/2014/main" id="{788021A7-2563-2463-3BAF-262A8D692A6F}"/>
              </a:ext>
            </a:extLst>
          </p:cNvPr>
          <p:cNvSpPr>
            <a:spLocks noGrp="1"/>
          </p:cNvSpPr>
          <p:nvPr>
            <p:ph type="body" sz="quarter" idx="17"/>
          </p:nvPr>
        </p:nvSpPr>
        <p:spPr>
          <a:xfrm>
            <a:off x="359999" y="1449520"/>
            <a:ext cx="5808641" cy="3409692"/>
          </a:xfrm>
        </p:spPr>
        <p:txBody>
          <a:bodyPr vert="horz" lIns="0" tIns="0" rIns="0" bIns="0" rtlCol="0" anchor="t">
            <a:noAutofit/>
          </a:bodyPr>
          <a:lstStyle/>
          <a:p>
            <a:r>
              <a:rPr lang="en-AU" sz="1800" b="1">
                <a:latin typeface="+mn-lt"/>
                <a:cs typeface="Arial"/>
              </a:rPr>
              <a:t>Keyboard fingering</a:t>
            </a:r>
          </a:p>
          <a:p>
            <a:r>
              <a:rPr lang="en-AU" sz="1800">
                <a:latin typeface="+mn-lt"/>
                <a:cs typeface="Arial"/>
              </a:rPr>
              <a:t>The music you play on the keyboard uses both the treble and bass clefs. Usually the left hand (LH) plays the bass notes, and the right hand (RH) plays the treble notes. The finger numbers we use to play the keyboard are 5, 4, 3, 2, 1 for the left hand and 1, 2, 3, 4, 5 for the right hand.</a:t>
            </a:r>
          </a:p>
        </p:txBody>
      </p:sp>
      <p:pic>
        <p:nvPicPr>
          <p:cNvPr id="7" name="Picture 6" descr="an image showing both the left and right hands palms facing down. The left hand shows the finger numbers as 5 on the pinky, 4,3,2,1 on the thumb. The right hand shows the same – thumb = 1, pinky = 5.">
            <a:extLst>
              <a:ext uri="{FF2B5EF4-FFF2-40B4-BE49-F238E27FC236}">
                <a16:creationId xmlns:a16="http://schemas.microsoft.com/office/drawing/2014/main" id="{7034DDA3-DE07-C784-32DF-212128224865}"/>
              </a:ext>
            </a:extLst>
          </p:cNvPr>
          <p:cNvPicPr>
            <a:picLocks noChangeAspect="1"/>
          </p:cNvPicPr>
          <p:nvPr/>
        </p:nvPicPr>
        <p:blipFill>
          <a:blip r:embed="rId2"/>
          <a:srcRect t="6336" b="8403"/>
          <a:stretch>
            <a:fillRect/>
          </a:stretch>
        </p:blipFill>
        <p:spPr>
          <a:xfrm>
            <a:off x="6607199" y="1449520"/>
            <a:ext cx="4876800" cy="4714050"/>
          </a:xfrm>
          <a:prstGeom prst="rect">
            <a:avLst/>
          </a:prstGeom>
        </p:spPr>
      </p:pic>
      <p:sp>
        <p:nvSpPr>
          <p:cNvPr id="2" name="Slide Number Placeholder 1">
            <a:extLst>
              <a:ext uri="{FF2B5EF4-FFF2-40B4-BE49-F238E27FC236}">
                <a16:creationId xmlns:a16="http://schemas.microsoft.com/office/drawing/2014/main" id="{72CA47A1-0021-8B66-4700-AE975BD279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181899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68D091F2-0FD5-0210-2FB5-0C2B3F9D1C6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24ECE62-B4E1-EE2E-3F71-C9CBDBBDA52D}"/>
              </a:ext>
            </a:extLst>
          </p:cNvPr>
          <p:cNvSpPr>
            <a:spLocks noGrp="1"/>
          </p:cNvSpPr>
          <p:nvPr>
            <p:ph type="title"/>
          </p:nvPr>
        </p:nvSpPr>
        <p:spPr>
          <a:xfrm>
            <a:off x="360000" y="290767"/>
            <a:ext cx="11484000" cy="545601"/>
          </a:xfrm>
        </p:spPr>
        <p:txBody>
          <a:bodyPr/>
          <a:lstStyle/>
          <a:p>
            <a:r>
              <a:rPr lang="en-AU">
                <a:latin typeface="+mj-lt"/>
              </a:rPr>
              <a:t>Activity 1.4 – 12-bar blues progression in C major (5)</a:t>
            </a:r>
          </a:p>
        </p:txBody>
      </p:sp>
      <p:sp>
        <p:nvSpPr>
          <p:cNvPr id="3" name="Text Placeholder 12">
            <a:extLst>
              <a:ext uri="{FF2B5EF4-FFF2-40B4-BE49-F238E27FC236}">
                <a16:creationId xmlns:a16="http://schemas.microsoft.com/office/drawing/2014/main" id="{84DB2C9C-6A85-659E-5EF9-73C2845B29CE}"/>
              </a:ext>
            </a:extLst>
          </p:cNvPr>
          <p:cNvSpPr>
            <a:spLocks noGrp="1"/>
          </p:cNvSpPr>
          <p:nvPr>
            <p:ph type="body" sz="quarter" idx="18"/>
          </p:nvPr>
        </p:nvSpPr>
        <p:spPr>
          <a:xfrm>
            <a:off x="360002" y="811814"/>
            <a:ext cx="11483998" cy="356423"/>
          </a:xfrm>
        </p:spPr>
        <p:txBody>
          <a:bodyPr/>
          <a:lstStyle/>
          <a:p>
            <a:r>
              <a:rPr lang="en-AU">
                <a:latin typeface="+mj-lt"/>
                <a:cs typeface="Arial"/>
              </a:rPr>
              <a:t>Performing</a:t>
            </a:r>
          </a:p>
        </p:txBody>
      </p:sp>
      <p:sp>
        <p:nvSpPr>
          <p:cNvPr id="15" name="TextBox 14">
            <a:extLst>
              <a:ext uri="{FF2B5EF4-FFF2-40B4-BE49-F238E27FC236}">
                <a16:creationId xmlns:a16="http://schemas.microsoft.com/office/drawing/2014/main" id="{6AB93376-9F8C-EE7E-C54A-FFB0FB003FC3}"/>
              </a:ext>
            </a:extLst>
          </p:cNvPr>
          <p:cNvSpPr txBox="1"/>
          <p:nvPr/>
        </p:nvSpPr>
        <p:spPr>
          <a:xfrm>
            <a:off x="360000" y="1357415"/>
            <a:ext cx="3773682" cy="1287532"/>
          </a:xfrm>
          <a:prstGeom prst="rect">
            <a:avLst/>
          </a:prstGeom>
          <a:noFill/>
        </p:spPr>
        <p:txBody>
          <a:bodyPr wrap="square" lIns="0">
            <a:spAutoFit/>
          </a:bodyPr>
          <a:lstStyle/>
          <a:p>
            <a:pPr>
              <a:lnSpc>
                <a:spcPct val="150000"/>
              </a:lnSpc>
              <a:spcAft>
                <a:spcPts val="1200"/>
              </a:spcAft>
            </a:pPr>
            <a:r>
              <a:rPr lang="en-AU" sz="1800" kern="100">
                <a:ea typeface="Aptos" panose="020B0004020202020204" pitchFamily="34" charset="0"/>
                <a:cs typeface="Arial" panose="020B0604020202020204" pitchFamily="34" charset="0"/>
              </a:rPr>
              <a:t>Play through the root notes of each chord on the keyboard for a 12-bar blues progression in C major.</a:t>
            </a:r>
            <a:endParaRPr lang="en-AU" sz="1800" kern="100">
              <a:effectLst/>
              <a:ea typeface="Aptos" panose="020B0004020202020204" pitchFamily="34" charset="0"/>
              <a:cs typeface="Arial" panose="020B0604020202020204" pitchFamily="34" charset="0"/>
            </a:endParaRPr>
          </a:p>
        </p:txBody>
      </p:sp>
      <p:pic>
        <p:nvPicPr>
          <p:cNvPr id="6" name="Picture 5" descr="Basic keyboard notation of the 12 bar blues chord progression in C major with semibreves in the treble and crotchets in the bass. ">
            <a:extLst>
              <a:ext uri="{FF2B5EF4-FFF2-40B4-BE49-F238E27FC236}">
                <a16:creationId xmlns:a16="http://schemas.microsoft.com/office/drawing/2014/main" id="{AE2520AF-A40C-C582-72B9-BE6D26252DC0}"/>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1554" y="1357415"/>
            <a:ext cx="7572445" cy="5021173"/>
          </a:xfrm>
          <a:prstGeom prst="rect">
            <a:avLst/>
          </a:prstGeom>
        </p:spPr>
      </p:pic>
      <p:sp>
        <p:nvSpPr>
          <p:cNvPr id="2" name="Slide Number Placeholder 1">
            <a:extLst>
              <a:ext uri="{FF2B5EF4-FFF2-40B4-BE49-F238E27FC236}">
                <a16:creationId xmlns:a16="http://schemas.microsoft.com/office/drawing/2014/main" id="{7C70F941-9958-9A8A-53B3-B4C63B28045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178762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98C07-114A-7488-6D96-E8E7DEFF7CD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FEF44A4-6D57-47C6-9D85-62FC8ECFF0D9}"/>
              </a:ext>
            </a:extLst>
          </p:cNvPr>
          <p:cNvSpPr>
            <a:spLocks noGrp="1"/>
          </p:cNvSpPr>
          <p:nvPr>
            <p:ph type="ctrTitle"/>
          </p:nvPr>
        </p:nvSpPr>
        <p:spPr>
          <a:xfrm>
            <a:off x="540000" y="4067881"/>
            <a:ext cx="11291998" cy="2375782"/>
          </a:xfrm>
        </p:spPr>
        <p:txBody>
          <a:bodyPr/>
          <a:lstStyle/>
          <a:p>
            <a:r>
              <a:rPr lang="en-AU">
                <a:latin typeface="+mj-lt"/>
              </a:rPr>
              <a:t>Learning sequence 2 –</a:t>
            </a:r>
            <a:br>
              <a:rPr lang="en-AU">
                <a:latin typeface="+mj-lt"/>
              </a:rPr>
            </a:br>
            <a:r>
              <a:rPr lang="en-AU">
                <a:latin typeface="+mj-lt"/>
              </a:rPr>
              <a:t>the guitar</a:t>
            </a:r>
          </a:p>
        </p:txBody>
      </p:sp>
      <p:pic>
        <p:nvPicPr>
          <p:cNvPr id="3" name="Picture 2">
            <a:extLst>
              <a:ext uri="{FF2B5EF4-FFF2-40B4-BE49-F238E27FC236}">
                <a16:creationId xmlns:a16="http://schemas.microsoft.com/office/drawing/2014/main" id="{C2916853-3C03-3613-1146-69423F3618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58527" y="2956703"/>
            <a:ext cx="3473471" cy="3486960"/>
          </a:xfrm>
          <a:prstGeom prst="rect">
            <a:avLst/>
          </a:prstGeom>
        </p:spPr>
      </p:pic>
    </p:spTree>
    <p:extLst>
      <p:ext uri="{BB962C8B-B14F-4D97-AF65-F5344CB8AC3E}">
        <p14:creationId xmlns:p14="http://schemas.microsoft.com/office/powerpoint/2010/main" val="69988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8B5EA-8829-271B-BB25-7EB1F47B9D7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428F2A0-5811-A891-329A-806D8F8E982F}"/>
              </a:ext>
            </a:extLst>
          </p:cNvPr>
          <p:cNvSpPr>
            <a:spLocks noGrp="1"/>
          </p:cNvSpPr>
          <p:nvPr>
            <p:ph type="title"/>
          </p:nvPr>
        </p:nvSpPr>
        <p:spPr>
          <a:xfrm>
            <a:off x="359998" y="360000"/>
            <a:ext cx="10260002" cy="522000"/>
          </a:xfrm>
        </p:spPr>
        <p:txBody>
          <a:bodyPr/>
          <a:lstStyle/>
          <a:p>
            <a:r>
              <a:rPr lang="en-AU">
                <a:latin typeface="+mj-lt"/>
              </a:rPr>
              <a:t>Learning intentions and success criteria (2)</a:t>
            </a:r>
          </a:p>
        </p:txBody>
      </p:sp>
      <p:sp>
        <p:nvSpPr>
          <p:cNvPr id="3" name="TextBox 2">
            <a:extLst>
              <a:ext uri="{FF2B5EF4-FFF2-40B4-BE49-F238E27FC236}">
                <a16:creationId xmlns:a16="http://schemas.microsoft.com/office/drawing/2014/main" id="{7064828C-BA24-1695-BB8D-8F8667C21712}"/>
              </a:ext>
            </a:extLst>
          </p:cNvPr>
          <p:cNvSpPr txBox="1"/>
          <p:nvPr/>
        </p:nvSpPr>
        <p:spPr>
          <a:xfrm>
            <a:off x="359998" y="1776705"/>
            <a:ext cx="11484002" cy="49192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apply correct technique and safe practice when playing the guitar</a:t>
            </a: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build understanding of the 12-bar blues chord progression</a:t>
            </a: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read and play using various forms of guitar notation – tablature and chord diagrams</a:t>
            </a: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develop individual performance skills.</a:t>
            </a:r>
          </a:p>
          <a:p>
            <a:pPr>
              <a:lnSpc>
                <a:spcPct val="150000"/>
              </a:lnSpc>
              <a:spcAft>
                <a:spcPts val="1200"/>
              </a:spcAft>
            </a:pPr>
            <a:r>
              <a:rPr lang="en-AU" sz="1800" b="1">
                <a:solidFill>
                  <a:schemeClr val="accent1"/>
                </a:solidFill>
                <a:latin typeface="+mj-lt"/>
                <a:cs typeface="Arial" panose="020B0604020202020204" pitchFamily="34" charset="0"/>
              </a:rPr>
              <a:t>We can</a:t>
            </a:r>
            <a:endParaRPr lang="en-US" sz="18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1800">
                <a:ea typeface="+mn-lt"/>
                <a:cs typeface="Arial" panose="020B0604020202020204" pitchFamily="34" charset="0"/>
              </a:rPr>
              <a:t>play melodic and chordal patterns on the guitar demonstrating correct technique and secure delivery</a:t>
            </a:r>
          </a:p>
          <a:p>
            <a:pPr marL="342900" indent="-342900">
              <a:lnSpc>
                <a:spcPct val="150000"/>
              </a:lnSpc>
              <a:spcAft>
                <a:spcPts val="1200"/>
              </a:spcAft>
              <a:buFont typeface="Arial"/>
              <a:buChar char="•"/>
            </a:pPr>
            <a:r>
              <a:rPr lang="en-AU" sz="1800">
                <a:ea typeface="+mn-lt"/>
                <a:cs typeface="Arial" panose="020B0604020202020204" pitchFamily="34" charset="0"/>
              </a:rPr>
              <a:t>interpret guitar tablature and chord diagram notation systems</a:t>
            </a:r>
          </a:p>
          <a:p>
            <a:pPr marL="342900" indent="-342900">
              <a:lnSpc>
                <a:spcPct val="150000"/>
              </a:lnSpc>
              <a:spcAft>
                <a:spcPts val="1200"/>
              </a:spcAft>
              <a:buFont typeface="Arial"/>
              <a:buChar char="•"/>
            </a:pPr>
            <a:r>
              <a:rPr lang="en-AU" sz="1800">
                <a:ea typeface="+mn-lt"/>
                <a:cs typeface="Arial" panose="020B0604020202020204" pitchFamily="34" charset="0"/>
              </a:rPr>
              <a:t>demonstrate skills and understanding through playing as an individual and within an ensemble.</a:t>
            </a:r>
            <a:endParaRPr lang="en-AU" sz="1800">
              <a:cs typeface="Arial" panose="020B0604020202020204" pitchFamily="34" charset="0"/>
            </a:endParaRPr>
          </a:p>
        </p:txBody>
      </p:sp>
      <p:sp>
        <p:nvSpPr>
          <p:cNvPr id="2" name="Slide Number Placeholder 1">
            <a:extLst>
              <a:ext uri="{FF2B5EF4-FFF2-40B4-BE49-F238E27FC236}">
                <a16:creationId xmlns:a16="http://schemas.microsoft.com/office/drawing/2014/main" id="{47594A5E-B720-79CB-CCB1-C28C967574A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233006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D17E6-8C0F-07D4-6BD5-86AFBF4939D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5DE65CE-F610-6F34-7050-C2CFD292C2F5}"/>
              </a:ext>
            </a:extLst>
          </p:cNvPr>
          <p:cNvSpPr>
            <a:spLocks noGrp="1"/>
          </p:cNvSpPr>
          <p:nvPr>
            <p:ph type="title"/>
          </p:nvPr>
        </p:nvSpPr>
        <p:spPr>
          <a:xfrm>
            <a:off x="360000" y="290767"/>
            <a:ext cx="11484000" cy="545601"/>
          </a:xfrm>
        </p:spPr>
        <p:txBody>
          <a:bodyPr/>
          <a:lstStyle/>
          <a:p>
            <a:r>
              <a:rPr lang="en-AU">
                <a:latin typeface="+mj-lt"/>
              </a:rPr>
              <a:t>Activity 2.1 – facts and features of the guitar (1)</a:t>
            </a:r>
          </a:p>
        </p:txBody>
      </p:sp>
      <p:sp>
        <p:nvSpPr>
          <p:cNvPr id="3" name="Text Placeholder 12">
            <a:extLst>
              <a:ext uri="{FF2B5EF4-FFF2-40B4-BE49-F238E27FC236}">
                <a16:creationId xmlns:a16="http://schemas.microsoft.com/office/drawing/2014/main" id="{0039F336-09AA-76B0-C3AF-B6C440BA4305}"/>
              </a:ext>
            </a:extLst>
          </p:cNvPr>
          <p:cNvSpPr>
            <a:spLocks noGrp="1"/>
          </p:cNvSpPr>
          <p:nvPr>
            <p:ph type="body" sz="quarter" idx="18"/>
          </p:nvPr>
        </p:nvSpPr>
        <p:spPr>
          <a:xfrm>
            <a:off x="360002" y="811814"/>
            <a:ext cx="11483998" cy="356423"/>
          </a:xfrm>
        </p:spPr>
        <p:txBody>
          <a:bodyPr/>
          <a:lstStyle/>
          <a:p>
            <a:r>
              <a:rPr lang="en-AU">
                <a:latin typeface="+mj-lt"/>
              </a:rPr>
              <a:t>General facts</a:t>
            </a:r>
          </a:p>
        </p:txBody>
      </p:sp>
      <p:sp>
        <p:nvSpPr>
          <p:cNvPr id="15" name="TextBox 14">
            <a:extLst>
              <a:ext uri="{FF2B5EF4-FFF2-40B4-BE49-F238E27FC236}">
                <a16:creationId xmlns:a16="http://schemas.microsoft.com/office/drawing/2014/main" id="{94820393-68C3-BF39-C447-AA77DB2283D6}"/>
              </a:ext>
            </a:extLst>
          </p:cNvPr>
          <p:cNvSpPr txBox="1"/>
          <p:nvPr/>
        </p:nvSpPr>
        <p:spPr>
          <a:xfrm>
            <a:off x="360000" y="1344841"/>
            <a:ext cx="5844857" cy="5171159"/>
          </a:xfrm>
          <a:prstGeom prst="rect">
            <a:avLst/>
          </a:prstGeom>
          <a:noFill/>
        </p:spPr>
        <p:txBody>
          <a:bodyPr wrap="square" lIns="0">
            <a:spAutoFit/>
          </a:bodyPr>
          <a:lstStyle/>
          <a:p>
            <a:pPr>
              <a:lnSpc>
                <a:spcPct val="150000"/>
              </a:lnSpc>
              <a:spcAft>
                <a:spcPts val="600"/>
              </a:spcAft>
            </a:pPr>
            <a:r>
              <a:rPr lang="en-AU" sz="1600" kern="100">
                <a:effectLst/>
                <a:ea typeface="Aptos" panose="020B0004020202020204" pitchFamily="34" charset="0"/>
                <a:cs typeface="Arial" panose="020B0604020202020204" pitchFamily="34" charset="0"/>
              </a:rPr>
              <a:t>The guitar is a stringed instrument typically played with fingers or a pick.</a:t>
            </a:r>
          </a:p>
          <a:p>
            <a:pPr>
              <a:lnSpc>
                <a:spcPct val="150000"/>
              </a:lnSpc>
              <a:spcAft>
                <a:spcPts val="600"/>
              </a:spcAft>
            </a:pPr>
            <a:r>
              <a:rPr lang="en-AU" sz="1600" kern="100">
                <a:effectLst/>
                <a:ea typeface="Aptos" panose="020B0004020202020204" pitchFamily="34" charset="0"/>
                <a:cs typeface="Arial" panose="020B0604020202020204" pitchFamily="34" charset="0"/>
              </a:rPr>
              <a:t>It usually has six strings, but this can vary.</a:t>
            </a:r>
          </a:p>
          <a:p>
            <a:pPr>
              <a:lnSpc>
                <a:spcPct val="150000"/>
              </a:lnSpc>
              <a:spcAft>
                <a:spcPts val="600"/>
              </a:spcAft>
            </a:pPr>
            <a:r>
              <a:rPr lang="en-AU" sz="1600" kern="100">
                <a:effectLst/>
                <a:ea typeface="Aptos" panose="020B0004020202020204" pitchFamily="34" charset="0"/>
                <a:cs typeface="Arial" panose="020B0604020202020204" pitchFamily="34" charset="0"/>
              </a:rPr>
              <a:t>Guitars are used in many music genres, including blues, rock, jazz, country, and classical.</a:t>
            </a:r>
          </a:p>
          <a:p>
            <a:pPr>
              <a:lnSpc>
                <a:spcPct val="150000"/>
              </a:lnSpc>
              <a:spcAft>
                <a:spcPts val="600"/>
              </a:spcAft>
            </a:pPr>
            <a:r>
              <a:rPr lang="en-AU" sz="1600" b="1" kern="100">
                <a:ea typeface="Aptos" panose="020B0004020202020204" pitchFamily="34" charset="0"/>
                <a:cs typeface="Arial" panose="020B0604020202020204" pitchFamily="34" charset="0"/>
              </a:rPr>
              <a:t>Acoustic guitar</a:t>
            </a:r>
          </a:p>
          <a:p>
            <a:pPr marL="285750" indent="-285750">
              <a:lnSpc>
                <a:spcPct val="150000"/>
              </a:lnSpc>
              <a:spcAft>
                <a:spcPts val="600"/>
              </a:spcAft>
              <a:buFont typeface="Arial" panose="020B0604020202020204" pitchFamily="34" charset="0"/>
              <a:buChar char="•"/>
            </a:pPr>
            <a:r>
              <a:rPr lang="en-AU" sz="1600" kern="100">
                <a:effectLst/>
                <a:ea typeface="Aptos" panose="020B0004020202020204" pitchFamily="34" charset="0"/>
                <a:cs typeface="Arial" panose="020B0604020202020204" pitchFamily="34" charset="0"/>
              </a:rPr>
              <a:t>Commonly made from wood</a:t>
            </a:r>
            <a:r>
              <a:rPr lang="en-AU" sz="1600" kern="100">
                <a:ea typeface="Aptos" panose="020B0004020202020204" pitchFamily="34" charset="0"/>
                <a:cs typeface="Arial" panose="020B0604020202020204" pitchFamily="34" charset="0"/>
              </a:rPr>
              <a:t>, with steel strings</a:t>
            </a:r>
          </a:p>
          <a:p>
            <a:pPr marL="285750" indent="-285750">
              <a:lnSpc>
                <a:spcPct val="150000"/>
              </a:lnSpc>
              <a:spcAft>
                <a:spcPts val="600"/>
              </a:spcAft>
              <a:buFont typeface="Arial" panose="020B0604020202020204" pitchFamily="34" charset="0"/>
              <a:buChar char="•"/>
            </a:pPr>
            <a:r>
              <a:rPr lang="en-AU" sz="1600" kern="100">
                <a:effectLst/>
                <a:ea typeface="Aptos" panose="020B0004020202020204" pitchFamily="34" charset="0"/>
                <a:cs typeface="Arial" panose="020B0604020202020204" pitchFamily="34" charset="0"/>
              </a:rPr>
              <a:t>It has a hollow body which naturally amplifies the sound</a:t>
            </a:r>
          </a:p>
          <a:p>
            <a:pPr marL="285750" indent="-285750">
              <a:lnSpc>
                <a:spcPct val="150000"/>
              </a:lnSpc>
              <a:spcAft>
                <a:spcPts val="600"/>
              </a:spcAft>
              <a:buFont typeface="Arial" panose="020B0604020202020204" pitchFamily="34" charset="0"/>
              <a:buChar char="•"/>
            </a:pPr>
            <a:r>
              <a:rPr lang="en-AU" sz="1600" kern="100">
                <a:ea typeface="Aptos" panose="020B0004020202020204" pitchFamily="34" charset="0"/>
                <a:cs typeface="Arial" panose="020B0604020202020204" pitchFamily="34" charset="0"/>
              </a:rPr>
              <a:t>Mainly used in in folk, country, pop and rock music</a:t>
            </a:r>
          </a:p>
          <a:p>
            <a:pPr>
              <a:lnSpc>
                <a:spcPct val="150000"/>
              </a:lnSpc>
              <a:spcAft>
                <a:spcPts val="600"/>
              </a:spcAft>
            </a:pPr>
            <a:r>
              <a:rPr lang="en-AU" sz="1600" b="1" kern="100">
                <a:effectLst/>
                <a:ea typeface="Aptos" panose="020B0004020202020204" pitchFamily="34" charset="0"/>
                <a:cs typeface="Arial" panose="020B0604020202020204" pitchFamily="34" charset="0"/>
              </a:rPr>
              <a:t>Classical guitar</a:t>
            </a:r>
          </a:p>
          <a:p>
            <a:pPr marL="285750" indent="-285750">
              <a:lnSpc>
                <a:spcPct val="150000"/>
              </a:lnSpc>
              <a:spcAft>
                <a:spcPts val="600"/>
              </a:spcAft>
              <a:buFont typeface="Arial" panose="020B0604020202020204" pitchFamily="34" charset="0"/>
              <a:buChar char="•"/>
            </a:pPr>
            <a:r>
              <a:rPr lang="en-AU" sz="1600" kern="100">
                <a:ea typeface="Aptos" panose="020B0004020202020204" pitchFamily="34" charset="0"/>
                <a:cs typeface="Arial" panose="020B0604020202020204" pitchFamily="34" charset="0"/>
              </a:rPr>
              <a:t>Acoustic guitar that uses nylon strings instead of steel</a:t>
            </a:r>
          </a:p>
          <a:p>
            <a:pPr marL="285750" indent="-285750">
              <a:lnSpc>
                <a:spcPct val="150000"/>
              </a:lnSpc>
              <a:spcAft>
                <a:spcPts val="600"/>
              </a:spcAft>
              <a:buFont typeface="Arial" panose="020B0604020202020204" pitchFamily="34" charset="0"/>
              <a:buChar char="•"/>
            </a:pPr>
            <a:r>
              <a:rPr lang="en-AU" sz="1600" kern="100">
                <a:ea typeface="Aptos" panose="020B0004020202020204" pitchFamily="34" charset="0"/>
                <a:cs typeface="Arial" panose="020B0604020202020204" pitchFamily="34" charset="0"/>
              </a:rPr>
              <a:t>Played with fingers (fingerpicking) instead of using a pick</a:t>
            </a:r>
            <a:endParaRPr lang="en-AU" sz="1600" kern="100">
              <a:effectLst/>
              <a:ea typeface="Aptos" panose="020B0004020202020204" pitchFamily="34" charset="0"/>
              <a:cs typeface="Arial" panose="020B0604020202020204" pitchFamily="34" charset="0"/>
            </a:endParaRPr>
          </a:p>
        </p:txBody>
      </p:sp>
      <p:pic>
        <p:nvPicPr>
          <p:cNvPr id="11" name="Picture 10" descr="diagram of classical/nylon from front and side-on, showing the 'headstock', which consists - the tuning pegs, the 'neck', which has - the nut, fretwire and frets, and the 'body', which has - the table, soundhole, strings, and saddle.">
            <a:extLst>
              <a:ext uri="{FF2B5EF4-FFF2-40B4-BE49-F238E27FC236}">
                <a16:creationId xmlns:a16="http://schemas.microsoft.com/office/drawing/2014/main" id="{8AC185D4-C436-2A09-4548-6F2729972E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5952" y="1344841"/>
            <a:ext cx="5146048" cy="3429849"/>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8BDA07EC-6164-55E0-544A-66201D3D1E33}"/>
              </a:ext>
            </a:extLst>
          </p:cNvPr>
          <p:cNvSpPr txBox="1"/>
          <p:nvPr/>
        </p:nvSpPr>
        <p:spPr>
          <a:xfrm>
            <a:off x="6697952" y="4864990"/>
            <a:ext cx="5146048" cy="294632"/>
          </a:xfrm>
          <a:prstGeom prst="rect">
            <a:avLst/>
          </a:prstGeom>
          <a:noFill/>
        </p:spPr>
        <p:txBody>
          <a:bodyPr wrap="square" lIns="0">
            <a:spAutoFit/>
          </a:bodyPr>
          <a:lstStyle/>
          <a:p>
            <a:pPr>
              <a:lnSpc>
                <a:spcPct val="150000"/>
              </a:lnSpc>
              <a:spcAft>
                <a:spcPts val="1200"/>
              </a:spcAft>
            </a:pPr>
            <a:r>
              <a:rPr lang="en-AU" sz="1000" i="0">
                <a:solidFill>
                  <a:srgbClr val="101418"/>
                </a:solidFill>
                <a:effectLst/>
                <a:hlinkClick r:id="rId4"/>
              </a:rPr>
              <a:t>Classical Guitar labelled </a:t>
            </a:r>
            <a:r>
              <a:rPr lang="en-AU" sz="1000" i="0" err="1">
                <a:solidFill>
                  <a:srgbClr val="101418"/>
                </a:solidFill>
                <a:effectLst/>
                <a:hlinkClick r:id="rId4"/>
              </a:rPr>
              <a:t>english</a:t>
            </a:r>
            <a:r>
              <a:rPr lang="en-AU" sz="1000" i="0">
                <a:solidFill>
                  <a:srgbClr val="101418"/>
                </a:solidFill>
                <a:effectLst/>
              </a:rPr>
              <a:t> </a:t>
            </a:r>
            <a:r>
              <a:rPr lang="en-AU" sz="1000">
                <a:solidFill>
                  <a:srgbClr val="333333"/>
                </a:solidFill>
              </a:rPr>
              <a:t>by </a:t>
            </a:r>
            <a:r>
              <a:rPr lang="en-AU" sz="1000" u="sng" kern="0">
                <a:solidFill>
                  <a:srgbClr val="0F4761"/>
                </a:solidFill>
                <a:ea typeface="Aptos" panose="020B0004020202020204" pitchFamily="34" charset="0"/>
                <a:hlinkClick r:id="rId5"/>
              </a:rPr>
              <a:t>Wikimedia Commons</a:t>
            </a:r>
            <a:r>
              <a:rPr lang="en-AU" sz="1000" kern="0">
                <a:ea typeface="Aptos" panose="020B0004020202020204" pitchFamily="34" charset="0"/>
              </a:rPr>
              <a:t> is licensed under </a:t>
            </a:r>
            <a:r>
              <a:rPr lang="en-AU" sz="1000" u="sng" kern="0">
                <a:solidFill>
                  <a:srgbClr val="0F4761"/>
                </a:solidFill>
                <a:ea typeface="Aptos" panose="020B0004020202020204" pitchFamily="34" charset="0"/>
                <a:hlinkClick r:id="rId6"/>
              </a:rPr>
              <a:t>CC BY 3.0</a:t>
            </a:r>
            <a:endParaRPr lang="en-AU" sz="1000" i="0">
              <a:solidFill>
                <a:srgbClr val="101418"/>
              </a:solidFill>
              <a:effectLst/>
              <a:latin typeface="Arial"/>
            </a:endParaRPr>
          </a:p>
        </p:txBody>
      </p:sp>
      <p:sp>
        <p:nvSpPr>
          <p:cNvPr id="2" name="Slide Number Placeholder 1">
            <a:extLst>
              <a:ext uri="{FF2B5EF4-FFF2-40B4-BE49-F238E27FC236}">
                <a16:creationId xmlns:a16="http://schemas.microsoft.com/office/drawing/2014/main" id="{2EF57C8C-640B-35A9-AA07-6DA2D22BC29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288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25D9B-3802-7779-CC68-C4831342308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77E246A-AE3C-B564-9FCA-D3F1DA8C9EB2}"/>
              </a:ext>
            </a:extLst>
          </p:cNvPr>
          <p:cNvSpPr>
            <a:spLocks noGrp="1"/>
          </p:cNvSpPr>
          <p:nvPr>
            <p:ph type="title"/>
          </p:nvPr>
        </p:nvSpPr>
        <p:spPr>
          <a:xfrm>
            <a:off x="360000" y="290767"/>
            <a:ext cx="11484000" cy="545601"/>
          </a:xfrm>
        </p:spPr>
        <p:txBody>
          <a:bodyPr/>
          <a:lstStyle/>
          <a:p>
            <a:r>
              <a:rPr lang="en-AU">
                <a:latin typeface="+mj-lt"/>
              </a:rPr>
              <a:t>Activity 2.1 – facts and features of the guitar (2)</a:t>
            </a:r>
          </a:p>
        </p:txBody>
      </p:sp>
      <p:sp>
        <p:nvSpPr>
          <p:cNvPr id="3" name="Text Placeholder 12">
            <a:extLst>
              <a:ext uri="{FF2B5EF4-FFF2-40B4-BE49-F238E27FC236}">
                <a16:creationId xmlns:a16="http://schemas.microsoft.com/office/drawing/2014/main" id="{BF422B42-3F23-8B2A-C973-FEBB66E92B4B}"/>
              </a:ext>
            </a:extLst>
          </p:cNvPr>
          <p:cNvSpPr>
            <a:spLocks noGrp="1"/>
          </p:cNvSpPr>
          <p:nvPr>
            <p:ph type="body" sz="quarter" idx="18"/>
          </p:nvPr>
        </p:nvSpPr>
        <p:spPr>
          <a:xfrm>
            <a:off x="360000" y="811814"/>
            <a:ext cx="11483998" cy="356423"/>
          </a:xfrm>
        </p:spPr>
        <p:txBody>
          <a:bodyPr/>
          <a:lstStyle/>
          <a:p>
            <a:r>
              <a:rPr lang="en-AU">
                <a:latin typeface="+mj-lt"/>
              </a:rPr>
              <a:t>General facts</a:t>
            </a:r>
          </a:p>
        </p:txBody>
      </p:sp>
      <p:sp>
        <p:nvSpPr>
          <p:cNvPr id="15" name="TextBox 14">
            <a:extLst>
              <a:ext uri="{FF2B5EF4-FFF2-40B4-BE49-F238E27FC236}">
                <a16:creationId xmlns:a16="http://schemas.microsoft.com/office/drawing/2014/main" id="{0E289628-E3C9-79D7-4BE9-3D48A338D53A}"/>
              </a:ext>
            </a:extLst>
          </p:cNvPr>
          <p:cNvSpPr txBox="1"/>
          <p:nvPr/>
        </p:nvSpPr>
        <p:spPr>
          <a:xfrm>
            <a:off x="360000" y="1227020"/>
            <a:ext cx="6247221" cy="5540491"/>
          </a:xfrm>
          <a:prstGeom prst="rect">
            <a:avLst/>
          </a:prstGeom>
          <a:noFill/>
        </p:spPr>
        <p:txBody>
          <a:bodyPr wrap="square" lIns="0">
            <a:spAutoFit/>
          </a:bodyPr>
          <a:lstStyle/>
          <a:p>
            <a:pPr>
              <a:lnSpc>
                <a:spcPct val="150000"/>
              </a:lnSpc>
              <a:spcAft>
                <a:spcPts val="600"/>
              </a:spcAft>
            </a:pPr>
            <a:r>
              <a:rPr lang="en-AU" sz="1600" b="1" kern="100">
                <a:ea typeface="Aptos" panose="020B0004020202020204" pitchFamily="34" charset="0"/>
                <a:cs typeface="Arial" panose="020B0604020202020204" pitchFamily="34" charset="0"/>
              </a:rPr>
              <a:t>Electric guitar </a:t>
            </a:r>
          </a:p>
          <a:p>
            <a:pPr marL="285750" indent="-285750">
              <a:lnSpc>
                <a:spcPct val="150000"/>
              </a:lnSpc>
              <a:spcAft>
                <a:spcPts val="600"/>
              </a:spcAft>
              <a:buFont typeface="Arial" panose="020B0604020202020204" pitchFamily="34" charset="0"/>
              <a:buChar char="•"/>
            </a:pPr>
            <a:r>
              <a:rPr lang="en-AU" sz="1600" kern="100">
                <a:effectLst/>
                <a:ea typeface="Aptos" panose="020B0004020202020204" pitchFamily="34" charset="0"/>
                <a:cs typeface="Arial" panose="020B0604020202020204" pitchFamily="34" charset="0"/>
              </a:rPr>
              <a:t>Typically has a solid body and requires an amplifier to be heard</a:t>
            </a:r>
          </a:p>
          <a:p>
            <a:pPr marL="285750" indent="-285750">
              <a:lnSpc>
                <a:spcPct val="150000"/>
              </a:lnSpc>
              <a:spcAft>
                <a:spcPts val="600"/>
              </a:spcAft>
              <a:buFont typeface="Arial" panose="020B0604020202020204" pitchFamily="34" charset="0"/>
              <a:buChar char="•"/>
            </a:pPr>
            <a:r>
              <a:rPr lang="en-AU" sz="1600" kern="100">
                <a:ea typeface="Aptos" panose="020B0004020202020204" pitchFamily="34" charset="0"/>
                <a:cs typeface="Arial" panose="020B0604020202020204" pitchFamily="34" charset="0"/>
              </a:rPr>
              <a:t>Has pickups that convert string vibrations into electrical signals</a:t>
            </a:r>
          </a:p>
          <a:p>
            <a:pPr marL="285750" indent="-285750">
              <a:lnSpc>
                <a:spcPct val="150000"/>
              </a:lnSpc>
              <a:spcAft>
                <a:spcPts val="600"/>
              </a:spcAft>
              <a:buFont typeface="Arial" panose="020B0604020202020204" pitchFamily="34" charset="0"/>
              <a:buChar char="•"/>
            </a:pPr>
            <a:r>
              <a:rPr lang="en-AU" sz="1600" kern="100">
                <a:effectLst/>
                <a:ea typeface="Aptos" panose="020B0004020202020204" pitchFamily="34" charset="0"/>
                <a:cs typeface="Arial" panose="020B0604020202020204" pitchFamily="34" charset="0"/>
              </a:rPr>
              <a:t>Used in wide genres of music, including blues, jazz, rock and popular music styles</a:t>
            </a:r>
            <a:endParaRPr lang="en-AU" sz="1600" kern="100">
              <a:ea typeface="Aptos" panose="020B0004020202020204" pitchFamily="34" charset="0"/>
              <a:cs typeface="Arial" panose="020B0604020202020204" pitchFamily="34" charset="0"/>
            </a:endParaRPr>
          </a:p>
          <a:p>
            <a:pPr>
              <a:lnSpc>
                <a:spcPct val="150000"/>
              </a:lnSpc>
              <a:spcAft>
                <a:spcPts val="600"/>
              </a:spcAft>
            </a:pPr>
            <a:r>
              <a:rPr lang="en-AU" sz="1600" b="1" kern="100">
                <a:effectLst/>
                <a:ea typeface="Aptos" panose="020B0004020202020204" pitchFamily="34" charset="0"/>
                <a:cs typeface="Arial" panose="020B0604020202020204" pitchFamily="34" charset="0"/>
              </a:rPr>
              <a:t>Lead guitar</a:t>
            </a:r>
          </a:p>
          <a:p>
            <a:pPr marL="285750" indent="-285750">
              <a:lnSpc>
                <a:spcPct val="150000"/>
              </a:lnSpc>
              <a:spcAft>
                <a:spcPts val="600"/>
              </a:spcAft>
              <a:buFont typeface="Arial" panose="020B0604020202020204" pitchFamily="34" charset="0"/>
              <a:buChar char="•"/>
            </a:pPr>
            <a:r>
              <a:rPr lang="en-AU" sz="1600" kern="100">
                <a:effectLst/>
                <a:ea typeface="Aptos" panose="020B0004020202020204" pitchFamily="34" charset="0"/>
                <a:cs typeface="Arial" panose="020B0604020202020204" pitchFamily="34" charset="0"/>
              </a:rPr>
              <a:t>Plays melodies, solos, and riffs</a:t>
            </a:r>
          </a:p>
          <a:p>
            <a:pPr marL="285750" indent="-285750">
              <a:lnSpc>
                <a:spcPct val="150000"/>
              </a:lnSpc>
              <a:spcAft>
                <a:spcPts val="600"/>
              </a:spcAft>
              <a:buFont typeface="Arial" panose="020B0604020202020204" pitchFamily="34" charset="0"/>
              <a:buChar char="•"/>
            </a:pPr>
            <a:r>
              <a:rPr lang="en-AU" sz="1600" kern="100">
                <a:effectLst/>
                <a:ea typeface="Aptos" panose="020B0004020202020204" pitchFamily="34" charset="0"/>
                <a:cs typeface="Arial" panose="020B0604020202020204" pitchFamily="34" charset="0"/>
              </a:rPr>
              <a:t>Uses techniques like bending, tapping, and pedals to enhance sound</a:t>
            </a:r>
          </a:p>
          <a:p>
            <a:pPr>
              <a:lnSpc>
                <a:spcPct val="150000"/>
              </a:lnSpc>
              <a:spcAft>
                <a:spcPts val="600"/>
              </a:spcAft>
            </a:pPr>
            <a:r>
              <a:rPr lang="en-AU" sz="1600" b="1" kern="100">
                <a:effectLst/>
                <a:ea typeface="Aptos" panose="020B0004020202020204" pitchFamily="34" charset="0"/>
                <a:cs typeface="Arial" panose="020B0604020202020204" pitchFamily="34" charset="0"/>
              </a:rPr>
              <a:t>Rhythm guitar</a:t>
            </a:r>
          </a:p>
          <a:p>
            <a:pPr marL="285750" indent="-285750">
              <a:lnSpc>
                <a:spcPct val="150000"/>
              </a:lnSpc>
              <a:spcAft>
                <a:spcPts val="600"/>
              </a:spcAft>
              <a:buFont typeface="Arial" panose="020B0604020202020204" pitchFamily="34" charset="0"/>
              <a:buChar char="•"/>
            </a:pPr>
            <a:r>
              <a:rPr lang="en-AU" sz="1600" kern="100">
                <a:effectLst/>
                <a:ea typeface="Aptos" panose="020B0004020202020204" pitchFamily="34" charset="0"/>
                <a:cs typeface="Arial" panose="020B0604020202020204" pitchFamily="34" charset="0"/>
              </a:rPr>
              <a:t>Focuses on chords and strumming patterns to support the melody</a:t>
            </a:r>
          </a:p>
          <a:p>
            <a:pPr marL="285750" indent="-285750">
              <a:lnSpc>
                <a:spcPct val="150000"/>
              </a:lnSpc>
              <a:spcAft>
                <a:spcPts val="600"/>
              </a:spcAft>
              <a:buFont typeface="Arial" panose="020B0604020202020204" pitchFamily="34" charset="0"/>
              <a:buChar char="•"/>
            </a:pPr>
            <a:r>
              <a:rPr lang="en-AU" sz="1600" kern="100">
                <a:effectLst/>
                <a:ea typeface="Aptos" panose="020B0004020202020204" pitchFamily="34" charset="0"/>
                <a:cs typeface="Arial" panose="020B0604020202020204" pitchFamily="34" charset="0"/>
              </a:rPr>
              <a:t>Supports the beat and harmony in a band</a:t>
            </a:r>
          </a:p>
        </p:txBody>
      </p:sp>
      <p:pic>
        <p:nvPicPr>
          <p:cNvPr id="7" name="Picture 6" descr="Public domain stock image. Electric guitar rock guitar, music.">
            <a:extLst>
              <a:ext uri="{FF2B5EF4-FFF2-40B4-BE49-F238E27FC236}">
                <a16:creationId xmlns:a16="http://schemas.microsoft.com/office/drawing/2014/main" id="{4417B8F3-DAA7-1144-70D9-085F24794E2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40681" y="1426614"/>
            <a:ext cx="4380758" cy="3592742"/>
          </a:xfrm>
          <a:prstGeom prst="rect">
            <a:avLst/>
          </a:prstGeom>
          <a:noFill/>
          <a:ln>
            <a:noFill/>
          </a:ln>
        </p:spPr>
      </p:pic>
      <p:sp>
        <p:nvSpPr>
          <p:cNvPr id="9" name="TextBox 8">
            <a:extLst>
              <a:ext uri="{FF2B5EF4-FFF2-40B4-BE49-F238E27FC236}">
                <a16:creationId xmlns:a16="http://schemas.microsoft.com/office/drawing/2014/main" id="{700EC46B-E0FA-2CF7-00A8-1F9423EF2583}"/>
              </a:ext>
            </a:extLst>
          </p:cNvPr>
          <p:cNvSpPr txBox="1"/>
          <p:nvPr/>
        </p:nvSpPr>
        <p:spPr>
          <a:xfrm>
            <a:off x="7140681" y="5274054"/>
            <a:ext cx="4380758" cy="597084"/>
          </a:xfrm>
          <a:prstGeom prst="rect">
            <a:avLst/>
          </a:prstGeom>
          <a:noFill/>
        </p:spPr>
        <p:txBody>
          <a:bodyPr wrap="square">
            <a:spAutoFit/>
          </a:bodyPr>
          <a:lstStyle/>
          <a:p>
            <a:pPr>
              <a:lnSpc>
                <a:spcPct val="150000"/>
              </a:lnSpc>
              <a:spcAft>
                <a:spcPts val="1200"/>
              </a:spcAft>
            </a:pPr>
            <a:r>
              <a:rPr lang="en-AU" sz="1000" b="0" i="0">
                <a:solidFill>
                  <a:srgbClr val="333333"/>
                </a:solidFill>
                <a:effectLst/>
                <a:hlinkClick r:id="rId4"/>
              </a:rPr>
              <a:t>Electric guitar image - from </a:t>
            </a:r>
            <a:r>
              <a:rPr lang="en-AU" sz="1000" b="0" i="0" err="1">
                <a:solidFill>
                  <a:srgbClr val="333333"/>
                </a:solidFill>
                <a:effectLst/>
                <a:hlinkClick r:id="rId4"/>
              </a:rPr>
              <a:t>Pixabay</a:t>
            </a:r>
            <a:r>
              <a:rPr lang="en-AU" sz="1000">
                <a:solidFill>
                  <a:srgbClr val="333333"/>
                </a:solidFill>
                <a:hlinkClick r:id="rId4"/>
              </a:rPr>
              <a:t>, </a:t>
            </a:r>
            <a:r>
              <a:rPr lang="en-AU" sz="1000" b="0" i="0">
                <a:solidFill>
                  <a:srgbClr val="333333"/>
                </a:solidFill>
                <a:effectLst/>
                <a:hlinkClick r:id="rId4"/>
              </a:rPr>
              <a:t>published prior to July 2017 </a:t>
            </a:r>
            <a:r>
              <a:rPr lang="en-AU" sz="1000" b="0" i="0">
                <a:solidFill>
                  <a:srgbClr val="333333"/>
                </a:solidFill>
                <a:effectLst/>
              </a:rPr>
              <a:t>under the </a:t>
            </a:r>
            <a:r>
              <a:rPr lang="en-AU" sz="1000" b="0" i="0">
                <a:solidFill>
                  <a:srgbClr val="333333"/>
                </a:solidFill>
                <a:effectLst/>
                <a:hlinkClick r:id="rId5"/>
              </a:rPr>
              <a:t>Creative Commons CC0 1.0</a:t>
            </a:r>
            <a:endParaRPr lang="en-AU" sz="1000"/>
          </a:p>
        </p:txBody>
      </p:sp>
      <p:sp>
        <p:nvSpPr>
          <p:cNvPr id="2" name="Slide Number Placeholder 1">
            <a:extLst>
              <a:ext uri="{FF2B5EF4-FFF2-40B4-BE49-F238E27FC236}">
                <a16:creationId xmlns:a16="http://schemas.microsoft.com/office/drawing/2014/main" id="{685C5C7F-DA8E-8493-35F7-EBCD4EDD24A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50057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a:xfrm>
            <a:off x="360000" y="360000"/>
            <a:ext cx="11484000" cy="545601"/>
          </a:xfrm>
        </p:spPr>
        <p:txBody>
          <a:bodyPr/>
          <a:lstStyle/>
          <a:p>
            <a:r>
              <a:rPr lang="en-GB">
                <a:latin typeface="+mj-lt"/>
              </a:rPr>
              <a:t>Lessons</a:t>
            </a:r>
          </a:p>
        </p:txBody>
      </p:sp>
      <p:grpSp>
        <p:nvGrpSpPr>
          <p:cNvPr id="2" name="Group 1" descr="1. The Blues">
            <a:extLst>
              <a:ext uri="{FF2B5EF4-FFF2-40B4-BE49-F238E27FC236}">
                <a16:creationId xmlns:a16="http://schemas.microsoft.com/office/drawing/2014/main" id="{936DF825-93DA-F314-D0D0-DF9A028BF3CF}"/>
              </a:ext>
            </a:extLst>
          </p:cNvPr>
          <p:cNvGrpSpPr/>
          <p:nvPr/>
        </p:nvGrpSpPr>
        <p:grpSpPr>
          <a:xfrm>
            <a:off x="360000" y="1396997"/>
            <a:ext cx="5523569" cy="1209171"/>
            <a:chOff x="360000" y="1266959"/>
            <a:chExt cx="4775638" cy="1045440"/>
          </a:xfrm>
        </p:grpSpPr>
        <p:sp>
          <p:nvSpPr>
            <p:cNvPr id="6" name="Rectangle: Rounded Corners 5">
              <a:extLst>
                <a:ext uri="{FF2B5EF4-FFF2-40B4-BE49-F238E27FC236}">
                  <a16:creationId xmlns:a16="http://schemas.microsoft.com/office/drawing/2014/main" id="{4FE5E097-CB1A-ACBC-89BE-13303B39E8AE}"/>
                </a:ext>
                <a:ext uri="{C183D7F6-B498-43B3-948B-1728B52AA6E4}">
                  <adec:decorative xmlns:adec="http://schemas.microsoft.com/office/drawing/2017/decorative" val="1"/>
                </a:ext>
              </a:extLst>
            </p:cNvPr>
            <p:cNvSpPr/>
            <p:nvPr/>
          </p:nvSpPr>
          <p:spPr>
            <a:xfrm>
              <a:off x="1037782"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rPr>
                <a:t>The Blues</a:t>
              </a:r>
              <a:endParaRPr lang="en-AU">
                <a:solidFill>
                  <a:schemeClr val="accent1"/>
                </a:solidFill>
                <a:latin typeface="+mj-lt"/>
              </a:endParaRPr>
            </a:p>
          </p:txBody>
        </p:sp>
        <p:sp>
          <p:nvSpPr>
            <p:cNvPr id="8" name="Oval 7">
              <a:hlinkClick r:id="rId3" action="ppaction://hlinksldjump"/>
              <a:extLst>
                <a:ext uri="{FF2B5EF4-FFF2-40B4-BE49-F238E27FC236}">
                  <a16:creationId xmlns:a16="http://schemas.microsoft.com/office/drawing/2014/main" id="{7CD3C21D-BCDF-0FAB-C5C8-A24D1ADC23AB}"/>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1</a:t>
              </a:r>
            </a:p>
          </p:txBody>
        </p:sp>
      </p:grpSp>
      <p:grpSp>
        <p:nvGrpSpPr>
          <p:cNvPr id="5" name="Group 4" descr="2. The guitar">
            <a:extLst>
              <a:ext uri="{FF2B5EF4-FFF2-40B4-BE49-F238E27FC236}">
                <a16:creationId xmlns:a16="http://schemas.microsoft.com/office/drawing/2014/main" id="{1DC85863-D1C5-6048-7F85-EF8494D4E75C}"/>
              </a:ext>
            </a:extLst>
          </p:cNvPr>
          <p:cNvGrpSpPr/>
          <p:nvPr/>
        </p:nvGrpSpPr>
        <p:grpSpPr>
          <a:xfrm>
            <a:off x="360000" y="2750539"/>
            <a:ext cx="5523569" cy="1209171"/>
            <a:chOff x="360000" y="2362859"/>
            <a:chExt cx="4775638" cy="1045440"/>
          </a:xfrm>
        </p:grpSpPr>
        <p:sp>
          <p:nvSpPr>
            <p:cNvPr id="9" name="Rectangle: Rounded Corners 8">
              <a:extLst>
                <a:ext uri="{FF2B5EF4-FFF2-40B4-BE49-F238E27FC236}">
                  <a16:creationId xmlns:a16="http://schemas.microsoft.com/office/drawing/2014/main" id="{85E5506E-31D1-30EC-3CCC-3FBB3A47FE12}"/>
                </a:ext>
                <a:ext uri="{C183D7F6-B498-43B3-948B-1728B52AA6E4}">
                  <adec:decorative xmlns:adec="http://schemas.microsoft.com/office/drawing/2017/decorative" val="1"/>
                </a:ext>
              </a:extLst>
            </p:cNvPr>
            <p:cNvSpPr/>
            <p:nvPr/>
          </p:nvSpPr>
          <p:spPr>
            <a:xfrm>
              <a:off x="1037782" y="239487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rPr>
                <a:t>The guitar</a:t>
              </a:r>
              <a:endParaRPr lang="en-AU">
                <a:solidFill>
                  <a:schemeClr val="accent1"/>
                </a:solidFill>
                <a:latin typeface="+mj-lt"/>
              </a:endParaRPr>
            </a:p>
          </p:txBody>
        </p:sp>
        <p:sp>
          <p:nvSpPr>
            <p:cNvPr id="10" name="Oval 9">
              <a:hlinkClick r:id="rId3" action="ppaction://hlinksldjump"/>
              <a:extLst>
                <a:ext uri="{FF2B5EF4-FFF2-40B4-BE49-F238E27FC236}">
                  <a16:creationId xmlns:a16="http://schemas.microsoft.com/office/drawing/2014/main" id="{F07C6269-A950-7C0C-C9E0-A828C47C2034}"/>
                </a:ext>
              </a:extLst>
            </p:cNvPr>
            <p:cNvSpPr/>
            <p:nvPr/>
          </p:nvSpPr>
          <p:spPr>
            <a:xfrm>
              <a:off x="360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2</a:t>
              </a:r>
            </a:p>
          </p:txBody>
        </p:sp>
      </p:grpSp>
      <p:grpSp>
        <p:nvGrpSpPr>
          <p:cNvPr id="7" name="Group 6" descr="3. Performance assessment">
            <a:extLst>
              <a:ext uri="{FF2B5EF4-FFF2-40B4-BE49-F238E27FC236}">
                <a16:creationId xmlns:a16="http://schemas.microsoft.com/office/drawing/2014/main" id="{D4670512-21BD-00E3-6E11-685A358FEF6A}"/>
              </a:ext>
            </a:extLst>
          </p:cNvPr>
          <p:cNvGrpSpPr/>
          <p:nvPr/>
        </p:nvGrpSpPr>
        <p:grpSpPr>
          <a:xfrm>
            <a:off x="360000" y="4251831"/>
            <a:ext cx="5523569" cy="1209171"/>
            <a:chOff x="360000" y="3458759"/>
            <a:chExt cx="4775638" cy="1045440"/>
          </a:xfrm>
        </p:grpSpPr>
        <p:sp>
          <p:nvSpPr>
            <p:cNvPr id="11" name="Rectangle: Rounded Corners 10">
              <a:extLst>
                <a:ext uri="{FF2B5EF4-FFF2-40B4-BE49-F238E27FC236}">
                  <a16:creationId xmlns:a16="http://schemas.microsoft.com/office/drawing/2014/main" id="{8E8992EF-EB46-DA5D-84D9-1D8183F0C870}"/>
                </a:ext>
                <a:ext uri="{C183D7F6-B498-43B3-948B-1728B52AA6E4}">
                  <adec:decorative xmlns:adec="http://schemas.microsoft.com/office/drawing/2017/decorative" val="1"/>
                </a:ext>
              </a:extLst>
            </p:cNvPr>
            <p:cNvSpPr/>
            <p:nvPr/>
          </p:nvSpPr>
          <p:spPr>
            <a:xfrm>
              <a:off x="1037782" y="35227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rPr>
                <a:t>Performance assessment</a:t>
              </a:r>
              <a:endParaRPr lang="en-AU">
                <a:solidFill>
                  <a:schemeClr val="accent1"/>
                </a:solidFill>
                <a:latin typeface="+mj-lt"/>
              </a:endParaRPr>
            </a:p>
          </p:txBody>
        </p:sp>
        <p:sp>
          <p:nvSpPr>
            <p:cNvPr id="12" name="Oval 11">
              <a:hlinkClick r:id="rId3" action="ppaction://hlinksldjump"/>
              <a:extLst>
                <a:ext uri="{FF2B5EF4-FFF2-40B4-BE49-F238E27FC236}">
                  <a16:creationId xmlns:a16="http://schemas.microsoft.com/office/drawing/2014/main" id="{BF4CE5D3-CF86-83E5-AFB8-E16A6ADF7EB9}"/>
                </a:ext>
              </a:extLst>
            </p:cNvPr>
            <p:cNvSpPr/>
            <p:nvPr/>
          </p:nvSpPr>
          <p:spPr>
            <a:xfrm>
              <a:off x="360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3</a:t>
              </a:r>
            </a:p>
          </p:txBody>
        </p:sp>
      </p:grpSp>
      <p:grpSp>
        <p:nvGrpSpPr>
          <p:cNvPr id="22" name="Group 21" descr="4. The drums">
            <a:extLst>
              <a:ext uri="{FF2B5EF4-FFF2-40B4-BE49-F238E27FC236}">
                <a16:creationId xmlns:a16="http://schemas.microsoft.com/office/drawing/2014/main" id="{10BC788B-414C-2A0E-CA3D-C6997DD22DDC}"/>
              </a:ext>
            </a:extLst>
          </p:cNvPr>
          <p:cNvGrpSpPr/>
          <p:nvPr/>
        </p:nvGrpSpPr>
        <p:grpSpPr>
          <a:xfrm>
            <a:off x="6263907" y="1396997"/>
            <a:ext cx="5523569" cy="1209171"/>
            <a:chOff x="6096000" y="1266959"/>
            <a:chExt cx="4775638" cy="1045440"/>
          </a:xfrm>
        </p:grpSpPr>
        <p:sp>
          <p:nvSpPr>
            <p:cNvPr id="17" name="Rectangle: Rounded Corners 16">
              <a:extLst>
                <a:ext uri="{FF2B5EF4-FFF2-40B4-BE49-F238E27FC236}">
                  <a16:creationId xmlns:a16="http://schemas.microsoft.com/office/drawing/2014/main" id="{19748DAD-4AFC-E27C-5968-41EA58C96AB6}"/>
                </a:ext>
                <a:ext uri="{C183D7F6-B498-43B3-948B-1728B52AA6E4}">
                  <adec:decorative xmlns:adec="http://schemas.microsoft.com/office/drawing/2017/decorative" val="1"/>
                </a:ext>
              </a:extLst>
            </p:cNvPr>
            <p:cNvSpPr/>
            <p:nvPr/>
          </p:nvSpPr>
          <p:spPr>
            <a:xfrm>
              <a:off x="6773782" y="1330679"/>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rPr>
                <a:t>The drums</a:t>
              </a:r>
              <a:endParaRPr lang="en-AU">
                <a:solidFill>
                  <a:schemeClr val="accent1"/>
                </a:solidFill>
                <a:latin typeface="+mj-lt"/>
              </a:endParaRPr>
            </a:p>
          </p:txBody>
        </p:sp>
        <p:sp>
          <p:nvSpPr>
            <p:cNvPr id="18" name="Oval 17">
              <a:hlinkClick r:id="rId3" action="ppaction://hlinksldjump"/>
              <a:extLst>
                <a:ext uri="{FF2B5EF4-FFF2-40B4-BE49-F238E27FC236}">
                  <a16:creationId xmlns:a16="http://schemas.microsoft.com/office/drawing/2014/main" id="{AF3C6A53-EEBA-D284-1A97-EF81F80309D8}"/>
                </a:ext>
              </a:extLst>
            </p:cNvPr>
            <p:cNvSpPr/>
            <p:nvPr/>
          </p:nvSpPr>
          <p:spPr>
            <a:xfrm>
              <a:off x="6096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4</a:t>
              </a:r>
            </a:p>
          </p:txBody>
        </p:sp>
      </p:grpSp>
      <p:grpSp>
        <p:nvGrpSpPr>
          <p:cNvPr id="23" name="Group 22" descr="5. The keyboard">
            <a:extLst>
              <a:ext uri="{FF2B5EF4-FFF2-40B4-BE49-F238E27FC236}">
                <a16:creationId xmlns:a16="http://schemas.microsoft.com/office/drawing/2014/main" id="{55CCC472-A087-D6E5-D7AE-F1AD8E46A924}"/>
              </a:ext>
            </a:extLst>
          </p:cNvPr>
          <p:cNvGrpSpPr/>
          <p:nvPr/>
        </p:nvGrpSpPr>
        <p:grpSpPr>
          <a:xfrm>
            <a:off x="6263907" y="2750539"/>
            <a:ext cx="5523569" cy="1209171"/>
            <a:chOff x="6096000" y="2362859"/>
            <a:chExt cx="4775638" cy="1045440"/>
          </a:xfrm>
        </p:grpSpPr>
        <p:sp>
          <p:nvSpPr>
            <p:cNvPr id="19" name="Rectangle: Rounded Corners 18">
              <a:extLst>
                <a:ext uri="{FF2B5EF4-FFF2-40B4-BE49-F238E27FC236}">
                  <a16:creationId xmlns:a16="http://schemas.microsoft.com/office/drawing/2014/main" id="{23DF5B06-C771-DF8B-6E74-3ADA81269D37}"/>
                </a:ext>
                <a:ext uri="{C183D7F6-B498-43B3-948B-1728B52AA6E4}">
                  <adec:decorative xmlns:adec="http://schemas.microsoft.com/office/drawing/2017/decorative" val="1"/>
                </a:ext>
              </a:extLst>
            </p:cNvPr>
            <p:cNvSpPr/>
            <p:nvPr/>
          </p:nvSpPr>
          <p:spPr>
            <a:xfrm>
              <a:off x="6773782" y="24268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rPr>
                <a:t>The keyboard</a:t>
              </a:r>
              <a:endParaRPr lang="en-AU">
                <a:solidFill>
                  <a:schemeClr val="accent1"/>
                </a:solidFill>
                <a:latin typeface="+mj-lt"/>
              </a:endParaRPr>
            </a:p>
          </p:txBody>
        </p:sp>
        <p:sp>
          <p:nvSpPr>
            <p:cNvPr id="47" name="Oval 46">
              <a:hlinkClick r:id="rId3" action="ppaction://hlinksldjump"/>
              <a:extLst>
                <a:ext uri="{FF2B5EF4-FFF2-40B4-BE49-F238E27FC236}">
                  <a16:creationId xmlns:a16="http://schemas.microsoft.com/office/drawing/2014/main" id="{D496C7F7-D41B-BB14-E038-DBEED9278654}"/>
                </a:ext>
              </a:extLst>
            </p:cNvPr>
            <p:cNvSpPr/>
            <p:nvPr/>
          </p:nvSpPr>
          <p:spPr>
            <a:xfrm>
              <a:off x="6096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5</a:t>
              </a:r>
            </a:p>
          </p:txBody>
        </p:sp>
      </p:grpSp>
      <p:grpSp>
        <p:nvGrpSpPr>
          <p:cNvPr id="24" name="Group 23" descr="6. Ensemble composition and performance">
            <a:extLst>
              <a:ext uri="{FF2B5EF4-FFF2-40B4-BE49-F238E27FC236}">
                <a16:creationId xmlns:a16="http://schemas.microsoft.com/office/drawing/2014/main" id="{319C6C6C-E3CC-DB16-AF0E-00F3F6F45706}"/>
              </a:ext>
            </a:extLst>
          </p:cNvPr>
          <p:cNvGrpSpPr/>
          <p:nvPr/>
        </p:nvGrpSpPr>
        <p:grpSpPr>
          <a:xfrm>
            <a:off x="6263907" y="4251831"/>
            <a:ext cx="5523569" cy="1209171"/>
            <a:chOff x="6096000" y="3458759"/>
            <a:chExt cx="4775638" cy="1045440"/>
          </a:xfrm>
        </p:grpSpPr>
        <p:sp>
          <p:nvSpPr>
            <p:cNvPr id="48" name="Rectangle: Rounded Corners 47">
              <a:extLst>
                <a:ext uri="{FF2B5EF4-FFF2-40B4-BE49-F238E27FC236}">
                  <a16:creationId xmlns:a16="http://schemas.microsoft.com/office/drawing/2014/main" id="{EFF69CFF-321D-80BB-8ED8-6DE30C3F17CF}"/>
                </a:ext>
                <a:ext uri="{C183D7F6-B498-43B3-948B-1728B52AA6E4}">
                  <adec:decorative xmlns:adec="http://schemas.microsoft.com/office/drawing/2017/decorative" val="1"/>
                </a:ext>
              </a:extLst>
            </p:cNvPr>
            <p:cNvSpPr/>
            <p:nvPr/>
          </p:nvSpPr>
          <p:spPr>
            <a:xfrm>
              <a:off x="6773782" y="35227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rPr>
                <a:t>Ensemble composition and performance</a:t>
              </a:r>
              <a:endParaRPr lang="en-AU">
                <a:solidFill>
                  <a:schemeClr val="accent1"/>
                </a:solidFill>
                <a:latin typeface="+mj-lt"/>
              </a:endParaRPr>
            </a:p>
          </p:txBody>
        </p:sp>
        <p:sp>
          <p:nvSpPr>
            <p:cNvPr id="49" name="Oval 48">
              <a:hlinkClick r:id="rId3" action="ppaction://hlinksldjump"/>
              <a:extLst>
                <a:ext uri="{FF2B5EF4-FFF2-40B4-BE49-F238E27FC236}">
                  <a16:creationId xmlns:a16="http://schemas.microsoft.com/office/drawing/2014/main" id="{F1927FD1-4F0B-659D-6910-47AB39BE35DA}"/>
                </a:ext>
              </a:extLst>
            </p:cNvPr>
            <p:cNvSpPr/>
            <p:nvPr/>
          </p:nvSpPr>
          <p:spPr>
            <a:xfrm>
              <a:off x="6096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6</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9D0CD-B4D4-00DA-3489-0DC11DFDAE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3371914-E1BC-3D6C-178A-BD45909AE1AD}"/>
              </a:ext>
            </a:extLst>
          </p:cNvPr>
          <p:cNvSpPr>
            <a:spLocks noGrp="1"/>
          </p:cNvSpPr>
          <p:nvPr>
            <p:ph type="title"/>
          </p:nvPr>
        </p:nvSpPr>
        <p:spPr/>
        <p:txBody>
          <a:bodyPr/>
          <a:lstStyle/>
          <a:p>
            <a:r>
              <a:rPr lang="en-AU">
                <a:latin typeface="+mj-lt"/>
              </a:rPr>
              <a:t>Activity 2.1 – </a:t>
            </a:r>
            <a:r>
              <a:rPr lang="en-AU"/>
              <a:t>facts and features of the guitar (3)</a:t>
            </a:r>
            <a:endParaRPr lang="en-AU">
              <a:latin typeface="+mj-lt"/>
            </a:endParaRPr>
          </a:p>
        </p:txBody>
      </p:sp>
      <p:sp>
        <p:nvSpPr>
          <p:cNvPr id="11" name="Text Placeholder 10">
            <a:extLst>
              <a:ext uri="{FF2B5EF4-FFF2-40B4-BE49-F238E27FC236}">
                <a16:creationId xmlns:a16="http://schemas.microsoft.com/office/drawing/2014/main" id="{B01452AE-03C9-1E95-DB50-2A578606F65C}"/>
              </a:ext>
            </a:extLst>
          </p:cNvPr>
          <p:cNvSpPr>
            <a:spLocks noGrp="1"/>
          </p:cNvSpPr>
          <p:nvPr>
            <p:ph type="body" sz="quarter" idx="18"/>
          </p:nvPr>
        </p:nvSpPr>
        <p:spPr/>
        <p:txBody>
          <a:bodyPr/>
          <a:lstStyle/>
          <a:p>
            <a:r>
              <a:rPr lang="en-US"/>
              <a:t>General facts</a:t>
            </a:r>
          </a:p>
        </p:txBody>
      </p:sp>
      <p:sp>
        <p:nvSpPr>
          <p:cNvPr id="3" name="Text Placeholder 12">
            <a:extLst>
              <a:ext uri="{FF2B5EF4-FFF2-40B4-BE49-F238E27FC236}">
                <a16:creationId xmlns:a16="http://schemas.microsoft.com/office/drawing/2014/main" id="{438F839D-54F4-2B96-7600-B54A77DC1F19}"/>
              </a:ext>
            </a:extLst>
          </p:cNvPr>
          <p:cNvSpPr>
            <a:spLocks noGrp="1"/>
          </p:cNvSpPr>
          <p:nvPr>
            <p:ph type="body" sz="quarter" idx="17"/>
          </p:nvPr>
        </p:nvSpPr>
        <p:spPr>
          <a:xfrm>
            <a:off x="360000" y="1567086"/>
            <a:ext cx="7111954" cy="4807835"/>
          </a:xfrm>
        </p:spPr>
        <p:txBody>
          <a:bodyPr/>
          <a:lstStyle/>
          <a:p>
            <a:pPr>
              <a:spcAft>
                <a:spcPts val="600"/>
              </a:spcAft>
            </a:pPr>
            <a:r>
              <a:rPr lang="en-AU" sz="1600" b="1" kern="100">
                <a:latin typeface="+mn-lt"/>
                <a:ea typeface="Aptos" panose="020B0004020202020204" pitchFamily="34" charset="0"/>
              </a:rPr>
              <a:t>Other guitars used in blues, jazz and popular music</a:t>
            </a:r>
          </a:p>
          <a:p>
            <a:pPr>
              <a:spcAft>
                <a:spcPts val="600"/>
              </a:spcAft>
            </a:pPr>
            <a:r>
              <a:rPr lang="en-AU" sz="1600" b="1" kern="100">
                <a:latin typeface="+mn-lt"/>
                <a:ea typeface="Aptos" panose="020B0004020202020204" pitchFamily="34" charset="0"/>
              </a:rPr>
              <a:t>Bass guitar</a:t>
            </a:r>
          </a:p>
          <a:p>
            <a:pPr marL="285750" indent="-285750">
              <a:spcAft>
                <a:spcPts val="600"/>
              </a:spcAft>
              <a:buFont typeface="Arial" panose="020B0604020202020204" pitchFamily="34" charset="0"/>
              <a:buChar char="•"/>
            </a:pPr>
            <a:r>
              <a:rPr lang="en-AU" sz="1600">
                <a:latin typeface="+mn-lt"/>
                <a:ea typeface="Aptos" panose="020B0004020202020204" pitchFamily="34" charset="0"/>
              </a:rPr>
              <a:t>4 (sometimes 5 or 6), thicker than regular guitar strings</a:t>
            </a:r>
          </a:p>
          <a:p>
            <a:pPr marL="285750" indent="-285750">
              <a:spcAft>
                <a:spcPts val="600"/>
              </a:spcAft>
              <a:buFont typeface="Arial" panose="020B0604020202020204" pitchFamily="34" charset="0"/>
              <a:buChar char="•"/>
            </a:pPr>
            <a:r>
              <a:rPr lang="en-AU" sz="1600">
                <a:latin typeface="+mn-lt"/>
                <a:ea typeface="Aptos" panose="020B0004020202020204" pitchFamily="34" charset="0"/>
              </a:rPr>
              <a:t>Solid body, similar to an electric guitar but larger</a:t>
            </a:r>
          </a:p>
          <a:p>
            <a:pPr marL="285750" indent="-285750">
              <a:spcAft>
                <a:spcPts val="600"/>
              </a:spcAft>
              <a:buFont typeface="Arial" panose="020B0604020202020204" pitchFamily="34" charset="0"/>
              <a:buChar char="•"/>
            </a:pPr>
            <a:r>
              <a:rPr lang="en-AU" sz="1600" kern="100">
                <a:latin typeface="+mn-lt"/>
                <a:ea typeface="Aptos" panose="020B0004020202020204" pitchFamily="34" charset="0"/>
              </a:rPr>
              <a:t>Provides harmony and rhythm foundation in a piece</a:t>
            </a:r>
          </a:p>
          <a:p>
            <a:pPr marL="285750" indent="-285750">
              <a:spcAft>
                <a:spcPts val="600"/>
              </a:spcAft>
              <a:buFont typeface="Arial" panose="020B0604020202020204" pitchFamily="34" charset="0"/>
              <a:buChar char="•"/>
            </a:pPr>
            <a:r>
              <a:rPr lang="en-AU" sz="1600" kern="100">
                <a:latin typeface="+mn-lt"/>
                <a:ea typeface="Aptos" panose="020B0004020202020204" pitchFamily="34" charset="0"/>
              </a:rPr>
              <a:t>Features in rock, metal, funk, pop and jazz</a:t>
            </a:r>
          </a:p>
          <a:p>
            <a:pPr marL="285750" indent="-285750">
              <a:spcAft>
                <a:spcPts val="600"/>
              </a:spcAft>
              <a:buFont typeface="Arial" panose="020B0604020202020204" pitchFamily="34" charset="0"/>
              <a:buChar char="•"/>
            </a:pPr>
            <a:r>
              <a:rPr lang="en-AU" sz="1600" kern="100">
                <a:latin typeface="+mn-lt"/>
                <a:ea typeface="Aptos" panose="020B0004020202020204" pitchFamily="34" charset="0"/>
              </a:rPr>
              <a:t>Played with fingers or a pick</a:t>
            </a:r>
          </a:p>
          <a:p>
            <a:pPr>
              <a:spcAft>
                <a:spcPts val="600"/>
              </a:spcAft>
            </a:pPr>
            <a:r>
              <a:rPr lang="en-AU" sz="1600" b="1" kern="100">
                <a:latin typeface="+mn-lt"/>
                <a:ea typeface="Aptos" panose="020B0004020202020204" pitchFamily="34" charset="0"/>
              </a:rPr>
              <a:t>Dobro (resonator) guitar</a:t>
            </a:r>
          </a:p>
          <a:p>
            <a:pPr marL="285750" indent="-285750">
              <a:spcAft>
                <a:spcPts val="600"/>
              </a:spcAft>
              <a:buFont typeface="Arial" panose="020B0604020202020204" pitchFamily="34" charset="0"/>
              <a:buChar char="•"/>
            </a:pPr>
            <a:r>
              <a:rPr lang="en-AU" sz="1600" kern="100">
                <a:latin typeface="+mn-lt"/>
                <a:ea typeface="Aptos" panose="020B0004020202020204" pitchFamily="34" charset="0"/>
              </a:rPr>
              <a:t>Has a metal resonator instead of a wooden sound hole.</a:t>
            </a:r>
          </a:p>
          <a:p>
            <a:pPr marL="285750" indent="-285750">
              <a:spcAft>
                <a:spcPts val="600"/>
              </a:spcAft>
              <a:buFont typeface="Arial" panose="020B0604020202020204" pitchFamily="34" charset="0"/>
              <a:buChar char="•"/>
            </a:pPr>
            <a:r>
              <a:rPr lang="en-AU" sz="1600" kern="100">
                <a:latin typeface="+mn-lt"/>
                <a:ea typeface="Aptos" panose="020B0004020202020204" pitchFamily="34" charset="0"/>
              </a:rPr>
              <a:t>Often played with a slide in blues and bluegrass music.</a:t>
            </a:r>
          </a:p>
          <a:p>
            <a:pPr marL="285750" indent="-285750">
              <a:spcAft>
                <a:spcPts val="600"/>
              </a:spcAft>
              <a:buFont typeface="Arial" panose="020B0604020202020204" pitchFamily="34" charset="0"/>
              <a:buChar char="•"/>
            </a:pPr>
            <a:r>
              <a:rPr lang="en-AU" sz="1600" kern="100">
                <a:latin typeface="+mn-lt"/>
                <a:ea typeface="Aptos" panose="020B0004020202020204" pitchFamily="34" charset="0"/>
              </a:rPr>
              <a:t>Creates a distinct twangy, metallic sound.</a:t>
            </a:r>
          </a:p>
        </p:txBody>
      </p:sp>
      <p:pic>
        <p:nvPicPr>
          <p:cNvPr id="6" name="Picture 5" descr="image of a person playing an electric bass guitar. Focus is on right-hand showing fingerstyle technique.">
            <a:extLst>
              <a:ext uri="{FF2B5EF4-FFF2-40B4-BE49-F238E27FC236}">
                <a16:creationId xmlns:a16="http://schemas.microsoft.com/office/drawing/2014/main" id="{93A9EA58-A5EF-15B3-8B48-2699789A62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5395" y="932525"/>
            <a:ext cx="3143376" cy="2385268"/>
          </a:xfrm>
          <a:prstGeom prst="rect">
            <a:avLst/>
          </a:prstGeom>
        </p:spPr>
      </p:pic>
      <p:sp>
        <p:nvSpPr>
          <p:cNvPr id="8" name="TextBox 7">
            <a:extLst>
              <a:ext uri="{FF2B5EF4-FFF2-40B4-BE49-F238E27FC236}">
                <a16:creationId xmlns:a16="http://schemas.microsoft.com/office/drawing/2014/main" id="{458408C2-7A66-5322-C254-851C8D143D59}"/>
              </a:ext>
            </a:extLst>
          </p:cNvPr>
          <p:cNvSpPr txBox="1"/>
          <p:nvPr/>
        </p:nvSpPr>
        <p:spPr>
          <a:xfrm>
            <a:off x="7705395" y="3355048"/>
            <a:ext cx="3143376" cy="475735"/>
          </a:xfrm>
          <a:prstGeom prst="rect">
            <a:avLst/>
          </a:prstGeom>
          <a:noFill/>
        </p:spPr>
        <p:txBody>
          <a:bodyPr wrap="square" lIns="0">
            <a:spAutoFit/>
          </a:bodyPr>
          <a:lstStyle/>
          <a:p>
            <a:pPr algn="l">
              <a:lnSpc>
                <a:spcPct val="150000"/>
              </a:lnSpc>
              <a:spcAft>
                <a:spcPts val="1200"/>
              </a:spcAft>
            </a:pPr>
            <a:r>
              <a:rPr lang="en-AU" sz="800" b="0" i="0">
                <a:effectLst/>
                <a:cs typeface="Arial" panose="020B0604020202020204" pitchFamily="34" charset="0"/>
                <a:hlinkClick r:id="rId4"/>
              </a:rPr>
              <a:t>Person Playing an Electric Guitar, May 11, 2021</a:t>
            </a:r>
            <a:r>
              <a:rPr lang="en-AU" sz="800" b="0" i="0">
                <a:effectLst/>
                <a:cs typeface="Arial" panose="020B0604020202020204" pitchFamily="34" charset="0"/>
              </a:rPr>
              <a:t> – </a:t>
            </a:r>
            <a:r>
              <a:rPr lang="en-AU" sz="800" b="0" i="0">
                <a:solidFill>
                  <a:srgbClr val="7F7F7F"/>
                </a:solidFill>
                <a:effectLst/>
              </a:rPr>
              <a:t>– </a:t>
            </a:r>
            <a:r>
              <a:rPr lang="en-AU" sz="800" b="0" i="0">
                <a:effectLst/>
              </a:rPr>
              <a:t>by </a:t>
            </a:r>
            <a:r>
              <a:rPr lang="en-AU" sz="800" b="0" i="0">
                <a:effectLst/>
                <a:hlinkClick r:id="rId5"/>
              </a:rPr>
              <a:t>Antoni </a:t>
            </a:r>
            <a:r>
              <a:rPr lang="en-AU" sz="800" b="0" i="0" err="1">
                <a:effectLst/>
                <a:hlinkClick r:id="rId5"/>
              </a:rPr>
              <a:t>Shkraba</a:t>
            </a:r>
            <a:r>
              <a:rPr lang="en-AU" sz="800" b="0" i="0">
                <a:effectLst/>
                <a:hlinkClick r:id="rId5"/>
              </a:rPr>
              <a:t> production</a:t>
            </a:r>
            <a:r>
              <a:rPr lang="en-AU" sz="800" b="0" i="0">
                <a:effectLst/>
              </a:rPr>
              <a:t> is licensed under the</a:t>
            </a:r>
            <a:r>
              <a:rPr lang="en-AU" sz="800" b="0" i="0">
                <a:solidFill>
                  <a:srgbClr val="7F7F7F"/>
                </a:solidFill>
                <a:effectLst/>
              </a:rPr>
              <a:t> </a:t>
            </a:r>
            <a:r>
              <a:rPr lang="en-AU" sz="800" u="sng" kern="0" err="1">
                <a:solidFill>
                  <a:srgbClr val="0F4761"/>
                </a:solidFill>
                <a:effectLst/>
                <a:ea typeface="Aptos" panose="020B0004020202020204" pitchFamily="34" charset="0"/>
                <a:hlinkClick r:id="rId6"/>
              </a:rPr>
              <a:t>Pexels</a:t>
            </a:r>
            <a:r>
              <a:rPr lang="en-AU" sz="800" u="sng" kern="0">
                <a:solidFill>
                  <a:srgbClr val="0F4761"/>
                </a:solidFill>
                <a:effectLst/>
                <a:ea typeface="Aptos" panose="020B0004020202020204" pitchFamily="34" charset="0"/>
                <a:hlinkClick r:id="rId6"/>
              </a:rPr>
              <a:t> License</a:t>
            </a:r>
            <a:endParaRPr lang="en-AU" sz="800" b="0" i="0">
              <a:effectLst/>
              <a:cs typeface="Arial" panose="020B0604020202020204" pitchFamily="34" charset="0"/>
            </a:endParaRPr>
          </a:p>
        </p:txBody>
      </p:sp>
      <p:pic>
        <p:nvPicPr>
          <p:cNvPr id="14" name="Picture 13" descr="image of a dobro/resonator guitar, highlighting it's recognisable metal resonator plate on the face of the guitar in place of a soundhole.">
            <a:extLst>
              <a:ext uri="{FF2B5EF4-FFF2-40B4-BE49-F238E27FC236}">
                <a16:creationId xmlns:a16="http://schemas.microsoft.com/office/drawing/2014/main" id="{0AD84A57-E3AA-05CE-2EB8-771298B6AE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05396" y="3875963"/>
            <a:ext cx="3528661" cy="2321645"/>
          </a:xfrm>
          <a:prstGeom prst="rect">
            <a:avLst/>
          </a:prstGeom>
        </p:spPr>
      </p:pic>
      <p:sp>
        <p:nvSpPr>
          <p:cNvPr id="17" name="TextBox 16">
            <a:extLst>
              <a:ext uri="{FF2B5EF4-FFF2-40B4-BE49-F238E27FC236}">
                <a16:creationId xmlns:a16="http://schemas.microsoft.com/office/drawing/2014/main" id="{08DB8E1F-4F88-F43F-E0C2-97FD526CED94}"/>
              </a:ext>
            </a:extLst>
          </p:cNvPr>
          <p:cNvSpPr txBox="1"/>
          <p:nvPr/>
        </p:nvSpPr>
        <p:spPr>
          <a:xfrm>
            <a:off x="7705396" y="6242788"/>
            <a:ext cx="3528661" cy="452966"/>
          </a:xfrm>
          <a:prstGeom prst="rect">
            <a:avLst/>
          </a:prstGeom>
          <a:noFill/>
        </p:spPr>
        <p:txBody>
          <a:bodyPr wrap="square" lIns="0">
            <a:spAutoFit/>
          </a:bodyPr>
          <a:lstStyle/>
          <a:p>
            <a:pPr algn="l">
              <a:lnSpc>
                <a:spcPct val="150000"/>
              </a:lnSpc>
              <a:spcAft>
                <a:spcPts val="1200"/>
              </a:spcAft>
            </a:pPr>
            <a:r>
              <a:rPr lang="en-AU" sz="800" b="0" i="0">
                <a:solidFill>
                  <a:srgbClr val="101418"/>
                </a:solidFill>
                <a:effectLst/>
                <a:hlinkClick r:id="rId8"/>
              </a:rPr>
              <a:t>Gold Tone Paul Beard signature resonator guitar, </a:t>
            </a:r>
            <a:r>
              <a:rPr lang="en-AU" sz="800" b="0" i="0">
                <a:solidFill>
                  <a:srgbClr val="202122"/>
                </a:solidFill>
                <a:effectLst/>
                <a:hlinkClick r:id="rId8"/>
              </a:rPr>
              <a:t>6 December 2010 – Wikimedia commons</a:t>
            </a:r>
            <a:r>
              <a:rPr lang="en-AU" sz="800" b="0" i="0">
                <a:solidFill>
                  <a:srgbClr val="202122"/>
                </a:solidFill>
                <a:effectLst/>
              </a:rPr>
              <a:t> in licensed under </a:t>
            </a:r>
            <a:r>
              <a:rPr lang="en-AU" sz="800" b="0" i="0">
                <a:solidFill>
                  <a:srgbClr val="202122"/>
                </a:solidFill>
                <a:effectLst/>
                <a:hlinkClick r:id="rId9"/>
              </a:rPr>
              <a:t>CC BY 2.0</a:t>
            </a:r>
            <a:endParaRPr lang="en-AU" sz="800" b="0" i="0">
              <a:solidFill>
                <a:srgbClr val="101418"/>
              </a:solidFill>
              <a:effectLst/>
            </a:endParaRPr>
          </a:p>
        </p:txBody>
      </p:sp>
      <p:sp>
        <p:nvSpPr>
          <p:cNvPr id="2" name="Slide Number Placeholder 1">
            <a:extLst>
              <a:ext uri="{FF2B5EF4-FFF2-40B4-BE49-F238E27FC236}">
                <a16:creationId xmlns:a16="http://schemas.microsoft.com/office/drawing/2014/main" id="{5E12824F-D23B-266E-B6BE-A589A4310C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23880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9BFFC-8A3A-C6EE-B160-62C10CBCC88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C681E5C-D71F-7A0A-7D4E-CA9FC47BEAEC}"/>
              </a:ext>
            </a:extLst>
          </p:cNvPr>
          <p:cNvSpPr>
            <a:spLocks noGrp="1"/>
          </p:cNvSpPr>
          <p:nvPr>
            <p:ph type="title"/>
          </p:nvPr>
        </p:nvSpPr>
        <p:spPr/>
        <p:txBody>
          <a:bodyPr/>
          <a:lstStyle/>
          <a:p>
            <a:r>
              <a:rPr lang="en-AU">
                <a:latin typeface="+mj-lt"/>
              </a:rPr>
              <a:t>Activity 2.1 – facts and features of the guitar (4)</a:t>
            </a:r>
          </a:p>
        </p:txBody>
      </p:sp>
      <p:sp>
        <p:nvSpPr>
          <p:cNvPr id="4" name="Text Placeholder 3">
            <a:extLst>
              <a:ext uri="{FF2B5EF4-FFF2-40B4-BE49-F238E27FC236}">
                <a16:creationId xmlns:a16="http://schemas.microsoft.com/office/drawing/2014/main" id="{66B0BA64-42DA-49C9-AB81-0DF277655E0F}"/>
              </a:ext>
            </a:extLst>
          </p:cNvPr>
          <p:cNvSpPr>
            <a:spLocks noGrp="1"/>
          </p:cNvSpPr>
          <p:nvPr>
            <p:ph type="body" sz="quarter" idx="18"/>
          </p:nvPr>
        </p:nvSpPr>
        <p:spPr/>
        <p:txBody>
          <a:bodyPr/>
          <a:lstStyle/>
          <a:p>
            <a:r>
              <a:rPr lang="en-US">
                <a:latin typeface="+mj-lt"/>
              </a:rPr>
              <a:t>Technique</a:t>
            </a:r>
          </a:p>
        </p:txBody>
      </p:sp>
      <p:sp>
        <p:nvSpPr>
          <p:cNvPr id="3" name="Text Placeholder 12">
            <a:extLst>
              <a:ext uri="{FF2B5EF4-FFF2-40B4-BE49-F238E27FC236}">
                <a16:creationId xmlns:a16="http://schemas.microsoft.com/office/drawing/2014/main" id="{5BE26B61-C959-52A1-BFD4-9D4B3B3FF0D2}"/>
              </a:ext>
            </a:extLst>
          </p:cNvPr>
          <p:cNvSpPr>
            <a:spLocks noGrp="1"/>
          </p:cNvSpPr>
          <p:nvPr>
            <p:ph type="body" sz="quarter" idx="17"/>
          </p:nvPr>
        </p:nvSpPr>
        <p:spPr>
          <a:xfrm>
            <a:off x="360000" y="1567086"/>
            <a:ext cx="7523434" cy="5128914"/>
          </a:xfrm>
        </p:spPr>
        <p:txBody>
          <a:bodyPr/>
          <a:lstStyle/>
          <a:p>
            <a:pPr>
              <a:spcAft>
                <a:spcPts val="600"/>
              </a:spcAft>
            </a:pPr>
            <a:r>
              <a:rPr lang="en-AU" sz="1600" b="1" kern="100">
                <a:latin typeface="+mn-lt"/>
                <a:ea typeface="Aptos" panose="020B0004020202020204" pitchFamily="34" charset="0"/>
              </a:rPr>
              <a:t>Playing position steps</a:t>
            </a:r>
          </a:p>
          <a:p>
            <a:pPr marL="285750" indent="-285750">
              <a:spcAft>
                <a:spcPts val="600"/>
              </a:spcAft>
              <a:buFont typeface="Arial" panose="020B0604020202020204" pitchFamily="34" charset="0"/>
              <a:buChar char="•"/>
            </a:pPr>
            <a:r>
              <a:rPr lang="en-AU" sz="1600">
                <a:latin typeface="+mn-lt"/>
              </a:rPr>
              <a:t>Sit up straight and avoid slouching over the guitar</a:t>
            </a:r>
          </a:p>
          <a:p>
            <a:pPr marL="285750" indent="-285750">
              <a:spcAft>
                <a:spcPts val="600"/>
              </a:spcAft>
              <a:buFont typeface="Arial" panose="020B0604020202020204" pitchFamily="34" charset="0"/>
              <a:buChar char="•"/>
            </a:pPr>
            <a:r>
              <a:rPr lang="en-AU" sz="1600">
                <a:latin typeface="+mn-lt"/>
              </a:rPr>
              <a:t>Position the guitar so the back rests against your body, and the body remains stable on your thigh</a:t>
            </a:r>
          </a:p>
          <a:p>
            <a:pPr marL="285750" indent="-285750">
              <a:spcAft>
                <a:spcPts val="600"/>
              </a:spcAft>
              <a:buFont typeface="Arial" panose="020B0604020202020204" pitchFamily="34" charset="0"/>
              <a:buChar char="•"/>
            </a:pPr>
            <a:r>
              <a:rPr lang="en-AU" sz="1600">
                <a:latin typeface="+mn-lt"/>
              </a:rPr>
              <a:t>Angle the neck slightly upward, not straight or pointing towards the floor</a:t>
            </a:r>
          </a:p>
          <a:p>
            <a:pPr>
              <a:spcAft>
                <a:spcPts val="600"/>
              </a:spcAft>
            </a:pPr>
            <a:r>
              <a:rPr lang="en-AU" sz="1600" b="1">
                <a:latin typeface="+mn-lt"/>
              </a:rPr>
              <a:t>Strumming/picking hand</a:t>
            </a:r>
          </a:p>
          <a:p>
            <a:pPr marL="285750" indent="-285750">
              <a:spcAft>
                <a:spcPts val="600"/>
              </a:spcAft>
              <a:buFont typeface="Arial" panose="020B0604020202020204" pitchFamily="34" charset="0"/>
              <a:buChar char="•"/>
            </a:pPr>
            <a:r>
              <a:rPr lang="en-AU" sz="1600">
                <a:latin typeface="+mn-lt"/>
              </a:rPr>
              <a:t>Keep your wrist loose and relaxed</a:t>
            </a:r>
          </a:p>
          <a:p>
            <a:pPr marL="285750" indent="-285750">
              <a:spcAft>
                <a:spcPts val="600"/>
              </a:spcAft>
              <a:buFont typeface="Arial" panose="020B0604020202020204" pitchFamily="34" charset="0"/>
              <a:buChar char="•"/>
            </a:pPr>
            <a:r>
              <a:rPr lang="en-AU" sz="1600">
                <a:latin typeface="+mn-lt"/>
              </a:rPr>
              <a:t>Strum over the </a:t>
            </a:r>
            <a:r>
              <a:rPr lang="en-AU" sz="1600" err="1">
                <a:latin typeface="+mn-lt"/>
              </a:rPr>
              <a:t>soundhole</a:t>
            </a:r>
            <a:r>
              <a:rPr lang="en-AU" sz="1600">
                <a:latin typeface="+mn-lt"/>
              </a:rPr>
              <a:t> (acoustic) or pickups (electric)</a:t>
            </a:r>
          </a:p>
          <a:p>
            <a:pPr marL="285750" indent="-285750">
              <a:spcAft>
                <a:spcPts val="600"/>
              </a:spcAft>
              <a:buFont typeface="Arial" panose="020B0604020202020204" pitchFamily="34" charset="0"/>
              <a:buChar char="•"/>
            </a:pPr>
            <a:r>
              <a:rPr lang="en-AU" sz="1600">
                <a:latin typeface="+mn-lt"/>
              </a:rPr>
              <a:t>If using a pick, hold it securely between your thumb and index finger</a:t>
            </a:r>
          </a:p>
          <a:p>
            <a:pPr>
              <a:spcAft>
                <a:spcPts val="600"/>
              </a:spcAft>
            </a:pPr>
            <a:r>
              <a:rPr lang="en-AU" sz="1600" b="1">
                <a:latin typeface="+mn-lt"/>
              </a:rPr>
              <a:t>Fretting hand</a:t>
            </a:r>
          </a:p>
          <a:p>
            <a:pPr marL="285750" indent="-285750">
              <a:spcAft>
                <a:spcPts val="600"/>
              </a:spcAft>
              <a:buFont typeface="Arial" panose="020B0604020202020204" pitchFamily="34" charset="0"/>
              <a:buChar char="•"/>
            </a:pPr>
            <a:r>
              <a:rPr lang="en-AU" sz="1600">
                <a:latin typeface="+mn-lt"/>
              </a:rPr>
              <a:t>Relax your wrist to avoid any strain</a:t>
            </a:r>
          </a:p>
          <a:p>
            <a:pPr marL="285750" indent="-285750">
              <a:spcAft>
                <a:spcPts val="600"/>
              </a:spcAft>
              <a:buFont typeface="Arial" panose="020B0604020202020204" pitchFamily="34" charset="0"/>
              <a:buChar char="•"/>
            </a:pPr>
            <a:r>
              <a:rPr lang="en-AU" sz="1600">
                <a:latin typeface="+mn-lt"/>
              </a:rPr>
              <a:t>Keep your thumb behind the neck and your fingers curved to press the strings</a:t>
            </a:r>
          </a:p>
        </p:txBody>
      </p:sp>
      <p:pic>
        <p:nvPicPr>
          <p:cNvPr id="7" name="Picture 6">
            <a:extLst>
              <a:ext uri="{FF2B5EF4-FFF2-40B4-BE49-F238E27FC236}">
                <a16:creationId xmlns:a16="http://schemas.microsoft.com/office/drawing/2014/main" id="{E27E1E79-6534-E2EC-0918-082B4F505B2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3835" y="2925543"/>
            <a:ext cx="3620165" cy="2412000"/>
          </a:xfrm>
          <a:prstGeom prst="rect">
            <a:avLst/>
          </a:prstGeom>
        </p:spPr>
      </p:pic>
      <p:sp>
        <p:nvSpPr>
          <p:cNvPr id="2" name="Slide Number Placeholder 1">
            <a:extLst>
              <a:ext uri="{FF2B5EF4-FFF2-40B4-BE49-F238E27FC236}">
                <a16:creationId xmlns:a16="http://schemas.microsoft.com/office/drawing/2014/main" id="{DFD97BBD-0345-8519-5B8B-C64BE76C240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337601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DA849-15B5-3EE8-AD3C-10DBDAB3CD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E0DD82-078E-F287-4987-F97329F0B008}"/>
              </a:ext>
            </a:extLst>
          </p:cNvPr>
          <p:cNvSpPr>
            <a:spLocks noGrp="1"/>
          </p:cNvSpPr>
          <p:nvPr>
            <p:ph type="title"/>
          </p:nvPr>
        </p:nvSpPr>
        <p:spPr/>
        <p:txBody>
          <a:bodyPr/>
          <a:lstStyle/>
          <a:p>
            <a:r>
              <a:rPr lang="en-AU" sz="3200">
                <a:latin typeface="+mj-lt"/>
              </a:rPr>
              <a:t>Activity 2.2 –12-bar blues in A major and </a:t>
            </a:r>
            <a:r>
              <a:rPr lang="en-AU" sz="3200"/>
              <a:t>reading tablature (1) </a:t>
            </a:r>
            <a:endParaRPr lang="en-AU" sz="3200">
              <a:latin typeface="+mj-lt"/>
            </a:endParaRPr>
          </a:p>
        </p:txBody>
      </p:sp>
      <p:sp>
        <p:nvSpPr>
          <p:cNvPr id="4" name="Text Placeholder 3">
            <a:extLst>
              <a:ext uri="{FF2B5EF4-FFF2-40B4-BE49-F238E27FC236}">
                <a16:creationId xmlns:a16="http://schemas.microsoft.com/office/drawing/2014/main" id="{DAE3601E-5FD7-8106-4203-B9327FE9E9AE}"/>
              </a:ext>
            </a:extLst>
          </p:cNvPr>
          <p:cNvSpPr>
            <a:spLocks noGrp="1"/>
          </p:cNvSpPr>
          <p:nvPr>
            <p:ph type="body" sz="quarter" idx="18"/>
          </p:nvPr>
        </p:nvSpPr>
        <p:spPr/>
        <p:txBody>
          <a:bodyPr/>
          <a:lstStyle/>
          <a:p>
            <a:r>
              <a:rPr lang="en-US"/>
              <a:t>Reading tablature</a:t>
            </a:r>
          </a:p>
        </p:txBody>
      </p:sp>
      <p:sp>
        <p:nvSpPr>
          <p:cNvPr id="3" name="Text Placeholder 12">
            <a:extLst>
              <a:ext uri="{FF2B5EF4-FFF2-40B4-BE49-F238E27FC236}">
                <a16:creationId xmlns:a16="http://schemas.microsoft.com/office/drawing/2014/main" id="{C5F776F3-F37A-8AB4-97AA-B087954503AF}"/>
              </a:ext>
            </a:extLst>
          </p:cNvPr>
          <p:cNvSpPr>
            <a:spLocks noGrp="1"/>
          </p:cNvSpPr>
          <p:nvPr>
            <p:ph type="body" sz="quarter" idx="17"/>
          </p:nvPr>
        </p:nvSpPr>
        <p:spPr>
          <a:xfrm>
            <a:off x="360000" y="1567086"/>
            <a:ext cx="5642383" cy="4807835"/>
          </a:xfrm>
        </p:spPr>
        <p:txBody>
          <a:bodyPr/>
          <a:lstStyle/>
          <a:p>
            <a:r>
              <a:rPr lang="en-AU" b="1" kern="100">
                <a:latin typeface="+mn-lt"/>
                <a:ea typeface="Aptos" panose="020B0004020202020204" pitchFamily="34" charset="0"/>
              </a:rPr>
              <a:t>What is guitar tablature?</a:t>
            </a:r>
          </a:p>
          <a:p>
            <a:r>
              <a:rPr lang="en-AU" kern="100">
                <a:latin typeface="+mn-lt"/>
                <a:ea typeface="Aptos" panose="020B0004020202020204" pitchFamily="34" charset="0"/>
              </a:rPr>
              <a:t>Tablature, or TAB, is a simple way to read music for a fretted string instrument, such as the guitar. Instead of regular sheet music, it shows you where to put your fingers on the strings.</a:t>
            </a:r>
          </a:p>
          <a:p>
            <a:r>
              <a:rPr lang="en-AU" kern="100">
                <a:latin typeface="+mn-lt"/>
                <a:ea typeface="Aptos" panose="020B0004020202020204" pitchFamily="34" charset="0"/>
              </a:rPr>
              <a:t>Each line on the TAB represents a string on the guitar. The bottom line is your thickest string (low E) and the top line is your thinnest string (high E).</a:t>
            </a:r>
          </a:p>
        </p:txBody>
      </p:sp>
      <p:pic>
        <p:nvPicPr>
          <p:cNvPr id="10" name="Picture 9" descr="diagram showing the end of the 'neck' of a guitar, which the nut, frets and string names indicated. The order of strings from thickest to thinnest are - E, A, D, G, B, and E.">
            <a:extLst>
              <a:ext uri="{FF2B5EF4-FFF2-40B4-BE49-F238E27FC236}">
                <a16:creationId xmlns:a16="http://schemas.microsoft.com/office/drawing/2014/main" id="{BF9EBEF1-C4EA-BF92-2439-3DDD83C1DC8A}"/>
              </a:ext>
            </a:extLst>
          </p:cNvPr>
          <p:cNvPicPr>
            <a:picLocks noChangeAspect="1"/>
          </p:cNvPicPr>
          <p:nvPr/>
        </p:nvPicPr>
        <p:blipFill>
          <a:blip r:embed="rId3"/>
          <a:stretch>
            <a:fillRect/>
          </a:stretch>
        </p:blipFill>
        <p:spPr>
          <a:xfrm>
            <a:off x="6946040" y="1567086"/>
            <a:ext cx="4537960" cy="4192296"/>
          </a:xfrm>
          <a:prstGeom prst="rect">
            <a:avLst/>
          </a:prstGeom>
        </p:spPr>
      </p:pic>
      <p:sp>
        <p:nvSpPr>
          <p:cNvPr id="2" name="Slide Number Placeholder 1">
            <a:extLst>
              <a:ext uri="{FF2B5EF4-FFF2-40B4-BE49-F238E27FC236}">
                <a16:creationId xmlns:a16="http://schemas.microsoft.com/office/drawing/2014/main" id="{8E15A149-C4BA-D714-C3B0-D24DDE30BA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311940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42834-1F4E-6949-F1F9-450114ECA32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173584-6214-EF78-0489-A1CE03F492D7}"/>
              </a:ext>
            </a:extLst>
          </p:cNvPr>
          <p:cNvSpPr>
            <a:spLocks noGrp="1"/>
          </p:cNvSpPr>
          <p:nvPr>
            <p:ph type="title"/>
          </p:nvPr>
        </p:nvSpPr>
        <p:spPr/>
        <p:txBody>
          <a:bodyPr/>
          <a:lstStyle/>
          <a:p>
            <a:r>
              <a:rPr lang="en-AU" sz="3200">
                <a:latin typeface="+mj-lt"/>
              </a:rPr>
              <a:t>Activity 2.2 – 12-bar blues in A major and reading tablature (2) </a:t>
            </a:r>
          </a:p>
        </p:txBody>
      </p:sp>
      <p:sp>
        <p:nvSpPr>
          <p:cNvPr id="6" name="Text Placeholder 5">
            <a:extLst>
              <a:ext uri="{FF2B5EF4-FFF2-40B4-BE49-F238E27FC236}">
                <a16:creationId xmlns:a16="http://schemas.microsoft.com/office/drawing/2014/main" id="{F55CD7BA-3F9E-ED30-5BDF-4C6645B6523D}"/>
              </a:ext>
            </a:extLst>
          </p:cNvPr>
          <p:cNvSpPr>
            <a:spLocks noGrp="1"/>
          </p:cNvSpPr>
          <p:nvPr>
            <p:ph type="body" sz="quarter" idx="18"/>
          </p:nvPr>
        </p:nvSpPr>
        <p:spPr/>
        <p:txBody>
          <a:bodyPr/>
          <a:lstStyle/>
          <a:p>
            <a:r>
              <a:rPr lang="en-US">
                <a:latin typeface="+mj-lt"/>
              </a:rPr>
              <a:t>Reading tablature</a:t>
            </a:r>
          </a:p>
        </p:txBody>
      </p:sp>
      <p:sp>
        <p:nvSpPr>
          <p:cNvPr id="4" name="Text Placeholder 3">
            <a:extLst>
              <a:ext uri="{FF2B5EF4-FFF2-40B4-BE49-F238E27FC236}">
                <a16:creationId xmlns:a16="http://schemas.microsoft.com/office/drawing/2014/main" id="{4FD8F8CC-C942-3AE3-B365-2DC797580E3F}"/>
              </a:ext>
            </a:extLst>
          </p:cNvPr>
          <p:cNvSpPr>
            <a:spLocks noGrp="1"/>
          </p:cNvSpPr>
          <p:nvPr>
            <p:ph type="body" sz="quarter" idx="17"/>
          </p:nvPr>
        </p:nvSpPr>
        <p:spPr>
          <a:xfrm>
            <a:off x="360000" y="1567086"/>
            <a:ext cx="5805669" cy="4807835"/>
          </a:xfrm>
        </p:spPr>
        <p:txBody>
          <a:bodyPr/>
          <a:lstStyle/>
          <a:p>
            <a:r>
              <a:rPr lang="en-AU" sz="1800" kern="100">
                <a:latin typeface="+mn-lt"/>
                <a:ea typeface="Aptos" panose="020B0004020202020204" pitchFamily="34" charset="0"/>
              </a:rPr>
              <a:t>0 means an open string (play without pressing any frets).</a:t>
            </a:r>
          </a:p>
          <a:p>
            <a:r>
              <a:rPr lang="en-AU" sz="1800" kern="100">
                <a:latin typeface="+mn-lt"/>
                <a:ea typeface="Aptos" panose="020B0004020202020204" pitchFamily="34" charset="0"/>
              </a:rPr>
              <a:t>Other numbers tell you which fret to press.</a:t>
            </a:r>
          </a:p>
          <a:p>
            <a:r>
              <a:rPr lang="en-AU" sz="1800" kern="100">
                <a:latin typeface="+mn-lt"/>
                <a:ea typeface="Aptos" panose="020B0004020202020204" pitchFamily="34" charset="0"/>
              </a:rPr>
              <a:t>If numbers are stacked, play them together (like a chord).</a:t>
            </a:r>
          </a:p>
          <a:p>
            <a:r>
              <a:rPr lang="en-AU" sz="1800" kern="100">
                <a:latin typeface="+mn-lt"/>
                <a:ea typeface="Aptos" panose="020B0004020202020204" pitchFamily="34" charset="0"/>
              </a:rPr>
              <a:t>Sometimes there may be additional symbols explaining a particular technique to use.</a:t>
            </a:r>
            <a:endParaRPr lang="en-AU" sz="1800" u="sng" kern="100">
              <a:latin typeface="+mn-lt"/>
              <a:ea typeface="Aptos" panose="020B0004020202020204" pitchFamily="34" charset="0"/>
            </a:endParaRPr>
          </a:p>
          <a:p>
            <a:r>
              <a:rPr lang="en-AU" sz="1800" b="1" kern="100">
                <a:latin typeface="+mn-lt"/>
                <a:ea typeface="Aptos" panose="020B0004020202020204" pitchFamily="34" charset="0"/>
              </a:rPr>
              <a:t>Tip</a:t>
            </a:r>
            <a:r>
              <a:rPr lang="en-AU" sz="1800" kern="100">
                <a:latin typeface="+mn-lt"/>
                <a:ea typeface="Aptos" panose="020B0004020202020204" pitchFamily="34" charset="0"/>
              </a:rPr>
              <a:t> – When </a:t>
            </a:r>
            <a:r>
              <a:rPr lang="en-AU" sz="1800" kern="100">
                <a:latin typeface="+mn-lt"/>
                <a:ea typeface="Aptos" panose="020B0004020202020204" pitchFamily="34" charset="0"/>
                <a:cs typeface="Aptos" panose="020B0004020202020204" pitchFamily="34" charset="0"/>
              </a:rPr>
              <a:t>reading TAB, it is like reading a map to show where you put your fingers and what string to play. </a:t>
            </a:r>
            <a:r>
              <a:rPr lang="en-AU" sz="1800" kern="100">
                <a:latin typeface="+mn-lt"/>
                <a:ea typeface="Aptos" panose="020B0004020202020204" pitchFamily="34" charset="0"/>
              </a:rPr>
              <a:t>A good way to help you find the strings </a:t>
            </a:r>
            <a:r>
              <a:rPr lang="en-AU" sz="1800" kern="100">
                <a:latin typeface="+mn-lt"/>
                <a:ea typeface="Aptos" panose="020B0004020202020204" pitchFamily="34" charset="0"/>
                <a:cs typeface="Aptos" panose="020B0004020202020204" pitchFamily="34" charset="0"/>
              </a:rPr>
              <a:t>when using TAB is, think </a:t>
            </a:r>
            <a:r>
              <a:rPr lang="en-AU" sz="1800" b="1" kern="100">
                <a:latin typeface="+mn-lt"/>
                <a:ea typeface="Aptos" panose="020B0004020202020204" pitchFamily="34" charset="0"/>
                <a:cs typeface="Aptos" panose="020B0004020202020204" pitchFamily="34" charset="0"/>
              </a:rPr>
              <a:t>T </a:t>
            </a:r>
            <a:r>
              <a:rPr lang="en-AU" sz="1800" kern="100">
                <a:latin typeface="+mn-lt"/>
                <a:ea typeface="Aptos" panose="020B0004020202020204" pitchFamily="34" charset="0"/>
                <a:cs typeface="Aptos" panose="020B0004020202020204" pitchFamily="34" charset="0"/>
              </a:rPr>
              <a:t>for ‘toes’ (thinnest string) and </a:t>
            </a:r>
            <a:r>
              <a:rPr lang="en-AU" sz="1800" b="1" kern="100">
                <a:latin typeface="+mn-lt"/>
                <a:ea typeface="Aptos" panose="020B0004020202020204" pitchFamily="34" charset="0"/>
                <a:cs typeface="Aptos" panose="020B0004020202020204" pitchFamily="34" charset="0"/>
              </a:rPr>
              <a:t>B </a:t>
            </a:r>
            <a:r>
              <a:rPr lang="en-AU" sz="1800" kern="100">
                <a:latin typeface="+mn-lt"/>
                <a:ea typeface="Aptos" panose="020B0004020202020204" pitchFamily="34" charset="0"/>
                <a:cs typeface="Aptos" panose="020B0004020202020204" pitchFamily="34" charset="0"/>
              </a:rPr>
              <a:t>for ‘brain’ (thickest string).</a:t>
            </a:r>
            <a:endParaRPr lang="en-AU" sz="1800" kern="100">
              <a:latin typeface="+mn-lt"/>
              <a:ea typeface="Aptos" panose="020B0004020202020204" pitchFamily="34" charset="0"/>
            </a:endParaRPr>
          </a:p>
        </p:txBody>
      </p:sp>
      <p:pic>
        <p:nvPicPr>
          <p:cNvPr id="8" name="Picture 7" descr="diagram indicating how to read tablature (TAB) on a six string guitar. Included is a series of notes to be played. The number indicates the fret number to use and the line on which it is written indicates the string to play. The line at the top of the diagram is the thinnest and highest string, while the bottom is the thickest and lowest string.">
            <a:extLst>
              <a:ext uri="{FF2B5EF4-FFF2-40B4-BE49-F238E27FC236}">
                <a16:creationId xmlns:a16="http://schemas.microsoft.com/office/drawing/2014/main" id="{5729F0E2-F952-C36E-8D87-B35B40B68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4309" y="2822905"/>
            <a:ext cx="5129691" cy="2218992"/>
          </a:xfrm>
          <a:prstGeom prst="rect">
            <a:avLst/>
          </a:prstGeom>
        </p:spPr>
      </p:pic>
      <p:sp>
        <p:nvSpPr>
          <p:cNvPr id="2" name="Slide Number Placeholder 1">
            <a:extLst>
              <a:ext uri="{FF2B5EF4-FFF2-40B4-BE49-F238E27FC236}">
                <a16:creationId xmlns:a16="http://schemas.microsoft.com/office/drawing/2014/main" id="{6FB386C4-2F2A-7B18-4EE7-A0A9BA7712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384804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1751F-45B2-564D-A997-31F6DB6D2FE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D82025-229E-7963-1F11-3F2E06E68E0B}"/>
              </a:ext>
            </a:extLst>
          </p:cNvPr>
          <p:cNvSpPr>
            <a:spLocks noGrp="1"/>
          </p:cNvSpPr>
          <p:nvPr>
            <p:ph type="title"/>
          </p:nvPr>
        </p:nvSpPr>
        <p:spPr/>
        <p:txBody>
          <a:bodyPr/>
          <a:lstStyle/>
          <a:p>
            <a:r>
              <a:rPr lang="en-AU" sz="3200">
                <a:latin typeface="+mj-lt"/>
              </a:rPr>
              <a:t>Activity 2.2 – 12-bar blues in A major and reading tablature (3) </a:t>
            </a:r>
          </a:p>
        </p:txBody>
      </p:sp>
      <p:sp>
        <p:nvSpPr>
          <p:cNvPr id="8" name="Text Placeholder 7">
            <a:extLst>
              <a:ext uri="{FF2B5EF4-FFF2-40B4-BE49-F238E27FC236}">
                <a16:creationId xmlns:a16="http://schemas.microsoft.com/office/drawing/2014/main" id="{A0C82BE2-874A-4D95-5402-1171D210EC92}"/>
              </a:ext>
            </a:extLst>
          </p:cNvPr>
          <p:cNvSpPr>
            <a:spLocks noGrp="1"/>
          </p:cNvSpPr>
          <p:nvPr>
            <p:ph type="body" sz="quarter" idx="18"/>
          </p:nvPr>
        </p:nvSpPr>
        <p:spPr/>
        <p:txBody>
          <a:bodyPr/>
          <a:lstStyle/>
          <a:p>
            <a:r>
              <a:rPr lang="en-US">
                <a:latin typeface="+mj-lt"/>
              </a:rPr>
              <a:t>Reading tablature</a:t>
            </a:r>
          </a:p>
        </p:txBody>
      </p:sp>
      <p:sp>
        <p:nvSpPr>
          <p:cNvPr id="4" name="Text Placeholder 3">
            <a:extLst>
              <a:ext uri="{FF2B5EF4-FFF2-40B4-BE49-F238E27FC236}">
                <a16:creationId xmlns:a16="http://schemas.microsoft.com/office/drawing/2014/main" id="{6D122142-A8B9-8B3B-6068-FE9680D0B103}"/>
              </a:ext>
            </a:extLst>
          </p:cNvPr>
          <p:cNvSpPr>
            <a:spLocks noGrp="1"/>
          </p:cNvSpPr>
          <p:nvPr>
            <p:ph type="body" sz="quarter" idx="17"/>
          </p:nvPr>
        </p:nvSpPr>
        <p:spPr>
          <a:xfrm>
            <a:off x="360000" y="1567087"/>
            <a:ext cx="11483998" cy="516440"/>
          </a:xfrm>
        </p:spPr>
        <p:txBody>
          <a:bodyPr/>
          <a:lstStyle/>
          <a:p>
            <a:r>
              <a:rPr lang="en-US"/>
              <a:t>For our hand that plays on the frets we use the finger numbers shown.</a:t>
            </a:r>
          </a:p>
          <a:p>
            <a:endParaRPr lang="en-US"/>
          </a:p>
        </p:txBody>
      </p:sp>
      <p:pic>
        <p:nvPicPr>
          <p:cNvPr id="7" name="Picture 6" descr="diagram showing the fingers and finger numbers for the fretting hand when playing the guitar.">
            <a:extLst>
              <a:ext uri="{FF2B5EF4-FFF2-40B4-BE49-F238E27FC236}">
                <a16:creationId xmlns:a16="http://schemas.microsoft.com/office/drawing/2014/main" id="{E4EE87A8-7DF8-0FB1-ABE6-9CBC0DA08100}"/>
              </a:ext>
            </a:extLst>
          </p:cNvPr>
          <p:cNvPicPr>
            <a:picLocks noChangeAspect="1"/>
          </p:cNvPicPr>
          <p:nvPr/>
        </p:nvPicPr>
        <p:blipFill>
          <a:blip r:embed="rId3"/>
          <a:stretch>
            <a:fillRect/>
          </a:stretch>
        </p:blipFill>
        <p:spPr>
          <a:xfrm>
            <a:off x="4445081" y="2513206"/>
            <a:ext cx="3301837" cy="3704021"/>
          </a:xfrm>
          <a:prstGeom prst="rect">
            <a:avLst/>
          </a:prstGeom>
        </p:spPr>
      </p:pic>
      <p:sp>
        <p:nvSpPr>
          <p:cNvPr id="2" name="Slide Number Placeholder 1">
            <a:extLst>
              <a:ext uri="{FF2B5EF4-FFF2-40B4-BE49-F238E27FC236}">
                <a16:creationId xmlns:a16="http://schemas.microsoft.com/office/drawing/2014/main" id="{BD6018F9-BA9A-CA0C-EC04-37F9A9FEB4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203781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0E3ACE6D-6F26-A95A-6063-7C2A5FD3984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94018D-218A-D734-B6BC-A510707BEA8B}"/>
              </a:ext>
            </a:extLst>
          </p:cNvPr>
          <p:cNvSpPr>
            <a:spLocks noGrp="1"/>
          </p:cNvSpPr>
          <p:nvPr>
            <p:ph type="title"/>
          </p:nvPr>
        </p:nvSpPr>
        <p:spPr/>
        <p:txBody>
          <a:bodyPr/>
          <a:lstStyle/>
          <a:p>
            <a:r>
              <a:rPr lang="en-AU" sz="3200">
                <a:latin typeface="+mj-lt"/>
              </a:rPr>
              <a:t>Activity 2.2 – 12-bar blues in A major and reading tablature (4) </a:t>
            </a:r>
          </a:p>
        </p:txBody>
      </p:sp>
      <p:sp>
        <p:nvSpPr>
          <p:cNvPr id="6" name="Text Placeholder 5">
            <a:extLst>
              <a:ext uri="{FF2B5EF4-FFF2-40B4-BE49-F238E27FC236}">
                <a16:creationId xmlns:a16="http://schemas.microsoft.com/office/drawing/2014/main" id="{F6E27F04-48ED-6850-2162-65270F71BE48}"/>
              </a:ext>
            </a:extLst>
          </p:cNvPr>
          <p:cNvSpPr>
            <a:spLocks noGrp="1"/>
          </p:cNvSpPr>
          <p:nvPr>
            <p:ph type="body" sz="quarter" idx="18"/>
          </p:nvPr>
        </p:nvSpPr>
        <p:spPr/>
        <p:txBody>
          <a:bodyPr/>
          <a:lstStyle/>
          <a:p>
            <a:r>
              <a:rPr lang="en-US">
                <a:latin typeface="+mj-lt"/>
              </a:rPr>
              <a:t>Blues in A major – overview of levels</a:t>
            </a:r>
          </a:p>
        </p:txBody>
      </p:sp>
      <p:sp>
        <p:nvSpPr>
          <p:cNvPr id="3" name="Text Placeholder 12">
            <a:extLst>
              <a:ext uri="{FF2B5EF4-FFF2-40B4-BE49-F238E27FC236}">
                <a16:creationId xmlns:a16="http://schemas.microsoft.com/office/drawing/2014/main" id="{FC78280E-007D-7B6E-07F4-2ACA6BE7C27E}"/>
              </a:ext>
            </a:extLst>
          </p:cNvPr>
          <p:cNvSpPr>
            <a:spLocks noGrp="1"/>
          </p:cNvSpPr>
          <p:nvPr>
            <p:ph type="body" sz="quarter" idx="17"/>
          </p:nvPr>
        </p:nvSpPr>
        <p:spPr/>
        <p:txBody>
          <a:bodyPr/>
          <a:lstStyle/>
          <a:p>
            <a:pPr marL="285750" indent="-285750">
              <a:buFont typeface="Arial" panose="020B0604020202020204" pitchFamily="34" charset="0"/>
              <a:buChar char="•"/>
            </a:pPr>
            <a:r>
              <a:rPr lang="en-AU">
                <a:solidFill>
                  <a:srgbClr val="000000"/>
                </a:solidFill>
                <a:latin typeface="+mn-lt"/>
              </a:rPr>
              <a:t>Introduction level – you will start with playing an open single string on the root note of each of the chords in the 12-bar blues chord progression. </a:t>
            </a:r>
          </a:p>
          <a:p>
            <a:pPr marL="285750" indent="-285750">
              <a:buFont typeface="Arial" panose="020B0604020202020204" pitchFamily="34" charset="0"/>
              <a:buChar char="•"/>
            </a:pPr>
            <a:r>
              <a:rPr lang="en-AU">
                <a:solidFill>
                  <a:srgbClr val="000000"/>
                </a:solidFill>
                <a:latin typeface="+mn-lt"/>
              </a:rPr>
              <a:t>Level 1 – you will see the pattern you played in the introduction has an additional note above. This will require you playing both strings. </a:t>
            </a:r>
          </a:p>
          <a:p>
            <a:pPr marL="285750" indent="-285750">
              <a:buFont typeface="Arial" panose="020B0604020202020204" pitchFamily="34" charset="0"/>
              <a:buChar char="•"/>
            </a:pPr>
            <a:r>
              <a:rPr lang="en-AU">
                <a:solidFill>
                  <a:srgbClr val="000000"/>
                </a:solidFill>
                <a:latin typeface="+mn-lt"/>
              </a:rPr>
              <a:t>Level 2 – you will see the pattern you played in level 1, but the rhythm is now in quavers This will require you to play more notes per bar.</a:t>
            </a:r>
          </a:p>
          <a:p>
            <a:pPr marL="285750" indent="-285750">
              <a:buFont typeface="Arial" panose="020B0604020202020204" pitchFamily="34" charset="0"/>
              <a:buChar char="•"/>
            </a:pPr>
            <a:r>
              <a:rPr lang="en-AU">
                <a:solidFill>
                  <a:srgbClr val="000000"/>
                </a:solidFill>
                <a:latin typeface="+mn-lt"/>
              </a:rPr>
              <a:t>Level 3 – you will see the rhythm you played in level 2, with the addition of the alternating 7</a:t>
            </a:r>
            <a:r>
              <a:rPr lang="en-AU" baseline="30000">
                <a:solidFill>
                  <a:srgbClr val="000000"/>
                </a:solidFill>
                <a:latin typeface="+mn-lt"/>
              </a:rPr>
              <a:t>th</a:t>
            </a:r>
            <a:r>
              <a:rPr lang="en-AU">
                <a:solidFill>
                  <a:srgbClr val="000000"/>
                </a:solidFill>
                <a:latin typeface="+mn-lt"/>
              </a:rPr>
              <a:t> blues note on beats 2 and 4 of each bar. This will require you to change from your 2nd to 4th finger each on each beat of the bar.</a:t>
            </a:r>
          </a:p>
        </p:txBody>
      </p:sp>
      <p:sp>
        <p:nvSpPr>
          <p:cNvPr id="2" name="Slide Number Placeholder 1">
            <a:extLst>
              <a:ext uri="{FF2B5EF4-FFF2-40B4-BE49-F238E27FC236}">
                <a16:creationId xmlns:a16="http://schemas.microsoft.com/office/drawing/2014/main" id="{675E1ECA-85DC-6469-8D71-32A813B403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205752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D3D5C179-33BB-DAF9-EE8A-63D8138795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53E176-DD35-2962-0B61-F97CE3C45D82}"/>
              </a:ext>
            </a:extLst>
          </p:cNvPr>
          <p:cNvSpPr>
            <a:spLocks noGrp="1"/>
          </p:cNvSpPr>
          <p:nvPr>
            <p:ph type="title"/>
          </p:nvPr>
        </p:nvSpPr>
        <p:spPr>
          <a:xfrm>
            <a:off x="360000" y="-545601"/>
            <a:ext cx="11484000" cy="545601"/>
          </a:xfrm>
        </p:spPr>
        <p:txBody>
          <a:bodyPr vert="horz" lIns="0" tIns="0" rIns="0" bIns="0" rtlCol="0" anchor="b">
            <a:noAutofit/>
          </a:bodyPr>
          <a:lstStyle/>
          <a:p>
            <a:r>
              <a:rPr lang="en-US"/>
              <a:t>12-bar blues in A major – introduction level</a:t>
            </a:r>
          </a:p>
        </p:txBody>
      </p:sp>
      <p:pic>
        <p:nvPicPr>
          <p:cNvPr id="10" name="Picture 9" descr="12 bar blues in A major notated in the treble clef and TAB. This is an introduction level and with single notes are played as crotchets. ">
            <a:extLst>
              <a:ext uri="{FF2B5EF4-FFF2-40B4-BE49-F238E27FC236}">
                <a16:creationId xmlns:a16="http://schemas.microsoft.com/office/drawing/2014/main" id="{5E8AB3A9-3B10-ADD7-A77C-C31D88146D6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58053" y="61464"/>
            <a:ext cx="10875894" cy="6735072"/>
          </a:xfrm>
          <a:prstGeom prst="rect">
            <a:avLst/>
          </a:prstGeom>
        </p:spPr>
      </p:pic>
      <p:sp>
        <p:nvSpPr>
          <p:cNvPr id="2" name="Slide Number Placeholder 1">
            <a:extLst>
              <a:ext uri="{FF2B5EF4-FFF2-40B4-BE49-F238E27FC236}">
                <a16:creationId xmlns:a16="http://schemas.microsoft.com/office/drawing/2014/main" id="{A6F9E5A3-BF06-DC50-55BD-FAC480BBD5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35683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D76C083D-1344-1CBE-77CA-972859F3D9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2845CD-4FB4-2702-CEC9-8D7C35CB803C}"/>
              </a:ext>
            </a:extLst>
          </p:cNvPr>
          <p:cNvSpPr>
            <a:spLocks noGrp="1"/>
          </p:cNvSpPr>
          <p:nvPr>
            <p:ph type="title"/>
          </p:nvPr>
        </p:nvSpPr>
        <p:spPr>
          <a:xfrm>
            <a:off x="360000" y="-545601"/>
            <a:ext cx="11484000" cy="545601"/>
          </a:xfrm>
        </p:spPr>
        <p:txBody>
          <a:bodyPr vert="horz" lIns="0" tIns="0" rIns="0" bIns="0" rtlCol="0" anchor="b">
            <a:noAutofit/>
          </a:bodyPr>
          <a:lstStyle/>
          <a:p>
            <a:r>
              <a:rPr lang="en-US"/>
              <a:t>12-bar blues in A major – level 1</a:t>
            </a:r>
          </a:p>
        </p:txBody>
      </p:sp>
      <p:pic>
        <p:nvPicPr>
          <p:cNvPr id="7" name="Picture 6" descr="12 bar blues in A major notated in the treble clef and TAB. This is of level 1 difficultly with 2 notes played as 4 crotchets in each bar. ">
            <a:extLst>
              <a:ext uri="{FF2B5EF4-FFF2-40B4-BE49-F238E27FC236}">
                <a16:creationId xmlns:a16="http://schemas.microsoft.com/office/drawing/2014/main" id="{1F0DC924-DB4D-4BDB-E642-4FC441720D6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16333" y="102453"/>
            <a:ext cx="10559335" cy="6653095"/>
          </a:xfrm>
          <a:prstGeom prst="rect">
            <a:avLst/>
          </a:prstGeom>
        </p:spPr>
      </p:pic>
      <p:sp>
        <p:nvSpPr>
          <p:cNvPr id="2" name="Slide Number Placeholder 1">
            <a:extLst>
              <a:ext uri="{FF2B5EF4-FFF2-40B4-BE49-F238E27FC236}">
                <a16:creationId xmlns:a16="http://schemas.microsoft.com/office/drawing/2014/main" id="{36A95926-24BE-7947-3CD7-20E26AA7E4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156353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34897DCC-2930-8114-9339-C39B56E3BD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F57DE6-1589-DA93-DDEB-D7B374809F67}"/>
              </a:ext>
            </a:extLst>
          </p:cNvPr>
          <p:cNvSpPr>
            <a:spLocks noGrp="1"/>
          </p:cNvSpPr>
          <p:nvPr>
            <p:ph type="title"/>
          </p:nvPr>
        </p:nvSpPr>
        <p:spPr>
          <a:xfrm>
            <a:off x="360000" y="-545601"/>
            <a:ext cx="11484000" cy="545601"/>
          </a:xfrm>
        </p:spPr>
        <p:txBody>
          <a:bodyPr vert="horz" lIns="0" tIns="0" rIns="0" bIns="0" rtlCol="0" anchor="b">
            <a:noAutofit/>
          </a:bodyPr>
          <a:lstStyle/>
          <a:p>
            <a:r>
              <a:rPr lang="en-US"/>
              <a:t>12-bar blues in A major – level 2</a:t>
            </a:r>
          </a:p>
        </p:txBody>
      </p:sp>
      <p:pic>
        <p:nvPicPr>
          <p:cNvPr id="6" name="Picture 5" descr="12 bar blues in A major notated in the treble clef and TAB. This is of level 2 difficultly with 2 notes played as 8 quavers in each bar. ">
            <a:extLst>
              <a:ext uri="{FF2B5EF4-FFF2-40B4-BE49-F238E27FC236}">
                <a16:creationId xmlns:a16="http://schemas.microsoft.com/office/drawing/2014/main" id="{F00F57B2-9346-4029-9F03-2F35BC6666D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95893" y="125838"/>
            <a:ext cx="11400214" cy="6606324"/>
          </a:xfrm>
          <a:prstGeom prst="rect">
            <a:avLst/>
          </a:prstGeom>
        </p:spPr>
      </p:pic>
      <p:sp>
        <p:nvSpPr>
          <p:cNvPr id="2" name="Slide Number Placeholder 1">
            <a:extLst>
              <a:ext uri="{FF2B5EF4-FFF2-40B4-BE49-F238E27FC236}">
                <a16:creationId xmlns:a16="http://schemas.microsoft.com/office/drawing/2014/main" id="{7BDD3C0C-0C70-C990-FF50-EB065C53D95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1817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D1233FC6-E79C-9A6D-0712-995B537814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0192B75-657D-E9CB-5F3F-2FB0EDFB5D16}"/>
              </a:ext>
            </a:extLst>
          </p:cNvPr>
          <p:cNvSpPr>
            <a:spLocks noGrp="1"/>
          </p:cNvSpPr>
          <p:nvPr>
            <p:ph type="title"/>
          </p:nvPr>
        </p:nvSpPr>
        <p:spPr>
          <a:xfrm>
            <a:off x="360000" y="-545601"/>
            <a:ext cx="11484000" cy="545601"/>
          </a:xfrm>
        </p:spPr>
        <p:txBody>
          <a:bodyPr vert="horz" lIns="0" tIns="0" rIns="0" bIns="0" rtlCol="0" anchor="b">
            <a:noAutofit/>
          </a:bodyPr>
          <a:lstStyle/>
          <a:p>
            <a:r>
              <a:rPr lang="en-US"/>
              <a:t>12-bar blues in A major – level 3</a:t>
            </a:r>
          </a:p>
        </p:txBody>
      </p:sp>
      <p:pic>
        <p:nvPicPr>
          <p:cNvPr id="7" name="Picture 6" descr="12 bar blues in A major notated in the treble clef and TAB. This is of level 3 difficultly with 2 notes played with alternating 7th notes as 8 quavers in each bar. ">
            <a:extLst>
              <a:ext uri="{FF2B5EF4-FFF2-40B4-BE49-F238E27FC236}">
                <a16:creationId xmlns:a16="http://schemas.microsoft.com/office/drawing/2014/main" id="{ECEC8D09-AF82-0207-311C-DE6BFEE1D7E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49070" y="130348"/>
            <a:ext cx="11293861" cy="6597304"/>
          </a:xfrm>
          <a:prstGeom prst="rect">
            <a:avLst/>
          </a:prstGeom>
        </p:spPr>
      </p:pic>
      <p:sp>
        <p:nvSpPr>
          <p:cNvPr id="2" name="Slide Number Placeholder 1">
            <a:extLst>
              <a:ext uri="{FF2B5EF4-FFF2-40B4-BE49-F238E27FC236}">
                <a16:creationId xmlns:a16="http://schemas.microsoft.com/office/drawing/2014/main" id="{DF310D92-291E-CE4D-8DDF-D7B4FC56453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226264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4067881"/>
            <a:ext cx="6318000" cy="2375782"/>
          </a:xfrm>
        </p:spPr>
        <p:txBody>
          <a:bodyPr/>
          <a:lstStyle/>
          <a:p>
            <a:r>
              <a:rPr lang="en-AU">
                <a:latin typeface="+mj-lt"/>
                <a:cs typeface="Arial"/>
              </a:rPr>
              <a:t>Learning sequence 1 –</a:t>
            </a:r>
            <a:br>
              <a:rPr lang="en-AU">
                <a:latin typeface="+mj-lt"/>
              </a:rPr>
            </a:br>
            <a:r>
              <a:rPr lang="en-AU">
                <a:latin typeface="+mj-lt"/>
                <a:cs typeface="Arial"/>
              </a:rPr>
              <a:t>the blues</a:t>
            </a:r>
            <a:endParaRPr lang="en-AU">
              <a:latin typeface="+mj-lt"/>
            </a:endParaRPr>
          </a:p>
        </p:txBody>
      </p:sp>
      <p:pic>
        <p:nvPicPr>
          <p:cNvPr id="2" name="Picture 1">
            <a:extLst>
              <a:ext uri="{FF2B5EF4-FFF2-40B4-BE49-F238E27FC236}">
                <a16:creationId xmlns:a16="http://schemas.microsoft.com/office/drawing/2014/main" id="{914E1A48-E94E-CBD3-7D97-B96DCF65BCA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5086" y="4032427"/>
            <a:ext cx="4766914" cy="2446689"/>
          </a:xfrm>
          <a:prstGeom prst="rect">
            <a:avLst/>
          </a:prstGeom>
        </p:spPr>
      </p:pic>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5D562-39D9-CC11-B5A0-B1B8FF65EC0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7F44C3B-2ADD-69C1-114D-D4BB495705D1}"/>
              </a:ext>
              <a:ext uri="{C183D7F6-B498-43B3-948B-1728B52AA6E4}">
                <adec:decorative xmlns:adec="http://schemas.microsoft.com/office/drawing/2017/decorative" val="1"/>
              </a:ext>
            </a:extLst>
          </p:cNvPr>
          <p:cNvSpPr/>
          <p:nvPr/>
        </p:nvSpPr>
        <p:spPr>
          <a:xfrm>
            <a:off x="0" y="0"/>
            <a:ext cx="525162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768FA49-0DCC-3A56-581A-E64EDC646D8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151" y="1188505"/>
            <a:ext cx="4577698" cy="4480990"/>
          </a:xfrm>
          <a:prstGeom prst="rect">
            <a:avLst/>
          </a:prstGeom>
        </p:spPr>
      </p:pic>
      <p:sp>
        <p:nvSpPr>
          <p:cNvPr id="4" name="Title 3">
            <a:extLst>
              <a:ext uri="{FF2B5EF4-FFF2-40B4-BE49-F238E27FC236}">
                <a16:creationId xmlns:a16="http://schemas.microsoft.com/office/drawing/2014/main" id="{ABFEB13C-D6A3-4276-C3C5-B7B50FFB1E23}"/>
              </a:ext>
            </a:extLst>
          </p:cNvPr>
          <p:cNvSpPr>
            <a:spLocks noGrp="1"/>
          </p:cNvSpPr>
          <p:nvPr>
            <p:ph type="title"/>
          </p:nvPr>
        </p:nvSpPr>
        <p:spPr>
          <a:xfrm>
            <a:off x="5400000" y="162000"/>
            <a:ext cx="6623124" cy="554400"/>
          </a:xfrm>
        </p:spPr>
        <p:txBody>
          <a:bodyPr/>
          <a:lstStyle/>
          <a:p>
            <a:r>
              <a:rPr lang="en-AU">
                <a:latin typeface="+mj-lt"/>
              </a:rPr>
              <a:t>Activity 2.3 – swing vs straight rhythms (1)</a:t>
            </a:r>
            <a:endParaRPr lang="en-US">
              <a:latin typeface="+mj-lt"/>
              <a:cs typeface="Arial"/>
            </a:endParaRPr>
          </a:p>
        </p:txBody>
      </p:sp>
      <p:sp>
        <p:nvSpPr>
          <p:cNvPr id="9" name="Text Placeholder 12">
            <a:extLst>
              <a:ext uri="{FF2B5EF4-FFF2-40B4-BE49-F238E27FC236}">
                <a16:creationId xmlns:a16="http://schemas.microsoft.com/office/drawing/2014/main" id="{998A8E98-E1C2-084B-AD9A-DC2AAFFA34DC}"/>
              </a:ext>
            </a:extLst>
          </p:cNvPr>
          <p:cNvSpPr>
            <a:spLocks noGrp="1"/>
          </p:cNvSpPr>
          <p:nvPr>
            <p:ph type="body" sz="quarter" idx="18"/>
          </p:nvPr>
        </p:nvSpPr>
        <p:spPr>
          <a:xfrm>
            <a:off x="5400000" y="1284902"/>
            <a:ext cx="5724000" cy="295145"/>
          </a:xfrm>
        </p:spPr>
        <p:txBody>
          <a:bodyPr/>
          <a:lstStyle/>
          <a:p>
            <a:r>
              <a:rPr lang="en-AU">
                <a:latin typeface="+mj-lt"/>
              </a:rPr>
              <a:t>Duration music terms</a:t>
            </a:r>
          </a:p>
        </p:txBody>
      </p:sp>
      <p:sp>
        <p:nvSpPr>
          <p:cNvPr id="6" name="Text Placeholder 5">
            <a:extLst>
              <a:ext uri="{FF2B5EF4-FFF2-40B4-BE49-F238E27FC236}">
                <a16:creationId xmlns:a16="http://schemas.microsoft.com/office/drawing/2014/main" id="{1C595943-19FA-5F5B-6034-712086784192}"/>
              </a:ext>
            </a:extLst>
          </p:cNvPr>
          <p:cNvSpPr>
            <a:spLocks noGrp="1"/>
          </p:cNvSpPr>
          <p:nvPr>
            <p:ph type="body" sz="quarter" idx="17"/>
          </p:nvPr>
        </p:nvSpPr>
        <p:spPr>
          <a:xfrm>
            <a:off x="5400000" y="1942805"/>
            <a:ext cx="6277268" cy="4210437"/>
          </a:xfrm>
        </p:spPr>
        <p:txBody>
          <a:bodyPr vert="horz" lIns="0" tIns="0" rIns="0" bIns="0" rtlCol="0" anchor="t">
            <a:noAutofit/>
          </a:bodyPr>
          <a:lstStyle/>
          <a:p>
            <a:r>
              <a:rPr lang="en-AU" sz="1800" b="1">
                <a:latin typeface="+mn-lt"/>
                <a:cs typeface="Arial"/>
              </a:rPr>
              <a:t>Swing rhythm – </a:t>
            </a:r>
            <a:r>
              <a:rPr lang="en-AU" sz="1800">
                <a:latin typeface="+mn-lt"/>
                <a:cs typeface="Arial"/>
              </a:rPr>
              <a:t>is based on triplets, which means we divide each beat into 3 equal parts instead of 2. But instead of playing all 3 parts, the first 2 notes are held together, giving the distinct, long-short feel. Commonly heard in jazz music styles.</a:t>
            </a:r>
          </a:p>
          <a:p>
            <a:r>
              <a:rPr lang="en-AU" sz="1800" b="1">
                <a:latin typeface="+mn-lt"/>
                <a:cs typeface="Arial"/>
              </a:rPr>
              <a:t>Shuffle rhythm – </a:t>
            </a:r>
            <a:r>
              <a:rPr lang="en-AU" sz="1800">
                <a:solidFill>
                  <a:srgbClr val="000000"/>
                </a:solidFill>
                <a:latin typeface="+mn-lt"/>
                <a:cs typeface="Arial"/>
              </a:rPr>
              <a:t>is based on a triplet idea, where the first and third notes are played. This creates a distinctive long-short rhythm pattern that gives the music a bouncy, driving, and infectious groove. Commonly heard in popular music styles.</a:t>
            </a:r>
            <a:endParaRPr lang="en-AU" sz="1800">
              <a:solidFill>
                <a:srgbClr val="000000"/>
              </a:solidFill>
              <a:latin typeface="+mn-lt"/>
            </a:endParaRPr>
          </a:p>
        </p:txBody>
      </p:sp>
      <p:sp>
        <p:nvSpPr>
          <p:cNvPr id="2" name="Slide Number Placeholder 1">
            <a:extLst>
              <a:ext uri="{FF2B5EF4-FFF2-40B4-BE49-F238E27FC236}">
                <a16:creationId xmlns:a16="http://schemas.microsoft.com/office/drawing/2014/main" id="{CBDD7E70-DE52-427A-87B7-EC8F3D3D97D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54305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4A298E2B-09CC-882F-909A-C47A649B3EC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502B075-3A0C-BC3D-516A-145EBD9FF50D}"/>
              </a:ext>
            </a:extLst>
          </p:cNvPr>
          <p:cNvSpPr>
            <a:spLocks noGrp="1"/>
          </p:cNvSpPr>
          <p:nvPr>
            <p:ph type="title"/>
          </p:nvPr>
        </p:nvSpPr>
        <p:spPr>
          <a:xfrm>
            <a:off x="360000" y="290767"/>
            <a:ext cx="11484000" cy="545601"/>
          </a:xfrm>
        </p:spPr>
        <p:txBody>
          <a:bodyPr/>
          <a:lstStyle/>
          <a:p>
            <a:r>
              <a:rPr lang="en-AU">
                <a:latin typeface="+mj-lt"/>
              </a:rPr>
              <a:t>Activity 2.3 – swing vs straight rhythms (2)</a:t>
            </a:r>
          </a:p>
        </p:txBody>
      </p:sp>
      <p:sp>
        <p:nvSpPr>
          <p:cNvPr id="3" name="Text Placeholder 12">
            <a:extLst>
              <a:ext uri="{FF2B5EF4-FFF2-40B4-BE49-F238E27FC236}">
                <a16:creationId xmlns:a16="http://schemas.microsoft.com/office/drawing/2014/main" id="{DA27962E-C45E-743F-B3A0-1E345971115B}"/>
              </a:ext>
            </a:extLst>
          </p:cNvPr>
          <p:cNvSpPr>
            <a:spLocks noGrp="1"/>
          </p:cNvSpPr>
          <p:nvPr>
            <p:ph type="body" sz="quarter" idx="18"/>
          </p:nvPr>
        </p:nvSpPr>
        <p:spPr>
          <a:xfrm>
            <a:off x="360002" y="883114"/>
            <a:ext cx="11483998" cy="356423"/>
          </a:xfrm>
        </p:spPr>
        <p:txBody>
          <a:bodyPr/>
          <a:lstStyle/>
          <a:p>
            <a:r>
              <a:rPr lang="en-AU">
                <a:latin typeface="+mj-lt"/>
              </a:rPr>
              <a:t>Swing rhythms</a:t>
            </a:r>
          </a:p>
        </p:txBody>
      </p:sp>
      <p:sp>
        <p:nvSpPr>
          <p:cNvPr id="7" name="TextBox 6">
            <a:extLst>
              <a:ext uri="{FF2B5EF4-FFF2-40B4-BE49-F238E27FC236}">
                <a16:creationId xmlns:a16="http://schemas.microsoft.com/office/drawing/2014/main" id="{D7557A0B-8892-5A15-37B0-AC891BDEA856}"/>
              </a:ext>
            </a:extLst>
          </p:cNvPr>
          <p:cNvSpPr txBox="1"/>
          <p:nvPr/>
        </p:nvSpPr>
        <p:spPr>
          <a:xfrm>
            <a:off x="360000" y="1286283"/>
            <a:ext cx="5802856" cy="4786439"/>
          </a:xfrm>
          <a:prstGeom prst="rect">
            <a:avLst/>
          </a:prstGeom>
          <a:noFill/>
        </p:spPr>
        <p:txBody>
          <a:bodyPr wrap="square" lIns="0" tIns="45720" rIns="91440" bIns="45720" anchor="t">
            <a:spAutoFit/>
          </a:bodyPr>
          <a:lstStyle/>
          <a:p>
            <a:pPr>
              <a:lnSpc>
                <a:spcPct val="150000"/>
              </a:lnSpc>
              <a:spcAft>
                <a:spcPts val="1200"/>
              </a:spcAft>
            </a:pPr>
            <a:r>
              <a:rPr lang="en-AU" sz="1600" b="0" i="0">
                <a:solidFill>
                  <a:srgbClr val="000000"/>
                </a:solidFill>
                <a:effectLst/>
              </a:rPr>
              <a:t>Swing music is a style of jazz which developed in the 1930s. It is characterised by its lively and infectious rhythm, primarily performed by Big Bands</a:t>
            </a:r>
            <a:r>
              <a:rPr lang="en-AU" sz="1600">
                <a:solidFill>
                  <a:srgbClr val="000000"/>
                </a:solidFill>
              </a:rPr>
              <a:t> </a:t>
            </a:r>
            <a:r>
              <a:rPr lang="en-AU" sz="1600">
                <a:solidFill>
                  <a:srgbClr val="000000"/>
                </a:solidFill>
                <a:ea typeface="+mn-lt"/>
                <a:cs typeface="+mn-lt"/>
              </a:rPr>
              <a:t>–</a:t>
            </a:r>
            <a:r>
              <a:rPr lang="en-AU" sz="1600">
                <a:solidFill>
                  <a:srgbClr val="000000"/>
                </a:solidFill>
              </a:rPr>
              <a:t> </a:t>
            </a:r>
            <a:r>
              <a:rPr lang="en-AU" sz="1600" b="0" i="0">
                <a:solidFill>
                  <a:srgbClr val="000000"/>
                </a:solidFill>
                <a:effectLst/>
              </a:rPr>
              <a:t>large ensembles featuring sections for trumpets, saxophones, and trombones, supported by a rhythm section of drums, double bass, guitar, and piano.</a:t>
            </a:r>
          </a:p>
          <a:p>
            <a:pPr>
              <a:lnSpc>
                <a:spcPct val="150000"/>
              </a:lnSpc>
              <a:spcAft>
                <a:spcPts val="1200"/>
              </a:spcAft>
            </a:pPr>
            <a:r>
              <a:rPr lang="en-AU" sz="1600" kern="100">
                <a:effectLst/>
                <a:ea typeface="Aptos" panose="020B0004020202020204" pitchFamily="34" charset="0"/>
                <a:cs typeface="Aptos" panose="020B0004020202020204" pitchFamily="34" charset="0"/>
              </a:rPr>
              <a:t>The swing rhythm is commonly used in jazz music where the musicians play a </a:t>
            </a:r>
            <a:r>
              <a:rPr lang="en-AU" sz="1600" b="1" kern="100">
                <a:effectLst/>
                <a:ea typeface="Aptos" panose="020B0004020202020204" pitchFamily="34" charset="0"/>
                <a:cs typeface="Aptos" panose="020B0004020202020204" pitchFamily="34" charset="0"/>
              </a:rPr>
              <a:t>long-short</a:t>
            </a:r>
            <a:r>
              <a:rPr lang="en-AU" sz="1600" kern="100">
                <a:effectLst/>
                <a:ea typeface="Aptos" panose="020B0004020202020204" pitchFamily="34" charset="0"/>
                <a:cs typeface="Aptos" panose="020B0004020202020204" pitchFamily="34" charset="0"/>
              </a:rPr>
              <a:t> pattern. This creates a relaxed but energetic feel to the music.</a:t>
            </a:r>
            <a:endParaRPr lang="en-AU" sz="1600" kern="100">
              <a:effectLst/>
              <a:ea typeface="Aptos" panose="020B0004020202020204" pitchFamily="34" charset="0"/>
              <a:cs typeface="Arial" panose="020B0604020202020204" pitchFamily="34" charset="0"/>
            </a:endParaRPr>
          </a:p>
          <a:p>
            <a:pPr>
              <a:lnSpc>
                <a:spcPct val="150000"/>
              </a:lnSpc>
              <a:spcAft>
                <a:spcPts val="1200"/>
              </a:spcAft>
            </a:pPr>
            <a:r>
              <a:rPr lang="en-AU" sz="1600" kern="100">
                <a:ea typeface="Aptos" panose="020B0004020202020204" pitchFamily="34" charset="0"/>
                <a:cs typeface="Arial"/>
              </a:rPr>
              <a:t>Watch ‘In the Mood’ performed by Glenn Miller and his big band. While the piece has an overall bouncy feel, listen particularly to the strong swing pattern being played on the drums.</a:t>
            </a:r>
            <a:endParaRPr lang="en-AU" sz="1600" kern="100">
              <a:effectLst/>
              <a:ea typeface="Aptos" panose="020B0004020202020204" pitchFamily="34" charset="0"/>
              <a:cs typeface="Arial"/>
            </a:endParaRPr>
          </a:p>
        </p:txBody>
      </p:sp>
      <p:pic>
        <p:nvPicPr>
          <p:cNvPr id="8" name="Online Media 7" title="Glenn Miller - In The Mood | Colorized (1941) 4K">
            <a:hlinkClick r:id="" action="ppaction://media"/>
            <a:extLst>
              <a:ext uri="{FF2B5EF4-FFF2-40B4-BE49-F238E27FC236}">
                <a16:creationId xmlns:a16="http://schemas.microsoft.com/office/drawing/2014/main" id="{B626DD07-5B4A-40B9-C6EC-0AA6C266011B}"/>
              </a:ext>
            </a:extLst>
          </p:cNvPr>
          <p:cNvPicPr>
            <a:picLocks noRot="1" noChangeAspect="1"/>
          </p:cNvPicPr>
          <p:nvPr>
            <a:videoFile r:link="rId1"/>
          </p:nvPr>
        </p:nvPicPr>
        <p:blipFill>
          <a:blip r:embed="rId4"/>
          <a:stretch>
            <a:fillRect/>
          </a:stretch>
        </p:blipFill>
        <p:spPr>
          <a:xfrm>
            <a:off x="6422110" y="1286283"/>
            <a:ext cx="5448479" cy="4086359"/>
          </a:xfrm>
          <a:prstGeom prst="rect">
            <a:avLst/>
          </a:prstGeom>
        </p:spPr>
      </p:pic>
      <p:sp>
        <p:nvSpPr>
          <p:cNvPr id="6" name="TextBox 5">
            <a:extLst>
              <a:ext uri="{FF2B5EF4-FFF2-40B4-BE49-F238E27FC236}">
                <a16:creationId xmlns:a16="http://schemas.microsoft.com/office/drawing/2014/main" id="{BFE19B1C-BB5C-6E44-29EA-382835C44CDC}"/>
              </a:ext>
            </a:extLst>
          </p:cNvPr>
          <p:cNvSpPr txBox="1"/>
          <p:nvPr/>
        </p:nvSpPr>
        <p:spPr>
          <a:xfrm>
            <a:off x="6422110" y="5502533"/>
            <a:ext cx="5443574" cy="472353"/>
          </a:xfrm>
          <a:prstGeom prst="rect">
            <a:avLst/>
          </a:prstGeom>
          <a:noFill/>
        </p:spPr>
        <p:txBody>
          <a:bodyPr wrap="square" lIns="0">
            <a:spAutoFit/>
          </a:bodyPr>
          <a:lstStyle/>
          <a:p>
            <a:pPr>
              <a:lnSpc>
                <a:spcPct val="150000"/>
              </a:lnSpc>
              <a:spcAft>
                <a:spcPts val="1200"/>
              </a:spcAft>
            </a:pPr>
            <a:r>
              <a:rPr lang="en-AU" sz="800">
                <a:effectLst/>
                <a:latin typeface="Arial" panose="020B0604020202020204" pitchFamily="34" charset="0"/>
                <a:ea typeface="Calibri" panose="020F0502020204030204" pitchFamily="34" charset="0"/>
              </a:rPr>
              <a:t>Classic Hits Studio (6 March 2022) </a:t>
            </a:r>
            <a:r>
              <a:rPr lang="en-AU" sz="800" u="sng">
                <a:solidFill>
                  <a:srgbClr val="2F5496"/>
                </a:solidFill>
                <a:effectLst/>
                <a:latin typeface="Arial" panose="020B0604020202020204" pitchFamily="34" charset="0"/>
                <a:ea typeface="Calibri" panose="020F0502020204030204" pitchFamily="34" charset="0"/>
                <a:hlinkClick r:id="rId5"/>
              </a:rPr>
              <a:t>Glenn Miller - In The Mood | Colorized (1941) 4K (3:21)</a:t>
            </a:r>
            <a:r>
              <a:rPr lang="en-AU" sz="800">
                <a:effectLst/>
                <a:latin typeface="Arial" panose="020B0604020202020204" pitchFamily="34" charset="0"/>
                <a:ea typeface="Calibri" panose="020F0502020204030204" pitchFamily="34" charset="0"/>
              </a:rPr>
              <a:t> [video]</a:t>
            </a:r>
            <a:r>
              <a:rPr lang="en-AU" sz="800">
                <a:latin typeface="Arial" panose="020B0604020202020204" pitchFamily="34" charset="0"/>
                <a:ea typeface="Calibri" panose="020F0502020204030204" pitchFamily="34" charset="0"/>
              </a:rPr>
              <a:t>, </a:t>
            </a:r>
            <a:r>
              <a:rPr lang="en-AU" sz="800" i="1">
                <a:latin typeface="Arial" panose="020B0604020202020204" pitchFamily="34" charset="0"/>
                <a:ea typeface="Calibri" panose="020F0502020204030204" pitchFamily="34" charset="0"/>
              </a:rPr>
              <a:t>Classic Hits Studio</a:t>
            </a:r>
            <a:r>
              <a:rPr lang="en-AU" sz="800">
                <a:latin typeface="Arial" panose="020B0604020202020204" pitchFamily="34" charset="0"/>
                <a:ea typeface="Calibri" panose="020F0502020204030204" pitchFamily="34" charset="0"/>
              </a:rPr>
              <a:t>, YouTube,</a:t>
            </a:r>
            <a:r>
              <a:rPr lang="en-AU" sz="800">
                <a:effectLst/>
                <a:latin typeface="Arial" panose="020B0604020202020204" pitchFamily="34" charset="0"/>
                <a:ea typeface="Calibri" panose="020F0502020204030204" pitchFamily="34" charset="0"/>
              </a:rPr>
              <a:t> accessed 14 May 2025</a:t>
            </a:r>
          </a:p>
        </p:txBody>
      </p:sp>
      <p:sp>
        <p:nvSpPr>
          <p:cNvPr id="2" name="Slide Number Placeholder 1">
            <a:extLst>
              <a:ext uri="{FF2B5EF4-FFF2-40B4-BE49-F238E27FC236}">
                <a16:creationId xmlns:a16="http://schemas.microsoft.com/office/drawing/2014/main" id="{A1633EE1-8177-51F6-A09E-620875BCF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145367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4A298E2B-09CC-882F-909A-C47A649B3EC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502B075-3A0C-BC3D-516A-145EBD9FF50D}"/>
              </a:ext>
            </a:extLst>
          </p:cNvPr>
          <p:cNvSpPr>
            <a:spLocks noGrp="1"/>
          </p:cNvSpPr>
          <p:nvPr>
            <p:ph type="title"/>
          </p:nvPr>
        </p:nvSpPr>
        <p:spPr>
          <a:xfrm>
            <a:off x="360000" y="290767"/>
            <a:ext cx="11484000" cy="545601"/>
          </a:xfrm>
        </p:spPr>
        <p:txBody>
          <a:bodyPr/>
          <a:lstStyle/>
          <a:p>
            <a:r>
              <a:rPr lang="en-AU">
                <a:latin typeface="+mj-lt"/>
              </a:rPr>
              <a:t>Activity 2.3 – swing vs straight rhythms (3)</a:t>
            </a:r>
          </a:p>
        </p:txBody>
      </p:sp>
      <p:sp>
        <p:nvSpPr>
          <p:cNvPr id="3" name="Text Placeholder 12">
            <a:extLst>
              <a:ext uri="{FF2B5EF4-FFF2-40B4-BE49-F238E27FC236}">
                <a16:creationId xmlns:a16="http://schemas.microsoft.com/office/drawing/2014/main" id="{DA27962E-C45E-743F-B3A0-1E345971115B}"/>
              </a:ext>
            </a:extLst>
          </p:cNvPr>
          <p:cNvSpPr>
            <a:spLocks noGrp="1"/>
          </p:cNvSpPr>
          <p:nvPr>
            <p:ph type="body" sz="quarter" idx="18"/>
          </p:nvPr>
        </p:nvSpPr>
        <p:spPr>
          <a:xfrm>
            <a:off x="360000" y="883114"/>
            <a:ext cx="11483998" cy="356423"/>
          </a:xfrm>
        </p:spPr>
        <p:txBody>
          <a:bodyPr/>
          <a:lstStyle/>
          <a:p>
            <a:r>
              <a:rPr lang="en-AU">
                <a:latin typeface="+mj-lt"/>
              </a:rPr>
              <a:t>Swing vs straight rhythms</a:t>
            </a:r>
          </a:p>
        </p:txBody>
      </p:sp>
      <p:sp>
        <p:nvSpPr>
          <p:cNvPr id="7" name="TextBox 6">
            <a:extLst>
              <a:ext uri="{FF2B5EF4-FFF2-40B4-BE49-F238E27FC236}">
                <a16:creationId xmlns:a16="http://schemas.microsoft.com/office/drawing/2014/main" id="{D7557A0B-8892-5A15-37B0-AC891BDEA856}"/>
              </a:ext>
            </a:extLst>
          </p:cNvPr>
          <p:cNvSpPr txBox="1"/>
          <p:nvPr/>
        </p:nvSpPr>
        <p:spPr>
          <a:xfrm>
            <a:off x="359998" y="1709404"/>
            <a:ext cx="11180400" cy="367216"/>
          </a:xfrm>
          <a:prstGeom prst="rect">
            <a:avLst/>
          </a:prstGeom>
          <a:noFill/>
        </p:spPr>
        <p:txBody>
          <a:bodyPr wrap="square" lIns="0">
            <a:spAutoFit/>
          </a:bodyPr>
          <a:lstStyle/>
          <a:p>
            <a:pPr>
              <a:lnSpc>
                <a:spcPct val="107000"/>
              </a:lnSpc>
              <a:spcBef>
                <a:spcPts val="1200"/>
              </a:spcBef>
              <a:spcAft>
                <a:spcPts val="1200"/>
              </a:spcAft>
            </a:pPr>
            <a:r>
              <a:rPr lang="en-AU" sz="1800" kern="100">
                <a:ea typeface="Aptos" panose="020B0004020202020204" pitchFamily="34" charset="0"/>
                <a:cs typeface="Aptos" panose="020B0004020202020204" pitchFamily="34" charset="0"/>
              </a:rPr>
              <a:t>Clap through each of the rhythms.</a:t>
            </a:r>
          </a:p>
        </p:txBody>
      </p:sp>
      <p:sp>
        <p:nvSpPr>
          <p:cNvPr id="12" name="TextBox 11">
            <a:extLst>
              <a:ext uri="{FF2B5EF4-FFF2-40B4-BE49-F238E27FC236}">
                <a16:creationId xmlns:a16="http://schemas.microsoft.com/office/drawing/2014/main" id="{ACC6BC8A-35C6-E8AC-2FF1-722B0724C5C8}"/>
              </a:ext>
            </a:extLst>
          </p:cNvPr>
          <p:cNvSpPr txBox="1"/>
          <p:nvPr/>
        </p:nvSpPr>
        <p:spPr>
          <a:xfrm>
            <a:off x="359998" y="2663403"/>
            <a:ext cx="3674874" cy="367216"/>
          </a:xfrm>
          <a:prstGeom prst="rect">
            <a:avLst/>
          </a:prstGeom>
          <a:noFill/>
        </p:spPr>
        <p:txBody>
          <a:bodyPr wrap="square" lIns="0">
            <a:spAutoFit/>
          </a:bodyPr>
          <a:lstStyle/>
          <a:p>
            <a:pPr>
              <a:lnSpc>
                <a:spcPct val="107000"/>
              </a:lnSpc>
              <a:spcBef>
                <a:spcPts val="1200"/>
              </a:spcBef>
              <a:spcAft>
                <a:spcPts val="1200"/>
              </a:spcAft>
            </a:pPr>
            <a:r>
              <a:rPr lang="en-AU" sz="1800" kern="100">
                <a:effectLst/>
                <a:ea typeface="Aptos" panose="020B0004020202020204" pitchFamily="34" charset="0"/>
                <a:cs typeface="Arial" panose="020B0604020202020204" pitchFamily="34" charset="0"/>
              </a:rPr>
              <a:t>Triplets</a:t>
            </a:r>
            <a:endParaRPr lang="en-AU" sz="1800" kern="100">
              <a:ea typeface="Aptos" panose="020B0004020202020204" pitchFamily="34" charset="0"/>
              <a:cs typeface="Arial" panose="020B0604020202020204" pitchFamily="34" charset="0"/>
            </a:endParaRPr>
          </a:p>
        </p:txBody>
      </p:sp>
      <p:pic>
        <p:nvPicPr>
          <p:cNvPr id="4" name="Picture 3" descr="1 bar of music written for percussion clef in 4/4 time. Rhythm is of a triplet, requiring 3 even sounds each beat.">
            <a:extLst>
              <a:ext uri="{FF2B5EF4-FFF2-40B4-BE49-F238E27FC236}">
                <a16:creationId xmlns:a16="http://schemas.microsoft.com/office/drawing/2014/main" id="{CE3C321A-10F2-0E3F-BE58-CA96F80D85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6814" y="2461877"/>
            <a:ext cx="7707184" cy="770268"/>
          </a:xfrm>
          <a:prstGeom prst="rect">
            <a:avLst/>
          </a:prstGeom>
        </p:spPr>
      </p:pic>
      <p:sp>
        <p:nvSpPr>
          <p:cNvPr id="14" name="TextBox 13">
            <a:extLst>
              <a:ext uri="{FF2B5EF4-FFF2-40B4-BE49-F238E27FC236}">
                <a16:creationId xmlns:a16="http://schemas.microsoft.com/office/drawing/2014/main" id="{A7E39CCA-07E0-714C-9A65-DCD91B704996}"/>
              </a:ext>
            </a:extLst>
          </p:cNvPr>
          <p:cNvSpPr txBox="1"/>
          <p:nvPr/>
        </p:nvSpPr>
        <p:spPr>
          <a:xfrm>
            <a:off x="359998" y="3743461"/>
            <a:ext cx="3674874" cy="367216"/>
          </a:xfrm>
          <a:prstGeom prst="rect">
            <a:avLst/>
          </a:prstGeom>
          <a:noFill/>
        </p:spPr>
        <p:txBody>
          <a:bodyPr wrap="square" lIns="0">
            <a:spAutoFit/>
          </a:bodyPr>
          <a:lstStyle/>
          <a:p>
            <a:pPr>
              <a:lnSpc>
                <a:spcPct val="107000"/>
              </a:lnSpc>
              <a:spcBef>
                <a:spcPts val="1200"/>
              </a:spcBef>
              <a:spcAft>
                <a:spcPts val="1200"/>
              </a:spcAft>
            </a:pPr>
            <a:r>
              <a:rPr lang="en-AU" sz="1800" kern="100">
                <a:effectLst/>
                <a:ea typeface="Aptos" panose="020B0004020202020204" pitchFamily="34" charset="0"/>
                <a:cs typeface="Arial" panose="020B0604020202020204" pitchFamily="34" charset="0"/>
              </a:rPr>
              <a:t>Swing rhythm (based on triplets)</a:t>
            </a:r>
            <a:endParaRPr lang="en-AU" sz="1800" kern="100">
              <a:ea typeface="Aptos" panose="020B0004020202020204" pitchFamily="34" charset="0"/>
              <a:cs typeface="Arial" panose="020B0604020202020204" pitchFamily="34" charset="0"/>
            </a:endParaRPr>
          </a:p>
        </p:txBody>
      </p:sp>
      <p:pic>
        <p:nvPicPr>
          <p:cNvPr id="6" name="Picture 5" descr="1 bar of music written for percussion clef in 4/4 time. Rhythm is of a crotchet - quaver triplet. This creates a 'long-short' sound for each beat.">
            <a:extLst>
              <a:ext uri="{FF2B5EF4-FFF2-40B4-BE49-F238E27FC236}">
                <a16:creationId xmlns:a16="http://schemas.microsoft.com/office/drawing/2014/main" id="{AAFE5CC9-150B-DA5F-CD3C-DC1ECBCB41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2129" y="3534768"/>
            <a:ext cx="7641869" cy="784603"/>
          </a:xfrm>
          <a:prstGeom prst="rect">
            <a:avLst/>
          </a:prstGeom>
        </p:spPr>
      </p:pic>
      <p:sp>
        <p:nvSpPr>
          <p:cNvPr id="16" name="TextBox 15">
            <a:extLst>
              <a:ext uri="{FF2B5EF4-FFF2-40B4-BE49-F238E27FC236}">
                <a16:creationId xmlns:a16="http://schemas.microsoft.com/office/drawing/2014/main" id="{21572DFE-89E2-FE31-5249-609A3AEC46C0}"/>
              </a:ext>
            </a:extLst>
          </p:cNvPr>
          <p:cNvSpPr txBox="1"/>
          <p:nvPr/>
        </p:nvSpPr>
        <p:spPr>
          <a:xfrm>
            <a:off x="359998" y="4730470"/>
            <a:ext cx="3674874" cy="367216"/>
          </a:xfrm>
          <a:prstGeom prst="rect">
            <a:avLst/>
          </a:prstGeom>
          <a:noFill/>
        </p:spPr>
        <p:txBody>
          <a:bodyPr wrap="square" lIns="0">
            <a:spAutoFit/>
          </a:bodyPr>
          <a:lstStyle/>
          <a:p>
            <a:pPr>
              <a:lnSpc>
                <a:spcPct val="107000"/>
              </a:lnSpc>
              <a:spcBef>
                <a:spcPts val="1200"/>
              </a:spcBef>
              <a:spcAft>
                <a:spcPts val="1200"/>
              </a:spcAft>
            </a:pPr>
            <a:r>
              <a:rPr lang="en-AU" sz="1800" kern="100">
                <a:effectLst/>
                <a:ea typeface="Aptos" panose="020B0004020202020204" pitchFamily="34" charset="0"/>
                <a:cs typeface="Arial" panose="020B0604020202020204" pitchFamily="34" charset="0"/>
              </a:rPr>
              <a:t>Straight rhythm (based on quavers)</a:t>
            </a:r>
          </a:p>
        </p:txBody>
      </p:sp>
      <p:pic>
        <p:nvPicPr>
          <p:cNvPr id="9" name="Picture 8" descr="1 bar of music written for percussion clef in 4/4 time. Rhythm is of a quaver, requiring 2 even sounds each beat.">
            <a:extLst>
              <a:ext uri="{FF2B5EF4-FFF2-40B4-BE49-F238E27FC236}">
                <a16:creationId xmlns:a16="http://schemas.microsoft.com/office/drawing/2014/main" id="{98FF3348-D4EB-D3CA-84B7-6430E4D8FF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2129" y="4621994"/>
            <a:ext cx="7641869" cy="584168"/>
          </a:xfrm>
          <a:prstGeom prst="rect">
            <a:avLst/>
          </a:prstGeom>
        </p:spPr>
      </p:pic>
      <p:sp>
        <p:nvSpPr>
          <p:cNvPr id="10" name="TextBox 9">
            <a:extLst>
              <a:ext uri="{FF2B5EF4-FFF2-40B4-BE49-F238E27FC236}">
                <a16:creationId xmlns:a16="http://schemas.microsoft.com/office/drawing/2014/main" id="{013C47E4-0909-D68D-EDA6-B1C08F5768FC}"/>
              </a:ext>
            </a:extLst>
          </p:cNvPr>
          <p:cNvSpPr txBox="1"/>
          <p:nvPr/>
        </p:nvSpPr>
        <p:spPr>
          <a:xfrm>
            <a:off x="359998" y="5678916"/>
            <a:ext cx="11483998" cy="367216"/>
          </a:xfrm>
          <a:prstGeom prst="rect">
            <a:avLst/>
          </a:prstGeom>
          <a:noFill/>
        </p:spPr>
        <p:txBody>
          <a:bodyPr wrap="square" lIns="0">
            <a:spAutoFit/>
          </a:bodyPr>
          <a:lstStyle/>
          <a:p>
            <a:pPr>
              <a:lnSpc>
                <a:spcPct val="107000"/>
              </a:lnSpc>
              <a:spcBef>
                <a:spcPts val="1200"/>
              </a:spcBef>
              <a:spcAft>
                <a:spcPts val="1200"/>
              </a:spcAft>
            </a:pPr>
            <a:r>
              <a:rPr lang="en-AU" sz="1800" b="1" kern="100">
                <a:effectLst/>
                <a:ea typeface="Aptos" panose="020B0004020202020204" pitchFamily="34" charset="0"/>
                <a:cs typeface="Arial" panose="020B0604020202020204" pitchFamily="34" charset="0"/>
              </a:rPr>
              <a:t>Now try half the class clapping a swing rhythm, while the others clap a straight rhythm together.</a:t>
            </a:r>
          </a:p>
        </p:txBody>
      </p:sp>
      <p:sp>
        <p:nvSpPr>
          <p:cNvPr id="2" name="Slide Number Placeholder 1">
            <a:extLst>
              <a:ext uri="{FF2B5EF4-FFF2-40B4-BE49-F238E27FC236}">
                <a16:creationId xmlns:a16="http://schemas.microsoft.com/office/drawing/2014/main" id="{A1633EE1-8177-51F6-A09E-620875BCF31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131331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06640C9A-3079-6B87-4883-8FCB6120789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D3AFC2-C468-3E06-88E9-0DDCC7C38ACC}"/>
              </a:ext>
            </a:extLst>
          </p:cNvPr>
          <p:cNvSpPr>
            <a:spLocks noGrp="1"/>
          </p:cNvSpPr>
          <p:nvPr>
            <p:ph type="title"/>
          </p:nvPr>
        </p:nvSpPr>
        <p:spPr>
          <a:xfrm>
            <a:off x="360000" y="290767"/>
            <a:ext cx="11484000" cy="545601"/>
          </a:xfrm>
        </p:spPr>
        <p:txBody>
          <a:bodyPr/>
          <a:lstStyle/>
          <a:p>
            <a:r>
              <a:rPr lang="en-AU">
                <a:latin typeface="+mj-lt"/>
              </a:rPr>
              <a:t>Activity 2.3 – swing vs straight rhythms (4)</a:t>
            </a:r>
          </a:p>
        </p:txBody>
      </p:sp>
      <p:sp>
        <p:nvSpPr>
          <p:cNvPr id="3" name="Text Placeholder 12">
            <a:extLst>
              <a:ext uri="{FF2B5EF4-FFF2-40B4-BE49-F238E27FC236}">
                <a16:creationId xmlns:a16="http://schemas.microsoft.com/office/drawing/2014/main" id="{20150BF2-5BE0-E505-3C9A-890C788CAEFF}"/>
              </a:ext>
            </a:extLst>
          </p:cNvPr>
          <p:cNvSpPr>
            <a:spLocks noGrp="1"/>
          </p:cNvSpPr>
          <p:nvPr>
            <p:ph type="body" sz="quarter" idx="18"/>
          </p:nvPr>
        </p:nvSpPr>
        <p:spPr>
          <a:xfrm>
            <a:off x="360000" y="883114"/>
            <a:ext cx="11483998" cy="356423"/>
          </a:xfrm>
        </p:spPr>
        <p:txBody>
          <a:bodyPr/>
          <a:lstStyle/>
          <a:p>
            <a:r>
              <a:rPr lang="en-AU">
                <a:latin typeface="+mj-lt"/>
              </a:rPr>
              <a:t>Shuffle rhythms</a:t>
            </a:r>
          </a:p>
        </p:txBody>
      </p:sp>
      <p:sp>
        <p:nvSpPr>
          <p:cNvPr id="7" name="TextBox 6">
            <a:extLst>
              <a:ext uri="{FF2B5EF4-FFF2-40B4-BE49-F238E27FC236}">
                <a16:creationId xmlns:a16="http://schemas.microsoft.com/office/drawing/2014/main" id="{498F5A4E-0788-007C-0C28-452B3654103B}"/>
              </a:ext>
            </a:extLst>
          </p:cNvPr>
          <p:cNvSpPr txBox="1"/>
          <p:nvPr/>
        </p:nvSpPr>
        <p:spPr>
          <a:xfrm>
            <a:off x="360000" y="1891111"/>
            <a:ext cx="5263560" cy="3934410"/>
          </a:xfrm>
          <a:prstGeom prst="rect">
            <a:avLst/>
          </a:prstGeom>
          <a:noFill/>
        </p:spPr>
        <p:txBody>
          <a:bodyPr wrap="square" lIns="0" tIns="45720" rIns="91440" bIns="45720" anchor="t">
            <a:spAutoFit/>
          </a:bodyPr>
          <a:lstStyle/>
          <a:p>
            <a:pPr>
              <a:lnSpc>
                <a:spcPct val="150000"/>
              </a:lnSpc>
              <a:spcAft>
                <a:spcPts val="1200"/>
              </a:spcAft>
            </a:pPr>
            <a:r>
              <a:rPr lang="en-AU" sz="1800">
                <a:solidFill>
                  <a:srgbClr val="000000"/>
                </a:solidFill>
              </a:rPr>
              <a:t>A s</a:t>
            </a:r>
            <a:r>
              <a:rPr lang="en-AU" sz="1800" b="0" i="0">
                <a:solidFill>
                  <a:srgbClr val="000000"/>
                </a:solidFill>
                <a:effectLst/>
              </a:rPr>
              <a:t>huffle rhythm is commonly heard in blues, rock ‘n’ roll, and boogie-woogie music. It is based on a triplet idea, where the first and third notes are played. This creates a distinctive long-short rhythm pattern that gives the music a bouncy, driving, and infectious groove.</a:t>
            </a:r>
          </a:p>
          <a:p>
            <a:pPr>
              <a:lnSpc>
                <a:spcPct val="150000"/>
              </a:lnSpc>
              <a:spcAft>
                <a:spcPts val="1200"/>
              </a:spcAft>
            </a:pPr>
            <a:r>
              <a:rPr lang="en-AU" sz="1800" kern="100">
                <a:solidFill>
                  <a:srgbClr val="000000"/>
                </a:solidFill>
                <a:ea typeface="Aptos" panose="020B0004020202020204" pitchFamily="34" charset="0"/>
                <a:cs typeface="Arial"/>
              </a:rPr>
              <a:t>Like the swing feel in jazz, the term ‘shuffle’ is used when the same rhythmic idea is used in other popular styles of music.</a:t>
            </a:r>
            <a:endParaRPr lang="en-AU" sz="1800" kern="100">
              <a:effectLst/>
              <a:ea typeface="Aptos" panose="020B0004020202020204" pitchFamily="34" charset="0"/>
              <a:cs typeface="Arial"/>
            </a:endParaRPr>
          </a:p>
        </p:txBody>
      </p:sp>
      <p:pic>
        <p:nvPicPr>
          <p:cNvPr id="4" name="Online Media 3" title="How to Play the Blues Shuffle | Beginner Guitar Tips">
            <a:hlinkClick r:id="" action="ppaction://media"/>
            <a:extLst>
              <a:ext uri="{FF2B5EF4-FFF2-40B4-BE49-F238E27FC236}">
                <a16:creationId xmlns:a16="http://schemas.microsoft.com/office/drawing/2014/main" id="{A4972587-9426-9217-C61F-C2D6853EA7C0}"/>
              </a:ext>
            </a:extLst>
          </p:cNvPr>
          <p:cNvPicPr>
            <a:picLocks noRot="1" noChangeAspect="1"/>
          </p:cNvPicPr>
          <p:nvPr>
            <a:videoFile r:link="rId1"/>
          </p:nvPr>
        </p:nvPicPr>
        <p:blipFill>
          <a:blip r:embed="rId4"/>
          <a:stretch>
            <a:fillRect/>
          </a:stretch>
        </p:blipFill>
        <p:spPr>
          <a:xfrm>
            <a:off x="6096000" y="1891111"/>
            <a:ext cx="5736976" cy="3241391"/>
          </a:xfrm>
          <a:prstGeom prst="rect">
            <a:avLst/>
          </a:prstGeom>
        </p:spPr>
      </p:pic>
      <p:sp>
        <p:nvSpPr>
          <p:cNvPr id="6" name="TextBox 5">
            <a:extLst>
              <a:ext uri="{FF2B5EF4-FFF2-40B4-BE49-F238E27FC236}">
                <a16:creationId xmlns:a16="http://schemas.microsoft.com/office/drawing/2014/main" id="{BB11454D-8F52-154D-054E-3228887DC0A9}"/>
              </a:ext>
            </a:extLst>
          </p:cNvPr>
          <p:cNvSpPr txBox="1"/>
          <p:nvPr/>
        </p:nvSpPr>
        <p:spPr>
          <a:xfrm>
            <a:off x="6096000" y="5338961"/>
            <a:ext cx="5736000" cy="525465"/>
          </a:xfrm>
          <a:prstGeom prst="rect">
            <a:avLst/>
          </a:prstGeom>
          <a:noFill/>
        </p:spPr>
        <p:txBody>
          <a:bodyPr wrap="square">
            <a:spAutoFit/>
          </a:bodyPr>
          <a:lstStyle/>
          <a:p>
            <a:pPr>
              <a:lnSpc>
                <a:spcPct val="150000"/>
              </a:lnSpc>
              <a:spcAft>
                <a:spcPts val="1200"/>
              </a:spcAft>
            </a:pPr>
            <a:r>
              <a:rPr lang="en-AU" sz="1000">
                <a:effectLst/>
                <a:ea typeface="Calibri" panose="020F0502020204030204" pitchFamily="34" charset="0"/>
              </a:rPr>
              <a:t>Guitar </a:t>
            </a:r>
            <a:r>
              <a:rPr lang="en-AU" sz="1000" err="1">
                <a:effectLst/>
                <a:ea typeface="Calibri" panose="020F0502020204030204" pitchFamily="34" charset="0"/>
              </a:rPr>
              <a:t>Center</a:t>
            </a:r>
            <a:r>
              <a:rPr lang="en-AU" sz="1000">
                <a:effectLst/>
                <a:ea typeface="Calibri" panose="020F0502020204030204" pitchFamily="34" charset="0"/>
              </a:rPr>
              <a:t> (</a:t>
            </a:r>
            <a:r>
              <a:rPr lang="en-AU" sz="1000">
                <a:ea typeface="Calibri" panose="020F0502020204030204" pitchFamily="34" charset="0"/>
              </a:rPr>
              <a:t>21 August </a:t>
            </a:r>
            <a:r>
              <a:rPr lang="en-AU" sz="1000">
                <a:effectLst/>
                <a:ea typeface="Calibri" panose="020F0502020204030204" pitchFamily="34" charset="0"/>
              </a:rPr>
              <a:t>2021) </a:t>
            </a:r>
            <a:r>
              <a:rPr lang="en-AU" sz="1000">
                <a:hlinkClick r:id="rId5"/>
              </a:rPr>
              <a:t>How to Play the Blues Shuffle | Beginner Guitar Tips </a:t>
            </a:r>
            <a:r>
              <a:rPr lang="en-AU" sz="1000">
                <a:effectLst/>
                <a:ea typeface="Calibri" panose="020F0502020204030204" pitchFamily="34" charset="0"/>
                <a:hlinkClick r:id="rId5"/>
              </a:rPr>
              <a:t>[video]</a:t>
            </a:r>
            <a:r>
              <a:rPr lang="en-AU" sz="1000">
                <a:ea typeface="Calibri" panose="020F0502020204030204" pitchFamily="34" charset="0"/>
              </a:rPr>
              <a:t>, </a:t>
            </a:r>
            <a:r>
              <a:rPr lang="en-AU" sz="1000" i="1">
                <a:ea typeface="Calibri" panose="020F0502020204030204" pitchFamily="34" charset="0"/>
              </a:rPr>
              <a:t>Guitar </a:t>
            </a:r>
            <a:r>
              <a:rPr lang="en-AU" sz="1000" i="1" err="1">
                <a:ea typeface="Calibri" panose="020F0502020204030204" pitchFamily="34" charset="0"/>
              </a:rPr>
              <a:t>Center</a:t>
            </a:r>
            <a:r>
              <a:rPr lang="en-AU" sz="1000">
                <a:ea typeface="Calibri" panose="020F0502020204030204" pitchFamily="34" charset="0"/>
              </a:rPr>
              <a:t>, YouTube,</a:t>
            </a:r>
            <a:r>
              <a:rPr lang="en-AU" sz="1000">
                <a:effectLst/>
                <a:ea typeface="Calibri" panose="020F0502020204030204" pitchFamily="34" charset="0"/>
              </a:rPr>
              <a:t> accessed </a:t>
            </a:r>
            <a:r>
              <a:rPr lang="en-AU" sz="1000">
                <a:ea typeface="Calibri" panose="020F0502020204030204" pitchFamily="34" charset="0"/>
              </a:rPr>
              <a:t>25 August </a:t>
            </a:r>
            <a:r>
              <a:rPr lang="en-AU" sz="1000">
                <a:effectLst/>
                <a:ea typeface="Calibri" panose="020F0502020204030204" pitchFamily="34" charset="0"/>
              </a:rPr>
              <a:t>2025</a:t>
            </a:r>
          </a:p>
        </p:txBody>
      </p:sp>
      <p:sp>
        <p:nvSpPr>
          <p:cNvPr id="2" name="Slide Number Placeholder 1">
            <a:extLst>
              <a:ext uri="{FF2B5EF4-FFF2-40B4-BE49-F238E27FC236}">
                <a16:creationId xmlns:a16="http://schemas.microsoft.com/office/drawing/2014/main" id="{4E93E8BC-9BCC-05DB-7FC4-2E0E319F3F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40759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84438470-B753-CAC7-7B3F-CC50D12E97D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5A7ED9-8FE1-4465-B81F-73512CCE5036}"/>
              </a:ext>
            </a:extLst>
          </p:cNvPr>
          <p:cNvSpPr>
            <a:spLocks noGrp="1"/>
          </p:cNvSpPr>
          <p:nvPr>
            <p:ph type="title"/>
          </p:nvPr>
        </p:nvSpPr>
        <p:spPr>
          <a:xfrm>
            <a:off x="360000" y="290767"/>
            <a:ext cx="11484000" cy="545601"/>
          </a:xfrm>
        </p:spPr>
        <p:txBody>
          <a:bodyPr/>
          <a:lstStyle/>
          <a:p>
            <a:r>
              <a:rPr lang="en-AU">
                <a:latin typeface="+mj-lt"/>
              </a:rPr>
              <a:t>Activity 2.3 – swing vs straight rhythms (5)</a:t>
            </a:r>
          </a:p>
        </p:txBody>
      </p:sp>
      <p:sp>
        <p:nvSpPr>
          <p:cNvPr id="3" name="Text Placeholder 12">
            <a:extLst>
              <a:ext uri="{FF2B5EF4-FFF2-40B4-BE49-F238E27FC236}">
                <a16:creationId xmlns:a16="http://schemas.microsoft.com/office/drawing/2014/main" id="{2F3B066E-615F-F8BF-52DD-B9CDCA08F384}"/>
              </a:ext>
            </a:extLst>
          </p:cNvPr>
          <p:cNvSpPr>
            <a:spLocks noGrp="1"/>
          </p:cNvSpPr>
          <p:nvPr>
            <p:ph type="body" sz="quarter" idx="18"/>
          </p:nvPr>
        </p:nvSpPr>
        <p:spPr>
          <a:xfrm>
            <a:off x="360000" y="883114"/>
            <a:ext cx="11483998" cy="356423"/>
          </a:xfrm>
        </p:spPr>
        <p:txBody>
          <a:bodyPr/>
          <a:lstStyle/>
          <a:p>
            <a:r>
              <a:rPr lang="en-AU">
                <a:latin typeface="+mj-lt"/>
              </a:rPr>
              <a:t>Blues in A backing track</a:t>
            </a:r>
          </a:p>
        </p:txBody>
      </p:sp>
      <p:sp>
        <p:nvSpPr>
          <p:cNvPr id="10" name="TextBox 9">
            <a:extLst>
              <a:ext uri="{FF2B5EF4-FFF2-40B4-BE49-F238E27FC236}">
                <a16:creationId xmlns:a16="http://schemas.microsoft.com/office/drawing/2014/main" id="{A62B97E3-A5E1-D61C-9AE2-6B346BFEE48B}"/>
              </a:ext>
            </a:extLst>
          </p:cNvPr>
          <p:cNvSpPr txBox="1"/>
          <p:nvPr/>
        </p:nvSpPr>
        <p:spPr>
          <a:xfrm>
            <a:off x="360000" y="1521108"/>
            <a:ext cx="3382509" cy="2118529"/>
          </a:xfrm>
          <a:prstGeom prst="rect">
            <a:avLst/>
          </a:prstGeom>
          <a:noFill/>
        </p:spPr>
        <p:txBody>
          <a:bodyPr wrap="square" lIns="0">
            <a:spAutoFit/>
          </a:bodyPr>
          <a:lstStyle/>
          <a:p>
            <a:pPr>
              <a:lnSpc>
                <a:spcPct val="150000"/>
              </a:lnSpc>
              <a:spcAft>
                <a:spcPts val="1200"/>
              </a:spcAft>
            </a:pPr>
            <a:r>
              <a:rPr lang="en-AU" sz="1800" b="0" i="0">
                <a:solidFill>
                  <a:srgbClr val="000000"/>
                </a:solidFill>
                <a:effectLst/>
              </a:rPr>
              <a:t>Play along with the backing track using a shuffle rhythm and choose the appropriate level of the 12-bar blues in A major that you are comfortable playing.</a:t>
            </a:r>
            <a:endParaRPr lang="en-AU" sz="1800" kern="100">
              <a:ea typeface="Aptos" panose="020B0004020202020204" pitchFamily="34" charset="0"/>
              <a:cs typeface="Arial" panose="020B0604020202020204" pitchFamily="34" charset="0"/>
            </a:endParaRPr>
          </a:p>
        </p:txBody>
      </p:sp>
      <p:pic>
        <p:nvPicPr>
          <p:cNvPr id="8" name="Online Media 7" title="Blues Shuffle in A">
            <a:hlinkClick r:id="" action="ppaction://media"/>
            <a:extLst>
              <a:ext uri="{FF2B5EF4-FFF2-40B4-BE49-F238E27FC236}">
                <a16:creationId xmlns:a16="http://schemas.microsoft.com/office/drawing/2014/main" id="{398F7711-4BD9-05AA-C11A-A48F87E922FC}"/>
              </a:ext>
            </a:extLst>
          </p:cNvPr>
          <p:cNvPicPr>
            <a:picLocks noRot="1" noChangeAspect="1"/>
          </p:cNvPicPr>
          <p:nvPr>
            <a:videoFile r:link="rId1"/>
          </p:nvPr>
        </p:nvPicPr>
        <p:blipFill>
          <a:blip r:embed="rId4"/>
          <a:stretch>
            <a:fillRect/>
          </a:stretch>
        </p:blipFill>
        <p:spPr>
          <a:xfrm>
            <a:off x="4928988" y="1521108"/>
            <a:ext cx="6915012" cy="3906982"/>
          </a:xfrm>
          <a:prstGeom prst="rect">
            <a:avLst/>
          </a:prstGeom>
        </p:spPr>
      </p:pic>
      <p:sp>
        <p:nvSpPr>
          <p:cNvPr id="12" name="TextBox 11">
            <a:extLst>
              <a:ext uri="{FF2B5EF4-FFF2-40B4-BE49-F238E27FC236}">
                <a16:creationId xmlns:a16="http://schemas.microsoft.com/office/drawing/2014/main" id="{24582BD7-465C-D7B8-B0C8-4A9A9492FA2C}"/>
              </a:ext>
            </a:extLst>
          </p:cNvPr>
          <p:cNvSpPr txBox="1"/>
          <p:nvPr/>
        </p:nvSpPr>
        <p:spPr>
          <a:xfrm>
            <a:off x="4928988" y="5527321"/>
            <a:ext cx="5976239" cy="254172"/>
          </a:xfrm>
          <a:prstGeom prst="rect">
            <a:avLst/>
          </a:prstGeom>
          <a:noFill/>
        </p:spPr>
        <p:txBody>
          <a:bodyPr wrap="square" lIns="0">
            <a:spAutoFit/>
          </a:bodyPr>
          <a:lstStyle/>
          <a:p>
            <a:pPr>
              <a:lnSpc>
                <a:spcPct val="150000"/>
              </a:lnSpc>
              <a:spcAft>
                <a:spcPts val="1200"/>
              </a:spcAft>
            </a:pPr>
            <a:r>
              <a:rPr lang="en-AU" sz="800" i="0">
                <a:solidFill>
                  <a:srgbClr val="0F0F0F"/>
                </a:solidFill>
                <a:effectLst/>
              </a:rPr>
              <a:t>Guitar Improvisation (28 June 2017) </a:t>
            </a:r>
            <a:r>
              <a:rPr lang="en-AU" sz="800" i="0">
                <a:solidFill>
                  <a:srgbClr val="0F0F0F"/>
                </a:solidFill>
                <a:effectLst/>
                <a:hlinkClick r:id="rId5"/>
              </a:rPr>
              <a:t>Blues Shuffle in A (5:42) </a:t>
            </a:r>
            <a:r>
              <a:rPr lang="en-AU" sz="800" i="0">
                <a:solidFill>
                  <a:srgbClr val="0F0F0F"/>
                </a:solidFill>
                <a:effectLst/>
              </a:rPr>
              <a:t>[video]</a:t>
            </a:r>
            <a:r>
              <a:rPr lang="en-AU" sz="800">
                <a:solidFill>
                  <a:srgbClr val="0F0F0F"/>
                </a:solidFill>
              </a:rPr>
              <a:t>, </a:t>
            </a:r>
            <a:r>
              <a:rPr lang="en-AU" sz="800" i="1">
                <a:solidFill>
                  <a:srgbClr val="0F0F0F"/>
                </a:solidFill>
              </a:rPr>
              <a:t>Guitar Improvisation</a:t>
            </a:r>
            <a:r>
              <a:rPr lang="en-AU" sz="800">
                <a:solidFill>
                  <a:srgbClr val="0F0F0F"/>
                </a:solidFill>
              </a:rPr>
              <a:t>, YouTube,</a:t>
            </a:r>
            <a:r>
              <a:rPr lang="en-AU" sz="800" i="0">
                <a:solidFill>
                  <a:srgbClr val="0F0F0F"/>
                </a:solidFill>
                <a:effectLst/>
              </a:rPr>
              <a:t> accessed 14 May 2025</a:t>
            </a:r>
          </a:p>
        </p:txBody>
      </p:sp>
      <p:sp>
        <p:nvSpPr>
          <p:cNvPr id="2" name="Slide Number Placeholder 1">
            <a:extLst>
              <a:ext uri="{FF2B5EF4-FFF2-40B4-BE49-F238E27FC236}">
                <a16:creationId xmlns:a16="http://schemas.microsoft.com/office/drawing/2014/main" id="{DCCB12B6-F0D5-0A9D-9F69-82B136F14BD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174050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65424-2BFF-E9FC-49AA-E60B916538C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3B772B8-0F3D-661C-8156-29334B79C475}"/>
              </a:ext>
            </a:extLst>
          </p:cNvPr>
          <p:cNvSpPr>
            <a:spLocks noGrp="1"/>
          </p:cNvSpPr>
          <p:nvPr>
            <p:ph type="title"/>
          </p:nvPr>
        </p:nvSpPr>
        <p:spPr>
          <a:xfrm>
            <a:off x="360000" y="290767"/>
            <a:ext cx="11484000" cy="545601"/>
          </a:xfrm>
        </p:spPr>
        <p:txBody>
          <a:bodyPr/>
          <a:lstStyle/>
          <a:p>
            <a:r>
              <a:rPr lang="en-AU">
                <a:latin typeface="+mj-lt"/>
              </a:rPr>
              <a:t>Activity 2.4 – chords on the guitar (1)</a:t>
            </a:r>
          </a:p>
        </p:txBody>
      </p:sp>
      <p:sp>
        <p:nvSpPr>
          <p:cNvPr id="3" name="Text Placeholder 12">
            <a:extLst>
              <a:ext uri="{FF2B5EF4-FFF2-40B4-BE49-F238E27FC236}">
                <a16:creationId xmlns:a16="http://schemas.microsoft.com/office/drawing/2014/main" id="{0D4BC2F8-1566-8CFA-FD49-D25AAB99935F}"/>
              </a:ext>
            </a:extLst>
          </p:cNvPr>
          <p:cNvSpPr>
            <a:spLocks noGrp="1"/>
          </p:cNvSpPr>
          <p:nvPr>
            <p:ph type="body" sz="quarter" idx="18"/>
          </p:nvPr>
        </p:nvSpPr>
        <p:spPr>
          <a:xfrm>
            <a:off x="360002" y="883114"/>
            <a:ext cx="11483998" cy="356423"/>
          </a:xfrm>
        </p:spPr>
        <p:txBody>
          <a:bodyPr/>
          <a:lstStyle/>
          <a:p>
            <a:r>
              <a:rPr lang="en-AU">
                <a:latin typeface="+mj-lt"/>
              </a:rPr>
              <a:t>What is a chord?</a:t>
            </a:r>
          </a:p>
        </p:txBody>
      </p:sp>
      <p:pic>
        <p:nvPicPr>
          <p:cNvPr id="4" name="Picture 3">
            <a:extLst>
              <a:ext uri="{FF2B5EF4-FFF2-40B4-BE49-F238E27FC236}">
                <a16:creationId xmlns:a16="http://schemas.microsoft.com/office/drawing/2014/main" id="{16DFD964-E37C-951E-881A-51ECF37DD32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400" y="290767"/>
            <a:ext cx="1371600" cy="1324998"/>
          </a:xfrm>
          <a:prstGeom prst="rect">
            <a:avLst/>
          </a:prstGeom>
        </p:spPr>
      </p:pic>
      <p:sp>
        <p:nvSpPr>
          <p:cNvPr id="7" name="TextBox 6">
            <a:extLst>
              <a:ext uri="{FF2B5EF4-FFF2-40B4-BE49-F238E27FC236}">
                <a16:creationId xmlns:a16="http://schemas.microsoft.com/office/drawing/2014/main" id="{8154A46A-847E-7C46-D68B-D31226C9345D}"/>
              </a:ext>
            </a:extLst>
          </p:cNvPr>
          <p:cNvSpPr txBox="1"/>
          <p:nvPr/>
        </p:nvSpPr>
        <p:spPr>
          <a:xfrm>
            <a:off x="360000" y="1294996"/>
            <a:ext cx="11180400" cy="4817216"/>
          </a:xfrm>
          <a:prstGeom prst="rect">
            <a:avLst/>
          </a:prstGeom>
          <a:noFill/>
        </p:spPr>
        <p:txBody>
          <a:bodyPr wrap="square" lIns="0">
            <a:spAutoFit/>
          </a:bodyPr>
          <a:lstStyle/>
          <a:p>
            <a:pPr>
              <a:lnSpc>
                <a:spcPct val="150000"/>
              </a:lnSpc>
              <a:spcAft>
                <a:spcPts val="1200"/>
              </a:spcAft>
            </a:pPr>
            <a:r>
              <a:rPr lang="en-AU" sz="1600" kern="100">
                <a:effectLst/>
                <a:ea typeface="Aptos" panose="020B0004020202020204" pitchFamily="34" charset="0"/>
                <a:cs typeface="Arial" panose="020B0604020202020204" pitchFamily="34" charset="0"/>
              </a:rPr>
              <a:t>A chord is when 2 or </a:t>
            </a:r>
            <a:r>
              <a:rPr lang="en-AU" sz="1600" kern="100">
                <a:ea typeface="Aptos" panose="020B0004020202020204" pitchFamily="34" charset="0"/>
                <a:cs typeface="Arial" panose="020B0604020202020204" pitchFamily="34" charset="0"/>
              </a:rPr>
              <a:t>more </a:t>
            </a:r>
            <a:r>
              <a:rPr lang="en-AU" sz="1600" kern="100">
                <a:effectLst/>
                <a:ea typeface="Aptos" panose="020B0004020202020204" pitchFamily="34" charset="0"/>
                <a:cs typeface="Arial" panose="020B0604020202020204" pitchFamily="34" charset="0"/>
              </a:rPr>
              <a:t>notes are played together and are built using different notes </a:t>
            </a:r>
          </a:p>
          <a:p>
            <a:pPr>
              <a:lnSpc>
                <a:spcPct val="150000"/>
              </a:lnSpc>
              <a:spcAft>
                <a:spcPts val="1200"/>
              </a:spcAft>
            </a:pPr>
            <a:r>
              <a:rPr lang="en-AU" sz="1600" kern="100">
                <a:effectLst/>
                <a:ea typeface="Aptos" panose="020B0004020202020204" pitchFamily="34" charset="0"/>
                <a:cs typeface="Arial" panose="020B0604020202020204" pitchFamily="34" charset="0"/>
              </a:rPr>
              <a:t>(intervals – space between notes). Chords create </a:t>
            </a:r>
            <a:r>
              <a:rPr lang="en-AU" sz="1600" b="1" kern="100">
                <a:effectLst/>
                <a:ea typeface="Aptos" panose="020B0004020202020204" pitchFamily="34" charset="0"/>
                <a:cs typeface="Arial" panose="020B0604020202020204" pitchFamily="34" charset="0"/>
              </a:rPr>
              <a:t>harmony</a:t>
            </a:r>
            <a:r>
              <a:rPr lang="en-AU" sz="1600" kern="100">
                <a:effectLst/>
                <a:ea typeface="Aptos" panose="020B0004020202020204" pitchFamily="34" charset="0"/>
                <a:cs typeface="Arial" panose="020B0604020202020204" pitchFamily="34" charset="0"/>
              </a:rPr>
              <a:t> in music and make it sound full. </a:t>
            </a:r>
          </a:p>
          <a:p>
            <a:pPr>
              <a:lnSpc>
                <a:spcPct val="150000"/>
              </a:lnSpc>
              <a:spcAft>
                <a:spcPts val="1200"/>
              </a:spcAft>
            </a:pPr>
            <a:r>
              <a:rPr lang="en-AU" sz="1600" kern="100">
                <a:effectLst/>
                <a:ea typeface="Aptos" panose="020B0004020202020204" pitchFamily="34" charset="0"/>
                <a:cs typeface="Arial" panose="020B0604020202020204" pitchFamily="34" charset="0"/>
              </a:rPr>
              <a:t>There are different types of chords, such as </a:t>
            </a:r>
            <a:r>
              <a:rPr lang="en-AU" sz="1600" b="1" kern="100">
                <a:effectLst/>
                <a:ea typeface="Aptos" panose="020B0004020202020204" pitchFamily="34" charset="0"/>
                <a:cs typeface="Arial" panose="020B0604020202020204" pitchFamily="34" charset="0"/>
              </a:rPr>
              <a:t>major</a:t>
            </a:r>
            <a:r>
              <a:rPr lang="en-AU" sz="1600" kern="100">
                <a:effectLst/>
                <a:ea typeface="Aptos" panose="020B0004020202020204" pitchFamily="34" charset="0"/>
                <a:cs typeface="Arial" panose="020B0604020202020204" pitchFamily="34" charset="0"/>
              </a:rPr>
              <a:t> chords, which sound happy (bright), and </a:t>
            </a:r>
            <a:r>
              <a:rPr lang="en-AU" sz="1600" b="1" kern="100">
                <a:effectLst/>
                <a:ea typeface="Aptos" panose="020B0004020202020204" pitchFamily="34" charset="0"/>
                <a:cs typeface="Arial" panose="020B0604020202020204" pitchFamily="34" charset="0"/>
              </a:rPr>
              <a:t>minor</a:t>
            </a:r>
            <a:r>
              <a:rPr lang="en-AU" sz="1600" kern="100">
                <a:effectLst/>
                <a:ea typeface="Aptos" panose="020B0004020202020204" pitchFamily="34" charset="0"/>
                <a:cs typeface="Arial" panose="020B0604020202020204" pitchFamily="34" charset="0"/>
              </a:rPr>
              <a:t> chords, which sound sad (darker). </a:t>
            </a:r>
          </a:p>
          <a:p>
            <a:pPr>
              <a:lnSpc>
                <a:spcPct val="150000"/>
              </a:lnSpc>
              <a:spcAft>
                <a:spcPts val="1200"/>
              </a:spcAft>
            </a:pPr>
            <a:r>
              <a:rPr lang="en-AU" sz="1600" kern="100">
                <a:effectLst/>
                <a:ea typeface="Aptos" panose="020B0004020202020204" pitchFamily="34" charset="0"/>
                <a:cs typeface="Arial" panose="020B0604020202020204" pitchFamily="34" charset="0"/>
              </a:rPr>
              <a:t>We are going to explore a variety of chords and terms during this unit</a:t>
            </a:r>
            <a:r>
              <a:rPr lang="en-AU" sz="1600" kern="100">
                <a:ea typeface="Aptos" panose="020B0004020202020204" pitchFamily="34" charset="0"/>
                <a:cs typeface="Arial" panose="020B0604020202020204" pitchFamily="34" charset="0"/>
              </a:rPr>
              <a:t>:</a:t>
            </a:r>
          </a:p>
          <a:p>
            <a:pPr marL="285750" indent="-285750">
              <a:lnSpc>
                <a:spcPct val="150000"/>
              </a:lnSpc>
              <a:spcAft>
                <a:spcPts val="1200"/>
              </a:spcAft>
              <a:buFont typeface="Arial" panose="020B0604020202020204" pitchFamily="34" charset="0"/>
              <a:buChar char="•"/>
            </a:pPr>
            <a:r>
              <a:rPr lang="en-AU" sz="1600" kern="100">
                <a:effectLst/>
                <a:ea typeface="Aptos" panose="020B0004020202020204" pitchFamily="34" charset="0"/>
                <a:cs typeface="Arial" panose="020B0604020202020204" pitchFamily="34" charset="0"/>
              </a:rPr>
              <a:t>Major chord </a:t>
            </a:r>
            <a:r>
              <a:rPr lang="en-AU" sz="1600" kern="100">
                <a:ea typeface="Aptos" panose="020B0004020202020204" pitchFamily="34" charset="0"/>
                <a:cs typeface="Arial" panose="020B0604020202020204" pitchFamily="34" charset="0"/>
              </a:rPr>
              <a:t>–</a:t>
            </a:r>
            <a:r>
              <a:rPr lang="en-AU" sz="1600" kern="100">
                <a:effectLst/>
                <a:ea typeface="Aptos" panose="020B0004020202020204" pitchFamily="34" charset="0"/>
                <a:cs typeface="Arial" panose="020B0604020202020204" pitchFamily="34" charset="0"/>
              </a:rPr>
              <a:t> made up using these notes from the scale </a:t>
            </a:r>
            <a:r>
              <a:rPr lang="en-AU" sz="1600" kern="100">
                <a:ea typeface="Aptos" panose="020B0004020202020204" pitchFamily="34" charset="0"/>
                <a:cs typeface="Arial" panose="020B0604020202020204" pitchFamily="34" charset="0"/>
              </a:rPr>
              <a:t>–</a:t>
            </a:r>
            <a:r>
              <a:rPr lang="en-AU" sz="1600" kern="100">
                <a:effectLst/>
                <a:ea typeface="Aptos" panose="020B0004020202020204" pitchFamily="34" charset="0"/>
                <a:cs typeface="Arial" panose="020B0604020202020204" pitchFamily="34" charset="0"/>
              </a:rPr>
              <a:t> </a:t>
            </a:r>
            <a:r>
              <a:rPr lang="en-AU" sz="1600" b="1" kern="100">
                <a:effectLst/>
                <a:ea typeface="Aptos" panose="020B0004020202020204" pitchFamily="34" charset="0"/>
                <a:cs typeface="Arial" panose="020B0604020202020204" pitchFamily="34" charset="0"/>
              </a:rPr>
              <a:t>1</a:t>
            </a:r>
            <a:r>
              <a:rPr lang="en-AU" sz="1600" kern="100">
                <a:effectLst/>
                <a:ea typeface="Aptos" panose="020B0004020202020204" pitchFamily="34" charset="0"/>
                <a:cs typeface="Arial" panose="020B0604020202020204" pitchFamily="34" charset="0"/>
              </a:rPr>
              <a:t>(root note), </a:t>
            </a:r>
            <a:r>
              <a:rPr lang="en-AU" sz="1600" b="1" kern="100">
                <a:effectLst/>
                <a:ea typeface="Aptos" panose="020B0004020202020204" pitchFamily="34" charset="0"/>
                <a:cs typeface="Arial" panose="020B0604020202020204" pitchFamily="34" charset="0"/>
              </a:rPr>
              <a:t>3</a:t>
            </a:r>
            <a:r>
              <a:rPr lang="en-AU" sz="1600" kern="100">
                <a:effectLst/>
                <a:ea typeface="Aptos" panose="020B0004020202020204" pitchFamily="34" charset="0"/>
                <a:cs typeface="Arial" panose="020B0604020202020204" pitchFamily="34" charset="0"/>
              </a:rPr>
              <a:t> and </a:t>
            </a:r>
            <a:r>
              <a:rPr lang="en-AU" sz="1600" b="1" kern="100">
                <a:effectLst/>
                <a:ea typeface="Aptos" panose="020B0004020202020204" pitchFamily="34" charset="0"/>
                <a:cs typeface="Arial" panose="020B0604020202020204" pitchFamily="34" charset="0"/>
              </a:rPr>
              <a:t>5</a:t>
            </a:r>
          </a:p>
          <a:p>
            <a:pPr marL="285750" indent="-285750">
              <a:lnSpc>
                <a:spcPct val="150000"/>
              </a:lnSpc>
              <a:spcAft>
                <a:spcPts val="1200"/>
              </a:spcAft>
              <a:buFont typeface="Arial" panose="020B0604020202020204" pitchFamily="34" charset="0"/>
              <a:buChar char="•"/>
            </a:pPr>
            <a:r>
              <a:rPr lang="en-AU" sz="1600" kern="100">
                <a:effectLst/>
                <a:ea typeface="Aptos" panose="020B0004020202020204" pitchFamily="34" charset="0"/>
                <a:cs typeface="Arial" panose="020B0604020202020204" pitchFamily="34" charset="0"/>
              </a:rPr>
              <a:t>Minor chord </a:t>
            </a:r>
            <a:r>
              <a:rPr lang="en-AU" sz="1600" kern="100">
                <a:ea typeface="Aptos" panose="020B0004020202020204" pitchFamily="34" charset="0"/>
                <a:cs typeface="Arial" panose="020B0604020202020204" pitchFamily="34" charset="0"/>
              </a:rPr>
              <a:t>–</a:t>
            </a:r>
            <a:r>
              <a:rPr lang="en-AU" sz="1600" kern="100">
                <a:effectLst/>
                <a:ea typeface="Aptos" panose="020B0004020202020204" pitchFamily="34" charset="0"/>
                <a:cs typeface="Arial" panose="020B0604020202020204" pitchFamily="34" charset="0"/>
              </a:rPr>
              <a:t> uses these scale notes </a:t>
            </a:r>
            <a:r>
              <a:rPr lang="en-AU" sz="1600" kern="100">
                <a:ea typeface="Aptos" panose="020B0004020202020204" pitchFamily="34" charset="0"/>
                <a:cs typeface="Arial" panose="020B0604020202020204" pitchFamily="34" charset="0"/>
              </a:rPr>
              <a:t>–</a:t>
            </a:r>
            <a:r>
              <a:rPr lang="en-AU" sz="1600" kern="100">
                <a:effectLst/>
                <a:ea typeface="Aptos" panose="020B0004020202020204" pitchFamily="34" charset="0"/>
                <a:cs typeface="Arial" panose="020B0604020202020204" pitchFamily="34" charset="0"/>
              </a:rPr>
              <a:t> </a:t>
            </a:r>
            <a:r>
              <a:rPr lang="en-AU" sz="1600" b="1" kern="100">
                <a:effectLst/>
                <a:ea typeface="Aptos" panose="020B0004020202020204" pitchFamily="34" charset="0"/>
                <a:cs typeface="Arial" panose="020B0604020202020204" pitchFamily="34" charset="0"/>
              </a:rPr>
              <a:t>1</a:t>
            </a:r>
            <a:r>
              <a:rPr lang="en-AU" sz="1600" kern="100">
                <a:effectLst/>
                <a:ea typeface="Aptos" panose="020B0004020202020204" pitchFamily="34" charset="0"/>
                <a:cs typeface="Arial" panose="020B0604020202020204" pitchFamily="34" charset="0"/>
              </a:rPr>
              <a:t>(root note), </a:t>
            </a:r>
            <a:r>
              <a:rPr lang="en-AU" sz="1600" b="1" kern="100">
                <a:effectLst/>
                <a:ea typeface="Aptos" panose="020B0004020202020204" pitchFamily="34" charset="0"/>
                <a:cs typeface="Arial" panose="020B0604020202020204" pitchFamily="34" charset="0"/>
              </a:rPr>
              <a:t>b3</a:t>
            </a:r>
            <a:r>
              <a:rPr lang="en-AU" sz="1600" kern="100">
                <a:effectLst/>
                <a:ea typeface="Aptos" panose="020B0004020202020204" pitchFamily="34" charset="0"/>
                <a:cs typeface="Arial" panose="020B0604020202020204" pitchFamily="34" charset="0"/>
              </a:rPr>
              <a:t> (flattened 3</a:t>
            </a:r>
            <a:r>
              <a:rPr lang="en-AU" sz="1600" kern="100" baseline="30000">
                <a:effectLst/>
                <a:ea typeface="Aptos" panose="020B0004020202020204" pitchFamily="34" charset="0"/>
                <a:cs typeface="Arial" panose="020B0604020202020204" pitchFamily="34" charset="0"/>
              </a:rPr>
              <a:t>rd</a:t>
            </a:r>
            <a:r>
              <a:rPr lang="en-AU" sz="1600" kern="100">
                <a:effectLst/>
                <a:ea typeface="Aptos" panose="020B0004020202020204" pitchFamily="34" charset="0"/>
                <a:cs typeface="Arial" panose="020B0604020202020204" pitchFamily="34" charset="0"/>
              </a:rPr>
              <a:t>) and </a:t>
            </a:r>
            <a:r>
              <a:rPr lang="en-AU" sz="1600" b="1" kern="100">
                <a:effectLst/>
                <a:ea typeface="Aptos" panose="020B0004020202020204" pitchFamily="34" charset="0"/>
                <a:cs typeface="Arial" panose="020B0604020202020204" pitchFamily="34" charset="0"/>
              </a:rPr>
              <a:t>5</a:t>
            </a:r>
          </a:p>
          <a:p>
            <a:pPr marL="285750" indent="-285750">
              <a:lnSpc>
                <a:spcPct val="150000"/>
              </a:lnSpc>
              <a:spcAft>
                <a:spcPts val="1200"/>
              </a:spcAft>
              <a:buFont typeface="Arial" panose="020B0604020202020204" pitchFamily="34" charset="0"/>
              <a:buChar char="•"/>
            </a:pPr>
            <a:r>
              <a:rPr lang="en-AU" sz="1600" kern="100">
                <a:effectLst/>
                <a:ea typeface="Aptos" panose="020B0004020202020204" pitchFamily="34" charset="0"/>
                <a:cs typeface="Arial" panose="020B0604020202020204" pitchFamily="34" charset="0"/>
              </a:rPr>
              <a:t>Triad – basic chord structure, made up using </a:t>
            </a:r>
            <a:r>
              <a:rPr lang="en-AU" sz="1600" b="1" kern="100">
                <a:effectLst/>
                <a:ea typeface="Aptos" panose="020B0004020202020204" pitchFamily="34" charset="0"/>
                <a:cs typeface="Arial" panose="020B0604020202020204" pitchFamily="34" charset="0"/>
              </a:rPr>
              <a:t>3 notes</a:t>
            </a:r>
            <a:r>
              <a:rPr lang="en-AU" sz="1600" kern="100">
                <a:effectLst/>
                <a:ea typeface="Aptos" panose="020B0004020202020204" pitchFamily="34" charset="0"/>
                <a:cs typeface="Arial" panose="020B0604020202020204" pitchFamily="34" charset="0"/>
              </a:rPr>
              <a:t> played simultaneously</a:t>
            </a:r>
            <a:endParaRPr lang="en-AU" sz="1600" kern="100">
              <a:ea typeface="Aptos" panose="020B0004020202020204" pitchFamily="34" charset="0"/>
              <a:cs typeface="Arial" panose="020B0604020202020204" pitchFamily="34" charset="0"/>
            </a:endParaRPr>
          </a:p>
          <a:p>
            <a:pPr marL="285750" indent="-285750">
              <a:lnSpc>
                <a:spcPct val="150000"/>
              </a:lnSpc>
              <a:spcAft>
                <a:spcPts val="1200"/>
              </a:spcAft>
              <a:buFont typeface="Arial" panose="020B0604020202020204" pitchFamily="34" charset="0"/>
              <a:buChar char="•"/>
            </a:pPr>
            <a:r>
              <a:rPr lang="en-AU" sz="1600" kern="100">
                <a:effectLst/>
                <a:ea typeface="Aptos" panose="020B0004020202020204" pitchFamily="34" charset="0"/>
                <a:cs typeface="Arial" panose="020B0604020202020204" pitchFamily="34" charset="0"/>
              </a:rPr>
              <a:t>7</a:t>
            </a:r>
            <a:r>
              <a:rPr lang="en-AU" sz="1600" kern="100" baseline="30000">
                <a:effectLst/>
                <a:ea typeface="Aptos" panose="020B0004020202020204" pitchFamily="34" charset="0"/>
                <a:cs typeface="Arial" panose="020B0604020202020204" pitchFamily="34" charset="0"/>
              </a:rPr>
              <a:t>th</a:t>
            </a:r>
            <a:r>
              <a:rPr lang="en-AU" sz="1600" kern="100">
                <a:effectLst/>
                <a:ea typeface="Aptos" panose="020B0004020202020204" pitchFamily="34" charset="0"/>
                <a:cs typeface="Arial" panose="020B0604020202020204" pitchFamily="34" charset="0"/>
              </a:rPr>
              <a:t> chords </a:t>
            </a:r>
            <a:r>
              <a:rPr lang="en-AU" sz="1600" kern="100">
                <a:ea typeface="Aptos" panose="020B0004020202020204" pitchFamily="34" charset="0"/>
                <a:cs typeface="Arial" panose="020B0604020202020204" pitchFamily="34" charset="0"/>
              </a:rPr>
              <a:t>– adding the 7</a:t>
            </a:r>
            <a:r>
              <a:rPr lang="en-AU" sz="1600" kern="100" baseline="30000">
                <a:ea typeface="Aptos" panose="020B0004020202020204" pitchFamily="34" charset="0"/>
                <a:cs typeface="Arial" panose="020B0604020202020204" pitchFamily="34" charset="0"/>
              </a:rPr>
              <a:t>th</a:t>
            </a:r>
            <a:r>
              <a:rPr lang="en-AU" sz="1600" kern="100">
                <a:ea typeface="Aptos" panose="020B0004020202020204" pitchFamily="34" charset="0"/>
                <a:cs typeface="Arial" panose="020B0604020202020204" pitchFamily="34" charset="0"/>
              </a:rPr>
              <a:t> note (above the root note) </a:t>
            </a:r>
            <a:r>
              <a:rPr lang="en-AU" sz="1600" kern="100">
                <a:effectLst/>
                <a:ea typeface="Aptos" panose="020B0004020202020204" pitchFamily="34" charset="0"/>
                <a:cs typeface="Arial" panose="020B0604020202020204" pitchFamily="34" charset="0"/>
              </a:rPr>
              <a:t>to a triad enhances the chord providing extra colour and emotion, often creating a ‘bluesy’ sound.</a:t>
            </a:r>
          </a:p>
        </p:txBody>
      </p:sp>
      <p:sp>
        <p:nvSpPr>
          <p:cNvPr id="2" name="Slide Number Placeholder 1">
            <a:extLst>
              <a:ext uri="{FF2B5EF4-FFF2-40B4-BE49-F238E27FC236}">
                <a16:creationId xmlns:a16="http://schemas.microsoft.com/office/drawing/2014/main" id="{F7865A96-F7E7-7187-4EA9-9B088CE1976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319695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3C2E9-83CD-DD67-90DC-E95992DCAC6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46E5311-E712-CBDB-63B3-ADCAEAA09C9F}"/>
              </a:ext>
            </a:extLst>
          </p:cNvPr>
          <p:cNvSpPr>
            <a:spLocks noGrp="1"/>
          </p:cNvSpPr>
          <p:nvPr>
            <p:ph type="title"/>
          </p:nvPr>
        </p:nvSpPr>
        <p:spPr>
          <a:xfrm>
            <a:off x="360000" y="290767"/>
            <a:ext cx="11484000" cy="545601"/>
          </a:xfrm>
        </p:spPr>
        <p:txBody>
          <a:bodyPr/>
          <a:lstStyle/>
          <a:p>
            <a:r>
              <a:rPr lang="en-AU">
                <a:latin typeface="+mj-lt"/>
              </a:rPr>
              <a:t>Activity 2.4 – chords on the guitar (2)</a:t>
            </a:r>
          </a:p>
        </p:txBody>
      </p:sp>
      <p:sp>
        <p:nvSpPr>
          <p:cNvPr id="3" name="Text Placeholder 12">
            <a:extLst>
              <a:ext uri="{FF2B5EF4-FFF2-40B4-BE49-F238E27FC236}">
                <a16:creationId xmlns:a16="http://schemas.microsoft.com/office/drawing/2014/main" id="{D4588933-E818-D3CB-682C-EEFE67355A4C}"/>
              </a:ext>
            </a:extLst>
          </p:cNvPr>
          <p:cNvSpPr>
            <a:spLocks noGrp="1"/>
          </p:cNvSpPr>
          <p:nvPr>
            <p:ph type="body" sz="quarter" idx="18"/>
          </p:nvPr>
        </p:nvSpPr>
        <p:spPr>
          <a:xfrm>
            <a:off x="360000" y="883114"/>
            <a:ext cx="11483998" cy="356423"/>
          </a:xfrm>
        </p:spPr>
        <p:txBody>
          <a:bodyPr/>
          <a:lstStyle/>
          <a:p>
            <a:r>
              <a:rPr lang="en-AU">
                <a:latin typeface="+mj-lt"/>
              </a:rPr>
              <a:t>Guitar chord diagrams</a:t>
            </a:r>
          </a:p>
        </p:txBody>
      </p:sp>
      <p:sp>
        <p:nvSpPr>
          <p:cNvPr id="7" name="TextBox 6">
            <a:extLst>
              <a:ext uri="{FF2B5EF4-FFF2-40B4-BE49-F238E27FC236}">
                <a16:creationId xmlns:a16="http://schemas.microsoft.com/office/drawing/2014/main" id="{34269747-E2DF-8E87-8BCE-C72D9CD7491A}"/>
              </a:ext>
            </a:extLst>
          </p:cNvPr>
          <p:cNvSpPr txBox="1"/>
          <p:nvPr/>
        </p:nvSpPr>
        <p:spPr>
          <a:xfrm>
            <a:off x="360000" y="1580942"/>
            <a:ext cx="6955199" cy="4811574"/>
          </a:xfrm>
          <a:prstGeom prst="rect">
            <a:avLst/>
          </a:prstGeom>
          <a:noFill/>
        </p:spPr>
        <p:txBody>
          <a:bodyPr wrap="square" lIns="0">
            <a:spAutoFit/>
          </a:bodyPr>
          <a:lstStyle/>
          <a:p>
            <a:pPr>
              <a:lnSpc>
                <a:spcPct val="150000"/>
              </a:lnSpc>
              <a:spcAft>
                <a:spcPts val="1200"/>
              </a:spcAft>
              <a:buNone/>
            </a:pPr>
            <a:r>
              <a:rPr lang="en-AU" sz="1800"/>
              <a:t>A chord diagram visually shows where to place your fingers on the fretboard.</a:t>
            </a:r>
          </a:p>
          <a:p>
            <a:pPr>
              <a:lnSpc>
                <a:spcPct val="150000"/>
              </a:lnSpc>
              <a:spcAft>
                <a:spcPts val="1200"/>
              </a:spcAft>
            </a:pPr>
            <a:r>
              <a:rPr lang="en-AU" sz="1800" b="1"/>
              <a:t>Black dots</a:t>
            </a:r>
            <a:r>
              <a:rPr lang="en-AU" sz="1800"/>
              <a:t> indicate which fret and string to press and may include finger numbers.</a:t>
            </a:r>
          </a:p>
          <a:p>
            <a:pPr>
              <a:lnSpc>
                <a:spcPct val="150000"/>
              </a:lnSpc>
              <a:spcAft>
                <a:spcPts val="1200"/>
              </a:spcAft>
            </a:pPr>
            <a:r>
              <a:rPr lang="en-AU" sz="1800" b="1"/>
              <a:t>(O) Circles above the nut</a:t>
            </a:r>
            <a:r>
              <a:rPr lang="en-AU" sz="1800"/>
              <a:t> mean </a:t>
            </a:r>
            <a:r>
              <a:rPr lang="en-AU" sz="1800" b="1"/>
              <a:t>play</a:t>
            </a:r>
            <a:r>
              <a:rPr lang="en-AU" sz="1800"/>
              <a:t> the string open.</a:t>
            </a:r>
          </a:p>
          <a:p>
            <a:pPr>
              <a:lnSpc>
                <a:spcPct val="150000"/>
              </a:lnSpc>
              <a:spcAft>
                <a:spcPts val="1200"/>
              </a:spcAft>
            </a:pPr>
            <a:r>
              <a:rPr lang="en-AU" sz="1800" b="1"/>
              <a:t>(X) Crosses above the nut</a:t>
            </a:r>
            <a:r>
              <a:rPr lang="en-AU" sz="1800"/>
              <a:t> means </a:t>
            </a:r>
            <a:r>
              <a:rPr lang="en-AU" sz="1800" b="1"/>
              <a:t>do not play </a:t>
            </a:r>
            <a:r>
              <a:rPr lang="en-AU" sz="1800"/>
              <a:t>that string.</a:t>
            </a:r>
          </a:p>
          <a:p>
            <a:pPr>
              <a:lnSpc>
                <a:spcPct val="150000"/>
              </a:lnSpc>
              <a:spcAft>
                <a:spcPts val="1200"/>
              </a:spcAft>
            </a:pPr>
            <a:r>
              <a:rPr lang="en-AU" sz="1800"/>
              <a:t>The </a:t>
            </a:r>
            <a:r>
              <a:rPr lang="en-AU" sz="1800" b="1"/>
              <a:t>vertical lines</a:t>
            </a:r>
            <a:r>
              <a:rPr lang="en-AU" sz="1800"/>
              <a:t> represent guitar strings from </a:t>
            </a:r>
            <a:r>
              <a:rPr lang="en-AU" sz="1800" b="1"/>
              <a:t>low E (6th string, thickest)</a:t>
            </a:r>
            <a:r>
              <a:rPr lang="en-AU" sz="1800"/>
              <a:t> to </a:t>
            </a:r>
            <a:r>
              <a:rPr lang="en-AU" sz="1800" b="1"/>
              <a:t>high E (1st string, thinnest)</a:t>
            </a:r>
            <a:r>
              <a:rPr lang="en-AU" sz="1800"/>
              <a:t>.</a:t>
            </a:r>
            <a:br>
              <a:rPr lang="en-AU" sz="1800"/>
            </a:br>
            <a:r>
              <a:rPr lang="en-AU" sz="1800"/>
              <a:t>Each string is tuned to a specific note, and tuning typically starts from the 6th string through to the 1st.</a:t>
            </a:r>
          </a:p>
        </p:txBody>
      </p:sp>
      <p:pic>
        <p:nvPicPr>
          <p:cNvPr id="6" name="Picture 5" descr="diagram of a guitar chord shape for A7. The black circle indicates the fret and finger number to use with the fretting hand. The '0's written above diagram show an open string to be played, and the 'X' indicates to not play that string.">
            <a:extLst>
              <a:ext uri="{FF2B5EF4-FFF2-40B4-BE49-F238E27FC236}">
                <a16:creationId xmlns:a16="http://schemas.microsoft.com/office/drawing/2014/main" id="{40378902-FD46-29FD-7DAE-EFBDA52BA7BF}"/>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0291" y="1406225"/>
            <a:ext cx="1833819" cy="2619741"/>
          </a:xfrm>
          <a:prstGeom prst="rect">
            <a:avLst/>
          </a:prstGeom>
        </p:spPr>
      </p:pic>
      <p:pic>
        <p:nvPicPr>
          <p:cNvPr id="4" name="Picture 3" descr="diagram showing the end of the 'neck' of a guitar, which the nut, frets and string names indicated. The order of strings from thickest to thinnest are - E, A, D, G, B, and E.">
            <a:extLst>
              <a:ext uri="{FF2B5EF4-FFF2-40B4-BE49-F238E27FC236}">
                <a16:creationId xmlns:a16="http://schemas.microsoft.com/office/drawing/2014/main" id="{CDC988AE-4FA3-5EA7-64A5-84EF3537EF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73200" y="4025966"/>
            <a:ext cx="2750800" cy="2541267"/>
          </a:xfrm>
          <a:prstGeom prst="rect">
            <a:avLst/>
          </a:prstGeom>
        </p:spPr>
      </p:pic>
      <p:sp>
        <p:nvSpPr>
          <p:cNvPr id="2" name="Slide Number Placeholder 1">
            <a:extLst>
              <a:ext uri="{FF2B5EF4-FFF2-40B4-BE49-F238E27FC236}">
                <a16:creationId xmlns:a16="http://schemas.microsoft.com/office/drawing/2014/main" id="{446A7B4D-CC9C-5788-5E73-0A195A035C8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356013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5D32F-B283-7DF4-5D5D-9BDE1D974CA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8DA2E9-5B3F-72E7-647F-F1F9FB8E1D33}"/>
              </a:ext>
            </a:extLst>
          </p:cNvPr>
          <p:cNvSpPr>
            <a:spLocks noGrp="1"/>
          </p:cNvSpPr>
          <p:nvPr>
            <p:ph type="title"/>
          </p:nvPr>
        </p:nvSpPr>
        <p:spPr>
          <a:xfrm>
            <a:off x="360000" y="290767"/>
            <a:ext cx="11484000" cy="545601"/>
          </a:xfrm>
        </p:spPr>
        <p:txBody>
          <a:bodyPr/>
          <a:lstStyle/>
          <a:p>
            <a:r>
              <a:rPr lang="en-AU">
                <a:latin typeface="+mj-lt"/>
              </a:rPr>
              <a:t>Activity 2.4 – chords on the guitar (3)</a:t>
            </a:r>
          </a:p>
        </p:txBody>
      </p:sp>
      <p:sp>
        <p:nvSpPr>
          <p:cNvPr id="3" name="Text Placeholder 12">
            <a:extLst>
              <a:ext uri="{FF2B5EF4-FFF2-40B4-BE49-F238E27FC236}">
                <a16:creationId xmlns:a16="http://schemas.microsoft.com/office/drawing/2014/main" id="{329E9A49-DFCC-0F88-3E8C-57A4EBC9AD5D}"/>
              </a:ext>
            </a:extLst>
          </p:cNvPr>
          <p:cNvSpPr>
            <a:spLocks noGrp="1"/>
          </p:cNvSpPr>
          <p:nvPr>
            <p:ph type="body" sz="quarter" idx="18"/>
          </p:nvPr>
        </p:nvSpPr>
        <p:spPr>
          <a:xfrm>
            <a:off x="360000" y="883114"/>
            <a:ext cx="11483998" cy="356423"/>
          </a:xfrm>
        </p:spPr>
        <p:txBody>
          <a:bodyPr/>
          <a:lstStyle/>
          <a:p>
            <a:r>
              <a:rPr lang="en-AU">
                <a:latin typeface="+mj-lt"/>
              </a:rPr>
              <a:t>Guitar chord diagrams – reminder</a:t>
            </a:r>
          </a:p>
        </p:txBody>
      </p:sp>
      <p:sp>
        <p:nvSpPr>
          <p:cNvPr id="7" name="TextBox 6">
            <a:extLst>
              <a:ext uri="{FF2B5EF4-FFF2-40B4-BE49-F238E27FC236}">
                <a16:creationId xmlns:a16="http://schemas.microsoft.com/office/drawing/2014/main" id="{8B92159A-2339-EEC7-7A76-3FF16027CEA4}"/>
              </a:ext>
            </a:extLst>
          </p:cNvPr>
          <p:cNvSpPr txBox="1"/>
          <p:nvPr/>
        </p:nvSpPr>
        <p:spPr>
          <a:xfrm>
            <a:off x="360000" y="1463792"/>
            <a:ext cx="5832781" cy="2010807"/>
          </a:xfrm>
          <a:prstGeom prst="rect">
            <a:avLst/>
          </a:prstGeom>
          <a:noFill/>
        </p:spPr>
        <p:txBody>
          <a:bodyPr wrap="square" lIns="0" tIns="45720" rIns="91440" bIns="45720" anchor="t">
            <a:spAutoFit/>
          </a:bodyPr>
          <a:lstStyle/>
          <a:p>
            <a:pPr>
              <a:lnSpc>
                <a:spcPct val="150000"/>
              </a:lnSpc>
              <a:spcAft>
                <a:spcPts val="1200"/>
              </a:spcAft>
            </a:pPr>
            <a:r>
              <a:rPr lang="en-AU" sz="1800">
                <a:effectLst/>
                <a:ea typeface="Aptos" panose="020B0004020202020204" pitchFamily="34" charset="0"/>
                <a:cs typeface="Arial"/>
              </a:rPr>
              <a:t>The string numbers and names from lowest to highest – </a:t>
            </a:r>
          </a:p>
          <a:p>
            <a:pPr>
              <a:lnSpc>
                <a:spcPct val="150000"/>
              </a:lnSpc>
              <a:spcAft>
                <a:spcPts val="1200"/>
              </a:spcAft>
            </a:pPr>
            <a:r>
              <a:rPr lang="en-AU" sz="1800">
                <a:effectLst/>
                <a:ea typeface="Aptos" panose="020B0004020202020204" pitchFamily="34" charset="0"/>
                <a:cs typeface="Arial"/>
              </a:rPr>
              <a:t>6</a:t>
            </a:r>
            <a:r>
              <a:rPr lang="en-AU" sz="1800" baseline="30000">
                <a:effectLst/>
                <a:ea typeface="Aptos" panose="020B0004020202020204" pitchFamily="34" charset="0"/>
                <a:cs typeface="Arial"/>
              </a:rPr>
              <a:t>th</a:t>
            </a:r>
            <a:r>
              <a:rPr lang="en-AU" sz="1800">
                <a:effectLst/>
                <a:ea typeface="Aptos" panose="020B0004020202020204" pitchFamily="34" charset="0"/>
                <a:cs typeface="Arial"/>
              </a:rPr>
              <a:t> (E), 5</a:t>
            </a:r>
            <a:r>
              <a:rPr lang="en-AU" sz="1800" baseline="30000">
                <a:effectLst/>
                <a:ea typeface="Aptos" panose="020B0004020202020204" pitchFamily="34" charset="0"/>
                <a:cs typeface="Arial"/>
              </a:rPr>
              <a:t>th</a:t>
            </a:r>
            <a:r>
              <a:rPr lang="en-AU" sz="1800">
                <a:effectLst/>
                <a:ea typeface="Aptos" panose="020B0004020202020204" pitchFamily="34" charset="0"/>
                <a:cs typeface="Arial"/>
              </a:rPr>
              <a:t> (A), 4</a:t>
            </a:r>
            <a:r>
              <a:rPr lang="en-AU" sz="1800" baseline="30000">
                <a:effectLst/>
                <a:ea typeface="Aptos" panose="020B0004020202020204" pitchFamily="34" charset="0"/>
                <a:cs typeface="Arial"/>
              </a:rPr>
              <a:t>th</a:t>
            </a:r>
            <a:r>
              <a:rPr lang="en-AU" sz="1800">
                <a:effectLst/>
                <a:ea typeface="Aptos" panose="020B0004020202020204" pitchFamily="34" charset="0"/>
                <a:cs typeface="Arial"/>
              </a:rPr>
              <a:t> (D), 3</a:t>
            </a:r>
            <a:r>
              <a:rPr lang="en-AU" sz="1800" baseline="30000">
                <a:effectLst/>
                <a:ea typeface="Aptos" panose="020B0004020202020204" pitchFamily="34" charset="0"/>
                <a:cs typeface="Arial"/>
              </a:rPr>
              <a:t>rd</a:t>
            </a:r>
            <a:r>
              <a:rPr lang="en-AU" sz="1800">
                <a:effectLst/>
                <a:ea typeface="Aptos" panose="020B0004020202020204" pitchFamily="34" charset="0"/>
                <a:cs typeface="Arial"/>
              </a:rPr>
              <a:t> (G), 2</a:t>
            </a:r>
            <a:r>
              <a:rPr lang="en-AU" sz="1800" baseline="30000">
                <a:effectLst/>
                <a:ea typeface="Aptos" panose="020B0004020202020204" pitchFamily="34" charset="0"/>
                <a:cs typeface="Arial"/>
              </a:rPr>
              <a:t>nd</a:t>
            </a:r>
            <a:r>
              <a:rPr lang="en-AU" sz="1800">
                <a:effectLst/>
                <a:ea typeface="Aptos" panose="020B0004020202020204" pitchFamily="34" charset="0"/>
                <a:cs typeface="Arial"/>
              </a:rPr>
              <a:t> (B) and 1</a:t>
            </a:r>
            <a:r>
              <a:rPr lang="en-AU" sz="1800" baseline="30000">
                <a:effectLst/>
                <a:ea typeface="Aptos" panose="020B0004020202020204" pitchFamily="34" charset="0"/>
                <a:cs typeface="Arial"/>
              </a:rPr>
              <a:t>st</a:t>
            </a:r>
            <a:r>
              <a:rPr lang="en-AU" sz="1800">
                <a:effectLst/>
                <a:ea typeface="Aptos" panose="020B0004020202020204" pitchFamily="34" charset="0"/>
                <a:cs typeface="Arial"/>
              </a:rPr>
              <a:t> (E)</a:t>
            </a:r>
          </a:p>
          <a:p>
            <a:pPr>
              <a:lnSpc>
                <a:spcPct val="150000"/>
              </a:lnSpc>
              <a:spcAft>
                <a:spcPts val="1200"/>
              </a:spcAft>
            </a:pPr>
            <a:r>
              <a:rPr lang="en-AU" sz="1800" kern="100">
                <a:effectLst/>
                <a:ea typeface="Aptos" panose="020B0004020202020204" pitchFamily="34" charset="0"/>
                <a:cs typeface="Arial"/>
              </a:rPr>
              <a:t>Remember, for our hand that plays on the frets we use the finger numbers shown.</a:t>
            </a:r>
          </a:p>
        </p:txBody>
      </p:sp>
      <p:pic>
        <p:nvPicPr>
          <p:cNvPr id="8" name="Picture 7" descr="diagram showing the fingers and finger numbers for the fretting hand when playing the guitar.">
            <a:extLst>
              <a:ext uri="{FF2B5EF4-FFF2-40B4-BE49-F238E27FC236}">
                <a16:creationId xmlns:a16="http://schemas.microsoft.com/office/drawing/2014/main" id="{8B4F5F73-3F55-001E-9160-FEC52020F610}"/>
              </a:ext>
            </a:extLst>
          </p:cNvPr>
          <p:cNvPicPr>
            <a:picLocks noChangeAspect="1"/>
          </p:cNvPicPr>
          <p:nvPr/>
        </p:nvPicPr>
        <p:blipFill>
          <a:blip r:embed="rId3"/>
          <a:stretch>
            <a:fillRect/>
          </a:stretch>
        </p:blipFill>
        <p:spPr>
          <a:xfrm>
            <a:off x="2039089" y="3932797"/>
            <a:ext cx="2474602" cy="2763203"/>
          </a:xfrm>
          <a:prstGeom prst="rect">
            <a:avLst/>
          </a:prstGeom>
        </p:spPr>
      </p:pic>
      <p:pic>
        <p:nvPicPr>
          <p:cNvPr id="11" name="Picture 10" descr="image is showing a person play a D7 chord shape on a classical/nylon string guitar.">
            <a:extLst>
              <a:ext uri="{FF2B5EF4-FFF2-40B4-BE49-F238E27FC236}">
                <a16:creationId xmlns:a16="http://schemas.microsoft.com/office/drawing/2014/main" id="{693AA162-0694-CDB8-5C41-0D5613660F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6345" y="1463792"/>
            <a:ext cx="4927653" cy="3945415"/>
          </a:xfrm>
          <a:prstGeom prst="rect">
            <a:avLst/>
          </a:prstGeom>
        </p:spPr>
      </p:pic>
      <p:sp>
        <p:nvSpPr>
          <p:cNvPr id="13" name="TextBox 12">
            <a:extLst>
              <a:ext uri="{FF2B5EF4-FFF2-40B4-BE49-F238E27FC236}">
                <a16:creationId xmlns:a16="http://schemas.microsoft.com/office/drawing/2014/main" id="{D2FD235E-BEC3-A392-D704-C16673445850}"/>
              </a:ext>
            </a:extLst>
          </p:cNvPr>
          <p:cNvSpPr txBox="1"/>
          <p:nvPr/>
        </p:nvSpPr>
        <p:spPr>
          <a:xfrm>
            <a:off x="6916345" y="5498840"/>
            <a:ext cx="3832822" cy="294632"/>
          </a:xfrm>
          <a:prstGeom prst="rect">
            <a:avLst/>
          </a:prstGeom>
          <a:noFill/>
        </p:spPr>
        <p:txBody>
          <a:bodyPr wrap="square" lIns="0">
            <a:spAutoFit/>
          </a:bodyPr>
          <a:lstStyle/>
          <a:p>
            <a:pPr>
              <a:lnSpc>
                <a:spcPct val="150000"/>
              </a:lnSpc>
            </a:pPr>
            <a:r>
              <a:rPr lang="en-AU" sz="1000">
                <a:hlinkClick r:id="rId5"/>
              </a:rPr>
              <a:t>Hand on guitar </a:t>
            </a:r>
            <a:r>
              <a:rPr lang="en-AU" sz="1000"/>
              <a:t>by </a:t>
            </a:r>
            <a:r>
              <a:rPr lang="en-AU" sz="1000" err="1"/>
              <a:t>pxhere</a:t>
            </a:r>
            <a:r>
              <a:rPr lang="en-AU" sz="1000"/>
              <a:t> licensed under </a:t>
            </a:r>
            <a:r>
              <a:rPr lang="en-AU" sz="1000">
                <a:hlinkClick r:id="rId6"/>
              </a:rPr>
              <a:t>CC0 Public Domain</a:t>
            </a:r>
            <a:endParaRPr lang="en-AU" sz="1000"/>
          </a:p>
        </p:txBody>
      </p:sp>
      <p:sp>
        <p:nvSpPr>
          <p:cNvPr id="2" name="Slide Number Placeholder 1">
            <a:extLst>
              <a:ext uri="{FF2B5EF4-FFF2-40B4-BE49-F238E27FC236}">
                <a16:creationId xmlns:a16="http://schemas.microsoft.com/office/drawing/2014/main" id="{0CF43664-28BD-EE9C-407E-2BDABD1366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39236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BD3282D7-4B03-D676-AF2E-6AAD9050C62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6754E06-94A6-B4C5-5984-BF5F4E881180}"/>
              </a:ext>
            </a:extLst>
          </p:cNvPr>
          <p:cNvSpPr>
            <a:spLocks noGrp="1"/>
          </p:cNvSpPr>
          <p:nvPr>
            <p:ph type="title"/>
          </p:nvPr>
        </p:nvSpPr>
        <p:spPr>
          <a:xfrm>
            <a:off x="360000" y="290767"/>
            <a:ext cx="11484000" cy="545601"/>
          </a:xfrm>
        </p:spPr>
        <p:txBody>
          <a:bodyPr/>
          <a:lstStyle/>
          <a:p>
            <a:r>
              <a:rPr lang="en-AU">
                <a:latin typeface="+mj-lt"/>
              </a:rPr>
              <a:t>Activity 2.4 – chords on the guitar (4)</a:t>
            </a:r>
          </a:p>
        </p:txBody>
      </p:sp>
      <p:sp>
        <p:nvSpPr>
          <p:cNvPr id="3" name="Text Placeholder 12">
            <a:extLst>
              <a:ext uri="{FF2B5EF4-FFF2-40B4-BE49-F238E27FC236}">
                <a16:creationId xmlns:a16="http://schemas.microsoft.com/office/drawing/2014/main" id="{A46F95CE-702B-E179-BEC9-9511F68BCD23}"/>
              </a:ext>
            </a:extLst>
          </p:cNvPr>
          <p:cNvSpPr>
            <a:spLocks noGrp="1"/>
          </p:cNvSpPr>
          <p:nvPr>
            <p:ph type="body" sz="quarter" idx="18"/>
          </p:nvPr>
        </p:nvSpPr>
        <p:spPr>
          <a:xfrm>
            <a:off x="360002" y="883114"/>
            <a:ext cx="11483998" cy="356423"/>
          </a:xfrm>
        </p:spPr>
        <p:txBody>
          <a:bodyPr/>
          <a:lstStyle/>
          <a:p>
            <a:r>
              <a:rPr lang="en-AU">
                <a:latin typeface="+mj-lt"/>
              </a:rPr>
              <a:t>Learning guitar chords</a:t>
            </a:r>
          </a:p>
        </p:txBody>
      </p:sp>
      <p:sp>
        <p:nvSpPr>
          <p:cNvPr id="7" name="TextBox 6">
            <a:extLst>
              <a:ext uri="{FF2B5EF4-FFF2-40B4-BE49-F238E27FC236}">
                <a16:creationId xmlns:a16="http://schemas.microsoft.com/office/drawing/2014/main" id="{CA8A98C0-CD14-1788-079A-52B806145F5F}"/>
              </a:ext>
            </a:extLst>
          </p:cNvPr>
          <p:cNvSpPr txBox="1"/>
          <p:nvPr/>
        </p:nvSpPr>
        <p:spPr>
          <a:xfrm>
            <a:off x="360000" y="1286283"/>
            <a:ext cx="6017371" cy="872034"/>
          </a:xfrm>
          <a:prstGeom prst="rect">
            <a:avLst/>
          </a:prstGeom>
          <a:noFill/>
        </p:spPr>
        <p:txBody>
          <a:bodyPr wrap="square" lIns="0">
            <a:spAutoFit/>
          </a:bodyPr>
          <a:lstStyle/>
          <a:p>
            <a:pPr>
              <a:lnSpc>
                <a:spcPct val="150000"/>
              </a:lnSpc>
            </a:pPr>
            <a:r>
              <a:rPr lang="en-AU" sz="1800">
                <a:effectLst/>
                <a:ea typeface="Aptos" panose="020B0004020202020204" pitchFamily="34" charset="0"/>
                <a:cs typeface="Arial" panose="020B0604020202020204" pitchFamily="34" charset="0"/>
              </a:rPr>
              <a:t>Here are the first 2 chords we will learn.</a:t>
            </a:r>
            <a:endParaRPr lang="en-AU" sz="1800" kern="100">
              <a:ea typeface="Aptos" panose="020B0004020202020204" pitchFamily="34" charset="0"/>
              <a:cs typeface="Arial" panose="020B0604020202020204" pitchFamily="34" charset="0"/>
            </a:endParaRPr>
          </a:p>
          <a:p>
            <a:pPr>
              <a:lnSpc>
                <a:spcPct val="150000"/>
              </a:lnSpc>
              <a:spcAft>
                <a:spcPts val="800"/>
              </a:spcAft>
            </a:pPr>
            <a:endParaRPr lang="en-AU" sz="1800" kern="100">
              <a:effectLst/>
              <a:ea typeface="Aptos" panose="020B0004020202020204" pitchFamily="34" charset="0"/>
              <a:cs typeface="Arial" panose="020B0604020202020204" pitchFamily="34" charset="0"/>
            </a:endParaRPr>
          </a:p>
        </p:txBody>
      </p:sp>
      <p:pic>
        <p:nvPicPr>
          <p:cNvPr id="9" name="Picture 8" descr="diagram of a guitar chord shape for A7. The black circle indicates the fret and finger number to use with the fretting hand. The '0's written above diagram show an open string to be played, and the 'X' indicates to not play that string.">
            <a:extLst>
              <a:ext uri="{FF2B5EF4-FFF2-40B4-BE49-F238E27FC236}">
                <a16:creationId xmlns:a16="http://schemas.microsoft.com/office/drawing/2014/main" id="{09B2F724-DE0F-5510-7D94-DC05F3B92A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959223"/>
            <a:ext cx="1969799" cy="2813998"/>
          </a:xfrm>
          <a:prstGeom prst="rect">
            <a:avLst/>
          </a:prstGeom>
        </p:spPr>
      </p:pic>
      <p:pic>
        <p:nvPicPr>
          <p:cNvPr id="11" name="Picture 10" descr="diagram of a guitar chord shape for D7. The black circle indicates the fret and finger number to use with the fretting hand. The '0' written above diagram show an open string to be played, and the 'X's indicates to not play that string.">
            <a:extLst>
              <a:ext uri="{FF2B5EF4-FFF2-40B4-BE49-F238E27FC236}">
                <a16:creationId xmlns:a16="http://schemas.microsoft.com/office/drawing/2014/main" id="{B9ACC733-19AB-2659-820E-C0FAC7C58B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722" y="1959223"/>
            <a:ext cx="2110113" cy="2874571"/>
          </a:xfrm>
          <a:prstGeom prst="rect">
            <a:avLst/>
          </a:prstGeom>
        </p:spPr>
      </p:pic>
      <p:pic>
        <p:nvPicPr>
          <p:cNvPr id="12" name="Picture 11" descr="diagram shows 5 bars of music alternating between the chords A7 and D7.">
            <a:extLst>
              <a:ext uri="{FF2B5EF4-FFF2-40B4-BE49-F238E27FC236}">
                <a16:creationId xmlns:a16="http://schemas.microsoft.com/office/drawing/2014/main" id="{6CA6CCAA-BFC5-4D50-A823-F8B03A38FF9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0000" y="5157176"/>
            <a:ext cx="10796228" cy="1021555"/>
          </a:xfrm>
          <a:prstGeom prst="rect">
            <a:avLst/>
          </a:prstGeom>
          <a:noFill/>
          <a:ln>
            <a:noFill/>
          </a:ln>
        </p:spPr>
      </p:pic>
      <p:sp>
        <p:nvSpPr>
          <p:cNvPr id="2" name="Slide Number Placeholder 1">
            <a:extLst>
              <a:ext uri="{FF2B5EF4-FFF2-40B4-BE49-F238E27FC236}">
                <a16:creationId xmlns:a16="http://schemas.microsoft.com/office/drawing/2014/main" id="{21006E60-D2ED-2F68-D49E-4C76D85F01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75751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31A500CD-1809-5466-E756-647771B8DF7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FF35F7-F498-A4E0-548D-691FB3DBE4C1}"/>
              </a:ext>
            </a:extLst>
          </p:cNvPr>
          <p:cNvSpPr>
            <a:spLocks noGrp="1"/>
          </p:cNvSpPr>
          <p:nvPr>
            <p:ph type="title"/>
          </p:nvPr>
        </p:nvSpPr>
        <p:spPr>
          <a:xfrm>
            <a:off x="360000" y="290767"/>
            <a:ext cx="11484000" cy="545601"/>
          </a:xfrm>
        </p:spPr>
        <p:txBody>
          <a:bodyPr/>
          <a:lstStyle/>
          <a:p>
            <a:r>
              <a:rPr lang="en-AU">
                <a:latin typeface="+mj-lt"/>
              </a:rPr>
              <a:t>Activity 2.4 – chords on the guitar (5)</a:t>
            </a:r>
          </a:p>
        </p:txBody>
      </p:sp>
      <p:sp>
        <p:nvSpPr>
          <p:cNvPr id="3" name="Text Placeholder 12">
            <a:extLst>
              <a:ext uri="{FF2B5EF4-FFF2-40B4-BE49-F238E27FC236}">
                <a16:creationId xmlns:a16="http://schemas.microsoft.com/office/drawing/2014/main" id="{8EB155C3-F67E-C656-4AB1-437048810042}"/>
              </a:ext>
            </a:extLst>
          </p:cNvPr>
          <p:cNvSpPr>
            <a:spLocks noGrp="1"/>
          </p:cNvSpPr>
          <p:nvPr>
            <p:ph type="body" sz="quarter" idx="18"/>
          </p:nvPr>
        </p:nvSpPr>
        <p:spPr>
          <a:xfrm>
            <a:off x="360002" y="883114"/>
            <a:ext cx="11483998" cy="356423"/>
          </a:xfrm>
        </p:spPr>
        <p:txBody>
          <a:bodyPr/>
          <a:lstStyle/>
          <a:p>
            <a:r>
              <a:rPr lang="en-AU">
                <a:latin typeface="+mj-lt"/>
              </a:rPr>
              <a:t>Learning guitar chords</a:t>
            </a:r>
          </a:p>
        </p:txBody>
      </p:sp>
      <p:sp>
        <p:nvSpPr>
          <p:cNvPr id="7" name="TextBox 6">
            <a:extLst>
              <a:ext uri="{FF2B5EF4-FFF2-40B4-BE49-F238E27FC236}">
                <a16:creationId xmlns:a16="http://schemas.microsoft.com/office/drawing/2014/main" id="{2E17149B-98B7-37BB-18EF-20E64A4EB362}"/>
              </a:ext>
            </a:extLst>
          </p:cNvPr>
          <p:cNvSpPr txBox="1"/>
          <p:nvPr/>
        </p:nvSpPr>
        <p:spPr>
          <a:xfrm>
            <a:off x="360000" y="1472944"/>
            <a:ext cx="6692286" cy="3103414"/>
          </a:xfrm>
          <a:prstGeom prst="rect">
            <a:avLst/>
          </a:prstGeom>
          <a:noFill/>
        </p:spPr>
        <p:txBody>
          <a:bodyPr wrap="square" lIns="0">
            <a:spAutoFit/>
          </a:bodyPr>
          <a:lstStyle/>
          <a:p>
            <a:pPr>
              <a:lnSpc>
                <a:spcPct val="150000"/>
              </a:lnSpc>
              <a:spcAft>
                <a:spcPts val="1200"/>
              </a:spcAft>
            </a:pPr>
            <a:r>
              <a:rPr lang="en-AU" sz="1800">
                <a:effectLst/>
                <a:ea typeface="Aptos" panose="020B0004020202020204" pitchFamily="34" charset="0"/>
                <a:cs typeface="Arial" panose="020B0604020202020204" pitchFamily="34" charset="0"/>
              </a:rPr>
              <a:t>Here is our next chord.</a:t>
            </a:r>
          </a:p>
          <a:p>
            <a:pPr>
              <a:lnSpc>
                <a:spcPct val="150000"/>
              </a:lnSpc>
              <a:spcAft>
                <a:spcPts val="1200"/>
              </a:spcAft>
            </a:pPr>
            <a:r>
              <a:rPr lang="en-AU" sz="1800" kern="100">
                <a:ea typeface="Aptos" panose="020B0004020202020204" pitchFamily="34" charset="0"/>
                <a:cs typeface="Arial" panose="020B0604020202020204" pitchFamily="34" charset="0"/>
              </a:rPr>
              <a:t>It takes time to learn to change hand position for each chord shape. To help you improve, you can start strumming the chords only on beat one and then use the additional beats in that bar to change your hand ready for the new chord shape. As you improve, try more strums and fewer beats to change on, until you can strum the full 4 beats for each bar.</a:t>
            </a:r>
          </a:p>
        </p:txBody>
      </p:sp>
      <p:pic>
        <p:nvPicPr>
          <p:cNvPr id="6" name="Picture 5" descr="diagram of a guitar chord shape for E7. The black circle indicates the fret and finger number to use with the fretting hand. The '0's written above diagram show an open string to be played.">
            <a:extLst>
              <a:ext uri="{FF2B5EF4-FFF2-40B4-BE49-F238E27FC236}">
                <a16:creationId xmlns:a16="http://schemas.microsoft.com/office/drawing/2014/main" id="{D85CAC4A-B557-94B6-8314-9CFF03E254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00932" y="1599551"/>
            <a:ext cx="2043066" cy="2973242"/>
          </a:xfrm>
          <a:prstGeom prst="rect">
            <a:avLst/>
          </a:prstGeom>
        </p:spPr>
      </p:pic>
      <p:pic>
        <p:nvPicPr>
          <p:cNvPr id="8" name="Picture 7" descr="diagram shows 5 bars of music alternating between the chords A7, D7 and E7.">
            <a:extLst>
              <a:ext uri="{FF2B5EF4-FFF2-40B4-BE49-F238E27FC236}">
                <a16:creationId xmlns:a16="http://schemas.microsoft.com/office/drawing/2014/main" id="{E4D6E0DA-7052-5BE6-3FB3-EB4A6032942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000" y="4936372"/>
            <a:ext cx="11483998" cy="1086169"/>
          </a:xfrm>
          <a:prstGeom prst="rect">
            <a:avLst/>
          </a:prstGeom>
          <a:noFill/>
          <a:ln>
            <a:noFill/>
          </a:ln>
        </p:spPr>
      </p:pic>
      <p:sp>
        <p:nvSpPr>
          <p:cNvPr id="2" name="Slide Number Placeholder 1">
            <a:extLst>
              <a:ext uri="{FF2B5EF4-FFF2-40B4-BE49-F238E27FC236}">
                <a16:creationId xmlns:a16="http://schemas.microsoft.com/office/drawing/2014/main" id="{ADE8F597-42A1-3BBC-60F9-47077B39971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261696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latin typeface="+mj-lt"/>
              </a:rPr>
              <a:t>Learning intentions and success criteria (1)</a:t>
            </a:r>
          </a:p>
        </p:txBody>
      </p:sp>
      <p:sp>
        <p:nvSpPr>
          <p:cNvPr id="3" name="TextBox 2">
            <a:extLst>
              <a:ext uri="{FF2B5EF4-FFF2-40B4-BE49-F238E27FC236}">
                <a16:creationId xmlns:a16="http://schemas.microsoft.com/office/drawing/2014/main" id="{DF637BA9-DB5E-2457-A795-0B300DBA6F82}"/>
              </a:ext>
            </a:extLst>
          </p:cNvPr>
          <p:cNvSpPr txBox="1"/>
          <p:nvPr/>
        </p:nvSpPr>
        <p:spPr>
          <a:xfrm>
            <a:off x="359998" y="1855704"/>
            <a:ext cx="11199072" cy="46422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a:solidFill>
                  <a:schemeClr val="accent1"/>
                </a:solidFill>
                <a:latin typeface="+mj-lt"/>
                <a:cs typeface="Arial" panose="020B0604020202020204" pitchFamily="34" charset="0"/>
              </a:rPr>
              <a:t>We are learning to</a:t>
            </a:r>
          </a:p>
          <a:p>
            <a:pPr marL="342900" indent="-342900">
              <a:lnSpc>
                <a:spcPct val="150000"/>
              </a:lnSpc>
              <a:spcAft>
                <a:spcPts val="600"/>
              </a:spcAft>
              <a:buFont typeface="Arial"/>
              <a:buChar char="•"/>
            </a:pPr>
            <a:r>
              <a:rPr lang="en-AU" sz="1800">
                <a:cs typeface="Arial" panose="020B0604020202020204" pitchFamily="34" charset="0"/>
              </a:rPr>
              <a:t>understand the history and musical features of the blues genre  </a:t>
            </a:r>
          </a:p>
          <a:p>
            <a:pPr marL="342900" indent="-342900">
              <a:lnSpc>
                <a:spcPct val="150000"/>
              </a:lnSpc>
              <a:spcAft>
                <a:spcPts val="600"/>
              </a:spcAft>
              <a:buFont typeface="Arial"/>
              <a:buChar char="•"/>
            </a:pPr>
            <a:r>
              <a:rPr lang="en-AU" sz="1800">
                <a:cs typeface="Arial" panose="020B0604020202020204" pitchFamily="34" charset="0"/>
              </a:rPr>
              <a:t>identify the 12-bar blues musical structure </a:t>
            </a:r>
          </a:p>
          <a:p>
            <a:pPr marL="342900" indent="-342900">
              <a:lnSpc>
                <a:spcPct val="150000"/>
              </a:lnSpc>
              <a:spcAft>
                <a:spcPts val="600"/>
              </a:spcAft>
              <a:buFont typeface="Arial"/>
              <a:buChar char="•"/>
            </a:pPr>
            <a:r>
              <a:rPr lang="en-AU" sz="1800">
                <a:cs typeface="Arial" panose="020B0604020202020204" pitchFamily="34" charset="0"/>
              </a:rPr>
              <a:t>apply understanding of the 12-bar blues structure to the C major scale to identify and play the chord progression in C major on the keyboard </a:t>
            </a:r>
          </a:p>
          <a:p>
            <a:pPr>
              <a:lnSpc>
                <a:spcPct val="150000"/>
              </a:lnSpc>
              <a:spcAft>
                <a:spcPts val="600"/>
              </a:spcAft>
            </a:pPr>
            <a:r>
              <a:rPr lang="en-AU" sz="1800" b="1">
                <a:solidFill>
                  <a:schemeClr val="accent1"/>
                </a:solidFill>
                <a:latin typeface="+mj-lt"/>
                <a:cs typeface="Arial" panose="020B0604020202020204" pitchFamily="34" charset="0"/>
              </a:rPr>
              <a:t>We can</a:t>
            </a:r>
            <a:endParaRPr lang="en-US" sz="1800">
              <a:solidFill>
                <a:schemeClr val="accent1"/>
              </a:solidFill>
              <a:latin typeface="+mj-lt"/>
              <a:cs typeface="Arial" panose="020B0604020202020204" pitchFamily="34" charset="0"/>
            </a:endParaRPr>
          </a:p>
          <a:p>
            <a:pPr marL="342900" indent="-342900" fontAlgn="base">
              <a:lnSpc>
                <a:spcPct val="150000"/>
              </a:lnSpc>
              <a:spcAft>
                <a:spcPts val="600"/>
              </a:spcAft>
              <a:buFont typeface="Arial"/>
              <a:buChar char="•"/>
            </a:pPr>
            <a:r>
              <a:rPr lang="en-AU" sz="1800">
                <a:cs typeface="Arial" panose="020B0604020202020204" pitchFamily="34" charset="0"/>
              </a:rPr>
              <a:t>identify and explain the musical features of subgenres of blues styles through listening </a:t>
            </a:r>
          </a:p>
          <a:p>
            <a:pPr marL="342900" indent="-342900" fontAlgn="base">
              <a:lnSpc>
                <a:spcPct val="150000"/>
              </a:lnSpc>
              <a:spcAft>
                <a:spcPts val="600"/>
              </a:spcAft>
              <a:buFont typeface="Arial"/>
              <a:buChar char="•"/>
            </a:pPr>
            <a:r>
              <a:rPr lang="en-AU" sz="1800">
                <a:cs typeface="Arial" panose="020B0604020202020204" pitchFamily="34" charset="0"/>
              </a:rPr>
              <a:t>identify a 12-bar blues chord progression through listening </a:t>
            </a:r>
          </a:p>
          <a:p>
            <a:pPr marL="342900" indent="-342900" fontAlgn="base">
              <a:lnSpc>
                <a:spcPct val="150000"/>
              </a:lnSpc>
              <a:spcAft>
                <a:spcPts val="600"/>
              </a:spcAft>
              <a:buFont typeface="Arial"/>
              <a:buChar char="•"/>
            </a:pPr>
            <a:r>
              <a:rPr lang="en-AU" sz="1800">
                <a:cs typeface="Arial" panose="020B0604020202020204" pitchFamily="34" charset="0"/>
              </a:rPr>
              <a:t>notate the chords of the 12-bar blues progression in C major and play the 12-bar blues progression in C major on the keyboard </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30E1414-9EB0-C779-34CB-98BBEDB0A3D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651505D-8B4A-1696-11CE-696297059E23}"/>
              </a:ext>
            </a:extLst>
          </p:cNvPr>
          <p:cNvSpPr>
            <a:spLocks noGrp="1"/>
          </p:cNvSpPr>
          <p:nvPr>
            <p:ph type="title"/>
          </p:nvPr>
        </p:nvSpPr>
        <p:spPr>
          <a:xfrm>
            <a:off x="360000" y="290767"/>
            <a:ext cx="11484000" cy="545601"/>
          </a:xfrm>
        </p:spPr>
        <p:txBody>
          <a:bodyPr/>
          <a:lstStyle/>
          <a:p>
            <a:r>
              <a:rPr lang="en-AU">
                <a:latin typeface="+mj-lt"/>
              </a:rPr>
              <a:t>Activity 2.4 – chords on the guitar (6)</a:t>
            </a:r>
          </a:p>
        </p:txBody>
      </p:sp>
      <p:sp>
        <p:nvSpPr>
          <p:cNvPr id="3" name="Text Placeholder 12">
            <a:extLst>
              <a:ext uri="{FF2B5EF4-FFF2-40B4-BE49-F238E27FC236}">
                <a16:creationId xmlns:a16="http://schemas.microsoft.com/office/drawing/2014/main" id="{F323323E-2446-D70B-C2DE-C0603951C7D3}"/>
              </a:ext>
            </a:extLst>
          </p:cNvPr>
          <p:cNvSpPr>
            <a:spLocks noGrp="1"/>
          </p:cNvSpPr>
          <p:nvPr>
            <p:ph type="body" sz="quarter" idx="18"/>
          </p:nvPr>
        </p:nvSpPr>
        <p:spPr>
          <a:xfrm>
            <a:off x="360000" y="883114"/>
            <a:ext cx="11483998" cy="356423"/>
          </a:xfrm>
        </p:spPr>
        <p:txBody>
          <a:bodyPr/>
          <a:lstStyle/>
          <a:p>
            <a:r>
              <a:rPr lang="en-AU">
                <a:latin typeface="+mj-lt"/>
              </a:rPr>
              <a:t>Strum patterns</a:t>
            </a:r>
          </a:p>
        </p:txBody>
      </p:sp>
      <p:sp>
        <p:nvSpPr>
          <p:cNvPr id="7" name="TextBox 6">
            <a:extLst>
              <a:ext uri="{FF2B5EF4-FFF2-40B4-BE49-F238E27FC236}">
                <a16:creationId xmlns:a16="http://schemas.microsoft.com/office/drawing/2014/main" id="{2BE8636A-F41A-81C3-41AD-E4B4626E4ADC}"/>
              </a:ext>
            </a:extLst>
          </p:cNvPr>
          <p:cNvSpPr txBox="1"/>
          <p:nvPr/>
        </p:nvSpPr>
        <p:spPr>
          <a:xfrm>
            <a:off x="360000" y="1495288"/>
            <a:ext cx="7391296" cy="2959208"/>
          </a:xfrm>
          <a:prstGeom prst="rect">
            <a:avLst/>
          </a:prstGeom>
          <a:noFill/>
        </p:spPr>
        <p:txBody>
          <a:bodyPr wrap="square" lIns="0">
            <a:spAutoFit/>
          </a:bodyPr>
          <a:lstStyle/>
          <a:p>
            <a:pPr>
              <a:lnSpc>
                <a:spcPct val="150000"/>
              </a:lnSpc>
              <a:spcAft>
                <a:spcPts val="1200"/>
              </a:spcAft>
            </a:pPr>
            <a:r>
              <a:rPr lang="en-AU" sz="2000"/>
              <a:t>A </a:t>
            </a:r>
            <a:r>
              <a:rPr lang="en-AU" sz="2000" b="1"/>
              <a:t>strum pattern</a:t>
            </a:r>
            <a:r>
              <a:rPr lang="en-AU" sz="2000"/>
              <a:t> is the rhythm of your strumming hand when playing the guitar. It incorporates up and down strokes, providing different rhythm patterns. This makes your playing more interesting and supports you play a variety of songs.</a:t>
            </a:r>
          </a:p>
          <a:p>
            <a:pPr>
              <a:lnSpc>
                <a:spcPct val="150000"/>
              </a:lnSpc>
              <a:spcAft>
                <a:spcPts val="1200"/>
              </a:spcAft>
            </a:pPr>
            <a:r>
              <a:rPr lang="en-AU" sz="2000" kern="100">
                <a:effectLst/>
                <a:ea typeface="Aptos" panose="020B0004020202020204" pitchFamily="34" charset="0"/>
                <a:cs typeface="Arial" panose="020B0604020202020204" pitchFamily="34" charset="0"/>
              </a:rPr>
              <a:t>Explore these patterns using the previous chord progression you learnt.</a:t>
            </a:r>
          </a:p>
        </p:txBody>
      </p:sp>
      <p:pic>
        <p:nvPicPr>
          <p:cNvPr id="10" name="Picture 9" descr="diagram shows 5 bars of music alternating between the chords A7, D7 and E7.">
            <a:extLst>
              <a:ext uri="{FF2B5EF4-FFF2-40B4-BE49-F238E27FC236}">
                <a16:creationId xmlns:a16="http://schemas.microsoft.com/office/drawing/2014/main" id="{93CDFABC-442B-CC96-D15E-2E9446EB91C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000" y="5636410"/>
            <a:ext cx="7391297" cy="699077"/>
          </a:xfrm>
          <a:prstGeom prst="rect">
            <a:avLst/>
          </a:prstGeom>
          <a:noFill/>
          <a:ln>
            <a:noFill/>
          </a:ln>
        </p:spPr>
      </p:pic>
      <p:pic>
        <p:nvPicPr>
          <p:cNvPr id="6" name="Picture 5" descr="diagram showing various strum pattern combinations when playing in 4/4 time. V is for down strum and the opposite is used for up strum.">
            <a:extLst>
              <a:ext uri="{FF2B5EF4-FFF2-40B4-BE49-F238E27FC236}">
                <a16:creationId xmlns:a16="http://schemas.microsoft.com/office/drawing/2014/main" id="{F2783DCD-B349-02FE-60AB-68F1C8E7EEE1}"/>
              </a:ext>
            </a:extLst>
          </p:cNvPr>
          <p:cNvPicPr>
            <a:picLocks noChangeAspect="1"/>
          </p:cNvPicPr>
          <p:nvPr/>
        </p:nvPicPr>
        <p:blipFill>
          <a:blip r:embed="rId4"/>
          <a:stretch>
            <a:fillRect/>
          </a:stretch>
        </p:blipFill>
        <p:spPr>
          <a:xfrm>
            <a:off x="8418355" y="290767"/>
            <a:ext cx="3425643" cy="6044720"/>
          </a:xfrm>
          <a:prstGeom prst="rect">
            <a:avLst/>
          </a:prstGeom>
        </p:spPr>
      </p:pic>
      <p:sp>
        <p:nvSpPr>
          <p:cNvPr id="2" name="Slide Number Placeholder 1">
            <a:extLst>
              <a:ext uri="{FF2B5EF4-FFF2-40B4-BE49-F238E27FC236}">
                <a16:creationId xmlns:a16="http://schemas.microsoft.com/office/drawing/2014/main" id="{AE833A23-18F0-8EF6-5A29-C54EFE894EF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25180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4785969F-E374-650E-CF71-5639337C5AF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D242AD-1DF0-14C3-906C-F2A6DAD741F0}"/>
              </a:ext>
            </a:extLst>
          </p:cNvPr>
          <p:cNvSpPr>
            <a:spLocks noGrp="1"/>
          </p:cNvSpPr>
          <p:nvPr>
            <p:ph type="title"/>
          </p:nvPr>
        </p:nvSpPr>
        <p:spPr>
          <a:xfrm>
            <a:off x="360000" y="290767"/>
            <a:ext cx="11484000" cy="545601"/>
          </a:xfrm>
        </p:spPr>
        <p:txBody>
          <a:bodyPr/>
          <a:lstStyle/>
          <a:p>
            <a:r>
              <a:rPr lang="en-AU">
                <a:latin typeface="+mj-lt"/>
              </a:rPr>
              <a:t>Activity 2.5 – learning </a:t>
            </a:r>
            <a:r>
              <a:rPr lang="en-AU" i="1" err="1">
                <a:latin typeface="+mj-lt"/>
              </a:rPr>
              <a:t>Feelin</a:t>
            </a:r>
            <a:r>
              <a:rPr lang="en-AU" i="1">
                <a:latin typeface="+mj-lt"/>
              </a:rPr>
              <a:t>’ Blues-E</a:t>
            </a:r>
            <a:r>
              <a:rPr lang="en-AU">
                <a:latin typeface="+mj-lt"/>
              </a:rPr>
              <a:t> (1)</a:t>
            </a:r>
          </a:p>
        </p:txBody>
      </p:sp>
      <p:sp>
        <p:nvSpPr>
          <p:cNvPr id="3" name="Text Placeholder 12">
            <a:extLst>
              <a:ext uri="{FF2B5EF4-FFF2-40B4-BE49-F238E27FC236}">
                <a16:creationId xmlns:a16="http://schemas.microsoft.com/office/drawing/2014/main" id="{C1DAA632-E84F-ACDD-C725-313731333FF4}"/>
              </a:ext>
            </a:extLst>
          </p:cNvPr>
          <p:cNvSpPr>
            <a:spLocks noGrp="1"/>
          </p:cNvSpPr>
          <p:nvPr>
            <p:ph type="body" sz="quarter" idx="18"/>
          </p:nvPr>
        </p:nvSpPr>
        <p:spPr>
          <a:xfrm>
            <a:off x="360002" y="883114"/>
            <a:ext cx="11483998" cy="356423"/>
          </a:xfrm>
        </p:spPr>
        <p:txBody>
          <a:bodyPr/>
          <a:lstStyle/>
          <a:p>
            <a:r>
              <a:rPr lang="en-AU">
                <a:latin typeface="+mj-lt"/>
              </a:rPr>
              <a:t>Listening</a:t>
            </a:r>
          </a:p>
        </p:txBody>
      </p:sp>
      <p:sp>
        <p:nvSpPr>
          <p:cNvPr id="7" name="TextBox 6">
            <a:extLst>
              <a:ext uri="{FF2B5EF4-FFF2-40B4-BE49-F238E27FC236}">
                <a16:creationId xmlns:a16="http://schemas.microsoft.com/office/drawing/2014/main" id="{5338452F-0E5F-F42E-FB80-C44898E62DD5}"/>
              </a:ext>
            </a:extLst>
          </p:cNvPr>
          <p:cNvSpPr txBox="1"/>
          <p:nvPr/>
        </p:nvSpPr>
        <p:spPr>
          <a:xfrm>
            <a:off x="348000" y="1540409"/>
            <a:ext cx="10987988" cy="1856919"/>
          </a:xfrm>
          <a:prstGeom prst="rect">
            <a:avLst/>
          </a:prstGeom>
          <a:noFill/>
        </p:spPr>
        <p:txBody>
          <a:bodyPr wrap="square" lIns="0">
            <a:spAutoFit/>
          </a:bodyPr>
          <a:lstStyle/>
          <a:p>
            <a:pPr>
              <a:lnSpc>
                <a:spcPct val="150000"/>
              </a:lnSpc>
              <a:spcAft>
                <a:spcPts val="1200"/>
              </a:spcAft>
            </a:pPr>
            <a:r>
              <a:rPr lang="en-AU" sz="1800" kern="100">
                <a:effectLst/>
                <a:ea typeface="Aptos" panose="020B0004020202020204" pitchFamily="34" charset="0"/>
                <a:cs typeface="Arial" panose="020B0604020202020204" pitchFamily="34" charset="0"/>
              </a:rPr>
              <a:t>The next piece we are going to learn on guitar is called, </a:t>
            </a:r>
            <a:r>
              <a:rPr lang="en-AU" sz="1800" i="1" kern="100" err="1">
                <a:effectLst/>
                <a:ea typeface="Aptos" panose="020B0004020202020204" pitchFamily="34" charset="0"/>
                <a:cs typeface="Arial" panose="020B0604020202020204" pitchFamily="34" charset="0"/>
              </a:rPr>
              <a:t>Feelin</a:t>
            </a:r>
            <a:r>
              <a:rPr lang="en-AU" sz="1800" i="1" kern="100">
                <a:effectLst/>
                <a:ea typeface="Aptos" panose="020B0004020202020204" pitchFamily="34" charset="0"/>
                <a:cs typeface="Arial" panose="020B0604020202020204" pitchFamily="34" charset="0"/>
              </a:rPr>
              <a:t>’ Blues-E</a:t>
            </a:r>
            <a:r>
              <a:rPr lang="en-AU" sz="1800" kern="100">
                <a:effectLst/>
                <a:ea typeface="Aptos" panose="020B0004020202020204" pitchFamily="34" charset="0"/>
                <a:cs typeface="Arial" panose="020B0604020202020204" pitchFamily="34" charset="0"/>
              </a:rPr>
              <a:t>. This is a 12-bar blues piece that uses a number of riff ideas throughout.</a:t>
            </a:r>
          </a:p>
          <a:p>
            <a:pPr>
              <a:lnSpc>
                <a:spcPct val="150000"/>
              </a:lnSpc>
              <a:spcAft>
                <a:spcPts val="1200"/>
              </a:spcAft>
            </a:pPr>
            <a:r>
              <a:rPr lang="en-AU" sz="1800" kern="100">
                <a:effectLst/>
                <a:ea typeface="Aptos" panose="020B0004020202020204" pitchFamily="34" charset="0"/>
                <a:cs typeface="Arial" panose="020B0604020202020204" pitchFamily="34" charset="0"/>
              </a:rPr>
              <a:t>Before we learn it, we are going to listen to some jazz and popular music examples where riffs are a prominent musical feature.</a:t>
            </a:r>
            <a:endParaRPr lang="en-AU" sz="1800" kern="100">
              <a:ea typeface="Aptos" panose="020B0004020202020204" pitchFamily="34" charset="0"/>
              <a:cs typeface="Arial" panose="020B0604020202020204" pitchFamily="34" charset="0"/>
            </a:endParaRPr>
          </a:p>
        </p:txBody>
      </p:sp>
      <p:pic>
        <p:nvPicPr>
          <p:cNvPr id="9" name="Online Media 8" title="Watermelon Man (Remastered 2007)">
            <a:hlinkClick r:id="" action="ppaction://media"/>
            <a:extLst>
              <a:ext uri="{FF2B5EF4-FFF2-40B4-BE49-F238E27FC236}">
                <a16:creationId xmlns:a16="http://schemas.microsoft.com/office/drawing/2014/main" id="{2F36BF7A-B9F4-0F28-DB71-7A97696DFDE3}"/>
              </a:ext>
            </a:extLst>
          </p:cNvPr>
          <p:cNvPicPr>
            <a:picLocks noRot="1" noChangeAspect="1"/>
          </p:cNvPicPr>
          <p:nvPr>
            <a:videoFile r:link="rId1"/>
          </p:nvPr>
        </p:nvPicPr>
        <p:blipFill>
          <a:blip r:embed="rId6"/>
          <a:stretch>
            <a:fillRect/>
          </a:stretch>
        </p:blipFill>
        <p:spPr>
          <a:xfrm>
            <a:off x="348000" y="3597913"/>
            <a:ext cx="3356383" cy="2174743"/>
          </a:xfrm>
          <a:prstGeom prst="rect">
            <a:avLst/>
          </a:prstGeom>
        </p:spPr>
      </p:pic>
      <p:sp>
        <p:nvSpPr>
          <p:cNvPr id="14" name="TextBox 13">
            <a:extLst>
              <a:ext uri="{FF2B5EF4-FFF2-40B4-BE49-F238E27FC236}">
                <a16:creationId xmlns:a16="http://schemas.microsoft.com/office/drawing/2014/main" id="{C29ACA3B-F84F-8AAF-892A-5494369816CF}"/>
              </a:ext>
            </a:extLst>
          </p:cNvPr>
          <p:cNvSpPr txBox="1"/>
          <p:nvPr/>
        </p:nvSpPr>
        <p:spPr>
          <a:xfrm>
            <a:off x="348000" y="5810936"/>
            <a:ext cx="3356383" cy="756297"/>
          </a:xfrm>
          <a:prstGeom prst="rect">
            <a:avLst/>
          </a:prstGeom>
          <a:noFill/>
        </p:spPr>
        <p:txBody>
          <a:bodyPr wrap="square" lIns="0">
            <a:spAutoFit/>
          </a:bodyPr>
          <a:lstStyle/>
          <a:p>
            <a:pPr>
              <a:lnSpc>
                <a:spcPct val="150000"/>
              </a:lnSpc>
              <a:spcAft>
                <a:spcPts val="1200"/>
              </a:spcAft>
            </a:pPr>
            <a:r>
              <a:rPr lang="en-AU" sz="1000">
                <a:effectLst/>
                <a:ea typeface="Calibri" panose="020F0502020204030204" pitchFamily="34" charset="0"/>
              </a:rPr>
              <a:t>Herbie Hancock (11 March 2017) </a:t>
            </a:r>
            <a:r>
              <a:rPr lang="en-AU" sz="1000" u="sng">
                <a:solidFill>
                  <a:srgbClr val="2F5496"/>
                </a:solidFill>
                <a:effectLst/>
                <a:ea typeface="Calibri" panose="020F0502020204030204" pitchFamily="34" charset="0"/>
                <a:hlinkClick r:id="rId7"/>
              </a:rPr>
              <a:t>Watermelon Man (Remastered 2007) (7:09)</a:t>
            </a:r>
            <a:r>
              <a:rPr lang="en-AU" sz="1000">
                <a:effectLst/>
                <a:ea typeface="Calibri" panose="020F0502020204030204" pitchFamily="34" charset="0"/>
              </a:rPr>
              <a:t> [video]</a:t>
            </a:r>
            <a:r>
              <a:rPr lang="en-AU" sz="1000">
                <a:ea typeface="Calibri" panose="020F0502020204030204" pitchFamily="34" charset="0"/>
              </a:rPr>
              <a:t>, </a:t>
            </a:r>
            <a:r>
              <a:rPr lang="en-AU" sz="1000" i="1">
                <a:ea typeface="Calibri" panose="020F0502020204030204" pitchFamily="34" charset="0"/>
              </a:rPr>
              <a:t>Herbie Hancock</a:t>
            </a:r>
            <a:r>
              <a:rPr lang="en-AU" sz="1000">
                <a:ea typeface="Calibri" panose="020F0502020204030204" pitchFamily="34" charset="0"/>
              </a:rPr>
              <a:t>, YouTube,</a:t>
            </a:r>
            <a:r>
              <a:rPr lang="en-AU" sz="1000">
                <a:effectLst/>
                <a:ea typeface="Calibri" panose="020F0502020204030204" pitchFamily="34" charset="0"/>
              </a:rPr>
              <a:t> accessed 14 May 2025</a:t>
            </a:r>
          </a:p>
        </p:txBody>
      </p:sp>
      <p:pic>
        <p:nvPicPr>
          <p:cNvPr id="6" name="Online Media 5" title="Booker T. &amp; The MG's - Green Onions (Official Audio)">
            <a:hlinkClick r:id="" action="ppaction://media"/>
            <a:extLst>
              <a:ext uri="{FF2B5EF4-FFF2-40B4-BE49-F238E27FC236}">
                <a16:creationId xmlns:a16="http://schemas.microsoft.com/office/drawing/2014/main" id="{C81CBD8E-5260-A915-5C8A-6736C22F0304}"/>
              </a:ext>
            </a:extLst>
          </p:cNvPr>
          <p:cNvPicPr>
            <a:picLocks noRot="1" noChangeAspect="1"/>
          </p:cNvPicPr>
          <p:nvPr>
            <a:videoFile r:link="rId2"/>
          </p:nvPr>
        </p:nvPicPr>
        <p:blipFill>
          <a:blip r:embed="rId8"/>
          <a:stretch>
            <a:fillRect/>
          </a:stretch>
        </p:blipFill>
        <p:spPr>
          <a:xfrm>
            <a:off x="4138667" y="3645473"/>
            <a:ext cx="3356383" cy="2165409"/>
          </a:xfrm>
          <a:prstGeom prst="rect">
            <a:avLst/>
          </a:prstGeom>
        </p:spPr>
      </p:pic>
      <p:sp>
        <p:nvSpPr>
          <p:cNvPr id="19" name="TextBox 18">
            <a:extLst>
              <a:ext uri="{FF2B5EF4-FFF2-40B4-BE49-F238E27FC236}">
                <a16:creationId xmlns:a16="http://schemas.microsoft.com/office/drawing/2014/main" id="{A31DA50D-02AB-C248-8532-D76E6F4B8260}"/>
              </a:ext>
            </a:extLst>
          </p:cNvPr>
          <p:cNvSpPr txBox="1"/>
          <p:nvPr/>
        </p:nvSpPr>
        <p:spPr>
          <a:xfrm>
            <a:off x="4138667" y="5810936"/>
            <a:ext cx="3356383" cy="756297"/>
          </a:xfrm>
          <a:prstGeom prst="rect">
            <a:avLst/>
          </a:prstGeom>
          <a:noFill/>
        </p:spPr>
        <p:txBody>
          <a:bodyPr wrap="square" lIns="0">
            <a:spAutoFit/>
          </a:bodyPr>
          <a:lstStyle/>
          <a:p>
            <a:pPr>
              <a:lnSpc>
                <a:spcPct val="150000"/>
              </a:lnSpc>
              <a:spcAft>
                <a:spcPts val="1200"/>
              </a:spcAft>
            </a:pPr>
            <a:r>
              <a:rPr lang="en-AU" sz="1000">
                <a:effectLst/>
                <a:ea typeface="Calibri" panose="020F0502020204030204" pitchFamily="34" charset="0"/>
              </a:rPr>
              <a:t>RHINO (23 January 2018) </a:t>
            </a:r>
            <a:r>
              <a:rPr lang="en-AU" sz="1000" u="sng">
                <a:solidFill>
                  <a:srgbClr val="2F5496"/>
                </a:solidFill>
                <a:effectLst/>
                <a:ea typeface="Calibri" panose="020F0502020204030204" pitchFamily="34" charset="0"/>
                <a:hlinkClick r:id="rId9"/>
              </a:rPr>
              <a:t>Booker T. &amp; The MG's - Green Onions (Official Audio) (2:53)</a:t>
            </a:r>
            <a:r>
              <a:rPr lang="en-AU" sz="1000">
                <a:effectLst/>
                <a:ea typeface="Calibri" panose="020F0502020204030204" pitchFamily="34" charset="0"/>
              </a:rPr>
              <a:t> [video]</a:t>
            </a:r>
            <a:r>
              <a:rPr lang="en-AU" sz="1000">
                <a:ea typeface="Calibri" panose="020F0502020204030204" pitchFamily="34" charset="0"/>
              </a:rPr>
              <a:t>, </a:t>
            </a:r>
            <a:r>
              <a:rPr lang="en-AU" sz="1000" i="1">
                <a:ea typeface="Calibri" panose="020F0502020204030204" pitchFamily="34" charset="0"/>
              </a:rPr>
              <a:t>RHINO</a:t>
            </a:r>
            <a:r>
              <a:rPr lang="en-AU" sz="1000">
                <a:ea typeface="Calibri" panose="020F0502020204030204" pitchFamily="34" charset="0"/>
              </a:rPr>
              <a:t>, YouTube,</a:t>
            </a:r>
            <a:r>
              <a:rPr lang="en-AU" sz="1000">
                <a:effectLst/>
                <a:ea typeface="Calibri" panose="020F0502020204030204" pitchFamily="34" charset="0"/>
              </a:rPr>
              <a:t> accessed 14 May 2025</a:t>
            </a:r>
          </a:p>
        </p:txBody>
      </p:sp>
      <p:pic>
        <p:nvPicPr>
          <p:cNvPr id="8" name="Online Media 7" title="Enter Sandman (Remastered)">
            <a:hlinkClick r:id="" action="ppaction://media"/>
            <a:extLst>
              <a:ext uri="{FF2B5EF4-FFF2-40B4-BE49-F238E27FC236}">
                <a16:creationId xmlns:a16="http://schemas.microsoft.com/office/drawing/2014/main" id="{26469470-7221-CBD1-8794-15B0129EC3E8}"/>
              </a:ext>
            </a:extLst>
          </p:cNvPr>
          <p:cNvPicPr>
            <a:picLocks noRot="1" noChangeAspect="1"/>
          </p:cNvPicPr>
          <p:nvPr>
            <a:videoFile r:link="rId3"/>
          </p:nvPr>
        </p:nvPicPr>
        <p:blipFill>
          <a:blip r:embed="rId10"/>
          <a:stretch>
            <a:fillRect/>
          </a:stretch>
        </p:blipFill>
        <p:spPr>
          <a:xfrm>
            <a:off x="7929333" y="3648107"/>
            <a:ext cx="3326742" cy="2162829"/>
          </a:xfrm>
          <a:prstGeom prst="rect">
            <a:avLst/>
          </a:prstGeom>
        </p:spPr>
      </p:pic>
      <p:sp>
        <p:nvSpPr>
          <p:cNvPr id="21" name="TextBox 20">
            <a:extLst>
              <a:ext uri="{FF2B5EF4-FFF2-40B4-BE49-F238E27FC236}">
                <a16:creationId xmlns:a16="http://schemas.microsoft.com/office/drawing/2014/main" id="{06553A92-A8C0-DC7A-69A4-39B40F4F63AC}"/>
              </a:ext>
            </a:extLst>
          </p:cNvPr>
          <p:cNvSpPr txBox="1"/>
          <p:nvPr/>
        </p:nvSpPr>
        <p:spPr>
          <a:xfrm>
            <a:off x="7929333" y="5810936"/>
            <a:ext cx="3326742" cy="756297"/>
          </a:xfrm>
          <a:prstGeom prst="rect">
            <a:avLst/>
          </a:prstGeom>
          <a:noFill/>
        </p:spPr>
        <p:txBody>
          <a:bodyPr wrap="square" lIns="0">
            <a:spAutoFit/>
          </a:bodyPr>
          <a:lstStyle/>
          <a:p>
            <a:pPr>
              <a:lnSpc>
                <a:spcPct val="150000"/>
              </a:lnSpc>
              <a:spcAft>
                <a:spcPts val="1200"/>
              </a:spcAft>
            </a:pPr>
            <a:r>
              <a:rPr lang="en-AU" sz="1000">
                <a:effectLst/>
                <a:ea typeface="Calibri" panose="020F0502020204030204" pitchFamily="34" charset="0"/>
              </a:rPr>
              <a:t>Metallica (8 June 2022) </a:t>
            </a:r>
            <a:r>
              <a:rPr lang="en-AU" sz="1000" u="sng">
                <a:solidFill>
                  <a:srgbClr val="2F5496"/>
                </a:solidFill>
                <a:effectLst/>
                <a:ea typeface="Calibri" panose="020F0502020204030204" pitchFamily="34" charset="0"/>
                <a:hlinkClick r:id="rId11"/>
              </a:rPr>
              <a:t>Enter Sandman (Remastered) (5:31)</a:t>
            </a:r>
            <a:r>
              <a:rPr lang="en-AU" sz="1000">
                <a:effectLst/>
                <a:ea typeface="Calibri" panose="020F0502020204030204" pitchFamily="34" charset="0"/>
              </a:rPr>
              <a:t> [video]</a:t>
            </a:r>
            <a:r>
              <a:rPr lang="en-AU" sz="1000">
                <a:ea typeface="Calibri" panose="020F0502020204030204" pitchFamily="34" charset="0"/>
              </a:rPr>
              <a:t>, </a:t>
            </a:r>
            <a:r>
              <a:rPr lang="en-AU" sz="1000" i="1">
                <a:ea typeface="Calibri" panose="020F0502020204030204" pitchFamily="34" charset="0"/>
              </a:rPr>
              <a:t>Metallica</a:t>
            </a:r>
            <a:r>
              <a:rPr lang="en-AU" sz="1000">
                <a:ea typeface="Calibri" panose="020F0502020204030204" pitchFamily="34" charset="0"/>
              </a:rPr>
              <a:t>, YouTube,</a:t>
            </a:r>
            <a:r>
              <a:rPr lang="en-AU" sz="1000">
                <a:effectLst/>
                <a:ea typeface="Calibri" panose="020F0502020204030204" pitchFamily="34" charset="0"/>
              </a:rPr>
              <a:t> accessed 14 May 2025</a:t>
            </a:r>
          </a:p>
        </p:txBody>
      </p:sp>
      <p:sp>
        <p:nvSpPr>
          <p:cNvPr id="2" name="Slide Number Placeholder 1">
            <a:extLst>
              <a:ext uri="{FF2B5EF4-FFF2-40B4-BE49-F238E27FC236}">
                <a16:creationId xmlns:a16="http://schemas.microsoft.com/office/drawing/2014/main" id="{BFC6A331-C9F0-F1B9-FAFB-69944D2052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22099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6"/>
                </p:tgtEl>
              </p:cMediaNode>
            </p:video>
            <p:video>
              <p:cMediaNode vol="80000">
                <p:cTn id="3" fill="hold" display="0">
                  <p:stCondLst>
                    <p:cond delay="indefinite"/>
                  </p:stCondLst>
                </p:cTn>
                <p:tgtEl>
                  <p:spTgt spid="8"/>
                </p:tgtEl>
              </p:cMediaNode>
            </p:video>
            <p:video>
              <p:cMediaNode vol="80000">
                <p:cTn id="4" fill="hold" display="0">
                  <p:stCondLst>
                    <p:cond delay="indefinite"/>
                  </p:stCondLst>
                </p:cTn>
                <p:tgtEl>
                  <p:spTgt spid="9"/>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4785969F-E374-650E-CF71-5639337C5AF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D242AD-1DF0-14C3-906C-F2A6DAD741F0}"/>
              </a:ext>
            </a:extLst>
          </p:cNvPr>
          <p:cNvSpPr>
            <a:spLocks noGrp="1"/>
          </p:cNvSpPr>
          <p:nvPr>
            <p:ph type="title"/>
          </p:nvPr>
        </p:nvSpPr>
        <p:spPr>
          <a:xfrm>
            <a:off x="360000" y="290767"/>
            <a:ext cx="11484000" cy="545601"/>
          </a:xfrm>
        </p:spPr>
        <p:txBody>
          <a:bodyPr/>
          <a:lstStyle/>
          <a:p>
            <a:r>
              <a:rPr lang="en-AU">
                <a:latin typeface="+mj-lt"/>
              </a:rPr>
              <a:t>Activity 2.5 – learning </a:t>
            </a:r>
            <a:r>
              <a:rPr lang="en-AU" i="1" err="1">
                <a:latin typeface="+mj-lt"/>
              </a:rPr>
              <a:t>Feelin</a:t>
            </a:r>
            <a:r>
              <a:rPr lang="en-AU" i="1">
                <a:latin typeface="+mj-lt"/>
              </a:rPr>
              <a:t>’ Blues-E</a:t>
            </a:r>
            <a:r>
              <a:rPr lang="en-AU">
                <a:latin typeface="+mj-lt"/>
              </a:rPr>
              <a:t> (2)</a:t>
            </a:r>
          </a:p>
        </p:txBody>
      </p:sp>
      <p:sp>
        <p:nvSpPr>
          <p:cNvPr id="3" name="Text Placeholder 12">
            <a:extLst>
              <a:ext uri="{FF2B5EF4-FFF2-40B4-BE49-F238E27FC236}">
                <a16:creationId xmlns:a16="http://schemas.microsoft.com/office/drawing/2014/main" id="{C1DAA632-E84F-ACDD-C725-313731333FF4}"/>
              </a:ext>
            </a:extLst>
          </p:cNvPr>
          <p:cNvSpPr>
            <a:spLocks noGrp="1"/>
          </p:cNvSpPr>
          <p:nvPr>
            <p:ph type="body" sz="quarter" idx="18"/>
          </p:nvPr>
        </p:nvSpPr>
        <p:spPr>
          <a:xfrm>
            <a:off x="360000" y="883114"/>
            <a:ext cx="11483998" cy="356423"/>
          </a:xfrm>
        </p:spPr>
        <p:txBody>
          <a:bodyPr/>
          <a:lstStyle/>
          <a:p>
            <a:r>
              <a:rPr lang="en-AU">
                <a:latin typeface="+mj-lt"/>
              </a:rPr>
              <a:t>Listening</a:t>
            </a:r>
          </a:p>
        </p:txBody>
      </p:sp>
      <p:sp>
        <p:nvSpPr>
          <p:cNvPr id="7" name="TextBox 6">
            <a:extLst>
              <a:ext uri="{FF2B5EF4-FFF2-40B4-BE49-F238E27FC236}">
                <a16:creationId xmlns:a16="http://schemas.microsoft.com/office/drawing/2014/main" id="{5338452F-0E5F-F42E-FB80-C44898E62DD5}"/>
              </a:ext>
            </a:extLst>
          </p:cNvPr>
          <p:cNvSpPr txBox="1"/>
          <p:nvPr/>
        </p:nvSpPr>
        <p:spPr>
          <a:xfrm>
            <a:off x="360000" y="1510697"/>
            <a:ext cx="6704212" cy="456535"/>
          </a:xfrm>
          <a:prstGeom prst="rect">
            <a:avLst/>
          </a:prstGeom>
          <a:noFill/>
        </p:spPr>
        <p:txBody>
          <a:bodyPr wrap="square" lIns="0">
            <a:spAutoFit/>
          </a:bodyPr>
          <a:lstStyle/>
          <a:p>
            <a:pPr>
              <a:lnSpc>
                <a:spcPct val="150000"/>
              </a:lnSpc>
              <a:spcAft>
                <a:spcPts val="1200"/>
              </a:spcAft>
            </a:pPr>
            <a:r>
              <a:rPr lang="en-AU" sz="1800" kern="100">
                <a:effectLst/>
                <a:ea typeface="Aptos" panose="020B0004020202020204" pitchFamily="34" charset="0"/>
                <a:cs typeface="Arial" panose="020B0604020202020204" pitchFamily="34" charset="0"/>
              </a:rPr>
              <a:t>Here are 2 other pieces you may be familiar with that use riffs.</a:t>
            </a:r>
            <a:endParaRPr lang="en-AU" sz="1800" kern="100">
              <a:ea typeface="Aptos" panose="020B0004020202020204" pitchFamily="34" charset="0"/>
              <a:cs typeface="Arial" panose="020B0604020202020204" pitchFamily="34" charset="0"/>
            </a:endParaRPr>
          </a:p>
        </p:txBody>
      </p:sp>
      <p:pic>
        <p:nvPicPr>
          <p:cNvPr id="9" name="Online Media 8" title="The White Stripes - Seven Nation Army (Official Music Video)">
            <a:hlinkClick r:id="" action="ppaction://media"/>
            <a:extLst>
              <a:ext uri="{FF2B5EF4-FFF2-40B4-BE49-F238E27FC236}">
                <a16:creationId xmlns:a16="http://schemas.microsoft.com/office/drawing/2014/main" id="{ED28ADB1-6D15-B9B0-9186-B2CE34EEDDE8}"/>
              </a:ext>
            </a:extLst>
          </p:cNvPr>
          <p:cNvPicPr>
            <a:picLocks noRot="1" noChangeAspect="1"/>
          </p:cNvPicPr>
          <p:nvPr>
            <a:videoFile r:link="rId1"/>
          </p:nvPr>
        </p:nvPicPr>
        <p:blipFill>
          <a:blip r:embed="rId5"/>
          <a:stretch>
            <a:fillRect/>
          </a:stretch>
        </p:blipFill>
        <p:spPr>
          <a:xfrm>
            <a:off x="360000" y="2106384"/>
            <a:ext cx="5515231" cy="3116106"/>
          </a:xfrm>
          <a:prstGeom prst="rect">
            <a:avLst/>
          </a:prstGeom>
        </p:spPr>
      </p:pic>
      <p:sp>
        <p:nvSpPr>
          <p:cNvPr id="6" name="TextBox 5">
            <a:extLst>
              <a:ext uri="{FF2B5EF4-FFF2-40B4-BE49-F238E27FC236}">
                <a16:creationId xmlns:a16="http://schemas.microsoft.com/office/drawing/2014/main" id="{A6CEAE27-B7E6-7460-5A75-EA121D967EFF}"/>
              </a:ext>
            </a:extLst>
          </p:cNvPr>
          <p:cNvSpPr txBox="1"/>
          <p:nvPr/>
        </p:nvSpPr>
        <p:spPr>
          <a:xfrm>
            <a:off x="360000" y="5335197"/>
            <a:ext cx="5515231" cy="525465"/>
          </a:xfrm>
          <a:prstGeom prst="rect">
            <a:avLst/>
          </a:prstGeom>
          <a:noFill/>
        </p:spPr>
        <p:txBody>
          <a:bodyPr wrap="square" lIns="0">
            <a:spAutoFit/>
          </a:bodyPr>
          <a:lstStyle/>
          <a:p>
            <a:pPr>
              <a:lnSpc>
                <a:spcPct val="150000"/>
              </a:lnSpc>
              <a:spcAft>
                <a:spcPts val="1200"/>
              </a:spcAft>
            </a:pPr>
            <a:r>
              <a:rPr lang="en-AU" sz="1000">
                <a:effectLst/>
                <a:ea typeface="Calibri" panose="020F0502020204030204" pitchFamily="34" charset="0"/>
              </a:rPr>
              <a:t>The White Stripes (22 October 2008) </a:t>
            </a:r>
            <a:r>
              <a:rPr lang="en-AU" sz="1000" u="sng">
                <a:solidFill>
                  <a:srgbClr val="2F5496"/>
                </a:solidFill>
                <a:effectLst/>
                <a:ea typeface="Calibri" panose="020F0502020204030204" pitchFamily="34" charset="0"/>
                <a:hlinkClick r:id="rId6"/>
              </a:rPr>
              <a:t>The White Stripes - Seven Nation Army (Official Music Video) (3:58)</a:t>
            </a:r>
            <a:r>
              <a:rPr lang="en-AU" sz="1000">
                <a:effectLst/>
                <a:ea typeface="Calibri" panose="020F0502020204030204" pitchFamily="34" charset="0"/>
              </a:rPr>
              <a:t> [video]</a:t>
            </a:r>
            <a:r>
              <a:rPr lang="en-AU" sz="1000">
                <a:ea typeface="Calibri" panose="020F0502020204030204" pitchFamily="34" charset="0"/>
              </a:rPr>
              <a:t>, </a:t>
            </a:r>
            <a:r>
              <a:rPr lang="en-AU" sz="1000" i="1">
                <a:ea typeface="Calibri" panose="020F0502020204030204" pitchFamily="34" charset="0"/>
              </a:rPr>
              <a:t>The White Stripes</a:t>
            </a:r>
            <a:r>
              <a:rPr lang="en-AU" sz="1000">
                <a:ea typeface="Calibri" panose="020F0502020204030204" pitchFamily="34" charset="0"/>
              </a:rPr>
              <a:t>, YouTube,</a:t>
            </a:r>
            <a:r>
              <a:rPr lang="en-AU" sz="1000">
                <a:effectLst/>
                <a:ea typeface="Calibri" panose="020F0502020204030204" pitchFamily="34" charset="0"/>
              </a:rPr>
              <a:t> accessed 14 May 2025</a:t>
            </a:r>
          </a:p>
        </p:txBody>
      </p:sp>
      <p:pic>
        <p:nvPicPr>
          <p:cNvPr id="15" name="Online Media 14" title="Deep Purple - Smoke On the Water (Official Music Video)">
            <a:hlinkClick r:id="" action="ppaction://media"/>
            <a:extLst>
              <a:ext uri="{FF2B5EF4-FFF2-40B4-BE49-F238E27FC236}">
                <a16:creationId xmlns:a16="http://schemas.microsoft.com/office/drawing/2014/main" id="{8D45D73C-38A2-DBE0-1DD8-09043A37C4FC}"/>
              </a:ext>
            </a:extLst>
          </p:cNvPr>
          <p:cNvPicPr>
            <a:picLocks noRot="1" noChangeAspect="1"/>
          </p:cNvPicPr>
          <p:nvPr>
            <a:videoFile r:link="rId2"/>
          </p:nvPr>
        </p:nvPicPr>
        <p:blipFill>
          <a:blip r:embed="rId7"/>
          <a:stretch>
            <a:fillRect/>
          </a:stretch>
        </p:blipFill>
        <p:spPr>
          <a:xfrm>
            <a:off x="6181886" y="2106384"/>
            <a:ext cx="5515232" cy="3116106"/>
          </a:xfrm>
          <a:prstGeom prst="rect">
            <a:avLst/>
          </a:prstGeom>
        </p:spPr>
      </p:pic>
      <p:sp>
        <p:nvSpPr>
          <p:cNvPr id="10" name="TextBox 9">
            <a:extLst>
              <a:ext uri="{FF2B5EF4-FFF2-40B4-BE49-F238E27FC236}">
                <a16:creationId xmlns:a16="http://schemas.microsoft.com/office/drawing/2014/main" id="{CC6132C4-19CC-7BFE-7B85-4C572460B4C6}"/>
              </a:ext>
            </a:extLst>
          </p:cNvPr>
          <p:cNvSpPr txBox="1"/>
          <p:nvPr/>
        </p:nvSpPr>
        <p:spPr>
          <a:xfrm>
            <a:off x="6181886" y="5365134"/>
            <a:ext cx="5515232" cy="525465"/>
          </a:xfrm>
          <a:prstGeom prst="rect">
            <a:avLst/>
          </a:prstGeom>
          <a:noFill/>
        </p:spPr>
        <p:txBody>
          <a:bodyPr wrap="square" lIns="0">
            <a:spAutoFit/>
          </a:bodyPr>
          <a:lstStyle/>
          <a:p>
            <a:pPr>
              <a:lnSpc>
                <a:spcPct val="150000"/>
              </a:lnSpc>
              <a:spcAft>
                <a:spcPts val="1200"/>
              </a:spcAft>
            </a:pPr>
            <a:r>
              <a:rPr lang="en-AU" sz="1000">
                <a:effectLst/>
                <a:ea typeface="Calibri" panose="020F0502020204030204" pitchFamily="34" charset="0"/>
              </a:rPr>
              <a:t>Deep Purple (2 March 2024) </a:t>
            </a:r>
            <a:r>
              <a:rPr lang="en-AU" sz="1000">
                <a:hlinkClick r:id="rId8"/>
              </a:rPr>
              <a:t>Smoke On the Water (Official Music Video)</a:t>
            </a:r>
            <a:r>
              <a:rPr lang="en-AU" sz="1000"/>
              <a:t> </a:t>
            </a:r>
            <a:r>
              <a:rPr lang="en-AU" sz="1000">
                <a:effectLst/>
                <a:ea typeface="Calibri" panose="020F0502020204030204" pitchFamily="34" charset="0"/>
              </a:rPr>
              <a:t>[video]</a:t>
            </a:r>
            <a:r>
              <a:rPr lang="en-AU" sz="1000">
                <a:ea typeface="Calibri" panose="020F0502020204030204" pitchFamily="34" charset="0"/>
              </a:rPr>
              <a:t>, </a:t>
            </a:r>
            <a:r>
              <a:rPr lang="en-AU" sz="1000" i="1">
                <a:ea typeface="Calibri" panose="020F0502020204030204" pitchFamily="34" charset="0"/>
              </a:rPr>
              <a:t>Deep Purple</a:t>
            </a:r>
            <a:r>
              <a:rPr lang="en-AU" sz="1000">
                <a:ea typeface="Calibri" panose="020F0502020204030204" pitchFamily="34" charset="0"/>
              </a:rPr>
              <a:t>, YouTube,</a:t>
            </a:r>
            <a:r>
              <a:rPr lang="en-AU" sz="1000">
                <a:effectLst/>
                <a:ea typeface="Calibri" panose="020F0502020204030204" pitchFamily="34" charset="0"/>
              </a:rPr>
              <a:t> accessed 14 May 2025</a:t>
            </a:r>
          </a:p>
        </p:txBody>
      </p:sp>
      <p:sp>
        <p:nvSpPr>
          <p:cNvPr id="2" name="Slide Number Placeholder 1">
            <a:extLst>
              <a:ext uri="{FF2B5EF4-FFF2-40B4-BE49-F238E27FC236}">
                <a16:creationId xmlns:a16="http://schemas.microsoft.com/office/drawing/2014/main" id="{BFC6A331-C9F0-F1B9-FAFB-69944D2052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161561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9"/>
                </p:tgtEl>
              </p:cMediaNode>
            </p:video>
            <p:video>
              <p:cMediaNode vol="80000">
                <p:cTn id="3" fill="hold" display="0">
                  <p:stCondLst>
                    <p:cond delay="indefinite"/>
                  </p:stCondLst>
                </p:cTn>
                <p:tgtEl>
                  <p:spTgt spid="15"/>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4785969F-E374-650E-CF71-5639337C5AF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D242AD-1DF0-14C3-906C-F2A6DAD741F0}"/>
              </a:ext>
            </a:extLst>
          </p:cNvPr>
          <p:cNvSpPr>
            <a:spLocks noGrp="1"/>
          </p:cNvSpPr>
          <p:nvPr>
            <p:ph type="title"/>
          </p:nvPr>
        </p:nvSpPr>
        <p:spPr>
          <a:xfrm>
            <a:off x="359999" y="290767"/>
            <a:ext cx="11484000" cy="545601"/>
          </a:xfrm>
        </p:spPr>
        <p:txBody>
          <a:bodyPr/>
          <a:lstStyle/>
          <a:p>
            <a:r>
              <a:rPr lang="en-AU">
                <a:latin typeface="+mj-lt"/>
              </a:rPr>
              <a:t>Activity 2.5 – learning </a:t>
            </a:r>
            <a:r>
              <a:rPr lang="en-AU" i="1" err="1">
                <a:latin typeface="+mj-lt"/>
              </a:rPr>
              <a:t>Feelin</a:t>
            </a:r>
            <a:r>
              <a:rPr lang="en-AU" i="1">
                <a:latin typeface="+mj-lt"/>
              </a:rPr>
              <a:t>’ Blues-E</a:t>
            </a:r>
            <a:r>
              <a:rPr lang="en-AU">
                <a:latin typeface="+mj-lt"/>
              </a:rPr>
              <a:t> (3)</a:t>
            </a:r>
          </a:p>
        </p:txBody>
      </p:sp>
      <p:sp>
        <p:nvSpPr>
          <p:cNvPr id="3" name="Text Placeholder 12">
            <a:extLst>
              <a:ext uri="{FF2B5EF4-FFF2-40B4-BE49-F238E27FC236}">
                <a16:creationId xmlns:a16="http://schemas.microsoft.com/office/drawing/2014/main" id="{C1DAA632-E84F-ACDD-C725-313731333FF4}"/>
              </a:ext>
            </a:extLst>
          </p:cNvPr>
          <p:cNvSpPr>
            <a:spLocks noGrp="1"/>
          </p:cNvSpPr>
          <p:nvPr>
            <p:ph type="body" sz="quarter" idx="18"/>
          </p:nvPr>
        </p:nvSpPr>
        <p:spPr>
          <a:xfrm>
            <a:off x="359999" y="883114"/>
            <a:ext cx="11483998" cy="356423"/>
          </a:xfrm>
        </p:spPr>
        <p:txBody>
          <a:bodyPr/>
          <a:lstStyle/>
          <a:p>
            <a:r>
              <a:rPr lang="en-AU">
                <a:latin typeface="+mj-lt"/>
              </a:rPr>
              <a:t>Ensemble performance</a:t>
            </a:r>
          </a:p>
        </p:txBody>
      </p:sp>
      <p:sp>
        <p:nvSpPr>
          <p:cNvPr id="11" name="TextBox 10">
            <a:extLst>
              <a:ext uri="{FF2B5EF4-FFF2-40B4-BE49-F238E27FC236}">
                <a16:creationId xmlns:a16="http://schemas.microsoft.com/office/drawing/2014/main" id="{42899755-3C98-DFA1-3E0A-FF7CF4866B77}"/>
              </a:ext>
            </a:extLst>
          </p:cNvPr>
          <p:cNvSpPr txBox="1"/>
          <p:nvPr/>
        </p:nvSpPr>
        <p:spPr>
          <a:xfrm>
            <a:off x="359999" y="1339014"/>
            <a:ext cx="11483998" cy="1025922"/>
          </a:xfrm>
          <a:prstGeom prst="rect">
            <a:avLst/>
          </a:prstGeom>
          <a:noFill/>
        </p:spPr>
        <p:txBody>
          <a:bodyPr wrap="square" lIns="0">
            <a:spAutoFit/>
          </a:bodyPr>
          <a:lstStyle/>
          <a:p>
            <a:pPr>
              <a:lnSpc>
                <a:spcPct val="150000"/>
              </a:lnSpc>
              <a:spcAft>
                <a:spcPts val="1200"/>
              </a:spcAft>
            </a:pPr>
            <a:r>
              <a:rPr lang="en-AU" sz="1800" kern="100">
                <a:effectLst/>
                <a:ea typeface="Aptos" panose="020B0004020202020204" pitchFamily="34" charset="0"/>
                <a:cs typeface="Arial" panose="020B0604020202020204" pitchFamily="34" charset="0"/>
              </a:rPr>
              <a:t>Click on red arrow on the play button to watch the </a:t>
            </a:r>
            <a:r>
              <a:rPr lang="en-AU" sz="1800" kern="100">
                <a:ea typeface="Aptos" panose="020B0004020202020204" pitchFamily="34" charset="0"/>
                <a:cs typeface="Arial" panose="020B0604020202020204" pitchFamily="34" charset="0"/>
              </a:rPr>
              <a:t>complete performances of </a:t>
            </a:r>
            <a:r>
              <a:rPr lang="en-AU" sz="1800" i="1" kern="100" err="1">
                <a:ea typeface="Aptos" panose="020B0004020202020204" pitchFamily="34" charset="0"/>
                <a:cs typeface="Arial" panose="020B0604020202020204" pitchFamily="34" charset="0"/>
              </a:rPr>
              <a:t>Feelin</a:t>
            </a:r>
            <a:r>
              <a:rPr lang="en-AU" sz="1800" i="1" kern="100">
                <a:ea typeface="Aptos" panose="020B0004020202020204" pitchFamily="34" charset="0"/>
                <a:cs typeface="Arial" panose="020B0604020202020204" pitchFamily="34" charset="0"/>
              </a:rPr>
              <a:t>’ Blues-E</a:t>
            </a:r>
            <a:r>
              <a:rPr lang="en-AU" sz="1800" kern="100">
                <a:effectLst/>
                <a:ea typeface="Aptos" panose="020B0004020202020204" pitchFamily="34" charset="0"/>
                <a:cs typeface="Arial" panose="020B0604020202020204" pitchFamily="34" charset="0"/>
              </a:rPr>
              <a:t>. </a:t>
            </a:r>
          </a:p>
          <a:p>
            <a:pPr>
              <a:lnSpc>
                <a:spcPct val="150000"/>
              </a:lnSpc>
              <a:spcAft>
                <a:spcPts val="1200"/>
              </a:spcAft>
            </a:pPr>
            <a:r>
              <a:rPr lang="en-AU" sz="1800" kern="100">
                <a:effectLst/>
                <a:ea typeface="Aptos" panose="020B0004020202020204" pitchFamily="34" charset="0"/>
                <a:cs typeface="Arial" panose="020B0604020202020204" pitchFamily="34" charset="0"/>
              </a:rPr>
              <a:t>Use these to help you learn to play your part.</a:t>
            </a:r>
          </a:p>
        </p:txBody>
      </p:sp>
      <p:sp>
        <p:nvSpPr>
          <p:cNvPr id="31" name="TextBox 30">
            <a:extLst>
              <a:ext uri="{FF2B5EF4-FFF2-40B4-BE49-F238E27FC236}">
                <a16:creationId xmlns:a16="http://schemas.microsoft.com/office/drawing/2014/main" id="{0D6A3C16-931B-BCAE-76CC-59749365152C}"/>
              </a:ext>
            </a:extLst>
          </p:cNvPr>
          <p:cNvSpPr txBox="1"/>
          <p:nvPr/>
        </p:nvSpPr>
        <p:spPr>
          <a:xfrm>
            <a:off x="359999" y="3138635"/>
            <a:ext cx="4879909" cy="456535"/>
          </a:xfrm>
          <a:prstGeom prst="rect">
            <a:avLst/>
          </a:prstGeom>
          <a:noFill/>
        </p:spPr>
        <p:txBody>
          <a:bodyPr wrap="square" lIns="0">
            <a:spAutoFit/>
          </a:bodyPr>
          <a:lstStyle/>
          <a:p>
            <a:pPr>
              <a:lnSpc>
                <a:spcPct val="150000"/>
              </a:lnSpc>
              <a:spcAft>
                <a:spcPts val="1200"/>
              </a:spcAft>
            </a:pPr>
            <a:r>
              <a:rPr lang="en-AU" sz="1800" b="1" kern="100">
                <a:effectLst/>
                <a:ea typeface="Aptos" panose="020B0004020202020204" pitchFamily="34" charset="0"/>
                <a:cs typeface="Arial" panose="020B0604020202020204" pitchFamily="34" charset="0"/>
              </a:rPr>
              <a:t>Full ensemble – parts 1,2,3 on guitars</a:t>
            </a:r>
            <a:endParaRPr lang="en-AU" sz="1800" b="1" kern="100">
              <a:ea typeface="Aptos" panose="020B0004020202020204" pitchFamily="34" charset="0"/>
              <a:cs typeface="Arial" panose="020B0604020202020204" pitchFamily="34" charset="0"/>
            </a:endParaRPr>
          </a:p>
        </p:txBody>
      </p:sp>
      <p:grpSp>
        <p:nvGrpSpPr>
          <p:cNvPr id="26" name="Group 25" descr="Link to Full ensemble – parts 1,2,3 on guitars&#10;">
            <a:extLst>
              <a:ext uri="{FF2B5EF4-FFF2-40B4-BE49-F238E27FC236}">
                <a16:creationId xmlns:a16="http://schemas.microsoft.com/office/drawing/2014/main" id="{31171AF7-85E4-685D-77B1-C1476315E618}"/>
              </a:ext>
            </a:extLst>
          </p:cNvPr>
          <p:cNvGrpSpPr/>
          <p:nvPr/>
        </p:nvGrpSpPr>
        <p:grpSpPr>
          <a:xfrm>
            <a:off x="360000" y="4465056"/>
            <a:ext cx="1390815" cy="1359205"/>
            <a:chOff x="1228724" y="3100752"/>
            <a:chExt cx="1257300" cy="1228725"/>
          </a:xfrm>
        </p:grpSpPr>
        <p:sp>
          <p:nvSpPr>
            <p:cNvPr id="23" name="Oval 22">
              <a:extLst>
                <a:ext uri="{FF2B5EF4-FFF2-40B4-BE49-F238E27FC236}">
                  <a16:creationId xmlns:a16="http://schemas.microsoft.com/office/drawing/2014/main" id="{49E7B0E4-0E28-C9E5-3BAD-5893FC6FF9F9}"/>
                </a:ext>
              </a:extLst>
            </p:cNvPr>
            <p:cNvSpPr/>
            <p:nvPr/>
          </p:nvSpPr>
          <p:spPr>
            <a:xfrm>
              <a:off x="1228724" y="3100752"/>
              <a:ext cx="1257300" cy="122872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4" name="Isosceles Triangle 23">
              <a:hlinkClick r:id="rId3"/>
              <a:extLst>
                <a:ext uri="{FF2B5EF4-FFF2-40B4-BE49-F238E27FC236}">
                  <a16:creationId xmlns:a16="http://schemas.microsoft.com/office/drawing/2014/main" id="{1C04D1C0-7E4F-1FAB-3DA0-524FBB3BD0F0}"/>
                </a:ext>
              </a:extLst>
            </p:cNvPr>
            <p:cNvSpPr/>
            <p:nvPr/>
          </p:nvSpPr>
          <p:spPr>
            <a:xfrm rot="19776225">
              <a:off x="1409301" y="3305509"/>
              <a:ext cx="762000" cy="657225"/>
            </a:xfrm>
            <a:prstGeom prst="triangle">
              <a:avLst/>
            </a:prstGeom>
            <a:solidFill>
              <a:srgbClr val="FF0000"/>
            </a:solidFill>
            <a:ln w="38100">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grpSp>
      <p:pic>
        <p:nvPicPr>
          <p:cNvPr id="33" name="Picture 32" descr="3 students playing acoustic guitars.">
            <a:extLst>
              <a:ext uri="{FF2B5EF4-FFF2-40B4-BE49-F238E27FC236}">
                <a16:creationId xmlns:a16="http://schemas.microsoft.com/office/drawing/2014/main" id="{59C4DDE3-9D08-1B72-B7E9-3197E6B798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9503" y="4314431"/>
            <a:ext cx="3290409" cy="1660455"/>
          </a:xfrm>
          <a:prstGeom prst="rect">
            <a:avLst/>
          </a:prstGeom>
        </p:spPr>
      </p:pic>
      <p:cxnSp>
        <p:nvCxnSpPr>
          <p:cNvPr id="10" name="Straight Connector 9">
            <a:extLst>
              <a:ext uri="{FF2B5EF4-FFF2-40B4-BE49-F238E27FC236}">
                <a16:creationId xmlns:a16="http://schemas.microsoft.com/office/drawing/2014/main" id="{353FF914-FCAA-681E-3F83-0C36991A2530}"/>
              </a:ext>
              <a:ext uri="{C183D7F6-B498-43B3-948B-1728B52AA6E4}">
                <adec:decorative xmlns:adec="http://schemas.microsoft.com/office/drawing/2017/decorative" val="1"/>
              </a:ext>
            </a:extLst>
          </p:cNvPr>
          <p:cNvCxnSpPr>
            <a:cxnSpLocks/>
          </p:cNvCxnSpPr>
          <p:nvPr/>
        </p:nvCxnSpPr>
        <p:spPr>
          <a:xfrm>
            <a:off x="5565634" y="2799381"/>
            <a:ext cx="0" cy="34577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57EC5D7-C812-8803-3DC2-9134B28A8C6C}"/>
              </a:ext>
            </a:extLst>
          </p:cNvPr>
          <p:cNvSpPr txBox="1"/>
          <p:nvPr/>
        </p:nvSpPr>
        <p:spPr>
          <a:xfrm>
            <a:off x="5891357" y="3138635"/>
            <a:ext cx="5952640" cy="456535"/>
          </a:xfrm>
          <a:prstGeom prst="rect">
            <a:avLst/>
          </a:prstGeom>
          <a:noFill/>
        </p:spPr>
        <p:txBody>
          <a:bodyPr wrap="square" lIns="0">
            <a:spAutoFit/>
          </a:bodyPr>
          <a:lstStyle/>
          <a:p>
            <a:pPr>
              <a:lnSpc>
                <a:spcPct val="150000"/>
              </a:lnSpc>
              <a:spcAft>
                <a:spcPts val="1200"/>
              </a:spcAft>
            </a:pPr>
            <a:r>
              <a:rPr lang="en-AU" sz="1800" b="1" kern="100">
                <a:effectLst/>
                <a:ea typeface="Aptos" panose="020B0004020202020204" pitchFamily="34" charset="0"/>
                <a:cs typeface="Arial" panose="020B0604020202020204" pitchFamily="34" charset="0"/>
              </a:rPr>
              <a:t>Full ensemble – parts 1,2,3 on guitars and bass guitar</a:t>
            </a:r>
            <a:endParaRPr lang="en-AU" sz="1800" b="1" kern="100">
              <a:ea typeface="Aptos" panose="020B0004020202020204" pitchFamily="34" charset="0"/>
              <a:cs typeface="Arial" panose="020B0604020202020204" pitchFamily="34" charset="0"/>
            </a:endParaRPr>
          </a:p>
        </p:txBody>
      </p:sp>
      <p:grpSp>
        <p:nvGrpSpPr>
          <p:cNvPr id="27" name="Group 26" descr="Link to Full ensemble – parts 1,2,3 on guitars and bass guitar&#10;">
            <a:extLst>
              <a:ext uri="{FF2B5EF4-FFF2-40B4-BE49-F238E27FC236}">
                <a16:creationId xmlns:a16="http://schemas.microsoft.com/office/drawing/2014/main" id="{C0E9A686-DABC-7F89-F046-014549A963F2}"/>
              </a:ext>
            </a:extLst>
          </p:cNvPr>
          <p:cNvGrpSpPr/>
          <p:nvPr/>
        </p:nvGrpSpPr>
        <p:grpSpPr>
          <a:xfrm>
            <a:off x="5891357" y="4465056"/>
            <a:ext cx="1390815" cy="1359205"/>
            <a:chOff x="1228724" y="3100752"/>
            <a:chExt cx="1257300" cy="1228725"/>
          </a:xfrm>
        </p:grpSpPr>
        <p:sp>
          <p:nvSpPr>
            <p:cNvPr id="28" name="Oval 27">
              <a:extLst>
                <a:ext uri="{FF2B5EF4-FFF2-40B4-BE49-F238E27FC236}">
                  <a16:creationId xmlns:a16="http://schemas.microsoft.com/office/drawing/2014/main" id="{4EBA7A88-79F5-57BE-C2F3-462CF395840A}"/>
                </a:ext>
              </a:extLst>
            </p:cNvPr>
            <p:cNvSpPr/>
            <p:nvPr/>
          </p:nvSpPr>
          <p:spPr>
            <a:xfrm>
              <a:off x="1228724" y="3100752"/>
              <a:ext cx="1257300" cy="122872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9" name="Isosceles Triangle 28">
              <a:hlinkClick r:id="rId5"/>
              <a:extLst>
                <a:ext uri="{FF2B5EF4-FFF2-40B4-BE49-F238E27FC236}">
                  <a16:creationId xmlns:a16="http://schemas.microsoft.com/office/drawing/2014/main" id="{16DC0A48-B07A-F244-2719-BA586332F1B4}"/>
                </a:ext>
              </a:extLst>
            </p:cNvPr>
            <p:cNvSpPr/>
            <p:nvPr/>
          </p:nvSpPr>
          <p:spPr>
            <a:xfrm rot="19776225">
              <a:off x="1409301" y="3305509"/>
              <a:ext cx="762000" cy="657225"/>
            </a:xfrm>
            <a:prstGeom prst="triangle">
              <a:avLst/>
            </a:prstGeom>
            <a:solidFill>
              <a:srgbClr val="FF0000"/>
            </a:solidFill>
            <a:ln w="38100">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grpSp>
      <p:pic>
        <p:nvPicPr>
          <p:cNvPr id="35" name="Picture 34" descr="3 students playing guitar - 2 on acoustic (left and centre) and the other on the right, playing a bass guitar.">
            <a:extLst>
              <a:ext uri="{FF2B5EF4-FFF2-40B4-BE49-F238E27FC236}">
                <a16:creationId xmlns:a16="http://schemas.microsoft.com/office/drawing/2014/main" id="{AFB48781-48C6-1FB8-0074-FA1BDF1A51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15834" y="4314431"/>
            <a:ext cx="3278044" cy="1660455"/>
          </a:xfrm>
          <a:prstGeom prst="rect">
            <a:avLst/>
          </a:prstGeom>
        </p:spPr>
      </p:pic>
      <p:sp>
        <p:nvSpPr>
          <p:cNvPr id="2" name="Slide Number Placeholder 1">
            <a:extLst>
              <a:ext uri="{FF2B5EF4-FFF2-40B4-BE49-F238E27FC236}">
                <a16:creationId xmlns:a16="http://schemas.microsoft.com/office/drawing/2014/main" id="{BFC6A331-C9F0-F1B9-FAFB-69944D2052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73686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D583E2C3-0063-004B-2948-0AA5EC2D005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A1BEF32-DE0A-B8D6-272B-9CB6DA0DB2DF}"/>
              </a:ext>
            </a:extLst>
          </p:cNvPr>
          <p:cNvSpPr>
            <a:spLocks noGrp="1"/>
          </p:cNvSpPr>
          <p:nvPr>
            <p:ph type="title"/>
          </p:nvPr>
        </p:nvSpPr>
        <p:spPr>
          <a:xfrm>
            <a:off x="360000" y="290767"/>
            <a:ext cx="11484000" cy="545601"/>
          </a:xfrm>
        </p:spPr>
        <p:txBody>
          <a:bodyPr/>
          <a:lstStyle/>
          <a:p>
            <a:r>
              <a:rPr lang="en-AU">
                <a:latin typeface="+mj-lt"/>
              </a:rPr>
              <a:t>Activity 2.5 – learning </a:t>
            </a:r>
            <a:r>
              <a:rPr lang="en-AU" i="1" err="1">
                <a:latin typeface="+mj-lt"/>
              </a:rPr>
              <a:t>Feelin</a:t>
            </a:r>
            <a:r>
              <a:rPr lang="en-AU" i="1">
                <a:latin typeface="+mj-lt"/>
              </a:rPr>
              <a:t>’ Blues-E</a:t>
            </a:r>
            <a:r>
              <a:rPr lang="en-AU">
                <a:latin typeface="+mj-lt"/>
              </a:rPr>
              <a:t> (4)</a:t>
            </a:r>
          </a:p>
        </p:txBody>
      </p:sp>
      <p:sp>
        <p:nvSpPr>
          <p:cNvPr id="3" name="Text Placeholder 12">
            <a:extLst>
              <a:ext uri="{FF2B5EF4-FFF2-40B4-BE49-F238E27FC236}">
                <a16:creationId xmlns:a16="http://schemas.microsoft.com/office/drawing/2014/main" id="{CAE06F1A-AF6D-8D54-6C64-93AFF944C0A8}"/>
              </a:ext>
            </a:extLst>
          </p:cNvPr>
          <p:cNvSpPr>
            <a:spLocks noGrp="1"/>
          </p:cNvSpPr>
          <p:nvPr>
            <p:ph type="body" sz="quarter" idx="18"/>
          </p:nvPr>
        </p:nvSpPr>
        <p:spPr>
          <a:xfrm>
            <a:off x="360000" y="883114"/>
            <a:ext cx="11483998" cy="356423"/>
          </a:xfrm>
        </p:spPr>
        <p:txBody>
          <a:bodyPr/>
          <a:lstStyle/>
          <a:p>
            <a:r>
              <a:rPr lang="en-AU">
                <a:latin typeface="+mj-lt"/>
              </a:rPr>
              <a:t>Performing – Guitar part 1</a:t>
            </a:r>
          </a:p>
        </p:txBody>
      </p:sp>
      <p:grpSp>
        <p:nvGrpSpPr>
          <p:cNvPr id="4" name="Group 3" descr="Link to Guitar part 1&#10;">
            <a:extLst>
              <a:ext uri="{FF2B5EF4-FFF2-40B4-BE49-F238E27FC236}">
                <a16:creationId xmlns:a16="http://schemas.microsoft.com/office/drawing/2014/main" id="{357B12F6-C383-CEF6-D31F-02FA8831BCFA}"/>
              </a:ext>
            </a:extLst>
          </p:cNvPr>
          <p:cNvGrpSpPr/>
          <p:nvPr/>
        </p:nvGrpSpPr>
        <p:grpSpPr>
          <a:xfrm>
            <a:off x="360000" y="1464185"/>
            <a:ext cx="1257300" cy="1228725"/>
            <a:chOff x="1228724" y="3100752"/>
            <a:chExt cx="1257300" cy="1228725"/>
          </a:xfrm>
        </p:grpSpPr>
        <p:sp>
          <p:nvSpPr>
            <p:cNvPr id="6" name="Oval 5">
              <a:extLst>
                <a:ext uri="{FF2B5EF4-FFF2-40B4-BE49-F238E27FC236}">
                  <a16:creationId xmlns:a16="http://schemas.microsoft.com/office/drawing/2014/main" id="{627BC11D-6E3D-F3E3-6B4D-E75CEF062641}"/>
                </a:ext>
              </a:extLst>
            </p:cNvPr>
            <p:cNvSpPr/>
            <p:nvPr/>
          </p:nvSpPr>
          <p:spPr>
            <a:xfrm>
              <a:off x="1228724" y="3100752"/>
              <a:ext cx="1257300" cy="122872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8" name="Isosceles Triangle 7">
              <a:hlinkClick r:id="rId3"/>
              <a:extLst>
                <a:ext uri="{FF2B5EF4-FFF2-40B4-BE49-F238E27FC236}">
                  <a16:creationId xmlns:a16="http://schemas.microsoft.com/office/drawing/2014/main" id="{2DD1C83C-5D7F-F1FD-73AF-5746A7A3550B}"/>
                </a:ext>
              </a:extLst>
            </p:cNvPr>
            <p:cNvSpPr/>
            <p:nvPr/>
          </p:nvSpPr>
          <p:spPr>
            <a:xfrm rot="19776225">
              <a:off x="1409301" y="3305509"/>
              <a:ext cx="762000" cy="657225"/>
            </a:xfrm>
            <a:prstGeom prst="triangle">
              <a:avLst/>
            </a:prstGeom>
            <a:solidFill>
              <a:srgbClr val="FF0000"/>
            </a:solidFill>
            <a:ln w="38100">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grpSp>
      <p:pic>
        <p:nvPicPr>
          <p:cNvPr id="10" name="Picture 9" descr="A student playing a nylon stringed classical guitar.">
            <a:extLst>
              <a:ext uri="{FF2B5EF4-FFF2-40B4-BE49-F238E27FC236}">
                <a16:creationId xmlns:a16="http://schemas.microsoft.com/office/drawing/2014/main" id="{F9F640FC-A06F-DB7D-ED03-6C3E09FD5D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3067940"/>
            <a:ext cx="2372675" cy="1591517"/>
          </a:xfrm>
          <a:prstGeom prst="rect">
            <a:avLst/>
          </a:prstGeom>
        </p:spPr>
      </p:pic>
      <p:pic>
        <p:nvPicPr>
          <p:cNvPr id="7" name="Picture 6" descr="image of a piece of music written for guitar that includes traditional notation (top) and tablature (TAB). This is part 1 of a 12 bar blues piece, based on 2 bar a riff idea (repeated pattern) using open strings and 1st, 2nd, and 3rd frets.">
            <a:extLst>
              <a:ext uri="{FF2B5EF4-FFF2-40B4-BE49-F238E27FC236}">
                <a16:creationId xmlns:a16="http://schemas.microsoft.com/office/drawing/2014/main" id="{9E11EC36-FC9A-1DDD-250B-9920D2EA88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53990" y="1464184"/>
            <a:ext cx="7122136" cy="5231815"/>
          </a:xfrm>
          <a:prstGeom prst="rect">
            <a:avLst/>
          </a:prstGeom>
        </p:spPr>
      </p:pic>
      <p:sp>
        <p:nvSpPr>
          <p:cNvPr id="2" name="Slide Number Placeholder 1">
            <a:extLst>
              <a:ext uri="{FF2B5EF4-FFF2-40B4-BE49-F238E27FC236}">
                <a16:creationId xmlns:a16="http://schemas.microsoft.com/office/drawing/2014/main" id="{44F45EEC-9E9B-EAA3-16AC-4009AD4F810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126903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FFCE7BAB-FFC0-DBC5-CB53-C1B581E48EC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DAAAA9B-6F63-4DD4-5362-3195332F8D04}"/>
              </a:ext>
            </a:extLst>
          </p:cNvPr>
          <p:cNvSpPr>
            <a:spLocks noGrp="1"/>
          </p:cNvSpPr>
          <p:nvPr>
            <p:ph type="title"/>
          </p:nvPr>
        </p:nvSpPr>
        <p:spPr>
          <a:xfrm>
            <a:off x="360000" y="290767"/>
            <a:ext cx="11484000" cy="545601"/>
          </a:xfrm>
        </p:spPr>
        <p:txBody>
          <a:bodyPr/>
          <a:lstStyle/>
          <a:p>
            <a:r>
              <a:rPr lang="en-AU">
                <a:latin typeface="+mj-lt"/>
              </a:rPr>
              <a:t>Activity 2.5 – learning </a:t>
            </a:r>
            <a:r>
              <a:rPr lang="en-AU" i="1" err="1">
                <a:latin typeface="+mj-lt"/>
              </a:rPr>
              <a:t>Feelin</a:t>
            </a:r>
            <a:r>
              <a:rPr lang="en-AU" i="1">
                <a:latin typeface="+mj-lt"/>
              </a:rPr>
              <a:t>’ Blues-E</a:t>
            </a:r>
            <a:r>
              <a:rPr lang="en-AU">
                <a:latin typeface="+mj-lt"/>
              </a:rPr>
              <a:t> (5)</a:t>
            </a:r>
          </a:p>
        </p:txBody>
      </p:sp>
      <p:sp>
        <p:nvSpPr>
          <p:cNvPr id="3" name="Text Placeholder 12">
            <a:extLst>
              <a:ext uri="{FF2B5EF4-FFF2-40B4-BE49-F238E27FC236}">
                <a16:creationId xmlns:a16="http://schemas.microsoft.com/office/drawing/2014/main" id="{ECC5F5E1-58B9-F2D7-E061-F41E0EE15331}"/>
              </a:ext>
            </a:extLst>
          </p:cNvPr>
          <p:cNvSpPr>
            <a:spLocks noGrp="1"/>
          </p:cNvSpPr>
          <p:nvPr>
            <p:ph type="body" sz="quarter" idx="18"/>
          </p:nvPr>
        </p:nvSpPr>
        <p:spPr>
          <a:xfrm>
            <a:off x="360000" y="883114"/>
            <a:ext cx="11483998" cy="356423"/>
          </a:xfrm>
        </p:spPr>
        <p:txBody>
          <a:bodyPr/>
          <a:lstStyle/>
          <a:p>
            <a:r>
              <a:rPr lang="en-AU">
                <a:latin typeface="+mj-lt"/>
              </a:rPr>
              <a:t>Performing – Guitar part 2</a:t>
            </a:r>
          </a:p>
        </p:txBody>
      </p:sp>
      <p:grpSp>
        <p:nvGrpSpPr>
          <p:cNvPr id="4" name="Group 3" descr=" Guitar part 2&#10;">
            <a:extLst>
              <a:ext uri="{FF2B5EF4-FFF2-40B4-BE49-F238E27FC236}">
                <a16:creationId xmlns:a16="http://schemas.microsoft.com/office/drawing/2014/main" id="{00D07950-61FC-160C-4AF0-E5CE25754954}"/>
              </a:ext>
            </a:extLst>
          </p:cNvPr>
          <p:cNvGrpSpPr/>
          <p:nvPr/>
        </p:nvGrpSpPr>
        <p:grpSpPr>
          <a:xfrm>
            <a:off x="360000" y="1500552"/>
            <a:ext cx="1257300" cy="1228725"/>
            <a:chOff x="1228724" y="3100752"/>
            <a:chExt cx="1257300" cy="1228725"/>
          </a:xfrm>
        </p:grpSpPr>
        <p:sp>
          <p:nvSpPr>
            <p:cNvPr id="6" name="Oval 5">
              <a:extLst>
                <a:ext uri="{FF2B5EF4-FFF2-40B4-BE49-F238E27FC236}">
                  <a16:creationId xmlns:a16="http://schemas.microsoft.com/office/drawing/2014/main" id="{321332AF-9A55-E382-4ACC-8829DF5C6B89}"/>
                </a:ext>
              </a:extLst>
            </p:cNvPr>
            <p:cNvSpPr/>
            <p:nvPr/>
          </p:nvSpPr>
          <p:spPr>
            <a:xfrm>
              <a:off x="1228724" y="3100752"/>
              <a:ext cx="1257300" cy="122872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8" name="Isosceles Triangle 7">
              <a:hlinkClick r:id="rId3"/>
              <a:extLst>
                <a:ext uri="{FF2B5EF4-FFF2-40B4-BE49-F238E27FC236}">
                  <a16:creationId xmlns:a16="http://schemas.microsoft.com/office/drawing/2014/main" id="{C94EDE99-373B-DED5-1C55-1CFA2DA871BD}"/>
                </a:ext>
              </a:extLst>
            </p:cNvPr>
            <p:cNvSpPr/>
            <p:nvPr/>
          </p:nvSpPr>
          <p:spPr>
            <a:xfrm rot="19776225">
              <a:off x="1409301" y="3305509"/>
              <a:ext cx="762000" cy="657225"/>
            </a:xfrm>
            <a:prstGeom prst="triangle">
              <a:avLst/>
            </a:prstGeom>
            <a:solidFill>
              <a:srgbClr val="FF0000"/>
            </a:solidFill>
            <a:ln w="38100">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grpSp>
      <p:pic>
        <p:nvPicPr>
          <p:cNvPr id="10" name="Picture 9" descr="Student playing a steel stringed acoustic guitar.">
            <a:extLst>
              <a:ext uri="{FF2B5EF4-FFF2-40B4-BE49-F238E27FC236}">
                <a16:creationId xmlns:a16="http://schemas.microsoft.com/office/drawing/2014/main" id="{943B6816-8EE1-D713-E9C3-F7EC885A0F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3037113"/>
            <a:ext cx="2268822" cy="1702669"/>
          </a:xfrm>
          <a:prstGeom prst="rect">
            <a:avLst/>
          </a:prstGeom>
        </p:spPr>
      </p:pic>
      <p:pic>
        <p:nvPicPr>
          <p:cNvPr id="7" name="Picture 6" descr="image of a piece of music written for guitar that includes traditional notation (top) and tablature (TAB). This is part 2 of a 12 bar blues piece, based on 2 bar a riff idea (repeated pattern).">
            <a:extLst>
              <a:ext uri="{FF2B5EF4-FFF2-40B4-BE49-F238E27FC236}">
                <a16:creationId xmlns:a16="http://schemas.microsoft.com/office/drawing/2014/main" id="{55B37B69-846C-D266-9549-81C0506821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22915" y="1502253"/>
            <a:ext cx="7659892" cy="5013747"/>
          </a:xfrm>
          <a:prstGeom prst="rect">
            <a:avLst/>
          </a:prstGeom>
        </p:spPr>
      </p:pic>
      <p:sp>
        <p:nvSpPr>
          <p:cNvPr id="2" name="Slide Number Placeholder 1">
            <a:extLst>
              <a:ext uri="{FF2B5EF4-FFF2-40B4-BE49-F238E27FC236}">
                <a16:creationId xmlns:a16="http://schemas.microsoft.com/office/drawing/2014/main" id="{869D79A3-961A-12E9-4BDD-D964A144B2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55</a:t>
            </a:fld>
            <a:endParaRPr lang="en-AU"/>
          </a:p>
        </p:txBody>
      </p:sp>
    </p:spTree>
    <p:extLst>
      <p:ext uri="{BB962C8B-B14F-4D97-AF65-F5344CB8AC3E}">
        <p14:creationId xmlns:p14="http://schemas.microsoft.com/office/powerpoint/2010/main" val="312120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1900B343-1243-B35A-A008-AB09A8AF46C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8CB715E-8CB3-D564-F7E7-9AE43AA21A29}"/>
              </a:ext>
            </a:extLst>
          </p:cNvPr>
          <p:cNvSpPr>
            <a:spLocks noGrp="1"/>
          </p:cNvSpPr>
          <p:nvPr>
            <p:ph type="title"/>
          </p:nvPr>
        </p:nvSpPr>
        <p:spPr>
          <a:xfrm>
            <a:off x="360000" y="290767"/>
            <a:ext cx="11484000" cy="545601"/>
          </a:xfrm>
        </p:spPr>
        <p:txBody>
          <a:bodyPr/>
          <a:lstStyle/>
          <a:p>
            <a:r>
              <a:rPr lang="en-AU">
                <a:latin typeface="+mj-lt"/>
              </a:rPr>
              <a:t>Activity 2.5 – learning </a:t>
            </a:r>
            <a:r>
              <a:rPr lang="en-AU" i="1" err="1">
                <a:latin typeface="+mj-lt"/>
              </a:rPr>
              <a:t>Feelin</a:t>
            </a:r>
            <a:r>
              <a:rPr lang="en-AU" i="1">
                <a:latin typeface="+mj-lt"/>
              </a:rPr>
              <a:t>’ Blues-E</a:t>
            </a:r>
            <a:r>
              <a:rPr lang="en-AU">
                <a:latin typeface="+mj-lt"/>
              </a:rPr>
              <a:t> (6)</a:t>
            </a:r>
          </a:p>
        </p:txBody>
      </p:sp>
      <p:sp>
        <p:nvSpPr>
          <p:cNvPr id="3" name="Text Placeholder 12">
            <a:extLst>
              <a:ext uri="{FF2B5EF4-FFF2-40B4-BE49-F238E27FC236}">
                <a16:creationId xmlns:a16="http://schemas.microsoft.com/office/drawing/2014/main" id="{CEF19291-CE9B-06A7-A3FC-6C10B4DE8A6D}"/>
              </a:ext>
            </a:extLst>
          </p:cNvPr>
          <p:cNvSpPr>
            <a:spLocks noGrp="1"/>
          </p:cNvSpPr>
          <p:nvPr>
            <p:ph type="body" sz="quarter" idx="18"/>
          </p:nvPr>
        </p:nvSpPr>
        <p:spPr>
          <a:xfrm>
            <a:off x="360000" y="883114"/>
            <a:ext cx="11483998" cy="356423"/>
          </a:xfrm>
        </p:spPr>
        <p:txBody>
          <a:bodyPr/>
          <a:lstStyle/>
          <a:p>
            <a:r>
              <a:rPr lang="en-AU">
                <a:latin typeface="+mj-lt"/>
              </a:rPr>
              <a:t>Performing – Guitar part 3</a:t>
            </a:r>
          </a:p>
        </p:txBody>
      </p:sp>
      <p:grpSp>
        <p:nvGrpSpPr>
          <p:cNvPr id="4" name="Group 3" descr="Link to Guitar part 3">
            <a:extLst>
              <a:ext uri="{FF2B5EF4-FFF2-40B4-BE49-F238E27FC236}">
                <a16:creationId xmlns:a16="http://schemas.microsoft.com/office/drawing/2014/main" id="{2B001485-15C5-57B7-7A09-2D5B5476243C}"/>
              </a:ext>
            </a:extLst>
          </p:cNvPr>
          <p:cNvGrpSpPr/>
          <p:nvPr/>
        </p:nvGrpSpPr>
        <p:grpSpPr>
          <a:xfrm>
            <a:off x="360000" y="1423169"/>
            <a:ext cx="1257300" cy="1228725"/>
            <a:chOff x="1228724" y="3100752"/>
            <a:chExt cx="1257300" cy="1228725"/>
          </a:xfrm>
        </p:grpSpPr>
        <p:sp>
          <p:nvSpPr>
            <p:cNvPr id="7" name="Oval 6">
              <a:extLst>
                <a:ext uri="{FF2B5EF4-FFF2-40B4-BE49-F238E27FC236}">
                  <a16:creationId xmlns:a16="http://schemas.microsoft.com/office/drawing/2014/main" id="{4C6DED88-9DE5-58F0-AD7B-B6AEDF4A422B}"/>
                </a:ext>
              </a:extLst>
            </p:cNvPr>
            <p:cNvSpPr/>
            <p:nvPr/>
          </p:nvSpPr>
          <p:spPr>
            <a:xfrm>
              <a:off x="1228724" y="3100752"/>
              <a:ext cx="1257300" cy="122872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8" name="Isosceles Triangle 7">
              <a:hlinkClick r:id="rId3"/>
              <a:extLst>
                <a:ext uri="{FF2B5EF4-FFF2-40B4-BE49-F238E27FC236}">
                  <a16:creationId xmlns:a16="http://schemas.microsoft.com/office/drawing/2014/main" id="{D462ACEA-104A-FB38-6E1E-31319F6325A0}"/>
                </a:ext>
              </a:extLst>
            </p:cNvPr>
            <p:cNvSpPr/>
            <p:nvPr/>
          </p:nvSpPr>
          <p:spPr>
            <a:xfrm rot="19776225">
              <a:off x="1409301" y="3305509"/>
              <a:ext cx="762000" cy="657225"/>
            </a:xfrm>
            <a:prstGeom prst="triangle">
              <a:avLst/>
            </a:prstGeom>
            <a:solidFill>
              <a:srgbClr val="FF0000"/>
            </a:solidFill>
            <a:ln w="38100">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grpSp>
      <p:pic>
        <p:nvPicPr>
          <p:cNvPr id="10" name="Picture 9" descr="Student playing a nylon stringed classical guitar.">
            <a:extLst>
              <a:ext uri="{FF2B5EF4-FFF2-40B4-BE49-F238E27FC236}">
                <a16:creationId xmlns:a16="http://schemas.microsoft.com/office/drawing/2014/main" id="{5D3FF37D-B33A-34BC-09A8-5357D06B43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2912774"/>
            <a:ext cx="2187050" cy="1384529"/>
          </a:xfrm>
          <a:prstGeom prst="rect">
            <a:avLst/>
          </a:prstGeom>
        </p:spPr>
      </p:pic>
      <p:pic>
        <p:nvPicPr>
          <p:cNvPr id="6" name="Picture 5" descr="image of a piece of music written for guitar that includes traditional notation (top) and tablature (TAB). This is part 3 of a 12 bar blues piece, based on 2 bar a riff idea (repeated pattern).">
            <a:extLst>
              <a:ext uri="{FF2B5EF4-FFF2-40B4-BE49-F238E27FC236}">
                <a16:creationId xmlns:a16="http://schemas.microsoft.com/office/drawing/2014/main" id="{B2B7850E-0347-4CAB-AFC8-05B8EC2CE8D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48148" y="1415662"/>
            <a:ext cx="8325655" cy="5100338"/>
          </a:xfrm>
          <a:prstGeom prst="rect">
            <a:avLst/>
          </a:prstGeom>
        </p:spPr>
      </p:pic>
      <p:sp>
        <p:nvSpPr>
          <p:cNvPr id="2" name="Slide Number Placeholder 1">
            <a:extLst>
              <a:ext uri="{FF2B5EF4-FFF2-40B4-BE49-F238E27FC236}">
                <a16:creationId xmlns:a16="http://schemas.microsoft.com/office/drawing/2014/main" id="{761C14AF-C2C2-64FC-6DAA-3699A6F798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88685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7C2BFAB6-1A92-1976-DB7F-FBABEF92F0A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125EEE0-B7B0-83EE-F2EC-D937F471280C}"/>
              </a:ext>
            </a:extLst>
          </p:cNvPr>
          <p:cNvSpPr>
            <a:spLocks noGrp="1"/>
          </p:cNvSpPr>
          <p:nvPr>
            <p:ph type="title"/>
          </p:nvPr>
        </p:nvSpPr>
        <p:spPr>
          <a:xfrm>
            <a:off x="360000" y="290767"/>
            <a:ext cx="11484000" cy="545601"/>
          </a:xfrm>
        </p:spPr>
        <p:txBody>
          <a:bodyPr/>
          <a:lstStyle/>
          <a:p>
            <a:r>
              <a:rPr lang="en-AU">
                <a:latin typeface="+mj-lt"/>
              </a:rPr>
              <a:t>Activity 2.5 – learning </a:t>
            </a:r>
            <a:r>
              <a:rPr lang="en-AU" i="1" err="1">
                <a:latin typeface="+mj-lt"/>
              </a:rPr>
              <a:t>Feelin</a:t>
            </a:r>
            <a:r>
              <a:rPr lang="en-AU" i="1">
                <a:latin typeface="+mj-lt"/>
              </a:rPr>
              <a:t>’ Blues-E</a:t>
            </a:r>
            <a:r>
              <a:rPr lang="en-AU">
                <a:latin typeface="+mj-lt"/>
              </a:rPr>
              <a:t> (7)</a:t>
            </a:r>
          </a:p>
        </p:txBody>
      </p:sp>
      <p:sp>
        <p:nvSpPr>
          <p:cNvPr id="3" name="Text Placeholder 12">
            <a:extLst>
              <a:ext uri="{FF2B5EF4-FFF2-40B4-BE49-F238E27FC236}">
                <a16:creationId xmlns:a16="http://schemas.microsoft.com/office/drawing/2014/main" id="{6E945BA8-4906-36FB-45A0-DD54354E738E}"/>
              </a:ext>
            </a:extLst>
          </p:cNvPr>
          <p:cNvSpPr>
            <a:spLocks noGrp="1"/>
          </p:cNvSpPr>
          <p:nvPr>
            <p:ph type="body" sz="quarter" idx="18"/>
          </p:nvPr>
        </p:nvSpPr>
        <p:spPr>
          <a:xfrm>
            <a:off x="360000" y="883114"/>
            <a:ext cx="11483998" cy="356423"/>
          </a:xfrm>
        </p:spPr>
        <p:txBody>
          <a:bodyPr/>
          <a:lstStyle/>
          <a:p>
            <a:r>
              <a:rPr lang="en-AU">
                <a:latin typeface="+mj-lt"/>
              </a:rPr>
              <a:t>Performing – Bass guitar </a:t>
            </a:r>
          </a:p>
        </p:txBody>
      </p:sp>
      <p:grpSp>
        <p:nvGrpSpPr>
          <p:cNvPr id="4" name="Group 3" descr="Link to Bass guitar">
            <a:extLst>
              <a:ext uri="{FF2B5EF4-FFF2-40B4-BE49-F238E27FC236}">
                <a16:creationId xmlns:a16="http://schemas.microsoft.com/office/drawing/2014/main" id="{CFBF3E71-D08D-2F50-B737-72790EB83742}"/>
              </a:ext>
            </a:extLst>
          </p:cNvPr>
          <p:cNvGrpSpPr/>
          <p:nvPr/>
        </p:nvGrpSpPr>
        <p:grpSpPr>
          <a:xfrm>
            <a:off x="360000" y="1489796"/>
            <a:ext cx="1257300" cy="1228725"/>
            <a:chOff x="1228724" y="3100752"/>
            <a:chExt cx="1257300" cy="1228725"/>
          </a:xfrm>
        </p:grpSpPr>
        <p:sp>
          <p:nvSpPr>
            <p:cNvPr id="6" name="Oval 5">
              <a:extLst>
                <a:ext uri="{FF2B5EF4-FFF2-40B4-BE49-F238E27FC236}">
                  <a16:creationId xmlns:a16="http://schemas.microsoft.com/office/drawing/2014/main" id="{1ED91A23-E70D-AC43-D32B-43EAF4360317}"/>
                </a:ext>
              </a:extLst>
            </p:cNvPr>
            <p:cNvSpPr/>
            <p:nvPr/>
          </p:nvSpPr>
          <p:spPr>
            <a:xfrm>
              <a:off x="1228724" y="3100752"/>
              <a:ext cx="1257300" cy="122872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8" name="Isosceles Triangle 7">
              <a:hlinkClick r:id="rId3"/>
              <a:extLst>
                <a:ext uri="{FF2B5EF4-FFF2-40B4-BE49-F238E27FC236}">
                  <a16:creationId xmlns:a16="http://schemas.microsoft.com/office/drawing/2014/main" id="{E40A8251-36B9-F335-9058-A8E69B2366DB}"/>
                </a:ext>
              </a:extLst>
            </p:cNvPr>
            <p:cNvSpPr/>
            <p:nvPr/>
          </p:nvSpPr>
          <p:spPr>
            <a:xfrm rot="19776225">
              <a:off x="1409301" y="3305509"/>
              <a:ext cx="762000" cy="657225"/>
            </a:xfrm>
            <a:prstGeom prst="triangle">
              <a:avLst/>
            </a:prstGeom>
            <a:solidFill>
              <a:srgbClr val="FF0000"/>
            </a:solidFill>
            <a:ln w="38100">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grpSp>
      <p:pic>
        <p:nvPicPr>
          <p:cNvPr id="10" name="Picture 9" descr="Student playing a bass guitar.">
            <a:extLst>
              <a:ext uri="{FF2B5EF4-FFF2-40B4-BE49-F238E27FC236}">
                <a16:creationId xmlns:a16="http://schemas.microsoft.com/office/drawing/2014/main" id="{F709939E-A731-A869-391A-C282D0E8FC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3027663"/>
            <a:ext cx="2261902" cy="1336267"/>
          </a:xfrm>
          <a:prstGeom prst="rect">
            <a:avLst/>
          </a:prstGeom>
        </p:spPr>
      </p:pic>
      <p:pic>
        <p:nvPicPr>
          <p:cNvPr id="7" name="Picture 6" descr="image of a piece of music written for bass guitar that includes traditional notation (top) and tablature (TAB). This is part 3 of a 12 bar blues piece, based on 1 bar a riff idea (repeated pattern) using open strings and 2nd, 3rd, and 4th frets.">
            <a:extLst>
              <a:ext uri="{FF2B5EF4-FFF2-40B4-BE49-F238E27FC236}">
                <a16:creationId xmlns:a16="http://schemas.microsoft.com/office/drawing/2014/main" id="{67760A09-4128-620C-C6E0-68BEF41236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3611" y="1489796"/>
            <a:ext cx="6781663" cy="5022716"/>
          </a:xfrm>
          <a:prstGeom prst="rect">
            <a:avLst/>
          </a:prstGeom>
        </p:spPr>
      </p:pic>
      <p:sp>
        <p:nvSpPr>
          <p:cNvPr id="2" name="Slide Number Placeholder 1">
            <a:extLst>
              <a:ext uri="{FF2B5EF4-FFF2-40B4-BE49-F238E27FC236}">
                <a16:creationId xmlns:a16="http://schemas.microsoft.com/office/drawing/2014/main" id="{9DE4AA65-2338-A50C-49BE-C334EB220A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340876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2226D-C0CB-803E-0BFF-C5D3FC2F71E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8A69344-0460-626F-F0A5-6B2BBA672FA1}"/>
              </a:ext>
            </a:extLst>
          </p:cNvPr>
          <p:cNvSpPr>
            <a:spLocks noGrp="1"/>
          </p:cNvSpPr>
          <p:nvPr>
            <p:ph type="ctrTitle"/>
          </p:nvPr>
        </p:nvSpPr>
        <p:spPr>
          <a:xfrm>
            <a:off x="540000" y="4087475"/>
            <a:ext cx="11291998" cy="2375782"/>
          </a:xfrm>
        </p:spPr>
        <p:txBody>
          <a:bodyPr/>
          <a:lstStyle/>
          <a:p>
            <a:r>
              <a:rPr lang="en-AU">
                <a:latin typeface="+mj-lt"/>
              </a:rPr>
              <a:t>Learning sequence 3 –</a:t>
            </a:r>
            <a:br>
              <a:rPr lang="en-AU">
                <a:latin typeface="+mj-lt"/>
              </a:rPr>
            </a:br>
            <a:r>
              <a:rPr lang="en-AU">
                <a:latin typeface="+mj-lt"/>
              </a:rPr>
              <a:t>performance assessment</a:t>
            </a:r>
          </a:p>
        </p:txBody>
      </p:sp>
      <p:grpSp>
        <p:nvGrpSpPr>
          <p:cNvPr id="2" name="Group 1">
            <a:extLst>
              <a:ext uri="{FF2B5EF4-FFF2-40B4-BE49-F238E27FC236}">
                <a16:creationId xmlns:a16="http://schemas.microsoft.com/office/drawing/2014/main" id="{B188BA62-67B5-212E-B1C9-DF8DE0E6F7C1}"/>
              </a:ext>
              <a:ext uri="{C183D7F6-B498-43B3-948B-1728B52AA6E4}">
                <adec:decorative xmlns:adec="http://schemas.microsoft.com/office/drawing/2017/decorative" val="1"/>
              </a:ext>
            </a:extLst>
          </p:cNvPr>
          <p:cNvGrpSpPr/>
          <p:nvPr/>
        </p:nvGrpSpPr>
        <p:grpSpPr>
          <a:xfrm>
            <a:off x="7891004" y="3108664"/>
            <a:ext cx="4356597" cy="2630212"/>
            <a:chOff x="7257447" y="2310063"/>
            <a:chExt cx="5257944" cy="3174383"/>
          </a:xfrm>
        </p:grpSpPr>
        <p:pic>
          <p:nvPicPr>
            <p:cNvPr id="5" name="Picture 4" descr="A person playing a guitar&#10;&#10;AI-generated content may be incorrect.">
              <a:extLst>
                <a:ext uri="{FF2B5EF4-FFF2-40B4-BE49-F238E27FC236}">
                  <a16:creationId xmlns:a16="http://schemas.microsoft.com/office/drawing/2014/main" id="{0DC23EA1-22F2-B054-D720-0796B3066B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3289" y="2310063"/>
              <a:ext cx="3162102" cy="3174383"/>
            </a:xfrm>
            <a:prstGeom prst="rect">
              <a:avLst/>
            </a:prstGeom>
          </p:spPr>
        </p:pic>
        <p:pic>
          <p:nvPicPr>
            <p:cNvPr id="8" name="Picture 7" descr="A person sitting on a stool playing a guitar&#10;&#10;AI-generated content may be incorrect.">
              <a:extLst>
                <a:ext uri="{FF2B5EF4-FFF2-40B4-BE49-F238E27FC236}">
                  <a16:creationId xmlns:a16="http://schemas.microsoft.com/office/drawing/2014/main" id="{674B76B6-3306-5DA4-65B0-0927E952F2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7447" y="2489024"/>
              <a:ext cx="2983833" cy="2995421"/>
            </a:xfrm>
            <a:prstGeom prst="rect">
              <a:avLst/>
            </a:prstGeom>
          </p:spPr>
        </p:pic>
      </p:grpSp>
    </p:spTree>
    <p:extLst>
      <p:ext uri="{BB962C8B-B14F-4D97-AF65-F5344CB8AC3E}">
        <p14:creationId xmlns:p14="http://schemas.microsoft.com/office/powerpoint/2010/main" val="29784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0260002" cy="1153282"/>
          </a:xfrm>
        </p:spPr>
        <p:txBody>
          <a:bodyPr/>
          <a:lstStyle/>
          <a:p>
            <a:pPr>
              <a:lnSpc>
                <a:spcPct val="110000"/>
              </a:lnSpc>
            </a:pPr>
            <a:r>
              <a:rPr lang="en-AU">
                <a:latin typeface="+mj-lt"/>
              </a:rPr>
              <a:t>Learning intentions and success criteria –</a:t>
            </a:r>
            <a:br>
              <a:rPr lang="en-AU">
                <a:latin typeface="+mj-lt"/>
              </a:rPr>
            </a:br>
            <a:r>
              <a:rPr lang="en-AU">
                <a:latin typeface="+mj-lt"/>
              </a:rPr>
              <a:t>learning sequence (3)</a:t>
            </a:r>
          </a:p>
        </p:txBody>
      </p:sp>
      <p:sp>
        <p:nvSpPr>
          <p:cNvPr id="4" name="Picture Placeholder 3">
            <a:extLst>
              <a:ext uri="{FF2B5EF4-FFF2-40B4-BE49-F238E27FC236}">
                <a16:creationId xmlns:a16="http://schemas.microsoft.com/office/drawing/2014/main" id="{7620079A-0D08-0881-B001-E7567184D4FD}"/>
              </a:ext>
            </a:extLst>
          </p:cNvPr>
          <p:cNvSpPr>
            <a:spLocks noGrp="1"/>
          </p:cNvSpPr>
          <p:nvPr>
            <p:ph type="pic" sz="quarter" idx="13"/>
          </p:nvPr>
        </p:nvSpPr>
        <p:spPr/>
        <p:txBody>
          <a:bodyPr/>
          <a:lstStyle/>
          <a:p>
            <a:pPr>
              <a:lnSpc>
                <a:spcPct val="150000"/>
              </a:lnSpc>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285750" indent="-285750" algn="l" rtl="0" fontAlgn="base">
              <a:lnSpc>
                <a:spcPct val="150000"/>
              </a:lnSpc>
              <a:buFont typeface="Arial" panose="020B0604020202020204" pitchFamily="34" charset="0"/>
              <a:buChar char="•"/>
            </a:pPr>
            <a:r>
              <a:rPr lang="en-AU" sz="1800" b="0" i="0">
                <a:solidFill>
                  <a:srgbClr val="000000"/>
                </a:solidFill>
                <a:effectLst/>
                <a:highlight>
                  <a:srgbClr val="CCEDFC"/>
                </a:highlight>
                <a:latin typeface="+mn-lt"/>
                <a:cs typeface="Arial"/>
              </a:rPr>
              <a:t>rehearse and refine a piece of music using listening and performing skills</a:t>
            </a:r>
          </a:p>
          <a:p>
            <a:pPr marL="285750" indent="-285750" algn="l" rtl="0" fontAlgn="base">
              <a:lnSpc>
                <a:spcPct val="150000"/>
              </a:lnSpc>
              <a:buFont typeface="Arial" panose="020B0604020202020204" pitchFamily="34" charset="0"/>
              <a:buChar char="•"/>
            </a:pPr>
            <a:r>
              <a:rPr lang="en-AU" sz="1800">
                <a:solidFill>
                  <a:srgbClr val="000000"/>
                </a:solidFill>
                <a:highlight>
                  <a:srgbClr val="CCEDFC"/>
                </a:highlight>
                <a:latin typeface="+mn-lt"/>
              </a:rPr>
              <a:t>develop individual performance skills to play</a:t>
            </a:r>
            <a:r>
              <a:rPr lang="en-AU" sz="1800" b="0" i="0">
                <a:solidFill>
                  <a:srgbClr val="000000"/>
                </a:solidFill>
                <a:effectLst/>
                <a:highlight>
                  <a:srgbClr val="CCEDFC"/>
                </a:highlight>
                <a:latin typeface="+mn-lt"/>
                <a:cs typeface="Arial" panose="020B0604020202020204" pitchFamily="34" charset="0"/>
              </a:rPr>
              <a:t> in an ensemble. </a:t>
            </a:r>
          </a:p>
          <a:p>
            <a:pPr>
              <a:lnSpc>
                <a:spcPct val="150000"/>
              </a:lnSpc>
            </a:pPr>
            <a:r>
              <a:rPr lang="en-AU" sz="1800" b="1">
                <a:solidFill>
                  <a:schemeClr val="accent1"/>
                </a:solidFill>
                <a:latin typeface="+mj-lt"/>
                <a:cs typeface="Arial"/>
              </a:rPr>
              <a:t>We can</a:t>
            </a:r>
            <a:endParaRPr lang="en-US" sz="1800">
              <a:solidFill>
                <a:schemeClr val="accent1"/>
              </a:solidFill>
              <a:latin typeface="+mj-lt"/>
              <a:cs typeface="Arial"/>
            </a:endParaRPr>
          </a:p>
          <a:p>
            <a:pPr marL="285750" indent="-285750">
              <a:lnSpc>
                <a:spcPct val="150000"/>
              </a:lnSpc>
              <a:buFont typeface="Arial" panose="020B0604020202020204" pitchFamily="34" charset="0"/>
              <a:buChar char="•"/>
            </a:pPr>
            <a:r>
              <a:rPr lang="en-AU" sz="1800">
                <a:solidFill>
                  <a:srgbClr val="000000"/>
                </a:solidFill>
                <a:highlight>
                  <a:srgbClr val="CCEDFC"/>
                </a:highlight>
                <a:latin typeface="+mn-lt"/>
              </a:rPr>
              <a:t>play the music demonstrating a controlled and accurate performance</a:t>
            </a:r>
          </a:p>
          <a:p>
            <a:pPr marL="285750" indent="-285750">
              <a:lnSpc>
                <a:spcPct val="150000"/>
              </a:lnSpc>
              <a:buFont typeface="Arial" panose="020B0604020202020204" pitchFamily="34" charset="0"/>
              <a:buChar char="•"/>
            </a:pPr>
            <a:r>
              <a:rPr lang="en-AU" sz="1800" b="0" i="0">
                <a:solidFill>
                  <a:srgbClr val="000000"/>
                </a:solidFill>
                <a:effectLst/>
                <a:highlight>
                  <a:srgbClr val="CCEDFC"/>
                </a:highlight>
                <a:latin typeface="+mn-lt"/>
                <a:cs typeface="Arial" panose="020B0604020202020204" pitchFamily="34" charset="0"/>
              </a:rPr>
              <a:t>apply safe practice and correct playing technique on the guitar</a:t>
            </a:r>
          </a:p>
          <a:p>
            <a:pPr marL="285750" indent="-285750">
              <a:lnSpc>
                <a:spcPct val="150000"/>
              </a:lnSpc>
              <a:buFont typeface="Arial" panose="020B0604020202020204" pitchFamily="34" charset="0"/>
              <a:buChar char="•"/>
            </a:pPr>
            <a:r>
              <a:rPr lang="en-AU" sz="1800" b="0" i="0">
                <a:solidFill>
                  <a:srgbClr val="000000"/>
                </a:solidFill>
                <a:effectLst/>
                <a:highlight>
                  <a:srgbClr val="CCEDFC"/>
                </a:highlight>
                <a:latin typeface="+mn-lt"/>
                <a:cs typeface="Arial"/>
              </a:rPr>
              <a:t>respond to feedback during the rehearsal process to refine </a:t>
            </a:r>
            <a:r>
              <a:rPr lang="en-AU" sz="1800">
                <a:solidFill>
                  <a:srgbClr val="000000"/>
                </a:solidFill>
                <a:highlight>
                  <a:srgbClr val="CCEDFC"/>
                </a:highlight>
                <a:latin typeface="+mn-lt"/>
                <a:cs typeface="Arial"/>
              </a:rPr>
              <a:t>performing</a:t>
            </a:r>
            <a:r>
              <a:rPr lang="en-AU" sz="1800" b="0" i="0">
                <a:solidFill>
                  <a:srgbClr val="000000"/>
                </a:solidFill>
                <a:effectLst/>
                <a:highlight>
                  <a:srgbClr val="CCEDFC"/>
                </a:highlight>
                <a:latin typeface="+mn-lt"/>
                <a:cs typeface="Arial"/>
              </a:rPr>
              <a:t> and listening skills</a:t>
            </a:r>
          </a:p>
          <a:p>
            <a:pPr marL="285750" indent="-285750">
              <a:lnSpc>
                <a:spcPct val="150000"/>
              </a:lnSpc>
              <a:buFont typeface="Arial" panose="020B0604020202020204" pitchFamily="34" charset="0"/>
              <a:buChar char="•"/>
            </a:pPr>
            <a:r>
              <a:rPr lang="en-AU" sz="1800" b="0" i="0">
                <a:solidFill>
                  <a:srgbClr val="000000"/>
                </a:solidFill>
                <a:effectLst/>
                <a:highlight>
                  <a:srgbClr val="CCEDFC"/>
                </a:highlight>
                <a:latin typeface="+mn-lt"/>
                <a:cs typeface="Arial" panose="020B0604020202020204" pitchFamily="34" charset="0"/>
              </a:rPr>
              <a:t>demonstrate ability to maintain individual role and secure ensemble balance and cohesion.</a:t>
            </a:r>
            <a:endParaRPr lang="en-AU" sz="1800" b="0" i="0">
              <a:solidFill>
                <a:srgbClr val="000000"/>
              </a:solidFill>
              <a:effectLst/>
              <a:highlight>
                <a:srgbClr val="CCEDFC"/>
              </a:highlight>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425860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6B04-29EE-AC15-4D22-5531060EB517}"/>
              </a:ext>
            </a:extLst>
          </p:cNvPr>
          <p:cNvSpPr>
            <a:spLocks noGrp="1"/>
          </p:cNvSpPr>
          <p:nvPr>
            <p:ph type="title"/>
          </p:nvPr>
        </p:nvSpPr>
        <p:spPr/>
        <p:txBody>
          <a:bodyPr/>
          <a:lstStyle/>
          <a:p>
            <a:r>
              <a:rPr lang="en-AU">
                <a:latin typeface="+mj-lt"/>
              </a:rPr>
              <a:t>Activity 1.1 – the Blues (1)</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8"/>
          </p:nvPr>
        </p:nvSpPr>
        <p:spPr/>
        <p:txBody>
          <a:bodyPr/>
          <a:lstStyle/>
          <a:p>
            <a:r>
              <a:rPr lang="en-AU">
                <a:latin typeface="+mj-lt"/>
                <a:cs typeface="Arial"/>
              </a:rPr>
              <a:t>Origins of the blues</a:t>
            </a:r>
            <a:endParaRPr lang="en-US">
              <a:latin typeface="+mj-lt"/>
            </a:endParaRP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sz="quarter" idx="19"/>
          </p:nvPr>
        </p:nvSpPr>
        <p:spPr/>
        <p:txBody>
          <a:bodyPr vert="horz" lIns="0" tIns="0" rIns="0" bIns="0" rtlCol="0" anchor="t">
            <a:noAutofit/>
          </a:bodyPr>
          <a:lstStyle/>
          <a:p>
            <a:r>
              <a:rPr lang="en-AU" sz="1800">
                <a:latin typeface="+mn-lt"/>
                <a:cs typeface="Arial"/>
              </a:rPr>
              <a:t>The blues emerged</a:t>
            </a:r>
            <a:r>
              <a:rPr lang="en-US" sz="1800">
                <a:latin typeface="+mn-lt"/>
                <a:cs typeface="Arial"/>
              </a:rPr>
              <a:t> in the early 1900s in the southern United States, evolving from the vocal traditions of African American slaves. </a:t>
            </a:r>
            <a:endParaRPr lang="en-AU" sz="1800">
              <a:latin typeface="+mn-lt"/>
              <a:cs typeface="Arial"/>
            </a:endParaRPr>
          </a:p>
          <a:p>
            <a:r>
              <a:rPr lang="en-US" sz="1800">
                <a:latin typeface="+mn-lt"/>
                <a:cs typeface="Arial"/>
              </a:rPr>
              <a:t>They were not allowed to talk while they worked, so they used to sing to communicate. This was often through work songs and spirituals. A key feature of the songs was the call and response style of singing adopted from the African music traditions. Here, one person would sing a phrase, and others would respond or repeat it through song.</a:t>
            </a:r>
            <a:endParaRPr lang="en-AU" sz="1800">
              <a:latin typeface="+mn-lt"/>
            </a:endParaRPr>
          </a:p>
        </p:txBody>
      </p:sp>
      <p:pic>
        <p:nvPicPr>
          <p:cNvPr id="7" name="Online Media 6" title="Call &amp; Response. Work song - Prision song (1966)">
            <a:hlinkClick r:id="" action="ppaction://media"/>
            <a:extLst>
              <a:ext uri="{FF2B5EF4-FFF2-40B4-BE49-F238E27FC236}">
                <a16:creationId xmlns:a16="http://schemas.microsoft.com/office/drawing/2014/main" id="{2D6F716F-5B70-CBF9-3579-AC59521C7778}"/>
              </a:ext>
            </a:extLst>
          </p:cNvPr>
          <p:cNvPicPr>
            <a:picLocks noRot="1" noChangeAspect="1"/>
          </p:cNvPicPr>
          <p:nvPr>
            <a:videoFile r:link="rId1"/>
          </p:nvPr>
        </p:nvPicPr>
        <p:blipFill>
          <a:blip r:embed="rId4"/>
          <a:stretch>
            <a:fillRect/>
          </a:stretch>
        </p:blipFill>
        <p:spPr>
          <a:xfrm>
            <a:off x="6609907" y="1218701"/>
            <a:ext cx="5341126" cy="3912388"/>
          </a:xfrm>
          <a:prstGeom prst="rect">
            <a:avLst/>
          </a:prstGeom>
        </p:spPr>
      </p:pic>
      <p:sp>
        <p:nvSpPr>
          <p:cNvPr id="5" name="TextBox 4">
            <a:extLst>
              <a:ext uri="{FF2B5EF4-FFF2-40B4-BE49-F238E27FC236}">
                <a16:creationId xmlns:a16="http://schemas.microsoft.com/office/drawing/2014/main" id="{2C64091E-3260-3527-5BF5-AE0CA0395D49}"/>
              </a:ext>
            </a:extLst>
          </p:cNvPr>
          <p:cNvSpPr txBox="1"/>
          <p:nvPr/>
        </p:nvSpPr>
        <p:spPr>
          <a:xfrm>
            <a:off x="6609908" y="5176763"/>
            <a:ext cx="5341126" cy="525465"/>
          </a:xfrm>
          <a:prstGeom prst="rect">
            <a:avLst/>
          </a:prstGeom>
          <a:noFill/>
        </p:spPr>
        <p:txBody>
          <a:bodyPr wrap="square">
            <a:spAutoFit/>
          </a:bodyPr>
          <a:lstStyle/>
          <a:p>
            <a:pPr>
              <a:lnSpc>
                <a:spcPct val="150000"/>
              </a:lnSpc>
              <a:spcAft>
                <a:spcPts val="1200"/>
              </a:spcAft>
            </a:pPr>
            <a:r>
              <a:rPr lang="en-AU" sz="1000">
                <a:effectLst/>
                <a:ea typeface="Calibri" panose="020F0502020204030204" pitchFamily="34" charset="0"/>
              </a:rPr>
              <a:t>Swing this Music (8 February 2017) </a:t>
            </a:r>
            <a:r>
              <a:rPr lang="en-AU" sz="1000" u="sng">
                <a:solidFill>
                  <a:srgbClr val="2F5496"/>
                </a:solidFill>
                <a:effectLst/>
                <a:ea typeface="Calibri" panose="020F0502020204030204" pitchFamily="34" charset="0"/>
                <a:hlinkClick r:id="rId5"/>
              </a:rPr>
              <a:t>Call &amp; Response. Work song - </a:t>
            </a:r>
            <a:r>
              <a:rPr lang="en-AU" sz="1000" u="sng" err="1">
                <a:solidFill>
                  <a:srgbClr val="2F5496"/>
                </a:solidFill>
                <a:effectLst/>
                <a:ea typeface="Calibri" panose="020F0502020204030204" pitchFamily="34" charset="0"/>
                <a:hlinkClick r:id="rId5"/>
              </a:rPr>
              <a:t>Prision</a:t>
            </a:r>
            <a:r>
              <a:rPr lang="en-AU" sz="1000" u="sng">
                <a:solidFill>
                  <a:srgbClr val="2F5496"/>
                </a:solidFill>
                <a:effectLst/>
                <a:ea typeface="Calibri" panose="020F0502020204030204" pitchFamily="34" charset="0"/>
                <a:hlinkClick r:id="rId5"/>
              </a:rPr>
              <a:t> song (1966) (0:57)</a:t>
            </a:r>
            <a:r>
              <a:rPr lang="en-AU" sz="1000">
                <a:effectLst/>
                <a:ea typeface="Calibri" panose="020F0502020204030204" pitchFamily="34" charset="0"/>
              </a:rPr>
              <a:t> [video], </a:t>
            </a:r>
            <a:r>
              <a:rPr lang="en-AU" sz="1000" i="1">
                <a:effectLst/>
                <a:ea typeface="Calibri" panose="020F0502020204030204" pitchFamily="34" charset="0"/>
              </a:rPr>
              <a:t>Swing this Music</a:t>
            </a:r>
            <a:r>
              <a:rPr lang="en-AU" sz="1000">
                <a:effectLst/>
                <a:ea typeface="Calibri" panose="020F0502020204030204" pitchFamily="34" charset="0"/>
              </a:rPr>
              <a:t>, YouTube, accessed 14 May 2025</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9D5640E6-4FCF-88DC-FF7F-42FFFFDEDC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F6DC6A-99E8-4F2E-1549-7BF7B2BD31F4}"/>
              </a:ext>
            </a:extLst>
          </p:cNvPr>
          <p:cNvSpPr>
            <a:spLocks noGrp="1"/>
          </p:cNvSpPr>
          <p:nvPr>
            <p:ph type="title"/>
          </p:nvPr>
        </p:nvSpPr>
        <p:spPr>
          <a:xfrm>
            <a:off x="360000" y="290767"/>
            <a:ext cx="11484000" cy="545601"/>
          </a:xfrm>
        </p:spPr>
        <p:txBody>
          <a:bodyPr/>
          <a:lstStyle/>
          <a:p>
            <a:r>
              <a:rPr lang="en-AU">
                <a:latin typeface="+mj-lt"/>
              </a:rPr>
              <a:t>Activity 3.1 – performance assessment (1)</a:t>
            </a:r>
          </a:p>
        </p:txBody>
      </p:sp>
      <p:sp>
        <p:nvSpPr>
          <p:cNvPr id="3" name="Text Placeholder 12">
            <a:extLst>
              <a:ext uri="{FF2B5EF4-FFF2-40B4-BE49-F238E27FC236}">
                <a16:creationId xmlns:a16="http://schemas.microsoft.com/office/drawing/2014/main" id="{39098B07-15E9-0E7F-B95C-980B3E6B3EFF}"/>
              </a:ext>
            </a:extLst>
          </p:cNvPr>
          <p:cNvSpPr>
            <a:spLocks noGrp="1"/>
          </p:cNvSpPr>
          <p:nvPr>
            <p:ph type="body" sz="quarter" idx="18"/>
          </p:nvPr>
        </p:nvSpPr>
        <p:spPr>
          <a:xfrm>
            <a:off x="360002" y="836368"/>
            <a:ext cx="11483998" cy="356423"/>
          </a:xfrm>
        </p:spPr>
        <p:txBody>
          <a:bodyPr/>
          <a:lstStyle/>
          <a:p>
            <a:r>
              <a:rPr lang="en-AU">
                <a:latin typeface="+mj-lt"/>
              </a:rPr>
              <a:t>Performing</a:t>
            </a:r>
          </a:p>
        </p:txBody>
      </p:sp>
      <p:sp>
        <p:nvSpPr>
          <p:cNvPr id="6" name="TextBox 5">
            <a:extLst>
              <a:ext uri="{FF2B5EF4-FFF2-40B4-BE49-F238E27FC236}">
                <a16:creationId xmlns:a16="http://schemas.microsoft.com/office/drawing/2014/main" id="{364BB302-32E6-BAF5-6D6E-54CCB08FA031}"/>
              </a:ext>
            </a:extLst>
          </p:cNvPr>
          <p:cNvSpPr txBox="1"/>
          <p:nvPr/>
        </p:nvSpPr>
        <p:spPr>
          <a:xfrm>
            <a:off x="360001" y="1286283"/>
            <a:ext cx="6066199" cy="5380960"/>
          </a:xfrm>
          <a:prstGeom prst="rect">
            <a:avLst/>
          </a:prstGeom>
          <a:noFill/>
        </p:spPr>
        <p:txBody>
          <a:bodyPr wrap="square" lIns="0">
            <a:spAutoFit/>
          </a:bodyPr>
          <a:lstStyle/>
          <a:p>
            <a:pPr>
              <a:lnSpc>
                <a:spcPct val="150000"/>
              </a:lnSpc>
              <a:spcAft>
                <a:spcPts val="1200"/>
              </a:spcAft>
            </a:pPr>
            <a:r>
              <a:rPr lang="en-AU" sz="1800" kern="100">
                <a:ea typeface="Aptos" panose="020B0004020202020204" pitchFamily="34" charset="0"/>
                <a:cs typeface="Arial" panose="020B0604020202020204" pitchFamily="34" charset="0"/>
              </a:rPr>
              <a:t>What do I have to do for the assessment task?</a:t>
            </a:r>
          </a:p>
          <a:p>
            <a:pPr marL="342900" indent="-342900" algn="l">
              <a:lnSpc>
                <a:spcPct val="150000"/>
              </a:lnSpc>
              <a:spcAft>
                <a:spcPts val="1200"/>
              </a:spcAft>
              <a:buFont typeface="+mj-lt"/>
              <a:buAutoNum type="arabicPeriod"/>
            </a:pPr>
            <a:r>
              <a:rPr lang="en-AU" sz="1800" b="0" i="0">
                <a:solidFill>
                  <a:srgbClr val="000000"/>
                </a:solidFill>
                <a:effectLst/>
              </a:rPr>
              <a:t>Present an ensemble performance of </a:t>
            </a:r>
            <a:r>
              <a:rPr lang="en-AU" sz="1800" b="1" i="1" err="1">
                <a:solidFill>
                  <a:srgbClr val="000000"/>
                </a:solidFill>
                <a:effectLst/>
              </a:rPr>
              <a:t>Feelin</a:t>
            </a:r>
            <a:r>
              <a:rPr lang="en-AU" sz="1800" b="1" i="1">
                <a:solidFill>
                  <a:srgbClr val="000000"/>
                </a:solidFill>
                <a:effectLst/>
              </a:rPr>
              <a:t>’ Blues-E.</a:t>
            </a:r>
            <a:endParaRPr lang="en-AU" sz="1800" b="0" i="0">
              <a:solidFill>
                <a:srgbClr val="000000"/>
              </a:solidFill>
              <a:effectLst/>
            </a:endParaRPr>
          </a:p>
          <a:p>
            <a:pPr marL="342900" indent="-342900" algn="l">
              <a:lnSpc>
                <a:spcPct val="150000"/>
              </a:lnSpc>
              <a:spcAft>
                <a:spcPts val="1200"/>
              </a:spcAft>
              <a:buFont typeface="+mj-lt"/>
              <a:buAutoNum type="arabicPeriod"/>
            </a:pPr>
            <a:r>
              <a:rPr lang="en-AU" sz="1800" b="0" i="0">
                <a:solidFill>
                  <a:srgbClr val="000000"/>
                </a:solidFill>
                <a:effectLst/>
              </a:rPr>
              <a:t>Ensure the ensemble includes </a:t>
            </a:r>
            <a:r>
              <a:rPr lang="en-AU" sz="1800" b="1" i="0">
                <a:solidFill>
                  <a:srgbClr val="000000"/>
                </a:solidFill>
                <a:effectLst/>
              </a:rPr>
              <a:t>at least 3 </a:t>
            </a:r>
            <a:r>
              <a:rPr lang="en-AU" sz="1800" b="0" i="0">
                <a:solidFill>
                  <a:srgbClr val="000000"/>
                </a:solidFill>
                <a:effectLst/>
              </a:rPr>
              <a:t>members, with each person either playing the melody (part 1), accompaniment (part 2), or bass role (part 3).</a:t>
            </a:r>
          </a:p>
          <a:p>
            <a:pPr marL="342900" indent="-342900" algn="l">
              <a:lnSpc>
                <a:spcPct val="150000"/>
              </a:lnSpc>
              <a:spcAft>
                <a:spcPts val="1200"/>
              </a:spcAft>
              <a:buFont typeface="+mj-lt"/>
              <a:buAutoNum type="arabicPeriod"/>
            </a:pPr>
            <a:r>
              <a:rPr lang="en-AU" sz="1800" b="0" i="0">
                <a:solidFill>
                  <a:srgbClr val="000000"/>
                </a:solidFill>
                <a:effectLst/>
              </a:rPr>
              <a:t>All members </a:t>
            </a:r>
            <a:r>
              <a:rPr lang="en-AU" sz="1800" b="1" i="0">
                <a:solidFill>
                  <a:srgbClr val="000000"/>
                </a:solidFill>
                <a:effectLst/>
              </a:rPr>
              <a:t>must</a:t>
            </a:r>
            <a:r>
              <a:rPr lang="en-AU" sz="1800" b="0" i="0">
                <a:solidFill>
                  <a:srgbClr val="000000"/>
                </a:solidFill>
                <a:effectLst/>
              </a:rPr>
              <a:t> perform on </a:t>
            </a:r>
            <a:r>
              <a:rPr lang="en-AU" sz="1800" b="1" i="0">
                <a:solidFill>
                  <a:srgbClr val="000000"/>
                </a:solidFill>
                <a:effectLst/>
              </a:rPr>
              <a:t>individual</a:t>
            </a:r>
            <a:r>
              <a:rPr lang="en-AU" sz="1800" b="0" i="0">
                <a:solidFill>
                  <a:srgbClr val="000000"/>
                </a:solidFill>
                <a:effectLst/>
              </a:rPr>
              <a:t> instruments, such as acoustic or electric guitars.</a:t>
            </a:r>
          </a:p>
          <a:p>
            <a:pPr marL="342900" indent="-342900" algn="l">
              <a:lnSpc>
                <a:spcPct val="150000"/>
              </a:lnSpc>
              <a:spcAft>
                <a:spcPts val="1200"/>
              </a:spcAft>
              <a:buFont typeface="+mj-lt"/>
              <a:buAutoNum type="arabicPeriod"/>
            </a:pPr>
            <a:r>
              <a:rPr lang="en-AU" sz="1800" b="0" i="0">
                <a:solidFill>
                  <a:srgbClr val="000000"/>
                </a:solidFill>
                <a:effectLst/>
              </a:rPr>
              <a:t>Maintaining balance and clarity in each part during the performance is essential.</a:t>
            </a:r>
          </a:p>
          <a:p>
            <a:pPr marL="342900" indent="-342900" algn="l">
              <a:lnSpc>
                <a:spcPct val="150000"/>
              </a:lnSpc>
              <a:spcAft>
                <a:spcPts val="1200"/>
              </a:spcAft>
              <a:buFont typeface="+mj-lt"/>
              <a:buAutoNum type="arabicPeriod"/>
            </a:pPr>
            <a:r>
              <a:rPr lang="en-AU" sz="1800" b="0" i="0">
                <a:solidFill>
                  <a:srgbClr val="000000"/>
                </a:solidFill>
                <a:effectLst/>
              </a:rPr>
              <a:t>Actively participate in rehearsals and feedback sessions during class in the lead up to the task.</a:t>
            </a:r>
            <a:endParaRPr lang="en-AU" sz="1800" kern="100">
              <a:ea typeface="Aptos" panose="020B00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5C922F2-A3B3-D5C4-C63E-DB2EA4BB562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4653" y="2154877"/>
            <a:ext cx="5289347" cy="3643772"/>
          </a:xfrm>
          <a:prstGeom prst="rect">
            <a:avLst/>
          </a:prstGeom>
        </p:spPr>
      </p:pic>
      <p:sp>
        <p:nvSpPr>
          <p:cNvPr id="2" name="Slide Number Placeholder 1">
            <a:extLst>
              <a:ext uri="{FF2B5EF4-FFF2-40B4-BE49-F238E27FC236}">
                <a16:creationId xmlns:a16="http://schemas.microsoft.com/office/drawing/2014/main" id="{9758B2FC-B97D-6E79-AEFA-EEF7A2B99A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155720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0CC53170-9F8E-3D1B-0F1B-976D4E2BDF7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F026E18-A773-A6E1-4696-E3C17DCB197C}"/>
              </a:ext>
            </a:extLst>
          </p:cNvPr>
          <p:cNvSpPr>
            <a:spLocks noGrp="1"/>
          </p:cNvSpPr>
          <p:nvPr>
            <p:ph type="title"/>
          </p:nvPr>
        </p:nvSpPr>
        <p:spPr>
          <a:xfrm>
            <a:off x="360000" y="290767"/>
            <a:ext cx="11484000" cy="545601"/>
          </a:xfrm>
        </p:spPr>
        <p:txBody>
          <a:bodyPr/>
          <a:lstStyle/>
          <a:p>
            <a:r>
              <a:rPr lang="en-AU">
                <a:latin typeface="+mj-lt"/>
              </a:rPr>
              <a:t>Activity 3.1 – performance assessment (2)</a:t>
            </a:r>
          </a:p>
        </p:txBody>
      </p:sp>
      <p:sp>
        <p:nvSpPr>
          <p:cNvPr id="3" name="Text Placeholder 12">
            <a:extLst>
              <a:ext uri="{FF2B5EF4-FFF2-40B4-BE49-F238E27FC236}">
                <a16:creationId xmlns:a16="http://schemas.microsoft.com/office/drawing/2014/main" id="{463F1CF4-6E3E-043C-D4FF-5B6143B45F2E}"/>
              </a:ext>
            </a:extLst>
          </p:cNvPr>
          <p:cNvSpPr>
            <a:spLocks noGrp="1"/>
          </p:cNvSpPr>
          <p:nvPr>
            <p:ph type="body" sz="quarter" idx="18"/>
          </p:nvPr>
        </p:nvSpPr>
        <p:spPr>
          <a:xfrm>
            <a:off x="360002" y="836368"/>
            <a:ext cx="11483998" cy="356423"/>
          </a:xfrm>
        </p:spPr>
        <p:txBody>
          <a:bodyPr/>
          <a:lstStyle/>
          <a:p>
            <a:r>
              <a:rPr lang="en-AU">
                <a:latin typeface="+mj-lt"/>
              </a:rPr>
              <a:t>Performing</a:t>
            </a:r>
          </a:p>
        </p:txBody>
      </p:sp>
      <p:sp>
        <p:nvSpPr>
          <p:cNvPr id="6" name="TextBox 5">
            <a:extLst>
              <a:ext uri="{FF2B5EF4-FFF2-40B4-BE49-F238E27FC236}">
                <a16:creationId xmlns:a16="http://schemas.microsoft.com/office/drawing/2014/main" id="{23910B31-719E-A26C-054F-EF79C529EB41}"/>
              </a:ext>
            </a:extLst>
          </p:cNvPr>
          <p:cNvSpPr txBox="1"/>
          <p:nvPr/>
        </p:nvSpPr>
        <p:spPr>
          <a:xfrm>
            <a:off x="360000" y="1371664"/>
            <a:ext cx="11141846" cy="4965462"/>
          </a:xfrm>
          <a:prstGeom prst="rect">
            <a:avLst/>
          </a:prstGeom>
          <a:noFill/>
        </p:spPr>
        <p:txBody>
          <a:bodyPr wrap="square" lIns="0">
            <a:spAutoFit/>
          </a:bodyPr>
          <a:lstStyle/>
          <a:p>
            <a:pPr>
              <a:lnSpc>
                <a:spcPct val="150000"/>
              </a:lnSpc>
              <a:spcAft>
                <a:spcPts val="1200"/>
              </a:spcAft>
            </a:pPr>
            <a:r>
              <a:rPr lang="en-AU" sz="1800" kern="100">
                <a:effectLst/>
                <a:ea typeface="Aptos" panose="020B0004020202020204" pitchFamily="34" charset="0"/>
                <a:cs typeface="Arial" panose="020B0604020202020204" pitchFamily="34" charset="0"/>
              </a:rPr>
              <a:t>How do I prepare?</a:t>
            </a:r>
          </a:p>
          <a:p>
            <a:pPr marL="342900" indent="-342900" algn="l">
              <a:lnSpc>
                <a:spcPct val="150000"/>
              </a:lnSpc>
              <a:spcAft>
                <a:spcPts val="1200"/>
              </a:spcAft>
              <a:buFont typeface="+mj-lt"/>
              <a:buAutoNum type="arabicPeriod"/>
            </a:pPr>
            <a:r>
              <a:rPr lang="en-AU" sz="1800" b="1" i="0">
                <a:solidFill>
                  <a:srgbClr val="000000"/>
                </a:solidFill>
                <a:effectLst/>
              </a:rPr>
              <a:t>Practise consistently –</a:t>
            </a:r>
            <a:r>
              <a:rPr lang="en-AU" sz="1800">
                <a:solidFill>
                  <a:srgbClr val="000000"/>
                </a:solidFill>
              </a:rPr>
              <a:t> d</a:t>
            </a:r>
            <a:r>
              <a:rPr lang="en-AU" sz="1800" b="0" i="0">
                <a:solidFill>
                  <a:srgbClr val="000000"/>
                </a:solidFill>
                <a:effectLst/>
              </a:rPr>
              <a:t>edicate time to learn and practice your specific part on the instrument.</a:t>
            </a:r>
          </a:p>
          <a:p>
            <a:pPr marL="342900" indent="-342900" algn="l">
              <a:lnSpc>
                <a:spcPct val="150000"/>
              </a:lnSpc>
              <a:spcAft>
                <a:spcPts val="1200"/>
              </a:spcAft>
              <a:buFont typeface="+mj-lt"/>
              <a:buAutoNum type="arabicPeriod"/>
            </a:pPr>
            <a:r>
              <a:rPr lang="en-AU" sz="1800" b="1" i="0">
                <a:solidFill>
                  <a:srgbClr val="000000"/>
                </a:solidFill>
                <a:effectLst/>
              </a:rPr>
              <a:t>Focus on technique –</a:t>
            </a:r>
            <a:r>
              <a:rPr lang="en-AU" sz="1800" b="0" i="0">
                <a:solidFill>
                  <a:srgbClr val="000000"/>
                </a:solidFill>
                <a:effectLst/>
              </a:rPr>
              <a:t> work on using correct technique while playing, including posture and safe playing practices.</a:t>
            </a:r>
          </a:p>
          <a:p>
            <a:pPr marL="342900" indent="-342900" algn="l">
              <a:lnSpc>
                <a:spcPct val="150000"/>
              </a:lnSpc>
              <a:spcAft>
                <a:spcPts val="1200"/>
              </a:spcAft>
              <a:buFont typeface="+mj-lt"/>
              <a:buAutoNum type="arabicPeriod"/>
            </a:pPr>
            <a:r>
              <a:rPr lang="en-AU" sz="1800" b="1" i="0">
                <a:solidFill>
                  <a:srgbClr val="000000"/>
                </a:solidFill>
                <a:effectLst/>
              </a:rPr>
              <a:t>Rehearse with the ensemble –</a:t>
            </a:r>
            <a:r>
              <a:rPr lang="en-AU" sz="1800" b="0" i="0">
                <a:solidFill>
                  <a:srgbClr val="000000"/>
                </a:solidFill>
                <a:effectLst/>
              </a:rPr>
              <a:t> schedule regular rehearsals with your group to ensure everyone is synchronised and comfortable with their parts.</a:t>
            </a:r>
          </a:p>
          <a:p>
            <a:pPr marL="342900" indent="-342900" algn="l">
              <a:lnSpc>
                <a:spcPct val="150000"/>
              </a:lnSpc>
              <a:spcAft>
                <a:spcPts val="1200"/>
              </a:spcAft>
              <a:buFont typeface="+mj-lt"/>
              <a:buAutoNum type="arabicPeriod"/>
            </a:pPr>
            <a:r>
              <a:rPr lang="en-AU" sz="1800" b="1" i="0">
                <a:solidFill>
                  <a:srgbClr val="000000"/>
                </a:solidFill>
                <a:effectLst/>
              </a:rPr>
              <a:t>Seek feedback –</a:t>
            </a:r>
            <a:r>
              <a:rPr lang="en-AU" sz="1800" b="0" i="0">
                <a:solidFill>
                  <a:srgbClr val="000000"/>
                </a:solidFill>
                <a:effectLst/>
              </a:rPr>
              <a:t> be open to receiving and acting on feedback from peers and teachers to refine your performance.</a:t>
            </a:r>
          </a:p>
          <a:p>
            <a:pPr marL="342900" indent="-342900" algn="l">
              <a:lnSpc>
                <a:spcPct val="150000"/>
              </a:lnSpc>
              <a:spcAft>
                <a:spcPts val="1200"/>
              </a:spcAft>
              <a:buFont typeface="+mj-lt"/>
              <a:buAutoNum type="arabicPeriod"/>
            </a:pPr>
            <a:r>
              <a:rPr lang="en-AU" sz="1800" b="1" i="0">
                <a:solidFill>
                  <a:srgbClr val="000000"/>
                </a:solidFill>
                <a:effectLst/>
              </a:rPr>
              <a:t>Reflect on progress –</a:t>
            </a:r>
            <a:r>
              <a:rPr lang="en-AU" sz="1800" b="0" i="0">
                <a:solidFill>
                  <a:srgbClr val="000000"/>
                </a:solidFill>
                <a:effectLst/>
              </a:rPr>
              <a:t> after each rehearsal, discuss what worked well and what needs improvement with your ensemble.</a:t>
            </a:r>
          </a:p>
        </p:txBody>
      </p:sp>
      <p:sp>
        <p:nvSpPr>
          <p:cNvPr id="2" name="Slide Number Placeholder 1">
            <a:extLst>
              <a:ext uri="{FF2B5EF4-FFF2-40B4-BE49-F238E27FC236}">
                <a16:creationId xmlns:a16="http://schemas.microsoft.com/office/drawing/2014/main" id="{0809A9AF-E225-4B78-A1A6-0AEE9E91CE6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289687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E64677E8-C544-77E7-BFF6-C60A3CE86F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66FB69-651E-D820-865B-29E45E114739}"/>
              </a:ext>
            </a:extLst>
          </p:cNvPr>
          <p:cNvSpPr>
            <a:spLocks noGrp="1"/>
          </p:cNvSpPr>
          <p:nvPr>
            <p:ph type="title"/>
          </p:nvPr>
        </p:nvSpPr>
        <p:spPr>
          <a:xfrm>
            <a:off x="360000" y="290767"/>
            <a:ext cx="11484000" cy="545601"/>
          </a:xfrm>
        </p:spPr>
        <p:txBody>
          <a:bodyPr lIns="0"/>
          <a:lstStyle/>
          <a:p>
            <a:r>
              <a:rPr lang="en-AU">
                <a:latin typeface="+mj-lt"/>
              </a:rPr>
              <a:t>Activity 3.1 – performance assessment (3)</a:t>
            </a:r>
          </a:p>
        </p:txBody>
      </p:sp>
      <p:sp>
        <p:nvSpPr>
          <p:cNvPr id="3" name="Text Placeholder 12">
            <a:extLst>
              <a:ext uri="{FF2B5EF4-FFF2-40B4-BE49-F238E27FC236}">
                <a16:creationId xmlns:a16="http://schemas.microsoft.com/office/drawing/2014/main" id="{34C7141D-581B-3189-3542-F34F16DD4373}"/>
              </a:ext>
            </a:extLst>
          </p:cNvPr>
          <p:cNvSpPr>
            <a:spLocks noGrp="1"/>
          </p:cNvSpPr>
          <p:nvPr>
            <p:ph type="body" sz="quarter" idx="18"/>
          </p:nvPr>
        </p:nvSpPr>
        <p:spPr>
          <a:xfrm>
            <a:off x="360002" y="836368"/>
            <a:ext cx="11483998" cy="356423"/>
          </a:xfrm>
        </p:spPr>
        <p:txBody>
          <a:bodyPr lIns="0"/>
          <a:lstStyle/>
          <a:p>
            <a:r>
              <a:rPr lang="en-AU">
                <a:latin typeface="+mj-lt"/>
              </a:rPr>
              <a:t>Performing</a:t>
            </a:r>
          </a:p>
        </p:txBody>
      </p:sp>
      <p:sp>
        <p:nvSpPr>
          <p:cNvPr id="6" name="TextBox 5">
            <a:extLst>
              <a:ext uri="{FF2B5EF4-FFF2-40B4-BE49-F238E27FC236}">
                <a16:creationId xmlns:a16="http://schemas.microsoft.com/office/drawing/2014/main" id="{5685B34C-6D83-339D-8818-B891FD33F4C6}"/>
              </a:ext>
            </a:extLst>
          </p:cNvPr>
          <p:cNvSpPr txBox="1"/>
          <p:nvPr/>
        </p:nvSpPr>
        <p:spPr>
          <a:xfrm>
            <a:off x="354001" y="1569516"/>
            <a:ext cx="11483998" cy="4134465"/>
          </a:xfrm>
          <a:prstGeom prst="rect">
            <a:avLst/>
          </a:prstGeom>
          <a:noFill/>
        </p:spPr>
        <p:txBody>
          <a:bodyPr wrap="square" lIns="0">
            <a:spAutoFit/>
          </a:bodyPr>
          <a:lstStyle/>
          <a:p>
            <a:pPr>
              <a:lnSpc>
                <a:spcPct val="150000"/>
              </a:lnSpc>
              <a:spcAft>
                <a:spcPts val="1200"/>
              </a:spcAft>
            </a:pPr>
            <a:r>
              <a:rPr lang="en-AU" sz="1800" kern="100">
                <a:ea typeface="Aptos" panose="020B0004020202020204" pitchFamily="34" charset="0"/>
                <a:cs typeface="Arial" panose="020B0604020202020204" pitchFamily="34" charset="0"/>
              </a:rPr>
              <a:t>How am I being assessed?</a:t>
            </a:r>
          </a:p>
          <a:p>
            <a:pPr algn="l">
              <a:lnSpc>
                <a:spcPct val="150000"/>
              </a:lnSpc>
              <a:spcAft>
                <a:spcPts val="1200"/>
              </a:spcAft>
            </a:pPr>
            <a:r>
              <a:rPr lang="en-AU" sz="1800" b="0" i="0">
                <a:solidFill>
                  <a:srgbClr val="000000"/>
                </a:solidFill>
                <a:effectLst/>
              </a:rPr>
              <a:t>You will be assessed based on 4 main criteria:</a:t>
            </a:r>
          </a:p>
          <a:p>
            <a:pPr marL="285750" indent="-285750" algn="l">
              <a:lnSpc>
                <a:spcPct val="150000"/>
              </a:lnSpc>
              <a:spcAft>
                <a:spcPts val="1200"/>
              </a:spcAft>
              <a:buFont typeface="Arial" panose="020B0604020202020204" pitchFamily="34" charset="0"/>
              <a:buChar char="•"/>
            </a:pPr>
            <a:r>
              <a:rPr lang="en-AU" sz="1800" b="1" i="0">
                <a:solidFill>
                  <a:srgbClr val="000000"/>
                </a:solidFill>
                <a:effectLst/>
              </a:rPr>
              <a:t>Technical proficiency –</a:t>
            </a:r>
            <a:r>
              <a:rPr lang="en-AU" sz="1800" b="0" i="0">
                <a:solidFill>
                  <a:srgbClr val="000000"/>
                </a:solidFill>
                <a:effectLst/>
              </a:rPr>
              <a:t> your ability to demonstrate correct technique and control throughout the performance.</a:t>
            </a:r>
          </a:p>
          <a:p>
            <a:pPr marL="285750" indent="-285750" algn="l">
              <a:lnSpc>
                <a:spcPct val="150000"/>
              </a:lnSpc>
              <a:spcAft>
                <a:spcPts val="1200"/>
              </a:spcAft>
              <a:buFont typeface="Arial" panose="020B0604020202020204" pitchFamily="34" charset="0"/>
              <a:buChar char="•"/>
            </a:pPr>
            <a:r>
              <a:rPr lang="en-AU" sz="1800" b="1" i="0">
                <a:solidFill>
                  <a:srgbClr val="000000"/>
                </a:solidFill>
                <a:effectLst/>
              </a:rPr>
              <a:t>Rhythmic accuracy –</a:t>
            </a:r>
            <a:r>
              <a:rPr lang="en-AU" sz="1800" b="0" i="0">
                <a:solidFill>
                  <a:srgbClr val="000000"/>
                </a:solidFill>
                <a:effectLst/>
              </a:rPr>
              <a:t> your ability to maintain accurate rhythm and an even tempo.</a:t>
            </a:r>
          </a:p>
          <a:p>
            <a:pPr marL="285750" indent="-285750" algn="l">
              <a:lnSpc>
                <a:spcPct val="150000"/>
              </a:lnSpc>
              <a:spcAft>
                <a:spcPts val="1200"/>
              </a:spcAft>
              <a:buFont typeface="Arial" panose="020B0604020202020204" pitchFamily="34" charset="0"/>
              <a:buChar char="•"/>
            </a:pPr>
            <a:r>
              <a:rPr lang="en-AU" sz="1800" b="1" i="0">
                <a:solidFill>
                  <a:srgbClr val="000000"/>
                </a:solidFill>
                <a:effectLst/>
              </a:rPr>
              <a:t>Sound clarity –</a:t>
            </a:r>
            <a:r>
              <a:rPr lang="en-AU" sz="1800" b="0" i="0">
                <a:solidFill>
                  <a:srgbClr val="000000"/>
                </a:solidFill>
                <a:effectLst/>
              </a:rPr>
              <a:t> your ability to produce a clear and consistent sound, considering dynamics, articulation, and tone.</a:t>
            </a:r>
          </a:p>
          <a:p>
            <a:pPr marL="285750" indent="-285750" algn="l">
              <a:lnSpc>
                <a:spcPct val="150000"/>
              </a:lnSpc>
              <a:spcAft>
                <a:spcPts val="1200"/>
              </a:spcAft>
              <a:buFont typeface="Arial" panose="020B0604020202020204" pitchFamily="34" charset="0"/>
              <a:buChar char="•"/>
            </a:pPr>
            <a:r>
              <a:rPr lang="en-AU" sz="1800" b="1" i="0">
                <a:solidFill>
                  <a:srgbClr val="000000"/>
                </a:solidFill>
                <a:effectLst/>
              </a:rPr>
              <a:t>Ensemble balance –</a:t>
            </a:r>
            <a:r>
              <a:rPr lang="en-AU" sz="1800" b="0" i="0">
                <a:solidFill>
                  <a:srgbClr val="000000"/>
                </a:solidFill>
                <a:effectLst/>
              </a:rPr>
              <a:t> your ability to maintain a balanced and controlled role within the ensemble.</a:t>
            </a:r>
          </a:p>
        </p:txBody>
      </p:sp>
      <p:sp>
        <p:nvSpPr>
          <p:cNvPr id="2" name="Slide Number Placeholder 1">
            <a:extLst>
              <a:ext uri="{FF2B5EF4-FFF2-40B4-BE49-F238E27FC236}">
                <a16:creationId xmlns:a16="http://schemas.microsoft.com/office/drawing/2014/main" id="{92E9AC30-5668-82BF-24CB-46B346E5F3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144172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749DE95A-F93E-29FD-7C32-1C0FD4C7B86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D3A3D1F-3B1C-09D8-6746-630FA711DFA5}"/>
              </a:ext>
            </a:extLst>
          </p:cNvPr>
          <p:cNvSpPr>
            <a:spLocks noGrp="1"/>
          </p:cNvSpPr>
          <p:nvPr>
            <p:ph type="title"/>
          </p:nvPr>
        </p:nvSpPr>
        <p:spPr>
          <a:xfrm>
            <a:off x="360000" y="290767"/>
            <a:ext cx="11484000" cy="545601"/>
          </a:xfrm>
        </p:spPr>
        <p:txBody>
          <a:bodyPr/>
          <a:lstStyle/>
          <a:p>
            <a:r>
              <a:rPr lang="en-AU">
                <a:latin typeface="+mj-lt"/>
              </a:rPr>
              <a:t>Activity 3.1 – performance assessment (4)</a:t>
            </a:r>
          </a:p>
        </p:txBody>
      </p:sp>
      <p:sp>
        <p:nvSpPr>
          <p:cNvPr id="3" name="Text Placeholder 12">
            <a:extLst>
              <a:ext uri="{FF2B5EF4-FFF2-40B4-BE49-F238E27FC236}">
                <a16:creationId xmlns:a16="http://schemas.microsoft.com/office/drawing/2014/main" id="{AF57A881-D90A-CB7F-80C9-E42C2C882F01}"/>
              </a:ext>
            </a:extLst>
          </p:cNvPr>
          <p:cNvSpPr>
            <a:spLocks noGrp="1"/>
          </p:cNvSpPr>
          <p:nvPr>
            <p:ph type="body" sz="quarter" idx="18"/>
          </p:nvPr>
        </p:nvSpPr>
        <p:spPr>
          <a:xfrm>
            <a:off x="360002" y="836368"/>
            <a:ext cx="11483998" cy="356423"/>
          </a:xfrm>
        </p:spPr>
        <p:txBody>
          <a:bodyPr/>
          <a:lstStyle/>
          <a:p>
            <a:r>
              <a:rPr lang="en-AU">
                <a:latin typeface="+mj-lt"/>
              </a:rPr>
              <a:t>Performing</a:t>
            </a:r>
          </a:p>
        </p:txBody>
      </p:sp>
      <p:sp>
        <p:nvSpPr>
          <p:cNvPr id="6" name="TextBox 5">
            <a:extLst>
              <a:ext uri="{FF2B5EF4-FFF2-40B4-BE49-F238E27FC236}">
                <a16:creationId xmlns:a16="http://schemas.microsoft.com/office/drawing/2014/main" id="{69BE14CF-B3E3-D171-7F07-E82E07C35117}"/>
              </a:ext>
            </a:extLst>
          </p:cNvPr>
          <p:cNvSpPr txBox="1"/>
          <p:nvPr/>
        </p:nvSpPr>
        <p:spPr>
          <a:xfrm>
            <a:off x="360000" y="1372977"/>
            <a:ext cx="11471998" cy="5119350"/>
          </a:xfrm>
          <a:prstGeom prst="rect">
            <a:avLst/>
          </a:prstGeom>
          <a:noFill/>
        </p:spPr>
        <p:txBody>
          <a:bodyPr wrap="square" lIns="0">
            <a:spAutoFit/>
          </a:bodyPr>
          <a:lstStyle/>
          <a:p>
            <a:pPr>
              <a:lnSpc>
                <a:spcPct val="150000"/>
              </a:lnSpc>
              <a:spcAft>
                <a:spcPts val="1200"/>
              </a:spcAft>
            </a:pPr>
            <a:r>
              <a:rPr lang="en-AU" sz="1800" kern="100">
                <a:effectLst/>
                <a:ea typeface="Aptos" panose="020B0004020202020204" pitchFamily="34" charset="0"/>
                <a:cs typeface="Arial" panose="020B0604020202020204" pitchFamily="34" charset="0"/>
              </a:rPr>
              <a:t>What do I need to do to make sure I am ready?</a:t>
            </a:r>
          </a:p>
          <a:p>
            <a:pPr marL="342900" indent="-342900" algn="l">
              <a:lnSpc>
                <a:spcPct val="150000"/>
              </a:lnSpc>
              <a:spcAft>
                <a:spcPts val="1200"/>
              </a:spcAft>
              <a:buFont typeface="+mj-lt"/>
              <a:buAutoNum type="arabicPeriod"/>
            </a:pPr>
            <a:r>
              <a:rPr lang="en-AU" sz="1800" b="1" i="0">
                <a:solidFill>
                  <a:srgbClr val="000000"/>
                </a:solidFill>
                <a:effectLst/>
              </a:rPr>
              <a:t>Secure your </a:t>
            </a:r>
            <a:r>
              <a:rPr lang="en-AU" sz="1800" b="1">
                <a:solidFill>
                  <a:srgbClr val="000000"/>
                </a:solidFill>
              </a:rPr>
              <a:t>p</a:t>
            </a:r>
            <a:r>
              <a:rPr lang="en-AU" sz="1800" b="1" i="0">
                <a:solidFill>
                  <a:srgbClr val="000000"/>
                </a:solidFill>
                <a:effectLst/>
              </a:rPr>
              <a:t>art –</a:t>
            </a:r>
            <a:r>
              <a:rPr lang="en-AU" sz="1800" b="0" i="0">
                <a:solidFill>
                  <a:srgbClr val="000000"/>
                </a:solidFill>
                <a:effectLst/>
              </a:rPr>
              <a:t> make sure you can play your part confidently before rehearsing with others.</a:t>
            </a:r>
          </a:p>
          <a:p>
            <a:pPr marL="342900" indent="-342900" algn="l">
              <a:lnSpc>
                <a:spcPct val="150000"/>
              </a:lnSpc>
              <a:spcAft>
                <a:spcPts val="1200"/>
              </a:spcAft>
              <a:buFont typeface="+mj-lt"/>
              <a:buAutoNum type="arabicPeriod"/>
            </a:pPr>
            <a:r>
              <a:rPr lang="en-AU" sz="1800" b="1" i="0">
                <a:solidFill>
                  <a:srgbClr val="000000"/>
                </a:solidFill>
                <a:effectLst/>
              </a:rPr>
              <a:t>Tune instruments –</a:t>
            </a:r>
            <a:r>
              <a:rPr lang="en-AU" sz="1800" b="0" i="0">
                <a:solidFill>
                  <a:srgbClr val="000000"/>
                </a:solidFill>
                <a:effectLst/>
              </a:rPr>
              <a:t> ensure all instruments are accurately tuned and balanced, especially if using amplified equipment.</a:t>
            </a:r>
          </a:p>
          <a:p>
            <a:pPr marL="342900" indent="-342900" algn="l">
              <a:lnSpc>
                <a:spcPct val="150000"/>
              </a:lnSpc>
              <a:spcAft>
                <a:spcPts val="1200"/>
              </a:spcAft>
              <a:buFont typeface="+mj-lt"/>
              <a:buAutoNum type="arabicPeriod"/>
            </a:pPr>
            <a:r>
              <a:rPr lang="en-AU" sz="1800" b="1" i="0">
                <a:solidFill>
                  <a:srgbClr val="000000"/>
                </a:solidFill>
                <a:effectLst/>
              </a:rPr>
              <a:t>Establish a starting </a:t>
            </a:r>
            <a:r>
              <a:rPr lang="en-AU" sz="1800" b="1">
                <a:solidFill>
                  <a:srgbClr val="000000"/>
                </a:solidFill>
              </a:rPr>
              <a:t>p</a:t>
            </a:r>
            <a:r>
              <a:rPr lang="en-AU" sz="1800" b="1" i="0">
                <a:solidFill>
                  <a:srgbClr val="000000"/>
                </a:solidFill>
                <a:effectLst/>
              </a:rPr>
              <a:t>oint –</a:t>
            </a:r>
            <a:r>
              <a:rPr lang="en-AU" sz="1800" b="0" i="0">
                <a:solidFill>
                  <a:srgbClr val="000000"/>
                </a:solidFill>
                <a:effectLst/>
              </a:rPr>
              <a:t> practice a clear way to start the piece together, such as a one-bar count-in.</a:t>
            </a:r>
          </a:p>
          <a:p>
            <a:pPr marL="342900" indent="-342900" algn="l">
              <a:lnSpc>
                <a:spcPct val="150000"/>
              </a:lnSpc>
              <a:spcAft>
                <a:spcPts val="1200"/>
              </a:spcAft>
              <a:buFont typeface="+mj-lt"/>
              <a:buAutoNum type="arabicPeriod"/>
            </a:pPr>
            <a:r>
              <a:rPr lang="en-AU" sz="1800" b="1" i="0">
                <a:solidFill>
                  <a:srgbClr val="000000"/>
                </a:solidFill>
                <a:effectLst/>
              </a:rPr>
              <a:t>Communicate effectively –</a:t>
            </a:r>
            <a:r>
              <a:rPr lang="en-AU" sz="1800" b="0" i="0">
                <a:solidFill>
                  <a:srgbClr val="000000"/>
                </a:solidFill>
                <a:effectLst/>
              </a:rPr>
              <a:t> arrange yourselves in a U or V shape during rehearsals to improve communication and visibility within the ensemble.</a:t>
            </a:r>
          </a:p>
          <a:p>
            <a:pPr marL="342900" indent="-342900" algn="l">
              <a:lnSpc>
                <a:spcPct val="150000"/>
              </a:lnSpc>
              <a:spcAft>
                <a:spcPts val="1200"/>
              </a:spcAft>
              <a:buFont typeface="+mj-lt"/>
              <a:buAutoNum type="arabicPeriod"/>
            </a:pPr>
            <a:r>
              <a:rPr lang="en-AU" sz="1800" b="1" i="0">
                <a:solidFill>
                  <a:srgbClr val="000000"/>
                </a:solidFill>
                <a:effectLst/>
              </a:rPr>
              <a:t>Maintain tempo –</a:t>
            </a:r>
            <a:r>
              <a:rPr lang="en-AU" sz="1800" b="0" i="0">
                <a:solidFill>
                  <a:srgbClr val="000000"/>
                </a:solidFill>
                <a:effectLst/>
              </a:rPr>
              <a:t> work on keeping a consistent tempo with your ensemble.</a:t>
            </a:r>
          </a:p>
          <a:p>
            <a:pPr marL="342900" indent="-342900" algn="l">
              <a:lnSpc>
                <a:spcPct val="150000"/>
              </a:lnSpc>
              <a:spcAft>
                <a:spcPts val="1200"/>
              </a:spcAft>
              <a:buFont typeface="+mj-lt"/>
              <a:buAutoNum type="arabicPeriod"/>
            </a:pPr>
            <a:r>
              <a:rPr lang="en-AU" sz="1800" b="1" i="0">
                <a:solidFill>
                  <a:srgbClr val="000000"/>
                </a:solidFill>
                <a:effectLst/>
              </a:rPr>
              <a:t>Balance your </a:t>
            </a:r>
            <a:r>
              <a:rPr lang="en-AU" sz="1800" b="1">
                <a:solidFill>
                  <a:srgbClr val="000000"/>
                </a:solidFill>
              </a:rPr>
              <a:t>s</a:t>
            </a:r>
            <a:r>
              <a:rPr lang="en-AU" sz="1800" b="1" i="0">
                <a:solidFill>
                  <a:srgbClr val="000000"/>
                </a:solidFill>
                <a:effectLst/>
              </a:rPr>
              <a:t>ound –</a:t>
            </a:r>
            <a:r>
              <a:rPr lang="en-AU" sz="1800" b="0" i="0">
                <a:solidFill>
                  <a:srgbClr val="000000"/>
                </a:solidFill>
                <a:effectLst/>
              </a:rPr>
              <a:t> focus on clear articulation and tone to ensure your part is identifiable within the ensembl</a:t>
            </a:r>
            <a:r>
              <a:rPr lang="en-AU" sz="1800">
                <a:solidFill>
                  <a:srgbClr val="000000"/>
                </a:solidFill>
              </a:rPr>
              <a:t>e</a:t>
            </a:r>
            <a:endParaRPr lang="en-AU" sz="1800" b="0" i="0">
              <a:solidFill>
                <a:srgbClr val="000000"/>
              </a:solidFill>
              <a:effectLst/>
            </a:endParaRPr>
          </a:p>
        </p:txBody>
      </p:sp>
      <p:sp>
        <p:nvSpPr>
          <p:cNvPr id="2" name="Slide Number Placeholder 1">
            <a:extLst>
              <a:ext uri="{FF2B5EF4-FFF2-40B4-BE49-F238E27FC236}">
                <a16:creationId xmlns:a16="http://schemas.microsoft.com/office/drawing/2014/main" id="{97463C95-085F-4195-DDB3-6EB4DC5E523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243668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4E048-464A-FCA6-0D52-280890976FB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F104EA0-396D-E7A5-860E-BBD65CD676E3}"/>
              </a:ext>
            </a:extLst>
          </p:cNvPr>
          <p:cNvSpPr>
            <a:spLocks noGrp="1"/>
          </p:cNvSpPr>
          <p:nvPr>
            <p:ph type="ctrTitle"/>
          </p:nvPr>
        </p:nvSpPr>
        <p:spPr>
          <a:xfrm>
            <a:off x="540000" y="4067881"/>
            <a:ext cx="11291998" cy="2375782"/>
          </a:xfrm>
        </p:spPr>
        <p:txBody>
          <a:bodyPr/>
          <a:lstStyle/>
          <a:p>
            <a:r>
              <a:rPr lang="en-AU">
                <a:latin typeface="+mj-lt"/>
              </a:rPr>
              <a:t>Learning sequence 4 –</a:t>
            </a:r>
            <a:br>
              <a:rPr lang="en-AU">
                <a:latin typeface="+mj-lt"/>
              </a:rPr>
            </a:br>
            <a:r>
              <a:rPr lang="en-AU">
                <a:latin typeface="+mj-lt"/>
              </a:rPr>
              <a:t>the drum kit</a:t>
            </a:r>
          </a:p>
        </p:txBody>
      </p:sp>
      <p:pic>
        <p:nvPicPr>
          <p:cNvPr id="3" name="Picture 2">
            <a:extLst>
              <a:ext uri="{FF2B5EF4-FFF2-40B4-BE49-F238E27FC236}">
                <a16:creationId xmlns:a16="http://schemas.microsoft.com/office/drawing/2014/main" id="{A87FE9A7-AD4E-99CD-ED93-7DD7383F6DB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16757" y="2436223"/>
            <a:ext cx="3915241" cy="3922829"/>
          </a:xfrm>
          <a:prstGeom prst="rect">
            <a:avLst/>
          </a:prstGeom>
        </p:spPr>
      </p:pic>
    </p:spTree>
    <p:extLst>
      <p:ext uri="{BB962C8B-B14F-4D97-AF65-F5344CB8AC3E}">
        <p14:creationId xmlns:p14="http://schemas.microsoft.com/office/powerpoint/2010/main" val="51181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FBBCD-F3F9-8746-8E1C-EB83A1BB429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4B93670-AD7A-DA47-0191-E30D761F19F5}"/>
              </a:ext>
            </a:extLst>
          </p:cNvPr>
          <p:cNvSpPr>
            <a:spLocks noGrp="1"/>
          </p:cNvSpPr>
          <p:nvPr>
            <p:ph type="title"/>
          </p:nvPr>
        </p:nvSpPr>
        <p:spPr/>
        <p:txBody>
          <a:bodyPr/>
          <a:lstStyle/>
          <a:p>
            <a:r>
              <a:rPr lang="en-AU">
                <a:latin typeface="+mj-lt"/>
              </a:rPr>
              <a:t>Learning intentions and success criteria (4)</a:t>
            </a:r>
          </a:p>
        </p:txBody>
      </p:sp>
      <p:sp>
        <p:nvSpPr>
          <p:cNvPr id="3" name="TextBox 2">
            <a:extLst>
              <a:ext uri="{FF2B5EF4-FFF2-40B4-BE49-F238E27FC236}">
                <a16:creationId xmlns:a16="http://schemas.microsoft.com/office/drawing/2014/main" id="{363233F9-9F4B-576E-967E-842CE2CBD231}"/>
              </a:ext>
            </a:extLst>
          </p:cNvPr>
          <p:cNvSpPr txBox="1"/>
          <p:nvPr/>
        </p:nvSpPr>
        <p:spPr>
          <a:xfrm>
            <a:off x="359998" y="1899815"/>
            <a:ext cx="11646793" cy="47961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apply correct technique and safe practice when playing the drum kit</a:t>
            </a: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build independence between hands and feet to play various components of the drum kit</a:t>
            </a: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read, play and compose using drum kit rhythm diagram</a:t>
            </a: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develop individual performance skills.</a:t>
            </a:r>
          </a:p>
          <a:p>
            <a:pPr>
              <a:lnSpc>
                <a:spcPct val="150000"/>
              </a:lnSpc>
              <a:spcAft>
                <a:spcPts val="600"/>
              </a:spcAft>
            </a:pPr>
            <a:r>
              <a:rPr lang="en-AU" sz="1800" b="1">
                <a:solidFill>
                  <a:schemeClr val="accent1"/>
                </a:solidFill>
                <a:latin typeface="+mj-lt"/>
                <a:cs typeface="Arial" panose="020B0604020202020204" pitchFamily="34" charset="0"/>
              </a:rPr>
              <a:t>We can</a:t>
            </a:r>
            <a:endParaRPr lang="en-US" sz="180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AU" sz="1800">
                <a:ea typeface="+mn-lt"/>
                <a:cs typeface="Arial" panose="020B0604020202020204" pitchFamily="34" charset="0"/>
              </a:rPr>
              <a:t>play demonstrating correct technique and independence between hands and feet</a:t>
            </a:r>
          </a:p>
          <a:p>
            <a:pPr marL="342900" indent="-342900">
              <a:lnSpc>
                <a:spcPct val="150000"/>
              </a:lnSpc>
              <a:spcAft>
                <a:spcPts val="600"/>
              </a:spcAft>
              <a:buFont typeface="Arial"/>
              <a:buChar char="•"/>
            </a:pPr>
            <a:r>
              <a:rPr lang="en-AU" sz="1800">
                <a:ea typeface="+mn-lt"/>
                <a:cs typeface="Arial" panose="020B0604020202020204" pitchFamily="34" charset="0"/>
              </a:rPr>
              <a:t>transfer skills from body percussion and demonstrate on the drum kit</a:t>
            </a:r>
          </a:p>
          <a:p>
            <a:pPr marL="342900" indent="-342900">
              <a:lnSpc>
                <a:spcPct val="150000"/>
              </a:lnSpc>
              <a:spcAft>
                <a:spcPts val="600"/>
              </a:spcAft>
              <a:buFont typeface="Arial"/>
              <a:buChar char="•"/>
            </a:pPr>
            <a:r>
              <a:rPr lang="en-AU" sz="1800">
                <a:ea typeface="+mn-lt"/>
                <a:cs typeface="Arial" panose="020B0604020202020204" pitchFamily="34" charset="0"/>
              </a:rPr>
              <a:t>interpret and create drum kit rhythm diagram to learn various rock beat patterns</a:t>
            </a:r>
          </a:p>
          <a:p>
            <a:pPr marL="342900" indent="-342900">
              <a:lnSpc>
                <a:spcPct val="150000"/>
              </a:lnSpc>
              <a:spcAft>
                <a:spcPts val="600"/>
              </a:spcAft>
              <a:buFont typeface="Arial"/>
              <a:buChar char="•"/>
            </a:pPr>
            <a:r>
              <a:rPr lang="en-AU" sz="1800">
                <a:ea typeface="+mn-lt"/>
                <a:cs typeface="Arial" panose="020B0604020202020204" pitchFamily="34" charset="0"/>
              </a:rPr>
              <a:t>maintain a consistent rock beat and incorporate drums fills to create rhythmic variety.</a:t>
            </a:r>
            <a:endParaRPr lang="en-AU" sz="1800">
              <a:cs typeface="Arial" panose="020B0604020202020204" pitchFamily="34" charset="0"/>
            </a:endParaRPr>
          </a:p>
        </p:txBody>
      </p:sp>
      <p:sp>
        <p:nvSpPr>
          <p:cNvPr id="2" name="Slide Number Placeholder 1">
            <a:extLst>
              <a:ext uri="{FF2B5EF4-FFF2-40B4-BE49-F238E27FC236}">
                <a16:creationId xmlns:a16="http://schemas.microsoft.com/office/drawing/2014/main" id="{E5B88543-C50B-1845-A4BC-B46ADA095A7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42146110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F2D98-6A48-2A63-81BD-85D49A1750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D73B4A2-8D20-34FA-A726-6631A63DE98D}"/>
              </a:ext>
            </a:extLst>
          </p:cNvPr>
          <p:cNvSpPr>
            <a:spLocks noGrp="1"/>
          </p:cNvSpPr>
          <p:nvPr>
            <p:ph type="title"/>
          </p:nvPr>
        </p:nvSpPr>
        <p:spPr>
          <a:xfrm>
            <a:off x="360000" y="290767"/>
            <a:ext cx="11484000" cy="545601"/>
          </a:xfrm>
        </p:spPr>
        <p:txBody>
          <a:bodyPr/>
          <a:lstStyle/>
          <a:p>
            <a:r>
              <a:rPr lang="en-AU">
                <a:latin typeface="+mj-lt"/>
              </a:rPr>
              <a:t>Activity 4.1 – overview of the drum kit (1)</a:t>
            </a:r>
          </a:p>
        </p:txBody>
      </p:sp>
      <p:sp>
        <p:nvSpPr>
          <p:cNvPr id="3" name="Text Placeholder 12">
            <a:extLst>
              <a:ext uri="{FF2B5EF4-FFF2-40B4-BE49-F238E27FC236}">
                <a16:creationId xmlns:a16="http://schemas.microsoft.com/office/drawing/2014/main" id="{3E81ECDE-0AD5-2634-9F50-401BE52EC658}"/>
              </a:ext>
            </a:extLst>
          </p:cNvPr>
          <p:cNvSpPr>
            <a:spLocks noGrp="1"/>
          </p:cNvSpPr>
          <p:nvPr>
            <p:ph type="body" sz="quarter" idx="18"/>
          </p:nvPr>
        </p:nvSpPr>
        <p:spPr>
          <a:xfrm>
            <a:off x="360002" y="883114"/>
            <a:ext cx="11483998" cy="356423"/>
          </a:xfrm>
        </p:spPr>
        <p:txBody>
          <a:bodyPr/>
          <a:lstStyle/>
          <a:p>
            <a:r>
              <a:rPr lang="en-AU">
                <a:latin typeface="+mj-lt"/>
              </a:rPr>
              <a:t>Overview</a:t>
            </a:r>
          </a:p>
        </p:txBody>
      </p:sp>
      <p:sp>
        <p:nvSpPr>
          <p:cNvPr id="7" name="TextBox 6">
            <a:extLst>
              <a:ext uri="{FF2B5EF4-FFF2-40B4-BE49-F238E27FC236}">
                <a16:creationId xmlns:a16="http://schemas.microsoft.com/office/drawing/2014/main" id="{182A4279-46A8-1E7C-358C-CC5C67ED89BA}"/>
              </a:ext>
            </a:extLst>
          </p:cNvPr>
          <p:cNvSpPr txBox="1"/>
          <p:nvPr/>
        </p:nvSpPr>
        <p:spPr>
          <a:xfrm>
            <a:off x="354001" y="1341176"/>
            <a:ext cx="11483998" cy="5073184"/>
          </a:xfrm>
          <a:prstGeom prst="rect">
            <a:avLst/>
          </a:prstGeom>
          <a:noFill/>
        </p:spPr>
        <p:txBody>
          <a:bodyPr wrap="square" lIns="0">
            <a:spAutoFit/>
          </a:bodyPr>
          <a:lstStyle/>
          <a:p>
            <a:pPr>
              <a:lnSpc>
                <a:spcPct val="150000"/>
              </a:lnSpc>
              <a:spcAft>
                <a:spcPts val="600"/>
              </a:spcAft>
            </a:pPr>
            <a:r>
              <a:rPr lang="en-AU" sz="1800" kern="100">
                <a:effectLst/>
                <a:ea typeface="Aptos" panose="020B0004020202020204" pitchFamily="34" charset="0"/>
                <a:cs typeface="Arial" panose="020B0604020202020204" pitchFamily="34" charset="0"/>
              </a:rPr>
              <a:t>A drum kit is a collection of drums, cymbals, and sometimes additional percussion instruments, designed to be played by one person. The drummer uses drumsticks or brushes in their hands and operates the hi-hat and bass drum pedals with their feet.</a:t>
            </a:r>
          </a:p>
          <a:p>
            <a:pPr>
              <a:lnSpc>
                <a:spcPct val="150000"/>
              </a:lnSpc>
              <a:spcAft>
                <a:spcPts val="600"/>
              </a:spcAft>
            </a:pPr>
            <a:r>
              <a:rPr lang="en-AU" sz="1800" kern="100">
                <a:effectLst/>
                <a:ea typeface="Aptos" panose="020B0004020202020204" pitchFamily="34" charset="0"/>
                <a:cs typeface="Arial" panose="020B0604020202020204" pitchFamily="34" charset="0"/>
              </a:rPr>
              <a:t>The standard drum kit consists of a:</a:t>
            </a:r>
          </a:p>
          <a:p>
            <a:pPr lvl="0">
              <a:lnSpc>
                <a:spcPct val="150000"/>
              </a:lnSpc>
              <a:spcAft>
                <a:spcPts val="600"/>
              </a:spcAft>
              <a:buSzPts val="1000"/>
              <a:tabLst>
                <a:tab pos="457200" algn="l"/>
              </a:tabLst>
            </a:pPr>
            <a:r>
              <a:rPr lang="en-AU" sz="1800" b="1" kern="100">
                <a:effectLst/>
                <a:ea typeface="Aptos" panose="020B0004020202020204" pitchFamily="34" charset="0"/>
                <a:cs typeface="Arial" panose="020B0604020202020204" pitchFamily="34" charset="0"/>
              </a:rPr>
              <a:t>Snare </a:t>
            </a:r>
            <a:r>
              <a:rPr lang="en-AU" sz="1800" b="1" kern="100">
                <a:ea typeface="Aptos" panose="020B0004020202020204" pitchFamily="34" charset="0"/>
                <a:cs typeface="Arial" panose="020B0604020202020204" pitchFamily="34" charset="0"/>
              </a:rPr>
              <a:t>d</a:t>
            </a:r>
            <a:r>
              <a:rPr lang="en-AU" sz="1800" b="1" kern="100">
                <a:effectLst/>
                <a:ea typeface="Aptos" panose="020B0004020202020204" pitchFamily="34" charset="0"/>
                <a:cs typeface="Arial" panose="020B0604020202020204" pitchFamily="34" charset="0"/>
              </a:rPr>
              <a:t>rum –</a:t>
            </a:r>
            <a:r>
              <a:rPr lang="en-AU" sz="1800" kern="100">
                <a:effectLst/>
                <a:ea typeface="Aptos" panose="020B0004020202020204" pitchFamily="34" charset="0"/>
                <a:cs typeface="Arial" panose="020B0604020202020204" pitchFamily="34" charset="0"/>
              </a:rPr>
              <a:t> a double head drum, with snare wires attached underneath that is mounted on a stand</a:t>
            </a:r>
          </a:p>
          <a:p>
            <a:pPr lvl="0">
              <a:lnSpc>
                <a:spcPct val="150000"/>
              </a:lnSpc>
              <a:spcAft>
                <a:spcPts val="600"/>
              </a:spcAft>
              <a:buSzPts val="1000"/>
              <a:tabLst>
                <a:tab pos="457200" algn="l"/>
              </a:tabLst>
            </a:pPr>
            <a:r>
              <a:rPr lang="en-AU" sz="1800" b="1" kern="100">
                <a:effectLst/>
                <a:ea typeface="Aptos" panose="020B0004020202020204" pitchFamily="34" charset="0"/>
                <a:cs typeface="Arial" panose="020B0604020202020204" pitchFamily="34" charset="0"/>
              </a:rPr>
              <a:t>Bass drum –</a:t>
            </a:r>
            <a:r>
              <a:rPr lang="en-AU" sz="1800" kern="100">
                <a:effectLst/>
                <a:ea typeface="Aptos" panose="020B0004020202020204" pitchFamily="34" charset="0"/>
                <a:cs typeface="Arial" panose="020B0604020202020204" pitchFamily="34" charset="0"/>
              </a:rPr>
              <a:t> large central drum </a:t>
            </a:r>
            <a:r>
              <a:rPr lang="en-AU" sz="1800" kern="100">
                <a:ea typeface="Aptos" panose="020B0004020202020204" pitchFamily="34" charset="0"/>
                <a:cs typeface="Arial" panose="020B0604020202020204" pitchFamily="34" charset="0"/>
              </a:rPr>
              <a:t>positioned on the floor, </a:t>
            </a:r>
            <a:r>
              <a:rPr lang="en-AU" sz="1800" kern="100">
                <a:effectLst/>
                <a:ea typeface="Aptos" panose="020B0004020202020204" pitchFamily="34" charset="0"/>
                <a:cs typeface="Arial" panose="020B0604020202020204" pitchFamily="34" charset="0"/>
              </a:rPr>
              <a:t>played with a beater attached to a single or double-foot pedal.</a:t>
            </a:r>
          </a:p>
          <a:p>
            <a:pPr lvl="0">
              <a:lnSpc>
                <a:spcPct val="150000"/>
              </a:lnSpc>
              <a:spcAft>
                <a:spcPts val="600"/>
              </a:spcAft>
              <a:buSzPts val="1000"/>
              <a:tabLst>
                <a:tab pos="457200" algn="l"/>
              </a:tabLst>
            </a:pPr>
            <a:r>
              <a:rPr lang="en-AU" sz="1800" b="1" kern="100">
                <a:effectLst/>
                <a:ea typeface="Aptos" panose="020B0004020202020204" pitchFamily="34" charset="0"/>
                <a:cs typeface="Arial" panose="020B0604020202020204" pitchFamily="34" charset="0"/>
              </a:rPr>
              <a:t>Tom-toms –</a:t>
            </a:r>
            <a:r>
              <a:rPr lang="en-AU" sz="1800" kern="100">
                <a:effectLst/>
                <a:ea typeface="Aptos" panose="020B0004020202020204" pitchFamily="34" charset="0"/>
                <a:cs typeface="Arial" panose="020B0604020202020204" pitchFamily="34" charset="0"/>
              </a:rPr>
              <a:t> these can include rack-mounted toms and floor toms of various sizes creating differing pitch and timbre.</a:t>
            </a:r>
          </a:p>
          <a:p>
            <a:pPr lvl="0">
              <a:lnSpc>
                <a:spcPct val="150000"/>
              </a:lnSpc>
              <a:spcAft>
                <a:spcPts val="600"/>
              </a:spcAft>
              <a:buSzPts val="1000"/>
              <a:tabLst>
                <a:tab pos="457200" algn="l"/>
              </a:tabLst>
            </a:pPr>
            <a:r>
              <a:rPr lang="en-AU" sz="1800" b="1" kern="100">
                <a:effectLst/>
                <a:ea typeface="Aptos" panose="020B0004020202020204" pitchFamily="34" charset="0"/>
                <a:cs typeface="Arial" panose="020B0604020202020204" pitchFamily="34" charset="0"/>
              </a:rPr>
              <a:t>Cymbals –</a:t>
            </a:r>
            <a:r>
              <a:rPr lang="en-AU" sz="1800" kern="100">
                <a:effectLst/>
                <a:ea typeface="Aptos" panose="020B0004020202020204" pitchFamily="34" charset="0"/>
                <a:cs typeface="Arial" panose="020B0604020202020204" pitchFamily="34" charset="0"/>
              </a:rPr>
              <a:t> typically includes a ride cymbal and crash cymbal for different effects.</a:t>
            </a:r>
          </a:p>
          <a:p>
            <a:pPr lvl="0">
              <a:lnSpc>
                <a:spcPct val="150000"/>
              </a:lnSpc>
              <a:spcAft>
                <a:spcPts val="600"/>
              </a:spcAft>
              <a:buSzPts val="1000"/>
              <a:tabLst>
                <a:tab pos="457200" algn="l"/>
              </a:tabLst>
            </a:pPr>
            <a:r>
              <a:rPr lang="en-AU" sz="1800" b="1" kern="100">
                <a:effectLst/>
                <a:ea typeface="Aptos" panose="020B0004020202020204" pitchFamily="34" charset="0"/>
                <a:cs typeface="Arial" panose="020B0604020202020204" pitchFamily="34" charset="0"/>
              </a:rPr>
              <a:t>Hi-hat </a:t>
            </a:r>
            <a:r>
              <a:rPr lang="en-AU" sz="1800" b="1" kern="100">
                <a:ea typeface="Aptos" panose="020B0004020202020204" pitchFamily="34" charset="0"/>
                <a:cs typeface="Arial" panose="020B0604020202020204" pitchFamily="34" charset="0"/>
              </a:rPr>
              <a:t>c</a:t>
            </a:r>
            <a:r>
              <a:rPr lang="en-AU" sz="1800" b="1" kern="100">
                <a:effectLst/>
                <a:ea typeface="Aptos" panose="020B0004020202020204" pitchFamily="34" charset="0"/>
                <a:cs typeface="Arial" panose="020B0604020202020204" pitchFamily="34" charset="0"/>
              </a:rPr>
              <a:t>ymbals –</a:t>
            </a:r>
            <a:r>
              <a:rPr lang="en-AU" sz="1800" kern="100">
                <a:effectLst/>
                <a:ea typeface="Aptos" panose="020B0004020202020204" pitchFamily="34" charset="0"/>
                <a:cs typeface="Arial" panose="020B0604020202020204" pitchFamily="34" charset="0"/>
              </a:rPr>
              <a:t> a pair of cymbals played using a foot-operated pedal to open or close the hi-hat.</a:t>
            </a:r>
          </a:p>
        </p:txBody>
      </p:sp>
      <p:sp>
        <p:nvSpPr>
          <p:cNvPr id="2" name="Slide Number Placeholder 1">
            <a:extLst>
              <a:ext uri="{FF2B5EF4-FFF2-40B4-BE49-F238E27FC236}">
                <a16:creationId xmlns:a16="http://schemas.microsoft.com/office/drawing/2014/main" id="{5F4E8855-10F0-49FC-D7BF-2432218B33B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6215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6B56B-F676-7F0E-39D5-C8544A2A419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58CE479-F9A5-EA61-C9AD-014619DAD3C9}"/>
              </a:ext>
            </a:extLst>
          </p:cNvPr>
          <p:cNvSpPr>
            <a:spLocks noGrp="1"/>
          </p:cNvSpPr>
          <p:nvPr>
            <p:ph type="title"/>
          </p:nvPr>
        </p:nvSpPr>
        <p:spPr>
          <a:xfrm>
            <a:off x="354532" y="290767"/>
            <a:ext cx="11484000" cy="545601"/>
          </a:xfrm>
        </p:spPr>
        <p:txBody>
          <a:bodyPr/>
          <a:lstStyle/>
          <a:p>
            <a:r>
              <a:rPr lang="en-AU">
                <a:latin typeface="+mj-lt"/>
              </a:rPr>
              <a:t>Activity 4.1 – overview of the drum kit (2)</a:t>
            </a:r>
          </a:p>
        </p:txBody>
      </p:sp>
      <p:sp>
        <p:nvSpPr>
          <p:cNvPr id="3" name="Text Placeholder 12">
            <a:extLst>
              <a:ext uri="{FF2B5EF4-FFF2-40B4-BE49-F238E27FC236}">
                <a16:creationId xmlns:a16="http://schemas.microsoft.com/office/drawing/2014/main" id="{2894C126-0953-D187-40CC-46381E169A85}"/>
              </a:ext>
            </a:extLst>
          </p:cNvPr>
          <p:cNvSpPr>
            <a:spLocks noGrp="1"/>
          </p:cNvSpPr>
          <p:nvPr>
            <p:ph type="body" sz="quarter" idx="18"/>
          </p:nvPr>
        </p:nvSpPr>
        <p:spPr>
          <a:xfrm>
            <a:off x="354532" y="883114"/>
            <a:ext cx="11483998" cy="356423"/>
          </a:xfrm>
        </p:spPr>
        <p:txBody>
          <a:bodyPr/>
          <a:lstStyle/>
          <a:p>
            <a:r>
              <a:rPr lang="en-AU">
                <a:latin typeface="+mj-lt"/>
              </a:rPr>
              <a:t>Overview</a:t>
            </a:r>
          </a:p>
        </p:txBody>
      </p:sp>
      <p:sp>
        <p:nvSpPr>
          <p:cNvPr id="7" name="TextBox 6">
            <a:extLst>
              <a:ext uri="{FF2B5EF4-FFF2-40B4-BE49-F238E27FC236}">
                <a16:creationId xmlns:a16="http://schemas.microsoft.com/office/drawing/2014/main" id="{C09AF529-8834-3423-0469-C3A26B5B2145}"/>
              </a:ext>
            </a:extLst>
          </p:cNvPr>
          <p:cNvSpPr txBox="1"/>
          <p:nvPr/>
        </p:nvSpPr>
        <p:spPr>
          <a:xfrm>
            <a:off x="354531" y="1473410"/>
            <a:ext cx="5667445" cy="2272417"/>
          </a:xfrm>
          <a:prstGeom prst="rect">
            <a:avLst/>
          </a:prstGeom>
          <a:noFill/>
        </p:spPr>
        <p:txBody>
          <a:bodyPr wrap="square" lIns="0">
            <a:spAutoFit/>
          </a:bodyPr>
          <a:lstStyle/>
          <a:p>
            <a:pPr>
              <a:lnSpc>
                <a:spcPct val="150000"/>
              </a:lnSpc>
              <a:spcAft>
                <a:spcPts val="1200"/>
              </a:spcAft>
            </a:pPr>
            <a:r>
              <a:rPr lang="en-AU" sz="1800" b="1" kern="100">
                <a:effectLst/>
                <a:ea typeface="Aptos" panose="020B0004020202020204" pitchFamily="34" charset="0"/>
                <a:cs typeface="Arial" panose="020B0604020202020204" pitchFamily="34" charset="0"/>
              </a:rPr>
              <a:t>Role in music</a:t>
            </a:r>
            <a:br>
              <a:rPr lang="en-AU" sz="1800" kern="100">
                <a:effectLst/>
                <a:ea typeface="Aptos" panose="020B0004020202020204" pitchFamily="34" charset="0"/>
                <a:cs typeface="Arial" panose="020B0604020202020204" pitchFamily="34" charset="0"/>
              </a:rPr>
            </a:br>
            <a:r>
              <a:rPr lang="en-AU" sz="1800" kern="100">
                <a:effectLst/>
                <a:ea typeface="Aptos" panose="020B0004020202020204" pitchFamily="34" charset="0"/>
                <a:cs typeface="Arial" panose="020B0604020202020204" pitchFamily="34" charset="0"/>
              </a:rPr>
              <a:t>The drum kit is an essential part of the rhythm section and is used across various music genres, including rock, pop, blues, and jazz.</a:t>
            </a:r>
          </a:p>
          <a:p>
            <a:pPr>
              <a:lnSpc>
                <a:spcPct val="150000"/>
              </a:lnSpc>
              <a:spcAft>
                <a:spcPts val="800"/>
              </a:spcAft>
            </a:pPr>
            <a:endParaRPr lang="en-AU" sz="1800" kern="100">
              <a:effectLst/>
              <a:ea typeface="Aptos" panose="020B0004020202020204" pitchFamily="34" charset="0"/>
              <a:cs typeface="Arial" panose="020B0604020202020204" pitchFamily="34" charset="0"/>
            </a:endParaRPr>
          </a:p>
        </p:txBody>
      </p:sp>
      <p:pic>
        <p:nvPicPr>
          <p:cNvPr id="8" name="Picture 7" descr="image of a standard 5-piece drum kit and hi-hat, crash and ride cymbals.">
            <a:extLst>
              <a:ext uri="{FF2B5EF4-FFF2-40B4-BE49-F238E27FC236}">
                <a16:creationId xmlns:a16="http://schemas.microsoft.com/office/drawing/2014/main" id="{C7A983C1-89E4-FF34-7F0A-BB7134F20C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4563" y="1473410"/>
            <a:ext cx="4847225" cy="4569648"/>
          </a:xfrm>
          <a:prstGeom prst="rect">
            <a:avLst/>
          </a:prstGeom>
        </p:spPr>
      </p:pic>
      <p:sp>
        <p:nvSpPr>
          <p:cNvPr id="10" name="TextBox 9">
            <a:extLst>
              <a:ext uri="{FF2B5EF4-FFF2-40B4-BE49-F238E27FC236}">
                <a16:creationId xmlns:a16="http://schemas.microsoft.com/office/drawing/2014/main" id="{3A085350-1715-A261-C0ED-0A15E1E54637}"/>
              </a:ext>
            </a:extLst>
          </p:cNvPr>
          <p:cNvSpPr txBox="1"/>
          <p:nvPr/>
        </p:nvSpPr>
        <p:spPr>
          <a:xfrm>
            <a:off x="6544563" y="6039842"/>
            <a:ext cx="4847225" cy="476158"/>
          </a:xfrm>
          <a:prstGeom prst="rect">
            <a:avLst/>
          </a:prstGeom>
          <a:noFill/>
        </p:spPr>
        <p:txBody>
          <a:bodyPr wrap="square">
            <a:spAutoFit/>
          </a:bodyPr>
          <a:lstStyle/>
          <a:p>
            <a:pPr>
              <a:lnSpc>
                <a:spcPct val="150000"/>
              </a:lnSpc>
              <a:spcAft>
                <a:spcPts val="1200"/>
              </a:spcAft>
            </a:pPr>
            <a:r>
              <a:rPr lang="en-AU" sz="1000" u="sng" kern="100">
                <a:solidFill>
                  <a:srgbClr val="0F4761"/>
                </a:solidFill>
                <a:effectLst/>
                <a:ea typeface="Aptos" panose="020B0004020202020204" pitchFamily="34" charset="0"/>
                <a:cs typeface="Arial" panose="020B0604020202020204" pitchFamily="34" charset="0"/>
                <a:hlinkClick r:id="rId4"/>
              </a:rPr>
              <a:t>Public domain stock image. Drums tools percussion, music – from </a:t>
            </a:r>
            <a:r>
              <a:rPr lang="en-AU" sz="1000" u="sng" kern="100" err="1">
                <a:solidFill>
                  <a:srgbClr val="0F4761"/>
                </a:solidFill>
                <a:effectLst/>
                <a:ea typeface="Aptos" panose="020B0004020202020204" pitchFamily="34" charset="0"/>
                <a:cs typeface="Arial" panose="020B0604020202020204" pitchFamily="34" charset="0"/>
                <a:hlinkClick r:id="rId4"/>
              </a:rPr>
              <a:t>Pixabay</a:t>
            </a:r>
            <a:r>
              <a:rPr lang="en-AU" sz="1000" u="sng" kern="100">
                <a:solidFill>
                  <a:srgbClr val="0F4761"/>
                </a:solidFill>
                <a:effectLst/>
                <a:ea typeface="Aptos" panose="020B0004020202020204" pitchFamily="34" charset="0"/>
                <a:cs typeface="Arial" panose="020B0604020202020204" pitchFamily="34" charset="0"/>
                <a:hlinkClick r:id="rId4"/>
              </a:rPr>
              <a:t> and was published prior to July 2017 </a:t>
            </a:r>
            <a:r>
              <a:rPr lang="en-AU" sz="1000" kern="0">
                <a:effectLst/>
                <a:ea typeface="Aptos" panose="020B0004020202020204" pitchFamily="34" charset="0"/>
              </a:rPr>
              <a:t>is licensed under </a:t>
            </a:r>
            <a:r>
              <a:rPr lang="en-AU" sz="1000" u="sng" kern="0">
                <a:solidFill>
                  <a:srgbClr val="0F4761"/>
                </a:solidFill>
                <a:effectLst/>
                <a:ea typeface="Aptos" panose="020B0004020202020204" pitchFamily="34" charset="0"/>
                <a:hlinkClick r:id="rId5"/>
              </a:rPr>
              <a:t>CC0 1.0</a:t>
            </a:r>
            <a:endParaRPr lang="en-AU" sz="1000" kern="100">
              <a:effectLst/>
              <a:ea typeface="Aptos" panose="020B00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F03C5D8A-3706-66C6-7C97-34A74C899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67168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8A1C2-41BC-936E-025C-D298898A48F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615E55F-7969-C781-7BA8-8A27E951A582}"/>
              </a:ext>
            </a:extLst>
          </p:cNvPr>
          <p:cNvSpPr>
            <a:spLocks noGrp="1"/>
          </p:cNvSpPr>
          <p:nvPr>
            <p:ph type="title"/>
          </p:nvPr>
        </p:nvSpPr>
        <p:spPr>
          <a:xfrm>
            <a:off x="360000" y="290767"/>
            <a:ext cx="11484000" cy="545601"/>
          </a:xfrm>
        </p:spPr>
        <p:txBody>
          <a:bodyPr/>
          <a:lstStyle/>
          <a:p>
            <a:r>
              <a:rPr lang="en-AU">
                <a:latin typeface="+mj-lt"/>
              </a:rPr>
              <a:t>Activity 4.1 – overview of the drum kit (4)</a:t>
            </a:r>
          </a:p>
        </p:txBody>
      </p:sp>
      <p:sp>
        <p:nvSpPr>
          <p:cNvPr id="3" name="Text Placeholder 12">
            <a:extLst>
              <a:ext uri="{FF2B5EF4-FFF2-40B4-BE49-F238E27FC236}">
                <a16:creationId xmlns:a16="http://schemas.microsoft.com/office/drawing/2014/main" id="{064A624D-C504-066F-A6CF-BF8CF9604687}"/>
              </a:ext>
            </a:extLst>
          </p:cNvPr>
          <p:cNvSpPr>
            <a:spLocks noGrp="1"/>
          </p:cNvSpPr>
          <p:nvPr>
            <p:ph type="body" sz="quarter" idx="18"/>
          </p:nvPr>
        </p:nvSpPr>
        <p:spPr>
          <a:xfrm>
            <a:off x="360002" y="883114"/>
            <a:ext cx="6573361" cy="356423"/>
          </a:xfrm>
        </p:spPr>
        <p:txBody>
          <a:bodyPr/>
          <a:lstStyle/>
          <a:p>
            <a:r>
              <a:rPr lang="en-AU">
                <a:latin typeface="+mj-lt"/>
              </a:rPr>
              <a:t>Drum notation</a:t>
            </a:r>
          </a:p>
        </p:txBody>
      </p:sp>
      <p:sp>
        <p:nvSpPr>
          <p:cNvPr id="7" name="TextBox 6">
            <a:extLst>
              <a:ext uri="{FF2B5EF4-FFF2-40B4-BE49-F238E27FC236}">
                <a16:creationId xmlns:a16="http://schemas.microsoft.com/office/drawing/2014/main" id="{BA82F7C0-8552-626B-B2E2-7D2015099E94}"/>
              </a:ext>
            </a:extLst>
          </p:cNvPr>
          <p:cNvSpPr txBox="1"/>
          <p:nvPr/>
        </p:nvSpPr>
        <p:spPr>
          <a:xfrm>
            <a:off x="360002" y="1565054"/>
            <a:ext cx="11445610" cy="1802025"/>
          </a:xfrm>
          <a:prstGeom prst="rect">
            <a:avLst/>
          </a:prstGeom>
          <a:noFill/>
        </p:spPr>
        <p:txBody>
          <a:bodyPr wrap="square" lIns="0">
            <a:spAutoFit/>
          </a:bodyPr>
          <a:lstStyle/>
          <a:p>
            <a:pPr>
              <a:lnSpc>
                <a:spcPct val="150000"/>
              </a:lnSpc>
              <a:spcAft>
                <a:spcPts val="1200"/>
              </a:spcAft>
            </a:pPr>
            <a:r>
              <a:rPr lang="en-AU" sz="1800" kern="100">
                <a:effectLst/>
                <a:ea typeface="Aptos" panose="020B0004020202020204" pitchFamily="34" charset="0"/>
                <a:cs typeface="Arial" panose="020B0604020202020204" pitchFamily="34" charset="0"/>
              </a:rPr>
              <a:t>Drum kit notation is read from left to right, much like standard sheet music. Though instead of notes, it indicates the various components of the drum kit. Each being allocated to a particular line or space on the staff for each specific drum or cymbal. The drums are typically represented by standard note heads and the cymbals as ‘x’ s.</a:t>
            </a:r>
          </a:p>
        </p:txBody>
      </p:sp>
      <p:pic>
        <p:nvPicPr>
          <p:cNvPr id="4" name="Picture 3" descr="diagram show how standard drum kit notation is written to show the various components of the drum kit and the rhythm to be played.">
            <a:extLst>
              <a:ext uri="{FF2B5EF4-FFF2-40B4-BE49-F238E27FC236}">
                <a16:creationId xmlns:a16="http://schemas.microsoft.com/office/drawing/2014/main" id="{9ED4AA71-8AAE-BC28-D83F-50EDC361C66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0000" y="3460929"/>
            <a:ext cx="8156983" cy="1683491"/>
          </a:xfrm>
          <a:prstGeom prst="rect">
            <a:avLst/>
          </a:prstGeom>
          <a:noFill/>
          <a:ln>
            <a:noFill/>
          </a:ln>
        </p:spPr>
      </p:pic>
      <p:sp>
        <p:nvSpPr>
          <p:cNvPr id="9" name="TextBox 8">
            <a:extLst>
              <a:ext uri="{FF2B5EF4-FFF2-40B4-BE49-F238E27FC236}">
                <a16:creationId xmlns:a16="http://schemas.microsoft.com/office/drawing/2014/main" id="{98BCF413-9BF9-8DE6-62CB-C7341301A7DD}"/>
              </a:ext>
            </a:extLst>
          </p:cNvPr>
          <p:cNvSpPr txBox="1"/>
          <p:nvPr/>
        </p:nvSpPr>
        <p:spPr>
          <a:xfrm>
            <a:off x="360000" y="5238270"/>
            <a:ext cx="11445610" cy="916615"/>
          </a:xfrm>
          <a:prstGeom prst="rect">
            <a:avLst/>
          </a:prstGeom>
          <a:noFill/>
        </p:spPr>
        <p:txBody>
          <a:bodyPr wrap="square" lIns="0">
            <a:spAutoFit/>
          </a:bodyPr>
          <a:lstStyle/>
          <a:p>
            <a:pPr>
              <a:lnSpc>
                <a:spcPct val="150000"/>
              </a:lnSpc>
              <a:spcAft>
                <a:spcPts val="1200"/>
              </a:spcAft>
            </a:pPr>
            <a:r>
              <a:rPr lang="en-AU" sz="1800" kern="100">
                <a:effectLst/>
                <a:ea typeface="Aptos" panose="020B0004020202020204" pitchFamily="34" charset="0"/>
                <a:cs typeface="Arial" panose="020B0604020202020204" pitchFamily="34" charset="0"/>
              </a:rPr>
              <a:t>This system can take some time to learn, so instead we will use a rhythm pattern diagram to help you learn to play a variety of basic rock beats. </a:t>
            </a:r>
            <a:endParaRPr lang="en-AU" sz="1800"/>
          </a:p>
        </p:txBody>
      </p:sp>
      <p:sp>
        <p:nvSpPr>
          <p:cNvPr id="2" name="Slide Number Placeholder 1">
            <a:extLst>
              <a:ext uri="{FF2B5EF4-FFF2-40B4-BE49-F238E27FC236}">
                <a16:creationId xmlns:a16="http://schemas.microsoft.com/office/drawing/2014/main" id="{58790392-6165-0E71-6BFF-91ADD9E4ABC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17269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103925D0-5948-3E1F-9203-EFDC28AF47A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3F321CD-1F58-05D0-DA44-A5E7FF54C382}"/>
              </a:ext>
            </a:extLst>
          </p:cNvPr>
          <p:cNvSpPr>
            <a:spLocks noGrp="1"/>
          </p:cNvSpPr>
          <p:nvPr>
            <p:ph type="title"/>
          </p:nvPr>
        </p:nvSpPr>
        <p:spPr>
          <a:xfrm>
            <a:off x="360000" y="290767"/>
            <a:ext cx="11484000" cy="545601"/>
          </a:xfrm>
        </p:spPr>
        <p:txBody>
          <a:bodyPr/>
          <a:lstStyle/>
          <a:p>
            <a:r>
              <a:rPr lang="en-AU">
                <a:latin typeface="+mj-lt"/>
              </a:rPr>
              <a:t>Activity 4.1 – overview of the drum kit (3)</a:t>
            </a:r>
          </a:p>
        </p:txBody>
      </p:sp>
      <p:sp>
        <p:nvSpPr>
          <p:cNvPr id="3" name="Text Placeholder 12">
            <a:extLst>
              <a:ext uri="{FF2B5EF4-FFF2-40B4-BE49-F238E27FC236}">
                <a16:creationId xmlns:a16="http://schemas.microsoft.com/office/drawing/2014/main" id="{2A34EBA8-D02E-A5BE-B0B7-53BE9E754B18}"/>
              </a:ext>
            </a:extLst>
          </p:cNvPr>
          <p:cNvSpPr>
            <a:spLocks noGrp="1"/>
          </p:cNvSpPr>
          <p:nvPr>
            <p:ph type="body" sz="quarter" idx="18"/>
          </p:nvPr>
        </p:nvSpPr>
        <p:spPr>
          <a:xfrm>
            <a:off x="360000" y="883114"/>
            <a:ext cx="6573361" cy="356423"/>
          </a:xfrm>
        </p:spPr>
        <p:txBody>
          <a:bodyPr/>
          <a:lstStyle/>
          <a:p>
            <a:r>
              <a:rPr lang="en-AU">
                <a:latin typeface="+mj-lt"/>
              </a:rPr>
              <a:t>Performing</a:t>
            </a:r>
          </a:p>
        </p:txBody>
      </p:sp>
      <p:pic>
        <p:nvPicPr>
          <p:cNvPr id="6" name="Picture 5">
            <a:extLst>
              <a:ext uri="{FF2B5EF4-FFF2-40B4-BE49-F238E27FC236}">
                <a16:creationId xmlns:a16="http://schemas.microsoft.com/office/drawing/2014/main" id="{EA712574-A623-9F65-0A34-ABF8D2491BB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400" y="290767"/>
            <a:ext cx="1371600" cy="1354625"/>
          </a:xfrm>
          <a:prstGeom prst="rect">
            <a:avLst/>
          </a:prstGeom>
        </p:spPr>
      </p:pic>
      <p:sp>
        <p:nvSpPr>
          <p:cNvPr id="7" name="TextBox 6">
            <a:extLst>
              <a:ext uri="{FF2B5EF4-FFF2-40B4-BE49-F238E27FC236}">
                <a16:creationId xmlns:a16="http://schemas.microsoft.com/office/drawing/2014/main" id="{E9D9C0AB-A9F2-BF77-CEDA-D6773D5FD5FB}"/>
              </a:ext>
            </a:extLst>
          </p:cNvPr>
          <p:cNvSpPr txBox="1"/>
          <p:nvPr/>
        </p:nvSpPr>
        <p:spPr>
          <a:xfrm>
            <a:off x="360000" y="1604389"/>
            <a:ext cx="10168931" cy="456535"/>
          </a:xfrm>
          <a:prstGeom prst="rect">
            <a:avLst/>
          </a:prstGeom>
          <a:noFill/>
        </p:spPr>
        <p:txBody>
          <a:bodyPr wrap="square" lIns="0">
            <a:spAutoFit/>
          </a:bodyPr>
          <a:lstStyle/>
          <a:p>
            <a:pPr>
              <a:lnSpc>
                <a:spcPct val="150000"/>
              </a:lnSpc>
              <a:spcAft>
                <a:spcPts val="1200"/>
              </a:spcAft>
            </a:pPr>
            <a:r>
              <a:rPr lang="en-AU" sz="1800" kern="100">
                <a:ea typeface="Aptos" panose="020B0004020202020204" pitchFamily="34" charset="0"/>
                <a:cs typeface="Arial" panose="020B0604020202020204" pitchFamily="34" charset="0"/>
              </a:rPr>
              <a:t>This exercise will help you get used to alternating your hands to play rhythm patterns on the drums</a:t>
            </a:r>
            <a:endParaRPr lang="en-AU" sz="1800" kern="100">
              <a:effectLst/>
              <a:ea typeface="Aptos" panose="020B0004020202020204" pitchFamily="34" charset="0"/>
              <a:cs typeface="Arial" panose="020B0604020202020204" pitchFamily="34" charset="0"/>
            </a:endParaRPr>
          </a:p>
        </p:txBody>
      </p:sp>
      <p:pic>
        <p:nvPicPr>
          <p:cNvPr id="8" name="Picture 7" descr="diagram showing a rhythm pattern written on percussion clef consisting of 4 bars. Along with the rhythm indications are given for using right or left hand when playing.">
            <a:extLst>
              <a:ext uri="{FF2B5EF4-FFF2-40B4-BE49-F238E27FC236}">
                <a16:creationId xmlns:a16="http://schemas.microsoft.com/office/drawing/2014/main" id="{148F33B9-E1B3-CE29-00BB-6840AA9657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2351003"/>
            <a:ext cx="6296966" cy="1975880"/>
          </a:xfrm>
          <a:prstGeom prst="rect">
            <a:avLst/>
          </a:prstGeom>
        </p:spPr>
      </p:pic>
      <p:sp>
        <p:nvSpPr>
          <p:cNvPr id="13" name="TextBox 12">
            <a:extLst>
              <a:ext uri="{FF2B5EF4-FFF2-40B4-BE49-F238E27FC236}">
                <a16:creationId xmlns:a16="http://schemas.microsoft.com/office/drawing/2014/main" id="{9AC0A3C0-7A45-7A15-8B1F-A03E0137EFAA}"/>
              </a:ext>
            </a:extLst>
          </p:cNvPr>
          <p:cNvSpPr txBox="1"/>
          <p:nvPr/>
        </p:nvSpPr>
        <p:spPr>
          <a:xfrm>
            <a:off x="360000" y="4616962"/>
            <a:ext cx="8658165" cy="456535"/>
          </a:xfrm>
          <a:prstGeom prst="rect">
            <a:avLst/>
          </a:prstGeom>
          <a:noFill/>
        </p:spPr>
        <p:txBody>
          <a:bodyPr wrap="square" lIns="0">
            <a:spAutoFit/>
          </a:bodyPr>
          <a:lstStyle/>
          <a:p>
            <a:pPr>
              <a:lnSpc>
                <a:spcPct val="150000"/>
              </a:lnSpc>
              <a:spcAft>
                <a:spcPts val="1200"/>
              </a:spcAft>
            </a:pPr>
            <a:r>
              <a:rPr lang="en-AU" sz="1800" kern="100">
                <a:ea typeface="Aptos" panose="020B0004020202020204" pitchFamily="34" charset="0"/>
                <a:cs typeface="Arial" panose="020B0604020202020204" pitchFamily="34" charset="0"/>
              </a:rPr>
              <a:t>Patsch the following rhythm on your thighs while tapping your foot to keep the beat.</a:t>
            </a:r>
            <a:endParaRPr lang="en-AU" sz="1800" kern="100">
              <a:effectLst/>
              <a:ea typeface="Aptos" panose="020B0004020202020204" pitchFamily="34" charset="0"/>
              <a:cs typeface="Arial" panose="020B0604020202020204" pitchFamily="34" charset="0"/>
            </a:endParaRPr>
          </a:p>
        </p:txBody>
      </p:sp>
      <p:pic>
        <p:nvPicPr>
          <p:cNvPr id="10" name="Picture 9" descr="diagram showing a rhythm pattern written on percussion clef consisting of 2 bars. Along with the rhythm indications are given for using right or left hand when playing.">
            <a:extLst>
              <a:ext uri="{FF2B5EF4-FFF2-40B4-BE49-F238E27FC236}">
                <a16:creationId xmlns:a16="http://schemas.microsoft.com/office/drawing/2014/main" id="{03E60A55-0E58-AD19-9853-24456144FC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000" y="5363576"/>
            <a:ext cx="6303278" cy="1096419"/>
          </a:xfrm>
          <a:prstGeom prst="rect">
            <a:avLst/>
          </a:prstGeom>
        </p:spPr>
      </p:pic>
      <p:sp>
        <p:nvSpPr>
          <p:cNvPr id="2" name="Slide Number Placeholder 1">
            <a:extLst>
              <a:ext uri="{FF2B5EF4-FFF2-40B4-BE49-F238E27FC236}">
                <a16:creationId xmlns:a16="http://schemas.microsoft.com/office/drawing/2014/main" id="{FF5D16A1-3B10-D5CB-51F9-59FE1B2F247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275638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4D7262-3B42-2952-1BE6-D903B1F21E5B}"/>
              </a:ext>
            </a:extLst>
          </p:cNvPr>
          <p:cNvSpPr>
            <a:spLocks noGrp="1"/>
          </p:cNvSpPr>
          <p:nvPr>
            <p:ph type="title"/>
          </p:nvPr>
        </p:nvSpPr>
        <p:spPr>
          <a:xfrm>
            <a:off x="360000" y="360000"/>
            <a:ext cx="11484000" cy="545601"/>
          </a:xfrm>
        </p:spPr>
        <p:txBody>
          <a:bodyPr/>
          <a:lstStyle/>
          <a:p>
            <a:r>
              <a:rPr lang="en-AU">
                <a:latin typeface="+mj-lt"/>
              </a:rPr>
              <a:t>Activity 1.1 – the Blues (2)</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a:latin typeface="+mj-lt"/>
              </a:rPr>
              <a:t>Origins of the blues</a:t>
            </a:r>
          </a:p>
        </p:txBody>
      </p:sp>
      <p:sp>
        <p:nvSpPr>
          <p:cNvPr id="4" name="Text Placeholder 11">
            <a:extLst>
              <a:ext uri="{FF2B5EF4-FFF2-40B4-BE49-F238E27FC236}">
                <a16:creationId xmlns:a16="http://schemas.microsoft.com/office/drawing/2014/main" id="{FC54AD8B-57EE-CBD5-8955-8E1A84DACCC9}"/>
              </a:ext>
            </a:extLst>
          </p:cNvPr>
          <p:cNvSpPr txBox="1">
            <a:spLocks/>
          </p:cNvSpPr>
          <p:nvPr/>
        </p:nvSpPr>
        <p:spPr>
          <a:xfrm>
            <a:off x="360000" y="1533731"/>
            <a:ext cx="4812098" cy="4807835"/>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effectLst/>
                <a:latin typeface="+mn-lt"/>
                <a:ea typeface="Aptos" panose="020B0004020202020204" pitchFamily="34" charset="0"/>
              </a:rPr>
              <a:t>Although slavery ended in 1865, newly freed African Americans continued to face hardship, which became the foundation of the Blues. They took their music and stories with them as they moved on to other parts of the United States of America.</a:t>
            </a:r>
            <a:endParaRPr lang="en-AU" sz="1800">
              <a:effectLst/>
              <a:latin typeface="+mn-lt"/>
              <a:ea typeface="Aptos" panose="020B0004020202020204" pitchFamily="34" charset="0"/>
            </a:endParaRPr>
          </a:p>
          <a:p>
            <a:pPr marL="342900" indent="-342900">
              <a:buFont typeface="Arial" panose="020B0604020202020204" pitchFamily="34" charset="0"/>
              <a:buChar char="•"/>
            </a:pPr>
            <a:endParaRPr lang="en-US" sz="1800">
              <a:latin typeface="+mn-lt"/>
              <a:ea typeface="Aptos" panose="020B0004020202020204" pitchFamily="34" charset="0"/>
            </a:endParaRPr>
          </a:p>
        </p:txBody>
      </p:sp>
      <p:pic>
        <p:nvPicPr>
          <p:cNvPr id="8" name="Picture 7" descr="Cannons Jug Stompers - A group of 3 blues musicians standing next to each other holding instruments - banjo, guitar and harmonica">
            <a:extLst>
              <a:ext uri="{FF2B5EF4-FFF2-40B4-BE49-F238E27FC236}">
                <a16:creationId xmlns:a16="http://schemas.microsoft.com/office/drawing/2014/main" id="{423398A0-1757-ED3B-8037-B67D4C0DC24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18514" y="1533731"/>
            <a:ext cx="4572000" cy="3429000"/>
          </a:xfrm>
          <a:prstGeom prst="rect">
            <a:avLst/>
          </a:prstGeom>
          <a:noFill/>
          <a:ln>
            <a:noFill/>
          </a:ln>
        </p:spPr>
      </p:pic>
      <p:sp>
        <p:nvSpPr>
          <p:cNvPr id="7" name="TextBox 6">
            <a:extLst>
              <a:ext uri="{FF2B5EF4-FFF2-40B4-BE49-F238E27FC236}">
                <a16:creationId xmlns:a16="http://schemas.microsoft.com/office/drawing/2014/main" id="{9D7CABA0-7F05-8B98-5EE7-5AA1D8ED07CA}"/>
              </a:ext>
            </a:extLst>
          </p:cNvPr>
          <p:cNvSpPr txBox="1"/>
          <p:nvPr/>
        </p:nvSpPr>
        <p:spPr>
          <a:xfrm>
            <a:off x="6618514" y="5101423"/>
            <a:ext cx="4572000" cy="756297"/>
          </a:xfrm>
          <a:prstGeom prst="rect">
            <a:avLst/>
          </a:prstGeom>
          <a:noFill/>
        </p:spPr>
        <p:txBody>
          <a:bodyPr wrap="square">
            <a:spAutoFit/>
          </a:bodyPr>
          <a:lstStyle/>
          <a:p>
            <a:pPr>
              <a:lnSpc>
                <a:spcPct val="150000"/>
              </a:lnSpc>
              <a:spcAft>
                <a:spcPts val="1200"/>
              </a:spcAft>
            </a:pPr>
            <a:r>
              <a:rPr lang="en-AU" sz="1000" b="0" i="0">
                <a:solidFill>
                  <a:srgbClr val="333333"/>
                </a:solidFill>
                <a:effectLst/>
                <a:hlinkClick r:id="rId4"/>
              </a:rPr>
              <a:t>Jug Band Cannon's Jug Stompers (from left to right : Gus Cannon, banjo and jug, Ashley Thompson, guitar and Noah Lewis, harmonica) (1928)</a:t>
            </a:r>
            <a:r>
              <a:rPr lang="en-AU" sz="1000">
                <a:solidFill>
                  <a:srgbClr val="333333"/>
                </a:solidFill>
              </a:rPr>
              <a:t> by </a:t>
            </a:r>
            <a:r>
              <a:rPr lang="en-AU" sz="1000" u="sng" kern="0">
                <a:solidFill>
                  <a:srgbClr val="0F4761"/>
                </a:solidFill>
                <a:effectLst/>
                <a:ea typeface="Aptos" panose="020B0004020202020204" pitchFamily="34" charset="0"/>
                <a:hlinkClick r:id="rId5"/>
              </a:rPr>
              <a:t>Wikimedia Commons</a:t>
            </a:r>
            <a:r>
              <a:rPr lang="en-AU" sz="1000" kern="0">
                <a:effectLst/>
                <a:ea typeface="Aptos" panose="020B0004020202020204" pitchFamily="34" charset="0"/>
              </a:rPr>
              <a:t> is licensed under </a:t>
            </a:r>
            <a:r>
              <a:rPr lang="en-AU" sz="1000" u="sng" kern="0">
                <a:solidFill>
                  <a:srgbClr val="0F4761"/>
                </a:solidFill>
                <a:effectLst/>
                <a:ea typeface="Aptos" panose="020B0004020202020204" pitchFamily="34" charset="0"/>
                <a:hlinkClick r:id="rId6"/>
              </a:rPr>
              <a:t>CC BY 3.0</a:t>
            </a:r>
            <a:endParaRPr lang="en-AU" sz="1000"/>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7074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A4193-3F29-18BE-9AE7-3A91E84AC51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B31A5D6-3E18-5DEA-DE63-500B14BC49D5}"/>
              </a:ext>
            </a:extLst>
          </p:cNvPr>
          <p:cNvSpPr>
            <a:spLocks noGrp="1"/>
          </p:cNvSpPr>
          <p:nvPr>
            <p:ph type="title"/>
          </p:nvPr>
        </p:nvSpPr>
        <p:spPr>
          <a:xfrm>
            <a:off x="360000" y="290767"/>
            <a:ext cx="11484000" cy="545601"/>
          </a:xfrm>
        </p:spPr>
        <p:txBody>
          <a:bodyPr/>
          <a:lstStyle/>
          <a:p>
            <a:r>
              <a:rPr lang="en-AU">
                <a:latin typeface="+mj-lt"/>
              </a:rPr>
              <a:t>Activity 4.2 – learning a basic rock pattern (1)</a:t>
            </a:r>
          </a:p>
        </p:txBody>
      </p:sp>
      <p:sp>
        <p:nvSpPr>
          <p:cNvPr id="3" name="Text Placeholder 12">
            <a:extLst>
              <a:ext uri="{FF2B5EF4-FFF2-40B4-BE49-F238E27FC236}">
                <a16:creationId xmlns:a16="http://schemas.microsoft.com/office/drawing/2014/main" id="{CD9960A0-3426-E7F3-9F54-85B2E2BB2E10}"/>
              </a:ext>
            </a:extLst>
          </p:cNvPr>
          <p:cNvSpPr>
            <a:spLocks noGrp="1"/>
          </p:cNvSpPr>
          <p:nvPr>
            <p:ph type="body" sz="quarter" idx="18"/>
          </p:nvPr>
        </p:nvSpPr>
        <p:spPr>
          <a:xfrm>
            <a:off x="360003" y="883114"/>
            <a:ext cx="3136824" cy="356423"/>
          </a:xfrm>
        </p:spPr>
        <p:txBody>
          <a:bodyPr/>
          <a:lstStyle/>
          <a:p>
            <a:r>
              <a:rPr lang="en-AU">
                <a:latin typeface="+mj-lt"/>
              </a:rPr>
              <a:t>Drum kit – playing position</a:t>
            </a:r>
          </a:p>
        </p:txBody>
      </p:sp>
      <p:sp>
        <p:nvSpPr>
          <p:cNvPr id="7" name="TextBox 6">
            <a:extLst>
              <a:ext uri="{FF2B5EF4-FFF2-40B4-BE49-F238E27FC236}">
                <a16:creationId xmlns:a16="http://schemas.microsoft.com/office/drawing/2014/main" id="{EC1706FF-4C0F-C82F-673E-D18EA4B090F9}"/>
              </a:ext>
            </a:extLst>
          </p:cNvPr>
          <p:cNvSpPr txBox="1"/>
          <p:nvPr/>
        </p:nvSpPr>
        <p:spPr>
          <a:xfrm>
            <a:off x="359999" y="1426274"/>
            <a:ext cx="5250497" cy="4765407"/>
          </a:xfrm>
          <a:prstGeom prst="rect">
            <a:avLst/>
          </a:prstGeom>
          <a:noFill/>
        </p:spPr>
        <p:txBody>
          <a:bodyPr wrap="square" lIns="0" tIns="45720" rIns="91440" bIns="45720" anchor="t">
            <a:spAutoFit/>
          </a:bodyPr>
          <a:lstStyle/>
          <a:p>
            <a:pPr>
              <a:lnSpc>
                <a:spcPct val="150000"/>
              </a:lnSpc>
              <a:spcAft>
                <a:spcPts val="1200"/>
              </a:spcAft>
            </a:pPr>
            <a:r>
              <a:rPr lang="en-AU" sz="1800" kern="100">
                <a:effectLst/>
                <a:ea typeface="Aptos" panose="020B0004020202020204" pitchFamily="34" charset="0"/>
                <a:cs typeface="Arial"/>
              </a:rPr>
              <a:t>Playing the drum kit requires coordination and controlled movement between your hands and feet. To build this independence and support your ability to play different rhythms, we will explore how music for the drum kit can be represented in a diagram to guide you in developing this technique.</a:t>
            </a:r>
          </a:p>
          <a:p>
            <a:pPr>
              <a:lnSpc>
                <a:spcPct val="150000"/>
              </a:lnSpc>
              <a:spcAft>
                <a:spcPts val="1200"/>
              </a:spcAft>
            </a:pPr>
            <a:r>
              <a:rPr lang="en-AU" sz="1800" kern="100">
                <a:effectLst/>
                <a:ea typeface="Aptos" panose="020B0004020202020204" pitchFamily="34" charset="0"/>
                <a:cs typeface="Arial"/>
              </a:rPr>
              <a:t>The image demonstrates a standard sitting position at the drum kit. The players dominant hand crossed over and playing the hi-hat. This technique is often referred to as ‘open-handed drumming’.</a:t>
            </a:r>
          </a:p>
        </p:txBody>
      </p:sp>
      <p:pic>
        <p:nvPicPr>
          <p:cNvPr id="6" name="Picture 5" descr="Free Musician performing on drum set with focus on hands and drum sticks. Stock Photo">
            <a:extLst>
              <a:ext uri="{FF2B5EF4-FFF2-40B4-BE49-F238E27FC236}">
                <a16:creationId xmlns:a16="http://schemas.microsoft.com/office/drawing/2014/main" id="{A8880AC7-7CFF-FAC0-B900-FA6840302B2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98802" y="1426274"/>
            <a:ext cx="5645198" cy="3763465"/>
          </a:xfrm>
          <a:prstGeom prst="rect">
            <a:avLst/>
          </a:prstGeom>
          <a:noFill/>
          <a:ln>
            <a:noFill/>
          </a:ln>
        </p:spPr>
      </p:pic>
      <p:sp>
        <p:nvSpPr>
          <p:cNvPr id="8" name="TextBox 7">
            <a:extLst>
              <a:ext uri="{FF2B5EF4-FFF2-40B4-BE49-F238E27FC236}">
                <a16:creationId xmlns:a16="http://schemas.microsoft.com/office/drawing/2014/main" id="{557B12DB-3276-05CC-EDE3-90B00350C6C0}"/>
              </a:ext>
            </a:extLst>
          </p:cNvPr>
          <p:cNvSpPr txBox="1"/>
          <p:nvPr/>
        </p:nvSpPr>
        <p:spPr>
          <a:xfrm>
            <a:off x="6198801" y="5275162"/>
            <a:ext cx="5645197" cy="525465"/>
          </a:xfrm>
          <a:prstGeom prst="rect">
            <a:avLst/>
          </a:prstGeom>
          <a:noFill/>
        </p:spPr>
        <p:txBody>
          <a:bodyPr wrap="square">
            <a:spAutoFit/>
          </a:bodyPr>
          <a:lstStyle/>
          <a:p>
            <a:pPr algn="l">
              <a:lnSpc>
                <a:spcPct val="150000"/>
              </a:lnSpc>
              <a:spcAft>
                <a:spcPts val="1200"/>
              </a:spcAft>
            </a:pPr>
            <a:r>
              <a:rPr lang="en-AU" sz="1000" b="0" i="0">
                <a:solidFill>
                  <a:srgbClr val="7F7F7F"/>
                </a:solidFill>
                <a:effectLst/>
                <a:hlinkClick r:id="rId4"/>
              </a:rPr>
              <a:t>A Person Playing the Drums, 1 August 2021 </a:t>
            </a:r>
            <a:r>
              <a:rPr lang="en-AU" sz="1000" b="0" i="0">
                <a:solidFill>
                  <a:srgbClr val="7F7F7F"/>
                </a:solidFill>
                <a:effectLst/>
              </a:rPr>
              <a:t>– </a:t>
            </a:r>
            <a:r>
              <a:rPr lang="en-AU" sz="1000" b="0" i="0">
                <a:effectLst/>
              </a:rPr>
              <a:t>by </a:t>
            </a:r>
            <a:r>
              <a:rPr lang="en-AU" sz="1000" b="0" i="0">
                <a:effectLst/>
                <a:hlinkClick r:id="rId5"/>
              </a:rPr>
              <a:t>Yan </a:t>
            </a:r>
            <a:r>
              <a:rPr lang="en-AU" sz="1000" b="0" i="0" err="1">
                <a:effectLst/>
                <a:hlinkClick r:id="rId5"/>
              </a:rPr>
              <a:t>Krukau</a:t>
            </a:r>
            <a:r>
              <a:rPr lang="en-AU" sz="1000" b="0" i="0">
                <a:effectLst/>
                <a:hlinkClick r:id="rId5"/>
              </a:rPr>
              <a:t> </a:t>
            </a:r>
            <a:r>
              <a:rPr lang="en-AU" sz="1000" b="0" i="0">
                <a:effectLst/>
              </a:rPr>
              <a:t>is licensed under the</a:t>
            </a:r>
            <a:r>
              <a:rPr lang="en-AU" sz="1000" b="0" i="0">
                <a:solidFill>
                  <a:srgbClr val="7F7F7F"/>
                </a:solidFill>
                <a:effectLst/>
              </a:rPr>
              <a:t> </a:t>
            </a:r>
            <a:r>
              <a:rPr lang="en-AU" sz="1000" u="sng" kern="0" err="1">
                <a:solidFill>
                  <a:srgbClr val="0F4761"/>
                </a:solidFill>
                <a:effectLst/>
                <a:ea typeface="Aptos" panose="020B0004020202020204" pitchFamily="34" charset="0"/>
                <a:hlinkClick r:id="rId6"/>
              </a:rPr>
              <a:t>Pexels</a:t>
            </a:r>
            <a:r>
              <a:rPr lang="en-AU" sz="1000" u="sng" kern="0">
                <a:solidFill>
                  <a:srgbClr val="0F4761"/>
                </a:solidFill>
                <a:effectLst/>
                <a:ea typeface="Aptos" panose="020B0004020202020204" pitchFamily="34" charset="0"/>
                <a:hlinkClick r:id="rId6"/>
              </a:rPr>
              <a:t> License</a:t>
            </a:r>
            <a:endParaRPr lang="en-AU" sz="1000" b="0" i="0">
              <a:solidFill>
                <a:srgbClr val="7F7F7F"/>
              </a:solidFill>
              <a:effectLst/>
            </a:endParaRPr>
          </a:p>
        </p:txBody>
      </p:sp>
      <p:sp>
        <p:nvSpPr>
          <p:cNvPr id="2" name="Slide Number Placeholder 1">
            <a:extLst>
              <a:ext uri="{FF2B5EF4-FFF2-40B4-BE49-F238E27FC236}">
                <a16:creationId xmlns:a16="http://schemas.microsoft.com/office/drawing/2014/main" id="{BE7B5D08-51F1-B0D8-7957-EB5EA0CD22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429234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08FB94D6-CB22-B0CA-5175-752305A4B6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5D27FD-0E7A-7EFA-1490-DDE3F548CAE9}"/>
              </a:ext>
            </a:extLst>
          </p:cNvPr>
          <p:cNvSpPr>
            <a:spLocks noGrp="1"/>
          </p:cNvSpPr>
          <p:nvPr>
            <p:ph type="title"/>
          </p:nvPr>
        </p:nvSpPr>
        <p:spPr>
          <a:xfrm>
            <a:off x="360000" y="290767"/>
            <a:ext cx="11484000" cy="545601"/>
          </a:xfrm>
        </p:spPr>
        <p:txBody>
          <a:bodyPr/>
          <a:lstStyle/>
          <a:p>
            <a:r>
              <a:rPr lang="en-AU">
                <a:latin typeface="+mj-lt"/>
              </a:rPr>
              <a:t>Activity 4.2 – learning a basic rock pattern (2)</a:t>
            </a:r>
          </a:p>
        </p:txBody>
      </p:sp>
      <p:sp>
        <p:nvSpPr>
          <p:cNvPr id="3" name="Text Placeholder 12">
            <a:extLst>
              <a:ext uri="{FF2B5EF4-FFF2-40B4-BE49-F238E27FC236}">
                <a16:creationId xmlns:a16="http://schemas.microsoft.com/office/drawing/2014/main" id="{562BEC1D-7A65-5E2E-837F-006C7505CF67}"/>
              </a:ext>
            </a:extLst>
          </p:cNvPr>
          <p:cNvSpPr>
            <a:spLocks noGrp="1"/>
          </p:cNvSpPr>
          <p:nvPr>
            <p:ph type="body" sz="quarter" idx="18"/>
          </p:nvPr>
        </p:nvSpPr>
        <p:spPr>
          <a:xfrm>
            <a:off x="360003" y="883114"/>
            <a:ext cx="4342626" cy="356423"/>
          </a:xfrm>
        </p:spPr>
        <p:txBody>
          <a:bodyPr/>
          <a:lstStyle/>
          <a:p>
            <a:r>
              <a:rPr lang="en-AU">
                <a:latin typeface="+mj-lt"/>
              </a:rPr>
              <a:t>Drum kit – rhythm pattern diagrams</a:t>
            </a:r>
          </a:p>
        </p:txBody>
      </p:sp>
      <p:pic>
        <p:nvPicPr>
          <p:cNvPr id="9" name="Picture 8" descr="Grid key:&#10;HH = hi-hat&#10;HT = hi-tom&#10;MT = mid-tom&#10;SD = snare drum&#10;CD = bass drum">
            <a:extLst>
              <a:ext uri="{FF2B5EF4-FFF2-40B4-BE49-F238E27FC236}">
                <a16:creationId xmlns:a16="http://schemas.microsoft.com/office/drawing/2014/main" id="{CE4EB9A9-F775-1EF2-2D37-41BC096277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999" y="1350052"/>
            <a:ext cx="2553017" cy="2345138"/>
          </a:xfrm>
          <a:prstGeom prst="rect">
            <a:avLst/>
          </a:prstGeom>
        </p:spPr>
      </p:pic>
      <p:pic>
        <p:nvPicPr>
          <p:cNvPr id="6" name="Picture 5" descr="diagram consisting of boxes aligned to quaver beats in 4/4 time. Various components of the drum kit are indicated in particular bars to show how to play the rhythm pattern.">
            <a:extLst>
              <a:ext uri="{FF2B5EF4-FFF2-40B4-BE49-F238E27FC236}">
                <a16:creationId xmlns:a16="http://schemas.microsoft.com/office/drawing/2014/main" id="{FC74E84A-A54C-C6BC-1675-A33ACCA0ED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5753" y="1350052"/>
            <a:ext cx="7094598" cy="4992051"/>
          </a:xfrm>
          <a:prstGeom prst="rect">
            <a:avLst/>
          </a:prstGeom>
        </p:spPr>
      </p:pic>
      <p:sp>
        <p:nvSpPr>
          <p:cNvPr id="2" name="Slide Number Placeholder 1">
            <a:extLst>
              <a:ext uri="{FF2B5EF4-FFF2-40B4-BE49-F238E27FC236}">
                <a16:creationId xmlns:a16="http://schemas.microsoft.com/office/drawing/2014/main" id="{EB589B50-CD02-E67E-3A83-C9AEA0949F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237441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D4F8953F-BC09-33CF-4FF1-B1DD1EFC5B8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C4F3A8C-A430-1277-F14F-A3B994051EE0}"/>
              </a:ext>
            </a:extLst>
          </p:cNvPr>
          <p:cNvSpPr>
            <a:spLocks noGrp="1"/>
          </p:cNvSpPr>
          <p:nvPr>
            <p:ph type="title"/>
          </p:nvPr>
        </p:nvSpPr>
        <p:spPr>
          <a:xfrm>
            <a:off x="360000" y="290767"/>
            <a:ext cx="11484000" cy="545601"/>
          </a:xfrm>
        </p:spPr>
        <p:txBody>
          <a:bodyPr/>
          <a:lstStyle/>
          <a:p>
            <a:r>
              <a:rPr lang="en-AU">
                <a:latin typeface="+mj-lt"/>
              </a:rPr>
              <a:t>Activity 4.2 – learning a basic rock pattern (3)</a:t>
            </a:r>
          </a:p>
        </p:txBody>
      </p:sp>
      <p:sp>
        <p:nvSpPr>
          <p:cNvPr id="3" name="Text Placeholder 12">
            <a:extLst>
              <a:ext uri="{FF2B5EF4-FFF2-40B4-BE49-F238E27FC236}">
                <a16:creationId xmlns:a16="http://schemas.microsoft.com/office/drawing/2014/main" id="{149FAFD0-8BAB-6D83-5648-5201B63825C1}"/>
              </a:ext>
            </a:extLst>
          </p:cNvPr>
          <p:cNvSpPr>
            <a:spLocks noGrp="1"/>
          </p:cNvSpPr>
          <p:nvPr>
            <p:ph type="body" sz="quarter" idx="18"/>
          </p:nvPr>
        </p:nvSpPr>
        <p:spPr>
          <a:xfrm>
            <a:off x="360003" y="883114"/>
            <a:ext cx="4342626" cy="356423"/>
          </a:xfrm>
        </p:spPr>
        <p:txBody>
          <a:bodyPr/>
          <a:lstStyle/>
          <a:p>
            <a:r>
              <a:rPr lang="en-AU">
                <a:latin typeface="+mj-lt"/>
              </a:rPr>
              <a:t>Drum kit – rhythm pattern diagrams</a:t>
            </a:r>
          </a:p>
        </p:txBody>
      </p:sp>
      <p:pic>
        <p:nvPicPr>
          <p:cNvPr id="4" name="Picture 3" descr="Grid key:&#10;HH = hi-hat&#10;HT = hi-tom&#10;MT = mid-tom&#10;SD = snare drum&#10;CD = bass drum">
            <a:extLst>
              <a:ext uri="{FF2B5EF4-FFF2-40B4-BE49-F238E27FC236}">
                <a16:creationId xmlns:a16="http://schemas.microsoft.com/office/drawing/2014/main" id="{9632C48C-B3C6-0CDB-0695-8AE83F9F86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999" y="1350052"/>
            <a:ext cx="2553017" cy="2345138"/>
          </a:xfrm>
          <a:prstGeom prst="rect">
            <a:avLst/>
          </a:prstGeom>
        </p:spPr>
      </p:pic>
      <p:pic>
        <p:nvPicPr>
          <p:cNvPr id="6" name="Picture 5" descr="diagram consisting of boxes aligned to quaver beats in 4/4 time. Various components of the drum kit are indicated in particular bars to show how to play the rhythm pattern.">
            <a:extLst>
              <a:ext uri="{FF2B5EF4-FFF2-40B4-BE49-F238E27FC236}">
                <a16:creationId xmlns:a16="http://schemas.microsoft.com/office/drawing/2014/main" id="{AB458E0C-F0CA-3E83-FD63-3AB8A6E3F962}"/>
              </a:ext>
            </a:extLst>
          </p:cNvPr>
          <p:cNvPicPr>
            <a:picLocks noChangeAspect="1"/>
          </p:cNvPicPr>
          <p:nvPr/>
        </p:nvPicPr>
        <p:blipFill>
          <a:blip r:embed="rId4"/>
          <a:stretch>
            <a:fillRect/>
          </a:stretch>
        </p:blipFill>
        <p:spPr>
          <a:xfrm>
            <a:off x="3673610" y="1350052"/>
            <a:ext cx="7163920" cy="5031726"/>
          </a:xfrm>
          <a:prstGeom prst="rect">
            <a:avLst/>
          </a:prstGeom>
        </p:spPr>
      </p:pic>
      <p:sp>
        <p:nvSpPr>
          <p:cNvPr id="2" name="Slide Number Placeholder 1">
            <a:extLst>
              <a:ext uri="{FF2B5EF4-FFF2-40B4-BE49-F238E27FC236}">
                <a16:creationId xmlns:a16="http://schemas.microsoft.com/office/drawing/2014/main" id="{38DEBC85-08B6-0F0E-EC79-1AABA139571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252878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82A1CC-CCBE-CD16-2AEA-7C48459C82E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D3309F-0C18-0FD3-DC04-C4D048A464CE}"/>
              </a:ext>
            </a:extLst>
          </p:cNvPr>
          <p:cNvSpPr>
            <a:spLocks noGrp="1"/>
          </p:cNvSpPr>
          <p:nvPr>
            <p:ph type="title"/>
          </p:nvPr>
        </p:nvSpPr>
        <p:spPr>
          <a:xfrm>
            <a:off x="360000" y="290767"/>
            <a:ext cx="11484000" cy="545601"/>
          </a:xfrm>
        </p:spPr>
        <p:txBody>
          <a:bodyPr/>
          <a:lstStyle/>
          <a:p>
            <a:r>
              <a:rPr lang="en-AU">
                <a:latin typeface="+mj-lt"/>
              </a:rPr>
              <a:t>Activity 4.3 – drum fills (1)</a:t>
            </a:r>
          </a:p>
        </p:txBody>
      </p:sp>
      <p:sp>
        <p:nvSpPr>
          <p:cNvPr id="3" name="Text Placeholder 12">
            <a:extLst>
              <a:ext uri="{FF2B5EF4-FFF2-40B4-BE49-F238E27FC236}">
                <a16:creationId xmlns:a16="http://schemas.microsoft.com/office/drawing/2014/main" id="{B07FC2EB-977A-9F21-1B31-B940FF874F64}"/>
              </a:ext>
            </a:extLst>
          </p:cNvPr>
          <p:cNvSpPr>
            <a:spLocks noGrp="1"/>
          </p:cNvSpPr>
          <p:nvPr>
            <p:ph type="body" sz="quarter" idx="18"/>
          </p:nvPr>
        </p:nvSpPr>
        <p:spPr>
          <a:xfrm>
            <a:off x="360000" y="883114"/>
            <a:ext cx="4342626" cy="356423"/>
          </a:xfrm>
        </p:spPr>
        <p:txBody>
          <a:bodyPr/>
          <a:lstStyle/>
          <a:p>
            <a:r>
              <a:rPr lang="en-AU">
                <a:latin typeface="+mj-lt"/>
              </a:rPr>
              <a:t>Adding a drum fill</a:t>
            </a:r>
          </a:p>
        </p:txBody>
      </p:sp>
      <p:sp>
        <p:nvSpPr>
          <p:cNvPr id="7" name="TextBox 6">
            <a:extLst>
              <a:ext uri="{FF2B5EF4-FFF2-40B4-BE49-F238E27FC236}">
                <a16:creationId xmlns:a16="http://schemas.microsoft.com/office/drawing/2014/main" id="{B998E383-F4EA-2EE6-2BC6-6DAF9D5EC719}"/>
              </a:ext>
            </a:extLst>
          </p:cNvPr>
          <p:cNvSpPr txBox="1"/>
          <p:nvPr/>
        </p:nvSpPr>
        <p:spPr>
          <a:xfrm>
            <a:off x="360000" y="1780821"/>
            <a:ext cx="5394189" cy="2534027"/>
          </a:xfrm>
          <a:prstGeom prst="rect">
            <a:avLst/>
          </a:prstGeom>
          <a:noFill/>
        </p:spPr>
        <p:txBody>
          <a:bodyPr wrap="square" lIns="0">
            <a:spAutoFit/>
          </a:bodyPr>
          <a:lstStyle/>
          <a:p>
            <a:pPr>
              <a:lnSpc>
                <a:spcPct val="150000"/>
              </a:lnSpc>
              <a:spcAft>
                <a:spcPts val="1200"/>
              </a:spcAft>
            </a:pPr>
            <a:r>
              <a:rPr lang="en-AU" sz="1800"/>
              <a:t>A </a:t>
            </a:r>
            <a:r>
              <a:rPr lang="en-AU" sz="1800" b="1"/>
              <a:t>drum fill</a:t>
            </a:r>
            <a:r>
              <a:rPr lang="en-AU" sz="1800"/>
              <a:t> is a short, often louder or more complicated rhythm played to </a:t>
            </a:r>
            <a:r>
              <a:rPr lang="en-AU" sz="1800" b="1"/>
              <a:t>break up the beat</a:t>
            </a:r>
            <a:r>
              <a:rPr lang="en-AU" sz="1800"/>
              <a:t> and </a:t>
            </a:r>
            <a:r>
              <a:rPr lang="en-AU" sz="1800" b="1"/>
              <a:t>lead into a new section</a:t>
            </a:r>
            <a:r>
              <a:rPr lang="en-AU" sz="1800"/>
              <a:t> of the music (like a verse or chorus).</a:t>
            </a:r>
            <a:br>
              <a:rPr lang="en-AU" sz="1800"/>
            </a:br>
            <a:r>
              <a:rPr lang="en-AU" sz="1800"/>
              <a:t>It helps to </a:t>
            </a:r>
            <a:r>
              <a:rPr lang="en-AU" sz="1800" b="1"/>
              <a:t>transition between parts</a:t>
            </a:r>
            <a:r>
              <a:rPr lang="en-AU" sz="1800"/>
              <a:t> and adds rhythmic variety and interest to the music.</a:t>
            </a:r>
          </a:p>
        </p:txBody>
      </p:sp>
      <p:pic>
        <p:nvPicPr>
          <p:cNvPr id="9" name="Online Media 8" title="7 Rock Drum Fills for Beginners">
            <a:hlinkClick r:id="" action="ppaction://media"/>
            <a:extLst>
              <a:ext uri="{FF2B5EF4-FFF2-40B4-BE49-F238E27FC236}">
                <a16:creationId xmlns:a16="http://schemas.microsoft.com/office/drawing/2014/main" id="{20D0D375-B09C-888F-6B2C-0866AB1169CD}"/>
              </a:ext>
            </a:extLst>
          </p:cNvPr>
          <p:cNvPicPr>
            <a:picLocks noRot="1" noChangeAspect="1"/>
          </p:cNvPicPr>
          <p:nvPr>
            <a:videoFile r:link="rId1"/>
          </p:nvPr>
        </p:nvPicPr>
        <p:blipFill>
          <a:blip r:embed="rId4"/>
          <a:stretch>
            <a:fillRect/>
          </a:stretch>
        </p:blipFill>
        <p:spPr>
          <a:xfrm>
            <a:off x="6148376" y="1780821"/>
            <a:ext cx="5695625" cy="3218028"/>
          </a:xfrm>
          <a:prstGeom prst="rect">
            <a:avLst/>
          </a:prstGeom>
        </p:spPr>
      </p:pic>
      <p:sp>
        <p:nvSpPr>
          <p:cNvPr id="6" name="TextBox 5">
            <a:extLst>
              <a:ext uri="{FF2B5EF4-FFF2-40B4-BE49-F238E27FC236}">
                <a16:creationId xmlns:a16="http://schemas.microsoft.com/office/drawing/2014/main" id="{0E701DE4-33EF-3C22-AC28-9033807BA6C6}"/>
              </a:ext>
            </a:extLst>
          </p:cNvPr>
          <p:cNvSpPr txBox="1"/>
          <p:nvPr/>
        </p:nvSpPr>
        <p:spPr>
          <a:xfrm>
            <a:off x="6148376" y="5105052"/>
            <a:ext cx="5695625" cy="466494"/>
          </a:xfrm>
          <a:prstGeom prst="rect">
            <a:avLst/>
          </a:prstGeom>
          <a:noFill/>
        </p:spPr>
        <p:txBody>
          <a:bodyPr wrap="square">
            <a:spAutoFit/>
          </a:bodyPr>
          <a:lstStyle/>
          <a:p>
            <a:pPr>
              <a:lnSpc>
                <a:spcPct val="150000"/>
              </a:lnSpc>
              <a:spcAft>
                <a:spcPts val="1200"/>
              </a:spcAft>
            </a:pPr>
            <a:r>
              <a:rPr lang="en-AU" sz="1000" err="1">
                <a:effectLst/>
                <a:ea typeface="Calibri" panose="020F0502020204030204" pitchFamily="34" charset="0"/>
              </a:rPr>
              <a:t>Drumeo</a:t>
            </a:r>
            <a:r>
              <a:rPr lang="en-AU" sz="1000">
                <a:effectLst/>
                <a:ea typeface="Calibri" panose="020F0502020204030204" pitchFamily="34" charset="0"/>
              </a:rPr>
              <a:t> </a:t>
            </a:r>
            <a:r>
              <a:rPr lang="en-AU" sz="1000"/>
              <a:t>(20 October 2018) </a:t>
            </a:r>
            <a:r>
              <a:rPr lang="en-AU" sz="1000" u="sng">
                <a:hlinkClick r:id="rId5"/>
              </a:rPr>
              <a:t>7 Rock Drum Fills for Beginners (9:57)</a:t>
            </a:r>
            <a:r>
              <a:rPr lang="en-AU" sz="1000"/>
              <a:t> [video], </a:t>
            </a:r>
            <a:r>
              <a:rPr lang="en-AU" sz="1000" i="1" err="1"/>
              <a:t>Drumeo</a:t>
            </a:r>
            <a:r>
              <a:rPr lang="en-AU" sz="1000"/>
              <a:t>, YouTube, accessed 14 May 2025</a:t>
            </a:r>
          </a:p>
        </p:txBody>
      </p:sp>
      <p:sp>
        <p:nvSpPr>
          <p:cNvPr id="2" name="Slide Number Placeholder 1">
            <a:extLst>
              <a:ext uri="{FF2B5EF4-FFF2-40B4-BE49-F238E27FC236}">
                <a16:creationId xmlns:a16="http://schemas.microsoft.com/office/drawing/2014/main" id="{D74DBF21-0FEE-D3D1-6879-D43C4E05AB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23461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82A1CC-CCBE-CD16-2AEA-7C48459C82E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D3309F-0C18-0FD3-DC04-C4D048A464CE}"/>
              </a:ext>
            </a:extLst>
          </p:cNvPr>
          <p:cNvSpPr>
            <a:spLocks noGrp="1"/>
          </p:cNvSpPr>
          <p:nvPr>
            <p:ph type="title"/>
          </p:nvPr>
        </p:nvSpPr>
        <p:spPr>
          <a:xfrm>
            <a:off x="360000" y="290767"/>
            <a:ext cx="11484000" cy="545601"/>
          </a:xfrm>
        </p:spPr>
        <p:txBody>
          <a:bodyPr/>
          <a:lstStyle/>
          <a:p>
            <a:r>
              <a:rPr lang="en-AU">
                <a:latin typeface="+mj-lt"/>
              </a:rPr>
              <a:t>Activity 4.3 – drum fills (2)</a:t>
            </a:r>
          </a:p>
        </p:txBody>
      </p:sp>
      <p:sp>
        <p:nvSpPr>
          <p:cNvPr id="3" name="Text Placeholder 12">
            <a:extLst>
              <a:ext uri="{FF2B5EF4-FFF2-40B4-BE49-F238E27FC236}">
                <a16:creationId xmlns:a16="http://schemas.microsoft.com/office/drawing/2014/main" id="{B07FC2EB-977A-9F21-1B31-B940FF874F64}"/>
              </a:ext>
            </a:extLst>
          </p:cNvPr>
          <p:cNvSpPr>
            <a:spLocks noGrp="1"/>
          </p:cNvSpPr>
          <p:nvPr>
            <p:ph type="body" sz="quarter" idx="18"/>
          </p:nvPr>
        </p:nvSpPr>
        <p:spPr>
          <a:xfrm>
            <a:off x="360003" y="883114"/>
            <a:ext cx="4342626" cy="356423"/>
          </a:xfrm>
        </p:spPr>
        <p:txBody>
          <a:bodyPr/>
          <a:lstStyle/>
          <a:p>
            <a:r>
              <a:rPr lang="en-AU">
                <a:latin typeface="+mj-lt"/>
              </a:rPr>
              <a:t>Adding a drum fill</a:t>
            </a:r>
          </a:p>
        </p:txBody>
      </p:sp>
      <p:sp>
        <p:nvSpPr>
          <p:cNvPr id="7" name="TextBox 6">
            <a:extLst>
              <a:ext uri="{FF2B5EF4-FFF2-40B4-BE49-F238E27FC236}">
                <a16:creationId xmlns:a16="http://schemas.microsoft.com/office/drawing/2014/main" id="{B998E383-F4EA-2EE6-2BC6-6DAF9D5EC719}"/>
              </a:ext>
            </a:extLst>
          </p:cNvPr>
          <p:cNvSpPr txBox="1"/>
          <p:nvPr/>
        </p:nvSpPr>
        <p:spPr>
          <a:xfrm>
            <a:off x="360000" y="1657971"/>
            <a:ext cx="10397263" cy="4036426"/>
          </a:xfrm>
          <a:prstGeom prst="rect">
            <a:avLst/>
          </a:prstGeom>
          <a:noFill/>
        </p:spPr>
        <p:txBody>
          <a:bodyPr wrap="square" lIns="0">
            <a:spAutoFit/>
          </a:bodyPr>
          <a:lstStyle/>
          <a:p>
            <a:pPr>
              <a:lnSpc>
                <a:spcPct val="150000"/>
              </a:lnSpc>
              <a:spcAft>
                <a:spcPts val="1200"/>
              </a:spcAft>
            </a:pPr>
            <a:r>
              <a:rPr lang="en-AU" sz="2000"/>
              <a:t>When playing the fills, use these steps to help you:</a:t>
            </a:r>
          </a:p>
          <a:p>
            <a:pPr marL="342900" lvl="0" indent="-342900">
              <a:lnSpc>
                <a:spcPct val="150000"/>
              </a:lnSpc>
              <a:spcAft>
                <a:spcPts val="1200"/>
              </a:spcAft>
              <a:buFont typeface="+mj-lt"/>
              <a:buAutoNum type="arabicPeriod"/>
            </a:pPr>
            <a:r>
              <a:rPr lang="en-AU" sz="2000"/>
              <a:t>follow the drum diagram carefully</a:t>
            </a:r>
          </a:p>
          <a:p>
            <a:pPr marL="342900" lvl="0" indent="-342900">
              <a:lnSpc>
                <a:spcPct val="150000"/>
              </a:lnSpc>
              <a:spcAft>
                <a:spcPts val="1200"/>
              </a:spcAft>
              <a:buFont typeface="+mj-lt"/>
              <a:buAutoNum type="arabicPeriod"/>
            </a:pPr>
            <a:r>
              <a:rPr lang="en-AU" sz="2000"/>
              <a:t>play semiquavers evenly and keep your beat steady</a:t>
            </a:r>
          </a:p>
          <a:p>
            <a:pPr marL="342900" lvl="0" indent="-342900">
              <a:lnSpc>
                <a:spcPct val="150000"/>
              </a:lnSpc>
              <a:spcAft>
                <a:spcPts val="1200"/>
              </a:spcAft>
              <a:buFont typeface="+mj-lt"/>
              <a:buAutoNum type="arabicPeriod"/>
            </a:pPr>
            <a:r>
              <a:rPr lang="en-AU" sz="2000"/>
              <a:t>use the correct hand or drum based on the symbols shown</a:t>
            </a:r>
          </a:p>
          <a:p>
            <a:pPr marL="342900" lvl="0" indent="-342900">
              <a:lnSpc>
                <a:spcPct val="150000"/>
              </a:lnSpc>
              <a:spcAft>
                <a:spcPts val="1200"/>
              </a:spcAft>
              <a:buFont typeface="+mj-lt"/>
              <a:buAutoNum type="arabicPeriod"/>
            </a:pPr>
            <a:r>
              <a:rPr lang="en-AU" sz="2000"/>
              <a:t>practise using </a:t>
            </a:r>
            <a:r>
              <a:rPr lang="en-AU" sz="2000" err="1"/>
              <a:t>patsching</a:t>
            </a:r>
            <a:r>
              <a:rPr lang="en-AU" sz="2000"/>
              <a:t>  and body percussion first to secure the patterns, then try it on the drum kit (if available)</a:t>
            </a:r>
          </a:p>
          <a:p>
            <a:pPr marL="342900" lvl="0" indent="-342900">
              <a:lnSpc>
                <a:spcPct val="150000"/>
              </a:lnSpc>
              <a:spcAft>
                <a:spcPts val="1200"/>
              </a:spcAft>
              <a:buFont typeface="+mj-lt"/>
              <a:buAutoNum type="arabicPeriod"/>
            </a:pPr>
            <a:r>
              <a:rPr lang="en-AU" sz="2000"/>
              <a:t>Repeat slowly, building confidence and accuracy. </a:t>
            </a:r>
          </a:p>
        </p:txBody>
      </p:sp>
      <p:sp>
        <p:nvSpPr>
          <p:cNvPr id="2" name="Slide Number Placeholder 1">
            <a:extLst>
              <a:ext uri="{FF2B5EF4-FFF2-40B4-BE49-F238E27FC236}">
                <a16:creationId xmlns:a16="http://schemas.microsoft.com/office/drawing/2014/main" id="{D74DBF21-0FEE-D3D1-6879-D43C4E05AB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164675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EB56BBAA-EC94-9FC6-C1B5-C0F0D71792C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90B98DA-6AB6-A49C-471E-04F0B2DFC360}"/>
              </a:ext>
            </a:extLst>
          </p:cNvPr>
          <p:cNvSpPr>
            <a:spLocks noGrp="1"/>
          </p:cNvSpPr>
          <p:nvPr>
            <p:ph type="title"/>
          </p:nvPr>
        </p:nvSpPr>
        <p:spPr>
          <a:xfrm>
            <a:off x="360000" y="290767"/>
            <a:ext cx="11484000" cy="545601"/>
          </a:xfrm>
        </p:spPr>
        <p:txBody>
          <a:bodyPr/>
          <a:lstStyle/>
          <a:p>
            <a:r>
              <a:rPr lang="en-AU">
                <a:latin typeface="+mj-lt"/>
              </a:rPr>
              <a:t>Activity 4.3 – drum fills (3)</a:t>
            </a:r>
          </a:p>
        </p:txBody>
      </p:sp>
      <p:sp>
        <p:nvSpPr>
          <p:cNvPr id="3" name="Text Placeholder 12">
            <a:extLst>
              <a:ext uri="{FF2B5EF4-FFF2-40B4-BE49-F238E27FC236}">
                <a16:creationId xmlns:a16="http://schemas.microsoft.com/office/drawing/2014/main" id="{0B0BFBB9-63AE-4D41-391C-D19B4CBC54D3}"/>
              </a:ext>
            </a:extLst>
          </p:cNvPr>
          <p:cNvSpPr>
            <a:spLocks noGrp="1"/>
          </p:cNvSpPr>
          <p:nvPr>
            <p:ph type="body" sz="quarter" idx="18"/>
          </p:nvPr>
        </p:nvSpPr>
        <p:spPr>
          <a:xfrm>
            <a:off x="360003" y="883114"/>
            <a:ext cx="4342626" cy="356423"/>
          </a:xfrm>
        </p:spPr>
        <p:txBody>
          <a:bodyPr/>
          <a:lstStyle/>
          <a:p>
            <a:r>
              <a:rPr lang="en-AU">
                <a:latin typeface="+mj-lt"/>
              </a:rPr>
              <a:t>Drum kit – rhythm pattern diagrams</a:t>
            </a:r>
          </a:p>
        </p:txBody>
      </p:sp>
      <p:pic>
        <p:nvPicPr>
          <p:cNvPr id="6" name="Picture 5" descr="diagrams consisting of boxes aligned to quaver beats in 4/4 time. Various components of the drum kit are indicated in particular bars to show how to play the rhythm patterns.">
            <a:extLst>
              <a:ext uri="{FF2B5EF4-FFF2-40B4-BE49-F238E27FC236}">
                <a16:creationId xmlns:a16="http://schemas.microsoft.com/office/drawing/2014/main" id="{9AFDB70A-F952-0E69-7A8D-62F41ED6CA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7990" y="1317266"/>
            <a:ext cx="7136020" cy="5288734"/>
          </a:xfrm>
          <a:prstGeom prst="rect">
            <a:avLst/>
          </a:prstGeom>
        </p:spPr>
      </p:pic>
      <p:sp>
        <p:nvSpPr>
          <p:cNvPr id="2" name="Slide Number Placeholder 1">
            <a:extLst>
              <a:ext uri="{FF2B5EF4-FFF2-40B4-BE49-F238E27FC236}">
                <a16:creationId xmlns:a16="http://schemas.microsoft.com/office/drawing/2014/main" id="{CC0C33AE-8CA7-22A3-4FC3-4B89867E18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263375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AFD23000-6D7A-BA70-7FA9-86387D50A0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17C41E6-F675-6BDA-3E22-502159EA6ACB}"/>
              </a:ext>
            </a:extLst>
          </p:cNvPr>
          <p:cNvSpPr>
            <a:spLocks noGrp="1"/>
          </p:cNvSpPr>
          <p:nvPr>
            <p:ph type="title"/>
          </p:nvPr>
        </p:nvSpPr>
        <p:spPr>
          <a:xfrm>
            <a:off x="360000" y="290767"/>
            <a:ext cx="11484000" cy="545601"/>
          </a:xfrm>
        </p:spPr>
        <p:txBody>
          <a:bodyPr/>
          <a:lstStyle/>
          <a:p>
            <a:r>
              <a:rPr lang="en-AU">
                <a:latin typeface="+mj-lt"/>
              </a:rPr>
              <a:t>Activity 4.4 – composing a drum pattern (1)</a:t>
            </a:r>
          </a:p>
        </p:txBody>
      </p:sp>
      <p:sp>
        <p:nvSpPr>
          <p:cNvPr id="7" name="Text Placeholder 6">
            <a:extLst>
              <a:ext uri="{FF2B5EF4-FFF2-40B4-BE49-F238E27FC236}">
                <a16:creationId xmlns:a16="http://schemas.microsoft.com/office/drawing/2014/main" id="{3C7DB8D7-ABD3-8C4D-FC71-99B45AC8A806}"/>
              </a:ext>
            </a:extLst>
          </p:cNvPr>
          <p:cNvSpPr>
            <a:spLocks noGrp="1"/>
          </p:cNvSpPr>
          <p:nvPr>
            <p:ph type="body" sz="quarter" idx="18"/>
          </p:nvPr>
        </p:nvSpPr>
        <p:spPr/>
        <p:txBody>
          <a:bodyPr/>
          <a:lstStyle/>
          <a:p>
            <a:r>
              <a:rPr lang="en-AU">
                <a:latin typeface="+mj-lt"/>
              </a:rPr>
              <a:t>Composition</a:t>
            </a:r>
          </a:p>
        </p:txBody>
      </p:sp>
      <p:pic>
        <p:nvPicPr>
          <p:cNvPr id="4" name="Picture 3" descr="diagram consisting of boxes aligned to quaver beats in 4/4 time. The boxes are blank to allow students to create their own drum rhythm patterns.">
            <a:extLst>
              <a:ext uri="{FF2B5EF4-FFF2-40B4-BE49-F238E27FC236}">
                <a16:creationId xmlns:a16="http://schemas.microsoft.com/office/drawing/2014/main" id="{5324DC21-9181-BF8B-E397-C67D2D3135A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02971" y="1350794"/>
            <a:ext cx="8186058" cy="5286948"/>
          </a:xfrm>
          <a:prstGeom prst="rect">
            <a:avLst/>
          </a:prstGeom>
        </p:spPr>
      </p:pic>
      <p:sp>
        <p:nvSpPr>
          <p:cNvPr id="2" name="Slide Number Placeholder 1">
            <a:extLst>
              <a:ext uri="{FF2B5EF4-FFF2-40B4-BE49-F238E27FC236}">
                <a16:creationId xmlns:a16="http://schemas.microsoft.com/office/drawing/2014/main" id="{133F023F-235A-5B50-3FFE-64400CB07F9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151314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BDBE7"/>
        </a:solidFill>
        <a:effectLst/>
      </p:bgPr>
    </p:bg>
    <p:spTree>
      <p:nvGrpSpPr>
        <p:cNvPr id="1" name="">
          <a:extLst>
            <a:ext uri="{FF2B5EF4-FFF2-40B4-BE49-F238E27FC236}">
              <a16:creationId xmlns:a16="http://schemas.microsoft.com/office/drawing/2014/main" id="{81EC5126-9A6C-5992-1E6B-9D095476FD2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C9B08F-4448-4FEB-50EB-F2FAC00D873B}"/>
              </a:ext>
            </a:extLst>
          </p:cNvPr>
          <p:cNvSpPr>
            <a:spLocks noGrp="1"/>
          </p:cNvSpPr>
          <p:nvPr>
            <p:ph type="title"/>
          </p:nvPr>
        </p:nvSpPr>
        <p:spPr/>
        <p:txBody>
          <a:bodyPr/>
          <a:lstStyle/>
          <a:p>
            <a:r>
              <a:rPr lang="en-AU">
                <a:latin typeface="+mj-lt"/>
              </a:rPr>
              <a:t>Activity 4.4 – composing a drum pattern (2)</a:t>
            </a:r>
          </a:p>
        </p:txBody>
      </p:sp>
      <p:sp>
        <p:nvSpPr>
          <p:cNvPr id="8" name="Text Placeholder 7">
            <a:extLst>
              <a:ext uri="{FF2B5EF4-FFF2-40B4-BE49-F238E27FC236}">
                <a16:creationId xmlns:a16="http://schemas.microsoft.com/office/drawing/2014/main" id="{45F068E5-D8D3-DE83-AD48-AC838E90A3D2}"/>
              </a:ext>
            </a:extLst>
          </p:cNvPr>
          <p:cNvSpPr>
            <a:spLocks noGrp="1"/>
          </p:cNvSpPr>
          <p:nvPr>
            <p:ph type="body" sz="quarter" idx="18"/>
          </p:nvPr>
        </p:nvSpPr>
        <p:spPr/>
        <p:txBody>
          <a:bodyPr/>
          <a:lstStyle/>
          <a:p>
            <a:r>
              <a:rPr lang="en-US">
                <a:latin typeface="+mj-lt"/>
                <a:cs typeface="Arial"/>
              </a:rPr>
              <a:t>Composition reflection</a:t>
            </a:r>
          </a:p>
        </p:txBody>
      </p:sp>
      <p:sp>
        <p:nvSpPr>
          <p:cNvPr id="6" name="Text Placeholder 5">
            <a:extLst>
              <a:ext uri="{FF2B5EF4-FFF2-40B4-BE49-F238E27FC236}">
                <a16:creationId xmlns:a16="http://schemas.microsoft.com/office/drawing/2014/main" id="{80729CCD-B366-E7A3-6940-1781F5854465}"/>
              </a:ext>
            </a:extLst>
          </p:cNvPr>
          <p:cNvSpPr>
            <a:spLocks noGrp="1"/>
          </p:cNvSpPr>
          <p:nvPr>
            <p:ph type="body" sz="quarter" idx="17"/>
          </p:nvPr>
        </p:nvSpPr>
        <p:spPr>
          <a:xfrm>
            <a:off x="359999" y="1369454"/>
            <a:ext cx="11483999" cy="5326546"/>
          </a:xfrm>
        </p:spPr>
        <p:txBody>
          <a:bodyPr vert="horz" lIns="0" tIns="0" rIns="0" bIns="0" rtlCol="0" anchor="t">
            <a:noAutofit/>
          </a:bodyPr>
          <a:lstStyle/>
          <a:p>
            <a:r>
              <a:rPr lang="en-AU">
                <a:latin typeface="+mn-lt"/>
                <a:cs typeface="Arial"/>
              </a:rPr>
              <a:t>Complete this activity to reflect on your 4-bar composition on the drum kit.</a:t>
            </a:r>
            <a:endParaRPr lang="en-US"/>
          </a:p>
          <a:p>
            <a:r>
              <a:rPr lang="en-AU">
                <a:latin typeface="+mn-lt"/>
                <a:cs typeface="Arial"/>
              </a:rPr>
              <a:t>In today’s lesson I composed a 4-bar rhythm I wrote for the drums.</a:t>
            </a:r>
          </a:p>
          <a:p>
            <a:r>
              <a:rPr lang="en-AU" b="1">
                <a:latin typeface="+mn-lt"/>
                <a:cs typeface="Arial"/>
              </a:rPr>
              <a:t>Composition</a:t>
            </a:r>
            <a:endParaRPr lang="en-AU">
              <a:latin typeface="+mn-lt"/>
              <a:cs typeface="Arial"/>
            </a:endParaRPr>
          </a:p>
          <a:p>
            <a:pPr marL="628650" indent="-342900">
              <a:buFont typeface="Arial"/>
              <a:buChar char="•"/>
            </a:pPr>
            <a:r>
              <a:rPr lang="en-AU">
                <a:latin typeface="+mn-lt"/>
                <a:cs typeface="Arial"/>
              </a:rPr>
              <a:t>The musical decisions I made were to include rhythms patterns, dynamics, and a fill. I did this by:</a:t>
            </a:r>
          </a:p>
          <a:p>
            <a:r>
              <a:rPr lang="en-AU">
                <a:latin typeface="+mn-lt"/>
                <a:cs typeface="Arial"/>
              </a:rPr>
              <a:t>(include specific reference to where it happens in your piece, for example, the drum and beat you chose to play on)</a:t>
            </a:r>
          </a:p>
          <a:p>
            <a:pPr marL="628650" indent="-342900">
              <a:buChar char="•"/>
            </a:pPr>
            <a:r>
              <a:rPr lang="en-AU">
                <a:latin typeface="+mn-lt"/>
                <a:cs typeface="Arial"/>
              </a:rPr>
              <a:t>My drum fill included using (select from below) components of the drum kit.</a:t>
            </a:r>
          </a:p>
          <a:p>
            <a:r>
              <a:rPr lang="en-AU">
                <a:latin typeface="+mn-lt"/>
                <a:cs typeface="Arial"/>
              </a:rPr>
              <a:t>(bass drum, snare drum, hi-hat, hi-tom, mid-tom)</a:t>
            </a:r>
          </a:p>
          <a:p>
            <a:endParaRPr lang="en-AU">
              <a:latin typeface="+mn-lt"/>
            </a:endParaRPr>
          </a:p>
        </p:txBody>
      </p:sp>
      <p:sp>
        <p:nvSpPr>
          <p:cNvPr id="2" name="Slide Number Placeholder 1">
            <a:extLst>
              <a:ext uri="{FF2B5EF4-FFF2-40B4-BE49-F238E27FC236}">
                <a16:creationId xmlns:a16="http://schemas.microsoft.com/office/drawing/2014/main" id="{E8497E1F-10F8-C878-6C6D-C4E62B0E00A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spTree>
    <p:extLst>
      <p:ext uri="{BB962C8B-B14F-4D97-AF65-F5344CB8AC3E}">
        <p14:creationId xmlns:p14="http://schemas.microsoft.com/office/powerpoint/2010/main" val="65556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E95B97-07CB-59EB-68A9-18C0DF1E1B9B}"/>
              </a:ext>
            </a:extLst>
          </p:cNvPr>
          <p:cNvSpPr>
            <a:spLocks noGrp="1"/>
          </p:cNvSpPr>
          <p:nvPr>
            <p:ph type="title"/>
          </p:nvPr>
        </p:nvSpPr>
        <p:spPr/>
        <p:txBody>
          <a:bodyPr/>
          <a:lstStyle/>
          <a:p>
            <a:r>
              <a:rPr lang="en-AU">
                <a:latin typeface="Arial"/>
                <a:cs typeface="Arial"/>
              </a:rPr>
              <a:t>Activity 4.4 – composing a drum pattern (3)</a:t>
            </a:r>
            <a:endParaRPr lang="en-US">
              <a:solidFill>
                <a:srgbClr val="000000"/>
              </a:solidFill>
              <a:latin typeface="Arial"/>
              <a:cs typeface="Arial"/>
            </a:endParaRPr>
          </a:p>
          <a:p>
            <a:endParaRPr lang="en-US"/>
          </a:p>
        </p:txBody>
      </p:sp>
      <p:sp>
        <p:nvSpPr>
          <p:cNvPr id="4" name="Text Placeholder 3">
            <a:extLst>
              <a:ext uri="{FF2B5EF4-FFF2-40B4-BE49-F238E27FC236}">
                <a16:creationId xmlns:a16="http://schemas.microsoft.com/office/drawing/2014/main" id="{1C8F292A-DC39-76E8-B96E-A1DDAE83C3F2}"/>
              </a:ext>
            </a:extLst>
          </p:cNvPr>
          <p:cNvSpPr>
            <a:spLocks noGrp="1"/>
          </p:cNvSpPr>
          <p:nvPr>
            <p:ph type="body" sz="quarter" idx="18"/>
          </p:nvPr>
        </p:nvSpPr>
        <p:spPr/>
        <p:txBody>
          <a:bodyPr/>
          <a:lstStyle/>
          <a:p>
            <a:r>
              <a:rPr lang="en-US">
                <a:latin typeface="Arial"/>
                <a:cs typeface="Arial"/>
              </a:rPr>
              <a:t>Performance reflection</a:t>
            </a:r>
            <a:endParaRPr lang="en-US">
              <a:solidFill>
                <a:srgbClr val="000000"/>
              </a:solidFill>
              <a:latin typeface="Arial"/>
              <a:cs typeface="Arial"/>
            </a:endParaRPr>
          </a:p>
        </p:txBody>
      </p:sp>
      <p:sp>
        <p:nvSpPr>
          <p:cNvPr id="5" name="Text Placeholder 4">
            <a:extLst>
              <a:ext uri="{FF2B5EF4-FFF2-40B4-BE49-F238E27FC236}">
                <a16:creationId xmlns:a16="http://schemas.microsoft.com/office/drawing/2014/main" id="{C69E0C55-61C5-E59E-5695-A64DD80A88C9}"/>
              </a:ext>
            </a:extLst>
          </p:cNvPr>
          <p:cNvSpPr>
            <a:spLocks noGrp="1"/>
          </p:cNvSpPr>
          <p:nvPr>
            <p:ph type="body" sz="quarter" idx="17"/>
          </p:nvPr>
        </p:nvSpPr>
        <p:spPr>
          <a:xfrm>
            <a:off x="360000" y="1374291"/>
            <a:ext cx="11484000" cy="4807835"/>
          </a:xfrm>
        </p:spPr>
        <p:txBody>
          <a:bodyPr vert="horz" lIns="0" tIns="0" rIns="0" bIns="0" rtlCol="0" anchor="t">
            <a:noAutofit/>
          </a:bodyPr>
          <a:lstStyle/>
          <a:p>
            <a:pPr>
              <a:spcAft>
                <a:spcPts val="600"/>
              </a:spcAft>
            </a:pPr>
            <a:r>
              <a:rPr lang="en-AU" sz="1800">
                <a:latin typeface="Arial"/>
                <a:cs typeface="Arial"/>
              </a:rPr>
              <a:t>Complete this activity to reflect on your 4-bar performance on the drum kit.</a:t>
            </a:r>
            <a:endParaRPr lang="en-US" sz="1800">
              <a:latin typeface="Arial"/>
              <a:cs typeface="Arial"/>
            </a:endParaRPr>
          </a:p>
          <a:p>
            <a:pPr>
              <a:spcAft>
                <a:spcPts val="600"/>
              </a:spcAft>
            </a:pPr>
            <a:r>
              <a:rPr lang="en-AU" sz="1800">
                <a:latin typeface="Arial"/>
                <a:cs typeface="Arial"/>
              </a:rPr>
              <a:t>In today’s lesson I performed a 4-bar rhythm I wrote for the drums.</a:t>
            </a:r>
            <a:endParaRPr lang="en-AU" sz="1800"/>
          </a:p>
          <a:p>
            <a:pPr>
              <a:spcAft>
                <a:spcPts val="600"/>
              </a:spcAft>
            </a:pPr>
            <a:r>
              <a:rPr lang="en-AU" sz="1800" b="1">
                <a:latin typeface="Arial"/>
                <a:cs typeface="Arial"/>
              </a:rPr>
              <a:t>Performance</a:t>
            </a:r>
            <a:endParaRPr lang="en-US" sz="1800">
              <a:latin typeface="Arial"/>
              <a:cs typeface="Arial"/>
            </a:endParaRPr>
          </a:p>
          <a:p>
            <a:pPr marL="571500" indent="-285750">
              <a:spcAft>
                <a:spcPts val="600"/>
              </a:spcAft>
              <a:buChar char="•"/>
            </a:pPr>
            <a:r>
              <a:rPr lang="en-AU" sz="1800">
                <a:latin typeface="Arial"/>
                <a:cs typeface="Arial"/>
              </a:rPr>
              <a:t>During my performance, I think I did well at:</a:t>
            </a:r>
            <a:endParaRPr lang="en-US" sz="1800">
              <a:latin typeface="Arial"/>
              <a:cs typeface="Arial"/>
            </a:endParaRPr>
          </a:p>
          <a:p>
            <a:pPr>
              <a:spcAft>
                <a:spcPts val="600"/>
              </a:spcAft>
            </a:pPr>
            <a:r>
              <a:rPr lang="en-AU" sz="1800">
                <a:latin typeface="Arial"/>
                <a:cs typeface="Arial"/>
              </a:rPr>
              <a:t>(consider – keeping a steady pulse, coordinating hands and feet, playing the fill securely)</a:t>
            </a:r>
            <a:endParaRPr lang="en-US" sz="1800">
              <a:latin typeface="Arial"/>
              <a:cs typeface="Arial"/>
            </a:endParaRPr>
          </a:p>
          <a:p>
            <a:pPr marL="571500" indent="-285750">
              <a:spcAft>
                <a:spcPts val="600"/>
              </a:spcAft>
              <a:buChar char="•"/>
            </a:pPr>
            <a:r>
              <a:rPr lang="en-AU" sz="1800">
                <a:latin typeface="Arial"/>
                <a:cs typeface="Arial"/>
              </a:rPr>
              <a:t>I think I could improve on: </a:t>
            </a:r>
            <a:endParaRPr lang="en-US" sz="1800">
              <a:latin typeface="Arial"/>
              <a:cs typeface="Arial"/>
            </a:endParaRPr>
          </a:p>
          <a:p>
            <a:pPr>
              <a:spcAft>
                <a:spcPts val="600"/>
              </a:spcAft>
            </a:pPr>
            <a:r>
              <a:rPr lang="en-AU" sz="1800">
                <a:latin typeface="Arial"/>
                <a:cs typeface="Arial"/>
              </a:rPr>
              <a:t>(consider – keeping time, securing rhythm patterns)</a:t>
            </a:r>
            <a:endParaRPr lang="en-US" sz="1800">
              <a:latin typeface="Arial"/>
              <a:cs typeface="Arial"/>
            </a:endParaRPr>
          </a:p>
          <a:p>
            <a:pPr marL="571500" indent="-285750">
              <a:spcAft>
                <a:spcPts val="600"/>
              </a:spcAft>
              <a:buChar char="•"/>
            </a:pPr>
            <a:r>
              <a:rPr lang="en-AU" sz="1800">
                <a:latin typeface="Arial"/>
                <a:cs typeface="Arial"/>
              </a:rPr>
              <a:t>I feel today’s performance was (select one) – fun, challenging, rewarding.</a:t>
            </a:r>
            <a:endParaRPr lang="en-US" sz="1800">
              <a:latin typeface="Arial"/>
              <a:cs typeface="Arial"/>
            </a:endParaRPr>
          </a:p>
          <a:p>
            <a:pPr>
              <a:spcAft>
                <a:spcPts val="600"/>
              </a:spcAft>
            </a:pPr>
            <a:r>
              <a:rPr lang="en-AU" sz="1800">
                <a:latin typeface="Arial"/>
                <a:cs typeface="Arial"/>
              </a:rPr>
              <a:t>Reflection on learning:</a:t>
            </a:r>
            <a:endParaRPr lang="en-US" sz="1800">
              <a:latin typeface="Arial"/>
              <a:cs typeface="Arial"/>
            </a:endParaRPr>
          </a:p>
          <a:p>
            <a:pPr marL="571500" indent="-285750">
              <a:spcAft>
                <a:spcPts val="600"/>
              </a:spcAft>
              <a:buChar char="•"/>
            </a:pPr>
            <a:r>
              <a:rPr lang="en-AU" sz="1800">
                <a:latin typeface="Arial"/>
                <a:cs typeface="Arial"/>
              </a:rPr>
              <a:t>The skills I gained from learning the drums pattern exercises, helped me with this activity by:</a:t>
            </a:r>
            <a:endParaRPr lang="en-US" sz="1800">
              <a:latin typeface="Arial"/>
              <a:cs typeface="Arial"/>
            </a:endParaRPr>
          </a:p>
          <a:p>
            <a:pPr>
              <a:spcAft>
                <a:spcPts val="600"/>
              </a:spcAft>
            </a:pPr>
            <a:r>
              <a:rPr lang="en-AU" sz="1800">
                <a:latin typeface="Arial"/>
                <a:cs typeface="Arial"/>
              </a:rPr>
              <a:t>(consider – provided ideas, helped to learn to read the notation, helped to secure playing technique)</a:t>
            </a:r>
            <a:endParaRPr lang="en-US" sz="1800">
              <a:latin typeface="Arial"/>
              <a:cs typeface="Arial"/>
            </a:endParaRPr>
          </a:p>
        </p:txBody>
      </p:sp>
      <p:sp>
        <p:nvSpPr>
          <p:cNvPr id="2" name="Slide Number Placeholder 1">
            <a:extLst>
              <a:ext uri="{FF2B5EF4-FFF2-40B4-BE49-F238E27FC236}">
                <a16:creationId xmlns:a16="http://schemas.microsoft.com/office/drawing/2014/main" id="{14F75531-17CE-AF75-F2AD-34C5504E009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118989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E489D-CC9C-9954-D5C9-24F59713651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C538C30-4A9A-D23A-1E50-150F63C45E83}"/>
              </a:ext>
            </a:extLst>
          </p:cNvPr>
          <p:cNvSpPr>
            <a:spLocks noGrp="1"/>
          </p:cNvSpPr>
          <p:nvPr>
            <p:ph type="ctrTitle"/>
          </p:nvPr>
        </p:nvSpPr>
        <p:spPr>
          <a:xfrm>
            <a:off x="540000" y="4067881"/>
            <a:ext cx="11291998" cy="2375782"/>
          </a:xfrm>
        </p:spPr>
        <p:txBody>
          <a:bodyPr/>
          <a:lstStyle/>
          <a:p>
            <a:r>
              <a:rPr lang="en-AU">
                <a:latin typeface="+mj-lt"/>
              </a:rPr>
              <a:t>Learning sequence 5 –</a:t>
            </a:r>
            <a:br>
              <a:rPr lang="en-AU">
                <a:latin typeface="+mj-lt"/>
              </a:rPr>
            </a:br>
            <a:r>
              <a:rPr lang="en-AU">
                <a:latin typeface="+mj-lt"/>
              </a:rPr>
              <a:t>the keyboard</a:t>
            </a:r>
          </a:p>
        </p:txBody>
      </p:sp>
      <p:pic>
        <p:nvPicPr>
          <p:cNvPr id="2" name="Picture 1">
            <a:extLst>
              <a:ext uri="{FF2B5EF4-FFF2-40B4-BE49-F238E27FC236}">
                <a16:creationId xmlns:a16="http://schemas.microsoft.com/office/drawing/2014/main" id="{4CD46844-F566-3B3A-CAB5-C0D54D2B9D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81270" y="2106372"/>
            <a:ext cx="3907842" cy="3923018"/>
          </a:xfrm>
          <a:prstGeom prst="rect">
            <a:avLst/>
          </a:prstGeom>
        </p:spPr>
      </p:pic>
    </p:spTree>
    <p:extLst>
      <p:ext uri="{BB962C8B-B14F-4D97-AF65-F5344CB8AC3E}">
        <p14:creationId xmlns:p14="http://schemas.microsoft.com/office/powerpoint/2010/main" val="171453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EC31E-A8D7-EB57-FA3F-4882B5E0C21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EE53BE4-EA75-7A17-DA7D-D01E64B557F7}"/>
              </a:ext>
            </a:extLst>
          </p:cNvPr>
          <p:cNvSpPr>
            <a:spLocks noGrp="1"/>
          </p:cNvSpPr>
          <p:nvPr>
            <p:ph type="title"/>
          </p:nvPr>
        </p:nvSpPr>
        <p:spPr/>
        <p:txBody>
          <a:bodyPr/>
          <a:lstStyle/>
          <a:p>
            <a:r>
              <a:rPr lang="en-AU">
                <a:latin typeface="+mj-lt"/>
              </a:rPr>
              <a:t>Activity 1.1 – the Blues (3)</a:t>
            </a:r>
          </a:p>
        </p:txBody>
      </p:sp>
      <p:sp>
        <p:nvSpPr>
          <p:cNvPr id="6" name="Text Placeholder 5">
            <a:extLst>
              <a:ext uri="{FF2B5EF4-FFF2-40B4-BE49-F238E27FC236}">
                <a16:creationId xmlns:a16="http://schemas.microsoft.com/office/drawing/2014/main" id="{527E1820-694F-E8D3-09A4-0E88F9E86C4F}"/>
              </a:ext>
            </a:extLst>
          </p:cNvPr>
          <p:cNvSpPr>
            <a:spLocks noGrp="1"/>
          </p:cNvSpPr>
          <p:nvPr>
            <p:ph type="body" sz="quarter" idx="18"/>
          </p:nvPr>
        </p:nvSpPr>
        <p:spPr/>
        <p:txBody>
          <a:bodyPr/>
          <a:lstStyle/>
          <a:p>
            <a:r>
              <a:rPr lang="en-US">
                <a:latin typeface="+mj-lt"/>
                <a:cs typeface="Arial"/>
              </a:rPr>
              <a:t>General features</a:t>
            </a:r>
            <a:endParaRPr lang="en-US">
              <a:latin typeface="+mj-lt"/>
            </a:endParaRPr>
          </a:p>
        </p:txBody>
      </p:sp>
      <p:sp>
        <p:nvSpPr>
          <p:cNvPr id="3" name="Text Placeholder 12">
            <a:extLst>
              <a:ext uri="{FF2B5EF4-FFF2-40B4-BE49-F238E27FC236}">
                <a16:creationId xmlns:a16="http://schemas.microsoft.com/office/drawing/2014/main" id="{FC7AD135-AE2D-CD60-BF4E-8BD9C76DBC11}"/>
              </a:ext>
            </a:extLst>
          </p:cNvPr>
          <p:cNvSpPr>
            <a:spLocks noGrp="1"/>
          </p:cNvSpPr>
          <p:nvPr>
            <p:ph type="body" sz="quarter" idx="17"/>
          </p:nvPr>
        </p:nvSpPr>
        <p:spPr>
          <a:xfrm>
            <a:off x="359999" y="1709364"/>
            <a:ext cx="5736001" cy="3701845"/>
          </a:xfrm>
        </p:spPr>
        <p:txBody>
          <a:bodyPr vert="horz" lIns="0" tIns="0" rIns="0" bIns="0" rtlCol="0" anchor="t">
            <a:noAutofit/>
          </a:bodyPr>
          <a:lstStyle/>
          <a:p>
            <a:r>
              <a:rPr lang="en-US" sz="1800">
                <a:latin typeface="+mn-lt"/>
              </a:rPr>
              <a:t>The lyrics were often sorrowful and had themes of struggle, loss, sadness, and social issues. </a:t>
            </a:r>
            <a:endParaRPr lang="en-AU" sz="1800">
              <a:latin typeface="+mn-lt"/>
            </a:endParaRPr>
          </a:p>
          <a:p>
            <a:pPr lvl="0">
              <a:lnSpc>
                <a:spcPct val="150000"/>
              </a:lnSpc>
            </a:pPr>
            <a:r>
              <a:rPr lang="en-AU" sz="1800">
                <a:effectLst/>
                <a:latin typeface="+mn-lt"/>
                <a:ea typeface="Aptos" panose="020B0004020202020204" pitchFamily="34" charset="0"/>
                <a:cs typeface="Times New Roman" panose="02020603050405020304" pitchFamily="18" charset="0"/>
              </a:rPr>
              <a:t>The 12-bar blues is a chord progression that forms the basis of many blues songs.</a:t>
            </a:r>
          </a:p>
          <a:p>
            <a:r>
              <a:rPr lang="en-US" sz="1800">
                <a:latin typeface="+mn-lt"/>
              </a:rPr>
              <a:t>Included use of ‘blue notes’, with some notes having a minor (sadder sound) interval (distance between notes) instead of major (happier sound) one.</a:t>
            </a:r>
          </a:p>
          <a:p>
            <a:r>
              <a:rPr lang="en-AU" sz="1800">
                <a:effectLst/>
                <a:latin typeface="+mn-lt"/>
                <a:ea typeface="Aptos" panose="020B0004020202020204" pitchFamily="34" charset="0"/>
              </a:rPr>
              <a:t>Blues lyrics typically follow an AAB structure.</a:t>
            </a:r>
            <a:endParaRPr lang="en-AU" sz="1800">
              <a:latin typeface="+mn-lt"/>
            </a:endParaRPr>
          </a:p>
        </p:txBody>
      </p:sp>
      <p:pic>
        <p:nvPicPr>
          <p:cNvPr id="7" name="Picture 6" descr="2 men playing blues music together. One man is playing a 12-string electric guitar and the other the harmonica.">
            <a:extLst>
              <a:ext uri="{FF2B5EF4-FFF2-40B4-BE49-F238E27FC236}">
                <a16:creationId xmlns:a16="http://schemas.microsoft.com/office/drawing/2014/main" id="{2FAE004B-A393-4B57-9E4F-76BE4E41A4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39331" y="1709364"/>
            <a:ext cx="4992670" cy="3351330"/>
          </a:xfrm>
          <a:prstGeom prst="rect">
            <a:avLst/>
          </a:prstGeom>
        </p:spPr>
      </p:pic>
      <p:sp>
        <p:nvSpPr>
          <p:cNvPr id="9" name="TextBox 8">
            <a:extLst>
              <a:ext uri="{FF2B5EF4-FFF2-40B4-BE49-F238E27FC236}">
                <a16:creationId xmlns:a16="http://schemas.microsoft.com/office/drawing/2014/main" id="{C753569F-5B79-5564-14A1-1BB479E25886}"/>
              </a:ext>
            </a:extLst>
          </p:cNvPr>
          <p:cNvSpPr txBox="1"/>
          <p:nvPr/>
        </p:nvSpPr>
        <p:spPr>
          <a:xfrm>
            <a:off x="6839331" y="5144476"/>
            <a:ext cx="4905096" cy="266734"/>
          </a:xfrm>
          <a:prstGeom prst="rect">
            <a:avLst/>
          </a:prstGeom>
          <a:noFill/>
        </p:spPr>
        <p:txBody>
          <a:bodyPr wrap="square" lIns="91440" tIns="45720" rIns="91440" bIns="45720" anchor="t">
            <a:spAutoFit/>
          </a:bodyPr>
          <a:lstStyle/>
          <a:p>
            <a:pPr>
              <a:lnSpc>
                <a:spcPct val="150000"/>
              </a:lnSpc>
            </a:pPr>
            <a:r>
              <a:rPr lang="en-AU" sz="1000" b="0" i="0">
                <a:solidFill>
                  <a:srgbClr val="212124"/>
                </a:solidFill>
                <a:effectLst/>
                <a:hlinkClick r:id="rId4"/>
              </a:rPr>
              <a:t>"American Blues Legends" Live in Hamburg, 1972</a:t>
            </a:r>
            <a:r>
              <a:rPr lang="en-AU" sz="1000">
                <a:solidFill>
                  <a:srgbClr val="212124"/>
                </a:solidFill>
              </a:rPr>
              <a:t> by </a:t>
            </a:r>
            <a:r>
              <a:rPr lang="en-AU" sz="1000">
                <a:solidFill>
                  <a:srgbClr val="212124"/>
                </a:solidFill>
                <a:hlinkClick r:id="rId4"/>
              </a:rPr>
              <a:t>Flickr</a:t>
            </a:r>
            <a:r>
              <a:rPr lang="en-AU" sz="1000">
                <a:solidFill>
                  <a:srgbClr val="212124"/>
                </a:solidFill>
              </a:rPr>
              <a:t> licensed under </a:t>
            </a:r>
            <a:r>
              <a:rPr lang="en-AU" sz="1000">
                <a:solidFill>
                  <a:srgbClr val="212124"/>
                </a:solidFill>
                <a:hlinkClick r:id="rId5"/>
              </a:rPr>
              <a:t>CC BY-NC-SA 2.0</a:t>
            </a:r>
            <a:endParaRPr lang="en-AU" sz="1000">
              <a:solidFill>
                <a:srgbClr val="212124"/>
              </a:solidFill>
            </a:endParaRPr>
          </a:p>
        </p:txBody>
      </p:sp>
      <p:sp>
        <p:nvSpPr>
          <p:cNvPr id="2" name="Slide Number Placeholder 1">
            <a:extLst>
              <a:ext uri="{FF2B5EF4-FFF2-40B4-BE49-F238E27FC236}">
                <a16:creationId xmlns:a16="http://schemas.microsoft.com/office/drawing/2014/main" id="{ED617CC3-4D65-EE76-39F9-69530277704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299840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90F71-0967-DB5D-8FE0-6C81F259A1C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B9A5CBD-7A35-E411-78CB-681BFC94CCED}"/>
              </a:ext>
            </a:extLst>
          </p:cNvPr>
          <p:cNvSpPr>
            <a:spLocks noGrp="1"/>
          </p:cNvSpPr>
          <p:nvPr>
            <p:ph type="title"/>
          </p:nvPr>
        </p:nvSpPr>
        <p:spPr/>
        <p:txBody>
          <a:bodyPr/>
          <a:lstStyle/>
          <a:p>
            <a:r>
              <a:rPr lang="en-AU">
                <a:latin typeface="+mj-lt"/>
              </a:rPr>
              <a:t>Learning intentions and success criteria (5)</a:t>
            </a:r>
          </a:p>
        </p:txBody>
      </p:sp>
      <p:sp>
        <p:nvSpPr>
          <p:cNvPr id="3" name="TextBox 2">
            <a:extLst>
              <a:ext uri="{FF2B5EF4-FFF2-40B4-BE49-F238E27FC236}">
                <a16:creationId xmlns:a16="http://schemas.microsoft.com/office/drawing/2014/main" id="{3EA44F63-5EB5-31E5-A18E-8232EE3FC432}"/>
              </a:ext>
            </a:extLst>
          </p:cNvPr>
          <p:cNvSpPr txBox="1"/>
          <p:nvPr/>
        </p:nvSpPr>
        <p:spPr>
          <a:xfrm>
            <a:off x="348000" y="1809815"/>
            <a:ext cx="11821584" cy="47961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build knowledge of chords and how to play them</a:t>
            </a: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develop skills in reading music notation</a:t>
            </a: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play chords and add a melody</a:t>
            </a: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develop individual performance skills.</a:t>
            </a:r>
          </a:p>
          <a:p>
            <a:pPr>
              <a:lnSpc>
                <a:spcPct val="150000"/>
              </a:lnSpc>
              <a:spcAft>
                <a:spcPts val="600"/>
              </a:spcAft>
            </a:pPr>
            <a:r>
              <a:rPr lang="en-AU" sz="1800" b="1">
                <a:solidFill>
                  <a:schemeClr val="accent1"/>
                </a:solidFill>
                <a:latin typeface="+mj-lt"/>
                <a:cs typeface="Arial" panose="020B0604020202020204" pitchFamily="34" charset="0"/>
              </a:rPr>
              <a:t>We can</a:t>
            </a:r>
            <a:endParaRPr lang="en-US" sz="180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AU" sz="1800">
                <a:ea typeface="+mn-lt"/>
                <a:cs typeface="Arial" panose="020B0604020202020204" pitchFamily="34" charset="0"/>
              </a:rPr>
              <a:t>play demonstrating correct technique and fingering</a:t>
            </a:r>
          </a:p>
          <a:p>
            <a:pPr marL="342900" indent="-342900">
              <a:lnSpc>
                <a:spcPct val="150000"/>
              </a:lnSpc>
              <a:spcAft>
                <a:spcPts val="600"/>
              </a:spcAft>
              <a:buFont typeface="Arial"/>
              <a:buChar char="•"/>
            </a:pPr>
            <a:r>
              <a:rPr lang="en-AU" sz="1800">
                <a:ea typeface="+mn-lt"/>
                <a:cs typeface="Arial" panose="020B0604020202020204" pitchFamily="34" charset="0"/>
              </a:rPr>
              <a:t>play chords accurately and successfully move between </a:t>
            </a:r>
          </a:p>
          <a:p>
            <a:pPr marL="342900" indent="-342900">
              <a:lnSpc>
                <a:spcPct val="150000"/>
              </a:lnSpc>
              <a:spcAft>
                <a:spcPts val="600"/>
              </a:spcAft>
              <a:buFont typeface="Arial"/>
              <a:buChar char="•"/>
            </a:pPr>
            <a:r>
              <a:rPr lang="en-AU" sz="1800">
                <a:ea typeface="+mn-lt"/>
                <a:cs typeface="Arial" panose="020B0604020202020204" pitchFamily="34" charset="0"/>
              </a:rPr>
              <a:t>perform with both hands</a:t>
            </a:r>
          </a:p>
          <a:p>
            <a:pPr marL="342900" indent="-342900">
              <a:lnSpc>
                <a:spcPct val="150000"/>
              </a:lnSpc>
              <a:spcAft>
                <a:spcPts val="600"/>
              </a:spcAft>
              <a:buFont typeface="Arial"/>
              <a:buChar char="•"/>
            </a:pPr>
            <a:r>
              <a:rPr lang="en-AU" sz="1800">
                <a:ea typeface="+mn-lt"/>
                <a:cs typeface="Arial" panose="020B0604020202020204" pitchFamily="34" charset="0"/>
              </a:rPr>
              <a:t>create melodic ideas using pentatonic scale over a given chord progression.</a:t>
            </a:r>
            <a:endParaRPr lang="en-AU" sz="1800">
              <a:cs typeface="Arial" panose="020B0604020202020204" pitchFamily="34" charset="0"/>
            </a:endParaRPr>
          </a:p>
        </p:txBody>
      </p:sp>
      <p:sp>
        <p:nvSpPr>
          <p:cNvPr id="2" name="Slide Number Placeholder 1">
            <a:extLst>
              <a:ext uri="{FF2B5EF4-FFF2-40B4-BE49-F238E27FC236}">
                <a16:creationId xmlns:a16="http://schemas.microsoft.com/office/drawing/2014/main" id="{E288E277-D1F0-49CA-5A58-77D2EAB7EA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80</a:t>
            </a:fld>
            <a:endParaRPr lang="en-AU"/>
          </a:p>
        </p:txBody>
      </p:sp>
    </p:spTree>
    <p:extLst>
      <p:ext uri="{BB962C8B-B14F-4D97-AF65-F5344CB8AC3E}">
        <p14:creationId xmlns:p14="http://schemas.microsoft.com/office/powerpoint/2010/main" val="30265924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359AB1-9274-3DA6-E2AC-0D74F2A273BE}"/>
              </a:ext>
            </a:extLst>
          </p:cNvPr>
          <p:cNvSpPr>
            <a:spLocks noGrp="1"/>
          </p:cNvSpPr>
          <p:nvPr>
            <p:ph type="title"/>
          </p:nvPr>
        </p:nvSpPr>
        <p:spPr/>
        <p:txBody>
          <a:bodyPr/>
          <a:lstStyle/>
          <a:p>
            <a:r>
              <a:rPr lang="en-AU">
                <a:latin typeface="+mj-lt"/>
              </a:rPr>
              <a:t>Activity 5.1 – revision on the keyboard (1)</a:t>
            </a:r>
          </a:p>
        </p:txBody>
      </p:sp>
      <p:pic>
        <p:nvPicPr>
          <p:cNvPr id="7" name="Picture 6" descr="Image shows the notes of the treble keyboard and places the letters underneath from A through the G. The finger numbers are on the keyboard where C =1, D = 2, E = 3, F = 4 and G = 5">
            <a:extLst>
              <a:ext uri="{FF2B5EF4-FFF2-40B4-BE49-F238E27FC236}">
                <a16:creationId xmlns:a16="http://schemas.microsoft.com/office/drawing/2014/main" id="{6509D5E6-41ED-8860-A4F0-90604DF80770}"/>
              </a:ext>
            </a:extLst>
          </p:cNvPr>
          <p:cNvPicPr>
            <a:picLocks noChangeAspect="1"/>
          </p:cNvPicPr>
          <p:nvPr/>
        </p:nvPicPr>
        <p:blipFill>
          <a:blip r:embed="rId2"/>
          <a:stretch>
            <a:fillRect/>
          </a:stretch>
        </p:blipFill>
        <p:spPr>
          <a:xfrm>
            <a:off x="359999" y="1181168"/>
            <a:ext cx="4451698" cy="5205774"/>
          </a:xfrm>
          <a:prstGeom prst="rect">
            <a:avLst/>
          </a:prstGeom>
        </p:spPr>
      </p:pic>
      <p:pic>
        <p:nvPicPr>
          <p:cNvPr id="9" name="Picture 8" descr="Image shows the notes of the treble keyboard with the letters A through to G and shows the notes that match on the treble staff above it.">
            <a:extLst>
              <a:ext uri="{FF2B5EF4-FFF2-40B4-BE49-F238E27FC236}">
                <a16:creationId xmlns:a16="http://schemas.microsoft.com/office/drawing/2014/main" id="{E11D8F3C-B282-33DA-6886-302F9784EE7B}"/>
              </a:ext>
            </a:extLst>
          </p:cNvPr>
          <p:cNvPicPr>
            <a:picLocks noChangeAspect="1"/>
          </p:cNvPicPr>
          <p:nvPr/>
        </p:nvPicPr>
        <p:blipFill>
          <a:blip r:embed="rId3"/>
          <a:stretch>
            <a:fillRect/>
          </a:stretch>
        </p:blipFill>
        <p:spPr>
          <a:xfrm>
            <a:off x="5822972" y="1170670"/>
            <a:ext cx="4451698" cy="5226771"/>
          </a:xfrm>
          <a:prstGeom prst="rect">
            <a:avLst/>
          </a:prstGeom>
        </p:spPr>
      </p:pic>
      <p:sp>
        <p:nvSpPr>
          <p:cNvPr id="2" name="Slide Number Placeholder 1">
            <a:extLst>
              <a:ext uri="{FF2B5EF4-FFF2-40B4-BE49-F238E27FC236}">
                <a16:creationId xmlns:a16="http://schemas.microsoft.com/office/drawing/2014/main" id="{E30179D9-5662-BABD-AB90-E83402DF5F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81</a:t>
            </a:fld>
            <a:endParaRPr lang="en-AU"/>
          </a:p>
        </p:txBody>
      </p:sp>
    </p:spTree>
    <p:extLst>
      <p:ext uri="{BB962C8B-B14F-4D97-AF65-F5344CB8AC3E}">
        <p14:creationId xmlns:p14="http://schemas.microsoft.com/office/powerpoint/2010/main" val="37118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AE0E9-0346-795F-B642-8E1EF8508796}"/>
              </a:ext>
            </a:extLst>
          </p:cNvPr>
          <p:cNvSpPr>
            <a:spLocks noGrp="1"/>
          </p:cNvSpPr>
          <p:nvPr>
            <p:ph type="title"/>
          </p:nvPr>
        </p:nvSpPr>
        <p:spPr/>
        <p:txBody>
          <a:bodyPr/>
          <a:lstStyle/>
          <a:p>
            <a:r>
              <a:rPr lang="en-AU">
                <a:latin typeface="+mj-lt"/>
              </a:rPr>
              <a:t>Activity 5.1 – revision on the keyboard (2)</a:t>
            </a:r>
          </a:p>
        </p:txBody>
      </p:sp>
      <p:pic>
        <p:nvPicPr>
          <p:cNvPr id="7" name="Picture 6" descr="Image shows the notes of the bass keyboard and places the letters underneath from C through the B. The finger numbers are on the keyboard where C =5, D = 4, E = 3, F = 2 and G = 1">
            <a:extLst>
              <a:ext uri="{FF2B5EF4-FFF2-40B4-BE49-F238E27FC236}">
                <a16:creationId xmlns:a16="http://schemas.microsoft.com/office/drawing/2014/main" id="{610183A7-240D-D424-BBF6-364C279B5F79}"/>
              </a:ext>
            </a:extLst>
          </p:cNvPr>
          <p:cNvPicPr>
            <a:picLocks noChangeAspect="1"/>
          </p:cNvPicPr>
          <p:nvPr/>
        </p:nvPicPr>
        <p:blipFill>
          <a:blip r:embed="rId3"/>
          <a:stretch>
            <a:fillRect/>
          </a:stretch>
        </p:blipFill>
        <p:spPr>
          <a:xfrm>
            <a:off x="359998" y="1123187"/>
            <a:ext cx="4460577" cy="5239514"/>
          </a:xfrm>
          <a:prstGeom prst="rect">
            <a:avLst/>
          </a:prstGeom>
        </p:spPr>
      </p:pic>
      <p:pic>
        <p:nvPicPr>
          <p:cNvPr id="9" name="Picture 8" descr="Image shows the notes of the bass keyboard with the letters C through to B and shows the notes that match on the bass staff above it.">
            <a:extLst>
              <a:ext uri="{FF2B5EF4-FFF2-40B4-BE49-F238E27FC236}">
                <a16:creationId xmlns:a16="http://schemas.microsoft.com/office/drawing/2014/main" id="{1DEA8596-CAE7-2F18-9BB5-C9C72DB6B1A4}"/>
              </a:ext>
            </a:extLst>
          </p:cNvPr>
          <p:cNvPicPr>
            <a:picLocks noChangeAspect="1"/>
          </p:cNvPicPr>
          <p:nvPr/>
        </p:nvPicPr>
        <p:blipFill>
          <a:blip r:embed="rId4"/>
          <a:stretch>
            <a:fillRect/>
          </a:stretch>
        </p:blipFill>
        <p:spPr>
          <a:xfrm>
            <a:off x="5809219" y="1126661"/>
            <a:ext cx="4460576" cy="5236040"/>
          </a:xfrm>
          <a:prstGeom prst="rect">
            <a:avLst/>
          </a:prstGeom>
        </p:spPr>
      </p:pic>
      <p:sp>
        <p:nvSpPr>
          <p:cNvPr id="2" name="Slide Number Placeholder 1">
            <a:extLst>
              <a:ext uri="{FF2B5EF4-FFF2-40B4-BE49-F238E27FC236}">
                <a16:creationId xmlns:a16="http://schemas.microsoft.com/office/drawing/2014/main" id="{A47BD2BE-DFDD-389D-12F9-37613F54DE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174642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06C54-9032-B1F2-A450-034C55166A1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899D7A1-D84B-80B5-FF44-4B2BEBBC0C6D}"/>
              </a:ext>
            </a:extLst>
          </p:cNvPr>
          <p:cNvSpPr>
            <a:spLocks noGrp="1"/>
          </p:cNvSpPr>
          <p:nvPr>
            <p:ph type="title"/>
          </p:nvPr>
        </p:nvSpPr>
        <p:spPr>
          <a:xfrm>
            <a:off x="360000" y="290767"/>
            <a:ext cx="11484000" cy="545601"/>
          </a:xfrm>
        </p:spPr>
        <p:txBody>
          <a:bodyPr/>
          <a:lstStyle/>
          <a:p>
            <a:r>
              <a:rPr lang="en-AU">
                <a:latin typeface="+mj-lt"/>
              </a:rPr>
              <a:t>Activity 5.2 – playing chords using correct technique and fingers (1)</a:t>
            </a:r>
          </a:p>
        </p:txBody>
      </p:sp>
      <p:sp>
        <p:nvSpPr>
          <p:cNvPr id="8" name="Text Placeholder 12">
            <a:extLst>
              <a:ext uri="{FF2B5EF4-FFF2-40B4-BE49-F238E27FC236}">
                <a16:creationId xmlns:a16="http://schemas.microsoft.com/office/drawing/2014/main" id="{03D8486A-8275-A45F-CC21-DD933D0B6B1F}"/>
              </a:ext>
            </a:extLst>
          </p:cNvPr>
          <p:cNvSpPr>
            <a:spLocks noGrp="1"/>
          </p:cNvSpPr>
          <p:nvPr>
            <p:ph type="body" sz="quarter" idx="18"/>
          </p:nvPr>
        </p:nvSpPr>
        <p:spPr>
          <a:xfrm>
            <a:off x="360000" y="1402274"/>
            <a:ext cx="5179663" cy="356423"/>
          </a:xfrm>
        </p:spPr>
        <p:txBody>
          <a:bodyPr/>
          <a:lstStyle/>
          <a:p>
            <a:r>
              <a:rPr lang="en-AU">
                <a:latin typeface="+mj-lt"/>
              </a:rPr>
              <a:t>Improving technique</a:t>
            </a:r>
          </a:p>
        </p:txBody>
      </p:sp>
      <p:sp>
        <p:nvSpPr>
          <p:cNvPr id="10" name="Text Placeholder 4">
            <a:extLst>
              <a:ext uri="{FF2B5EF4-FFF2-40B4-BE49-F238E27FC236}">
                <a16:creationId xmlns:a16="http://schemas.microsoft.com/office/drawing/2014/main" id="{DD6CA0EA-9F31-73E2-D3A5-5AB76379ECEF}"/>
              </a:ext>
            </a:extLst>
          </p:cNvPr>
          <p:cNvSpPr txBox="1">
            <a:spLocks/>
          </p:cNvSpPr>
          <p:nvPr/>
        </p:nvSpPr>
        <p:spPr>
          <a:xfrm>
            <a:off x="360000" y="1941577"/>
            <a:ext cx="6027737" cy="4345441"/>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latin typeface="+mn-lt"/>
              </a:rPr>
              <a:t>Some things to remember when playing the keyboard to improve your technique.</a:t>
            </a:r>
          </a:p>
          <a:p>
            <a:r>
              <a:rPr lang="en-AU" sz="1800">
                <a:latin typeface="+mn-lt"/>
              </a:rPr>
              <a:t>Keep your fingers curved like you are holding a small ball.</a:t>
            </a:r>
          </a:p>
          <a:p>
            <a:r>
              <a:rPr lang="en-AU" sz="1800">
                <a:latin typeface="+mn-lt"/>
              </a:rPr>
              <a:t>Relax your wrist avoiding tension and position your fingertips lightly on the keys.</a:t>
            </a:r>
          </a:p>
          <a:p>
            <a:r>
              <a:rPr lang="en-AU" sz="1800">
                <a:latin typeface="+mn-lt"/>
              </a:rPr>
              <a:t>Avoid using only one or two fingers and practice using all fingers evenly.</a:t>
            </a:r>
          </a:p>
          <a:p>
            <a:r>
              <a:rPr lang="en-AU" sz="1800">
                <a:latin typeface="+mn-lt"/>
                <a:cs typeface="Arial"/>
              </a:rPr>
              <a:t>The finger numbers we use to play the keyboard are 5, 4, 3, 2, 1 for the left hand and 1, 2, 3, 4, 5 for the right hand.</a:t>
            </a:r>
          </a:p>
        </p:txBody>
      </p:sp>
      <p:pic>
        <p:nvPicPr>
          <p:cNvPr id="11" name="Picture 10" descr="Image showing both the left and right hands palms facing down. The left hand shows the finger numbers as 5 on the pinky, 4,3,2,1 on the thumb. The right hand shows the same – thumb = 1, pinky = 5.">
            <a:extLst>
              <a:ext uri="{FF2B5EF4-FFF2-40B4-BE49-F238E27FC236}">
                <a16:creationId xmlns:a16="http://schemas.microsoft.com/office/drawing/2014/main" id="{45054219-4E9C-1CDA-7B18-24439B88C5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0737" y="1574091"/>
            <a:ext cx="4157012" cy="4712927"/>
          </a:xfrm>
          <a:prstGeom prst="rect">
            <a:avLst/>
          </a:prstGeom>
        </p:spPr>
      </p:pic>
      <p:sp>
        <p:nvSpPr>
          <p:cNvPr id="2" name="Slide Number Placeholder 1">
            <a:extLst>
              <a:ext uri="{FF2B5EF4-FFF2-40B4-BE49-F238E27FC236}">
                <a16:creationId xmlns:a16="http://schemas.microsoft.com/office/drawing/2014/main" id="{D4361428-EF41-94C7-9D06-BB97B9B223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83</a:t>
            </a:fld>
            <a:endParaRPr lang="en-AU"/>
          </a:p>
        </p:txBody>
      </p:sp>
    </p:spTree>
    <p:extLst>
      <p:ext uri="{BB962C8B-B14F-4D97-AF65-F5344CB8AC3E}">
        <p14:creationId xmlns:p14="http://schemas.microsoft.com/office/powerpoint/2010/main" val="223938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CC2B3800-6157-7A39-0232-5412AC3A6AD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A31A9E8-10A5-C372-3F08-38983DAF1A5F}"/>
              </a:ext>
            </a:extLst>
          </p:cNvPr>
          <p:cNvSpPr>
            <a:spLocks noGrp="1"/>
          </p:cNvSpPr>
          <p:nvPr>
            <p:ph type="title"/>
          </p:nvPr>
        </p:nvSpPr>
        <p:spPr/>
        <p:txBody>
          <a:bodyPr/>
          <a:lstStyle/>
          <a:p>
            <a:r>
              <a:rPr lang="en-AU" sz="2800">
                <a:latin typeface="+mj-lt"/>
              </a:rPr>
              <a:t>Activity 5.2 – playing chords using correct technique and fingers (2)</a:t>
            </a:r>
          </a:p>
        </p:txBody>
      </p:sp>
      <p:sp>
        <p:nvSpPr>
          <p:cNvPr id="11" name="Text Placeholder 10">
            <a:extLst>
              <a:ext uri="{FF2B5EF4-FFF2-40B4-BE49-F238E27FC236}">
                <a16:creationId xmlns:a16="http://schemas.microsoft.com/office/drawing/2014/main" id="{B53DC872-E0B7-FDE4-C76B-CCE55E88F31E}"/>
              </a:ext>
            </a:extLst>
          </p:cNvPr>
          <p:cNvSpPr>
            <a:spLocks noGrp="1"/>
          </p:cNvSpPr>
          <p:nvPr>
            <p:ph type="body" sz="quarter" idx="18"/>
          </p:nvPr>
        </p:nvSpPr>
        <p:spPr/>
        <p:txBody>
          <a:bodyPr/>
          <a:lstStyle/>
          <a:p>
            <a:r>
              <a:rPr lang="en-US"/>
              <a:t>Finger exercises and chords</a:t>
            </a:r>
          </a:p>
        </p:txBody>
      </p:sp>
      <p:sp>
        <p:nvSpPr>
          <p:cNvPr id="8" name="Text Placeholder 7">
            <a:extLst>
              <a:ext uri="{FF2B5EF4-FFF2-40B4-BE49-F238E27FC236}">
                <a16:creationId xmlns:a16="http://schemas.microsoft.com/office/drawing/2014/main" id="{E2930947-A976-16E4-E925-D994677E67F6}"/>
              </a:ext>
            </a:extLst>
          </p:cNvPr>
          <p:cNvSpPr>
            <a:spLocks noGrp="1"/>
          </p:cNvSpPr>
          <p:nvPr>
            <p:ph type="body" sz="quarter" idx="17"/>
          </p:nvPr>
        </p:nvSpPr>
        <p:spPr>
          <a:xfrm>
            <a:off x="360000" y="1567086"/>
            <a:ext cx="11484000" cy="999765"/>
          </a:xfrm>
        </p:spPr>
        <p:txBody>
          <a:bodyPr/>
          <a:lstStyle/>
          <a:p>
            <a:r>
              <a:rPr lang="en-AU">
                <a:latin typeface="+mn-lt"/>
              </a:rPr>
              <a:t>Practise playing through the following exercises to build independence in your fingers and learn notes in the chord.</a:t>
            </a:r>
            <a:endParaRPr lang="en-AU">
              <a:latin typeface="+mn-lt"/>
              <a:cs typeface="Arial"/>
            </a:endParaRPr>
          </a:p>
        </p:txBody>
      </p:sp>
      <p:sp>
        <p:nvSpPr>
          <p:cNvPr id="7" name="Text Placeholder 4">
            <a:extLst>
              <a:ext uri="{FF2B5EF4-FFF2-40B4-BE49-F238E27FC236}">
                <a16:creationId xmlns:a16="http://schemas.microsoft.com/office/drawing/2014/main" id="{6993BF93-9B55-4282-BA2E-52464729F403}"/>
              </a:ext>
            </a:extLst>
          </p:cNvPr>
          <p:cNvSpPr txBox="1">
            <a:spLocks/>
          </p:cNvSpPr>
          <p:nvPr/>
        </p:nvSpPr>
        <p:spPr>
          <a:xfrm>
            <a:off x="359999" y="3399103"/>
            <a:ext cx="1416549" cy="464389"/>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a:latin typeface="+mn-lt"/>
              </a:rPr>
              <a:t>C</a:t>
            </a:r>
            <a:r>
              <a:rPr lang="en-AU" sz="1800">
                <a:latin typeface="+mn-lt"/>
              </a:rPr>
              <a:t> chord</a:t>
            </a:r>
            <a:endParaRPr lang="en-AU" sz="1800">
              <a:latin typeface="+mn-lt"/>
              <a:cs typeface="Arial"/>
            </a:endParaRPr>
          </a:p>
        </p:txBody>
      </p:sp>
      <p:pic>
        <p:nvPicPr>
          <p:cNvPr id="4" name="Picture 3" descr="image of 4 bars of music written for  a keyboard instrument using a grand staff (treble and bass clef) to provide parts for the left and right hand.">
            <a:extLst>
              <a:ext uri="{FF2B5EF4-FFF2-40B4-BE49-F238E27FC236}">
                <a16:creationId xmlns:a16="http://schemas.microsoft.com/office/drawing/2014/main" id="{3A50780D-F04F-BCBB-E0D6-19129A834C75}"/>
              </a:ext>
            </a:extLst>
          </p:cNvPr>
          <p:cNvPicPr>
            <a:picLocks noChangeAspect="1"/>
          </p:cNvPicPr>
          <p:nvPr/>
        </p:nvPicPr>
        <p:blipFill>
          <a:blip r:embed="rId3"/>
          <a:stretch>
            <a:fillRect/>
          </a:stretch>
        </p:blipFill>
        <p:spPr>
          <a:xfrm>
            <a:off x="2219529" y="2747645"/>
            <a:ext cx="8390691" cy="1767304"/>
          </a:xfrm>
          <a:prstGeom prst="rect">
            <a:avLst/>
          </a:prstGeom>
        </p:spPr>
      </p:pic>
      <p:sp>
        <p:nvSpPr>
          <p:cNvPr id="9" name="Text Placeholder 4">
            <a:extLst>
              <a:ext uri="{FF2B5EF4-FFF2-40B4-BE49-F238E27FC236}">
                <a16:creationId xmlns:a16="http://schemas.microsoft.com/office/drawing/2014/main" id="{DD0087AD-24E6-4011-4F53-8BE471539914}"/>
              </a:ext>
            </a:extLst>
          </p:cNvPr>
          <p:cNvSpPr txBox="1">
            <a:spLocks/>
          </p:cNvSpPr>
          <p:nvPr/>
        </p:nvSpPr>
        <p:spPr>
          <a:xfrm>
            <a:off x="359999" y="5350588"/>
            <a:ext cx="1416549" cy="464389"/>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a:latin typeface="+mn-lt"/>
              </a:rPr>
              <a:t>G</a:t>
            </a:r>
            <a:r>
              <a:rPr lang="en-AU" sz="1800">
                <a:latin typeface="+mn-lt"/>
              </a:rPr>
              <a:t> chord</a:t>
            </a:r>
            <a:endParaRPr lang="en-AU" sz="1800">
              <a:latin typeface="+mn-lt"/>
              <a:cs typeface="Arial"/>
            </a:endParaRPr>
          </a:p>
        </p:txBody>
      </p:sp>
      <p:pic>
        <p:nvPicPr>
          <p:cNvPr id="6" name="Picture 5" descr="image of 4 bars of music written for  a keyboard instrument using a grand staff (treble and bass clef) to provide parts for the left and right hand.">
            <a:extLst>
              <a:ext uri="{FF2B5EF4-FFF2-40B4-BE49-F238E27FC236}">
                <a16:creationId xmlns:a16="http://schemas.microsoft.com/office/drawing/2014/main" id="{7A6CE1E9-A964-2BA8-5D93-3FC22A11D6C7}"/>
              </a:ext>
            </a:extLst>
          </p:cNvPr>
          <p:cNvPicPr>
            <a:picLocks noChangeAspect="1"/>
          </p:cNvPicPr>
          <p:nvPr/>
        </p:nvPicPr>
        <p:blipFill>
          <a:blip r:embed="rId4"/>
          <a:stretch>
            <a:fillRect/>
          </a:stretch>
        </p:blipFill>
        <p:spPr>
          <a:xfrm>
            <a:off x="2219529" y="4644671"/>
            <a:ext cx="8390691" cy="1876223"/>
          </a:xfrm>
          <a:prstGeom prst="rect">
            <a:avLst/>
          </a:prstGeom>
        </p:spPr>
      </p:pic>
      <p:sp>
        <p:nvSpPr>
          <p:cNvPr id="2" name="Slide Number Placeholder 1">
            <a:extLst>
              <a:ext uri="{FF2B5EF4-FFF2-40B4-BE49-F238E27FC236}">
                <a16:creationId xmlns:a16="http://schemas.microsoft.com/office/drawing/2014/main" id="{933D9CE3-2C14-0C92-A18F-2CEDB41E48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Tree>
    <p:extLst>
      <p:ext uri="{BB962C8B-B14F-4D97-AF65-F5344CB8AC3E}">
        <p14:creationId xmlns:p14="http://schemas.microsoft.com/office/powerpoint/2010/main" val="97275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6913993A-C5BA-79D7-B097-AD1EAB940B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513B54C-E7A3-FD16-4F02-8B7DF765DCFC}"/>
              </a:ext>
            </a:extLst>
          </p:cNvPr>
          <p:cNvSpPr>
            <a:spLocks noGrp="1"/>
          </p:cNvSpPr>
          <p:nvPr>
            <p:ph type="title"/>
          </p:nvPr>
        </p:nvSpPr>
        <p:spPr>
          <a:xfrm>
            <a:off x="280101" y="309440"/>
            <a:ext cx="11484000" cy="545601"/>
          </a:xfrm>
        </p:spPr>
        <p:txBody>
          <a:bodyPr/>
          <a:lstStyle/>
          <a:p>
            <a:r>
              <a:rPr lang="en-AU">
                <a:latin typeface="+mj-lt"/>
              </a:rPr>
              <a:t>Activity 5.2 – playing chords using correct technique and fingers (3)</a:t>
            </a:r>
          </a:p>
        </p:txBody>
      </p:sp>
      <p:sp>
        <p:nvSpPr>
          <p:cNvPr id="7" name="Text Placeholder 4">
            <a:extLst>
              <a:ext uri="{FF2B5EF4-FFF2-40B4-BE49-F238E27FC236}">
                <a16:creationId xmlns:a16="http://schemas.microsoft.com/office/drawing/2014/main" id="{681A73CB-C59F-B346-B17C-7569E23B4E2C}"/>
              </a:ext>
            </a:extLst>
          </p:cNvPr>
          <p:cNvSpPr txBox="1">
            <a:spLocks/>
          </p:cNvSpPr>
          <p:nvPr/>
        </p:nvSpPr>
        <p:spPr>
          <a:xfrm>
            <a:off x="280101" y="1953512"/>
            <a:ext cx="2094893" cy="624348"/>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a:latin typeface="+mn-lt"/>
              </a:rPr>
              <a:t>C</a:t>
            </a:r>
            <a:r>
              <a:rPr lang="en-AU" sz="1800">
                <a:latin typeface="+mn-lt"/>
              </a:rPr>
              <a:t> and </a:t>
            </a:r>
            <a:r>
              <a:rPr lang="en-AU" sz="1800" b="1">
                <a:latin typeface="+mn-lt"/>
              </a:rPr>
              <a:t>G</a:t>
            </a:r>
            <a:r>
              <a:rPr lang="en-AU" sz="1800">
                <a:latin typeface="+mn-lt"/>
              </a:rPr>
              <a:t> chord</a:t>
            </a:r>
          </a:p>
          <a:p>
            <a:endParaRPr lang="en-AU" sz="1800">
              <a:latin typeface="+mn-lt"/>
            </a:endParaRPr>
          </a:p>
        </p:txBody>
      </p:sp>
      <p:pic>
        <p:nvPicPr>
          <p:cNvPr id="19" name="Picture 18" descr="image of 4 bars of music written for  a keyboard instrument using a grand staff (treble and bass clef) to provide parts for the left and right hand.">
            <a:extLst>
              <a:ext uri="{FF2B5EF4-FFF2-40B4-BE49-F238E27FC236}">
                <a16:creationId xmlns:a16="http://schemas.microsoft.com/office/drawing/2014/main" id="{D3255D01-722B-8DD3-BDBB-0EE7DDE4DC42}"/>
              </a:ext>
            </a:extLst>
          </p:cNvPr>
          <p:cNvPicPr>
            <a:picLocks noChangeAspect="1"/>
          </p:cNvPicPr>
          <p:nvPr/>
        </p:nvPicPr>
        <p:blipFill>
          <a:blip r:embed="rId3"/>
          <a:stretch>
            <a:fillRect/>
          </a:stretch>
        </p:blipFill>
        <p:spPr>
          <a:xfrm>
            <a:off x="2927906" y="1449450"/>
            <a:ext cx="8286869" cy="1632472"/>
          </a:xfrm>
          <a:prstGeom prst="rect">
            <a:avLst/>
          </a:prstGeom>
        </p:spPr>
      </p:pic>
      <p:sp>
        <p:nvSpPr>
          <p:cNvPr id="12" name="Text Placeholder 4">
            <a:extLst>
              <a:ext uri="{FF2B5EF4-FFF2-40B4-BE49-F238E27FC236}">
                <a16:creationId xmlns:a16="http://schemas.microsoft.com/office/drawing/2014/main" id="{02ABD581-70DC-A205-8D21-CACA94C9C975}"/>
              </a:ext>
            </a:extLst>
          </p:cNvPr>
          <p:cNvSpPr txBox="1">
            <a:spLocks/>
          </p:cNvSpPr>
          <p:nvPr/>
        </p:nvSpPr>
        <p:spPr>
          <a:xfrm>
            <a:off x="280101" y="3696333"/>
            <a:ext cx="1239478" cy="624348"/>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a:latin typeface="+mn-lt"/>
              </a:rPr>
              <a:t>F</a:t>
            </a:r>
            <a:r>
              <a:rPr lang="en-AU" sz="1800">
                <a:latin typeface="+mn-lt"/>
              </a:rPr>
              <a:t> chord</a:t>
            </a:r>
          </a:p>
          <a:p>
            <a:endParaRPr lang="en-AU" sz="1800">
              <a:latin typeface="+mn-lt"/>
            </a:endParaRPr>
          </a:p>
        </p:txBody>
      </p:sp>
      <p:pic>
        <p:nvPicPr>
          <p:cNvPr id="14" name="Picture 13" descr="image of 4 bars of music written for  a keyboard instrument using a grand staff (treble and bass clef) to provide parts for the left and right hand.">
            <a:extLst>
              <a:ext uri="{FF2B5EF4-FFF2-40B4-BE49-F238E27FC236}">
                <a16:creationId xmlns:a16="http://schemas.microsoft.com/office/drawing/2014/main" id="{BF001595-CB71-DE7D-1A23-E6E89B3F50DC}"/>
              </a:ext>
            </a:extLst>
          </p:cNvPr>
          <p:cNvPicPr>
            <a:picLocks noChangeAspect="1"/>
          </p:cNvPicPr>
          <p:nvPr/>
        </p:nvPicPr>
        <p:blipFill>
          <a:blip r:embed="rId4"/>
          <a:stretch>
            <a:fillRect/>
          </a:stretch>
        </p:blipFill>
        <p:spPr>
          <a:xfrm>
            <a:off x="2927906" y="3141920"/>
            <a:ext cx="8256850" cy="1733175"/>
          </a:xfrm>
          <a:prstGeom prst="rect">
            <a:avLst/>
          </a:prstGeom>
        </p:spPr>
      </p:pic>
      <p:sp>
        <p:nvSpPr>
          <p:cNvPr id="15" name="Text Placeholder 4">
            <a:extLst>
              <a:ext uri="{FF2B5EF4-FFF2-40B4-BE49-F238E27FC236}">
                <a16:creationId xmlns:a16="http://schemas.microsoft.com/office/drawing/2014/main" id="{F1A9048E-00FE-96D5-F24C-6ACA09CED29C}"/>
              </a:ext>
            </a:extLst>
          </p:cNvPr>
          <p:cNvSpPr txBox="1">
            <a:spLocks/>
          </p:cNvSpPr>
          <p:nvPr/>
        </p:nvSpPr>
        <p:spPr>
          <a:xfrm>
            <a:off x="280101" y="5503372"/>
            <a:ext cx="1926844" cy="624348"/>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a:latin typeface="+mn-lt"/>
              </a:rPr>
              <a:t>C,</a:t>
            </a:r>
            <a:r>
              <a:rPr lang="en-AU" sz="1800">
                <a:latin typeface="+mn-lt"/>
              </a:rPr>
              <a:t> </a:t>
            </a:r>
            <a:r>
              <a:rPr lang="en-AU" sz="1800" b="1">
                <a:latin typeface="+mn-lt"/>
              </a:rPr>
              <a:t>F</a:t>
            </a:r>
            <a:r>
              <a:rPr lang="en-AU" sz="1800">
                <a:latin typeface="+mn-lt"/>
              </a:rPr>
              <a:t> and </a:t>
            </a:r>
            <a:r>
              <a:rPr lang="en-AU" sz="1800" b="1">
                <a:latin typeface="+mn-lt"/>
              </a:rPr>
              <a:t>G</a:t>
            </a:r>
            <a:r>
              <a:rPr lang="en-AU" sz="1800">
                <a:latin typeface="+mn-lt"/>
              </a:rPr>
              <a:t> chord</a:t>
            </a:r>
          </a:p>
          <a:p>
            <a:endParaRPr lang="en-AU" sz="1800">
              <a:latin typeface="+mn-lt"/>
            </a:endParaRPr>
          </a:p>
        </p:txBody>
      </p:sp>
      <p:pic>
        <p:nvPicPr>
          <p:cNvPr id="17" name="Picture 16" descr="image of 4 bars of music written for  a keyboard instrument using a grand staff (treble and bass clef) to provide parts for the left and right hand.">
            <a:extLst>
              <a:ext uri="{FF2B5EF4-FFF2-40B4-BE49-F238E27FC236}">
                <a16:creationId xmlns:a16="http://schemas.microsoft.com/office/drawing/2014/main" id="{2E87AB8C-F115-8404-3AC1-7FFBA9DA7C0F}"/>
              </a:ext>
            </a:extLst>
          </p:cNvPr>
          <p:cNvPicPr>
            <a:picLocks noChangeAspect="1"/>
          </p:cNvPicPr>
          <p:nvPr/>
        </p:nvPicPr>
        <p:blipFill>
          <a:blip r:embed="rId5"/>
          <a:stretch>
            <a:fillRect/>
          </a:stretch>
        </p:blipFill>
        <p:spPr>
          <a:xfrm>
            <a:off x="2927906" y="4935093"/>
            <a:ext cx="8256850" cy="1760907"/>
          </a:xfrm>
          <a:prstGeom prst="rect">
            <a:avLst/>
          </a:prstGeom>
        </p:spPr>
      </p:pic>
      <p:sp>
        <p:nvSpPr>
          <p:cNvPr id="2" name="Slide Number Placeholder 1">
            <a:extLst>
              <a:ext uri="{FF2B5EF4-FFF2-40B4-BE49-F238E27FC236}">
                <a16:creationId xmlns:a16="http://schemas.microsoft.com/office/drawing/2014/main" id="{D91980BA-EAC6-E269-9059-18CB0735FA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85</a:t>
            </a:fld>
            <a:endParaRPr lang="en-AU"/>
          </a:p>
        </p:txBody>
      </p:sp>
    </p:spTree>
    <p:extLst>
      <p:ext uri="{BB962C8B-B14F-4D97-AF65-F5344CB8AC3E}">
        <p14:creationId xmlns:p14="http://schemas.microsoft.com/office/powerpoint/2010/main" val="206337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30DA8-2452-136F-EF81-BCC0782F168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DB0E53-6E9B-B37C-DA88-C46B37C979DF}"/>
              </a:ext>
            </a:extLst>
          </p:cNvPr>
          <p:cNvSpPr>
            <a:spLocks noGrp="1"/>
          </p:cNvSpPr>
          <p:nvPr>
            <p:ph type="title"/>
          </p:nvPr>
        </p:nvSpPr>
        <p:spPr>
          <a:xfrm>
            <a:off x="280101" y="259311"/>
            <a:ext cx="11484000" cy="545601"/>
          </a:xfrm>
        </p:spPr>
        <p:txBody>
          <a:bodyPr/>
          <a:lstStyle/>
          <a:p>
            <a:r>
              <a:rPr lang="en-AU">
                <a:latin typeface="+mj-lt"/>
              </a:rPr>
              <a:t>Activity 5.2 – playing chords using correct technique and fingers (4)</a:t>
            </a:r>
          </a:p>
        </p:txBody>
      </p:sp>
      <p:sp>
        <p:nvSpPr>
          <p:cNvPr id="3" name="Text Placeholder 4">
            <a:extLst>
              <a:ext uri="{FF2B5EF4-FFF2-40B4-BE49-F238E27FC236}">
                <a16:creationId xmlns:a16="http://schemas.microsoft.com/office/drawing/2014/main" id="{53D59D3F-A9C8-7112-1AA7-2C192B338867}"/>
              </a:ext>
            </a:extLst>
          </p:cNvPr>
          <p:cNvSpPr txBox="1">
            <a:spLocks/>
          </p:cNvSpPr>
          <p:nvPr/>
        </p:nvSpPr>
        <p:spPr>
          <a:xfrm>
            <a:off x="280100" y="1382997"/>
            <a:ext cx="11563899" cy="1073922"/>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latin typeface="+mn-lt"/>
              </a:rPr>
              <a:t>Your teacher will provide you with a copy of the keyboard chord guide to help you with learning new chords and completing upcoming activities.</a:t>
            </a:r>
            <a:endParaRPr lang="en-AU" sz="1800">
              <a:latin typeface="+mn-lt"/>
              <a:cs typeface="Arial"/>
            </a:endParaRPr>
          </a:p>
          <a:p>
            <a:endParaRPr lang="en-AU">
              <a:latin typeface="+mn-lt"/>
            </a:endParaRPr>
          </a:p>
        </p:txBody>
      </p:sp>
      <p:pic>
        <p:nvPicPr>
          <p:cNvPr id="6" name="Picture 5" descr="image of visual guide to sit above the notes of a keyboard music instrument. Stars align with relevant notes to play for a minor or major chord.">
            <a:extLst>
              <a:ext uri="{FF2B5EF4-FFF2-40B4-BE49-F238E27FC236}">
                <a16:creationId xmlns:a16="http://schemas.microsoft.com/office/drawing/2014/main" id="{8BCDFFE3-5361-452F-2FA9-DC35FF2434E3}"/>
              </a:ext>
            </a:extLst>
          </p:cNvPr>
          <p:cNvPicPr>
            <a:picLocks noChangeAspect="1"/>
          </p:cNvPicPr>
          <p:nvPr/>
        </p:nvPicPr>
        <p:blipFill>
          <a:blip r:embed="rId3"/>
          <a:stretch>
            <a:fillRect/>
          </a:stretch>
        </p:blipFill>
        <p:spPr>
          <a:xfrm>
            <a:off x="1513051" y="2348688"/>
            <a:ext cx="9165898" cy="4167312"/>
          </a:xfrm>
          <a:prstGeom prst="rect">
            <a:avLst/>
          </a:prstGeom>
        </p:spPr>
      </p:pic>
      <p:sp>
        <p:nvSpPr>
          <p:cNvPr id="2" name="Slide Number Placeholder 1">
            <a:extLst>
              <a:ext uri="{FF2B5EF4-FFF2-40B4-BE49-F238E27FC236}">
                <a16:creationId xmlns:a16="http://schemas.microsoft.com/office/drawing/2014/main" id="{56EEEBE9-7E27-5652-81F3-4C29A9FC98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86</a:t>
            </a:fld>
            <a:endParaRPr lang="en-AU"/>
          </a:p>
        </p:txBody>
      </p:sp>
    </p:spTree>
    <p:extLst>
      <p:ext uri="{BB962C8B-B14F-4D97-AF65-F5344CB8AC3E}">
        <p14:creationId xmlns:p14="http://schemas.microsoft.com/office/powerpoint/2010/main" val="116033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6C5B27C6-41C1-12DA-539C-5721E0C4E6B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CF567C5-48C8-6856-CEC5-8665CDAA0DF1}"/>
              </a:ext>
            </a:extLst>
          </p:cNvPr>
          <p:cNvSpPr>
            <a:spLocks noGrp="1"/>
          </p:cNvSpPr>
          <p:nvPr>
            <p:ph type="title"/>
          </p:nvPr>
        </p:nvSpPr>
        <p:spPr>
          <a:xfrm>
            <a:off x="280101" y="259311"/>
            <a:ext cx="11484000" cy="545601"/>
          </a:xfrm>
        </p:spPr>
        <p:txBody>
          <a:bodyPr/>
          <a:lstStyle/>
          <a:p>
            <a:r>
              <a:rPr lang="en-AU">
                <a:latin typeface="+mj-lt"/>
              </a:rPr>
              <a:t>Activity 5.2 – playing chords using correct technique and fingers (5)</a:t>
            </a:r>
          </a:p>
        </p:txBody>
      </p:sp>
      <p:sp>
        <p:nvSpPr>
          <p:cNvPr id="3" name="Text Placeholder 4">
            <a:extLst>
              <a:ext uri="{FF2B5EF4-FFF2-40B4-BE49-F238E27FC236}">
                <a16:creationId xmlns:a16="http://schemas.microsoft.com/office/drawing/2014/main" id="{A2E39950-78CB-DFEB-C74E-2ED35509EDAB}"/>
              </a:ext>
            </a:extLst>
          </p:cNvPr>
          <p:cNvSpPr txBox="1">
            <a:spLocks/>
          </p:cNvSpPr>
          <p:nvPr/>
        </p:nvSpPr>
        <p:spPr>
          <a:xfrm>
            <a:off x="280101" y="1374229"/>
            <a:ext cx="5407635" cy="2781688"/>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a:latin typeface="+mn-lt"/>
              </a:rPr>
              <a:t>4-chord progression - </a:t>
            </a:r>
            <a:r>
              <a:rPr lang="en-AU" sz="1800">
                <a:latin typeface="+mn-lt"/>
              </a:rPr>
              <a:t>this is a common sequence of 4 chords that form the harmonic foundation of many songs. These progressions are used widely in pop, rock, blues, jazz, and many other genres of music.</a:t>
            </a:r>
          </a:p>
          <a:p>
            <a:r>
              <a:rPr lang="en-AU" sz="1800">
                <a:latin typeface="+mn-lt"/>
              </a:rPr>
              <a:t>Below is a popular progression that we will explore.</a:t>
            </a:r>
          </a:p>
        </p:txBody>
      </p:sp>
      <p:pic>
        <p:nvPicPr>
          <p:cNvPr id="8" name="Picture 7" descr="Diagram showing a standard 4 chord progression. &#10;3 rows of 4 columns, the first row outlines the chord numbers, the second row outlines the bar numbers, and the third row identifies the chord tonality. ">
            <a:extLst>
              <a:ext uri="{FF2B5EF4-FFF2-40B4-BE49-F238E27FC236}">
                <a16:creationId xmlns:a16="http://schemas.microsoft.com/office/drawing/2014/main" id="{FD4D8B16-FF5C-A6FB-8296-7DBF68F30B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2509" y="4219874"/>
            <a:ext cx="4142818" cy="2296126"/>
          </a:xfrm>
          <a:prstGeom prst="rect">
            <a:avLst/>
          </a:prstGeom>
        </p:spPr>
      </p:pic>
      <p:pic>
        <p:nvPicPr>
          <p:cNvPr id="20" name="Online Media 19" title="Axis of Awesome (Clean)">
            <a:hlinkClick r:id="" action="ppaction://media"/>
            <a:extLst>
              <a:ext uri="{FF2B5EF4-FFF2-40B4-BE49-F238E27FC236}">
                <a16:creationId xmlns:a16="http://schemas.microsoft.com/office/drawing/2014/main" id="{D4A7BF0C-A8DA-3B5D-91A9-A572F58F7469}"/>
              </a:ext>
            </a:extLst>
          </p:cNvPr>
          <p:cNvPicPr>
            <a:picLocks noRot="1" noChangeAspect="1"/>
          </p:cNvPicPr>
          <p:nvPr>
            <a:videoFile r:link="rId1"/>
          </p:nvPr>
        </p:nvPicPr>
        <p:blipFill>
          <a:blip r:embed="rId5"/>
          <a:stretch>
            <a:fillRect/>
          </a:stretch>
        </p:blipFill>
        <p:spPr>
          <a:xfrm>
            <a:off x="6175805" y="1473151"/>
            <a:ext cx="5668196" cy="4251147"/>
          </a:xfrm>
          <a:prstGeom prst="rect">
            <a:avLst/>
          </a:prstGeom>
        </p:spPr>
      </p:pic>
      <p:sp>
        <p:nvSpPr>
          <p:cNvPr id="7" name="TextBox 6">
            <a:extLst>
              <a:ext uri="{FF2B5EF4-FFF2-40B4-BE49-F238E27FC236}">
                <a16:creationId xmlns:a16="http://schemas.microsoft.com/office/drawing/2014/main" id="{B5C5D836-AE23-E35B-DFD4-5D0DB30F67C0}"/>
              </a:ext>
            </a:extLst>
          </p:cNvPr>
          <p:cNvSpPr txBox="1"/>
          <p:nvPr/>
        </p:nvSpPr>
        <p:spPr>
          <a:xfrm>
            <a:off x="6175805" y="5932845"/>
            <a:ext cx="5668196" cy="583155"/>
          </a:xfrm>
          <a:prstGeom prst="rect">
            <a:avLst/>
          </a:prstGeom>
          <a:noFill/>
        </p:spPr>
        <p:txBody>
          <a:bodyPr wrap="square">
            <a:spAutoFit/>
          </a:bodyPr>
          <a:lstStyle/>
          <a:p>
            <a:pPr>
              <a:lnSpc>
                <a:spcPct val="150000"/>
              </a:lnSpc>
              <a:spcAft>
                <a:spcPts val="1200"/>
              </a:spcAft>
            </a:pPr>
            <a:r>
              <a:rPr lang="en-AU" sz="1000"/>
              <a:t>Phiddy1990 (3 November 2012) </a:t>
            </a:r>
            <a:r>
              <a:rPr lang="en-AU" sz="1000" u="sng">
                <a:hlinkClick r:id="rId6"/>
              </a:rPr>
              <a:t>Axis of Awesome (Clean) (5:46)</a:t>
            </a:r>
            <a:r>
              <a:rPr lang="en-AU" sz="1000"/>
              <a:t> [video], </a:t>
            </a:r>
            <a:r>
              <a:rPr lang="en-AU" sz="1000" i="1"/>
              <a:t>Phiddy1990</a:t>
            </a:r>
            <a:r>
              <a:rPr lang="en-AU" sz="1000"/>
              <a:t>, YouTube, accessed 14 May 2025</a:t>
            </a:r>
          </a:p>
        </p:txBody>
      </p:sp>
      <p:sp>
        <p:nvSpPr>
          <p:cNvPr id="2" name="Slide Number Placeholder 1">
            <a:extLst>
              <a:ext uri="{FF2B5EF4-FFF2-40B4-BE49-F238E27FC236}">
                <a16:creationId xmlns:a16="http://schemas.microsoft.com/office/drawing/2014/main" id="{DA7D989C-8494-7521-BEEB-A5A59294477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87</a:t>
            </a:fld>
            <a:endParaRPr lang="en-AU"/>
          </a:p>
        </p:txBody>
      </p:sp>
    </p:spTree>
    <p:extLst>
      <p:ext uri="{BB962C8B-B14F-4D97-AF65-F5344CB8AC3E}">
        <p14:creationId xmlns:p14="http://schemas.microsoft.com/office/powerpoint/2010/main" val="34930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20"/>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0A81C952-16CE-A54D-6C3B-B1985BBA86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38DBD9A-3D8A-EE21-D96B-CC2618255C75}"/>
              </a:ext>
            </a:extLst>
          </p:cNvPr>
          <p:cNvSpPr>
            <a:spLocks noGrp="1"/>
          </p:cNvSpPr>
          <p:nvPr>
            <p:ph type="title"/>
          </p:nvPr>
        </p:nvSpPr>
        <p:spPr/>
        <p:txBody>
          <a:bodyPr/>
          <a:lstStyle/>
          <a:p>
            <a:r>
              <a:rPr lang="en-AU" sz="2800">
                <a:latin typeface="+mj-lt"/>
              </a:rPr>
              <a:t>Activity 5.2 – playing chords using correct technique and fingers (6)</a:t>
            </a:r>
          </a:p>
        </p:txBody>
      </p:sp>
      <p:sp>
        <p:nvSpPr>
          <p:cNvPr id="8" name="Text Placeholder 7">
            <a:extLst>
              <a:ext uri="{FF2B5EF4-FFF2-40B4-BE49-F238E27FC236}">
                <a16:creationId xmlns:a16="http://schemas.microsoft.com/office/drawing/2014/main" id="{CE723FC9-24D1-1CE3-861C-ECC2A3937A65}"/>
              </a:ext>
            </a:extLst>
          </p:cNvPr>
          <p:cNvSpPr>
            <a:spLocks noGrp="1"/>
          </p:cNvSpPr>
          <p:nvPr>
            <p:ph type="body" sz="quarter" idx="18"/>
          </p:nvPr>
        </p:nvSpPr>
        <p:spPr/>
        <p:txBody>
          <a:bodyPr/>
          <a:lstStyle/>
          <a:p>
            <a:r>
              <a:rPr lang="en-AU">
                <a:latin typeface="+mj-lt"/>
              </a:rPr>
              <a:t>Axis of Awesome – play along</a:t>
            </a:r>
          </a:p>
        </p:txBody>
      </p:sp>
      <p:sp>
        <p:nvSpPr>
          <p:cNvPr id="6" name="Text Placeholder 5">
            <a:extLst>
              <a:ext uri="{FF2B5EF4-FFF2-40B4-BE49-F238E27FC236}">
                <a16:creationId xmlns:a16="http://schemas.microsoft.com/office/drawing/2014/main" id="{91E01875-6FB7-46E3-E5BC-F7674A295894}"/>
              </a:ext>
            </a:extLst>
          </p:cNvPr>
          <p:cNvSpPr>
            <a:spLocks noGrp="1"/>
          </p:cNvSpPr>
          <p:nvPr>
            <p:ph type="body" sz="quarter" idx="17"/>
          </p:nvPr>
        </p:nvSpPr>
        <p:spPr>
          <a:xfrm>
            <a:off x="360000" y="1567086"/>
            <a:ext cx="11484000" cy="1359587"/>
          </a:xfrm>
        </p:spPr>
        <p:txBody>
          <a:bodyPr/>
          <a:lstStyle/>
          <a:p>
            <a:r>
              <a:rPr lang="en-AU">
                <a:cs typeface="Arial"/>
              </a:rPr>
              <a:t>Axis of Awesome is in the key of D major.</a:t>
            </a:r>
          </a:p>
          <a:p>
            <a:r>
              <a:rPr lang="en-AU">
                <a:cs typeface="Arial"/>
              </a:rPr>
              <a:t>Try playing along with the bass notes as you listen.</a:t>
            </a:r>
          </a:p>
        </p:txBody>
      </p:sp>
      <p:pic>
        <p:nvPicPr>
          <p:cNvPr id="7" name="Picture 6" descr="Axis of Awesome bass line notated in the bass clef using crotchets. ">
            <a:extLst>
              <a:ext uri="{FF2B5EF4-FFF2-40B4-BE49-F238E27FC236}">
                <a16:creationId xmlns:a16="http://schemas.microsoft.com/office/drawing/2014/main" id="{2648DB22-A462-B81C-2F89-8D55ED3E749C}"/>
              </a:ext>
            </a:extLst>
          </p:cNvPr>
          <p:cNvPicPr>
            <a:picLocks noChangeAspect="1"/>
          </p:cNvPicPr>
          <p:nvPr/>
        </p:nvPicPr>
        <p:blipFill>
          <a:blip r:embed="rId3"/>
          <a:stretch>
            <a:fillRect/>
          </a:stretch>
        </p:blipFill>
        <p:spPr>
          <a:xfrm>
            <a:off x="359999" y="3313607"/>
            <a:ext cx="11483999" cy="2551616"/>
          </a:xfrm>
          <a:prstGeom prst="rect">
            <a:avLst/>
          </a:prstGeom>
        </p:spPr>
      </p:pic>
      <p:sp>
        <p:nvSpPr>
          <p:cNvPr id="2" name="Slide Number Placeholder 1">
            <a:extLst>
              <a:ext uri="{FF2B5EF4-FFF2-40B4-BE49-F238E27FC236}">
                <a16:creationId xmlns:a16="http://schemas.microsoft.com/office/drawing/2014/main" id="{03F50988-8987-B1B1-76A7-8CF1A19A151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88</a:t>
            </a:fld>
            <a:endParaRPr lang="en-AU"/>
          </a:p>
        </p:txBody>
      </p:sp>
    </p:spTree>
    <p:extLst>
      <p:ext uri="{BB962C8B-B14F-4D97-AF65-F5344CB8AC3E}">
        <p14:creationId xmlns:p14="http://schemas.microsoft.com/office/powerpoint/2010/main" val="345642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87B49A9E-DD31-56EB-F6CC-13AEE2D5CD4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AE10318-9CC7-F15C-1316-B2B5EA343F87}"/>
              </a:ext>
            </a:extLst>
          </p:cNvPr>
          <p:cNvSpPr>
            <a:spLocks noGrp="1"/>
          </p:cNvSpPr>
          <p:nvPr>
            <p:ph type="title"/>
          </p:nvPr>
        </p:nvSpPr>
        <p:spPr>
          <a:xfrm>
            <a:off x="280101" y="259311"/>
            <a:ext cx="11484000" cy="545601"/>
          </a:xfrm>
        </p:spPr>
        <p:txBody>
          <a:bodyPr/>
          <a:lstStyle/>
          <a:p>
            <a:r>
              <a:rPr lang="en-AU">
                <a:latin typeface="+mj-lt"/>
              </a:rPr>
              <a:t>Activity 5.2 – playing chords using correct technique and fingers (7)</a:t>
            </a:r>
          </a:p>
        </p:txBody>
      </p:sp>
      <p:sp>
        <p:nvSpPr>
          <p:cNvPr id="3" name="Text Placeholder 4">
            <a:extLst>
              <a:ext uri="{FF2B5EF4-FFF2-40B4-BE49-F238E27FC236}">
                <a16:creationId xmlns:a16="http://schemas.microsoft.com/office/drawing/2014/main" id="{0A472B1D-4C3B-2293-6703-C56CAE355599}"/>
              </a:ext>
            </a:extLst>
          </p:cNvPr>
          <p:cNvSpPr txBox="1">
            <a:spLocks/>
          </p:cNvSpPr>
          <p:nvPr/>
        </p:nvSpPr>
        <p:spPr>
          <a:xfrm>
            <a:off x="280101" y="1370815"/>
            <a:ext cx="3691910" cy="627724"/>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latin typeface="+mn-lt"/>
              </a:rPr>
              <a:t>We are going to learn this in the key of G major</a:t>
            </a:r>
          </a:p>
        </p:txBody>
      </p:sp>
      <p:pic>
        <p:nvPicPr>
          <p:cNvPr id="6" name="Picture 5" descr="diagram shows 5 bars of music using the chords G, D, Em and C.">
            <a:extLst>
              <a:ext uri="{FF2B5EF4-FFF2-40B4-BE49-F238E27FC236}">
                <a16:creationId xmlns:a16="http://schemas.microsoft.com/office/drawing/2014/main" id="{D8631F42-86D8-DD4E-36A3-A292E1144F91}"/>
              </a:ext>
            </a:extLst>
          </p:cNvPr>
          <p:cNvPicPr>
            <a:picLocks noChangeAspect="1"/>
          </p:cNvPicPr>
          <p:nvPr/>
        </p:nvPicPr>
        <p:blipFill>
          <a:blip r:embed="rId3"/>
          <a:stretch>
            <a:fillRect/>
          </a:stretch>
        </p:blipFill>
        <p:spPr>
          <a:xfrm>
            <a:off x="3860800" y="1215910"/>
            <a:ext cx="7586215" cy="937535"/>
          </a:xfrm>
          <a:prstGeom prst="rect">
            <a:avLst/>
          </a:prstGeom>
        </p:spPr>
      </p:pic>
      <p:pic>
        <p:nvPicPr>
          <p:cNvPr id="13" name="Picture 12" descr="A diagram showing the configuration of music notes on a keyboard/piano. Specific notes have coloured red to show they are to be played. Notes shown are for a G major chord.">
            <a:extLst>
              <a:ext uri="{FF2B5EF4-FFF2-40B4-BE49-F238E27FC236}">
                <a16:creationId xmlns:a16="http://schemas.microsoft.com/office/drawing/2014/main" id="{C56E7A2C-B889-FB48-94F0-F9499ED0C2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610" y="2694253"/>
            <a:ext cx="2926612" cy="1906148"/>
          </a:xfrm>
          <a:prstGeom prst="rect">
            <a:avLst/>
          </a:prstGeom>
        </p:spPr>
      </p:pic>
      <p:pic>
        <p:nvPicPr>
          <p:cNvPr id="15" name="Picture 14" descr="configuration of music notes on a keyboard/piano. Specific notes have coloured red to show they are to be played. Notes shown are for a D major chord.">
            <a:extLst>
              <a:ext uri="{FF2B5EF4-FFF2-40B4-BE49-F238E27FC236}">
                <a16:creationId xmlns:a16="http://schemas.microsoft.com/office/drawing/2014/main" id="{3A8D73E4-08E1-88B2-07B3-C0513A93B8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62789" y="2229291"/>
            <a:ext cx="3042811" cy="2399418"/>
          </a:xfrm>
          <a:prstGeom prst="rect">
            <a:avLst/>
          </a:prstGeom>
        </p:spPr>
      </p:pic>
      <p:pic>
        <p:nvPicPr>
          <p:cNvPr id="17" name="Picture 16" descr="configuration of music notes on a keyboard/piano. Specific notes have coloured red to show they are to be played. Notes shown are for a E minor chord.">
            <a:extLst>
              <a:ext uri="{FF2B5EF4-FFF2-40B4-BE49-F238E27FC236}">
                <a16:creationId xmlns:a16="http://schemas.microsoft.com/office/drawing/2014/main" id="{B223BAAB-1C41-1C67-8BCC-2C01C17479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610" y="4770597"/>
            <a:ext cx="2926612" cy="1925403"/>
          </a:xfrm>
          <a:prstGeom prst="rect">
            <a:avLst/>
          </a:prstGeom>
        </p:spPr>
      </p:pic>
      <p:pic>
        <p:nvPicPr>
          <p:cNvPr id="19" name="Picture 18" descr="configuration of music notes on a keyboard/piano. Specific notes have coloured red to show they are to be played. Notes shown are for a C major chord.">
            <a:extLst>
              <a:ext uri="{FF2B5EF4-FFF2-40B4-BE49-F238E27FC236}">
                <a16:creationId xmlns:a16="http://schemas.microsoft.com/office/drawing/2014/main" id="{1B7404AF-46B5-320E-E37A-9C18AC2161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20888" y="4780401"/>
            <a:ext cx="2926612" cy="1915599"/>
          </a:xfrm>
          <a:prstGeom prst="rect">
            <a:avLst/>
          </a:prstGeom>
        </p:spPr>
      </p:pic>
      <p:sp>
        <p:nvSpPr>
          <p:cNvPr id="2" name="Slide Number Placeholder 1">
            <a:extLst>
              <a:ext uri="{FF2B5EF4-FFF2-40B4-BE49-F238E27FC236}">
                <a16:creationId xmlns:a16="http://schemas.microsoft.com/office/drawing/2014/main" id="{DDE9DBA7-8E6C-9448-9095-E1CFE66696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Tree>
    <p:extLst>
      <p:ext uri="{BB962C8B-B14F-4D97-AF65-F5344CB8AC3E}">
        <p14:creationId xmlns:p14="http://schemas.microsoft.com/office/powerpoint/2010/main" val="388075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866C-3D6B-F1BE-83A1-D2D9155D237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C3A3385-84F6-DE4C-FD05-FA607FAE9DC4}"/>
              </a:ext>
            </a:extLst>
          </p:cNvPr>
          <p:cNvSpPr>
            <a:spLocks noGrp="1"/>
          </p:cNvSpPr>
          <p:nvPr>
            <p:ph type="title"/>
          </p:nvPr>
        </p:nvSpPr>
        <p:spPr>
          <a:xfrm>
            <a:off x="360000" y="290767"/>
            <a:ext cx="11484000" cy="545601"/>
          </a:xfrm>
        </p:spPr>
        <p:txBody>
          <a:bodyPr/>
          <a:lstStyle/>
          <a:p>
            <a:r>
              <a:rPr lang="en-AU">
                <a:latin typeface="+mj-lt"/>
              </a:rPr>
              <a:t>Activity 1.1 – the Blues (4)</a:t>
            </a:r>
          </a:p>
        </p:txBody>
      </p:sp>
      <p:sp>
        <p:nvSpPr>
          <p:cNvPr id="3" name="Text Placeholder 12">
            <a:extLst>
              <a:ext uri="{FF2B5EF4-FFF2-40B4-BE49-F238E27FC236}">
                <a16:creationId xmlns:a16="http://schemas.microsoft.com/office/drawing/2014/main" id="{73F954F0-1E0C-86A4-7A7C-3853F72A3835}"/>
              </a:ext>
            </a:extLst>
          </p:cNvPr>
          <p:cNvSpPr>
            <a:spLocks noGrp="1"/>
          </p:cNvSpPr>
          <p:nvPr>
            <p:ph type="body" sz="quarter" idx="18"/>
          </p:nvPr>
        </p:nvSpPr>
        <p:spPr>
          <a:xfrm>
            <a:off x="360000" y="811814"/>
            <a:ext cx="11483998" cy="356423"/>
          </a:xfrm>
        </p:spPr>
        <p:txBody>
          <a:bodyPr/>
          <a:lstStyle/>
          <a:p>
            <a:r>
              <a:rPr lang="en-AU">
                <a:latin typeface="+mj-lt"/>
              </a:rPr>
              <a:t>12-bar blues chord progression</a:t>
            </a:r>
          </a:p>
        </p:txBody>
      </p:sp>
      <p:sp>
        <p:nvSpPr>
          <p:cNvPr id="9" name="TextBox 8">
            <a:extLst>
              <a:ext uri="{FF2B5EF4-FFF2-40B4-BE49-F238E27FC236}">
                <a16:creationId xmlns:a16="http://schemas.microsoft.com/office/drawing/2014/main" id="{1723F2EE-F339-D28C-A9C7-74EE4D83580A}"/>
              </a:ext>
            </a:extLst>
          </p:cNvPr>
          <p:cNvSpPr txBox="1"/>
          <p:nvPr/>
        </p:nvSpPr>
        <p:spPr>
          <a:xfrm>
            <a:off x="360000" y="1812116"/>
            <a:ext cx="5982650" cy="3467616"/>
          </a:xfrm>
          <a:prstGeom prst="rect">
            <a:avLst/>
          </a:prstGeom>
          <a:noFill/>
        </p:spPr>
        <p:txBody>
          <a:bodyPr wrap="square" lIns="0" tIns="45720" rIns="91440" bIns="45720" anchor="t">
            <a:spAutoFit/>
          </a:bodyPr>
          <a:lstStyle/>
          <a:p>
            <a:pPr>
              <a:lnSpc>
                <a:spcPct val="150000"/>
              </a:lnSpc>
              <a:spcAft>
                <a:spcPts val="800"/>
              </a:spcAft>
              <a:buNone/>
            </a:pPr>
            <a:r>
              <a:rPr lang="en-AU" sz="1800" kern="100">
                <a:effectLst/>
                <a:ea typeface="Aptos" panose="020B0004020202020204" pitchFamily="34" charset="0"/>
                <a:cs typeface="Times New Roman" panose="02020603050405020304" pitchFamily="18" charset="0"/>
              </a:rPr>
              <a:t>The 12-bar blues is a chord progression that forms the basis of many blues songs.</a:t>
            </a:r>
          </a:p>
          <a:p>
            <a:pPr>
              <a:lnSpc>
                <a:spcPct val="150000"/>
              </a:lnSpc>
              <a:spcAft>
                <a:spcPts val="800"/>
              </a:spcAft>
            </a:pPr>
            <a:r>
              <a:rPr lang="en-AU" sz="1800" kern="100">
                <a:effectLst/>
                <a:ea typeface="Aptos" panose="020B0004020202020204" pitchFamily="34" charset="0"/>
                <a:cs typeface="Times New Roman" panose="02020603050405020304" pitchFamily="18" charset="0"/>
              </a:rPr>
              <a:t>It follows a simple structure, and the name comes from the fact that the progression is 12 bars long, typically divided into 3 lines of 4 bars each. It follows a specific pattern using the </a:t>
            </a:r>
            <a:r>
              <a:rPr lang="en-AU" sz="1800" b="1" kern="100">
                <a:effectLst/>
                <a:ea typeface="Aptos" panose="020B0004020202020204" pitchFamily="34" charset="0"/>
                <a:cs typeface="Times New Roman" panose="02020603050405020304" pitchFamily="18" charset="0"/>
              </a:rPr>
              <a:t>I</a:t>
            </a:r>
            <a:r>
              <a:rPr lang="en-AU" sz="1800" kern="100">
                <a:effectLst/>
                <a:ea typeface="Aptos" panose="020B0004020202020204" pitchFamily="34" charset="0"/>
                <a:cs typeface="Times New Roman" panose="02020603050405020304" pitchFamily="18" charset="0"/>
              </a:rPr>
              <a:t>, </a:t>
            </a:r>
            <a:r>
              <a:rPr lang="en-AU" sz="1800" b="1" kern="100">
                <a:effectLst/>
                <a:ea typeface="Aptos" panose="020B0004020202020204" pitchFamily="34" charset="0"/>
                <a:cs typeface="Times New Roman" panose="02020603050405020304" pitchFamily="18" charset="0"/>
              </a:rPr>
              <a:t>IV</a:t>
            </a:r>
            <a:r>
              <a:rPr lang="en-AU" sz="1800" kern="100">
                <a:effectLst/>
                <a:ea typeface="Aptos" panose="020B0004020202020204" pitchFamily="34" charset="0"/>
                <a:cs typeface="Times New Roman" panose="02020603050405020304" pitchFamily="18" charset="0"/>
              </a:rPr>
              <a:t>, and </a:t>
            </a:r>
            <a:r>
              <a:rPr lang="en-AU" sz="1800" b="1" kern="100">
                <a:effectLst/>
                <a:ea typeface="Aptos" panose="020B0004020202020204" pitchFamily="34" charset="0"/>
                <a:cs typeface="Times New Roman" panose="02020603050405020304" pitchFamily="18" charset="0"/>
              </a:rPr>
              <a:t>V</a:t>
            </a:r>
            <a:r>
              <a:rPr lang="en-AU" sz="1800" kern="100">
                <a:effectLst/>
                <a:ea typeface="Aptos" panose="020B0004020202020204" pitchFamily="34" charset="0"/>
                <a:cs typeface="Times New Roman" panose="02020603050405020304" pitchFamily="18" charset="0"/>
              </a:rPr>
              <a:t> chords of a key. These are our primary chords (based on 1</a:t>
            </a:r>
            <a:r>
              <a:rPr lang="en-AU" sz="1800" kern="100" baseline="30000">
                <a:effectLst/>
                <a:ea typeface="Aptos" panose="020B0004020202020204" pitchFamily="34" charset="0"/>
                <a:cs typeface="Times New Roman" panose="02020603050405020304" pitchFamily="18" charset="0"/>
              </a:rPr>
              <a:t>st</a:t>
            </a:r>
            <a:r>
              <a:rPr lang="en-AU" sz="1800" kern="100">
                <a:effectLst/>
                <a:ea typeface="Aptos" panose="020B0004020202020204" pitchFamily="34" charset="0"/>
                <a:cs typeface="Times New Roman" panose="02020603050405020304" pitchFamily="18" charset="0"/>
              </a:rPr>
              <a:t>, 4</a:t>
            </a:r>
            <a:r>
              <a:rPr lang="en-AU" sz="1800" kern="100" baseline="30000">
                <a:effectLst/>
                <a:ea typeface="Aptos" panose="020B0004020202020204" pitchFamily="34" charset="0"/>
                <a:cs typeface="Times New Roman" panose="02020603050405020304" pitchFamily="18" charset="0"/>
              </a:rPr>
              <a:t>th</a:t>
            </a:r>
            <a:r>
              <a:rPr lang="en-AU" sz="1800" kern="100">
                <a:effectLst/>
                <a:ea typeface="Aptos" panose="020B0004020202020204" pitchFamily="34" charset="0"/>
                <a:cs typeface="Times New Roman" panose="02020603050405020304" pitchFamily="18" charset="0"/>
              </a:rPr>
              <a:t> and 5</a:t>
            </a:r>
            <a:r>
              <a:rPr lang="en-AU" sz="1800" kern="100" baseline="30000">
                <a:effectLst/>
                <a:ea typeface="Aptos" panose="020B0004020202020204" pitchFamily="34" charset="0"/>
                <a:cs typeface="Times New Roman" panose="02020603050405020304" pitchFamily="18" charset="0"/>
              </a:rPr>
              <a:t>th</a:t>
            </a:r>
            <a:r>
              <a:rPr lang="en-AU" sz="1800" kern="100">
                <a:effectLst/>
                <a:ea typeface="Aptos" panose="020B0004020202020204" pitchFamily="34" charset="0"/>
                <a:cs typeface="Times New Roman" panose="02020603050405020304" pitchFamily="18" charset="0"/>
              </a:rPr>
              <a:t> notes of a scale) and are the building block for many songs.</a:t>
            </a:r>
          </a:p>
        </p:txBody>
      </p:sp>
      <p:pic>
        <p:nvPicPr>
          <p:cNvPr id="6" name="Picture 5" descr="This is an image of the 12 bar blues chord progression. There are 12 bars laid out with the Roman numerals of I, IV and V placed in the appropriate bars to reflect the progression. ">
            <a:extLst>
              <a:ext uri="{FF2B5EF4-FFF2-40B4-BE49-F238E27FC236}">
                <a16:creationId xmlns:a16="http://schemas.microsoft.com/office/drawing/2014/main" id="{9483136E-7F89-8836-90F2-4AFEFBA83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4304" y="1812116"/>
            <a:ext cx="5067672" cy="3506906"/>
          </a:xfrm>
          <a:prstGeom prst="rect">
            <a:avLst/>
          </a:prstGeom>
        </p:spPr>
      </p:pic>
      <p:sp>
        <p:nvSpPr>
          <p:cNvPr id="2" name="Slide Number Placeholder 1">
            <a:extLst>
              <a:ext uri="{FF2B5EF4-FFF2-40B4-BE49-F238E27FC236}">
                <a16:creationId xmlns:a16="http://schemas.microsoft.com/office/drawing/2014/main" id="{D03063AD-1F10-E115-7EAC-DF79889ADC7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251591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1DC30-579A-567C-E93F-B5171069E9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12184A4-EE37-46A1-BB9A-4401F4B27E39}"/>
              </a:ext>
            </a:extLst>
          </p:cNvPr>
          <p:cNvSpPr>
            <a:spLocks noGrp="1"/>
          </p:cNvSpPr>
          <p:nvPr>
            <p:ph type="title"/>
          </p:nvPr>
        </p:nvSpPr>
        <p:spPr/>
        <p:txBody>
          <a:bodyPr/>
          <a:lstStyle/>
          <a:p>
            <a:r>
              <a:rPr lang="en-AU">
                <a:latin typeface="+mj-lt"/>
              </a:rPr>
              <a:t>Activity 5.3 – the pentatonic scale (1)</a:t>
            </a:r>
          </a:p>
        </p:txBody>
      </p:sp>
      <p:sp>
        <p:nvSpPr>
          <p:cNvPr id="9" name="Text Placeholder 8">
            <a:extLst>
              <a:ext uri="{FF2B5EF4-FFF2-40B4-BE49-F238E27FC236}">
                <a16:creationId xmlns:a16="http://schemas.microsoft.com/office/drawing/2014/main" id="{C1D05768-0CFB-3EDA-051C-7C20D29C3B37}"/>
              </a:ext>
            </a:extLst>
          </p:cNvPr>
          <p:cNvSpPr>
            <a:spLocks noGrp="1"/>
          </p:cNvSpPr>
          <p:nvPr>
            <p:ph type="body" sz="quarter" idx="18"/>
          </p:nvPr>
        </p:nvSpPr>
        <p:spPr/>
        <p:txBody>
          <a:bodyPr/>
          <a:lstStyle/>
          <a:p>
            <a:r>
              <a:rPr lang="en-US"/>
              <a:t>The pentatonic scale</a:t>
            </a:r>
          </a:p>
        </p:txBody>
      </p:sp>
      <p:pic>
        <p:nvPicPr>
          <p:cNvPr id="4" name="Picture 3">
            <a:extLst>
              <a:ext uri="{FF2B5EF4-FFF2-40B4-BE49-F238E27FC236}">
                <a16:creationId xmlns:a16="http://schemas.microsoft.com/office/drawing/2014/main" id="{9D9CD7BB-51DD-BB6C-09A1-03082DF3DDF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400" y="256649"/>
            <a:ext cx="1371600" cy="1333915"/>
          </a:xfrm>
          <a:prstGeom prst="rect">
            <a:avLst/>
          </a:prstGeom>
        </p:spPr>
      </p:pic>
      <p:sp>
        <p:nvSpPr>
          <p:cNvPr id="18" name="TextBox 17">
            <a:extLst>
              <a:ext uri="{FF2B5EF4-FFF2-40B4-BE49-F238E27FC236}">
                <a16:creationId xmlns:a16="http://schemas.microsoft.com/office/drawing/2014/main" id="{77296B94-1E7A-0615-BBBE-2BB27E5B4A76}"/>
              </a:ext>
            </a:extLst>
          </p:cNvPr>
          <p:cNvSpPr txBox="1"/>
          <p:nvPr/>
        </p:nvSpPr>
        <p:spPr>
          <a:xfrm>
            <a:off x="359999" y="1369454"/>
            <a:ext cx="10640444" cy="872034"/>
          </a:xfrm>
          <a:prstGeom prst="rect">
            <a:avLst/>
          </a:prstGeom>
          <a:noFill/>
        </p:spPr>
        <p:txBody>
          <a:bodyPr wrap="square" lIns="0">
            <a:spAutoFit/>
          </a:bodyPr>
          <a:lstStyle/>
          <a:p>
            <a:pPr>
              <a:lnSpc>
                <a:spcPct val="150000"/>
              </a:lnSpc>
              <a:spcAft>
                <a:spcPts val="1200"/>
              </a:spcAft>
            </a:pPr>
            <a:r>
              <a:rPr lang="en-AU" sz="1800"/>
              <a:t>This is a musical scale made up of </a:t>
            </a:r>
            <a:r>
              <a:rPr lang="en-AU" sz="1800" b="1"/>
              <a:t>5 notes</a:t>
            </a:r>
            <a:r>
              <a:rPr lang="en-AU" sz="1800"/>
              <a:t> per octave. It is one of the most common scales in music and is used in many styles, including rock, blues, jazz, folk, and classical music.</a:t>
            </a:r>
          </a:p>
        </p:txBody>
      </p:sp>
      <p:sp>
        <p:nvSpPr>
          <p:cNvPr id="3" name="Text Placeholder 4">
            <a:extLst>
              <a:ext uri="{FF2B5EF4-FFF2-40B4-BE49-F238E27FC236}">
                <a16:creationId xmlns:a16="http://schemas.microsoft.com/office/drawing/2014/main" id="{0B26D7D5-C6A9-083E-5723-208F51997529}"/>
              </a:ext>
            </a:extLst>
          </p:cNvPr>
          <p:cNvSpPr txBox="1">
            <a:spLocks/>
          </p:cNvSpPr>
          <p:nvPr/>
        </p:nvSpPr>
        <p:spPr>
          <a:xfrm>
            <a:off x="359999" y="2379501"/>
            <a:ext cx="10410583" cy="872033"/>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latin typeface="+mn-lt"/>
              </a:rPr>
              <a:t>We are going to look at the G major pentatonic scale. This is based on G major, but the </a:t>
            </a:r>
            <a:r>
              <a:rPr lang="en-AU" sz="1800" b="1">
                <a:latin typeface="+mn-lt"/>
              </a:rPr>
              <a:t>4</a:t>
            </a:r>
            <a:r>
              <a:rPr lang="en-AU" sz="1800" b="1" baseline="30000">
                <a:latin typeface="+mn-lt"/>
              </a:rPr>
              <a:t>th</a:t>
            </a:r>
            <a:r>
              <a:rPr lang="en-AU" sz="1800">
                <a:latin typeface="+mn-lt"/>
              </a:rPr>
              <a:t> and </a:t>
            </a:r>
            <a:r>
              <a:rPr lang="en-AU" sz="1800" b="1">
                <a:latin typeface="+mn-lt"/>
              </a:rPr>
              <a:t>7</a:t>
            </a:r>
            <a:r>
              <a:rPr lang="en-AU" sz="1800" b="1" baseline="30000">
                <a:latin typeface="+mn-lt"/>
              </a:rPr>
              <a:t>th</a:t>
            </a:r>
            <a:r>
              <a:rPr lang="en-AU" sz="1800">
                <a:latin typeface="+mn-lt"/>
              </a:rPr>
              <a:t> notes are not included.</a:t>
            </a:r>
          </a:p>
        </p:txBody>
      </p:sp>
      <p:sp>
        <p:nvSpPr>
          <p:cNvPr id="20" name="Text Placeholder 4">
            <a:extLst>
              <a:ext uri="{FF2B5EF4-FFF2-40B4-BE49-F238E27FC236}">
                <a16:creationId xmlns:a16="http://schemas.microsoft.com/office/drawing/2014/main" id="{73DAF2B4-65A4-7209-E64A-E29AD71A13D9}"/>
              </a:ext>
            </a:extLst>
          </p:cNvPr>
          <p:cNvSpPr txBox="1">
            <a:spLocks/>
          </p:cNvSpPr>
          <p:nvPr/>
        </p:nvSpPr>
        <p:spPr>
          <a:xfrm>
            <a:off x="359999" y="3283058"/>
            <a:ext cx="5206301" cy="627724"/>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a:latin typeface="+mn-lt"/>
              </a:rPr>
              <a:t>G major scale consists of the following notes.</a:t>
            </a:r>
          </a:p>
        </p:txBody>
      </p:sp>
      <p:pic>
        <p:nvPicPr>
          <p:cNvPr id="6" name="Picture 5" descr="image showing musical notes of the G major scale written on a treble clef.">
            <a:extLst>
              <a:ext uri="{FF2B5EF4-FFF2-40B4-BE49-F238E27FC236}">
                <a16:creationId xmlns:a16="http://schemas.microsoft.com/office/drawing/2014/main" id="{99FEDE3A-A742-5C1A-61D3-4FED0DE75B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999" y="3893072"/>
            <a:ext cx="9701724" cy="1142259"/>
          </a:xfrm>
          <a:prstGeom prst="rect">
            <a:avLst/>
          </a:prstGeom>
        </p:spPr>
      </p:pic>
      <p:sp>
        <p:nvSpPr>
          <p:cNvPr id="21" name="Text Placeholder 4">
            <a:extLst>
              <a:ext uri="{FF2B5EF4-FFF2-40B4-BE49-F238E27FC236}">
                <a16:creationId xmlns:a16="http://schemas.microsoft.com/office/drawing/2014/main" id="{64FDD440-A24F-534D-88EA-0054333ACE55}"/>
              </a:ext>
            </a:extLst>
          </p:cNvPr>
          <p:cNvSpPr txBox="1">
            <a:spLocks/>
          </p:cNvSpPr>
          <p:nvPr/>
        </p:nvSpPr>
        <p:spPr>
          <a:xfrm>
            <a:off x="359999" y="5017621"/>
            <a:ext cx="5323866" cy="627724"/>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a:latin typeface="+mn-lt"/>
              </a:rPr>
              <a:t>In G major pentatonic, we find these notes. </a:t>
            </a:r>
          </a:p>
        </p:txBody>
      </p:sp>
      <p:pic>
        <p:nvPicPr>
          <p:cNvPr id="10" name="Picture 9" descr="image showing musical notes of the G pentatonic (5-note) scale written on a treble clef. G above is written in red to show where the scale finishes and would start again for the next octave.">
            <a:extLst>
              <a:ext uri="{FF2B5EF4-FFF2-40B4-BE49-F238E27FC236}">
                <a16:creationId xmlns:a16="http://schemas.microsoft.com/office/drawing/2014/main" id="{A8FC02C3-6433-C7DB-DBAC-6EE139158D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999" y="5645345"/>
            <a:ext cx="8835081" cy="1118595"/>
          </a:xfrm>
          <a:prstGeom prst="rect">
            <a:avLst/>
          </a:prstGeom>
        </p:spPr>
      </p:pic>
      <p:sp>
        <p:nvSpPr>
          <p:cNvPr id="2" name="Slide Number Placeholder 1">
            <a:extLst>
              <a:ext uri="{FF2B5EF4-FFF2-40B4-BE49-F238E27FC236}">
                <a16:creationId xmlns:a16="http://schemas.microsoft.com/office/drawing/2014/main" id="{1B2B8736-063E-03E6-4995-DFEFF43059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90</a:t>
            </a:fld>
            <a:endParaRPr lang="en-AU"/>
          </a:p>
        </p:txBody>
      </p:sp>
    </p:spTree>
    <p:extLst>
      <p:ext uri="{BB962C8B-B14F-4D97-AF65-F5344CB8AC3E}">
        <p14:creationId xmlns:p14="http://schemas.microsoft.com/office/powerpoint/2010/main" val="19526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554CE655-5FCE-3AF6-A2E0-5268BE2D418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7F17B3F-9392-BBA0-BEBB-3D94A10F775D}"/>
              </a:ext>
            </a:extLst>
          </p:cNvPr>
          <p:cNvSpPr>
            <a:spLocks noGrp="1"/>
          </p:cNvSpPr>
          <p:nvPr>
            <p:ph type="title"/>
          </p:nvPr>
        </p:nvSpPr>
        <p:spPr/>
        <p:txBody>
          <a:bodyPr/>
          <a:lstStyle/>
          <a:p>
            <a:r>
              <a:rPr lang="en-AU">
                <a:latin typeface="+mj-lt"/>
              </a:rPr>
              <a:t>Activity 5.3 – the pentatonic scale (2)</a:t>
            </a:r>
          </a:p>
        </p:txBody>
      </p:sp>
      <p:sp>
        <p:nvSpPr>
          <p:cNvPr id="9" name="Text Placeholder 8">
            <a:extLst>
              <a:ext uri="{FF2B5EF4-FFF2-40B4-BE49-F238E27FC236}">
                <a16:creationId xmlns:a16="http://schemas.microsoft.com/office/drawing/2014/main" id="{77E6447E-9A5B-3710-AB2E-0B3BF6968E06}"/>
              </a:ext>
            </a:extLst>
          </p:cNvPr>
          <p:cNvSpPr>
            <a:spLocks noGrp="1"/>
          </p:cNvSpPr>
          <p:nvPr>
            <p:ph type="body" sz="quarter" idx="18"/>
          </p:nvPr>
        </p:nvSpPr>
        <p:spPr/>
        <p:txBody>
          <a:bodyPr/>
          <a:lstStyle/>
          <a:p>
            <a:r>
              <a:rPr lang="en-US"/>
              <a:t>Playing the G major pentatonic scale</a:t>
            </a:r>
          </a:p>
        </p:txBody>
      </p:sp>
      <p:sp>
        <p:nvSpPr>
          <p:cNvPr id="7" name="Text Placeholder 6">
            <a:extLst>
              <a:ext uri="{FF2B5EF4-FFF2-40B4-BE49-F238E27FC236}">
                <a16:creationId xmlns:a16="http://schemas.microsoft.com/office/drawing/2014/main" id="{4EBDA8FE-BA00-850D-20C6-97CBCD9991F8}"/>
              </a:ext>
            </a:extLst>
          </p:cNvPr>
          <p:cNvSpPr>
            <a:spLocks noGrp="1"/>
          </p:cNvSpPr>
          <p:nvPr>
            <p:ph type="body" sz="quarter" idx="17"/>
          </p:nvPr>
        </p:nvSpPr>
        <p:spPr>
          <a:xfrm>
            <a:off x="360000" y="1567087"/>
            <a:ext cx="11484000" cy="545602"/>
          </a:xfrm>
        </p:spPr>
        <p:txBody>
          <a:bodyPr/>
          <a:lstStyle/>
          <a:p>
            <a:r>
              <a:rPr lang="en-US"/>
              <a:t>Play up and down the scale to hear how it sounds, getting use to the notes and correct fingering. </a:t>
            </a:r>
          </a:p>
        </p:txBody>
      </p:sp>
      <p:pic>
        <p:nvPicPr>
          <p:cNvPr id="4" name="Picture 3" descr="configuration of music notes on a keyboard/piano. Specific notes have coloured red to show notes and fingers required to play a G pentatonic scale.">
            <a:extLst>
              <a:ext uri="{FF2B5EF4-FFF2-40B4-BE49-F238E27FC236}">
                <a16:creationId xmlns:a16="http://schemas.microsoft.com/office/drawing/2014/main" id="{96454013-CE27-D4AE-916B-709A539C1F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5634" y="2316444"/>
            <a:ext cx="6940732" cy="4379556"/>
          </a:xfrm>
          <a:prstGeom prst="rect">
            <a:avLst/>
          </a:prstGeom>
        </p:spPr>
      </p:pic>
      <p:sp>
        <p:nvSpPr>
          <p:cNvPr id="2" name="Slide Number Placeholder 1">
            <a:extLst>
              <a:ext uri="{FF2B5EF4-FFF2-40B4-BE49-F238E27FC236}">
                <a16:creationId xmlns:a16="http://schemas.microsoft.com/office/drawing/2014/main" id="{A3173357-8753-5B79-FA42-D06C5B6FB40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91</a:t>
            </a:fld>
            <a:endParaRPr lang="en-AU"/>
          </a:p>
        </p:txBody>
      </p:sp>
    </p:spTree>
    <p:extLst>
      <p:ext uri="{BB962C8B-B14F-4D97-AF65-F5344CB8AC3E}">
        <p14:creationId xmlns:p14="http://schemas.microsoft.com/office/powerpoint/2010/main" val="25982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1E738F83-CE78-DAEA-4BD3-825F512495B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E05F39C-7456-60B4-7663-ED09A4D9125F}"/>
              </a:ext>
            </a:extLst>
          </p:cNvPr>
          <p:cNvSpPr>
            <a:spLocks noGrp="1"/>
          </p:cNvSpPr>
          <p:nvPr>
            <p:ph type="title"/>
          </p:nvPr>
        </p:nvSpPr>
        <p:spPr/>
        <p:txBody>
          <a:bodyPr/>
          <a:lstStyle/>
          <a:p>
            <a:r>
              <a:rPr lang="en-AU">
                <a:latin typeface="+mj-lt"/>
              </a:rPr>
              <a:t>Activity 5.4 – composing using the pentatonic scale (1)</a:t>
            </a:r>
          </a:p>
        </p:txBody>
      </p:sp>
      <p:sp>
        <p:nvSpPr>
          <p:cNvPr id="4" name="Text Placeholder 3">
            <a:extLst>
              <a:ext uri="{FF2B5EF4-FFF2-40B4-BE49-F238E27FC236}">
                <a16:creationId xmlns:a16="http://schemas.microsoft.com/office/drawing/2014/main" id="{330F6B45-22F9-7CC4-C9CF-C05A462D26F3}"/>
              </a:ext>
            </a:extLst>
          </p:cNvPr>
          <p:cNvSpPr>
            <a:spLocks noGrp="1"/>
          </p:cNvSpPr>
          <p:nvPr>
            <p:ph type="body" sz="quarter" idx="18"/>
          </p:nvPr>
        </p:nvSpPr>
        <p:spPr/>
        <p:txBody>
          <a:bodyPr/>
          <a:lstStyle/>
          <a:p>
            <a:r>
              <a:rPr lang="en-US"/>
              <a:t>Composing</a:t>
            </a:r>
          </a:p>
        </p:txBody>
      </p:sp>
      <p:sp>
        <p:nvSpPr>
          <p:cNvPr id="3" name="Text Placeholder 2">
            <a:extLst>
              <a:ext uri="{FF2B5EF4-FFF2-40B4-BE49-F238E27FC236}">
                <a16:creationId xmlns:a16="http://schemas.microsoft.com/office/drawing/2014/main" id="{363E4F89-8725-A7A0-6F2F-D379EE44D03C}"/>
              </a:ext>
            </a:extLst>
          </p:cNvPr>
          <p:cNvSpPr>
            <a:spLocks noGrp="1"/>
          </p:cNvSpPr>
          <p:nvPr>
            <p:ph type="body" sz="quarter" idx="17"/>
          </p:nvPr>
        </p:nvSpPr>
        <p:spPr>
          <a:xfrm>
            <a:off x="360000" y="1567086"/>
            <a:ext cx="7262177" cy="4807835"/>
          </a:xfrm>
        </p:spPr>
        <p:txBody>
          <a:bodyPr/>
          <a:lstStyle/>
          <a:p>
            <a:pPr>
              <a:spcAft>
                <a:spcPts val="600"/>
              </a:spcAft>
            </a:pPr>
            <a:r>
              <a:rPr lang="en-AU" sz="1800" b="1">
                <a:latin typeface="+mn-lt"/>
              </a:rPr>
              <a:t>Individual</a:t>
            </a:r>
          </a:p>
          <a:p>
            <a:pPr>
              <a:spcAft>
                <a:spcPts val="600"/>
              </a:spcAft>
            </a:pPr>
            <a:r>
              <a:rPr lang="en-AU" sz="1800">
                <a:latin typeface="+mn-lt"/>
              </a:rPr>
              <a:t>Use the G pentatonic scale to create a 2-bar melody on the keyboard. </a:t>
            </a:r>
          </a:p>
          <a:p>
            <a:pPr>
              <a:spcAft>
                <a:spcPts val="600"/>
              </a:spcAft>
            </a:pPr>
            <a:r>
              <a:rPr lang="en-AU" sz="1800" b="1">
                <a:latin typeface="+mn-lt"/>
              </a:rPr>
              <a:t>Small groups</a:t>
            </a:r>
          </a:p>
          <a:p>
            <a:pPr marL="342900" indent="-342900">
              <a:spcAft>
                <a:spcPts val="600"/>
              </a:spcAft>
              <a:buFont typeface="+mj-lt"/>
              <a:buAutoNum type="arabicPeriod"/>
            </a:pPr>
            <a:r>
              <a:rPr lang="en-AU" sz="1800">
                <a:latin typeface="+mn-lt"/>
              </a:rPr>
              <a:t>Use the melody you have created for a call and response activity.</a:t>
            </a:r>
          </a:p>
          <a:p>
            <a:pPr marL="342900" indent="-342900">
              <a:spcAft>
                <a:spcPts val="600"/>
              </a:spcAft>
              <a:buFont typeface="+mj-lt"/>
              <a:buAutoNum type="arabicPeriod"/>
            </a:pPr>
            <a:r>
              <a:rPr lang="en-AU" sz="1800">
                <a:latin typeface="+mn-lt"/>
              </a:rPr>
              <a:t>After playing the melody, everyone in the group will echo it back by singing using ‘la’, ‘ah’, or any open vowel sound.</a:t>
            </a:r>
          </a:p>
          <a:p>
            <a:pPr marL="342900" indent="-342900">
              <a:spcAft>
                <a:spcPts val="600"/>
              </a:spcAft>
              <a:buFont typeface="+mj-lt"/>
              <a:buAutoNum type="arabicPeriod"/>
            </a:pPr>
            <a:r>
              <a:rPr lang="en-AU" sz="1800">
                <a:latin typeface="+mn-lt"/>
              </a:rPr>
              <a:t>Take turns around the group to sing back a different response, by experimenting with various rhythms, such as long notes, short notes, or syncopated rhythms. Use the same notes from the melody. </a:t>
            </a:r>
          </a:p>
          <a:p>
            <a:pPr marL="342900" indent="-342900">
              <a:spcAft>
                <a:spcPts val="600"/>
              </a:spcAft>
              <a:buFont typeface="+mj-lt"/>
              <a:buAutoNum type="arabicPeriod"/>
            </a:pPr>
            <a:r>
              <a:rPr lang="en-AU" sz="1800">
                <a:latin typeface="+mn-lt"/>
              </a:rPr>
              <a:t>Explore adding additional notes from the G major pentatonic scale to add further variety to your response.</a:t>
            </a:r>
          </a:p>
        </p:txBody>
      </p:sp>
      <p:pic>
        <p:nvPicPr>
          <p:cNvPr id="7" name="Picture 6">
            <a:extLst>
              <a:ext uri="{FF2B5EF4-FFF2-40B4-BE49-F238E27FC236}">
                <a16:creationId xmlns:a16="http://schemas.microsoft.com/office/drawing/2014/main" id="{54C0738A-5303-D01F-F7BE-EA23B6809A8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4103" y="1567086"/>
            <a:ext cx="3497897" cy="3098473"/>
          </a:xfrm>
          <a:prstGeom prst="rect">
            <a:avLst/>
          </a:prstGeom>
        </p:spPr>
      </p:pic>
      <p:sp>
        <p:nvSpPr>
          <p:cNvPr id="2" name="Slide Number Placeholder 1">
            <a:extLst>
              <a:ext uri="{FF2B5EF4-FFF2-40B4-BE49-F238E27FC236}">
                <a16:creationId xmlns:a16="http://schemas.microsoft.com/office/drawing/2014/main" id="{C851CE81-4B39-B850-95D0-9D5D542562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92</a:t>
            </a:fld>
            <a:endParaRPr lang="en-AU"/>
          </a:p>
        </p:txBody>
      </p:sp>
    </p:spTree>
    <p:extLst>
      <p:ext uri="{BB962C8B-B14F-4D97-AF65-F5344CB8AC3E}">
        <p14:creationId xmlns:p14="http://schemas.microsoft.com/office/powerpoint/2010/main" val="59737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3C38B8-2F49-0954-402C-B7A84E62F5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36A1C59-9009-D92E-1314-F1E4A71A8DE3}"/>
              </a:ext>
            </a:extLst>
          </p:cNvPr>
          <p:cNvSpPr>
            <a:spLocks noGrp="1"/>
          </p:cNvSpPr>
          <p:nvPr>
            <p:ph type="title"/>
          </p:nvPr>
        </p:nvSpPr>
        <p:spPr/>
        <p:txBody>
          <a:bodyPr lIns="0"/>
          <a:lstStyle/>
          <a:p>
            <a:r>
              <a:rPr lang="en-AU">
                <a:latin typeface="+mj-lt"/>
              </a:rPr>
              <a:t>Activity 5.4 – composing using the pentatonic scale (2)</a:t>
            </a:r>
          </a:p>
        </p:txBody>
      </p:sp>
      <p:sp>
        <p:nvSpPr>
          <p:cNvPr id="7" name="Text Placeholder 6">
            <a:extLst>
              <a:ext uri="{FF2B5EF4-FFF2-40B4-BE49-F238E27FC236}">
                <a16:creationId xmlns:a16="http://schemas.microsoft.com/office/drawing/2014/main" id="{A12E205D-AEF8-1F7D-D5BE-F995E4C67EF4}"/>
              </a:ext>
            </a:extLst>
          </p:cNvPr>
          <p:cNvSpPr>
            <a:spLocks noGrp="1"/>
          </p:cNvSpPr>
          <p:nvPr>
            <p:ph type="body" sz="quarter" idx="18"/>
          </p:nvPr>
        </p:nvSpPr>
        <p:spPr/>
        <p:txBody>
          <a:bodyPr/>
          <a:lstStyle/>
          <a:p>
            <a:r>
              <a:rPr lang="en-US"/>
              <a:t>Composing</a:t>
            </a:r>
          </a:p>
        </p:txBody>
      </p:sp>
      <p:sp>
        <p:nvSpPr>
          <p:cNvPr id="3" name="Text Placeholder 2">
            <a:extLst>
              <a:ext uri="{FF2B5EF4-FFF2-40B4-BE49-F238E27FC236}">
                <a16:creationId xmlns:a16="http://schemas.microsoft.com/office/drawing/2014/main" id="{149CA879-4C5D-4A83-204C-81FD8F33E42B}"/>
              </a:ext>
            </a:extLst>
          </p:cNvPr>
          <p:cNvSpPr>
            <a:spLocks noGrp="1"/>
          </p:cNvSpPr>
          <p:nvPr>
            <p:ph type="body" sz="quarter" idx="17"/>
          </p:nvPr>
        </p:nvSpPr>
        <p:spPr>
          <a:xfrm>
            <a:off x="360000" y="1567086"/>
            <a:ext cx="8699091" cy="4807835"/>
          </a:xfrm>
        </p:spPr>
        <p:txBody>
          <a:bodyPr/>
          <a:lstStyle/>
          <a:p>
            <a:pPr marL="342900" indent="-342900">
              <a:spcAft>
                <a:spcPts val="600"/>
              </a:spcAft>
              <a:buFont typeface="+mj-lt"/>
              <a:buAutoNum type="arabicPeriod"/>
            </a:pPr>
            <a:r>
              <a:rPr lang="en-AU" sz="1800">
                <a:latin typeface="+mn-lt"/>
              </a:rPr>
              <a:t>Working in pairs, one partner use the guitar or lower half of the keyboard to play the I-V-vi-IV 4 chord progression as accompaniment in G major.</a:t>
            </a:r>
          </a:p>
          <a:p>
            <a:pPr marL="342900" indent="-342900">
              <a:spcAft>
                <a:spcPts val="600"/>
              </a:spcAft>
              <a:buFont typeface="+mj-lt"/>
              <a:buAutoNum type="arabicPeriod"/>
            </a:pPr>
            <a:r>
              <a:rPr lang="en-AU" sz="1800">
                <a:solidFill>
                  <a:srgbClr val="000000"/>
                </a:solidFill>
                <a:latin typeface="+mn-lt"/>
              </a:rPr>
              <a:t>One partner will create a 4-bar melody using the G major pentatonic scale while the other partner plays the chord progression.</a:t>
            </a:r>
          </a:p>
          <a:p>
            <a:pPr marL="342900" indent="-342900">
              <a:spcAft>
                <a:spcPts val="600"/>
              </a:spcAft>
              <a:buFont typeface="+mj-lt"/>
              <a:buAutoNum type="arabicPeriod"/>
            </a:pPr>
            <a:r>
              <a:rPr lang="en-AU" sz="1800">
                <a:solidFill>
                  <a:srgbClr val="000000"/>
                </a:solidFill>
                <a:latin typeface="+mn-lt"/>
              </a:rPr>
              <a:t>After the first partner has composed their melody, switch roles. The second partner will now create a melody on the keyboard over the same chord progression.</a:t>
            </a:r>
          </a:p>
          <a:p>
            <a:pPr marL="342900" indent="-342900">
              <a:spcAft>
                <a:spcPts val="600"/>
              </a:spcAft>
              <a:buFont typeface="+mj-lt"/>
              <a:buAutoNum type="arabicPeriod"/>
            </a:pPr>
            <a:r>
              <a:rPr lang="en-AU" sz="1800">
                <a:solidFill>
                  <a:srgbClr val="000000"/>
                </a:solidFill>
                <a:latin typeface="+mn-lt"/>
              </a:rPr>
              <a:t>Explore using varied dynamics and expression to add further musical contrast in your melody.</a:t>
            </a:r>
          </a:p>
          <a:p>
            <a:pPr marL="342900" indent="-342900">
              <a:spcAft>
                <a:spcPts val="600"/>
              </a:spcAft>
              <a:buFont typeface="+mj-lt"/>
              <a:buAutoNum type="arabicPeriod"/>
            </a:pPr>
            <a:r>
              <a:rPr lang="en-AU" sz="1800">
                <a:solidFill>
                  <a:srgbClr val="000000"/>
                </a:solidFill>
                <a:latin typeface="+mn-lt"/>
              </a:rPr>
              <a:t>After both partners have created their melodies, take a moment to discuss what worked well and what could be improved in the compositions. </a:t>
            </a:r>
          </a:p>
          <a:p>
            <a:pPr marL="342900" indent="-342900">
              <a:spcAft>
                <a:spcPts val="600"/>
              </a:spcAft>
              <a:buFont typeface="+mj-lt"/>
              <a:buAutoNum type="arabicPeriod"/>
            </a:pPr>
            <a:r>
              <a:rPr lang="en-AU" sz="1800">
                <a:solidFill>
                  <a:srgbClr val="000000"/>
                </a:solidFill>
                <a:latin typeface="+mn-lt"/>
              </a:rPr>
              <a:t>Refine your melody and take turns to play your compositions back to the class.</a:t>
            </a:r>
            <a:endParaRPr lang="en-AU" sz="1800">
              <a:latin typeface="+mn-lt"/>
            </a:endParaRPr>
          </a:p>
          <a:p>
            <a:endParaRPr lang="en-US" sz="1800">
              <a:latin typeface="+mn-lt"/>
            </a:endParaRPr>
          </a:p>
        </p:txBody>
      </p:sp>
      <p:pic>
        <p:nvPicPr>
          <p:cNvPr id="4" name="Picture 3">
            <a:extLst>
              <a:ext uri="{FF2B5EF4-FFF2-40B4-BE49-F238E27FC236}">
                <a16:creationId xmlns:a16="http://schemas.microsoft.com/office/drawing/2014/main" id="{8850EBC8-7F15-E167-CAAD-59DA68F85B2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48124" y="1270485"/>
            <a:ext cx="3330374" cy="3038039"/>
          </a:xfrm>
          <a:prstGeom prst="rect">
            <a:avLst/>
          </a:prstGeom>
        </p:spPr>
      </p:pic>
      <p:sp>
        <p:nvSpPr>
          <p:cNvPr id="2" name="Slide Number Placeholder 1">
            <a:extLst>
              <a:ext uri="{FF2B5EF4-FFF2-40B4-BE49-F238E27FC236}">
                <a16:creationId xmlns:a16="http://schemas.microsoft.com/office/drawing/2014/main" id="{C3B055CC-B84E-ABAE-54BB-466D34BCC4D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93</a:t>
            </a:fld>
            <a:endParaRPr lang="en-AU"/>
          </a:p>
        </p:txBody>
      </p:sp>
    </p:spTree>
    <p:extLst>
      <p:ext uri="{BB962C8B-B14F-4D97-AF65-F5344CB8AC3E}">
        <p14:creationId xmlns:p14="http://schemas.microsoft.com/office/powerpoint/2010/main" val="297808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FB6C69CD-A2FE-BE8D-BD66-57BC287C3B4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075C4B5-3F0C-A3C4-24A0-BA034A35DB58}"/>
              </a:ext>
            </a:extLst>
          </p:cNvPr>
          <p:cNvSpPr>
            <a:spLocks noGrp="1"/>
          </p:cNvSpPr>
          <p:nvPr>
            <p:ph type="title"/>
          </p:nvPr>
        </p:nvSpPr>
        <p:spPr>
          <a:xfrm>
            <a:off x="280101" y="259311"/>
            <a:ext cx="11484000" cy="545601"/>
          </a:xfrm>
        </p:spPr>
        <p:txBody>
          <a:bodyPr/>
          <a:lstStyle/>
          <a:p>
            <a:r>
              <a:rPr lang="en-AU">
                <a:latin typeface="+mj-lt"/>
              </a:rPr>
              <a:t>Activity 5.4 – composing using the pentatonic scale (3)</a:t>
            </a:r>
          </a:p>
        </p:txBody>
      </p:sp>
      <p:sp>
        <p:nvSpPr>
          <p:cNvPr id="3" name="Text Placeholder 4">
            <a:extLst>
              <a:ext uri="{FF2B5EF4-FFF2-40B4-BE49-F238E27FC236}">
                <a16:creationId xmlns:a16="http://schemas.microsoft.com/office/drawing/2014/main" id="{7411052B-FF23-B2F0-EB50-1D0FE4D771C2}"/>
              </a:ext>
            </a:extLst>
          </p:cNvPr>
          <p:cNvSpPr txBox="1">
            <a:spLocks/>
          </p:cNvSpPr>
          <p:nvPr/>
        </p:nvSpPr>
        <p:spPr>
          <a:xfrm>
            <a:off x="280101" y="975108"/>
            <a:ext cx="3042811" cy="1060012"/>
          </a:xfrm>
          <a:prstGeom prst="rect">
            <a:avLst/>
          </a:prstGeom>
        </p:spPr>
        <p:txBody>
          <a:bodyPr l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t>Here are the chords for guitar and keyboard.</a:t>
            </a:r>
          </a:p>
        </p:txBody>
      </p:sp>
      <p:pic>
        <p:nvPicPr>
          <p:cNvPr id="6" name="Picture 5" descr="diagram shows 5 bars of music using the chords G, D, Em and C.">
            <a:extLst>
              <a:ext uri="{FF2B5EF4-FFF2-40B4-BE49-F238E27FC236}">
                <a16:creationId xmlns:a16="http://schemas.microsoft.com/office/drawing/2014/main" id="{B8128B4D-90B9-CF8F-04CA-D40E2DF0B9BF}"/>
              </a:ext>
            </a:extLst>
          </p:cNvPr>
          <p:cNvPicPr>
            <a:picLocks noChangeAspect="1"/>
          </p:cNvPicPr>
          <p:nvPr/>
        </p:nvPicPr>
        <p:blipFill>
          <a:blip r:embed="rId3"/>
          <a:stretch>
            <a:fillRect/>
          </a:stretch>
        </p:blipFill>
        <p:spPr>
          <a:xfrm>
            <a:off x="3860800" y="975108"/>
            <a:ext cx="7586215" cy="937535"/>
          </a:xfrm>
          <a:prstGeom prst="rect">
            <a:avLst/>
          </a:prstGeom>
        </p:spPr>
      </p:pic>
      <p:pic>
        <p:nvPicPr>
          <p:cNvPr id="13" name="Picture 12" descr="A diagram showing the configuration of music notes on a keyboard/piano. Specific notes have coloured red to show they are to be played. Notes shown are for a G major chord.">
            <a:extLst>
              <a:ext uri="{FF2B5EF4-FFF2-40B4-BE49-F238E27FC236}">
                <a16:creationId xmlns:a16="http://schemas.microsoft.com/office/drawing/2014/main" id="{00FBC280-CCF1-0E29-ACDE-1377BDCAD7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610" y="2694253"/>
            <a:ext cx="2926612" cy="1906148"/>
          </a:xfrm>
          <a:prstGeom prst="rect">
            <a:avLst/>
          </a:prstGeom>
        </p:spPr>
      </p:pic>
      <p:pic>
        <p:nvPicPr>
          <p:cNvPr id="15" name="Picture 14" descr="configuration of music notes on a keyboard/piano. Specific notes have coloured red to show they are to be played. Notes shown are for a D major chord.">
            <a:extLst>
              <a:ext uri="{FF2B5EF4-FFF2-40B4-BE49-F238E27FC236}">
                <a16:creationId xmlns:a16="http://schemas.microsoft.com/office/drawing/2014/main" id="{EB770BC5-CE19-89BB-037D-D42EE04C5B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62789" y="2229291"/>
            <a:ext cx="3042811" cy="2399418"/>
          </a:xfrm>
          <a:prstGeom prst="rect">
            <a:avLst/>
          </a:prstGeom>
        </p:spPr>
      </p:pic>
      <p:pic>
        <p:nvPicPr>
          <p:cNvPr id="17" name="Picture 16" descr="configuration of music notes on a keyboard/piano. Specific notes have coloured red to show they are to be played. Notes shown are for a E minor chord.">
            <a:extLst>
              <a:ext uri="{FF2B5EF4-FFF2-40B4-BE49-F238E27FC236}">
                <a16:creationId xmlns:a16="http://schemas.microsoft.com/office/drawing/2014/main" id="{29D9F340-8DC5-E093-955D-A2F78CC339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610" y="4770597"/>
            <a:ext cx="2926612" cy="1925403"/>
          </a:xfrm>
          <a:prstGeom prst="rect">
            <a:avLst/>
          </a:prstGeom>
        </p:spPr>
      </p:pic>
      <p:pic>
        <p:nvPicPr>
          <p:cNvPr id="19" name="Picture 18" descr="configuration of music notes on a keyboard/piano. Specific notes have coloured red to show they are to be played. Notes shown are for a C major chord.">
            <a:extLst>
              <a:ext uri="{FF2B5EF4-FFF2-40B4-BE49-F238E27FC236}">
                <a16:creationId xmlns:a16="http://schemas.microsoft.com/office/drawing/2014/main" id="{C56741B2-01EA-49C2-7661-502D8DFA11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20888" y="4780401"/>
            <a:ext cx="2926612" cy="1915599"/>
          </a:xfrm>
          <a:prstGeom prst="rect">
            <a:avLst/>
          </a:prstGeom>
        </p:spPr>
      </p:pic>
      <p:pic>
        <p:nvPicPr>
          <p:cNvPr id="7" name="Picture 6" descr="diagram of a guitar chord shape for G. The black circle indicates the fret and finger number to use with the fretting hand. The '0's written above diagram show an open strings to be included.">
            <a:extLst>
              <a:ext uri="{FF2B5EF4-FFF2-40B4-BE49-F238E27FC236}">
                <a16:creationId xmlns:a16="http://schemas.microsoft.com/office/drawing/2014/main" id="{BBA4C803-56A7-5A14-CA6C-DF67C80652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56045" y="2221160"/>
            <a:ext cx="1582967" cy="2203562"/>
          </a:xfrm>
          <a:prstGeom prst="rect">
            <a:avLst/>
          </a:prstGeom>
        </p:spPr>
      </p:pic>
      <p:pic>
        <p:nvPicPr>
          <p:cNvPr id="10" name="Picture 9" descr="diagram of a guitar chord shape for D. The black circle indicates the fret and finger number to use with the fretting hand. The '0' written above diagram show an open string to be played, and the 'X's indicates to not play those strings.">
            <a:extLst>
              <a:ext uri="{FF2B5EF4-FFF2-40B4-BE49-F238E27FC236}">
                <a16:creationId xmlns:a16="http://schemas.microsoft.com/office/drawing/2014/main" id="{68641588-FDD3-C796-0396-89B98F04C85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15299" y="2229291"/>
            <a:ext cx="1528733" cy="2203562"/>
          </a:xfrm>
          <a:prstGeom prst="rect">
            <a:avLst/>
          </a:prstGeom>
        </p:spPr>
      </p:pic>
      <p:pic>
        <p:nvPicPr>
          <p:cNvPr id="12" name="Picture 11" descr="diagram of a guitar chord shape for E minor. The black circle indicates the fret and finger number to use with the fretting hand. The '0's written above diagram show an open strings to be included.">
            <a:extLst>
              <a:ext uri="{FF2B5EF4-FFF2-40B4-BE49-F238E27FC236}">
                <a16:creationId xmlns:a16="http://schemas.microsoft.com/office/drawing/2014/main" id="{F5E2D524-7512-FBBC-A895-DE3E9E2F52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88152" y="4492437"/>
            <a:ext cx="1518754" cy="2203563"/>
          </a:xfrm>
          <a:prstGeom prst="rect">
            <a:avLst/>
          </a:prstGeom>
        </p:spPr>
      </p:pic>
      <p:pic>
        <p:nvPicPr>
          <p:cNvPr id="16" name="Picture 15" descr="diagram of a guitar chord shape for C. The black circle indicates the fret and finger number to use with the fretting hand. The '0's written above diagram show an open strings to be played, and the 'X' indicates to not play that string.">
            <a:extLst>
              <a:ext uri="{FF2B5EF4-FFF2-40B4-BE49-F238E27FC236}">
                <a16:creationId xmlns:a16="http://schemas.microsoft.com/office/drawing/2014/main" id="{C36B33A3-956A-911B-CF9C-22CADBE5C86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15299" y="4492436"/>
            <a:ext cx="1553332" cy="2203563"/>
          </a:xfrm>
          <a:prstGeom prst="rect">
            <a:avLst/>
          </a:prstGeom>
        </p:spPr>
      </p:pic>
      <p:sp>
        <p:nvSpPr>
          <p:cNvPr id="2" name="Slide Number Placeholder 1">
            <a:extLst>
              <a:ext uri="{FF2B5EF4-FFF2-40B4-BE49-F238E27FC236}">
                <a16:creationId xmlns:a16="http://schemas.microsoft.com/office/drawing/2014/main" id="{76F86231-6048-B23D-5EE1-7EFE394D76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94</a:t>
            </a:fld>
            <a:endParaRPr lang="en-AU"/>
          </a:p>
        </p:txBody>
      </p:sp>
    </p:spTree>
    <p:extLst>
      <p:ext uri="{BB962C8B-B14F-4D97-AF65-F5344CB8AC3E}">
        <p14:creationId xmlns:p14="http://schemas.microsoft.com/office/powerpoint/2010/main" val="269310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FCD8F-3740-EE6C-EE64-2210071EF55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4636568-4EE8-EAD1-7084-B357268F1CA2}"/>
              </a:ext>
            </a:extLst>
          </p:cNvPr>
          <p:cNvSpPr>
            <a:spLocks noGrp="1"/>
          </p:cNvSpPr>
          <p:nvPr>
            <p:ph type="ctrTitle"/>
          </p:nvPr>
        </p:nvSpPr>
        <p:spPr>
          <a:xfrm>
            <a:off x="540000" y="4067881"/>
            <a:ext cx="6762137" cy="2375782"/>
          </a:xfrm>
        </p:spPr>
        <p:txBody>
          <a:bodyPr/>
          <a:lstStyle/>
          <a:p>
            <a:r>
              <a:rPr lang="en-AU">
                <a:latin typeface="+mj-lt"/>
              </a:rPr>
              <a:t>Learning sequence 6 –</a:t>
            </a:r>
            <a:br>
              <a:rPr lang="en-AU">
                <a:latin typeface="+mj-lt"/>
              </a:rPr>
            </a:br>
            <a:r>
              <a:rPr lang="en-AU">
                <a:latin typeface="+mj-lt"/>
              </a:rPr>
              <a:t>ensemble composition and performance</a:t>
            </a:r>
          </a:p>
        </p:txBody>
      </p:sp>
      <p:pic>
        <p:nvPicPr>
          <p:cNvPr id="3" name="Picture 2">
            <a:extLst>
              <a:ext uri="{FF2B5EF4-FFF2-40B4-BE49-F238E27FC236}">
                <a16:creationId xmlns:a16="http://schemas.microsoft.com/office/drawing/2014/main" id="{C5428B56-66F5-082C-5CD3-C4B33153730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8145" y="4067881"/>
            <a:ext cx="4337785" cy="2228936"/>
          </a:xfrm>
          <a:prstGeom prst="rect">
            <a:avLst/>
          </a:prstGeom>
        </p:spPr>
      </p:pic>
    </p:spTree>
    <p:extLst>
      <p:ext uri="{BB962C8B-B14F-4D97-AF65-F5344CB8AC3E}">
        <p14:creationId xmlns:p14="http://schemas.microsoft.com/office/powerpoint/2010/main" val="395367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83755-9BFA-8FF7-F9CB-565C4D5AC5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90CBBB-D279-B678-3946-4CD700DA91DC}"/>
              </a:ext>
            </a:extLst>
          </p:cNvPr>
          <p:cNvSpPr>
            <a:spLocks noGrp="1"/>
          </p:cNvSpPr>
          <p:nvPr>
            <p:ph type="title"/>
          </p:nvPr>
        </p:nvSpPr>
        <p:spPr/>
        <p:txBody>
          <a:bodyPr/>
          <a:lstStyle/>
          <a:p>
            <a:r>
              <a:rPr lang="en-AU">
                <a:latin typeface="+mj-lt"/>
              </a:rPr>
              <a:t>Learning intentions and success criteria (6)</a:t>
            </a:r>
          </a:p>
        </p:txBody>
      </p:sp>
      <p:sp>
        <p:nvSpPr>
          <p:cNvPr id="3" name="TextBox 2">
            <a:extLst>
              <a:ext uri="{FF2B5EF4-FFF2-40B4-BE49-F238E27FC236}">
                <a16:creationId xmlns:a16="http://schemas.microsoft.com/office/drawing/2014/main" id="{3FE46C00-0F5C-45DB-D1E4-A1D908F9BADD}"/>
              </a:ext>
            </a:extLst>
          </p:cNvPr>
          <p:cNvSpPr txBox="1"/>
          <p:nvPr/>
        </p:nvSpPr>
        <p:spPr>
          <a:xfrm>
            <a:off x="359998" y="1719815"/>
            <a:ext cx="11646794" cy="47961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build knowledge of chords and how to play them</a:t>
            </a: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develop arrangement or own composition as part of an ensemble</a:t>
            </a: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reflection on composition and performance process</a:t>
            </a: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develop individual and ensemble performance skills.</a:t>
            </a:r>
          </a:p>
          <a:p>
            <a:pPr>
              <a:lnSpc>
                <a:spcPct val="150000"/>
              </a:lnSpc>
              <a:spcAft>
                <a:spcPts val="600"/>
              </a:spcAft>
            </a:pPr>
            <a:r>
              <a:rPr lang="en-AU" sz="1800" b="1">
                <a:solidFill>
                  <a:schemeClr val="accent1"/>
                </a:solidFill>
                <a:latin typeface="+mj-lt"/>
                <a:cs typeface="Arial" panose="020B0604020202020204" pitchFamily="34" charset="0"/>
              </a:rPr>
              <a:t>We can</a:t>
            </a:r>
            <a:endParaRPr lang="en-US" sz="180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AU" sz="1800">
                <a:ea typeface="+mn-lt"/>
                <a:cs typeface="Arial" panose="020B0604020202020204" pitchFamily="34" charset="0"/>
              </a:rPr>
              <a:t>play demonstrating accuracy, control and role within the ensemble</a:t>
            </a:r>
          </a:p>
          <a:p>
            <a:pPr marL="342900" indent="-342900">
              <a:lnSpc>
                <a:spcPct val="150000"/>
              </a:lnSpc>
              <a:spcAft>
                <a:spcPts val="600"/>
              </a:spcAft>
              <a:buFont typeface="Arial"/>
              <a:buChar char="•"/>
            </a:pPr>
            <a:r>
              <a:rPr lang="en-AU" sz="1800">
                <a:ea typeface="+mn-lt"/>
                <a:cs typeface="Arial" panose="020B0604020202020204" pitchFamily="34" charset="0"/>
              </a:rPr>
              <a:t>compose and perform an original work or arrangement</a:t>
            </a:r>
          </a:p>
          <a:p>
            <a:pPr marL="342900" indent="-342900">
              <a:lnSpc>
                <a:spcPct val="150000"/>
              </a:lnSpc>
              <a:spcAft>
                <a:spcPts val="600"/>
              </a:spcAft>
              <a:buFont typeface="Arial"/>
              <a:buChar char="•"/>
            </a:pPr>
            <a:r>
              <a:rPr lang="en-AU" sz="1800">
                <a:ea typeface="+mn-lt"/>
                <a:cs typeface="Arial" panose="020B0604020202020204" pitchFamily="34" charset="0"/>
              </a:rPr>
              <a:t>reflect on the composition process and use of the elements of music</a:t>
            </a:r>
          </a:p>
          <a:p>
            <a:pPr marL="342900" indent="-342900">
              <a:lnSpc>
                <a:spcPct val="150000"/>
              </a:lnSpc>
              <a:spcAft>
                <a:spcPts val="600"/>
              </a:spcAft>
              <a:buFont typeface="Arial"/>
              <a:buChar char="•"/>
            </a:pPr>
            <a:r>
              <a:rPr lang="en-AU" sz="1800">
                <a:ea typeface="+mn-lt"/>
                <a:cs typeface="Arial" panose="020B0604020202020204" pitchFamily="34" charset="0"/>
              </a:rPr>
              <a:t>reflect on performance and use of elements of music.</a:t>
            </a:r>
            <a:endParaRPr lang="en-AU" sz="1800">
              <a:cs typeface="Arial" panose="020B0604020202020204" pitchFamily="34" charset="0"/>
            </a:endParaRPr>
          </a:p>
        </p:txBody>
      </p:sp>
      <p:sp>
        <p:nvSpPr>
          <p:cNvPr id="2" name="Slide Number Placeholder 1">
            <a:extLst>
              <a:ext uri="{FF2B5EF4-FFF2-40B4-BE49-F238E27FC236}">
                <a16:creationId xmlns:a16="http://schemas.microsoft.com/office/drawing/2014/main" id="{273BB3A9-79FB-75D4-15D6-393AB3676CE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96</a:t>
            </a:fld>
            <a:endParaRPr lang="en-AU"/>
          </a:p>
        </p:txBody>
      </p:sp>
    </p:spTree>
    <p:extLst>
      <p:ext uri="{BB962C8B-B14F-4D97-AF65-F5344CB8AC3E}">
        <p14:creationId xmlns:p14="http://schemas.microsoft.com/office/powerpoint/2010/main" val="24939240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1A4DF00B-E159-1424-ECC7-6E4661EBA6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B30684B-4893-F659-C414-4E165F2FC05F}"/>
              </a:ext>
            </a:extLst>
          </p:cNvPr>
          <p:cNvSpPr>
            <a:spLocks noGrp="1"/>
          </p:cNvSpPr>
          <p:nvPr>
            <p:ph type="title"/>
          </p:nvPr>
        </p:nvSpPr>
        <p:spPr/>
        <p:txBody>
          <a:bodyPr/>
          <a:lstStyle/>
          <a:p>
            <a:r>
              <a:rPr lang="en-AU">
                <a:latin typeface="+mj-lt"/>
              </a:rPr>
              <a:t>Activity 6.1 – comparing versions (1)</a:t>
            </a:r>
          </a:p>
        </p:txBody>
      </p:sp>
      <p:sp>
        <p:nvSpPr>
          <p:cNvPr id="4" name="Text Placeholder 3">
            <a:extLst>
              <a:ext uri="{FF2B5EF4-FFF2-40B4-BE49-F238E27FC236}">
                <a16:creationId xmlns:a16="http://schemas.microsoft.com/office/drawing/2014/main" id="{2F0918B6-CAF4-4C2E-B16D-00169764EDC0}"/>
              </a:ext>
            </a:extLst>
          </p:cNvPr>
          <p:cNvSpPr>
            <a:spLocks noGrp="1"/>
          </p:cNvSpPr>
          <p:nvPr>
            <p:ph type="body" sz="quarter" idx="18"/>
          </p:nvPr>
        </p:nvSpPr>
        <p:spPr/>
        <p:txBody>
          <a:bodyPr/>
          <a:lstStyle/>
          <a:p>
            <a:r>
              <a:rPr lang="en-US"/>
              <a:t>Listening activity</a:t>
            </a:r>
          </a:p>
        </p:txBody>
      </p:sp>
      <p:sp>
        <p:nvSpPr>
          <p:cNvPr id="8" name="Text Placeholder 12">
            <a:extLst>
              <a:ext uri="{FF2B5EF4-FFF2-40B4-BE49-F238E27FC236}">
                <a16:creationId xmlns:a16="http://schemas.microsoft.com/office/drawing/2014/main" id="{DC4AC4A8-ECD1-F3F5-776B-C47AEDA3063A}"/>
              </a:ext>
            </a:extLst>
          </p:cNvPr>
          <p:cNvSpPr>
            <a:spLocks noGrp="1"/>
          </p:cNvSpPr>
          <p:nvPr>
            <p:ph type="body" sz="quarter" idx="17"/>
          </p:nvPr>
        </p:nvSpPr>
        <p:spPr>
          <a:xfrm>
            <a:off x="360000" y="1567086"/>
            <a:ext cx="11483998" cy="1360767"/>
          </a:xfrm>
        </p:spPr>
        <p:txBody>
          <a:bodyPr/>
          <a:lstStyle/>
          <a:p>
            <a:r>
              <a:rPr lang="en-AU" kern="100">
                <a:ea typeface="Aptos" panose="020B0004020202020204" pitchFamily="34" charset="0"/>
                <a:cs typeface="Times New Roman" panose="02020603050405020304" pitchFamily="18" charset="0"/>
              </a:rPr>
              <a:t>Listening to music is a great way to get some ideas when composing. Whether you are creating an original work or arranging an existing piece, hearing different versions of music can spark inspiration and help you understand how music ideas can be put together.</a:t>
            </a:r>
          </a:p>
          <a:p>
            <a:endParaRPr lang="en-AU">
              <a:latin typeface="+mj-lt"/>
            </a:endParaRPr>
          </a:p>
        </p:txBody>
      </p:sp>
      <p:pic>
        <p:nvPicPr>
          <p:cNvPr id="10" name="Online Media 9" title="Guns N' Roses - Sweet Child O' Mine (Official Music Video)">
            <a:hlinkClick r:id="" action="ppaction://media"/>
            <a:extLst>
              <a:ext uri="{FF2B5EF4-FFF2-40B4-BE49-F238E27FC236}">
                <a16:creationId xmlns:a16="http://schemas.microsoft.com/office/drawing/2014/main" id="{6C93D7C2-29C7-E624-3ADA-4BC0FAD4AD8C}"/>
              </a:ext>
            </a:extLst>
          </p:cNvPr>
          <p:cNvPicPr>
            <a:picLocks noRot="1" noChangeAspect="1"/>
          </p:cNvPicPr>
          <p:nvPr>
            <a:videoFile r:link="rId1"/>
          </p:nvPr>
        </p:nvPicPr>
        <p:blipFill>
          <a:blip r:embed="rId5"/>
          <a:stretch>
            <a:fillRect/>
          </a:stretch>
        </p:blipFill>
        <p:spPr>
          <a:xfrm>
            <a:off x="359999" y="3118454"/>
            <a:ext cx="4509030" cy="2547601"/>
          </a:xfrm>
          <a:prstGeom prst="rect">
            <a:avLst/>
          </a:prstGeom>
        </p:spPr>
      </p:pic>
      <p:sp>
        <p:nvSpPr>
          <p:cNvPr id="7" name="TextBox 6">
            <a:extLst>
              <a:ext uri="{FF2B5EF4-FFF2-40B4-BE49-F238E27FC236}">
                <a16:creationId xmlns:a16="http://schemas.microsoft.com/office/drawing/2014/main" id="{7F0602BE-2A26-26CB-B5C5-A9896F233880}"/>
              </a:ext>
            </a:extLst>
          </p:cNvPr>
          <p:cNvSpPr txBox="1"/>
          <p:nvPr/>
        </p:nvSpPr>
        <p:spPr>
          <a:xfrm>
            <a:off x="359999" y="5810455"/>
            <a:ext cx="4509030" cy="756297"/>
          </a:xfrm>
          <a:prstGeom prst="rect">
            <a:avLst/>
          </a:prstGeom>
          <a:noFill/>
        </p:spPr>
        <p:txBody>
          <a:bodyPr wrap="square" lIns="0">
            <a:spAutoFit/>
          </a:bodyPr>
          <a:lstStyle/>
          <a:p>
            <a:pPr>
              <a:lnSpc>
                <a:spcPct val="150000"/>
              </a:lnSpc>
              <a:spcAft>
                <a:spcPts val="1200"/>
              </a:spcAft>
            </a:pPr>
            <a:r>
              <a:rPr lang="en-AU" sz="1000"/>
              <a:t>Guns N’ Roses (25 December 2009) </a:t>
            </a:r>
            <a:r>
              <a:rPr lang="en-AU" sz="1000" u="sng">
                <a:hlinkClick r:id="rId6"/>
              </a:rPr>
              <a:t>Guns N' Roses - Sweet Child O' Mine (Official Music Video) (5:02)</a:t>
            </a:r>
            <a:r>
              <a:rPr lang="en-AU" sz="1000"/>
              <a:t> [video], </a:t>
            </a:r>
            <a:r>
              <a:rPr lang="en-AU" sz="1000" i="1"/>
              <a:t>Guns N’ Roses</a:t>
            </a:r>
            <a:r>
              <a:rPr lang="en-AU" sz="1000"/>
              <a:t>, YouTube, accessed 14 May 2025</a:t>
            </a:r>
          </a:p>
        </p:txBody>
      </p:sp>
      <p:pic>
        <p:nvPicPr>
          <p:cNvPr id="13" name="Online Media 12" title="&quot;Sweet Child O' Mine&quot; - New Orleans Style Guns N' Roses Cover ft. Miche Braden">
            <a:hlinkClick r:id="" action="ppaction://media"/>
            <a:extLst>
              <a:ext uri="{FF2B5EF4-FFF2-40B4-BE49-F238E27FC236}">
                <a16:creationId xmlns:a16="http://schemas.microsoft.com/office/drawing/2014/main" id="{334352E6-FAAD-7F13-F7A4-AF59A1ED4A84}"/>
              </a:ext>
            </a:extLst>
          </p:cNvPr>
          <p:cNvPicPr>
            <a:picLocks noRot="1" noChangeAspect="1"/>
          </p:cNvPicPr>
          <p:nvPr>
            <a:videoFile r:link="rId2"/>
          </p:nvPr>
        </p:nvPicPr>
        <p:blipFill>
          <a:blip r:embed="rId7"/>
          <a:stretch>
            <a:fillRect/>
          </a:stretch>
        </p:blipFill>
        <p:spPr>
          <a:xfrm>
            <a:off x="6051978" y="3069401"/>
            <a:ext cx="4595846" cy="2596654"/>
          </a:xfrm>
          <a:prstGeom prst="rect">
            <a:avLst/>
          </a:prstGeom>
        </p:spPr>
      </p:pic>
      <p:sp>
        <p:nvSpPr>
          <p:cNvPr id="14" name="TextBox 13">
            <a:extLst>
              <a:ext uri="{FF2B5EF4-FFF2-40B4-BE49-F238E27FC236}">
                <a16:creationId xmlns:a16="http://schemas.microsoft.com/office/drawing/2014/main" id="{544A79B9-DEA6-5851-C18F-D3F2F63F488C}"/>
              </a:ext>
            </a:extLst>
          </p:cNvPr>
          <p:cNvSpPr txBox="1"/>
          <p:nvPr/>
        </p:nvSpPr>
        <p:spPr>
          <a:xfrm>
            <a:off x="6051978" y="5761402"/>
            <a:ext cx="4595846" cy="756297"/>
          </a:xfrm>
          <a:prstGeom prst="rect">
            <a:avLst/>
          </a:prstGeom>
          <a:noFill/>
        </p:spPr>
        <p:txBody>
          <a:bodyPr wrap="square" lIns="0">
            <a:spAutoFit/>
          </a:bodyPr>
          <a:lstStyle/>
          <a:p>
            <a:pPr>
              <a:lnSpc>
                <a:spcPct val="150000"/>
              </a:lnSpc>
              <a:spcAft>
                <a:spcPts val="1200"/>
              </a:spcAft>
            </a:pPr>
            <a:r>
              <a:rPr lang="en-AU" sz="1000" err="1"/>
              <a:t>PostmodernJukebox</a:t>
            </a:r>
            <a:r>
              <a:rPr lang="en-AU" sz="1000"/>
              <a:t> (13 February 2014) </a:t>
            </a:r>
            <a:r>
              <a:rPr lang="en-AU" sz="1000" u="sng">
                <a:hlinkClick r:id="rId8"/>
              </a:rPr>
              <a:t>"Sweet Child O' Mine" - New Orleans Style Guns N' Roses Cover ft. Miche Braden (4:20)</a:t>
            </a:r>
            <a:r>
              <a:rPr lang="en-AU" sz="1000"/>
              <a:t> [video], </a:t>
            </a:r>
            <a:r>
              <a:rPr lang="en-AU" sz="1000" i="1" err="1"/>
              <a:t>PostmodernJukebox</a:t>
            </a:r>
            <a:r>
              <a:rPr lang="en-AU" sz="1000"/>
              <a:t>, YouTube, accessed 14 May 2025</a:t>
            </a:r>
          </a:p>
        </p:txBody>
      </p:sp>
      <p:sp>
        <p:nvSpPr>
          <p:cNvPr id="2" name="Slide Number Placeholder 1">
            <a:extLst>
              <a:ext uri="{FF2B5EF4-FFF2-40B4-BE49-F238E27FC236}">
                <a16:creationId xmlns:a16="http://schemas.microsoft.com/office/drawing/2014/main" id="{D1E5D694-258F-D155-A4EA-074858FA0AA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97</a:t>
            </a:fld>
            <a:endParaRPr lang="en-AU"/>
          </a:p>
        </p:txBody>
      </p:sp>
    </p:spTree>
    <p:extLst>
      <p:ext uri="{BB962C8B-B14F-4D97-AF65-F5344CB8AC3E}">
        <p14:creationId xmlns:p14="http://schemas.microsoft.com/office/powerpoint/2010/main" val="360941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10"/>
                </p:tgtEl>
              </p:cMediaNode>
            </p:video>
            <p:video>
              <p:cMediaNode vol="80000">
                <p:cTn id="3" fill="hold" display="0">
                  <p:stCondLst>
                    <p:cond delay="indefinite"/>
                  </p:stCondLst>
                </p:cTn>
                <p:tgtEl>
                  <p:spTgt spid="13"/>
                </p:tgtEl>
              </p:cMediaNode>
            </p:vide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1A4DF00B-E159-1424-ECC7-6E4661EBA6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B30684B-4893-F659-C414-4E165F2FC05F}"/>
              </a:ext>
            </a:extLst>
          </p:cNvPr>
          <p:cNvSpPr>
            <a:spLocks noGrp="1"/>
          </p:cNvSpPr>
          <p:nvPr>
            <p:ph type="title"/>
          </p:nvPr>
        </p:nvSpPr>
        <p:spPr/>
        <p:txBody>
          <a:bodyPr/>
          <a:lstStyle/>
          <a:p>
            <a:r>
              <a:rPr lang="en-AU">
                <a:latin typeface="+mj-lt"/>
              </a:rPr>
              <a:t>Activity 6.1 – </a:t>
            </a:r>
            <a:r>
              <a:rPr lang="en-AU"/>
              <a:t>comparing versions (2)</a:t>
            </a:r>
            <a:endParaRPr lang="en-AU">
              <a:latin typeface="+mj-lt"/>
            </a:endParaRPr>
          </a:p>
        </p:txBody>
      </p:sp>
      <p:sp>
        <p:nvSpPr>
          <p:cNvPr id="8" name="Text Placeholder 12">
            <a:extLst>
              <a:ext uri="{FF2B5EF4-FFF2-40B4-BE49-F238E27FC236}">
                <a16:creationId xmlns:a16="http://schemas.microsoft.com/office/drawing/2014/main" id="{DC4AC4A8-ECD1-F3F5-776B-C47AEDA3063A}"/>
              </a:ext>
            </a:extLst>
          </p:cNvPr>
          <p:cNvSpPr>
            <a:spLocks noGrp="1"/>
          </p:cNvSpPr>
          <p:nvPr>
            <p:ph type="body" sz="quarter" idx="18"/>
          </p:nvPr>
        </p:nvSpPr>
        <p:spPr/>
        <p:txBody>
          <a:bodyPr/>
          <a:lstStyle/>
          <a:p>
            <a:r>
              <a:rPr lang="en-AU">
                <a:latin typeface="+mj-lt"/>
              </a:rPr>
              <a:t>Listening activity</a:t>
            </a:r>
          </a:p>
        </p:txBody>
      </p:sp>
      <p:pic>
        <p:nvPicPr>
          <p:cNvPr id="4" name="Online Media 3" title="Bon Jovi - Livin' On A Prayer">
            <a:hlinkClick r:id="" action="ppaction://media"/>
            <a:extLst>
              <a:ext uri="{FF2B5EF4-FFF2-40B4-BE49-F238E27FC236}">
                <a16:creationId xmlns:a16="http://schemas.microsoft.com/office/drawing/2014/main" id="{84BDD7E3-ECDB-7CF8-B83A-779E88D2ACF2}"/>
              </a:ext>
            </a:extLst>
          </p:cNvPr>
          <p:cNvPicPr>
            <a:picLocks noRot="1" noChangeAspect="1"/>
          </p:cNvPicPr>
          <p:nvPr>
            <a:videoFile r:link="rId1"/>
          </p:nvPr>
        </p:nvPicPr>
        <p:blipFill>
          <a:blip r:embed="rId5"/>
          <a:stretch>
            <a:fillRect/>
          </a:stretch>
        </p:blipFill>
        <p:spPr>
          <a:xfrm>
            <a:off x="611141" y="2037156"/>
            <a:ext cx="5315715" cy="3003379"/>
          </a:xfrm>
          <a:prstGeom prst="rect">
            <a:avLst/>
          </a:prstGeom>
        </p:spPr>
      </p:pic>
      <p:sp>
        <p:nvSpPr>
          <p:cNvPr id="7" name="TextBox 6">
            <a:extLst>
              <a:ext uri="{FF2B5EF4-FFF2-40B4-BE49-F238E27FC236}">
                <a16:creationId xmlns:a16="http://schemas.microsoft.com/office/drawing/2014/main" id="{49354BF2-34C4-8F73-2197-413159D67D77}"/>
              </a:ext>
            </a:extLst>
          </p:cNvPr>
          <p:cNvSpPr txBox="1"/>
          <p:nvPr/>
        </p:nvSpPr>
        <p:spPr>
          <a:xfrm>
            <a:off x="611141" y="5245913"/>
            <a:ext cx="5315714" cy="525465"/>
          </a:xfrm>
          <a:prstGeom prst="rect">
            <a:avLst/>
          </a:prstGeom>
          <a:noFill/>
        </p:spPr>
        <p:txBody>
          <a:bodyPr wrap="square" lIns="0">
            <a:spAutoFit/>
          </a:bodyPr>
          <a:lstStyle/>
          <a:p>
            <a:pPr>
              <a:lnSpc>
                <a:spcPct val="150000"/>
              </a:lnSpc>
              <a:spcAft>
                <a:spcPts val="600"/>
              </a:spcAft>
            </a:pPr>
            <a:r>
              <a:rPr lang="en-AU" sz="1000"/>
              <a:t>Bon Jovi (17 June 2009) </a:t>
            </a:r>
            <a:r>
              <a:rPr lang="en-AU" sz="1000" u="sng">
                <a:hlinkClick r:id="rId6"/>
              </a:rPr>
              <a:t>Bon Jovi - </a:t>
            </a:r>
            <a:r>
              <a:rPr lang="en-AU" sz="1000" u="sng" err="1">
                <a:hlinkClick r:id="rId6"/>
              </a:rPr>
              <a:t>Livin</a:t>
            </a:r>
            <a:r>
              <a:rPr lang="en-AU" sz="1000" u="sng">
                <a:hlinkClick r:id="rId6"/>
              </a:rPr>
              <a:t>' On A Prayer (4:08)</a:t>
            </a:r>
            <a:r>
              <a:rPr lang="en-AU" sz="1000"/>
              <a:t> [video], </a:t>
            </a:r>
            <a:r>
              <a:rPr lang="en-AU" sz="1000" i="1"/>
              <a:t>Bon Jovi</a:t>
            </a:r>
            <a:r>
              <a:rPr lang="en-AU" sz="1000"/>
              <a:t>, YouTube, accessed 14 May 2025</a:t>
            </a:r>
          </a:p>
        </p:txBody>
      </p:sp>
      <p:pic>
        <p:nvPicPr>
          <p:cNvPr id="14" name="Online Media 13" title="Livin' on a Prayer - Vintage Jazz Bon Jovi Cover ft. Miche Braden">
            <a:hlinkClick r:id="" action="ppaction://media"/>
            <a:extLst>
              <a:ext uri="{FF2B5EF4-FFF2-40B4-BE49-F238E27FC236}">
                <a16:creationId xmlns:a16="http://schemas.microsoft.com/office/drawing/2014/main" id="{B891134C-6D9B-81F3-DEE3-22738AE0FD93}"/>
              </a:ext>
            </a:extLst>
          </p:cNvPr>
          <p:cNvPicPr>
            <a:picLocks noRot="1" noChangeAspect="1"/>
          </p:cNvPicPr>
          <p:nvPr>
            <a:videoFile r:link="rId2"/>
          </p:nvPr>
        </p:nvPicPr>
        <p:blipFill>
          <a:blip r:embed="rId7"/>
          <a:stretch>
            <a:fillRect/>
          </a:stretch>
        </p:blipFill>
        <p:spPr>
          <a:xfrm>
            <a:off x="6292394" y="2062915"/>
            <a:ext cx="5288465" cy="2987983"/>
          </a:xfrm>
          <a:prstGeom prst="rect">
            <a:avLst/>
          </a:prstGeom>
        </p:spPr>
      </p:pic>
      <p:sp>
        <p:nvSpPr>
          <p:cNvPr id="12" name="TextBox 11">
            <a:extLst>
              <a:ext uri="{FF2B5EF4-FFF2-40B4-BE49-F238E27FC236}">
                <a16:creationId xmlns:a16="http://schemas.microsoft.com/office/drawing/2014/main" id="{8336455A-695E-DCE7-D6A4-354304F293DC}"/>
              </a:ext>
            </a:extLst>
          </p:cNvPr>
          <p:cNvSpPr txBox="1"/>
          <p:nvPr/>
        </p:nvSpPr>
        <p:spPr>
          <a:xfrm>
            <a:off x="6292394" y="5245913"/>
            <a:ext cx="5288465" cy="525465"/>
          </a:xfrm>
          <a:prstGeom prst="rect">
            <a:avLst/>
          </a:prstGeom>
          <a:noFill/>
        </p:spPr>
        <p:txBody>
          <a:bodyPr wrap="square" lIns="0">
            <a:spAutoFit/>
          </a:bodyPr>
          <a:lstStyle/>
          <a:p>
            <a:pPr>
              <a:lnSpc>
                <a:spcPct val="150000"/>
              </a:lnSpc>
              <a:spcAft>
                <a:spcPts val="600"/>
              </a:spcAft>
            </a:pPr>
            <a:r>
              <a:rPr lang="en-AU" sz="1000" err="1"/>
              <a:t>PostmodernJukebox</a:t>
            </a:r>
            <a:r>
              <a:rPr lang="en-AU" sz="1000"/>
              <a:t> (30 July 2014) </a:t>
            </a:r>
            <a:r>
              <a:rPr lang="en-AU" sz="1000" u="sng" err="1">
                <a:hlinkClick r:id="rId8"/>
              </a:rPr>
              <a:t>Livin</a:t>
            </a:r>
            <a:r>
              <a:rPr lang="en-AU" sz="1000" u="sng">
                <a:hlinkClick r:id="rId8"/>
              </a:rPr>
              <a:t>' on a Prayer - Vintage Jazz Bon Jovi Cover ft. Miche Braden (3:56)</a:t>
            </a:r>
            <a:r>
              <a:rPr lang="en-AU" sz="1000"/>
              <a:t> [video], </a:t>
            </a:r>
            <a:r>
              <a:rPr lang="en-AU" sz="1000" i="1" err="1"/>
              <a:t>PostmodernJukebox</a:t>
            </a:r>
            <a:r>
              <a:rPr lang="en-AU" sz="1000"/>
              <a:t>, YouTube, accessed 14 May 2025</a:t>
            </a:r>
          </a:p>
        </p:txBody>
      </p:sp>
      <p:sp>
        <p:nvSpPr>
          <p:cNvPr id="2" name="Slide Number Placeholder 1">
            <a:extLst>
              <a:ext uri="{FF2B5EF4-FFF2-40B4-BE49-F238E27FC236}">
                <a16:creationId xmlns:a16="http://schemas.microsoft.com/office/drawing/2014/main" id="{D1E5D694-258F-D155-A4EA-074858FA0AA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98</a:t>
            </a:fld>
            <a:endParaRPr lang="en-AU"/>
          </a:p>
        </p:txBody>
      </p:sp>
    </p:spTree>
    <p:extLst>
      <p:ext uri="{BB962C8B-B14F-4D97-AF65-F5344CB8AC3E}">
        <p14:creationId xmlns:p14="http://schemas.microsoft.com/office/powerpoint/2010/main" val="74658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video>
              <p:cMediaNode vol="80000">
                <p:cTn id="3" fill="hold" display="0">
                  <p:stCondLst>
                    <p:cond delay="indefinite"/>
                  </p:stCondLst>
                </p:cTn>
                <p:tgtEl>
                  <p:spTgt spid="14"/>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1A4DF00B-E159-1424-ECC7-6E4661EBA6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B30684B-4893-F659-C414-4E165F2FC05F}"/>
              </a:ext>
            </a:extLst>
          </p:cNvPr>
          <p:cNvSpPr>
            <a:spLocks noGrp="1"/>
          </p:cNvSpPr>
          <p:nvPr>
            <p:ph type="title"/>
          </p:nvPr>
        </p:nvSpPr>
        <p:spPr/>
        <p:txBody>
          <a:bodyPr/>
          <a:lstStyle/>
          <a:p>
            <a:r>
              <a:rPr lang="en-AU">
                <a:latin typeface="+mj-lt"/>
              </a:rPr>
              <a:t>Activity 6.1 – comparing versions (3)</a:t>
            </a:r>
          </a:p>
        </p:txBody>
      </p:sp>
      <p:sp>
        <p:nvSpPr>
          <p:cNvPr id="8" name="Text Placeholder 12">
            <a:extLst>
              <a:ext uri="{FF2B5EF4-FFF2-40B4-BE49-F238E27FC236}">
                <a16:creationId xmlns:a16="http://schemas.microsoft.com/office/drawing/2014/main" id="{DC4AC4A8-ECD1-F3F5-776B-C47AEDA3063A}"/>
              </a:ext>
            </a:extLst>
          </p:cNvPr>
          <p:cNvSpPr>
            <a:spLocks noGrp="1"/>
          </p:cNvSpPr>
          <p:nvPr>
            <p:ph type="body" sz="quarter" idx="18"/>
          </p:nvPr>
        </p:nvSpPr>
        <p:spPr/>
        <p:txBody>
          <a:bodyPr/>
          <a:lstStyle/>
          <a:p>
            <a:r>
              <a:rPr lang="en-AU">
                <a:latin typeface="+mj-lt"/>
              </a:rPr>
              <a:t>Listening activity</a:t>
            </a:r>
          </a:p>
        </p:txBody>
      </p:sp>
      <p:pic>
        <p:nvPicPr>
          <p:cNvPr id="18" name="Online Media 17" title="Can't Buy Me Love (Remastered 2015)">
            <a:hlinkClick r:id="" action="ppaction://media"/>
            <a:extLst>
              <a:ext uri="{FF2B5EF4-FFF2-40B4-BE49-F238E27FC236}">
                <a16:creationId xmlns:a16="http://schemas.microsoft.com/office/drawing/2014/main" id="{1E8B9580-D317-8CF3-9DD4-D7A31931BCA1}"/>
              </a:ext>
            </a:extLst>
          </p:cNvPr>
          <p:cNvPicPr>
            <a:picLocks noRot="1" noChangeAspect="1"/>
          </p:cNvPicPr>
          <p:nvPr>
            <a:videoFile r:link="rId1"/>
          </p:nvPr>
        </p:nvPicPr>
        <p:blipFill>
          <a:blip r:embed="rId5"/>
          <a:stretch>
            <a:fillRect/>
          </a:stretch>
        </p:blipFill>
        <p:spPr>
          <a:xfrm>
            <a:off x="534075" y="1596179"/>
            <a:ext cx="5123639" cy="3641953"/>
          </a:xfrm>
          <a:prstGeom prst="rect">
            <a:avLst/>
          </a:prstGeom>
        </p:spPr>
      </p:pic>
      <p:sp>
        <p:nvSpPr>
          <p:cNvPr id="4" name="TextBox 3">
            <a:extLst>
              <a:ext uri="{FF2B5EF4-FFF2-40B4-BE49-F238E27FC236}">
                <a16:creationId xmlns:a16="http://schemas.microsoft.com/office/drawing/2014/main" id="{4EB7A1B4-309E-B2AF-4594-D70FDE98FBCE}"/>
              </a:ext>
            </a:extLst>
          </p:cNvPr>
          <p:cNvSpPr txBox="1"/>
          <p:nvPr/>
        </p:nvSpPr>
        <p:spPr>
          <a:xfrm>
            <a:off x="534075" y="5454814"/>
            <a:ext cx="5123639" cy="525465"/>
          </a:xfrm>
          <a:prstGeom prst="rect">
            <a:avLst/>
          </a:prstGeom>
          <a:noFill/>
        </p:spPr>
        <p:txBody>
          <a:bodyPr wrap="square" lIns="0">
            <a:spAutoFit/>
          </a:bodyPr>
          <a:lstStyle/>
          <a:p>
            <a:pPr>
              <a:lnSpc>
                <a:spcPct val="150000"/>
              </a:lnSpc>
              <a:spcAft>
                <a:spcPts val="1200"/>
              </a:spcAft>
            </a:pPr>
            <a:r>
              <a:rPr lang="en-AU" sz="1000"/>
              <a:t>The Beatles (17 June 2018) </a:t>
            </a:r>
            <a:r>
              <a:rPr lang="en-AU" sz="1000" u="sng">
                <a:hlinkClick r:id="rId6"/>
              </a:rPr>
              <a:t>Can't Buy Me Love (Remastered 2015) (2:11)</a:t>
            </a:r>
            <a:r>
              <a:rPr lang="en-AU" sz="1000"/>
              <a:t> [video], </a:t>
            </a:r>
            <a:r>
              <a:rPr lang="en-AU" sz="1000" i="1"/>
              <a:t>The Beatles</a:t>
            </a:r>
            <a:r>
              <a:rPr lang="en-AU" sz="1000"/>
              <a:t>, YouTube, accessed 14 May 2025</a:t>
            </a:r>
          </a:p>
        </p:txBody>
      </p:sp>
      <p:pic>
        <p:nvPicPr>
          <p:cNvPr id="21" name="Online Media 20" title="Michael Bublé ‎– Can't Buy Me Love">
            <a:hlinkClick r:id="" action="ppaction://media"/>
            <a:extLst>
              <a:ext uri="{FF2B5EF4-FFF2-40B4-BE49-F238E27FC236}">
                <a16:creationId xmlns:a16="http://schemas.microsoft.com/office/drawing/2014/main" id="{DB8BA421-ABE4-58B8-7081-D6464FD80D12}"/>
              </a:ext>
            </a:extLst>
          </p:cNvPr>
          <p:cNvPicPr>
            <a:picLocks noRot="1" noChangeAspect="1"/>
          </p:cNvPicPr>
          <p:nvPr>
            <a:videoFile r:link="rId2"/>
          </p:nvPr>
        </p:nvPicPr>
        <p:blipFill>
          <a:blip r:embed="rId7"/>
          <a:stretch>
            <a:fillRect/>
          </a:stretch>
        </p:blipFill>
        <p:spPr>
          <a:xfrm>
            <a:off x="6509326" y="1596178"/>
            <a:ext cx="5123639" cy="3641953"/>
          </a:xfrm>
          <a:prstGeom prst="rect">
            <a:avLst/>
          </a:prstGeom>
        </p:spPr>
      </p:pic>
      <p:sp>
        <p:nvSpPr>
          <p:cNvPr id="10" name="TextBox 9">
            <a:extLst>
              <a:ext uri="{FF2B5EF4-FFF2-40B4-BE49-F238E27FC236}">
                <a16:creationId xmlns:a16="http://schemas.microsoft.com/office/drawing/2014/main" id="{5D3F41B6-0D51-6D09-8BCA-F2A5E0726ACB}"/>
              </a:ext>
            </a:extLst>
          </p:cNvPr>
          <p:cNvSpPr txBox="1"/>
          <p:nvPr/>
        </p:nvSpPr>
        <p:spPr>
          <a:xfrm>
            <a:off x="6484364" y="5454814"/>
            <a:ext cx="5173561" cy="525465"/>
          </a:xfrm>
          <a:prstGeom prst="rect">
            <a:avLst/>
          </a:prstGeom>
          <a:noFill/>
        </p:spPr>
        <p:txBody>
          <a:bodyPr wrap="square" lIns="0">
            <a:spAutoFit/>
          </a:bodyPr>
          <a:lstStyle/>
          <a:p>
            <a:pPr>
              <a:lnSpc>
                <a:spcPct val="150000"/>
              </a:lnSpc>
              <a:spcAft>
                <a:spcPts val="1200"/>
              </a:spcAft>
            </a:pPr>
            <a:r>
              <a:rPr lang="en-AU" sz="1000"/>
              <a:t>THE JAZZ WORLD (6 April 2022) </a:t>
            </a:r>
            <a:r>
              <a:rPr lang="en-AU" sz="1000" u="sng">
                <a:hlinkClick r:id="rId8"/>
              </a:rPr>
              <a:t>Michael Bublé ‎– Can't Buy Me Love (3:20)</a:t>
            </a:r>
            <a:r>
              <a:rPr lang="en-AU" sz="1000"/>
              <a:t> [video], </a:t>
            </a:r>
            <a:r>
              <a:rPr lang="en-AU" sz="1000" i="1"/>
              <a:t>THE JAZZ WORLD</a:t>
            </a:r>
            <a:r>
              <a:rPr lang="en-AU" sz="1000"/>
              <a:t>, YouTube, accessed 14 May 2025</a:t>
            </a:r>
          </a:p>
        </p:txBody>
      </p:sp>
      <p:sp>
        <p:nvSpPr>
          <p:cNvPr id="2" name="Slide Number Placeholder 1">
            <a:extLst>
              <a:ext uri="{FF2B5EF4-FFF2-40B4-BE49-F238E27FC236}">
                <a16:creationId xmlns:a16="http://schemas.microsoft.com/office/drawing/2014/main" id="{D1E5D694-258F-D155-A4EA-074858FA0AA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99</a:t>
            </a:fld>
            <a:endParaRPr lang="en-AU"/>
          </a:p>
        </p:txBody>
      </p:sp>
    </p:spTree>
    <p:extLst>
      <p:ext uri="{BB962C8B-B14F-4D97-AF65-F5344CB8AC3E}">
        <p14:creationId xmlns:p14="http://schemas.microsoft.com/office/powerpoint/2010/main" val="281489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18"/>
                </p:tgtEl>
              </p:cMediaNode>
            </p:video>
            <p:video>
              <p:cMediaNode vol="80000">
                <p:cTn id="3" fill="hold" display="0">
                  <p:stCondLst>
                    <p:cond delay="indefinite"/>
                  </p:stCondLst>
                </p:cTn>
                <p:tgtEl>
                  <p:spTgt spid="21"/>
                </p:tgtEl>
              </p:cMediaNode>
            </p:video>
          </p:childTnLst>
        </p:cTn>
      </p:par>
    </p:tnLst>
  </p:timing>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student-facing-secondary-template-2025-v1</Template>
  <TotalTime>0</TotalTime>
  <Words>12563</Words>
  <Application>Microsoft Office PowerPoint</Application>
  <PresentationFormat>Widescreen</PresentationFormat>
  <Paragraphs>1038</Paragraphs>
  <Slides>127</Slides>
  <Notes>120</Notes>
  <HiddenSlides>0</HiddenSlides>
  <MMClips>31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127</vt:i4>
      </vt:variant>
    </vt:vector>
  </HeadingPairs>
  <TitlesOfParts>
    <vt:vector size="134" baseType="lpstr">
      <vt:lpstr>Aptos</vt:lpstr>
      <vt:lpstr>Public Sans</vt:lpstr>
      <vt:lpstr>Calibri</vt:lpstr>
      <vt:lpstr>Arial</vt:lpstr>
      <vt:lpstr>Roboto</vt:lpstr>
      <vt:lpstr>Times New Roman</vt:lpstr>
      <vt:lpstr>NSWG Corporate</vt:lpstr>
      <vt:lpstr>Instructions for use</vt:lpstr>
      <vt:lpstr>Garage to Grammys</vt:lpstr>
      <vt:lpstr>Lessons</vt:lpstr>
      <vt:lpstr>Learning sequence 1 – the blues</vt:lpstr>
      <vt:lpstr>Learning intentions and success criteria (1)</vt:lpstr>
      <vt:lpstr>Activity 1.1 – the Blues (1)</vt:lpstr>
      <vt:lpstr>Activity 1.1 – the Blues (2)</vt:lpstr>
      <vt:lpstr>Activity 1.1 – the Blues (3)</vt:lpstr>
      <vt:lpstr>Activity 1.1 – the Blues (4)</vt:lpstr>
      <vt:lpstr>Activity 1.1 – the Blues (5)</vt:lpstr>
      <vt:lpstr>Activity 1.1 – the Blues (6)</vt:lpstr>
      <vt:lpstr>Activity 1.1 – the Blues (7)</vt:lpstr>
      <vt:lpstr>Activity 1.1 – the Blues (8)</vt:lpstr>
      <vt:lpstr>Activity 1.1 – the Blues (9)</vt:lpstr>
      <vt:lpstr>Activity 1.1 – the Blues (10)</vt:lpstr>
      <vt:lpstr>Activity 1.2– early blues style (1)</vt:lpstr>
      <vt:lpstr>Activity 1.2 – early blues style – listening (1)</vt:lpstr>
      <vt:lpstr>Activity 1.2 – early blues style – listening (2)</vt:lpstr>
      <vt:lpstr>Activity 1.3 – 12-bar blues chord progression (1)</vt:lpstr>
      <vt:lpstr>Activity 1.3 – 12-bar blues chord progression (2)</vt:lpstr>
      <vt:lpstr>Activity 1.4 – 12-bar blues progression in C major (1)</vt:lpstr>
      <vt:lpstr>Activity 1.4 – 12-bar blues progression in C major (2)</vt:lpstr>
      <vt:lpstr>Activity 1.4 – 12-bar blues progression in C major (3)</vt:lpstr>
      <vt:lpstr>Activity 1.4 – 12-bar blues progression in C major (4)</vt:lpstr>
      <vt:lpstr>Activity 1.4 – 12-bar blues progression in C major (5)</vt:lpstr>
      <vt:lpstr>Learning sequence 2 – the guitar</vt:lpstr>
      <vt:lpstr>Learning intentions and success criteria (2)</vt:lpstr>
      <vt:lpstr>Activity 2.1 – facts and features of the guitar (1)</vt:lpstr>
      <vt:lpstr>Activity 2.1 – facts and features of the guitar (2)</vt:lpstr>
      <vt:lpstr>Activity 2.1 – facts and features of the guitar (3)</vt:lpstr>
      <vt:lpstr>Activity 2.1 – facts and features of the guitar (4)</vt:lpstr>
      <vt:lpstr>Activity 2.2 –12-bar blues in A major and reading tablature (1) </vt:lpstr>
      <vt:lpstr>Activity 2.2 – 12-bar blues in A major and reading tablature (2) </vt:lpstr>
      <vt:lpstr>Activity 2.2 – 12-bar blues in A major and reading tablature (3) </vt:lpstr>
      <vt:lpstr>Activity 2.2 – 12-bar blues in A major and reading tablature (4) </vt:lpstr>
      <vt:lpstr>12-bar blues in A major – introduction level</vt:lpstr>
      <vt:lpstr>12-bar blues in A major – level 1</vt:lpstr>
      <vt:lpstr>12-bar blues in A major – level 2</vt:lpstr>
      <vt:lpstr>12-bar blues in A major – level 3</vt:lpstr>
      <vt:lpstr>Activity 2.3 – swing vs straight rhythms (1)</vt:lpstr>
      <vt:lpstr>Activity 2.3 – swing vs straight rhythms (2)</vt:lpstr>
      <vt:lpstr>Activity 2.3 – swing vs straight rhythms (3)</vt:lpstr>
      <vt:lpstr>Activity 2.3 – swing vs straight rhythms (4)</vt:lpstr>
      <vt:lpstr>Activity 2.3 – swing vs straight rhythms (5)</vt:lpstr>
      <vt:lpstr>Activity 2.4 – chords on the guitar (1)</vt:lpstr>
      <vt:lpstr>Activity 2.4 – chords on the guitar (2)</vt:lpstr>
      <vt:lpstr>Activity 2.4 – chords on the guitar (3)</vt:lpstr>
      <vt:lpstr>Activity 2.4 – chords on the guitar (4)</vt:lpstr>
      <vt:lpstr>Activity 2.4 – chords on the guitar (5)</vt:lpstr>
      <vt:lpstr>Activity 2.4 – chords on the guitar (6)</vt:lpstr>
      <vt:lpstr>Activity 2.5 – learning Feelin’ Blues-E (1)</vt:lpstr>
      <vt:lpstr>Activity 2.5 – learning Feelin’ Blues-E (2)</vt:lpstr>
      <vt:lpstr>Activity 2.5 – learning Feelin’ Blues-E (3)</vt:lpstr>
      <vt:lpstr>Activity 2.5 – learning Feelin’ Blues-E (4)</vt:lpstr>
      <vt:lpstr>Activity 2.5 – learning Feelin’ Blues-E (5)</vt:lpstr>
      <vt:lpstr>Activity 2.5 – learning Feelin’ Blues-E (6)</vt:lpstr>
      <vt:lpstr>Activity 2.5 – learning Feelin’ Blues-E (7)</vt:lpstr>
      <vt:lpstr>Learning sequence 3 – performance assessment</vt:lpstr>
      <vt:lpstr>Learning intentions and success criteria – learning sequence (3)</vt:lpstr>
      <vt:lpstr>Activity 3.1 – performance assessment (1)</vt:lpstr>
      <vt:lpstr>Activity 3.1 – performance assessment (2)</vt:lpstr>
      <vt:lpstr>Activity 3.1 – performance assessment (3)</vt:lpstr>
      <vt:lpstr>Activity 3.1 – performance assessment (4)</vt:lpstr>
      <vt:lpstr>Learning sequence 4 – the drum kit</vt:lpstr>
      <vt:lpstr>Learning intentions and success criteria (4)</vt:lpstr>
      <vt:lpstr>Activity 4.1 – overview of the drum kit (1)</vt:lpstr>
      <vt:lpstr>Activity 4.1 – overview of the drum kit (2)</vt:lpstr>
      <vt:lpstr>Activity 4.1 – overview of the drum kit (4)</vt:lpstr>
      <vt:lpstr>Activity 4.1 – overview of the drum kit (3)</vt:lpstr>
      <vt:lpstr>Activity 4.2 – learning a basic rock pattern (1)</vt:lpstr>
      <vt:lpstr>Activity 4.2 – learning a basic rock pattern (2)</vt:lpstr>
      <vt:lpstr>Activity 4.2 – learning a basic rock pattern (3)</vt:lpstr>
      <vt:lpstr>Activity 4.3 – drum fills (1)</vt:lpstr>
      <vt:lpstr>Activity 4.3 – drum fills (2)</vt:lpstr>
      <vt:lpstr>Activity 4.3 – drum fills (3)</vt:lpstr>
      <vt:lpstr>Activity 4.4 – composing a drum pattern (1)</vt:lpstr>
      <vt:lpstr>Activity 4.4 – composing a drum pattern (2)</vt:lpstr>
      <vt:lpstr>Activity 4.4 – composing a drum pattern (3) </vt:lpstr>
      <vt:lpstr>Learning sequence 5 – the keyboard</vt:lpstr>
      <vt:lpstr>Learning intentions and success criteria (5)</vt:lpstr>
      <vt:lpstr>Activity 5.1 – revision on the keyboard (1)</vt:lpstr>
      <vt:lpstr>Activity 5.1 – revision on the keyboard (2)</vt:lpstr>
      <vt:lpstr>Activity 5.2 – playing chords using correct technique and fingers (1)</vt:lpstr>
      <vt:lpstr>Activity 5.2 – playing chords using correct technique and fingers (2)</vt:lpstr>
      <vt:lpstr>Activity 5.2 – playing chords using correct technique and fingers (3)</vt:lpstr>
      <vt:lpstr>Activity 5.2 – playing chords using correct technique and fingers (4)</vt:lpstr>
      <vt:lpstr>Activity 5.2 – playing chords using correct technique and fingers (5)</vt:lpstr>
      <vt:lpstr>Activity 5.2 – playing chords using correct technique and fingers (6)</vt:lpstr>
      <vt:lpstr>Activity 5.2 – playing chords using correct technique and fingers (7)</vt:lpstr>
      <vt:lpstr>Activity 5.3 – the pentatonic scale (1)</vt:lpstr>
      <vt:lpstr>Activity 5.3 – the pentatonic scale (2)</vt:lpstr>
      <vt:lpstr>Activity 5.4 – composing using the pentatonic scale (1)</vt:lpstr>
      <vt:lpstr>Activity 5.4 – composing using the pentatonic scale (2)</vt:lpstr>
      <vt:lpstr>Activity 5.4 – composing using the pentatonic scale (3)</vt:lpstr>
      <vt:lpstr>Learning sequence 6 – ensemble composition and performance</vt:lpstr>
      <vt:lpstr>Learning intentions and success criteria (6)</vt:lpstr>
      <vt:lpstr>Activity 6.1 – comparing versions (1)</vt:lpstr>
      <vt:lpstr>Activity 6.1 – comparing versions (2)</vt:lpstr>
      <vt:lpstr>Activity 6.1 – comparing versions (3)</vt:lpstr>
      <vt:lpstr>Activity 6.1 – comparing versions (4)</vt:lpstr>
      <vt:lpstr>Activity 6.1 – comparing versions (5)</vt:lpstr>
      <vt:lpstr>Activity 6.2 – ensemble composition and performance</vt:lpstr>
      <vt:lpstr>Activity 6.3 – composing an original piece (1)</vt:lpstr>
      <vt:lpstr>Activity 6.3 – composing an original piece (2)</vt:lpstr>
      <vt:lpstr>Activity 6.3 – composing an original piece (3)</vt:lpstr>
      <vt:lpstr>Activity 6.3 – composing an original piece (4)</vt:lpstr>
      <vt:lpstr>Activity 6.3 – composing an original piece (5)</vt:lpstr>
      <vt:lpstr>Activity 6.4 – composing an arrangement (1)</vt:lpstr>
      <vt:lpstr>Activity 6.4 – composing an arrangement (2)</vt:lpstr>
      <vt:lpstr>Activity 6.4 – composing an arrangement (3)</vt:lpstr>
      <vt:lpstr>Activity 6.4 – composing an arrangement (5)</vt:lpstr>
      <vt:lpstr>Activity 6.5 – safety in the music classroom (1)</vt:lpstr>
      <vt:lpstr>Activity 6.5 – safety in the music classroom (2)</vt:lpstr>
      <vt:lpstr>Activity 6.6 – ensemble performance (1)</vt:lpstr>
      <vt:lpstr>Activity 6.6 – ensemble performance (2)</vt:lpstr>
      <vt:lpstr>Activity 6.6 – ensemble performance (3)</vt:lpstr>
      <vt:lpstr>Activity 6.7 – ensemble composition and performance</vt:lpstr>
      <vt:lpstr>Activity  6.8 – Elements of music (1)</vt:lpstr>
      <vt:lpstr>Activity  6.8 – Elements of music (2)</vt:lpstr>
      <vt:lpstr>Activity  6.8 – Elements of music (3)</vt:lpstr>
      <vt:lpstr>Activity  6.8 – Elements of music (4)</vt:lpstr>
      <vt:lpstr>References (1)</vt:lpstr>
      <vt:lpstr>References (2)</vt:lpstr>
      <vt:lpstr>References (3)</vt:lpstr>
      <vt:lpstr>References (4)</vt:lpstr>
      <vt:lpstr>References (5)</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4 music – Garage to Grammys</dc:title>
  <dc:creator>NSW Department of Education</dc:creator>
  <cp:lastModifiedBy/>
  <cp:revision>1</cp:revision>
  <dcterms:created xsi:type="dcterms:W3CDTF">2025-10-07T00:15:10Z</dcterms:created>
  <dcterms:modified xsi:type="dcterms:W3CDTF">2025-10-07T00:15:31Z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2025-10-07T00:15:29Z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e860dabb-9bb4-44a3-9187-54a4320c4fb4</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