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4"/>
  </p:sldMasterIdLst>
  <p:notesMasterIdLst>
    <p:notesMasterId r:id="rId138"/>
  </p:notesMasterIdLst>
  <p:handoutMasterIdLst>
    <p:handoutMasterId r:id="rId139"/>
  </p:handoutMasterIdLst>
  <p:sldIdLst>
    <p:sldId id="26616" r:id="rId5"/>
    <p:sldId id="26812" r:id="rId6"/>
    <p:sldId id="26813" r:id="rId7"/>
    <p:sldId id="26617" r:id="rId8"/>
    <p:sldId id="26781" r:id="rId9"/>
    <p:sldId id="26808" r:id="rId10"/>
    <p:sldId id="26815" r:id="rId11"/>
    <p:sldId id="409" r:id="rId12"/>
    <p:sldId id="26631" r:id="rId13"/>
    <p:sldId id="26621" r:id="rId14"/>
    <p:sldId id="26618" r:id="rId15"/>
    <p:sldId id="26634" r:id="rId16"/>
    <p:sldId id="26743" r:id="rId17"/>
    <p:sldId id="26635" r:id="rId18"/>
    <p:sldId id="26666" r:id="rId19"/>
    <p:sldId id="26729" r:id="rId20"/>
    <p:sldId id="26707" r:id="rId21"/>
    <p:sldId id="26731" r:id="rId22"/>
    <p:sldId id="26732" r:id="rId23"/>
    <p:sldId id="26733" r:id="rId24"/>
    <p:sldId id="26745" r:id="rId25"/>
    <p:sldId id="26708" r:id="rId26"/>
    <p:sldId id="26637" r:id="rId27"/>
    <p:sldId id="26786" r:id="rId28"/>
    <p:sldId id="26789" r:id="rId29"/>
    <p:sldId id="26727" r:id="rId30"/>
    <p:sldId id="26638" r:id="rId31"/>
    <p:sldId id="26734" r:id="rId32"/>
    <p:sldId id="26665" r:id="rId33"/>
    <p:sldId id="26622" r:id="rId34"/>
    <p:sldId id="26718" r:id="rId35"/>
    <p:sldId id="26768" r:id="rId36"/>
    <p:sldId id="26742" r:id="rId37"/>
    <p:sldId id="26735" r:id="rId38"/>
    <p:sldId id="26738" r:id="rId39"/>
    <p:sldId id="26668" r:id="rId40"/>
    <p:sldId id="26717" r:id="rId41"/>
    <p:sldId id="26772" r:id="rId42"/>
    <p:sldId id="26744" r:id="rId43"/>
    <p:sldId id="26672" r:id="rId44"/>
    <p:sldId id="26809" r:id="rId45"/>
    <p:sldId id="26746" r:id="rId46"/>
    <p:sldId id="26747" r:id="rId47"/>
    <p:sldId id="26798" r:id="rId48"/>
    <p:sldId id="26802" r:id="rId49"/>
    <p:sldId id="26801" r:id="rId50"/>
    <p:sldId id="26739" r:id="rId51"/>
    <p:sldId id="26788" r:id="rId52"/>
    <p:sldId id="26790" r:id="rId53"/>
    <p:sldId id="26624" r:id="rId54"/>
    <p:sldId id="26720" r:id="rId55"/>
    <p:sldId id="26756" r:id="rId56"/>
    <p:sldId id="26751" r:id="rId57"/>
    <p:sldId id="26676" r:id="rId58"/>
    <p:sldId id="26677" r:id="rId59"/>
    <p:sldId id="26678" r:id="rId60"/>
    <p:sldId id="26752" r:id="rId61"/>
    <p:sldId id="26679" r:id="rId62"/>
    <p:sldId id="26682" r:id="rId63"/>
    <p:sldId id="26683" r:id="rId64"/>
    <p:sldId id="26754" r:id="rId65"/>
    <p:sldId id="26755" r:id="rId66"/>
    <p:sldId id="26623" r:id="rId67"/>
    <p:sldId id="26719" r:id="rId68"/>
    <p:sldId id="26779" r:id="rId69"/>
    <p:sldId id="26782" r:id="rId70"/>
    <p:sldId id="26673" r:id="rId71"/>
    <p:sldId id="26748" r:id="rId72"/>
    <p:sldId id="26674" r:id="rId73"/>
    <p:sldId id="26749" r:id="rId74"/>
    <p:sldId id="26675" r:id="rId75"/>
    <p:sldId id="26750" r:id="rId76"/>
    <p:sldId id="26625" r:id="rId77"/>
    <p:sldId id="26780" r:id="rId78"/>
    <p:sldId id="26721" r:id="rId79"/>
    <p:sldId id="26712" r:id="rId80"/>
    <p:sldId id="26713" r:id="rId81"/>
    <p:sldId id="26811" r:id="rId82"/>
    <p:sldId id="26810" r:id="rId83"/>
    <p:sldId id="26758" r:id="rId84"/>
    <p:sldId id="26759" r:id="rId85"/>
    <p:sldId id="26816" r:id="rId86"/>
    <p:sldId id="26760" r:id="rId87"/>
    <p:sldId id="26761" r:id="rId88"/>
    <p:sldId id="26762" r:id="rId89"/>
    <p:sldId id="26715" r:id="rId90"/>
    <p:sldId id="26763" r:id="rId91"/>
    <p:sldId id="26757" r:id="rId92"/>
    <p:sldId id="26684" r:id="rId93"/>
    <p:sldId id="26765" r:id="rId94"/>
    <p:sldId id="26764" r:id="rId95"/>
    <p:sldId id="26685" r:id="rId96"/>
    <p:sldId id="26800" r:id="rId97"/>
    <p:sldId id="26687" r:id="rId98"/>
    <p:sldId id="26783" r:id="rId99"/>
    <p:sldId id="26805" r:id="rId100"/>
    <p:sldId id="26626" r:id="rId101"/>
    <p:sldId id="26722" r:id="rId102"/>
    <p:sldId id="26766" r:id="rId103"/>
    <p:sldId id="26767" r:id="rId104"/>
    <p:sldId id="26688" r:id="rId105"/>
    <p:sldId id="26689" r:id="rId106"/>
    <p:sldId id="26627" r:id="rId107"/>
    <p:sldId id="26723" r:id="rId108"/>
    <p:sldId id="26692" r:id="rId109"/>
    <p:sldId id="26693" r:id="rId110"/>
    <p:sldId id="26628" r:id="rId111"/>
    <p:sldId id="26724" r:id="rId112"/>
    <p:sldId id="26694" r:id="rId113"/>
    <p:sldId id="26770" r:id="rId114"/>
    <p:sldId id="26771" r:id="rId115"/>
    <p:sldId id="26769" r:id="rId116"/>
    <p:sldId id="26773" r:id="rId117"/>
    <p:sldId id="26774" r:id="rId118"/>
    <p:sldId id="26775" r:id="rId119"/>
    <p:sldId id="26776" r:id="rId120"/>
    <p:sldId id="26629" r:id="rId121"/>
    <p:sldId id="26725" r:id="rId122"/>
    <p:sldId id="26777" r:id="rId123"/>
    <p:sldId id="26778" r:id="rId124"/>
    <p:sldId id="26806" r:id="rId125"/>
    <p:sldId id="26696" r:id="rId126"/>
    <p:sldId id="26630" r:id="rId127"/>
    <p:sldId id="26726" r:id="rId128"/>
    <p:sldId id="26784" r:id="rId129"/>
    <p:sldId id="26785" r:id="rId130"/>
    <p:sldId id="26807" r:id="rId131"/>
    <p:sldId id="26700" r:id="rId132"/>
    <p:sldId id="360" r:id="rId133"/>
    <p:sldId id="289" r:id="rId134"/>
    <p:sldId id="26728" r:id="rId135"/>
    <p:sldId id="26803" r:id="rId136"/>
    <p:sldId id="361" r:id="rId137"/>
  </p:sldIdLst>
  <p:sldSz cx="12192000" cy="6858000"/>
  <p:notesSz cx="6858000" cy="9144000"/>
  <p:embeddedFontLst>
    <p:embeddedFont>
      <p:font typeface="Public Sans" pitchFamily="2" charset="0"/>
      <p:regular r:id="rId140"/>
      <p:bold r:id="rId141"/>
      <p:italic r:id="rId142"/>
      <p:boldItalic r:id="rId143"/>
    </p:embeddedFont>
    <p:embeddedFont>
      <p:font typeface="Public Sans Light" pitchFamily="2" charset="0"/>
      <p:regular r:id="rId144"/>
      <p:italic r:id="rId145"/>
    </p:embeddedFont>
    <p:embeddedFont>
      <p:font typeface="Roboto" panose="02000000000000000000" pitchFamily="2" charset="0"/>
      <p:regular r:id="rId146"/>
      <p:bold r:id="rId147"/>
      <p:italic r:id="rId148"/>
      <p:boldItalic r:id="rId149"/>
    </p:embeddedFont>
    <p:embeddedFont>
      <p:font typeface="Segoe UI" panose="020B0502040204020203" pitchFamily="34" charset="0"/>
      <p:regular r:id="rId150"/>
      <p:bold r:id="rId151"/>
      <p:italic r:id="rId152"/>
      <p:boldItalic r:id="rId153"/>
    </p:embeddedFont>
    <p:embeddedFont>
      <p:font typeface="Segoe UI Symbol" panose="020B0502040204020203" pitchFamily="34" charset="0"/>
      <p:regular r:id="rId154"/>
    </p:embeddedFont>
  </p:embeddedFontLst>
  <p:defaultTex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defaultTextStyle>
  <p:extLst>
    <p:ext uri="{521415D9-36F7-43E2-AB2F-B90AF26B5E84}">
      <p14:sectionLst xmlns:p14="http://schemas.microsoft.com/office/powerpoint/2010/main">
        <p14:section name="Bigger Than The Song" id="{0E2E7741-0C81-4BFA-A904-BC252E9625BF}">
          <p14:sldIdLst>
            <p14:sldId id="26616"/>
            <p14:sldId id="26812"/>
            <p14:sldId id="26813"/>
            <p14:sldId id="26617"/>
            <p14:sldId id="26781"/>
            <p14:sldId id="26808"/>
            <p14:sldId id="26815"/>
            <p14:sldId id="409"/>
            <p14:sldId id="26631"/>
            <p14:sldId id="26621"/>
            <p14:sldId id="26618"/>
            <p14:sldId id="26634"/>
            <p14:sldId id="26743"/>
            <p14:sldId id="26635"/>
            <p14:sldId id="26666"/>
            <p14:sldId id="26729"/>
            <p14:sldId id="26707"/>
            <p14:sldId id="26731"/>
            <p14:sldId id="26732"/>
            <p14:sldId id="26733"/>
            <p14:sldId id="26745"/>
            <p14:sldId id="26708"/>
            <p14:sldId id="26637"/>
            <p14:sldId id="26786"/>
            <p14:sldId id="26789"/>
            <p14:sldId id="26727"/>
            <p14:sldId id="26638"/>
            <p14:sldId id="26734"/>
            <p14:sldId id="26665"/>
            <p14:sldId id="26622"/>
            <p14:sldId id="26718"/>
            <p14:sldId id="26768"/>
            <p14:sldId id="26742"/>
            <p14:sldId id="26735"/>
            <p14:sldId id="26738"/>
            <p14:sldId id="26668"/>
            <p14:sldId id="26717"/>
            <p14:sldId id="26772"/>
            <p14:sldId id="26744"/>
            <p14:sldId id="26672"/>
            <p14:sldId id="26809"/>
            <p14:sldId id="26746"/>
            <p14:sldId id="26747"/>
            <p14:sldId id="26798"/>
            <p14:sldId id="26802"/>
            <p14:sldId id="26801"/>
            <p14:sldId id="26739"/>
            <p14:sldId id="26788"/>
            <p14:sldId id="26790"/>
            <p14:sldId id="26624"/>
            <p14:sldId id="26720"/>
            <p14:sldId id="26756"/>
            <p14:sldId id="26751"/>
            <p14:sldId id="26676"/>
            <p14:sldId id="26677"/>
            <p14:sldId id="26678"/>
            <p14:sldId id="26752"/>
            <p14:sldId id="26679"/>
            <p14:sldId id="26682"/>
            <p14:sldId id="26683"/>
            <p14:sldId id="26754"/>
            <p14:sldId id="26755"/>
            <p14:sldId id="26623"/>
            <p14:sldId id="26719"/>
            <p14:sldId id="26779"/>
            <p14:sldId id="26782"/>
            <p14:sldId id="26673"/>
            <p14:sldId id="26748"/>
            <p14:sldId id="26674"/>
            <p14:sldId id="26749"/>
            <p14:sldId id="26675"/>
            <p14:sldId id="26750"/>
            <p14:sldId id="26625"/>
            <p14:sldId id="26780"/>
            <p14:sldId id="26721"/>
            <p14:sldId id="26712"/>
            <p14:sldId id="26713"/>
            <p14:sldId id="26811"/>
            <p14:sldId id="26810"/>
            <p14:sldId id="26758"/>
            <p14:sldId id="26759"/>
            <p14:sldId id="26816"/>
            <p14:sldId id="26760"/>
            <p14:sldId id="26761"/>
            <p14:sldId id="26762"/>
            <p14:sldId id="26715"/>
            <p14:sldId id="26763"/>
            <p14:sldId id="26757"/>
            <p14:sldId id="26684"/>
            <p14:sldId id="26765"/>
            <p14:sldId id="26764"/>
            <p14:sldId id="26685"/>
            <p14:sldId id="26800"/>
            <p14:sldId id="26687"/>
            <p14:sldId id="26783"/>
            <p14:sldId id="26805"/>
            <p14:sldId id="26626"/>
            <p14:sldId id="26722"/>
            <p14:sldId id="26766"/>
            <p14:sldId id="26767"/>
            <p14:sldId id="26688"/>
            <p14:sldId id="26689"/>
            <p14:sldId id="26627"/>
            <p14:sldId id="26723"/>
            <p14:sldId id="26692"/>
            <p14:sldId id="26693"/>
            <p14:sldId id="26628"/>
            <p14:sldId id="26724"/>
            <p14:sldId id="26694"/>
            <p14:sldId id="26770"/>
            <p14:sldId id="26771"/>
            <p14:sldId id="26769"/>
            <p14:sldId id="26773"/>
            <p14:sldId id="26774"/>
            <p14:sldId id="26775"/>
            <p14:sldId id="26776"/>
            <p14:sldId id="26629"/>
            <p14:sldId id="26725"/>
            <p14:sldId id="26777"/>
            <p14:sldId id="26778"/>
            <p14:sldId id="26806"/>
            <p14:sldId id="26696"/>
            <p14:sldId id="26630"/>
            <p14:sldId id="26726"/>
            <p14:sldId id="26784"/>
            <p14:sldId id="26785"/>
            <p14:sldId id="26807"/>
            <p14:sldId id="26700"/>
          </p14:sldIdLst>
        </p14:section>
        <p14:section name="References &amp; copyright" id="{DBC31484-F5F8-4CB1-8DB4-A562A9780899}">
          <p14:sldIdLst>
            <p14:sldId id="360"/>
            <p14:sldId id="289"/>
            <p14:sldId id="26728"/>
            <p14:sldId id="26803"/>
            <p14:sldId id="361"/>
          </p14:sldIdLst>
        </p14:section>
      </p14:sectionLst>
    </p:ext>
    <p:ext uri="{EFAFB233-063F-42B5-8137-9DF3F51BA10A}">
      <p15:sldGuideLst xmlns:p15="http://schemas.microsoft.com/office/powerpoint/2012/main">
        <p15:guide id="1" orient="horz" pos="2160" userDrawn="1">
          <p15:clr>
            <a:srgbClr val="A4A3A4"/>
          </p15:clr>
        </p15:guide>
        <p15:guide id="2" pos="3863"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 id="{1A9D3503-5A21-EC36-14A3-77D0A10C9C56}" name="Alex Manton (Alex Manton)" initials="AM" userId="S::Alex.Manton@det.nsw.edu.au::ac4fd86e-d6a9-402d-87ef-cfff92a16b6e" providerId="AD"/>
  <p188:author id="{985C2D10-C947-8DCE-D9E4-5BD44B09B3D0}" name="Lara Sholl" initials="LS" userId="S::lara.sholl@det.nsw.edu.au::02d748e0-2fb1-4fd1-9919-65fbb0da2987" providerId="AD"/>
  <p188:author id="{274BB434-837A-42BB-8098-60CBDA0EF7BB}" name="Luke Chapman" initials="LC" userId="S::luke.chapman31@det.nsw.edu.au::108dff1b-4ca9-4f46-be83-06e596428813" providerId="AD"/>
  <p188:author id="{097E8540-2A3E-3BAA-B92B-A8E5207E861B}" name="Marcus Dunstan" initials="MD" userId="S::marcus.dunstan@det.nsw.edu.au::48f87c0e-c2ef-48cf-8a27-a6c2a22a5b49" providerId="AD"/>
  <p188:author id="{3F53B752-9D8C-E924-ED29-FD31AEF52DF0}" name="Alison Tenorio" initials="AT" userId="S::ALISON.TENORIO@det.nsw.edu.au::0a284202-9891-49df-a24d-79a23758c44e" providerId="AD"/>
  <p188:author id="{6012A55E-D771-5B38-B3C8-CC2E58097D69}" name="Alison Tenorio" initials="AT" userId="S::alison.tenorio@det.nsw.edu.au::0a284202-9891-49df-a24d-79a23758c44e" providerId="AD"/>
  <p188:author id="{BFCA0260-F937-B553-4349-755AEF2BEA73}" name="Jane McDavitt" initials="JM" userId="S::jane.martin14@det.nsw.edu.au::4e2ed728-ef27-4d1e-9fb3-27f2c6f23b7b" providerId="AD"/>
  <p188:author id="{CEB87279-0F86-5C5C-D4CD-07E8FF92D890}" name="Jane McDavitt" initials="JM" userId="S::Jane.Martin14@det.nsw.edu.au::4e2ed728-ef27-4d1e-9fb3-27f2c6f23b7b" providerId="AD"/>
  <p188:author id="{002681A9-7D58-0AFA-ED9F-A780C1A6EAFE}" name="Jackie King" initials="JK" userId="S::jacquelyn.king1@det.nsw.edu.au::d8b064bb-b302-46ab-9bb5-5991f720e55b" providerId="AD"/>
  <p188:author id="{884A04C2-9AB2-FFF9-EE65-88B145FAA7B1}" name="Beau Crum" initials="BC" userId="S::beau.crum@det.nsw.edu.au::0b58a21e-ed6e-4072-beab-dc4d4c11ac73" providerId="AD"/>
  <p188:author id="{5A5BEBCB-6D71-050C-EAD9-0E66A13EBCFA}" name="John Gill" initials="JG" userId="S::JOHN.H.GILL@det.nsw.edu.au::83afa796-da15-4fe8-ae69-057be65ba74e" providerId="AD"/>
  <p188:author id="{34DFAFDB-12B0-9B36-C5FA-A52A941602DD}" name="Dominique Higgins" initials="DH" userId="S::dominique.higgins@det.nsw.edu.au::0de33208-2a77-4a5c-8dfd-51a650c169c1" providerId="AD"/>
  <p188:author id="{F8767EEA-3AAF-B26F-2F44-58B6D48CB732}" name="Jackie King" initials="" userId="S::Jacquelyn.King1@det.nsw.edu.au::d8b064bb-b302-46ab-9bb5-5991f720e55b" providerId="AD"/>
  <p188:author id="{BEC444ED-BCF1-DD1E-CA1B-D0581FB8E724}" name="Kerri-Ann Lacey" initials="KL" userId="S::kerri-ann.lacey@det.nsw.edu.au::8349a0a9-0260-4aaa-82f1-e6f08bc5b46b" providerId="AD"/>
  <p188:author id="{A29880FB-22F1-2FCE-171F-45F93F7D7947}" name="Christopher Farlow" initials="CF" userId="S::Christopher.Farlow2@det.nsw.edu.au::1d6e7c80-f391-4c69-991c-b443ceeb1639" providerId="AD"/>
  <p188:author id="{529B12FC-AF7D-D4FE-E1A0-4A95C27FA796}" name="Lara Sholl" initials="LS" userId="S::Lara.Sholl@det.nsw.edu.au::02d748e0-2fb1-4fd1-9919-65fbb0da298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76767"/>
    <a:srgbClr val="FFE6EA"/>
    <a:srgbClr val="F6FEF0"/>
    <a:srgbClr val="CBEDFD"/>
    <a:srgbClr val="EDF9E0"/>
    <a:srgbClr val="FFF7F8"/>
    <a:srgbClr val="FFFFFF"/>
    <a:srgbClr val="FEFFE3"/>
    <a:srgbClr val="FCF0DA"/>
    <a:srgbClr val="00ACC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E335210-2057-4026-871E-7D4433EA7AA4}" v="1" dt="2026-03-09T00:17:32.744"/>
  </p1510:revLst>
</p1510:revInfo>
</file>

<file path=ppt/tableStyles.xml><?xml version="1.0" encoding="utf-8"?>
<a:tblStyleLst xmlns:a="http://schemas.openxmlformats.org/drawingml/2006/main" def="{5A111915-BE36-4E01-A7E5-04B1672EAD3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2" d="100"/>
          <a:sy n="102" d="100"/>
        </p:scale>
        <p:origin x="162" y="108"/>
      </p:cViewPr>
      <p:guideLst>
        <p:guide orient="horz" pos="2160"/>
        <p:guide pos="3863"/>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notesMaster" Target="notesMasters/notesMaster1.xml"/><Relationship Id="rId159" Type="http://schemas.microsoft.com/office/2015/10/relationships/revisionInfo" Target="revisionInfo.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font" Target="fonts/font10.fntdata"/><Relationship Id="rId5" Type="http://schemas.openxmlformats.org/officeDocument/2006/relationships/slide" Target="slides/slide1.xml"/><Relationship Id="rId95" Type="http://schemas.openxmlformats.org/officeDocument/2006/relationships/slide" Target="slides/slide91.xml"/><Relationship Id="rId160" Type="http://schemas.microsoft.com/office/2018/10/relationships/authors" Target="authors.xml"/><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handoutMaster" Target="handoutMasters/handoutMaster1.xml"/><Relationship Id="rId80" Type="http://schemas.openxmlformats.org/officeDocument/2006/relationships/slide" Target="slides/slide76.xml"/><Relationship Id="rId85" Type="http://schemas.openxmlformats.org/officeDocument/2006/relationships/slide" Target="slides/slide81.xml"/><Relationship Id="rId150" Type="http://schemas.openxmlformats.org/officeDocument/2006/relationships/font" Target="fonts/font11.fntdata"/><Relationship Id="rId155" Type="http://schemas.openxmlformats.org/officeDocument/2006/relationships/presProps" Target="presProps.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openxmlformats.org/officeDocument/2006/relationships/font" Target="fonts/font1.fntdata"/><Relationship Id="rId145" Type="http://schemas.openxmlformats.org/officeDocument/2006/relationships/font" Target="fonts/font6.fntdata"/><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slide" Target="slides/slide131.xml"/><Relationship Id="rId151" Type="http://schemas.openxmlformats.org/officeDocument/2006/relationships/font" Target="fonts/font12.fntdata"/><Relationship Id="rId156" Type="http://schemas.openxmlformats.org/officeDocument/2006/relationships/viewProps" Target="viewProps.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font" Target="fonts/font2.fntdata"/><Relationship Id="rId146" Type="http://schemas.openxmlformats.org/officeDocument/2006/relationships/font" Target="fonts/font7.fntdata"/><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openxmlformats.org/officeDocument/2006/relationships/theme" Target="theme/theme1.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font" Target="fonts/font13.fntdata"/><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font" Target="fonts/font8.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font" Target="fonts/font3.fntdata"/><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font" Target="fonts/font14.fntdata"/><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font" Target="fonts/font4.fntdata"/><Relationship Id="rId148" Type="http://schemas.openxmlformats.org/officeDocument/2006/relationships/font" Target="fonts/font9.fntdata"/><Relationship Id="rId4" Type="http://schemas.openxmlformats.org/officeDocument/2006/relationships/slideMaster" Target="slideMasters/slideMaster1.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font" Target="fonts/font15.fntdata"/><Relationship Id="rId16" Type="http://schemas.openxmlformats.org/officeDocument/2006/relationships/slide" Target="slides/slide12.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font" Target="fonts/font5.fntdata"/><Relationship Id="rId90" Type="http://schemas.openxmlformats.org/officeDocument/2006/relationships/slide" Target="slides/slide86.xml"/><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43F5A19-4E20-4EDB-9EC8-DF02AC748E7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latin typeface="Public Sans" pitchFamily="2" charset="0"/>
            </a:endParaRPr>
          </a:p>
        </p:txBody>
      </p:sp>
      <p:sp>
        <p:nvSpPr>
          <p:cNvPr id="3" name="Date Placeholder 2">
            <a:extLst>
              <a:ext uri="{FF2B5EF4-FFF2-40B4-BE49-F238E27FC236}">
                <a16:creationId xmlns:a16="http://schemas.microsoft.com/office/drawing/2014/main" id="{6F2B4FC2-E151-470D-9291-01D2A5A6D34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0BF4B7B-ADA4-42BE-A113-1D67CA67812F}" type="datetimeFigureOut">
              <a:rPr lang="en-AU" smtClean="0">
                <a:latin typeface="Public Sans" pitchFamily="2" charset="0"/>
              </a:rPr>
              <a:t>9/03/2026</a:t>
            </a:fld>
            <a:endParaRPr lang="en-AU">
              <a:latin typeface="Public Sans" pitchFamily="2" charset="0"/>
            </a:endParaRPr>
          </a:p>
        </p:txBody>
      </p:sp>
      <p:sp>
        <p:nvSpPr>
          <p:cNvPr id="4" name="Footer Placeholder 3">
            <a:extLst>
              <a:ext uri="{FF2B5EF4-FFF2-40B4-BE49-F238E27FC236}">
                <a16:creationId xmlns:a16="http://schemas.microsoft.com/office/drawing/2014/main" id="{2F07DE46-ED0B-49F3-8199-C129451A46B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latin typeface="Public Sans" pitchFamily="2" charset="0"/>
            </a:endParaRPr>
          </a:p>
        </p:txBody>
      </p:sp>
      <p:sp>
        <p:nvSpPr>
          <p:cNvPr id="5" name="Slide Number Placeholder 4">
            <a:extLst>
              <a:ext uri="{FF2B5EF4-FFF2-40B4-BE49-F238E27FC236}">
                <a16:creationId xmlns:a16="http://schemas.microsoft.com/office/drawing/2014/main" id="{56DA6684-5527-4DB9-88B5-C4F66FB5F78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AAF8501-5769-46EC-B8B9-363B75FA9999}" type="slidenum">
              <a:rPr lang="en-AU" smtClean="0">
                <a:latin typeface="Public Sans" pitchFamily="2" charset="0"/>
              </a:rPr>
              <a:t>‹#›</a:t>
            </a:fld>
            <a:endParaRPr lang="en-AU">
              <a:latin typeface="Public Sans" pitchFamily="2" charset="0"/>
            </a:endParaRPr>
          </a:p>
        </p:txBody>
      </p:sp>
    </p:spTree>
    <p:extLst>
      <p:ext uri="{BB962C8B-B14F-4D97-AF65-F5344CB8AC3E}">
        <p14:creationId xmlns:p14="http://schemas.microsoft.com/office/powerpoint/2010/main" val="41447938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Public Sans" pitchFamily="2" charset="0"/>
              </a:defRPr>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Public Sans" pitchFamily="2" charset="0"/>
              </a:defRPr>
            </a:lvl1pPr>
          </a:lstStyle>
          <a:p>
            <a:fld id="{EC6F825C-382E-4C1A-82AB-BCE4AFD21ABE}" type="datetimeFigureOut">
              <a:rPr lang="en-AU" smtClean="0"/>
              <a:pPr/>
              <a:t>9/03/2026</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Public Sans" pitchFamily="2" charset="0"/>
              </a:defRPr>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Public Sans" pitchFamily="2" charset="0"/>
              </a:defRPr>
            </a:lvl1pPr>
          </a:lstStyle>
          <a:p>
            <a:fld id="{B07158C4-A119-4B78-9DE8-A50001BC31DC}" type="slidenum">
              <a:rPr lang="en-AU" smtClean="0"/>
              <a:pPr/>
              <a:t>‹#›</a:t>
            </a:fld>
            <a:endParaRPr lang="en-AU"/>
          </a:p>
        </p:txBody>
      </p:sp>
    </p:spTree>
    <p:extLst>
      <p:ext uri="{BB962C8B-B14F-4D97-AF65-F5344CB8AC3E}">
        <p14:creationId xmlns:p14="http://schemas.microsoft.com/office/powerpoint/2010/main" val="3301092027"/>
      </p:ext>
    </p:extLst>
  </p:cSld>
  <p:clrMap bg1="lt1" tx1="dk1" bg2="lt2" tx2="dk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Arial" panose="020B0604020202020204" pitchFamily="34" charset="0"/>
        <a:ea typeface="+mn-ea"/>
        <a:cs typeface="Arial" panose="020B0604020202020204" pitchFamily="34" charset="0"/>
      </a:defRPr>
    </a:lvl1pPr>
    <a:lvl2pPr marL="609585" algn="l" defTabSz="1219170" rtl="0" eaLnBrk="1" latinLnBrk="0" hangingPunct="1">
      <a:defRPr sz="1600" kern="1200">
        <a:solidFill>
          <a:schemeClr val="tx1"/>
        </a:solidFill>
        <a:latin typeface="Arial" panose="020B0604020202020204" pitchFamily="34" charset="0"/>
        <a:ea typeface="+mn-ea"/>
        <a:cs typeface="Arial" panose="020B0604020202020204" pitchFamily="34" charset="0"/>
      </a:defRPr>
    </a:lvl2pPr>
    <a:lvl3pPr marL="1219170" algn="l" defTabSz="1219170" rtl="0" eaLnBrk="1" latinLnBrk="0" hangingPunct="1">
      <a:defRPr sz="1600" kern="1200">
        <a:solidFill>
          <a:schemeClr val="tx1"/>
        </a:solidFill>
        <a:latin typeface="Arial" panose="020B0604020202020204" pitchFamily="34" charset="0"/>
        <a:ea typeface="+mn-ea"/>
        <a:cs typeface="Arial" panose="020B0604020202020204" pitchFamily="34" charset="0"/>
      </a:defRPr>
    </a:lvl3pPr>
    <a:lvl4pPr marL="1828754" algn="l" defTabSz="1219170" rtl="0" eaLnBrk="1" latinLnBrk="0" hangingPunct="1">
      <a:defRPr sz="1600" kern="1200">
        <a:solidFill>
          <a:schemeClr val="tx1"/>
        </a:solidFill>
        <a:latin typeface="Arial" panose="020B0604020202020204" pitchFamily="34" charset="0"/>
        <a:ea typeface="+mn-ea"/>
        <a:cs typeface="Arial" panose="020B0604020202020204" pitchFamily="34" charset="0"/>
      </a:defRPr>
    </a:lvl4pPr>
    <a:lvl5pPr marL="2438339" algn="l" defTabSz="1219170" rtl="0" eaLnBrk="1" latinLnBrk="0" hangingPunct="1">
      <a:defRPr sz="1600" kern="1200">
        <a:solidFill>
          <a:schemeClr val="tx1"/>
        </a:solidFill>
        <a:latin typeface="Arial" panose="020B0604020202020204" pitchFamily="34" charset="0"/>
        <a:ea typeface="+mn-ea"/>
        <a:cs typeface="Arial" panose="020B0604020202020204" pitchFamily="34" charset="0"/>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31.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51.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64.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75.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98.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11.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104.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108.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118.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124.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C189C6-D97C-A580-5AA3-49771F27A1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293543-F7D6-A9BC-477E-1F40C1EA79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56FE1D-6953-219B-1959-B5FCAADC0097}"/>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D26C8C64-EC2D-7B81-28FF-FE0099275A0E}"/>
              </a:ext>
            </a:extLst>
          </p:cNvPr>
          <p:cNvSpPr>
            <a:spLocks noGrp="1"/>
          </p:cNvSpPr>
          <p:nvPr>
            <p:ph type="sldNum" sz="quarter" idx="5"/>
          </p:nvPr>
        </p:nvSpPr>
        <p:spPr/>
        <p:txBody>
          <a:bodyPr/>
          <a:lstStyle/>
          <a:p>
            <a:fld id="{B07158C4-A119-4B78-9DE8-A50001BC31DC}" type="slidenum">
              <a:rPr lang="en-AU" smtClean="0"/>
              <a:pPr/>
              <a:t>1</a:t>
            </a:fld>
            <a:endParaRPr lang="en-AU"/>
          </a:p>
        </p:txBody>
      </p:sp>
    </p:spTree>
    <p:extLst>
      <p:ext uri="{BB962C8B-B14F-4D97-AF65-F5344CB8AC3E}">
        <p14:creationId xmlns:p14="http://schemas.microsoft.com/office/powerpoint/2010/main" val="7983997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27</a:t>
            </a:fld>
            <a:endParaRPr lang="en-AU"/>
          </a:p>
        </p:txBody>
      </p:sp>
    </p:spTree>
    <p:extLst>
      <p:ext uri="{BB962C8B-B14F-4D97-AF65-F5344CB8AC3E}">
        <p14:creationId xmlns:p14="http://schemas.microsoft.com/office/powerpoint/2010/main" val="27677747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43243B-4371-F52D-B8FD-B548D2EA1A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4F7104-AC56-B105-AEA4-12FB2FC2321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F0515E-825B-8085-EC8C-F4D22801D25E}"/>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D25FEAD8-0819-6123-BE2A-D2C620194546}"/>
              </a:ext>
            </a:extLst>
          </p:cNvPr>
          <p:cNvSpPr>
            <a:spLocks noGrp="1"/>
          </p:cNvSpPr>
          <p:nvPr>
            <p:ph type="sldNum" sz="quarter" idx="5"/>
          </p:nvPr>
        </p:nvSpPr>
        <p:spPr/>
        <p:txBody>
          <a:bodyPr/>
          <a:lstStyle/>
          <a:p>
            <a:fld id="{B07158C4-A119-4B78-9DE8-A50001BC31DC}" type="slidenum">
              <a:rPr lang="en-AU" smtClean="0"/>
              <a:pPr/>
              <a:t>30</a:t>
            </a:fld>
            <a:endParaRPr lang="en-AU"/>
          </a:p>
        </p:txBody>
      </p:sp>
    </p:spTree>
    <p:extLst>
      <p:ext uri="{BB962C8B-B14F-4D97-AF65-F5344CB8AC3E}">
        <p14:creationId xmlns:p14="http://schemas.microsoft.com/office/powerpoint/2010/main" val="29986138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DA9529-8DC3-DCD3-CDEC-E7EE831366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AE3C87-7824-BDFA-0F9D-511D961917A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32EB3A6-C8C2-9CA8-C8AD-B83C8AD4A958}"/>
              </a:ext>
            </a:extLst>
          </p:cNvPr>
          <p:cNvSpPr>
            <a:spLocks noGrp="1"/>
          </p:cNvSpPr>
          <p:nvPr>
            <p:ph type="body" idx="1"/>
          </p:nvPr>
        </p:nvSpPr>
        <p:spPr/>
        <p:txBody>
          <a:bodyPr/>
          <a:lstStyle/>
          <a:p>
            <a:r>
              <a:rPr lang="en-AU" b="1">
                <a:latin typeface="Arial" panose="020B0604020202020204" pitchFamily="34" charset="0"/>
                <a:cs typeface="Arial" panose="020B0604020202020204" pitchFamily="34" charset="0"/>
              </a:rPr>
              <a:t>Notes for teachers:</a:t>
            </a:r>
            <a:endParaRPr lang="en-AU">
              <a:latin typeface="Arial" panose="020B0604020202020204" pitchFamily="34" charset="0"/>
              <a:cs typeface="Arial" panose="020B0604020202020204" pitchFamily="34" charset="0"/>
            </a:endParaRPr>
          </a:p>
          <a:p>
            <a:pPr marL="171450" indent="-171450">
              <a:buFont typeface="Arial"/>
              <a:buChar char="•"/>
            </a:pPr>
            <a:r>
              <a:rPr lang="en-AU">
                <a:latin typeface="Arial" panose="020B0604020202020204" pitchFamily="34" charset="0"/>
                <a:cs typeface="Arial" panose="020B0604020202020204" pitchFamily="34" charset="0"/>
              </a:rPr>
              <a:t>Learning intentions and success criteria are best co-constructed with students. Adapt the learning intention as required and add matching success criteria.</a:t>
            </a:r>
          </a:p>
          <a:p>
            <a:pPr marL="171450" indent="-171450">
              <a:buFont typeface="Arial"/>
              <a:buChar char="•"/>
            </a:pPr>
            <a:r>
              <a:rPr lang="en-AU">
                <a:latin typeface="Arial" panose="020B0604020202020204" pitchFamily="34" charset="0"/>
                <a:cs typeface="Arial" panose="020B0604020202020204" pitchFamily="34" charset="0"/>
              </a:rPr>
              <a:t>For more information See ⁠</a:t>
            </a:r>
            <a:r>
              <a:rPr lang="en-AU">
                <a:latin typeface="Arial" panose="020B0604020202020204" pitchFamily="34" charset="0"/>
                <a:cs typeface="Arial" panose="020B0604020202020204" pitchFamily="34" charset="0"/>
                <a:hlinkClick r:id="rId3" tooltip="https://www.aitsl.edu.au/docs/default-source/feedback/aitsl-learning-intentions-and-success-criteria-strategy.pdf?sfvrsn=382dec3c_2"/>
              </a:rPr>
              <a:t>AITSL</a:t>
            </a:r>
            <a:r>
              <a:rPr lang="en-AU">
                <a:latin typeface="Arial" panose="020B0604020202020204" pitchFamily="34" charset="0"/>
                <a:cs typeface="Arial" panose="020B0604020202020204" pitchFamily="34" charset="0"/>
              </a:rPr>
              <a:t> or the NSW Department of Education explicit teaching strategies, ⁠</a:t>
            </a:r>
            <a:r>
              <a:rPr lang="en-AU">
                <a:latin typeface="Arial" panose="020B0604020202020204" pitchFamily="34" charset="0"/>
                <a:cs typeface="Arial" panose="020B0604020202020204" pitchFamily="34" charset="0"/>
                <a:hlinkClick r:id="rId4" tooltip="https://education.nsw.gov.au/teaching-and-learning/curriculum/explicit-teaching/explicit-teaching-strategies/sharing-learning-intentions"/>
              </a:rPr>
              <a:t>Sharing learning intentions</a:t>
            </a:r>
            <a:r>
              <a:rPr lang="en-AU">
                <a:latin typeface="Arial" panose="020B0604020202020204" pitchFamily="34" charset="0"/>
                <a:cs typeface="Arial" panose="020B0604020202020204" pitchFamily="34" charset="0"/>
              </a:rPr>
              <a:t> and ⁠</a:t>
            </a:r>
            <a:r>
              <a:rPr lang="en-AU">
                <a:latin typeface="Arial" panose="020B0604020202020204" pitchFamily="34" charset="0"/>
                <a:cs typeface="Arial" panose="020B0604020202020204" pitchFamily="34" charset="0"/>
                <a:hlinkClick r:id="rId5" tooltip="https://education.nsw.gov.au/teaching-and-learning/curriculum/explicit-teaching/explicit-teaching-strategies/sharing-success-criteria"/>
              </a:rPr>
              <a:t>Sharing success criteria</a:t>
            </a:r>
            <a:endParaRPr lang="en-AU">
              <a:latin typeface="Arial" panose="020B0604020202020204" pitchFamily="34" charset="0"/>
              <a:cs typeface="Arial" panose="020B0604020202020204" pitchFamily="34" charset="0"/>
            </a:endParaRPr>
          </a:p>
          <a:p>
            <a:pPr marL="171450" indent="-171450">
              <a:buFont typeface="Arial"/>
              <a:buChar char="•"/>
            </a:pPr>
            <a:r>
              <a:rPr lang="en-AU">
                <a:latin typeface="Arial" panose="020B0604020202020204" pitchFamily="34" charset="0"/>
                <a:cs typeface="Arial" panose="020B0604020202020204" pitchFamily="34" charset="0"/>
              </a:rPr>
              <a:t>LISC is not necessarily presented at the beginning of the lesson. Teacher needs to consider most effectual time to introduce </a:t>
            </a:r>
          </a:p>
          <a:p>
            <a:pPr marL="171450" indent="-171450">
              <a:buFont typeface="Arial"/>
              <a:buChar char="•"/>
            </a:pPr>
            <a:r>
              <a:rPr lang="en-AU">
                <a:latin typeface="Arial" panose="020B0604020202020204" pitchFamily="34" charset="0"/>
                <a:cs typeface="Arial" panose="020B0604020202020204" pitchFamily="34" charset="0"/>
              </a:rPr>
              <a:t>LISC should be revisited during the lesson to support students' evaluation of their learning</a:t>
            </a:r>
          </a:p>
          <a:p>
            <a:endParaRPr lang="en-AU" b="1">
              <a:cs typeface="Calibri"/>
            </a:endParaRPr>
          </a:p>
        </p:txBody>
      </p:sp>
      <p:sp>
        <p:nvSpPr>
          <p:cNvPr id="4" name="Slide Number Placeholder 3">
            <a:extLst>
              <a:ext uri="{FF2B5EF4-FFF2-40B4-BE49-F238E27FC236}">
                <a16:creationId xmlns:a16="http://schemas.microsoft.com/office/drawing/2014/main" id="{BDDDA10D-6027-2F43-AB56-73671A985910}"/>
              </a:ext>
            </a:extLst>
          </p:cNvPr>
          <p:cNvSpPr>
            <a:spLocks noGrp="1"/>
          </p:cNvSpPr>
          <p:nvPr>
            <p:ph type="sldNum" sz="quarter" idx="5"/>
          </p:nvPr>
        </p:nvSpPr>
        <p:spPr/>
        <p:txBody>
          <a:bodyPr/>
          <a:lstStyle/>
          <a:p>
            <a:fld id="{D09C5488-DD16-4714-9519-7BE21BA11D4E}" type="slidenum">
              <a:rPr lang="en-AU" smtClean="0"/>
              <a:t>31</a:t>
            </a:fld>
            <a:endParaRPr lang="en-AU"/>
          </a:p>
        </p:txBody>
      </p:sp>
    </p:spTree>
    <p:extLst>
      <p:ext uri="{BB962C8B-B14F-4D97-AF65-F5344CB8AC3E}">
        <p14:creationId xmlns:p14="http://schemas.microsoft.com/office/powerpoint/2010/main" val="41450242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07158C4-A119-4B78-9DE8-A50001BC31DC}" type="slidenum">
              <a:rPr lang="en-AU" smtClean="0"/>
              <a:pPr/>
              <a:t>34</a:t>
            </a:fld>
            <a:endParaRPr lang="en-AU"/>
          </a:p>
        </p:txBody>
      </p:sp>
    </p:spTree>
    <p:extLst>
      <p:ext uri="{BB962C8B-B14F-4D97-AF65-F5344CB8AC3E}">
        <p14:creationId xmlns:p14="http://schemas.microsoft.com/office/powerpoint/2010/main" val="38907824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CE8A66-EF38-6AD2-9A89-0F4E19B321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F7E1FB-4A14-BC2F-358B-7A9738DE2D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08AFFCD-F4D8-C8F0-B95D-191AB2DE5F62}"/>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605E3C39-A2D8-CB4C-F1BC-90507AB38884}"/>
              </a:ext>
            </a:extLst>
          </p:cNvPr>
          <p:cNvSpPr>
            <a:spLocks noGrp="1"/>
          </p:cNvSpPr>
          <p:nvPr>
            <p:ph type="sldNum" sz="quarter" idx="5"/>
          </p:nvPr>
        </p:nvSpPr>
        <p:spPr/>
        <p:txBody>
          <a:bodyPr/>
          <a:lstStyle/>
          <a:p>
            <a:fld id="{B07158C4-A119-4B78-9DE8-A50001BC31DC}" type="slidenum">
              <a:rPr lang="en-AU" smtClean="0"/>
              <a:pPr/>
              <a:t>36</a:t>
            </a:fld>
            <a:endParaRPr lang="en-AU"/>
          </a:p>
        </p:txBody>
      </p:sp>
    </p:spTree>
    <p:extLst>
      <p:ext uri="{BB962C8B-B14F-4D97-AF65-F5344CB8AC3E}">
        <p14:creationId xmlns:p14="http://schemas.microsoft.com/office/powerpoint/2010/main" val="42884405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40FA43-2EDC-3611-3A78-5810175D03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166F19-EC9A-AED9-0CA7-336328703FD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C635CA-0D31-855D-4B20-F95201E5602B}"/>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96DFF7FC-64AE-29BB-B1A6-37ACAE7C0939}"/>
              </a:ext>
            </a:extLst>
          </p:cNvPr>
          <p:cNvSpPr>
            <a:spLocks noGrp="1"/>
          </p:cNvSpPr>
          <p:nvPr>
            <p:ph type="sldNum" sz="quarter" idx="5"/>
          </p:nvPr>
        </p:nvSpPr>
        <p:spPr/>
        <p:txBody>
          <a:bodyPr/>
          <a:lstStyle/>
          <a:p>
            <a:fld id="{B07158C4-A119-4B78-9DE8-A50001BC31DC}" type="slidenum">
              <a:rPr lang="en-AU" smtClean="0"/>
              <a:pPr/>
              <a:t>37</a:t>
            </a:fld>
            <a:endParaRPr lang="en-AU"/>
          </a:p>
        </p:txBody>
      </p:sp>
    </p:spTree>
    <p:extLst>
      <p:ext uri="{BB962C8B-B14F-4D97-AF65-F5344CB8AC3E}">
        <p14:creationId xmlns:p14="http://schemas.microsoft.com/office/powerpoint/2010/main" val="37188773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23C54C-5BE5-DB56-8AA7-8549995CF6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ECB901-46CA-3283-5004-83B9BD582A4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94E710E-7C58-3298-1B41-880FCE77AF63}"/>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707EE07A-9515-27E2-EC5D-765DB8D59EFD}"/>
              </a:ext>
            </a:extLst>
          </p:cNvPr>
          <p:cNvSpPr>
            <a:spLocks noGrp="1"/>
          </p:cNvSpPr>
          <p:nvPr>
            <p:ph type="sldNum" sz="quarter" idx="5"/>
          </p:nvPr>
        </p:nvSpPr>
        <p:spPr/>
        <p:txBody>
          <a:bodyPr/>
          <a:lstStyle/>
          <a:p>
            <a:fld id="{B07158C4-A119-4B78-9DE8-A50001BC31DC}" type="slidenum">
              <a:rPr lang="en-AU" smtClean="0"/>
              <a:pPr/>
              <a:t>38</a:t>
            </a:fld>
            <a:endParaRPr lang="en-AU"/>
          </a:p>
        </p:txBody>
      </p:sp>
    </p:spTree>
    <p:extLst>
      <p:ext uri="{BB962C8B-B14F-4D97-AF65-F5344CB8AC3E}">
        <p14:creationId xmlns:p14="http://schemas.microsoft.com/office/powerpoint/2010/main" val="2239616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CE8A66-EF38-6AD2-9A89-0F4E19B321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F7E1FB-4A14-BC2F-358B-7A9738DE2D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08AFFCD-F4D8-C8F0-B95D-191AB2DE5F62}"/>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605E3C39-A2D8-CB4C-F1BC-90507AB38884}"/>
              </a:ext>
            </a:extLst>
          </p:cNvPr>
          <p:cNvSpPr>
            <a:spLocks noGrp="1"/>
          </p:cNvSpPr>
          <p:nvPr>
            <p:ph type="sldNum" sz="quarter" idx="5"/>
          </p:nvPr>
        </p:nvSpPr>
        <p:spPr/>
        <p:txBody>
          <a:bodyPr/>
          <a:lstStyle/>
          <a:p>
            <a:fld id="{B07158C4-A119-4B78-9DE8-A50001BC31DC}" type="slidenum">
              <a:rPr lang="en-AU" smtClean="0"/>
              <a:pPr/>
              <a:t>39</a:t>
            </a:fld>
            <a:endParaRPr lang="en-AU"/>
          </a:p>
        </p:txBody>
      </p:sp>
    </p:spTree>
    <p:extLst>
      <p:ext uri="{BB962C8B-B14F-4D97-AF65-F5344CB8AC3E}">
        <p14:creationId xmlns:p14="http://schemas.microsoft.com/office/powerpoint/2010/main" val="39917550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64DBA3-587E-646D-D621-A99C549D9A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FEEC45-164A-9640-C2FD-AB13A2D0FE4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9C3B5B9-15A2-BACF-B8C4-66358543939A}"/>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166C27CB-62B0-AB1B-D242-FF2A47A150B4}"/>
              </a:ext>
            </a:extLst>
          </p:cNvPr>
          <p:cNvSpPr>
            <a:spLocks noGrp="1"/>
          </p:cNvSpPr>
          <p:nvPr>
            <p:ph type="sldNum" sz="quarter" idx="5"/>
          </p:nvPr>
        </p:nvSpPr>
        <p:spPr/>
        <p:txBody>
          <a:bodyPr/>
          <a:lstStyle/>
          <a:p>
            <a:fld id="{B07158C4-A119-4B78-9DE8-A50001BC31DC}" type="slidenum">
              <a:rPr lang="en-AU" smtClean="0"/>
              <a:pPr/>
              <a:t>40</a:t>
            </a:fld>
            <a:endParaRPr lang="en-AU"/>
          </a:p>
        </p:txBody>
      </p:sp>
    </p:spTree>
    <p:extLst>
      <p:ext uri="{BB962C8B-B14F-4D97-AF65-F5344CB8AC3E}">
        <p14:creationId xmlns:p14="http://schemas.microsoft.com/office/powerpoint/2010/main" val="18078594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E89E19-D691-77F6-DAF1-496FD5227B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34F227-9E0E-D6B2-17B1-71B3C735A78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78687B-4A64-A737-3F08-76110D7B2B33}"/>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C454B1C4-E512-18B0-224B-B65233AA587D}"/>
              </a:ext>
            </a:extLst>
          </p:cNvPr>
          <p:cNvSpPr>
            <a:spLocks noGrp="1"/>
          </p:cNvSpPr>
          <p:nvPr>
            <p:ph type="sldNum" sz="quarter" idx="5"/>
          </p:nvPr>
        </p:nvSpPr>
        <p:spPr/>
        <p:txBody>
          <a:bodyPr/>
          <a:lstStyle/>
          <a:p>
            <a:fld id="{B07158C4-A119-4B78-9DE8-A50001BC31DC}" type="slidenum">
              <a:rPr lang="en-AU" smtClean="0"/>
              <a:pPr/>
              <a:t>41</a:t>
            </a:fld>
            <a:endParaRPr lang="en-AU"/>
          </a:p>
        </p:txBody>
      </p:sp>
    </p:spTree>
    <p:extLst>
      <p:ext uri="{BB962C8B-B14F-4D97-AF65-F5344CB8AC3E}">
        <p14:creationId xmlns:p14="http://schemas.microsoft.com/office/powerpoint/2010/main" val="12731431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08B4CF-AC02-01A7-5E7F-B6D426F003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376659-62B9-6D30-5EBB-AEA6DE53DD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BF02F0B-B9B0-2569-5B3A-455C41327FC6}"/>
              </a:ext>
            </a:extLst>
          </p:cNvPr>
          <p:cNvSpPr>
            <a:spLocks noGrp="1"/>
          </p:cNvSpPr>
          <p:nvPr>
            <p:ph type="body" idx="1"/>
          </p:nvPr>
        </p:nvSpPr>
        <p:spPr/>
        <p:txBody>
          <a:bodyPr/>
          <a:lstStyle/>
          <a:p>
            <a:r>
              <a:rPr lang="en-US">
                <a:latin typeface="Arial"/>
                <a:cs typeface="Arial"/>
              </a:rPr>
              <a:t>The Truth Telling artwork is by </a:t>
            </a:r>
            <a:r>
              <a:rPr lang="en-US" err="1">
                <a:latin typeface="Arial"/>
                <a:cs typeface="Arial"/>
              </a:rPr>
              <a:t>Gomeroi</a:t>
            </a:r>
            <a:r>
              <a:rPr lang="en-US">
                <a:latin typeface="Arial"/>
                <a:cs typeface="Arial"/>
              </a:rPr>
              <a:t> artist Kayleb Waters. This artwork shares the story of the power of connection and understanding, Aboriginal stories are the older stories in the world. The traditional symbols and patterns used in the artwork have ben used by </a:t>
            </a:r>
            <a:r>
              <a:rPr lang="en-US" err="1">
                <a:latin typeface="Arial"/>
                <a:cs typeface="Arial"/>
              </a:rPr>
              <a:t>Gomeroi</a:t>
            </a:r>
            <a:r>
              <a:rPr lang="en-US">
                <a:latin typeface="Arial"/>
                <a:cs typeface="Arial"/>
              </a:rPr>
              <a:t> People to highlight connections for thousands of years. These connections which are woven together with unity, respect, acceptance and truth-telling are still vital today and should be seen through the relationship between the NSW Department of Education and Community today. This story and artwork offer a powerful reminder of the importance of truth-telling in building strong relationships, preserving cultural values and fostering reconciliation and partnership. Stories are shared and relationships are built and maintained at the </a:t>
            </a:r>
            <a:r>
              <a:rPr lang="en-US" err="1">
                <a:latin typeface="Arial"/>
                <a:cs typeface="Arial"/>
              </a:rPr>
              <a:t>Gumbul</a:t>
            </a:r>
            <a:r>
              <a:rPr lang="en-US">
                <a:latin typeface="Arial"/>
                <a:cs typeface="Arial"/>
              </a:rPr>
              <a:t> - the corroboree ground. For thousands of years, people have come together from all different communities to move and dance as one. Today these relationships have expanded and the relationship between The Department of Education and the Community is of extreme value. This relationship must be nurtured, and we continue to create spaces where people from all diverse backgrounds to teach and learn as one.  </a:t>
            </a:r>
            <a:endParaRPr lang="en-AU">
              <a:solidFill>
                <a:srgbClr val="444444"/>
              </a:solidFill>
              <a:latin typeface="Arial"/>
              <a:cs typeface="Arial"/>
            </a:endParaRPr>
          </a:p>
          <a:p>
            <a:endParaRPr lang="en-AU">
              <a:solidFill>
                <a:srgbClr val="444444"/>
              </a:solidFill>
            </a:endParaRPr>
          </a:p>
          <a:p>
            <a:endParaRPr lang="en-AU"/>
          </a:p>
        </p:txBody>
      </p:sp>
      <p:sp>
        <p:nvSpPr>
          <p:cNvPr id="4" name="Slide Number Placeholder 3">
            <a:extLst>
              <a:ext uri="{FF2B5EF4-FFF2-40B4-BE49-F238E27FC236}">
                <a16:creationId xmlns:a16="http://schemas.microsoft.com/office/drawing/2014/main" id="{EBD4DCAC-9B3D-F9E5-7C14-22ADF38010BB}"/>
              </a:ext>
            </a:extLst>
          </p:cNvPr>
          <p:cNvSpPr>
            <a:spLocks noGrp="1"/>
          </p:cNvSpPr>
          <p:nvPr>
            <p:ph type="sldNum" sz="quarter" idx="5"/>
          </p:nvPr>
        </p:nvSpPr>
        <p:spPr/>
        <p:txBody>
          <a:bodyPr/>
          <a:lstStyle/>
          <a:p>
            <a:fld id="{B07158C4-A119-4B78-9DE8-A50001BC31DC}" type="slidenum">
              <a:rPr lang="en-AU" smtClean="0"/>
              <a:pPr/>
              <a:t>4</a:t>
            </a:fld>
            <a:endParaRPr lang="en-AU"/>
          </a:p>
        </p:txBody>
      </p:sp>
    </p:spTree>
    <p:extLst>
      <p:ext uri="{BB962C8B-B14F-4D97-AF65-F5344CB8AC3E}">
        <p14:creationId xmlns:p14="http://schemas.microsoft.com/office/powerpoint/2010/main" val="20456860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CE8A66-EF38-6AD2-9A89-0F4E19B321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F7E1FB-4A14-BC2F-358B-7A9738DE2D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08AFFCD-F4D8-C8F0-B95D-191AB2DE5F62}"/>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605E3C39-A2D8-CB4C-F1BC-90507AB38884}"/>
              </a:ext>
            </a:extLst>
          </p:cNvPr>
          <p:cNvSpPr>
            <a:spLocks noGrp="1"/>
          </p:cNvSpPr>
          <p:nvPr>
            <p:ph type="sldNum" sz="quarter" idx="5"/>
          </p:nvPr>
        </p:nvSpPr>
        <p:spPr/>
        <p:txBody>
          <a:bodyPr/>
          <a:lstStyle/>
          <a:p>
            <a:fld id="{B07158C4-A119-4B78-9DE8-A50001BC31DC}" type="slidenum">
              <a:rPr lang="en-AU" smtClean="0"/>
              <a:pPr/>
              <a:t>42</a:t>
            </a:fld>
            <a:endParaRPr lang="en-AU"/>
          </a:p>
        </p:txBody>
      </p:sp>
    </p:spTree>
    <p:extLst>
      <p:ext uri="{BB962C8B-B14F-4D97-AF65-F5344CB8AC3E}">
        <p14:creationId xmlns:p14="http://schemas.microsoft.com/office/powerpoint/2010/main" val="41191018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CE8A66-EF38-6AD2-9A89-0F4E19B321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F7E1FB-4A14-BC2F-358B-7A9738DE2D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08AFFCD-F4D8-C8F0-B95D-191AB2DE5F62}"/>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605E3C39-A2D8-CB4C-F1BC-90507AB38884}"/>
              </a:ext>
            </a:extLst>
          </p:cNvPr>
          <p:cNvSpPr>
            <a:spLocks noGrp="1"/>
          </p:cNvSpPr>
          <p:nvPr>
            <p:ph type="sldNum" sz="quarter" idx="5"/>
          </p:nvPr>
        </p:nvSpPr>
        <p:spPr/>
        <p:txBody>
          <a:bodyPr/>
          <a:lstStyle/>
          <a:p>
            <a:fld id="{B07158C4-A119-4B78-9DE8-A50001BC31DC}" type="slidenum">
              <a:rPr lang="en-AU" smtClean="0"/>
              <a:pPr/>
              <a:t>43</a:t>
            </a:fld>
            <a:endParaRPr lang="en-AU"/>
          </a:p>
        </p:txBody>
      </p:sp>
    </p:spTree>
    <p:extLst>
      <p:ext uri="{BB962C8B-B14F-4D97-AF65-F5344CB8AC3E}">
        <p14:creationId xmlns:p14="http://schemas.microsoft.com/office/powerpoint/2010/main" val="22610555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E4E8ED-C316-8968-645F-FB91FFF17E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C77868-ED68-9FFF-B72E-DD63814224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6FF5EC5-D4F0-E093-F043-0D705F5EACC7}"/>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359011A3-6958-1770-A480-78C51EA558CD}"/>
              </a:ext>
            </a:extLst>
          </p:cNvPr>
          <p:cNvSpPr>
            <a:spLocks noGrp="1"/>
          </p:cNvSpPr>
          <p:nvPr>
            <p:ph type="sldNum" sz="quarter" idx="5"/>
          </p:nvPr>
        </p:nvSpPr>
        <p:spPr/>
        <p:txBody>
          <a:bodyPr/>
          <a:lstStyle/>
          <a:p>
            <a:fld id="{B07158C4-A119-4B78-9DE8-A50001BC31DC}" type="slidenum">
              <a:rPr lang="en-AU" smtClean="0"/>
              <a:pPr/>
              <a:t>44</a:t>
            </a:fld>
            <a:endParaRPr lang="en-AU"/>
          </a:p>
        </p:txBody>
      </p:sp>
    </p:spTree>
    <p:extLst>
      <p:ext uri="{BB962C8B-B14F-4D97-AF65-F5344CB8AC3E}">
        <p14:creationId xmlns:p14="http://schemas.microsoft.com/office/powerpoint/2010/main" val="1860602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A69B5B-EF78-A7EF-675D-B78A9E0DEC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4BCB2A-61E7-E6F2-E1C8-E5C2D33627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4746782-00D9-C5BE-E04E-32FA032C12D3}"/>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5B440522-C3FA-184B-F990-10972316059B}"/>
              </a:ext>
            </a:extLst>
          </p:cNvPr>
          <p:cNvSpPr>
            <a:spLocks noGrp="1"/>
          </p:cNvSpPr>
          <p:nvPr>
            <p:ph type="sldNum" sz="quarter" idx="5"/>
          </p:nvPr>
        </p:nvSpPr>
        <p:spPr/>
        <p:txBody>
          <a:bodyPr/>
          <a:lstStyle/>
          <a:p>
            <a:fld id="{B07158C4-A119-4B78-9DE8-A50001BC31DC}" type="slidenum">
              <a:rPr lang="en-AU" smtClean="0"/>
              <a:pPr/>
              <a:t>45</a:t>
            </a:fld>
            <a:endParaRPr lang="en-AU"/>
          </a:p>
        </p:txBody>
      </p:sp>
    </p:spTree>
    <p:extLst>
      <p:ext uri="{BB962C8B-B14F-4D97-AF65-F5344CB8AC3E}">
        <p14:creationId xmlns:p14="http://schemas.microsoft.com/office/powerpoint/2010/main" val="5686565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0E03C8-B708-7332-06FF-E57819C295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D7458E-EA5A-D30F-8415-C85AAE4BADB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D04F74-1969-EE2B-6BC6-84AC00F1DF47}"/>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730B4A1D-490A-A8FA-544A-4C199A572DCB}"/>
              </a:ext>
            </a:extLst>
          </p:cNvPr>
          <p:cNvSpPr>
            <a:spLocks noGrp="1"/>
          </p:cNvSpPr>
          <p:nvPr>
            <p:ph type="sldNum" sz="quarter" idx="5"/>
          </p:nvPr>
        </p:nvSpPr>
        <p:spPr/>
        <p:txBody>
          <a:bodyPr/>
          <a:lstStyle/>
          <a:p>
            <a:fld id="{B07158C4-A119-4B78-9DE8-A50001BC31DC}" type="slidenum">
              <a:rPr lang="en-AU" smtClean="0"/>
              <a:pPr/>
              <a:t>46</a:t>
            </a:fld>
            <a:endParaRPr lang="en-AU"/>
          </a:p>
        </p:txBody>
      </p:sp>
    </p:spTree>
    <p:extLst>
      <p:ext uri="{BB962C8B-B14F-4D97-AF65-F5344CB8AC3E}">
        <p14:creationId xmlns:p14="http://schemas.microsoft.com/office/powerpoint/2010/main" val="37904094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49</a:t>
            </a:fld>
            <a:endParaRPr lang="en-AU"/>
          </a:p>
        </p:txBody>
      </p:sp>
    </p:spTree>
    <p:extLst>
      <p:ext uri="{BB962C8B-B14F-4D97-AF65-F5344CB8AC3E}">
        <p14:creationId xmlns:p14="http://schemas.microsoft.com/office/powerpoint/2010/main" val="13712405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6A4B2C-5523-9F74-B1EC-91231290D0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A744BF-97CF-AEF6-CB10-3E88088319C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E794E7-6684-9B3E-A0DC-4064B10C8D9B}"/>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5668C585-6F9A-30B6-DDC0-2B22C6D2C252}"/>
              </a:ext>
            </a:extLst>
          </p:cNvPr>
          <p:cNvSpPr>
            <a:spLocks noGrp="1"/>
          </p:cNvSpPr>
          <p:nvPr>
            <p:ph type="sldNum" sz="quarter" idx="5"/>
          </p:nvPr>
        </p:nvSpPr>
        <p:spPr/>
        <p:txBody>
          <a:bodyPr/>
          <a:lstStyle/>
          <a:p>
            <a:fld id="{B07158C4-A119-4B78-9DE8-A50001BC31DC}" type="slidenum">
              <a:rPr lang="en-AU" smtClean="0"/>
              <a:pPr/>
              <a:t>50</a:t>
            </a:fld>
            <a:endParaRPr lang="en-AU"/>
          </a:p>
        </p:txBody>
      </p:sp>
    </p:spTree>
    <p:extLst>
      <p:ext uri="{BB962C8B-B14F-4D97-AF65-F5344CB8AC3E}">
        <p14:creationId xmlns:p14="http://schemas.microsoft.com/office/powerpoint/2010/main" val="5259923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D1A646-6698-BC3A-9580-178B1EF870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373847-384C-9BF8-B923-6BEF807E685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6C63DC-3531-2559-7871-8F3CEFB396A6}"/>
              </a:ext>
            </a:extLst>
          </p:cNvPr>
          <p:cNvSpPr>
            <a:spLocks noGrp="1"/>
          </p:cNvSpPr>
          <p:nvPr>
            <p:ph type="body" idx="1"/>
          </p:nvPr>
        </p:nvSpPr>
        <p:spPr/>
        <p:txBody>
          <a:bodyPr/>
          <a:lstStyle/>
          <a:p>
            <a:r>
              <a:rPr lang="en-AU" b="1">
                <a:latin typeface="Arial" panose="020B0604020202020204" pitchFamily="34" charset="0"/>
                <a:cs typeface="Arial" panose="020B0604020202020204" pitchFamily="34" charset="0"/>
              </a:rPr>
              <a:t>Notes for teachers:</a:t>
            </a:r>
            <a:endParaRPr lang="en-AU">
              <a:latin typeface="Arial" panose="020B0604020202020204" pitchFamily="34" charset="0"/>
              <a:cs typeface="Arial" panose="020B0604020202020204" pitchFamily="34" charset="0"/>
            </a:endParaRPr>
          </a:p>
          <a:p>
            <a:pPr marL="171450" indent="-171450">
              <a:buFont typeface="Arial"/>
              <a:buChar char="•"/>
            </a:pPr>
            <a:r>
              <a:rPr lang="en-AU">
                <a:latin typeface="Arial" panose="020B0604020202020204" pitchFamily="34" charset="0"/>
                <a:cs typeface="Arial" panose="020B0604020202020204" pitchFamily="34" charset="0"/>
              </a:rPr>
              <a:t>Learning intentions and success criteria are best co-constructed with students. Adapt the learning intention as required and add matching success criteria.</a:t>
            </a:r>
          </a:p>
          <a:p>
            <a:pPr marL="171450" indent="-171450">
              <a:buFont typeface="Arial"/>
              <a:buChar char="•"/>
            </a:pPr>
            <a:r>
              <a:rPr lang="en-AU">
                <a:latin typeface="Arial" panose="020B0604020202020204" pitchFamily="34" charset="0"/>
                <a:cs typeface="Arial" panose="020B0604020202020204" pitchFamily="34" charset="0"/>
              </a:rPr>
              <a:t>For more information See ⁠</a:t>
            </a:r>
            <a:r>
              <a:rPr lang="en-AU">
                <a:latin typeface="Arial" panose="020B0604020202020204" pitchFamily="34" charset="0"/>
                <a:cs typeface="Arial" panose="020B0604020202020204" pitchFamily="34" charset="0"/>
                <a:hlinkClick r:id="rId3" tooltip="https://www.aitsl.edu.au/docs/default-source/feedback/aitsl-learning-intentions-and-success-criteria-strategy.pdf?sfvrsn=382dec3c_2"/>
              </a:rPr>
              <a:t>AITSL</a:t>
            </a:r>
            <a:r>
              <a:rPr lang="en-AU">
                <a:latin typeface="Arial" panose="020B0604020202020204" pitchFamily="34" charset="0"/>
                <a:cs typeface="Arial" panose="020B0604020202020204" pitchFamily="34" charset="0"/>
              </a:rPr>
              <a:t> or the NSW Department of Education explicit teaching strategies, ⁠</a:t>
            </a:r>
            <a:r>
              <a:rPr lang="en-AU">
                <a:latin typeface="Arial" panose="020B0604020202020204" pitchFamily="34" charset="0"/>
                <a:cs typeface="Arial" panose="020B0604020202020204" pitchFamily="34" charset="0"/>
                <a:hlinkClick r:id="rId4" tooltip="https://education.nsw.gov.au/teaching-and-learning/curriculum/explicit-teaching/explicit-teaching-strategies/sharing-learning-intentions"/>
              </a:rPr>
              <a:t>Sharing learning intentions</a:t>
            </a:r>
            <a:r>
              <a:rPr lang="en-AU">
                <a:latin typeface="Arial" panose="020B0604020202020204" pitchFamily="34" charset="0"/>
                <a:cs typeface="Arial" panose="020B0604020202020204" pitchFamily="34" charset="0"/>
              </a:rPr>
              <a:t> and ⁠</a:t>
            </a:r>
            <a:r>
              <a:rPr lang="en-AU">
                <a:latin typeface="Arial" panose="020B0604020202020204" pitchFamily="34" charset="0"/>
                <a:cs typeface="Arial" panose="020B0604020202020204" pitchFamily="34" charset="0"/>
                <a:hlinkClick r:id="rId5" tooltip="https://education.nsw.gov.au/teaching-and-learning/curriculum/explicit-teaching/explicit-teaching-strategies/sharing-success-criteria"/>
              </a:rPr>
              <a:t>Sharing success criteria</a:t>
            </a:r>
            <a:endParaRPr lang="en-AU">
              <a:latin typeface="Arial" panose="020B0604020202020204" pitchFamily="34" charset="0"/>
              <a:cs typeface="Arial" panose="020B0604020202020204" pitchFamily="34" charset="0"/>
            </a:endParaRPr>
          </a:p>
          <a:p>
            <a:pPr marL="171450" indent="-171450">
              <a:buFont typeface="Arial"/>
              <a:buChar char="•"/>
            </a:pPr>
            <a:r>
              <a:rPr lang="en-AU">
                <a:latin typeface="Arial" panose="020B0604020202020204" pitchFamily="34" charset="0"/>
                <a:cs typeface="Arial" panose="020B0604020202020204" pitchFamily="34" charset="0"/>
              </a:rPr>
              <a:t>LISC is not necessarily presented at the beginning of the lesson. Teacher needs to consider most effectual time to introduce </a:t>
            </a:r>
          </a:p>
          <a:p>
            <a:pPr marL="171450" indent="-171450">
              <a:buFont typeface="Arial"/>
              <a:buChar char="•"/>
            </a:pPr>
            <a:r>
              <a:rPr lang="en-AU">
                <a:latin typeface="Arial" panose="020B0604020202020204" pitchFamily="34" charset="0"/>
                <a:cs typeface="Arial" panose="020B0604020202020204" pitchFamily="34" charset="0"/>
              </a:rPr>
              <a:t>LISC should be revisited during the lesson to support students' evaluation of their learning</a:t>
            </a:r>
          </a:p>
          <a:p>
            <a:endParaRPr lang="en-AU" b="1">
              <a:cs typeface="Calibri"/>
            </a:endParaRPr>
          </a:p>
        </p:txBody>
      </p:sp>
      <p:sp>
        <p:nvSpPr>
          <p:cNvPr id="4" name="Slide Number Placeholder 3">
            <a:extLst>
              <a:ext uri="{FF2B5EF4-FFF2-40B4-BE49-F238E27FC236}">
                <a16:creationId xmlns:a16="http://schemas.microsoft.com/office/drawing/2014/main" id="{927C5012-6772-298A-A664-4CB6700A4727}"/>
              </a:ext>
            </a:extLst>
          </p:cNvPr>
          <p:cNvSpPr>
            <a:spLocks noGrp="1"/>
          </p:cNvSpPr>
          <p:nvPr>
            <p:ph type="sldNum" sz="quarter" idx="5"/>
          </p:nvPr>
        </p:nvSpPr>
        <p:spPr/>
        <p:txBody>
          <a:bodyPr/>
          <a:lstStyle/>
          <a:p>
            <a:fld id="{D09C5488-DD16-4714-9519-7BE21BA11D4E}" type="slidenum">
              <a:rPr lang="en-AU" smtClean="0"/>
              <a:t>51</a:t>
            </a:fld>
            <a:endParaRPr lang="en-AU"/>
          </a:p>
        </p:txBody>
      </p:sp>
    </p:spTree>
    <p:extLst>
      <p:ext uri="{BB962C8B-B14F-4D97-AF65-F5344CB8AC3E}">
        <p14:creationId xmlns:p14="http://schemas.microsoft.com/office/powerpoint/2010/main" val="16004325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6491A1-7D9E-716E-1872-BFC442C3B1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DBED59-E6C4-A473-F42B-19597A5788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D36FF6-F505-2B21-0793-41F9C7801BBA}"/>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45869AD2-88E7-A735-7070-D00693429853}"/>
              </a:ext>
            </a:extLst>
          </p:cNvPr>
          <p:cNvSpPr>
            <a:spLocks noGrp="1"/>
          </p:cNvSpPr>
          <p:nvPr>
            <p:ph type="sldNum" sz="quarter" idx="5"/>
          </p:nvPr>
        </p:nvSpPr>
        <p:spPr/>
        <p:txBody>
          <a:bodyPr/>
          <a:lstStyle/>
          <a:p>
            <a:fld id="{B07158C4-A119-4B78-9DE8-A50001BC31DC}" type="slidenum">
              <a:rPr lang="en-AU" smtClean="0"/>
              <a:pPr/>
              <a:t>54</a:t>
            </a:fld>
            <a:endParaRPr lang="en-AU"/>
          </a:p>
        </p:txBody>
      </p:sp>
    </p:spTree>
    <p:extLst>
      <p:ext uri="{BB962C8B-B14F-4D97-AF65-F5344CB8AC3E}">
        <p14:creationId xmlns:p14="http://schemas.microsoft.com/office/powerpoint/2010/main" val="34115882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8B6496-3E38-1773-2DDB-29DC198589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D28D6A-4570-B43D-0E87-0C08F740070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01D87C-B529-D95F-DECF-6AA20342AF52}"/>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57215F52-48FA-DBFC-B6F0-8820665E0F3D}"/>
              </a:ext>
            </a:extLst>
          </p:cNvPr>
          <p:cNvSpPr>
            <a:spLocks noGrp="1"/>
          </p:cNvSpPr>
          <p:nvPr>
            <p:ph type="sldNum" sz="quarter" idx="5"/>
          </p:nvPr>
        </p:nvSpPr>
        <p:spPr/>
        <p:txBody>
          <a:bodyPr/>
          <a:lstStyle/>
          <a:p>
            <a:fld id="{B07158C4-A119-4B78-9DE8-A50001BC31DC}" type="slidenum">
              <a:rPr lang="en-AU" smtClean="0"/>
              <a:pPr/>
              <a:t>55</a:t>
            </a:fld>
            <a:endParaRPr lang="en-AU"/>
          </a:p>
        </p:txBody>
      </p:sp>
    </p:spTree>
    <p:extLst>
      <p:ext uri="{BB962C8B-B14F-4D97-AF65-F5344CB8AC3E}">
        <p14:creationId xmlns:p14="http://schemas.microsoft.com/office/powerpoint/2010/main" val="29627725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07158C4-A119-4B78-9DE8-A50001BC31DC}" type="slidenum">
              <a:rPr lang="en-AU" smtClean="0"/>
              <a:pPr/>
              <a:t>7</a:t>
            </a:fld>
            <a:endParaRPr lang="en-AU"/>
          </a:p>
        </p:txBody>
      </p:sp>
    </p:spTree>
    <p:extLst>
      <p:ext uri="{BB962C8B-B14F-4D97-AF65-F5344CB8AC3E}">
        <p14:creationId xmlns:p14="http://schemas.microsoft.com/office/powerpoint/2010/main" val="26557167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89001B-0B20-EDBF-3EA2-04C6C8B123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4CAC1E-673B-6AFF-A0C7-26B95CC13AE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075DFC4-E0AF-B3A1-CF0F-89F5590BC62D}"/>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DDFED9A1-5B38-FC46-BA10-4FFB290ECFAF}"/>
              </a:ext>
            </a:extLst>
          </p:cNvPr>
          <p:cNvSpPr>
            <a:spLocks noGrp="1"/>
          </p:cNvSpPr>
          <p:nvPr>
            <p:ph type="sldNum" sz="quarter" idx="5"/>
          </p:nvPr>
        </p:nvSpPr>
        <p:spPr/>
        <p:txBody>
          <a:bodyPr/>
          <a:lstStyle/>
          <a:p>
            <a:fld id="{B07158C4-A119-4B78-9DE8-A50001BC31DC}" type="slidenum">
              <a:rPr lang="en-AU" smtClean="0"/>
              <a:pPr/>
              <a:t>56</a:t>
            </a:fld>
            <a:endParaRPr lang="en-AU"/>
          </a:p>
        </p:txBody>
      </p:sp>
    </p:spTree>
    <p:extLst>
      <p:ext uri="{BB962C8B-B14F-4D97-AF65-F5344CB8AC3E}">
        <p14:creationId xmlns:p14="http://schemas.microsoft.com/office/powerpoint/2010/main" val="34283943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89001B-0B20-EDBF-3EA2-04C6C8B123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4CAC1E-673B-6AFF-A0C7-26B95CC13AE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075DFC4-E0AF-B3A1-CF0F-89F5590BC62D}"/>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DDFED9A1-5B38-FC46-BA10-4FFB290ECFAF}"/>
              </a:ext>
            </a:extLst>
          </p:cNvPr>
          <p:cNvSpPr>
            <a:spLocks noGrp="1"/>
          </p:cNvSpPr>
          <p:nvPr>
            <p:ph type="sldNum" sz="quarter" idx="5"/>
          </p:nvPr>
        </p:nvSpPr>
        <p:spPr/>
        <p:txBody>
          <a:bodyPr/>
          <a:lstStyle/>
          <a:p>
            <a:fld id="{B07158C4-A119-4B78-9DE8-A50001BC31DC}" type="slidenum">
              <a:rPr lang="en-AU" smtClean="0"/>
              <a:pPr/>
              <a:t>57</a:t>
            </a:fld>
            <a:endParaRPr lang="en-AU"/>
          </a:p>
        </p:txBody>
      </p:sp>
    </p:spTree>
    <p:extLst>
      <p:ext uri="{BB962C8B-B14F-4D97-AF65-F5344CB8AC3E}">
        <p14:creationId xmlns:p14="http://schemas.microsoft.com/office/powerpoint/2010/main" val="32046441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9FD460-13E2-54F6-FA35-EB3CF177AF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BA1F8D-D212-0D61-9590-893CAFADFD6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978061-5CA1-D750-0119-04944BFFAA9F}"/>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5F140983-C354-1BDD-E17C-A004FAB2C6EA}"/>
              </a:ext>
            </a:extLst>
          </p:cNvPr>
          <p:cNvSpPr>
            <a:spLocks noGrp="1"/>
          </p:cNvSpPr>
          <p:nvPr>
            <p:ph type="sldNum" sz="quarter" idx="5"/>
          </p:nvPr>
        </p:nvSpPr>
        <p:spPr/>
        <p:txBody>
          <a:bodyPr/>
          <a:lstStyle/>
          <a:p>
            <a:fld id="{B07158C4-A119-4B78-9DE8-A50001BC31DC}" type="slidenum">
              <a:rPr lang="en-AU" smtClean="0"/>
              <a:pPr/>
              <a:t>58</a:t>
            </a:fld>
            <a:endParaRPr lang="en-AU"/>
          </a:p>
        </p:txBody>
      </p:sp>
    </p:spTree>
    <p:extLst>
      <p:ext uri="{BB962C8B-B14F-4D97-AF65-F5344CB8AC3E}">
        <p14:creationId xmlns:p14="http://schemas.microsoft.com/office/powerpoint/2010/main" val="20044142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5557EF-9681-B662-B925-358848D585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438054-D31D-0F6F-F0C4-843BF82EE1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B5DF9AF-9908-12CA-B285-1304EED40076}"/>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1734F094-75CA-4BC9-7E05-7E0AF712BFE8}"/>
              </a:ext>
            </a:extLst>
          </p:cNvPr>
          <p:cNvSpPr>
            <a:spLocks noGrp="1"/>
          </p:cNvSpPr>
          <p:nvPr>
            <p:ph type="sldNum" sz="quarter" idx="5"/>
          </p:nvPr>
        </p:nvSpPr>
        <p:spPr/>
        <p:txBody>
          <a:bodyPr/>
          <a:lstStyle/>
          <a:p>
            <a:fld id="{B07158C4-A119-4B78-9DE8-A50001BC31DC}" type="slidenum">
              <a:rPr lang="en-AU" smtClean="0"/>
              <a:pPr/>
              <a:t>59</a:t>
            </a:fld>
            <a:endParaRPr lang="en-AU"/>
          </a:p>
        </p:txBody>
      </p:sp>
    </p:spTree>
    <p:extLst>
      <p:ext uri="{BB962C8B-B14F-4D97-AF65-F5344CB8AC3E}">
        <p14:creationId xmlns:p14="http://schemas.microsoft.com/office/powerpoint/2010/main" val="64798818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3F13ED-A9C1-A07A-E6BC-929C7BBC6B4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087C38-1ADC-0C0A-C981-5C4F8AB2EA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3E3889-BE16-A465-2660-0EE197E732D0}"/>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21D41A4A-B6E6-04E2-AF41-A4ECD2F7F8B9}"/>
              </a:ext>
            </a:extLst>
          </p:cNvPr>
          <p:cNvSpPr>
            <a:spLocks noGrp="1"/>
          </p:cNvSpPr>
          <p:nvPr>
            <p:ph type="sldNum" sz="quarter" idx="5"/>
          </p:nvPr>
        </p:nvSpPr>
        <p:spPr/>
        <p:txBody>
          <a:bodyPr/>
          <a:lstStyle/>
          <a:p>
            <a:fld id="{B07158C4-A119-4B78-9DE8-A50001BC31DC}" type="slidenum">
              <a:rPr lang="en-AU" smtClean="0"/>
              <a:pPr/>
              <a:t>60</a:t>
            </a:fld>
            <a:endParaRPr lang="en-AU"/>
          </a:p>
        </p:txBody>
      </p:sp>
    </p:spTree>
    <p:extLst>
      <p:ext uri="{BB962C8B-B14F-4D97-AF65-F5344CB8AC3E}">
        <p14:creationId xmlns:p14="http://schemas.microsoft.com/office/powerpoint/2010/main" val="249919043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1B2CEE-EDE3-FADD-78E4-771601B2E4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8F80F0-9334-CBB9-0F5A-829A32160B2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561C75F-7CFA-9B7A-4066-FE13D1EA168C}"/>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2454C98F-B2D0-5E21-E845-E3FF66FBB88E}"/>
              </a:ext>
            </a:extLst>
          </p:cNvPr>
          <p:cNvSpPr>
            <a:spLocks noGrp="1"/>
          </p:cNvSpPr>
          <p:nvPr>
            <p:ph type="sldNum" sz="quarter" idx="5"/>
          </p:nvPr>
        </p:nvSpPr>
        <p:spPr/>
        <p:txBody>
          <a:bodyPr/>
          <a:lstStyle/>
          <a:p>
            <a:fld id="{B07158C4-A119-4B78-9DE8-A50001BC31DC}" type="slidenum">
              <a:rPr lang="en-AU" smtClean="0"/>
              <a:pPr/>
              <a:t>61</a:t>
            </a:fld>
            <a:endParaRPr lang="en-AU"/>
          </a:p>
        </p:txBody>
      </p:sp>
    </p:spTree>
    <p:extLst>
      <p:ext uri="{BB962C8B-B14F-4D97-AF65-F5344CB8AC3E}">
        <p14:creationId xmlns:p14="http://schemas.microsoft.com/office/powerpoint/2010/main" val="72213292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27C1A9-D0B8-1E35-B61B-5F1D49AA03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99D8AC-1DE6-6750-F3C2-C3913F8F063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CABAF3-762C-F505-89F1-8E39FEF6631F}"/>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A7B39F21-334B-D4E4-5AD6-0B1DC795D398}"/>
              </a:ext>
            </a:extLst>
          </p:cNvPr>
          <p:cNvSpPr>
            <a:spLocks noGrp="1"/>
          </p:cNvSpPr>
          <p:nvPr>
            <p:ph type="sldNum" sz="quarter" idx="5"/>
          </p:nvPr>
        </p:nvSpPr>
        <p:spPr/>
        <p:txBody>
          <a:bodyPr/>
          <a:lstStyle/>
          <a:p>
            <a:fld id="{B07158C4-A119-4B78-9DE8-A50001BC31DC}" type="slidenum">
              <a:rPr lang="en-AU" smtClean="0"/>
              <a:pPr/>
              <a:t>62</a:t>
            </a:fld>
            <a:endParaRPr lang="en-AU"/>
          </a:p>
        </p:txBody>
      </p:sp>
    </p:spTree>
    <p:extLst>
      <p:ext uri="{BB962C8B-B14F-4D97-AF65-F5344CB8AC3E}">
        <p14:creationId xmlns:p14="http://schemas.microsoft.com/office/powerpoint/2010/main" val="58436912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F82AE3-158C-4BD5-74F9-FA3F0B221D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015702-554D-B1C9-00B6-B9A472942BE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47C7F7-DCBB-DDFC-ADB4-A6F8934C1FFE}"/>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737754B9-5839-42CE-405B-8F6A1A022C9D}"/>
              </a:ext>
            </a:extLst>
          </p:cNvPr>
          <p:cNvSpPr>
            <a:spLocks noGrp="1"/>
          </p:cNvSpPr>
          <p:nvPr>
            <p:ph type="sldNum" sz="quarter" idx="5"/>
          </p:nvPr>
        </p:nvSpPr>
        <p:spPr/>
        <p:txBody>
          <a:bodyPr/>
          <a:lstStyle/>
          <a:p>
            <a:fld id="{B07158C4-A119-4B78-9DE8-A50001BC31DC}" type="slidenum">
              <a:rPr lang="en-AU" smtClean="0"/>
              <a:pPr/>
              <a:t>63</a:t>
            </a:fld>
            <a:endParaRPr lang="en-AU"/>
          </a:p>
        </p:txBody>
      </p:sp>
    </p:spTree>
    <p:extLst>
      <p:ext uri="{BB962C8B-B14F-4D97-AF65-F5344CB8AC3E}">
        <p14:creationId xmlns:p14="http://schemas.microsoft.com/office/powerpoint/2010/main" val="83836753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6EBC42-D493-5BDB-8FE8-2CCA558547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6B3AA8-3D76-DCE2-B4DA-D6B4254DA12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546CC82-7921-A3ED-00A6-19C6884C0EB0}"/>
              </a:ext>
            </a:extLst>
          </p:cNvPr>
          <p:cNvSpPr>
            <a:spLocks noGrp="1"/>
          </p:cNvSpPr>
          <p:nvPr>
            <p:ph type="body" idx="1"/>
          </p:nvPr>
        </p:nvSpPr>
        <p:spPr/>
        <p:txBody>
          <a:bodyPr/>
          <a:lstStyle/>
          <a:p>
            <a:r>
              <a:rPr lang="en-AU" b="1">
                <a:latin typeface="Arial" panose="020B0604020202020204" pitchFamily="34" charset="0"/>
                <a:cs typeface="Arial" panose="020B0604020202020204" pitchFamily="34" charset="0"/>
              </a:rPr>
              <a:t>Notes for teachers:</a:t>
            </a:r>
            <a:endParaRPr lang="en-AU">
              <a:latin typeface="Arial" panose="020B0604020202020204" pitchFamily="34" charset="0"/>
              <a:cs typeface="Arial" panose="020B0604020202020204" pitchFamily="34" charset="0"/>
            </a:endParaRPr>
          </a:p>
          <a:p>
            <a:pPr marL="171450" indent="-171450">
              <a:buFont typeface="Arial"/>
              <a:buChar char="•"/>
            </a:pPr>
            <a:r>
              <a:rPr lang="en-AU">
                <a:latin typeface="Arial" panose="020B0604020202020204" pitchFamily="34" charset="0"/>
                <a:cs typeface="Arial" panose="020B0604020202020204" pitchFamily="34" charset="0"/>
              </a:rPr>
              <a:t>Learning intentions and success criteria are best co-constructed with students. Adapt the learning intention as required and add matching success criteria.</a:t>
            </a:r>
          </a:p>
          <a:p>
            <a:pPr marL="171450" indent="-171450">
              <a:buFont typeface="Arial"/>
              <a:buChar char="•"/>
            </a:pPr>
            <a:r>
              <a:rPr lang="en-AU">
                <a:latin typeface="Arial" panose="020B0604020202020204" pitchFamily="34" charset="0"/>
                <a:cs typeface="Arial" panose="020B0604020202020204" pitchFamily="34" charset="0"/>
              </a:rPr>
              <a:t>For more information See ⁠</a:t>
            </a:r>
            <a:r>
              <a:rPr lang="en-AU">
                <a:latin typeface="Arial" panose="020B0604020202020204" pitchFamily="34" charset="0"/>
                <a:cs typeface="Arial" panose="020B0604020202020204" pitchFamily="34" charset="0"/>
                <a:hlinkClick r:id="rId3" tooltip="https://www.aitsl.edu.au/docs/default-source/feedback/aitsl-learning-intentions-and-success-criteria-strategy.pdf?sfvrsn=382dec3c_2"/>
              </a:rPr>
              <a:t>AITSL</a:t>
            </a:r>
            <a:r>
              <a:rPr lang="en-AU">
                <a:latin typeface="Arial" panose="020B0604020202020204" pitchFamily="34" charset="0"/>
                <a:cs typeface="Arial" panose="020B0604020202020204" pitchFamily="34" charset="0"/>
              </a:rPr>
              <a:t> or the NSW Department of Education explicit teaching strategies, ⁠</a:t>
            </a:r>
            <a:r>
              <a:rPr lang="en-AU">
                <a:latin typeface="Arial" panose="020B0604020202020204" pitchFamily="34" charset="0"/>
                <a:cs typeface="Arial" panose="020B0604020202020204" pitchFamily="34" charset="0"/>
                <a:hlinkClick r:id="rId4" tooltip="https://education.nsw.gov.au/teaching-and-learning/curriculum/explicit-teaching/explicit-teaching-strategies/sharing-learning-intentions"/>
              </a:rPr>
              <a:t>Sharing learning intentions</a:t>
            </a:r>
            <a:r>
              <a:rPr lang="en-AU">
                <a:latin typeface="Arial" panose="020B0604020202020204" pitchFamily="34" charset="0"/>
                <a:cs typeface="Arial" panose="020B0604020202020204" pitchFamily="34" charset="0"/>
              </a:rPr>
              <a:t> and ⁠</a:t>
            </a:r>
            <a:r>
              <a:rPr lang="en-AU">
                <a:latin typeface="Arial" panose="020B0604020202020204" pitchFamily="34" charset="0"/>
                <a:cs typeface="Arial" panose="020B0604020202020204" pitchFamily="34" charset="0"/>
                <a:hlinkClick r:id="rId5" tooltip="https://education.nsw.gov.au/teaching-and-learning/curriculum/explicit-teaching/explicit-teaching-strategies/sharing-success-criteria"/>
              </a:rPr>
              <a:t>Sharing success criteria</a:t>
            </a:r>
            <a:endParaRPr lang="en-AU">
              <a:latin typeface="Arial" panose="020B0604020202020204" pitchFamily="34" charset="0"/>
              <a:cs typeface="Arial" panose="020B0604020202020204" pitchFamily="34" charset="0"/>
            </a:endParaRPr>
          </a:p>
          <a:p>
            <a:pPr marL="171450" indent="-171450">
              <a:buFont typeface="Arial"/>
              <a:buChar char="•"/>
            </a:pPr>
            <a:r>
              <a:rPr lang="en-AU">
                <a:latin typeface="Arial" panose="020B0604020202020204" pitchFamily="34" charset="0"/>
                <a:cs typeface="Arial" panose="020B0604020202020204" pitchFamily="34" charset="0"/>
              </a:rPr>
              <a:t>LISC is not necessarily presented at the beginning of the lesson. Teacher needs to consider most effectual time to introduce </a:t>
            </a:r>
          </a:p>
          <a:p>
            <a:pPr marL="171450" indent="-171450">
              <a:buFont typeface="Arial"/>
              <a:buChar char="•"/>
            </a:pPr>
            <a:r>
              <a:rPr lang="en-AU">
                <a:latin typeface="Arial" panose="020B0604020202020204" pitchFamily="34" charset="0"/>
                <a:cs typeface="Arial" panose="020B0604020202020204" pitchFamily="34" charset="0"/>
              </a:rPr>
              <a:t>LISC should be revisited during the lesson to support students' evaluation of their learning</a:t>
            </a:r>
          </a:p>
          <a:p>
            <a:endParaRPr lang="en-AU" b="1">
              <a:cs typeface="Calibri"/>
            </a:endParaRPr>
          </a:p>
        </p:txBody>
      </p:sp>
      <p:sp>
        <p:nvSpPr>
          <p:cNvPr id="4" name="Slide Number Placeholder 3">
            <a:extLst>
              <a:ext uri="{FF2B5EF4-FFF2-40B4-BE49-F238E27FC236}">
                <a16:creationId xmlns:a16="http://schemas.microsoft.com/office/drawing/2014/main" id="{ADC1A8DE-72E1-A515-EED6-E12818DEB445}"/>
              </a:ext>
            </a:extLst>
          </p:cNvPr>
          <p:cNvSpPr>
            <a:spLocks noGrp="1"/>
          </p:cNvSpPr>
          <p:nvPr>
            <p:ph type="sldNum" sz="quarter" idx="5"/>
          </p:nvPr>
        </p:nvSpPr>
        <p:spPr/>
        <p:txBody>
          <a:bodyPr/>
          <a:lstStyle/>
          <a:p>
            <a:fld id="{D09C5488-DD16-4714-9519-7BE21BA11D4E}" type="slidenum">
              <a:rPr lang="en-AU" smtClean="0"/>
              <a:t>64</a:t>
            </a:fld>
            <a:endParaRPr lang="en-AU"/>
          </a:p>
        </p:txBody>
      </p:sp>
    </p:spTree>
    <p:extLst>
      <p:ext uri="{BB962C8B-B14F-4D97-AF65-F5344CB8AC3E}">
        <p14:creationId xmlns:p14="http://schemas.microsoft.com/office/powerpoint/2010/main" val="112045000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173FBF-C37B-9F89-DA91-213F518A37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B7E342-0FDB-DDAA-2B3D-FD5621C998C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35BE30-DD88-A352-B688-3D2F209F7E47}"/>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C6C15541-30FE-535C-E805-53BD36070F92}"/>
              </a:ext>
            </a:extLst>
          </p:cNvPr>
          <p:cNvSpPr>
            <a:spLocks noGrp="1"/>
          </p:cNvSpPr>
          <p:nvPr>
            <p:ph type="sldNum" sz="quarter" idx="5"/>
          </p:nvPr>
        </p:nvSpPr>
        <p:spPr/>
        <p:txBody>
          <a:bodyPr/>
          <a:lstStyle/>
          <a:p>
            <a:fld id="{B07158C4-A119-4B78-9DE8-A50001BC31DC}" type="slidenum">
              <a:rPr lang="en-AU" smtClean="0"/>
              <a:pPr/>
              <a:t>67</a:t>
            </a:fld>
            <a:endParaRPr lang="en-AU"/>
          </a:p>
        </p:txBody>
      </p:sp>
    </p:spTree>
    <p:extLst>
      <p:ext uri="{BB962C8B-B14F-4D97-AF65-F5344CB8AC3E}">
        <p14:creationId xmlns:p14="http://schemas.microsoft.com/office/powerpoint/2010/main" val="13302268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660C98-F31B-D627-4489-46FAD6D56E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30A268-50E8-5FBE-18AA-BCBC8843A854}"/>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AF7C5BBD-08D4-DF83-392F-62EABC27430D}"/>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Note: </a:t>
            </a:r>
            <a:r>
              <a:rPr lang="en-AU"/>
              <a:t>Presenter to ensure that participants have opportunity to read/access the content of this slide.</a:t>
            </a:r>
          </a:p>
        </p:txBody>
      </p:sp>
      <p:sp>
        <p:nvSpPr>
          <p:cNvPr id="4" name="Slide Number Placeholder 3">
            <a:extLst>
              <a:ext uri="{FF2B5EF4-FFF2-40B4-BE49-F238E27FC236}">
                <a16:creationId xmlns:a16="http://schemas.microsoft.com/office/drawing/2014/main" id="{1A3C96DA-DB10-9DED-0184-ED9C003F101E}"/>
              </a:ext>
            </a:extLst>
          </p:cNvPr>
          <p:cNvSpPr>
            <a:spLocks noGrp="1"/>
          </p:cNvSpPr>
          <p:nvPr>
            <p:ph type="sldNum" sz="quarter" idx="5"/>
          </p:nvPr>
        </p:nvSpPr>
        <p:spPr/>
        <p:txBody>
          <a:bodyPr/>
          <a:lstStyle/>
          <a:p>
            <a:fld id="{B07158C4-A119-4B78-9DE8-A50001BC31DC}" type="slidenum">
              <a:rPr lang="en-AU" smtClean="0"/>
              <a:pPr/>
              <a:t>8</a:t>
            </a:fld>
            <a:endParaRPr lang="en-AU"/>
          </a:p>
        </p:txBody>
      </p:sp>
    </p:spTree>
    <p:extLst>
      <p:ext uri="{BB962C8B-B14F-4D97-AF65-F5344CB8AC3E}">
        <p14:creationId xmlns:p14="http://schemas.microsoft.com/office/powerpoint/2010/main" val="358529183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173FBF-C37B-9F89-DA91-213F518A37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B7E342-0FDB-DDAA-2B3D-FD5621C998C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35BE30-DD88-A352-B688-3D2F209F7E47}"/>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C6C15541-30FE-535C-E805-53BD36070F92}"/>
              </a:ext>
            </a:extLst>
          </p:cNvPr>
          <p:cNvSpPr>
            <a:spLocks noGrp="1"/>
          </p:cNvSpPr>
          <p:nvPr>
            <p:ph type="sldNum" sz="quarter" idx="5"/>
          </p:nvPr>
        </p:nvSpPr>
        <p:spPr/>
        <p:txBody>
          <a:bodyPr/>
          <a:lstStyle/>
          <a:p>
            <a:fld id="{B07158C4-A119-4B78-9DE8-A50001BC31DC}" type="slidenum">
              <a:rPr lang="en-AU" smtClean="0"/>
              <a:pPr/>
              <a:t>68</a:t>
            </a:fld>
            <a:endParaRPr lang="en-AU"/>
          </a:p>
        </p:txBody>
      </p:sp>
    </p:spTree>
    <p:extLst>
      <p:ext uri="{BB962C8B-B14F-4D97-AF65-F5344CB8AC3E}">
        <p14:creationId xmlns:p14="http://schemas.microsoft.com/office/powerpoint/2010/main" val="116373065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03F562-3FDF-20BA-6EF5-A2C14BFD5A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8B5252-C991-6136-280D-AE0FB04F1E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7CB794-7B5E-5260-C0F4-DFE8E994FC55}"/>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64735E65-BB0D-A905-8DD3-D9755117C6C5}"/>
              </a:ext>
            </a:extLst>
          </p:cNvPr>
          <p:cNvSpPr>
            <a:spLocks noGrp="1"/>
          </p:cNvSpPr>
          <p:nvPr>
            <p:ph type="sldNum" sz="quarter" idx="5"/>
          </p:nvPr>
        </p:nvSpPr>
        <p:spPr/>
        <p:txBody>
          <a:bodyPr/>
          <a:lstStyle/>
          <a:p>
            <a:fld id="{B07158C4-A119-4B78-9DE8-A50001BC31DC}" type="slidenum">
              <a:rPr lang="en-AU" smtClean="0"/>
              <a:pPr/>
              <a:t>69</a:t>
            </a:fld>
            <a:endParaRPr lang="en-AU"/>
          </a:p>
        </p:txBody>
      </p:sp>
    </p:spTree>
    <p:extLst>
      <p:ext uri="{BB962C8B-B14F-4D97-AF65-F5344CB8AC3E}">
        <p14:creationId xmlns:p14="http://schemas.microsoft.com/office/powerpoint/2010/main" val="50343176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DFA67A-3F74-47BA-A805-7E53BAB8D0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359089-1E27-2027-E8A7-267F928600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4BEC340-B13A-62CA-54B9-50DA4268607C}"/>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EF48A8A1-D6F8-F653-665B-7774628B5DF0}"/>
              </a:ext>
            </a:extLst>
          </p:cNvPr>
          <p:cNvSpPr>
            <a:spLocks noGrp="1"/>
          </p:cNvSpPr>
          <p:nvPr>
            <p:ph type="sldNum" sz="quarter" idx="5"/>
          </p:nvPr>
        </p:nvSpPr>
        <p:spPr/>
        <p:txBody>
          <a:bodyPr/>
          <a:lstStyle/>
          <a:p>
            <a:fld id="{B07158C4-A119-4B78-9DE8-A50001BC31DC}" type="slidenum">
              <a:rPr lang="en-AU" smtClean="0"/>
              <a:pPr/>
              <a:t>70</a:t>
            </a:fld>
            <a:endParaRPr lang="en-AU"/>
          </a:p>
        </p:txBody>
      </p:sp>
    </p:spTree>
    <p:extLst>
      <p:ext uri="{BB962C8B-B14F-4D97-AF65-F5344CB8AC3E}">
        <p14:creationId xmlns:p14="http://schemas.microsoft.com/office/powerpoint/2010/main" val="377783513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E2C65F-8693-60C8-5305-D6CC7F3579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E00C18-E512-E9E7-AE67-4BFDCF35E2C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74E871D-2D61-3891-4488-2C423A995213}"/>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CDDBE38A-BF70-906D-F567-060C804CFE09}"/>
              </a:ext>
            </a:extLst>
          </p:cNvPr>
          <p:cNvSpPr>
            <a:spLocks noGrp="1"/>
          </p:cNvSpPr>
          <p:nvPr>
            <p:ph type="sldNum" sz="quarter" idx="5"/>
          </p:nvPr>
        </p:nvSpPr>
        <p:spPr/>
        <p:txBody>
          <a:bodyPr/>
          <a:lstStyle/>
          <a:p>
            <a:fld id="{B07158C4-A119-4B78-9DE8-A50001BC31DC}" type="slidenum">
              <a:rPr lang="en-AU" smtClean="0"/>
              <a:pPr/>
              <a:t>71</a:t>
            </a:fld>
            <a:endParaRPr lang="en-AU"/>
          </a:p>
        </p:txBody>
      </p:sp>
    </p:spTree>
    <p:extLst>
      <p:ext uri="{BB962C8B-B14F-4D97-AF65-F5344CB8AC3E}">
        <p14:creationId xmlns:p14="http://schemas.microsoft.com/office/powerpoint/2010/main" val="166400815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72</a:t>
            </a:fld>
            <a:endParaRPr lang="en-AU"/>
          </a:p>
        </p:txBody>
      </p:sp>
    </p:spTree>
    <p:extLst>
      <p:ext uri="{BB962C8B-B14F-4D97-AF65-F5344CB8AC3E}">
        <p14:creationId xmlns:p14="http://schemas.microsoft.com/office/powerpoint/2010/main" val="14678921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9A0265-DC9A-F5A7-E0D5-3A7D4EB6BC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A51ECE-6485-B945-DB92-AEF7FA5E81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46C473-941D-EFE6-BF7D-34E346426766}"/>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489F9925-7906-4418-988C-16E69A49CE69}"/>
              </a:ext>
            </a:extLst>
          </p:cNvPr>
          <p:cNvSpPr>
            <a:spLocks noGrp="1"/>
          </p:cNvSpPr>
          <p:nvPr>
            <p:ph type="sldNum" sz="quarter" idx="5"/>
          </p:nvPr>
        </p:nvSpPr>
        <p:spPr/>
        <p:txBody>
          <a:bodyPr/>
          <a:lstStyle/>
          <a:p>
            <a:fld id="{B07158C4-A119-4B78-9DE8-A50001BC31DC}" type="slidenum">
              <a:rPr lang="en-AU" smtClean="0"/>
              <a:pPr/>
              <a:t>73</a:t>
            </a:fld>
            <a:endParaRPr lang="en-AU"/>
          </a:p>
        </p:txBody>
      </p:sp>
    </p:spTree>
    <p:extLst>
      <p:ext uri="{BB962C8B-B14F-4D97-AF65-F5344CB8AC3E}">
        <p14:creationId xmlns:p14="http://schemas.microsoft.com/office/powerpoint/2010/main" val="203650555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E39512-E54A-E899-4A06-E3B6A64333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A50B2E-BC52-7235-C209-B4FDB2F484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F52B8F2-49E7-7E65-FB14-2F57D7FB3313}"/>
              </a:ext>
            </a:extLst>
          </p:cNvPr>
          <p:cNvSpPr>
            <a:spLocks noGrp="1"/>
          </p:cNvSpPr>
          <p:nvPr>
            <p:ph type="body" idx="1"/>
          </p:nvPr>
        </p:nvSpPr>
        <p:spPr/>
        <p:txBody>
          <a:bodyPr/>
          <a:lstStyle/>
          <a:p>
            <a:r>
              <a:rPr lang="en-AU" b="1">
                <a:latin typeface="Arial" panose="020B0604020202020204" pitchFamily="34" charset="0"/>
                <a:cs typeface="Arial" panose="020B0604020202020204" pitchFamily="34" charset="0"/>
              </a:rPr>
              <a:t>Notes for teachers:</a:t>
            </a:r>
            <a:endParaRPr lang="en-AU">
              <a:latin typeface="Arial" panose="020B0604020202020204" pitchFamily="34" charset="0"/>
              <a:cs typeface="Arial" panose="020B0604020202020204" pitchFamily="34" charset="0"/>
            </a:endParaRPr>
          </a:p>
          <a:p>
            <a:pPr marL="171450" indent="-171450">
              <a:buFont typeface="Arial"/>
              <a:buChar char="•"/>
            </a:pPr>
            <a:r>
              <a:rPr lang="en-AU">
                <a:latin typeface="Arial" panose="020B0604020202020204" pitchFamily="34" charset="0"/>
                <a:cs typeface="Arial" panose="020B0604020202020204" pitchFamily="34" charset="0"/>
              </a:rPr>
              <a:t>Learning intentions and success criteria are best co-constructed with students. Adapt the learning intention as required and add matching success criteria.</a:t>
            </a:r>
          </a:p>
          <a:p>
            <a:pPr marL="171450" indent="-171450">
              <a:buFont typeface="Arial"/>
              <a:buChar char="•"/>
            </a:pPr>
            <a:r>
              <a:rPr lang="en-AU">
                <a:latin typeface="Arial" panose="020B0604020202020204" pitchFamily="34" charset="0"/>
                <a:cs typeface="Arial" panose="020B0604020202020204" pitchFamily="34" charset="0"/>
              </a:rPr>
              <a:t>For more information See ⁠</a:t>
            </a:r>
            <a:r>
              <a:rPr lang="en-AU">
                <a:latin typeface="Arial" panose="020B0604020202020204" pitchFamily="34" charset="0"/>
                <a:cs typeface="Arial" panose="020B0604020202020204" pitchFamily="34" charset="0"/>
                <a:hlinkClick r:id="rId3" tooltip="https://www.aitsl.edu.au/docs/default-source/feedback/aitsl-learning-intentions-and-success-criteria-strategy.pdf?sfvrsn=382dec3c_2"/>
              </a:rPr>
              <a:t>AITSL</a:t>
            </a:r>
            <a:r>
              <a:rPr lang="en-AU">
                <a:latin typeface="Arial" panose="020B0604020202020204" pitchFamily="34" charset="0"/>
                <a:cs typeface="Arial" panose="020B0604020202020204" pitchFamily="34" charset="0"/>
              </a:rPr>
              <a:t> or the NSW Department of Education explicit teaching strategies, ⁠</a:t>
            </a:r>
            <a:r>
              <a:rPr lang="en-AU">
                <a:latin typeface="Arial" panose="020B0604020202020204" pitchFamily="34" charset="0"/>
                <a:cs typeface="Arial" panose="020B0604020202020204" pitchFamily="34" charset="0"/>
                <a:hlinkClick r:id="rId4" tooltip="https://education.nsw.gov.au/teaching-and-learning/curriculum/explicit-teaching/explicit-teaching-strategies/sharing-learning-intentions"/>
              </a:rPr>
              <a:t>Sharing learning intentions</a:t>
            </a:r>
            <a:r>
              <a:rPr lang="en-AU">
                <a:latin typeface="Arial" panose="020B0604020202020204" pitchFamily="34" charset="0"/>
                <a:cs typeface="Arial" panose="020B0604020202020204" pitchFamily="34" charset="0"/>
              </a:rPr>
              <a:t> and ⁠</a:t>
            </a:r>
            <a:r>
              <a:rPr lang="en-AU">
                <a:latin typeface="Arial" panose="020B0604020202020204" pitchFamily="34" charset="0"/>
                <a:cs typeface="Arial" panose="020B0604020202020204" pitchFamily="34" charset="0"/>
                <a:hlinkClick r:id="rId5" tooltip="https://education.nsw.gov.au/teaching-and-learning/curriculum/explicit-teaching/explicit-teaching-strategies/sharing-success-criteria"/>
              </a:rPr>
              <a:t>Sharing success criteria</a:t>
            </a:r>
            <a:endParaRPr lang="en-AU">
              <a:latin typeface="Arial" panose="020B0604020202020204" pitchFamily="34" charset="0"/>
              <a:cs typeface="Arial" panose="020B0604020202020204" pitchFamily="34" charset="0"/>
            </a:endParaRPr>
          </a:p>
          <a:p>
            <a:pPr marL="171450" indent="-171450">
              <a:buFont typeface="Arial"/>
              <a:buChar char="•"/>
            </a:pPr>
            <a:r>
              <a:rPr lang="en-AU">
                <a:latin typeface="Arial" panose="020B0604020202020204" pitchFamily="34" charset="0"/>
                <a:cs typeface="Arial" panose="020B0604020202020204" pitchFamily="34" charset="0"/>
              </a:rPr>
              <a:t>LISC is not necessarily presented at the beginning of the lesson. Teacher needs to consider most effectual time to introduce </a:t>
            </a:r>
          </a:p>
          <a:p>
            <a:pPr marL="171450" indent="-171450">
              <a:buFont typeface="Arial"/>
              <a:buChar char="•"/>
            </a:pPr>
            <a:r>
              <a:rPr lang="en-AU">
                <a:latin typeface="Arial" panose="020B0604020202020204" pitchFamily="34" charset="0"/>
                <a:cs typeface="Arial" panose="020B0604020202020204" pitchFamily="34" charset="0"/>
              </a:rPr>
              <a:t>LISC should be revisited during the lesson to support students' evaluation of their learning</a:t>
            </a:r>
          </a:p>
          <a:p>
            <a:endParaRPr lang="en-AU" b="1">
              <a:cs typeface="Calibri"/>
            </a:endParaRPr>
          </a:p>
        </p:txBody>
      </p:sp>
      <p:sp>
        <p:nvSpPr>
          <p:cNvPr id="4" name="Slide Number Placeholder 3">
            <a:extLst>
              <a:ext uri="{FF2B5EF4-FFF2-40B4-BE49-F238E27FC236}">
                <a16:creationId xmlns:a16="http://schemas.microsoft.com/office/drawing/2014/main" id="{3A789686-3C43-06B5-ADF7-A72A48F81347}"/>
              </a:ext>
            </a:extLst>
          </p:cNvPr>
          <p:cNvSpPr>
            <a:spLocks noGrp="1"/>
          </p:cNvSpPr>
          <p:nvPr>
            <p:ph type="sldNum" sz="quarter" idx="5"/>
          </p:nvPr>
        </p:nvSpPr>
        <p:spPr/>
        <p:txBody>
          <a:bodyPr/>
          <a:lstStyle/>
          <a:p>
            <a:fld id="{D09C5488-DD16-4714-9519-7BE21BA11D4E}" type="slidenum">
              <a:rPr lang="en-AU" smtClean="0"/>
              <a:t>75</a:t>
            </a:fld>
            <a:endParaRPr lang="en-AU"/>
          </a:p>
        </p:txBody>
      </p:sp>
    </p:spTree>
    <p:extLst>
      <p:ext uri="{BB962C8B-B14F-4D97-AF65-F5344CB8AC3E}">
        <p14:creationId xmlns:p14="http://schemas.microsoft.com/office/powerpoint/2010/main" val="260770899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76</a:t>
            </a:fld>
            <a:endParaRPr lang="en-AU"/>
          </a:p>
        </p:txBody>
      </p:sp>
    </p:spTree>
    <p:extLst>
      <p:ext uri="{BB962C8B-B14F-4D97-AF65-F5344CB8AC3E}">
        <p14:creationId xmlns:p14="http://schemas.microsoft.com/office/powerpoint/2010/main" val="243450952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77</a:t>
            </a:fld>
            <a:endParaRPr lang="en-AU"/>
          </a:p>
        </p:txBody>
      </p:sp>
    </p:spTree>
    <p:extLst>
      <p:ext uri="{BB962C8B-B14F-4D97-AF65-F5344CB8AC3E}">
        <p14:creationId xmlns:p14="http://schemas.microsoft.com/office/powerpoint/2010/main" val="250388521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80</a:t>
            </a:fld>
            <a:endParaRPr lang="en-AU"/>
          </a:p>
        </p:txBody>
      </p:sp>
    </p:spTree>
    <p:extLst>
      <p:ext uri="{BB962C8B-B14F-4D97-AF65-F5344CB8AC3E}">
        <p14:creationId xmlns:p14="http://schemas.microsoft.com/office/powerpoint/2010/main" val="21310119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D33E92-973E-7728-1ED4-77844DC67A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D0C72D-E406-80FD-009C-5E0BDFF410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C25804B-ED39-6C28-6836-EC7AD0A8969E}"/>
              </a:ext>
            </a:extLst>
          </p:cNvPr>
          <p:cNvSpPr>
            <a:spLocks noGrp="1"/>
          </p:cNvSpPr>
          <p:nvPr>
            <p:ph type="body" idx="1"/>
          </p:nvPr>
        </p:nvSpPr>
        <p:spPr/>
        <p:txBody>
          <a:bodyPr/>
          <a:lstStyle/>
          <a:p>
            <a:r>
              <a:rPr lang="en-AU" b="1">
                <a:latin typeface="Arial" panose="020B0604020202020204" pitchFamily="34" charset="0"/>
                <a:cs typeface="Arial" panose="020B0604020202020204" pitchFamily="34" charset="0"/>
              </a:rPr>
              <a:t>Teacher notes:</a:t>
            </a:r>
            <a:endParaRPr lang="en-US">
              <a:latin typeface="Arial" panose="020B0604020202020204" pitchFamily="34" charset="0"/>
              <a:cs typeface="Arial" panose="020B0604020202020204" pitchFamily="34" charset="0"/>
            </a:endParaRPr>
          </a:p>
          <a:p>
            <a:pPr marL="171450" indent="-171450">
              <a:buFont typeface="Arial"/>
              <a:buChar char="•"/>
            </a:pPr>
            <a:r>
              <a:rPr lang="en-AU">
                <a:latin typeface="Arial" panose="020B0604020202020204" pitchFamily="34" charset="0"/>
                <a:cs typeface="Arial" panose="020B0604020202020204" pitchFamily="34" charset="0"/>
              </a:rPr>
              <a:t>Click lesson titles to go to specific lessons</a:t>
            </a:r>
          </a:p>
          <a:p>
            <a:pPr marL="171450" indent="-171450">
              <a:buFont typeface="Arial"/>
              <a:buChar char="•"/>
            </a:pPr>
            <a:r>
              <a:rPr lang="en-AU">
                <a:latin typeface="Arial" panose="020B0604020202020204" pitchFamily="34" charset="0"/>
                <a:cs typeface="Arial" panose="020B0604020202020204" pitchFamily="34" charset="0"/>
              </a:rPr>
              <a:t>Interactive features can be viewed in slide show</a:t>
            </a:r>
          </a:p>
          <a:p>
            <a:endParaRPr lang="en-AU" b="1">
              <a:latin typeface="Arial" panose="020B0604020202020204" pitchFamily="34" charset="0"/>
              <a:cs typeface="Arial" panose="020B0604020202020204" pitchFamily="34" charset="0"/>
            </a:endParaRPr>
          </a:p>
          <a:p>
            <a:r>
              <a:rPr lang="en-AU" b="1">
                <a:latin typeface="Arial" panose="020B0604020202020204" pitchFamily="34" charset="0"/>
                <a:cs typeface="Arial" panose="020B0604020202020204" pitchFamily="34" charset="0"/>
              </a:rPr>
              <a:t>Notes for vendors [to be removed after slide deck creation]:</a:t>
            </a:r>
            <a:endParaRPr lang="en-US">
              <a:latin typeface="Arial" panose="020B0604020202020204" pitchFamily="34" charset="0"/>
              <a:cs typeface="Arial" panose="020B0604020202020204" pitchFamily="34" charset="0"/>
            </a:endParaRPr>
          </a:p>
          <a:p>
            <a:pPr marL="171450" indent="-171450">
              <a:buFont typeface="Arial"/>
              <a:buChar char="•"/>
            </a:pPr>
            <a:r>
              <a:rPr lang="en-AU" b="1">
                <a:latin typeface="Arial" panose="020B0604020202020204" pitchFamily="34" charset="0"/>
                <a:cs typeface="Arial" panose="020B0604020202020204" pitchFamily="34" charset="0"/>
              </a:rPr>
              <a:t>Create hyperlinks to dividers that match lesson numbers by</a:t>
            </a:r>
          </a:p>
          <a:p>
            <a:pPr marL="781035" lvl="1" indent="-171450">
              <a:buFont typeface="Arial"/>
              <a:buChar char="•"/>
            </a:pPr>
            <a:r>
              <a:rPr lang="en-AU" b="1">
                <a:latin typeface="Arial" panose="020B0604020202020204" pitchFamily="34" charset="0"/>
                <a:cs typeface="Arial" panose="020B0604020202020204" pitchFamily="34" charset="0"/>
              </a:rPr>
              <a:t>Right click on the number&gt;edit link&gt;select slide in deck to connect to</a:t>
            </a:r>
          </a:p>
          <a:p>
            <a:pPr marL="171450" indent="-171450">
              <a:buFont typeface="Arial"/>
              <a:buChar char="•"/>
            </a:pPr>
            <a:endParaRPr lang="en-US">
              <a:latin typeface="Arial" panose="020B0604020202020204" pitchFamily="34" charset="0"/>
              <a:cs typeface="Arial" panose="020B0604020202020204" pitchFamily="34" charset="0"/>
            </a:endParaRPr>
          </a:p>
          <a:p>
            <a:endParaRPr lang="en-US">
              <a:cs typeface="Calibri"/>
            </a:endParaRPr>
          </a:p>
        </p:txBody>
      </p:sp>
      <p:sp>
        <p:nvSpPr>
          <p:cNvPr id="4" name="Slide Number Placeholder 3">
            <a:extLst>
              <a:ext uri="{FF2B5EF4-FFF2-40B4-BE49-F238E27FC236}">
                <a16:creationId xmlns:a16="http://schemas.microsoft.com/office/drawing/2014/main" id="{BA9FABF3-3313-DA88-7703-E7527D6088C6}"/>
              </a:ext>
            </a:extLst>
          </p:cNvPr>
          <p:cNvSpPr>
            <a:spLocks noGrp="1"/>
          </p:cNvSpPr>
          <p:nvPr>
            <p:ph type="sldNum" sz="quarter" idx="5"/>
          </p:nvPr>
        </p:nvSpPr>
        <p:spPr/>
        <p:txBody>
          <a:bodyPr/>
          <a:lstStyle/>
          <a:p>
            <a:fld id="{D09C5488-DD16-4714-9519-7BE21BA11D4E}" type="slidenum">
              <a:rPr lang="en-AU" smtClean="0"/>
              <a:t>9</a:t>
            </a:fld>
            <a:endParaRPr lang="en-AU"/>
          </a:p>
        </p:txBody>
      </p:sp>
    </p:spTree>
    <p:extLst>
      <p:ext uri="{BB962C8B-B14F-4D97-AF65-F5344CB8AC3E}">
        <p14:creationId xmlns:p14="http://schemas.microsoft.com/office/powerpoint/2010/main" val="185595737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82</a:t>
            </a:fld>
            <a:endParaRPr lang="en-AU"/>
          </a:p>
        </p:txBody>
      </p:sp>
    </p:spTree>
    <p:extLst>
      <p:ext uri="{BB962C8B-B14F-4D97-AF65-F5344CB8AC3E}">
        <p14:creationId xmlns:p14="http://schemas.microsoft.com/office/powerpoint/2010/main" val="361435755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84</a:t>
            </a:fld>
            <a:endParaRPr lang="en-AU"/>
          </a:p>
        </p:txBody>
      </p:sp>
    </p:spTree>
    <p:extLst>
      <p:ext uri="{BB962C8B-B14F-4D97-AF65-F5344CB8AC3E}">
        <p14:creationId xmlns:p14="http://schemas.microsoft.com/office/powerpoint/2010/main" val="85652655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85</a:t>
            </a:fld>
            <a:endParaRPr lang="en-AU"/>
          </a:p>
        </p:txBody>
      </p:sp>
    </p:spTree>
    <p:extLst>
      <p:ext uri="{BB962C8B-B14F-4D97-AF65-F5344CB8AC3E}">
        <p14:creationId xmlns:p14="http://schemas.microsoft.com/office/powerpoint/2010/main" val="60033816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86</a:t>
            </a:fld>
            <a:endParaRPr lang="en-AU"/>
          </a:p>
        </p:txBody>
      </p:sp>
    </p:spTree>
    <p:extLst>
      <p:ext uri="{BB962C8B-B14F-4D97-AF65-F5344CB8AC3E}">
        <p14:creationId xmlns:p14="http://schemas.microsoft.com/office/powerpoint/2010/main" val="347244890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87</a:t>
            </a:fld>
            <a:endParaRPr lang="en-AU"/>
          </a:p>
        </p:txBody>
      </p:sp>
    </p:spTree>
    <p:extLst>
      <p:ext uri="{BB962C8B-B14F-4D97-AF65-F5344CB8AC3E}">
        <p14:creationId xmlns:p14="http://schemas.microsoft.com/office/powerpoint/2010/main" val="210199884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88</a:t>
            </a:fld>
            <a:endParaRPr lang="en-AU"/>
          </a:p>
        </p:txBody>
      </p:sp>
    </p:spTree>
    <p:extLst>
      <p:ext uri="{BB962C8B-B14F-4D97-AF65-F5344CB8AC3E}">
        <p14:creationId xmlns:p14="http://schemas.microsoft.com/office/powerpoint/2010/main" val="175800154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5FB94A-E4BF-E74C-A9D2-F6B37168B4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39DC23-DC3F-6252-53B6-3E34E9B12D5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8E013A9-9120-2A4C-555E-39195A9BB65C}"/>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8E805AC6-48BA-8F97-47DD-2B1F685DC373}"/>
              </a:ext>
            </a:extLst>
          </p:cNvPr>
          <p:cNvSpPr>
            <a:spLocks noGrp="1"/>
          </p:cNvSpPr>
          <p:nvPr>
            <p:ph type="sldNum" sz="quarter" idx="5"/>
          </p:nvPr>
        </p:nvSpPr>
        <p:spPr/>
        <p:txBody>
          <a:bodyPr/>
          <a:lstStyle/>
          <a:p>
            <a:fld id="{B07158C4-A119-4B78-9DE8-A50001BC31DC}" type="slidenum">
              <a:rPr lang="en-AU" smtClean="0"/>
              <a:pPr/>
              <a:t>89</a:t>
            </a:fld>
            <a:endParaRPr lang="en-AU"/>
          </a:p>
        </p:txBody>
      </p:sp>
    </p:spTree>
    <p:extLst>
      <p:ext uri="{BB962C8B-B14F-4D97-AF65-F5344CB8AC3E}">
        <p14:creationId xmlns:p14="http://schemas.microsoft.com/office/powerpoint/2010/main" val="92972120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4064EA-7E6F-2D98-4E96-B07A85902C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2DF262-E338-ECD7-668B-7ED20CD06FF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4B3FC4-EE8D-71B7-7BE8-23805B625EA6}"/>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4AF118D3-D615-FF71-CF13-3E86C00CCE55}"/>
              </a:ext>
            </a:extLst>
          </p:cNvPr>
          <p:cNvSpPr>
            <a:spLocks noGrp="1"/>
          </p:cNvSpPr>
          <p:nvPr>
            <p:ph type="sldNum" sz="quarter" idx="5"/>
          </p:nvPr>
        </p:nvSpPr>
        <p:spPr/>
        <p:txBody>
          <a:bodyPr/>
          <a:lstStyle/>
          <a:p>
            <a:fld id="{B07158C4-A119-4B78-9DE8-A50001BC31DC}" type="slidenum">
              <a:rPr lang="en-AU" smtClean="0"/>
              <a:pPr/>
              <a:t>90</a:t>
            </a:fld>
            <a:endParaRPr lang="en-AU"/>
          </a:p>
        </p:txBody>
      </p:sp>
    </p:spTree>
    <p:extLst>
      <p:ext uri="{BB962C8B-B14F-4D97-AF65-F5344CB8AC3E}">
        <p14:creationId xmlns:p14="http://schemas.microsoft.com/office/powerpoint/2010/main" val="126762158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5FB94A-E4BF-E74C-A9D2-F6B37168B4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39DC23-DC3F-6252-53B6-3E34E9B12D5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8E013A9-9120-2A4C-555E-39195A9BB65C}"/>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8E805AC6-48BA-8F97-47DD-2B1F685DC373}"/>
              </a:ext>
            </a:extLst>
          </p:cNvPr>
          <p:cNvSpPr>
            <a:spLocks noGrp="1"/>
          </p:cNvSpPr>
          <p:nvPr>
            <p:ph type="sldNum" sz="quarter" idx="5"/>
          </p:nvPr>
        </p:nvSpPr>
        <p:spPr/>
        <p:txBody>
          <a:bodyPr/>
          <a:lstStyle/>
          <a:p>
            <a:fld id="{B07158C4-A119-4B78-9DE8-A50001BC31DC}" type="slidenum">
              <a:rPr lang="en-AU" smtClean="0"/>
              <a:pPr/>
              <a:t>91</a:t>
            </a:fld>
            <a:endParaRPr lang="en-AU"/>
          </a:p>
        </p:txBody>
      </p:sp>
    </p:spTree>
    <p:extLst>
      <p:ext uri="{BB962C8B-B14F-4D97-AF65-F5344CB8AC3E}">
        <p14:creationId xmlns:p14="http://schemas.microsoft.com/office/powerpoint/2010/main" val="382227787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BAB5F4-5833-B97B-D1C9-E235BAD4FB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43C114-E202-7A43-7EF5-167500802C6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98BACE1-6AAD-6845-0F29-5ED4573CC0FC}"/>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433E172A-CC62-B69E-F562-ECB4AB3F1E12}"/>
              </a:ext>
            </a:extLst>
          </p:cNvPr>
          <p:cNvSpPr>
            <a:spLocks noGrp="1"/>
          </p:cNvSpPr>
          <p:nvPr>
            <p:ph type="sldNum" sz="quarter" idx="5"/>
          </p:nvPr>
        </p:nvSpPr>
        <p:spPr/>
        <p:txBody>
          <a:bodyPr/>
          <a:lstStyle/>
          <a:p>
            <a:fld id="{B07158C4-A119-4B78-9DE8-A50001BC31DC}" type="slidenum">
              <a:rPr lang="en-AU" smtClean="0"/>
              <a:pPr/>
              <a:t>92</a:t>
            </a:fld>
            <a:endParaRPr lang="en-AU"/>
          </a:p>
        </p:txBody>
      </p:sp>
    </p:spTree>
    <p:extLst>
      <p:ext uri="{BB962C8B-B14F-4D97-AF65-F5344CB8AC3E}">
        <p14:creationId xmlns:p14="http://schemas.microsoft.com/office/powerpoint/2010/main" val="41222693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A0FC52-D321-6467-57ED-71F0255C18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E1DFA4-425D-C16E-B75E-D3B5736938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4E78AD6-4FF4-DDF4-6488-AE6042C61EA6}"/>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8DAF15FC-EFE1-E101-D815-70C530662501}"/>
              </a:ext>
            </a:extLst>
          </p:cNvPr>
          <p:cNvSpPr>
            <a:spLocks noGrp="1"/>
          </p:cNvSpPr>
          <p:nvPr>
            <p:ph type="sldNum" sz="quarter" idx="5"/>
          </p:nvPr>
        </p:nvSpPr>
        <p:spPr/>
        <p:txBody>
          <a:bodyPr/>
          <a:lstStyle/>
          <a:p>
            <a:fld id="{B07158C4-A119-4B78-9DE8-A50001BC31DC}" type="slidenum">
              <a:rPr lang="en-AU" smtClean="0"/>
              <a:pPr/>
              <a:t>10</a:t>
            </a:fld>
            <a:endParaRPr lang="en-AU"/>
          </a:p>
        </p:txBody>
      </p:sp>
    </p:spTree>
    <p:extLst>
      <p:ext uri="{BB962C8B-B14F-4D97-AF65-F5344CB8AC3E}">
        <p14:creationId xmlns:p14="http://schemas.microsoft.com/office/powerpoint/2010/main" val="127224784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BAB5F4-5833-B97B-D1C9-E235BAD4FB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43C114-E202-7A43-7EF5-167500802C6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98BACE1-6AAD-6845-0F29-5ED4573CC0FC}"/>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433E172A-CC62-B69E-F562-ECB4AB3F1E12}"/>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93</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297417782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4A6766-1DD0-E048-8D75-335B027CE5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B972DE-59F2-8D01-2933-0BAB2CF31EE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863BE6-2460-41EF-4BAC-FE3BA7DEE0F6}"/>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A8BC4A58-498E-794C-74DF-B9E6C382281D}"/>
              </a:ext>
            </a:extLst>
          </p:cNvPr>
          <p:cNvSpPr>
            <a:spLocks noGrp="1"/>
          </p:cNvSpPr>
          <p:nvPr>
            <p:ph type="sldNum" sz="quarter" idx="5"/>
          </p:nvPr>
        </p:nvSpPr>
        <p:spPr/>
        <p:txBody>
          <a:bodyPr/>
          <a:lstStyle/>
          <a:p>
            <a:fld id="{B07158C4-A119-4B78-9DE8-A50001BC31DC}" type="slidenum">
              <a:rPr lang="en-AU" smtClean="0"/>
              <a:pPr/>
              <a:t>94</a:t>
            </a:fld>
            <a:endParaRPr lang="en-AU"/>
          </a:p>
        </p:txBody>
      </p:sp>
    </p:spTree>
    <p:extLst>
      <p:ext uri="{BB962C8B-B14F-4D97-AF65-F5344CB8AC3E}">
        <p14:creationId xmlns:p14="http://schemas.microsoft.com/office/powerpoint/2010/main" val="69608205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176759-E010-B393-8360-07EF31BA54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14C47A-0538-D09B-6C6F-058936BF71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08951E-C80A-59B8-5902-03033FD202D7}"/>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67730628-ACA1-5E49-448C-CBA4352BCD08}"/>
              </a:ext>
            </a:extLst>
          </p:cNvPr>
          <p:cNvSpPr>
            <a:spLocks noGrp="1"/>
          </p:cNvSpPr>
          <p:nvPr>
            <p:ph type="sldNum" sz="quarter" idx="5"/>
          </p:nvPr>
        </p:nvSpPr>
        <p:spPr/>
        <p:txBody>
          <a:bodyPr/>
          <a:lstStyle/>
          <a:p>
            <a:fld id="{B07158C4-A119-4B78-9DE8-A50001BC31DC}" type="slidenum">
              <a:rPr lang="en-AU" smtClean="0"/>
              <a:pPr/>
              <a:t>95</a:t>
            </a:fld>
            <a:endParaRPr lang="en-AU"/>
          </a:p>
        </p:txBody>
      </p:sp>
    </p:spTree>
    <p:extLst>
      <p:ext uri="{BB962C8B-B14F-4D97-AF65-F5344CB8AC3E}">
        <p14:creationId xmlns:p14="http://schemas.microsoft.com/office/powerpoint/2010/main" val="407633088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7E1028-8E11-90E0-F27D-2623313C5A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C3B532-8B95-06CF-24C9-A21742CE8A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1C1CE9D-925E-6FDF-B493-AE865CA78062}"/>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58763E9D-A0CB-1A64-A4DE-6C233DC23F0D}"/>
              </a:ext>
            </a:extLst>
          </p:cNvPr>
          <p:cNvSpPr>
            <a:spLocks noGrp="1"/>
          </p:cNvSpPr>
          <p:nvPr>
            <p:ph type="sldNum" sz="quarter" idx="5"/>
          </p:nvPr>
        </p:nvSpPr>
        <p:spPr/>
        <p:txBody>
          <a:bodyPr/>
          <a:lstStyle/>
          <a:p>
            <a:fld id="{B07158C4-A119-4B78-9DE8-A50001BC31DC}" type="slidenum">
              <a:rPr lang="en-AU" smtClean="0"/>
              <a:pPr/>
              <a:t>96</a:t>
            </a:fld>
            <a:endParaRPr lang="en-AU"/>
          </a:p>
        </p:txBody>
      </p:sp>
    </p:spTree>
    <p:extLst>
      <p:ext uri="{BB962C8B-B14F-4D97-AF65-F5344CB8AC3E}">
        <p14:creationId xmlns:p14="http://schemas.microsoft.com/office/powerpoint/2010/main" val="363414025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C8F9BA-2EB0-8213-B2AE-648F989140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084E4F-C000-5A3D-9359-7BE96AE7D6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C5FCE1-C732-ED4D-548C-4C62248A1703}"/>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BCC639F2-01C4-0CE9-C44A-77FA3D8EEDF7}"/>
              </a:ext>
            </a:extLst>
          </p:cNvPr>
          <p:cNvSpPr>
            <a:spLocks noGrp="1"/>
          </p:cNvSpPr>
          <p:nvPr>
            <p:ph type="sldNum" sz="quarter" idx="5"/>
          </p:nvPr>
        </p:nvSpPr>
        <p:spPr/>
        <p:txBody>
          <a:bodyPr/>
          <a:lstStyle/>
          <a:p>
            <a:fld id="{B07158C4-A119-4B78-9DE8-A50001BC31DC}" type="slidenum">
              <a:rPr lang="en-AU" smtClean="0"/>
              <a:pPr/>
              <a:t>97</a:t>
            </a:fld>
            <a:endParaRPr lang="en-AU"/>
          </a:p>
        </p:txBody>
      </p:sp>
    </p:spTree>
    <p:extLst>
      <p:ext uri="{BB962C8B-B14F-4D97-AF65-F5344CB8AC3E}">
        <p14:creationId xmlns:p14="http://schemas.microsoft.com/office/powerpoint/2010/main" val="7361826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BD6A9F-2261-6A1F-A7A5-D69A2C5A32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73FAF1-4416-2C3A-0827-7273AED2B6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40F6D39-817D-6B56-2C88-7EB878FCAC60}"/>
              </a:ext>
            </a:extLst>
          </p:cNvPr>
          <p:cNvSpPr>
            <a:spLocks noGrp="1"/>
          </p:cNvSpPr>
          <p:nvPr>
            <p:ph type="body" idx="1"/>
          </p:nvPr>
        </p:nvSpPr>
        <p:spPr/>
        <p:txBody>
          <a:bodyPr/>
          <a:lstStyle/>
          <a:p>
            <a:r>
              <a:rPr lang="en-AU" b="1">
                <a:latin typeface="Arial" panose="020B0604020202020204" pitchFamily="34" charset="0"/>
                <a:cs typeface="Arial" panose="020B0604020202020204" pitchFamily="34" charset="0"/>
              </a:rPr>
              <a:t>Notes for teachers:</a:t>
            </a:r>
            <a:endParaRPr lang="en-AU">
              <a:latin typeface="Arial" panose="020B0604020202020204" pitchFamily="34" charset="0"/>
              <a:cs typeface="Arial" panose="020B0604020202020204" pitchFamily="34" charset="0"/>
            </a:endParaRPr>
          </a:p>
          <a:p>
            <a:pPr marL="171450" indent="-171450">
              <a:buFont typeface="Arial"/>
              <a:buChar char="•"/>
            </a:pPr>
            <a:r>
              <a:rPr lang="en-AU">
                <a:latin typeface="Arial" panose="020B0604020202020204" pitchFamily="34" charset="0"/>
                <a:cs typeface="Arial" panose="020B0604020202020204" pitchFamily="34" charset="0"/>
              </a:rPr>
              <a:t>Learning intentions and success criteria are best co-constructed with students. Adapt the learning intention as required and add matching success criteria.</a:t>
            </a:r>
          </a:p>
          <a:p>
            <a:pPr marL="171450" indent="-171450">
              <a:buFont typeface="Arial"/>
              <a:buChar char="•"/>
            </a:pPr>
            <a:r>
              <a:rPr lang="en-AU">
                <a:latin typeface="Arial" panose="020B0604020202020204" pitchFamily="34" charset="0"/>
                <a:cs typeface="Arial" panose="020B0604020202020204" pitchFamily="34" charset="0"/>
              </a:rPr>
              <a:t>For more information See ⁠</a:t>
            </a:r>
            <a:r>
              <a:rPr lang="en-AU">
                <a:latin typeface="Arial" panose="020B0604020202020204" pitchFamily="34" charset="0"/>
                <a:cs typeface="Arial" panose="020B0604020202020204" pitchFamily="34" charset="0"/>
                <a:hlinkClick r:id="rId3" tooltip="https://www.aitsl.edu.au/docs/default-source/feedback/aitsl-learning-intentions-and-success-criteria-strategy.pdf?sfvrsn=382dec3c_2"/>
              </a:rPr>
              <a:t>AITSL</a:t>
            </a:r>
            <a:r>
              <a:rPr lang="en-AU">
                <a:latin typeface="Arial" panose="020B0604020202020204" pitchFamily="34" charset="0"/>
                <a:cs typeface="Arial" panose="020B0604020202020204" pitchFamily="34" charset="0"/>
              </a:rPr>
              <a:t> or the NSW Department of Education explicit teaching strategies, ⁠</a:t>
            </a:r>
            <a:r>
              <a:rPr lang="en-AU">
                <a:latin typeface="Arial" panose="020B0604020202020204" pitchFamily="34" charset="0"/>
                <a:cs typeface="Arial" panose="020B0604020202020204" pitchFamily="34" charset="0"/>
                <a:hlinkClick r:id="rId4" tooltip="https://education.nsw.gov.au/teaching-and-learning/curriculum/explicit-teaching/explicit-teaching-strategies/sharing-learning-intentions"/>
              </a:rPr>
              <a:t>Sharing learning intentions</a:t>
            </a:r>
            <a:r>
              <a:rPr lang="en-AU">
                <a:latin typeface="Arial" panose="020B0604020202020204" pitchFamily="34" charset="0"/>
                <a:cs typeface="Arial" panose="020B0604020202020204" pitchFamily="34" charset="0"/>
              </a:rPr>
              <a:t> and ⁠</a:t>
            </a:r>
            <a:r>
              <a:rPr lang="en-AU">
                <a:latin typeface="Arial" panose="020B0604020202020204" pitchFamily="34" charset="0"/>
                <a:cs typeface="Arial" panose="020B0604020202020204" pitchFamily="34" charset="0"/>
                <a:hlinkClick r:id="rId5" tooltip="https://education.nsw.gov.au/teaching-and-learning/curriculum/explicit-teaching/explicit-teaching-strategies/sharing-success-criteria"/>
              </a:rPr>
              <a:t>Sharing success criteria</a:t>
            </a:r>
            <a:endParaRPr lang="en-AU">
              <a:latin typeface="Arial" panose="020B0604020202020204" pitchFamily="34" charset="0"/>
              <a:cs typeface="Arial" panose="020B0604020202020204" pitchFamily="34" charset="0"/>
            </a:endParaRPr>
          </a:p>
          <a:p>
            <a:pPr marL="171450" indent="-171450">
              <a:buFont typeface="Arial"/>
              <a:buChar char="•"/>
            </a:pPr>
            <a:r>
              <a:rPr lang="en-AU">
                <a:latin typeface="Arial" panose="020B0604020202020204" pitchFamily="34" charset="0"/>
                <a:cs typeface="Arial" panose="020B0604020202020204" pitchFamily="34" charset="0"/>
              </a:rPr>
              <a:t>LISC is not necessarily presented at the beginning of the lesson. Teacher needs to consider most effectual time to introduce </a:t>
            </a:r>
          </a:p>
          <a:p>
            <a:pPr marL="171450" indent="-171450">
              <a:buFont typeface="Arial"/>
              <a:buChar char="•"/>
            </a:pPr>
            <a:r>
              <a:rPr lang="en-AU">
                <a:latin typeface="Arial" panose="020B0604020202020204" pitchFamily="34" charset="0"/>
                <a:cs typeface="Arial" panose="020B0604020202020204" pitchFamily="34" charset="0"/>
              </a:rPr>
              <a:t>LISC should be revisited during the lesson to support students' evaluation of their learning</a:t>
            </a:r>
          </a:p>
          <a:p>
            <a:endParaRPr lang="en-AU" b="1">
              <a:cs typeface="Calibri"/>
            </a:endParaRPr>
          </a:p>
        </p:txBody>
      </p:sp>
      <p:sp>
        <p:nvSpPr>
          <p:cNvPr id="4" name="Slide Number Placeholder 3">
            <a:extLst>
              <a:ext uri="{FF2B5EF4-FFF2-40B4-BE49-F238E27FC236}">
                <a16:creationId xmlns:a16="http://schemas.microsoft.com/office/drawing/2014/main" id="{02E7FE67-ED49-0BC7-9B31-D2726FDB4DC5}"/>
              </a:ext>
            </a:extLst>
          </p:cNvPr>
          <p:cNvSpPr>
            <a:spLocks noGrp="1"/>
          </p:cNvSpPr>
          <p:nvPr>
            <p:ph type="sldNum" sz="quarter" idx="5"/>
          </p:nvPr>
        </p:nvSpPr>
        <p:spPr/>
        <p:txBody>
          <a:bodyPr/>
          <a:lstStyle/>
          <a:p>
            <a:fld id="{D09C5488-DD16-4714-9519-7BE21BA11D4E}" type="slidenum">
              <a:rPr lang="en-AU" smtClean="0"/>
              <a:t>98</a:t>
            </a:fld>
            <a:endParaRPr lang="en-AU"/>
          </a:p>
        </p:txBody>
      </p:sp>
    </p:spTree>
    <p:extLst>
      <p:ext uri="{BB962C8B-B14F-4D97-AF65-F5344CB8AC3E}">
        <p14:creationId xmlns:p14="http://schemas.microsoft.com/office/powerpoint/2010/main" val="285519116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99</a:t>
            </a:fld>
            <a:endParaRPr lang="en-AU"/>
          </a:p>
        </p:txBody>
      </p:sp>
    </p:spTree>
    <p:extLst>
      <p:ext uri="{BB962C8B-B14F-4D97-AF65-F5344CB8AC3E}">
        <p14:creationId xmlns:p14="http://schemas.microsoft.com/office/powerpoint/2010/main" val="405705847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100</a:t>
            </a:fld>
            <a:endParaRPr lang="en-AU"/>
          </a:p>
        </p:txBody>
      </p:sp>
    </p:spTree>
    <p:extLst>
      <p:ext uri="{BB962C8B-B14F-4D97-AF65-F5344CB8AC3E}">
        <p14:creationId xmlns:p14="http://schemas.microsoft.com/office/powerpoint/2010/main" val="344237700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BB7F35-FB3B-6C96-94CC-DD93074F9A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ACBF76-045D-2C58-4628-9D231A92BA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B3EBD8-42DE-F6EA-3BF3-3ABD287AE87D}"/>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7DECD0FC-9994-D2C4-1C52-228B4EAF1C94}"/>
              </a:ext>
            </a:extLst>
          </p:cNvPr>
          <p:cNvSpPr>
            <a:spLocks noGrp="1"/>
          </p:cNvSpPr>
          <p:nvPr>
            <p:ph type="sldNum" sz="quarter" idx="5"/>
          </p:nvPr>
        </p:nvSpPr>
        <p:spPr/>
        <p:txBody>
          <a:bodyPr/>
          <a:lstStyle/>
          <a:p>
            <a:fld id="{B07158C4-A119-4B78-9DE8-A50001BC31DC}" type="slidenum">
              <a:rPr lang="en-AU" smtClean="0"/>
              <a:pPr/>
              <a:t>101</a:t>
            </a:fld>
            <a:endParaRPr lang="en-AU"/>
          </a:p>
        </p:txBody>
      </p:sp>
    </p:spTree>
    <p:extLst>
      <p:ext uri="{BB962C8B-B14F-4D97-AF65-F5344CB8AC3E}">
        <p14:creationId xmlns:p14="http://schemas.microsoft.com/office/powerpoint/2010/main" val="317561551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E31AC8-CDF9-6904-CEEF-F60079BF2C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DC0959-E1C5-D7EA-8F5D-33682DF470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D83F57-8270-67A3-1DC6-154754782D5D}"/>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18702EA4-5F46-2165-2C44-1F5C71E7C7F3}"/>
              </a:ext>
            </a:extLst>
          </p:cNvPr>
          <p:cNvSpPr>
            <a:spLocks noGrp="1"/>
          </p:cNvSpPr>
          <p:nvPr>
            <p:ph type="sldNum" sz="quarter" idx="5"/>
          </p:nvPr>
        </p:nvSpPr>
        <p:spPr/>
        <p:txBody>
          <a:bodyPr/>
          <a:lstStyle/>
          <a:p>
            <a:fld id="{B07158C4-A119-4B78-9DE8-A50001BC31DC}" type="slidenum">
              <a:rPr lang="en-AU" smtClean="0"/>
              <a:pPr/>
              <a:t>102</a:t>
            </a:fld>
            <a:endParaRPr lang="en-AU"/>
          </a:p>
        </p:txBody>
      </p:sp>
    </p:spTree>
    <p:extLst>
      <p:ext uri="{BB962C8B-B14F-4D97-AF65-F5344CB8AC3E}">
        <p14:creationId xmlns:p14="http://schemas.microsoft.com/office/powerpoint/2010/main" val="25771687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B5B0E6-C500-2F37-CEE4-BF0671102E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98F572-9AFB-2717-E6AE-391BF443AD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A02BA6-5866-DDC5-1F98-97B65D76A107}"/>
              </a:ext>
            </a:extLst>
          </p:cNvPr>
          <p:cNvSpPr>
            <a:spLocks noGrp="1"/>
          </p:cNvSpPr>
          <p:nvPr>
            <p:ph type="body" idx="1"/>
          </p:nvPr>
        </p:nvSpPr>
        <p:spPr/>
        <p:txBody>
          <a:bodyPr/>
          <a:lstStyle/>
          <a:p>
            <a:r>
              <a:rPr lang="en-AU" b="1">
                <a:latin typeface="Arial" panose="020B0604020202020204" pitchFamily="34" charset="0"/>
                <a:cs typeface="Arial" panose="020B0604020202020204" pitchFamily="34" charset="0"/>
              </a:rPr>
              <a:t>Notes for teachers:</a:t>
            </a:r>
            <a:endParaRPr lang="en-AU">
              <a:latin typeface="Arial" panose="020B0604020202020204" pitchFamily="34" charset="0"/>
              <a:cs typeface="Arial" panose="020B0604020202020204" pitchFamily="34" charset="0"/>
            </a:endParaRPr>
          </a:p>
          <a:p>
            <a:pPr marL="171450" indent="-171450">
              <a:buFont typeface="Arial"/>
              <a:buChar char="•"/>
            </a:pPr>
            <a:r>
              <a:rPr lang="en-AU">
                <a:latin typeface="Arial" panose="020B0604020202020204" pitchFamily="34" charset="0"/>
                <a:cs typeface="Arial" panose="020B0604020202020204" pitchFamily="34" charset="0"/>
              </a:rPr>
              <a:t>Learning intentions and success criteria are best co-constructed with students. Adapt the learning intention as required and add matching success criteria.</a:t>
            </a:r>
          </a:p>
          <a:p>
            <a:pPr marL="171450" indent="-171450">
              <a:buFont typeface="Arial"/>
              <a:buChar char="•"/>
            </a:pPr>
            <a:r>
              <a:rPr lang="en-AU">
                <a:latin typeface="Arial" panose="020B0604020202020204" pitchFamily="34" charset="0"/>
                <a:cs typeface="Arial" panose="020B0604020202020204" pitchFamily="34" charset="0"/>
              </a:rPr>
              <a:t>For more information See ⁠</a:t>
            </a:r>
            <a:r>
              <a:rPr lang="en-AU">
                <a:latin typeface="Arial" panose="020B0604020202020204" pitchFamily="34" charset="0"/>
                <a:cs typeface="Arial" panose="020B0604020202020204" pitchFamily="34" charset="0"/>
                <a:hlinkClick r:id="rId3" tooltip="https://www.aitsl.edu.au/docs/default-source/feedback/aitsl-learning-intentions-and-success-criteria-strategy.pdf?sfvrsn=382dec3c_2"/>
              </a:rPr>
              <a:t>AITSL</a:t>
            </a:r>
            <a:r>
              <a:rPr lang="en-AU">
                <a:latin typeface="Arial" panose="020B0604020202020204" pitchFamily="34" charset="0"/>
                <a:cs typeface="Arial" panose="020B0604020202020204" pitchFamily="34" charset="0"/>
              </a:rPr>
              <a:t> or the NSW Department of Education explicit teaching strategies, ⁠</a:t>
            </a:r>
            <a:r>
              <a:rPr lang="en-AU">
                <a:latin typeface="Arial" panose="020B0604020202020204" pitchFamily="34" charset="0"/>
                <a:cs typeface="Arial" panose="020B0604020202020204" pitchFamily="34" charset="0"/>
                <a:hlinkClick r:id="rId4" tooltip="https://education.nsw.gov.au/teaching-and-learning/curriculum/explicit-teaching/explicit-teaching-strategies/sharing-learning-intentions"/>
              </a:rPr>
              <a:t>Sharing learning intentions</a:t>
            </a:r>
            <a:r>
              <a:rPr lang="en-AU">
                <a:latin typeface="Arial" panose="020B0604020202020204" pitchFamily="34" charset="0"/>
                <a:cs typeface="Arial" panose="020B0604020202020204" pitchFamily="34" charset="0"/>
              </a:rPr>
              <a:t> and ⁠</a:t>
            </a:r>
            <a:r>
              <a:rPr lang="en-AU">
                <a:latin typeface="Arial" panose="020B0604020202020204" pitchFamily="34" charset="0"/>
                <a:cs typeface="Arial" panose="020B0604020202020204" pitchFamily="34" charset="0"/>
                <a:hlinkClick r:id="rId5" tooltip="https://education.nsw.gov.au/teaching-and-learning/curriculum/explicit-teaching/explicit-teaching-strategies/sharing-success-criteria"/>
              </a:rPr>
              <a:t>Sharing success criteria</a:t>
            </a:r>
            <a:endParaRPr lang="en-AU">
              <a:latin typeface="Arial" panose="020B0604020202020204" pitchFamily="34" charset="0"/>
              <a:cs typeface="Arial" panose="020B0604020202020204" pitchFamily="34" charset="0"/>
            </a:endParaRPr>
          </a:p>
          <a:p>
            <a:pPr marL="171450" indent="-171450">
              <a:buFont typeface="Arial"/>
              <a:buChar char="•"/>
            </a:pPr>
            <a:r>
              <a:rPr lang="en-AU">
                <a:latin typeface="Arial" panose="020B0604020202020204" pitchFamily="34" charset="0"/>
                <a:cs typeface="Arial" panose="020B0604020202020204" pitchFamily="34" charset="0"/>
              </a:rPr>
              <a:t>LISC is not necessarily presented at the beginning of the lesson. Teacher needs to consider most effectual time to introduce </a:t>
            </a:r>
          </a:p>
          <a:p>
            <a:pPr marL="171450" indent="-171450">
              <a:buFont typeface="Arial"/>
              <a:buChar char="•"/>
            </a:pPr>
            <a:r>
              <a:rPr lang="en-AU">
                <a:latin typeface="Arial" panose="020B0604020202020204" pitchFamily="34" charset="0"/>
                <a:cs typeface="Arial" panose="020B0604020202020204" pitchFamily="34" charset="0"/>
              </a:rPr>
              <a:t>LISC should be revisited during the lesson to support students' evaluation of their learning</a:t>
            </a:r>
          </a:p>
          <a:p>
            <a:endParaRPr lang="en-AU" b="1">
              <a:cs typeface="Calibri"/>
            </a:endParaRPr>
          </a:p>
        </p:txBody>
      </p:sp>
      <p:sp>
        <p:nvSpPr>
          <p:cNvPr id="4" name="Slide Number Placeholder 3">
            <a:extLst>
              <a:ext uri="{FF2B5EF4-FFF2-40B4-BE49-F238E27FC236}">
                <a16:creationId xmlns:a16="http://schemas.microsoft.com/office/drawing/2014/main" id="{078E36E9-FC37-AC04-6D51-D466CC2BD9A7}"/>
              </a:ext>
            </a:extLst>
          </p:cNvPr>
          <p:cNvSpPr>
            <a:spLocks noGrp="1"/>
          </p:cNvSpPr>
          <p:nvPr>
            <p:ph type="sldNum" sz="quarter" idx="5"/>
          </p:nvPr>
        </p:nvSpPr>
        <p:spPr/>
        <p:txBody>
          <a:bodyPr/>
          <a:lstStyle/>
          <a:p>
            <a:fld id="{D09C5488-DD16-4714-9519-7BE21BA11D4E}" type="slidenum">
              <a:rPr lang="en-AU" smtClean="0"/>
              <a:t>11</a:t>
            </a:fld>
            <a:endParaRPr lang="en-AU"/>
          </a:p>
        </p:txBody>
      </p:sp>
    </p:spTree>
    <p:extLst>
      <p:ext uri="{BB962C8B-B14F-4D97-AF65-F5344CB8AC3E}">
        <p14:creationId xmlns:p14="http://schemas.microsoft.com/office/powerpoint/2010/main" val="296413843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9DD3D4-4F17-069F-2DD1-765E69ABEC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CCBE37-3842-349C-DB90-2828A8EB61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35E115-6AFA-9EB0-7FE1-9B77B2E8FCB2}"/>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70CB8574-1707-501A-D042-8D10F0B1DC96}"/>
              </a:ext>
            </a:extLst>
          </p:cNvPr>
          <p:cNvSpPr>
            <a:spLocks noGrp="1"/>
          </p:cNvSpPr>
          <p:nvPr>
            <p:ph type="sldNum" sz="quarter" idx="5"/>
          </p:nvPr>
        </p:nvSpPr>
        <p:spPr/>
        <p:txBody>
          <a:bodyPr/>
          <a:lstStyle/>
          <a:p>
            <a:fld id="{B07158C4-A119-4B78-9DE8-A50001BC31DC}" type="slidenum">
              <a:rPr lang="en-AU" smtClean="0"/>
              <a:pPr/>
              <a:t>103</a:t>
            </a:fld>
            <a:endParaRPr lang="en-AU"/>
          </a:p>
        </p:txBody>
      </p:sp>
    </p:spTree>
    <p:extLst>
      <p:ext uri="{BB962C8B-B14F-4D97-AF65-F5344CB8AC3E}">
        <p14:creationId xmlns:p14="http://schemas.microsoft.com/office/powerpoint/2010/main" val="378186768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43C2E4-9FC3-BFE7-9B9D-5D1CA7BEAA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917732-C2E2-9327-2A1E-3DE4F1E38B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5F78013-ADA2-427E-A623-D6543523E1FA}"/>
              </a:ext>
            </a:extLst>
          </p:cNvPr>
          <p:cNvSpPr>
            <a:spLocks noGrp="1"/>
          </p:cNvSpPr>
          <p:nvPr>
            <p:ph type="body" idx="1"/>
          </p:nvPr>
        </p:nvSpPr>
        <p:spPr/>
        <p:txBody>
          <a:bodyPr/>
          <a:lstStyle/>
          <a:p>
            <a:r>
              <a:rPr lang="en-AU" b="1">
                <a:latin typeface="Arial" panose="020B0604020202020204" pitchFamily="34" charset="0"/>
                <a:cs typeface="Arial" panose="020B0604020202020204" pitchFamily="34" charset="0"/>
              </a:rPr>
              <a:t>Notes for teachers:</a:t>
            </a:r>
            <a:endParaRPr lang="en-AU">
              <a:latin typeface="Arial" panose="020B0604020202020204" pitchFamily="34" charset="0"/>
              <a:cs typeface="Arial" panose="020B0604020202020204" pitchFamily="34" charset="0"/>
            </a:endParaRPr>
          </a:p>
          <a:p>
            <a:pPr marL="171450" indent="-171450">
              <a:buFont typeface="Arial"/>
              <a:buChar char="•"/>
            </a:pPr>
            <a:r>
              <a:rPr lang="en-AU">
                <a:latin typeface="Arial" panose="020B0604020202020204" pitchFamily="34" charset="0"/>
                <a:cs typeface="Arial" panose="020B0604020202020204" pitchFamily="34" charset="0"/>
              </a:rPr>
              <a:t>Learning intentions and success criteria are best co-constructed with students. Adapt the learning intention as required and add matching success criteria.</a:t>
            </a:r>
          </a:p>
          <a:p>
            <a:pPr marL="171450" indent="-171450">
              <a:buFont typeface="Arial"/>
              <a:buChar char="•"/>
            </a:pPr>
            <a:r>
              <a:rPr lang="en-AU">
                <a:latin typeface="Arial" panose="020B0604020202020204" pitchFamily="34" charset="0"/>
                <a:cs typeface="Arial" panose="020B0604020202020204" pitchFamily="34" charset="0"/>
              </a:rPr>
              <a:t>For more information See ⁠</a:t>
            </a:r>
            <a:r>
              <a:rPr lang="en-AU">
                <a:latin typeface="Arial" panose="020B0604020202020204" pitchFamily="34" charset="0"/>
                <a:cs typeface="Arial" panose="020B0604020202020204" pitchFamily="34" charset="0"/>
                <a:hlinkClick r:id="rId3" tooltip="https://www.aitsl.edu.au/docs/default-source/feedback/aitsl-learning-intentions-and-success-criteria-strategy.pdf?sfvrsn=382dec3c_2"/>
              </a:rPr>
              <a:t>AITSL</a:t>
            </a:r>
            <a:r>
              <a:rPr lang="en-AU">
                <a:latin typeface="Arial" panose="020B0604020202020204" pitchFamily="34" charset="0"/>
                <a:cs typeface="Arial" panose="020B0604020202020204" pitchFamily="34" charset="0"/>
              </a:rPr>
              <a:t> or the NSW Department of Education explicit teaching strategies, ⁠</a:t>
            </a:r>
            <a:r>
              <a:rPr lang="en-AU">
                <a:latin typeface="Arial" panose="020B0604020202020204" pitchFamily="34" charset="0"/>
                <a:cs typeface="Arial" panose="020B0604020202020204" pitchFamily="34" charset="0"/>
                <a:hlinkClick r:id="rId4" tooltip="https://education.nsw.gov.au/teaching-and-learning/curriculum/explicit-teaching/explicit-teaching-strategies/sharing-learning-intentions"/>
              </a:rPr>
              <a:t>Sharing learning intentions</a:t>
            </a:r>
            <a:r>
              <a:rPr lang="en-AU">
                <a:latin typeface="Arial" panose="020B0604020202020204" pitchFamily="34" charset="0"/>
                <a:cs typeface="Arial" panose="020B0604020202020204" pitchFamily="34" charset="0"/>
              </a:rPr>
              <a:t> and ⁠</a:t>
            </a:r>
            <a:r>
              <a:rPr lang="en-AU">
                <a:latin typeface="Arial" panose="020B0604020202020204" pitchFamily="34" charset="0"/>
                <a:cs typeface="Arial" panose="020B0604020202020204" pitchFamily="34" charset="0"/>
                <a:hlinkClick r:id="rId5" tooltip="https://education.nsw.gov.au/teaching-and-learning/curriculum/explicit-teaching/explicit-teaching-strategies/sharing-success-criteria"/>
              </a:rPr>
              <a:t>Sharing success criteria</a:t>
            </a:r>
            <a:endParaRPr lang="en-AU">
              <a:latin typeface="Arial" panose="020B0604020202020204" pitchFamily="34" charset="0"/>
              <a:cs typeface="Arial" panose="020B0604020202020204" pitchFamily="34" charset="0"/>
            </a:endParaRPr>
          </a:p>
          <a:p>
            <a:pPr marL="171450" indent="-171450">
              <a:buFont typeface="Arial"/>
              <a:buChar char="•"/>
            </a:pPr>
            <a:r>
              <a:rPr lang="en-AU">
                <a:latin typeface="Arial" panose="020B0604020202020204" pitchFamily="34" charset="0"/>
                <a:cs typeface="Arial" panose="020B0604020202020204" pitchFamily="34" charset="0"/>
              </a:rPr>
              <a:t>LISC is not necessarily presented at the beginning of the lesson. Teacher needs to consider most effectual time to introduce </a:t>
            </a:r>
          </a:p>
          <a:p>
            <a:pPr marL="171450" indent="-171450">
              <a:buFont typeface="Arial"/>
              <a:buChar char="•"/>
            </a:pPr>
            <a:r>
              <a:rPr lang="en-AU">
                <a:latin typeface="Arial" panose="020B0604020202020204" pitchFamily="34" charset="0"/>
                <a:cs typeface="Arial" panose="020B0604020202020204" pitchFamily="34" charset="0"/>
              </a:rPr>
              <a:t>LISC should be revisited during the lesson to support students' evaluation of their learning</a:t>
            </a:r>
          </a:p>
          <a:p>
            <a:endParaRPr lang="en-AU" b="1">
              <a:cs typeface="Calibri"/>
            </a:endParaRPr>
          </a:p>
        </p:txBody>
      </p:sp>
      <p:sp>
        <p:nvSpPr>
          <p:cNvPr id="4" name="Slide Number Placeholder 3">
            <a:extLst>
              <a:ext uri="{FF2B5EF4-FFF2-40B4-BE49-F238E27FC236}">
                <a16:creationId xmlns:a16="http://schemas.microsoft.com/office/drawing/2014/main" id="{58A0C69B-6C6A-7E59-3658-7A2D8D63E0F3}"/>
              </a:ext>
            </a:extLst>
          </p:cNvPr>
          <p:cNvSpPr>
            <a:spLocks noGrp="1"/>
          </p:cNvSpPr>
          <p:nvPr>
            <p:ph type="sldNum" sz="quarter" idx="5"/>
          </p:nvPr>
        </p:nvSpPr>
        <p:spPr/>
        <p:txBody>
          <a:bodyPr/>
          <a:lstStyle/>
          <a:p>
            <a:fld id="{D09C5488-DD16-4714-9519-7BE21BA11D4E}" type="slidenum">
              <a:rPr lang="en-AU" smtClean="0"/>
              <a:t>104</a:t>
            </a:fld>
            <a:endParaRPr lang="en-AU"/>
          </a:p>
        </p:txBody>
      </p:sp>
    </p:spTree>
    <p:extLst>
      <p:ext uri="{BB962C8B-B14F-4D97-AF65-F5344CB8AC3E}">
        <p14:creationId xmlns:p14="http://schemas.microsoft.com/office/powerpoint/2010/main" val="98174123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FD2B62-6AED-F221-34A8-4557558D93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CB99FA-1EFE-2C66-6B50-D61EBB39BA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2B158A9-20DA-B987-FCEF-6EAED16E5C89}"/>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B2464214-BE49-9EB9-BC23-2A902E4355B4}"/>
              </a:ext>
            </a:extLst>
          </p:cNvPr>
          <p:cNvSpPr>
            <a:spLocks noGrp="1"/>
          </p:cNvSpPr>
          <p:nvPr>
            <p:ph type="sldNum" sz="quarter" idx="5"/>
          </p:nvPr>
        </p:nvSpPr>
        <p:spPr/>
        <p:txBody>
          <a:bodyPr/>
          <a:lstStyle/>
          <a:p>
            <a:fld id="{B07158C4-A119-4B78-9DE8-A50001BC31DC}" type="slidenum">
              <a:rPr lang="en-AU" smtClean="0"/>
              <a:pPr/>
              <a:t>105</a:t>
            </a:fld>
            <a:endParaRPr lang="en-AU"/>
          </a:p>
        </p:txBody>
      </p:sp>
    </p:spTree>
    <p:extLst>
      <p:ext uri="{BB962C8B-B14F-4D97-AF65-F5344CB8AC3E}">
        <p14:creationId xmlns:p14="http://schemas.microsoft.com/office/powerpoint/2010/main" val="153542944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186DEB-C68D-BF51-6BC2-F3CE2FFCD0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B5E3E9-0319-14B2-0540-F319ACAD3C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01249D-B64E-BE9B-752D-589D9281EE1F}"/>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B6D70B53-6DEC-0B5E-06B4-47EF95195952}"/>
              </a:ext>
            </a:extLst>
          </p:cNvPr>
          <p:cNvSpPr>
            <a:spLocks noGrp="1"/>
          </p:cNvSpPr>
          <p:nvPr>
            <p:ph type="sldNum" sz="quarter" idx="5"/>
          </p:nvPr>
        </p:nvSpPr>
        <p:spPr/>
        <p:txBody>
          <a:bodyPr/>
          <a:lstStyle/>
          <a:p>
            <a:fld id="{B07158C4-A119-4B78-9DE8-A50001BC31DC}" type="slidenum">
              <a:rPr lang="en-AU" smtClean="0"/>
              <a:pPr/>
              <a:t>106</a:t>
            </a:fld>
            <a:endParaRPr lang="en-AU"/>
          </a:p>
        </p:txBody>
      </p:sp>
    </p:spTree>
    <p:extLst>
      <p:ext uri="{BB962C8B-B14F-4D97-AF65-F5344CB8AC3E}">
        <p14:creationId xmlns:p14="http://schemas.microsoft.com/office/powerpoint/2010/main" val="316196222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175064-2BA9-58A0-FAAD-0F5220201F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3785B9-EBB4-30B2-E47C-F359BDE22D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D1B6E2-0A62-DAE0-7B85-7B5B785E895C}"/>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41A11E53-296A-EFA1-0491-E96FB844D583}"/>
              </a:ext>
            </a:extLst>
          </p:cNvPr>
          <p:cNvSpPr>
            <a:spLocks noGrp="1"/>
          </p:cNvSpPr>
          <p:nvPr>
            <p:ph type="sldNum" sz="quarter" idx="5"/>
          </p:nvPr>
        </p:nvSpPr>
        <p:spPr/>
        <p:txBody>
          <a:bodyPr/>
          <a:lstStyle/>
          <a:p>
            <a:fld id="{B07158C4-A119-4B78-9DE8-A50001BC31DC}" type="slidenum">
              <a:rPr lang="en-AU" smtClean="0"/>
              <a:pPr/>
              <a:t>107</a:t>
            </a:fld>
            <a:endParaRPr lang="en-AU"/>
          </a:p>
        </p:txBody>
      </p:sp>
    </p:spTree>
    <p:extLst>
      <p:ext uri="{BB962C8B-B14F-4D97-AF65-F5344CB8AC3E}">
        <p14:creationId xmlns:p14="http://schemas.microsoft.com/office/powerpoint/2010/main" val="84236981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7F102E-ABD0-A5D9-1EEC-AE9719C7A7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9598EF-D81C-648C-DAC5-DF4B44173B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CA2331-608F-5792-0B92-45BA6C332BE2}"/>
              </a:ext>
            </a:extLst>
          </p:cNvPr>
          <p:cNvSpPr>
            <a:spLocks noGrp="1"/>
          </p:cNvSpPr>
          <p:nvPr>
            <p:ph type="body" idx="1"/>
          </p:nvPr>
        </p:nvSpPr>
        <p:spPr/>
        <p:txBody>
          <a:bodyPr/>
          <a:lstStyle/>
          <a:p>
            <a:r>
              <a:rPr lang="en-AU" b="1">
                <a:latin typeface="Arial" panose="020B0604020202020204" pitchFamily="34" charset="0"/>
                <a:cs typeface="Arial" panose="020B0604020202020204" pitchFamily="34" charset="0"/>
              </a:rPr>
              <a:t>Notes for teachers:</a:t>
            </a:r>
            <a:endParaRPr lang="en-AU">
              <a:latin typeface="Arial" panose="020B0604020202020204" pitchFamily="34" charset="0"/>
              <a:cs typeface="Arial" panose="020B0604020202020204" pitchFamily="34" charset="0"/>
            </a:endParaRPr>
          </a:p>
          <a:p>
            <a:pPr marL="171450" indent="-171450">
              <a:buFont typeface="Arial"/>
              <a:buChar char="•"/>
            </a:pPr>
            <a:r>
              <a:rPr lang="en-AU">
                <a:latin typeface="Arial" panose="020B0604020202020204" pitchFamily="34" charset="0"/>
                <a:cs typeface="Arial" panose="020B0604020202020204" pitchFamily="34" charset="0"/>
              </a:rPr>
              <a:t>Learning intentions and success criteria are best co-constructed with students. Adapt the learning intention as required and add matching success criteria.</a:t>
            </a:r>
          </a:p>
          <a:p>
            <a:pPr marL="171450" indent="-171450">
              <a:buFont typeface="Arial"/>
              <a:buChar char="•"/>
            </a:pPr>
            <a:r>
              <a:rPr lang="en-AU">
                <a:latin typeface="Arial" panose="020B0604020202020204" pitchFamily="34" charset="0"/>
                <a:cs typeface="Arial" panose="020B0604020202020204" pitchFamily="34" charset="0"/>
              </a:rPr>
              <a:t>For more information See ⁠</a:t>
            </a:r>
            <a:r>
              <a:rPr lang="en-AU">
                <a:latin typeface="Arial" panose="020B0604020202020204" pitchFamily="34" charset="0"/>
                <a:cs typeface="Arial" panose="020B0604020202020204" pitchFamily="34" charset="0"/>
                <a:hlinkClick r:id="rId3" tooltip="https://www.aitsl.edu.au/docs/default-source/feedback/aitsl-learning-intentions-and-success-criteria-strategy.pdf?sfvrsn=382dec3c_2"/>
              </a:rPr>
              <a:t>AITSL</a:t>
            </a:r>
            <a:r>
              <a:rPr lang="en-AU">
                <a:latin typeface="Arial" panose="020B0604020202020204" pitchFamily="34" charset="0"/>
                <a:cs typeface="Arial" panose="020B0604020202020204" pitchFamily="34" charset="0"/>
              </a:rPr>
              <a:t> or the NSW Department of Education explicit teaching strategies, ⁠</a:t>
            </a:r>
            <a:r>
              <a:rPr lang="en-AU">
                <a:latin typeface="Arial" panose="020B0604020202020204" pitchFamily="34" charset="0"/>
                <a:cs typeface="Arial" panose="020B0604020202020204" pitchFamily="34" charset="0"/>
                <a:hlinkClick r:id="rId4" tooltip="https://education.nsw.gov.au/teaching-and-learning/curriculum/explicit-teaching/explicit-teaching-strategies/sharing-learning-intentions"/>
              </a:rPr>
              <a:t>Sharing learning intentions</a:t>
            </a:r>
            <a:r>
              <a:rPr lang="en-AU">
                <a:latin typeface="Arial" panose="020B0604020202020204" pitchFamily="34" charset="0"/>
                <a:cs typeface="Arial" panose="020B0604020202020204" pitchFamily="34" charset="0"/>
              </a:rPr>
              <a:t> and ⁠</a:t>
            </a:r>
            <a:r>
              <a:rPr lang="en-AU">
                <a:latin typeface="Arial" panose="020B0604020202020204" pitchFamily="34" charset="0"/>
                <a:cs typeface="Arial" panose="020B0604020202020204" pitchFamily="34" charset="0"/>
                <a:hlinkClick r:id="rId5" tooltip="https://education.nsw.gov.au/teaching-and-learning/curriculum/explicit-teaching/explicit-teaching-strategies/sharing-success-criteria"/>
              </a:rPr>
              <a:t>Sharing success criteria</a:t>
            </a:r>
            <a:endParaRPr lang="en-AU">
              <a:latin typeface="Arial" panose="020B0604020202020204" pitchFamily="34" charset="0"/>
              <a:cs typeface="Arial" panose="020B0604020202020204" pitchFamily="34" charset="0"/>
            </a:endParaRPr>
          </a:p>
          <a:p>
            <a:pPr marL="171450" indent="-171450">
              <a:buFont typeface="Arial"/>
              <a:buChar char="•"/>
            </a:pPr>
            <a:r>
              <a:rPr lang="en-AU">
                <a:latin typeface="Arial" panose="020B0604020202020204" pitchFamily="34" charset="0"/>
                <a:cs typeface="Arial" panose="020B0604020202020204" pitchFamily="34" charset="0"/>
              </a:rPr>
              <a:t>LISC is not necessarily presented at the beginning of the lesson. Teacher needs to consider most effectual time to introduce </a:t>
            </a:r>
          </a:p>
          <a:p>
            <a:pPr marL="171450" indent="-171450">
              <a:buFont typeface="Arial"/>
              <a:buChar char="•"/>
            </a:pPr>
            <a:r>
              <a:rPr lang="en-AU">
                <a:latin typeface="Arial" panose="020B0604020202020204" pitchFamily="34" charset="0"/>
                <a:cs typeface="Arial" panose="020B0604020202020204" pitchFamily="34" charset="0"/>
              </a:rPr>
              <a:t>LISC should be revisited during the lesson to support students' evaluation of their learning</a:t>
            </a:r>
          </a:p>
          <a:p>
            <a:endParaRPr lang="en-AU" b="1">
              <a:cs typeface="Calibri"/>
            </a:endParaRPr>
          </a:p>
        </p:txBody>
      </p:sp>
      <p:sp>
        <p:nvSpPr>
          <p:cNvPr id="4" name="Slide Number Placeholder 3">
            <a:extLst>
              <a:ext uri="{FF2B5EF4-FFF2-40B4-BE49-F238E27FC236}">
                <a16:creationId xmlns:a16="http://schemas.microsoft.com/office/drawing/2014/main" id="{75DFF871-004D-F05F-FE30-60739BD23461}"/>
              </a:ext>
            </a:extLst>
          </p:cNvPr>
          <p:cNvSpPr>
            <a:spLocks noGrp="1"/>
          </p:cNvSpPr>
          <p:nvPr>
            <p:ph type="sldNum" sz="quarter" idx="5"/>
          </p:nvPr>
        </p:nvSpPr>
        <p:spPr/>
        <p:txBody>
          <a:bodyPr/>
          <a:lstStyle/>
          <a:p>
            <a:fld id="{D09C5488-DD16-4714-9519-7BE21BA11D4E}" type="slidenum">
              <a:rPr lang="en-AU" smtClean="0"/>
              <a:t>108</a:t>
            </a:fld>
            <a:endParaRPr lang="en-AU"/>
          </a:p>
        </p:txBody>
      </p:sp>
    </p:spTree>
    <p:extLst>
      <p:ext uri="{BB962C8B-B14F-4D97-AF65-F5344CB8AC3E}">
        <p14:creationId xmlns:p14="http://schemas.microsoft.com/office/powerpoint/2010/main" val="302458020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430481-099D-6CBA-D5D1-DE406E356E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B2E173-7101-A54D-FFE9-29510F74056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E0E8B3C-C068-C850-9E1C-35A8F835F9CD}"/>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4F5C11C4-FFB2-6F87-659D-B9FE4448689D}"/>
              </a:ext>
            </a:extLst>
          </p:cNvPr>
          <p:cNvSpPr>
            <a:spLocks noGrp="1"/>
          </p:cNvSpPr>
          <p:nvPr>
            <p:ph type="sldNum" sz="quarter" idx="5"/>
          </p:nvPr>
        </p:nvSpPr>
        <p:spPr/>
        <p:txBody>
          <a:bodyPr/>
          <a:lstStyle/>
          <a:p>
            <a:fld id="{B07158C4-A119-4B78-9DE8-A50001BC31DC}" type="slidenum">
              <a:rPr lang="en-AU" smtClean="0"/>
              <a:pPr/>
              <a:t>109</a:t>
            </a:fld>
            <a:endParaRPr lang="en-AU"/>
          </a:p>
        </p:txBody>
      </p:sp>
    </p:spTree>
    <p:extLst>
      <p:ext uri="{BB962C8B-B14F-4D97-AF65-F5344CB8AC3E}">
        <p14:creationId xmlns:p14="http://schemas.microsoft.com/office/powerpoint/2010/main" val="207704411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47BEF6-4539-FC9A-6751-4A6149ADBC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3936F9-FAAC-A12C-D087-6558951D0F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84DE5A-56DD-A498-A22B-67C6E26131B5}"/>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D661C0AF-4A63-AC3A-FBEB-454D2C0AE77F}"/>
              </a:ext>
            </a:extLst>
          </p:cNvPr>
          <p:cNvSpPr>
            <a:spLocks noGrp="1"/>
          </p:cNvSpPr>
          <p:nvPr>
            <p:ph type="sldNum" sz="quarter" idx="5"/>
          </p:nvPr>
        </p:nvSpPr>
        <p:spPr/>
        <p:txBody>
          <a:bodyPr/>
          <a:lstStyle/>
          <a:p>
            <a:fld id="{B07158C4-A119-4B78-9DE8-A50001BC31DC}" type="slidenum">
              <a:rPr lang="en-AU" smtClean="0"/>
              <a:pPr/>
              <a:t>110</a:t>
            </a:fld>
            <a:endParaRPr lang="en-AU"/>
          </a:p>
        </p:txBody>
      </p:sp>
    </p:spTree>
    <p:extLst>
      <p:ext uri="{BB962C8B-B14F-4D97-AF65-F5344CB8AC3E}">
        <p14:creationId xmlns:p14="http://schemas.microsoft.com/office/powerpoint/2010/main" val="301833611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946927-CA75-FB74-124A-E7DEB1442C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1AFD36-91A8-6B15-1C36-F497D4FB79C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346504-B4DA-B922-25E9-728780449B89}"/>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E4F607FE-0566-12EF-51C0-1DE885994045}"/>
              </a:ext>
            </a:extLst>
          </p:cNvPr>
          <p:cNvSpPr>
            <a:spLocks noGrp="1"/>
          </p:cNvSpPr>
          <p:nvPr>
            <p:ph type="sldNum" sz="quarter" idx="5"/>
          </p:nvPr>
        </p:nvSpPr>
        <p:spPr/>
        <p:txBody>
          <a:bodyPr/>
          <a:lstStyle/>
          <a:p>
            <a:fld id="{B07158C4-A119-4B78-9DE8-A50001BC31DC}" type="slidenum">
              <a:rPr lang="en-AU" smtClean="0"/>
              <a:pPr/>
              <a:t>111</a:t>
            </a:fld>
            <a:endParaRPr lang="en-AU"/>
          </a:p>
        </p:txBody>
      </p:sp>
    </p:spTree>
    <p:extLst>
      <p:ext uri="{BB962C8B-B14F-4D97-AF65-F5344CB8AC3E}">
        <p14:creationId xmlns:p14="http://schemas.microsoft.com/office/powerpoint/2010/main" val="263737327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CFC55B-6944-722C-E84D-691D750F2A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A5F065-E972-43DA-DFF2-5A34B5F7179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75319AB-FFE9-4A88-34EC-AB8841A565B9}"/>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B43D4FFA-A0E4-A465-CEDC-58CF8DFB705B}"/>
              </a:ext>
            </a:extLst>
          </p:cNvPr>
          <p:cNvSpPr>
            <a:spLocks noGrp="1"/>
          </p:cNvSpPr>
          <p:nvPr>
            <p:ph type="sldNum" sz="quarter" idx="5"/>
          </p:nvPr>
        </p:nvSpPr>
        <p:spPr/>
        <p:txBody>
          <a:bodyPr/>
          <a:lstStyle/>
          <a:p>
            <a:fld id="{B07158C4-A119-4B78-9DE8-A50001BC31DC}" type="slidenum">
              <a:rPr lang="en-AU" smtClean="0"/>
              <a:pPr/>
              <a:t>112</a:t>
            </a:fld>
            <a:endParaRPr lang="en-AU"/>
          </a:p>
        </p:txBody>
      </p:sp>
    </p:spTree>
    <p:extLst>
      <p:ext uri="{BB962C8B-B14F-4D97-AF65-F5344CB8AC3E}">
        <p14:creationId xmlns:p14="http://schemas.microsoft.com/office/powerpoint/2010/main" val="15927358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07158C4-A119-4B78-9DE8-A50001BC31DC}" type="slidenum">
              <a:rPr lang="en-AU" smtClean="0"/>
              <a:pPr/>
              <a:t>12</a:t>
            </a:fld>
            <a:endParaRPr lang="en-AU"/>
          </a:p>
        </p:txBody>
      </p:sp>
    </p:spTree>
    <p:extLst>
      <p:ext uri="{BB962C8B-B14F-4D97-AF65-F5344CB8AC3E}">
        <p14:creationId xmlns:p14="http://schemas.microsoft.com/office/powerpoint/2010/main" val="282244065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116</a:t>
            </a:fld>
            <a:endParaRPr lang="en-AU"/>
          </a:p>
        </p:txBody>
      </p:sp>
    </p:spTree>
    <p:extLst>
      <p:ext uri="{BB962C8B-B14F-4D97-AF65-F5344CB8AC3E}">
        <p14:creationId xmlns:p14="http://schemas.microsoft.com/office/powerpoint/2010/main" val="246727231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D19A9E-A506-8EB3-94B0-B9297C193E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F1A744-3333-F2B7-1672-92023C9F020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1828699-8397-1E40-7B91-C83610A1CA0F}"/>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AC390508-EA51-9458-2C6A-015EBD5D4F16}"/>
              </a:ext>
            </a:extLst>
          </p:cNvPr>
          <p:cNvSpPr>
            <a:spLocks noGrp="1"/>
          </p:cNvSpPr>
          <p:nvPr>
            <p:ph type="sldNum" sz="quarter" idx="5"/>
          </p:nvPr>
        </p:nvSpPr>
        <p:spPr/>
        <p:txBody>
          <a:bodyPr/>
          <a:lstStyle/>
          <a:p>
            <a:fld id="{B07158C4-A119-4B78-9DE8-A50001BC31DC}" type="slidenum">
              <a:rPr lang="en-AU" smtClean="0"/>
              <a:pPr/>
              <a:t>117</a:t>
            </a:fld>
            <a:endParaRPr lang="en-AU"/>
          </a:p>
        </p:txBody>
      </p:sp>
    </p:spTree>
    <p:extLst>
      <p:ext uri="{BB962C8B-B14F-4D97-AF65-F5344CB8AC3E}">
        <p14:creationId xmlns:p14="http://schemas.microsoft.com/office/powerpoint/2010/main" val="310689833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742410-622A-FD43-F748-F210225886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7D8659-E9DA-2643-7ECE-08CD1C78DF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E298A1-AE68-FA2D-6C13-B73FC01EF15A}"/>
              </a:ext>
            </a:extLst>
          </p:cNvPr>
          <p:cNvSpPr>
            <a:spLocks noGrp="1"/>
          </p:cNvSpPr>
          <p:nvPr>
            <p:ph type="body" idx="1"/>
          </p:nvPr>
        </p:nvSpPr>
        <p:spPr/>
        <p:txBody>
          <a:bodyPr/>
          <a:lstStyle/>
          <a:p>
            <a:r>
              <a:rPr lang="en-AU" b="1">
                <a:latin typeface="Arial" panose="020B0604020202020204" pitchFamily="34" charset="0"/>
                <a:cs typeface="Arial" panose="020B0604020202020204" pitchFamily="34" charset="0"/>
              </a:rPr>
              <a:t>Notes for teachers:</a:t>
            </a:r>
            <a:endParaRPr lang="en-AU">
              <a:latin typeface="Arial" panose="020B0604020202020204" pitchFamily="34" charset="0"/>
              <a:cs typeface="Arial" panose="020B0604020202020204" pitchFamily="34" charset="0"/>
            </a:endParaRPr>
          </a:p>
          <a:p>
            <a:pPr marL="171450" indent="-171450">
              <a:buFont typeface="Arial"/>
              <a:buChar char="•"/>
            </a:pPr>
            <a:r>
              <a:rPr lang="en-AU">
                <a:latin typeface="Arial" panose="020B0604020202020204" pitchFamily="34" charset="0"/>
                <a:cs typeface="Arial" panose="020B0604020202020204" pitchFamily="34" charset="0"/>
              </a:rPr>
              <a:t>Learning intentions and success criteria are best co-constructed with students. Adapt the learning intention as required and add matching success criteria.</a:t>
            </a:r>
          </a:p>
          <a:p>
            <a:pPr marL="171450" indent="-171450">
              <a:buFont typeface="Arial"/>
              <a:buChar char="•"/>
            </a:pPr>
            <a:r>
              <a:rPr lang="en-AU">
                <a:latin typeface="Arial" panose="020B0604020202020204" pitchFamily="34" charset="0"/>
                <a:cs typeface="Arial" panose="020B0604020202020204" pitchFamily="34" charset="0"/>
              </a:rPr>
              <a:t>For more information See ⁠</a:t>
            </a:r>
            <a:r>
              <a:rPr lang="en-AU">
                <a:latin typeface="Arial" panose="020B0604020202020204" pitchFamily="34" charset="0"/>
                <a:cs typeface="Arial" panose="020B0604020202020204" pitchFamily="34" charset="0"/>
                <a:hlinkClick r:id="rId3" tooltip="https://www.aitsl.edu.au/docs/default-source/feedback/aitsl-learning-intentions-and-success-criteria-strategy.pdf?sfvrsn=382dec3c_2"/>
              </a:rPr>
              <a:t>AITSL</a:t>
            </a:r>
            <a:r>
              <a:rPr lang="en-AU">
                <a:latin typeface="Arial" panose="020B0604020202020204" pitchFamily="34" charset="0"/>
                <a:cs typeface="Arial" panose="020B0604020202020204" pitchFamily="34" charset="0"/>
              </a:rPr>
              <a:t> or the NSW Department of Education explicit teaching strategies, ⁠</a:t>
            </a:r>
            <a:r>
              <a:rPr lang="en-AU">
                <a:latin typeface="Arial" panose="020B0604020202020204" pitchFamily="34" charset="0"/>
                <a:cs typeface="Arial" panose="020B0604020202020204" pitchFamily="34" charset="0"/>
                <a:hlinkClick r:id="rId4" tooltip="https://education.nsw.gov.au/teaching-and-learning/curriculum/explicit-teaching/explicit-teaching-strategies/sharing-learning-intentions"/>
              </a:rPr>
              <a:t>Sharing learning intentions</a:t>
            </a:r>
            <a:r>
              <a:rPr lang="en-AU">
                <a:latin typeface="Arial" panose="020B0604020202020204" pitchFamily="34" charset="0"/>
                <a:cs typeface="Arial" panose="020B0604020202020204" pitchFamily="34" charset="0"/>
              </a:rPr>
              <a:t> and ⁠</a:t>
            </a:r>
            <a:r>
              <a:rPr lang="en-AU">
                <a:latin typeface="Arial" panose="020B0604020202020204" pitchFamily="34" charset="0"/>
                <a:cs typeface="Arial" panose="020B0604020202020204" pitchFamily="34" charset="0"/>
                <a:hlinkClick r:id="rId5" tooltip="https://education.nsw.gov.au/teaching-and-learning/curriculum/explicit-teaching/explicit-teaching-strategies/sharing-success-criteria"/>
              </a:rPr>
              <a:t>Sharing success criteria</a:t>
            </a:r>
            <a:endParaRPr lang="en-AU">
              <a:latin typeface="Arial" panose="020B0604020202020204" pitchFamily="34" charset="0"/>
              <a:cs typeface="Arial" panose="020B0604020202020204" pitchFamily="34" charset="0"/>
            </a:endParaRPr>
          </a:p>
          <a:p>
            <a:pPr marL="171450" indent="-171450">
              <a:buFont typeface="Arial"/>
              <a:buChar char="•"/>
            </a:pPr>
            <a:r>
              <a:rPr lang="en-AU">
                <a:latin typeface="Arial" panose="020B0604020202020204" pitchFamily="34" charset="0"/>
                <a:cs typeface="Arial" panose="020B0604020202020204" pitchFamily="34" charset="0"/>
              </a:rPr>
              <a:t>LISC is not necessarily presented at the beginning of the lesson. Teacher needs to consider most effectual time to introduce </a:t>
            </a:r>
          </a:p>
          <a:p>
            <a:pPr marL="171450" indent="-171450">
              <a:buFont typeface="Arial"/>
              <a:buChar char="•"/>
            </a:pPr>
            <a:r>
              <a:rPr lang="en-AU">
                <a:latin typeface="Arial" panose="020B0604020202020204" pitchFamily="34" charset="0"/>
                <a:cs typeface="Arial" panose="020B0604020202020204" pitchFamily="34" charset="0"/>
              </a:rPr>
              <a:t>LISC should be revisited during the lesson to support students' evaluation of their learning</a:t>
            </a:r>
          </a:p>
          <a:p>
            <a:endParaRPr lang="en-AU" b="1">
              <a:cs typeface="Calibri"/>
            </a:endParaRPr>
          </a:p>
        </p:txBody>
      </p:sp>
      <p:sp>
        <p:nvSpPr>
          <p:cNvPr id="4" name="Slide Number Placeholder 3">
            <a:extLst>
              <a:ext uri="{FF2B5EF4-FFF2-40B4-BE49-F238E27FC236}">
                <a16:creationId xmlns:a16="http://schemas.microsoft.com/office/drawing/2014/main" id="{893E4652-4AAD-8067-5BF2-E00C1F168595}"/>
              </a:ext>
            </a:extLst>
          </p:cNvPr>
          <p:cNvSpPr>
            <a:spLocks noGrp="1"/>
          </p:cNvSpPr>
          <p:nvPr>
            <p:ph type="sldNum" sz="quarter" idx="5"/>
          </p:nvPr>
        </p:nvSpPr>
        <p:spPr/>
        <p:txBody>
          <a:bodyPr/>
          <a:lstStyle/>
          <a:p>
            <a:fld id="{D09C5488-DD16-4714-9519-7BE21BA11D4E}" type="slidenum">
              <a:rPr lang="en-AU" smtClean="0"/>
              <a:t>118</a:t>
            </a:fld>
            <a:endParaRPr lang="en-AU"/>
          </a:p>
        </p:txBody>
      </p:sp>
    </p:spTree>
    <p:extLst>
      <p:ext uri="{BB962C8B-B14F-4D97-AF65-F5344CB8AC3E}">
        <p14:creationId xmlns:p14="http://schemas.microsoft.com/office/powerpoint/2010/main" val="411656167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119</a:t>
            </a:fld>
            <a:endParaRPr lang="en-AU"/>
          </a:p>
        </p:txBody>
      </p:sp>
    </p:spTree>
    <p:extLst>
      <p:ext uri="{BB962C8B-B14F-4D97-AF65-F5344CB8AC3E}">
        <p14:creationId xmlns:p14="http://schemas.microsoft.com/office/powerpoint/2010/main" val="309029734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120</a:t>
            </a:fld>
            <a:endParaRPr lang="en-AU"/>
          </a:p>
        </p:txBody>
      </p:sp>
    </p:spTree>
    <p:extLst>
      <p:ext uri="{BB962C8B-B14F-4D97-AF65-F5344CB8AC3E}">
        <p14:creationId xmlns:p14="http://schemas.microsoft.com/office/powerpoint/2010/main" val="194444494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64390C-D949-DD31-B3EA-8FB16E6B0B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3C54A0-F741-8939-3AB2-B2746AA9234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56DED11-83E7-5422-6EE9-39518DA2F46F}"/>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D0759EC0-8ECF-490E-3957-8E3758A69A71}"/>
              </a:ext>
            </a:extLst>
          </p:cNvPr>
          <p:cNvSpPr>
            <a:spLocks noGrp="1"/>
          </p:cNvSpPr>
          <p:nvPr>
            <p:ph type="sldNum" sz="quarter" idx="5"/>
          </p:nvPr>
        </p:nvSpPr>
        <p:spPr/>
        <p:txBody>
          <a:bodyPr/>
          <a:lstStyle/>
          <a:p>
            <a:fld id="{B07158C4-A119-4B78-9DE8-A50001BC31DC}" type="slidenum">
              <a:rPr lang="en-AU" smtClean="0"/>
              <a:pPr/>
              <a:t>121</a:t>
            </a:fld>
            <a:endParaRPr lang="en-AU"/>
          </a:p>
        </p:txBody>
      </p:sp>
    </p:spTree>
    <p:extLst>
      <p:ext uri="{BB962C8B-B14F-4D97-AF65-F5344CB8AC3E}">
        <p14:creationId xmlns:p14="http://schemas.microsoft.com/office/powerpoint/2010/main" val="211886642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7BEAD7-F5A7-42E3-AAD1-177F91300D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77E57F-8F72-0738-D5B7-95219C0B5EA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2941C6E-368E-2FA4-CCD2-787858A3CACD}"/>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B1E279EE-3D9C-2752-246C-CCD907622D9C}"/>
              </a:ext>
            </a:extLst>
          </p:cNvPr>
          <p:cNvSpPr>
            <a:spLocks noGrp="1"/>
          </p:cNvSpPr>
          <p:nvPr>
            <p:ph type="sldNum" sz="quarter" idx="5"/>
          </p:nvPr>
        </p:nvSpPr>
        <p:spPr/>
        <p:txBody>
          <a:bodyPr/>
          <a:lstStyle/>
          <a:p>
            <a:fld id="{B07158C4-A119-4B78-9DE8-A50001BC31DC}" type="slidenum">
              <a:rPr lang="en-AU" smtClean="0"/>
              <a:pPr/>
              <a:t>122</a:t>
            </a:fld>
            <a:endParaRPr lang="en-AU"/>
          </a:p>
        </p:txBody>
      </p:sp>
    </p:spTree>
    <p:extLst>
      <p:ext uri="{BB962C8B-B14F-4D97-AF65-F5344CB8AC3E}">
        <p14:creationId xmlns:p14="http://schemas.microsoft.com/office/powerpoint/2010/main" val="143107175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26F747-E8C0-C44C-15E2-286C85BA89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8F5593-9F2F-89EC-6019-CABC613DB7D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5FE0399-B0B5-F164-2023-56FDF32A3BBB}"/>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10940241-67D8-C467-0B29-62C0A452CA58}"/>
              </a:ext>
            </a:extLst>
          </p:cNvPr>
          <p:cNvSpPr>
            <a:spLocks noGrp="1"/>
          </p:cNvSpPr>
          <p:nvPr>
            <p:ph type="sldNum" sz="quarter" idx="5"/>
          </p:nvPr>
        </p:nvSpPr>
        <p:spPr/>
        <p:txBody>
          <a:bodyPr/>
          <a:lstStyle/>
          <a:p>
            <a:fld id="{B07158C4-A119-4B78-9DE8-A50001BC31DC}" type="slidenum">
              <a:rPr lang="en-AU" smtClean="0"/>
              <a:pPr/>
              <a:t>123</a:t>
            </a:fld>
            <a:endParaRPr lang="en-AU"/>
          </a:p>
        </p:txBody>
      </p:sp>
    </p:spTree>
    <p:extLst>
      <p:ext uri="{BB962C8B-B14F-4D97-AF65-F5344CB8AC3E}">
        <p14:creationId xmlns:p14="http://schemas.microsoft.com/office/powerpoint/2010/main" val="304411403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AD1D0D-7B7D-01AE-4A59-4DBCB863F5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E8ABBD-E0E8-ADA4-7193-EFA90AAD96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C2CEE4-CD42-7553-BBEE-576D45B3F002}"/>
              </a:ext>
            </a:extLst>
          </p:cNvPr>
          <p:cNvSpPr>
            <a:spLocks noGrp="1"/>
          </p:cNvSpPr>
          <p:nvPr>
            <p:ph type="body" idx="1"/>
          </p:nvPr>
        </p:nvSpPr>
        <p:spPr/>
        <p:txBody>
          <a:bodyPr/>
          <a:lstStyle/>
          <a:p>
            <a:r>
              <a:rPr lang="en-AU" b="1">
                <a:latin typeface="Arial" panose="020B0604020202020204" pitchFamily="34" charset="0"/>
                <a:cs typeface="Arial" panose="020B0604020202020204" pitchFamily="34" charset="0"/>
              </a:rPr>
              <a:t>Notes for teachers:</a:t>
            </a:r>
            <a:endParaRPr lang="en-AU">
              <a:latin typeface="Arial" panose="020B0604020202020204" pitchFamily="34" charset="0"/>
              <a:cs typeface="Arial" panose="020B0604020202020204" pitchFamily="34" charset="0"/>
            </a:endParaRPr>
          </a:p>
          <a:p>
            <a:pPr marL="171450" indent="-171450">
              <a:buFont typeface="Arial"/>
              <a:buChar char="•"/>
            </a:pPr>
            <a:r>
              <a:rPr lang="en-AU">
                <a:latin typeface="Arial" panose="020B0604020202020204" pitchFamily="34" charset="0"/>
                <a:cs typeface="Arial" panose="020B0604020202020204" pitchFamily="34" charset="0"/>
              </a:rPr>
              <a:t>Learning intentions and success criteria are best co-constructed with students. Adapt the learning intention as required and add matching success criteria.</a:t>
            </a:r>
          </a:p>
          <a:p>
            <a:pPr marL="171450" indent="-171450">
              <a:buFont typeface="Arial"/>
              <a:buChar char="•"/>
            </a:pPr>
            <a:r>
              <a:rPr lang="en-AU">
                <a:latin typeface="Arial" panose="020B0604020202020204" pitchFamily="34" charset="0"/>
                <a:cs typeface="Arial" panose="020B0604020202020204" pitchFamily="34" charset="0"/>
              </a:rPr>
              <a:t>For more information See ⁠</a:t>
            </a:r>
            <a:r>
              <a:rPr lang="en-AU">
                <a:latin typeface="Arial" panose="020B0604020202020204" pitchFamily="34" charset="0"/>
                <a:cs typeface="Arial" panose="020B0604020202020204" pitchFamily="34" charset="0"/>
                <a:hlinkClick r:id="rId3" tooltip="https://www.aitsl.edu.au/docs/default-source/feedback/aitsl-learning-intentions-and-success-criteria-strategy.pdf?sfvrsn=382dec3c_2"/>
              </a:rPr>
              <a:t>AITSL</a:t>
            </a:r>
            <a:r>
              <a:rPr lang="en-AU">
                <a:latin typeface="Arial" panose="020B0604020202020204" pitchFamily="34" charset="0"/>
                <a:cs typeface="Arial" panose="020B0604020202020204" pitchFamily="34" charset="0"/>
              </a:rPr>
              <a:t> or the NSW Department of Education explicit teaching strategies, ⁠</a:t>
            </a:r>
            <a:r>
              <a:rPr lang="en-AU">
                <a:latin typeface="Arial" panose="020B0604020202020204" pitchFamily="34" charset="0"/>
                <a:cs typeface="Arial" panose="020B0604020202020204" pitchFamily="34" charset="0"/>
                <a:hlinkClick r:id="rId4" tooltip="https://education.nsw.gov.au/teaching-and-learning/curriculum/explicit-teaching/explicit-teaching-strategies/sharing-learning-intentions"/>
              </a:rPr>
              <a:t>Sharing learning intentions</a:t>
            </a:r>
            <a:r>
              <a:rPr lang="en-AU">
                <a:latin typeface="Arial" panose="020B0604020202020204" pitchFamily="34" charset="0"/>
                <a:cs typeface="Arial" panose="020B0604020202020204" pitchFamily="34" charset="0"/>
              </a:rPr>
              <a:t> and ⁠</a:t>
            </a:r>
            <a:r>
              <a:rPr lang="en-AU">
                <a:latin typeface="Arial" panose="020B0604020202020204" pitchFamily="34" charset="0"/>
                <a:cs typeface="Arial" panose="020B0604020202020204" pitchFamily="34" charset="0"/>
                <a:hlinkClick r:id="rId5" tooltip="https://education.nsw.gov.au/teaching-and-learning/curriculum/explicit-teaching/explicit-teaching-strategies/sharing-success-criteria"/>
              </a:rPr>
              <a:t>Sharing success criteria</a:t>
            </a:r>
            <a:endParaRPr lang="en-AU">
              <a:latin typeface="Arial" panose="020B0604020202020204" pitchFamily="34" charset="0"/>
              <a:cs typeface="Arial" panose="020B0604020202020204" pitchFamily="34" charset="0"/>
            </a:endParaRPr>
          </a:p>
          <a:p>
            <a:pPr marL="171450" indent="-171450">
              <a:buFont typeface="Arial"/>
              <a:buChar char="•"/>
            </a:pPr>
            <a:r>
              <a:rPr lang="en-AU">
                <a:latin typeface="Arial" panose="020B0604020202020204" pitchFamily="34" charset="0"/>
                <a:cs typeface="Arial" panose="020B0604020202020204" pitchFamily="34" charset="0"/>
              </a:rPr>
              <a:t>LISC is not necessarily presented at the beginning of the lesson. Teacher needs to consider most effectual time to introduce </a:t>
            </a:r>
          </a:p>
          <a:p>
            <a:pPr marL="171450" indent="-171450">
              <a:buFont typeface="Arial"/>
              <a:buChar char="•"/>
            </a:pPr>
            <a:r>
              <a:rPr lang="en-AU">
                <a:latin typeface="Arial" panose="020B0604020202020204" pitchFamily="34" charset="0"/>
                <a:cs typeface="Arial" panose="020B0604020202020204" pitchFamily="34" charset="0"/>
              </a:rPr>
              <a:t>LISC should be revisited during the lesson to support students' evaluation of their learning</a:t>
            </a:r>
          </a:p>
          <a:p>
            <a:endParaRPr lang="en-AU" b="1">
              <a:cs typeface="Calibri"/>
            </a:endParaRPr>
          </a:p>
        </p:txBody>
      </p:sp>
      <p:sp>
        <p:nvSpPr>
          <p:cNvPr id="4" name="Slide Number Placeholder 3">
            <a:extLst>
              <a:ext uri="{FF2B5EF4-FFF2-40B4-BE49-F238E27FC236}">
                <a16:creationId xmlns:a16="http://schemas.microsoft.com/office/drawing/2014/main" id="{2B10FA7C-12DA-A715-512D-F44E3B2E884A}"/>
              </a:ext>
            </a:extLst>
          </p:cNvPr>
          <p:cNvSpPr>
            <a:spLocks noGrp="1"/>
          </p:cNvSpPr>
          <p:nvPr>
            <p:ph type="sldNum" sz="quarter" idx="5"/>
          </p:nvPr>
        </p:nvSpPr>
        <p:spPr/>
        <p:txBody>
          <a:bodyPr/>
          <a:lstStyle/>
          <a:p>
            <a:fld id="{D09C5488-DD16-4714-9519-7BE21BA11D4E}" type="slidenum">
              <a:rPr lang="en-AU" smtClean="0"/>
              <a:t>124</a:t>
            </a:fld>
            <a:endParaRPr lang="en-AU"/>
          </a:p>
        </p:txBody>
      </p:sp>
    </p:spTree>
    <p:extLst>
      <p:ext uri="{BB962C8B-B14F-4D97-AF65-F5344CB8AC3E}">
        <p14:creationId xmlns:p14="http://schemas.microsoft.com/office/powerpoint/2010/main" val="80283696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257625-2408-2F99-04A1-CE67436F83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130962-B931-9771-D00C-40A0940E80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4C3E823-324E-CD8E-EB96-EE1E322FA97C}"/>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F52C9071-C01B-916E-51E6-617F0866B45E}"/>
              </a:ext>
            </a:extLst>
          </p:cNvPr>
          <p:cNvSpPr>
            <a:spLocks noGrp="1"/>
          </p:cNvSpPr>
          <p:nvPr>
            <p:ph type="sldNum" sz="quarter" idx="5"/>
          </p:nvPr>
        </p:nvSpPr>
        <p:spPr/>
        <p:txBody>
          <a:bodyPr/>
          <a:lstStyle/>
          <a:p>
            <a:fld id="{B07158C4-A119-4B78-9DE8-A50001BC31DC}" type="slidenum">
              <a:rPr lang="en-AU" smtClean="0"/>
              <a:pPr/>
              <a:t>125</a:t>
            </a:fld>
            <a:endParaRPr lang="en-AU"/>
          </a:p>
        </p:txBody>
      </p:sp>
    </p:spTree>
    <p:extLst>
      <p:ext uri="{BB962C8B-B14F-4D97-AF65-F5344CB8AC3E}">
        <p14:creationId xmlns:p14="http://schemas.microsoft.com/office/powerpoint/2010/main" val="17916127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34E64F-A45D-D2BA-8039-B5497F0860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B20688-A83F-BA4D-CA49-C92427C2678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DB13F4F-3BA6-2E80-C9B6-5A980F644662}"/>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5D8C7038-214D-7677-2E02-7FFC29823E2D}"/>
              </a:ext>
            </a:extLst>
          </p:cNvPr>
          <p:cNvSpPr>
            <a:spLocks noGrp="1"/>
          </p:cNvSpPr>
          <p:nvPr>
            <p:ph type="sldNum" sz="quarter" idx="5"/>
          </p:nvPr>
        </p:nvSpPr>
        <p:spPr/>
        <p:txBody>
          <a:bodyPr/>
          <a:lstStyle/>
          <a:p>
            <a:fld id="{B07158C4-A119-4B78-9DE8-A50001BC31DC}" type="slidenum">
              <a:rPr lang="en-AU" smtClean="0"/>
              <a:pPr/>
              <a:t>21</a:t>
            </a:fld>
            <a:endParaRPr lang="en-AU"/>
          </a:p>
        </p:txBody>
      </p:sp>
    </p:spTree>
    <p:extLst>
      <p:ext uri="{BB962C8B-B14F-4D97-AF65-F5344CB8AC3E}">
        <p14:creationId xmlns:p14="http://schemas.microsoft.com/office/powerpoint/2010/main" val="6914953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C56596-6E2A-1AE5-6839-828EBA449B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3E28D0-C39F-82EB-F064-5406273B40B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442816-B0F6-90AC-26E5-D752430073FA}"/>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0385457E-F5E8-16EE-781A-25BB885A2B42}"/>
              </a:ext>
            </a:extLst>
          </p:cNvPr>
          <p:cNvSpPr>
            <a:spLocks noGrp="1"/>
          </p:cNvSpPr>
          <p:nvPr>
            <p:ph type="sldNum" sz="quarter" idx="5"/>
          </p:nvPr>
        </p:nvSpPr>
        <p:spPr/>
        <p:txBody>
          <a:bodyPr/>
          <a:lstStyle/>
          <a:p>
            <a:fld id="{B07158C4-A119-4B78-9DE8-A50001BC31DC}" type="slidenum">
              <a:rPr lang="en-AU" smtClean="0"/>
              <a:pPr/>
              <a:t>126</a:t>
            </a:fld>
            <a:endParaRPr lang="en-AU"/>
          </a:p>
        </p:txBody>
      </p:sp>
    </p:spTree>
    <p:extLst>
      <p:ext uri="{BB962C8B-B14F-4D97-AF65-F5344CB8AC3E}">
        <p14:creationId xmlns:p14="http://schemas.microsoft.com/office/powerpoint/2010/main" val="246947480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8CD29B-D497-C8E6-BB1B-B8CF883851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F56139-54A6-32CA-666B-334299D9986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3C7A44-673F-7920-C923-856A228A3087}"/>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AE7BF85B-AB48-819C-68ED-75F635EF18E1}"/>
              </a:ext>
            </a:extLst>
          </p:cNvPr>
          <p:cNvSpPr>
            <a:spLocks noGrp="1"/>
          </p:cNvSpPr>
          <p:nvPr>
            <p:ph type="sldNum" sz="quarter" idx="5"/>
          </p:nvPr>
        </p:nvSpPr>
        <p:spPr/>
        <p:txBody>
          <a:bodyPr/>
          <a:lstStyle/>
          <a:p>
            <a:fld id="{B07158C4-A119-4B78-9DE8-A50001BC31DC}" type="slidenum">
              <a:rPr lang="en-AU" smtClean="0"/>
              <a:pPr/>
              <a:t>127</a:t>
            </a:fld>
            <a:endParaRPr lang="en-AU"/>
          </a:p>
        </p:txBody>
      </p:sp>
    </p:spTree>
    <p:extLst>
      <p:ext uri="{BB962C8B-B14F-4D97-AF65-F5344CB8AC3E}">
        <p14:creationId xmlns:p14="http://schemas.microsoft.com/office/powerpoint/2010/main" val="293492901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09D4AD-9C37-1961-FDF4-F820D0578E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26C67F-E10F-7946-8F56-5774C118C9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C7E36D-D944-B19E-DF0D-3DD096F333D3}"/>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3E84F468-23FA-FD18-E950-87714FFA58B7}"/>
              </a:ext>
            </a:extLst>
          </p:cNvPr>
          <p:cNvSpPr>
            <a:spLocks noGrp="1"/>
          </p:cNvSpPr>
          <p:nvPr>
            <p:ph type="sldNum" sz="quarter" idx="5"/>
          </p:nvPr>
        </p:nvSpPr>
        <p:spPr/>
        <p:txBody>
          <a:bodyPr/>
          <a:lstStyle/>
          <a:p>
            <a:fld id="{B07158C4-A119-4B78-9DE8-A50001BC31DC}" type="slidenum">
              <a:rPr lang="en-AU" smtClean="0"/>
              <a:pPr/>
              <a:t>128</a:t>
            </a:fld>
            <a:endParaRPr lang="en-AU"/>
          </a:p>
        </p:txBody>
      </p:sp>
    </p:spTree>
    <p:extLst>
      <p:ext uri="{BB962C8B-B14F-4D97-AF65-F5344CB8AC3E}">
        <p14:creationId xmlns:p14="http://schemas.microsoft.com/office/powerpoint/2010/main" val="14782967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129</a:t>
            </a:fld>
            <a:endParaRPr lang="en-AU"/>
          </a:p>
        </p:txBody>
      </p:sp>
    </p:spTree>
    <p:extLst>
      <p:ext uri="{BB962C8B-B14F-4D97-AF65-F5344CB8AC3E}">
        <p14:creationId xmlns:p14="http://schemas.microsoft.com/office/powerpoint/2010/main" val="228557524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130</a:t>
            </a:fld>
            <a:endParaRPr lang="en-AU"/>
          </a:p>
        </p:txBody>
      </p:sp>
    </p:spTree>
    <p:extLst>
      <p:ext uri="{BB962C8B-B14F-4D97-AF65-F5344CB8AC3E}">
        <p14:creationId xmlns:p14="http://schemas.microsoft.com/office/powerpoint/2010/main" val="96141935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363EF1-A774-21AA-0261-15FDD9E929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79E843-4E78-EC8B-8AFD-581A52FC39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B72E1B-CFF0-CB17-2CA6-221F8A2FA4BC}"/>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8C2D8CCB-2D46-ED78-E2EC-48D419B7DC99}"/>
              </a:ext>
            </a:extLst>
          </p:cNvPr>
          <p:cNvSpPr>
            <a:spLocks noGrp="1"/>
          </p:cNvSpPr>
          <p:nvPr>
            <p:ph type="sldNum" sz="quarter" idx="5"/>
          </p:nvPr>
        </p:nvSpPr>
        <p:spPr/>
        <p:txBody>
          <a:bodyPr/>
          <a:lstStyle/>
          <a:p>
            <a:fld id="{B07158C4-A119-4B78-9DE8-A50001BC31DC}" type="slidenum">
              <a:rPr lang="en-AU" smtClean="0"/>
              <a:pPr/>
              <a:t>131</a:t>
            </a:fld>
            <a:endParaRPr lang="en-AU"/>
          </a:p>
        </p:txBody>
      </p:sp>
    </p:spTree>
    <p:extLst>
      <p:ext uri="{BB962C8B-B14F-4D97-AF65-F5344CB8AC3E}">
        <p14:creationId xmlns:p14="http://schemas.microsoft.com/office/powerpoint/2010/main" val="168192444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2A6001-D59A-037A-7AED-0A6F463295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BE4F3E-E1CD-EC4C-F970-3C283E1506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C37A28-C865-DF14-E2F9-635CA534CCD0}"/>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3B91F4BB-D481-72BB-BD89-B0C427B1330A}"/>
              </a:ext>
            </a:extLst>
          </p:cNvPr>
          <p:cNvSpPr>
            <a:spLocks noGrp="1"/>
          </p:cNvSpPr>
          <p:nvPr>
            <p:ph type="sldNum" sz="quarter" idx="5"/>
          </p:nvPr>
        </p:nvSpPr>
        <p:spPr/>
        <p:txBody>
          <a:bodyPr/>
          <a:lstStyle/>
          <a:p>
            <a:fld id="{B07158C4-A119-4B78-9DE8-A50001BC31DC}" type="slidenum">
              <a:rPr lang="en-AU" smtClean="0"/>
              <a:pPr/>
              <a:t>132</a:t>
            </a:fld>
            <a:endParaRPr lang="en-AU"/>
          </a:p>
        </p:txBody>
      </p:sp>
    </p:spTree>
    <p:extLst>
      <p:ext uri="{BB962C8B-B14F-4D97-AF65-F5344CB8AC3E}">
        <p14:creationId xmlns:p14="http://schemas.microsoft.com/office/powerpoint/2010/main" val="384915721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133</a:t>
            </a:fld>
            <a:endParaRPr lang="en-AU"/>
          </a:p>
        </p:txBody>
      </p:sp>
    </p:spTree>
    <p:extLst>
      <p:ext uri="{BB962C8B-B14F-4D97-AF65-F5344CB8AC3E}">
        <p14:creationId xmlns:p14="http://schemas.microsoft.com/office/powerpoint/2010/main" val="181053512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A17B1F9-1883-FB0F-19DA-8B4A4053535B}"/>
              </a:ext>
            </a:extLst>
          </p:cNvPr>
          <p:cNvSpPr/>
          <p:nvPr userDrawn="1"/>
        </p:nvSpPr>
        <p:spPr>
          <a:xfrm>
            <a:off x="7128000" y="0"/>
            <a:ext cx="5064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a:extLst>
              <a:ext uri="{FF2B5EF4-FFF2-40B4-BE49-F238E27FC236}">
                <a16:creationId xmlns:a16="http://schemas.microsoft.com/office/drawing/2014/main" id="{6E6ACE4A-E374-4533-BE29-9C2AA078581F}"/>
              </a:ext>
              <a:ext uri="{C183D7F6-B498-43B3-948B-1728B52AA6E4}">
                <adec:decorative xmlns:adec="http://schemas.microsoft.com/office/drawing/2017/decorative" val="1"/>
              </a:ext>
            </a:extLst>
          </p:cNvPr>
          <p:cNvSpPr/>
          <p:nvPr userDrawn="1"/>
        </p:nvSpPr>
        <p:spPr>
          <a:xfrm>
            <a:off x="0" y="0"/>
            <a:ext cx="7128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cxnSp>
        <p:nvCxnSpPr>
          <p:cNvPr id="8" name="Straight Connector 7">
            <a:extLst>
              <a:ext uri="{FF2B5EF4-FFF2-40B4-BE49-F238E27FC236}">
                <a16:creationId xmlns:a16="http://schemas.microsoft.com/office/drawing/2014/main" id="{1379E5D7-4594-7BEA-DCDE-7C07259A2A00}"/>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06313123-38FC-0AA8-8313-B587FAEA9FAB}"/>
              </a:ext>
            </a:extLst>
          </p:cNvPr>
          <p:cNvSpPr>
            <a:spLocks noGrp="1"/>
          </p:cNvSpPr>
          <p:nvPr>
            <p:ph type="ctrTitle" hasCustomPrompt="1"/>
          </p:nvPr>
        </p:nvSpPr>
        <p:spPr>
          <a:xfrm>
            <a:off x="539999" y="2240968"/>
            <a:ext cx="6255979" cy="2033997"/>
          </a:xfrm>
          <a:ln>
            <a:noFill/>
          </a:ln>
        </p:spPr>
        <p:txBody>
          <a:bodyPr anchor="b">
            <a:noAutofit/>
          </a:bodyPr>
          <a:lstStyle>
            <a:lvl1pPr algn="l">
              <a:lnSpc>
                <a:spcPct val="100000"/>
              </a:lnSpc>
              <a:defRPr sz="4800">
                <a:solidFill>
                  <a:schemeClr val="bg1"/>
                </a:solidFill>
                <a:latin typeface="Arial" panose="020B0604020202020204" pitchFamily="34" charset="0"/>
                <a:cs typeface="Arial" panose="020B0604020202020204" pitchFamily="34" charset="0"/>
              </a:defRPr>
            </a:lvl1pPr>
          </a:lstStyle>
          <a:p>
            <a:r>
              <a:rPr lang="en-US"/>
              <a:t>Learning sequence/lesson/ activity title</a:t>
            </a:r>
          </a:p>
        </p:txBody>
      </p:sp>
      <p:sp>
        <p:nvSpPr>
          <p:cNvPr id="11" name="Text Placeholder 10">
            <a:extLst>
              <a:ext uri="{FF2B5EF4-FFF2-40B4-BE49-F238E27FC236}">
                <a16:creationId xmlns:a16="http://schemas.microsoft.com/office/drawing/2014/main" id="{1ECD7A7F-13F8-9E9F-94FF-03D42EEEF0A8}"/>
              </a:ext>
            </a:extLst>
          </p:cNvPr>
          <p:cNvSpPr>
            <a:spLocks noGrp="1"/>
          </p:cNvSpPr>
          <p:nvPr>
            <p:ph type="body" sz="quarter" idx="10" hasCustomPrompt="1"/>
          </p:nvPr>
        </p:nvSpPr>
        <p:spPr>
          <a:xfrm>
            <a:off x="539999" y="4385568"/>
            <a:ext cx="6255977" cy="426611"/>
          </a:xfrm>
        </p:spPr>
        <p:txBody>
          <a:bodyPr anchor="t">
            <a:noAutofit/>
          </a:bodyPr>
          <a:lstStyle>
            <a:lvl1pPr>
              <a:defRPr sz="2000">
                <a:solidFill>
                  <a:schemeClr val="accent4"/>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Stage</a:t>
            </a:r>
          </a:p>
        </p:txBody>
      </p:sp>
      <p:sp>
        <p:nvSpPr>
          <p:cNvPr id="12" name="Text Placeholder 14">
            <a:extLst>
              <a:ext uri="{FF2B5EF4-FFF2-40B4-BE49-F238E27FC236}">
                <a16:creationId xmlns:a16="http://schemas.microsoft.com/office/drawing/2014/main" id="{1F1B4A2E-693D-413E-6506-E51D3453E154}"/>
              </a:ext>
            </a:extLst>
          </p:cNvPr>
          <p:cNvSpPr>
            <a:spLocks noGrp="1"/>
          </p:cNvSpPr>
          <p:nvPr>
            <p:ph type="body" sz="quarter" idx="16" hasCustomPrompt="1"/>
          </p:nvPr>
        </p:nvSpPr>
        <p:spPr>
          <a:xfrm>
            <a:off x="540000" y="4925698"/>
            <a:ext cx="6255975" cy="360000"/>
          </a:xfrm>
        </p:spPr>
        <p:txBody>
          <a:bodyPr>
            <a:noAutofit/>
          </a:bodyPr>
          <a:lstStyle>
            <a:lvl1pPr>
              <a:spcAft>
                <a:spcPts val="0"/>
              </a:spcAft>
              <a:defRPr sz="1800" b="1">
                <a:solidFill>
                  <a:schemeClr val="bg1"/>
                </a:solidFill>
                <a:latin typeface="Arial" panose="020B0604020202020204" pitchFamily="34" charset="0"/>
                <a:cs typeface="Arial" panose="020B0604020202020204" pitchFamily="34" charset="0"/>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Module</a:t>
            </a:r>
          </a:p>
        </p:txBody>
      </p:sp>
      <p:sp>
        <p:nvSpPr>
          <p:cNvPr id="13" name="Text Placeholder 7">
            <a:extLst>
              <a:ext uri="{FF2B5EF4-FFF2-40B4-BE49-F238E27FC236}">
                <a16:creationId xmlns:a16="http://schemas.microsoft.com/office/drawing/2014/main" id="{0C245AE8-A9B0-AE21-616C-11D22901313C}"/>
              </a:ext>
            </a:extLst>
          </p:cNvPr>
          <p:cNvSpPr>
            <a:spLocks noGrp="1"/>
          </p:cNvSpPr>
          <p:nvPr>
            <p:ph type="body" sz="quarter" idx="14" hasCustomPrompt="1"/>
          </p:nvPr>
        </p:nvSpPr>
        <p:spPr>
          <a:xfrm>
            <a:off x="540000" y="5327998"/>
            <a:ext cx="6255971" cy="792000"/>
          </a:xfrm>
        </p:spPr>
        <p:txBody>
          <a:bodyPr/>
          <a:lstStyle>
            <a:lvl1pPr>
              <a:defRPr sz="1800">
                <a:solidFill>
                  <a:schemeClr val="bg1"/>
                </a:solidFill>
                <a:latin typeface="Arial" panose="020B0604020202020204" pitchFamily="34" charset="0"/>
                <a:cs typeface="Arial" panose="020B0604020202020204" pitchFamily="34" charset="0"/>
              </a:defRPr>
            </a:lvl1pPr>
          </a:lstStyle>
          <a:p>
            <a:pPr lvl="0"/>
            <a:r>
              <a:rPr lang="en-US"/>
              <a:t>Presenter name</a:t>
            </a:r>
            <a:endParaRPr lang="en-AU"/>
          </a:p>
        </p:txBody>
      </p:sp>
      <p:sp>
        <p:nvSpPr>
          <p:cNvPr id="15" name="Text Placeholder 14">
            <a:extLst>
              <a:ext uri="{FF2B5EF4-FFF2-40B4-BE49-F238E27FC236}">
                <a16:creationId xmlns:a16="http://schemas.microsoft.com/office/drawing/2014/main" id="{5C2AC99F-F6FA-4B77-DD09-207FFF07B242}"/>
              </a:ext>
            </a:extLst>
          </p:cNvPr>
          <p:cNvSpPr>
            <a:spLocks noGrp="1"/>
          </p:cNvSpPr>
          <p:nvPr>
            <p:ph type="body" sz="quarter" idx="15" hasCustomPrompt="1"/>
          </p:nvPr>
        </p:nvSpPr>
        <p:spPr>
          <a:xfrm>
            <a:off x="540000" y="6192000"/>
            <a:ext cx="6255975" cy="360000"/>
          </a:xfrm>
        </p:spPr>
        <p:txBody>
          <a:bodyPr anchor="b" anchorCtr="0">
            <a:noAutofit/>
          </a:bodyPr>
          <a:lstStyle>
            <a:lvl1pPr algn="l">
              <a:defRPr sz="1800" b="0">
                <a:solidFill>
                  <a:schemeClr val="bg1"/>
                </a:solidFill>
                <a:latin typeface="Arial" panose="020B0604020202020204" pitchFamily="34" charset="0"/>
                <a:cs typeface="Arial" panose="020B0604020202020204" pitchFamily="34" charset="0"/>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00 Month YYYY</a:t>
            </a:r>
          </a:p>
        </p:txBody>
      </p:sp>
      <p:pic>
        <p:nvPicPr>
          <p:cNvPr id="17" name="Picture 16">
            <a:extLst>
              <a:ext uri="{FF2B5EF4-FFF2-40B4-BE49-F238E27FC236}">
                <a16:creationId xmlns:a16="http://schemas.microsoft.com/office/drawing/2014/main" id="{1B2918F2-2A15-B218-B84D-C469AD3B60D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135329" y="360000"/>
            <a:ext cx="660650" cy="715199"/>
          </a:xfrm>
          <a:prstGeom prst="rect">
            <a:avLst/>
          </a:prstGeom>
        </p:spPr>
      </p:pic>
      <p:sp>
        <p:nvSpPr>
          <p:cNvPr id="2" name="Picture Placeholder 4">
            <a:extLst>
              <a:ext uri="{FF2B5EF4-FFF2-40B4-BE49-F238E27FC236}">
                <a16:creationId xmlns:a16="http://schemas.microsoft.com/office/drawing/2014/main" id="{206B55C3-1914-D3B1-73B3-69F5509A4B69}"/>
              </a:ext>
              <a:ext uri="{C183D7F6-B498-43B3-948B-1728B52AA6E4}">
                <adec:decorative xmlns:adec="http://schemas.microsoft.com/office/drawing/2017/decorative" val="1"/>
              </a:ext>
            </a:extLst>
          </p:cNvPr>
          <p:cNvSpPr>
            <a:spLocks noGrp="1"/>
          </p:cNvSpPr>
          <p:nvPr>
            <p:ph type="pic" sz="quarter" idx="13"/>
          </p:nvPr>
        </p:nvSpPr>
        <p:spPr>
          <a:xfrm>
            <a:off x="7128000" y="0"/>
            <a:ext cx="5064000" cy="6858000"/>
          </a:xfrm>
        </p:spPr>
        <p:txBody>
          <a:bodyPr/>
          <a:lstStyle/>
          <a:p>
            <a:r>
              <a:rPr lang="en-US"/>
              <a:t>Click icon to add picture</a:t>
            </a:r>
            <a:endParaRPr lang="en-AU"/>
          </a:p>
        </p:txBody>
      </p:sp>
    </p:spTree>
    <p:extLst>
      <p:ext uri="{BB962C8B-B14F-4D97-AF65-F5344CB8AC3E}">
        <p14:creationId xmlns:p14="http://schemas.microsoft.com/office/powerpoint/2010/main" val="1578408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References">
    <p:bg>
      <p:bgPr>
        <a:solidFill>
          <a:schemeClr val="accent4"/>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3C69E21-27A4-4448-A8A5-3DF6A41F3B28}"/>
              </a:ext>
            </a:extLst>
          </p:cNvPr>
          <p:cNvSpPr/>
          <p:nvPr userDrawn="1"/>
        </p:nvSpPr>
        <p:spPr>
          <a:xfrm>
            <a:off x="0" y="1265616"/>
            <a:ext cx="12192000" cy="19011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a:cxnSpLocks/>
          </p:cNvCxnSpPr>
          <p:nvPr userDrawn="1"/>
        </p:nvCxnSpPr>
        <p:spPr>
          <a:xfrm>
            <a:off x="0" y="1265616"/>
            <a:ext cx="12192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81B646BC-5BB3-E31B-1A9E-AD82558D7FE8}"/>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itle 3">
            <a:extLst>
              <a:ext uri="{FF2B5EF4-FFF2-40B4-BE49-F238E27FC236}">
                <a16:creationId xmlns:a16="http://schemas.microsoft.com/office/drawing/2014/main" id="{2245FC77-E959-4B3D-936D-71858DF4D065}"/>
              </a:ext>
            </a:extLst>
          </p:cNvPr>
          <p:cNvSpPr>
            <a:spLocks noGrp="1"/>
          </p:cNvSpPr>
          <p:nvPr>
            <p:ph type="title" hasCustomPrompt="1"/>
          </p:nvPr>
        </p:nvSpPr>
        <p:spPr>
          <a:xfrm>
            <a:off x="360000" y="360001"/>
            <a:ext cx="10080000" cy="521412"/>
          </a:xfrm>
        </p:spPr>
        <p:txBody>
          <a:bodyPr/>
          <a:lstStyle>
            <a:lvl1pPr>
              <a:defRPr>
                <a:solidFill>
                  <a:schemeClr val="accent1"/>
                </a:solidFill>
              </a:defRPr>
            </a:lvl1pPr>
          </a:lstStyle>
          <a:p>
            <a:r>
              <a:rPr lang="en-US"/>
              <a:t>References</a:t>
            </a:r>
            <a:endParaRPr lang="en-AU"/>
          </a:p>
        </p:txBody>
      </p:sp>
      <p:sp>
        <p:nvSpPr>
          <p:cNvPr id="2" name="Content Placeholder 2">
            <a:extLst>
              <a:ext uri="{FF2B5EF4-FFF2-40B4-BE49-F238E27FC236}">
                <a16:creationId xmlns:a16="http://schemas.microsoft.com/office/drawing/2014/main" id="{27905181-B8A1-3C65-36D9-EB3FF362FF6C}"/>
              </a:ext>
            </a:extLst>
          </p:cNvPr>
          <p:cNvSpPr>
            <a:spLocks noGrp="1"/>
          </p:cNvSpPr>
          <p:nvPr>
            <p:ph idx="1" hasCustomPrompt="1"/>
          </p:nvPr>
        </p:nvSpPr>
        <p:spPr>
          <a:xfrm>
            <a:off x="360000" y="3428999"/>
            <a:ext cx="11484000" cy="2927351"/>
          </a:xfrm>
        </p:spPr>
        <p:txBody>
          <a:bodyPr/>
          <a:lstStyle>
            <a:lvl1pPr>
              <a:lnSpc>
                <a:spcPct val="150000"/>
              </a:lnSpc>
              <a:defRPr sz="1200">
                <a:latin typeface="Arial" panose="020B0604020202020204" pitchFamily="34" charset="0"/>
                <a:cs typeface="Arial" panose="020B0604020202020204" pitchFamily="34" charset="0"/>
              </a:defRPr>
            </a:lvl1pPr>
            <a:lvl2pPr>
              <a:lnSpc>
                <a:spcPct val="150000"/>
              </a:lnSpc>
              <a:defRPr sz="1200"/>
            </a:lvl2pPr>
            <a:lvl3pPr>
              <a:lnSpc>
                <a:spcPct val="150000"/>
              </a:lnSpc>
              <a:defRPr/>
            </a:lvl3pPr>
            <a:lvl4pPr>
              <a:lnSpc>
                <a:spcPct val="150000"/>
              </a:lnSpc>
              <a:defRPr sz="1200"/>
            </a:lvl4pPr>
            <a:lvl5pPr>
              <a:lnSpc>
                <a:spcPct val="150000"/>
              </a:lnSpc>
              <a:defRPr sz="12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0593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Copyright">
    <p:bg>
      <p:bgPr>
        <a:solidFill>
          <a:schemeClr val="accent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chemeClr val="bg1"/>
                </a:solidFill>
              </a:defRPr>
            </a:lvl1pPr>
          </a:lstStyle>
          <a:p>
            <a:fld id="{10A01DC5-1685-4615-8240-15192985C6A2}" type="slidenum">
              <a:rPr lang="en-AU" smtClean="0"/>
              <a:pPr/>
              <a:t>‹#›</a:t>
            </a:fld>
            <a:endParaRPr lang="en-AU"/>
          </a:p>
        </p:txBody>
      </p:sp>
      <p:sp>
        <p:nvSpPr>
          <p:cNvPr id="2" name="Title 1">
            <a:extLst>
              <a:ext uri="{FF2B5EF4-FFF2-40B4-BE49-F238E27FC236}">
                <a16:creationId xmlns:a16="http://schemas.microsoft.com/office/drawing/2014/main" id="{34BE5FFA-C863-5F63-2574-4F650BA4588D}"/>
              </a:ext>
            </a:extLst>
          </p:cNvPr>
          <p:cNvSpPr>
            <a:spLocks noGrp="1"/>
          </p:cNvSpPr>
          <p:nvPr>
            <p:ph type="title" hasCustomPrompt="1"/>
          </p:nvPr>
        </p:nvSpPr>
        <p:spPr>
          <a:xfrm>
            <a:off x="360000" y="360000"/>
            <a:ext cx="10080000" cy="537467"/>
          </a:xfrm>
        </p:spPr>
        <p:txBody>
          <a:bodyPr/>
          <a:lstStyle>
            <a:lvl1pPr>
              <a:defRPr>
                <a:solidFill>
                  <a:schemeClr val="bg1"/>
                </a:solidFill>
              </a:defRPr>
            </a:lvl1pPr>
          </a:lstStyle>
          <a:p>
            <a:r>
              <a:rPr lang="en-US"/>
              <a:t>Copyright</a:t>
            </a:r>
          </a:p>
        </p:txBody>
      </p:sp>
      <p:sp>
        <p:nvSpPr>
          <p:cNvPr id="3" name="Slide Number Placeholder 4">
            <a:extLst>
              <a:ext uri="{FF2B5EF4-FFF2-40B4-BE49-F238E27FC236}">
                <a16:creationId xmlns:a16="http://schemas.microsoft.com/office/drawing/2014/main" id="{CAF241D3-718F-F3B9-95BA-7ED78B1B5BDD}"/>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bg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a:p>
        </p:txBody>
      </p:sp>
      <p:sp>
        <p:nvSpPr>
          <p:cNvPr id="5" name="Rectangle 4">
            <a:extLst>
              <a:ext uri="{FF2B5EF4-FFF2-40B4-BE49-F238E27FC236}">
                <a16:creationId xmlns:a16="http://schemas.microsoft.com/office/drawing/2014/main" id="{147A10EB-69B5-E036-369C-033BAFE6DB18}"/>
              </a:ext>
            </a:extLst>
          </p:cNvPr>
          <p:cNvSpPr/>
          <p:nvPr userDrawn="1"/>
        </p:nvSpPr>
        <p:spPr>
          <a:xfrm>
            <a:off x="10915048" y="231006"/>
            <a:ext cx="1039529" cy="1100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6" name="Picture 5" descr="A red flower with white text&#10;&#10;Description automatically generated with low confidence">
            <a:extLst>
              <a:ext uri="{FF2B5EF4-FFF2-40B4-BE49-F238E27FC236}">
                <a16:creationId xmlns:a16="http://schemas.microsoft.com/office/drawing/2014/main" id="{F5F3CD7E-F06C-6B47-6A3E-198A7C0DC31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95216" y="360000"/>
            <a:ext cx="660785" cy="717587"/>
          </a:xfrm>
          <a:prstGeom prst="rect">
            <a:avLst/>
          </a:prstGeom>
        </p:spPr>
      </p:pic>
      <p:pic>
        <p:nvPicPr>
          <p:cNvPr id="7" name="Picture 12" descr="Creative Commons Attribution licence logo">
            <a:extLst>
              <a:ext uri="{FF2B5EF4-FFF2-40B4-BE49-F238E27FC236}">
                <a16:creationId xmlns:a16="http://schemas.microsoft.com/office/drawing/2014/main" id="{7948A98C-F758-2F9B-44F6-E4FEA77CAA7A}"/>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0244972" y="2967486"/>
            <a:ext cx="1406523" cy="489432"/>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10">
            <a:extLst>
              <a:ext uri="{FF2B5EF4-FFF2-40B4-BE49-F238E27FC236}">
                <a16:creationId xmlns:a16="http://schemas.microsoft.com/office/drawing/2014/main" id="{CD8E711E-20C4-EB65-95D8-4E4BB3686546}"/>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4"/>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3076037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accent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3" name="Title 1">
            <a:extLst>
              <a:ext uri="{FF2B5EF4-FFF2-40B4-BE49-F238E27FC236}">
                <a16:creationId xmlns:a16="http://schemas.microsoft.com/office/drawing/2014/main" id="{8AD8A72A-7327-BEF4-2507-0522B8614AE9}"/>
              </a:ext>
            </a:extLst>
          </p:cNvPr>
          <p:cNvSpPr>
            <a:spLocks noGrp="1"/>
          </p:cNvSpPr>
          <p:nvPr>
            <p:ph type="ctrTitle" hasCustomPrompt="1"/>
          </p:nvPr>
        </p:nvSpPr>
        <p:spPr>
          <a:xfrm>
            <a:off x="540000" y="4067881"/>
            <a:ext cx="11291998" cy="800681"/>
          </a:xfrm>
          <a:ln>
            <a:noFill/>
          </a:ln>
        </p:spPr>
        <p:txBody>
          <a:bodyPr anchor="t">
            <a:noAutofit/>
          </a:bodyPr>
          <a:lstStyle>
            <a:lvl1pPr algn="l">
              <a:lnSpc>
                <a:spcPct val="110000"/>
              </a:lnSpc>
              <a:defRPr sz="4800">
                <a:solidFill>
                  <a:schemeClr val="bg1"/>
                </a:solidFill>
                <a:latin typeface="Arial" panose="020B0604020202020204" pitchFamily="34" charset="0"/>
                <a:cs typeface="Arial" panose="020B0604020202020204" pitchFamily="34" charset="0"/>
              </a:defRPr>
            </a:lvl1pPr>
          </a:lstStyle>
          <a:p>
            <a:pPr>
              <a:lnSpc>
                <a:spcPct val="100000"/>
              </a:lnSpc>
            </a:pPr>
            <a:r>
              <a:rPr lang="en-AU"/>
              <a:t>Lesson title</a:t>
            </a:r>
          </a:p>
        </p:txBody>
      </p:sp>
      <p:sp>
        <p:nvSpPr>
          <p:cNvPr id="6" name="Oval 5">
            <a:extLst>
              <a:ext uri="{FF2B5EF4-FFF2-40B4-BE49-F238E27FC236}">
                <a16:creationId xmlns:a16="http://schemas.microsoft.com/office/drawing/2014/main" id="{5EBAE78F-1A35-0A2C-DBF4-48477CA8F3A7}"/>
              </a:ext>
            </a:extLst>
          </p:cNvPr>
          <p:cNvSpPr>
            <a:spLocks noGrp="1" noRot="1" noMove="1" noResize="1" noEditPoints="1" noAdjustHandles="1" noChangeArrowheads="1" noChangeShapeType="1"/>
          </p:cNvSpPr>
          <p:nvPr userDrawn="1"/>
        </p:nvSpPr>
        <p:spPr>
          <a:xfrm>
            <a:off x="11056620" y="289560"/>
            <a:ext cx="906780" cy="80068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 name="Picture 1">
            <a:extLst>
              <a:ext uri="{FF2B5EF4-FFF2-40B4-BE49-F238E27FC236}">
                <a16:creationId xmlns:a16="http://schemas.microsoft.com/office/drawing/2014/main" id="{1DE675F6-B3E6-7651-8B0E-50E39CE29B9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171348" y="360000"/>
            <a:ext cx="660650" cy="715199"/>
          </a:xfrm>
          <a:prstGeom prst="rect">
            <a:avLst/>
          </a:prstGeom>
        </p:spPr>
      </p:pic>
    </p:spTree>
    <p:extLst>
      <p:ext uri="{BB962C8B-B14F-4D97-AF65-F5344CB8AC3E}">
        <p14:creationId xmlns:p14="http://schemas.microsoft.com/office/powerpoint/2010/main" val="2864672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Blue backgroun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165CECD-C00D-4560-9C97-AE28A8535867}"/>
              </a:ext>
              <a:ext uri="{C183D7F6-B498-43B3-948B-1728B52AA6E4}">
                <adec:decorative xmlns:adec="http://schemas.microsoft.com/office/drawing/2017/decorative" val="1"/>
              </a:ext>
            </a:extLst>
          </p:cNvPr>
          <p:cNvSpPr/>
          <p:nvPr userDrawn="1"/>
        </p:nvSpPr>
        <p:spPr>
          <a:xfrm>
            <a:off x="0" y="1620000"/>
            <a:ext cx="12192000" cy="523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Picture Placeholder 4">
            <a:extLst>
              <a:ext uri="{FF2B5EF4-FFF2-40B4-BE49-F238E27FC236}">
                <a16:creationId xmlns:a16="http://schemas.microsoft.com/office/drawing/2014/main" id="{8AB6FE45-2247-43AE-AFB0-3C1EC574D8FA}"/>
              </a:ext>
              <a:ext uri="{C183D7F6-B498-43B3-948B-1728B52AA6E4}">
                <adec:decorative xmlns:adec="http://schemas.microsoft.com/office/drawing/2017/decorative" val="1"/>
              </a:ext>
            </a:extLst>
          </p:cNvPr>
          <p:cNvSpPr>
            <a:spLocks noGrp="1"/>
          </p:cNvSpPr>
          <p:nvPr>
            <p:ph type="pic" sz="quarter" idx="13"/>
          </p:nvPr>
        </p:nvSpPr>
        <p:spPr>
          <a:xfrm>
            <a:off x="359998" y="1909282"/>
            <a:ext cx="11483999" cy="4210718"/>
          </a:xfrm>
        </p:spPr>
        <p:txBody>
          <a:bodyPr/>
          <a:lstStyle/>
          <a:p>
            <a:r>
              <a:rPr lang="en-US"/>
              <a:t>Click icon to add picture</a:t>
            </a:r>
            <a:endParaRPr lang="en-AU"/>
          </a:p>
        </p:txBody>
      </p: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sp>
        <p:nvSpPr>
          <p:cNvPr id="10" name="Title 4">
            <a:extLst>
              <a:ext uri="{FF2B5EF4-FFF2-40B4-BE49-F238E27FC236}">
                <a16:creationId xmlns:a16="http://schemas.microsoft.com/office/drawing/2014/main" id="{4B69FB63-5913-44B0-9BCA-4B6E66CE48BF}"/>
              </a:ext>
            </a:extLst>
          </p:cNvPr>
          <p:cNvSpPr>
            <a:spLocks noGrp="1"/>
          </p:cNvSpPr>
          <p:nvPr>
            <p:ph type="title"/>
          </p:nvPr>
        </p:nvSpPr>
        <p:spPr>
          <a:xfrm>
            <a:off x="359998" y="360000"/>
            <a:ext cx="10260002" cy="522000"/>
          </a:xfrm>
        </p:spPr>
        <p:txBody>
          <a:bodyPr/>
          <a:lstStyle>
            <a:lvl1pPr>
              <a:defRPr>
                <a:solidFill>
                  <a:schemeClr val="accent1"/>
                </a:solidFill>
              </a:defRPr>
            </a:lvl1pPr>
          </a:lstStyle>
          <a:p>
            <a:r>
              <a:rPr lang="en-US"/>
              <a:t>Click to edit Master title style</a:t>
            </a:r>
            <a:endParaRPr lang="en-AU"/>
          </a:p>
        </p:txBody>
      </p:sp>
      <p:sp>
        <p:nvSpPr>
          <p:cNvPr id="11" name="Text Placeholder 10">
            <a:extLst>
              <a:ext uri="{FF2B5EF4-FFF2-40B4-BE49-F238E27FC236}">
                <a16:creationId xmlns:a16="http://schemas.microsoft.com/office/drawing/2014/main" id="{4A905C52-CF4B-447B-B93D-A86FD209402A}"/>
              </a:ext>
            </a:extLst>
          </p:cNvPr>
          <p:cNvSpPr>
            <a:spLocks noGrp="1"/>
          </p:cNvSpPr>
          <p:nvPr>
            <p:ph type="body" sz="quarter" idx="18" hasCustomPrompt="1"/>
          </p:nvPr>
        </p:nvSpPr>
        <p:spPr>
          <a:xfrm>
            <a:off x="360000" y="1016704"/>
            <a:ext cx="10080000"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22972229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360000"/>
            <a:ext cx="11484000" cy="545601"/>
          </a:xfrm>
        </p:spPr>
        <p:txBody>
          <a:bodyPr/>
          <a:lstStyle>
            <a:lvl1pPr>
              <a:defRPr>
                <a:solidFill>
                  <a:schemeClr val="accent1"/>
                </a:solidFill>
              </a:defRPr>
            </a:lvl1pPr>
          </a:lstStyle>
          <a:p>
            <a:r>
              <a:rPr lang="en-US"/>
              <a:t>Title</a:t>
            </a:r>
            <a:endParaRPr lang="en-AU"/>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59999" y="982520"/>
            <a:ext cx="11483999"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2" name="Text Placeholder 3">
            <a:extLst>
              <a:ext uri="{FF2B5EF4-FFF2-40B4-BE49-F238E27FC236}">
                <a16:creationId xmlns:a16="http://schemas.microsoft.com/office/drawing/2014/main" id="{7A679F83-4A45-8E00-A9A4-2E8DE35C1BB0}"/>
              </a:ext>
            </a:extLst>
          </p:cNvPr>
          <p:cNvSpPr>
            <a:spLocks noGrp="1"/>
          </p:cNvSpPr>
          <p:nvPr>
            <p:ph type="body" sz="quarter" idx="17" hasCustomPrompt="1"/>
          </p:nvPr>
        </p:nvSpPr>
        <p:spPr>
          <a:xfrm>
            <a:off x="360000" y="1567086"/>
            <a:ext cx="11484000" cy="4807835"/>
          </a:xfrm>
        </p:spPr>
        <p:txBody>
          <a:bodyPr/>
          <a:lstStyle>
            <a:lvl1pPr>
              <a:defRPr/>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09472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and pictur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360000"/>
            <a:ext cx="11484000" cy="545601"/>
          </a:xfrm>
        </p:spPr>
        <p:txBody>
          <a:bodyPr/>
          <a:lstStyle>
            <a:lvl1pPr>
              <a:defRPr>
                <a:solidFill>
                  <a:schemeClr val="accent1"/>
                </a:solidFill>
              </a:defRPr>
            </a:lvl1pPr>
          </a:lstStyle>
          <a:p>
            <a:r>
              <a:rPr lang="en-US"/>
              <a:t>Title</a:t>
            </a:r>
            <a:endParaRPr lang="en-AU"/>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59999" y="982520"/>
            <a:ext cx="11483999"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3" name="Content Placeholder 2">
            <a:extLst>
              <a:ext uri="{FF2B5EF4-FFF2-40B4-BE49-F238E27FC236}">
                <a16:creationId xmlns:a16="http://schemas.microsoft.com/office/drawing/2014/main" id="{EAC13D79-FA01-577F-AC79-E39D6DCCC806}"/>
              </a:ext>
            </a:extLst>
          </p:cNvPr>
          <p:cNvSpPr>
            <a:spLocks noGrp="1"/>
          </p:cNvSpPr>
          <p:nvPr>
            <p:ph sz="quarter" idx="19" hasCustomPrompt="1"/>
          </p:nvPr>
        </p:nvSpPr>
        <p:spPr>
          <a:xfrm>
            <a:off x="360363" y="1562471"/>
            <a:ext cx="5735637" cy="4814518"/>
          </a:xfrm>
        </p:spPr>
        <p:txBody>
          <a:body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8" name="Picture Placeholder 7">
            <a:extLst>
              <a:ext uri="{FF2B5EF4-FFF2-40B4-BE49-F238E27FC236}">
                <a16:creationId xmlns:a16="http://schemas.microsoft.com/office/drawing/2014/main" id="{F0C3D212-D9E6-5651-0336-B3898E36FBA5}"/>
              </a:ext>
            </a:extLst>
          </p:cNvPr>
          <p:cNvSpPr>
            <a:spLocks noGrp="1"/>
          </p:cNvSpPr>
          <p:nvPr>
            <p:ph type="pic" sz="quarter" idx="20"/>
          </p:nvPr>
        </p:nvSpPr>
        <p:spPr>
          <a:xfrm>
            <a:off x="6324599" y="1562470"/>
            <a:ext cx="5507038" cy="4814518"/>
          </a:xfrm>
        </p:spPr>
        <p:txBody>
          <a:bodyPr/>
          <a:lstStyle/>
          <a:p>
            <a:r>
              <a:rPr lang="en-US"/>
              <a:t>Click icon to add picture</a:t>
            </a:r>
            <a:endParaRPr lang="en-AU"/>
          </a:p>
        </p:txBody>
      </p:sp>
    </p:spTree>
    <p:extLst>
      <p:ext uri="{BB962C8B-B14F-4D97-AF65-F5344CB8AC3E}">
        <p14:creationId xmlns:p14="http://schemas.microsoft.com/office/powerpoint/2010/main" val="4283855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eature image and text">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91FCC384-7450-516C-24D0-7D029ED3855A}"/>
              </a:ext>
              <a:ext uri="{C183D7F6-B498-43B3-948B-1728B52AA6E4}">
                <adec:decorative xmlns:adec="http://schemas.microsoft.com/office/drawing/2017/decorative" val="1"/>
              </a:ext>
            </a:extLst>
          </p:cNvPr>
          <p:cNvSpPr>
            <a:spLocks noGrp="1"/>
          </p:cNvSpPr>
          <p:nvPr>
            <p:ph type="pic" sz="quarter" idx="13"/>
          </p:nvPr>
        </p:nvSpPr>
        <p:spPr>
          <a:xfrm>
            <a:off x="0" y="0"/>
            <a:ext cx="5040000" cy="6858000"/>
          </a:xfrm>
        </p:spPr>
        <p:txBody>
          <a:bodyPr/>
          <a:lstStyle/>
          <a:p>
            <a:r>
              <a:rPr lang="en-US"/>
              <a:t>Click icon to add picture</a:t>
            </a:r>
            <a:endParaRPr lang="en-AU"/>
          </a:p>
        </p:txBody>
      </p:sp>
      <p:sp>
        <p:nvSpPr>
          <p:cNvPr id="4" name="Title 1">
            <a:extLst>
              <a:ext uri="{FF2B5EF4-FFF2-40B4-BE49-F238E27FC236}">
                <a16:creationId xmlns:a16="http://schemas.microsoft.com/office/drawing/2014/main" id="{46E61F09-1856-72E7-5C79-31B4A856E7AD}"/>
              </a:ext>
            </a:extLst>
          </p:cNvPr>
          <p:cNvSpPr>
            <a:spLocks noGrp="1"/>
          </p:cNvSpPr>
          <p:nvPr>
            <p:ph type="title" hasCustomPrompt="1"/>
          </p:nvPr>
        </p:nvSpPr>
        <p:spPr>
          <a:xfrm>
            <a:off x="5400000" y="360000"/>
            <a:ext cx="6407150" cy="554400"/>
          </a:xfrm>
        </p:spPr>
        <p:txBody>
          <a:bodyPr/>
          <a:lstStyle>
            <a:lvl1pPr>
              <a:defRPr>
                <a:solidFill>
                  <a:schemeClr val="accent1"/>
                </a:solidFill>
              </a:defRPr>
            </a:lvl1pPr>
          </a:lstStyle>
          <a:p>
            <a:r>
              <a:rPr lang="en-US"/>
              <a:t>Title</a:t>
            </a:r>
          </a:p>
        </p:txBody>
      </p:sp>
      <p:cxnSp>
        <p:nvCxnSpPr>
          <p:cNvPr id="6" name="Straight Connector 5">
            <a:extLst>
              <a:ext uri="{FF2B5EF4-FFF2-40B4-BE49-F238E27FC236}">
                <a16:creationId xmlns:a16="http://schemas.microsoft.com/office/drawing/2014/main" id="{52576981-5B08-29E1-CBD0-60B20605F583}"/>
              </a:ext>
              <a:ext uri="{C183D7F6-B498-43B3-948B-1728B52AA6E4}">
                <adec:decorative xmlns:adec="http://schemas.microsoft.com/office/drawing/2017/decorative" val="1"/>
              </a:ext>
            </a:extLst>
          </p:cNvPr>
          <p:cNvCxnSpPr>
            <a:cxnSpLocks/>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1">
            <a:extLst>
              <a:ext uri="{FF2B5EF4-FFF2-40B4-BE49-F238E27FC236}">
                <a16:creationId xmlns:a16="http://schemas.microsoft.com/office/drawing/2014/main" id="{AC754ADD-23A8-B626-EF2D-A89E9897C22E}"/>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10" name="Text Placeholder 3">
            <a:extLst>
              <a:ext uri="{FF2B5EF4-FFF2-40B4-BE49-F238E27FC236}">
                <a16:creationId xmlns:a16="http://schemas.microsoft.com/office/drawing/2014/main" id="{DE31FF8A-F945-2755-C01F-A984129CCFE4}"/>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13" name="Text Placeholder 10">
            <a:extLst>
              <a:ext uri="{FF2B5EF4-FFF2-40B4-BE49-F238E27FC236}">
                <a16:creationId xmlns:a16="http://schemas.microsoft.com/office/drawing/2014/main" id="{5222D209-0CF8-F581-20B2-402482319282}"/>
              </a:ext>
            </a:extLst>
          </p:cNvPr>
          <p:cNvSpPr>
            <a:spLocks noGrp="1"/>
          </p:cNvSpPr>
          <p:nvPr>
            <p:ph type="body" sz="quarter" idx="18" hasCustomPrompt="1"/>
          </p:nvPr>
        </p:nvSpPr>
        <p:spPr>
          <a:xfrm>
            <a:off x="5399998" y="982520"/>
            <a:ext cx="6407150" cy="294189"/>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1721998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tudent devised examp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E8F6E96-99E3-4F1D-3A20-E08B77215476}"/>
              </a:ext>
            </a:extLst>
          </p:cNvPr>
          <p:cNvSpPr/>
          <p:nvPr userDrawn="1"/>
        </p:nvSpPr>
        <p:spPr>
          <a:xfrm>
            <a:off x="0" y="0"/>
            <a:ext cx="12192000" cy="161636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535382"/>
            <a:ext cx="9920073" cy="545601"/>
          </a:xfrm>
        </p:spPr>
        <p:txBody>
          <a:bodyPr/>
          <a:lstStyle>
            <a:lvl1pPr>
              <a:defRPr>
                <a:solidFill>
                  <a:schemeClr val="accent1"/>
                </a:solidFill>
              </a:defRPr>
            </a:lvl1pPr>
          </a:lstStyle>
          <a:p>
            <a:r>
              <a:rPr lang="en-US"/>
              <a:t>Title</a:t>
            </a:r>
            <a:endParaRPr lang="en-AU"/>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60000" y="1743837"/>
            <a:ext cx="9920073" cy="471554"/>
          </a:xfrm>
        </p:spPr>
        <p:txBody>
          <a:bodyPr anchor="b">
            <a:noAutofit/>
          </a:bodyPr>
          <a:lstStyle>
            <a:lvl1pPr>
              <a:defRPr sz="28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pic>
        <p:nvPicPr>
          <p:cNvPr id="3" name="Picture 2" descr="A blue circle with a piece of a puzzle&#10;&#10;Description automatically generated">
            <a:extLst>
              <a:ext uri="{FF2B5EF4-FFF2-40B4-BE49-F238E27FC236}">
                <a16:creationId xmlns:a16="http://schemas.microsoft.com/office/drawing/2014/main" id="{F96725C5-9C99-B330-D0AA-938DE6B59F4D}"/>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0682417" y="134354"/>
            <a:ext cx="1347657" cy="1347657"/>
          </a:xfrm>
          <a:prstGeom prst="rect">
            <a:avLst/>
          </a:prstGeom>
          <a:noFill/>
          <a:extLst>
            <a:ext uri="{909E8E84-426E-40DD-AFC4-6F175D3DCCD1}">
              <a14:hiddenFill xmlns:a14="http://schemas.microsoft.com/office/drawing/2010/main">
                <a:solidFill>
                  <a:srgbClr val="FFFFFF"/>
                </a:solidFill>
              </a14:hiddenFill>
            </a:ext>
          </a:extLst>
        </p:spPr>
      </p:pic>
      <p:sp>
        <p:nvSpPr>
          <p:cNvPr id="8" name="Picture Placeholder 7">
            <a:extLst>
              <a:ext uri="{FF2B5EF4-FFF2-40B4-BE49-F238E27FC236}">
                <a16:creationId xmlns:a16="http://schemas.microsoft.com/office/drawing/2014/main" id="{0A1CAFC3-176E-0DAD-ACB1-AD56FA16962A}"/>
              </a:ext>
            </a:extLst>
          </p:cNvPr>
          <p:cNvSpPr>
            <a:spLocks noGrp="1"/>
          </p:cNvSpPr>
          <p:nvPr>
            <p:ph type="pic" sz="quarter" idx="19"/>
          </p:nvPr>
        </p:nvSpPr>
        <p:spPr>
          <a:xfrm>
            <a:off x="360363" y="2317750"/>
            <a:ext cx="11483637" cy="2060575"/>
          </a:xfrm>
        </p:spPr>
        <p:txBody>
          <a:bodyPr/>
          <a:lstStyle/>
          <a:p>
            <a:r>
              <a:rPr lang="en-US"/>
              <a:t>Click icon to add picture</a:t>
            </a:r>
            <a:endParaRPr lang="en-AU"/>
          </a:p>
        </p:txBody>
      </p:sp>
      <p:sp>
        <p:nvSpPr>
          <p:cNvPr id="10" name="Text Placeholder 9">
            <a:extLst>
              <a:ext uri="{FF2B5EF4-FFF2-40B4-BE49-F238E27FC236}">
                <a16:creationId xmlns:a16="http://schemas.microsoft.com/office/drawing/2014/main" id="{3C17158F-8305-9FAD-5D27-F260E3A45E51}"/>
              </a:ext>
            </a:extLst>
          </p:cNvPr>
          <p:cNvSpPr>
            <a:spLocks noGrp="1"/>
          </p:cNvSpPr>
          <p:nvPr>
            <p:ph type="body" sz="quarter" idx="20"/>
          </p:nvPr>
        </p:nvSpPr>
        <p:spPr>
          <a:xfrm>
            <a:off x="360363" y="4579938"/>
            <a:ext cx="11483975" cy="1743075"/>
          </a:xfrm>
        </p:spPr>
        <p:txBody>
          <a:bodyPr/>
          <a:lstStyle>
            <a:lvl1pPr>
              <a:spcAft>
                <a:spcPts val="1200"/>
              </a:spcAft>
              <a:defRPr sz="1800"/>
            </a:lvl1pPr>
            <a:lvl2pPr>
              <a:spcAft>
                <a:spcPts val="1200"/>
              </a:spcAft>
              <a:defRPr sz="1800"/>
            </a:lvl2pPr>
            <a:lvl3pPr>
              <a:spcAft>
                <a:spcPts val="1200"/>
              </a:spcAft>
              <a:defRPr sz="1800"/>
            </a:lvl3pPr>
            <a:lvl4pPr>
              <a:spcAft>
                <a:spcPts val="1200"/>
              </a:spcAft>
              <a:defRPr sz="1800"/>
            </a:lvl4pPr>
            <a:lvl5pPr>
              <a:spcAft>
                <a:spcPts val="1200"/>
              </a:spcAft>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152781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360000"/>
            <a:ext cx="11484000" cy="545601"/>
          </a:xfrm>
        </p:spPr>
        <p:txBody>
          <a:bodyPr/>
          <a:lstStyle>
            <a:lvl1pPr>
              <a:defRPr>
                <a:solidFill>
                  <a:schemeClr val="accent1"/>
                </a:solidFill>
              </a:defRPr>
            </a:lvl1pPr>
          </a:lstStyle>
          <a:p>
            <a:r>
              <a:rPr lang="en-US"/>
              <a:t>Title</a:t>
            </a:r>
            <a:endParaRPr lang="en-AU"/>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60000" y="982520"/>
            <a:ext cx="11484000"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3781477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2586807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0000" y="360000"/>
            <a:ext cx="10080000" cy="1008000"/>
          </a:xfrm>
          <a:prstGeom prst="rect">
            <a:avLst/>
          </a:prstGeom>
        </p:spPr>
        <p:txBody>
          <a:bodyPr vert="horz" lIns="0" tIns="0" rIns="0" bIns="0" rtlCol="0" anchor="t">
            <a:noAutofit/>
          </a:bodyPr>
          <a:lstStyle/>
          <a:p>
            <a:r>
              <a:rPr lang="en-US"/>
              <a:t>Click to edit Master title style</a:t>
            </a:r>
          </a:p>
        </p:txBody>
      </p:sp>
      <p:sp>
        <p:nvSpPr>
          <p:cNvPr id="3" name="Text Placeholder 2"/>
          <p:cNvSpPr>
            <a:spLocks noGrp="1"/>
          </p:cNvSpPr>
          <p:nvPr>
            <p:ph type="body" idx="1"/>
          </p:nvPr>
        </p:nvSpPr>
        <p:spPr>
          <a:xfrm>
            <a:off x="360000" y="1620000"/>
            <a:ext cx="11484000" cy="4536000"/>
          </a:xfrm>
          <a:prstGeom prst="rect">
            <a:avLst/>
          </a:prstGeom>
        </p:spPr>
        <p:txBody>
          <a:bodyPr vert="horz" lIns="0" tIns="0" rIns="0" bIns="0" rtlCol="0">
            <a:noAutofit/>
          </a:body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11124000" y="6516000"/>
            <a:ext cx="720000" cy="180000"/>
          </a:xfrm>
          <a:prstGeom prst="rect">
            <a:avLst/>
          </a:prstGeom>
        </p:spPr>
        <p:txBody>
          <a:bodyPr vert="horz" lIns="0" tIns="0" rIns="0" bIns="0" rtlCol="0" anchor="t"/>
          <a:lstStyle>
            <a:lvl1pPr algn="r">
              <a:defRPr sz="1200">
                <a:solidFill>
                  <a:schemeClr val="tx1"/>
                </a:solidFill>
                <a:latin typeface="+mn-lt"/>
              </a:defRPr>
            </a:lvl1pPr>
          </a:lstStyle>
          <a:p>
            <a:fld id="{10A01DC5-1685-4615-8240-15192985C6A2}" type="slidenum">
              <a:rPr lang="en-AU" smtClean="0"/>
              <a:pPr/>
              <a:t>‹#›</a:t>
            </a:fld>
            <a:endParaRPr lang="en-AU"/>
          </a:p>
        </p:txBody>
      </p:sp>
    </p:spTree>
    <p:extLst>
      <p:ext uri="{BB962C8B-B14F-4D97-AF65-F5344CB8AC3E}">
        <p14:creationId xmlns:p14="http://schemas.microsoft.com/office/powerpoint/2010/main" val="4123316428"/>
      </p:ext>
    </p:extLst>
  </p:cSld>
  <p:clrMap bg1="lt1" tx1="dk1" bg2="lt2" tx2="dk2" accent1="accent1" accent2="accent2" accent3="accent3" accent4="accent4" accent5="accent5" accent6="accent6" hlink="hlink" folHlink="folHlink"/>
  <p:sldLayoutIdLst>
    <p:sldLayoutId id="2147483728" r:id="rId1"/>
    <p:sldLayoutId id="2147483731" r:id="rId2"/>
    <p:sldLayoutId id="2147483747" r:id="rId3"/>
    <p:sldLayoutId id="2147483724" r:id="rId4"/>
    <p:sldLayoutId id="2147483762" r:id="rId5"/>
    <p:sldLayoutId id="2147483723" r:id="rId6"/>
    <p:sldLayoutId id="2147483764" r:id="rId7"/>
    <p:sldLayoutId id="2147483746" r:id="rId8"/>
    <p:sldLayoutId id="2147483725" r:id="rId9"/>
    <p:sldLayoutId id="2147483743" r:id="rId10"/>
    <p:sldLayoutId id="2147483744"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377" rtl="0" eaLnBrk="1" latinLnBrk="0" hangingPunct="1">
        <a:lnSpc>
          <a:spcPct val="90000"/>
        </a:lnSpc>
        <a:spcBef>
          <a:spcPct val="0"/>
        </a:spcBef>
        <a:buNone/>
        <a:defRPr sz="3600"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education.nsw.gov.au/teaching-and-learning/curriculum/creative-arts/planning-programming-and-assessing-creative-arts-7-10/music-7-10" TargetMode="External"/><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hyperlink" Target="https://players.brightcove.net/6197335233001/default_default/index.html?videoId=6386801720112" TargetMode="External"/><Relationship Id="rId2" Type="http://schemas.openxmlformats.org/officeDocument/2006/relationships/notesSlide" Target="../notesSlides/notesSlide67.xml"/><Relationship Id="rId1" Type="http://schemas.openxmlformats.org/officeDocument/2006/relationships/slideLayout" Target="../slideLayouts/slideLayout5.xml"/><Relationship Id="rId5" Type="http://schemas.openxmlformats.org/officeDocument/2006/relationships/image" Target="../media/image114.jpeg"/><Relationship Id="rId4" Type="http://schemas.openxmlformats.org/officeDocument/2006/relationships/image" Target="../media/image113.jpeg"/></Relationships>
</file>

<file path=ppt/slides/_rels/slide10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8.xml"/><Relationship Id="rId1" Type="http://schemas.openxmlformats.org/officeDocument/2006/relationships/slideLayout" Target="../slideLayouts/slideLayout5.xml"/></Relationships>
</file>

<file path=ppt/slides/_rels/slide102.xml.rels><?xml version="1.0" encoding="UTF-8" standalone="yes"?>
<Relationships xmlns="http://schemas.openxmlformats.org/package/2006/relationships"><Relationship Id="rId3" Type="http://schemas.openxmlformats.org/officeDocument/2006/relationships/hyperlink" Target="https://players.brightcove.net/6197335233001/default_default/index.html?videoId=6385781808112" TargetMode="External"/><Relationship Id="rId2" Type="http://schemas.openxmlformats.org/officeDocument/2006/relationships/notesSlide" Target="../notesSlides/notesSlide69.xml"/><Relationship Id="rId1" Type="http://schemas.openxmlformats.org/officeDocument/2006/relationships/slideLayout" Target="../slideLayouts/slideLayout5.xml"/><Relationship Id="rId4" Type="http://schemas.openxmlformats.org/officeDocument/2006/relationships/image" Target="../media/image115.png"/></Relationships>
</file>

<file path=ppt/slides/_rels/slide103.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5.xml"/></Relationships>
</file>

<file path=ppt/slides/_rels/slide10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73.xml"/><Relationship Id="rId1" Type="http://schemas.openxmlformats.org/officeDocument/2006/relationships/slideLayout" Target="../slideLayouts/slideLayout5.xml"/></Relationships>
</file>

<file path=ppt/slides/_rels/slide10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5.xml"/></Relationships>
</file>

<file path=ppt/slides/_rels/slide1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8.xml"/><Relationship Id="rId1" Type="http://schemas.openxmlformats.org/officeDocument/2006/relationships/slideLayout" Target="../slideLayouts/slideLayout5.xml"/></Relationships>
</file>

<file path=ppt/slides/_rels/slide112.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79.xml"/><Relationship Id="rId1" Type="http://schemas.openxmlformats.org/officeDocument/2006/relationships/slideLayout" Target="../slideLayouts/slideLayout5.xml"/></Relationships>
</file>

<file path=ppt/slides/_rels/slide113.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slideLayout" Target="../slideLayouts/slideLayout8.xml"/><Relationship Id="rId1" Type="http://schemas.openxmlformats.org/officeDocument/2006/relationships/video" Target="https://www.youtube.com/embed/S96P06ml8Cg?feature=oembed" TargetMode="External"/><Relationship Id="rId4" Type="http://schemas.openxmlformats.org/officeDocument/2006/relationships/hyperlink" Target="https://www.youtube.com/watch?v=S96P06ml8Cg" TargetMode="External"/></Relationships>
</file>

<file path=ppt/slides/_rels/slide114.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slideLayout" Target="../slideLayouts/slideLayout8.xml"/><Relationship Id="rId1" Type="http://schemas.openxmlformats.org/officeDocument/2006/relationships/video" Target="https://www.youtube.com/embed/DJy2Ba9t1ns?feature=oembed" TargetMode="External"/><Relationship Id="rId4" Type="http://schemas.openxmlformats.org/officeDocument/2006/relationships/hyperlink" Target="https://www.youtube.com/watch?v=DJy2Ba9t1ns" TargetMode="External"/></Relationships>
</file>

<file path=ppt/slides/_rels/slide115.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hyperlink" Target="https://players.brightcove.net/6197335233001/default_default/index.html?videoId=6385782195112" TargetMode="External"/><Relationship Id="rId1" Type="http://schemas.openxmlformats.org/officeDocument/2006/relationships/slideLayout" Target="../slideLayouts/slideLayout8.xml"/></Relationships>
</file>

<file path=ppt/slides/_rels/slide116.xml.rels><?xml version="1.0" encoding="UTF-8" standalone="yes"?>
<Relationships xmlns="http://schemas.openxmlformats.org/package/2006/relationships"><Relationship Id="rId3" Type="http://schemas.openxmlformats.org/officeDocument/2006/relationships/hyperlink" Target="https://players.brightcove.net/6197335233001/default_default/index.html?videoId=6385782588112" TargetMode="External"/><Relationship Id="rId2" Type="http://schemas.openxmlformats.org/officeDocument/2006/relationships/notesSlide" Target="../notesSlides/notesSlide80.xml"/><Relationship Id="rId1" Type="http://schemas.openxmlformats.org/officeDocument/2006/relationships/slideLayout" Target="../slideLayouts/slideLayout8.xml"/><Relationship Id="rId4" Type="http://schemas.openxmlformats.org/officeDocument/2006/relationships/image" Target="../media/image120.png"/></Relationships>
</file>

<file path=ppt/slides/_rels/slide117.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3.xml"/></Relationships>
</file>

<file path=ppt/slides/_rels/slide119.xml.rels><?xml version="1.0" encoding="UTF-8" standalone="yes"?>
<Relationships xmlns="http://schemas.openxmlformats.org/package/2006/relationships"><Relationship Id="rId3" Type="http://schemas.openxmlformats.org/officeDocument/2006/relationships/hyperlink" Target="https://players.brightcove.net/6197335233001/default_default/index.html?videoId=6385782495112" TargetMode="External"/><Relationship Id="rId2" Type="http://schemas.openxmlformats.org/officeDocument/2006/relationships/notesSlide" Target="../notesSlides/notesSlide83.xml"/><Relationship Id="rId1" Type="http://schemas.openxmlformats.org/officeDocument/2006/relationships/slideLayout" Target="../slideLayouts/slideLayout8.xml"/><Relationship Id="rId4" Type="http://schemas.openxmlformats.org/officeDocument/2006/relationships/image" Target="../media/image121.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8.xml"/><Relationship Id="rId1" Type="http://schemas.openxmlformats.org/officeDocument/2006/relationships/video" Target="https://www.youtube.com/embed/J7n6SyEi9Ig?feature=oembed" TargetMode="External"/><Relationship Id="rId5" Type="http://schemas.openxmlformats.org/officeDocument/2006/relationships/hyperlink" Target="https://www.youtube.com/watch?v=J7n6SyEi9Ig&amp;t=2s" TargetMode="External"/><Relationship Id="rId4" Type="http://schemas.openxmlformats.org/officeDocument/2006/relationships/image" Target="../media/image22.jpeg"/></Relationships>
</file>

<file path=ppt/slides/_rels/slide120.xml.rels><?xml version="1.0" encoding="UTF-8" standalone="yes"?>
<Relationships xmlns="http://schemas.openxmlformats.org/package/2006/relationships"><Relationship Id="rId3" Type="http://schemas.openxmlformats.org/officeDocument/2006/relationships/hyperlink" Target="https://players.brightcove.net/6197335233001/default_default/index.html?videoId=6385782495112" TargetMode="External"/><Relationship Id="rId2" Type="http://schemas.openxmlformats.org/officeDocument/2006/relationships/notesSlide" Target="../notesSlides/notesSlide84.xml"/><Relationship Id="rId1" Type="http://schemas.openxmlformats.org/officeDocument/2006/relationships/slideLayout" Target="../slideLayouts/slideLayout8.xml"/></Relationships>
</file>

<file path=ppt/slides/_rels/slide121.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85.xml"/><Relationship Id="rId1" Type="http://schemas.openxmlformats.org/officeDocument/2006/relationships/slideLayout" Target="../slideLayouts/slideLayout8.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5.xml"/></Relationships>
</file>

<file path=ppt/slides/_rels/slide12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3.xml"/></Relationships>
</file>

<file path=ppt/slides/_rels/slide12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89.xml"/><Relationship Id="rId1" Type="http://schemas.openxmlformats.org/officeDocument/2006/relationships/slideLayout" Target="../slideLayouts/slideLayout5.xml"/></Relationships>
</file>

<file path=ppt/slides/_rels/slide12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90.xml"/><Relationship Id="rId1" Type="http://schemas.openxmlformats.org/officeDocument/2006/relationships/slideLayout" Target="../slideLayouts/slideLayout5.xml"/></Relationships>
</file>

<file path=ppt/slides/_rels/slide127.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91.xml"/><Relationship Id="rId1" Type="http://schemas.openxmlformats.org/officeDocument/2006/relationships/slideLayout" Target="../slideLayouts/slideLayout5.xml"/></Relationships>
</file>

<file path=ppt/slides/_rels/slide12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92.xml"/><Relationship Id="rId1" Type="http://schemas.openxmlformats.org/officeDocument/2006/relationships/slideLayout" Target="../slideLayouts/slideLayout5.xml"/></Relationships>
</file>

<file path=ppt/slides/_rels/slide129.xml.rels><?xml version="1.0" encoding="UTF-8" standalone="yes"?>
<Relationships xmlns="http://schemas.openxmlformats.org/package/2006/relationships"><Relationship Id="rId8" Type="http://schemas.openxmlformats.org/officeDocument/2006/relationships/hyperlink" Target="https://www.youtube.com/watch?v=DJy2Ba9t1ns" TargetMode="External"/><Relationship Id="rId3" Type="http://schemas.openxmlformats.org/officeDocument/2006/relationships/hyperlink" Target="https://educationstandards.nsw.edu.au/wps/portal/nesa/mini-footer/copyright" TargetMode="External"/><Relationship Id="rId7" Type="http://schemas.openxmlformats.org/officeDocument/2006/relationships/hyperlink" Target="https://youtu.be/UrQG7pqeRDg?si=hE9-5RgBahQLPIpj" TargetMode="External"/><Relationship Id="rId2" Type="http://schemas.openxmlformats.org/officeDocument/2006/relationships/notesSlide" Target="../notesSlides/notesSlide93.xml"/><Relationship Id="rId1" Type="http://schemas.openxmlformats.org/officeDocument/2006/relationships/slideLayout" Target="../slideLayouts/slideLayout10.xml"/><Relationship Id="rId6" Type="http://schemas.openxmlformats.org/officeDocument/2006/relationships/hyperlink" Target="https://curriculum.nsw.edu.au/learning-areas/creative-arts/music-7-10-2024/overview" TargetMode="External"/><Relationship Id="rId11" Type="http://schemas.openxmlformats.org/officeDocument/2006/relationships/hyperlink" Target="https://www.youtube.com/watch?v=XWXofrhonV4&amp;list=RDXWXofrhonV4&amp;start_radio=1" TargetMode="External"/><Relationship Id="rId5" Type="http://schemas.openxmlformats.org/officeDocument/2006/relationships/hyperlink" Target="https://curriculum.nsw.edu.au/" TargetMode="External"/><Relationship Id="rId10" Type="http://schemas.openxmlformats.org/officeDocument/2006/relationships/hyperlink" Target="https://www.youtube.com/watch?v=OFxHu6pLMGs" TargetMode="External"/><Relationship Id="rId4" Type="http://schemas.openxmlformats.org/officeDocument/2006/relationships/hyperlink" Target="https://educationstandards.nsw.edu.au/wps/portal/nesa/home" TargetMode="External"/><Relationship Id="rId9" Type="http://schemas.openxmlformats.org/officeDocument/2006/relationships/hyperlink" Target="https://www.youtube.com/watch?v=S96P06ml8Cg"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hyperlink" Target="https://player.captivate.fm/episode/c984b1fc-aeb6-43c1-aa6d-ec419c3eca9a" TargetMode="External"/><Relationship Id="rId1" Type="http://schemas.openxmlformats.org/officeDocument/2006/relationships/slideLayout" Target="../slideLayouts/slideLayout6.xml"/><Relationship Id="rId4" Type="http://schemas.openxmlformats.org/officeDocument/2006/relationships/hyperlink" Target="https://www.nancybates.com/" TargetMode="External"/></Relationships>
</file>

<file path=ppt/slides/_rels/slide130.xml.rels><?xml version="1.0" encoding="UTF-8" standalone="yes"?>
<Relationships xmlns="http://schemas.openxmlformats.org/package/2006/relationships"><Relationship Id="rId8" Type="http://schemas.openxmlformats.org/officeDocument/2006/relationships/hyperlink" Target="https://www.youtube.com/watch?v=UEuIY85tRCs" TargetMode="External"/><Relationship Id="rId13" Type="http://schemas.openxmlformats.org/officeDocument/2006/relationships/hyperlink" Target="https://www.youtube.com/watch?v=CuHV6rlN-cg" TargetMode="External"/><Relationship Id="rId3" Type="http://schemas.openxmlformats.org/officeDocument/2006/relationships/hyperlink" Target="https://youtu.be/bkA4W9E6vDg?si=a8Qyi4MVILDs0-_O" TargetMode="External"/><Relationship Id="rId7" Type="http://schemas.openxmlformats.org/officeDocument/2006/relationships/hyperlink" Target="https://www.youtube.com/watch?v=3-wMbFntrTo" TargetMode="External"/><Relationship Id="rId12" Type="http://schemas.openxmlformats.org/officeDocument/2006/relationships/hyperlink" Target="https://www.youtube.com/watch?v=7c6FjsRALd4&amp;t=145s" TargetMode="External"/><Relationship Id="rId2" Type="http://schemas.openxmlformats.org/officeDocument/2006/relationships/notesSlide" Target="../notesSlides/notesSlide94.xml"/><Relationship Id="rId1" Type="http://schemas.openxmlformats.org/officeDocument/2006/relationships/slideLayout" Target="../slideLayouts/slideLayout4.xml"/><Relationship Id="rId6" Type="http://schemas.openxmlformats.org/officeDocument/2006/relationships/hyperlink" Target="https://www.youtube.com/watch?v=J7n6SyEi9Ig&amp;t=2s" TargetMode="External"/><Relationship Id="rId11" Type="http://schemas.openxmlformats.org/officeDocument/2006/relationships/hyperlink" Target="https://www.youtube.com/watch?v=zcfe7X3fYaU" TargetMode="External"/><Relationship Id="rId5" Type="http://schemas.openxmlformats.org/officeDocument/2006/relationships/hyperlink" Target="https://www.youtube.com/watch?v=VJZg_vxODOY&amp;t=2s" TargetMode="External"/><Relationship Id="rId10" Type="http://schemas.openxmlformats.org/officeDocument/2006/relationships/hyperlink" Target="https://www.youtube.com/watch?v=2O1XRWHu1dc" TargetMode="External"/><Relationship Id="rId4" Type="http://schemas.openxmlformats.org/officeDocument/2006/relationships/hyperlink" Target="https://www.youtube.com/watch?v=BKZK8vjDx2Q" TargetMode="External"/><Relationship Id="rId9" Type="http://schemas.openxmlformats.org/officeDocument/2006/relationships/hyperlink" Target="https://www.youtube.com/watch?v=RHCA5b9TkVg&amp;t=1s" TargetMode="External"/></Relationships>
</file>

<file path=ppt/slides/_rels/slide131.xml.rels><?xml version="1.0" encoding="UTF-8" standalone="yes"?>
<Relationships xmlns="http://schemas.openxmlformats.org/package/2006/relationships"><Relationship Id="rId8" Type="http://schemas.openxmlformats.org/officeDocument/2006/relationships/hyperlink" Target="https://youtu.be/V99Eu3dWjO8?si=rRD158nnsEjvPGgC" TargetMode="External"/><Relationship Id="rId13" Type="http://schemas.openxmlformats.org/officeDocument/2006/relationships/hyperlink" Target="https://www.artgallery.nsw.gov.au/art/watch-listen-read/family-album/barkaa/#biography" TargetMode="External"/><Relationship Id="rId3" Type="http://schemas.openxmlformats.org/officeDocument/2006/relationships/hyperlink" Target="https://youtu.be/LF-GF0bDtxk?si=ZUXJvWAxHh5Eiltx" TargetMode="External"/><Relationship Id="rId7" Type="http://schemas.openxmlformats.org/officeDocument/2006/relationships/hyperlink" Target="https://www.youtube.com/watch?v=wO4tW5GqzGA" TargetMode="External"/><Relationship Id="rId12" Type="http://schemas.openxmlformats.org/officeDocument/2006/relationships/hyperlink" Target="https://www.abc.net.au/news/2023-12-04/malyanapa-and-barkindji-man-performs-song-in-native-language/103176234" TargetMode="External"/><Relationship Id="rId2" Type="http://schemas.openxmlformats.org/officeDocument/2006/relationships/notesSlide" Target="../notesSlides/notesSlide95.xml"/><Relationship Id="rId1" Type="http://schemas.openxmlformats.org/officeDocument/2006/relationships/slideLayout" Target="../slideLayouts/slideLayout4.xml"/><Relationship Id="rId6" Type="http://schemas.openxmlformats.org/officeDocument/2006/relationships/hyperlink" Target="https://www.youtube.com/watch?v=U5TamjxSF2U" TargetMode="External"/><Relationship Id="rId11" Type="http://schemas.openxmlformats.org/officeDocument/2006/relationships/hyperlink" Target="https://www.abc.net.au/triplej/news/the-preatures/8771564" TargetMode="External"/><Relationship Id="rId5" Type="http://schemas.openxmlformats.org/officeDocument/2006/relationships/hyperlink" Target="https://www.youtube.com/watch?v=zxo18_7BDt4" TargetMode="External"/><Relationship Id="rId10" Type="http://schemas.openxmlformats.org/officeDocument/2006/relationships/hyperlink" Target="https://www.youtube.com/watch?v=IL_DBNkkcSE" TargetMode="External"/><Relationship Id="rId4" Type="http://schemas.openxmlformats.org/officeDocument/2006/relationships/hyperlink" Target="https://www.youtube.com/watch?v=KK8azTWFWsY&amp;list=RDKK8azTWFWsY&amp;start_radio=1" TargetMode="External"/><Relationship Id="rId9" Type="http://schemas.openxmlformats.org/officeDocument/2006/relationships/hyperlink" Target="https://www.youtube.com/watch?v=3q8J72oNLZY" TargetMode="External"/></Relationships>
</file>

<file path=ppt/slides/_rels/slide132.xml.rels><?xml version="1.0" encoding="UTF-8" standalone="yes"?>
<Relationships xmlns="http://schemas.openxmlformats.org/package/2006/relationships"><Relationship Id="rId8" Type="http://schemas.openxmlformats.org/officeDocument/2006/relationships/hyperlink" Target="https://bayala.net.au/about/" TargetMode="External"/><Relationship Id="rId13" Type="http://schemas.openxmlformats.org/officeDocument/2006/relationships/hyperlink" Target="https://www.songtell.com/the-staple-singers/freedom-highway" TargetMode="External"/><Relationship Id="rId3" Type="http://schemas.openxmlformats.org/officeDocument/2006/relationships/hyperlink" Target="https://deepeninghistories.anu.edu.au/sites/music-day/play.php?UUID=e3cbd058-235a-43d2-afbc-b1a6ab81c28b" TargetMode="External"/><Relationship Id="rId7" Type="http://schemas.openxmlformats.org/officeDocument/2006/relationships/hyperlink" Target="https://www.barkaa.com.au/about" TargetMode="External"/><Relationship Id="rId12" Type="http://schemas.openxmlformats.org/officeDocument/2006/relationships/hyperlink" Target="https://www.sbs.com.au/nitv/article/for-our-people-emma-donovan-on-writing-a-naidoc-anthem-with-the-putbacks/swe90mbyl" TargetMode="External"/><Relationship Id="rId17" Type="http://schemas.openxmlformats.org/officeDocument/2006/relationships/hyperlink" Target="https://writingnsw.org.au/people/jacinta-tobin/" TargetMode="External"/><Relationship Id="rId2" Type="http://schemas.openxmlformats.org/officeDocument/2006/relationships/notesSlide" Target="../notesSlides/notesSlide96.xml"/><Relationship Id="rId16" Type="http://schemas.openxmlformats.org/officeDocument/2006/relationships/hyperlink" Target="https://www.westdarlingarts.com.au/artist-profiles/Leroy-Johnson-and-Waterbag-Band" TargetMode="External"/><Relationship Id="rId1" Type="http://schemas.openxmlformats.org/officeDocument/2006/relationships/slideLayout" Target="../slideLayouts/slideLayout4.xml"/><Relationship Id="rId6" Type="http://schemas.openxmlformats.org/officeDocument/2006/relationships/hyperlink" Target="https://badapplesmusic.com.au/releases/barkaa-feat-leroy-johnson-ngamaka/" TargetMode="External"/><Relationship Id="rId11" Type="http://schemas.openxmlformats.org/officeDocument/2006/relationships/hyperlink" Target="https://www.nancybates.com/" TargetMode="External"/><Relationship Id="rId5" Type="http://schemas.openxmlformats.org/officeDocument/2006/relationships/hyperlink" Target="https://badapplesmusic.com.au/artist/briggs/" TargetMode="External"/><Relationship Id="rId15" Type="http://schemas.openxmlformats.org/officeDocument/2006/relationships/hyperlink" Target="https://meanjin.com.au/latest/from-the-meanjin-archive-the-new-corroboree-by-tony-mitchell-2005/" TargetMode="External"/><Relationship Id="rId10" Type="http://schemas.openxmlformats.org/officeDocument/2006/relationships/hyperlink" Target="https://www.mso.com.au/behind-the-music/guest-artists/emma-donovan" TargetMode="External"/><Relationship Id="rId4" Type="http://schemas.openxmlformats.org/officeDocument/2006/relationships/hyperlink" Target="https://badapplesmusic.com.au/artist/barkaa/" TargetMode="External"/><Relationship Id="rId9" Type="http://schemas.openxmlformats.org/officeDocument/2006/relationships/hyperlink" Target="https://creativerep.com.au/artists/adam-briggs/" TargetMode="External"/><Relationship Id="rId14" Type="http://schemas.openxmlformats.org/officeDocument/2006/relationships/hyperlink" Target="https://ia.anu.edu.au/biography/roach-archibald-william-archie-32682" TargetMode="External"/></Relationships>
</file>

<file path=ppt/slides/_rels/slide133.xml.rels><?xml version="1.0" encoding="UTF-8" standalone="yes"?>
<Relationships xmlns="http://schemas.openxmlformats.org/package/2006/relationships"><Relationship Id="rId3" Type="http://schemas.openxmlformats.org/officeDocument/2006/relationships/hyperlink" Target="https://creativecommons.org/licenses/by/4.0/" TargetMode="External"/><Relationship Id="rId2" Type="http://schemas.openxmlformats.org/officeDocument/2006/relationships/notesSlide" Target="../notesSlides/notesSlide97.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Layout" Target="../slideLayouts/slideLayout8.xml"/><Relationship Id="rId1" Type="http://schemas.openxmlformats.org/officeDocument/2006/relationships/video" Target="https://www.youtube.com/embed/J7n6SyEi9Ig?feature=oembed" TargetMode="External"/><Relationship Id="rId4" Type="http://schemas.openxmlformats.org/officeDocument/2006/relationships/hyperlink" Target="https://www.youtube.com/watch?v=J7n6SyEi9Ig&amp;t=2s" TargetMode="Externa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hyperlink" Target="https://player.captivate.fm/episode/c984b1fc-aeb6-43c1-aa6d-ec419c3eca9a" TargetMode="External"/><Relationship Id="rId2" Type="http://schemas.openxmlformats.org/officeDocument/2006/relationships/slideLayout" Target="../slideLayouts/slideLayout8.xml"/><Relationship Id="rId1" Type="http://schemas.openxmlformats.org/officeDocument/2006/relationships/video" Target="https://www.youtube.com/embed/J7n6SyEi9Ig?feature=oembed" TargetMode="External"/><Relationship Id="rId5" Type="http://schemas.openxmlformats.org/officeDocument/2006/relationships/hyperlink" Target="https://www.youtube.com/watch?v=J7n6SyEi9Ig&amp;t=2s" TargetMode="External"/><Relationship Id="rId4" Type="http://schemas.openxmlformats.org/officeDocument/2006/relationships/image" Target="../media/image22.jpeg"/></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Layout" Target="../slideLayouts/slideLayout8.xml"/><Relationship Id="rId1" Type="http://schemas.openxmlformats.org/officeDocument/2006/relationships/video" Target="https://www.youtube.com/embed/zxo18_7BDt4?feature=oembed" TargetMode="External"/><Relationship Id="rId4" Type="http://schemas.openxmlformats.org/officeDocument/2006/relationships/hyperlink" Target="https://www.youtube.com/watch?v=zxo18_7BDt4"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aiatsis.gov.au/explore/map-indigenous-australia" TargetMode="Externa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player.captivate.fm/episode/c984b1fc-aeb6-43c1-aa6d-ec419c3eca9a" TargetMode="Externa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hyperlink" Target="https://www.youtube.com/watch?v=VJZg_vxODOY&amp;t=2s" TargetMode="External"/><Relationship Id="rId2" Type="http://schemas.openxmlformats.org/officeDocument/2006/relationships/video" Target="https://www.youtube.com/embed/VJZg_vxODOY?feature=oembed" TargetMode="External"/><Relationship Id="rId1" Type="http://schemas.openxmlformats.org/officeDocument/2006/relationships/video" Target="https://www.youtube.com/embed/BKZK8vjDx2Q?feature=oembed" TargetMode="External"/><Relationship Id="rId6" Type="http://schemas.openxmlformats.org/officeDocument/2006/relationships/image" Target="../media/image27.jpeg"/><Relationship Id="rId5" Type="http://schemas.openxmlformats.org/officeDocument/2006/relationships/hyperlink" Target="https://www.youtube.com/watch?v=BKZK8vjDx2Q" TargetMode="External"/><Relationship Id="rId4" Type="http://schemas.openxmlformats.org/officeDocument/2006/relationships/image" Target="../media/image26.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8.xml"/><Relationship Id="rId5" Type="http://schemas.openxmlformats.org/officeDocument/2006/relationships/image" Target="../media/image31.png"/><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players.brightcove.net/6197335233001/default_default/index.html?videoId=6385781512112" TargetMode="Externa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5.xml"/><Relationship Id="rId1" Type="http://schemas.openxmlformats.org/officeDocument/2006/relationships/video" Target="https://www.youtube.com/embed/J7n6SyEi9Ig?feature=oembed" TargetMode="External"/><Relationship Id="rId6" Type="http://schemas.openxmlformats.org/officeDocument/2006/relationships/hyperlink" Target="https://www.youtube.com/watch?v=J7n6SyEi9Ig" TargetMode="External"/><Relationship Id="rId5" Type="http://schemas.openxmlformats.org/officeDocument/2006/relationships/hyperlink" Target="https://www.youtube.com/watch?v=J7n6SyEi9Ig&amp;t=2s" TargetMode="External"/><Relationship Id="rId4" Type="http://schemas.openxmlformats.org/officeDocument/2006/relationships/image" Target="../media/image22.jpeg"/></Relationships>
</file>

<file path=ppt/slides/_rels/slide28.xml.rels><?xml version="1.0" encoding="UTF-8" standalone="yes"?>
<Relationships xmlns="http://schemas.openxmlformats.org/package/2006/relationships"><Relationship Id="rId3" Type="http://schemas.openxmlformats.org/officeDocument/2006/relationships/hyperlink" Target="https://player.captivate.fm/episode/c984b1fc-aeb6-43c1-aa6d-ec419c3eca9a" TargetMode="External"/><Relationship Id="rId2" Type="http://schemas.openxmlformats.org/officeDocument/2006/relationships/image" Target="../media/image23.jpe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Layout" Target="../slideLayouts/slideLayout8.xml"/><Relationship Id="rId1" Type="http://schemas.openxmlformats.org/officeDocument/2006/relationships/video" Target="https://www.youtube.com/embed/UEuIY85tRCs?feature=oembed" TargetMode="External"/><Relationship Id="rId4" Type="http://schemas.openxmlformats.org/officeDocument/2006/relationships/hyperlink" Target="https://www.youtube.com/watch?v=UEuIY85tRCs" TargetMode="External"/></Relationships>
</file>

<file path=ppt/slides/_rels/slide33.xml.rels><?xml version="1.0" encoding="UTF-8" standalone="yes"?>
<Relationships xmlns="http://schemas.openxmlformats.org/package/2006/relationships"><Relationship Id="rId8" Type="http://schemas.openxmlformats.org/officeDocument/2006/relationships/hyperlink" Target="https://creativecommons.org/licenses/by/2.0/" TargetMode="External"/><Relationship Id="rId3" Type="http://schemas.openxmlformats.org/officeDocument/2006/relationships/hyperlink" Target="https://www.emmadonovan.com/" TargetMode="External"/><Relationship Id="rId7" Type="http://schemas.openxmlformats.org/officeDocument/2006/relationships/hyperlink" Target="https://www.flickr.com/photos/matthrkac/52206890579/" TargetMode="External"/><Relationship Id="rId2" Type="http://schemas.openxmlformats.org/officeDocument/2006/relationships/hyperlink" Target="https://player.captivate.fm/episode/6e8493bd-465e-4118-8cd6-e71faa34b330" TargetMode="External"/><Relationship Id="rId1" Type="http://schemas.openxmlformats.org/officeDocument/2006/relationships/slideLayout" Target="../slideLayouts/slideLayout6.xml"/><Relationship Id="rId6" Type="http://schemas.openxmlformats.org/officeDocument/2006/relationships/hyperlink" Target="https://en.wikipedia.org/wiki/Emma_Donovan#/media/File:Emma_Donovan_2022.jpg" TargetMode="External"/><Relationship Id="rId5" Type="http://schemas.openxmlformats.org/officeDocument/2006/relationships/image" Target="../media/image35.png"/><Relationship Id="rId4" Type="http://schemas.openxmlformats.org/officeDocument/2006/relationships/hyperlink" Target="https://www.mso.com.au/behind-the-music/guest-artists/emma-donovan" TargetMode="Externa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5.xml"/><Relationship Id="rId1" Type="http://schemas.openxmlformats.org/officeDocument/2006/relationships/video" Target="https://www.youtube.com/embed/V99Eu3dWjO8?feature=oembed" TargetMode="External"/><Relationship Id="rId5" Type="http://schemas.openxmlformats.org/officeDocument/2006/relationships/hyperlink" Target="https://youtu.be/V99Eu3dWjO8?si=rRD158nnsEjvPGgC" TargetMode="External"/><Relationship Id="rId4" Type="http://schemas.openxmlformats.org/officeDocument/2006/relationships/image" Target="../media/image36.jpeg"/></Relationships>
</file>

<file path=ppt/slides/_rels/slide3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Layout" Target="../slideLayouts/slideLayout5.xml"/><Relationship Id="rId1" Type="http://schemas.openxmlformats.org/officeDocument/2006/relationships/video" Target="https://www.youtube.com/embed/UEuIY85tRCs?feature=oembed" TargetMode="External"/><Relationship Id="rId5" Type="http://schemas.openxmlformats.org/officeDocument/2006/relationships/hyperlink" Target="https://australian.museum/learn/first-nations/always-will-be-aboriginal-land/" TargetMode="External"/><Relationship Id="rId4" Type="http://schemas.openxmlformats.org/officeDocument/2006/relationships/hyperlink" Target="https://www.youtube.com/watch?v=UEuIY85tRCs" TargetMode="Externa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5.xml"/><Relationship Id="rId1" Type="http://schemas.openxmlformats.org/officeDocument/2006/relationships/video" Target="https://www.youtube.com/embed/U5TamjxSF2U?feature=oembed" TargetMode="External"/><Relationship Id="rId5" Type="http://schemas.openxmlformats.org/officeDocument/2006/relationships/hyperlink" Target="https://www.youtube.com/watch?v=U5TamjxSF2U" TargetMode="External"/><Relationship Id="rId4" Type="http://schemas.openxmlformats.org/officeDocument/2006/relationships/image" Target="../media/image37.jpe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5.xml"/><Relationship Id="rId1" Type="http://schemas.openxmlformats.org/officeDocument/2006/relationships/video" Target="https://www.youtube.com/embed/U5TamjxSF2U?feature=oembed" TargetMode="External"/><Relationship Id="rId5" Type="http://schemas.openxmlformats.org/officeDocument/2006/relationships/hyperlink" Target="https://www.youtube.com/watch?v=U5TamjxSF2U" TargetMode="External"/><Relationship Id="rId4" Type="http://schemas.openxmlformats.org/officeDocument/2006/relationships/image" Target="../media/image37.jpeg"/></Relationships>
</file>

<file path=ppt/slides/_rels/slide39.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slideLayout" Target="../slideLayouts/slideLayout5.xml"/><Relationship Id="rId7" Type="http://schemas.openxmlformats.org/officeDocument/2006/relationships/hyperlink" Target="https://www.youtube.com/watch?v=zcfe7X3fYaU" TargetMode="External"/><Relationship Id="rId2" Type="http://schemas.openxmlformats.org/officeDocument/2006/relationships/video" Target="https://www.youtube.com/embed/U5TamjxSF2U?feature=oembed" TargetMode="External"/><Relationship Id="rId1" Type="http://schemas.openxmlformats.org/officeDocument/2006/relationships/video" Target="https://www.youtube.com/embed/zcfe7X3fYaU?feature=oembed" TargetMode="External"/><Relationship Id="rId6" Type="http://schemas.openxmlformats.org/officeDocument/2006/relationships/image" Target="../media/image38.jpeg"/><Relationship Id="rId5" Type="http://schemas.openxmlformats.org/officeDocument/2006/relationships/hyperlink" Target="https://player.captivate.fm/episode/6e8493bd-465e-4118-8cd6-e71faa34b330" TargetMode="External"/><Relationship Id="rId4" Type="http://schemas.openxmlformats.org/officeDocument/2006/relationships/notesSlide" Target="../notesSlides/notesSlide17.xml"/><Relationship Id="rId9" Type="http://schemas.openxmlformats.org/officeDocument/2006/relationships/hyperlink" Target="https://www.youtube.com/watch?v=U5TamjxSF2U"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hyperlink" Target="https://player.captivate.fm/episode/6e8493bd-465e-4118-8cd6-e71faa34b330" TargetMode="External"/><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25.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8" Type="http://schemas.openxmlformats.org/officeDocument/2006/relationships/hyperlink" Target="https://www.youtube.com/watch?v=UEuIY85tRCs" TargetMode="External"/><Relationship Id="rId3" Type="http://schemas.openxmlformats.org/officeDocument/2006/relationships/slideLayout" Target="../slideLayouts/slideLayout8.xml"/><Relationship Id="rId7" Type="http://schemas.openxmlformats.org/officeDocument/2006/relationships/image" Target="../media/image34.jpeg"/><Relationship Id="rId2" Type="http://schemas.openxmlformats.org/officeDocument/2006/relationships/video" Target="https://www.youtube.com/embed/UEuIY85tRCs?feature=oembed" TargetMode="External"/><Relationship Id="rId1" Type="http://schemas.openxmlformats.org/officeDocument/2006/relationships/video" Target="https://www.youtube.com/embed/zcfe7X3fYaU?feature=oembed" TargetMode="External"/><Relationship Id="rId6" Type="http://schemas.openxmlformats.org/officeDocument/2006/relationships/hyperlink" Target="https://www.youtube.com/watch?v=zcfe7X3fYaU" TargetMode="External"/><Relationship Id="rId5" Type="http://schemas.openxmlformats.org/officeDocument/2006/relationships/image" Target="../media/image38.jpeg"/><Relationship Id="rId4" Type="http://schemas.openxmlformats.org/officeDocument/2006/relationships/notesSlide" Target="../notesSlides/notesSlide20.xml"/></Relationships>
</file>

<file path=ppt/slides/_rels/slide4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image" Target="../media/image41.png"/></Relationships>
</file>

<file path=ppt/slides/_rels/slide45.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51.png"/><Relationship Id="rId2" Type="http://schemas.openxmlformats.org/officeDocument/2006/relationships/notesSlide" Target="../notesSlides/notesSlide23.xml"/><Relationship Id="rId1" Type="http://schemas.openxmlformats.org/officeDocument/2006/relationships/slideLayout" Target="../slideLayouts/slideLayout5.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s>
</file>

<file path=ppt/slides/_rels/slide46.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2.png"/><Relationship Id="rId3" Type="http://schemas.openxmlformats.org/officeDocument/2006/relationships/image" Target="../media/image52.png"/><Relationship Id="rId7" Type="http://schemas.openxmlformats.org/officeDocument/2006/relationships/image" Target="../media/image56.png"/><Relationship Id="rId12" Type="http://schemas.openxmlformats.org/officeDocument/2006/relationships/image" Target="../media/image61.png"/><Relationship Id="rId2" Type="http://schemas.openxmlformats.org/officeDocument/2006/relationships/notesSlide" Target="../notesSlides/notesSlide24.xml"/><Relationship Id="rId1" Type="http://schemas.openxmlformats.org/officeDocument/2006/relationships/slideLayout" Target="../slideLayouts/slideLayout5.xml"/><Relationship Id="rId6" Type="http://schemas.openxmlformats.org/officeDocument/2006/relationships/image" Target="../media/image55.png"/><Relationship Id="rId11" Type="http://schemas.openxmlformats.org/officeDocument/2006/relationships/image" Target="../media/image60.png"/><Relationship Id="rId5" Type="http://schemas.openxmlformats.org/officeDocument/2006/relationships/image" Target="../media/image54.png"/><Relationship Id="rId10"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58.png"/><Relationship Id="rId14" Type="http://schemas.openxmlformats.org/officeDocument/2006/relationships/image" Target="../media/image63.png"/></Relationships>
</file>

<file path=ppt/slides/_rels/slide4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8.xml"/><Relationship Id="rId4" Type="http://schemas.openxmlformats.org/officeDocument/2006/relationships/image" Target="../media/image66.png"/></Relationships>
</file>

<file path=ppt/slides/_rels/slide4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8.xml"/><Relationship Id="rId5" Type="http://schemas.openxmlformats.org/officeDocument/2006/relationships/image" Target="../media/image70.png"/><Relationship Id="rId4" Type="http://schemas.openxmlformats.org/officeDocument/2006/relationships/image" Target="../media/image69.png"/></Relationships>
</file>

<file path=ppt/slides/_rels/slide4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5.xml"/><Relationship Id="rId1" Type="http://schemas.openxmlformats.org/officeDocument/2006/relationships/slideLayout" Target="../slideLayouts/slideLayout8.xml"/><Relationship Id="rId5" Type="http://schemas.openxmlformats.org/officeDocument/2006/relationships/image" Target="../media/image73.png"/><Relationship Id="rId4" Type="http://schemas.openxmlformats.org/officeDocument/2006/relationships/image" Target="../media/image7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hyperlink" Target="https://bayala.net.au/" TargetMode="External"/><Relationship Id="rId2" Type="http://schemas.openxmlformats.org/officeDocument/2006/relationships/image" Target="../media/image75.jpe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hyperlink" Target="https://player.captivate.fm/episode/ac05671e-9eaf-4721-a233-cc773c64aacb" TargetMode="External"/><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5.xml"/><Relationship Id="rId1" Type="http://schemas.openxmlformats.org/officeDocument/2006/relationships/video" Target="https://www.youtube.com/embed/-I4QU2izCyo?feature=oembed" TargetMode="External"/><Relationship Id="rId4" Type="http://schemas.openxmlformats.org/officeDocument/2006/relationships/image" Target="../media/image77.jpe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video" Target="https://www.youtube.com/embed/XWXofrhonV4?feature=oembed" TargetMode="External"/><Relationship Id="rId5" Type="http://schemas.openxmlformats.org/officeDocument/2006/relationships/hyperlink" Target="https://www.youtube.com/watch?v=XWXofrhonV4&amp;list=RDXWXofrhonV4&amp;start_radio=1" TargetMode="External"/><Relationship Id="rId4" Type="http://schemas.openxmlformats.org/officeDocument/2006/relationships/image" Target="../media/image78.jpe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video" Target="https://www.youtube.com/embed/XWXofrhonV4?feature=oembed" TargetMode="External"/><Relationship Id="rId6" Type="http://schemas.openxmlformats.org/officeDocument/2006/relationships/hyperlink" Target="https://www.youtube.com/watch?v=XWXofrhonV4&amp;list=RDXWXofrhonV4&amp;start_radio=1" TargetMode="External"/><Relationship Id="rId5" Type="http://schemas.openxmlformats.org/officeDocument/2006/relationships/image" Target="../media/image78.jpeg"/><Relationship Id="rId4" Type="http://schemas.openxmlformats.org/officeDocument/2006/relationships/hyperlink" Target="https://player.captivate.fm/episode/ac05671e-9eaf-4721-a233-cc773c64aacb" TargetMode="Externa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video" Target="https://www.youtube.com/embed/XWXofrhonV4?feature=oembed" TargetMode="External"/><Relationship Id="rId5" Type="http://schemas.openxmlformats.org/officeDocument/2006/relationships/hyperlink" Target="https://www.youtube.com/watch?v=XWXofrhonV4&amp;list=RDXWXofrhonV4&amp;start_radio=1" TargetMode="External"/><Relationship Id="rId4" Type="http://schemas.openxmlformats.org/officeDocument/2006/relationships/image" Target="../media/image78.jpe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video" Target="https://www.youtube.com/embed/bkA4W9E6vDg?feature=oembed" TargetMode="External"/><Relationship Id="rId5" Type="http://schemas.openxmlformats.org/officeDocument/2006/relationships/hyperlink" Target="https://youtu.be/bkA4W9E6vDg?si=a8Qyi4MVILDs0-_O" TargetMode="External"/><Relationship Id="rId4" Type="http://schemas.openxmlformats.org/officeDocument/2006/relationships/image" Target="../media/image79.jpeg"/></Relationships>
</file>

<file path=ppt/slides/_rels/slide59.xml.rels><?xml version="1.0" encoding="UTF-8" standalone="yes"?>
<Relationships xmlns="http://schemas.openxmlformats.org/package/2006/relationships"><Relationship Id="rId3" Type="http://schemas.openxmlformats.org/officeDocument/2006/relationships/hyperlink" Target="https://player.captivate.fm/episode/ac05671e-9eaf-4721-a233-cc773c64aacb" TargetMode="External"/><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5.xml"/><Relationship Id="rId1" Type="http://schemas.openxmlformats.org/officeDocument/2006/relationships/slideLayout" Target="../slideLayouts/slideLayout4.xml"/><Relationship Id="rId4" Type="http://schemas.openxmlformats.org/officeDocument/2006/relationships/image" Target="../media/image81.png"/></Relationships>
</file>

<file path=ppt/slides/_rels/slide6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hyperlink" Target="https://www.abc.net.au/triplej/news/the-preatures/8771564" TargetMode="External"/><Relationship Id="rId7" Type="http://schemas.openxmlformats.org/officeDocument/2006/relationships/hyperlink" Target="https://creativecommons.org/licenses/by/2.0/" TargetMode="External"/><Relationship Id="rId2" Type="http://schemas.openxmlformats.org/officeDocument/2006/relationships/hyperlink" Target="https://www.preatures.com/" TargetMode="External"/><Relationship Id="rId1" Type="http://schemas.openxmlformats.org/officeDocument/2006/relationships/slideLayout" Target="../slideLayouts/slideLayout6.xml"/><Relationship Id="rId6" Type="http://schemas.openxmlformats.org/officeDocument/2006/relationships/hyperlink" Target="https://www.flickr.com/photos/theholygrail/38973550680/" TargetMode="External"/><Relationship Id="rId5" Type="http://schemas.openxmlformats.org/officeDocument/2006/relationships/hyperlink" Target="https://en.wikipedia.org/wiki/The_Preatures#/media/File:The_Preatures_Twilight_at_Taronga,_2018.jpg" TargetMode="External"/><Relationship Id="rId4" Type="http://schemas.openxmlformats.org/officeDocument/2006/relationships/image" Target="../media/image83.jpeg"/></Relationships>
</file>

<file path=ppt/slides/_rels/slide66.xml.rels><?xml version="1.0" encoding="UTF-8" standalone="yes"?>
<Relationships xmlns="http://schemas.openxmlformats.org/package/2006/relationships"><Relationship Id="rId3" Type="http://schemas.openxmlformats.org/officeDocument/2006/relationships/hyperlink" Target="https://www.aila.org.au/THE3RDCITY/THE3RDCITY/SpeakerProfiles/Jacinta_Tobin.aspx" TargetMode="External"/><Relationship Id="rId2" Type="http://schemas.openxmlformats.org/officeDocument/2006/relationships/hyperlink" Target="https://writingnsw.org.au/people/jacinta-tobin/" TargetMode="External"/><Relationship Id="rId1" Type="http://schemas.openxmlformats.org/officeDocument/2006/relationships/slideLayout" Target="../slideLayouts/slideLayout6.xml"/><Relationship Id="rId4" Type="http://schemas.openxmlformats.org/officeDocument/2006/relationships/image" Target="../media/image84.jpeg"/></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5.xml"/><Relationship Id="rId1" Type="http://schemas.openxmlformats.org/officeDocument/2006/relationships/video" Target="https://www.youtube.com/embed/CuHV6rlN-cg?feature=oembed" TargetMode="External"/><Relationship Id="rId5" Type="http://schemas.openxmlformats.org/officeDocument/2006/relationships/hyperlink" Target="https://www.youtube.com/watch?v=CuHV6rlN-cg" TargetMode="External"/><Relationship Id="rId4" Type="http://schemas.openxmlformats.org/officeDocument/2006/relationships/image" Target="../media/image85.jpeg"/></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5.xml"/><Relationship Id="rId1" Type="http://schemas.openxmlformats.org/officeDocument/2006/relationships/video" Target="https://www.youtube.com/embed/wO4tW5GqzGA?feature=oembed" TargetMode="External"/><Relationship Id="rId5" Type="http://schemas.openxmlformats.org/officeDocument/2006/relationships/hyperlink" Target="https://www.youtube.com/watch?v=wO4tW5GqzGA" TargetMode="External"/><Relationship Id="rId4" Type="http://schemas.openxmlformats.org/officeDocument/2006/relationships/image" Target="../media/image86.jpeg"/></Relationships>
</file>

<file path=ppt/slides/_rels/slide6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70.xml.rels><?xml version="1.0" encoding="UTF-8" standalone="yes"?>
<Relationships xmlns="http://schemas.openxmlformats.org/package/2006/relationships"><Relationship Id="rId3" Type="http://schemas.openxmlformats.org/officeDocument/2006/relationships/hyperlink" Target="https://player.captivate.fm/episode/95c54385-b08b-42ac-ba3f-1071bf095cc2" TargetMode="External"/><Relationship Id="rId2" Type="http://schemas.openxmlformats.org/officeDocument/2006/relationships/notesSlide" Target="../notesSlides/notesSlide42.xml"/><Relationship Id="rId1" Type="http://schemas.openxmlformats.org/officeDocument/2006/relationships/slideLayout" Target="../slideLayouts/slideLayout5.xml"/><Relationship Id="rId4" Type="http://schemas.openxmlformats.org/officeDocument/2006/relationships/image" Target="../media/image87.pn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8.xml"/></Relationships>
</file>

<file path=ppt/slides/_rels/slide72.xml.rels><?xml version="1.0" encoding="UTF-8" standalone="yes"?>
<Relationships xmlns="http://schemas.openxmlformats.org/package/2006/relationships"><Relationship Id="rId3" Type="http://schemas.openxmlformats.org/officeDocument/2006/relationships/hyperlink" Target="https://players.brightcove.net/6197335233001/default_default/index.html?videoId=6385782400112" TargetMode="External"/><Relationship Id="rId2" Type="http://schemas.openxmlformats.org/officeDocument/2006/relationships/notesSlide" Target="../notesSlides/notesSlide44.xml"/><Relationship Id="rId1" Type="http://schemas.openxmlformats.org/officeDocument/2006/relationships/slideLayout" Target="../slideLayouts/slideLayout5.xml"/><Relationship Id="rId4" Type="http://schemas.openxmlformats.org/officeDocument/2006/relationships/image" Target="../media/image88.png"/></Relationships>
</file>

<file path=ppt/slides/_rels/slide7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4.xml"/><Relationship Id="rId1" Type="http://schemas.openxmlformats.org/officeDocument/2006/relationships/video" Target="https://www.youtube.com/embed/RHCA5b9TkVg?feature=oembed" TargetMode="External"/><Relationship Id="rId5" Type="http://schemas.openxmlformats.org/officeDocument/2006/relationships/image" Target="../media/image89.jpeg"/><Relationship Id="rId4" Type="http://schemas.openxmlformats.org/officeDocument/2006/relationships/hyperlink" Target="https://www.youtube.com/watch?v=RHCA5b9TkVg&amp;t=1s" TargetMode="External"/></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9.xml"/><Relationship Id="rId1" Type="http://schemas.openxmlformats.org/officeDocument/2006/relationships/video" Target="https://www.youtube.com/embed/LF-GF0bDtxk?feature=oembed" TargetMode="External"/><Relationship Id="rId6" Type="http://schemas.openxmlformats.org/officeDocument/2006/relationships/hyperlink" Target="https://youtu.be/LF-GF0bDtxk?si=ZUXJvWAxHh5Eiltx" TargetMode="External"/><Relationship Id="rId5" Type="http://schemas.openxmlformats.org/officeDocument/2006/relationships/image" Target="../media/image90.jpeg"/><Relationship Id="rId4" Type="http://schemas.openxmlformats.org/officeDocument/2006/relationships/hyperlink" Target="https://www.youtube.com/watch?v=LF-GF0bDtxk" TargetMode="External"/></Relationships>
</file>

<file path=ppt/slides/_rels/slide78.xml.rels><?xml version="1.0" encoding="UTF-8" standalone="yes"?>
<Relationships xmlns="http://schemas.openxmlformats.org/package/2006/relationships"><Relationship Id="rId3" Type="http://schemas.openxmlformats.org/officeDocument/2006/relationships/hyperlink" Target="https://meanjin.com.au/latest/from-the-meanjin-archive-the-new-corroboree-by-tony-mitchell-2005/" TargetMode="External"/><Relationship Id="rId2" Type="http://schemas.openxmlformats.org/officeDocument/2006/relationships/image" Target="../media/image91.jpe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80.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49.xml"/><Relationship Id="rId1" Type="http://schemas.openxmlformats.org/officeDocument/2006/relationships/slideLayout" Target="../slideLayouts/slideLayout6.xml"/><Relationship Id="rId6" Type="http://schemas.openxmlformats.org/officeDocument/2006/relationships/hyperlink" Target="https://creativecommons.org/licenses/by/2.0/" TargetMode="External"/><Relationship Id="rId5" Type="http://schemas.openxmlformats.org/officeDocument/2006/relationships/hyperlink" Target="https://www.flickr.com/photos/23930202@N06/31755852156" TargetMode="External"/><Relationship Id="rId4" Type="http://schemas.openxmlformats.org/officeDocument/2006/relationships/hyperlink" Target="https://en.wikipedia.org/wiki/Archie_Roach#/media/File:Archie_Roach_2016.jpg" TargetMode="External"/></Relationships>
</file>

<file path=ppt/slides/_rels/slide81.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hyperlink" Target="https://badapplesmusic.com.au/artist/briggs/" TargetMode="External"/><Relationship Id="rId1" Type="http://schemas.openxmlformats.org/officeDocument/2006/relationships/slideLayout" Target="../slideLayouts/slideLayout6.xml"/><Relationship Id="rId6" Type="http://schemas.openxmlformats.org/officeDocument/2006/relationships/hyperlink" Target="https://creativecommons.org/licenses/by/2.0/" TargetMode="External"/><Relationship Id="rId5" Type="http://schemas.openxmlformats.org/officeDocument/2006/relationships/hyperlink" Target="https://www.flickr.com/people/26090888@N04" TargetMode="External"/><Relationship Id="rId4" Type="http://schemas.openxmlformats.org/officeDocument/2006/relationships/hyperlink" Target="https://en.wikipedia.org/wiki/Briggs_(rapper)#/media/File:Briggs_(45860130174).jpg" TargetMode="External"/></Relationships>
</file>

<file path=ppt/slides/_rels/slide82.xml.rels><?xml version="1.0" encoding="UTF-8" standalone="yes"?>
<Relationships xmlns="http://schemas.openxmlformats.org/package/2006/relationships"><Relationship Id="rId8" Type="http://schemas.openxmlformats.org/officeDocument/2006/relationships/hyperlink" Target="https://www.youtube.com/watch?v=3-wMbFntrTo" TargetMode="External"/><Relationship Id="rId3" Type="http://schemas.openxmlformats.org/officeDocument/2006/relationships/slideLayout" Target="../slideLayouts/slideLayout5.xml"/><Relationship Id="rId7" Type="http://schemas.openxmlformats.org/officeDocument/2006/relationships/image" Target="../media/image95.jpeg"/><Relationship Id="rId2" Type="http://schemas.openxmlformats.org/officeDocument/2006/relationships/video" Target="https://www.youtube.com/embed/3-wMbFntrTo?feature=oembed" TargetMode="External"/><Relationship Id="rId1" Type="http://schemas.openxmlformats.org/officeDocument/2006/relationships/video" Target="https://www.youtube.com/embed/IL_DBNkkcSE?feature=oembed" TargetMode="External"/><Relationship Id="rId6" Type="http://schemas.openxmlformats.org/officeDocument/2006/relationships/hyperlink" Target="https://www.youtube.com/watch?v=IL_DBNkkcSE" TargetMode="External"/><Relationship Id="rId5" Type="http://schemas.openxmlformats.org/officeDocument/2006/relationships/image" Target="../media/image94.jpeg"/><Relationship Id="rId4" Type="http://schemas.openxmlformats.org/officeDocument/2006/relationships/notesSlide" Target="../notesSlides/notesSlide50.xml"/></Relationships>
</file>

<file path=ppt/slides/_rels/slide83.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8.xml"/></Relationships>
</file>

<file path=ppt/slides/_rels/slide84.xml.rels><?xml version="1.0" encoding="UTF-8" standalone="yes"?>
<Relationships xmlns="http://schemas.openxmlformats.org/package/2006/relationships"><Relationship Id="rId3" Type="http://schemas.openxmlformats.org/officeDocument/2006/relationships/hyperlink" Target="https://www.barkaa.com.au/about" TargetMode="External"/><Relationship Id="rId2" Type="http://schemas.openxmlformats.org/officeDocument/2006/relationships/notesSlide" Target="../notesSlides/notesSlide51.xml"/><Relationship Id="rId1" Type="http://schemas.openxmlformats.org/officeDocument/2006/relationships/slideLayout" Target="../slideLayouts/slideLayout6.xml"/><Relationship Id="rId5" Type="http://schemas.openxmlformats.org/officeDocument/2006/relationships/hyperlink" Target="https://www.barkaa.com.au/" TargetMode="External"/><Relationship Id="rId4" Type="http://schemas.openxmlformats.org/officeDocument/2006/relationships/image" Target="../media/image96.jpeg"/></Relationships>
</file>

<file path=ppt/slides/_rels/slide85.xml.rels><?xml version="1.0" encoding="UTF-8" standalone="yes"?>
<Relationships xmlns="http://schemas.openxmlformats.org/package/2006/relationships"><Relationship Id="rId3" Type="http://schemas.openxmlformats.org/officeDocument/2006/relationships/hyperlink" Target="https://www.abc.net.au/news/2023-12-04/malyanapa-and-barkindji-man-performs-song-in-native-language/103176234" TargetMode="External"/><Relationship Id="rId2" Type="http://schemas.openxmlformats.org/officeDocument/2006/relationships/notesSlide" Target="../notesSlides/notesSlide52.xml"/><Relationship Id="rId1" Type="http://schemas.openxmlformats.org/officeDocument/2006/relationships/slideLayout" Target="../slideLayouts/slideLayout6.xml"/><Relationship Id="rId6" Type="http://schemas.openxmlformats.org/officeDocument/2006/relationships/hyperlink" Target="https://badapplesmusic.com.au/releases/barkaa-feat-leroy-johnson-ngamaka/" TargetMode="External"/><Relationship Id="rId5" Type="http://schemas.openxmlformats.org/officeDocument/2006/relationships/image" Target="../media/image97.jpeg"/><Relationship Id="rId4" Type="http://schemas.openxmlformats.org/officeDocument/2006/relationships/hyperlink" Target="https://www.westdarlingarts.com.au/artist-profiles/Leroy-Johnson-and-Waterbag-Band" TargetMode="External"/></Relationships>
</file>

<file path=ppt/slides/_rels/slide86.xml.rels><?xml version="1.0" encoding="UTF-8" standalone="yes"?>
<Relationships xmlns="http://schemas.openxmlformats.org/package/2006/relationships"><Relationship Id="rId8" Type="http://schemas.openxmlformats.org/officeDocument/2006/relationships/hyperlink" Target="https://www.youtube.com/watch?v=KK8azTWFWsY&amp;list=RDKK8azTWFWsY&amp;start_radio=1" TargetMode="External"/><Relationship Id="rId3" Type="http://schemas.openxmlformats.org/officeDocument/2006/relationships/slideLayout" Target="../slideLayouts/slideLayout8.xml"/><Relationship Id="rId7" Type="http://schemas.openxmlformats.org/officeDocument/2006/relationships/image" Target="../media/image99.jpeg"/><Relationship Id="rId2" Type="http://schemas.openxmlformats.org/officeDocument/2006/relationships/video" Target="https://www.youtube.com/embed/KK8azTWFWsY?feature=oembed" TargetMode="External"/><Relationship Id="rId1" Type="http://schemas.openxmlformats.org/officeDocument/2006/relationships/video" Target="https://www.youtube.com/embed/OFxHu6pLMGs?feature=oembed" TargetMode="External"/><Relationship Id="rId6" Type="http://schemas.openxmlformats.org/officeDocument/2006/relationships/hyperlink" Target="https://www.youtube.com/watch?v=OFxHu6pLMGs" TargetMode="External"/><Relationship Id="rId5" Type="http://schemas.openxmlformats.org/officeDocument/2006/relationships/image" Target="../media/image98.jpeg"/><Relationship Id="rId4" Type="http://schemas.openxmlformats.org/officeDocument/2006/relationships/notesSlide" Target="../notesSlides/notesSlide53.xml"/></Relationships>
</file>

<file path=ppt/slides/_rels/slide87.xml.rels><?xml version="1.0" encoding="UTF-8" standalone="yes"?>
<Relationships xmlns="http://schemas.openxmlformats.org/package/2006/relationships"><Relationship Id="rId3" Type="http://schemas.openxmlformats.org/officeDocument/2006/relationships/hyperlink" Target="https://badapplesmusic.com.au/releases/barkaa-feat-leroy-johnson-ngamaka/" TargetMode="External"/><Relationship Id="rId2" Type="http://schemas.openxmlformats.org/officeDocument/2006/relationships/notesSlide" Target="../notesSlides/notesSlide54.xml"/><Relationship Id="rId1" Type="http://schemas.openxmlformats.org/officeDocument/2006/relationships/slideLayout" Target="../slideLayouts/slideLayout8.xml"/></Relationships>
</file>

<file path=ppt/slides/_rels/slide88.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55.xml"/><Relationship Id="rId1" Type="http://schemas.openxmlformats.org/officeDocument/2006/relationships/slideLayout" Target="../slideLayouts/slideLayout6.xml"/><Relationship Id="rId4" Type="http://schemas.openxmlformats.org/officeDocument/2006/relationships/hyperlink" Target="https://onepagelink.com/dobby/" TargetMode="External"/></Relationships>
</file>

<file path=ppt/slides/_rels/slide89.xml.rels><?xml version="1.0" encoding="UTF-8" standalone="yes"?>
<Relationships xmlns="http://schemas.openxmlformats.org/package/2006/relationships"><Relationship Id="rId3" Type="http://schemas.openxmlformats.org/officeDocument/2006/relationships/hyperlink" Target="https://education.nsw.gov.au/teaching-and-learning/curriculum/creative-arts/cultural-protocols-practices-creative-arts#DOBBY4" TargetMode="External"/><Relationship Id="rId2" Type="http://schemas.openxmlformats.org/officeDocument/2006/relationships/notesSlide" Target="../notesSlides/notesSlide56.xml"/><Relationship Id="rId1" Type="http://schemas.openxmlformats.org/officeDocument/2006/relationships/slideLayout" Target="../slideLayouts/slideLayout5.xml"/><Relationship Id="rId5" Type="http://schemas.openxmlformats.org/officeDocument/2006/relationships/image" Target="../media/image101.png"/><Relationship Id="rId4" Type="http://schemas.openxmlformats.org/officeDocument/2006/relationships/hyperlink" Target="https://players.brightcove.net/6197335233001/default_default/index.html?videoId=6374604543112" TargetMode="External"/></Relationships>
</file>

<file path=ppt/slides/_rels/slide9.xml.rels><?xml version="1.0" encoding="UTF-8" standalone="yes"?>
<Relationships xmlns="http://schemas.openxmlformats.org/package/2006/relationships"><Relationship Id="rId8" Type="http://schemas.openxmlformats.org/officeDocument/2006/relationships/slide" Target="slide73.xml"/><Relationship Id="rId13" Type="http://schemas.openxmlformats.org/officeDocument/2006/relationships/slide" Target="slide123.xml"/><Relationship Id="rId3" Type="http://schemas.openxmlformats.org/officeDocument/2006/relationships/slide" Target="slide10.xml"/><Relationship Id="rId7" Type="http://schemas.openxmlformats.org/officeDocument/2006/relationships/slide" Target="slide63.xml"/><Relationship Id="rId12" Type="http://schemas.openxmlformats.org/officeDocument/2006/relationships/slide" Target="slide117.xml"/><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slide" Target="slide50.xml"/><Relationship Id="rId11" Type="http://schemas.openxmlformats.org/officeDocument/2006/relationships/slide" Target="slide107.xml"/><Relationship Id="rId5" Type="http://schemas.openxmlformats.org/officeDocument/2006/relationships/slide" Target="slide30.xml"/><Relationship Id="rId10" Type="http://schemas.openxmlformats.org/officeDocument/2006/relationships/slide" Target="slide103.xml"/><Relationship Id="rId4" Type="http://schemas.openxmlformats.org/officeDocument/2006/relationships/slide" Target="slide129.xml"/><Relationship Id="rId9" Type="http://schemas.openxmlformats.org/officeDocument/2006/relationships/slide" Target="slide97.xml"/></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5.xml"/><Relationship Id="rId1" Type="http://schemas.openxmlformats.org/officeDocument/2006/relationships/video" Target="https://www.youtube.com/embed/UrQG7pqeRDg?feature=oembed" TargetMode="External"/><Relationship Id="rId5" Type="http://schemas.openxmlformats.org/officeDocument/2006/relationships/hyperlink" Target="https://youtu.be/UrQG7pqeRDg?si=hE9-5RgBahQLPIpj" TargetMode="External"/><Relationship Id="rId4" Type="http://schemas.openxmlformats.org/officeDocument/2006/relationships/image" Target="../media/image102.jpeg"/></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5.xml"/><Relationship Id="rId1" Type="http://schemas.openxmlformats.org/officeDocument/2006/relationships/video" Target="https://www.youtube.com/embed/2O1XRWHu1dc?feature=oembed" TargetMode="External"/><Relationship Id="rId5" Type="http://schemas.openxmlformats.org/officeDocument/2006/relationships/image" Target="../media/image103.jpeg"/><Relationship Id="rId4" Type="http://schemas.openxmlformats.org/officeDocument/2006/relationships/hyperlink" Target="https://www.youtube.com/watch?v=2O1XRWHu1dc" TargetMode="External"/></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5.xml"/><Relationship Id="rId1" Type="http://schemas.openxmlformats.org/officeDocument/2006/relationships/video" Target="https://www.youtube.com/embed/2O1XRWHu1dc?feature=oembed" TargetMode="External"/><Relationship Id="rId5" Type="http://schemas.openxmlformats.org/officeDocument/2006/relationships/hyperlink" Target="https://www.youtube.com/watch?v=2O1XRWHu1dc" TargetMode="External"/><Relationship Id="rId4" Type="http://schemas.openxmlformats.org/officeDocument/2006/relationships/image" Target="../media/image103.jpeg"/></Relationships>
</file>

<file path=ppt/slides/_rels/slide93.xml.rels><?xml version="1.0" encoding="UTF-8" standalone="yes"?>
<Relationships xmlns="http://schemas.openxmlformats.org/package/2006/relationships"><Relationship Id="rId3" Type="http://schemas.openxmlformats.org/officeDocument/2006/relationships/image" Target="../media/image104.png"/><Relationship Id="rId7" Type="http://schemas.openxmlformats.org/officeDocument/2006/relationships/hyperlink" Target="http://www.halleonard.com.au/" TargetMode="External"/><Relationship Id="rId2" Type="http://schemas.openxmlformats.org/officeDocument/2006/relationships/notesSlide" Target="../notesSlides/notesSlide60.xml"/><Relationship Id="rId1" Type="http://schemas.openxmlformats.org/officeDocument/2006/relationships/slideLayout" Target="../slideLayouts/slideLayout5.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s>
</file>

<file path=ppt/slides/_rels/slide94.xml.rels><?xml version="1.0" encoding="UTF-8" standalone="yes"?>
<Relationships xmlns="http://schemas.openxmlformats.org/package/2006/relationships"><Relationship Id="rId3" Type="http://schemas.openxmlformats.org/officeDocument/2006/relationships/hyperlink" Target="https://players.brightcove.net/6197335233001/default_default/index.html?videoId=6386801720112" TargetMode="External"/><Relationship Id="rId2" Type="http://schemas.openxmlformats.org/officeDocument/2006/relationships/notesSlide" Target="../notesSlides/notesSlide61.xml"/><Relationship Id="rId1" Type="http://schemas.openxmlformats.org/officeDocument/2006/relationships/slideLayout" Target="../slideLayouts/slideLayout5.xml"/><Relationship Id="rId4" Type="http://schemas.openxmlformats.org/officeDocument/2006/relationships/image" Target="../media/image108.png"/></Relationships>
</file>

<file path=ppt/slides/_rels/slide95.xml.rels><?xml version="1.0" encoding="UTF-8" standalone="yes"?>
<Relationships xmlns="http://schemas.openxmlformats.org/package/2006/relationships"><Relationship Id="rId3" Type="http://schemas.openxmlformats.org/officeDocument/2006/relationships/hyperlink" Target="https://www.youtube.com/playlist?list=PLeA4iia333Q06sxq7gE90XjYG0dZIwl9j" TargetMode="External"/><Relationship Id="rId2" Type="http://schemas.openxmlformats.org/officeDocument/2006/relationships/notesSlide" Target="../notesSlides/notesSlide62.xml"/><Relationship Id="rId1" Type="http://schemas.openxmlformats.org/officeDocument/2006/relationships/slideLayout" Target="../slideLayouts/slideLayout4.xml"/><Relationship Id="rId5" Type="http://schemas.openxmlformats.org/officeDocument/2006/relationships/hyperlink" Target="https://onepagelink.com/dobby/" TargetMode="External"/><Relationship Id="rId4" Type="http://schemas.openxmlformats.org/officeDocument/2006/relationships/image" Target="../media/image109.jpeg"/></Relationships>
</file>

<file path=ppt/slides/_rels/slide96.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63.xml"/><Relationship Id="rId1" Type="http://schemas.openxmlformats.org/officeDocument/2006/relationships/slideLayout" Target="../slideLayouts/slideLayout4.xml"/><Relationship Id="rId4" Type="http://schemas.openxmlformats.org/officeDocument/2006/relationships/hyperlink" Target="https://onepagelink.com/dobby/" TargetMode="External"/></Relationships>
</file>

<file path=ppt/slides/_rels/slide97.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3" Type="http://schemas.openxmlformats.org/officeDocument/2006/relationships/hyperlink" Target="https://players.brightcove.net/6197335233001/default_default/index.html?videoId=6385778438112" TargetMode="External"/><Relationship Id="rId2" Type="http://schemas.openxmlformats.org/officeDocument/2006/relationships/notesSlide" Target="../notesSlides/notesSlide66.xml"/><Relationship Id="rId1" Type="http://schemas.openxmlformats.org/officeDocument/2006/relationships/slideLayout" Target="../slideLayouts/slideLayout4.xml"/><Relationship Id="rId4" Type="http://schemas.openxmlformats.org/officeDocument/2006/relationships/image" Target="../media/image1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AED50D-2614-7654-ECA7-D1C3C7D5A42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64D435F-5C21-4E71-D44B-252C2B2B0348}"/>
              </a:ext>
            </a:extLst>
          </p:cNvPr>
          <p:cNvSpPr>
            <a:spLocks noGrp="1"/>
          </p:cNvSpPr>
          <p:nvPr>
            <p:ph type="title"/>
          </p:nvPr>
        </p:nvSpPr>
        <p:spPr/>
        <p:txBody>
          <a:bodyPr/>
          <a:lstStyle/>
          <a:p>
            <a:r>
              <a:rPr lang="en-AU">
                <a:latin typeface="+mj-lt"/>
              </a:rPr>
              <a:t>Instructions for use</a:t>
            </a:r>
          </a:p>
        </p:txBody>
      </p:sp>
      <p:sp>
        <p:nvSpPr>
          <p:cNvPr id="7" name="Picture Placeholder 6">
            <a:extLst>
              <a:ext uri="{FF2B5EF4-FFF2-40B4-BE49-F238E27FC236}">
                <a16:creationId xmlns:a16="http://schemas.microsoft.com/office/drawing/2014/main" id="{9EE4F0EF-7DF2-6E6D-6971-C168A38FE6F4}"/>
              </a:ext>
            </a:extLst>
          </p:cNvPr>
          <p:cNvSpPr>
            <a:spLocks noGrp="1"/>
          </p:cNvSpPr>
          <p:nvPr>
            <p:ph type="pic" sz="quarter" idx="13"/>
          </p:nvPr>
        </p:nvSpPr>
        <p:spPr>
          <a:xfrm>
            <a:off x="354000" y="1810856"/>
            <a:ext cx="11483999" cy="4885144"/>
          </a:xfrm>
        </p:spPr>
        <p:txBody>
          <a:bodyPr/>
          <a:lstStyle/>
          <a:p>
            <a:pPr marL="342900" indent="-342900">
              <a:buFont typeface="Arial"/>
              <a:buChar char="•"/>
            </a:pPr>
            <a:r>
              <a:rPr lang="en-AU" sz="1800">
                <a:latin typeface="+mn-lt"/>
                <a:ea typeface="+mn-lt"/>
                <a:cs typeface="+mn-lt"/>
              </a:rPr>
              <a:t>This resource is not a teaching and learning program. It should be used in with the ‘Bigger than the song’ unit of work and accompanying resources found on th</a:t>
            </a:r>
            <a:r>
              <a:rPr lang="en-AU" sz="1800"/>
              <a:t>e </a:t>
            </a:r>
            <a:r>
              <a:rPr lang="en-AU" sz="1800" u="sng">
                <a:hlinkClick r:id="rId3"/>
              </a:rPr>
              <a:t>Planning, programming and assessing music 7–10 (2024)</a:t>
            </a:r>
            <a:r>
              <a:rPr lang="en-AU" sz="1800"/>
              <a:t> webpage. </a:t>
            </a:r>
            <a:r>
              <a:rPr lang="en-AU" sz="1800">
                <a:solidFill>
                  <a:srgbClr val="22272B"/>
                </a:solidFill>
                <a:latin typeface="+mn-lt"/>
              </a:rPr>
              <a:t>Classroom teachers are encouraged to </a:t>
            </a:r>
            <a:r>
              <a:rPr lang="en-AU" sz="1800" b="1">
                <a:solidFill>
                  <a:srgbClr val="22272B"/>
                </a:solidFill>
                <a:latin typeface="+mn-lt"/>
              </a:rPr>
              <a:t>add and adapt</a:t>
            </a:r>
            <a:r>
              <a:rPr lang="en-AU" sz="1800">
                <a:solidFill>
                  <a:srgbClr val="22272B"/>
                </a:solidFill>
                <a:latin typeface="+mn-lt"/>
              </a:rPr>
              <a:t> slides as required to meet the needs of their students.</a:t>
            </a:r>
          </a:p>
          <a:p>
            <a:pPr marL="342900" indent="-342900">
              <a:lnSpc>
                <a:spcPct val="150000"/>
              </a:lnSpc>
              <a:buFont typeface="Arial"/>
              <a:buChar char="•"/>
            </a:pPr>
            <a:r>
              <a:rPr lang="en-AU" sz="1800">
                <a:solidFill>
                  <a:srgbClr val="22272B"/>
                </a:solidFill>
                <a:latin typeface="+mn-lt"/>
              </a:rPr>
              <a:t>Save a copy of the file to make changes to the slide deck. Go to File &gt; Download a Copy (this downloads a copy to the computer to edit in the PowerPoint app).</a:t>
            </a:r>
          </a:p>
          <a:p>
            <a:pPr marL="342900" indent="-342900">
              <a:lnSpc>
                <a:spcPct val="150000"/>
              </a:lnSpc>
              <a:buFont typeface="Arial"/>
              <a:buChar char="•"/>
            </a:pPr>
            <a:r>
              <a:rPr lang="en-AU" sz="1800">
                <a:solidFill>
                  <a:srgbClr val="22272B"/>
                </a:solidFill>
                <a:latin typeface="+mn-lt"/>
              </a:rPr>
              <a:t>To convert the PowerPoint to Google Slides:</a:t>
            </a:r>
          </a:p>
          <a:p>
            <a:pPr marL="913765" lvl="1" indent="-457200">
              <a:lnSpc>
                <a:spcPct val="150000"/>
              </a:lnSpc>
              <a:spcAft>
                <a:spcPts val="1200"/>
              </a:spcAft>
              <a:buFont typeface="+mj-lt"/>
              <a:buAutoNum type="arabicPeriod"/>
            </a:pPr>
            <a:r>
              <a:rPr lang="en-AU">
                <a:solidFill>
                  <a:srgbClr val="22272B"/>
                </a:solidFill>
                <a:latin typeface="+mn-lt"/>
              </a:rPr>
              <a:t>Upload the file into Google Drive and open it.</a:t>
            </a:r>
          </a:p>
          <a:p>
            <a:pPr marL="913765" lvl="1" indent="-457200">
              <a:lnSpc>
                <a:spcPct val="150000"/>
              </a:lnSpc>
              <a:spcAft>
                <a:spcPts val="1200"/>
              </a:spcAft>
              <a:buFont typeface="+mj-lt"/>
              <a:buAutoNum type="arabicPeriod"/>
            </a:pPr>
            <a:r>
              <a:rPr lang="en-AU">
                <a:solidFill>
                  <a:srgbClr val="22272B"/>
                </a:solidFill>
                <a:latin typeface="+mn-lt"/>
              </a:rPr>
              <a:t>Go to File &gt; Save as Google Slides.</a:t>
            </a:r>
          </a:p>
          <a:p>
            <a:pPr marL="456565" lvl="1">
              <a:lnSpc>
                <a:spcPct val="150000"/>
              </a:lnSpc>
              <a:spcAft>
                <a:spcPts val="1200"/>
              </a:spcAft>
            </a:pPr>
            <a:r>
              <a:rPr lang="en-AU">
                <a:solidFill>
                  <a:srgbClr val="22272B"/>
                </a:solidFill>
                <a:latin typeface="+mn-lt"/>
              </a:rPr>
              <a:t>(Note – conversion may cause formatting changes in the slides.)</a:t>
            </a:r>
          </a:p>
        </p:txBody>
      </p:sp>
      <p:sp>
        <p:nvSpPr>
          <p:cNvPr id="2" name="Slide Number Placeholder 1">
            <a:extLst>
              <a:ext uri="{FF2B5EF4-FFF2-40B4-BE49-F238E27FC236}">
                <a16:creationId xmlns:a16="http://schemas.microsoft.com/office/drawing/2014/main" id="{0BD1B45E-DAE7-4F0B-F2C0-6B38FF982D7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a:t>
            </a:fld>
            <a:endParaRPr lang="en-AU"/>
          </a:p>
        </p:txBody>
      </p:sp>
    </p:spTree>
    <p:extLst>
      <p:ext uri="{BB962C8B-B14F-4D97-AF65-F5344CB8AC3E}">
        <p14:creationId xmlns:p14="http://schemas.microsoft.com/office/powerpoint/2010/main" val="2600942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814C89-FF15-90B7-A98D-5C5145FD1C5D}"/>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ECAB40FF-4616-109B-9540-CD93C7B6E207}"/>
              </a:ext>
            </a:extLst>
          </p:cNvPr>
          <p:cNvSpPr>
            <a:spLocks noGrp="1"/>
          </p:cNvSpPr>
          <p:nvPr>
            <p:ph type="ctrTitle"/>
          </p:nvPr>
        </p:nvSpPr>
        <p:spPr>
          <a:xfrm>
            <a:off x="450998" y="4039646"/>
            <a:ext cx="7326910" cy="2438272"/>
          </a:xfrm>
        </p:spPr>
        <p:txBody>
          <a:bodyPr/>
          <a:lstStyle/>
          <a:p>
            <a:r>
              <a:rPr lang="en-AU">
                <a:latin typeface="+mj-lt"/>
                <a:cs typeface="Arial"/>
              </a:rPr>
              <a:t>Learning sequence 1 – ‘I Belong – As I Walk On My Country’ (</a:t>
            </a:r>
            <a:r>
              <a:rPr lang="en-AU" err="1">
                <a:latin typeface="+mj-lt"/>
                <a:cs typeface="Arial"/>
              </a:rPr>
              <a:t>Barkindji</a:t>
            </a:r>
            <a:r>
              <a:rPr lang="en-AU">
                <a:latin typeface="+mj-lt"/>
                <a:cs typeface="Arial"/>
              </a:rPr>
              <a:t>)</a:t>
            </a:r>
          </a:p>
        </p:txBody>
      </p:sp>
      <p:pic>
        <p:nvPicPr>
          <p:cNvPr id="3" name="Picture 2" descr="Seven large concentric circles in ochre tones. Symbolises stories, Country, deep connection, and guides how we live our lives.">
            <a:extLst>
              <a:ext uri="{FF2B5EF4-FFF2-40B4-BE49-F238E27FC236}">
                <a16:creationId xmlns:a16="http://schemas.microsoft.com/office/drawing/2014/main" id="{4A4D0045-07B7-CCD1-5AAA-C0766B4C7D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79745" y="1833518"/>
            <a:ext cx="4412255" cy="4412255"/>
          </a:xfrm>
          <a:prstGeom prst="rect">
            <a:avLst/>
          </a:prstGeom>
        </p:spPr>
      </p:pic>
      <p:sp>
        <p:nvSpPr>
          <p:cNvPr id="4" name="Text Placeholder 4">
            <a:extLst>
              <a:ext uri="{FF2B5EF4-FFF2-40B4-BE49-F238E27FC236}">
                <a16:creationId xmlns:a16="http://schemas.microsoft.com/office/drawing/2014/main" id="{37C0023E-F1A0-AF22-60B2-591F62943E0A}"/>
              </a:ext>
              <a:ext uri="{C183D7F6-B498-43B3-948B-1728B52AA6E4}">
                <adec:decorative xmlns:adec="http://schemas.microsoft.com/office/drawing/2017/decorative" val="0"/>
              </a:ext>
            </a:extLst>
          </p:cNvPr>
          <p:cNvSpPr txBox="1">
            <a:spLocks/>
          </p:cNvSpPr>
          <p:nvPr/>
        </p:nvSpPr>
        <p:spPr>
          <a:xfrm>
            <a:off x="8337579" y="6009306"/>
            <a:ext cx="3403423" cy="352540"/>
          </a:xfrm>
          <a:prstGeom prst="rect">
            <a:avLst/>
          </a:prstGeom>
        </p:spPr>
        <p:txBody>
          <a:bodyPr/>
          <a:lstStyle>
            <a:lvl1pPr marL="0" indent="0" algn="l" defTabSz="914377" rtl="0" eaLnBrk="1" latinLnBrk="0" hangingPunct="1">
              <a:lnSpc>
                <a:spcPct val="10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0" indent="0" algn="l" defTabSz="914377"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0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0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000">
                <a:solidFill>
                  <a:schemeClr val="bg1"/>
                </a:solidFill>
              </a:rPr>
              <a:t>Symbol – Aboriginal Ways of Knowing, Being and Doing</a:t>
            </a:r>
            <a:r>
              <a:rPr lang="en-AU" sz="1000" i="1">
                <a:solidFill>
                  <a:schemeClr val="bg1"/>
                </a:solidFill>
              </a:rPr>
              <a:t> </a:t>
            </a:r>
            <a:r>
              <a:rPr lang="en-AU" sz="1000">
                <a:solidFill>
                  <a:schemeClr val="bg1"/>
                </a:solidFill>
              </a:rPr>
              <a:t>© Kayleb Waters, 2025. Used with permission.</a:t>
            </a:r>
            <a:endParaRPr lang="en-AU" sz="300">
              <a:solidFill>
                <a:schemeClr val="bg1"/>
              </a:solidFill>
            </a:endParaRPr>
          </a:p>
        </p:txBody>
      </p:sp>
    </p:spTree>
    <p:extLst>
      <p:ext uri="{BB962C8B-B14F-4D97-AF65-F5344CB8AC3E}">
        <p14:creationId xmlns:p14="http://schemas.microsoft.com/office/powerpoint/2010/main" val="3049563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95F5238-E1A9-EDB3-2EB5-4DC70BC146A7}"/>
              </a:ext>
            </a:extLst>
          </p:cNvPr>
          <p:cNvSpPr>
            <a:spLocks noGrp="1"/>
          </p:cNvSpPr>
          <p:nvPr>
            <p:ph type="title"/>
          </p:nvPr>
        </p:nvSpPr>
        <p:spPr>
          <a:xfrm>
            <a:off x="360000" y="360000"/>
            <a:ext cx="11484000" cy="545601"/>
          </a:xfrm>
        </p:spPr>
        <p:txBody>
          <a:bodyPr anchor="t">
            <a:normAutofit/>
          </a:bodyPr>
          <a:lstStyle/>
          <a:p>
            <a:r>
              <a:rPr lang="en-AU">
                <a:latin typeface="+mj-lt"/>
                <a:cs typeface="Arial"/>
              </a:rPr>
              <a:t>Activity 6.1 – ‘Names Mean Nothing’ (2)</a:t>
            </a:r>
            <a:endParaRPr lang="en-AU">
              <a:latin typeface="+mj-lt"/>
            </a:endParaRPr>
          </a:p>
        </p:txBody>
      </p:sp>
      <p:sp>
        <p:nvSpPr>
          <p:cNvPr id="4" name="Text Placeholder 3">
            <a:extLst>
              <a:ext uri="{FF2B5EF4-FFF2-40B4-BE49-F238E27FC236}">
                <a16:creationId xmlns:a16="http://schemas.microsoft.com/office/drawing/2014/main" id="{EC31CC4D-FA17-7F7A-A0CC-B9188819294F}"/>
              </a:ext>
            </a:extLst>
          </p:cNvPr>
          <p:cNvSpPr>
            <a:spLocks noGrp="1"/>
          </p:cNvSpPr>
          <p:nvPr>
            <p:ph type="body" sz="quarter" idx="18"/>
          </p:nvPr>
        </p:nvSpPr>
        <p:spPr>
          <a:xfrm>
            <a:off x="359999" y="982520"/>
            <a:ext cx="11483999" cy="310015"/>
          </a:xfrm>
        </p:spPr>
        <p:txBody>
          <a:bodyPr anchor="b">
            <a:noAutofit/>
          </a:bodyPr>
          <a:lstStyle/>
          <a:p>
            <a:pPr>
              <a:lnSpc>
                <a:spcPct val="140000"/>
              </a:lnSpc>
            </a:pPr>
            <a:r>
              <a:rPr lang="en-AU">
                <a:latin typeface="+mj-lt"/>
              </a:rPr>
              <a:t>Bigger than the song – On Country excursion and composition project</a:t>
            </a:r>
          </a:p>
        </p:txBody>
      </p:sp>
      <p:sp>
        <p:nvSpPr>
          <p:cNvPr id="6" name="TextBox 5">
            <a:extLst>
              <a:ext uri="{FF2B5EF4-FFF2-40B4-BE49-F238E27FC236}">
                <a16:creationId xmlns:a16="http://schemas.microsoft.com/office/drawing/2014/main" id="{A6DF896E-08DD-96A5-4F94-1F3D8E15F969}"/>
              </a:ext>
            </a:extLst>
          </p:cNvPr>
          <p:cNvSpPr txBox="1"/>
          <p:nvPr/>
        </p:nvSpPr>
        <p:spPr>
          <a:xfrm>
            <a:off x="359999" y="1590325"/>
            <a:ext cx="7040075" cy="445756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1200"/>
              </a:spcAft>
            </a:pPr>
            <a:r>
              <a:rPr lang="en-AU" sz="1800"/>
              <a:t>As a class, access the </a:t>
            </a:r>
            <a:r>
              <a:rPr lang="en-AU" sz="1800">
                <a:hlinkClick r:id="rId3"/>
              </a:rPr>
              <a:t>Bigger than the Song – On Country excursion and composition project with Tempe High School video</a:t>
            </a:r>
            <a:r>
              <a:rPr lang="en-AU" sz="1800"/>
              <a:t> that follows the collaborative development of a song inspired by a student excursion.</a:t>
            </a:r>
          </a:p>
          <a:p>
            <a:pPr>
              <a:lnSpc>
                <a:spcPct val="150000"/>
              </a:lnSpc>
              <a:spcAft>
                <a:spcPts val="1200"/>
              </a:spcAft>
            </a:pPr>
            <a:r>
              <a:rPr lang="en-AU" sz="1800">
                <a:cs typeface="Arial"/>
              </a:rPr>
              <a:t>Listen to the following excerpts:</a:t>
            </a:r>
          </a:p>
          <a:p>
            <a:pPr marL="342900" indent="-342900">
              <a:lnSpc>
                <a:spcPct val="150000"/>
              </a:lnSpc>
              <a:spcAft>
                <a:spcPts val="1200"/>
              </a:spcAft>
              <a:buChar char="•"/>
            </a:pPr>
            <a:r>
              <a:rPr lang="en-AU" sz="1800">
                <a:cs typeface="Arial"/>
              </a:rPr>
              <a:t>On Country excursion: (00:00–6:44, 8:08–9:00)</a:t>
            </a:r>
          </a:p>
          <a:p>
            <a:pPr marL="342900" lvl="0" indent="-342900">
              <a:lnSpc>
                <a:spcPct val="150000"/>
              </a:lnSpc>
              <a:spcAft>
                <a:spcPts val="1200"/>
              </a:spcAft>
              <a:buChar char="•"/>
            </a:pPr>
            <a:r>
              <a:rPr lang="en-AU" sz="1800">
                <a:cs typeface="Arial"/>
              </a:rPr>
              <a:t>Songwriting workshop: (19:20–22:07, 23:42–24:52)</a:t>
            </a:r>
          </a:p>
          <a:p>
            <a:pPr marL="342900" lvl="0" indent="-342900">
              <a:lnSpc>
                <a:spcPct val="150000"/>
              </a:lnSpc>
              <a:spcAft>
                <a:spcPts val="1200"/>
              </a:spcAft>
              <a:buChar char="•"/>
            </a:pPr>
            <a:r>
              <a:rPr lang="en-AU" sz="1800">
                <a:cs typeface="Arial"/>
              </a:rPr>
              <a:t>Performance: (25:35–26:34)</a:t>
            </a:r>
          </a:p>
          <a:p>
            <a:pPr marL="342900" lvl="0" indent="-342900">
              <a:lnSpc>
                <a:spcPct val="150000"/>
              </a:lnSpc>
              <a:spcAft>
                <a:spcPts val="1200"/>
              </a:spcAft>
              <a:buChar char="•"/>
            </a:pPr>
            <a:r>
              <a:rPr lang="en-AU" sz="1800">
                <a:cs typeface="Arial"/>
              </a:rPr>
              <a:t>BBQ and sharing (26:53–30:16, 32:07–32:30)</a:t>
            </a:r>
          </a:p>
        </p:txBody>
      </p:sp>
      <p:pic>
        <p:nvPicPr>
          <p:cNvPr id="8" name="Picture 7" descr="A screen shot from the Tempe High School On Country video. With the river in the background, a student is leaning over and writing on paper with DOBBY crouching down next to him. They are on very green grass.">
            <a:extLst>
              <a:ext uri="{FF2B5EF4-FFF2-40B4-BE49-F238E27FC236}">
                <a16:creationId xmlns:a16="http://schemas.microsoft.com/office/drawing/2014/main" id="{C8ABE908-42CE-A1ED-768E-B1CC0D353ACE}"/>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7696422" y="1590325"/>
            <a:ext cx="3787578" cy="2313942"/>
          </a:xfrm>
          <a:prstGeom prst="rect">
            <a:avLst/>
          </a:prstGeom>
        </p:spPr>
      </p:pic>
      <p:pic>
        <p:nvPicPr>
          <p:cNvPr id="7" name="Picture 6" descr="A screenshot from the Tempe High School workshop. Set in the classroom , students are sitting on the ground facing the screen and musician DOBBY.">
            <a:extLst>
              <a:ext uri="{FF2B5EF4-FFF2-40B4-BE49-F238E27FC236}">
                <a16:creationId xmlns:a16="http://schemas.microsoft.com/office/drawing/2014/main" id="{4A780BE5-8904-1AFC-A86D-30711C9A5F82}"/>
              </a:ext>
            </a:extLst>
          </p:cNvPr>
          <p:cNvPicPr>
            <a:picLocks noChangeAspect="1"/>
          </p:cNvPicPr>
          <p:nvPr/>
        </p:nvPicPr>
        <p:blipFill>
          <a:blip r:embed="rId5" cstate="screen">
            <a:extLst>
              <a:ext uri="{28A0092B-C50C-407E-A947-70E740481C1C}">
                <a14:useLocalDpi xmlns:a14="http://schemas.microsoft.com/office/drawing/2010/main"/>
              </a:ext>
            </a:extLst>
          </a:blip>
          <a:srcRect r="-258"/>
          <a:stretch>
            <a:fillRect/>
          </a:stretch>
        </p:blipFill>
        <p:spPr>
          <a:xfrm>
            <a:off x="7692595" y="4100538"/>
            <a:ext cx="3787578" cy="2123380"/>
          </a:xfrm>
          <a:prstGeom prst="rect">
            <a:avLst/>
          </a:prstGeom>
          <a:noFill/>
        </p:spPr>
      </p:pic>
      <p:sp>
        <p:nvSpPr>
          <p:cNvPr id="2" name="Slide Number Placeholder 1">
            <a:extLst>
              <a:ext uri="{FF2B5EF4-FFF2-40B4-BE49-F238E27FC236}">
                <a16:creationId xmlns:a16="http://schemas.microsoft.com/office/drawing/2014/main" id="{6A1ECFF2-567E-1CD9-91D5-7A911FA3CE93}"/>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100</a:t>
            </a:fld>
            <a:endParaRPr lang="en-AU"/>
          </a:p>
        </p:txBody>
      </p:sp>
    </p:spTree>
    <p:extLst>
      <p:ext uri="{BB962C8B-B14F-4D97-AF65-F5344CB8AC3E}">
        <p14:creationId xmlns:p14="http://schemas.microsoft.com/office/powerpoint/2010/main" val="2510605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CDAB02-7CC0-2369-DDAA-BDA5E00CB084}"/>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9FFF5527-D72C-BCFD-F4EF-44A6C31C9B7B}"/>
              </a:ext>
            </a:extLst>
          </p:cNvPr>
          <p:cNvSpPr>
            <a:spLocks noGrp="1"/>
          </p:cNvSpPr>
          <p:nvPr>
            <p:ph type="title"/>
          </p:nvPr>
        </p:nvSpPr>
        <p:spPr/>
        <p:txBody>
          <a:bodyPr/>
          <a:lstStyle/>
          <a:p>
            <a:r>
              <a:rPr lang="en-AU">
                <a:latin typeface="+mj-lt"/>
                <a:cs typeface="Arial"/>
              </a:rPr>
              <a:t>Activity 6.1 – ‘Names Mean Nothing’ (3)</a:t>
            </a:r>
            <a:endParaRPr lang="en-AU">
              <a:latin typeface="+mj-lt"/>
            </a:endParaRPr>
          </a:p>
        </p:txBody>
      </p:sp>
      <p:sp>
        <p:nvSpPr>
          <p:cNvPr id="6" name="Rectangle: Rounded Corners 5">
            <a:extLst>
              <a:ext uri="{FF2B5EF4-FFF2-40B4-BE49-F238E27FC236}">
                <a16:creationId xmlns:a16="http://schemas.microsoft.com/office/drawing/2014/main" id="{1B2F3115-9153-C7BF-9F85-5102D40E55CF}"/>
              </a:ext>
            </a:extLst>
          </p:cNvPr>
          <p:cNvSpPr/>
          <p:nvPr/>
        </p:nvSpPr>
        <p:spPr>
          <a:xfrm>
            <a:off x="359999" y="1089928"/>
            <a:ext cx="8100955" cy="3177272"/>
          </a:xfrm>
          <a:prstGeom prst="roundRect">
            <a:avLst>
              <a:gd name="adj" fmla="val 4323"/>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nSpc>
                <a:spcPct val="150000"/>
              </a:lnSpc>
            </a:pPr>
            <a:r>
              <a:rPr lang="en-GB" sz="1600" b="1">
                <a:solidFill>
                  <a:sysClr val="windowText" lastClr="000000"/>
                </a:solidFill>
                <a:cs typeface="Arial"/>
              </a:rPr>
              <a:t>Discussion questions</a:t>
            </a:r>
            <a:endParaRPr lang="en-GB" sz="1600">
              <a:solidFill>
                <a:sysClr val="windowText" lastClr="000000"/>
              </a:solidFill>
              <a:cs typeface="Arial"/>
            </a:endParaRPr>
          </a:p>
          <a:p>
            <a:pPr marL="285750" indent="-285750">
              <a:lnSpc>
                <a:spcPct val="150000"/>
              </a:lnSpc>
              <a:buFont typeface="Arial" panose="020B0604020202020204" pitchFamily="34" charset="0"/>
              <a:buChar char="•"/>
            </a:pPr>
            <a:r>
              <a:rPr lang="en-AU" sz="1600">
                <a:solidFill>
                  <a:sysClr val="windowText" lastClr="000000"/>
                </a:solidFill>
                <a:cs typeface="Arial"/>
              </a:rPr>
              <a:t>What was the purpose of the excursion?</a:t>
            </a:r>
            <a:endParaRPr lang="en-GB" sz="1600">
              <a:solidFill>
                <a:sysClr val="windowText" lastClr="000000"/>
              </a:solidFill>
              <a:cs typeface="Arial"/>
            </a:endParaRPr>
          </a:p>
          <a:p>
            <a:pPr marL="285750" indent="-285750">
              <a:lnSpc>
                <a:spcPct val="150000"/>
              </a:lnSpc>
              <a:buFont typeface="Arial" panose="020B0604020202020204" pitchFamily="34" charset="0"/>
              <a:buChar char="•"/>
            </a:pPr>
            <a:r>
              <a:rPr lang="en-AU" sz="1600">
                <a:solidFill>
                  <a:sysClr val="windowText" lastClr="000000"/>
                </a:solidFill>
                <a:cs typeface="Arial"/>
              </a:rPr>
              <a:t>How did students use what they saw, heard or felt to generate lyrics?</a:t>
            </a:r>
            <a:endParaRPr lang="en-GB" sz="1600">
              <a:solidFill>
                <a:sysClr val="windowText" lastClr="000000"/>
              </a:solidFill>
              <a:cs typeface="Arial"/>
            </a:endParaRPr>
          </a:p>
          <a:p>
            <a:pPr marL="285750" indent="-285750">
              <a:lnSpc>
                <a:spcPct val="150000"/>
              </a:lnSpc>
              <a:buFont typeface="Arial" panose="020B0604020202020204" pitchFamily="34" charset="0"/>
              <a:buChar char="•"/>
            </a:pPr>
            <a:r>
              <a:rPr lang="en-AU" sz="1600">
                <a:solidFill>
                  <a:sysClr val="windowText" lastClr="000000"/>
                </a:solidFill>
                <a:cs typeface="Arial"/>
              </a:rPr>
              <a:t>What role did DOBBY play in supporting the creative process?</a:t>
            </a:r>
            <a:endParaRPr lang="en-GB" sz="1600">
              <a:solidFill>
                <a:sysClr val="windowText" lastClr="000000"/>
              </a:solidFill>
              <a:cs typeface="Arial"/>
            </a:endParaRPr>
          </a:p>
          <a:p>
            <a:pPr marL="285750" indent="-285750">
              <a:lnSpc>
                <a:spcPct val="150000"/>
              </a:lnSpc>
              <a:buFont typeface="Arial" panose="020B0604020202020204" pitchFamily="34" charset="0"/>
              <a:buChar char="•"/>
            </a:pPr>
            <a:r>
              <a:rPr lang="en-AU" sz="1600">
                <a:solidFill>
                  <a:sysClr val="windowText" lastClr="000000"/>
                </a:solidFill>
                <a:cs typeface="Arial"/>
              </a:rPr>
              <a:t>What themes or ideas emerged from the group writing process?</a:t>
            </a:r>
          </a:p>
          <a:p>
            <a:pPr marL="285750" indent="-285750">
              <a:lnSpc>
                <a:spcPct val="150000"/>
              </a:lnSpc>
              <a:buFont typeface="Arial" panose="020B0604020202020204" pitchFamily="34" charset="0"/>
              <a:buChar char="•"/>
            </a:pPr>
            <a:r>
              <a:rPr lang="en-AU" sz="1600">
                <a:solidFill>
                  <a:sysClr val="windowText" lastClr="000000"/>
                </a:solidFill>
                <a:cs typeface="Arial"/>
              </a:rPr>
              <a:t>How did students choose certain words or phrases?</a:t>
            </a:r>
          </a:p>
          <a:p>
            <a:pPr marL="285750" indent="-285750">
              <a:lnSpc>
                <a:spcPct val="150000"/>
              </a:lnSpc>
              <a:buFont typeface="Arial" panose="020B0604020202020204" pitchFamily="34" charset="0"/>
              <a:buChar char="•"/>
            </a:pPr>
            <a:r>
              <a:rPr lang="en-AU" sz="1600">
                <a:solidFill>
                  <a:sysClr val="windowText" lastClr="000000"/>
                </a:solidFill>
                <a:cs typeface="Arial"/>
              </a:rPr>
              <a:t>How did cultural, social or personal perspectives influence the lyrics?</a:t>
            </a:r>
          </a:p>
          <a:p>
            <a:pPr marL="285750" indent="-285750">
              <a:lnSpc>
                <a:spcPct val="150000"/>
              </a:lnSpc>
              <a:buFont typeface="Arial" panose="020B0604020202020204" pitchFamily="34" charset="0"/>
              <a:buChar char="•"/>
            </a:pPr>
            <a:r>
              <a:rPr lang="en-AU" sz="1600">
                <a:solidFill>
                  <a:sysClr val="windowText" lastClr="000000"/>
                </a:solidFill>
                <a:cs typeface="Arial"/>
              </a:rPr>
              <a:t>How were music and message combined?</a:t>
            </a:r>
            <a:endParaRPr lang="en-GB" sz="1600">
              <a:solidFill>
                <a:sysClr val="windowText" lastClr="000000"/>
              </a:solidFill>
              <a:cs typeface="Arial"/>
            </a:endParaRPr>
          </a:p>
        </p:txBody>
      </p:sp>
      <p:sp>
        <p:nvSpPr>
          <p:cNvPr id="8" name="Rectangle: Rounded Corners 7">
            <a:extLst>
              <a:ext uri="{FF2B5EF4-FFF2-40B4-BE49-F238E27FC236}">
                <a16:creationId xmlns:a16="http://schemas.microsoft.com/office/drawing/2014/main" id="{3C54CDD3-B634-8867-BC63-CBF99E1C90F2}"/>
              </a:ext>
            </a:extLst>
          </p:cNvPr>
          <p:cNvSpPr/>
          <p:nvPr/>
        </p:nvSpPr>
        <p:spPr>
          <a:xfrm>
            <a:off x="359999" y="4451527"/>
            <a:ext cx="8100956" cy="2244473"/>
          </a:xfrm>
          <a:prstGeom prst="roundRect">
            <a:avLst>
              <a:gd name="adj" fmla="val 11902"/>
            </a:avLst>
          </a:prstGeom>
          <a:solidFill>
            <a:srgbClr val="FEFF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50000"/>
              </a:lnSpc>
            </a:pPr>
            <a:r>
              <a:rPr lang="en-GB" sz="1600" b="1">
                <a:solidFill>
                  <a:sysClr val="windowText" lastClr="000000"/>
                </a:solidFill>
                <a:cs typeface="Arial"/>
              </a:rPr>
              <a:t>Reflection </a:t>
            </a:r>
            <a:r>
              <a:rPr lang="en-GB" sz="1600">
                <a:solidFill>
                  <a:sysClr val="windowText" lastClr="000000"/>
                </a:solidFill>
                <a:cs typeface="Arial"/>
              </a:rPr>
              <a:t>–</a:t>
            </a:r>
            <a:r>
              <a:rPr lang="en-GB" sz="1600">
                <a:solidFill>
                  <a:schemeClr val="tx1"/>
                </a:solidFill>
                <a:cs typeface="Arial"/>
              </a:rPr>
              <a:t> </a:t>
            </a:r>
            <a:r>
              <a:rPr lang="en-AU" sz="1600">
                <a:solidFill>
                  <a:schemeClr val="tx1"/>
                </a:solidFill>
                <a:cs typeface="Arial"/>
              </a:rPr>
              <a:t>r</a:t>
            </a:r>
            <a:r>
              <a:rPr lang="en-AU" sz="1600">
                <a:solidFill>
                  <a:schemeClr val="tx1"/>
                </a:solidFill>
              </a:rPr>
              <a:t>espond in written or verbal form to one of the following prompts:</a:t>
            </a:r>
          </a:p>
          <a:p>
            <a:pPr marL="285750" lvl="0" indent="-285750">
              <a:lnSpc>
                <a:spcPct val="150000"/>
              </a:lnSpc>
              <a:buFont typeface="Arial" panose="020B0604020202020204" pitchFamily="34" charset="0"/>
              <a:buChar char="•"/>
            </a:pPr>
            <a:r>
              <a:rPr lang="en-AU" sz="1600">
                <a:solidFill>
                  <a:schemeClr val="tx1"/>
                </a:solidFill>
              </a:rPr>
              <a:t>What lyric or idea stood out to you, and why?</a:t>
            </a:r>
          </a:p>
          <a:p>
            <a:pPr marL="285750" lvl="0" indent="-285750">
              <a:lnSpc>
                <a:spcPct val="150000"/>
              </a:lnSpc>
              <a:buFont typeface="Arial" panose="020B0604020202020204" pitchFamily="34" charset="0"/>
              <a:buChar char="•"/>
            </a:pPr>
            <a:r>
              <a:rPr lang="en-AU" sz="1600">
                <a:solidFill>
                  <a:schemeClr val="tx1"/>
                </a:solidFill>
              </a:rPr>
              <a:t>How would you describe the mood or tone of the piece created in the workshop?</a:t>
            </a:r>
          </a:p>
          <a:p>
            <a:pPr marL="285750" lvl="0" indent="-285750">
              <a:lnSpc>
                <a:spcPct val="150000"/>
              </a:lnSpc>
              <a:buFont typeface="Arial" panose="020B0604020202020204" pitchFamily="34" charset="0"/>
              <a:buChar char="•"/>
            </a:pPr>
            <a:r>
              <a:rPr lang="en-AU" sz="1600">
                <a:solidFill>
                  <a:schemeClr val="tx1"/>
                </a:solidFill>
              </a:rPr>
              <a:t>What would you include in a song based on one of your own school or cultural experiences?</a:t>
            </a:r>
          </a:p>
        </p:txBody>
      </p:sp>
      <p:pic>
        <p:nvPicPr>
          <p:cNvPr id="4" name="Content Placeholder 9" descr="Seven large concentric circles in ochre tones. Symbolises stories, Country, deep connection, and guides how we live our lives.">
            <a:extLst>
              <a:ext uri="{FF2B5EF4-FFF2-40B4-BE49-F238E27FC236}">
                <a16:creationId xmlns:a16="http://schemas.microsoft.com/office/drawing/2014/main" id="{D27BC76E-76CE-A6C6-4DBE-F9EF24895B5E}"/>
              </a:ext>
              <a:ext uri="{C183D7F6-B498-43B3-948B-1728B52AA6E4}">
                <adec:decorative xmlns:adec="http://schemas.microsoft.com/office/drawing/2017/decorative" val="0"/>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8774816" y="1978989"/>
            <a:ext cx="3057185" cy="3057185"/>
          </a:xfrm>
          <a:prstGeom prst="rect">
            <a:avLst/>
          </a:prstGeom>
        </p:spPr>
      </p:pic>
      <p:sp>
        <p:nvSpPr>
          <p:cNvPr id="3" name="Text Placeholder 4">
            <a:extLst>
              <a:ext uri="{FF2B5EF4-FFF2-40B4-BE49-F238E27FC236}">
                <a16:creationId xmlns:a16="http://schemas.microsoft.com/office/drawing/2014/main" id="{C3EF0C69-D9DE-D507-9A76-D10282D12342}"/>
              </a:ext>
              <a:ext uri="{C183D7F6-B498-43B3-948B-1728B52AA6E4}">
                <adec:decorative xmlns:adec="http://schemas.microsoft.com/office/drawing/2017/decorative" val="0"/>
              </a:ext>
            </a:extLst>
          </p:cNvPr>
          <p:cNvSpPr txBox="1">
            <a:spLocks/>
          </p:cNvSpPr>
          <p:nvPr/>
        </p:nvSpPr>
        <p:spPr>
          <a:xfrm>
            <a:off x="8774816" y="5036174"/>
            <a:ext cx="3306850" cy="406437"/>
          </a:xfrm>
          <a:prstGeom prst="rect">
            <a:avLst/>
          </a:prstGeom>
        </p:spPr>
        <p:txBody>
          <a:bodyPr/>
          <a:lstStyle>
            <a:lvl1pPr marL="0" indent="0" algn="l" defTabSz="914377" rtl="0" eaLnBrk="1" latinLnBrk="0" hangingPunct="1">
              <a:lnSpc>
                <a:spcPct val="10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0" indent="0" algn="l" defTabSz="914377"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0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0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000"/>
              <a:t>Symbols – Aboriginal Ways of Knowing, Being and Doing © Kayleb Waters, 2025. Used with permission.</a:t>
            </a:r>
          </a:p>
        </p:txBody>
      </p:sp>
      <p:sp>
        <p:nvSpPr>
          <p:cNvPr id="2" name="Slide Number Placeholder 1">
            <a:extLst>
              <a:ext uri="{FF2B5EF4-FFF2-40B4-BE49-F238E27FC236}">
                <a16:creationId xmlns:a16="http://schemas.microsoft.com/office/drawing/2014/main" id="{517F2B1A-FF92-34E3-2F52-0B46251E97B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101</a:t>
            </a:fld>
            <a:endParaRPr lang="en-AU"/>
          </a:p>
        </p:txBody>
      </p:sp>
    </p:spTree>
    <p:extLst>
      <p:ext uri="{BB962C8B-B14F-4D97-AF65-F5344CB8AC3E}">
        <p14:creationId xmlns:p14="http://schemas.microsoft.com/office/powerpoint/2010/main" val="1836592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bg>
      <p:bgPr>
        <a:solidFill>
          <a:srgbClr val="FFE6EA"/>
        </a:solidFill>
        <a:effectLst/>
      </p:bgPr>
    </p:bg>
    <p:spTree>
      <p:nvGrpSpPr>
        <p:cNvPr id="1" name="">
          <a:extLst>
            <a:ext uri="{FF2B5EF4-FFF2-40B4-BE49-F238E27FC236}">
              <a16:creationId xmlns:a16="http://schemas.microsoft.com/office/drawing/2014/main" id="{15493BD0-0C8D-C8B2-01CE-C050CF15FD8B}"/>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EE800568-F9D5-16D6-7D6F-223FA23FF529}"/>
              </a:ext>
            </a:extLst>
          </p:cNvPr>
          <p:cNvSpPr>
            <a:spLocks noGrp="1"/>
          </p:cNvSpPr>
          <p:nvPr>
            <p:ph type="title"/>
          </p:nvPr>
        </p:nvSpPr>
        <p:spPr/>
        <p:txBody>
          <a:bodyPr/>
          <a:lstStyle/>
          <a:p>
            <a:r>
              <a:rPr lang="en-AU">
                <a:latin typeface="+mj-lt"/>
                <a:cs typeface="Arial"/>
              </a:rPr>
              <a:t>Activity 6.2 – Names Mean Nothing – beat recreation</a:t>
            </a:r>
            <a:endParaRPr lang="en-US">
              <a:latin typeface="+mj-lt"/>
            </a:endParaRPr>
          </a:p>
          <a:p>
            <a:endParaRPr lang="en-AU">
              <a:latin typeface="+mj-lt"/>
            </a:endParaRPr>
          </a:p>
        </p:txBody>
      </p:sp>
      <p:sp>
        <p:nvSpPr>
          <p:cNvPr id="8" name="Text Placeholder 3">
            <a:extLst>
              <a:ext uri="{FF2B5EF4-FFF2-40B4-BE49-F238E27FC236}">
                <a16:creationId xmlns:a16="http://schemas.microsoft.com/office/drawing/2014/main" id="{E2261EB9-B8B0-D31C-C367-713E19421A34}"/>
              </a:ext>
            </a:extLst>
          </p:cNvPr>
          <p:cNvSpPr>
            <a:spLocks noGrp="1"/>
          </p:cNvSpPr>
          <p:nvPr>
            <p:ph type="body" sz="quarter" idx="18"/>
          </p:nvPr>
        </p:nvSpPr>
        <p:spPr>
          <a:xfrm>
            <a:off x="360000" y="982520"/>
            <a:ext cx="11483998" cy="310015"/>
          </a:xfrm>
        </p:spPr>
        <p:txBody>
          <a:bodyPr/>
          <a:lstStyle/>
          <a:p>
            <a:r>
              <a:rPr lang="en-AU">
                <a:latin typeface="+mj-lt"/>
                <a:cs typeface="Arial"/>
              </a:rPr>
              <a:t>Tutorial video </a:t>
            </a:r>
            <a:endParaRPr lang="en-AU">
              <a:latin typeface="+mj-lt"/>
            </a:endParaRPr>
          </a:p>
        </p:txBody>
      </p:sp>
      <p:grpSp>
        <p:nvGrpSpPr>
          <p:cNvPr id="3" name="Group 2" descr="Tutorial video – Names Mean Nothing">
            <a:extLst>
              <a:ext uri="{FF2B5EF4-FFF2-40B4-BE49-F238E27FC236}">
                <a16:creationId xmlns:a16="http://schemas.microsoft.com/office/drawing/2014/main" id="{7CD7C67D-1454-8609-1989-7B40687A23A9}"/>
              </a:ext>
            </a:extLst>
          </p:cNvPr>
          <p:cNvGrpSpPr/>
          <p:nvPr/>
        </p:nvGrpSpPr>
        <p:grpSpPr>
          <a:xfrm>
            <a:off x="360000" y="1587061"/>
            <a:ext cx="6197691" cy="3050519"/>
            <a:chOff x="360000" y="1587061"/>
            <a:chExt cx="6197691" cy="3050519"/>
          </a:xfrm>
        </p:grpSpPr>
        <p:pic>
          <p:nvPicPr>
            <p:cNvPr id="4" name="Picture 3">
              <a:hlinkClick r:id="rId3"/>
              <a:extLst>
                <a:ext uri="{FF2B5EF4-FFF2-40B4-BE49-F238E27FC236}">
                  <a16:creationId xmlns:a16="http://schemas.microsoft.com/office/drawing/2014/main" id="{7FEDEE3C-BB56-FF02-DA5C-4C06A9E88E6A}"/>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360000" y="1587061"/>
              <a:ext cx="6197691" cy="3050519"/>
            </a:xfrm>
            <a:prstGeom prst="rect">
              <a:avLst/>
            </a:prstGeom>
            <a:ln>
              <a:noFill/>
            </a:ln>
            <a:effectLst>
              <a:outerShdw blurRad="50800" dist="38100" dir="2700000" algn="tl" rotWithShape="0">
                <a:prstClr val="black">
                  <a:alpha val="40000"/>
                </a:prstClr>
              </a:outerShdw>
            </a:effectLst>
          </p:spPr>
        </p:pic>
        <p:grpSp>
          <p:nvGrpSpPr>
            <p:cNvPr id="9" name="Group 8" descr="play button">
              <a:extLst>
                <a:ext uri="{FF2B5EF4-FFF2-40B4-BE49-F238E27FC236}">
                  <a16:creationId xmlns:a16="http://schemas.microsoft.com/office/drawing/2014/main" id="{BE9B132F-0836-019B-F049-093531794536}"/>
                </a:ext>
                <a:ext uri="{C183D7F6-B498-43B3-948B-1728B52AA6E4}">
                  <adec:decorative xmlns:adec="http://schemas.microsoft.com/office/drawing/2017/decorative" val="0"/>
                </a:ext>
              </a:extLst>
            </p:cNvPr>
            <p:cNvGrpSpPr/>
            <p:nvPr/>
          </p:nvGrpSpPr>
          <p:grpSpPr>
            <a:xfrm>
              <a:off x="3001645" y="2655120"/>
              <a:ext cx="914400" cy="914400"/>
              <a:chOff x="1571421" y="4826833"/>
              <a:chExt cx="914400" cy="914400"/>
            </a:xfrm>
          </p:grpSpPr>
          <p:sp>
            <p:nvSpPr>
              <p:cNvPr id="10" name="Oval 9">
                <a:hlinkClick r:id="rId3"/>
                <a:extLst>
                  <a:ext uri="{FF2B5EF4-FFF2-40B4-BE49-F238E27FC236}">
                    <a16:creationId xmlns:a16="http://schemas.microsoft.com/office/drawing/2014/main" id="{FD004AC6-C2E3-D4BF-D251-9EAA86105D89}"/>
                  </a:ext>
                </a:extLst>
              </p:cNvPr>
              <p:cNvSpPr/>
              <p:nvPr/>
            </p:nvSpPr>
            <p:spPr>
              <a:xfrm>
                <a:off x="1571421" y="4826833"/>
                <a:ext cx="914400" cy="914400"/>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p>
            </p:txBody>
          </p:sp>
          <p:sp>
            <p:nvSpPr>
              <p:cNvPr id="11" name="Isosceles Triangle 10">
                <a:hlinkClick r:id="rId3"/>
                <a:extLst>
                  <a:ext uri="{FF2B5EF4-FFF2-40B4-BE49-F238E27FC236}">
                    <a16:creationId xmlns:a16="http://schemas.microsoft.com/office/drawing/2014/main" id="{2FD35E3E-AB9E-5AA8-F573-E03B489BD296}"/>
                  </a:ext>
                </a:extLst>
              </p:cNvPr>
              <p:cNvSpPr/>
              <p:nvPr/>
            </p:nvSpPr>
            <p:spPr>
              <a:xfrm rot="5400000">
                <a:off x="1833630" y="5036695"/>
                <a:ext cx="494675" cy="464695"/>
              </a:xfrm>
              <a:prstGeom prs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p>
            </p:txBody>
          </p:sp>
        </p:grpSp>
      </p:grpSp>
      <p:sp>
        <p:nvSpPr>
          <p:cNvPr id="7" name="Rectangle: Rounded Corners 6">
            <a:extLst>
              <a:ext uri="{FF2B5EF4-FFF2-40B4-BE49-F238E27FC236}">
                <a16:creationId xmlns:a16="http://schemas.microsoft.com/office/drawing/2014/main" id="{A86216EB-2CF1-FF0D-7905-B41ACC685929}"/>
              </a:ext>
            </a:extLst>
          </p:cNvPr>
          <p:cNvSpPr/>
          <p:nvPr/>
        </p:nvSpPr>
        <p:spPr>
          <a:xfrm>
            <a:off x="6834890" y="1587061"/>
            <a:ext cx="5009107" cy="4771697"/>
          </a:xfrm>
          <a:prstGeom prst="roundRect">
            <a:avLst>
              <a:gd name="adj" fmla="val 6113"/>
            </a:avLst>
          </a:prstGeom>
          <a:solidFill>
            <a:srgbClr val="FFF7F8"/>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marL="285750" indent="-285750">
              <a:lnSpc>
                <a:spcPct val="150000"/>
              </a:lnSpc>
              <a:spcAft>
                <a:spcPts val="1200"/>
              </a:spcAft>
              <a:buFont typeface="Arial" panose="020B0604020202020204" pitchFamily="34" charset="0"/>
              <a:buChar char="•"/>
            </a:pPr>
            <a:r>
              <a:rPr lang="en-AU" sz="1800">
                <a:solidFill>
                  <a:schemeClr val="tx1"/>
                </a:solidFill>
              </a:rPr>
              <a:t>Download the ‘Names Mean Nothing sample files’ and import them into </a:t>
            </a:r>
            <a:r>
              <a:rPr lang="en-AU" sz="1800" err="1">
                <a:solidFill>
                  <a:schemeClr val="tx1"/>
                </a:solidFill>
              </a:rPr>
              <a:t>BandLab</a:t>
            </a:r>
            <a:r>
              <a:rPr lang="en-AU" sz="1800">
                <a:solidFill>
                  <a:schemeClr val="tx1"/>
                </a:solidFill>
              </a:rPr>
              <a:t> to begin working on the recreation.</a:t>
            </a:r>
          </a:p>
          <a:p>
            <a:pPr marL="285750" indent="-285750">
              <a:lnSpc>
                <a:spcPct val="150000"/>
              </a:lnSpc>
              <a:spcAft>
                <a:spcPts val="1200"/>
              </a:spcAft>
              <a:buFont typeface="Arial" panose="020B0604020202020204" pitchFamily="34" charset="0"/>
              <a:buChar char="•"/>
            </a:pPr>
            <a:r>
              <a:rPr lang="en-AU" sz="1800">
                <a:solidFill>
                  <a:schemeClr val="tx1"/>
                </a:solidFill>
              </a:rPr>
              <a:t>You may wish to recreate the track from scratch or work on individual sections. </a:t>
            </a:r>
          </a:p>
          <a:p>
            <a:pPr marL="285750" indent="-285750">
              <a:lnSpc>
                <a:spcPct val="150000"/>
              </a:lnSpc>
              <a:spcAft>
                <a:spcPts val="1200"/>
              </a:spcAft>
              <a:buFont typeface="Arial" panose="020B0604020202020204" pitchFamily="34" charset="0"/>
              <a:buChar char="•"/>
            </a:pPr>
            <a:r>
              <a:rPr lang="en-AU" sz="1800">
                <a:solidFill>
                  <a:schemeClr val="tx1"/>
                </a:solidFill>
              </a:rPr>
              <a:t>Use headphones to ensure you can hear all parts of the project.</a:t>
            </a:r>
          </a:p>
        </p:txBody>
      </p:sp>
      <p:sp>
        <p:nvSpPr>
          <p:cNvPr id="2" name="Slide Number Placeholder 1">
            <a:extLst>
              <a:ext uri="{FF2B5EF4-FFF2-40B4-BE49-F238E27FC236}">
                <a16:creationId xmlns:a16="http://schemas.microsoft.com/office/drawing/2014/main" id="{B96CBE7F-D92A-FCD5-9CD5-3300F2FDF02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102</a:t>
            </a:fld>
            <a:endParaRPr lang="en-AU"/>
          </a:p>
        </p:txBody>
      </p:sp>
    </p:spTree>
    <p:extLst>
      <p:ext uri="{BB962C8B-B14F-4D97-AF65-F5344CB8AC3E}">
        <p14:creationId xmlns:p14="http://schemas.microsoft.com/office/powerpoint/2010/main" val="1092943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B69D68-F7D5-587B-1EA2-48D9E2F3F541}"/>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6AAC496B-5266-C431-F930-8DFFA025E0D6}"/>
              </a:ext>
            </a:extLst>
          </p:cNvPr>
          <p:cNvSpPr>
            <a:spLocks noGrp="1"/>
          </p:cNvSpPr>
          <p:nvPr>
            <p:ph type="ctrTitle"/>
          </p:nvPr>
        </p:nvSpPr>
        <p:spPr>
          <a:xfrm>
            <a:off x="559183" y="4184425"/>
            <a:ext cx="6756017" cy="2359595"/>
          </a:xfrm>
        </p:spPr>
        <p:txBody>
          <a:bodyPr/>
          <a:lstStyle/>
          <a:p>
            <a:r>
              <a:rPr lang="en-AU">
                <a:latin typeface="+mj-lt"/>
                <a:cs typeface="Arial"/>
              </a:rPr>
              <a:t>Learning sequence 7 – On Country excursion and lyric development</a:t>
            </a:r>
          </a:p>
        </p:txBody>
      </p:sp>
      <p:pic>
        <p:nvPicPr>
          <p:cNvPr id="2" name="Picture 1" descr="Seven concentric circles in ochre tones at the centre. Ring of 8 larger horseshoe shapes facing the circle. Ring of 8 smaller horseshoe shapes surround them. Horseshoe shapes represent individual people.​">
            <a:extLst>
              <a:ext uri="{FF2B5EF4-FFF2-40B4-BE49-F238E27FC236}">
                <a16:creationId xmlns:a16="http://schemas.microsoft.com/office/drawing/2014/main" id="{089DCD6C-B6DF-98BA-AB58-FCE1F7B835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93306" y="1586429"/>
            <a:ext cx="4698694" cy="4698694"/>
          </a:xfrm>
          <a:prstGeom prst="rect">
            <a:avLst/>
          </a:prstGeom>
        </p:spPr>
      </p:pic>
      <p:sp>
        <p:nvSpPr>
          <p:cNvPr id="3" name="Text Placeholder 4">
            <a:extLst>
              <a:ext uri="{FF2B5EF4-FFF2-40B4-BE49-F238E27FC236}">
                <a16:creationId xmlns:a16="http://schemas.microsoft.com/office/drawing/2014/main" id="{B0FF17C0-4CE5-CF03-5AA1-5A59AF3E7559}"/>
              </a:ext>
              <a:ext uri="{C183D7F6-B498-43B3-948B-1728B52AA6E4}">
                <adec:decorative xmlns:adec="http://schemas.microsoft.com/office/drawing/2017/decorative" val="0"/>
              </a:ext>
            </a:extLst>
          </p:cNvPr>
          <p:cNvSpPr txBox="1">
            <a:spLocks/>
          </p:cNvSpPr>
          <p:nvPr/>
        </p:nvSpPr>
        <p:spPr>
          <a:xfrm>
            <a:off x="8140941" y="6169446"/>
            <a:ext cx="3403423" cy="352540"/>
          </a:xfrm>
          <a:prstGeom prst="rect">
            <a:avLst/>
          </a:prstGeom>
        </p:spPr>
        <p:txBody>
          <a:bodyPr/>
          <a:lstStyle>
            <a:lvl1pPr marL="0" indent="0" algn="l" defTabSz="914377" rtl="0" eaLnBrk="1" latinLnBrk="0" hangingPunct="1">
              <a:lnSpc>
                <a:spcPct val="10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0" indent="0" algn="l" defTabSz="914377"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0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0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000">
                <a:solidFill>
                  <a:schemeClr val="bg1"/>
                </a:solidFill>
              </a:rPr>
              <a:t>Symbol – Community © Kayleb Waters, 2025. Used with permission.</a:t>
            </a:r>
            <a:endParaRPr lang="en-AU" sz="300">
              <a:solidFill>
                <a:schemeClr val="bg1"/>
              </a:solidFill>
            </a:endParaRPr>
          </a:p>
        </p:txBody>
      </p:sp>
    </p:spTree>
    <p:extLst>
      <p:ext uri="{BB962C8B-B14F-4D97-AF65-F5344CB8AC3E}">
        <p14:creationId xmlns:p14="http://schemas.microsoft.com/office/powerpoint/2010/main" val="2337319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89BFFA-5424-7076-95E7-45E2C7809BE2}"/>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4D6F271E-B732-30C6-D9C6-491E1A22FDFA}"/>
              </a:ext>
            </a:extLst>
          </p:cNvPr>
          <p:cNvSpPr>
            <a:spLocks noGrp="1"/>
          </p:cNvSpPr>
          <p:nvPr>
            <p:ph type="title"/>
          </p:nvPr>
        </p:nvSpPr>
        <p:spPr/>
        <p:txBody>
          <a:bodyPr/>
          <a:lstStyle/>
          <a:p>
            <a:r>
              <a:rPr lang="en-AU">
                <a:latin typeface="+mj-lt"/>
                <a:cs typeface="Arial"/>
              </a:rPr>
              <a:t>Learning intentions and success criteria (7)</a:t>
            </a:r>
            <a:endParaRPr lang="en-AU">
              <a:latin typeface="+mj-lt"/>
            </a:endParaRPr>
          </a:p>
        </p:txBody>
      </p:sp>
      <p:sp>
        <p:nvSpPr>
          <p:cNvPr id="3" name="TextBox 2">
            <a:extLst>
              <a:ext uri="{FF2B5EF4-FFF2-40B4-BE49-F238E27FC236}">
                <a16:creationId xmlns:a16="http://schemas.microsoft.com/office/drawing/2014/main" id="{33A251D0-93CD-48CC-0D5C-627448E6F610}"/>
              </a:ext>
            </a:extLst>
          </p:cNvPr>
          <p:cNvSpPr txBox="1"/>
          <p:nvPr/>
        </p:nvSpPr>
        <p:spPr>
          <a:xfrm>
            <a:off x="359999" y="1817741"/>
            <a:ext cx="10976358" cy="4933274"/>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14000"/>
              </a:lnSpc>
              <a:spcAft>
                <a:spcPts val="600"/>
              </a:spcAft>
            </a:pPr>
            <a:r>
              <a:rPr lang="en-AU" sz="1800" b="1">
                <a:solidFill>
                  <a:schemeClr val="accent1"/>
                </a:solidFill>
                <a:cs typeface="Arial"/>
              </a:rPr>
              <a:t>We are learning to</a:t>
            </a:r>
            <a:endParaRPr lang="en-AU" sz="1800" b="1">
              <a:solidFill>
                <a:schemeClr val="accent1"/>
              </a:solidFill>
              <a:ea typeface="+mn-lt"/>
              <a:cs typeface="Arial"/>
            </a:endParaRPr>
          </a:p>
          <a:p>
            <a:pPr marL="342900" lvl="0" indent="-342900">
              <a:lnSpc>
                <a:spcPct val="114000"/>
              </a:lnSpc>
              <a:spcAft>
                <a:spcPts val="600"/>
              </a:spcAft>
              <a:buFont typeface="Arial"/>
              <a:buChar char="•"/>
            </a:pPr>
            <a:r>
              <a:rPr lang="en-AU" sz="1800">
                <a:cs typeface="Arial"/>
              </a:rPr>
              <a:t>engage respectfully with Aboriginal Knowledge Holders through an On Country experience to deepen our understanding of Place and Story</a:t>
            </a:r>
          </a:p>
          <a:p>
            <a:pPr marL="342900" lvl="0" indent="-342900">
              <a:lnSpc>
                <a:spcPct val="114000"/>
              </a:lnSpc>
              <a:spcAft>
                <a:spcPts val="600"/>
              </a:spcAft>
              <a:buFont typeface="Arial"/>
              <a:buChar char="•"/>
            </a:pPr>
            <a:r>
              <a:rPr lang="en-AU" sz="1800">
                <a:cs typeface="Arial"/>
              </a:rPr>
              <a:t>develop original lyrics that reflect Cultural knowledge, personal insights, and themes shared during the excursion</a:t>
            </a:r>
          </a:p>
          <a:p>
            <a:pPr marL="342900" indent="-342900">
              <a:lnSpc>
                <a:spcPct val="114000"/>
              </a:lnSpc>
              <a:spcAft>
                <a:spcPts val="600"/>
              </a:spcAft>
              <a:buFont typeface="Arial"/>
              <a:buChar char="•"/>
            </a:pPr>
            <a:r>
              <a:rPr lang="en-AU" sz="1800">
                <a:cs typeface="Arial"/>
              </a:rPr>
              <a:t>collaborate to shape and perform verses that honour the voices, values, and experiences encountered On Country. </a:t>
            </a:r>
          </a:p>
          <a:p>
            <a:pPr>
              <a:lnSpc>
                <a:spcPct val="114000"/>
              </a:lnSpc>
              <a:spcAft>
                <a:spcPts val="600"/>
              </a:spcAft>
            </a:pPr>
            <a:r>
              <a:rPr lang="en-AU" sz="1800" b="1">
                <a:solidFill>
                  <a:schemeClr val="accent1"/>
                </a:solidFill>
                <a:cs typeface="Arial"/>
              </a:rPr>
              <a:t>We can</a:t>
            </a:r>
            <a:endParaRPr lang="en-US" sz="1800">
              <a:solidFill>
                <a:schemeClr val="accent1"/>
              </a:solidFill>
              <a:cs typeface="Arial"/>
            </a:endParaRPr>
          </a:p>
          <a:p>
            <a:pPr marL="342900" lvl="0" indent="-342900">
              <a:lnSpc>
                <a:spcPct val="114000"/>
              </a:lnSpc>
              <a:spcAft>
                <a:spcPts val="600"/>
              </a:spcAft>
              <a:buFont typeface="Arial"/>
              <a:buChar char="•"/>
            </a:pPr>
            <a:r>
              <a:rPr lang="en-AU" sz="1800">
                <a:cs typeface="Arial"/>
              </a:rPr>
              <a:t>describe and reflect on the Cultural knowledge shared during the excursion, showing understanding of Country and identity</a:t>
            </a:r>
          </a:p>
          <a:p>
            <a:pPr marL="342900" lvl="0" indent="-342900">
              <a:lnSpc>
                <a:spcPct val="114000"/>
              </a:lnSpc>
              <a:spcAft>
                <a:spcPts val="600"/>
              </a:spcAft>
              <a:buFont typeface="Arial"/>
              <a:buChar char="•"/>
            </a:pPr>
            <a:r>
              <a:rPr lang="en-AU" sz="1800">
                <a:cs typeface="Arial"/>
              </a:rPr>
              <a:t>create lyrics in small groups that are respectful, meaningful, and connected to stories heard from Knowledge Holders</a:t>
            </a:r>
          </a:p>
          <a:p>
            <a:pPr marL="342900" indent="-342900">
              <a:lnSpc>
                <a:spcPct val="114000"/>
              </a:lnSpc>
              <a:spcAft>
                <a:spcPts val="600"/>
              </a:spcAft>
              <a:buFont typeface="Arial"/>
              <a:buChar char="•"/>
            </a:pPr>
            <a:r>
              <a:rPr lang="en-AU" sz="1800">
                <a:cs typeface="Arial"/>
              </a:rPr>
              <a:t>share our verses with the class using rhythm, voice, or music, ensuring our performance communicates the message with care and intent.</a:t>
            </a:r>
          </a:p>
        </p:txBody>
      </p:sp>
      <p:sp>
        <p:nvSpPr>
          <p:cNvPr id="2" name="Slide Number Placeholder 1">
            <a:extLst>
              <a:ext uri="{FF2B5EF4-FFF2-40B4-BE49-F238E27FC236}">
                <a16:creationId xmlns:a16="http://schemas.microsoft.com/office/drawing/2014/main" id="{B16661E7-156E-0468-1DBC-69500C7ABD2D}"/>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104</a:t>
            </a:fld>
            <a:endParaRPr lang="en-AU"/>
          </a:p>
        </p:txBody>
      </p:sp>
    </p:spTree>
    <p:extLst>
      <p:ext uri="{BB962C8B-B14F-4D97-AF65-F5344CB8AC3E}">
        <p14:creationId xmlns:p14="http://schemas.microsoft.com/office/powerpoint/2010/main" val="250998203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a:extLst>
            <a:ext uri="{FF2B5EF4-FFF2-40B4-BE49-F238E27FC236}">
              <a16:creationId xmlns:a16="http://schemas.microsoft.com/office/drawing/2014/main" id="{FCB07107-D245-4B1D-3EC2-347A3A7308A6}"/>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83BCBF24-1ADA-8C28-0188-66F187E94768}"/>
              </a:ext>
            </a:extLst>
          </p:cNvPr>
          <p:cNvSpPr>
            <a:spLocks noGrp="1"/>
          </p:cNvSpPr>
          <p:nvPr>
            <p:ph type="title"/>
          </p:nvPr>
        </p:nvSpPr>
        <p:spPr/>
        <p:txBody>
          <a:bodyPr/>
          <a:lstStyle/>
          <a:p>
            <a:r>
              <a:rPr lang="en-AU">
                <a:latin typeface="+mj-lt"/>
                <a:cs typeface="Arial"/>
              </a:rPr>
              <a:t>Activity 7.2 – writing lyrics as a class </a:t>
            </a:r>
            <a:endParaRPr lang="en-AU">
              <a:solidFill>
                <a:srgbClr val="000000"/>
              </a:solidFill>
              <a:latin typeface="+mj-lt"/>
            </a:endParaRPr>
          </a:p>
          <a:p>
            <a:endParaRPr lang="en-AU">
              <a:latin typeface="+mj-lt"/>
            </a:endParaRPr>
          </a:p>
        </p:txBody>
      </p:sp>
      <p:sp>
        <p:nvSpPr>
          <p:cNvPr id="8" name="Text Placeholder 3">
            <a:extLst>
              <a:ext uri="{FF2B5EF4-FFF2-40B4-BE49-F238E27FC236}">
                <a16:creationId xmlns:a16="http://schemas.microsoft.com/office/drawing/2014/main" id="{499CA219-223B-0BDB-9E46-CDA89FCF48C5}"/>
              </a:ext>
            </a:extLst>
          </p:cNvPr>
          <p:cNvSpPr>
            <a:spLocks noGrp="1"/>
          </p:cNvSpPr>
          <p:nvPr>
            <p:ph type="body" sz="quarter" idx="18"/>
          </p:nvPr>
        </p:nvSpPr>
        <p:spPr>
          <a:xfrm>
            <a:off x="360000" y="982520"/>
            <a:ext cx="11483998" cy="310015"/>
          </a:xfrm>
        </p:spPr>
        <p:txBody>
          <a:bodyPr/>
          <a:lstStyle/>
          <a:p>
            <a:r>
              <a:rPr lang="en-AU">
                <a:latin typeface="+mj-lt"/>
                <a:cs typeface="Arial"/>
              </a:rPr>
              <a:t>Composition </a:t>
            </a:r>
            <a:endParaRPr lang="en-AU">
              <a:latin typeface="+mj-lt"/>
            </a:endParaRPr>
          </a:p>
        </p:txBody>
      </p:sp>
      <p:grpSp>
        <p:nvGrpSpPr>
          <p:cNvPr id="28" name="Group 27">
            <a:extLst>
              <a:ext uri="{FF2B5EF4-FFF2-40B4-BE49-F238E27FC236}">
                <a16:creationId xmlns:a16="http://schemas.microsoft.com/office/drawing/2014/main" id="{927B6ACF-2B46-DCA6-CEA4-10E1E15822C0}"/>
              </a:ext>
              <a:ext uri="{C183D7F6-B498-43B3-948B-1728B52AA6E4}">
                <adec:decorative xmlns:adec="http://schemas.microsoft.com/office/drawing/2017/decorative" val="1"/>
              </a:ext>
            </a:extLst>
          </p:cNvPr>
          <p:cNvGrpSpPr/>
          <p:nvPr/>
        </p:nvGrpSpPr>
        <p:grpSpPr>
          <a:xfrm>
            <a:off x="1810798" y="2107647"/>
            <a:ext cx="8200013" cy="3780335"/>
            <a:chOff x="1810798" y="2107647"/>
            <a:chExt cx="8200013" cy="3780335"/>
          </a:xfrm>
        </p:grpSpPr>
        <p:sp>
          <p:nvSpPr>
            <p:cNvPr id="4" name="Freeform 3">
              <a:extLst>
                <a:ext uri="{FF2B5EF4-FFF2-40B4-BE49-F238E27FC236}">
                  <a16:creationId xmlns:a16="http://schemas.microsoft.com/office/drawing/2014/main" id="{9A291077-A38A-AB9C-4B9A-49EB1B8FC378}"/>
                </a:ext>
              </a:extLst>
            </p:cNvPr>
            <p:cNvSpPr/>
            <p:nvPr/>
          </p:nvSpPr>
          <p:spPr>
            <a:xfrm>
              <a:off x="2920111" y="2107647"/>
              <a:ext cx="480511" cy="91440"/>
            </a:xfrm>
            <a:custGeom>
              <a:avLst/>
              <a:gdLst>
                <a:gd name="connsiteX0" fmla="*/ 0 w 480511"/>
                <a:gd name="connsiteY0" fmla="*/ 45720 h 91440"/>
                <a:gd name="connsiteX1" fmla="*/ 480511 w 480511"/>
                <a:gd name="connsiteY1" fmla="*/ 45720 h 91440"/>
              </a:gdLst>
              <a:ahLst/>
              <a:cxnLst>
                <a:cxn ang="0">
                  <a:pos x="connsiteX0" y="connsiteY0"/>
                </a:cxn>
                <a:cxn ang="0">
                  <a:pos x="connsiteX1" y="connsiteY1"/>
                </a:cxn>
              </a:cxnLst>
              <a:rect l="l" t="t" r="r" b="b"/>
              <a:pathLst>
                <a:path w="480511" h="91440">
                  <a:moveTo>
                    <a:pt x="0" y="45720"/>
                  </a:moveTo>
                  <a:lnTo>
                    <a:pt x="480511" y="45720"/>
                  </a:lnTo>
                </a:path>
              </a:pathLst>
            </a:custGeom>
            <a:noFill/>
            <a:ln>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240178" tIns="43164" rIns="240178" bIns="43165" numCol="1" spcCol="1270" anchor="ctr" anchorCtr="0">
              <a:noAutofit/>
            </a:bodyPr>
            <a:lstStyle/>
            <a:p>
              <a:pPr marL="0" lvl="0" indent="0" algn="ctr" defTabSz="222250">
                <a:lnSpc>
                  <a:spcPct val="90000"/>
                </a:lnSpc>
                <a:spcBef>
                  <a:spcPct val="0"/>
                </a:spcBef>
                <a:spcAft>
                  <a:spcPct val="35000"/>
                </a:spcAft>
                <a:buNone/>
              </a:pPr>
              <a:endParaRPr lang="en-US" sz="500" kern="1200"/>
            </a:p>
          </p:txBody>
        </p:sp>
        <p:sp>
          <p:nvSpPr>
            <p:cNvPr id="7" name="Freeform 6">
              <a:extLst>
                <a:ext uri="{FF2B5EF4-FFF2-40B4-BE49-F238E27FC236}">
                  <a16:creationId xmlns:a16="http://schemas.microsoft.com/office/drawing/2014/main" id="{E7138A87-62CC-3CC0-4993-E60208E2C2D5}"/>
                </a:ext>
              </a:extLst>
            </p:cNvPr>
            <p:cNvSpPr/>
            <p:nvPr/>
          </p:nvSpPr>
          <p:spPr>
            <a:xfrm>
              <a:off x="5653449" y="2107647"/>
              <a:ext cx="480511" cy="91440"/>
            </a:xfrm>
            <a:custGeom>
              <a:avLst/>
              <a:gdLst>
                <a:gd name="connsiteX0" fmla="*/ 0 w 480511"/>
                <a:gd name="connsiteY0" fmla="*/ 45720 h 91440"/>
                <a:gd name="connsiteX1" fmla="*/ 480511 w 480511"/>
                <a:gd name="connsiteY1" fmla="*/ 45720 h 91440"/>
              </a:gdLst>
              <a:ahLst/>
              <a:cxnLst>
                <a:cxn ang="0">
                  <a:pos x="connsiteX0" y="connsiteY0"/>
                </a:cxn>
                <a:cxn ang="0">
                  <a:pos x="connsiteX1" y="connsiteY1"/>
                </a:cxn>
              </a:cxnLst>
              <a:rect l="l" t="t" r="r" b="b"/>
              <a:pathLst>
                <a:path w="480511" h="91440">
                  <a:moveTo>
                    <a:pt x="0" y="45720"/>
                  </a:moveTo>
                  <a:lnTo>
                    <a:pt x="480511" y="45720"/>
                  </a:lnTo>
                </a:path>
              </a:pathLst>
            </a:custGeom>
            <a:noFill/>
            <a:ln>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240178" tIns="43164" rIns="240178" bIns="43165" numCol="1" spcCol="1270" anchor="ctr" anchorCtr="0">
              <a:noAutofit/>
            </a:bodyPr>
            <a:lstStyle/>
            <a:p>
              <a:pPr marL="0" lvl="0" indent="0" algn="ctr" defTabSz="222250">
                <a:lnSpc>
                  <a:spcPct val="90000"/>
                </a:lnSpc>
                <a:spcBef>
                  <a:spcPct val="0"/>
                </a:spcBef>
                <a:spcAft>
                  <a:spcPct val="35000"/>
                </a:spcAft>
                <a:buNone/>
              </a:pPr>
              <a:endParaRPr lang="en-US" sz="500" kern="1200"/>
            </a:p>
          </p:txBody>
        </p:sp>
        <p:sp>
          <p:nvSpPr>
            <p:cNvPr id="11" name="Freeform 10">
              <a:extLst>
                <a:ext uri="{FF2B5EF4-FFF2-40B4-BE49-F238E27FC236}">
                  <a16:creationId xmlns:a16="http://schemas.microsoft.com/office/drawing/2014/main" id="{11FFB7E6-49F6-5C3C-D381-BE3E21AA6566}"/>
                </a:ext>
              </a:extLst>
            </p:cNvPr>
            <p:cNvSpPr/>
            <p:nvPr/>
          </p:nvSpPr>
          <p:spPr>
            <a:xfrm>
              <a:off x="8386787" y="2107647"/>
              <a:ext cx="480511" cy="91440"/>
            </a:xfrm>
            <a:custGeom>
              <a:avLst/>
              <a:gdLst>
                <a:gd name="connsiteX0" fmla="*/ 0 w 480511"/>
                <a:gd name="connsiteY0" fmla="*/ 45720 h 91440"/>
                <a:gd name="connsiteX1" fmla="*/ 480511 w 480511"/>
                <a:gd name="connsiteY1" fmla="*/ 45720 h 91440"/>
              </a:gdLst>
              <a:ahLst/>
              <a:cxnLst>
                <a:cxn ang="0">
                  <a:pos x="connsiteX0" y="connsiteY0"/>
                </a:cxn>
                <a:cxn ang="0">
                  <a:pos x="connsiteX1" y="connsiteY1"/>
                </a:cxn>
              </a:cxnLst>
              <a:rect l="l" t="t" r="r" b="b"/>
              <a:pathLst>
                <a:path w="480511" h="91440">
                  <a:moveTo>
                    <a:pt x="0" y="45720"/>
                  </a:moveTo>
                  <a:lnTo>
                    <a:pt x="480511" y="45720"/>
                  </a:lnTo>
                </a:path>
              </a:pathLst>
            </a:custGeom>
            <a:noFill/>
            <a:ln>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240178" tIns="43164" rIns="240178" bIns="43165" numCol="1" spcCol="1270" anchor="ctr" anchorCtr="0">
              <a:noAutofit/>
            </a:bodyPr>
            <a:lstStyle/>
            <a:p>
              <a:pPr marL="0" lvl="0" indent="0" algn="ctr" defTabSz="222250">
                <a:lnSpc>
                  <a:spcPct val="90000"/>
                </a:lnSpc>
                <a:spcBef>
                  <a:spcPct val="0"/>
                </a:spcBef>
                <a:spcAft>
                  <a:spcPct val="35000"/>
                </a:spcAft>
                <a:buNone/>
              </a:pPr>
              <a:endParaRPr lang="en-US" sz="500" kern="1200"/>
            </a:p>
          </p:txBody>
        </p:sp>
        <p:sp>
          <p:nvSpPr>
            <p:cNvPr id="13" name="Freeform 12">
              <a:extLst>
                <a:ext uri="{FF2B5EF4-FFF2-40B4-BE49-F238E27FC236}">
                  <a16:creationId xmlns:a16="http://schemas.microsoft.com/office/drawing/2014/main" id="{EBC6B83F-DF79-F3F7-7D72-0662326651A5}"/>
                </a:ext>
              </a:extLst>
            </p:cNvPr>
            <p:cNvSpPr/>
            <p:nvPr/>
          </p:nvSpPr>
          <p:spPr>
            <a:xfrm>
              <a:off x="1810798" y="2818235"/>
              <a:ext cx="8200013" cy="480511"/>
            </a:xfrm>
            <a:custGeom>
              <a:avLst/>
              <a:gdLst>
                <a:gd name="connsiteX0" fmla="*/ 8200013 w 8200013"/>
                <a:gd name="connsiteY0" fmla="*/ 0 h 480511"/>
                <a:gd name="connsiteX1" fmla="*/ 8200013 w 8200013"/>
                <a:gd name="connsiteY1" fmla="*/ 257355 h 480511"/>
                <a:gd name="connsiteX2" fmla="*/ 0 w 8200013"/>
                <a:gd name="connsiteY2" fmla="*/ 257355 h 480511"/>
                <a:gd name="connsiteX3" fmla="*/ 0 w 8200013"/>
                <a:gd name="connsiteY3" fmla="*/ 480511 h 480511"/>
              </a:gdLst>
              <a:ahLst/>
              <a:cxnLst>
                <a:cxn ang="0">
                  <a:pos x="connsiteX0" y="connsiteY0"/>
                </a:cxn>
                <a:cxn ang="0">
                  <a:pos x="connsiteX1" y="connsiteY1"/>
                </a:cxn>
                <a:cxn ang="0">
                  <a:pos x="connsiteX2" y="connsiteY2"/>
                </a:cxn>
                <a:cxn ang="0">
                  <a:pos x="connsiteX3" y="connsiteY3"/>
                </a:cxn>
              </a:cxnLst>
              <a:rect l="l" t="t" r="r" b="b"/>
              <a:pathLst>
                <a:path w="8200013" h="480511">
                  <a:moveTo>
                    <a:pt x="8200013" y="0"/>
                  </a:moveTo>
                  <a:lnTo>
                    <a:pt x="8200013" y="257355"/>
                  </a:lnTo>
                  <a:lnTo>
                    <a:pt x="0" y="257355"/>
                  </a:lnTo>
                  <a:lnTo>
                    <a:pt x="0" y="480511"/>
                  </a:lnTo>
                </a:path>
              </a:pathLst>
            </a:custGeom>
            <a:noFill/>
            <a:ln>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3907309" tIns="237700" rIns="3907308" bIns="237700" numCol="1" spcCol="1270" anchor="ctr" anchorCtr="0">
              <a:noAutofit/>
            </a:bodyPr>
            <a:lstStyle/>
            <a:p>
              <a:pPr marL="0" lvl="0" indent="0" algn="ctr" defTabSz="222250">
                <a:lnSpc>
                  <a:spcPct val="90000"/>
                </a:lnSpc>
                <a:spcBef>
                  <a:spcPct val="0"/>
                </a:spcBef>
                <a:spcAft>
                  <a:spcPct val="35000"/>
                </a:spcAft>
                <a:buNone/>
              </a:pPr>
              <a:endParaRPr lang="en-US" sz="500" kern="1200"/>
            </a:p>
          </p:txBody>
        </p:sp>
        <p:sp>
          <p:nvSpPr>
            <p:cNvPr id="15" name="Freeform 14">
              <a:extLst>
                <a:ext uri="{FF2B5EF4-FFF2-40B4-BE49-F238E27FC236}">
                  <a16:creationId xmlns:a16="http://schemas.microsoft.com/office/drawing/2014/main" id="{FE62B82A-DEBD-1D65-6271-09EC640BC2CE}"/>
                </a:ext>
              </a:extLst>
            </p:cNvPr>
            <p:cNvSpPr/>
            <p:nvPr/>
          </p:nvSpPr>
          <p:spPr>
            <a:xfrm>
              <a:off x="2920111" y="3952095"/>
              <a:ext cx="480511" cy="91440"/>
            </a:xfrm>
            <a:custGeom>
              <a:avLst/>
              <a:gdLst>
                <a:gd name="connsiteX0" fmla="*/ 0 w 480511"/>
                <a:gd name="connsiteY0" fmla="*/ 45720 h 91440"/>
                <a:gd name="connsiteX1" fmla="*/ 480511 w 480511"/>
                <a:gd name="connsiteY1" fmla="*/ 45720 h 91440"/>
              </a:gdLst>
              <a:ahLst/>
              <a:cxnLst>
                <a:cxn ang="0">
                  <a:pos x="connsiteX0" y="connsiteY0"/>
                </a:cxn>
                <a:cxn ang="0">
                  <a:pos x="connsiteX1" y="connsiteY1"/>
                </a:cxn>
              </a:cxnLst>
              <a:rect l="l" t="t" r="r" b="b"/>
              <a:pathLst>
                <a:path w="480511" h="91440">
                  <a:moveTo>
                    <a:pt x="0" y="45720"/>
                  </a:moveTo>
                  <a:lnTo>
                    <a:pt x="480511" y="45720"/>
                  </a:lnTo>
                </a:path>
              </a:pathLst>
            </a:custGeom>
            <a:noFill/>
            <a:ln>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240178" tIns="43164" rIns="240178" bIns="43165" numCol="1" spcCol="1270" anchor="ctr" anchorCtr="0">
              <a:noAutofit/>
            </a:bodyPr>
            <a:lstStyle/>
            <a:p>
              <a:pPr marL="0" lvl="0" indent="0" algn="ctr" defTabSz="222250">
                <a:lnSpc>
                  <a:spcPct val="90000"/>
                </a:lnSpc>
                <a:spcBef>
                  <a:spcPct val="0"/>
                </a:spcBef>
                <a:spcAft>
                  <a:spcPct val="35000"/>
                </a:spcAft>
                <a:buNone/>
              </a:pPr>
              <a:endParaRPr lang="en-US" sz="500" kern="1200"/>
            </a:p>
          </p:txBody>
        </p:sp>
        <p:sp>
          <p:nvSpPr>
            <p:cNvPr id="17" name="Freeform 16">
              <a:extLst>
                <a:ext uri="{FF2B5EF4-FFF2-40B4-BE49-F238E27FC236}">
                  <a16:creationId xmlns:a16="http://schemas.microsoft.com/office/drawing/2014/main" id="{6B455A14-FF79-9971-5D2A-2CB9042E29A4}"/>
                </a:ext>
              </a:extLst>
            </p:cNvPr>
            <p:cNvSpPr/>
            <p:nvPr/>
          </p:nvSpPr>
          <p:spPr>
            <a:xfrm>
              <a:off x="5653449" y="3952095"/>
              <a:ext cx="480511" cy="91440"/>
            </a:xfrm>
            <a:custGeom>
              <a:avLst/>
              <a:gdLst>
                <a:gd name="connsiteX0" fmla="*/ 0 w 480511"/>
                <a:gd name="connsiteY0" fmla="*/ 45720 h 91440"/>
                <a:gd name="connsiteX1" fmla="*/ 480511 w 480511"/>
                <a:gd name="connsiteY1" fmla="*/ 45720 h 91440"/>
              </a:gdLst>
              <a:ahLst/>
              <a:cxnLst>
                <a:cxn ang="0">
                  <a:pos x="connsiteX0" y="connsiteY0"/>
                </a:cxn>
                <a:cxn ang="0">
                  <a:pos x="connsiteX1" y="connsiteY1"/>
                </a:cxn>
              </a:cxnLst>
              <a:rect l="l" t="t" r="r" b="b"/>
              <a:pathLst>
                <a:path w="480511" h="91440">
                  <a:moveTo>
                    <a:pt x="0" y="45720"/>
                  </a:moveTo>
                  <a:lnTo>
                    <a:pt x="480511" y="45720"/>
                  </a:lnTo>
                </a:path>
              </a:pathLst>
            </a:custGeom>
            <a:noFill/>
            <a:ln>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240178" tIns="43164" rIns="240178" bIns="43165" numCol="1" spcCol="1270" anchor="ctr" anchorCtr="0">
              <a:noAutofit/>
            </a:bodyPr>
            <a:lstStyle/>
            <a:p>
              <a:pPr marL="0" lvl="0" indent="0" algn="ctr" defTabSz="222250">
                <a:lnSpc>
                  <a:spcPct val="90000"/>
                </a:lnSpc>
                <a:spcBef>
                  <a:spcPct val="0"/>
                </a:spcBef>
                <a:spcAft>
                  <a:spcPct val="35000"/>
                </a:spcAft>
                <a:buNone/>
              </a:pPr>
              <a:endParaRPr lang="en-US" sz="500" kern="1200"/>
            </a:p>
          </p:txBody>
        </p:sp>
        <p:sp>
          <p:nvSpPr>
            <p:cNvPr id="19" name="Freeform 18">
              <a:extLst>
                <a:ext uri="{FF2B5EF4-FFF2-40B4-BE49-F238E27FC236}">
                  <a16:creationId xmlns:a16="http://schemas.microsoft.com/office/drawing/2014/main" id="{917B376A-5B2D-CCD5-433F-22E981B6AAF9}"/>
                </a:ext>
              </a:extLst>
            </p:cNvPr>
            <p:cNvSpPr/>
            <p:nvPr/>
          </p:nvSpPr>
          <p:spPr>
            <a:xfrm>
              <a:off x="8386787" y="3952095"/>
              <a:ext cx="480511" cy="91440"/>
            </a:xfrm>
            <a:custGeom>
              <a:avLst/>
              <a:gdLst>
                <a:gd name="connsiteX0" fmla="*/ 0 w 480511"/>
                <a:gd name="connsiteY0" fmla="*/ 45720 h 91440"/>
                <a:gd name="connsiteX1" fmla="*/ 480511 w 480511"/>
                <a:gd name="connsiteY1" fmla="*/ 45720 h 91440"/>
              </a:gdLst>
              <a:ahLst/>
              <a:cxnLst>
                <a:cxn ang="0">
                  <a:pos x="connsiteX0" y="connsiteY0"/>
                </a:cxn>
                <a:cxn ang="0">
                  <a:pos x="connsiteX1" y="connsiteY1"/>
                </a:cxn>
              </a:cxnLst>
              <a:rect l="l" t="t" r="r" b="b"/>
              <a:pathLst>
                <a:path w="480511" h="91440">
                  <a:moveTo>
                    <a:pt x="0" y="45720"/>
                  </a:moveTo>
                  <a:lnTo>
                    <a:pt x="480511" y="45720"/>
                  </a:lnTo>
                </a:path>
              </a:pathLst>
            </a:custGeom>
            <a:noFill/>
            <a:ln>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240178" tIns="43164" rIns="240178" bIns="43165" numCol="1" spcCol="1270" anchor="ctr" anchorCtr="0">
              <a:noAutofit/>
            </a:bodyPr>
            <a:lstStyle/>
            <a:p>
              <a:pPr marL="0" lvl="0" indent="0" algn="ctr" defTabSz="222250">
                <a:lnSpc>
                  <a:spcPct val="90000"/>
                </a:lnSpc>
                <a:spcBef>
                  <a:spcPct val="0"/>
                </a:spcBef>
                <a:spcAft>
                  <a:spcPct val="35000"/>
                </a:spcAft>
                <a:buNone/>
              </a:pPr>
              <a:endParaRPr lang="en-US" sz="500" kern="1200"/>
            </a:p>
          </p:txBody>
        </p:sp>
        <p:sp>
          <p:nvSpPr>
            <p:cNvPr id="21" name="Freeform 20">
              <a:extLst>
                <a:ext uri="{FF2B5EF4-FFF2-40B4-BE49-F238E27FC236}">
                  <a16:creationId xmlns:a16="http://schemas.microsoft.com/office/drawing/2014/main" id="{8159F8DC-48F5-E3A4-2740-FB9204B0B651}"/>
                </a:ext>
              </a:extLst>
            </p:cNvPr>
            <p:cNvSpPr/>
            <p:nvPr/>
          </p:nvSpPr>
          <p:spPr>
            <a:xfrm>
              <a:off x="1810798" y="4662682"/>
              <a:ext cx="8200013" cy="480511"/>
            </a:xfrm>
            <a:custGeom>
              <a:avLst/>
              <a:gdLst>
                <a:gd name="connsiteX0" fmla="*/ 8200013 w 8200013"/>
                <a:gd name="connsiteY0" fmla="*/ 0 h 480511"/>
                <a:gd name="connsiteX1" fmla="*/ 8200013 w 8200013"/>
                <a:gd name="connsiteY1" fmla="*/ 257355 h 480511"/>
                <a:gd name="connsiteX2" fmla="*/ 0 w 8200013"/>
                <a:gd name="connsiteY2" fmla="*/ 257355 h 480511"/>
                <a:gd name="connsiteX3" fmla="*/ 0 w 8200013"/>
                <a:gd name="connsiteY3" fmla="*/ 480511 h 480511"/>
              </a:gdLst>
              <a:ahLst/>
              <a:cxnLst>
                <a:cxn ang="0">
                  <a:pos x="connsiteX0" y="connsiteY0"/>
                </a:cxn>
                <a:cxn ang="0">
                  <a:pos x="connsiteX1" y="connsiteY1"/>
                </a:cxn>
                <a:cxn ang="0">
                  <a:pos x="connsiteX2" y="connsiteY2"/>
                </a:cxn>
                <a:cxn ang="0">
                  <a:pos x="connsiteX3" y="connsiteY3"/>
                </a:cxn>
              </a:cxnLst>
              <a:rect l="l" t="t" r="r" b="b"/>
              <a:pathLst>
                <a:path w="8200013" h="480511">
                  <a:moveTo>
                    <a:pt x="8200013" y="0"/>
                  </a:moveTo>
                  <a:lnTo>
                    <a:pt x="8200013" y="257355"/>
                  </a:lnTo>
                  <a:lnTo>
                    <a:pt x="0" y="257355"/>
                  </a:lnTo>
                  <a:lnTo>
                    <a:pt x="0" y="480511"/>
                  </a:lnTo>
                </a:path>
              </a:pathLst>
            </a:custGeom>
            <a:noFill/>
            <a:ln>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3907309" tIns="237701" rIns="3907308" bIns="237699" numCol="1" spcCol="1270" anchor="ctr" anchorCtr="0">
              <a:noAutofit/>
            </a:bodyPr>
            <a:lstStyle/>
            <a:p>
              <a:pPr marL="0" lvl="0" indent="0" algn="ctr" defTabSz="222250">
                <a:lnSpc>
                  <a:spcPct val="90000"/>
                </a:lnSpc>
                <a:spcBef>
                  <a:spcPct val="0"/>
                </a:spcBef>
                <a:spcAft>
                  <a:spcPct val="35000"/>
                </a:spcAft>
                <a:buNone/>
              </a:pPr>
              <a:endParaRPr lang="en-US" sz="500" kern="1200"/>
            </a:p>
          </p:txBody>
        </p:sp>
        <p:sp>
          <p:nvSpPr>
            <p:cNvPr id="23" name="Freeform 22">
              <a:extLst>
                <a:ext uri="{FF2B5EF4-FFF2-40B4-BE49-F238E27FC236}">
                  <a16:creationId xmlns:a16="http://schemas.microsoft.com/office/drawing/2014/main" id="{11A4FE89-4ED7-FF37-0F26-0CFA49554371}"/>
                </a:ext>
              </a:extLst>
            </p:cNvPr>
            <p:cNvSpPr/>
            <p:nvPr/>
          </p:nvSpPr>
          <p:spPr>
            <a:xfrm>
              <a:off x="2920111" y="5796542"/>
              <a:ext cx="480511" cy="91440"/>
            </a:xfrm>
            <a:custGeom>
              <a:avLst/>
              <a:gdLst>
                <a:gd name="connsiteX0" fmla="*/ 0 w 480511"/>
                <a:gd name="connsiteY0" fmla="*/ 45720 h 91440"/>
                <a:gd name="connsiteX1" fmla="*/ 480511 w 480511"/>
                <a:gd name="connsiteY1" fmla="*/ 45720 h 91440"/>
              </a:gdLst>
              <a:ahLst/>
              <a:cxnLst>
                <a:cxn ang="0">
                  <a:pos x="connsiteX0" y="connsiteY0"/>
                </a:cxn>
                <a:cxn ang="0">
                  <a:pos x="connsiteX1" y="connsiteY1"/>
                </a:cxn>
              </a:cxnLst>
              <a:rect l="l" t="t" r="r" b="b"/>
              <a:pathLst>
                <a:path w="480511" h="91440">
                  <a:moveTo>
                    <a:pt x="0" y="45720"/>
                  </a:moveTo>
                  <a:lnTo>
                    <a:pt x="480511" y="45720"/>
                  </a:lnTo>
                </a:path>
              </a:pathLst>
            </a:custGeom>
            <a:noFill/>
            <a:ln>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240178" tIns="43165" rIns="240178" bIns="43164" numCol="1" spcCol="1270" anchor="ctr" anchorCtr="0">
              <a:noAutofit/>
            </a:bodyPr>
            <a:lstStyle/>
            <a:p>
              <a:pPr marL="0" lvl="0" indent="0" algn="ctr" defTabSz="222250">
                <a:lnSpc>
                  <a:spcPct val="90000"/>
                </a:lnSpc>
                <a:spcBef>
                  <a:spcPct val="0"/>
                </a:spcBef>
                <a:spcAft>
                  <a:spcPct val="35000"/>
                </a:spcAft>
                <a:buNone/>
              </a:pPr>
              <a:endParaRPr lang="en-US" sz="500" kern="1200"/>
            </a:p>
          </p:txBody>
        </p:sp>
        <p:sp>
          <p:nvSpPr>
            <p:cNvPr id="25" name="Freeform 24">
              <a:extLst>
                <a:ext uri="{FF2B5EF4-FFF2-40B4-BE49-F238E27FC236}">
                  <a16:creationId xmlns:a16="http://schemas.microsoft.com/office/drawing/2014/main" id="{BD8800A4-2708-3E00-F3A5-9832550204A3}"/>
                </a:ext>
              </a:extLst>
            </p:cNvPr>
            <p:cNvSpPr/>
            <p:nvPr/>
          </p:nvSpPr>
          <p:spPr>
            <a:xfrm>
              <a:off x="5653449" y="5796542"/>
              <a:ext cx="480511" cy="91440"/>
            </a:xfrm>
            <a:custGeom>
              <a:avLst/>
              <a:gdLst>
                <a:gd name="connsiteX0" fmla="*/ 0 w 480511"/>
                <a:gd name="connsiteY0" fmla="*/ 45720 h 91440"/>
                <a:gd name="connsiteX1" fmla="*/ 480511 w 480511"/>
                <a:gd name="connsiteY1" fmla="*/ 45720 h 91440"/>
              </a:gdLst>
              <a:ahLst/>
              <a:cxnLst>
                <a:cxn ang="0">
                  <a:pos x="connsiteX0" y="connsiteY0"/>
                </a:cxn>
                <a:cxn ang="0">
                  <a:pos x="connsiteX1" y="connsiteY1"/>
                </a:cxn>
              </a:cxnLst>
              <a:rect l="l" t="t" r="r" b="b"/>
              <a:pathLst>
                <a:path w="480511" h="91440">
                  <a:moveTo>
                    <a:pt x="0" y="45720"/>
                  </a:moveTo>
                  <a:lnTo>
                    <a:pt x="480511" y="45720"/>
                  </a:lnTo>
                </a:path>
              </a:pathLst>
            </a:custGeom>
            <a:noFill/>
            <a:ln>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240178" tIns="43165" rIns="240178" bIns="43164" numCol="1" spcCol="1270" anchor="ctr" anchorCtr="0">
              <a:noAutofit/>
            </a:bodyPr>
            <a:lstStyle/>
            <a:p>
              <a:pPr marL="0" lvl="0" indent="0" algn="ctr" defTabSz="222250">
                <a:lnSpc>
                  <a:spcPct val="90000"/>
                </a:lnSpc>
                <a:spcBef>
                  <a:spcPct val="0"/>
                </a:spcBef>
                <a:spcAft>
                  <a:spcPct val="35000"/>
                </a:spcAft>
                <a:buNone/>
              </a:pPr>
              <a:endParaRPr lang="en-US" sz="500" kern="1200"/>
            </a:p>
          </p:txBody>
        </p:sp>
      </p:grpSp>
      <p:sp>
        <p:nvSpPr>
          <p:cNvPr id="6" name="Freeform 5">
            <a:extLst>
              <a:ext uri="{FF2B5EF4-FFF2-40B4-BE49-F238E27FC236}">
                <a16:creationId xmlns:a16="http://schemas.microsoft.com/office/drawing/2014/main" id="{C8E6879B-6FFD-8897-493D-A8B7180E81FE}"/>
              </a:ext>
            </a:extLst>
          </p:cNvPr>
          <p:cNvSpPr/>
          <p:nvPr/>
        </p:nvSpPr>
        <p:spPr>
          <a:xfrm>
            <a:off x="699685" y="1486699"/>
            <a:ext cx="2222225" cy="1333335"/>
          </a:xfrm>
          <a:custGeom>
            <a:avLst/>
            <a:gdLst>
              <a:gd name="connsiteX0" fmla="*/ 0 w 2222225"/>
              <a:gd name="connsiteY0" fmla="*/ 0 h 1333335"/>
              <a:gd name="connsiteX1" fmla="*/ 2222225 w 2222225"/>
              <a:gd name="connsiteY1" fmla="*/ 0 h 1333335"/>
              <a:gd name="connsiteX2" fmla="*/ 2222225 w 2222225"/>
              <a:gd name="connsiteY2" fmla="*/ 1333335 h 1333335"/>
              <a:gd name="connsiteX3" fmla="*/ 0 w 2222225"/>
              <a:gd name="connsiteY3" fmla="*/ 1333335 h 1333335"/>
              <a:gd name="connsiteX4" fmla="*/ 0 w 2222225"/>
              <a:gd name="connsiteY4" fmla="*/ 0 h 1333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2225" h="1333335">
                <a:moveTo>
                  <a:pt x="0" y="0"/>
                </a:moveTo>
                <a:lnTo>
                  <a:pt x="2222225" y="0"/>
                </a:lnTo>
                <a:lnTo>
                  <a:pt x="2222225" y="1333335"/>
                </a:lnTo>
                <a:lnTo>
                  <a:pt x="0" y="1333335"/>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2000" tIns="72000" rIns="72000" bIns="72000" numCol="1" spcCol="1270" anchor="ctr" anchorCtr="1">
            <a:noAutofit/>
          </a:bodyPr>
          <a:lstStyle/>
          <a:p>
            <a:pPr marL="0" lvl="0" indent="0" defTabSz="622300" rtl="0">
              <a:lnSpc>
                <a:spcPct val="114000"/>
              </a:lnSpc>
              <a:spcBef>
                <a:spcPct val="0"/>
              </a:spcBef>
              <a:spcAft>
                <a:spcPts val="600"/>
              </a:spcAft>
              <a:buNone/>
            </a:pPr>
            <a:r>
              <a:rPr lang="en-US" sz="1400" kern="1200"/>
              <a:t>Look at key ideas, theme and quotes shared by local Knowledge Holders</a:t>
            </a:r>
          </a:p>
        </p:txBody>
      </p:sp>
      <p:sp>
        <p:nvSpPr>
          <p:cNvPr id="10" name="Freeform 9">
            <a:extLst>
              <a:ext uri="{FF2B5EF4-FFF2-40B4-BE49-F238E27FC236}">
                <a16:creationId xmlns:a16="http://schemas.microsoft.com/office/drawing/2014/main" id="{0FB52AC1-E5AE-06F3-3F6D-80A7F5B77485}"/>
              </a:ext>
            </a:extLst>
          </p:cNvPr>
          <p:cNvSpPr/>
          <p:nvPr/>
        </p:nvSpPr>
        <p:spPr>
          <a:xfrm>
            <a:off x="3433023" y="1486699"/>
            <a:ext cx="2222225" cy="1333335"/>
          </a:xfrm>
          <a:custGeom>
            <a:avLst/>
            <a:gdLst>
              <a:gd name="connsiteX0" fmla="*/ 0 w 2222225"/>
              <a:gd name="connsiteY0" fmla="*/ 0 h 1333335"/>
              <a:gd name="connsiteX1" fmla="*/ 2222225 w 2222225"/>
              <a:gd name="connsiteY1" fmla="*/ 0 h 1333335"/>
              <a:gd name="connsiteX2" fmla="*/ 2222225 w 2222225"/>
              <a:gd name="connsiteY2" fmla="*/ 1333335 h 1333335"/>
              <a:gd name="connsiteX3" fmla="*/ 0 w 2222225"/>
              <a:gd name="connsiteY3" fmla="*/ 1333335 h 1333335"/>
              <a:gd name="connsiteX4" fmla="*/ 0 w 2222225"/>
              <a:gd name="connsiteY4" fmla="*/ 0 h 1333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2225" h="1333335">
                <a:moveTo>
                  <a:pt x="0" y="0"/>
                </a:moveTo>
                <a:lnTo>
                  <a:pt x="2222225" y="0"/>
                </a:lnTo>
                <a:lnTo>
                  <a:pt x="2222225" y="1333335"/>
                </a:lnTo>
                <a:lnTo>
                  <a:pt x="0" y="1333335"/>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2000" tIns="72000" rIns="72000" bIns="72000" numCol="1" spcCol="1270" anchor="ctr" anchorCtr="1">
            <a:noAutofit/>
          </a:bodyPr>
          <a:lstStyle/>
          <a:p>
            <a:pPr marL="0" lvl="0" indent="0" defTabSz="622300" rtl="0">
              <a:lnSpc>
                <a:spcPct val="114000"/>
              </a:lnSpc>
              <a:spcBef>
                <a:spcPct val="0"/>
              </a:spcBef>
              <a:spcAft>
                <a:spcPts val="600"/>
              </a:spcAft>
              <a:buNone/>
            </a:pPr>
            <a:r>
              <a:rPr lang="en-US" sz="1400" kern="1200"/>
              <a:t>Compare these ideas and notice strong links from group discussion</a:t>
            </a:r>
          </a:p>
        </p:txBody>
      </p:sp>
      <p:sp>
        <p:nvSpPr>
          <p:cNvPr id="12" name="Freeform 11">
            <a:extLst>
              <a:ext uri="{FF2B5EF4-FFF2-40B4-BE49-F238E27FC236}">
                <a16:creationId xmlns:a16="http://schemas.microsoft.com/office/drawing/2014/main" id="{BFBDF3D2-CAAC-13DD-48B1-EE3215045087}"/>
              </a:ext>
            </a:extLst>
          </p:cNvPr>
          <p:cNvSpPr/>
          <p:nvPr/>
        </p:nvSpPr>
        <p:spPr>
          <a:xfrm>
            <a:off x="6166361" y="1486699"/>
            <a:ext cx="2222225" cy="1333335"/>
          </a:xfrm>
          <a:custGeom>
            <a:avLst/>
            <a:gdLst>
              <a:gd name="connsiteX0" fmla="*/ 0 w 2222225"/>
              <a:gd name="connsiteY0" fmla="*/ 0 h 1333335"/>
              <a:gd name="connsiteX1" fmla="*/ 2222225 w 2222225"/>
              <a:gd name="connsiteY1" fmla="*/ 0 h 1333335"/>
              <a:gd name="connsiteX2" fmla="*/ 2222225 w 2222225"/>
              <a:gd name="connsiteY2" fmla="*/ 1333335 h 1333335"/>
              <a:gd name="connsiteX3" fmla="*/ 0 w 2222225"/>
              <a:gd name="connsiteY3" fmla="*/ 1333335 h 1333335"/>
              <a:gd name="connsiteX4" fmla="*/ 0 w 2222225"/>
              <a:gd name="connsiteY4" fmla="*/ 0 h 1333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2225" h="1333335">
                <a:moveTo>
                  <a:pt x="0" y="0"/>
                </a:moveTo>
                <a:lnTo>
                  <a:pt x="2222225" y="0"/>
                </a:lnTo>
                <a:lnTo>
                  <a:pt x="2222225" y="1333335"/>
                </a:lnTo>
                <a:lnTo>
                  <a:pt x="0" y="1333335"/>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2000" tIns="72000" rIns="72000" bIns="72000" numCol="1" spcCol="1270" anchor="ctr" anchorCtr="1">
            <a:noAutofit/>
          </a:bodyPr>
          <a:lstStyle/>
          <a:p>
            <a:pPr marL="0" lvl="0" indent="0" defTabSz="622300" rtl="0">
              <a:lnSpc>
                <a:spcPct val="114000"/>
              </a:lnSpc>
              <a:spcBef>
                <a:spcPct val="0"/>
              </a:spcBef>
              <a:spcAft>
                <a:spcPts val="600"/>
              </a:spcAft>
              <a:buNone/>
            </a:pPr>
            <a:r>
              <a:rPr lang="en-US" sz="1400" kern="1200"/>
              <a:t>Think back to specific moments, quotes or powerful phrases from the excursion </a:t>
            </a:r>
          </a:p>
        </p:txBody>
      </p:sp>
      <p:sp>
        <p:nvSpPr>
          <p:cNvPr id="14" name="Freeform 13">
            <a:extLst>
              <a:ext uri="{FF2B5EF4-FFF2-40B4-BE49-F238E27FC236}">
                <a16:creationId xmlns:a16="http://schemas.microsoft.com/office/drawing/2014/main" id="{5BDCDAEB-B887-E67E-2532-5A7E37725BF0}"/>
              </a:ext>
            </a:extLst>
          </p:cNvPr>
          <p:cNvSpPr/>
          <p:nvPr/>
        </p:nvSpPr>
        <p:spPr>
          <a:xfrm>
            <a:off x="8899699" y="1486699"/>
            <a:ext cx="2222225" cy="1333335"/>
          </a:xfrm>
          <a:custGeom>
            <a:avLst/>
            <a:gdLst>
              <a:gd name="connsiteX0" fmla="*/ 0 w 2222225"/>
              <a:gd name="connsiteY0" fmla="*/ 0 h 1333335"/>
              <a:gd name="connsiteX1" fmla="*/ 2222225 w 2222225"/>
              <a:gd name="connsiteY1" fmla="*/ 0 h 1333335"/>
              <a:gd name="connsiteX2" fmla="*/ 2222225 w 2222225"/>
              <a:gd name="connsiteY2" fmla="*/ 1333335 h 1333335"/>
              <a:gd name="connsiteX3" fmla="*/ 0 w 2222225"/>
              <a:gd name="connsiteY3" fmla="*/ 1333335 h 1333335"/>
              <a:gd name="connsiteX4" fmla="*/ 0 w 2222225"/>
              <a:gd name="connsiteY4" fmla="*/ 0 h 1333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2225" h="1333335">
                <a:moveTo>
                  <a:pt x="0" y="0"/>
                </a:moveTo>
                <a:lnTo>
                  <a:pt x="2222225" y="0"/>
                </a:lnTo>
                <a:lnTo>
                  <a:pt x="2222225" y="1333335"/>
                </a:lnTo>
                <a:lnTo>
                  <a:pt x="0" y="1333335"/>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2000" tIns="72000" rIns="72000" bIns="72000" numCol="1" spcCol="1270" anchor="ctr" anchorCtr="1">
            <a:noAutofit/>
          </a:bodyPr>
          <a:lstStyle/>
          <a:p>
            <a:pPr marL="0" lvl="0" indent="0" defTabSz="622300" rtl="0">
              <a:lnSpc>
                <a:spcPct val="114000"/>
              </a:lnSpc>
              <a:spcBef>
                <a:spcPct val="0"/>
              </a:spcBef>
              <a:spcAft>
                <a:spcPts val="600"/>
              </a:spcAft>
              <a:buNone/>
            </a:pPr>
            <a:r>
              <a:rPr lang="en-US" sz="1400" kern="1200"/>
              <a:t>Share these with the class and add them to the visual for everyone to see</a:t>
            </a:r>
          </a:p>
        </p:txBody>
      </p:sp>
      <p:sp>
        <p:nvSpPr>
          <p:cNvPr id="16" name="Freeform 15">
            <a:extLst>
              <a:ext uri="{FF2B5EF4-FFF2-40B4-BE49-F238E27FC236}">
                <a16:creationId xmlns:a16="http://schemas.microsoft.com/office/drawing/2014/main" id="{545275FD-8372-7042-3116-F9D37A56183D}"/>
              </a:ext>
            </a:extLst>
          </p:cNvPr>
          <p:cNvSpPr/>
          <p:nvPr/>
        </p:nvSpPr>
        <p:spPr>
          <a:xfrm>
            <a:off x="699685" y="3331147"/>
            <a:ext cx="2222225" cy="1333335"/>
          </a:xfrm>
          <a:custGeom>
            <a:avLst/>
            <a:gdLst>
              <a:gd name="connsiteX0" fmla="*/ 0 w 2222225"/>
              <a:gd name="connsiteY0" fmla="*/ 0 h 1333335"/>
              <a:gd name="connsiteX1" fmla="*/ 2222225 w 2222225"/>
              <a:gd name="connsiteY1" fmla="*/ 0 h 1333335"/>
              <a:gd name="connsiteX2" fmla="*/ 2222225 w 2222225"/>
              <a:gd name="connsiteY2" fmla="*/ 1333335 h 1333335"/>
              <a:gd name="connsiteX3" fmla="*/ 0 w 2222225"/>
              <a:gd name="connsiteY3" fmla="*/ 1333335 h 1333335"/>
              <a:gd name="connsiteX4" fmla="*/ 0 w 2222225"/>
              <a:gd name="connsiteY4" fmla="*/ 0 h 1333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2225" h="1333335">
                <a:moveTo>
                  <a:pt x="0" y="0"/>
                </a:moveTo>
                <a:lnTo>
                  <a:pt x="2222225" y="0"/>
                </a:lnTo>
                <a:lnTo>
                  <a:pt x="2222225" y="1333335"/>
                </a:lnTo>
                <a:lnTo>
                  <a:pt x="0" y="1333335"/>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2000" tIns="72000" rIns="72000" bIns="72000" numCol="1" spcCol="1270" anchor="ctr" anchorCtr="1">
            <a:noAutofit/>
          </a:bodyPr>
          <a:lstStyle/>
          <a:p>
            <a:pPr marL="0" lvl="0" indent="0" defTabSz="622300" rtl="0">
              <a:lnSpc>
                <a:spcPct val="114000"/>
              </a:lnSpc>
              <a:spcBef>
                <a:spcPct val="0"/>
              </a:spcBef>
              <a:spcAft>
                <a:spcPts val="600"/>
              </a:spcAft>
              <a:buNone/>
            </a:pPr>
            <a:r>
              <a:rPr lang="en-US" sz="1400" kern="1200"/>
              <a:t>Sort ideas that are similar into groups. These could become verses or lines in the song</a:t>
            </a:r>
          </a:p>
        </p:txBody>
      </p:sp>
      <p:sp>
        <p:nvSpPr>
          <p:cNvPr id="18" name="Freeform 17">
            <a:extLst>
              <a:ext uri="{FF2B5EF4-FFF2-40B4-BE49-F238E27FC236}">
                <a16:creationId xmlns:a16="http://schemas.microsoft.com/office/drawing/2014/main" id="{00AA07F3-85D4-A6A5-E67B-81E593A11316}"/>
              </a:ext>
            </a:extLst>
          </p:cNvPr>
          <p:cNvSpPr/>
          <p:nvPr/>
        </p:nvSpPr>
        <p:spPr>
          <a:xfrm>
            <a:off x="3433023" y="3331147"/>
            <a:ext cx="2222225" cy="1333335"/>
          </a:xfrm>
          <a:custGeom>
            <a:avLst/>
            <a:gdLst>
              <a:gd name="connsiteX0" fmla="*/ 0 w 2222225"/>
              <a:gd name="connsiteY0" fmla="*/ 0 h 1333335"/>
              <a:gd name="connsiteX1" fmla="*/ 2222225 w 2222225"/>
              <a:gd name="connsiteY1" fmla="*/ 0 h 1333335"/>
              <a:gd name="connsiteX2" fmla="*/ 2222225 w 2222225"/>
              <a:gd name="connsiteY2" fmla="*/ 1333335 h 1333335"/>
              <a:gd name="connsiteX3" fmla="*/ 0 w 2222225"/>
              <a:gd name="connsiteY3" fmla="*/ 1333335 h 1333335"/>
              <a:gd name="connsiteX4" fmla="*/ 0 w 2222225"/>
              <a:gd name="connsiteY4" fmla="*/ 0 h 1333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2225" h="1333335">
                <a:moveTo>
                  <a:pt x="0" y="0"/>
                </a:moveTo>
                <a:lnTo>
                  <a:pt x="2222225" y="0"/>
                </a:lnTo>
                <a:lnTo>
                  <a:pt x="2222225" y="1333335"/>
                </a:lnTo>
                <a:lnTo>
                  <a:pt x="0" y="1333335"/>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2000" tIns="72000" rIns="72000" bIns="72000" numCol="1" spcCol="1270" anchor="ctr" anchorCtr="1">
            <a:noAutofit/>
          </a:bodyPr>
          <a:lstStyle/>
          <a:p>
            <a:pPr marL="0" lvl="0" indent="0" defTabSz="622300" rtl="0">
              <a:lnSpc>
                <a:spcPct val="114000"/>
              </a:lnSpc>
              <a:spcBef>
                <a:spcPct val="0"/>
              </a:spcBef>
              <a:spcAft>
                <a:spcPts val="600"/>
              </a:spcAft>
              <a:buNone/>
            </a:pPr>
            <a:r>
              <a:rPr lang="en-US" sz="1400" kern="1200"/>
              <a:t>Tap a steady beat and speak some of the lines in rhythm. Echo the lines back to test their flow</a:t>
            </a:r>
          </a:p>
        </p:txBody>
      </p:sp>
      <p:sp>
        <p:nvSpPr>
          <p:cNvPr id="20" name="Freeform 19">
            <a:extLst>
              <a:ext uri="{FF2B5EF4-FFF2-40B4-BE49-F238E27FC236}">
                <a16:creationId xmlns:a16="http://schemas.microsoft.com/office/drawing/2014/main" id="{124823D3-C5CA-B6AF-ECEB-E29DAA0E05A9}"/>
              </a:ext>
            </a:extLst>
          </p:cNvPr>
          <p:cNvSpPr/>
          <p:nvPr/>
        </p:nvSpPr>
        <p:spPr>
          <a:xfrm>
            <a:off x="6166361" y="3331147"/>
            <a:ext cx="2222225" cy="1333335"/>
          </a:xfrm>
          <a:custGeom>
            <a:avLst/>
            <a:gdLst>
              <a:gd name="connsiteX0" fmla="*/ 0 w 2222225"/>
              <a:gd name="connsiteY0" fmla="*/ 0 h 1333335"/>
              <a:gd name="connsiteX1" fmla="*/ 2222225 w 2222225"/>
              <a:gd name="connsiteY1" fmla="*/ 0 h 1333335"/>
              <a:gd name="connsiteX2" fmla="*/ 2222225 w 2222225"/>
              <a:gd name="connsiteY2" fmla="*/ 1333335 h 1333335"/>
              <a:gd name="connsiteX3" fmla="*/ 0 w 2222225"/>
              <a:gd name="connsiteY3" fmla="*/ 1333335 h 1333335"/>
              <a:gd name="connsiteX4" fmla="*/ 0 w 2222225"/>
              <a:gd name="connsiteY4" fmla="*/ 0 h 1333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2225" h="1333335">
                <a:moveTo>
                  <a:pt x="0" y="0"/>
                </a:moveTo>
                <a:lnTo>
                  <a:pt x="2222225" y="0"/>
                </a:lnTo>
                <a:lnTo>
                  <a:pt x="2222225" y="1333335"/>
                </a:lnTo>
                <a:lnTo>
                  <a:pt x="0" y="1333335"/>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2000" tIns="72000" rIns="72000" bIns="72000" numCol="1" spcCol="1270" anchor="ctr" anchorCtr="1">
            <a:noAutofit/>
          </a:bodyPr>
          <a:lstStyle/>
          <a:p>
            <a:pPr marL="0" lvl="0" indent="0" defTabSz="622300" rtl="0">
              <a:lnSpc>
                <a:spcPct val="114000"/>
              </a:lnSpc>
              <a:spcBef>
                <a:spcPct val="0"/>
              </a:spcBef>
              <a:spcAft>
                <a:spcPts val="600"/>
              </a:spcAft>
              <a:buNone/>
            </a:pPr>
            <a:r>
              <a:rPr lang="en-US" sz="1400" kern="1200"/>
              <a:t>If you have a better way to say something, share it with the class</a:t>
            </a:r>
          </a:p>
        </p:txBody>
      </p:sp>
      <p:sp>
        <p:nvSpPr>
          <p:cNvPr id="22" name="Freeform 21">
            <a:extLst>
              <a:ext uri="{FF2B5EF4-FFF2-40B4-BE49-F238E27FC236}">
                <a16:creationId xmlns:a16="http://schemas.microsoft.com/office/drawing/2014/main" id="{ADBF0C32-60EC-974D-E5D0-20958E93293D}"/>
              </a:ext>
            </a:extLst>
          </p:cNvPr>
          <p:cNvSpPr/>
          <p:nvPr/>
        </p:nvSpPr>
        <p:spPr>
          <a:xfrm>
            <a:off x="8899699" y="3331147"/>
            <a:ext cx="2222225" cy="1333335"/>
          </a:xfrm>
          <a:custGeom>
            <a:avLst/>
            <a:gdLst>
              <a:gd name="connsiteX0" fmla="*/ 0 w 2222225"/>
              <a:gd name="connsiteY0" fmla="*/ 0 h 1333335"/>
              <a:gd name="connsiteX1" fmla="*/ 2222225 w 2222225"/>
              <a:gd name="connsiteY1" fmla="*/ 0 h 1333335"/>
              <a:gd name="connsiteX2" fmla="*/ 2222225 w 2222225"/>
              <a:gd name="connsiteY2" fmla="*/ 1333335 h 1333335"/>
              <a:gd name="connsiteX3" fmla="*/ 0 w 2222225"/>
              <a:gd name="connsiteY3" fmla="*/ 1333335 h 1333335"/>
              <a:gd name="connsiteX4" fmla="*/ 0 w 2222225"/>
              <a:gd name="connsiteY4" fmla="*/ 0 h 1333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2225" h="1333335">
                <a:moveTo>
                  <a:pt x="0" y="0"/>
                </a:moveTo>
                <a:lnTo>
                  <a:pt x="2222225" y="0"/>
                </a:lnTo>
                <a:lnTo>
                  <a:pt x="2222225" y="1333335"/>
                </a:lnTo>
                <a:lnTo>
                  <a:pt x="0" y="1333335"/>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2000" tIns="72000" rIns="72000" bIns="72000" numCol="1" spcCol="1270" anchor="ctr" anchorCtr="1">
            <a:noAutofit/>
          </a:bodyPr>
          <a:lstStyle/>
          <a:p>
            <a:pPr marL="0" lvl="0" indent="0" defTabSz="622300" rtl="0">
              <a:lnSpc>
                <a:spcPct val="114000"/>
              </a:lnSpc>
              <a:spcBef>
                <a:spcPct val="0"/>
              </a:spcBef>
              <a:spcAft>
                <a:spcPts val="600"/>
              </a:spcAft>
              <a:buNone/>
            </a:pPr>
            <a:r>
              <a:rPr lang="en-US" sz="1400" kern="1200"/>
              <a:t>Together check that every lyric is accurate and respectful. It must </a:t>
            </a:r>
            <a:r>
              <a:rPr lang="en-US" sz="1400" kern="1200" err="1"/>
              <a:t>honour</a:t>
            </a:r>
            <a:r>
              <a:rPr lang="en-US" sz="1400" kern="1200"/>
              <a:t> the Knowledge Holders' voices and stories</a:t>
            </a:r>
          </a:p>
        </p:txBody>
      </p:sp>
      <p:sp>
        <p:nvSpPr>
          <p:cNvPr id="24" name="Freeform 23">
            <a:extLst>
              <a:ext uri="{FF2B5EF4-FFF2-40B4-BE49-F238E27FC236}">
                <a16:creationId xmlns:a16="http://schemas.microsoft.com/office/drawing/2014/main" id="{32DE1BE9-B28B-42C8-9A0B-2962C22CCB85}"/>
              </a:ext>
            </a:extLst>
          </p:cNvPr>
          <p:cNvSpPr/>
          <p:nvPr/>
        </p:nvSpPr>
        <p:spPr>
          <a:xfrm>
            <a:off x="699685" y="5175594"/>
            <a:ext cx="2222225" cy="1333335"/>
          </a:xfrm>
          <a:custGeom>
            <a:avLst/>
            <a:gdLst>
              <a:gd name="connsiteX0" fmla="*/ 0 w 2222225"/>
              <a:gd name="connsiteY0" fmla="*/ 0 h 1333335"/>
              <a:gd name="connsiteX1" fmla="*/ 2222225 w 2222225"/>
              <a:gd name="connsiteY1" fmla="*/ 0 h 1333335"/>
              <a:gd name="connsiteX2" fmla="*/ 2222225 w 2222225"/>
              <a:gd name="connsiteY2" fmla="*/ 1333335 h 1333335"/>
              <a:gd name="connsiteX3" fmla="*/ 0 w 2222225"/>
              <a:gd name="connsiteY3" fmla="*/ 1333335 h 1333335"/>
              <a:gd name="connsiteX4" fmla="*/ 0 w 2222225"/>
              <a:gd name="connsiteY4" fmla="*/ 0 h 1333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2225" h="1333335">
                <a:moveTo>
                  <a:pt x="0" y="0"/>
                </a:moveTo>
                <a:lnTo>
                  <a:pt x="2222225" y="0"/>
                </a:lnTo>
                <a:lnTo>
                  <a:pt x="2222225" y="1333335"/>
                </a:lnTo>
                <a:lnTo>
                  <a:pt x="0" y="1333335"/>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2000" tIns="72000" rIns="72000" bIns="72000" numCol="1" spcCol="1270" anchor="ctr" anchorCtr="1">
            <a:noAutofit/>
          </a:bodyPr>
          <a:lstStyle/>
          <a:p>
            <a:pPr marL="0" lvl="0" indent="0" defTabSz="622300" rtl="0">
              <a:lnSpc>
                <a:spcPct val="114000"/>
              </a:lnSpc>
              <a:spcBef>
                <a:spcPct val="0"/>
              </a:spcBef>
              <a:spcAft>
                <a:spcPts val="600"/>
              </a:spcAft>
              <a:buNone/>
            </a:pPr>
            <a:r>
              <a:rPr lang="en-US" sz="1400" kern="1200"/>
              <a:t>As a class choose the best lines, finalise order and rhythm, and shape a strong 4-line verse</a:t>
            </a:r>
          </a:p>
        </p:txBody>
      </p:sp>
      <p:sp>
        <p:nvSpPr>
          <p:cNvPr id="26" name="Freeform 25">
            <a:extLst>
              <a:ext uri="{FF2B5EF4-FFF2-40B4-BE49-F238E27FC236}">
                <a16:creationId xmlns:a16="http://schemas.microsoft.com/office/drawing/2014/main" id="{7D4481ED-C4B5-CA53-D6D7-01EBF5FB651B}"/>
              </a:ext>
            </a:extLst>
          </p:cNvPr>
          <p:cNvSpPr/>
          <p:nvPr/>
        </p:nvSpPr>
        <p:spPr>
          <a:xfrm>
            <a:off x="3433023" y="5175594"/>
            <a:ext cx="2222225" cy="1333335"/>
          </a:xfrm>
          <a:custGeom>
            <a:avLst/>
            <a:gdLst>
              <a:gd name="connsiteX0" fmla="*/ 0 w 2222225"/>
              <a:gd name="connsiteY0" fmla="*/ 0 h 1333335"/>
              <a:gd name="connsiteX1" fmla="*/ 2222225 w 2222225"/>
              <a:gd name="connsiteY1" fmla="*/ 0 h 1333335"/>
              <a:gd name="connsiteX2" fmla="*/ 2222225 w 2222225"/>
              <a:gd name="connsiteY2" fmla="*/ 1333335 h 1333335"/>
              <a:gd name="connsiteX3" fmla="*/ 0 w 2222225"/>
              <a:gd name="connsiteY3" fmla="*/ 1333335 h 1333335"/>
              <a:gd name="connsiteX4" fmla="*/ 0 w 2222225"/>
              <a:gd name="connsiteY4" fmla="*/ 0 h 1333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2225" h="1333335">
                <a:moveTo>
                  <a:pt x="0" y="0"/>
                </a:moveTo>
                <a:lnTo>
                  <a:pt x="2222225" y="0"/>
                </a:lnTo>
                <a:lnTo>
                  <a:pt x="2222225" y="1333335"/>
                </a:lnTo>
                <a:lnTo>
                  <a:pt x="0" y="1333335"/>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2000" tIns="72000" rIns="72000" bIns="72000" numCol="1" spcCol="1270" anchor="ctr" anchorCtr="1">
            <a:noAutofit/>
          </a:bodyPr>
          <a:lstStyle/>
          <a:p>
            <a:pPr marL="0" lvl="0" indent="0" defTabSz="622300" rtl="0">
              <a:lnSpc>
                <a:spcPct val="114000"/>
              </a:lnSpc>
              <a:spcBef>
                <a:spcPct val="0"/>
              </a:spcBef>
              <a:spcAft>
                <a:spcPts val="600"/>
              </a:spcAft>
              <a:buNone/>
            </a:pPr>
            <a:r>
              <a:rPr lang="en-US" sz="1400" kern="1200" err="1"/>
              <a:t>Practise</a:t>
            </a:r>
            <a:r>
              <a:rPr lang="en-US" sz="1400" kern="1200"/>
              <a:t> saying it aloud</a:t>
            </a:r>
          </a:p>
        </p:txBody>
      </p:sp>
      <p:sp>
        <p:nvSpPr>
          <p:cNvPr id="27" name="Freeform 26">
            <a:extLst>
              <a:ext uri="{FF2B5EF4-FFF2-40B4-BE49-F238E27FC236}">
                <a16:creationId xmlns:a16="http://schemas.microsoft.com/office/drawing/2014/main" id="{DA322E90-7BAD-2598-83F7-10A7043017F3}"/>
              </a:ext>
            </a:extLst>
          </p:cNvPr>
          <p:cNvSpPr/>
          <p:nvPr/>
        </p:nvSpPr>
        <p:spPr>
          <a:xfrm>
            <a:off x="6166361" y="5175594"/>
            <a:ext cx="2222225" cy="1333335"/>
          </a:xfrm>
          <a:custGeom>
            <a:avLst/>
            <a:gdLst>
              <a:gd name="connsiteX0" fmla="*/ 0 w 2222225"/>
              <a:gd name="connsiteY0" fmla="*/ 0 h 1333335"/>
              <a:gd name="connsiteX1" fmla="*/ 2222225 w 2222225"/>
              <a:gd name="connsiteY1" fmla="*/ 0 h 1333335"/>
              <a:gd name="connsiteX2" fmla="*/ 2222225 w 2222225"/>
              <a:gd name="connsiteY2" fmla="*/ 1333335 h 1333335"/>
              <a:gd name="connsiteX3" fmla="*/ 0 w 2222225"/>
              <a:gd name="connsiteY3" fmla="*/ 1333335 h 1333335"/>
              <a:gd name="connsiteX4" fmla="*/ 0 w 2222225"/>
              <a:gd name="connsiteY4" fmla="*/ 0 h 1333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2225" h="1333335">
                <a:moveTo>
                  <a:pt x="0" y="0"/>
                </a:moveTo>
                <a:lnTo>
                  <a:pt x="2222225" y="0"/>
                </a:lnTo>
                <a:lnTo>
                  <a:pt x="2222225" y="1333335"/>
                </a:lnTo>
                <a:lnTo>
                  <a:pt x="0" y="1333335"/>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2000" tIns="72000" rIns="72000" bIns="72000" numCol="1" spcCol="1270" anchor="ctr" anchorCtr="1">
            <a:noAutofit/>
          </a:bodyPr>
          <a:lstStyle/>
          <a:p>
            <a:pPr marL="0" lvl="0" indent="0" defTabSz="622300" rtl="0">
              <a:lnSpc>
                <a:spcPct val="114000"/>
              </a:lnSpc>
              <a:spcBef>
                <a:spcPct val="0"/>
              </a:spcBef>
              <a:spcAft>
                <a:spcPts val="600"/>
              </a:spcAft>
              <a:buNone/>
            </a:pPr>
            <a:r>
              <a:rPr lang="en-US" sz="1400" kern="1200"/>
              <a:t>The final verse will be displayed to guide your songwriting and rehearsals</a:t>
            </a:r>
          </a:p>
        </p:txBody>
      </p:sp>
      <p:sp>
        <p:nvSpPr>
          <p:cNvPr id="2" name="Slide Number Placeholder 1">
            <a:extLst>
              <a:ext uri="{FF2B5EF4-FFF2-40B4-BE49-F238E27FC236}">
                <a16:creationId xmlns:a16="http://schemas.microsoft.com/office/drawing/2014/main" id="{A5363422-25B4-9044-E99C-38883EE9729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105</a:t>
            </a:fld>
            <a:endParaRPr lang="en-AU"/>
          </a:p>
        </p:txBody>
      </p:sp>
    </p:spTree>
    <p:extLst>
      <p:ext uri="{BB962C8B-B14F-4D97-AF65-F5344CB8AC3E}">
        <p14:creationId xmlns:p14="http://schemas.microsoft.com/office/powerpoint/2010/main" val="393906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bg>
      <p:bgPr>
        <a:solidFill>
          <a:srgbClr val="FFE6EA"/>
        </a:solidFill>
        <a:effectLst/>
      </p:bgPr>
    </p:bg>
    <p:spTree>
      <p:nvGrpSpPr>
        <p:cNvPr id="1" name="">
          <a:extLst>
            <a:ext uri="{FF2B5EF4-FFF2-40B4-BE49-F238E27FC236}">
              <a16:creationId xmlns:a16="http://schemas.microsoft.com/office/drawing/2014/main" id="{990B4DD5-8CB8-274D-FCF0-E8DD75B92613}"/>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3456BCDF-2302-0F2A-DE07-1342565B1D41}"/>
              </a:ext>
            </a:extLst>
          </p:cNvPr>
          <p:cNvSpPr>
            <a:spLocks noGrp="1"/>
          </p:cNvSpPr>
          <p:nvPr>
            <p:ph type="title"/>
          </p:nvPr>
        </p:nvSpPr>
        <p:spPr/>
        <p:txBody>
          <a:bodyPr/>
          <a:lstStyle/>
          <a:p>
            <a:r>
              <a:rPr lang="en-AU">
                <a:latin typeface="+mj-lt"/>
                <a:cs typeface="Arial"/>
              </a:rPr>
              <a:t>Activity 7.3 – developing lyrics in small groups </a:t>
            </a:r>
          </a:p>
        </p:txBody>
      </p:sp>
      <p:sp>
        <p:nvSpPr>
          <p:cNvPr id="14" name="Text Placeholder 3">
            <a:extLst>
              <a:ext uri="{FF2B5EF4-FFF2-40B4-BE49-F238E27FC236}">
                <a16:creationId xmlns:a16="http://schemas.microsoft.com/office/drawing/2014/main" id="{3CD95E3A-5E6D-0CC4-F902-B60B0B87736D}"/>
              </a:ext>
            </a:extLst>
          </p:cNvPr>
          <p:cNvSpPr>
            <a:spLocks noGrp="1"/>
          </p:cNvSpPr>
          <p:nvPr>
            <p:ph type="body" sz="quarter" idx="18"/>
          </p:nvPr>
        </p:nvSpPr>
        <p:spPr>
          <a:xfrm>
            <a:off x="360000" y="982520"/>
            <a:ext cx="11483998" cy="310015"/>
          </a:xfrm>
        </p:spPr>
        <p:txBody>
          <a:bodyPr/>
          <a:lstStyle/>
          <a:p>
            <a:r>
              <a:rPr lang="en-AU">
                <a:latin typeface="+mj-lt"/>
                <a:cs typeface="Arial"/>
              </a:rPr>
              <a:t>Composition </a:t>
            </a:r>
            <a:endParaRPr lang="en-AU">
              <a:latin typeface="+mj-lt"/>
            </a:endParaRPr>
          </a:p>
        </p:txBody>
      </p:sp>
      <p:sp>
        <p:nvSpPr>
          <p:cNvPr id="13" name="TextBox 12">
            <a:extLst>
              <a:ext uri="{FF2B5EF4-FFF2-40B4-BE49-F238E27FC236}">
                <a16:creationId xmlns:a16="http://schemas.microsoft.com/office/drawing/2014/main" id="{F5D630C6-A5EA-94CF-A027-7692289F3F06}"/>
              </a:ext>
            </a:extLst>
          </p:cNvPr>
          <p:cNvSpPr txBox="1"/>
          <p:nvPr/>
        </p:nvSpPr>
        <p:spPr>
          <a:xfrm>
            <a:off x="359999" y="1369454"/>
            <a:ext cx="8167056" cy="5110630"/>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14000"/>
              </a:lnSpc>
              <a:spcAft>
                <a:spcPts val="1200"/>
              </a:spcAft>
            </a:pPr>
            <a:r>
              <a:rPr lang="en-AU" sz="1600"/>
              <a:t>In this activity you will work in small groups to create your own 4-line verse using the following steps:</a:t>
            </a:r>
          </a:p>
          <a:p>
            <a:pPr marL="342900" lvl="0" indent="-342900">
              <a:lnSpc>
                <a:spcPct val="114000"/>
              </a:lnSpc>
              <a:spcAft>
                <a:spcPts val="1200"/>
              </a:spcAft>
              <a:buFont typeface="+mj-lt"/>
              <a:buAutoNum type="arabicPeriod"/>
            </a:pPr>
            <a:r>
              <a:rPr lang="en-AU" sz="1600"/>
              <a:t>Divide into groups of 2 to 3 and move to a workspace in the classroom or nearby area.</a:t>
            </a:r>
          </a:p>
          <a:p>
            <a:pPr marL="342900" lvl="0" indent="-342900">
              <a:lnSpc>
                <a:spcPct val="114000"/>
              </a:lnSpc>
              <a:spcAft>
                <a:spcPts val="1200"/>
              </a:spcAft>
              <a:buFont typeface="+mj-lt"/>
              <a:buAutoNum type="arabicPeriod"/>
            </a:pPr>
            <a:r>
              <a:rPr lang="en-AU" sz="1600"/>
              <a:t>Revisit your butcher’s paper or mini whiteboard showing ideas and quotes you wrote during the excursion. As a group, choose whether you want to draw inspiration from this, the </a:t>
            </a:r>
            <a:r>
              <a:rPr lang="en-AU" sz="1600" err="1"/>
              <a:t>class’</a:t>
            </a:r>
            <a:r>
              <a:rPr lang="en-AU" sz="1600"/>
              <a:t> shared story or from a different theme or moment that stood out to you.</a:t>
            </a:r>
          </a:p>
          <a:p>
            <a:pPr marL="342900" lvl="0" indent="-342900">
              <a:lnSpc>
                <a:spcPct val="114000"/>
              </a:lnSpc>
              <a:spcAft>
                <a:spcPts val="1200"/>
              </a:spcAft>
              <a:buFont typeface="+mj-lt"/>
              <a:buAutoNum type="arabicPeriod"/>
            </a:pPr>
            <a:r>
              <a:rPr lang="en-AU" sz="1600"/>
              <a:t>Work together to write a 4-line verse that reflects your chosen ideas. Think carefully about word choice, rhythm, and phrasing. Make sure your lyrics respect and honour the voices of the Knowledge Holders.</a:t>
            </a:r>
          </a:p>
          <a:p>
            <a:pPr marL="342900" lvl="0" indent="-342900">
              <a:lnSpc>
                <a:spcPct val="114000"/>
              </a:lnSpc>
              <a:spcAft>
                <a:spcPts val="1200"/>
              </a:spcAft>
              <a:buFont typeface="+mj-lt"/>
              <a:buAutoNum type="arabicPeriod"/>
            </a:pPr>
            <a:r>
              <a:rPr lang="en-AU" sz="1600"/>
              <a:t>Once your group has finalised your verse, return to the full class and get ready to share.</a:t>
            </a:r>
          </a:p>
          <a:p>
            <a:pPr marL="342900" lvl="0" indent="-342900">
              <a:lnSpc>
                <a:spcPct val="114000"/>
              </a:lnSpc>
              <a:spcAft>
                <a:spcPts val="1200"/>
              </a:spcAft>
              <a:buFont typeface="+mj-lt"/>
              <a:buAutoNum type="arabicPeriod"/>
            </a:pPr>
            <a:r>
              <a:rPr lang="en-AU" sz="1600"/>
              <a:t>Present your verse in a way that feels right for your group—this could be reading it aloud, speaking it in rhythm, or even rapping or singing if you feel confident.</a:t>
            </a:r>
          </a:p>
          <a:p>
            <a:pPr marL="342900" lvl="0" indent="-342900">
              <a:lnSpc>
                <a:spcPct val="114000"/>
              </a:lnSpc>
              <a:spcAft>
                <a:spcPts val="1200"/>
              </a:spcAft>
              <a:buFont typeface="+mj-lt"/>
              <a:buAutoNum type="arabicPeriod"/>
            </a:pPr>
            <a:r>
              <a:rPr lang="en-AU" sz="1600"/>
              <a:t>Each group will have a chance to share. After each performance, show encouragement and offer positive feedback to celebrate everyone’s contributions.</a:t>
            </a:r>
          </a:p>
        </p:txBody>
      </p:sp>
      <p:pic>
        <p:nvPicPr>
          <p:cNvPr id="3" name="Picture 2" descr="Seven concentric circles in ochre tones with 4 horseshoe shapes at cardinal points facing inward. Symbolises people sitting in a yarning circle sharing stories.">
            <a:extLst>
              <a:ext uri="{FF2B5EF4-FFF2-40B4-BE49-F238E27FC236}">
                <a16:creationId xmlns:a16="http://schemas.microsoft.com/office/drawing/2014/main" id="{FB02D330-3A42-C30D-08E5-1DCA53C4BA25}"/>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8949358" y="1292535"/>
            <a:ext cx="3242642" cy="3242642"/>
          </a:xfrm>
          <a:prstGeom prst="rect">
            <a:avLst/>
          </a:prstGeom>
        </p:spPr>
      </p:pic>
      <p:sp>
        <p:nvSpPr>
          <p:cNvPr id="4" name="Text Placeholder 4">
            <a:extLst>
              <a:ext uri="{FF2B5EF4-FFF2-40B4-BE49-F238E27FC236}">
                <a16:creationId xmlns:a16="http://schemas.microsoft.com/office/drawing/2014/main" id="{AA6366F2-F842-1317-6E53-3986AD2D3447}"/>
              </a:ext>
              <a:ext uri="{C183D7F6-B498-43B3-948B-1728B52AA6E4}">
                <adec:decorative xmlns:adec="http://schemas.microsoft.com/office/drawing/2017/decorative" val="0"/>
              </a:ext>
            </a:extLst>
          </p:cNvPr>
          <p:cNvSpPr txBox="1">
            <a:spLocks/>
          </p:cNvSpPr>
          <p:nvPr/>
        </p:nvSpPr>
        <p:spPr>
          <a:xfrm>
            <a:off x="9154125" y="4686470"/>
            <a:ext cx="2833108" cy="471281"/>
          </a:xfrm>
          <a:prstGeom prst="rect">
            <a:avLst/>
          </a:prstGeom>
        </p:spPr>
        <p:txBody>
          <a:bodyPr/>
          <a:lstStyle>
            <a:lvl1pPr marL="0" indent="0" algn="l" defTabSz="914377" rtl="0" eaLnBrk="1" latinLnBrk="0" hangingPunct="1">
              <a:lnSpc>
                <a:spcPct val="10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0" indent="0" algn="l" defTabSz="914377"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0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0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000">
                <a:solidFill>
                  <a:schemeClr val="accent1"/>
                </a:solidFill>
              </a:rPr>
              <a:t>Symbol – Story Sharing / Knowledge Sharing © Kayleb Waters, 2025. Used with permission.</a:t>
            </a:r>
            <a:endParaRPr lang="en-AU" sz="300">
              <a:solidFill>
                <a:schemeClr val="accent1"/>
              </a:solidFill>
            </a:endParaRPr>
          </a:p>
        </p:txBody>
      </p:sp>
      <p:sp>
        <p:nvSpPr>
          <p:cNvPr id="2" name="Slide Number Placeholder 1">
            <a:extLst>
              <a:ext uri="{FF2B5EF4-FFF2-40B4-BE49-F238E27FC236}">
                <a16:creationId xmlns:a16="http://schemas.microsoft.com/office/drawing/2014/main" id="{B9FB11F3-ABD8-BAE7-8306-E2C1D2E814C5}"/>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106</a:t>
            </a:fld>
            <a:endParaRPr lang="en-AU"/>
          </a:p>
        </p:txBody>
      </p:sp>
    </p:spTree>
    <p:extLst>
      <p:ext uri="{BB962C8B-B14F-4D97-AF65-F5344CB8AC3E}">
        <p14:creationId xmlns:p14="http://schemas.microsoft.com/office/powerpoint/2010/main" val="2231330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485713-7662-9E1F-AFBD-BBF2B611739A}"/>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24E3A188-8F73-1C36-8253-6CEA9D4AEE38}"/>
              </a:ext>
            </a:extLst>
          </p:cNvPr>
          <p:cNvSpPr>
            <a:spLocks noGrp="1"/>
          </p:cNvSpPr>
          <p:nvPr>
            <p:ph type="ctrTitle"/>
          </p:nvPr>
        </p:nvSpPr>
        <p:spPr>
          <a:xfrm>
            <a:off x="450001" y="4844450"/>
            <a:ext cx="7471127" cy="1655502"/>
          </a:xfrm>
        </p:spPr>
        <p:txBody>
          <a:bodyPr/>
          <a:lstStyle/>
          <a:p>
            <a:r>
              <a:rPr lang="en-AU">
                <a:latin typeface="+mj-lt"/>
                <a:cs typeface="Arial"/>
              </a:rPr>
              <a:t>Learning sequence 8 – developing compositions</a:t>
            </a:r>
          </a:p>
        </p:txBody>
      </p:sp>
      <p:pic>
        <p:nvPicPr>
          <p:cNvPr id="2" name="Picture 1" descr="Two horseshoe shapes in ochre tones facing down. Horseshoes connected by 5 wavy lines. Symbolises community and schools connected but not aligned and needing to build relationships.">
            <a:extLst>
              <a:ext uri="{FF2B5EF4-FFF2-40B4-BE49-F238E27FC236}">
                <a16:creationId xmlns:a16="http://schemas.microsoft.com/office/drawing/2014/main" id="{2E5E1766-BB40-26A4-09B9-F83B3C7BC3C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493306" y="2495103"/>
            <a:ext cx="4698694" cy="4698694"/>
          </a:xfrm>
          <a:prstGeom prst="rect">
            <a:avLst/>
          </a:prstGeom>
        </p:spPr>
      </p:pic>
      <p:sp>
        <p:nvSpPr>
          <p:cNvPr id="3" name="Text Placeholder 4">
            <a:extLst>
              <a:ext uri="{FF2B5EF4-FFF2-40B4-BE49-F238E27FC236}">
                <a16:creationId xmlns:a16="http://schemas.microsoft.com/office/drawing/2014/main" id="{D0570B9D-26CB-6E5A-D2B9-4086536F3B97}"/>
              </a:ext>
              <a:ext uri="{C183D7F6-B498-43B3-948B-1728B52AA6E4}">
                <adec:decorative xmlns:adec="http://schemas.microsoft.com/office/drawing/2017/decorative" val="0"/>
              </a:ext>
            </a:extLst>
          </p:cNvPr>
          <p:cNvSpPr txBox="1">
            <a:spLocks/>
          </p:cNvSpPr>
          <p:nvPr/>
        </p:nvSpPr>
        <p:spPr>
          <a:xfrm>
            <a:off x="8140941" y="5998467"/>
            <a:ext cx="3403423" cy="352540"/>
          </a:xfrm>
          <a:prstGeom prst="rect">
            <a:avLst/>
          </a:prstGeom>
        </p:spPr>
        <p:txBody>
          <a:bodyPr/>
          <a:lstStyle>
            <a:lvl1pPr marL="0" indent="0" algn="l" defTabSz="914377" rtl="0" eaLnBrk="1" latinLnBrk="0" hangingPunct="1">
              <a:lnSpc>
                <a:spcPct val="10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0" indent="0" algn="l" defTabSz="914377"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0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0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000">
                <a:solidFill>
                  <a:schemeClr val="bg1"/>
                </a:solidFill>
              </a:rPr>
              <a:t>Symbol – Partnership © Kayleb Waters, 2025. Used with permission.</a:t>
            </a:r>
            <a:endParaRPr lang="en-AU" sz="300">
              <a:solidFill>
                <a:schemeClr val="bg1"/>
              </a:solidFill>
            </a:endParaRPr>
          </a:p>
        </p:txBody>
      </p:sp>
    </p:spTree>
    <p:extLst>
      <p:ext uri="{BB962C8B-B14F-4D97-AF65-F5344CB8AC3E}">
        <p14:creationId xmlns:p14="http://schemas.microsoft.com/office/powerpoint/2010/main" val="3291659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604B8F-EC5D-040C-FDCE-2922780836EE}"/>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72E88959-CDBE-B290-33C3-B94F8621AEED}"/>
              </a:ext>
            </a:extLst>
          </p:cNvPr>
          <p:cNvSpPr>
            <a:spLocks noGrp="1"/>
          </p:cNvSpPr>
          <p:nvPr>
            <p:ph type="title"/>
          </p:nvPr>
        </p:nvSpPr>
        <p:spPr/>
        <p:txBody>
          <a:bodyPr/>
          <a:lstStyle/>
          <a:p>
            <a:r>
              <a:rPr lang="en-AU">
                <a:latin typeface="+mj-lt"/>
                <a:cs typeface="Arial"/>
              </a:rPr>
              <a:t>Learning intentions and success criteria (8)</a:t>
            </a:r>
            <a:endParaRPr lang="en-AU">
              <a:latin typeface="+mj-lt"/>
            </a:endParaRPr>
          </a:p>
        </p:txBody>
      </p:sp>
      <p:sp>
        <p:nvSpPr>
          <p:cNvPr id="3" name="TextBox 2">
            <a:extLst>
              <a:ext uri="{FF2B5EF4-FFF2-40B4-BE49-F238E27FC236}">
                <a16:creationId xmlns:a16="http://schemas.microsoft.com/office/drawing/2014/main" id="{C92D9CA3-DF6D-E903-D59F-449393F2609F}"/>
              </a:ext>
            </a:extLst>
          </p:cNvPr>
          <p:cNvSpPr txBox="1"/>
          <p:nvPr/>
        </p:nvSpPr>
        <p:spPr>
          <a:xfrm>
            <a:off x="444500" y="2011375"/>
            <a:ext cx="11303000" cy="3992631"/>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14000"/>
              </a:lnSpc>
              <a:spcAft>
                <a:spcPts val="1200"/>
              </a:spcAft>
            </a:pPr>
            <a:r>
              <a:rPr lang="en-AU" sz="1800" b="1">
                <a:solidFill>
                  <a:schemeClr val="accent1"/>
                </a:solidFill>
                <a:latin typeface="+mj-lt"/>
                <a:cs typeface="Arial" panose="020B0604020202020204" pitchFamily="34" charset="0"/>
              </a:rPr>
              <a:t>We are learning to</a:t>
            </a:r>
            <a:endParaRPr lang="en-AU" sz="1800" b="1">
              <a:solidFill>
                <a:schemeClr val="accent1"/>
              </a:solidFill>
              <a:latin typeface="+mj-lt"/>
              <a:ea typeface="+mn-lt"/>
              <a:cs typeface="Arial" panose="020B0604020202020204" pitchFamily="34" charset="0"/>
            </a:endParaRPr>
          </a:p>
          <a:p>
            <a:pPr marL="342900" lvl="0" indent="-342900">
              <a:lnSpc>
                <a:spcPct val="114000"/>
              </a:lnSpc>
              <a:spcAft>
                <a:spcPts val="1200"/>
              </a:spcAft>
              <a:buFont typeface="Arial"/>
              <a:buChar char="•"/>
            </a:pPr>
            <a:r>
              <a:rPr lang="en-AU" sz="1800">
                <a:cs typeface="Arial" panose="020B0604020202020204" pitchFamily="34" charset="0"/>
              </a:rPr>
              <a:t>choose a story, message, or mood to guide the creation of an original composition</a:t>
            </a:r>
          </a:p>
          <a:p>
            <a:pPr marL="342900" lvl="0" indent="-342900">
              <a:lnSpc>
                <a:spcPct val="114000"/>
              </a:lnSpc>
              <a:spcAft>
                <a:spcPts val="1200"/>
              </a:spcAft>
              <a:buFont typeface="Arial"/>
              <a:buChar char="•"/>
            </a:pPr>
            <a:r>
              <a:rPr lang="en-AU" sz="1800">
                <a:cs typeface="Arial" panose="020B0604020202020204" pitchFamily="34" charset="0"/>
              </a:rPr>
              <a:t>use </a:t>
            </a:r>
            <a:r>
              <a:rPr lang="en-AU" sz="1800" err="1">
                <a:cs typeface="Arial" panose="020B0604020202020204" pitchFamily="34" charset="0"/>
              </a:rPr>
              <a:t>BandLab</a:t>
            </a:r>
            <a:r>
              <a:rPr lang="en-AU" sz="1800">
                <a:cs typeface="Arial" panose="020B0604020202020204" pitchFamily="34" charset="0"/>
              </a:rPr>
              <a:t> to build a music project using loops, samples, and digital audio tools</a:t>
            </a:r>
          </a:p>
          <a:p>
            <a:pPr marL="342900" indent="-342900">
              <a:lnSpc>
                <a:spcPct val="150000"/>
              </a:lnSpc>
              <a:spcAft>
                <a:spcPts val="1200"/>
              </a:spcAft>
              <a:buFont typeface="Arial"/>
              <a:buChar char="•"/>
            </a:pPr>
            <a:r>
              <a:rPr lang="en-AU" sz="1800">
                <a:cs typeface="Arial" panose="020B0604020202020204" pitchFamily="34" charset="0"/>
              </a:rPr>
              <a:t>make musical decisions that reflect the emotion, style, and structure of our chosen theme.</a:t>
            </a:r>
          </a:p>
          <a:p>
            <a:pPr>
              <a:lnSpc>
                <a:spcPct val="114000"/>
              </a:lnSpc>
              <a:spcAft>
                <a:spcPts val="1200"/>
              </a:spcAft>
            </a:pPr>
            <a:r>
              <a:rPr lang="en-AU" sz="1800" b="1">
                <a:solidFill>
                  <a:schemeClr val="accent1"/>
                </a:solidFill>
                <a:latin typeface="+mj-lt"/>
                <a:cs typeface="Arial" panose="020B0604020202020204" pitchFamily="34" charset="0"/>
              </a:rPr>
              <a:t>We can</a:t>
            </a:r>
            <a:endParaRPr lang="en-US" sz="1800">
              <a:solidFill>
                <a:schemeClr val="accent1"/>
              </a:solidFill>
              <a:latin typeface="+mj-lt"/>
              <a:cs typeface="Arial" panose="020B0604020202020204" pitchFamily="34" charset="0"/>
            </a:endParaRPr>
          </a:p>
          <a:p>
            <a:pPr marL="342900" lvl="0" indent="-342900">
              <a:lnSpc>
                <a:spcPct val="114000"/>
              </a:lnSpc>
              <a:spcAft>
                <a:spcPts val="1200"/>
              </a:spcAft>
              <a:buFont typeface="Arial"/>
              <a:buChar char="•"/>
            </a:pPr>
            <a:r>
              <a:rPr lang="en-AU" sz="1800">
                <a:cs typeface="Arial" panose="020B0604020202020204" pitchFamily="34" charset="0"/>
              </a:rPr>
              <a:t>devise a one-sentence project theme and mood selection with style and tempo identified</a:t>
            </a:r>
          </a:p>
          <a:p>
            <a:pPr marL="342900" lvl="0" indent="-342900">
              <a:lnSpc>
                <a:spcPct val="114000"/>
              </a:lnSpc>
              <a:spcAft>
                <a:spcPts val="1200"/>
              </a:spcAft>
              <a:buFont typeface="Arial"/>
              <a:buChar char="•"/>
            </a:pPr>
            <a:r>
              <a:rPr lang="en-AU" sz="1800">
                <a:cs typeface="Arial" panose="020B0604020202020204" pitchFamily="34" charset="0"/>
              </a:rPr>
              <a:t>create a </a:t>
            </a:r>
            <a:r>
              <a:rPr lang="en-AU" sz="1800" err="1">
                <a:cs typeface="Arial" panose="020B0604020202020204" pitchFamily="34" charset="0"/>
              </a:rPr>
              <a:t>BandLab</a:t>
            </a:r>
            <a:r>
              <a:rPr lang="en-AU" sz="1800">
                <a:cs typeface="Arial" panose="020B0604020202020204" pitchFamily="34" charset="0"/>
              </a:rPr>
              <a:t> project file showing use of loops, recorded sounds, or musical layers aligned to story or emotion</a:t>
            </a:r>
          </a:p>
          <a:p>
            <a:pPr marL="342900" indent="-342900">
              <a:lnSpc>
                <a:spcPct val="114000"/>
              </a:lnSpc>
              <a:spcAft>
                <a:spcPts val="1200"/>
              </a:spcAft>
              <a:buFont typeface="Arial"/>
              <a:buChar char="•"/>
            </a:pPr>
            <a:r>
              <a:rPr lang="en-AU" sz="1800">
                <a:cs typeface="Arial" panose="020B0604020202020204" pitchFamily="34" charset="0"/>
              </a:rPr>
              <a:t>explain how musical choices support the intended theme or message.</a:t>
            </a:r>
          </a:p>
        </p:txBody>
      </p:sp>
      <p:sp>
        <p:nvSpPr>
          <p:cNvPr id="2" name="Slide Number Placeholder 1">
            <a:extLst>
              <a:ext uri="{FF2B5EF4-FFF2-40B4-BE49-F238E27FC236}">
                <a16:creationId xmlns:a16="http://schemas.microsoft.com/office/drawing/2014/main" id="{AC7D7C5C-676E-557C-7CCA-74EA4EB787A5}"/>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108</a:t>
            </a:fld>
            <a:endParaRPr lang="en-AU"/>
          </a:p>
        </p:txBody>
      </p:sp>
    </p:spTree>
    <p:extLst>
      <p:ext uri="{BB962C8B-B14F-4D97-AF65-F5344CB8AC3E}">
        <p14:creationId xmlns:p14="http://schemas.microsoft.com/office/powerpoint/2010/main" val="3096384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solidFill>
          <a:srgbClr val="FFE6EA"/>
        </a:solidFill>
        <a:effectLst/>
      </p:bgPr>
    </p:bg>
    <p:spTree>
      <p:nvGrpSpPr>
        <p:cNvPr id="1" name="">
          <a:extLst>
            <a:ext uri="{FF2B5EF4-FFF2-40B4-BE49-F238E27FC236}">
              <a16:creationId xmlns:a16="http://schemas.microsoft.com/office/drawing/2014/main" id="{3764EADE-6F85-3485-C07D-DE3F421F1D5C}"/>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264BAD42-1750-C883-88E4-91BF6280D449}"/>
              </a:ext>
            </a:extLst>
          </p:cNvPr>
          <p:cNvSpPr>
            <a:spLocks noGrp="1"/>
          </p:cNvSpPr>
          <p:nvPr>
            <p:ph type="title"/>
          </p:nvPr>
        </p:nvSpPr>
        <p:spPr>
          <a:xfrm>
            <a:off x="195630" y="318247"/>
            <a:ext cx="12024149" cy="545601"/>
          </a:xfrm>
        </p:spPr>
        <p:txBody>
          <a:bodyPr/>
          <a:lstStyle/>
          <a:p>
            <a:r>
              <a:rPr lang="en-AU" sz="3200">
                <a:latin typeface="+mj-lt"/>
                <a:cs typeface="Arial"/>
              </a:rPr>
              <a:t>Activity 8.1 – composition and podcast assessment task (1)</a:t>
            </a:r>
            <a:endParaRPr lang="en-AU" sz="3200">
              <a:solidFill>
                <a:srgbClr val="000000"/>
              </a:solidFill>
            </a:endParaRPr>
          </a:p>
        </p:txBody>
      </p:sp>
      <p:sp>
        <p:nvSpPr>
          <p:cNvPr id="6" name="Rectangle: Rounded Corners 5">
            <a:extLst>
              <a:ext uri="{FF2B5EF4-FFF2-40B4-BE49-F238E27FC236}">
                <a16:creationId xmlns:a16="http://schemas.microsoft.com/office/drawing/2014/main" id="{B154FA59-8473-0CDC-20F5-A8A8B29C26D5}"/>
              </a:ext>
            </a:extLst>
          </p:cNvPr>
          <p:cNvSpPr/>
          <p:nvPr/>
        </p:nvSpPr>
        <p:spPr>
          <a:xfrm>
            <a:off x="195630" y="863848"/>
            <a:ext cx="11648369" cy="5525935"/>
          </a:xfrm>
          <a:prstGeom prst="roundRect">
            <a:avLst>
              <a:gd name="adj" fmla="val 1520"/>
            </a:avLst>
          </a:prstGeom>
          <a:solidFill>
            <a:srgbClr val="FFF7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fontAlgn="base">
              <a:lnSpc>
                <a:spcPct val="150000"/>
              </a:lnSpc>
              <a:spcAft>
                <a:spcPts val="1200"/>
              </a:spcAft>
            </a:pPr>
            <a:r>
              <a:rPr lang="en-AU" sz="1600" b="1">
                <a:solidFill>
                  <a:schemeClr val="tx1"/>
                </a:solidFill>
              </a:rPr>
              <a:t>Part A Original composition</a:t>
            </a:r>
            <a:r>
              <a:rPr lang="en-AU" sz="1600">
                <a:solidFill>
                  <a:schemeClr val="tx1"/>
                </a:solidFill>
              </a:rPr>
              <a:t>  </a:t>
            </a:r>
          </a:p>
          <a:p>
            <a:pPr fontAlgn="base">
              <a:lnSpc>
                <a:spcPct val="150000"/>
              </a:lnSpc>
              <a:spcAft>
                <a:spcPts val="1200"/>
              </a:spcAft>
            </a:pPr>
            <a:r>
              <a:rPr lang="en-AU" sz="1600">
                <a:solidFill>
                  <a:schemeClr val="tx1"/>
                </a:solidFill>
              </a:rPr>
              <a:t>Create an original song inspired by the music of the Aboriginal and/or Torres Strait Islander artists you have studied and the connection with local Community Knowledge Holders. Your composition must feature a clear vocal line and at least one additional musical layer such as a bass line or accompaniment. Consider the elements of music to creatively express the story of the song and apply protocols with respect for Aboriginal and Torres Strait Islander musicians, Communities and Cultural Knowledges, as well as Indigenous Cultural and Intellectual Property (ICIP). </a:t>
            </a:r>
          </a:p>
          <a:p>
            <a:pPr fontAlgn="base">
              <a:lnSpc>
                <a:spcPct val="150000"/>
              </a:lnSpc>
              <a:spcAft>
                <a:spcPts val="1200"/>
              </a:spcAft>
            </a:pPr>
            <a:r>
              <a:rPr lang="en-AU" sz="1600">
                <a:solidFill>
                  <a:schemeClr val="tx1"/>
                </a:solidFill>
              </a:rPr>
              <a:t>Your composition must include: </a:t>
            </a:r>
          </a:p>
          <a:p>
            <a:pPr marL="285750" indent="-285750" fontAlgn="base">
              <a:lnSpc>
                <a:spcPct val="150000"/>
              </a:lnSpc>
              <a:spcAft>
                <a:spcPts val="1200"/>
              </a:spcAft>
              <a:buFont typeface="Arial" panose="020B0604020202020204" pitchFamily="34" charset="0"/>
              <a:buChar char="•"/>
            </a:pPr>
            <a:r>
              <a:rPr lang="en-AU" sz="1600">
                <a:solidFill>
                  <a:schemeClr val="tx1"/>
                </a:solidFill>
              </a:rPr>
              <a:t>song lyrics connected to your experience with local Community Knowledge Holders  </a:t>
            </a:r>
          </a:p>
          <a:p>
            <a:pPr marL="285750" indent="-285750" fontAlgn="base">
              <a:lnSpc>
                <a:spcPct val="150000"/>
              </a:lnSpc>
              <a:spcAft>
                <a:spcPts val="1200"/>
              </a:spcAft>
              <a:buFont typeface="Arial" panose="020B0604020202020204" pitchFamily="34" charset="0"/>
              <a:buChar char="•"/>
            </a:pPr>
            <a:r>
              <a:rPr lang="en-AU" sz="1600">
                <a:solidFill>
                  <a:schemeClr val="tx1"/>
                </a:solidFill>
              </a:rPr>
              <a:t>a minimum of 2 musical layers that fulfil melodic and harmonic and/or rhythmic roles  </a:t>
            </a:r>
          </a:p>
          <a:p>
            <a:pPr marL="285750" indent="-285750" fontAlgn="base">
              <a:lnSpc>
                <a:spcPct val="150000"/>
              </a:lnSpc>
              <a:spcAft>
                <a:spcPts val="1200"/>
              </a:spcAft>
              <a:buFont typeface="Arial" panose="020B0604020202020204" pitchFamily="34" charset="0"/>
              <a:buChar char="•"/>
            </a:pPr>
            <a:r>
              <a:rPr lang="en-AU" sz="1600">
                <a:solidFill>
                  <a:schemeClr val="tx1"/>
                </a:solidFill>
              </a:rPr>
              <a:t>a completed composition planning and reflection worksheet </a:t>
            </a:r>
          </a:p>
          <a:p>
            <a:pPr marL="285750" indent="-285750" fontAlgn="base">
              <a:lnSpc>
                <a:spcPct val="150000"/>
              </a:lnSpc>
              <a:spcAft>
                <a:spcPts val="1200"/>
              </a:spcAft>
              <a:buFont typeface="Arial" panose="020B0604020202020204" pitchFamily="34" charset="0"/>
              <a:buChar char="•"/>
            </a:pPr>
            <a:r>
              <a:rPr lang="en-AU" sz="1600">
                <a:solidFill>
                  <a:schemeClr val="tx1"/>
                </a:solidFill>
              </a:rPr>
              <a:t>a score (traditional or graphic), of a short section of your composition showing each layer </a:t>
            </a:r>
          </a:p>
          <a:p>
            <a:pPr marL="285750" indent="-285750" fontAlgn="base">
              <a:lnSpc>
                <a:spcPct val="150000"/>
              </a:lnSpc>
              <a:spcAft>
                <a:spcPts val="1200"/>
              </a:spcAft>
              <a:buFont typeface="Arial" panose="020B0604020202020204" pitchFamily="34" charset="0"/>
              <a:buChar char="•"/>
            </a:pPr>
            <a:r>
              <a:rPr lang="en-AU" sz="1600">
                <a:solidFill>
                  <a:schemeClr val="tx1"/>
                </a:solidFill>
              </a:rPr>
              <a:t>a recording of the final composition.</a:t>
            </a:r>
            <a:endParaRPr lang="en-GB" sz="4000">
              <a:cs typeface="Arial"/>
            </a:endParaRPr>
          </a:p>
        </p:txBody>
      </p:sp>
      <p:sp>
        <p:nvSpPr>
          <p:cNvPr id="2" name="Slide Number Placeholder 1">
            <a:extLst>
              <a:ext uri="{FF2B5EF4-FFF2-40B4-BE49-F238E27FC236}">
                <a16:creationId xmlns:a16="http://schemas.microsoft.com/office/drawing/2014/main" id="{28EA4D68-8B0B-403B-466D-800A9E4338F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109</a:t>
            </a:fld>
            <a:endParaRPr lang="en-AU"/>
          </a:p>
        </p:txBody>
      </p:sp>
    </p:spTree>
    <p:extLst>
      <p:ext uri="{BB962C8B-B14F-4D97-AF65-F5344CB8AC3E}">
        <p14:creationId xmlns:p14="http://schemas.microsoft.com/office/powerpoint/2010/main" val="2385008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4A2B04-F9CC-AF17-5FCD-CB39C1B51624}"/>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6F93605D-3DAE-ADB1-D17D-19114E2D8D6F}"/>
              </a:ext>
            </a:extLst>
          </p:cNvPr>
          <p:cNvSpPr>
            <a:spLocks noGrp="1"/>
          </p:cNvSpPr>
          <p:nvPr>
            <p:ph type="title"/>
          </p:nvPr>
        </p:nvSpPr>
        <p:spPr/>
        <p:txBody>
          <a:bodyPr/>
          <a:lstStyle/>
          <a:p>
            <a:r>
              <a:rPr lang="en-AU">
                <a:latin typeface="+mj-lt"/>
                <a:cs typeface="Arial"/>
              </a:rPr>
              <a:t>Learning intentions and success criteria (1)</a:t>
            </a:r>
            <a:endParaRPr lang="en-AU">
              <a:latin typeface="+mj-lt"/>
            </a:endParaRPr>
          </a:p>
        </p:txBody>
      </p:sp>
      <p:sp>
        <p:nvSpPr>
          <p:cNvPr id="3" name="TextBox 2">
            <a:extLst>
              <a:ext uri="{FF2B5EF4-FFF2-40B4-BE49-F238E27FC236}">
                <a16:creationId xmlns:a16="http://schemas.microsoft.com/office/drawing/2014/main" id="{25F222EC-7507-4096-21F3-05E354824C84}"/>
              </a:ext>
            </a:extLst>
          </p:cNvPr>
          <p:cNvSpPr txBox="1"/>
          <p:nvPr/>
        </p:nvSpPr>
        <p:spPr>
          <a:xfrm>
            <a:off x="359998" y="1786841"/>
            <a:ext cx="11303000" cy="463652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600"/>
              </a:spcAft>
            </a:pPr>
            <a:r>
              <a:rPr lang="en-AU" sz="2000" b="1">
                <a:solidFill>
                  <a:schemeClr val="accent1"/>
                </a:solidFill>
                <a:latin typeface="+mj-lt"/>
                <a:cs typeface="Arial"/>
              </a:rPr>
              <a:t>We are learning to</a:t>
            </a:r>
            <a:endParaRPr lang="en-AU" sz="2000" b="1">
              <a:solidFill>
                <a:schemeClr val="accent1"/>
              </a:solidFill>
              <a:latin typeface="+mj-lt"/>
              <a:ea typeface="+mn-lt"/>
              <a:cs typeface="Arial"/>
            </a:endParaRPr>
          </a:p>
          <a:p>
            <a:pPr marL="342900" indent="-342900" algn="just">
              <a:lnSpc>
                <a:spcPct val="150000"/>
              </a:lnSpc>
              <a:spcAft>
                <a:spcPts val="600"/>
              </a:spcAft>
              <a:buFont typeface="Arial" panose="020B0604020202020204" pitchFamily="34" charset="0"/>
              <a:buChar char="•"/>
            </a:pPr>
            <a:r>
              <a:rPr lang="en-AU" sz="2000">
                <a:ea typeface="+mn-lt"/>
                <a:cs typeface="+mn-lt"/>
              </a:rPr>
              <a:t>understand and reflect on the cultural meaning of Country in Aboriginal music</a:t>
            </a:r>
          </a:p>
          <a:p>
            <a:pPr marL="342900" indent="-342900" algn="just">
              <a:lnSpc>
                <a:spcPct val="150000"/>
              </a:lnSpc>
              <a:spcAft>
                <a:spcPts val="600"/>
              </a:spcAft>
              <a:buFont typeface="Arial" panose="020B0604020202020204" pitchFamily="34" charset="0"/>
              <a:buChar char="•"/>
            </a:pPr>
            <a:r>
              <a:rPr lang="en-AU" sz="2000">
                <a:latin typeface="+mj-lt"/>
                <a:ea typeface="+mn-lt"/>
                <a:cs typeface="+mn-lt"/>
              </a:rPr>
              <a:t>develop performance skills through singing and ukulele accompaniment</a:t>
            </a:r>
          </a:p>
          <a:p>
            <a:pPr marL="342900" indent="-342900" algn="just">
              <a:lnSpc>
                <a:spcPct val="150000"/>
              </a:lnSpc>
              <a:spcAft>
                <a:spcPts val="600"/>
              </a:spcAft>
              <a:buFont typeface="Arial" panose="020B0604020202020204" pitchFamily="34" charset="0"/>
              <a:buChar char="•"/>
            </a:pPr>
            <a:r>
              <a:rPr lang="en-AU" sz="2000">
                <a:latin typeface="+mj-lt"/>
                <a:ea typeface="+mn-lt"/>
                <a:cs typeface="+mn-lt"/>
              </a:rPr>
              <a:t>express a personal connection to Place by writing and performing an original verse. </a:t>
            </a:r>
            <a:endParaRPr lang="en-AU" sz="2000">
              <a:latin typeface="+mj-lt"/>
              <a:cs typeface="Arial" panose="020B0604020202020204"/>
            </a:endParaRPr>
          </a:p>
          <a:p>
            <a:pPr>
              <a:lnSpc>
                <a:spcPct val="150000"/>
              </a:lnSpc>
              <a:spcAft>
                <a:spcPts val="600"/>
              </a:spcAft>
            </a:pPr>
            <a:r>
              <a:rPr lang="en-AU" sz="2000" b="1">
                <a:solidFill>
                  <a:schemeClr val="accent1"/>
                </a:solidFill>
                <a:latin typeface="+mj-lt"/>
                <a:cs typeface="Arial"/>
              </a:rPr>
              <a:t>We can</a:t>
            </a:r>
            <a:endParaRPr lang="en-US" sz="2000">
              <a:solidFill>
                <a:schemeClr val="accent1"/>
              </a:solidFill>
              <a:latin typeface="+mj-lt"/>
              <a:ea typeface="+mn-lt"/>
              <a:cs typeface="+mn-lt"/>
            </a:endParaRPr>
          </a:p>
          <a:p>
            <a:pPr marL="342900" indent="-342900">
              <a:lnSpc>
                <a:spcPct val="150000"/>
              </a:lnSpc>
              <a:spcAft>
                <a:spcPts val="600"/>
              </a:spcAft>
              <a:buFont typeface="Arial"/>
              <a:buChar char="•"/>
            </a:pPr>
            <a:r>
              <a:rPr lang="en-AU" sz="2000">
                <a:solidFill>
                  <a:srgbClr val="22272B"/>
                </a:solidFill>
                <a:ea typeface="+mn-lt"/>
                <a:cs typeface="+mn-lt"/>
              </a:rPr>
              <a:t>explain how the song reflects Aboriginal perspectives of Country and identify the use of </a:t>
            </a:r>
            <a:r>
              <a:rPr lang="en-AU" sz="2000" err="1">
                <a:solidFill>
                  <a:srgbClr val="22272B"/>
                </a:solidFill>
                <a:ea typeface="+mn-lt"/>
                <a:cs typeface="+mn-lt"/>
              </a:rPr>
              <a:t>Paakintyi</a:t>
            </a:r>
            <a:r>
              <a:rPr lang="en-AU" sz="2000">
                <a:solidFill>
                  <a:srgbClr val="22272B"/>
                </a:solidFill>
                <a:ea typeface="+mn-lt"/>
                <a:cs typeface="+mn-lt"/>
              </a:rPr>
              <a:t> Language </a:t>
            </a:r>
            <a:endParaRPr lang="en-AU" sz="2000">
              <a:ea typeface="+mn-lt"/>
              <a:cs typeface="+mn-lt"/>
            </a:endParaRPr>
          </a:p>
          <a:p>
            <a:pPr marL="342900" indent="-342900">
              <a:lnSpc>
                <a:spcPct val="150000"/>
              </a:lnSpc>
              <a:spcAft>
                <a:spcPts val="600"/>
              </a:spcAft>
              <a:buFont typeface="Arial"/>
              <a:buChar char="•"/>
            </a:pPr>
            <a:r>
              <a:rPr lang="en-AU" sz="2000">
                <a:solidFill>
                  <a:srgbClr val="22272B"/>
                </a:solidFill>
                <a:latin typeface="+mj-lt"/>
                <a:ea typeface="+mn-lt"/>
                <a:cs typeface="+mn-lt"/>
              </a:rPr>
              <a:t>sing and play the song 'I Belong' with accurate timing and expression</a:t>
            </a:r>
          </a:p>
          <a:p>
            <a:pPr marL="342900" indent="-342900">
              <a:lnSpc>
                <a:spcPct val="150000"/>
              </a:lnSpc>
              <a:spcAft>
                <a:spcPts val="600"/>
              </a:spcAft>
              <a:buFont typeface="Arial"/>
              <a:buChar char="•"/>
            </a:pPr>
            <a:r>
              <a:rPr lang="en-AU" sz="2000">
                <a:solidFill>
                  <a:srgbClr val="22272B"/>
                </a:solidFill>
                <a:latin typeface="+mj-lt"/>
                <a:ea typeface="+mn-lt"/>
                <a:cs typeface="+mn-lt"/>
              </a:rPr>
              <a:t>write and perform a verse that shows my own sense of belonging to a place.</a:t>
            </a:r>
            <a:endParaRPr lang="en-US" sz="2000">
              <a:latin typeface="+mj-lt"/>
              <a:ea typeface="+mn-lt"/>
              <a:cs typeface="+mn-lt"/>
            </a:endParaRPr>
          </a:p>
        </p:txBody>
      </p:sp>
      <p:sp>
        <p:nvSpPr>
          <p:cNvPr id="2" name="Slide Number Placeholder 1">
            <a:extLst>
              <a:ext uri="{FF2B5EF4-FFF2-40B4-BE49-F238E27FC236}">
                <a16:creationId xmlns:a16="http://schemas.microsoft.com/office/drawing/2014/main" id="{1D0882CD-740F-2A52-3F31-EDE28AED8F73}"/>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11</a:t>
            </a:fld>
            <a:endParaRPr lang="en-AU"/>
          </a:p>
        </p:txBody>
      </p:sp>
    </p:spTree>
    <p:extLst>
      <p:ext uri="{BB962C8B-B14F-4D97-AF65-F5344CB8AC3E}">
        <p14:creationId xmlns:p14="http://schemas.microsoft.com/office/powerpoint/2010/main" val="375416584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solidFill>
          <a:srgbClr val="FFE6EA"/>
        </a:solidFill>
        <a:effectLst/>
      </p:bgPr>
    </p:bg>
    <p:spTree>
      <p:nvGrpSpPr>
        <p:cNvPr id="1" name="">
          <a:extLst>
            <a:ext uri="{FF2B5EF4-FFF2-40B4-BE49-F238E27FC236}">
              <a16:creationId xmlns:a16="http://schemas.microsoft.com/office/drawing/2014/main" id="{40136FA2-4349-2420-D8F8-BC57AAA90F1B}"/>
            </a:ext>
          </a:extLst>
        </p:cNvPr>
        <p:cNvGrpSpPr/>
        <p:nvPr/>
      </p:nvGrpSpPr>
      <p:grpSpPr>
        <a:xfrm>
          <a:off x="0" y="0"/>
          <a:ext cx="0" cy="0"/>
          <a:chOff x="0" y="0"/>
          <a:chExt cx="0" cy="0"/>
        </a:xfrm>
      </p:grpSpPr>
      <p:sp>
        <p:nvSpPr>
          <p:cNvPr id="10" name="Title 4">
            <a:extLst>
              <a:ext uri="{FF2B5EF4-FFF2-40B4-BE49-F238E27FC236}">
                <a16:creationId xmlns:a16="http://schemas.microsoft.com/office/drawing/2014/main" id="{43893FF4-71FD-45F9-29DC-A9D515D588B6}"/>
              </a:ext>
            </a:extLst>
          </p:cNvPr>
          <p:cNvSpPr txBox="1">
            <a:spLocks noGrp="1"/>
          </p:cNvSpPr>
          <p:nvPr>
            <p:ph type="title" idx="4294967295"/>
          </p:nvPr>
        </p:nvSpPr>
        <p:spPr>
          <a:xfrm>
            <a:off x="151232" y="349562"/>
            <a:ext cx="12131178" cy="54560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AU" sz="3200" b="0" i="0" u="none" strike="noStrike" kern="1200" cap="none" spc="0" normalizeH="0" baseline="0" noProof="0">
                <a:ln>
                  <a:noFill/>
                </a:ln>
                <a:solidFill>
                  <a:schemeClr val="accent1"/>
                </a:solidFill>
                <a:effectLst/>
                <a:uLnTx/>
                <a:uFillTx/>
                <a:latin typeface="+mj-lt"/>
                <a:ea typeface="+mj-ea"/>
                <a:cs typeface="Arial"/>
              </a:rPr>
              <a:t>Activity 8.1 – composition and podcast assessment task (2)</a:t>
            </a:r>
            <a:endParaRPr kumimoji="0" lang="en-AU" sz="3200" b="0" i="0" u="none" strike="noStrike" kern="1200" cap="none" spc="0" normalizeH="0" baseline="0" noProof="0">
              <a:ln>
                <a:noFill/>
              </a:ln>
              <a:solidFill>
                <a:srgbClr val="000000"/>
              </a:solidFill>
              <a:effectLst/>
              <a:uLnTx/>
              <a:uFillTx/>
              <a:latin typeface="Arial" panose="020B0604020202020204" pitchFamily="34" charset="0"/>
              <a:ea typeface="+mj-ea"/>
              <a:cs typeface="Arial" panose="020B0604020202020204" pitchFamily="34" charset="0"/>
            </a:endParaRPr>
          </a:p>
        </p:txBody>
      </p:sp>
      <p:sp>
        <p:nvSpPr>
          <p:cNvPr id="6" name="Rectangle: Rounded Corners 5">
            <a:extLst>
              <a:ext uri="{FF2B5EF4-FFF2-40B4-BE49-F238E27FC236}">
                <a16:creationId xmlns:a16="http://schemas.microsoft.com/office/drawing/2014/main" id="{9B938242-ED1E-1F26-973F-A464E9537F96}"/>
              </a:ext>
            </a:extLst>
          </p:cNvPr>
          <p:cNvSpPr/>
          <p:nvPr/>
        </p:nvSpPr>
        <p:spPr>
          <a:xfrm>
            <a:off x="151232" y="895163"/>
            <a:ext cx="11692768" cy="5494620"/>
          </a:xfrm>
          <a:prstGeom prst="roundRect">
            <a:avLst>
              <a:gd name="adj" fmla="val 2891"/>
            </a:avLst>
          </a:prstGeom>
          <a:solidFill>
            <a:srgbClr val="FFF7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fontAlgn="base">
              <a:lnSpc>
                <a:spcPct val="150000"/>
              </a:lnSpc>
              <a:spcAft>
                <a:spcPts val="1200"/>
              </a:spcAft>
            </a:pPr>
            <a:r>
              <a:rPr lang="en-AU" sz="1600" b="1">
                <a:solidFill>
                  <a:schemeClr val="tx1"/>
                </a:solidFill>
              </a:rPr>
              <a:t>Part B Podcast</a:t>
            </a:r>
            <a:r>
              <a:rPr lang="en-AU" sz="1600">
                <a:solidFill>
                  <a:schemeClr val="tx1"/>
                </a:solidFill>
              </a:rPr>
              <a:t> </a:t>
            </a:r>
          </a:p>
          <a:p>
            <a:pPr fontAlgn="base">
              <a:lnSpc>
                <a:spcPct val="150000"/>
              </a:lnSpc>
              <a:spcAft>
                <a:spcPts val="1200"/>
              </a:spcAft>
            </a:pPr>
            <a:r>
              <a:rPr lang="en-AU" sz="1600">
                <a:solidFill>
                  <a:schemeClr val="tx1"/>
                </a:solidFill>
              </a:rPr>
              <a:t>Create a 3–5-minute podcast that outlines a comparison of an Australian work studied in class and your composition. Your podcast should: </a:t>
            </a:r>
          </a:p>
          <a:p>
            <a:pPr marL="285750" indent="-285750" fontAlgn="base">
              <a:lnSpc>
                <a:spcPct val="150000"/>
              </a:lnSpc>
              <a:spcAft>
                <a:spcPts val="1200"/>
              </a:spcAft>
              <a:buFont typeface="Arial" panose="020B0604020202020204" pitchFamily="34" charset="0"/>
              <a:buChar char="•"/>
            </a:pPr>
            <a:r>
              <a:rPr lang="en-AU" sz="1600">
                <a:solidFill>
                  <a:schemeClr val="tx1"/>
                </a:solidFill>
              </a:rPr>
              <a:t>introduce the name and composer of the studied work and name all contributors of your composition and their roles </a:t>
            </a:r>
          </a:p>
          <a:p>
            <a:pPr marL="285750" indent="-285750" fontAlgn="base">
              <a:lnSpc>
                <a:spcPct val="150000"/>
              </a:lnSpc>
              <a:spcAft>
                <a:spcPts val="1200"/>
              </a:spcAft>
              <a:buFont typeface="Arial" panose="020B0604020202020204" pitchFamily="34" charset="0"/>
              <a:buChar char="•"/>
            </a:pPr>
            <a:r>
              <a:rPr lang="en-AU" sz="1600">
                <a:solidFill>
                  <a:schemeClr val="tx1"/>
                </a:solidFill>
              </a:rPr>
              <a:t>explain how the composer of your chosen studied work communicated Cultural understanding of Place, Country or Language </a:t>
            </a:r>
          </a:p>
          <a:p>
            <a:pPr marL="285750" indent="-285750" fontAlgn="base">
              <a:lnSpc>
                <a:spcPct val="150000"/>
              </a:lnSpc>
              <a:spcAft>
                <a:spcPts val="1200"/>
              </a:spcAft>
              <a:buFont typeface="Arial" panose="020B0604020202020204" pitchFamily="34" charset="0"/>
              <a:buChar char="•"/>
            </a:pPr>
            <a:r>
              <a:rPr lang="en-AU" sz="1600">
                <a:solidFill>
                  <a:schemeClr val="tx1"/>
                </a:solidFill>
              </a:rPr>
              <a:t>explain how the local Community Knowledge Holders inspired your composition in relation to your understanding of Place, Country or Language </a:t>
            </a:r>
          </a:p>
          <a:p>
            <a:pPr marL="285750" indent="-285750" fontAlgn="base">
              <a:lnSpc>
                <a:spcPct val="150000"/>
              </a:lnSpc>
              <a:spcAft>
                <a:spcPts val="1200"/>
              </a:spcAft>
              <a:buFont typeface="Arial" panose="020B0604020202020204" pitchFamily="34" charset="0"/>
              <a:buChar char="•"/>
            </a:pPr>
            <a:r>
              <a:rPr lang="en-AU" sz="1600">
                <a:solidFill>
                  <a:schemeClr val="tx1"/>
                </a:solidFill>
              </a:rPr>
              <a:t>identify and compare the key musical features in your composition and the chosen studied work. Discuss through the elements of music </a:t>
            </a:r>
          </a:p>
          <a:p>
            <a:pPr marL="285750" indent="-285750" fontAlgn="base">
              <a:lnSpc>
                <a:spcPct val="150000"/>
              </a:lnSpc>
              <a:spcAft>
                <a:spcPts val="1200"/>
              </a:spcAft>
              <a:buFont typeface="Arial" panose="020B0604020202020204" pitchFamily="34" charset="0"/>
              <a:buChar char="•"/>
            </a:pPr>
            <a:r>
              <a:rPr lang="en-AU" sz="1600">
                <a:solidFill>
                  <a:schemeClr val="tx1"/>
                </a:solidFill>
              </a:rPr>
              <a:t>acknowledge any Cultural Knowledge shared by Community members and explain how you followed ICIP (Indigenous Cultural and Intellectual Property) protocols.</a:t>
            </a:r>
          </a:p>
        </p:txBody>
      </p:sp>
      <p:sp>
        <p:nvSpPr>
          <p:cNvPr id="2" name="Slide Number Placeholder 1">
            <a:extLst>
              <a:ext uri="{FF2B5EF4-FFF2-40B4-BE49-F238E27FC236}">
                <a16:creationId xmlns:a16="http://schemas.microsoft.com/office/drawing/2014/main" id="{46BF4DFB-7839-92E6-D16B-97DFF145FDB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110</a:t>
            </a:fld>
            <a:endParaRPr lang="en-AU"/>
          </a:p>
        </p:txBody>
      </p:sp>
    </p:spTree>
    <p:extLst>
      <p:ext uri="{BB962C8B-B14F-4D97-AF65-F5344CB8AC3E}">
        <p14:creationId xmlns:p14="http://schemas.microsoft.com/office/powerpoint/2010/main" val="618784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bg>
      <p:bgPr>
        <a:solidFill>
          <a:srgbClr val="FFE6EA"/>
        </a:solidFill>
        <a:effectLst/>
      </p:bgPr>
    </p:bg>
    <p:spTree>
      <p:nvGrpSpPr>
        <p:cNvPr id="1" name="">
          <a:extLst>
            <a:ext uri="{FF2B5EF4-FFF2-40B4-BE49-F238E27FC236}">
              <a16:creationId xmlns:a16="http://schemas.microsoft.com/office/drawing/2014/main" id="{80C403E9-3265-B6E0-A19A-168B11573F67}"/>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DFFD9034-8402-5D24-4E80-CD6985980FE5}"/>
              </a:ext>
            </a:extLst>
          </p:cNvPr>
          <p:cNvSpPr>
            <a:spLocks noGrp="1"/>
          </p:cNvSpPr>
          <p:nvPr>
            <p:ph type="title"/>
          </p:nvPr>
        </p:nvSpPr>
        <p:spPr>
          <a:xfrm>
            <a:off x="291773" y="360000"/>
            <a:ext cx="11823624" cy="545601"/>
          </a:xfrm>
        </p:spPr>
        <p:txBody>
          <a:bodyPr/>
          <a:lstStyle/>
          <a:p>
            <a:r>
              <a:rPr lang="en-AU" sz="3200">
                <a:latin typeface="+mj-lt"/>
                <a:cs typeface="Arial"/>
              </a:rPr>
              <a:t>Activity 8.1 – composition and podcast assessment task (3)</a:t>
            </a:r>
            <a:endParaRPr lang="en-AU" sz="3200">
              <a:solidFill>
                <a:srgbClr val="000000"/>
              </a:solidFill>
            </a:endParaRPr>
          </a:p>
        </p:txBody>
      </p:sp>
      <p:sp>
        <p:nvSpPr>
          <p:cNvPr id="6" name="Rectangle: Rounded Corners 5">
            <a:extLst>
              <a:ext uri="{FF2B5EF4-FFF2-40B4-BE49-F238E27FC236}">
                <a16:creationId xmlns:a16="http://schemas.microsoft.com/office/drawing/2014/main" id="{AEB74199-DAEC-94D2-F8A2-48EE57D8AE39}"/>
              </a:ext>
            </a:extLst>
          </p:cNvPr>
          <p:cNvSpPr/>
          <p:nvPr/>
        </p:nvSpPr>
        <p:spPr>
          <a:xfrm>
            <a:off x="291773" y="1057620"/>
            <a:ext cx="7296143" cy="5638380"/>
          </a:xfrm>
          <a:prstGeom prst="roundRect">
            <a:avLst>
              <a:gd name="adj" fmla="val 7296"/>
            </a:avLst>
          </a:prstGeom>
          <a:solidFill>
            <a:srgbClr val="FFF7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50000"/>
              </a:lnSpc>
              <a:spcAft>
                <a:spcPts val="1200"/>
              </a:spcAft>
            </a:pPr>
            <a:r>
              <a:rPr lang="en-AU" sz="1800" b="1">
                <a:solidFill>
                  <a:schemeClr val="tx1"/>
                </a:solidFill>
              </a:rPr>
              <a:t>Assessment</a:t>
            </a:r>
          </a:p>
          <a:p>
            <a:pPr>
              <a:lnSpc>
                <a:spcPct val="150000"/>
              </a:lnSpc>
              <a:spcAft>
                <a:spcPts val="1200"/>
              </a:spcAft>
            </a:pPr>
            <a:r>
              <a:rPr lang="en-AU" sz="1800">
                <a:solidFill>
                  <a:schemeClr val="tx1"/>
                </a:solidFill>
              </a:rPr>
              <a:t>You will be assessed as a group. You will be assessed on how well you demonstrate:</a:t>
            </a:r>
          </a:p>
          <a:p>
            <a:pPr marL="342900" lvl="0" indent="-342900">
              <a:lnSpc>
                <a:spcPct val="150000"/>
              </a:lnSpc>
              <a:spcAft>
                <a:spcPts val="1200"/>
              </a:spcAft>
              <a:buFont typeface="Arial" panose="020B0604020202020204" pitchFamily="34" charset="0"/>
              <a:buChar char="•"/>
            </a:pPr>
            <a:r>
              <a:rPr lang="en-AU" sz="1800">
                <a:solidFill>
                  <a:schemeClr val="tx1"/>
                </a:solidFill>
              </a:rPr>
              <a:t>composition skills by creating an original piece inspired by the respectful use of shared Cultural Knowledge  </a:t>
            </a:r>
          </a:p>
          <a:p>
            <a:pPr marL="342900" lvl="0" indent="-342900">
              <a:lnSpc>
                <a:spcPct val="150000"/>
              </a:lnSpc>
              <a:spcAft>
                <a:spcPts val="1200"/>
              </a:spcAft>
              <a:buFont typeface="Arial" panose="020B0604020202020204" pitchFamily="34" charset="0"/>
              <a:buChar char="•"/>
            </a:pPr>
            <a:r>
              <a:rPr lang="en-AU" sz="1800">
                <a:solidFill>
                  <a:schemeClr val="tx1"/>
                </a:solidFill>
              </a:rPr>
              <a:t>listening skills through a podcast by describing musical influences and decisions using the elements of music.</a:t>
            </a:r>
          </a:p>
          <a:p>
            <a:pPr marL="342900" lvl="0" indent="-342900">
              <a:lnSpc>
                <a:spcPct val="150000"/>
              </a:lnSpc>
              <a:spcAft>
                <a:spcPts val="1200"/>
              </a:spcAft>
              <a:buFont typeface="Arial" panose="020B0604020202020204" pitchFamily="34" charset="0"/>
              <a:buChar char="•"/>
            </a:pPr>
            <a:r>
              <a:rPr lang="en-AU" sz="1800">
                <a:solidFill>
                  <a:schemeClr val="tx1"/>
                </a:solidFill>
              </a:rPr>
              <a:t>listening skills to describe music in relation to stylistic, cultural, historical or social contexts.</a:t>
            </a:r>
          </a:p>
        </p:txBody>
      </p:sp>
      <p:pic>
        <p:nvPicPr>
          <p:cNvPr id="4" name="Picture 3" descr="Seven large concentric circles in ochre tones. Symbolises stories, Country, deep connection, and guides how we live our lives.">
            <a:extLst>
              <a:ext uri="{FF2B5EF4-FFF2-40B4-BE49-F238E27FC236}">
                <a16:creationId xmlns:a16="http://schemas.microsoft.com/office/drawing/2014/main" id="{5C294447-5AEF-9475-BDF1-42D887FE34D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785805" y="1057620"/>
            <a:ext cx="4155232" cy="4155232"/>
          </a:xfrm>
          <a:prstGeom prst="rect">
            <a:avLst/>
          </a:prstGeom>
        </p:spPr>
      </p:pic>
      <p:sp>
        <p:nvSpPr>
          <p:cNvPr id="3" name="Text Placeholder 4">
            <a:extLst>
              <a:ext uri="{FF2B5EF4-FFF2-40B4-BE49-F238E27FC236}">
                <a16:creationId xmlns:a16="http://schemas.microsoft.com/office/drawing/2014/main" id="{1F7B2608-1B99-D16B-62C6-CC57BD41A13D}"/>
              </a:ext>
              <a:ext uri="{C183D7F6-B498-43B3-948B-1728B52AA6E4}">
                <adec:decorative xmlns:adec="http://schemas.microsoft.com/office/drawing/2017/decorative" val="0"/>
              </a:ext>
            </a:extLst>
          </p:cNvPr>
          <p:cNvSpPr txBox="1">
            <a:spLocks/>
          </p:cNvSpPr>
          <p:nvPr/>
        </p:nvSpPr>
        <p:spPr>
          <a:xfrm>
            <a:off x="8209996" y="5009633"/>
            <a:ext cx="3306850" cy="406437"/>
          </a:xfrm>
          <a:prstGeom prst="rect">
            <a:avLst/>
          </a:prstGeom>
        </p:spPr>
        <p:txBody>
          <a:bodyPr/>
          <a:lstStyle>
            <a:lvl1pPr marL="0" indent="0" algn="l" defTabSz="914377" rtl="0" eaLnBrk="1" latinLnBrk="0" hangingPunct="1">
              <a:lnSpc>
                <a:spcPct val="10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0" indent="0" algn="l" defTabSz="914377"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0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0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000"/>
              <a:t>Symbols – Aboriginal Ways of Knowing, Being and Doing © Kayleb Waters, 2025. Used with permission.</a:t>
            </a:r>
          </a:p>
        </p:txBody>
      </p:sp>
      <p:sp>
        <p:nvSpPr>
          <p:cNvPr id="2" name="Slide Number Placeholder 1">
            <a:extLst>
              <a:ext uri="{FF2B5EF4-FFF2-40B4-BE49-F238E27FC236}">
                <a16:creationId xmlns:a16="http://schemas.microsoft.com/office/drawing/2014/main" id="{3DE265AA-9CE9-0655-11F8-F7ACB73C40D4}"/>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111</a:t>
            </a:fld>
            <a:endParaRPr lang="en-AU"/>
          </a:p>
        </p:txBody>
      </p:sp>
    </p:spTree>
    <p:extLst>
      <p:ext uri="{BB962C8B-B14F-4D97-AF65-F5344CB8AC3E}">
        <p14:creationId xmlns:p14="http://schemas.microsoft.com/office/powerpoint/2010/main" val="2770033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bg>
      <p:bgPr>
        <a:solidFill>
          <a:srgbClr val="FFE6EA"/>
        </a:solidFill>
        <a:effectLst/>
      </p:bgPr>
    </p:bg>
    <p:spTree>
      <p:nvGrpSpPr>
        <p:cNvPr id="1" name="">
          <a:extLst>
            <a:ext uri="{FF2B5EF4-FFF2-40B4-BE49-F238E27FC236}">
              <a16:creationId xmlns:a16="http://schemas.microsoft.com/office/drawing/2014/main" id="{70967CF5-CB3F-A5E0-CF12-1A836B03729C}"/>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5D2DDE14-BDB5-42C5-882D-A8869D86168C}"/>
              </a:ext>
            </a:extLst>
          </p:cNvPr>
          <p:cNvSpPr>
            <a:spLocks noGrp="1"/>
          </p:cNvSpPr>
          <p:nvPr>
            <p:ph type="title"/>
          </p:nvPr>
        </p:nvSpPr>
        <p:spPr/>
        <p:txBody>
          <a:bodyPr/>
          <a:lstStyle/>
          <a:p>
            <a:r>
              <a:rPr lang="en-AU">
                <a:latin typeface="+mj-lt"/>
                <a:cs typeface="Arial"/>
              </a:rPr>
              <a:t>Activity 8.2 – building a track (1)</a:t>
            </a:r>
            <a:endParaRPr lang="en-AU">
              <a:solidFill>
                <a:srgbClr val="000000"/>
              </a:solidFill>
              <a:latin typeface="+mj-lt"/>
            </a:endParaRPr>
          </a:p>
          <a:p>
            <a:endParaRPr lang="en-AU">
              <a:latin typeface="+mj-lt"/>
            </a:endParaRPr>
          </a:p>
        </p:txBody>
      </p:sp>
      <p:sp>
        <p:nvSpPr>
          <p:cNvPr id="6" name="Rectangle: Rounded Corners 5">
            <a:extLst>
              <a:ext uri="{FF2B5EF4-FFF2-40B4-BE49-F238E27FC236}">
                <a16:creationId xmlns:a16="http://schemas.microsoft.com/office/drawing/2014/main" id="{B334ABB7-3A6E-E4BE-E466-85740EBF3EF0}"/>
              </a:ext>
            </a:extLst>
          </p:cNvPr>
          <p:cNvSpPr/>
          <p:nvPr/>
        </p:nvSpPr>
        <p:spPr>
          <a:xfrm>
            <a:off x="360001" y="904096"/>
            <a:ext cx="7583160" cy="2421238"/>
          </a:xfrm>
          <a:prstGeom prst="roundRect">
            <a:avLst>
              <a:gd name="adj" fmla="val 4276"/>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nSpc>
                <a:spcPct val="150000"/>
              </a:lnSpc>
              <a:spcAft>
                <a:spcPts val="600"/>
              </a:spcAft>
            </a:pPr>
            <a:r>
              <a:rPr lang="en-AU" sz="1600" b="1">
                <a:solidFill>
                  <a:schemeClr val="tx1"/>
                </a:solidFill>
              </a:rPr>
              <a:t>Discussion</a:t>
            </a:r>
            <a:endParaRPr lang="en-AU" sz="1600">
              <a:solidFill>
                <a:schemeClr val="tx1"/>
              </a:solidFill>
            </a:endParaRPr>
          </a:p>
          <a:p>
            <a:pPr marL="285750" indent="-285750">
              <a:lnSpc>
                <a:spcPct val="150000"/>
              </a:lnSpc>
              <a:spcAft>
                <a:spcPts val="600"/>
              </a:spcAft>
              <a:buFont typeface="Arial" panose="020B0604020202020204" pitchFamily="34" charset="0"/>
              <a:buChar char="•"/>
            </a:pPr>
            <a:r>
              <a:rPr lang="en-AU" sz="1600">
                <a:solidFill>
                  <a:schemeClr val="tx1"/>
                </a:solidFill>
              </a:rPr>
              <a:t>What kinds of stories have we heard in the songs we have studied in this unit?</a:t>
            </a:r>
            <a:endParaRPr lang="en-AU" sz="1600">
              <a:solidFill>
                <a:schemeClr val="tx1"/>
              </a:solidFill>
              <a:cs typeface="Arial" panose="020B0604020202020204"/>
            </a:endParaRPr>
          </a:p>
          <a:p>
            <a:pPr marL="285750" indent="-285750">
              <a:lnSpc>
                <a:spcPct val="150000"/>
              </a:lnSpc>
              <a:spcAft>
                <a:spcPts val="600"/>
              </a:spcAft>
              <a:buFont typeface="Arial" panose="020B0604020202020204" pitchFamily="34" charset="0"/>
              <a:buChar char="•"/>
            </a:pPr>
            <a:r>
              <a:rPr lang="en-AU" sz="1600">
                <a:solidFill>
                  <a:schemeClr val="tx1"/>
                </a:solidFill>
              </a:rPr>
              <a:t>What kinds of songs have we heard during this unit?</a:t>
            </a:r>
            <a:endParaRPr lang="en-AU" sz="1600">
              <a:solidFill>
                <a:schemeClr val="tx1"/>
              </a:solidFill>
              <a:cs typeface="Arial" panose="020B0604020202020204"/>
            </a:endParaRPr>
          </a:p>
          <a:p>
            <a:pPr marL="285750" indent="-285750">
              <a:lnSpc>
                <a:spcPct val="150000"/>
              </a:lnSpc>
              <a:spcAft>
                <a:spcPts val="600"/>
              </a:spcAft>
              <a:buFont typeface="Arial" panose="020B0604020202020204" pitchFamily="34" charset="0"/>
              <a:buChar char="•"/>
            </a:pPr>
            <a:r>
              <a:rPr lang="en-AU" sz="1600">
                <a:solidFill>
                  <a:schemeClr val="tx1"/>
                </a:solidFill>
              </a:rPr>
              <a:t>Can a beat or sound express emotion even before we add lyrics?</a:t>
            </a:r>
            <a:endParaRPr lang="en-AU" sz="1600">
              <a:solidFill>
                <a:schemeClr val="tx1"/>
              </a:solidFill>
              <a:cs typeface="Arial" panose="020B0604020202020204"/>
            </a:endParaRPr>
          </a:p>
          <a:p>
            <a:pPr marL="285750" indent="-285750">
              <a:lnSpc>
                <a:spcPct val="150000"/>
              </a:lnSpc>
              <a:spcAft>
                <a:spcPts val="600"/>
              </a:spcAft>
              <a:buFont typeface="Arial" panose="020B0604020202020204" pitchFamily="34" charset="0"/>
              <a:buChar char="•"/>
            </a:pPr>
            <a:r>
              <a:rPr lang="en-AU" sz="1600">
                <a:solidFill>
                  <a:schemeClr val="tx1"/>
                </a:solidFill>
              </a:rPr>
              <a:t>What resonated most with you?</a:t>
            </a:r>
            <a:endParaRPr lang="en-AU" sz="1600">
              <a:solidFill>
                <a:schemeClr val="tx1"/>
              </a:solidFill>
              <a:cs typeface="Arial" panose="020B0604020202020204"/>
            </a:endParaRPr>
          </a:p>
        </p:txBody>
      </p:sp>
      <p:sp>
        <p:nvSpPr>
          <p:cNvPr id="3" name="TextBox 2">
            <a:extLst>
              <a:ext uri="{FF2B5EF4-FFF2-40B4-BE49-F238E27FC236}">
                <a16:creationId xmlns:a16="http://schemas.microsoft.com/office/drawing/2014/main" id="{C2D5A5D7-7A5F-F460-CFBD-C8451FABD775}"/>
              </a:ext>
            </a:extLst>
          </p:cNvPr>
          <p:cNvSpPr txBox="1"/>
          <p:nvPr/>
        </p:nvSpPr>
        <p:spPr>
          <a:xfrm>
            <a:off x="360000" y="3325334"/>
            <a:ext cx="7417909" cy="337066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600"/>
              </a:spcAft>
            </a:pPr>
            <a:r>
              <a:rPr lang="en-AU" sz="1600"/>
              <a:t>In pairs:</a:t>
            </a:r>
          </a:p>
          <a:p>
            <a:pPr marL="342900" indent="-342900">
              <a:lnSpc>
                <a:spcPct val="150000"/>
              </a:lnSpc>
              <a:spcAft>
                <a:spcPts val="600"/>
              </a:spcAft>
              <a:buAutoNum type="arabicPeriod"/>
            </a:pPr>
            <a:r>
              <a:rPr lang="en-AU" sz="1600"/>
              <a:t>Choose a story or moment to focus on in your composition</a:t>
            </a:r>
            <a:endParaRPr lang="en-AU" sz="1600">
              <a:cs typeface="Arial"/>
            </a:endParaRPr>
          </a:p>
          <a:p>
            <a:pPr marL="342900" indent="-342900">
              <a:lnSpc>
                <a:spcPct val="150000"/>
              </a:lnSpc>
              <a:spcAft>
                <a:spcPts val="600"/>
              </a:spcAft>
              <a:buAutoNum type="arabicPeriod"/>
            </a:pPr>
            <a:r>
              <a:rPr lang="en-AU" sz="1600"/>
              <a:t>Write a one-sentence description of your song’s theme or story</a:t>
            </a:r>
            <a:endParaRPr lang="en-AU" sz="1600">
              <a:cs typeface="Arial"/>
            </a:endParaRPr>
          </a:p>
          <a:p>
            <a:pPr marL="342900" indent="-342900">
              <a:lnSpc>
                <a:spcPct val="150000"/>
              </a:lnSpc>
              <a:spcAft>
                <a:spcPts val="600"/>
              </a:spcAft>
              <a:buAutoNum type="arabicPeriod"/>
            </a:pPr>
            <a:r>
              <a:rPr lang="en-AU" sz="1600"/>
              <a:t>Select 2 or 3 mood words that capture the feeling you want your song to have</a:t>
            </a:r>
            <a:endParaRPr lang="en-AU" sz="1600">
              <a:cs typeface="Arial"/>
            </a:endParaRPr>
          </a:p>
          <a:p>
            <a:pPr marL="342900" indent="-342900">
              <a:lnSpc>
                <a:spcPct val="150000"/>
              </a:lnSpc>
              <a:spcAft>
                <a:spcPts val="600"/>
              </a:spcAft>
              <a:buAutoNum type="arabicPeriod"/>
            </a:pPr>
            <a:r>
              <a:rPr lang="en-AU" sz="1600"/>
              <a:t>Decide on a musical style such as hip-hop, folk, ambient, or pop and agree on an approximate tempo (slow medium or fast)</a:t>
            </a:r>
            <a:endParaRPr lang="en-AU" sz="1600">
              <a:cs typeface="Arial"/>
            </a:endParaRPr>
          </a:p>
          <a:p>
            <a:pPr marL="342900" indent="-342900">
              <a:lnSpc>
                <a:spcPct val="150000"/>
              </a:lnSpc>
              <a:spcAft>
                <a:spcPts val="600"/>
              </a:spcAft>
              <a:buAutoNum type="arabicPeriod"/>
            </a:pPr>
            <a:r>
              <a:rPr lang="en-AU" sz="1600"/>
              <a:t>Open your DAW (such as </a:t>
            </a:r>
            <a:r>
              <a:rPr lang="en-AU" sz="1600" err="1"/>
              <a:t>BandLab</a:t>
            </a:r>
            <a:r>
              <a:rPr lang="en-AU" sz="1600"/>
              <a:t>) and create a new project</a:t>
            </a:r>
            <a:endParaRPr lang="en-AU" sz="1600">
              <a:cs typeface="Arial"/>
            </a:endParaRPr>
          </a:p>
          <a:p>
            <a:pPr marL="342900" indent="-342900">
              <a:lnSpc>
                <a:spcPct val="150000"/>
              </a:lnSpc>
              <a:spcAft>
                <a:spcPts val="600"/>
              </a:spcAft>
              <a:buAutoNum type="arabicPeriod"/>
            </a:pPr>
            <a:r>
              <a:rPr lang="en-AU" sz="1600"/>
              <a:t>Begin experimenting with the sounds to create your song. </a:t>
            </a:r>
            <a:endParaRPr lang="en-AU" sz="1600">
              <a:cs typeface="Arial"/>
            </a:endParaRPr>
          </a:p>
        </p:txBody>
      </p:sp>
      <p:pic>
        <p:nvPicPr>
          <p:cNvPr id="8" name="Picture 7" descr="A person sitting in front of a computer with music notes coming out from the top of the screen. To the left is a large sreen image showing the 7 layers of sound in different colours">
            <a:extLst>
              <a:ext uri="{FF2B5EF4-FFF2-40B4-BE49-F238E27FC236}">
                <a16:creationId xmlns:a16="http://schemas.microsoft.com/office/drawing/2014/main" id="{42F1F420-7FE3-B914-7300-A40106CAD83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73667" y="2403493"/>
            <a:ext cx="3918333" cy="2051013"/>
          </a:xfrm>
          <a:prstGeom prst="rect">
            <a:avLst/>
          </a:prstGeom>
        </p:spPr>
      </p:pic>
      <p:sp>
        <p:nvSpPr>
          <p:cNvPr id="2" name="Slide Number Placeholder 1">
            <a:extLst>
              <a:ext uri="{FF2B5EF4-FFF2-40B4-BE49-F238E27FC236}">
                <a16:creationId xmlns:a16="http://schemas.microsoft.com/office/drawing/2014/main" id="{D1AF081E-9DE1-15F8-D667-D0176024669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112</a:t>
            </a:fld>
            <a:endParaRPr lang="en-AU"/>
          </a:p>
        </p:txBody>
      </p:sp>
    </p:spTree>
    <p:extLst>
      <p:ext uri="{BB962C8B-B14F-4D97-AF65-F5344CB8AC3E}">
        <p14:creationId xmlns:p14="http://schemas.microsoft.com/office/powerpoint/2010/main" val="3327905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bg>
      <p:bgPr>
        <a:solidFill>
          <a:srgbClr val="FFE6EA"/>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87A613A-9861-8B70-1703-4F992AF85F24}"/>
              </a:ext>
            </a:extLst>
          </p:cNvPr>
          <p:cNvSpPr>
            <a:spLocks noGrp="1"/>
          </p:cNvSpPr>
          <p:nvPr>
            <p:ph type="title"/>
          </p:nvPr>
        </p:nvSpPr>
        <p:spPr/>
        <p:txBody>
          <a:bodyPr/>
          <a:lstStyle/>
          <a:p>
            <a:r>
              <a:rPr lang="en-AU">
                <a:latin typeface="+mj-lt"/>
                <a:cs typeface="Arial"/>
              </a:rPr>
              <a:t>Activity 8.2 – building a track (2)</a:t>
            </a:r>
            <a:endParaRPr lang="en-AU">
              <a:latin typeface="+mj-lt"/>
            </a:endParaRPr>
          </a:p>
        </p:txBody>
      </p:sp>
      <p:sp>
        <p:nvSpPr>
          <p:cNvPr id="4" name="Text Placeholder 3">
            <a:extLst>
              <a:ext uri="{FF2B5EF4-FFF2-40B4-BE49-F238E27FC236}">
                <a16:creationId xmlns:a16="http://schemas.microsoft.com/office/drawing/2014/main" id="{D80619B1-EB6F-64D4-378C-7A925CA5B881}"/>
              </a:ext>
            </a:extLst>
          </p:cNvPr>
          <p:cNvSpPr>
            <a:spLocks noGrp="1"/>
          </p:cNvSpPr>
          <p:nvPr>
            <p:ph type="body" sz="quarter" idx="18"/>
          </p:nvPr>
        </p:nvSpPr>
        <p:spPr/>
        <p:txBody>
          <a:bodyPr/>
          <a:lstStyle/>
          <a:p>
            <a:r>
              <a:rPr lang="en-AU">
                <a:latin typeface="+mj-lt"/>
              </a:rPr>
              <a:t>How to make your first beat</a:t>
            </a:r>
          </a:p>
        </p:txBody>
      </p:sp>
      <p:pic>
        <p:nvPicPr>
          <p:cNvPr id="5" name="Online Media 4" title="How to make your first beat using BandLab's free web Studio (BandLab Tutorial)">
            <a:hlinkClick r:id="" action="ppaction://media"/>
            <a:extLst>
              <a:ext uri="{FF2B5EF4-FFF2-40B4-BE49-F238E27FC236}">
                <a16:creationId xmlns:a16="http://schemas.microsoft.com/office/drawing/2014/main" id="{784972F3-2D25-6074-2681-ACC5F5885469}"/>
              </a:ext>
            </a:extLst>
          </p:cNvPr>
          <p:cNvPicPr>
            <a:picLocks noRot="1" noChangeAspect="1"/>
          </p:cNvPicPr>
          <p:nvPr>
            <a:videoFile r:link="rId1"/>
          </p:nvPr>
        </p:nvPicPr>
        <p:blipFill>
          <a:blip r:embed="rId3"/>
          <a:stretch>
            <a:fillRect/>
          </a:stretch>
        </p:blipFill>
        <p:spPr>
          <a:xfrm>
            <a:off x="1784057" y="1625505"/>
            <a:ext cx="8623885" cy="4872495"/>
          </a:xfrm>
          <a:prstGeom prst="rect">
            <a:avLst/>
          </a:prstGeom>
        </p:spPr>
      </p:pic>
      <p:sp>
        <p:nvSpPr>
          <p:cNvPr id="7" name="TextBox 6">
            <a:extLst>
              <a:ext uri="{FF2B5EF4-FFF2-40B4-BE49-F238E27FC236}">
                <a16:creationId xmlns:a16="http://schemas.microsoft.com/office/drawing/2014/main" id="{5C5AF7CC-D521-A1BA-DCF6-F0908B95C9E3}"/>
              </a:ext>
            </a:extLst>
          </p:cNvPr>
          <p:cNvSpPr txBox="1"/>
          <p:nvPr/>
        </p:nvSpPr>
        <p:spPr>
          <a:xfrm>
            <a:off x="1784057" y="6579846"/>
            <a:ext cx="8623885" cy="180000"/>
          </a:xfrm>
          <a:prstGeom prst="rect">
            <a:avLst/>
          </a:prstGeom>
          <a:noFill/>
        </p:spPr>
        <p:txBody>
          <a:bodyPr wrap="square" lIns="0" tIns="0" rIns="0" bIns="0" rtlCol="0">
            <a:noAutofit/>
          </a:bodyPr>
          <a:lstStyle/>
          <a:p>
            <a:r>
              <a:rPr lang="en-AU" sz="800" err="1"/>
              <a:t>BandLab</a:t>
            </a:r>
            <a:r>
              <a:rPr lang="en-AU" sz="800"/>
              <a:t> (24 June 2022) </a:t>
            </a:r>
            <a:r>
              <a:rPr lang="en-AU" sz="800">
                <a:hlinkClick r:id="rId4"/>
              </a:rPr>
              <a:t>How to make your first beat using BandLab's free web Studio (BandLab Tutorial) (10:42)</a:t>
            </a:r>
            <a:r>
              <a:rPr lang="en-AU" sz="800"/>
              <a:t> [video], </a:t>
            </a:r>
            <a:r>
              <a:rPr lang="en-AU" sz="800" i="1" err="1"/>
              <a:t>BandLab</a:t>
            </a:r>
            <a:r>
              <a:rPr lang="en-AU" sz="800"/>
              <a:t>, YouTube, accessed 11 November 2025.</a:t>
            </a:r>
          </a:p>
        </p:txBody>
      </p:sp>
      <p:sp>
        <p:nvSpPr>
          <p:cNvPr id="2" name="Slide Number Placeholder 1">
            <a:extLst>
              <a:ext uri="{FF2B5EF4-FFF2-40B4-BE49-F238E27FC236}">
                <a16:creationId xmlns:a16="http://schemas.microsoft.com/office/drawing/2014/main" id="{C4932BA6-1FCC-ECB3-4C5D-DADC7423C7D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113</a:t>
            </a:fld>
            <a:endParaRPr lang="en-AU"/>
          </a:p>
        </p:txBody>
      </p:sp>
    </p:spTree>
    <p:extLst>
      <p:ext uri="{BB962C8B-B14F-4D97-AF65-F5344CB8AC3E}">
        <p14:creationId xmlns:p14="http://schemas.microsoft.com/office/powerpoint/2010/main" val="266207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bg>
      <p:bgPr>
        <a:solidFill>
          <a:srgbClr val="FFE6EA"/>
        </a:solidFill>
        <a:effectLst/>
      </p:bgPr>
    </p:bg>
    <p:spTree>
      <p:nvGrpSpPr>
        <p:cNvPr id="1" name="">
          <a:extLst>
            <a:ext uri="{FF2B5EF4-FFF2-40B4-BE49-F238E27FC236}">
              <a16:creationId xmlns:a16="http://schemas.microsoft.com/office/drawing/2014/main" id="{08D6F065-80E2-CE4C-4E0F-DFC17998672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59EB48E-5DB9-85A8-8F1B-BDBE8786B34F}"/>
              </a:ext>
            </a:extLst>
          </p:cNvPr>
          <p:cNvSpPr>
            <a:spLocks noGrp="1"/>
          </p:cNvSpPr>
          <p:nvPr>
            <p:ph type="title"/>
          </p:nvPr>
        </p:nvSpPr>
        <p:spPr/>
        <p:txBody>
          <a:bodyPr/>
          <a:lstStyle/>
          <a:p>
            <a:r>
              <a:rPr lang="en-AU">
                <a:latin typeface="+mj-lt"/>
                <a:cs typeface="Arial"/>
              </a:rPr>
              <a:t>Activity 8.2 – building a track (3)</a:t>
            </a:r>
            <a:endParaRPr lang="en-AU">
              <a:latin typeface="+mj-lt"/>
            </a:endParaRPr>
          </a:p>
        </p:txBody>
      </p:sp>
      <p:sp>
        <p:nvSpPr>
          <p:cNvPr id="4" name="Text Placeholder 3">
            <a:extLst>
              <a:ext uri="{FF2B5EF4-FFF2-40B4-BE49-F238E27FC236}">
                <a16:creationId xmlns:a16="http://schemas.microsoft.com/office/drawing/2014/main" id="{10BFC4AA-2291-0DE4-AE63-935B43A3FE2A}"/>
              </a:ext>
            </a:extLst>
          </p:cNvPr>
          <p:cNvSpPr>
            <a:spLocks noGrp="1"/>
          </p:cNvSpPr>
          <p:nvPr>
            <p:ph type="body" sz="quarter" idx="18"/>
          </p:nvPr>
        </p:nvSpPr>
        <p:spPr/>
        <p:txBody>
          <a:bodyPr/>
          <a:lstStyle/>
          <a:p>
            <a:r>
              <a:rPr lang="en-AU">
                <a:latin typeface="+mj-lt"/>
              </a:rPr>
              <a:t>Composing using </a:t>
            </a:r>
            <a:r>
              <a:rPr lang="en-AU" err="1">
                <a:latin typeface="+mj-lt"/>
              </a:rPr>
              <a:t>BandLab</a:t>
            </a:r>
            <a:endParaRPr lang="en-AU">
              <a:latin typeface="+mj-lt"/>
            </a:endParaRPr>
          </a:p>
        </p:txBody>
      </p:sp>
      <p:pic>
        <p:nvPicPr>
          <p:cNvPr id="5" name="Online Media 4" title="Composing your own music using BandLab's free web Studio (BandLab Tutorial)">
            <a:hlinkClick r:id="" action="ppaction://media"/>
            <a:extLst>
              <a:ext uri="{FF2B5EF4-FFF2-40B4-BE49-F238E27FC236}">
                <a16:creationId xmlns:a16="http://schemas.microsoft.com/office/drawing/2014/main" id="{621FAAF5-C0EC-A50F-0664-9DBF69933562}"/>
              </a:ext>
            </a:extLst>
          </p:cNvPr>
          <p:cNvPicPr>
            <a:picLocks noRot="1" noChangeAspect="1"/>
          </p:cNvPicPr>
          <p:nvPr>
            <a:videoFile r:link="rId1"/>
          </p:nvPr>
        </p:nvPicPr>
        <p:blipFill>
          <a:blip r:embed="rId3"/>
          <a:stretch>
            <a:fillRect/>
          </a:stretch>
        </p:blipFill>
        <p:spPr>
          <a:xfrm>
            <a:off x="1671321" y="1481622"/>
            <a:ext cx="9069696" cy="5124378"/>
          </a:xfrm>
          <a:prstGeom prst="rect">
            <a:avLst/>
          </a:prstGeom>
        </p:spPr>
      </p:pic>
      <p:sp>
        <p:nvSpPr>
          <p:cNvPr id="6" name="TextBox 5">
            <a:extLst>
              <a:ext uri="{FF2B5EF4-FFF2-40B4-BE49-F238E27FC236}">
                <a16:creationId xmlns:a16="http://schemas.microsoft.com/office/drawing/2014/main" id="{4A446410-75F9-50D1-134F-675038AAFCBF}"/>
              </a:ext>
            </a:extLst>
          </p:cNvPr>
          <p:cNvSpPr txBox="1"/>
          <p:nvPr/>
        </p:nvSpPr>
        <p:spPr>
          <a:xfrm>
            <a:off x="1671321" y="6639313"/>
            <a:ext cx="8049445" cy="180000"/>
          </a:xfrm>
          <a:prstGeom prst="rect">
            <a:avLst/>
          </a:prstGeom>
          <a:noFill/>
        </p:spPr>
        <p:txBody>
          <a:bodyPr wrap="square" lIns="0" tIns="0" rIns="0" bIns="0" rtlCol="0">
            <a:noAutofit/>
          </a:bodyPr>
          <a:lstStyle/>
          <a:p>
            <a:r>
              <a:rPr lang="en-AU" sz="800" err="1"/>
              <a:t>BandLab</a:t>
            </a:r>
            <a:r>
              <a:rPr lang="en-AU" sz="800"/>
              <a:t> (2 July 2022) </a:t>
            </a:r>
            <a:r>
              <a:rPr lang="en-AU" sz="800">
                <a:hlinkClick r:id="rId4"/>
              </a:rPr>
              <a:t>Composing your own music using BandLab’s free web Studio (BandLab Tutoriial) (10:11)</a:t>
            </a:r>
            <a:r>
              <a:rPr lang="en-AU" sz="800"/>
              <a:t> [video], </a:t>
            </a:r>
            <a:r>
              <a:rPr lang="en-AU" sz="800" i="1" err="1"/>
              <a:t>BandLab</a:t>
            </a:r>
            <a:r>
              <a:rPr lang="en-AU" sz="800"/>
              <a:t>, YouTube, accessed 11 November 2025.</a:t>
            </a:r>
          </a:p>
        </p:txBody>
      </p:sp>
      <p:sp>
        <p:nvSpPr>
          <p:cNvPr id="2" name="Slide Number Placeholder 1">
            <a:extLst>
              <a:ext uri="{FF2B5EF4-FFF2-40B4-BE49-F238E27FC236}">
                <a16:creationId xmlns:a16="http://schemas.microsoft.com/office/drawing/2014/main" id="{EE86F2B2-EDFD-5DE5-BA66-7A242216E8E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114</a:t>
            </a:fld>
            <a:endParaRPr lang="en-AU"/>
          </a:p>
        </p:txBody>
      </p:sp>
    </p:spTree>
    <p:extLst>
      <p:ext uri="{BB962C8B-B14F-4D97-AF65-F5344CB8AC3E}">
        <p14:creationId xmlns:p14="http://schemas.microsoft.com/office/powerpoint/2010/main" val="1072769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bg>
      <p:bgPr>
        <a:solidFill>
          <a:srgbClr val="FFE6EA"/>
        </a:solidFill>
        <a:effectLst/>
      </p:bgPr>
    </p:bg>
    <p:spTree>
      <p:nvGrpSpPr>
        <p:cNvPr id="1" name="">
          <a:extLst>
            <a:ext uri="{FF2B5EF4-FFF2-40B4-BE49-F238E27FC236}">
              <a16:creationId xmlns:a16="http://schemas.microsoft.com/office/drawing/2014/main" id="{219592CD-C608-BB7A-6F19-31594EF48BA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9F35F86-65DF-8903-491A-45A621FB1A69}"/>
              </a:ext>
            </a:extLst>
          </p:cNvPr>
          <p:cNvSpPr>
            <a:spLocks noGrp="1"/>
          </p:cNvSpPr>
          <p:nvPr>
            <p:ph type="title"/>
          </p:nvPr>
        </p:nvSpPr>
        <p:spPr/>
        <p:txBody>
          <a:bodyPr/>
          <a:lstStyle/>
          <a:p>
            <a:r>
              <a:rPr lang="en-AU">
                <a:latin typeface="+mj-lt"/>
                <a:cs typeface="Arial"/>
              </a:rPr>
              <a:t>Activity 8.2 – building a track (4)</a:t>
            </a:r>
            <a:endParaRPr lang="en-AU">
              <a:latin typeface="+mj-lt"/>
            </a:endParaRPr>
          </a:p>
        </p:txBody>
      </p:sp>
      <p:sp>
        <p:nvSpPr>
          <p:cNvPr id="4" name="Text Placeholder 3">
            <a:extLst>
              <a:ext uri="{FF2B5EF4-FFF2-40B4-BE49-F238E27FC236}">
                <a16:creationId xmlns:a16="http://schemas.microsoft.com/office/drawing/2014/main" id="{61ECB6FC-3338-B51A-1324-7804E4783544}"/>
              </a:ext>
            </a:extLst>
          </p:cNvPr>
          <p:cNvSpPr>
            <a:spLocks noGrp="1"/>
          </p:cNvSpPr>
          <p:nvPr>
            <p:ph type="body" sz="quarter" idx="18"/>
          </p:nvPr>
        </p:nvSpPr>
        <p:spPr/>
        <p:txBody>
          <a:bodyPr/>
          <a:lstStyle/>
          <a:p>
            <a:r>
              <a:rPr lang="en-AU">
                <a:latin typeface="+mj-lt"/>
              </a:rPr>
              <a:t>Using loops</a:t>
            </a:r>
          </a:p>
        </p:txBody>
      </p:sp>
      <p:grpSp>
        <p:nvGrpSpPr>
          <p:cNvPr id="5" name="Group 4" descr="A link to the department's 'Loops Tutorial' video resource.">
            <a:extLst>
              <a:ext uri="{FF2B5EF4-FFF2-40B4-BE49-F238E27FC236}">
                <a16:creationId xmlns:a16="http://schemas.microsoft.com/office/drawing/2014/main" id="{34F08CA9-8279-57DD-E12E-54CEF5888446}"/>
              </a:ext>
            </a:extLst>
          </p:cNvPr>
          <p:cNvGrpSpPr/>
          <p:nvPr/>
        </p:nvGrpSpPr>
        <p:grpSpPr>
          <a:xfrm>
            <a:off x="1785697" y="1725369"/>
            <a:ext cx="8840944" cy="4473475"/>
            <a:chOff x="1675528" y="1667530"/>
            <a:chExt cx="8840944" cy="4473475"/>
          </a:xfrm>
        </p:grpSpPr>
        <p:pic>
          <p:nvPicPr>
            <p:cNvPr id="6" name="Picture 5">
              <a:hlinkClick r:id="rId2"/>
              <a:extLst>
                <a:ext uri="{FF2B5EF4-FFF2-40B4-BE49-F238E27FC236}">
                  <a16:creationId xmlns:a16="http://schemas.microsoft.com/office/drawing/2014/main" id="{4414C154-3594-8CD0-7A12-6B877997A7C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75528" y="1667530"/>
              <a:ext cx="8840944" cy="4473475"/>
            </a:xfrm>
            <a:prstGeom prst="rect">
              <a:avLst/>
            </a:prstGeom>
          </p:spPr>
        </p:pic>
        <p:grpSp>
          <p:nvGrpSpPr>
            <p:cNvPr id="9" name="Group 8" descr="play button">
              <a:extLst>
                <a:ext uri="{FF2B5EF4-FFF2-40B4-BE49-F238E27FC236}">
                  <a16:creationId xmlns:a16="http://schemas.microsoft.com/office/drawing/2014/main" id="{5C43B0AC-A018-5F6E-9670-43C02D8118B4}"/>
                </a:ext>
                <a:ext uri="{C183D7F6-B498-43B3-948B-1728B52AA6E4}">
                  <adec:decorative xmlns:adec="http://schemas.microsoft.com/office/drawing/2017/decorative" val="0"/>
                </a:ext>
              </a:extLst>
            </p:cNvPr>
            <p:cNvGrpSpPr/>
            <p:nvPr/>
          </p:nvGrpSpPr>
          <p:grpSpPr>
            <a:xfrm>
              <a:off x="5638800" y="3447067"/>
              <a:ext cx="914400" cy="914400"/>
              <a:chOff x="1571421" y="4826833"/>
              <a:chExt cx="914400" cy="914400"/>
            </a:xfrm>
          </p:grpSpPr>
          <p:sp>
            <p:nvSpPr>
              <p:cNvPr id="10" name="Oval 9">
                <a:hlinkClick r:id="rId2"/>
                <a:extLst>
                  <a:ext uri="{FF2B5EF4-FFF2-40B4-BE49-F238E27FC236}">
                    <a16:creationId xmlns:a16="http://schemas.microsoft.com/office/drawing/2014/main" id="{94BBF61B-1D25-889F-38C1-E396034D47BC}"/>
                  </a:ext>
                </a:extLst>
              </p:cNvPr>
              <p:cNvSpPr/>
              <p:nvPr/>
            </p:nvSpPr>
            <p:spPr>
              <a:xfrm>
                <a:off x="1571421" y="4826833"/>
                <a:ext cx="914400" cy="914400"/>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p>
            </p:txBody>
          </p:sp>
          <p:sp>
            <p:nvSpPr>
              <p:cNvPr id="11" name="Isosceles Triangle 10">
                <a:hlinkClick r:id="rId2"/>
                <a:extLst>
                  <a:ext uri="{FF2B5EF4-FFF2-40B4-BE49-F238E27FC236}">
                    <a16:creationId xmlns:a16="http://schemas.microsoft.com/office/drawing/2014/main" id="{02CCEE9B-A4ED-ECF1-6D1E-25C5094801F5}"/>
                  </a:ext>
                </a:extLst>
              </p:cNvPr>
              <p:cNvSpPr/>
              <p:nvPr/>
            </p:nvSpPr>
            <p:spPr>
              <a:xfrm rot="5400000">
                <a:off x="1833630" y="5036695"/>
                <a:ext cx="494675" cy="464695"/>
              </a:xfrm>
              <a:prstGeom prs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p>
            </p:txBody>
          </p:sp>
        </p:grpSp>
      </p:grpSp>
      <p:sp>
        <p:nvSpPr>
          <p:cNvPr id="2" name="Slide Number Placeholder 1">
            <a:extLst>
              <a:ext uri="{FF2B5EF4-FFF2-40B4-BE49-F238E27FC236}">
                <a16:creationId xmlns:a16="http://schemas.microsoft.com/office/drawing/2014/main" id="{EC3E8BFD-204B-B1F4-29A4-BA1D8689213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115</a:t>
            </a:fld>
            <a:endParaRPr lang="en-AU"/>
          </a:p>
        </p:txBody>
      </p:sp>
    </p:spTree>
    <p:extLst>
      <p:ext uri="{BB962C8B-B14F-4D97-AF65-F5344CB8AC3E}">
        <p14:creationId xmlns:p14="http://schemas.microsoft.com/office/powerpoint/2010/main" val="333995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bg>
      <p:bgPr>
        <a:solidFill>
          <a:srgbClr val="FFE6EA"/>
        </a:solidFill>
        <a:effectLst/>
      </p:bgPr>
    </p:bg>
    <p:spTree>
      <p:nvGrpSpPr>
        <p:cNvPr id="1" name="">
          <a:extLst>
            <a:ext uri="{FF2B5EF4-FFF2-40B4-BE49-F238E27FC236}">
              <a16:creationId xmlns:a16="http://schemas.microsoft.com/office/drawing/2014/main" id="{019B39E0-6418-D883-B3CC-B67951CF416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5DC1233-FD9D-6462-66DC-4B0732A9A206}"/>
              </a:ext>
            </a:extLst>
          </p:cNvPr>
          <p:cNvSpPr>
            <a:spLocks noGrp="1"/>
          </p:cNvSpPr>
          <p:nvPr>
            <p:ph type="title"/>
          </p:nvPr>
        </p:nvSpPr>
        <p:spPr/>
        <p:txBody>
          <a:bodyPr/>
          <a:lstStyle/>
          <a:p>
            <a:r>
              <a:rPr lang="en-AU">
                <a:latin typeface="+mj-lt"/>
                <a:cs typeface="Arial"/>
              </a:rPr>
              <a:t>Activity 8.2 – building a track (5)</a:t>
            </a:r>
            <a:endParaRPr lang="en-AU">
              <a:latin typeface="+mj-lt"/>
            </a:endParaRPr>
          </a:p>
        </p:txBody>
      </p:sp>
      <p:sp>
        <p:nvSpPr>
          <p:cNvPr id="4" name="Text Placeholder 3">
            <a:extLst>
              <a:ext uri="{FF2B5EF4-FFF2-40B4-BE49-F238E27FC236}">
                <a16:creationId xmlns:a16="http://schemas.microsoft.com/office/drawing/2014/main" id="{26BD7540-8A48-3656-A65B-AED4939F1334}"/>
              </a:ext>
            </a:extLst>
          </p:cNvPr>
          <p:cNvSpPr>
            <a:spLocks noGrp="1"/>
          </p:cNvSpPr>
          <p:nvPr>
            <p:ph type="body" sz="quarter" idx="18"/>
          </p:nvPr>
        </p:nvSpPr>
        <p:spPr/>
        <p:txBody>
          <a:bodyPr/>
          <a:lstStyle/>
          <a:p>
            <a:r>
              <a:rPr lang="en-AU">
                <a:latin typeface="+mj-lt"/>
              </a:rPr>
              <a:t>Inputting smart chords</a:t>
            </a:r>
          </a:p>
        </p:txBody>
      </p:sp>
      <p:grpSp>
        <p:nvGrpSpPr>
          <p:cNvPr id="5" name="Group 4" descr="A link to the department's 'Smart Chords' video resource.">
            <a:extLst>
              <a:ext uri="{FF2B5EF4-FFF2-40B4-BE49-F238E27FC236}">
                <a16:creationId xmlns:a16="http://schemas.microsoft.com/office/drawing/2014/main" id="{87E38BF7-920F-AFF3-4B4E-B352C32EF1D6}"/>
              </a:ext>
            </a:extLst>
          </p:cNvPr>
          <p:cNvGrpSpPr/>
          <p:nvPr/>
        </p:nvGrpSpPr>
        <p:grpSpPr>
          <a:xfrm>
            <a:off x="1449702" y="1523987"/>
            <a:ext cx="9467206" cy="4992013"/>
            <a:chOff x="1449702" y="1523987"/>
            <a:chExt cx="9467206" cy="4992013"/>
          </a:xfrm>
        </p:grpSpPr>
        <p:pic>
          <p:nvPicPr>
            <p:cNvPr id="6" name="Picture 5">
              <a:hlinkClick r:id="rId3"/>
              <a:extLst>
                <a:ext uri="{FF2B5EF4-FFF2-40B4-BE49-F238E27FC236}">
                  <a16:creationId xmlns:a16="http://schemas.microsoft.com/office/drawing/2014/main" id="{53921E7A-18D3-DCCF-B174-ABAC87F2745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49702" y="1523987"/>
              <a:ext cx="9467206" cy="4992013"/>
            </a:xfrm>
            <a:prstGeom prst="rect">
              <a:avLst/>
            </a:prstGeom>
          </p:spPr>
        </p:pic>
        <p:grpSp>
          <p:nvGrpSpPr>
            <p:cNvPr id="7" name="Group 6" descr="play button">
              <a:extLst>
                <a:ext uri="{FF2B5EF4-FFF2-40B4-BE49-F238E27FC236}">
                  <a16:creationId xmlns:a16="http://schemas.microsoft.com/office/drawing/2014/main" id="{2286FC39-F2E6-EBCF-D4F9-C10F0B5E0F86}"/>
                </a:ext>
                <a:ext uri="{C183D7F6-B498-43B3-948B-1728B52AA6E4}">
                  <adec:decorative xmlns:adec="http://schemas.microsoft.com/office/drawing/2017/decorative" val="0"/>
                </a:ext>
              </a:extLst>
            </p:cNvPr>
            <p:cNvGrpSpPr/>
            <p:nvPr/>
          </p:nvGrpSpPr>
          <p:grpSpPr>
            <a:xfrm>
              <a:off x="5726105" y="3562793"/>
              <a:ext cx="914400" cy="914400"/>
              <a:chOff x="1571421" y="4826833"/>
              <a:chExt cx="914400" cy="914400"/>
            </a:xfrm>
          </p:grpSpPr>
          <p:sp>
            <p:nvSpPr>
              <p:cNvPr id="8" name="Oval 7">
                <a:hlinkClick r:id="rId3"/>
                <a:extLst>
                  <a:ext uri="{FF2B5EF4-FFF2-40B4-BE49-F238E27FC236}">
                    <a16:creationId xmlns:a16="http://schemas.microsoft.com/office/drawing/2014/main" id="{CEE47A8B-FCD6-EBAC-BC11-151DC3C73572}"/>
                  </a:ext>
                </a:extLst>
              </p:cNvPr>
              <p:cNvSpPr/>
              <p:nvPr/>
            </p:nvSpPr>
            <p:spPr>
              <a:xfrm>
                <a:off x="1571421" y="4826833"/>
                <a:ext cx="914400" cy="914400"/>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p>
            </p:txBody>
          </p:sp>
          <p:sp>
            <p:nvSpPr>
              <p:cNvPr id="9" name="Isosceles Triangle 8">
                <a:hlinkClick r:id="rId3"/>
                <a:extLst>
                  <a:ext uri="{FF2B5EF4-FFF2-40B4-BE49-F238E27FC236}">
                    <a16:creationId xmlns:a16="http://schemas.microsoft.com/office/drawing/2014/main" id="{53C02F9D-1DE5-5BB2-C647-AA02A14AB781}"/>
                  </a:ext>
                </a:extLst>
              </p:cNvPr>
              <p:cNvSpPr/>
              <p:nvPr/>
            </p:nvSpPr>
            <p:spPr>
              <a:xfrm rot="5400000">
                <a:off x="1833630" y="5036695"/>
                <a:ext cx="494675" cy="464695"/>
              </a:xfrm>
              <a:prstGeom prs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p>
            </p:txBody>
          </p:sp>
        </p:grpSp>
      </p:grpSp>
      <p:sp>
        <p:nvSpPr>
          <p:cNvPr id="2" name="Slide Number Placeholder 1">
            <a:extLst>
              <a:ext uri="{FF2B5EF4-FFF2-40B4-BE49-F238E27FC236}">
                <a16:creationId xmlns:a16="http://schemas.microsoft.com/office/drawing/2014/main" id="{B2C4757C-75F6-8A6D-3F1A-FAFE23071D1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116</a:t>
            </a:fld>
            <a:endParaRPr lang="en-AU"/>
          </a:p>
        </p:txBody>
      </p:sp>
    </p:spTree>
    <p:extLst>
      <p:ext uri="{BB962C8B-B14F-4D97-AF65-F5344CB8AC3E}">
        <p14:creationId xmlns:p14="http://schemas.microsoft.com/office/powerpoint/2010/main" val="168880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D3469E-2173-4193-25E5-97A37BF686F7}"/>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9ECE728C-A4F7-5565-2FED-0A51468DF222}"/>
              </a:ext>
            </a:extLst>
          </p:cNvPr>
          <p:cNvSpPr>
            <a:spLocks noGrp="1"/>
          </p:cNvSpPr>
          <p:nvPr>
            <p:ph type="ctrTitle"/>
          </p:nvPr>
        </p:nvSpPr>
        <p:spPr>
          <a:xfrm>
            <a:off x="450001" y="4178148"/>
            <a:ext cx="7261806" cy="2325314"/>
          </a:xfrm>
        </p:spPr>
        <p:txBody>
          <a:bodyPr/>
          <a:lstStyle/>
          <a:p>
            <a:r>
              <a:rPr lang="en-AU">
                <a:latin typeface="+mj-lt"/>
                <a:cs typeface="Arial"/>
              </a:rPr>
              <a:t>Learning sequence 9 – finishing and sharing projects</a:t>
            </a:r>
          </a:p>
        </p:txBody>
      </p:sp>
      <p:pic>
        <p:nvPicPr>
          <p:cNvPr id="2" name="Picture 1" descr="Seven concentric circles in ochre tones at the centre. Ring of 8 larger horseshoe shapes facing the circle. Ring of 8 smaller horseshoe shapes surround them. Horseshoe shapes represent individual people.​">
            <a:extLst>
              <a:ext uri="{FF2B5EF4-FFF2-40B4-BE49-F238E27FC236}">
                <a16:creationId xmlns:a16="http://schemas.microsoft.com/office/drawing/2014/main" id="{598921E0-DF96-65E8-FDCD-FA265F1AAF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93306" y="1586429"/>
            <a:ext cx="4698694" cy="4698694"/>
          </a:xfrm>
          <a:prstGeom prst="rect">
            <a:avLst/>
          </a:prstGeom>
        </p:spPr>
      </p:pic>
      <p:sp>
        <p:nvSpPr>
          <p:cNvPr id="3" name="Text Placeholder 4">
            <a:extLst>
              <a:ext uri="{FF2B5EF4-FFF2-40B4-BE49-F238E27FC236}">
                <a16:creationId xmlns:a16="http://schemas.microsoft.com/office/drawing/2014/main" id="{F838BE0E-880F-8949-3BB9-AB1DB21982C8}"/>
              </a:ext>
              <a:ext uri="{C183D7F6-B498-43B3-948B-1728B52AA6E4}">
                <adec:decorative xmlns:adec="http://schemas.microsoft.com/office/drawing/2017/decorative" val="0"/>
              </a:ext>
            </a:extLst>
          </p:cNvPr>
          <p:cNvSpPr txBox="1">
            <a:spLocks/>
          </p:cNvSpPr>
          <p:nvPr/>
        </p:nvSpPr>
        <p:spPr>
          <a:xfrm>
            <a:off x="8448757" y="6169446"/>
            <a:ext cx="2787792" cy="352540"/>
          </a:xfrm>
          <a:prstGeom prst="rect">
            <a:avLst/>
          </a:prstGeom>
        </p:spPr>
        <p:txBody>
          <a:bodyPr/>
          <a:lstStyle>
            <a:lvl1pPr marL="0" indent="0" algn="l" defTabSz="914377" rtl="0" eaLnBrk="1" latinLnBrk="0" hangingPunct="1">
              <a:lnSpc>
                <a:spcPct val="10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0" indent="0" algn="l" defTabSz="914377"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0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0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000">
                <a:solidFill>
                  <a:schemeClr val="bg1"/>
                </a:solidFill>
              </a:rPr>
              <a:t>Symbol – Community © Kayleb Waters, 2025. Used with permission.</a:t>
            </a:r>
            <a:endParaRPr lang="en-AU" sz="300">
              <a:solidFill>
                <a:schemeClr val="bg1"/>
              </a:solidFill>
            </a:endParaRPr>
          </a:p>
        </p:txBody>
      </p:sp>
    </p:spTree>
    <p:extLst>
      <p:ext uri="{BB962C8B-B14F-4D97-AF65-F5344CB8AC3E}">
        <p14:creationId xmlns:p14="http://schemas.microsoft.com/office/powerpoint/2010/main" val="671115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F33B76-2AF3-6722-7262-C4CF862B9E3E}"/>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56A9245D-B27F-3615-7695-F59136459EA6}"/>
              </a:ext>
            </a:extLst>
          </p:cNvPr>
          <p:cNvSpPr>
            <a:spLocks noGrp="1"/>
          </p:cNvSpPr>
          <p:nvPr>
            <p:ph type="title"/>
          </p:nvPr>
        </p:nvSpPr>
        <p:spPr/>
        <p:txBody>
          <a:bodyPr/>
          <a:lstStyle/>
          <a:p>
            <a:r>
              <a:rPr lang="en-AU">
                <a:latin typeface="+mj-lt"/>
                <a:cs typeface="Arial"/>
              </a:rPr>
              <a:t>Learning intentions and success criteria (9)</a:t>
            </a:r>
            <a:endParaRPr lang="en-AU">
              <a:latin typeface="+mj-lt"/>
            </a:endParaRPr>
          </a:p>
        </p:txBody>
      </p:sp>
      <p:sp>
        <p:nvSpPr>
          <p:cNvPr id="3" name="TextBox 2">
            <a:extLst>
              <a:ext uri="{FF2B5EF4-FFF2-40B4-BE49-F238E27FC236}">
                <a16:creationId xmlns:a16="http://schemas.microsoft.com/office/drawing/2014/main" id="{B2548A68-EACF-5C98-9061-1232B3BA98BD}"/>
              </a:ext>
            </a:extLst>
          </p:cNvPr>
          <p:cNvSpPr txBox="1"/>
          <p:nvPr/>
        </p:nvSpPr>
        <p:spPr>
          <a:xfrm>
            <a:off x="348000" y="1771062"/>
            <a:ext cx="11303000" cy="4924938"/>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600"/>
              </a:spcAft>
            </a:pPr>
            <a:r>
              <a:rPr lang="en-AU" sz="1600" b="1">
                <a:solidFill>
                  <a:schemeClr val="accent1"/>
                </a:solidFill>
                <a:latin typeface="+mj-lt"/>
                <a:cs typeface="Arial" panose="020B0604020202020204" pitchFamily="34" charset="0"/>
              </a:rPr>
              <a:t>We are learning to</a:t>
            </a:r>
            <a:endParaRPr lang="en-AU" sz="1600" b="1">
              <a:solidFill>
                <a:schemeClr val="accent1"/>
              </a:solidFill>
              <a:latin typeface="+mj-lt"/>
              <a:ea typeface="+mn-lt"/>
              <a:cs typeface="Arial" panose="020B0604020202020204" pitchFamily="34" charset="0"/>
            </a:endParaRPr>
          </a:p>
          <a:p>
            <a:pPr marL="342900" lvl="0" indent="-342900">
              <a:lnSpc>
                <a:spcPct val="150000"/>
              </a:lnSpc>
              <a:spcAft>
                <a:spcPts val="600"/>
              </a:spcAft>
              <a:buFont typeface="Arial"/>
              <a:buChar char="•"/>
            </a:pPr>
            <a:r>
              <a:rPr lang="en-AU" sz="1600">
                <a:cs typeface="Arial" panose="020B0604020202020204" pitchFamily="34" charset="0"/>
              </a:rPr>
              <a:t>record original sounds, samples, and instrumental layers to build our music projects in </a:t>
            </a:r>
            <a:r>
              <a:rPr lang="en-AU" sz="1600" err="1">
                <a:cs typeface="Arial" panose="020B0604020202020204" pitchFamily="34" charset="0"/>
              </a:rPr>
              <a:t>BandLab</a:t>
            </a:r>
            <a:endParaRPr lang="en-AU" sz="1600">
              <a:cs typeface="Arial" panose="020B0604020202020204" pitchFamily="34" charset="0"/>
            </a:endParaRPr>
          </a:p>
          <a:p>
            <a:pPr marL="342900" lvl="0" indent="-342900">
              <a:lnSpc>
                <a:spcPct val="150000"/>
              </a:lnSpc>
              <a:spcAft>
                <a:spcPts val="600"/>
              </a:spcAft>
              <a:buFont typeface="Arial"/>
              <a:buChar char="•"/>
            </a:pPr>
            <a:r>
              <a:rPr lang="en-AU" sz="1600">
                <a:cs typeface="Arial" panose="020B0604020202020204" pitchFamily="34" charset="0"/>
              </a:rPr>
              <a:t>capture and edit vocal tracks that match the mood and message of our compositions</a:t>
            </a:r>
          </a:p>
          <a:p>
            <a:pPr marL="342900" lvl="0" indent="-342900">
              <a:lnSpc>
                <a:spcPct val="150000"/>
              </a:lnSpc>
              <a:spcAft>
                <a:spcPts val="600"/>
              </a:spcAft>
              <a:buFont typeface="Arial"/>
              <a:buChar char="•"/>
            </a:pPr>
            <a:r>
              <a:rPr lang="en-AU" sz="1600">
                <a:cs typeface="Arial" panose="020B0604020202020204" pitchFamily="34" charset="0"/>
              </a:rPr>
              <a:t>share our finished music respectfully with Community members, acknowledging the stories and cultural learning that inspired our work.</a:t>
            </a:r>
          </a:p>
          <a:p>
            <a:pPr>
              <a:lnSpc>
                <a:spcPct val="150000"/>
              </a:lnSpc>
              <a:spcAft>
                <a:spcPts val="600"/>
              </a:spcAft>
            </a:pPr>
            <a:r>
              <a:rPr lang="en-AU" sz="1600" b="1">
                <a:solidFill>
                  <a:schemeClr val="accent1"/>
                </a:solidFill>
                <a:latin typeface="+mj-lt"/>
                <a:cs typeface="Arial" panose="020B0604020202020204" pitchFamily="34" charset="0"/>
              </a:rPr>
              <a:t>We can</a:t>
            </a:r>
            <a:endParaRPr lang="en-US" sz="1600">
              <a:solidFill>
                <a:schemeClr val="accent1"/>
              </a:solidFill>
              <a:latin typeface="+mj-lt"/>
              <a:cs typeface="Arial" panose="020B0604020202020204" pitchFamily="34" charset="0"/>
            </a:endParaRPr>
          </a:p>
          <a:p>
            <a:pPr marL="342900" indent="-342900">
              <a:lnSpc>
                <a:spcPct val="150000"/>
              </a:lnSpc>
              <a:spcAft>
                <a:spcPts val="600"/>
              </a:spcAft>
              <a:buFont typeface="Arial"/>
              <a:buChar char="•"/>
            </a:pPr>
            <a:r>
              <a:rPr lang="en-AU" sz="1600">
                <a:cs typeface="Arial" panose="020B0604020202020204" pitchFamily="34" charset="0"/>
              </a:rPr>
              <a:t>use </a:t>
            </a:r>
            <a:r>
              <a:rPr lang="en-AU" sz="1600" err="1">
                <a:cs typeface="Arial" panose="020B0604020202020204" pitchFamily="34" charset="0"/>
              </a:rPr>
              <a:t>BandLab</a:t>
            </a:r>
            <a:r>
              <a:rPr lang="en-AU" sz="1600">
                <a:cs typeface="Arial" panose="020B0604020202020204" pitchFamily="34" charset="0"/>
              </a:rPr>
              <a:t> to record and layer environmental sounds, instruments, or body percussion, and organise them effectively in our project timeline</a:t>
            </a:r>
          </a:p>
          <a:p>
            <a:pPr marL="342900" indent="-342900">
              <a:lnSpc>
                <a:spcPct val="150000"/>
              </a:lnSpc>
              <a:spcAft>
                <a:spcPts val="600"/>
              </a:spcAft>
              <a:buFont typeface="Arial"/>
              <a:buChar char="•"/>
            </a:pPr>
            <a:r>
              <a:rPr lang="en-AU" sz="1600">
                <a:cs typeface="Arial" panose="020B0604020202020204" pitchFamily="34" charset="0"/>
              </a:rPr>
              <a:t>record, trim, and align vocals to fit our song, adjusting volume and experimenting with tone or effects to match the emotion of the track</a:t>
            </a:r>
          </a:p>
          <a:p>
            <a:pPr marL="342900" indent="-342900">
              <a:lnSpc>
                <a:spcPct val="150000"/>
              </a:lnSpc>
              <a:spcAft>
                <a:spcPts val="600"/>
              </a:spcAft>
              <a:buFont typeface="Arial"/>
              <a:buChar char="•"/>
            </a:pPr>
            <a:r>
              <a:rPr lang="en-AU" sz="1600">
                <a:cs typeface="Arial" panose="020B0604020202020204" pitchFamily="34" charset="0"/>
              </a:rPr>
              <a:t>present our finished piece at a class or community event, introduce our creative process, and acknowledge the influence of Knowledge Holders and cultural learning in our work.</a:t>
            </a:r>
          </a:p>
        </p:txBody>
      </p:sp>
      <p:sp>
        <p:nvSpPr>
          <p:cNvPr id="2" name="Slide Number Placeholder 1">
            <a:extLst>
              <a:ext uri="{FF2B5EF4-FFF2-40B4-BE49-F238E27FC236}">
                <a16:creationId xmlns:a16="http://schemas.microsoft.com/office/drawing/2014/main" id="{E303E32F-FEAE-E0A2-68C9-3ADFA71E86F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118</a:t>
            </a:fld>
            <a:endParaRPr lang="en-AU"/>
          </a:p>
        </p:txBody>
      </p:sp>
    </p:spTree>
    <p:extLst>
      <p:ext uri="{BB962C8B-B14F-4D97-AF65-F5344CB8AC3E}">
        <p14:creationId xmlns:p14="http://schemas.microsoft.com/office/powerpoint/2010/main" val="237407609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bg>
      <p:bgPr>
        <a:solidFill>
          <a:srgbClr val="FFE6EA"/>
        </a:solidFill>
        <a:effectLst/>
      </p:bgPr>
    </p:bg>
    <p:spTree>
      <p:nvGrpSpPr>
        <p:cNvPr id="1" name="">
          <a:extLst>
            <a:ext uri="{FF2B5EF4-FFF2-40B4-BE49-F238E27FC236}">
              <a16:creationId xmlns:a16="http://schemas.microsoft.com/office/drawing/2014/main" id="{D0A85A0F-689F-3211-9ADA-A85B61D8360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FE30D54-CB72-82AB-00B1-1B4EC97FE411}"/>
              </a:ext>
            </a:extLst>
          </p:cNvPr>
          <p:cNvSpPr>
            <a:spLocks noGrp="1"/>
          </p:cNvSpPr>
          <p:nvPr>
            <p:ph type="title"/>
          </p:nvPr>
        </p:nvSpPr>
        <p:spPr/>
        <p:txBody>
          <a:bodyPr/>
          <a:lstStyle/>
          <a:p>
            <a:r>
              <a:rPr lang="en-AU">
                <a:latin typeface="+mj-lt"/>
                <a:cs typeface="Arial"/>
              </a:rPr>
              <a:t>Activity 9.1 – using samples and effects (1)</a:t>
            </a:r>
            <a:endParaRPr lang="en-AU">
              <a:latin typeface="+mj-lt"/>
            </a:endParaRPr>
          </a:p>
        </p:txBody>
      </p:sp>
      <p:sp>
        <p:nvSpPr>
          <p:cNvPr id="4" name="Text Placeholder 3">
            <a:extLst>
              <a:ext uri="{FF2B5EF4-FFF2-40B4-BE49-F238E27FC236}">
                <a16:creationId xmlns:a16="http://schemas.microsoft.com/office/drawing/2014/main" id="{79FDC5CD-ECE6-65B2-407A-4E3DC7F17BB6}"/>
              </a:ext>
            </a:extLst>
          </p:cNvPr>
          <p:cNvSpPr>
            <a:spLocks noGrp="1"/>
          </p:cNvSpPr>
          <p:nvPr>
            <p:ph type="body" sz="quarter" idx="18"/>
          </p:nvPr>
        </p:nvSpPr>
        <p:spPr/>
        <p:txBody>
          <a:bodyPr/>
          <a:lstStyle/>
          <a:p>
            <a:r>
              <a:rPr lang="en-AU">
                <a:latin typeface="+mj-lt"/>
              </a:rPr>
              <a:t>Using samples</a:t>
            </a:r>
          </a:p>
        </p:txBody>
      </p:sp>
      <p:grpSp>
        <p:nvGrpSpPr>
          <p:cNvPr id="5" name="Group 4" descr="A link to the department's 'Using Samples' video resource.">
            <a:extLst>
              <a:ext uri="{FF2B5EF4-FFF2-40B4-BE49-F238E27FC236}">
                <a16:creationId xmlns:a16="http://schemas.microsoft.com/office/drawing/2014/main" id="{74499722-F164-995A-A2C2-B5E4F57CD984}"/>
              </a:ext>
            </a:extLst>
          </p:cNvPr>
          <p:cNvGrpSpPr/>
          <p:nvPr/>
        </p:nvGrpSpPr>
        <p:grpSpPr>
          <a:xfrm>
            <a:off x="1494622" y="1662220"/>
            <a:ext cx="9202756" cy="5033780"/>
            <a:chOff x="1494622" y="1662220"/>
            <a:chExt cx="9202756" cy="5033780"/>
          </a:xfrm>
        </p:grpSpPr>
        <p:pic>
          <p:nvPicPr>
            <p:cNvPr id="6" name="Picture 5">
              <a:hlinkClick r:id="rId3"/>
              <a:extLst>
                <a:ext uri="{FF2B5EF4-FFF2-40B4-BE49-F238E27FC236}">
                  <a16:creationId xmlns:a16="http://schemas.microsoft.com/office/drawing/2014/main" id="{F62FE15D-72F9-6570-F019-50A904AC4D5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94622" y="1662220"/>
              <a:ext cx="9202756" cy="5033780"/>
            </a:xfrm>
            <a:prstGeom prst="rect">
              <a:avLst/>
            </a:prstGeom>
          </p:spPr>
        </p:pic>
        <p:grpSp>
          <p:nvGrpSpPr>
            <p:cNvPr id="7" name="Group 6" descr="play button">
              <a:extLst>
                <a:ext uri="{FF2B5EF4-FFF2-40B4-BE49-F238E27FC236}">
                  <a16:creationId xmlns:a16="http://schemas.microsoft.com/office/drawing/2014/main" id="{C881B617-EB00-8227-BC62-FD9A477D1E63}"/>
                </a:ext>
                <a:ext uri="{C183D7F6-B498-43B3-948B-1728B52AA6E4}">
                  <adec:decorative xmlns:adec="http://schemas.microsoft.com/office/drawing/2017/decorative" val="0"/>
                </a:ext>
              </a:extLst>
            </p:cNvPr>
            <p:cNvGrpSpPr/>
            <p:nvPr/>
          </p:nvGrpSpPr>
          <p:grpSpPr>
            <a:xfrm>
              <a:off x="5638800" y="3558962"/>
              <a:ext cx="914400" cy="914400"/>
              <a:chOff x="1571421" y="4826833"/>
              <a:chExt cx="914400" cy="914400"/>
            </a:xfrm>
          </p:grpSpPr>
          <p:sp>
            <p:nvSpPr>
              <p:cNvPr id="8" name="Oval 7">
                <a:hlinkClick r:id="rId3"/>
                <a:extLst>
                  <a:ext uri="{FF2B5EF4-FFF2-40B4-BE49-F238E27FC236}">
                    <a16:creationId xmlns:a16="http://schemas.microsoft.com/office/drawing/2014/main" id="{EC4E42CC-910D-9596-6055-6D6D92EEF651}"/>
                  </a:ext>
                </a:extLst>
              </p:cNvPr>
              <p:cNvSpPr/>
              <p:nvPr/>
            </p:nvSpPr>
            <p:spPr>
              <a:xfrm>
                <a:off x="1571421" y="4826833"/>
                <a:ext cx="914400" cy="914400"/>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p>
            </p:txBody>
          </p:sp>
          <p:sp>
            <p:nvSpPr>
              <p:cNvPr id="9" name="Isosceles Triangle 8">
                <a:hlinkClick r:id="rId3"/>
                <a:extLst>
                  <a:ext uri="{FF2B5EF4-FFF2-40B4-BE49-F238E27FC236}">
                    <a16:creationId xmlns:a16="http://schemas.microsoft.com/office/drawing/2014/main" id="{E950B6B8-D0DF-3DD0-468F-449CBE9F0138}"/>
                  </a:ext>
                </a:extLst>
              </p:cNvPr>
              <p:cNvSpPr/>
              <p:nvPr/>
            </p:nvSpPr>
            <p:spPr>
              <a:xfrm rot="5400000">
                <a:off x="1833630" y="5036695"/>
                <a:ext cx="494675" cy="464695"/>
              </a:xfrm>
              <a:prstGeom prs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p>
            </p:txBody>
          </p:sp>
        </p:grpSp>
      </p:grpSp>
      <p:sp>
        <p:nvSpPr>
          <p:cNvPr id="2" name="Slide Number Placeholder 1">
            <a:extLst>
              <a:ext uri="{FF2B5EF4-FFF2-40B4-BE49-F238E27FC236}">
                <a16:creationId xmlns:a16="http://schemas.microsoft.com/office/drawing/2014/main" id="{5D114A10-8D75-5B0D-835B-7AC391B5127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119</a:t>
            </a:fld>
            <a:endParaRPr lang="en-AU"/>
          </a:p>
        </p:txBody>
      </p:sp>
    </p:spTree>
    <p:extLst>
      <p:ext uri="{BB962C8B-B14F-4D97-AF65-F5344CB8AC3E}">
        <p14:creationId xmlns:p14="http://schemas.microsoft.com/office/powerpoint/2010/main" val="3723387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CBEDFD"/>
        </a:solidFill>
        <a:effectLst/>
      </p:bgPr>
    </p:bg>
    <p:spTree>
      <p:nvGrpSpPr>
        <p:cNvPr id="1" name="">
          <a:extLst>
            <a:ext uri="{FF2B5EF4-FFF2-40B4-BE49-F238E27FC236}">
              <a16:creationId xmlns:a16="http://schemas.microsoft.com/office/drawing/2014/main" id="{8CEA36E1-D1A5-E39E-38D0-C343A261489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BE9223D-779A-A08B-276F-E5CED8563850}"/>
              </a:ext>
            </a:extLst>
          </p:cNvPr>
          <p:cNvSpPr>
            <a:spLocks noGrp="1"/>
          </p:cNvSpPr>
          <p:nvPr>
            <p:ph type="title"/>
          </p:nvPr>
        </p:nvSpPr>
        <p:spPr/>
        <p:txBody>
          <a:bodyPr/>
          <a:lstStyle/>
          <a:p>
            <a:r>
              <a:rPr lang="en-AU" sz="3200">
                <a:latin typeface="Arial"/>
                <a:cs typeface="Arial"/>
              </a:rPr>
              <a:t>Activity 1.1a – listen to ‘I Belong – As I Walk On My Country’</a:t>
            </a:r>
            <a:r>
              <a:rPr lang="en-AU" sz="3200" baseline="0">
                <a:latin typeface="Arial"/>
                <a:cs typeface="Arial"/>
              </a:rPr>
              <a:t> </a:t>
            </a:r>
            <a:r>
              <a:rPr lang="en-AU" sz="3200">
                <a:latin typeface="Arial"/>
                <a:cs typeface="Arial"/>
              </a:rPr>
              <a:t>(1)</a:t>
            </a:r>
            <a:endParaRPr lang="en-AU" sz="3200">
              <a:latin typeface="Arial"/>
              <a:ea typeface="Calibri"/>
              <a:cs typeface="Arial"/>
            </a:endParaRPr>
          </a:p>
        </p:txBody>
      </p:sp>
      <p:sp>
        <p:nvSpPr>
          <p:cNvPr id="3" name="Text Placeholder 2">
            <a:extLst>
              <a:ext uri="{FF2B5EF4-FFF2-40B4-BE49-F238E27FC236}">
                <a16:creationId xmlns:a16="http://schemas.microsoft.com/office/drawing/2014/main" id="{FCC9738A-6849-F325-7D1D-C16FE00FD3FC}"/>
              </a:ext>
            </a:extLst>
          </p:cNvPr>
          <p:cNvSpPr>
            <a:spLocks noGrp="1"/>
          </p:cNvSpPr>
          <p:nvPr>
            <p:ph type="body" sz="quarter" idx="18"/>
          </p:nvPr>
        </p:nvSpPr>
        <p:spPr/>
        <p:txBody>
          <a:bodyPr/>
          <a:lstStyle/>
          <a:p>
            <a:r>
              <a:rPr lang="en-US">
                <a:latin typeface="Arial"/>
                <a:cs typeface="Arial"/>
              </a:rPr>
              <a:t>(</a:t>
            </a:r>
            <a:r>
              <a:rPr lang="en-US" err="1">
                <a:latin typeface="Arial"/>
                <a:cs typeface="Arial"/>
              </a:rPr>
              <a:t>Barkindji</a:t>
            </a:r>
            <a:r>
              <a:rPr lang="en-US">
                <a:latin typeface="Arial"/>
                <a:cs typeface="Arial"/>
              </a:rPr>
              <a:t>)</a:t>
            </a:r>
            <a:endParaRPr lang="en-US"/>
          </a:p>
        </p:txBody>
      </p:sp>
      <p:sp>
        <p:nvSpPr>
          <p:cNvPr id="6" name="TextBox 5">
            <a:extLst>
              <a:ext uri="{FF2B5EF4-FFF2-40B4-BE49-F238E27FC236}">
                <a16:creationId xmlns:a16="http://schemas.microsoft.com/office/drawing/2014/main" id="{EB3A12A5-A6AB-CF2C-4362-E80ECA925F23}"/>
              </a:ext>
            </a:extLst>
          </p:cNvPr>
          <p:cNvSpPr txBox="1"/>
          <p:nvPr/>
        </p:nvSpPr>
        <p:spPr>
          <a:xfrm>
            <a:off x="257628" y="1476651"/>
            <a:ext cx="2688772" cy="1702967"/>
          </a:xfrm>
          <a:prstGeom prst="rect">
            <a:avLst/>
          </a:prstGeom>
          <a:noFill/>
        </p:spPr>
        <p:txBody>
          <a:bodyPr wrap="square">
            <a:spAutoFit/>
          </a:bodyPr>
          <a:lstStyle/>
          <a:p>
            <a:pPr>
              <a:lnSpc>
                <a:spcPct val="150000"/>
              </a:lnSpc>
              <a:spcBef>
                <a:spcPts val="1200"/>
              </a:spcBef>
              <a:spcAft>
                <a:spcPts val="600"/>
              </a:spcAft>
              <a:buNone/>
            </a:pPr>
            <a:r>
              <a:rPr lang="en-AU" sz="1800">
                <a:solidFill>
                  <a:srgbClr val="000000"/>
                </a:solidFill>
                <a:effectLst/>
                <a:ea typeface="Arial" panose="020B0604020202020204" pitchFamily="34" charset="0"/>
              </a:rPr>
              <a:t>As you listen, close your eyes and imagine the place that is being sung about. </a:t>
            </a:r>
            <a:endParaRPr lang="en-AU" sz="1800">
              <a:effectLst/>
              <a:ea typeface="Times New Roman" panose="02020603050405020304" pitchFamily="18" charset="0"/>
            </a:endParaRPr>
          </a:p>
        </p:txBody>
      </p:sp>
      <p:pic>
        <p:nvPicPr>
          <p:cNvPr id="9" name="Online Media 8" title="Nancy Bates and Allara | &quot; I Belong: As I Walk On My Country&quot; | Boneyard Sessions">
            <a:hlinkClick r:id="" action="ppaction://media"/>
            <a:extLst>
              <a:ext uri="{FF2B5EF4-FFF2-40B4-BE49-F238E27FC236}">
                <a16:creationId xmlns:a16="http://schemas.microsoft.com/office/drawing/2014/main" id="{7B9C3346-11CE-08A6-3907-5ABA1AB3E74B}"/>
              </a:ext>
            </a:extLst>
          </p:cNvPr>
          <p:cNvPicPr>
            <a:picLocks noRot="1" noChangeAspect="1"/>
          </p:cNvPicPr>
          <p:nvPr>
            <a:videoFile r:link="rId1"/>
          </p:nvPr>
        </p:nvPicPr>
        <p:blipFill>
          <a:blip r:embed="rId4"/>
          <a:stretch>
            <a:fillRect/>
          </a:stretch>
        </p:blipFill>
        <p:spPr>
          <a:xfrm>
            <a:off x="3410120" y="1476651"/>
            <a:ext cx="8073880" cy="4599699"/>
          </a:xfrm>
          <a:prstGeom prst="rect">
            <a:avLst/>
          </a:prstGeom>
        </p:spPr>
      </p:pic>
      <p:sp>
        <p:nvSpPr>
          <p:cNvPr id="13" name="TextBox 12">
            <a:extLst>
              <a:ext uri="{FF2B5EF4-FFF2-40B4-BE49-F238E27FC236}">
                <a16:creationId xmlns:a16="http://schemas.microsoft.com/office/drawing/2014/main" id="{DA6F8B24-B3DD-EF1A-7665-472597E94FA9}"/>
              </a:ext>
            </a:extLst>
          </p:cNvPr>
          <p:cNvSpPr txBox="1"/>
          <p:nvPr/>
        </p:nvSpPr>
        <p:spPr>
          <a:xfrm>
            <a:off x="3408650" y="6138703"/>
            <a:ext cx="8073880" cy="30777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1000">
                <a:cs typeface="Arial"/>
              </a:rPr>
              <a:t>Boneyard sessions (20 October 2022) </a:t>
            </a:r>
            <a:r>
              <a:rPr lang="en-US" sz="1000">
                <a:solidFill>
                  <a:srgbClr val="0F0F0F"/>
                </a:solidFill>
                <a:latin typeface="Roboto"/>
                <a:ea typeface="Roboto"/>
                <a:cs typeface="Roboto"/>
                <a:hlinkClick r:id="rId5"/>
              </a:rPr>
              <a:t>Nancy Bates and Allara | " I Belong: As I Walk On My Country" | Boneyard Sessions (5:41)</a:t>
            </a:r>
            <a:r>
              <a:rPr lang="en-US" sz="1000">
                <a:cs typeface="Arial"/>
              </a:rPr>
              <a:t> [video], </a:t>
            </a:r>
            <a:r>
              <a:rPr lang="en-US" sz="1000" i="1">
                <a:cs typeface="Arial"/>
              </a:rPr>
              <a:t>Boneyard sessions</a:t>
            </a:r>
            <a:r>
              <a:rPr lang="en-US" sz="1000">
                <a:cs typeface="Arial"/>
              </a:rPr>
              <a:t>, YouTube, accessed 11 June 2025.</a:t>
            </a:r>
          </a:p>
        </p:txBody>
      </p:sp>
      <p:sp>
        <p:nvSpPr>
          <p:cNvPr id="2" name="Slide Number Placeholder 1">
            <a:extLst>
              <a:ext uri="{FF2B5EF4-FFF2-40B4-BE49-F238E27FC236}">
                <a16:creationId xmlns:a16="http://schemas.microsoft.com/office/drawing/2014/main" id="{8E01CEF0-3656-B9DD-596B-3D9517B54B8D}"/>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12</a:t>
            </a:fld>
            <a:endParaRPr lang="en-AU"/>
          </a:p>
        </p:txBody>
      </p:sp>
    </p:spTree>
    <p:extLst>
      <p:ext uri="{BB962C8B-B14F-4D97-AF65-F5344CB8AC3E}">
        <p14:creationId xmlns:p14="http://schemas.microsoft.com/office/powerpoint/2010/main" val="1923678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bg>
      <p:bgPr>
        <a:solidFill>
          <a:srgbClr val="FFE6EA"/>
        </a:solidFill>
        <a:effectLst/>
      </p:bgPr>
    </p:bg>
    <p:spTree>
      <p:nvGrpSpPr>
        <p:cNvPr id="1" name="">
          <a:extLst>
            <a:ext uri="{FF2B5EF4-FFF2-40B4-BE49-F238E27FC236}">
              <a16:creationId xmlns:a16="http://schemas.microsoft.com/office/drawing/2014/main" id="{9B975FBF-FA90-18AB-CE8A-A9D5CB24BD6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95F703E-F7D3-F87D-9566-E91D3569C48F}"/>
              </a:ext>
            </a:extLst>
          </p:cNvPr>
          <p:cNvSpPr>
            <a:spLocks noGrp="1"/>
          </p:cNvSpPr>
          <p:nvPr>
            <p:ph type="title"/>
          </p:nvPr>
        </p:nvSpPr>
        <p:spPr/>
        <p:txBody>
          <a:bodyPr/>
          <a:lstStyle/>
          <a:p>
            <a:r>
              <a:rPr lang="en-AU">
                <a:latin typeface="+mj-lt"/>
                <a:cs typeface="Arial"/>
              </a:rPr>
              <a:t>Activity 9.1 – using samples and effects (2)</a:t>
            </a:r>
            <a:endParaRPr lang="en-AU">
              <a:latin typeface="+mj-lt"/>
            </a:endParaRPr>
          </a:p>
        </p:txBody>
      </p:sp>
      <p:sp>
        <p:nvSpPr>
          <p:cNvPr id="4" name="Text Placeholder 3">
            <a:extLst>
              <a:ext uri="{FF2B5EF4-FFF2-40B4-BE49-F238E27FC236}">
                <a16:creationId xmlns:a16="http://schemas.microsoft.com/office/drawing/2014/main" id="{973FCF75-FCDD-1305-9133-A2323512CCAE}"/>
              </a:ext>
            </a:extLst>
          </p:cNvPr>
          <p:cNvSpPr>
            <a:spLocks noGrp="1"/>
          </p:cNvSpPr>
          <p:nvPr>
            <p:ph type="body" sz="quarter" idx="18"/>
          </p:nvPr>
        </p:nvSpPr>
        <p:spPr/>
        <p:txBody>
          <a:bodyPr/>
          <a:lstStyle/>
          <a:p>
            <a:r>
              <a:rPr lang="en-AU">
                <a:latin typeface="+mj-lt"/>
              </a:rPr>
              <a:t>Adding a sample</a:t>
            </a:r>
          </a:p>
        </p:txBody>
      </p:sp>
      <p:sp>
        <p:nvSpPr>
          <p:cNvPr id="6" name="TextBox 5">
            <a:extLst>
              <a:ext uri="{FF2B5EF4-FFF2-40B4-BE49-F238E27FC236}">
                <a16:creationId xmlns:a16="http://schemas.microsoft.com/office/drawing/2014/main" id="{18A85209-94E7-94A9-9EEC-EB5A28030E5F}"/>
              </a:ext>
            </a:extLst>
          </p:cNvPr>
          <p:cNvSpPr txBox="1"/>
          <p:nvPr/>
        </p:nvSpPr>
        <p:spPr>
          <a:xfrm>
            <a:off x="359999" y="1292535"/>
            <a:ext cx="11190869" cy="5036872"/>
          </a:xfrm>
          <a:prstGeom prst="rect">
            <a:avLst/>
          </a:prstGeom>
          <a:noFill/>
        </p:spPr>
        <p:txBody>
          <a:bodyPr wrap="square" lIns="0" tIns="0" rIns="0" bIns="0" rtlCol="0" anchor="t">
            <a:noAutofit/>
          </a:bodyPr>
          <a:lstStyle/>
          <a:p>
            <a:pPr>
              <a:lnSpc>
                <a:spcPct val="150000"/>
              </a:lnSpc>
              <a:spcAft>
                <a:spcPts val="600"/>
              </a:spcAft>
            </a:pPr>
            <a:r>
              <a:rPr lang="en-AU" sz="1800"/>
              <a:t>During this lesson, you will learn how to use samples and effects in your composition. </a:t>
            </a:r>
          </a:p>
          <a:p>
            <a:pPr>
              <a:lnSpc>
                <a:spcPct val="150000"/>
              </a:lnSpc>
              <a:spcAft>
                <a:spcPts val="600"/>
              </a:spcAft>
            </a:pPr>
            <a:r>
              <a:rPr lang="en-AU" sz="1800" b="1"/>
              <a:t>Steps</a:t>
            </a:r>
          </a:p>
          <a:p>
            <a:pPr marL="342900" indent="-342900">
              <a:lnSpc>
                <a:spcPct val="150000"/>
              </a:lnSpc>
              <a:spcAft>
                <a:spcPts val="600"/>
              </a:spcAft>
              <a:buAutoNum type="arabicPeriod"/>
            </a:pPr>
            <a:r>
              <a:rPr lang="en-AU" sz="1800"/>
              <a:t>Open your DAW, such as </a:t>
            </a:r>
            <a:r>
              <a:rPr lang="en-AU" sz="1800" err="1"/>
              <a:t>BandLab</a:t>
            </a:r>
            <a:r>
              <a:rPr lang="en-AU" sz="1800"/>
              <a:t> and use the Sampler tool to record your own sound.</a:t>
            </a:r>
          </a:p>
          <a:p>
            <a:pPr marL="342900" indent="-342900">
              <a:lnSpc>
                <a:spcPct val="150000"/>
              </a:lnSpc>
              <a:spcAft>
                <a:spcPts val="600"/>
              </a:spcAft>
              <a:buAutoNum type="arabicPeriod"/>
            </a:pPr>
            <a:r>
              <a:rPr lang="en-AU" sz="1800"/>
              <a:t>Watch the ‘</a:t>
            </a:r>
            <a:r>
              <a:rPr lang="en-AU" sz="1800">
                <a:hlinkClick r:id="rId3"/>
              </a:rPr>
              <a:t>Using samples tutorial video’ </a:t>
            </a:r>
            <a:r>
              <a:rPr lang="en-AU" sz="1800"/>
              <a:t>in the slide deck to learn how to capture a sample. This could be a sound from your excursion, a vocal sample, or anything you want to say or play. The video will also show how to edit, rename, and trim</a:t>
            </a:r>
            <a:r>
              <a:rPr lang="en-AU" sz="1800" b="1"/>
              <a:t> </a:t>
            </a:r>
            <a:r>
              <a:rPr lang="en-AU" sz="1800"/>
              <a:t>your sample.</a:t>
            </a:r>
          </a:p>
          <a:p>
            <a:pPr marL="342900" indent="-342900">
              <a:lnSpc>
                <a:spcPct val="150000"/>
              </a:lnSpc>
              <a:spcAft>
                <a:spcPts val="600"/>
              </a:spcAft>
              <a:buFontTx/>
              <a:buAutoNum type="arabicPeriod"/>
            </a:pPr>
            <a:r>
              <a:rPr lang="en-AU" sz="1800"/>
              <a:t>Work in your pairs or small groups to create at least one original sound to add to your song. Once recorded, label it clearly and arrange it in a section where it supports your track. For example, the intro, section A or a transition section.</a:t>
            </a:r>
          </a:p>
          <a:p>
            <a:pPr marL="342900" indent="-342900">
              <a:lnSpc>
                <a:spcPct val="150000"/>
              </a:lnSpc>
              <a:spcAft>
                <a:spcPts val="600"/>
              </a:spcAft>
              <a:buFontTx/>
              <a:buAutoNum type="arabicPeriod"/>
            </a:pPr>
            <a:r>
              <a:rPr lang="en-AU" sz="1800"/>
              <a:t>Think about how your sound incorporates texture, character, or meaning to your music. Your teacher will be available to help with recording setups, troubleshoot any issues, and offer creative ideas for how to use your sample effectively.</a:t>
            </a:r>
          </a:p>
        </p:txBody>
      </p:sp>
      <p:sp>
        <p:nvSpPr>
          <p:cNvPr id="2" name="Slide Number Placeholder 1">
            <a:extLst>
              <a:ext uri="{FF2B5EF4-FFF2-40B4-BE49-F238E27FC236}">
                <a16:creationId xmlns:a16="http://schemas.microsoft.com/office/drawing/2014/main" id="{5EC15E64-A3EF-8D14-D8AB-850049E32A5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120</a:t>
            </a:fld>
            <a:endParaRPr lang="en-AU"/>
          </a:p>
        </p:txBody>
      </p:sp>
    </p:spTree>
    <p:extLst>
      <p:ext uri="{BB962C8B-B14F-4D97-AF65-F5344CB8AC3E}">
        <p14:creationId xmlns:p14="http://schemas.microsoft.com/office/powerpoint/2010/main" val="3658636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bg>
      <p:bgPr>
        <a:solidFill>
          <a:srgbClr val="FFE6EA"/>
        </a:solidFill>
        <a:effectLst/>
      </p:bgPr>
    </p:bg>
    <p:spTree>
      <p:nvGrpSpPr>
        <p:cNvPr id="1" name="">
          <a:extLst>
            <a:ext uri="{FF2B5EF4-FFF2-40B4-BE49-F238E27FC236}">
              <a16:creationId xmlns:a16="http://schemas.microsoft.com/office/drawing/2014/main" id="{273F6E03-8BAC-1E80-C384-3FDC245E7B1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0EE63BF-A0C8-C7D3-EEB6-BDA1B1B1376F}"/>
              </a:ext>
            </a:extLst>
          </p:cNvPr>
          <p:cNvSpPr>
            <a:spLocks noGrp="1"/>
          </p:cNvSpPr>
          <p:nvPr>
            <p:ph type="title"/>
          </p:nvPr>
        </p:nvSpPr>
        <p:spPr/>
        <p:txBody>
          <a:bodyPr/>
          <a:lstStyle/>
          <a:p>
            <a:r>
              <a:rPr lang="en-AU">
                <a:latin typeface="+mj-lt"/>
                <a:cs typeface="Arial"/>
              </a:rPr>
              <a:t>Activity 9.1 – using samples and effects (3)</a:t>
            </a:r>
            <a:endParaRPr lang="en-AU">
              <a:latin typeface="+mj-lt"/>
            </a:endParaRPr>
          </a:p>
        </p:txBody>
      </p:sp>
      <p:sp>
        <p:nvSpPr>
          <p:cNvPr id="4" name="Text Placeholder 3">
            <a:extLst>
              <a:ext uri="{FF2B5EF4-FFF2-40B4-BE49-F238E27FC236}">
                <a16:creationId xmlns:a16="http://schemas.microsoft.com/office/drawing/2014/main" id="{4CFB1871-8A91-76C1-9367-F77D4427D3F7}"/>
              </a:ext>
            </a:extLst>
          </p:cNvPr>
          <p:cNvSpPr>
            <a:spLocks noGrp="1"/>
          </p:cNvSpPr>
          <p:nvPr>
            <p:ph type="body" sz="quarter" idx="18"/>
          </p:nvPr>
        </p:nvSpPr>
        <p:spPr/>
        <p:txBody>
          <a:bodyPr/>
          <a:lstStyle/>
          <a:p>
            <a:r>
              <a:rPr lang="en-AU">
                <a:latin typeface="+mj-lt"/>
              </a:rPr>
              <a:t>Adding a sample</a:t>
            </a:r>
          </a:p>
        </p:txBody>
      </p:sp>
      <p:sp>
        <p:nvSpPr>
          <p:cNvPr id="6" name="TextBox 5">
            <a:extLst>
              <a:ext uri="{FF2B5EF4-FFF2-40B4-BE49-F238E27FC236}">
                <a16:creationId xmlns:a16="http://schemas.microsoft.com/office/drawing/2014/main" id="{D0B0CB89-9023-DEAC-658B-F2548A88E32F}"/>
              </a:ext>
            </a:extLst>
          </p:cNvPr>
          <p:cNvSpPr txBox="1"/>
          <p:nvPr/>
        </p:nvSpPr>
        <p:spPr>
          <a:xfrm>
            <a:off x="348000" y="1563269"/>
            <a:ext cx="6955201" cy="3543164"/>
          </a:xfrm>
          <a:prstGeom prst="rect">
            <a:avLst/>
          </a:prstGeom>
          <a:noFill/>
        </p:spPr>
        <p:txBody>
          <a:bodyPr wrap="square" lIns="0" tIns="0" rIns="0" bIns="0" rtlCol="0" anchor="t">
            <a:noAutofit/>
          </a:bodyPr>
          <a:lstStyle/>
          <a:p>
            <a:pPr>
              <a:lnSpc>
                <a:spcPct val="150000"/>
              </a:lnSpc>
              <a:spcAft>
                <a:spcPts val="1200"/>
              </a:spcAft>
            </a:pPr>
            <a:r>
              <a:rPr lang="en-AU" sz="1800"/>
              <a:t>Remember the mood, story, and emotion you are trying to create. As you work, your teacher will be checking in to help with recording setups, fix any input issues, and give ideas for creative ways to use your samples.</a:t>
            </a:r>
          </a:p>
          <a:p>
            <a:pPr>
              <a:lnSpc>
                <a:spcPct val="150000"/>
              </a:lnSpc>
              <a:spcAft>
                <a:spcPts val="1200"/>
              </a:spcAft>
            </a:pPr>
            <a:r>
              <a:rPr lang="en-AU" sz="1800"/>
              <a:t>As you develop your track, ask yourself:</a:t>
            </a:r>
          </a:p>
          <a:p>
            <a:pPr marL="285750" indent="-285750">
              <a:lnSpc>
                <a:spcPct val="150000"/>
              </a:lnSpc>
              <a:spcAft>
                <a:spcPts val="1200"/>
              </a:spcAft>
              <a:buFont typeface="Arial" panose="020B0604020202020204" pitchFamily="34" charset="0"/>
              <a:buChar char="•"/>
            </a:pPr>
            <a:r>
              <a:rPr lang="en-AU" sz="1800"/>
              <a:t>Where does this sound fit best and why?</a:t>
            </a:r>
          </a:p>
          <a:p>
            <a:pPr marL="285750" indent="-285750">
              <a:lnSpc>
                <a:spcPct val="150000"/>
              </a:lnSpc>
              <a:spcAft>
                <a:spcPts val="1200"/>
              </a:spcAft>
              <a:buFont typeface="Arial" panose="020B0604020202020204" pitchFamily="34" charset="0"/>
              <a:buChar char="•"/>
            </a:pPr>
            <a:r>
              <a:rPr lang="en-AU" sz="1800"/>
              <a:t>How does it help tell the story I want my music to express?</a:t>
            </a:r>
          </a:p>
        </p:txBody>
      </p:sp>
      <p:pic>
        <p:nvPicPr>
          <p:cNvPr id="9" name="Picture 8">
            <a:extLst>
              <a:ext uri="{FF2B5EF4-FFF2-40B4-BE49-F238E27FC236}">
                <a16:creationId xmlns:a16="http://schemas.microsoft.com/office/drawing/2014/main" id="{2051CF75-D15B-0CFE-90E4-6286B8FB0750}"/>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07959" y="1563269"/>
            <a:ext cx="3357359" cy="5033506"/>
          </a:xfrm>
          <a:prstGeom prst="rect">
            <a:avLst/>
          </a:prstGeom>
        </p:spPr>
      </p:pic>
      <p:sp>
        <p:nvSpPr>
          <p:cNvPr id="2" name="Slide Number Placeholder 1">
            <a:extLst>
              <a:ext uri="{FF2B5EF4-FFF2-40B4-BE49-F238E27FC236}">
                <a16:creationId xmlns:a16="http://schemas.microsoft.com/office/drawing/2014/main" id="{2BBD6C32-6773-EAF9-F7C3-D5574CF93285}"/>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121</a:t>
            </a:fld>
            <a:endParaRPr lang="en-AU"/>
          </a:p>
        </p:txBody>
      </p:sp>
    </p:spTree>
    <p:extLst>
      <p:ext uri="{BB962C8B-B14F-4D97-AF65-F5344CB8AC3E}">
        <p14:creationId xmlns:p14="http://schemas.microsoft.com/office/powerpoint/2010/main" val="1084888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bg>
      <p:bgPr>
        <a:solidFill>
          <a:srgbClr val="FFE6EA"/>
        </a:solidFill>
        <a:effectLst/>
      </p:bgPr>
    </p:bg>
    <p:spTree>
      <p:nvGrpSpPr>
        <p:cNvPr id="1" name="">
          <a:extLst>
            <a:ext uri="{FF2B5EF4-FFF2-40B4-BE49-F238E27FC236}">
              <a16:creationId xmlns:a16="http://schemas.microsoft.com/office/drawing/2014/main" id="{161214D6-1C50-28F8-5AEA-D99894612E55}"/>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35214DDB-3D43-BA37-8068-F8881972973E}"/>
              </a:ext>
            </a:extLst>
          </p:cNvPr>
          <p:cNvSpPr>
            <a:spLocks noGrp="1"/>
          </p:cNvSpPr>
          <p:nvPr>
            <p:ph type="title"/>
          </p:nvPr>
        </p:nvSpPr>
        <p:spPr/>
        <p:txBody>
          <a:bodyPr/>
          <a:lstStyle/>
          <a:p>
            <a:r>
              <a:rPr lang="en-AU">
                <a:latin typeface="+mj-lt"/>
                <a:cs typeface="Arial"/>
              </a:rPr>
              <a:t>Activity 9.2 – </a:t>
            </a:r>
            <a:r>
              <a:rPr lang="en-AU">
                <a:latin typeface="+mj-lt"/>
              </a:rPr>
              <a:t>recording vocals</a:t>
            </a:r>
            <a:endParaRPr lang="en-AU">
              <a:solidFill>
                <a:srgbClr val="000000"/>
              </a:solidFill>
              <a:latin typeface="+mj-lt"/>
            </a:endParaRPr>
          </a:p>
        </p:txBody>
      </p:sp>
      <p:sp>
        <p:nvSpPr>
          <p:cNvPr id="8" name="Text Placeholder 3">
            <a:extLst>
              <a:ext uri="{FF2B5EF4-FFF2-40B4-BE49-F238E27FC236}">
                <a16:creationId xmlns:a16="http://schemas.microsoft.com/office/drawing/2014/main" id="{FCC9CB55-585D-2AAD-A3F7-0CBA130D6B9F}"/>
              </a:ext>
            </a:extLst>
          </p:cNvPr>
          <p:cNvSpPr>
            <a:spLocks noGrp="1"/>
          </p:cNvSpPr>
          <p:nvPr>
            <p:ph type="body" sz="quarter" idx="18"/>
          </p:nvPr>
        </p:nvSpPr>
        <p:spPr>
          <a:xfrm>
            <a:off x="360000" y="982520"/>
            <a:ext cx="11484000" cy="310015"/>
          </a:xfrm>
        </p:spPr>
        <p:txBody>
          <a:bodyPr/>
          <a:lstStyle/>
          <a:p>
            <a:r>
              <a:rPr lang="en-AU">
                <a:latin typeface="+mj-lt"/>
              </a:rPr>
              <a:t>Adding vocals</a:t>
            </a:r>
          </a:p>
        </p:txBody>
      </p:sp>
      <p:sp>
        <p:nvSpPr>
          <p:cNvPr id="4" name="TextBox 3">
            <a:extLst>
              <a:ext uri="{FF2B5EF4-FFF2-40B4-BE49-F238E27FC236}">
                <a16:creationId xmlns:a16="http://schemas.microsoft.com/office/drawing/2014/main" id="{470A72BA-9498-EDEF-1F47-C857F76A6B21}"/>
              </a:ext>
            </a:extLst>
          </p:cNvPr>
          <p:cNvSpPr txBox="1"/>
          <p:nvPr/>
        </p:nvSpPr>
        <p:spPr>
          <a:xfrm>
            <a:off x="360000" y="1407436"/>
            <a:ext cx="7348433" cy="5288564"/>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342900" indent="-342900" algn="l">
              <a:lnSpc>
                <a:spcPct val="150000"/>
              </a:lnSpc>
              <a:spcAft>
                <a:spcPts val="1200"/>
              </a:spcAft>
              <a:buAutoNum type="arabicPeriod"/>
            </a:pPr>
            <a:r>
              <a:rPr lang="en-GB" sz="1800">
                <a:cs typeface="Arial"/>
              </a:rPr>
              <a:t>Add a voice/mic track to your project.</a:t>
            </a:r>
          </a:p>
          <a:p>
            <a:pPr marL="342900" indent="-342900">
              <a:lnSpc>
                <a:spcPct val="150000"/>
              </a:lnSpc>
              <a:spcAft>
                <a:spcPts val="1200"/>
              </a:spcAft>
              <a:buAutoNum type="arabicPeriod"/>
            </a:pPr>
            <a:r>
              <a:rPr lang="en-GB" sz="1800">
                <a:cs typeface="Arial"/>
              </a:rPr>
              <a:t>Label it clearly. </a:t>
            </a:r>
            <a:r>
              <a:rPr lang="en-AU" sz="1800"/>
              <a:t>For example, Verse Vox or Chorus 1. If you need extra support, you can rewatch the vocal track setup in the earlier podcast tutorial.</a:t>
            </a:r>
            <a:endParaRPr lang="en-GB" sz="1800">
              <a:cs typeface="Arial"/>
            </a:endParaRPr>
          </a:p>
          <a:p>
            <a:pPr marL="342900" indent="-342900" algn="l">
              <a:lnSpc>
                <a:spcPct val="150000"/>
              </a:lnSpc>
              <a:spcAft>
                <a:spcPts val="1200"/>
              </a:spcAft>
              <a:buAutoNum type="arabicPeriod"/>
            </a:pPr>
            <a:r>
              <a:rPr lang="en-GB" sz="1800">
                <a:cs typeface="Arial"/>
              </a:rPr>
              <a:t>Check your mic input by speaking and watching the meter. Adjust the levels so your voice is clear but not too loud.</a:t>
            </a:r>
          </a:p>
          <a:p>
            <a:pPr marL="342900" indent="-342900" algn="l">
              <a:lnSpc>
                <a:spcPct val="150000"/>
              </a:lnSpc>
              <a:spcAft>
                <a:spcPts val="1200"/>
              </a:spcAft>
              <a:buAutoNum type="arabicPeriod"/>
            </a:pPr>
            <a:r>
              <a:rPr lang="en-GB" sz="1800">
                <a:cs typeface="Arial"/>
              </a:rPr>
              <a:t>Press ‘record’ and perform a vocal idea. Press ‘record’ or ‘space bar’ to stop. Play it back to check that it has recorded correctly.</a:t>
            </a:r>
          </a:p>
          <a:p>
            <a:pPr marL="342900" indent="-342900" algn="l">
              <a:lnSpc>
                <a:spcPct val="150000"/>
              </a:lnSpc>
              <a:spcAft>
                <a:spcPts val="1200"/>
              </a:spcAft>
              <a:buAutoNum type="arabicPeriod"/>
            </a:pPr>
            <a:r>
              <a:rPr lang="en-GB" sz="1800">
                <a:cs typeface="Arial"/>
              </a:rPr>
              <a:t>Trim the clip to remove background noise or mistakes and drag it into place so it lines up with your other tracks.</a:t>
            </a:r>
          </a:p>
          <a:p>
            <a:pPr marL="342900" indent="-342900" algn="l">
              <a:lnSpc>
                <a:spcPct val="150000"/>
              </a:lnSpc>
              <a:spcAft>
                <a:spcPts val="1200"/>
              </a:spcAft>
              <a:buAutoNum type="arabicPeriod"/>
            </a:pPr>
            <a:r>
              <a:rPr lang="en-GB" sz="1800">
                <a:cs typeface="Arial"/>
              </a:rPr>
              <a:t>Use the ‘gain control’ to balance the volume of the mix.</a:t>
            </a:r>
          </a:p>
        </p:txBody>
      </p:sp>
      <p:sp>
        <p:nvSpPr>
          <p:cNvPr id="9" name="Rectangle: Rounded Corners 8">
            <a:extLst>
              <a:ext uri="{FF2B5EF4-FFF2-40B4-BE49-F238E27FC236}">
                <a16:creationId xmlns:a16="http://schemas.microsoft.com/office/drawing/2014/main" id="{0463B227-386E-9CF6-3D2C-D304426B4230}"/>
              </a:ext>
            </a:extLst>
          </p:cNvPr>
          <p:cNvSpPr/>
          <p:nvPr/>
        </p:nvSpPr>
        <p:spPr>
          <a:xfrm>
            <a:off x="8010525" y="2045152"/>
            <a:ext cx="3950984" cy="4013132"/>
          </a:xfrm>
          <a:prstGeom prst="roundRect">
            <a:avLst>
              <a:gd name="adj" fmla="val 6629"/>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nSpc>
                <a:spcPct val="150000"/>
              </a:lnSpc>
              <a:spcAft>
                <a:spcPts val="1200"/>
              </a:spcAft>
            </a:pPr>
            <a:r>
              <a:rPr lang="en-AU" sz="1800" b="1">
                <a:solidFill>
                  <a:schemeClr val="tx1"/>
                </a:solidFill>
              </a:rPr>
              <a:t>Recording tips</a:t>
            </a:r>
          </a:p>
          <a:p>
            <a:pPr marL="285750" indent="-285750">
              <a:lnSpc>
                <a:spcPct val="150000"/>
              </a:lnSpc>
              <a:spcAft>
                <a:spcPts val="1200"/>
              </a:spcAft>
              <a:buFont typeface="Arial" panose="020B0604020202020204" pitchFamily="34" charset="0"/>
              <a:buChar char="•"/>
            </a:pPr>
            <a:r>
              <a:rPr lang="en-AU" sz="1800">
                <a:solidFill>
                  <a:schemeClr val="tx1"/>
                </a:solidFill>
              </a:rPr>
              <a:t>Consider</a:t>
            </a:r>
            <a:r>
              <a:rPr lang="en-AU" sz="1800" b="1">
                <a:solidFill>
                  <a:schemeClr val="tx1"/>
                </a:solidFill>
              </a:rPr>
              <a:t> </a:t>
            </a:r>
            <a:r>
              <a:rPr lang="en-AU" sz="1800">
                <a:solidFill>
                  <a:schemeClr val="tx1"/>
                </a:solidFill>
              </a:rPr>
              <a:t>recording a few takes and choosing your best one.</a:t>
            </a:r>
          </a:p>
          <a:p>
            <a:pPr marL="285750" indent="-285750">
              <a:lnSpc>
                <a:spcPct val="150000"/>
              </a:lnSpc>
              <a:spcAft>
                <a:spcPts val="1200"/>
              </a:spcAft>
              <a:buFont typeface="Arial" panose="020B0604020202020204" pitchFamily="34" charset="0"/>
              <a:buChar char="•"/>
            </a:pPr>
            <a:r>
              <a:rPr lang="en-AU" sz="1800">
                <a:solidFill>
                  <a:schemeClr val="tx1"/>
                </a:solidFill>
              </a:rPr>
              <a:t>Think about your vocal tone and delivery. Make sure your performance supports the mood and story of your music.</a:t>
            </a:r>
            <a:endParaRPr lang="en-AU" sz="1800" b="1">
              <a:solidFill>
                <a:schemeClr val="tx1"/>
              </a:solidFill>
            </a:endParaRPr>
          </a:p>
        </p:txBody>
      </p:sp>
      <p:sp>
        <p:nvSpPr>
          <p:cNvPr id="2" name="Slide Number Placeholder 1">
            <a:extLst>
              <a:ext uri="{FF2B5EF4-FFF2-40B4-BE49-F238E27FC236}">
                <a16:creationId xmlns:a16="http://schemas.microsoft.com/office/drawing/2014/main" id="{75CE960F-9413-C298-5501-295EA72C46D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122</a:t>
            </a:fld>
            <a:endParaRPr lang="en-AU"/>
          </a:p>
        </p:txBody>
      </p:sp>
    </p:spTree>
    <p:extLst>
      <p:ext uri="{BB962C8B-B14F-4D97-AF65-F5344CB8AC3E}">
        <p14:creationId xmlns:p14="http://schemas.microsoft.com/office/powerpoint/2010/main" val="1381646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C2D63C-941D-3570-67CA-B19F3ADA6A4C}"/>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1A878A04-DA9E-B51E-E800-219070A1059E}"/>
              </a:ext>
            </a:extLst>
          </p:cNvPr>
          <p:cNvSpPr>
            <a:spLocks noGrp="1"/>
          </p:cNvSpPr>
          <p:nvPr>
            <p:ph type="ctrTitle"/>
          </p:nvPr>
        </p:nvSpPr>
        <p:spPr>
          <a:xfrm>
            <a:off x="450001" y="4902507"/>
            <a:ext cx="7129604" cy="1638938"/>
          </a:xfrm>
        </p:spPr>
        <p:txBody>
          <a:bodyPr/>
          <a:lstStyle/>
          <a:p>
            <a:r>
              <a:rPr lang="en-AU">
                <a:latin typeface="+mj-lt"/>
                <a:cs typeface="Arial"/>
              </a:rPr>
              <a:t>Learning sequence 10 – podcasting</a:t>
            </a:r>
          </a:p>
        </p:txBody>
      </p:sp>
      <p:pic>
        <p:nvPicPr>
          <p:cNvPr id="2" name="Picture 1" descr="Seven concentric circles in ochre tones with 4 horseshoe shapes at cardinal points facing inward. Symbolises people sitting in a yarning circle sharing stories.">
            <a:extLst>
              <a:ext uri="{FF2B5EF4-FFF2-40B4-BE49-F238E27FC236}">
                <a16:creationId xmlns:a16="http://schemas.microsoft.com/office/drawing/2014/main" id="{9C99D0FA-FB1F-86DF-03DA-01C8BCF5064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7444447" y="1804252"/>
            <a:ext cx="4747553" cy="4747553"/>
          </a:xfrm>
          <a:prstGeom prst="rect">
            <a:avLst/>
          </a:prstGeom>
        </p:spPr>
      </p:pic>
      <p:sp>
        <p:nvSpPr>
          <p:cNvPr id="3" name="Text Placeholder 4">
            <a:extLst>
              <a:ext uri="{FF2B5EF4-FFF2-40B4-BE49-F238E27FC236}">
                <a16:creationId xmlns:a16="http://schemas.microsoft.com/office/drawing/2014/main" id="{3C90D7F5-3F9E-BAE7-B569-9EC776FC4C91}"/>
              </a:ext>
              <a:ext uri="{C183D7F6-B498-43B3-948B-1728B52AA6E4}">
                <adec:decorative xmlns:adec="http://schemas.microsoft.com/office/drawing/2017/decorative" val="0"/>
              </a:ext>
            </a:extLst>
          </p:cNvPr>
          <p:cNvSpPr txBox="1">
            <a:spLocks/>
          </p:cNvSpPr>
          <p:nvPr/>
        </p:nvSpPr>
        <p:spPr>
          <a:xfrm>
            <a:off x="8401669" y="6224719"/>
            <a:ext cx="2833108" cy="471281"/>
          </a:xfrm>
          <a:prstGeom prst="rect">
            <a:avLst/>
          </a:prstGeom>
        </p:spPr>
        <p:txBody>
          <a:bodyPr/>
          <a:lstStyle>
            <a:lvl1pPr marL="0" indent="0" algn="l" defTabSz="914377" rtl="0" eaLnBrk="1" latinLnBrk="0" hangingPunct="1">
              <a:lnSpc>
                <a:spcPct val="10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0" indent="0" algn="l" defTabSz="914377"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0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0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000">
                <a:solidFill>
                  <a:schemeClr val="bg1"/>
                </a:solidFill>
              </a:rPr>
              <a:t>Symbol – Story Sharing / Knowledge Sharing © Kayleb Waters, 2025. Used with permission.</a:t>
            </a:r>
            <a:endParaRPr lang="en-AU" sz="300">
              <a:solidFill>
                <a:schemeClr val="bg1"/>
              </a:solidFill>
            </a:endParaRPr>
          </a:p>
        </p:txBody>
      </p:sp>
    </p:spTree>
    <p:extLst>
      <p:ext uri="{BB962C8B-B14F-4D97-AF65-F5344CB8AC3E}">
        <p14:creationId xmlns:p14="http://schemas.microsoft.com/office/powerpoint/2010/main" val="2722798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709D35-8F4E-C8CB-C669-B5C457667672}"/>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78D4A928-0FDD-CF3E-36BD-522BA689DEB8}"/>
              </a:ext>
            </a:extLst>
          </p:cNvPr>
          <p:cNvSpPr>
            <a:spLocks noGrp="1"/>
          </p:cNvSpPr>
          <p:nvPr>
            <p:ph type="title"/>
          </p:nvPr>
        </p:nvSpPr>
        <p:spPr/>
        <p:txBody>
          <a:bodyPr/>
          <a:lstStyle/>
          <a:p>
            <a:r>
              <a:rPr lang="en-AU">
                <a:latin typeface="+mj-lt"/>
                <a:cs typeface="Arial"/>
              </a:rPr>
              <a:t>Learning intentions and success criteria (10)</a:t>
            </a:r>
            <a:endParaRPr lang="en-AU">
              <a:latin typeface="+mj-lt"/>
            </a:endParaRPr>
          </a:p>
        </p:txBody>
      </p:sp>
      <p:sp>
        <p:nvSpPr>
          <p:cNvPr id="3" name="TextBox 2">
            <a:extLst>
              <a:ext uri="{FF2B5EF4-FFF2-40B4-BE49-F238E27FC236}">
                <a16:creationId xmlns:a16="http://schemas.microsoft.com/office/drawing/2014/main" id="{53FF7129-7FAC-61E7-9EA2-222B11715026}"/>
              </a:ext>
            </a:extLst>
          </p:cNvPr>
          <p:cNvSpPr txBox="1"/>
          <p:nvPr/>
        </p:nvSpPr>
        <p:spPr>
          <a:xfrm>
            <a:off x="348000" y="1776705"/>
            <a:ext cx="11303000" cy="498078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600"/>
              </a:spcAft>
            </a:pPr>
            <a:r>
              <a:rPr lang="en-AU" sz="1800" b="1">
                <a:solidFill>
                  <a:schemeClr val="accent1"/>
                </a:solidFill>
                <a:latin typeface="+mj-lt"/>
                <a:cs typeface="Arial" panose="020B0604020202020204" pitchFamily="34" charset="0"/>
              </a:rPr>
              <a:t>We are learning to</a:t>
            </a:r>
            <a:endParaRPr lang="en-AU" sz="1800" b="1">
              <a:solidFill>
                <a:schemeClr val="accent1"/>
              </a:solidFill>
              <a:latin typeface="+mj-lt"/>
              <a:ea typeface="+mn-lt"/>
              <a:cs typeface="Arial" panose="020B0604020202020204" pitchFamily="34" charset="0"/>
            </a:endParaRPr>
          </a:p>
          <a:p>
            <a:pPr marL="342900" lvl="0" indent="-342900">
              <a:lnSpc>
                <a:spcPct val="150000"/>
              </a:lnSpc>
              <a:spcAft>
                <a:spcPts val="600"/>
              </a:spcAft>
              <a:buFont typeface="Arial"/>
              <a:buChar char="•"/>
            </a:pPr>
            <a:r>
              <a:rPr lang="en-AU" sz="1800">
                <a:cs typeface="Arial" panose="020B0604020202020204" pitchFamily="34" charset="0"/>
              </a:rPr>
              <a:t>plan and script a podcast that clearly explains our composition process, acknowledges Cultural knowledge, and demonstrates respect for ICIP</a:t>
            </a:r>
          </a:p>
          <a:p>
            <a:pPr marL="342900" lvl="0" indent="-342900">
              <a:lnSpc>
                <a:spcPct val="150000"/>
              </a:lnSpc>
              <a:spcAft>
                <a:spcPts val="600"/>
              </a:spcAft>
              <a:buFont typeface="Arial"/>
              <a:buChar char="•"/>
            </a:pPr>
            <a:r>
              <a:rPr lang="en-AU" sz="1800">
                <a:cs typeface="Arial" panose="020B0604020202020204" pitchFamily="34" charset="0"/>
              </a:rPr>
              <a:t>use tone, pacing, and vocal delivery to create an engaging and reflective podcast</a:t>
            </a:r>
          </a:p>
          <a:p>
            <a:pPr marL="342900" indent="-342900">
              <a:lnSpc>
                <a:spcPct val="150000"/>
              </a:lnSpc>
              <a:spcAft>
                <a:spcPts val="600"/>
              </a:spcAft>
              <a:buFont typeface="Arial"/>
              <a:buChar char="•"/>
            </a:pPr>
            <a:r>
              <a:rPr lang="en-AU" sz="1800">
                <a:cs typeface="Arial" panose="020B0604020202020204" pitchFamily="34" charset="0"/>
              </a:rPr>
              <a:t>finalise, export, and share our podcast using digital tools and contribute to a positive listening and feedback session.</a:t>
            </a:r>
          </a:p>
          <a:p>
            <a:pPr>
              <a:lnSpc>
                <a:spcPct val="150000"/>
              </a:lnSpc>
            </a:pPr>
            <a:r>
              <a:rPr lang="en-AU" sz="1800" b="1">
                <a:solidFill>
                  <a:schemeClr val="accent1"/>
                </a:solidFill>
                <a:latin typeface="+mj-lt"/>
                <a:cs typeface="Arial" panose="020B0604020202020204" pitchFamily="34" charset="0"/>
              </a:rPr>
              <a:t>We can</a:t>
            </a:r>
            <a:endParaRPr lang="en-US" sz="1800">
              <a:solidFill>
                <a:schemeClr val="accent1"/>
              </a:solidFill>
              <a:latin typeface="+mj-lt"/>
              <a:cs typeface="Arial" panose="020B0604020202020204" pitchFamily="34" charset="0"/>
            </a:endParaRPr>
          </a:p>
          <a:p>
            <a:pPr marL="342900" lvl="0" indent="-342900">
              <a:lnSpc>
                <a:spcPct val="150000"/>
              </a:lnSpc>
              <a:spcAft>
                <a:spcPts val="600"/>
              </a:spcAft>
              <a:buFont typeface="Arial"/>
              <a:buChar char="•"/>
            </a:pPr>
            <a:r>
              <a:rPr lang="en-AU" sz="1800">
                <a:cs typeface="Arial" panose="020B0604020202020204" pitchFamily="34" charset="0"/>
              </a:rPr>
              <a:t>complete a podcast script that includes an introduction, ICIP acknowledgement, creative breakdown, contributor roles, and a personal reflection</a:t>
            </a:r>
          </a:p>
          <a:p>
            <a:pPr marL="342900" lvl="0" indent="-342900">
              <a:lnSpc>
                <a:spcPct val="150000"/>
              </a:lnSpc>
              <a:spcAft>
                <a:spcPts val="600"/>
              </a:spcAft>
              <a:buFont typeface="Arial"/>
              <a:buChar char="•"/>
            </a:pPr>
            <a:r>
              <a:rPr lang="en-AU" sz="1800">
                <a:cs typeface="Arial" panose="020B0604020202020204" pitchFamily="34" charset="0"/>
              </a:rPr>
              <a:t>record our podcast with a confident and expressive delivery using appropriate tone and pacing</a:t>
            </a:r>
          </a:p>
          <a:p>
            <a:pPr marL="342900" indent="-342900">
              <a:lnSpc>
                <a:spcPct val="150000"/>
              </a:lnSpc>
              <a:spcAft>
                <a:spcPts val="600"/>
              </a:spcAft>
              <a:buFont typeface="Arial"/>
              <a:buChar char="•"/>
            </a:pPr>
            <a:r>
              <a:rPr lang="en-AU" sz="1800">
                <a:cs typeface="Arial" panose="020B0604020202020204" pitchFamily="34" charset="0"/>
              </a:rPr>
              <a:t>export and upload our final podcast and provide thoughtful peer feedback during the listening session.</a:t>
            </a:r>
          </a:p>
        </p:txBody>
      </p:sp>
      <p:sp>
        <p:nvSpPr>
          <p:cNvPr id="2" name="Slide Number Placeholder 1">
            <a:extLst>
              <a:ext uri="{FF2B5EF4-FFF2-40B4-BE49-F238E27FC236}">
                <a16:creationId xmlns:a16="http://schemas.microsoft.com/office/drawing/2014/main" id="{165AEEA3-29CC-E4EC-FA72-12C486DEA233}"/>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124</a:t>
            </a:fld>
            <a:endParaRPr lang="en-AU"/>
          </a:p>
        </p:txBody>
      </p:sp>
    </p:spTree>
    <p:extLst>
      <p:ext uri="{BB962C8B-B14F-4D97-AF65-F5344CB8AC3E}">
        <p14:creationId xmlns:p14="http://schemas.microsoft.com/office/powerpoint/2010/main" val="327843088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a:extLst>
            <a:ext uri="{FF2B5EF4-FFF2-40B4-BE49-F238E27FC236}">
              <a16:creationId xmlns:a16="http://schemas.microsoft.com/office/drawing/2014/main" id="{8BAED50C-2073-81ED-E7E8-0D4CAA1D092A}"/>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2CEB3F48-1682-B4B7-AD74-B20AE9817E55}"/>
              </a:ext>
            </a:extLst>
          </p:cNvPr>
          <p:cNvSpPr>
            <a:spLocks noGrp="1"/>
          </p:cNvSpPr>
          <p:nvPr>
            <p:ph type="title"/>
          </p:nvPr>
        </p:nvSpPr>
        <p:spPr/>
        <p:txBody>
          <a:bodyPr/>
          <a:lstStyle/>
          <a:p>
            <a:r>
              <a:rPr lang="en-AU">
                <a:latin typeface="+mj-lt"/>
                <a:cs typeface="Arial"/>
              </a:rPr>
              <a:t>Activity 10.1 – podcast planning (1) </a:t>
            </a:r>
            <a:endParaRPr lang="en-AU">
              <a:solidFill>
                <a:srgbClr val="000000"/>
              </a:solidFill>
              <a:latin typeface="+mj-lt"/>
            </a:endParaRPr>
          </a:p>
          <a:p>
            <a:endParaRPr lang="en-AU">
              <a:latin typeface="+mj-lt"/>
            </a:endParaRPr>
          </a:p>
        </p:txBody>
      </p:sp>
      <p:sp>
        <p:nvSpPr>
          <p:cNvPr id="3" name="Text Placeholder 3">
            <a:extLst>
              <a:ext uri="{FF2B5EF4-FFF2-40B4-BE49-F238E27FC236}">
                <a16:creationId xmlns:a16="http://schemas.microsoft.com/office/drawing/2014/main" id="{FB1FCADA-0C68-1772-6603-F14EA3E674EE}"/>
              </a:ext>
            </a:extLst>
          </p:cNvPr>
          <p:cNvSpPr>
            <a:spLocks noGrp="1"/>
          </p:cNvSpPr>
          <p:nvPr>
            <p:ph type="body" sz="quarter" idx="18"/>
          </p:nvPr>
        </p:nvSpPr>
        <p:spPr>
          <a:xfrm>
            <a:off x="360000" y="961319"/>
            <a:ext cx="11484000" cy="310015"/>
          </a:xfrm>
        </p:spPr>
        <p:txBody>
          <a:bodyPr/>
          <a:lstStyle/>
          <a:p>
            <a:r>
              <a:rPr lang="en-AU">
                <a:latin typeface="+mj-lt"/>
                <a:cs typeface="Arial"/>
              </a:rPr>
              <a:t>Storyboard scaffold</a:t>
            </a:r>
            <a:endParaRPr lang="en-AU">
              <a:latin typeface="+mj-lt"/>
            </a:endParaRPr>
          </a:p>
        </p:txBody>
      </p:sp>
      <p:sp>
        <p:nvSpPr>
          <p:cNvPr id="6" name="TextBox 5">
            <a:extLst>
              <a:ext uri="{FF2B5EF4-FFF2-40B4-BE49-F238E27FC236}">
                <a16:creationId xmlns:a16="http://schemas.microsoft.com/office/drawing/2014/main" id="{E934D9BC-8E61-CB83-ADDA-AA0F987D2AE8}"/>
              </a:ext>
            </a:extLst>
          </p:cNvPr>
          <p:cNvSpPr txBox="1"/>
          <p:nvPr/>
        </p:nvSpPr>
        <p:spPr>
          <a:xfrm>
            <a:off x="360000" y="1327052"/>
            <a:ext cx="9828186" cy="364139"/>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pPr>
            <a:r>
              <a:rPr lang="en-AU" sz="1800"/>
              <a:t>Work individually or in pairs to draft your podcast planning scaffold.</a:t>
            </a:r>
            <a:endParaRPr lang="en-US"/>
          </a:p>
        </p:txBody>
      </p:sp>
      <p:sp>
        <p:nvSpPr>
          <p:cNvPr id="8" name="Freeform 7">
            <a:extLst>
              <a:ext uri="{FF2B5EF4-FFF2-40B4-BE49-F238E27FC236}">
                <a16:creationId xmlns:a16="http://schemas.microsoft.com/office/drawing/2014/main" id="{9053DB97-EBA0-2A17-A5AE-B651A68B2F16}"/>
              </a:ext>
            </a:extLst>
          </p:cNvPr>
          <p:cNvSpPr/>
          <p:nvPr/>
        </p:nvSpPr>
        <p:spPr>
          <a:xfrm>
            <a:off x="360000" y="1917000"/>
            <a:ext cx="2466087" cy="1511999"/>
          </a:xfrm>
          <a:custGeom>
            <a:avLst/>
            <a:gdLst>
              <a:gd name="connsiteX0" fmla="*/ 0 w 4629457"/>
              <a:gd name="connsiteY0" fmla="*/ 112776 h 1127760"/>
              <a:gd name="connsiteX1" fmla="*/ 112776 w 4629457"/>
              <a:gd name="connsiteY1" fmla="*/ 0 h 1127760"/>
              <a:gd name="connsiteX2" fmla="*/ 4516681 w 4629457"/>
              <a:gd name="connsiteY2" fmla="*/ 0 h 1127760"/>
              <a:gd name="connsiteX3" fmla="*/ 4629457 w 4629457"/>
              <a:gd name="connsiteY3" fmla="*/ 112776 h 1127760"/>
              <a:gd name="connsiteX4" fmla="*/ 4629457 w 4629457"/>
              <a:gd name="connsiteY4" fmla="*/ 1014984 h 1127760"/>
              <a:gd name="connsiteX5" fmla="*/ 4516681 w 4629457"/>
              <a:gd name="connsiteY5" fmla="*/ 1127760 h 1127760"/>
              <a:gd name="connsiteX6" fmla="*/ 112776 w 4629457"/>
              <a:gd name="connsiteY6" fmla="*/ 1127760 h 1127760"/>
              <a:gd name="connsiteX7" fmla="*/ 0 w 4629457"/>
              <a:gd name="connsiteY7" fmla="*/ 1014984 h 1127760"/>
              <a:gd name="connsiteX8" fmla="*/ 0 w 4629457"/>
              <a:gd name="connsiteY8" fmla="*/ 112776 h 1127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29457" h="1127760">
                <a:moveTo>
                  <a:pt x="0" y="112776"/>
                </a:moveTo>
                <a:cubicBezTo>
                  <a:pt x="0" y="50492"/>
                  <a:pt x="50492" y="0"/>
                  <a:pt x="112776" y="0"/>
                </a:cubicBezTo>
                <a:lnTo>
                  <a:pt x="4516681" y="0"/>
                </a:lnTo>
                <a:cubicBezTo>
                  <a:pt x="4578965" y="0"/>
                  <a:pt x="4629457" y="50492"/>
                  <a:pt x="4629457" y="112776"/>
                </a:cubicBezTo>
                <a:lnTo>
                  <a:pt x="4629457" y="1014984"/>
                </a:lnTo>
                <a:cubicBezTo>
                  <a:pt x="4629457" y="1077268"/>
                  <a:pt x="4578965" y="1127760"/>
                  <a:pt x="4516681" y="1127760"/>
                </a:cubicBezTo>
                <a:lnTo>
                  <a:pt x="112776" y="1127760"/>
                </a:lnTo>
                <a:cubicBezTo>
                  <a:pt x="50492" y="1127760"/>
                  <a:pt x="0" y="1077268"/>
                  <a:pt x="0" y="1014984"/>
                </a:cubicBezTo>
                <a:lnTo>
                  <a:pt x="0" y="112776"/>
                </a:lnTo>
                <a:close/>
              </a:path>
            </a:pathLst>
          </a:custGeom>
          <a:ln>
            <a:noFill/>
          </a:ln>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108000" tIns="108000" rIns="108000" bIns="108000" numCol="1" spcCol="1270" anchor="ctr" anchorCtr="0">
            <a:noAutofit/>
          </a:bodyPr>
          <a:lstStyle/>
          <a:p>
            <a:pPr marL="0" lvl="0" indent="0" algn="ctr" defTabSz="889000" rtl="0">
              <a:lnSpc>
                <a:spcPct val="90000"/>
              </a:lnSpc>
              <a:spcBef>
                <a:spcPct val="0"/>
              </a:spcBef>
              <a:spcAft>
                <a:spcPct val="35000"/>
              </a:spcAft>
              <a:buNone/>
            </a:pPr>
            <a:r>
              <a:rPr lang="en-US" sz="1800" b="1" kern="1200"/>
              <a:t>Acknowledgement of Country</a:t>
            </a:r>
          </a:p>
        </p:txBody>
      </p:sp>
      <p:sp>
        <p:nvSpPr>
          <p:cNvPr id="9" name="Freeform 8">
            <a:extLst>
              <a:ext uri="{FF2B5EF4-FFF2-40B4-BE49-F238E27FC236}">
                <a16:creationId xmlns:a16="http://schemas.microsoft.com/office/drawing/2014/main" id="{3EF6D97E-EAF6-6D89-82DB-B7772D278F43}"/>
              </a:ext>
              <a:ext uri="{C183D7F6-B498-43B3-948B-1728B52AA6E4}">
                <adec:decorative xmlns:adec="http://schemas.microsoft.com/office/drawing/2017/decorative" val="1"/>
              </a:ext>
            </a:extLst>
          </p:cNvPr>
          <p:cNvSpPr/>
          <p:nvPr/>
        </p:nvSpPr>
        <p:spPr>
          <a:xfrm>
            <a:off x="3120203" y="2109119"/>
            <a:ext cx="981445" cy="1127760"/>
          </a:xfrm>
          <a:custGeom>
            <a:avLst/>
            <a:gdLst>
              <a:gd name="connsiteX0" fmla="*/ 0 w 981445"/>
              <a:gd name="connsiteY0" fmla="*/ 225552 h 1127760"/>
              <a:gd name="connsiteX1" fmla="*/ 490723 w 981445"/>
              <a:gd name="connsiteY1" fmla="*/ 225552 h 1127760"/>
              <a:gd name="connsiteX2" fmla="*/ 490723 w 981445"/>
              <a:gd name="connsiteY2" fmla="*/ 0 h 1127760"/>
              <a:gd name="connsiteX3" fmla="*/ 981445 w 981445"/>
              <a:gd name="connsiteY3" fmla="*/ 563880 h 1127760"/>
              <a:gd name="connsiteX4" fmla="*/ 490723 w 981445"/>
              <a:gd name="connsiteY4" fmla="*/ 1127760 h 1127760"/>
              <a:gd name="connsiteX5" fmla="*/ 490723 w 981445"/>
              <a:gd name="connsiteY5" fmla="*/ 902208 h 1127760"/>
              <a:gd name="connsiteX6" fmla="*/ 0 w 981445"/>
              <a:gd name="connsiteY6" fmla="*/ 902208 h 1127760"/>
              <a:gd name="connsiteX7" fmla="*/ 0 w 981445"/>
              <a:gd name="connsiteY7" fmla="*/ 225552 h 1127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1445" h="1127760">
                <a:moveTo>
                  <a:pt x="0" y="225552"/>
                </a:moveTo>
                <a:lnTo>
                  <a:pt x="490723" y="225552"/>
                </a:lnTo>
                <a:lnTo>
                  <a:pt x="490723" y="0"/>
                </a:lnTo>
                <a:lnTo>
                  <a:pt x="981445" y="563880"/>
                </a:lnTo>
                <a:lnTo>
                  <a:pt x="490723" y="1127760"/>
                </a:lnTo>
                <a:lnTo>
                  <a:pt x="490723" y="902208"/>
                </a:lnTo>
                <a:lnTo>
                  <a:pt x="0" y="902208"/>
                </a:lnTo>
                <a:lnTo>
                  <a:pt x="0" y="225552"/>
                </a:lnTo>
                <a:close/>
              </a:path>
            </a:pathLst>
          </a:custGeom>
        </p:spPr>
        <p:style>
          <a:lnRef idx="0">
            <a:schemeClr val="dk2">
              <a:tint val="60000"/>
              <a:hueOff val="0"/>
              <a:satOff val="0"/>
              <a:lumOff val="0"/>
              <a:alphaOff val="0"/>
            </a:schemeClr>
          </a:lnRef>
          <a:fillRef idx="1">
            <a:schemeClr val="dk2">
              <a:tint val="60000"/>
              <a:hueOff val="0"/>
              <a:satOff val="0"/>
              <a:lumOff val="0"/>
              <a:alphaOff val="0"/>
            </a:schemeClr>
          </a:fillRef>
          <a:effectRef idx="0">
            <a:schemeClr val="dk2">
              <a:tint val="60000"/>
              <a:hueOff val="0"/>
              <a:satOff val="0"/>
              <a:lumOff val="0"/>
              <a:alphaOff val="0"/>
            </a:schemeClr>
          </a:effectRef>
          <a:fontRef idx="minor">
            <a:schemeClr val="lt1"/>
          </a:fontRef>
        </p:style>
        <p:txBody>
          <a:bodyPr spcFirstLastPara="0" vert="horz" wrap="square" lIns="0" tIns="225552" rIns="294433" bIns="225552" numCol="1" spcCol="1270" anchor="ctr" anchorCtr="0">
            <a:noAutofit/>
          </a:bodyPr>
          <a:lstStyle/>
          <a:p>
            <a:pPr marL="0" lvl="0" indent="0" algn="ctr" defTabSz="622300">
              <a:lnSpc>
                <a:spcPct val="90000"/>
              </a:lnSpc>
              <a:spcBef>
                <a:spcPct val="0"/>
              </a:spcBef>
              <a:spcAft>
                <a:spcPct val="35000"/>
              </a:spcAft>
              <a:buNone/>
            </a:pPr>
            <a:endParaRPr lang="en-US" sz="1400" kern="1200"/>
          </a:p>
        </p:txBody>
      </p:sp>
      <p:sp>
        <p:nvSpPr>
          <p:cNvPr id="10" name="Freeform 9">
            <a:extLst>
              <a:ext uri="{FF2B5EF4-FFF2-40B4-BE49-F238E27FC236}">
                <a16:creationId xmlns:a16="http://schemas.microsoft.com/office/drawing/2014/main" id="{0182C0AA-8066-38D9-3FD0-642B7133D55B}"/>
              </a:ext>
            </a:extLst>
          </p:cNvPr>
          <p:cNvSpPr/>
          <p:nvPr/>
        </p:nvSpPr>
        <p:spPr>
          <a:xfrm>
            <a:off x="4231458" y="1916999"/>
            <a:ext cx="4515936" cy="1512000"/>
          </a:xfrm>
          <a:custGeom>
            <a:avLst/>
            <a:gdLst>
              <a:gd name="connsiteX0" fmla="*/ 0 w 4629457"/>
              <a:gd name="connsiteY0" fmla="*/ 112776 h 1127760"/>
              <a:gd name="connsiteX1" fmla="*/ 112776 w 4629457"/>
              <a:gd name="connsiteY1" fmla="*/ 0 h 1127760"/>
              <a:gd name="connsiteX2" fmla="*/ 4516681 w 4629457"/>
              <a:gd name="connsiteY2" fmla="*/ 0 h 1127760"/>
              <a:gd name="connsiteX3" fmla="*/ 4629457 w 4629457"/>
              <a:gd name="connsiteY3" fmla="*/ 112776 h 1127760"/>
              <a:gd name="connsiteX4" fmla="*/ 4629457 w 4629457"/>
              <a:gd name="connsiteY4" fmla="*/ 1014984 h 1127760"/>
              <a:gd name="connsiteX5" fmla="*/ 4516681 w 4629457"/>
              <a:gd name="connsiteY5" fmla="*/ 1127760 h 1127760"/>
              <a:gd name="connsiteX6" fmla="*/ 112776 w 4629457"/>
              <a:gd name="connsiteY6" fmla="*/ 1127760 h 1127760"/>
              <a:gd name="connsiteX7" fmla="*/ 0 w 4629457"/>
              <a:gd name="connsiteY7" fmla="*/ 1014984 h 1127760"/>
              <a:gd name="connsiteX8" fmla="*/ 0 w 4629457"/>
              <a:gd name="connsiteY8" fmla="*/ 112776 h 1127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29457" h="1127760">
                <a:moveTo>
                  <a:pt x="0" y="112776"/>
                </a:moveTo>
                <a:cubicBezTo>
                  <a:pt x="0" y="50492"/>
                  <a:pt x="50492" y="0"/>
                  <a:pt x="112776" y="0"/>
                </a:cubicBezTo>
                <a:lnTo>
                  <a:pt x="4516681" y="0"/>
                </a:lnTo>
                <a:cubicBezTo>
                  <a:pt x="4578965" y="0"/>
                  <a:pt x="4629457" y="50492"/>
                  <a:pt x="4629457" y="112776"/>
                </a:cubicBezTo>
                <a:lnTo>
                  <a:pt x="4629457" y="1014984"/>
                </a:lnTo>
                <a:cubicBezTo>
                  <a:pt x="4629457" y="1077268"/>
                  <a:pt x="4578965" y="1127760"/>
                  <a:pt x="4516681" y="1127760"/>
                </a:cubicBezTo>
                <a:lnTo>
                  <a:pt x="112776" y="1127760"/>
                </a:lnTo>
                <a:cubicBezTo>
                  <a:pt x="50492" y="1127760"/>
                  <a:pt x="0" y="1077268"/>
                  <a:pt x="0" y="1014984"/>
                </a:cubicBezTo>
                <a:lnTo>
                  <a:pt x="0" y="112776"/>
                </a:lnTo>
                <a:close/>
              </a:path>
            </a:pathLst>
          </a:custGeom>
          <a:ln>
            <a:noFill/>
          </a:ln>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97801" tIns="97801" rIns="97801" bIns="97801" numCol="1" spcCol="1270" anchor="ctr" anchorCtr="0">
            <a:noAutofit/>
          </a:bodyPr>
          <a:lstStyle/>
          <a:p>
            <a:pPr marL="0" lvl="0" indent="0" defTabSz="755650" rtl="0">
              <a:lnSpc>
                <a:spcPct val="114000"/>
              </a:lnSpc>
              <a:spcBef>
                <a:spcPct val="0"/>
              </a:spcBef>
              <a:spcAft>
                <a:spcPts val="600"/>
              </a:spcAft>
              <a:buNone/>
            </a:pPr>
            <a:r>
              <a:rPr lang="en-AU" sz="1600" kern="1200"/>
              <a:t>Begin with an Acknowledgement of Country for the Lands you are on. Describe how the Knowledge Holders’ stories helped shape your song and express your gratitude.</a:t>
            </a:r>
            <a:endParaRPr lang="en-US" sz="1600" kern="1200"/>
          </a:p>
        </p:txBody>
      </p:sp>
      <p:sp>
        <p:nvSpPr>
          <p:cNvPr id="12" name="Freeform 11">
            <a:extLst>
              <a:ext uri="{FF2B5EF4-FFF2-40B4-BE49-F238E27FC236}">
                <a16:creationId xmlns:a16="http://schemas.microsoft.com/office/drawing/2014/main" id="{B7F7085A-FAFA-B26F-8323-23ED55A6BDAE}"/>
              </a:ext>
            </a:extLst>
          </p:cNvPr>
          <p:cNvSpPr/>
          <p:nvPr/>
        </p:nvSpPr>
        <p:spPr>
          <a:xfrm>
            <a:off x="360000" y="3571097"/>
            <a:ext cx="2466087" cy="1511998"/>
          </a:xfrm>
          <a:custGeom>
            <a:avLst/>
            <a:gdLst>
              <a:gd name="connsiteX0" fmla="*/ 0 w 4629457"/>
              <a:gd name="connsiteY0" fmla="*/ 112776 h 1127760"/>
              <a:gd name="connsiteX1" fmla="*/ 112776 w 4629457"/>
              <a:gd name="connsiteY1" fmla="*/ 0 h 1127760"/>
              <a:gd name="connsiteX2" fmla="*/ 4516681 w 4629457"/>
              <a:gd name="connsiteY2" fmla="*/ 0 h 1127760"/>
              <a:gd name="connsiteX3" fmla="*/ 4629457 w 4629457"/>
              <a:gd name="connsiteY3" fmla="*/ 112776 h 1127760"/>
              <a:gd name="connsiteX4" fmla="*/ 4629457 w 4629457"/>
              <a:gd name="connsiteY4" fmla="*/ 1014984 h 1127760"/>
              <a:gd name="connsiteX5" fmla="*/ 4516681 w 4629457"/>
              <a:gd name="connsiteY5" fmla="*/ 1127760 h 1127760"/>
              <a:gd name="connsiteX6" fmla="*/ 112776 w 4629457"/>
              <a:gd name="connsiteY6" fmla="*/ 1127760 h 1127760"/>
              <a:gd name="connsiteX7" fmla="*/ 0 w 4629457"/>
              <a:gd name="connsiteY7" fmla="*/ 1014984 h 1127760"/>
              <a:gd name="connsiteX8" fmla="*/ 0 w 4629457"/>
              <a:gd name="connsiteY8" fmla="*/ 112776 h 1127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29457" h="1127760">
                <a:moveTo>
                  <a:pt x="0" y="112776"/>
                </a:moveTo>
                <a:cubicBezTo>
                  <a:pt x="0" y="50492"/>
                  <a:pt x="50492" y="0"/>
                  <a:pt x="112776" y="0"/>
                </a:cubicBezTo>
                <a:lnTo>
                  <a:pt x="4516681" y="0"/>
                </a:lnTo>
                <a:cubicBezTo>
                  <a:pt x="4578965" y="0"/>
                  <a:pt x="4629457" y="50492"/>
                  <a:pt x="4629457" y="112776"/>
                </a:cubicBezTo>
                <a:lnTo>
                  <a:pt x="4629457" y="1014984"/>
                </a:lnTo>
                <a:cubicBezTo>
                  <a:pt x="4629457" y="1077268"/>
                  <a:pt x="4578965" y="1127760"/>
                  <a:pt x="4516681" y="1127760"/>
                </a:cubicBezTo>
                <a:lnTo>
                  <a:pt x="112776" y="1127760"/>
                </a:lnTo>
                <a:cubicBezTo>
                  <a:pt x="50492" y="1127760"/>
                  <a:pt x="0" y="1077268"/>
                  <a:pt x="0" y="1014984"/>
                </a:cubicBezTo>
                <a:lnTo>
                  <a:pt x="0" y="112776"/>
                </a:lnTo>
                <a:close/>
              </a:path>
            </a:pathLst>
          </a:custGeom>
          <a:solidFill>
            <a:schemeClr val="accent1">
              <a:lumMod val="50000"/>
              <a:lumOff val="50000"/>
              <a:alpha val="90000"/>
            </a:schemeClr>
          </a:solidFill>
          <a:ln>
            <a:noFill/>
          </a:ln>
        </p:spPr>
        <p:style>
          <a:lnRef idx="2">
            <a:schemeClr val="lt1">
              <a:hueOff val="0"/>
              <a:satOff val="0"/>
              <a:lumOff val="0"/>
              <a:alphaOff val="0"/>
            </a:schemeClr>
          </a:lnRef>
          <a:fillRef idx="1">
            <a:scrgbClr r="0" g="0" b="0"/>
          </a:fillRef>
          <a:effectRef idx="0">
            <a:schemeClr val="accent1">
              <a:alpha val="90000"/>
              <a:hueOff val="0"/>
              <a:satOff val="0"/>
              <a:lumOff val="0"/>
              <a:alphaOff val="0"/>
            </a:schemeClr>
          </a:effectRef>
          <a:fontRef idx="minor">
            <a:schemeClr val="lt1"/>
          </a:fontRef>
        </p:style>
        <p:txBody>
          <a:bodyPr spcFirstLastPara="0" vert="horz" wrap="square" lIns="108000" tIns="108000" rIns="108000" bIns="108000" numCol="1" spcCol="1270" anchor="ctr" anchorCtr="0">
            <a:noAutofit/>
          </a:bodyPr>
          <a:lstStyle/>
          <a:p>
            <a:pPr marL="0" lvl="0" indent="0" algn="ctr" defTabSz="1066800" rtl="0">
              <a:lnSpc>
                <a:spcPct val="90000"/>
              </a:lnSpc>
              <a:spcBef>
                <a:spcPct val="0"/>
              </a:spcBef>
              <a:spcAft>
                <a:spcPct val="35000"/>
              </a:spcAft>
              <a:buNone/>
            </a:pPr>
            <a:r>
              <a:rPr lang="en-US" sz="1800" b="1" kern="1200"/>
              <a:t>Introduction</a:t>
            </a:r>
          </a:p>
        </p:txBody>
      </p:sp>
      <p:sp>
        <p:nvSpPr>
          <p:cNvPr id="13" name="Freeform 12">
            <a:extLst>
              <a:ext uri="{FF2B5EF4-FFF2-40B4-BE49-F238E27FC236}">
                <a16:creationId xmlns:a16="http://schemas.microsoft.com/office/drawing/2014/main" id="{54A83059-6CDE-C1B8-A6B7-8A94BC085D29}"/>
              </a:ext>
              <a:ext uri="{C183D7F6-B498-43B3-948B-1728B52AA6E4}">
                <adec:decorative xmlns:adec="http://schemas.microsoft.com/office/drawing/2017/decorative" val="1"/>
              </a:ext>
            </a:extLst>
          </p:cNvPr>
          <p:cNvSpPr/>
          <p:nvPr/>
        </p:nvSpPr>
        <p:spPr>
          <a:xfrm>
            <a:off x="3120203" y="3763216"/>
            <a:ext cx="981445" cy="1127760"/>
          </a:xfrm>
          <a:custGeom>
            <a:avLst/>
            <a:gdLst>
              <a:gd name="connsiteX0" fmla="*/ 0 w 981445"/>
              <a:gd name="connsiteY0" fmla="*/ 225552 h 1127760"/>
              <a:gd name="connsiteX1" fmla="*/ 490723 w 981445"/>
              <a:gd name="connsiteY1" fmla="*/ 225552 h 1127760"/>
              <a:gd name="connsiteX2" fmla="*/ 490723 w 981445"/>
              <a:gd name="connsiteY2" fmla="*/ 0 h 1127760"/>
              <a:gd name="connsiteX3" fmla="*/ 981445 w 981445"/>
              <a:gd name="connsiteY3" fmla="*/ 563880 h 1127760"/>
              <a:gd name="connsiteX4" fmla="*/ 490723 w 981445"/>
              <a:gd name="connsiteY4" fmla="*/ 1127760 h 1127760"/>
              <a:gd name="connsiteX5" fmla="*/ 490723 w 981445"/>
              <a:gd name="connsiteY5" fmla="*/ 902208 h 1127760"/>
              <a:gd name="connsiteX6" fmla="*/ 0 w 981445"/>
              <a:gd name="connsiteY6" fmla="*/ 902208 h 1127760"/>
              <a:gd name="connsiteX7" fmla="*/ 0 w 981445"/>
              <a:gd name="connsiteY7" fmla="*/ 225552 h 1127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1445" h="1127760">
                <a:moveTo>
                  <a:pt x="0" y="225552"/>
                </a:moveTo>
                <a:lnTo>
                  <a:pt x="490723" y="225552"/>
                </a:lnTo>
                <a:lnTo>
                  <a:pt x="490723" y="0"/>
                </a:lnTo>
                <a:lnTo>
                  <a:pt x="981445" y="563880"/>
                </a:lnTo>
                <a:lnTo>
                  <a:pt x="490723" y="1127760"/>
                </a:lnTo>
                <a:lnTo>
                  <a:pt x="490723" y="902208"/>
                </a:lnTo>
                <a:lnTo>
                  <a:pt x="0" y="902208"/>
                </a:lnTo>
                <a:lnTo>
                  <a:pt x="0" y="225552"/>
                </a:lnTo>
                <a:close/>
              </a:path>
            </a:pathLst>
          </a:custGeom>
        </p:spPr>
        <p:style>
          <a:lnRef idx="0">
            <a:schemeClr val="accent1">
              <a:shade val="90000"/>
              <a:hueOff val="0"/>
              <a:satOff val="0"/>
              <a:lumOff val="0"/>
              <a:alphaOff val="0"/>
            </a:schemeClr>
          </a:lnRef>
          <a:fillRef idx="1">
            <a:schemeClr val="accent1">
              <a:shade val="90000"/>
              <a:hueOff val="0"/>
              <a:satOff val="0"/>
              <a:lumOff val="0"/>
              <a:alphaOff val="0"/>
            </a:schemeClr>
          </a:fillRef>
          <a:effectRef idx="0">
            <a:schemeClr val="accent1">
              <a:shade val="90000"/>
              <a:hueOff val="0"/>
              <a:satOff val="0"/>
              <a:lumOff val="0"/>
              <a:alphaOff val="0"/>
            </a:schemeClr>
          </a:effectRef>
          <a:fontRef idx="minor">
            <a:schemeClr val="lt1"/>
          </a:fontRef>
        </p:style>
        <p:txBody>
          <a:bodyPr spcFirstLastPara="0" vert="horz" wrap="square" lIns="0" tIns="225552" rIns="294433" bIns="225552" numCol="1" spcCol="1270" anchor="ctr" anchorCtr="0">
            <a:noAutofit/>
          </a:bodyPr>
          <a:lstStyle/>
          <a:p>
            <a:pPr marL="0" lvl="0" indent="0" algn="ctr" defTabSz="577850">
              <a:lnSpc>
                <a:spcPct val="90000"/>
              </a:lnSpc>
              <a:spcBef>
                <a:spcPct val="0"/>
              </a:spcBef>
              <a:spcAft>
                <a:spcPct val="35000"/>
              </a:spcAft>
              <a:buNone/>
            </a:pPr>
            <a:endParaRPr lang="en-US" sz="1300" kern="1200"/>
          </a:p>
        </p:txBody>
      </p:sp>
      <p:sp>
        <p:nvSpPr>
          <p:cNvPr id="14" name="Freeform 13">
            <a:extLst>
              <a:ext uri="{FF2B5EF4-FFF2-40B4-BE49-F238E27FC236}">
                <a16:creationId xmlns:a16="http://schemas.microsoft.com/office/drawing/2014/main" id="{E45420E4-288F-1468-17BA-49CC3EF9A06E}"/>
              </a:ext>
            </a:extLst>
          </p:cNvPr>
          <p:cNvSpPr/>
          <p:nvPr/>
        </p:nvSpPr>
        <p:spPr>
          <a:xfrm>
            <a:off x="4231458" y="3571096"/>
            <a:ext cx="4515936" cy="1512000"/>
          </a:xfrm>
          <a:custGeom>
            <a:avLst/>
            <a:gdLst>
              <a:gd name="connsiteX0" fmla="*/ 0 w 4629457"/>
              <a:gd name="connsiteY0" fmla="*/ 112776 h 1127760"/>
              <a:gd name="connsiteX1" fmla="*/ 112776 w 4629457"/>
              <a:gd name="connsiteY1" fmla="*/ 0 h 1127760"/>
              <a:gd name="connsiteX2" fmla="*/ 4516681 w 4629457"/>
              <a:gd name="connsiteY2" fmla="*/ 0 h 1127760"/>
              <a:gd name="connsiteX3" fmla="*/ 4629457 w 4629457"/>
              <a:gd name="connsiteY3" fmla="*/ 112776 h 1127760"/>
              <a:gd name="connsiteX4" fmla="*/ 4629457 w 4629457"/>
              <a:gd name="connsiteY4" fmla="*/ 1014984 h 1127760"/>
              <a:gd name="connsiteX5" fmla="*/ 4516681 w 4629457"/>
              <a:gd name="connsiteY5" fmla="*/ 1127760 h 1127760"/>
              <a:gd name="connsiteX6" fmla="*/ 112776 w 4629457"/>
              <a:gd name="connsiteY6" fmla="*/ 1127760 h 1127760"/>
              <a:gd name="connsiteX7" fmla="*/ 0 w 4629457"/>
              <a:gd name="connsiteY7" fmla="*/ 1014984 h 1127760"/>
              <a:gd name="connsiteX8" fmla="*/ 0 w 4629457"/>
              <a:gd name="connsiteY8" fmla="*/ 112776 h 1127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29457" h="1127760">
                <a:moveTo>
                  <a:pt x="0" y="112776"/>
                </a:moveTo>
                <a:cubicBezTo>
                  <a:pt x="0" y="50492"/>
                  <a:pt x="50492" y="0"/>
                  <a:pt x="112776" y="0"/>
                </a:cubicBezTo>
                <a:lnTo>
                  <a:pt x="4516681" y="0"/>
                </a:lnTo>
                <a:cubicBezTo>
                  <a:pt x="4578965" y="0"/>
                  <a:pt x="4629457" y="50492"/>
                  <a:pt x="4629457" y="112776"/>
                </a:cubicBezTo>
                <a:lnTo>
                  <a:pt x="4629457" y="1014984"/>
                </a:lnTo>
                <a:cubicBezTo>
                  <a:pt x="4629457" y="1077268"/>
                  <a:pt x="4578965" y="1127760"/>
                  <a:pt x="4516681" y="1127760"/>
                </a:cubicBezTo>
                <a:lnTo>
                  <a:pt x="112776" y="1127760"/>
                </a:lnTo>
                <a:cubicBezTo>
                  <a:pt x="50492" y="1127760"/>
                  <a:pt x="0" y="1077268"/>
                  <a:pt x="0" y="1014984"/>
                </a:cubicBezTo>
                <a:lnTo>
                  <a:pt x="0" y="112776"/>
                </a:lnTo>
                <a:close/>
              </a:path>
            </a:pathLst>
          </a:custGeom>
          <a:solidFill>
            <a:schemeClr val="accent1">
              <a:lumMod val="50000"/>
              <a:lumOff val="50000"/>
              <a:alpha val="50000"/>
            </a:schemeClr>
          </a:solidFill>
          <a:ln>
            <a:noFill/>
          </a:ln>
        </p:spPr>
        <p:style>
          <a:lnRef idx="2">
            <a:schemeClr val="lt1">
              <a:hueOff val="0"/>
              <a:satOff val="0"/>
              <a:lumOff val="0"/>
              <a:alphaOff val="0"/>
            </a:schemeClr>
          </a:lnRef>
          <a:fillRef idx="1">
            <a:scrgbClr r="0" g="0" b="0"/>
          </a:fillRef>
          <a:effectRef idx="0">
            <a:schemeClr val="accent1">
              <a:alpha val="90000"/>
              <a:hueOff val="0"/>
              <a:satOff val="0"/>
              <a:lumOff val="0"/>
              <a:alphaOff val="-40000"/>
            </a:schemeClr>
          </a:effectRef>
          <a:fontRef idx="minor">
            <a:schemeClr val="lt1"/>
          </a:fontRef>
        </p:style>
        <p:txBody>
          <a:bodyPr spcFirstLastPara="0" vert="horz" wrap="square" lIns="93991" tIns="93991" rIns="93991" bIns="93991" numCol="1" spcCol="1270" anchor="ctr" anchorCtr="0">
            <a:noAutofit/>
          </a:bodyPr>
          <a:lstStyle/>
          <a:p>
            <a:pPr marL="0" lvl="0" indent="0" defTabSz="711200" rtl="0">
              <a:lnSpc>
                <a:spcPct val="114000"/>
              </a:lnSpc>
              <a:spcBef>
                <a:spcPct val="0"/>
              </a:spcBef>
              <a:spcAft>
                <a:spcPts val="600"/>
              </a:spcAft>
              <a:buNone/>
            </a:pPr>
            <a:r>
              <a:rPr lang="en-AU" sz="1600" kern="1200"/>
              <a:t>Introduce yourselves and explain what your podcast episode is about. Include the title and artist of the studied work and list all contributors of your composition and their roles.</a:t>
            </a:r>
            <a:endParaRPr lang="en-US" sz="1600" kern="1200"/>
          </a:p>
        </p:txBody>
      </p:sp>
      <p:sp>
        <p:nvSpPr>
          <p:cNvPr id="16" name="Freeform 15">
            <a:extLst>
              <a:ext uri="{FF2B5EF4-FFF2-40B4-BE49-F238E27FC236}">
                <a16:creationId xmlns:a16="http://schemas.microsoft.com/office/drawing/2014/main" id="{16C56650-A81F-2DC0-5BD4-AADDD8FC0D9B}"/>
              </a:ext>
            </a:extLst>
          </p:cNvPr>
          <p:cNvSpPr/>
          <p:nvPr/>
        </p:nvSpPr>
        <p:spPr>
          <a:xfrm>
            <a:off x="360000" y="5169439"/>
            <a:ext cx="2466087" cy="1511997"/>
          </a:xfrm>
          <a:custGeom>
            <a:avLst/>
            <a:gdLst>
              <a:gd name="connsiteX0" fmla="*/ 0 w 4629457"/>
              <a:gd name="connsiteY0" fmla="*/ 112776 h 1127760"/>
              <a:gd name="connsiteX1" fmla="*/ 112776 w 4629457"/>
              <a:gd name="connsiteY1" fmla="*/ 0 h 1127760"/>
              <a:gd name="connsiteX2" fmla="*/ 4516681 w 4629457"/>
              <a:gd name="connsiteY2" fmla="*/ 0 h 1127760"/>
              <a:gd name="connsiteX3" fmla="*/ 4629457 w 4629457"/>
              <a:gd name="connsiteY3" fmla="*/ 112776 h 1127760"/>
              <a:gd name="connsiteX4" fmla="*/ 4629457 w 4629457"/>
              <a:gd name="connsiteY4" fmla="*/ 1014984 h 1127760"/>
              <a:gd name="connsiteX5" fmla="*/ 4516681 w 4629457"/>
              <a:gd name="connsiteY5" fmla="*/ 1127760 h 1127760"/>
              <a:gd name="connsiteX6" fmla="*/ 112776 w 4629457"/>
              <a:gd name="connsiteY6" fmla="*/ 1127760 h 1127760"/>
              <a:gd name="connsiteX7" fmla="*/ 0 w 4629457"/>
              <a:gd name="connsiteY7" fmla="*/ 1014984 h 1127760"/>
              <a:gd name="connsiteX8" fmla="*/ 0 w 4629457"/>
              <a:gd name="connsiteY8" fmla="*/ 112776 h 1127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29457" h="1127760">
                <a:moveTo>
                  <a:pt x="0" y="112776"/>
                </a:moveTo>
                <a:cubicBezTo>
                  <a:pt x="0" y="50492"/>
                  <a:pt x="50492" y="0"/>
                  <a:pt x="112776" y="0"/>
                </a:cubicBezTo>
                <a:lnTo>
                  <a:pt x="4516681" y="0"/>
                </a:lnTo>
                <a:cubicBezTo>
                  <a:pt x="4578965" y="0"/>
                  <a:pt x="4629457" y="50492"/>
                  <a:pt x="4629457" y="112776"/>
                </a:cubicBezTo>
                <a:lnTo>
                  <a:pt x="4629457" y="1014984"/>
                </a:lnTo>
                <a:cubicBezTo>
                  <a:pt x="4629457" y="1077268"/>
                  <a:pt x="4578965" y="1127760"/>
                  <a:pt x="4516681" y="1127760"/>
                </a:cubicBezTo>
                <a:lnTo>
                  <a:pt x="112776" y="1127760"/>
                </a:lnTo>
                <a:cubicBezTo>
                  <a:pt x="50492" y="1127760"/>
                  <a:pt x="0" y="1077268"/>
                  <a:pt x="0" y="1014984"/>
                </a:cubicBezTo>
                <a:lnTo>
                  <a:pt x="0" y="112776"/>
                </a:lnTo>
                <a:close/>
              </a:path>
            </a:pathLst>
          </a:custGeom>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8000" tIns="108000" rIns="108000" bIns="108000" numCol="1" spcCol="1270" anchor="ctr" anchorCtr="0">
            <a:noAutofit/>
          </a:bodyPr>
          <a:lstStyle/>
          <a:p>
            <a:pPr marL="0" lvl="0" indent="0" algn="ctr" defTabSz="889000" rtl="0">
              <a:lnSpc>
                <a:spcPct val="90000"/>
              </a:lnSpc>
              <a:spcBef>
                <a:spcPct val="0"/>
              </a:spcBef>
              <a:spcAft>
                <a:spcPct val="35000"/>
              </a:spcAft>
              <a:buNone/>
            </a:pPr>
            <a:r>
              <a:rPr lang="en-US" sz="1800" b="1" kern="1200"/>
              <a:t>Cultural understanding</a:t>
            </a:r>
          </a:p>
        </p:txBody>
      </p:sp>
      <p:sp>
        <p:nvSpPr>
          <p:cNvPr id="17" name="Freeform 16">
            <a:extLst>
              <a:ext uri="{FF2B5EF4-FFF2-40B4-BE49-F238E27FC236}">
                <a16:creationId xmlns:a16="http://schemas.microsoft.com/office/drawing/2014/main" id="{FB79C9D8-C232-119C-E07B-B112844BCC55}"/>
              </a:ext>
              <a:ext uri="{C183D7F6-B498-43B3-948B-1728B52AA6E4}">
                <adec:decorative xmlns:adec="http://schemas.microsoft.com/office/drawing/2017/decorative" val="1"/>
              </a:ext>
            </a:extLst>
          </p:cNvPr>
          <p:cNvSpPr/>
          <p:nvPr/>
        </p:nvSpPr>
        <p:spPr>
          <a:xfrm>
            <a:off x="3120203" y="5361557"/>
            <a:ext cx="981445" cy="1127760"/>
          </a:xfrm>
          <a:custGeom>
            <a:avLst/>
            <a:gdLst>
              <a:gd name="connsiteX0" fmla="*/ 0 w 981445"/>
              <a:gd name="connsiteY0" fmla="*/ 225552 h 1127760"/>
              <a:gd name="connsiteX1" fmla="*/ 490723 w 981445"/>
              <a:gd name="connsiteY1" fmla="*/ 225552 h 1127760"/>
              <a:gd name="connsiteX2" fmla="*/ 490723 w 981445"/>
              <a:gd name="connsiteY2" fmla="*/ 0 h 1127760"/>
              <a:gd name="connsiteX3" fmla="*/ 981445 w 981445"/>
              <a:gd name="connsiteY3" fmla="*/ 563880 h 1127760"/>
              <a:gd name="connsiteX4" fmla="*/ 490723 w 981445"/>
              <a:gd name="connsiteY4" fmla="*/ 1127760 h 1127760"/>
              <a:gd name="connsiteX5" fmla="*/ 490723 w 981445"/>
              <a:gd name="connsiteY5" fmla="*/ 902208 h 1127760"/>
              <a:gd name="connsiteX6" fmla="*/ 0 w 981445"/>
              <a:gd name="connsiteY6" fmla="*/ 902208 h 1127760"/>
              <a:gd name="connsiteX7" fmla="*/ 0 w 981445"/>
              <a:gd name="connsiteY7" fmla="*/ 225552 h 1127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1445" h="1127760">
                <a:moveTo>
                  <a:pt x="0" y="225552"/>
                </a:moveTo>
                <a:lnTo>
                  <a:pt x="490723" y="225552"/>
                </a:lnTo>
                <a:lnTo>
                  <a:pt x="490723" y="0"/>
                </a:lnTo>
                <a:lnTo>
                  <a:pt x="981445" y="563880"/>
                </a:lnTo>
                <a:lnTo>
                  <a:pt x="490723" y="1127760"/>
                </a:lnTo>
                <a:lnTo>
                  <a:pt x="490723" y="902208"/>
                </a:lnTo>
                <a:lnTo>
                  <a:pt x="0" y="902208"/>
                </a:lnTo>
                <a:lnTo>
                  <a:pt x="0" y="225552"/>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225552" rIns="294433" bIns="225552" numCol="1" spcCol="1270" anchor="ctr" anchorCtr="0">
            <a:noAutofit/>
          </a:bodyPr>
          <a:lstStyle/>
          <a:p>
            <a:pPr marL="0" lvl="0" indent="0" algn="ctr" defTabSz="622300">
              <a:lnSpc>
                <a:spcPct val="90000"/>
              </a:lnSpc>
              <a:spcBef>
                <a:spcPct val="0"/>
              </a:spcBef>
              <a:spcAft>
                <a:spcPct val="35000"/>
              </a:spcAft>
              <a:buNone/>
            </a:pPr>
            <a:endParaRPr lang="en-US" sz="1400" kern="1200"/>
          </a:p>
        </p:txBody>
      </p:sp>
      <p:sp>
        <p:nvSpPr>
          <p:cNvPr id="18" name="Freeform 17">
            <a:extLst>
              <a:ext uri="{FF2B5EF4-FFF2-40B4-BE49-F238E27FC236}">
                <a16:creationId xmlns:a16="http://schemas.microsoft.com/office/drawing/2014/main" id="{4ACA075B-C3A6-296D-DB75-F8CC67285682}"/>
              </a:ext>
            </a:extLst>
          </p:cNvPr>
          <p:cNvSpPr/>
          <p:nvPr/>
        </p:nvSpPr>
        <p:spPr>
          <a:xfrm>
            <a:off x="4231458" y="5169437"/>
            <a:ext cx="4515936" cy="1512000"/>
          </a:xfrm>
          <a:custGeom>
            <a:avLst/>
            <a:gdLst>
              <a:gd name="connsiteX0" fmla="*/ 0 w 4629457"/>
              <a:gd name="connsiteY0" fmla="*/ 112776 h 1127760"/>
              <a:gd name="connsiteX1" fmla="*/ 112776 w 4629457"/>
              <a:gd name="connsiteY1" fmla="*/ 0 h 1127760"/>
              <a:gd name="connsiteX2" fmla="*/ 4516681 w 4629457"/>
              <a:gd name="connsiteY2" fmla="*/ 0 h 1127760"/>
              <a:gd name="connsiteX3" fmla="*/ 4629457 w 4629457"/>
              <a:gd name="connsiteY3" fmla="*/ 112776 h 1127760"/>
              <a:gd name="connsiteX4" fmla="*/ 4629457 w 4629457"/>
              <a:gd name="connsiteY4" fmla="*/ 1014984 h 1127760"/>
              <a:gd name="connsiteX5" fmla="*/ 4516681 w 4629457"/>
              <a:gd name="connsiteY5" fmla="*/ 1127760 h 1127760"/>
              <a:gd name="connsiteX6" fmla="*/ 112776 w 4629457"/>
              <a:gd name="connsiteY6" fmla="*/ 1127760 h 1127760"/>
              <a:gd name="connsiteX7" fmla="*/ 0 w 4629457"/>
              <a:gd name="connsiteY7" fmla="*/ 1014984 h 1127760"/>
              <a:gd name="connsiteX8" fmla="*/ 0 w 4629457"/>
              <a:gd name="connsiteY8" fmla="*/ 112776 h 1127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29457" h="1127760">
                <a:moveTo>
                  <a:pt x="0" y="112776"/>
                </a:moveTo>
                <a:cubicBezTo>
                  <a:pt x="0" y="50492"/>
                  <a:pt x="50492" y="0"/>
                  <a:pt x="112776" y="0"/>
                </a:cubicBezTo>
                <a:lnTo>
                  <a:pt x="4516681" y="0"/>
                </a:lnTo>
                <a:cubicBezTo>
                  <a:pt x="4578965" y="0"/>
                  <a:pt x="4629457" y="50492"/>
                  <a:pt x="4629457" y="112776"/>
                </a:cubicBezTo>
                <a:lnTo>
                  <a:pt x="4629457" y="1014984"/>
                </a:lnTo>
                <a:cubicBezTo>
                  <a:pt x="4629457" y="1077268"/>
                  <a:pt x="4578965" y="1127760"/>
                  <a:pt x="4516681" y="1127760"/>
                </a:cubicBezTo>
                <a:lnTo>
                  <a:pt x="112776" y="1127760"/>
                </a:lnTo>
                <a:cubicBezTo>
                  <a:pt x="50492" y="1127760"/>
                  <a:pt x="0" y="1077268"/>
                  <a:pt x="0" y="1014984"/>
                </a:cubicBezTo>
                <a:lnTo>
                  <a:pt x="0" y="112776"/>
                </a:lnTo>
                <a:close/>
              </a:path>
            </a:pathLst>
          </a:custGeom>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7801" tIns="97801" rIns="97801" bIns="97801" numCol="1" spcCol="1270" anchor="ctr" anchorCtr="0">
            <a:noAutofit/>
          </a:bodyPr>
          <a:lstStyle/>
          <a:p>
            <a:pPr marL="0" lvl="0" indent="0" defTabSz="755650" rtl="0">
              <a:lnSpc>
                <a:spcPct val="114000"/>
              </a:lnSpc>
              <a:spcBef>
                <a:spcPct val="0"/>
              </a:spcBef>
              <a:spcAft>
                <a:spcPts val="600"/>
              </a:spcAft>
              <a:buNone/>
            </a:pPr>
            <a:r>
              <a:rPr lang="en-US" sz="1600" kern="1200"/>
              <a:t>Explain how the composer of your chosen studied work communicated Cultural understanding of Place, Country or Language.</a:t>
            </a:r>
          </a:p>
        </p:txBody>
      </p:sp>
      <p:pic>
        <p:nvPicPr>
          <p:cNvPr id="11" name="Picture 10" descr="Seven concentric circles in ochre tones with 4 horseshoe shapes at cardinal points facing inward. Symbolises people sitting in a yarning circle sharing stories.">
            <a:extLst>
              <a:ext uri="{FF2B5EF4-FFF2-40B4-BE49-F238E27FC236}">
                <a16:creationId xmlns:a16="http://schemas.microsoft.com/office/drawing/2014/main" id="{00D1BA57-B51E-A2F9-10EA-F0E782BCBA56}"/>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9142367" y="2293845"/>
            <a:ext cx="2679869" cy="2679869"/>
          </a:xfrm>
          <a:prstGeom prst="rect">
            <a:avLst/>
          </a:prstGeom>
        </p:spPr>
      </p:pic>
      <p:sp>
        <p:nvSpPr>
          <p:cNvPr id="15" name="Text Placeholder 4">
            <a:extLst>
              <a:ext uri="{FF2B5EF4-FFF2-40B4-BE49-F238E27FC236}">
                <a16:creationId xmlns:a16="http://schemas.microsoft.com/office/drawing/2014/main" id="{CB7C0D16-2CE6-F1A0-602B-5BDD4C8372AB}"/>
              </a:ext>
              <a:ext uri="{C183D7F6-B498-43B3-948B-1728B52AA6E4}">
                <adec:decorative xmlns:adec="http://schemas.microsoft.com/office/drawing/2017/decorative" val="0"/>
              </a:ext>
            </a:extLst>
          </p:cNvPr>
          <p:cNvSpPr txBox="1">
            <a:spLocks/>
          </p:cNvSpPr>
          <p:nvPr/>
        </p:nvSpPr>
        <p:spPr>
          <a:xfrm>
            <a:off x="9082342" y="4963881"/>
            <a:ext cx="2799917" cy="471281"/>
          </a:xfrm>
          <a:prstGeom prst="rect">
            <a:avLst/>
          </a:prstGeom>
        </p:spPr>
        <p:txBody>
          <a:bodyPr/>
          <a:lstStyle>
            <a:lvl1pPr marL="0" indent="0" algn="l" defTabSz="914377" rtl="0" eaLnBrk="1" latinLnBrk="0" hangingPunct="1">
              <a:lnSpc>
                <a:spcPct val="10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0" indent="0" algn="l" defTabSz="914377"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0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0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000">
                <a:solidFill>
                  <a:schemeClr val="accent1"/>
                </a:solidFill>
              </a:rPr>
              <a:t>Symbol – Story Sharing / Knowledge Sharing © Kayleb Waters, 2025. Used with permission.</a:t>
            </a:r>
            <a:endParaRPr lang="en-AU" sz="300">
              <a:solidFill>
                <a:schemeClr val="accent1"/>
              </a:solidFill>
            </a:endParaRPr>
          </a:p>
        </p:txBody>
      </p:sp>
      <p:sp>
        <p:nvSpPr>
          <p:cNvPr id="2" name="Slide Number Placeholder 1">
            <a:extLst>
              <a:ext uri="{FF2B5EF4-FFF2-40B4-BE49-F238E27FC236}">
                <a16:creationId xmlns:a16="http://schemas.microsoft.com/office/drawing/2014/main" id="{07482AE4-F3D8-0FF4-BF18-934BEA6898F3}"/>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125</a:t>
            </a:fld>
            <a:endParaRPr lang="en-AU"/>
          </a:p>
        </p:txBody>
      </p:sp>
    </p:spTree>
    <p:extLst>
      <p:ext uri="{BB962C8B-B14F-4D97-AF65-F5344CB8AC3E}">
        <p14:creationId xmlns:p14="http://schemas.microsoft.com/office/powerpoint/2010/main" val="1380192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a:extLst>
            <a:ext uri="{FF2B5EF4-FFF2-40B4-BE49-F238E27FC236}">
              <a16:creationId xmlns:a16="http://schemas.microsoft.com/office/drawing/2014/main" id="{93CD3821-F9EC-AFE6-83F8-528EB2FB2BA3}"/>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8B40DC32-4516-5B9E-E9B5-908D8721787B}"/>
              </a:ext>
            </a:extLst>
          </p:cNvPr>
          <p:cNvSpPr>
            <a:spLocks noGrp="1"/>
          </p:cNvSpPr>
          <p:nvPr>
            <p:ph type="title"/>
          </p:nvPr>
        </p:nvSpPr>
        <p:spPr/>
        <p:txBody>
          <a:bodyPr/>
          <a:lstStyle/>
          <a:p>
            <a:r>
              <a:rPr lang="en-AU">
                <a:latin typeface="+mj-lt"/>
                <a:cs typeface="Arial"/>
              </a:rPr>
              <a:t>Activity 10.1 – podcast planning (2) </a:t>
            </a:r>
            <a:endParaRPr lang="en-AU">
              <a:solidFill>
                <a:srgbClr val="000000"/>
              </a:solidFill>
            </a:endParaRPr>
          </a:p>
          <a:p>
            <a:endParaRPr lang="en-AU">
              <a:latin typeface="+mj-lt"/>
            </a:endParaRPr>
          </a:p>
        </p:txBody>
      </p:sp>
      <p:sp>
        <p:nvSpPr>
          <p:cNvPr id="3" name="Text Placeholder 3">
            <a:extLst>
              <a:ext uri="{FF2B5EF4-FFF2-40B4-BE49-F238E27FC236}">
                <a16:creationId xmlns:a16="http://schemas.microsoft.com/office/drawing/2014/main" id="{1F3ADC32-4BE7-D724-C3B8-73EE7887E6A6}"/>
              </a:ext>
            </a:extLst>
          </p:cNvPr>
          <p:cNvSpPr>
            <a:spLocks noGrp="1"/>
          </p:cNvSpPr>
          <p:nvPr>
            <p:ph type="body" sz="quarter" idx="18"/>
          </p:nvPr>
        </p:nvSpPr>
        <p:spPr>
          <a:xfrm>
            <a:off x="360000" y="902993"/>
            <a:ext cx="11484000" cy="310015"/>
          </a:xfrm>
        </p:spPr>
        <p:txBody>
          <a:bodyPr/>
          <a:lstStyle/>
          <a:p>
            <a:r>
              <a:rPr lang="en-AU">
                <a:latin typeface="Arial"/>
                <a:cs typeface="Arial"/>
              </a:rPr>
              <a:t>Storyboard scaffold</a:t>
            </a:r>
            <a:endParaRPr lang="en-AU"/>
          </a:p>
        </p:txBody>
      </p:sp>
      <p:sp>
        <p:nvSpPr>
          <p:cNvPr id="20" name="Freeform 19">
            <a:extLst>
              <a:ext uri="{FF2B5EF4-FFF2-40B4-BE49-F238E27FC236}">
                <a16:creationId xmlns:a16="http://schemas.microsoft.com/office/drawing/2014/main" id="{0EF92B8A-BAE2-B5A1-7649-1D2F4DFC006B}"/>
              </a:ext>
            </a:extLst>
          </p:cNvPr>
          <p:cNvSpPr/>
          <p:nvPr/>
        </p:nvSpPr>
        <p:spPr>
          <a:xfrm>
            <a:off x="362171" y="1653984"/>
            <a:ext cx="2436114" cy="1127760"/>
          </a:xfrm>
          <a:custGeom>
            <a:avLst/>
            <a:gdLst>
              <a:gd name="connsiteX0" fmla="*/ 0 w 4629457"/>
              <a:gd name="connsiteY0" fmla="*/ 112776 h 1127760"/>
              <a:gd name="connsiteX1" fmla="*/ 112776 w 4629457"/>
              <a:gd name="connsiteY1" fmla="*/ 0 h 1127760"/>
              <a:gd name="connsiteX2" fmla="*/ 4516681 w 4629457"/>
              <a:gd name="connsiteY2" fmla="*/ 0 h 1127760"/>
              <a:gd name="connsiteX3" fmla="*/ 4629457 w 4629457"/>
              <a:gd name="connsiteY3" fmla="*/ 112776 h 1127760"/>
              <a:gd name="connsiteX4" fmla="*/ 4629457 w 4629457"/>
              <a:gd name="connsiteY4" fmla="*/ 1014984 h 1127760"/>
              <a:gd name="connsiteX5" fmla="*/ 4516681 w 4629457"/>
              <a:gd name="connsiteY5" fmla="*/ 1127760 h 1127760"/>
              <a:gd name="connsiteX6" fmla="*/ 112776 w 4629457"/>
              <a:gd name="connsiteY6" fmla="*/ 1127760 h 1127760"/>
              <a:gd name="connsiteX7" fmla="*/ 0 w 4629457"/>
              <a:gd name="connsiteY7" fmla="*/ 1014984 h 1127760"/>
              <a:gd name="connsiteX8" fmla="*/ 0 w 4629457"/>
              <a:gd name="connsiteY8" fmla="*/ 112776 h 1127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29457" h="1127760">
                <a:moveTo>
                  <a:pt x="0" y="112776"/>
                </a:moveTo>
                <a:cubicBezTo>
                  <a:pt x="0" y="50492"/>
                  <a:pt x="50492" y="0"/>
                  <a:pt x="112776" y="0"/>
                </a:cubicBezTo>
                <a:lnTo>
                  <a:pt x="4516681" y="0"/>
                </a:lnTo>
                <a:cubicBezTo>
                  <a:pt x="4578965" y="0"/>
                  <a:pt x="4629457" y="50492"/>
                  <a:pt x="4629457" y="112776"/>
                </a:cubicBezTo>
                <a:lnTo>
                  <a:pt x="4629457" y="1014984"/>
                </a:lnTo>
                <a:cubicBezTo>
                  <a:pt x="4629457" y="1077268"/>
                  <a:pt x="4578965" y="1127760"/>
                  <a:pt x="4516681" y="1127760"/>
                </a:cubicBezTo>
                <a:lnTo>
                  <a:pt x="112776" y="1127760"/>
                </a:lnTo>
                <a:cubicBezTo>
                  <a:pt x="50492" y="1127760"/>
                  <a:pt x="0" y="1077268"/>
                  <a:pt x="0" y="1014984"/>
                </a:cubicBezTo>
                <a:lnTo>
                  <a:pt x="0" y="112776"/>
                </a:lnTo>
                <a:close/>
              </a:path>
            </a:pathLst>
          </a:custGeom>
          <a:solidFill>
            <a:schemeClr val="accent6">
              <a:lumMod val="90000"/>
            </a:schemeClr>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09231" tIns="109231" rIns="109231" bIns="109231" numCol="1" spcCol="1270" anchor="ctr" anchorCtr="0">
            <a:noAutofit/>
          </a:bodyPr>
          <a:lstStyle/>
          <a:p>
            <a:pPr marL="0" lvl="0" indent="0" algn="ctr" defTabSz="889000" rtl="0">
              <a:lnSpc>
                <a:spcPct val="90000"/>
              </a:lnSpc>
              <a:spcBef>
                <a:spcPct val="0"/>
              </a:spcBef>
              <a:spcAft>
                <a:spcPct val="35000"/>
              </a:spcAft>
              <a:buNone/>
            </a:pPr>
            <a:r>
              <a:rPr lang="en-US" sz="1800" b="1" kern="1200">
                <a:solidFill>
                  <a:schemeClr val="accent1"/>
                </a:solidFill>
                <a:latin typeface="Arial" panose="020B0604020202020204"/>
              </a:rPr>
              <a:t>ICIP protocols</a:t>
            </a:r>
            <a:endParaRPr lang="en-US" sz="1800" b="1" kern="1200">
              <a:solidFill>
                <a:schemeClr val="accent1"/>
              </a:solidFill>
            </a:endParaRPr>
          </a:p>
        </p:txBody>
      </p:sp>
      <p:sp>
        <p:nvSpPr>
          <p:cNvPr id="21" name="Freeform 20">
            <a:extLst>
              <a:ext uri="{FF2B5EF4-FFF2-40B4-BE49-F238E27FC236}">
                <a16:creationId xmlns:a16="http://schemas.microsoft.com/office/drawing/2014/main" id="{DC63A99D-D1DE-7878-C9BE-E481090C31AF}"/>
              </a:ext>
              <a:ext uri="{C183D7F6-B498-43B3-948B-1728B52AA6E4}">
                <adec:decorative xmlns:adec="http://schemas.microsoft.com/office/drawing/2017/decorative" val="1"/>
              </a:ext>
            </a:extLst>
          </p:cNvPr>
          <p:cNvSpPr/>
          <p:nvPr/>
        </p:nvSpPr>
        <p:spPr>
          <a:xfrm>
            <a:off x="3226473" y="1653984"/>
            <a:ext cx="981445" cy="1127760"/>
          </a:xfrm>
          <a:custGeom>
            <a:avLst/>
            <a:gdLst>
              <a:gd name="connsiteX0" fmla="*/ 0 w 981445"/>
              <a:gd name="connsiteY0" fmla="*/ 225552 h 1127760"/>
              <a:gd name="connsiteX1" fmla="*/ 490723 w 981445"/>
              <a:gd name="connsiteY1" fmla="*/ 225552 h 1127760"/>
              <a:gd name="connsiteX2" fmla="*/ 490723 w 981445"/>
              <a:gd name="connsiteY2" fmla="*/ 0 h 1127760"/>
              <a:gd name="connsiteX3" fmla="*/ 981445 w 981445"/>
              <a:gd name="connsiteY3" fmla="*/ 563880 h 1127760"/>
              <a:gd name="connsiteX4" fmla="*/ 490723 w 981445"/>
              <a:gd name="connsiteY4" fmla="*/ 1127760 h 1127760"/>
              <a:gd name="connsiteX5" fmla="*/ 490723 w 981445"/>
              <a:gd name="connsiteY5" fmla="*/ 902208 h 1127760"/>
              <a:gd name="connsiteX6" fmla="*/ 0 w 981445"/>
              <a:gd name="connsiteY6" fmla="*/ 902208 h 1127760"/>
              <a:gd name="connsiteX7" fmla="*/ 0 w 981445"/>
              <a:gd name="connsiteY7" fmla="*/ 225552 h 1127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1445" h="1127760">
                <a:moveTo>
                  <a:pt x="0" y="225552"/>
                </a:moveTo>
                <a:lnTo>
                  <a:pt x="490723" y="225552"/>
                </a:lnTo>
                <a:lnTo>
                  <a:pt x="490723" y="0"/>
                </a:lnTo>
                <a:lnTo>
                  <a:pt x="981445" y="563880"/>
                </a:lnTo>
                <a:lnTo>
                  <a:pt x="490723" y="1127760"/>
                </a:lnTo>
                <a:lnTo>
                  <a:pt x="490723" y="902208"/>
                </a:lnTo>
                <a:lnTo>
                  <a:pt x="0" y="902208"/>
                </a:lnTo>
                <a:lnTo>
                  <a:pt x="0" y="225552"/>
                </a:lnTo>
                <a:close/>
              </a:path>
            </a:pathLst>
          </a:custGeom>
          <a:solidFill>
            <a:schemeClr val="tx2"/>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spcFirstLastPara="0" vert="horz" wrap="square" lIns="0" tIns="225552" rIns="294433" bIns="225552" numCol="1" spcCol="1270" anchor="ctr" anchorCtr="0">
            <a:noAutofit/>
          </a:bodyPr>
          <a:lstStyle/>
          <a:p>
            <a:pPr marL="0" lvl="0" indent="0" algn="ctr" defTabSz="622300">
              <a:lnSpc>
                <a:spcPct val="90000"/>
              </a:lnSpc>
              <a:spcBef>
                <a:spcPct val="0"/>
              </a:spcBef>
              <a:spcAft>
                <a:spcPct val="35000"/>
              </a:spcAft>
              <a:buNone/>
            </a:pPr>
            <a:endParaRPr lang="en-US" sz="1400" kern="1200"/>
          </a:p>
        </p:txBody>
      </p:sp>
      <p:sp>
        <p:nvSpPr>
          <p:cNvPr id="22" name="Freeform 21">
            <a:extLst>
              <a:ext uri="{FF2B5EF4-FFF2-40B4-BE49-F238E27FC236}">
                <a16:creationId xmlns:a16="http://schemas.microsoft.com/office/drawing/2014/main" id="{4D910E59-B289-095A-3BBD-5B327EEE2692}"/>
              </a:ext>
            </a:extLst>
          </p:cNvPr>
          <p:cNvSpPr/>
          <p:nvPr/>
        </p:nvSpPr>
        <p:spPr>
          <a:xfrm>
            <a:off x="4331565" y="1653984"/>
            <a:ext cx="4629457" cy="1127760"/>
          </a:xfrm>
          <a:custGeom>
            <a:avLst/>
            <a:gdLst>
              <a:gd name="connsiteX0" fmla="*/ 0 w 4629457"/>
              <a:gd name="connsiteY0" fmla="*/ 112776 h 1127760"/>
              <a:gd name="connsiteX1" fmla="*/ 112776 w 4629457"/>
              <a:gd name="connsiteY1" fmla="*/ 0 h 1127760"/>
              <a:gd name="connsiteX2" fmla="*/ 4516681 w 4629457"/>
              <a:gd name="connsiteY2" fmla="*/ 0 h 1127760"/>
              <a:gd name="connsiteX3" fmla="*/ 4629457 w 4629457"/>
              <a:gd name="connsiteY3" fmla="*/ 112776 h 1127760"/>
              <a:gd name="connsiteX4" fmla="*/ 4629457 w 4629457"/>
              <a:gd name="connsiteY4" fmla="*/ 1014984 h 1127760"/>
              <a:gd name="connsiteX5" fmla="*/ 4516681 w 4629457"/>
              <a:gd name="connsiteY5" fmla="*/ 1127760 h 1127760"/>
              <a:gd name="connsiteX6" fmla="*/ 112776 w 4629457"/>
              <a:gd name="connsiteY6" fmla="*/ 1127760 h 1127760"/>
              <a:gd name="connsiteX7" fmla="*/ 0 w 4629457"/>
              <a:gd name="connsiteY7" fmla="*/ 1014984 h 1127760"/>
              <a:gd name="connsiteX8" fmla="*/ 0 w 4629457"/>
              <a:gd name="connsiteY8" fmla="*/ 112776 h 1127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29457" h="1127760">
                <a:moveTo>
                  <a:pt x="0" y="112776"/>
                </a:moveTo>
                <a:cubicBezTo>
                  <a:pt x="0" y="50492"/>
                  <a:pt x="50492" y="0"/>
                  <a:pt x="112776" y="0"/>
                </a:cubicBezTo>
                <a:lnTo>
                  <a:pt x="4516681" y="0"/>
                </a:lnTo>
                <a:cubicBezTo>
                  <a:pt x="4578965" y="0"/>
                  <a:pt x="4629457" y="50492"/>
                  <a:pt x="4629457" y="112776"/>
                </a:cubicBezTo>
                <a:lnTo>
                  <a:pt x="4629457" y="1014984"/>
                </a:lnTo>
                <a:cubicBezTo>
                  <a:pt x="4629457" y="1077268"/>
                  <a:pt x="4578965" y="1127760"/>
                  <a:pt x="4516681" y="1127760"/>
                </a:cubicBezTo>
                <a:lnTo>
                  <a:pt x="112776" y="1127760"/>
                </a:lnTo>
                <a:cubicBezTo>
                  <a:pt x="50492" y="1127760"/>
                  <a:pt x="0" y="1077268"/>
                  <a:pt x="0" y="1014984"/>
                </a:cubicBezTo>
                <a:lnTo>
                  <a:pt x="0" y="112776"/>
                </a:lnTo>
                <a:close/>
              </a:path>
            </a:pathLst>
          </a:custGeom>
          <a:solidFill>
            <a:schemeClr val="accent6">
              <a:lumMod val="90000"/>
            </a:schemeClr>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7801" tIns="97801" rIns="97801" bIns="97801" numCol="1" spcCol="1270" anchor="ctr" anchorCtr="1">
            <a:noAutofit/>
          </a:bodyPr>
          <a:lstStyle/>
          <a:p>
            <a:pPr marL="0" lvl="0" indent="0" defTabSz="755650" rtl="0">
              <a:lnSpc>
                <a:spcPct val="114000"/>
              </a:lnSpc>
              <a:spcBef>
                <a:spcPct val="0"/>
              </a:spcBef>
              <a:spcAft>
                <a:spcPct val="35000"/>
              </a:spcAft>
              <a:buNone/>
            </a:pPr>
            <a:r>
              <a:rPr lang="en-US" sz="1400" kern="1200">
                <a:solidFill>
                  <a:schemeClr val="accent1"/>
                </a:solidFill>
              </a:rPr>
              <a:t>Acknowledge any Cultural Knowledge shared by Community members and explain how you followed Cultural Protocols respectfully during the songwriting process</a:t>
            </a:r>
          </a:p>
        </p:txBody>
      </p:sp>
      <p:sp>
        <p:nvSpPr>
          <p:cNvPr id="16" name="Freeform 15">
            <a:extLst>
              <a:ext uri="{FF2B5EF4-FFF2-40B4-BE49-F238E27FC236}">
                <a16:creationId xmlns:a16="http://schemas.microsoft.com/office/drawing/2014/main" id="{C5AC47B9-6F2B-743C-5E9C-07777EAD9F31}"/>
              </a:ext>
            </a:extLst>
          </p:cNvPr>
          <p:cNvSpPr/>
          <p:nvPr/>
        </p:nvSpPr>
        <p:spPr>
          <a:xfrm>
            <a:off x="362171" y="2958342"/>
            <a:ext cx="2436114" cy="1127760"/>
          </a:xfrm>
          <a:custGeom>
            <a:avLst/>
            <a:gdLst>
              <a:gd name="connsiteX0" fmla="*/ 0 w 4629457"/>
              <a:gd name="connsiteY0" fmla="*/ 112776 h 1127760"/>
              <a:gd name="connsiteX1" fmla="*/ 112776 w 4629457"/>
              <a:gd name="connsiteY1" fmla="*/ 0 h 1127760"/>
              <a:gd name="connsiteX2" fmla="*/ 4516681 w 4629457"/>
              <a:gd name="connsiteY2" fmla="*/ 0 h 1127760"/>
              <a:gd name="connsiteX3" fmla="*/ 4629457 w 4629457"/>
              <a:gd name="connsiteY3" fmla="*/ 112776 h 1127760"/>
              <a:gd name="connsiteX4" fmla="*/ 4629457 w 4629457"/>
              <a:gd name="connsiteY4" fmla="*/ 1014984 h 1127760"/>
              <a:gd name="connsiteX5" fmla="*/ 4516681 w 4629457"/>
              <a:gd name="connsiteY5" fmla="*/ 1127760 h 1127760"/>
              <a:gd name="connsiteX6" fmla="*/ 112776 w 4629457"/>
              <a:gd name="connsiteY6" fmla="*/ 1127760 h 1127760"/>
              <a:gd name="connsiteX7" fmla="*/ 0 w 4629457"/>
              <a:gd name="connsiteY7" fmla="*/ 1014984 h 1127760"/>
              <a:gd name="connsiteX8" fmla="*/ 0 w 4629457"/>
              <a:gd name="connsiteY8" fmla="*/ 112776 h 1127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29457" h="1127760">
                <a:moveTo>
                  <a:pt x="0" y="112776"/>
                </a:moveTo>
                <a:cubicBezTo>
                  <a:pt x="0" y="50492"/>
                  <a:pt x="50492" y="0"/>
                  <a:pt x="112776" y="0"/>
                </a:cubicBezTo>
                <a:lnTo>
                  <a:pt x="4516681" y="0"/>
                </a:lnTo>
                <a:cubicBezTo>
                  <a:pt x="4578965" y="0"/>
                  <a:pt x="4629457" y="50492"/>
                  <a:pt x="4629457" y="112776"/>
                </a:cubicBezTo>
                <a:lnTo>
                  <a:pt x="4629457" y="1014984"/>
                </a:lnTo>
                <a:cubicBezTo>
                  <a:pt x="4629457" y="1077268"/>
                  <a:pt x="4578965" y="1127760"/>
                  <a:pt x="4516681" y="1127760"/>
                </a:cubicBezTo>
                <a:lnTo>
                  <a:pt x="112776" y="1127760"/>
                </a:lnTo>
                <a:cubicBezTo>
                  <a:pt x="50492" y="1127760"/>
                  <a:pt x="0" y="1077268"/>
                  <a:pt x="0" y="1014984"/>
                </a:cubicBezTo>
                <a:lnTo>
                  <a:pt x="0" y="112776"/>
                </a:lnTo>
                <a:close/>
              </a:path>
            </a:pathLst>
          </a:custGeom>
          <a:ln>
            <a:noFill/>
          </a:ln>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124471" tIns="124471" rIns="124471" bIns="124471" numCol="1" spcCol="1270" anchor="ctr" anchorCtr="0">
            <a:noAutofit/>
          </a:bodyPr>
          <a:lstStyle/>
          <a:p>
            <a:pPr marL="0" lvl="0" indent="0" algn="ctr" defTabSz="1066800" rtl="0">
              <a:lnSpc>
                <a:spcPct val="90000"/>
              </a:lnSpc>
              <a:spcBef>
                <a:spcPct val="0"/>
              </a:spcBef>
              <a:spcAft>
                <a:spcPct val="35000"/>
              </a:spcAft>
              <a:buNone/>
            </a:pPr>
            <a:r>
              <a:rPr lang="en-US" sz="1800" b="1" kern="1200">
                <a:latin typeface="Arial" panose="020B0604020202020204"/>
              </a:rPr>
              <a:t>Creative </a:t>
            </a:r>
            <a:br>
              <a:rPr lang="en-US" sz="1800" b="1" kern="1200">
                <a:latin typeface="Arial" panose="020B0604020202020204"/>
              </a:rPr>
            </a:br>
            <a:r>
              <a:rPr lang="en-US" sz="1800" b="1" kern="1200">
                <a:latin typeface="Arial" panose="020B0604020202020204"/>
              </a:rPr>
              <a:t>breakdown</a:t>
            </a:r>
            <a:endParaRPr lang="en-US" sz="1800" b="1" kern="1200"/>
          </a:p>
        </p:txBody>
      </p:sp>
      <p:sp>
        <p:nvSpPr>
          <p:cNvPr id="17" name="Freeform 16">
            <a:extLst>
              <a:ext uri="{FF2B5EF4-FFF2-40B4-BE49-F238E27FC236}">
                <a16:creationId xmlns:a16="http://schemas.microsoft.com/office/drawing/2014/main" id="{2A629617-361F-6233-C41A-36A21904FE2C}"/>
              </a:ext>
              <a:ext uri="{C183D7F6-B498-43B3-948B-1728B52AA6E4}">
                <adec:decorative xmlns:adec="http://schemas.microsoft.com/office/drawing/2017/decorative" val="1"/>
              </a:ext>
            </a:extLst>
          </p:cNvPr>
          <p:cNvSpPr/>
          <p:nvPr/>
        </p:nvSpPr>
        <p:spPr>
          <a:xfrm>
            <a:off x="3226473" y="2958342"/>
            <a:ext cx="981445" cy="1127760"/>
          </a:xfrm>
          <a:custGeom>
            <a:avLst/>
            <a:gdLst>
              <a:gd name="connsiteX0" fmla="*/ 0 w 981445"/>
              <a:gd name="connsiteY0" fmla="*/ 225552 h 1127760"/>
              <a:gd name="connsiteX1" fmla="*/ 490723 w 981445"/>
              <a:gd name="connsiteY1" fmla="*/ 225552 h 1127760"/>
              <a:gd name="connsiteX2" fmla="*/ 490723 w 981445"/>
              <a:gd name="connsiteY2" fmla="*/ 0 h 1127760"/>
              <a:gd name="connsiteX3" fmla="*/ 981445 w 981445"/>
              <a:gd name="connsiteY3" fmla="*/ 563880 h 1127760"/>
              <a:gd name="connsiteX4" fmla="*/ 490723 w 981445"/>
              <a:gd name="connsiteY4" fmla="*/ 1127760 h 1127760"/>
              <a:gd name="connsiteX5" fmla="*/ 490723 w 981445"/>
              <a:gd name="connsiteY5" fmla="*/ 902208 h 1127760"/>
              <a:gd name="connsiteX6" fmla="*/ 0 w 981445"/>
              <a:gd name="connsiteY6" fmla="*/ 902208 h 1127760"/>
              <a:gd name="connsiteX7" fmla="*/ 0 w 981445"/>
              <a:gd name="connsiteY7" fmla="*/ 225552 h 1127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1445" h="1127760">
                <a:moveTo>
                  <a:pt x="0" y="225552"/>
                </a:moveTo>
                <a:lnTo>
                  <a:pt x="490723" y="225552"/>
                </a:lnTo>
                <a:lnTo>
                  <a:pt x="490723" y="0"/>
                </a:lnTo>
                <a:lnTo>
                  <a:pt x="981445" y="563880"/>
                </a:lnTo>
                <a:lnTo>
                  <a:pt x="490723" y="1127760"/>
                </a:lnTo>
                <a:lnTo>
                  <a:pt x="490723" y="902208"/>
                </a:lnTo>
                <a:lnTo>
                  <a:pt x="0" y="902208"/>
                </a:lnTo>
                <a:lnTo>
                  <a:pt x="0" y="225552"/>
                </a:lnTo>
                <a:close/>
              </a:path>
            </a:pathLst>
          </a:custGeom>
        </p:spPr>
        <p:style>
          <a:lnRef idx="0">
            <a:schemeClr val="dk2">
              <a:tint val="60000"/>
              <a:hueOff val="0"/>
              <a:satOff val="0"/>
              <a:lumOff val="0"/>
              <a:alphaOff val="0"/>
            </a:schemeClr>
          </a:lnRef>
          <a:fillRef idx="1">
            <a:schemeClr val="dk2">
              <a:tint val="60000"/>
              <a:hueOff val="0"/>
              <a:satOff val="0"/>
              <a:lumOff val="0"/>
              <a:alphaOff val="0"/>
            </a:schemeClr>
          </a:fillRef>
          <a:effectRef idx="0">
            <a:schemeClr val="dk2">
              <a:tint val="60000"/>
              <a:hueOff val="0"/>
              <a:satOff val="0"/>
              <a:lumOff val="0"/>
              <a:alphaOff val="0"/>
            </a:schemeClr>
          </a:effectRef>
          <a:fontRef idx="minor">
            <a:schemeClr val="lt1"/>
          </a:fontRef>
        </p:style>
        <p:txBody>
          <a:bodyPr spcFirstLastPara="0" vert="horz" wrap="square" lIns="0" tIns="225552" rIns="294433" bIns="225552" numCol="1" spcCol="1270" anchor="ctr" anchorCtr="0">
            <a:noAutofit/>
          </a:bodyPr>
          <a:lstStyle/>
          <a:p>
            <a:pPr marL="0" lvl="0" indent="0" algn="ctr" defTabSz="488950">
              <a:lnSpc>
                <a:spcPct val="90000"/>
              </a:lnSpc>
              <a:spcBef>
                <a:spcPct val="0"/>
              </a:spcBef>
              <a:spcAft>
                <a:spcPct val="35000"/>
              </a:spcAft>
              <a:buNone/>
            </a:pPr>
            <a:endParaRPr lang="en-US" sz="1100" kern="1200"/>
          </a:p>
        </p:txBody>
      </p:sp>
      <p:sp>
        <p:nvSpPr>
          <p:cNvPr id="18" name="Freeform 17">
            <a:extLst>
              <a:ext uri="{FF2B5EF4-FFF2-40B4-BE49-F238E27FC236}">
                <a16:creationId xmlns:a16="http://schemas.microsoft.com/office/drawing/2014/main" id="{243268BB-590D-51DF-A2A7-44688B93F758}"/>
              </a:ext>
            </a:extLst>
          </p:cNvPr>
          <p:cNvSpPr/>
          <p:nvPr/>
        </p:nvSpPr>
        <p:spPr>
          <a:xfrm>
            <a:off x="4331565" y="2958342"/>
            <a:ext cx="4629457" cy="1127760"/>
          </a:xfrm>
          <a:custGeom>
            <a:avLst/>
            <a:gdLst>
              <a:gd name="connsiteX0" fmla="*/ 0 w 4629457"/>
              <a:gd name="connsiteY0" fmla="*/ 112776 h 1127760"/>
              <a:gd name="connsiteX1" fmla="*/ 112776 w 4629457"/>
              <a:gd name="connsiteY1" fmla="*/ 0 h 1127760"/>
              <a:gd name="connsiteX2" fmla="*/ 4516681 w 4629457"/>
              <a:gd name="connsiteY2" fmla="*/ 0 h 1127760"/>
              <a:gd name="connsiteX3" fmla="*/ 4629457 w 4629457"/>
              <a:gd name="connsiteY3" fmla="*/ 112776 h 1127760"/>
              <a:gd name="connsiteX4" fmla="*/ 4629457 w 4629457"/>
              <a:gd name="connsiteY4" fmla="*/ 1014984 h 1127760"/>
              <a:gd name="connsiteX5" fmla="*/ 4516681 w 4629457"/>
              <a:gd name="connsiteY5" fmla="*/ 1127760 h 1127760"/>
              <a:gd name="connsiteX6" fmla="*/ 112776 w 4629457"/>
              <a:gd name="connsiteY6" fmla="*/ 1127760 h 1127760"/>
              <a:gd name="connsiteX7" fmla="*/ 0 w 4629457"/>
              <a:gd name="connsiteY7" fmla="*/ 1014984 h 1127760"/>
              <a:gd name="connsiteX8" fmla="*/ 0 w 4629457"/>
              <a:gd name="connsiteY8" fmla="*/ 112776 h 1127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29457" h="1127760">
                <a:moveTo>
                  <a:pt x="0" y="112776"/>
                </a:moveTo>
                <a:cubicBezTo>
                  <a:pt x="0" y="50492"/>
                  <a:pt x="50492" y="0"/>
                  <a:pt x="112776" y="0"/>
                </a:cubicBezTo>
                <a:lnTo>
                  <a:pt x="4516681" y="0"/>
                </a:lnTo>
                <a:cubicBezTo>
                  <a:pt x="4578965" y="0"/>
                  <a:pt x="4629457" y="50492"/>
                  <a:pt x="4629457" y="112776"/>
                </a:cubicBezTo>
                <a:lnTo>
                  <a:pt x="4629457" y="1014984"/>
                </a:lnTo>
                <a:cubicBezTo>
                  <a:pt x="4629457" y="1077268"/>
                  <a:pt x="4578965" y="1127760"/>
                  <a:pt x="4516681" y="1127760"/>
                </a:cubicBezTo>
                <a:lnTo>
                  <a:pt x="112776" y="1127760"/>
                </a:lnTo>
                <a:cubicBezTo>
                  <a:pt x="50492" y="1127760"/>
                  <a:pt x="0" y="1077268"/>
                  <a:pt x="0" y="1014984"/>
                </a:cubicBezTo>
                <a:lnTo>
                  <a:pt x="0" y="112776"/>
                </a:lnTo>
                <a:close/>
              </a:path>
            </a:pathLst>
          </a:custGeom>
          <a:ln>
            <a:noFill/>
          </a:ln>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86371" tIns="86371" rIns="86371" bIns="86371" numCol="1" spcCol="1270" anchor="ctr" anchorCtr="1">
            <a:noAutofit/>
          </a:bodyPr>
          <a:lstStyle/>
          <a:p>
            <a:pPr marL="0" lvl="0" indent="0" defTabSz="622300" rtl="0">
              <a:lnSpc>
                <a:spcPct val="114000"/>
              </a:lnSpc>
              <a:spcBef>
                <a:spcPct val="0"/>
              </a:spcBef>
              <a:spcAft>
                <a:spcPct val="35000"/>
              </a:spcAft>
              <a:buNone/>
            </a:pPr>
            <a:r>
              <a:rPr lang="en-US" sz="1400" kern="1200"/>
              <a:t>provide a clear step-by-step explanation of how the song was created. Explain how the local Community Knowledge Holders inspired your composition in relation to your understanding of Place, Country or Language</a:t>
            </a:r>
          </a:p>
        </p:txBody>
      </p:sp>
      <p:sp>
        <p:nvSpPr>
          <p:cNvPr id="11" name="Freeform 10">
            <a:extLst>
              <a:ext uri="{FF2B5EF4-FFF2-40B4-BE49-F238E27FC236}">
                <a16:creationId xmlns:a16="http://schemas.microsoft.com/office/drawing/2014/main" id="{EC9665BA-4D90-D2A6-2F38-A10BC5E1CA5D}"/>
              </a:ext>
            </a:extLst>
          </p:cNvPr>
          <p:cNvSpPr/>
          <p:nvPr/>
        </p:nvSpPr>
        <p:spPr>
          <a:xfrm>
            <a:off x="365424" y="4218291"/>
            <a:ext cx="2433735" cy="1127760"/>
          </a:xfrm>
          <a:custGeom>
            <a:avLst/>
            <a:gdLst>
              <a:gd name="connsiteX0" fmla="*/ 0 w 4624936"/>
              <a:gd name="connsiteY0" fmla="*/ 112776 h 1127760"/>
              <a:gd name="connsiteX1" fmla="*/ 112776 w 4624936"/>
              <a:gd name="connsiteY1" fmla="*/ 0 h 1127760"/>
              <a:gd name="connsiteX2" fmla="*/ 4512160 w 4624936"/>
              <a:gd name="connsiteY2" fmla="*/ 0 h 1127760"/>
              <a:gd name="connsiteX3" fmla="*/ 4624936 w 4624936"/>
              <a:gd name="connsiteY3" fmla="*/ 112776 h 1127760"/>
              <a:gd name="connsiteX4" fmla="*/ 4624936 w 4624936"/>
              <a:gd name="connsiteY4" fmla="*/ 1014984 h 1127760"/>
              <a:gd name="connsiteX5" fmla="*/ 4512160 w 4624936"/>
              <a:gd name="connsiteY5" fmla="*/ 1127760 h 1127760"/>
              <a:gd name="connsiteX6" fmla="*/ 112776 w 4624936"/>
              <a:gd name="connsiteY6" fmla="*/ 1127760 h 1127760"/>
              <a:gd name="connsiteX7" fmla="*/ 0 w 4624936"/>
              <a:gd name="connsiteY7" fmla="*/ 1014984 h 1127760"/>
              <a:gd name="connsiteX8" fmla="*/ 0 w 4624936"/>
              <a:gd name="connsiteY8" fmla="*/ 112776 h 1127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24936" h="1127760">
                <a:moveTo>
                  <a:pt x="0" y="112776"/>
                </a:moveTo>
                <a:cubicBezTo>
                  <a:pt x="0" y="50492"/>
                  <a:pt x="50492" y="0"/>
                  <a:pt x="112776" y="0"/>
                </a:cubicBezTo>
                <a:lnTo>
                  <a:pt x="4512160" y="0"/>
                </a:lnTo>
                <a:cubicBezTo>
                  <a:pt x="4574444" y="0"/>
                  <a:pt x="4624936" y="50492"/>
                  <a:pt x="4624936" y="112776"/>
                </a:cubicBezTo>
                <a:lnTo>
                  <a:pt x="4624936" y="1014984"/>
                </a:lnTo>
                <a:cubicBezTo>
                  <a:pt x="4624936" y="1077268"/>
                  <a:pt x="4574444" y="1127760"/>
                  <a:pt x="4512160" y="1127760"/>
                </a:cubicBezTo>
                <a:lnTo>
                  <a:pt x="112776" y="1127760"/>
                </a:lnTo>
                <a:cubicBezTo>
                  <a:pt x="50492" y="1127760"/>
                  <a:pt x="0" y="1077268"/>
                  <a:pt x="0" y="1014984"/>
                </a:cubicBezTo>
                <a:lnTo>
                  <a:pt x="0" y="112776"/>
                </a:lnTo>
                <a:close/>
              </a:path>
            </a:pathLst>
          </a:custGeom>
          <a:solidFill>
            <a:schemeClr val="bg2"/>
          </a:solidFill>
          <a:ln>
            <a:noFill/>
          </a:ln>
        </p:spPr>
        <p:style>
          <a:lnRef idx="2">
            <a:schemeClr val="lt1">
              <a:hueOff val="0"/>
              <a:satOff val="0"/>
              <a:lumOff val="0"/>
              <a:alphaOff val="0"/>
            </a:schemeClr>
          </a:lnRef>
          <a:fillRef idx="1">
            <a:scrgbClr r="0" g="0" b="0"/>
          </a:fillRef>
          <a:effectRef idx="0">
            <a:schemeClr val="accent1">
              <a:alpha val="90000"/>
              <a:hueOff val="0"/>
              <a:satOff val="0"/>
              <a:lumOff val="0"/>
              <a:alphaOff val="0"/>
            </a:schemeClr>
          </a:effectRef>
          <a:fontRef idx="minor">
            <a:schemeClr val="lt1"/>
          </a:fontRef>
        </p:style>
        <p:txBody>
          <a:bodyPr spcFirstLastPara="0" vert="horz" wrap="square" lIns="124471" tIns="124471" rIns="124471" bIns="124471" numCol="1" spcCol="1270" anchor="ctr" anchorCtr="0">
            <a:noAutofit/>
          </a:bodyPr>
          <a:lstStyle/>
          <a:p>
            <a:pPr marL="0" lvl="0" indent="0" algn="ctr" defTabSz="1066800" rtl="0">
              <a:lnSpc>
                <a:spcPct val="90000"/>
              </a:lnSpc>
              <a:spcBef>
                <a:spcPct val="0"/>
              </a:spcBef>
              <a:spcAft>
                <a:spcPct val="35000"/>
              </a:spcAft>
              <a:buNone/>
            </a:pPr>
            <a:r>
              <a:rPr lang="en-US" sz="1800" b="1" kern="1200">
                <a:solidFill>
                  <a:schemeClr val="accent1"/>
                </a:solidFill>
              </a:rPr>
              <a:t>Comparison</a:t>
            </a:r>
          </a:p>
        </p:txBody>
      </p:sp>
      <p:sp>
        <p:nvSpPr>
          <p:cNvPr id="13" name="Freeform 12">
            <a:extLst>
              <a:ext uri="{FF2B5EF4-FFF2-40B4-BE49-F238E27FC236}">
                <a16:creationId xmlns:a16="http://schemas.microsoft.com/office/drawing/2014/main" id="{02F74D46-FDD9-8BD6-F171-FCC501767163}"/>
              </a:ext>
              <a:ext uri="{C183D7F6-B498-43B3-948B-1728B52AA6E4}">
                <adec:decorative xmlns:adec="http://schemas.microsoft.com/office/drawing/2017/decorative" val="1"/>
              </a:ext>
            </a:extLst>
          </p:cNvPr>
          <p:cNvSpPr/>
          <p:nvPr/>
        </p:nvSpPr>
        <p:spPr>
          <a:xfrm>
            <a:off x="3225992" y="4218291"/>
            <a:ext cx="983114" cy="1127760"/>
          </a:xfrm>
          <a:custGeom>
            <a:avLst/>
            <a:gdLst>
              <a:gd name="connsiteX0" fmla="*/ 0 w 983114"/>
              <a:gd name="connsiteY0" fmla="*/ 225552 h 1127760"/>
              <a:gd name="connsiteX1" fmla="*/ 491557 w 983114"/>
              <a:gd name="connsiteY1" fmla="*/ 225552 h 1127760"/>
              <a:gd name="connsiteX2" fmla="*/ 491557 w 983114"/>
              <a:gd name="connsiteY2" fmla="*/ 0 h 1127760"/>
              <a:gd name="connsiteX3" fmla="*/ 983114 w 983114"/>
              <a:gd name="connsiteY3" fmla="*/ 563880 h 1127760"/>
              <a:gd name="connsiteX4" fmla="*/ 491557 w 983114"/>
              <a:gd name="connsiteY4" fmla="*/ 1127760 h 1127760"/>
              <a:gd name="connsiteX5" fmla="*/ 491557 w 983114"/>
              <a:gd name="connsiteY5" fmla="*/ 902208 h 1127760"/>
              <a:gd name="connsiteX6" fmla="*/ 0 w 983114"/>
              <a:gd name="connsiteY6" fmla="*/ 902208 h 1127760"/>
              <a:gd name="connsiteX7" fmla="*/ 0 w 983114"/>
              <a:gd name="connsiteY7" fmla="*/ 225552 h 1127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3114" h="1127760">
                <a:moveTo>
                  <a:pt x="0" y="225552"/>
                </a:moveTo>
                <a:lnTo>
                  <a:pt x="491557" y="225552"/>
                </a:lnTo>
                <a:lnTo>
                  <a:pt x="491557" y="0"/>
                </a:lnTo>
                <a:lnTo>
                  <a:pt x="983114" y="563880"/>
                </a:lnTo>
                <a:lnTo>
                  <a:pt x="491557" y="1127760"/>
                </a:lnTo>
                <a:lnTo>
                  <a:pt x="491557" y="902208"/>
                </a:lnTo>
                <a:lnTo>
                  <a:pt x="0" y="902208"/>
                </a:lnTo>
                <a:lnTo>
                  <a:pt x="0" y="225552"/>
                </a:lnTo>
                <a:close/>
              </a:path>
            </a:pathLst>
          </a:custGeom>
        </p:spPr>
        <p:style>
          <a:lnRef idx="0">
            <a:schemeClr val="accent1">
              <a:shade val="90000"/>
              <a:hueOff val="0"/>
              <a:satOff val="0"/>
              <a:lumOff val="0"/>
              <a:alphaOff val="0"/>
            </a:schemeClr>
          </a:lnRef>
          <a:fillRef idx="1">
            <a:schemeClr val="accent1">
              <a:shade val="90000"/>
              <a:hueOff val="0"/>
              <a:satOff val="0"/>
              <a:lumOff val="0"/>
              <a:alphaOff val="0"/>
            </a:schemeClr>
          </a:fillRef>
          <a:effectRef idx="0">
            <a:schemeClr val="accent1">
              <a:shade val="90000"/>
              <a:hueOff val="0"/>
              <a:satOff val="0"/>
              <a:lumOff val="0"/>
              <a:alphaOff val="0"/>
            </a:schemeClr>
          </a:effectRef>
          <a:fontRef idx="minor">
            <a:schemeClr val="lt1"/>
          </a:fontRef>
        </p:style>
        <p:txBody>
          <a:bodyPr spcFirstLastPara="0" vert="horz" wrap="square" lIns="0" tIns="225552" rIns="294934" bIns="225552" numCol="1" spcCol="1270" anchor="ctr" anchorCtr="0">
            <a:noAutofit/>
          </a:bodyPr>
          <a:lstStyle/>
          <a:p>
            <a:pPr marL="0" lvl="0" indent="0" algn="ctr" defTabSz="2266950">
              <a:lnSpc>
                <a:spcPct val="90000"/>
              </a:lnSpc>
              <a:spcBef>
                <a:spcPct val="0"/>
              </a:spcBef>
              <a:spcAft>
                <a:spcPct val="35000"/>
              </a:spcAft>
              <a:buNone/>
            </a:pPr>
            <a:endParaRPr lang="en-US" sz="5100" kern="1200"/>
          </a:p>
        </p:txBody>
      </p:sp>
      <p:sp>
        <p:nvSpPr>
          <p:cNvPr id="14" name="Freeform 13">
            <a:extLst>
              <a:ext uri="{FF2B5EF4-FFF2-40B4-BE49-F238E27FC236}">
                <a16:creationId xmlns:a16="http://schemas.microsoft.com/office/drawing/2014/main" id="{7458B667-3335-E272-99BA-AAF5DB2CBD53}"/>
              </a:ext>
            </a:extLst>
          </p:cNvPr>
          <p:cNvSpPr/>
          <p:nvPr/>
        </p:nvSpPr>
        <p:spPr>
          <a:xfrm>
            <a:off x="4333447" y="4218291"/>
            <a:ext cx="4624936" cy="1127760"/>
          </a:xfrm>
          <a:custGeom>
            <a:avLst/>
            <a:gdLst>
              <a:gd name="connsiteX0" fmla="*/ 0 w 4624936"/>
              <a:gd name="connsiteY0" fmla="*/ 112776 h 1127760"/>
              <a:gd name="connsiteX1" fmla="*/ 112776 w 4624936"/>
              <a:gd name="connsiteY1" fmla="*/ 0 h 1127760"/>
              <a:gd name="connsiteX2" fmla="*/ 4512160 w 4624936"/>
              <a:gd name="connsiteY2" fmla="*/ 0 h 1127760"/>
              <a:gd name="connsiteX3" fmla="*/ 4624936 w 4624936"/>
              <a:gd name="connsiteY3" fmla="*/ 112776 h 1127760"/>
              <a:gd name="connsiteX4" fmla="*/ 4624936 w 4624936"/>
              <a:gd name="connsiteY4" fmla="*/ 1014984 h 1127760"/>
              <a:gd name="connsiteX5" fmla="*/ 4512160 w 4624936"/>
              <a:gd name="connsiteY5" fmla="*/ 1127760 h 1127760"/>
              <a:gd name="connsiteX6" fmla="*/ 112776 w 4624936"/>
              <a:gd name="connsiteY6" fmla="*/ 1127760 h 1127760"/>
              <a:gd name="connsiteX7" fmla="*/ 0 w 4624936"/>
              <a:gd name="connsiteY7" fmla="*/ 1014984 h 1127760"/>
              <a:gd name="connsiteX8" fmla="*/ 0 w 4624936"/>
              <a:gd name="connsiteY8" fmla="*/ 112776 h 1127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24936" h="1127760">
                <a:moveTo>
                  <a:pt x="0" y="112776"/>
                </a:moveTo>
                <a:cubicBezTo>
                  <a:pt x="0" y="50492"/>
                  <a:pt x="50492" y="0"/>
                  <a:pt x="112776" y="0"/>
                </a:cubicBezTo>
                <a:lnTo>
                  <a:pt x="4512160" y="0"/>
                </a:lnTo>
                <a:cubicBezTo>
                  <a:pt x="4574444" y="0"/>
                  <a:pt x="4624936" y="50492"/>
                  <a:pt x="4624936" y="112776"/>
                </a:cubicBezTo>
                <a:lnTo>
                  <a:pt x="4624936" y="1014984"/>
                </a:lnTo>
                <a:cubicBezTo>
                  <a:pt x="4624936" y="1077268"/>
                  <a:pt x="4574444" y="1127760"/>
                  <a:pt x="4512160" y="1127760"/>
                </a:cubicBezTo>
                <a:lnTo>
                  <a:pt x="112776" y="1127760"/>
                </a:lnTo>
                <a:cubicBezTo>
                  <a:pt x="50492" y="1127760"/>
                  <a:pt x="0" y="1077268"/>
                  <a:pt x="0" y="1014984"/>
                </a:cubicBezTo>
                <a:lnTo>
                  <a:pt x="0" y="112776"/>
                </a:lnTo>
                <a:close/>
              </a:path>
            </a:pathLst>
          </a:custGeom>
          <a:solidFill>
            <a:schemeClr val="bg2"/>
          </a:solidFill>
          <a:ln>
            <a:noFill/>
          </a:ln>
        </p:spPr>
        <p:style>
          <a:lnRef idx="2">
            <a:schemeClr val="lt1">
              <a:hueOff val="0"/>
              <a:satOff val="0"/>
              <a:lumOff val="0"/>
              <a:alphaOff val="0"/>
            </a:schemeClr>
          </a:lnRef>
          <a:fillRef idx="1">
            <a:scrgbClr r="0" g="0" b="0"/>
          </a:fillRef>
          <a:effectRef idx="0">
            <a:schemeClr val="accent1">
              <a:alpha val="90000"/>
              <a:hueOff val="0"/>
              <a:satOff val="0"/>
              <a:lumOff val="0"/>
              <a:alphaOff val="-40000"/>
            </a:schemeClr>
          </a:effectRef>
          <a:fontRef idx="minor">
            <a:schemeClr val="lt1"/>
          </a:fontRef>
        </p:style>
        <p:txBody>
          <a:bodyPr spcFirstLastPara="0" vert="horz" wrap="square" lIns="93991" tIns="93991" rIns="93991" bIns="93991" numCol="1" spcCol="1270" anchor="ctr" anchorCtr="1">
            <a:noAutofit/>
          </a:bodyPr>
          <a:lstStyle/>
          <a:p>
            <a:pPr marL="0" lvl="0" indent="0" defTabSz="711200" rtl="0">
              <a:lnSpc>
                <a:spcPct val="114000"/>
              </a:lnSpc>
              <a:spcBef>
                <a:spcPct val="0"/>
              </a:spcBef>
              <a:spcAft>
                <a:spcPct val="35000"/>
              </a:spcAft>
              <a:buNone/>
            </a:pPr>
            <a:r>
              <a:rPr lang="en-US" sz="1400" kern="1200">
                <a:solidFill>
                  <a:schemeClr val="accent1"/>
                </a:solidFill>
              </a:rPr>
              <a:t>Identify and compare the key musical features in your composition and the chosen studied work. Discuss the elements of music through context and how they support the storytelling, messages or ideas.</a:t>
            </a:r>
          </a:p>
        </p:txBody>
      </p:sp>
      <p:sp>
        <p:nvSpPr>
          <p:cNvPr id="6" name="Freeform 5">
            <a:extLst>
              <a:ext uri="{FF2B5EF4-FFF2-40B4-BE49-F238E27FC236}">
                <a16:creationId xmlns:a16="http://schemas.microsoft.com/office/drawing/2014/main" id="{1D1B9857-63FF-E0C9-EB0C-A3AAA9DC56E2}"/>
              </a:ext>
            </a:extLst>
          </p:cNvPr>
          <p:cNvSpPr/>
          <p:nvPr/>
        </p:nvSpPr>
        <p:spPr>
          <a:xfrm>
            <a:off x="364957" y="5478240"/>
            <a:ext cx="2436114" cy="1127760"/>
          </a:xfrm>
          <a:custGeom>
            <a:avLst/>
            <a:gdLst>
              <a:gd name="connsiteX0" fmla="*/ 0 w 4629457"/>
              <a:gd name="connsiteY0" fmla="*/ 112776 h 1127760"/>
              <a:gd name="connsiteX1" fmla="*/ 112776 w 4629457"/>
              <a:gd name="connsiteY1" fmla="*/ 0 h 1127760"/>
              <a:gd name="connsiteX2" fmla="*/ 4516681 w 4629457"/>
              <a:gd name="connsiteY2" fmla="*/ 0 h 1127760"/>
              <a:gd name="connsiteX3" fmla="*/ 4629457 w 4629457"/>
              <a:gd name="connsiteY3" fmla="*/ 112776 h 1127760"/>
              <a:gd name="connsiteX4" fmla="*/ 4629457 w 4629457"/>
              <a:gd name="connsiteY4" fmla="*/ 1014984 h 1127760"/>
              <a:gd name="connsiteX5" fmla="*/ 4516681 w 4629457"/>
              <a:gd name="connsiteY5" fmla="*/ 1127760 h 1127760"/>
              <a:gd name="connsiteX6" fmla="*/ 112776 w 4629457"/>
              <a:gd name="connsiteY6" fmla="*/ 1127760 h 1127760"/>
              <a:gd name="connsiteX7" fmla="*/ 0 w 4629457"/>
              <a:gd name="connsiteY7" fmla="*/ 1014984 h 1127760"/>
              <a:gd name="connsiteX8" fmla="*/ 0 w 4629457"/>
              <a:gd name="connsiteY8" fmla="*/ 112776 h 1127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29457" h="1127760">
                <a:moveTo>
                  <a:pt x="0" y="112776"/>
                </a:moveTo>
                <a:cubicBezTo>
                  <a:pt x="0" y="50492"/>
                  <a:pt x="50492" y="0"/>
                  <a:pt x="112776" y="0"/>
                </a:cubicBezTo>
                <a:lnTo>
                  <a:pt x="4516681" y="0"/>
                </a:lnTo>
                <a:cubicBezTo>
                  <a:pt x="4578965" y="0"/>
                  <a:pt x="4629457" y="50492"/>
                  <a:pt x="4629457" y="112776"/>
                </a:cubicBezTo>
                <a:lnTo>
                  <a:pt x="4629457" y="1014984"/>
                </a:lnTo>
                <a:cubicBezTo>
                  <a:pt x="4629457" y="1077268"/>
                  <a:pt x="4578965" y="1127760"/>
                  <a:pt x="4516681" y="1127760"/>
                </a:cubicBezTo>
                <a:lnTo>
                  <a:pt x="112776" y="1127760"/>
                </a:lnTo>
                <a:cubicBezTo>
                  <a:pt x="50492" y="1127760"/>
                  <a:pt x="0" y="1077268"/>
                  <a:pt x="0" y="1014984"/>
                </a:cubicBezTo>
                <a:lnTo>
                  <a:pt x="0" y="112776"/>
                </a:lnTo>
                <a:close/>
              </a:path>
            </a:pathLst>
          </a:custGeom>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4471" tIns="124471" rIns="124471" bIns="124471" numCol="1" spcCol="1270" anchor="ctr" anchorCtr="0">
            <a:noAutofit/>
          </a:bodyPr>
          <a:lstStyle/>
          <a:p>
            <a:pPr marL="0" lvl="0" indent="0" algn="ctr" defTabSz="1066800" rtl="0">
              <a:lnSpc>
                <a:spcPct val="90000"/>
              </a:lnSpc>
              <a:spcBef>
                <a:spcPct val="0"/>
              </a:spcBef>
              <a:spcAft>
                <a:spcPct val="35000"/>
              </a:spcAft>
              <a:buNone/>
            </a:pPr>
            <a:r>
              <a:rPr lang="en-US" sz="1800" b="1" kern="1200">
                <a:latin typeface="Arial" panose="020B0604020202020204"/>
              </a:rPr>
              <a:t>Conclusion</a:t>
            </a:r>
            <a:endParaRPr lang="en-US" sz="1800" b="0" kern="1200"/>
          </a:p>
        </p:txBody>
      </p:sp>
      <p:sp>
        <p:nvSpPr>
          <p:cNvPr id="8" name="Freeform 7">
            <a:extLst>
              <a:ext uri="{FF2B5EF4-FFF2-40B4-BE49-F238E27FC236}">
                <a16:creationId xmlns:a16="http://schemas.microsoft.com/office/drawing/2014/main" id="{B57F0394-21BA-CE14-01DE-A941399FDB79}"/>
              </a:ext>
              <a:ext uri="{C183D7F6-B498-43B3-948B-1728B52AA6E4}">
                <adec:decorative xmlns:adec="http://schemas.microsoft.com/office/drawing/2017/decorative" val="1"/>
              </a:ext>
            </a:extLst>
          </p:cNvPr>
          <p:cNvSpPr/>
          <p:nvPr/>
        </p:nvSpPr>
        <p:spPr>
          <a:xfrm>
            <a:off x="3229800" y="5478240"/>
            <a:ext cx="982593" cy="1127760"/>
          </a:xfrm>
          <a:custGeom>
            <a:avLst/>
            <a:gdLst>
              <a:gd name="connsiteX0" fmla="*/ 0 w 982593"/>
              <a:gd name="connsiteY0" fmla="*/ 225552 h 1127760"/>
              <a:gd name="connsiteX1" fmla="*/ 491297 w 982593"/>
              <a:gd name="connsiteY1" fmla="*/ 225552 h 1127760"/>
              <a:gd name="connsiteX2" fmla="*/ 491297 w 982593"/>
              <a:gd name="connsiteY2" fmla="*/ 0 h 1127760"/>
              <a:gd name="connsiteX3" fmla="*/ 982593 w 982593"/>
              <a:gd name="connsiteY3" fmla="*/ 563880 h 1127760"/>
              <a:gd name="connsiteX4" fmla="*/ 491297 w 982593"/>
              <a:gd name="connsiteY4" fmla="*/ 1127760 h 1127760"/>
              <a:gd name="connsiteX5" fmla="*/ 491297 w 982593"/>
              <a:gd name="connsiteY5" fmla="*/ 902208 h 1127760"/>
              <a:gd name="connsiteX6" fmla="*/ 0 w 982593"/>
              <a:gd name="connsiteY6" fmla="*/ 902208 h 1127760"/>
              <a:gd name="connsiteX7" fmla="*/ 0 w 982593"/>
              <a:gd name="connsiteY7" fmla="*/ 225552 h 1127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593" h="1127760">
                <a:moveTo>
                  <a:pt x="0" y="225552"/>
                </a:moveTo>
                <a:lnTo>
                  <a:pt x="491297" y="225552"/>
                </a:lnTo>
                <a:lnTo>
                  <a:pt x="491297" y="0"/>
                </a:lnTo>
                <a:lnTo>
                  <a:pt x="982593" y="563880"/>
                </a:lnTo>
                <a:lnTo>
                  <a:pt x="491297" y="1127760"/>
                </a:lnTo>
                <a:lnTo>
                  <a:pt x="491297" y="902208"/>
                </a:lnTo>
                <a:lnTo>
                  <a:pt x="0" y="902208"/>
                </a:lnTo>
                <a:lnTo>
                  <a:pt x="0" y="225552"/>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225552" rIns="294778" bIns="225552" numCol="1" spcCol="1270" anchor="ctr" anchorCtr="0">
            <a:noAutofit/>
          </a:bodyPr>
          <a:lstStyle/>
          <a:p>
            <a:pPr marL="0" lvl="0" indent="0" algn="ctr" defTabSz="622300">
              <a:lnSpc>
                <a:spcPct val="90000"/>
              </a:lnSpc>
              <a:spcBef>
                <a:spcPct val="0"/>
              </a:spcBef>
              <a:spcAft>
                <a:spcPct val="35000"/>
              </a:spcAft>
              <a:buNone/>
            </a:pPr>
            <a:endParaRPr lang="en-US" sz="1400" kern="1200"/>
          </a:p>
        </p:txBody>
      </p:sp>
      <p:sp>
        <p:nvSpPr>
          <p:cNvPr id="9" name="Freeform 8">
            <a:extLst>
              <a:ext uri="{FF2B5EF4-FFF2-40B4-BE49-F238E27FC236}">
                <a16:creationId xmlns:a16="http://schemas.microsoft.com/office/drawing/2014/main" id="{C9AE7546-0E64-DDF4-43B4-70B13A30DBA3}"/>
              </a:ext>
            </a:extLst>
          </p:cNvPr>
          <p:cNvSpPr/>
          <p:nvPr/>
        </p:nvSpPr>
        <p:spPr>
          <a:xfrm>
            <a:off x="4336518" y="5478240"/>
            <a:ext cx="4629457" cy="1127760"/>
          </a:xfrm>
          <a:custGeom>
            <a:avLst/>
            <a:gdLst>
              <a:gd name="connsiteX0" fmla="*/ 0 w 4629457"/>
              <a:gd name="connsiteY0" fmla="*/ 112776 h 1127760"/>
              <a:gd name="connsiteX1" fmla="*/ 112776 w 4629457"/>
              <a:gd name="connsiteY1" fmla="*/ 0 h 1127760"/>
              <a:gd name="connsiteX2" fmla="*/ 4516681 w 4629457"/>
              <a:gd name="connsiteY2" fmla="*/ 0 h 1127760"/>
              <a:gd name="connsiteX3" fmla="*/ 4629457 w 4629457"/>
              <a:gd name="connsiteY3" fmla="*/ 112776 h 1127760"/>
              <a:gd name="connsiteX4" fmla="*/ 4629457 w 4629457"/>
              <a:gd name="connsiteY4" fmla="*/ 1014984 h 1127760"/>
              <a:gd name="connsiteX5" fmla="*/ 4516681 w 4629457"/>
              <a:gd name="connsiteY5" fmla="*/ 1127760 h 1127760"/>
              <a:gd name="connsiteX6" fmla="*/ 112776 w 4629457"/>
              <a:gd name="connsiteY6" fmla="*/ 1127760 h 1127760"/>
              <a:gd name="connsiteX7" fmla="*/ 0 w 4629457"/>
              <a:gd name="connsiteY7" fmla="*/ 1014984 h 1127760"/>
              <a:gd name="connsiteX8" fmla="*/ 0 w 4629457"/>
              <a:gd name="connsiteY8" fmla="*/ 112776 h 1127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29457" h="1127760">
                <a:moveTo>
                  <a:pt x="0" y="112776"/>
                </a:moveTo>
                <a:cubicBezTo>
                  <a:pt x="0" y="50492"/>
                  <a:pt x="50492" y="0"/>
                  <a:pt x="112776" y="0"/>
                </a:cubicBezTo>
                <a:lnTo>
                  <a:pt x="4516681" y="0"/>
                </a:lnTo>
                <a:cubicBezTo>
                  <a:pt x="4578965" y="0"/>
                  <a:pt x="4629457" y="50492"/>
                  <a:pt x="4629457" y="112776"/>
                </a:cubicBezTo>
                <a:lnTo>
                  <a:pt x="4629457" y="1014984"/>
                </a:lnTo>
                <a:cubicBezTo>
                  <a:pt x="4629457" y="1077268"/>
                  <a:pt x="4578965" y="1127760"/>
                  <a:pt x="4516681" y="1127760"/>
                </a:cubicBezTo>
                <a:lnTo>
                  <a:pt x="112776" y="1127760"/>
                </a:lnTo>
                <a:cubicBezTo>
                  <a:pt x="50492" y="1127760"/>
                  <a:pt x="0" y="1077268"/>
                  <a:pt x="0" y="1014984"/>
                </a:cubicBezTo>
                <a:lnTo>
                  <a:pt x="0" y="112776"/>
                </a:lnTo>
                <a:close/>
              </a:path>
            </a:pathLst>
          </a:custGeom>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1611" tIns="101611" rIns="101611" bIns="101611" numCol="1" spcCol="1270" anchor="ctr" anchorCtr="1">
            <a:noAutofit/>
          </a:bodyPr>
          <a:lstStyle/>
          <a:p>
            <a:pPr marL="0" lvl="0" indent="0" defTabSz="800100" rtl="0">
              <a:lnSpc>
                <a:spcPct val="114000"/>
              </a:lnSpc>
              <a:spcBef>
                <a:spcPct val="0"/>
              </a:spcBef>
              <a:spcAft>
                <a:spcPct val="35000"/>
              </a:spcAft>
              <a:buNone/>
            </a:pPr>
            <a:r>
              <a:rPr lang="en-US" sz="1400" kern="1200"/>
              <a:t>credit each person and their contribution to the project. Reflect on what you learned and thank the audience for listening</a:t>
            </a:r>
          </a:p>
        </p:txBody>
      </p:sp>
      <p:pic>
        <p:nvPicPr>
          <p:cNvPr id="4" name="Picture 3" descr="Seven concentric circles in ochre tones with 4 horseshoe shapes at cardinal points facing inward. Symbolises people sitting in a yarning circle sharing stories.">
            <a:extLst>
              <a:ext uri="{FF2B5EF4-FFF2-40B4-BE49-F238E27FC236}">
                <a16:creationId xmlns:a16="http://schemas.microsoft.com/office/drawing/2014/main" id="{55324EA0-70A6-AF79-A98E-6E4B8DD4DC9D}"/>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9142367" y="2293845"/>
            <a:ext cx="2679869" cy="2679869"/>
          </a:xfrm>
          <a:prstGeom prst="rect">
            <a:avLst/>
          </a:prstGeom>
        </p:spPr>
      </p:pic>
      <p:sp>
        <p:nvSpPr>
          <p:cNvPr id="7" name="Text Placeholder 4">
            <a:extLst>
              <a:ext uri="{FF2B5EF4-FFF2-40B4-BE49-F238E27FC236}">
                <a16:creationId xmlns:a16="http://schemas.microsoft.com/office/drawing/2014/main" id="{12E08E80-EB93-43CC-E2FE-D81FD16281BA}"/>
              </a:ext>
              <a:ext uri="{C183D7F6-B498-43B3-948B-1728B52AA6E4}">
                <adec:decorative xmlns:adec="http://schemas.microsoft.com/office/drawing/2017/decorative" val="0"/>
              </a:ext>
            </a:extLst>
          </p:cNvPr>
          <p:cNvSpPr txBox="1">
            <a:spLocks/>
          </p:cNvSpPr>
          <p:nvPr/>
        </p:nvSpPr>
        <p:spPr>
          <a:xfrm>
            <a:off x="9082342" y="4963881"/>
            <a:ext cx="2799917" cy="471281"/>
          </a:xfrm>
          <a:prstGeom prst="rect">
            <a:avLst/>
          </a:prstGeom>
        </p:spPr>
        <p:txBody>
          <a:bodyPr/>
          <a:lstStyle>
            <a:lvl1pPr marL="0" indent="0" algn="l" defTabSz="914377" rtl="0" eaLnBrk="1" latinLnBrk="0" hangingPunct="1">
              <a:lnSpc>
                <a:spcPct val="10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0" indent="0" algn="l" defTabSz="914377"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0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0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000">
                <a:solidFill>
                  <a:schemeClr val="accent1"/>
                </a:solidFill>
              </a:rPr>
              <a:t>Symbol – Story Sharing / Knowledge Sharing © Kayleb Waters, 2025. Used with permission.</a:t>
            </a:r>
            <a:endParaRPr lang="en-AU" sz="300">
              <a:solidFill>
                <a:schemeClr val="accent1"/>
              </a:solidFill>
            </a:endParaRPr>
          </a:p>
        </p:txBody>
      </p:sp>
      <p:sp>
        <p:nvSpPr>
          <p:cNvPr id="2" name="Slide Number Placeholder 1">
            <a:extLst>
              <a:ext uri="{FF2B5EF4-FFF2-40B4-BE49-F238E27FC236}">
                <a16:creationId xmlns:a16="http://schemas.microsoft.com/office/drawing/2014/main" id="{32F4EAD4-025F-060D-91F3-C045EC38A305}"/>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126</a:t>
            </a:fld>
            <a:endParaRPr lang="en-AU"/>
          </a:p>
        </p:txBody>
      </p:sp>
    </p:spTree>
    <p:extLst>
      <p:ext uri="{BB962C8B-B14F-4D97-AF65-F5344CB8AC3E}">
        <p14:creationId xmlns:p14="http://schemas.microsoft.com/office/powerpoint/2010/main" val="2799812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a:extLst>
            <a:ext uri="{FF2B5EF4-FFF2-40B4-BE49-F238E27FC236}">
              <a16:creationId xmlns:a16="http://schemas.microsoft.com/office/drawing/2014/main" id="{1D65CAC8-67EF-AFA3-C956-8D5663B7B457}"/>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C9ED83DD-AB64-3D95-752F-E3954926CAAB}"/>
              </a:ext>
            </a:extLst>
          </p:cNvPr>
          <p:cNvSpPr>
            <a:spLocks noGrp="1"/>
          </p:cNvSpPr>
          <p:nvPr>
            <p:ph type="title"/>
          </p:nvPr>
        </p:nvSpPr>
        <p:spPr/>
        <p:txBody>
          <a:bodyPr/>
          <a:lstStyle/>
          <a:p>
            <a:r>
              <a:rPr lang="en-AU">
                <a:latin typeface="+mj-lt"/>
                <a:cs typeface="Arial"/>
              </a:rPr>
              <a:t>Activity 10.1 – podcast planning (3)</a:t>
            </a:r>
            <a:endParaRPr lang="en-AU">
              <a:solidFill>
                <a:srgbClr val="000000"/>
              </a:solidFill>
              <a:latin typeface="+mj-lt"/>
            </a:endParaRPr>
          </a:p>
        </p:txBody>
      </p:sp>
      <p:sp>
        <p:nvSpPr>
          <p:cNvPr id="3" name="Text Placeholder 3">
            <a:extLst>
              <a:ext uri="{FF2B5EF4-FFF2-40B4-BE49-F238E27FC236}">
                <a16:creationId xmlns:a16="http://schemas.microsoft.com/office/drawing/2014/main" id="{9DA42B8C-99AA-A6CC-D946-FDF2C03A8BD5}"/>
              </a:ext>
            </a:extLst>
          </p:cNvPr>
          <p:cNvSpPr>
            <a:spLocks noGrp="1"/>
          </p:cNvSpPr>
          <p:nvPr>
            <p:ph type="body" sz="quarter" idx="18"/>
          </p:nvPr>
        </p:nvSpPr>
        <p:spPr>
          <a:xfrm>
            <a:off x="360000" y="987409"/>
            <a:ext cx="11484000" cy="310015"/>
          </a:xfrm>
        </p:spPr>
        <p:txBody>
          <a:bodyPr/>
          <a:lstStyle/>
          <a:p>
            <a:r>
              <a:rPr lang="en-AU">
                <a:latin typeface="+mj-lt"/>
                <a:cs typeface="Arial"/>
              </a:rPr>
              <a:t>Peer feedback</a:t>
            </a:r>
            <a:endParaRPr lang="en-AU">
              <a:latin typeface="+mj-lt"/>
            </a:endParaRPr>
          </a:p>
        </p:txBody>
      </p:sp>
      <p:sp>
        <p:nvSpPr>
          <p:cNvPr id="4" name="TextBox 3">
            <a:extLst>
              <a:ext uri="{FF2B5EF4-FFF2-40B4-BE49-F238E27FC236}">
                <a16:creationId xmlns:a16="http://schemas.microsoft.com/office/drawing/2014/main" id="{DFE739FA-DC83-EBDA-83AF-AE83F71C617B}"/>
              </a:ext>
            </a:extLst>
          </p:cNvPr>
          <p:cNvSpPr txBox="1"/>
          <p:nvPr/>
        </p:nvSpPr>
        <p:spPr>
          <a:xfrm>
            <a:off x="360000" y="1553617"/>
            <a:ext cx="5373531" cy="3543164"/>
          </a:xfrm>
          <a:prstGeom prst="rect">
            <a:avLst/>
          </a:prstGeom>
          <a:noFill/>
        </p:spPr>
        <p:txBody>
          <a:bodyPr wrap="square" lIns="0" tIns="0" rIns="0" bIns="0" rtlCol="0" anchor="t">
            <a:noAutofit/>
          </a:bodyPr>
          <a:lstStyle/>
          <a:p>
            <a:pPr>
              <a:lnSpc>
                <a:spcPct val="150000"/>
              </a:lnSpc>
              <a:spcAft>
                <a:spcPts val="1200"/>
              </a:spcAft>
            </a:pPr>
            <a:r>
              <a:rPr lang="en-AU" sz="1800"/>
              <a:t>Once your podcast planning scaffold is complete, swap with another pair or classmate. Your peer can use your worksheet to provide their feedback on your work so far. Give each other feedback on:</a:t>
            </a:r>
          </a:p>
          <a:p>
            <a:pPr marL="285750" indent="-285750">
              <a:lnSpc>
                <a:spcPct val="150000"/>
              </a:lnSpc>
              <a:spcAft>
                <a:spcPts val="1200"/>
              </a:spcAft>
              <a:buFont typeface="Arial" panose="020B0604020202020204" pitchFamily="34" charset="0"/>
              <a:buChar char="•"/>
            </a:pPr>
            <a:r>
              <a:rPr lang="en-AU" sz="1800"/>
              <a:t>clarity</a:t>
            </a:r>
          </a:p>
          <a:p>
            <a:pPr marL="285750" indent="-285750">
              <a:lnSpc>
                <a:spcPct val="150000"/>
              </a:lnSpc>
              <a:spcAft>
                <a:spcPts val="1200"/>
              </a:spcAft>
              <a:buFont typeface="Arial" panose="020B0604020202020204" pitchFamily="34" charset="0"/>
              <a:buChar char="•"/>
            </a:pPr>
            <a:r>
              <a:rPr lang="en-AU" sz="1800"/>
              <a:t>engagement</a:t>
            </a:r>
          </a:p>
          <a:p>
            <a:pPr marL="285750" indent="-285750">
              <a:lnSpc>
                <a:spcPct val="150000"/>
              </a:lnSpc>
              <a:spcAft>
                <a:spcPts val="1200"/>
              </a:spcAft>
              <a:buFont typeface="Arial" panose="020B0604020202020204" pitchFamily="34" charset="0"/>
              <a:buChar char="•"/>
            </a:pPr>
            <a:r>
              <a:rPr lang="en-AU" sz="1800"/>
              <a:t>Cultural respect</a:t>
            </a:r>
          </a:p>
        </p:txBody>
      </p:sp>
      <p:pic>
        <p:nvPicPr>
          <p:cNvPr id="9" name="Picture 8">
            <a:extLst>
              <a:ext uri="{FF2B5EF4-FFF2-40B4-BE49-F238E27FC236}">
                <a16:creationId xmlns:a16="http://schemas.microsoft.com/office/drawing/2014/main" id="{F9A9B02E-B054-875F-9F45-DE79D1C2DABF}"/>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71223" y="1553617"/>
            <a:ext cx="6007417" cy="4006959"/>
          </a:xfrm>
          <a:prstGeom prst="rect">
            <a:avLst/>
          </a:prstGeom>
        </p:spPr>
      </p:pic>
      <p:sp>
        <p:nvSpPr>
          <p:cNvPr id="2" name="Slide Number Placeholder 1">
            <a:extLst>
              <a:ext uri="{FF2B5EF4-FFF2-40B4-BE49-F238E27FC236}">
                <a16:creationId xmlns:a16="http://schemas.microsoft.com/office/drawing/2014/main" id="{E255B480-832A-F548-A6E5-DE8627DC39A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127</a:t>
            </a:fld>
            <a:endParaRPr lang="en-AU"/>
          </a:p>
        </p:txBody>
      </p:sp>
    </p:spTree>
    <p:extLst>
      <p:ext uri="{BB962C8B-B14F-4D97-AF65-F5344CB8AC3E}">
        <p14:creationId xmlns:p14="http://schemas.microsoft.com/office/powerpoint/2010/main" val="1904555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a:extLst>
            <a:ext uri="{FF2B5EF4-FFF2-40B4-BE49-F238E27FC236}">
              <a16:creationId xmlns:a16="http://schemas.microsoft.com/office/drawing/2014/main" id="{2E7847FD-1DAB-DF45-F136-86F8862CE270}"/>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FD9D38D8-A318-2210-E820-1115B33FA9AB}"/>
              </a:ext>
            </a:extLst>
          </p:cNvPr>
          <p:cNvSpPr>
            <a:spLocks noGrp="1"/>
          </p:cNvSpPr>
          <p:nvPr>
            <p:ph type="title"/>
          </p:nvPr>
        </p:nvSpPr>
        <p:spPr/>
        <p:txBody>
          <a:bodyPr/>
          <a:lstStyle/>
          <a:p>
            <a:r>
              <a:rPr lang="en-AU">
                <a:latin typeface="+mj-lt"/>
                <a:cs typeface="Arial"/>
              </a:rPr>
              <a:t>Activity 10.2 – recording the podcast  </a:t>
            </a:r>
            <a:endParaRPr lang="en-AU">
              <a:solidFill>
                <a:srgbClr val="000000"/>
              </a:solidFill>
              <a:latin typeface="+mj-lt"/>
            </a:endParaRPr>
          </a:p>
          <a:p>
            <a:endParaRPr lang="en-AU">
              <a:latin typeface="+mj-lt"/>
            </a:endParaRPr>
          </a:p>
        </p:txBody>
      </p:sp>
      <p:sp>
        <p:nvSpPr>
          <p:cNvPr id="3" name="Text Placeholder 3">
            <a:extLst>
              <a:ext uri="{FF2B5EF4-FFF2-40B4-BE49-F238E27FC236}">
                <a16:creationId xmlns:a16="http://schemas.microsoft.com/office/drawing/2014/main" id="{0ABB1B74-F315-2F1D-BC8E-B474B78C87B3}"/>
              </a:ext>
            </a:extLst>
          </p:cNvPr>
          <p:cNvSpPr>
            <a:spLocks noGrp="1"/>
          </p:cNvSpPr>
          <p:nvPr>
            <p:ph type="body" sz="quarter" idx="18"/>
          </p:nvPr>
        </p:nvSpPr>
        <p:spPr>
          <a:xfrm>
            <a:off x="360000" y="973806"/>
            <a:ext cx="11484000" cy="310015"/>
          </a:xfrm>
        </p:spPr>
        <p:txBody>
          <a:bodyPr/>
          <a:lstStyle/>
          <a:p>
            <a:r>
              <a:rPr lang="en-AU">
                <a:latin typeface="+mj-lt"/>
              </a:rPr>
              <a:t>Vocal expression</a:t>
            </a:r>
          </a:p>
        </p:txBody>
      </p:sp>
      <p:sp>
        <p:nvSpPr>
          <p:cNvPr id="6" name="TextBox 5">
            <a:extLst>
              <a:ext uri="{FF2B5EF4-FFF2-40B4-BE49-F238E27FC236}">
                <a16:creationId xmlns:a16="http://schemas.microsoft.com/office/drawing/2014/main" id="{D11EE538-301C-E9F9-D631-55A795FEBE67}"/>
              </a:ext>
            </a:extLst>
          </p:cNvPr>
          <p:cNvSpPr txBox="1"/>
          <p:nvPr/>
        </p:nvSpPr>
        <p:spPr>
          <a:xfrm>
            <a:off x="360000" y="1386341"/>
            <a:ext cx="7550111" cy="5309659"/>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1200"/>
              </a:spcAft>
            </a:pPr>
            <a:r>
              <a:rPr lang="en-AU" sz="1600"/>
              <a:t>Choose 2 or 3 lines from your storyboard scaffold that resonate most. This could be a lyric you wrote, a reflection on the excursion, or a point about ICIP or collaboration.</a:t>
            </a:r>
            <a:endParaRPr lang="en-US" sz="1600"/>
          </a:p>
          <a:p>
            <a:pPr>
              <a:lnSpc>
                <a:spcPct val="150000"/>
              </a:lnSpc>
              <a:spcAft>
                <a:spcPts val="1200"/>
              </a:spcAft>
            </a:pPr>
            <a:r>
              <a:rPr lang="en-AU" sz="1600"/>
              <a:t>Practise those lines in 3 different ways:</a:t>
            </a:r>
            <a:endParaRPr lang="en-AU" sz="1600">
              <a:cs typeface="Arial" panose="020B0604020202020204"/>
            </a:endParaRPr>
          </a:p>
          <a:p>
            <a:pPr marL="951865" lvl="1" indent="-342900">
              <a:lnSpc>
                <a:spcPct val="150000"/>
              </a:lnSpc>
              <a:spcAft>
                <a:spcPts val="1200"/>
              </a:spcAft>
              <a:buFont typeface="+mj-lt"/>
              <a:buChar char="•"/>
            </a:pPr>
            <a:r>
              <a:rPr lang="en-AU" sz="1600"/>
              <a:t>read them exactly as written without any expression to hear the flat version</a:t>
            </a:r>
            <a:endParaRPr lang="en-AU" sz="1600">
              <a:cs typeface="Arial"/>
            </a:endParaRPr>
          </a:p>
          <a:p>
            <a:pPr marL="951865" lvl="1" indent="-342900">
              <a:lnSpc>
                <a:spcPct val="150000"/>
              </a:lnSpc>
              <a:spcAft>
                <a:spcPts val="1200"/>
              </a:spcAft>
              <a:buFont typeface="+mj-lt"/>
              <a:buChar char="•"/>
            </a:pPr>
            <a:r>
              <a:rPr lang="en-AU" sz="1600"/>
              <a:t>imagine you are telling the same lines to a close friend over lunch and make the delivery relaxed, expressive and authentic</a:t>
            </a:r>
            <a:endParaRPr lang="en-AU" sz="1600">
              <a:cs typeface="Arial"/>
            </a:endParaRPr>
          </a:p>
          <a:p>
            <a:pPr marL="951865" lvl="1" indent="-342900">
              <a:lnSpc>
                <a:spcPct val="150000"/>
              </a:lnSpc>
              <a:spcAft>
                <a:spcPts val="1200"/>
              </a:spcAft>
              <a:buFont typeface="+mj-lt"/>
              <a:buChar char="•"/>
            </a:pPr>
            <a:r>
              <a:rPr lang="en-AU" sz="1600"/>
              <a:t>deliver them as a podcast host from your favourite platform with confidence, warmth and clear pacing</a:t>
            </a:r>
          </a:p>
          <a:p>
            <a:pPr>
              <a:lnSpc>
                <a:spcPct val="150000"/>
              </a:lnSpc>
              <a:spcAft>
                <a:spcPts val="1200"/>
              </a:spcAft>
            </a:pPr>
            <a:r>
              <a:rPr lang="en-AU" sz="1600"/>
              <a:t>Record each version on your device in </a:t>
            </a:r>
            <a:r>
              <a:rPr lang="en-AU" sz="1600" err="1"/>
              <a:t>BandLab</a:t>
            </a:r>
            <a:r>
              <a:rPr lang="en-AU" sz="1600"/>
              <a:t>, then listen back and </a:t>
            </a:r>
          </a:p>
          <a:p>
            <a:pPr>
              <a:lnSpc>
                <a:spcPct val="150000"/>
              </a:lnSpc>
              <a:spcAft>
                <a:spcPts val="1200"/>
              </a:spcAft>
            </a:pPr>
            <a:r>
              <a:rPr lang="en-AU" sz="1600"/>
              <a:t>compare how tone, expression and pacing change the listener’s experience.  </a:t>
            </a:r>
            <a:endParaRPr lang="en-AU" sz="1600">
              <a:cs typeface="Arial"/>
            </a:endParaRPr>
          </a:p>
        </p:txBody>
      </p:sp>
      <p:pic>
        <p:nvPicPr>
          <p:cNvPr id="4" name="Picture 3" descr="Seven concentric circles in ochre tones with 4 horseshoe shapes at cardinal points facing inward. Symbolises people sitting in a yarning circle sharing stories.">
            <a:extLst>
              <a:ext uri="{FF2B5EF4-FFF2-40B4-BE49-F238E27FC236}">
                <a16:creationId xmlns:a16="http://schemas.microsoft.com/office/drawing/2014/main" id="{D9EEE4DB-8798-2791-5FF6-ECFCF25185BE}"/>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7910111" y="1590726"/>
            <a:ext cx="4315957" cy="4315957"/>
          </a:xfrm>
          <a:prstGeom prst="rect">
            <a:avLst/>
          </a:prstGeom>
        </p:spPr>
      </p:pic>
      <p:sp>
        <p:nvSpPr>
          <p:cNvPr id="7" name="Text Placeholder 4">
            <a:extLst>
              <a:ext uri="{FF2B5EF4-FFF2-40B4-BE49-F238E27FC236}">
                <a16:creationId xmlns:a16="http://schemas.microsoft.com/office/drawing/2014/main" id="{A769E0E4-964D-03F6-6661-BBEA721E0E01}"/>
              </a:ext>
              <a:ext uri="{C183D7F6-B498-43B3-948B-1728B52AA6E4}">
                <adec:decorative xmlns:adec="http://schemas.microsoft.com/office/drawing/2017/decorative" val="0"/>
              </a:ext>
            </a:extLst>
          </p:cNvPr>
          <p:cNvSpPr txBox="1">
            <a:spLocks/>
          </p:cNvSpPr>
          <p:nvPr/>
        </p:nvSpPr>
        <p:spPr>
          <a:xfrm>
            <a:off x="8668130" y="5737813"/>
            <a:ext cx="2799917" cy="471281"/>
          </a:xfrm>
          <a:prstGeom prst="rect">
            <a:avLst/>
          </a:prstGeom>
        </p:spPr>
        <p:txBody>
          <a:bodyPr/>
          <a:lstStyle>
            <a:lvl1pPr marL="0" indent="0" algn="l" defTabSz="914377" rtl="0" eaLnBrk="1" latinLnBrk="0" hangingPunct="1">
              <a:lnSpc>
                <a:spcPct val="10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0" indent="0" algn="l" defTabSz="914377"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0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0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000">
                <a:solidFill>
                  <a:schemeClr val="accent1"/>
                </a:solidFill>
              </a:rPr>
              <a:t>Symbol – Story Sharing / Knowledge Sharing © Kayleb Waters, 2025. Used with permission.</a:t>
            </a:r>
            <a:endParaRPr lang="en-AU" sz="300">
              <a:solidFill>
                <a:schemeClr val="accent1"/>
              </a:solidFill>
            </a:endParaRPr>
          </a:p>
        </p:txBody>
      </p:sp>
      <p:sp>
        <p:nvSpPr>
          <p:cNvPr id="2" name="Slide Number Placeholder 1">
            <a:extLst>
              <a:ext uri="{FF2B5EF4-FFF2-40B4-BE49-F238E27FC236}">
                <a16:creationId xmlns:a16="http://schemas.microsoft.com/office/drawing/2014/main" id="{304CE3E9-4611-5565-2276-2AEF59BB9311}"/>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128</a:t>
            </a:fld>
            <a:endParaRPr lang="en-AU"/>
          </a:p>
        </p:txBody>
      </p:sp>
    </p:spTree>
    <p:extLst>
      <p:ext uri="{BB962C8B-B14F-4D97-AF65-F5344CB8AC3E}">
        <p14:creationId xmlns:p14="http://schemas.microsoft.com/office/powerpoint/2010/main" val="2125829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A8966FD-9600-3EC7-EF10-06492353388E}"/>
              </a:ext>
            </a:extLst>
          </p:cNvPr>
          <p:cNvSpPr>
            <a:spLocks noGrp="1"/>
          </p:cNvSpPr>
          <p:nvPr>
            <p:ph type="title"/>
          </p:nvPr>
        </p:nvSpPr>
        <p:spPr/>
        <p:txBody>
          <a:bodyPr/>
          <a:lstStyle/>
          <a:p>
            <a:r>
              <a:rPr lang="en-AU">
                <a:latin typeface="+mj-lt"/>
                <a:cs typeface="Arial"/>
              </a:rPr>
              <a:t>References (1)</a:t>
            </a:r>
            <a:endParaRPr lang="en-AU">
              <a:latin typeface="+mj-lt"/>
            </a:endParaRPr>
          </a:p>
        </p:txBody>
      </p:sp>
      <p:sp>
        <p:nvSpPr>
          <p:cNvPr id="6" name="TextBox 5">
            <a:extLst>
              <a:ext uri="{FF2B5EF4-FFF2-40B4-BE49-F238E27FC236}">
                <a16:creationId xmlns:a16="http://schemas.microsoft.com/office/drawing/2014/main" id="{EABCE76F-41B1-7EE2-14F1-DC744150DE0C}"/>
              </a:ext>
            </a:extLst>
          </p:cNvPr>
          <p:cNvSpPr txBox="1"/>
          <p:nvPr/>
        </p:nvSpPr>
        <p:spPr>
          <a:xfrm>
            <a:off x="335826" y="1397263"/>
            <a:ext cx="11471999" cy="1597297"/>
          </a:xfrm>
          <a:prstGeom prst="rect">
            <a:avLst/>
          </a:prstGeom>
          <a:noFill/>
        </p:spPr>
        <p:txBody>
          <a:bodyPr wrap="square">
            <a:spAutoFit/>
          </a:bodyPr>
          <a:lstStyle/>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a:ln>
                  <a:noFill/>
                </a:ln>
                <a:solidFill>
                  <a:srgbClr val="FFFFFF"/>
                </a:solidFill>
                <a:effectLst/>
                <a:uLnTx/>
                <a:uFillTx/>
                <a:ea typeface="+mn-ea"/>
                <a:cs typeface="+mn-cs"/>
              </a:rPr>
              <a:t>This presentation contains NSW Curriculum and syllabus content. The NSW Curriculum is developed by the NSW Education Standards Authority. This content is prepared by NESA for and on behalf of the Crown in the right of the State of New South Wales. The material is protected by Crown copyright.</a:t>
            </a:r>
          </a:p>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a:ln>
                  <a:noFill/>
                </a:ln>
                <a:solidFill>
                  <a:srgbClr val="FFFFFF"/>
                </a:solidFill>
                <a:effectLst/>
                <a:uLnTx/>
                <a:uFillTx/>
                <a:ea typeface="+mn-ea"/>
                <a:cs typeface="+mn-cs"/>
              </a:rPr>
              <a:t>Please refer to the NESA Copyright Disclaimer for more information </a:t>
            </a:r>
            <a:r>
              <a:rPr kumimoji="0" lang="en-AU" sz="1200" b="0" i="0" u="none" strike="noStrike" kern="1200" cap="none" spc="0" normalizeH="0" baseline="0" noProof="0">
                <a:ln>
                  <a:noFill/>
                </a:ln>
                <a:solidFill>
                  <a:srgbClr val="CBEDFD"/>
                </a:solidFill>
                <a:effectLst/>
                <a:uLnTx/>
                <a:uFillTx/>
                <a:ea typeface="+mn-ea"/>
                <a:cs typeface="+mn-cs"/>
                <a:hlinkClick r:id="rId3">
                  <a:extLst>
                    <a:ext uri="{A12FA001-AC4F-418D-AE19-62706E023703}">
                      <ahyp:hlinkClr xmlns:ahyp="http://schemas.microsoft.com/office/drawing/2018/hyperlinkcolor" val="tx"/>
                    </a:ext>
                  </a:extLst>
                </a:hlinkClick>
              </a:rPr>
              <a:t>https://educationstandards.nsw.edu.au/wps/portal/nesa/mini-footer/copyright</a:t>
            </a:r>
            <a:r>
              <a:rPr kumimoji="0" lang="en-AU" sz="1200" b="0" i="0" u="none" strike="noStrike" kern="1200" cap="none" spc="0" normalizeH="0" baseline="0" noProof="0">
                <a:ln>
                  <a:noFill/>
                </a:ln>
                <a:solidFill>
                  <a:srgbClr val="FFFFFF"/>
                </a:solidFill>
                <a:effectLst/>
                <a:uLnTx/>
                <a:uFillTx/>
                <a:ea typeface="+mn-ea"/>
                <a:cs typeface="+mn-cs"/>
              </a:rPr>
              <a:t>. </a:t>
            </a:r>
          </a:p>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a:ln>
                  <a:noFill/>
                </a:ln>
                <a:solidFill>
                  <a:srgbClr val="FFFFFF"/>
                </a:solidFill>
                <a:effectLst/>
                <a:uLnTx/>
                <a:uFillTx/>
                <a:ea typeface="+mn-ea"/>
                <a:cs typeface="+mn-cs"/>
              </a:rPr>
              <a:t>NESA holds the only official and up-to-date versions of the NSW Curriculum and syllabus documents. Please visit the NSW Education Standards Authority (NESA) website </a:t>
            </a:r>
            <a:r>
              <a:rPr kumimoji="0" lang="en-AU" sz="1200" b="0" i="0" u="none" strike="noStrike" kern="1200" cap="none" spc="0" normalizeH="0" baseline="0" noProof="0">
                <a:ln>
                  <a:noFill/>
                </a:ln>
                <a:solidFill>
                  <a:srgbClr val="CBEDFD"/>
                </a:solidFill>
                <a:effectLst/>
                <a:uLnTx/>
                <a:uFillTx/>
                <a:ea typeface="+mn-ea"/>
                <a:cs typeface="+mn-cs"/>
                <a:hlinkClick r:id="rId4">
                  <a:extLst>
                    <a:ext uri="{A12FA001-AC4F-418D-AE19-62706E023703}">
                      <ahyp:hlinkClr xmlns:ahyp="http://schemas.microsoft.com/office/drawing/2018/hyperlinkcolor" val="tx"/>
                    </a:ext>
                  </a:extLst>
                </a:hlinkClick>
              </a:rPr>
              <a:t>https://educationstandards.nsw.edu.au/wps/portal/nesa/home</a:t>
            </a:r>
            <a:r>
              <a:rPr kumimoji="0" lang="en-AU" sz="1200" b="0" i="0" u="none" strike="noStrike" kern="1200" cap="none" spc="0" normalizeH="0" baseline="0" noProof="0">
                <a:ln>
                  <a:noFill/>
                </a:ln>
                <a:solidFill>
                  <a:srgbClr val="CBEDFD"/>
                </a:solidFill>
                <a:effectLst/>
                <a:uLnTx/>
                <a:uFillTx/>
                <a:ea typeface="+mn-ea"/>
                <a:cs typeface="+mn-cs"/>
              </a:rPr>
              <a:t> </a:t>
            </a:r>
            <a:r>
              <a:rPr kumimoji="0" lang="en-AU" sz="1200" b="0" i="0" u="none" strike="noStrike" kern="1200" cap="none" spc="0" normalizeH="0" baseline="0" noProof="0">
                <a:ln>
                  <a:noFill/>
                </a:ln>
                <a:solidFill>
                  <a:srgbClr val="FFFFFF"/>
                </a:solidFill>
                <a:effectLst/>
                <a:uLnTx/>
                <a:uFillTx/>
                <a:ea typeface="+mn-ea"/>
                <a:cs typeface="+mn-cs"/>
              </a:rPr>
              <a:t>and the NSW Curriculum website </a:t>
            </a:r>
            <a:r>
              <a:rPr kumimoji="0" lang="en-AU" sz="1200" b="0" i="0" u="none" strike="noStrike" kern="1200" cap="none" spc="0" normalizeH="0" baseline="0" noProof="0">
                <a:ln>
                  <a:noFill/>
                </a:ln>
                <a:solidFill>
                  <a:srgbClr val="CBEDFD"/>
                </a:solidFill>
                <a:effectLst/>
                <a:uLnTx/>
                <a:uFillTx/>
                <a:ea typeface="+mn-ea"/>
                <a:cs typeface="+mn-cs"/>
                <a:hlinkClick r:id="rId5">
                  <a:extLst>
                    <a:ext uri="{A12FA001-AC4F-418D-AE19-62706E023703}">
                      <ahyp:hlinkClr xmlns:ahyp="http://schemas.microsoft.com/office/drawing/2018/hyperlinkcolor" val="tx"/>
                    </a:ext>
                  </a:extLst>
                </a:hlinkClick>
              </a:rPr>
              <a:t>https://curriculum.nsw.edu.au</a:t>
            </a:r>
            <a:r>
              <a:rPr kumimoji="0" lang="en-AU" sz="1200" b="0" i="0" u="none" strike="noStrike" kern="1200" cap="none" spc="0" normalizeH="0" baseline="0" noProof="0">
                <a:ln>
                  <a:noFill/>
                </a:ln>
                <a:solidFill>
                  <a:srgbClr val="FFFFFF"/>
                </a:solidFill>
                <a:effectLst/>
                <a:uLnTx/>
                <a:uFillTx/>
                <a:ea typeface="+mn-ea"/>
                <a:cs typeface="+mn-cs"/>
              </a:rPr>
              <a:t>.</a:t>
            </a:r>
          </a:p>
        </p:txBody>
      </p:sp>
      <p:sp>
        <p:nvSpPr>
          <p:cNvPr id="4" name="Content Placeholder 3">
            <a:extLst>
              <a:ext uri="{FF2B5EF4-FFF2-40B4-BE49-F238E27FC236}">
                <a16:creationId xmlns:a16="http://schemas.microsoft.com/office/drawing/2014/main" id="{B7C07B50-96D9-2E35-E2CE-3139F6377F08}"/>
              </a:ext>
            </a:extLst>
          </p:cNvPr>
          <p:cNvSpPr>
            <a:spLocks noGrp="1"/>
          </p:cNvSpPr>
          <p:nvPr>
            <p:ph idx="1"/>
          </p:nvPr>
        </p:nvSpPr>
        <p:spPr/>
        <p:txBody>
          <a:bodyPr vert="horz" lIns="0" tIns="0" rIns="0" bIns="0" rtlCol="0" anchor="t">
            <a:noAutofit/>
          </a:bodyPr>
          <a:lstStyle/>
          <a:p>
            <a:r>
              <a:rPr lang="en-AU" u="sng">
                <a:latin typeface="+mn-lt"/>
                <a:cs typeface="Arial"/>
                <a:hlinkClick r:id="rId6"/>
              </a:rPr>
              <a:t>Music 7–10 Syllabus</a:t>
            </a:r>
            <a:r>
              <a:rPr lang="en-AU">
                <a:latin typeface="+mn-lt"/>
                <a:cs typeface="Arial"/>
              </a:rPr>
              <a:t> © NSW Education Standards Authority (NESA) for and on behalf of the Crown in right of the State of New South Wales, 2024.</a:t>
            </a:r>
          </a:p>
          <a:p>
            <a:r>
              <a:rPr lang="en-AU" b="1">
                <a:latin typeface="+mn-lt"/>
              </a:rPr>
              <a:t>Videos</a:t>
            </a:r>
          </a:p>
          <a:p>
            <a:pPr>
              <a:lnSpc>
                <a:spcPct val="100000"/>
              </a:lnSpc>
            </a:pPr>
            <a:r>
              <a:rPr lang="en-AU">
                <a:latin typeface="+mn-lt"/>
                <a:cs typeface="Arial"/>
              </a:rPr>
              <a:t>ABC Music (11 July 2024) </a:t>
            </a:r>
            <a:r>
              <a:rPr lang="en-AU">
                <a:latin typeface="+mn-lt"/>
                <a:cs typeface="Arial"/>
                <a:hlinkClick r:id="rId7"/>
              </a:rPr>
              <a:t>DOBBY - The Making of 'Warrangu; River Story' (9:43) (4:05-8:34)</a:t>
            </a:r>
            <a:r>
              <a:rPr lang="en-AU">
                <a:latin typeface="+mn-lt"/>
                <a:cs typeface="Arial"/>
              </a:rPr>
              <a:t> [video], </a:t>
            </a:r>
            <a:r>
              <a:rPr lang="en-AU" i="1">
                <a:latin typeface="+mn-lt"/>
                <a:cs typeface="Arial"/>
              </a:rPr>
              <a:t>ABC Australia</a:t>
            </a:r>
            <a:r>
              <a:rPr lang="en-AU">
                <a:latin typeface="+mn-lt"/>
                <a:cs typeface="Arial"/>
              </a:rPr>
              <a:t>, YouTube, accessed 23 December 2025.</a:t>
            </a:r>
          </a:p>
          <a:p>
            <a:pPr>
              <a:lnSpc>
                <a:spcPct val="100000"/>
              </a:lnSpc>
            </a:pPr>
            <a:r>
              <a:rPr lang="en-AU" err="1">
                <a:latin typeface="+mn-lt"/>
                <a:cs typeface="Arial"/>
              </a:rPr>
              <a:t>BandLab</a:t>
            </a:r>
            <a:r>
              <a:rPr lang="en-AU">
                <a:latin typeface="+mn-lt"/>
                <a:cs typeface="Arial"/>
              </a:rPr>
              <a:t> (2 July 2022) </a:t>
            </a:r>
            <a:r>
              <a:rPr lang="en-AU" u="sng">
                <a:latin typeface="+mn-lt"/>
                <a:cs typeface="Arial"/>
                <a:hlinkClick r:id="rId8"/>
              </a:rPr>
              <a:t>Composing your own music using BandLab’s free web Studio (BandLab Tutoriial) (10:11)</a:t>
            </a:r>
            <a:r>
              <a:rPr lang="en-AU">
                <a:latin typeface="+mn-lt"/>
                <a:cs typeface="Arial"/>
              </a:rPr>
              <a:t> [video], </a:t>
            </a:r>
            <a:r>
              <a:rPr lang="en-AU" i="1" err="1">
                <a:latin typeface="+mn-lt"/>
                <a:cs typeface="Arial"/>
              </a:rPr>
              <a:t>BandLab</a:t>
            </a:r>
            <a:r>
              <a:rPr lang="en-AU">
                <a:latin typeface="+mn-lt"/>
                <a:cs typeface="Arial"/>
              </a:rPr>
              <a:t>, YouTube, accessed 11 November 2025.</a:t>
            </a:r>
          </a:p>
          <a:p>
            <a:pPr>
              <a:lnSpc>
                <a:spcPct val="100000"/>
              </a:lnSpc>
            </a:pPr>
            <a:r>
              <a:rPr lang="en-AU" err="1">
                <a:latin typeface="+mn-lt"/>
                <a:cs typeface="Arial"/>
              </a:rPr>
              <a:t>BandLab</a:t>
            </a:r>
            <a:r>
              <a:rPr lang="en-AU">
                <a:latin typeface="+mn-lt"/>
                <a:cs typeface="Arial"/>
              </a:rPr>
              <a:t> (24 June 2022) </a:t>
            </a:r>
            <a:r>
              <a:rPr lang="en-AU" u="sng">
                <a:latin typeface="+mn-lt"/>
                <a:cs typeface="Arial"/>
                <a:hlinkClick r:id="rId9"/>
              </a:rPr>
              <a:t>How to make your first beat using BandLab's free web Studio (BandLab Tutorial) (10:42)</a:t>
            </a:r>
            <a:r>
              <a:rPr lang="en-AU">
                <a:latin typeface="+mn-lt"/>
                <a:cs typeface="Arial"/>
              </a:rPr>
              <a:t> [video], </a:t>
            </a:r>
            <a:r>
              <a:rPr lang="en-AU" i="1" err="1">
                <a:latin typeface="+mn-lt"/>
                <a:cs typeface="Arial"/>
              </a:rPr>
              <a:t>BandLab</a:t>
            </a:r>
            <a:r>
              <a:rPr lang="en-AU">
                <a:latin typeface="+mn-lt"/>
                <a:cs typeface="Arial"/>
              </a:rPr>
              <a:t>, YouTube, accessed 11 November 2025.</a:t>
            </a:r>
          </a:p>
          <a:p>
            <a:pPr>
              <a:lnSpc>
                <a:spcPct val="100000"/>
              </a:lnSpc>
              <a:spcBef>
                <a:spcPts val="1200"/>
              </a:spcBef>
              <a:spcAft>
                <a:spcPts val="600"/>
              </a:spcAft>
            </a:pPr>
            <a:r>
              <a:rPr lang="en-AU">
                <a:latin typeface="+mn-lt"/>
                <a:ea typeface="Calibri"/>
                <a:cs typeface="Arial"/>
              </a:rPr>
              <a:t>BARKAA (29 May 2025</a:t>
            </a:r>
            <a:r>
              <a:rPr lang="en-AU" u="sng">
                <a:solidFill>
                  <a:srgbClr val="2F5496"/>
                </a:solidFill>
                <a:latin typeface="+mn-lt"/>
                <a:ea typeface="Calibri"/>
                <a:cs typeface="Arial"/>
                <a:hlinkClick r:id="rId10"/>
              </a:rPr>
              <a:t>) Barkaa - Ngamaka (feat. Leroy Johnson) ft. Leroy Johnson (3:38)</a:t>
            </a:r>
            <a:r>
              <a:rPr lang="en-AU">
                <a:latin typeface="+mn-lt"/>
                <a:ea typeface="Calibri"/>
                <a:cs typeface="Arial"/>
              </a:rPr>
              <a:t> [video], </a:t>
            </a:r>
            <a:r>
              <a:rPr lang="en-AU" i="1">
                <a:latin typeface="+mn-lt"/>
                <a:ea typeface="Calibri"/>
                <a:cs typeface="Arial"/>
              </a:rPr>
              <a:t>BARKAA</a:t>
            </a:r>
            <a:r>
              <a:rPr lang="en-AU">
                <a:latin typeface="+mn-lt"/>
                <a:ea typeface="Calibri"/>
                <a:cs typeface="Arial"/>
              </a:rPr>
              <a:t>, YouTube, accessed 11 June 2025.</a:t>
            </a:r>
          </a:p>
          <a:p>
            <a:pPr>
              <a:lnSpc>
                <a:spcPct val="100000"/>
              </a:lnSpc>
              <a:spcBef>
                <a:spcPts val="1200"/>
              </a:spcBef>
              <a:spcAft>
                <a:spcPts val="600"/>
              </a:spcAft>
            </a:pPr>
            <a:r>
              <a:rPr lang="en-AU">
                <a:latin typeface="+mn-lt"/>
                <a:ea typeface="Calibri"/>
                <a:cs typeface="Arial"/>
              </a:rPr>
              <a:t>Bayala </a:t>
            </a:r>
            <a:r>
              <a:rPr lang="en-AU" err="1">
                <a:latin typeface="+mn-lt"/>
                <a:ea typeface="Calibri"/>
                <a:cs typeface="Arial"/>
              </a:rPr>
              <a:t>Dharug</a:t>
            </a:r>
            <a:r>
              <a:rPr lang="en-AU">
                <a:latin typeface="+mn-lt"/>
                <a:ea typeface="Calibri"/>
                <a:cs typeface="Arial"/>
              </a:rPr>
              <a:t> </a:t>
            </a:r>
            <a:r>
              <a:rPr lang="en-AU" err="1">
                <a:latin typeface="+mn-lt"/>
                <a:ea typeface="Calibri"/>
                <a:cs typeface="Arial"/>
              </a:rPr>
              <a:t>Dhalang</a:t>
            </a:r>
            <a:r>
              <a:rPr lang="en-AU">
                <a:latin typeface="+mn-lt"/>
                <a:ea typeface="Calibri"/>
                <a:cs typeface="Arial"/>
              </a:rPr>
              <a:t> (28 July 2025) </a:t>
            </a:r>
            <a:r>
              <a:rPr lang="en-AU" u="sng">
                <a:solidFill>
                  <a:srgbClr val="2F5496"/>
                </a:solidFill>
                <a:latin typeface="+mn-lt"/>
                <a:ea typeface="Calibri"/>
                <a:cs typeface="Arial"/>
                <a:hlinkClick r:id="rId11"/>
              </a:rPr>
              <a:t>Mix – Ngarra Badhu – Listen to Water (2:37)</a:t>
            </a:r>
            <a:r>
              <a:rPr lang="en-AU">
                <a:latin typeface="+mn-lt"/>
                <a:ea typeface="Calibri"/>
                <a:cs typeface="Arial"/>
              </a:rPr>
              <a:t> [video], </a:t>
            </a:r>
            <a:r>
              <a:rPr lang="en-AU" i="1">
                <a:latin typeface="+mn-lt"/>
                <a:ea typeface="Calibri"/>
                <a:cs typeface="Arial"/>
              </a:rPr>
              <a:t>Bayala </a:t>
            </a:r>
            <a:r>
              <a:rPr lang="en-AU" i="1" err="1">
                <a:latin typeface="+mn-lt"/>
                <a:ea typeface="Calibri"/>
                <a:cs typeface="Arial"/>
              </a:rPr>
              <a:t>Dharug</a:t>
            </a:r>
            <a:r>
              <a:rPr lang="en-AU" i="1">
                <a:latin typeface="+mn-lt"/>
                <a:ea typeface="Calibri"/>
                <a:cs typeface="Arial"/>
              </a:rPr>
              <a:t> </a:t>
            </a:r>
            <a:r>
              <a:rPr lang="en-AU" i="1" err="1">
                <a:latin typeface="+mn-lt"/>
                <a:ea typeface="Calibri"/>
                <a:cs typeface="Arial"/>
              </a:rPr>
              <a:t>Dhalang</a:t>
            </a:r>
            <a:r>
              <a:rPr lang="en-AU" i="1">
                <a:latin typeface="+mn-lt"/>
                <a:ea typeface="Calibri"/>
                <a:cs typeface="Arial"/>
              </a:rPr>
              <a:t> </a:t>
            </a:r>
            <a:r>
              <a:rPr lang="en-AU">
                <a:latin typeface="+mn-lt"/>
                <a:ea typeface="Calibri"/>
                <a:cs typeface="Arial"/>
              </a:rPr>
              <a:t>YouTube, accessed 10 November 2025.</a:t>
            </a:r>
          </a:p>
        </p:txBody>
      </p:sp>
      <p:sp>
        <p:nvSpPr>
          <p:cNvPr id="2" name="Slide Number Placeholder 1">
            <a:extLst>
              <a:ext uri="{FF2B5EF4-FFF2-40B4-BE49-F238E27FC236}">
                <a16:creationId xmlns:a16="http://schemas.microsoft.com/office/drawing/2014/main" id="{48223418-AC99-D403-B6BA-7F5E5111A87A}"/>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129</a:t>
            </a:fld>
            <a:endParaRPr lang="en-AU"/>
          </a:p>
        </p:txBody>
      </p:sp>
    </p:spTree>
    <p:extLst>
      <p:ext uri="{BB962C8B-B14F-4D97-AF65-F5344CB8AC3E}">
        <p14:creationId xmlns:p14="http://schemas.microsoft.com/office/powerpoint/2010/main" val="1181014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a:extLst>
            <a:ext uri="{FF2B5EF4-FFF2-40B4-BE49-F238E27FC236}">
              <a16:creationId xmlns:a16="http://schemas.microsoft.com/office/drawing/2014/main" id="{B1356F06-2693-216B-F645-74FB7DF8409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6E3D45D-5EC9-CAAF-3872-F5B4F92CBF84}"/>
              </a:ext>
            </a:extLst>
          </p:cNvPr>
          <p:cNvSpPr>
            <a:spLocks noGrp="1"/>
          </p:cNvSpPr>
          <p:nvPr>
            <p:ph type="title"/>
          </p:nvPr>
        </p:nvSpPr>
        <p:spPr>
          <a:xfrm>
            <a:off x="5400000" y="360000"/>
            <a:ext cx="6407150" cy="863548"/>
          </a:xfrm>
        </p:spPr>
        <p:txBody>
          <a:bodyPr anchor="t">
            <a:normAutofit fontScale="90000"/>
          </a:bodyPr>
          <a:lstStyle/>
          <a:p>
            <a:r>
              <a:rPr lang="en-AU">
                <a:latin typeface="+mj-lt"/>
                <a:cs typeface="Arial"/>
              </a:rPr>
              <a:t>Activity 1.1a – listen to ‘I Belong: As I Walk On My Country’ (2)</a:t>
            </a:r>
            <a:endParaRPr lang="en-US">
              <a:latin typeface="+mj-lt"/>
            </a:endParaRPr>
          </a:p>
        </p:txBody>
      </p:sp>
      <p:sp>
        <p:nvSpPr>
          <p:cNvPr id="13" name="Text Placeholder 5">
            <a:extLst>
              <a:ext uri="{FF2B5EF4-FFF2-40B4-BE49-F238E27FC236}">
                <a16:creationId xmlns:a16="http://schemas.microsoft.com/office/drawing/2014/main" id="{D897D81D-585B-D72B-A5DD-596D05005DD9}"/>
              </a:ext>
            </a:extLst>
          </p:cNvPr>
          <p:cNvSpPr>
            <a:spLocks noGrp="1"/>
          </p:cNvSpPr>
          <p:nvPr>
            <p:ph type="body" sz="quarter" idx="18"/>
          </p:nvPr>
        </p:nvSpPr>
        <p:spPr>
          <a:xfrm>
            <a:off x="5443130" y="1350929"/>
            <a:ext cx="6407150" cy="294189"/>
          </a:xfrm>
        </p:spPr>
        <p:txBody>
          <a:bodyPr/>
          <a:lstStyle/>
          <a:p>
            <a:r>
              <a:rPr lang="en-AU" err="1">
                <a:latin typeface="Arial"/>
                <a:cs typeface="Arial"/>
              </a:rPr>
              <a:t>Barkindji</a:t>
            </a:r>
            <a:endParaRPr lang="en-US">
              <a:latin typeface="Arial"/>
              <a:cs typeface="Arial"/>
            </a:endParaRPr>
          </a:p>
        </p:txBody>
      </p:sp>
      <p:sp>
        <p:nvSpPr>
          <p:cNvPr id="11" name="Text Placeholder 4">
            <a:extLst>
              <a:ext uri="{FF2B5EF4-FFF2-40B4-BE49-F238E27FC236}">
                <a16:creationId xmlns:a16="http://schemas.microsoft.com/office/drawing/2014/main" id="{F84DA8F1-9B0D-6723-F95C-F4CF8CA080DA}"/>
              </a:ext>
            </a:extLst>
          </p:cNvPr>
          <p:cNvSpPr>
            <a:spLocks noGrp="1"/>
          </p:cNvSpPr>
          <p:nvPr>
            <p:ph type="body" sz="quarter" idx="17"/>
          </p:nvPr>
        </p:nvSpPr>
        <p:spPr>
          <a:xfrm>
            <a:off x="5436850" y="2055445"/>
            <a:ext cx="6407150" cy="2009363"/>
          </a:xfrm>
        </p:spPr>
        <p:txBody>
          <a:bodyPr vert="horz" lIns="0" tIns="0" rIns="0" bIns="0" rtlCol="0" anchor="t">
            <a:noAutofit/>
          </a:bodyPr>
          <a:lstStyle/>
          <a:p>
            <a:r>
              <a:rPr lang="en-AU" sz="1800"/>
              <a:t>Nancy Bates is a composer, writer, educator, and proudly </a:t>
            </a:r>
            <a:r>
              <a:rPr lang="en-AU" sz="1800" err="1"/>
              <a:t>Barkindji</a:t>
            </a:r>
            <a:r>
              <a:rPr lang="en-AU" sz="1800"/>
              <a:t>. With cultural ties to communities running the length of the </a:t>
            </a:r>
            <a:r>
              <a:rPr lang="en-AU" sz="1800" err="1"/>
              <a:t>Baarka</a:t>
            </a:r>
            <a:r>
              <a:rPr lang="en-AU" sz="1800"/>
              <a:t>, she is a river woman connecting music, education, and sharing the message of resistance against the effects of colonialisation.*</a:t>
            </a:r>
            <a:endParaRPr lang="en-US" sz="1800" i="1">
              <a:latin typeface="Arial"/>
              <a:cs typeface="Arial"/>
            </a:endParaRPr>
          </a:p>
        </p:txBody>
      </p:sp>
      <p:sp>
        <p:nvSpPr>
          <p:cNvPr id="5" name="Rectangle: Rounded Corners 4">
            <a:extLst>
              <a:ext uri="{FF2B5EF4-FFF2-40B4-BE49-F238E27FC236}">
                <a16:creationId xmlns:a16="http://schemas.microsoft.com/office/drawing/2014/main" id="{2FD378E1-A377-7623-EB74-AB0C1BDD9A44}"/>
              </a:ext>
            </a:extLst>
          </p:cNvPr>
          <p:cNvSpPr/>
          <p:nvPr/>
        </p:nvSpPr>
        <p:spPr>
          <a:xfrm>
            <a:off x="5400000" y="4212993"/>
            <a:ext cx="6597267" cy="1877822"/>
          </a:xfrm>
          <a:prstGeom prst="roundRect">
            <a:avLst>
              <a:gd name="adj" fmla="val 7232"/>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nSpc>
                <a:spcPct val="150000"/>
              </a:lnSpc>
            </a:pPr>
            <a:r>
              <a:rPr lang="en-AU" sz="1600" b="1">
                <a:solidFill>
                  <a:srgbClr val="22272B"/>
                </a:solidFill>
                <a:ea typeface="Segoe UI"/>
                <a:cs typeface="Segoe UI"/>
              </a:rPr>
              <a:t>Listening activity</a:t>
            </a:r>
            <a:endParaRPr lang="en-US" sz="1600" b="1">
              <a:solidFill>
                <a:srgbClr val="22272B"/>
              </a:solidFill>
              <a:ea typeface="Segoe UI"/>
              <a:cs typeface="Arial" panose="020B0604020202020204"/>
            </a:endParaRPr>
          </a:p>
          <a:p>
            <a:pPr>
              <a:lnSpc>
                <a:spcPct val="150000"/>
              </a:lnSpc>
            </a:pPr>
            <a:r>
              <a:rPr lang="en-AU" sz="1600">
                <a:solidFill>
                  <a:srgbClr val="22272B"/>
                </a:solidFill>
                <a:ea typeface="Segoe UI"/>
                <a:cs typeface="Segoe UI"/>
                <a:hlinkClick r:id="rId2"/>
              </a:rPr>
              <a:t>Creative Cast – Bigger than the song – Nancy Bates (08:34 – 13:34 )</a:t>
            </a:r>
            <a:r>
              <a:rPr lang="en-AU" sz="1600">
                <a:solidFill>
                  <a:srgbClr val="22272B"/>
                </a:solidFill>
                <a:ea typeface="Segoe UI"/>
                <a:cs typeface="Segoe UI"/>
              </a:rPr>
              <a:t> </a:t>
            </a:r>
            <a:endParaRPr lang="en-US" sz="1600">
              <a:solidFill>
                <a:srgbClr val="22272B"/>
              </a:solidFill>
              <a:ea typeface="Segoe UI"/>
              <a:cs typeface="Arial"/>
            </a:endParaRPr>
          </a:p>
          <a:p>
            <a:pPr>
              <a:lnSpc>
                <a:spcPct val="150000"/>
              </a:lnSpc>
            </a:pPr>
            <a:r>
              <a:rPr lang="en-AU" sz="1600">
                <a:solidFill>
                  <a:srgbClr val="22272B"/>
                </a:solidFill>
                <a:ea typeface="Segoe UI"/>
                <a:cs typeface="Segoe UI"/>
              </a:rPr>
              <a:t>Consider what Nancy says about how her song ‘I Belong’, communicates her Cultural understanding of Place, and Country.</a:t>
            </a:r>
            <a:r>
              <a:rPr lang="en-US" sz="1600">
                <a:solidFill>
                  <a:srgbClr val="22272B"/>
                </a:solidFill>
                <a:ea typeface="Segoe UI"/>
                <a:cs typeface="Segoe UI"/>
              </a:rPr>
              <a:t>​</a:t>
            </a:r>
            <a:endParaRPr lang="en-US" sz="1600">
              <a:cs typeface="Arial"/>
            </a:endParaRPr>
          </a:p>
        </p:txBody>
      </p:sp>
      <p:pic>
        <p:nvPicPr>
          <p:cNvPr id="6" name="Picture 5">
            <a:extLst>
              <a:ext uri="{FF2B5EF4-FFF2-40B4-BE49-F238E27FC236}">
                <a16:creationId xmlns:a16="http://schemas.microsoft.com/office/drawing/2014/main" id="{D697D9ED-F66B-71A1-F4EF-9FED41538838}"/>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b="9392"/>
          <a:stretch>
            <a:fillRect/>
          </a:stretch>
        </p:blipFill>
        <p:spPr>
          <a:xfrm>
            <a:off x="0" y="25121"/>
            <a:ext cx="5039980" cy="6213880"/>
          </a:xfrm>
          <a:prstGeom prst="rect">
            <a:avLst/>
          </a:prstGeom>
          <a:noFill/>
        </p:spPr>
      </p:pic>
      <p:sp>
        <p:nvSpPr>
          <p:cNvPr id="9" name="TextBox 8">
            <a:extLst>
              <a:ext uri="{FF2B5EF4-FFF2-40B4-BE49-F238E27FC236}">
                <a16:creationId xmlns:a16="http://schemas.microsoft.com/office/drawing/2014/main" id="{52C5AC4F-DE49-AE11-A464-50004EE93B7C}"/>
              </a:ext>
              <a:ext uri="{C183D7F6-B498-43B3-948B-1728B52AA6E4}">
                <adec:decorative xmlns:adec="http://schemas.microsoft.com/office/drawing/2017/decorative" val="1"/>
              </a:ext>
            </a:extLst>
          </p:cNvPr>
          <p:cNvSpPr txBox="1"/>
          <p:nvPr/>
        </p:nvSpPr>
        <p:spPr>
          <a:xfrm>
            <a:off x="0" y="6312891"/>
            <a:ext cx="5039980" cy="553998"/>
          </a:xfrm>
          <a:prstGeom prst="rect">
            <a:avLst/>
          </a:prstGeom>
          <a:noFill/>
        </p:spPr>
        <p:txBody>
          <a:bodyPr wrap="square">
            <a:spAutoFit/>
          </a:bodyPr>
          <a:lstStyle/>
          <a:p>
            <a:r>
              <a:rPr lang="en-AU" sz="1000">
                <a:latin typeface="Arial"/>
                <a:cs typeface="Arial"/>
              </a:rPr>
              <a:t>*Information adapted respectfully from </a:t>
            </a:r>
            <a:r>
              <a:rPr lang="en-AU" sz="1000">
                <a:latin typeface="Arial"/>
                <a:cs typeface="Arial"/>
                <a:hlinkClick r:id="rId4"/>
              </a:rPr>
              <a:t>Nancy Bates’ website</a:t>
            </a:r>
            <a:r>
              <a:rPr lang="en-AU" sz="1000">
                <a:latin typeface="Arial"/>
                <a:cs typeface="Arial"/>
              </a:rPr>
              <a:t> and promotional material. </a:t>
            </a:r>
            <a:r>
              <a:rPr lang="en-US" sz="1000">
                <a:solidFill>
                  <a:schemeClr val="accent2"/>
                </a:solidFill>
                <a:cs typeface="Arial"/>
                <a:hlinkClick r:id="rId4">
                  <a:extLst>
                    <a:ext uri="{A12FA001-AC4F-418D-AE19-62706E023703}">
                      <ahyp:hlinkClr xmlns:ahyp="http://schemas.microsoft.com/office/drawing/2018/hyperlinkcolor" val="tx"/>
                    </a:ext>
                  </a:extLst>
                </a:hlinkClick>
              </a:rPr>
              <a:t>Nancy Bates</a:t>
            </a:r>
            <a:r>
              <a:rPr lang="en-US" sz="1000">
                <a:solidFill>
                  <a:schemeClr val="accent2"/>
                </a:solidFill>
                <a:cs typeface="Arial"/>
              </a:rPr>
              <a:t> </a:t>
            </a:r>
            <a:r>
              <a:rPr lang="en-US" sz="1000">
                <a:cs typeface="Arial"/>
              </a:rPr>
              <a:t>(2024) photo from Nancy Bates Music 2024. </a:t>
            </a:r>
          </a:p>
          <a:p>
            <a:endParaRPr lang="en-US" sz="1000">
              <a:latin typeface="Arial"/>
              <a:cs typeface="Arial"/>
            </a:endParaRPr>
          </a:p>
        </p:txBody>
      </p:sp>
      <p:sp>
        <p:nvSpPr>
          <p:cNvPr id="2" name="Slide Number Placeholder 1">
            <a:extLst>
              <a:ext uri="{FF2B5EF4-FFF2-40B4-BE49-F238E27FC236}">
                <a16:creationId xmlns:a16="http://schemas.microsoft.com/office/drawing/2014/main" id="{78586FA7-4F5B-63DC-F187-05177A5BD4BD}"/>
              </a:ext>
              <a:ext uri="{C183D7F6-B498-43B3-948B-1728B52AA6E4}">
                <adec:decorative xmlns:adec="http://schemas.microsoft.com/office/drawing/2017/decorative" val="1"/>
              </a:ext>
            </a:extLst>
          </p:cNvPr>
          <p:cNvSpPr>
            <a:spLocks noGrp="1"/>
          </p:cNvSpPr>
          <p:nvPr>
            <p:ph type="sldNum" sz="quarter" idx="16"/>
          </p:nvPr>
        </p:nvSpPr>
        <p:spPr>
          <a:xfrm>
            <a:off x="11124000" y="6516000"/>
            <a:ext cx="720000" cy="180000"/>
          </a:xfrm>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13</a:t>
            </a:fld>
            <a:endParaRPr lang="en-AU"/>
          </a:p>
        </p:txBody>
      </p:sp>
    </p:spTree>
    <p:extLst>
      <p:ext uri="{BB962C8B-B14F-4D97-AF65-F5344CB8AC3E}">
        <p14:creationId xmlns:p14="http://schemas.microsoft.com/office/powerpoint/2010/main" val="3966304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bg>
      <p:bgPr>
        <a:solidFill>
          <a:srgbClr val="CBEDFD"/>
        </a:solidFill>
        <a:effectLst/>
      </p:bgPr>
    </p:bg>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2AE41BE0-C9C6-E5B0-0D34-E4F14C18957F}"/>
              </a:ext>
            </a:extLst>
          </p:cNvPr>
          <p:cNvSpPr>
            <a:spLocks noGrp="1"/>
          </p:cNvSpPr>
          <p:nvPr>
            <p:ph type="title"/>
          </p:nvPr>
        </p:nvSpPr>
        <p:spPr>
          <a:xfrm>
            <a:off x="360000" y="360001"/>
            <a:ext cx="10080000" cy="521412"/>
          </a:xfrm>
        </p:spPr>
        <p:txBody>
          <a:bodyPr/>
          <a:lstStyle/>
          <a:p>
            <a:r>
              <a:rPr lang="en-AU">
                <a:latin typeface="+mj-lt"/>
                <a:cs typeface="Arial"/>
              </a:rPr>
              <a:t>References (2)</a:t>
            </a:r>
            <a:endParaRPr lang="en-AU">
              <a:latin typeface="+mj-lt"/>
            </a:endParaRPr>
          </a:p>
        </p:txBody>
      </p:sp>
      <p:sp>
        <p:nvSpPr>
          <p:cNvPr id="6" name="TextBox 5">
            <a:extLst>
              <a:ext uri="{FF2B5EF4-FFF2-40B4-BE49-F238E27FC236}">
                <a16:creationId xmlns:a16="http://schemas.microsoft.com/office/drawing/2014/main" id="{662A0756-0880-4351-0555-DC78133D5841}"/>
              </a:ext>
            </a:extLst>
          </p:cNvPr>
          <p:cNvSpPr txBox="1"/>
          <p:nvPr/>
        </p:nvSpPr>
        <p:spPr>
          <a:xfrm>
            <a:off x="360000" y="1109855"/>
            <a:ext cx="11679600" cy="5586145"/>
          </a:xfrm>
          <a:prstGeom prst="rect">
            <a:avLst/>
          </a:prstGeom>
          <a:noFill/>
        </p:spPr>
        <p:txBody>
          <a:bodyPr wrap="square" lIns="0">
            <a:spAutoFit/>
          </a:bodyPr>
          <a:lstStyle/>
          <a:p>
            <a:pPr>
              <a:spcBef>
                <a:spcPts val="1200"/>
              </a:spcBef>
              <a:spcAft>
                <a:spcPts val="600"/>
              </a:spcAft>
              <a:buNone/>
            </a:pPr>
            <a:r>
              <a:rPr lang="en-AU" sz="1200">
                <a:effectLst/>
                <a:ea typeface="Calibri" panose="020F0502020204030204" pitchFamily="34" charset="0"/>
              </a:rPr>
              <a:t>Bayala </a:t>
            </a:r>
            <a:r>
              <a:rPr lang="en-AU" sz="1200" err="1">
                <a:effectLst/>
                <a:ea typeface="Calibri" panose="020F0502020204030204" pitchFamily="34" charset="0"/>
              </a:rPr>
              <a:t>Dharug</a:t>
            </a:r>
            <a:r>
              <a:rPr lang="en-AU" sz="1200">
                <a:effectLst/>
                <a:ea typeface="Calibri" panose="020F0502020204030204" pitchFamily="34" charset="0"/>
              </a:rPr>
              <a:t> </a:t>
            </a:r>
            <a:r>
              <a:rPr lang="en-AU" sz="1200" err="1">
                <a:effectLst/>
                <a:ea typeface="Calibri" panose="020F0502020204030204" pitchFamily="34" charset="0"/>
              </a:rPr>
              <a:t>Dhalang</a:t>
            </a:r>
            <a:r>
              <a:rPr lang="en-AU" sz="1200">
                <a:effectLst/>
                <a:ea typeface="Calibri" panose="020F0502020204030204" pitchFamily="34" charset="0"/>
              </a:rPr>
              <a:t> (29 July 2025) </a:t>
            </a:r>
            <a:r>
              <a:rPr lang="en-AU" sz="1200" u="sng">
                <a:solidFill>
                  <a:srgbClr val="2F5496"/>
                </a:solidFill>
                <a:effectLst/>
                <a:ea typeface="Calibri" panose="020F0502020204030204" pitchFamily="34" charset="0"/>
                <a:hlinkClick r:id="rId3"/>
              </a:rPr>
              <a:t>Yanma Ngurrawa - Walk on Country (01:34)</a:t>
            </a:r>
            <a:r>
              <a:rPr lang="en-AU" sz="1200">
                <a:effectLst/>
                <a:ea typeface="Calibri" panose="020F0502020204030204" pitchFamily="34" charset="0"/>
              </a:rPr>
              <a:t> [video], </a:t>
            </a:r>
            <a:r>
              <a:rPr lang="en-AU" sz="1200" i="1">
                <a:effectLst/>
                <a:ea typeface="Calibri" panose="020F0502020204030204" pitchFamily="34" charset="0"/>
              </a:rPr>
              <a:t>Bayala </a:t>
            </a:r>
            <a:r>
              <a:rPr lang="en-AU" sz="1200" i="1" err="1">
                <a:effectLst/>
                <a:ea typeface="Calibri" panose="020F0502020204030204" pitchFamily="34" charset="0"/>
              </a:rPr>
              <a:t>Dharug</a:t>
            </a:r>
            <a:r>
              <a:rPr lang="en-AU" sz="1200" i="1">
                <a:effectLst/>
                <a:ea typeface="Calibri" panose="020F0502020204030204" pitchFamily="34" charset="0"/>
              </a:rPr>
              <a:t> </a:t>
            </a:r>
            <a:r>
              <a:rPr lang="en-AU" sz="1200" i="1" err="1">
                <a:effectLst/>
                <a:ea typeface="Calibri" panose="020F0502020204030204" pitchFamily="34" charset="0"/>
              </a:rPr>
              <a:t>Dhalang</a:t>
            </a:r>
            <a:r>
              <a:rPr lang="en-AU" sz="1200" i="1">
                <a:effectLst/>
                <a:ea typeface="Calibri" panose="020F0502020204030204" pitchFamily="34" charset="0"/>
              </a:rPr>
              <a:t> </a:t>
            </a:r>
            <a:r>
              <a:rPr lang="en-AU" sz="1200">
                <a:effectLst/>
                <a:ea typeface="Calibri" panose="020F0502020204030204" pitchFamily="34" charset="0"/>
              </a:rPr>
              <a:t>YouTube, accessed 10 November 2025.</a:t>
            </a:r>
          </a:p>
          <a:p>
            <a:pPr>
              <a:spcBef>
                <a:spcPts val="1200"/>
              </a:spcBef>
              <a:spcAft>
                <a:spcPts val="600"/>
              </a:spcAft>
              <a:buNone/>
            </a:pPr>
            <a:r>
              <a:rPr lang="en-AU" sz="1200">
                <a:effectLst/>
                <a:ea typeface="Calibri" panose="020F0502020204030204" pitchFamily="34" charset="0"/>
              </a:rPr>
              <a:t>Bernadette Teaches Music (16 April 2017) </a:t>
            </a:r>
            <a:r>
              <a:rPr lang="en-AU" sz="1200" u="sng">
                <a:solidFill>
                  <a:srgbClr val="2F5496"/>
                </a:solidFill>
                <a:effectLst/>
                <a:ea typeface="Calibri" panose="020F0502020204030204" pitchFamily="34" charset="0"/>
                <a:hlinkClick r:id="rId4"/>
              </a:rPr>
              <a:t>How To Hold The Ukulele - Ukulele School (4:20)</a:t>
            </a:r>
            <a:r>
              <a:rPr lang="en-AU" sz="1200">
                <a:effectLst/>
                <a:ea typeface="Calibri" panose="020F0502020204030204" pitchFamily="34" charset="0"/>
              </a:rPr>
              <a:t> [video], </a:t>
            </a:r>
            <a:r>
              <a:rPr lang="en-AU" sz="1200" i="1">
                <a:effectLst/>
                <a:ea typeface="Calibri" panose="020F0502020204030204" pitchFamily="34" charset="0"/>
              </a:rPr>
              <a:t>Bernadette Teaches Music </a:t>
            </a:r>
            <a:r>
              <a:rPr lang="en-AU" sz="1200">
                <a:effectLst/>
                <a:ea typeface="Calibri" panose="020F0502020204030204" pitchFamily="34" charset="0"/>
              </a:rPr>
              <a:t>, YouTube, accessed 11 June 2025.</a:t>
            </a:r>
          </a:p>
          <a:p>
            <a:pPr>
              <a:spcBef>
                <a:spcPts val="1200"/>
              </a:spcBef>
              <a:spcAft>
                <a:spcPts val="600"/>
              </a:spcAft>
              <a:buNone/>
            </a:pPr>
            <a:r>
              <a:rPr lang="en-AU" sz="1200">
                <a:effectLst/>
                <a:ea typeface="Calibri" panose="020F0502020204030204" pitchFamily="34" charset="0"/>
              </a:rPr>
              <a:t>Bernadette Teaches Music (18 August 2021) </a:t>
            </a:r>
            <a:r>
              <a:rPr lang="en-AU" sz="1200" u="sng">
                <a:solidFill>
                  <a:srgbClr val="2F5496"/>
                </a:solidFill>
                <a:effectLst/>
                <a:ea typeface="Calibri" panose="020F0502020204030204" pitchFamily="34" charset="0"/>
                <a:hlinkClick r:id="rId5"/>
              </a:rPr>
              <a:t>HOW TO Strum A Ukulele for Beginners - Ukulele Strumming Challenge | DAY 1 of 5 (6:50)</a:t>
            </a:r>
            <a:r>
              <a:rPr lang="en-AU" sz="1200">
                <a:effectLst/>
                <a:ea typeface="Calibri" panose="020F0502020204030204" pitchFamily="34" charset="0"/>
              </a:rPr>
              <a:t> [video], </a:t>
            </a:r>
            <a:r>
              <a:rPr lang="en-AU" sz="1200" i="1">
                <a:effectLst/>
                <a:ea typeface="Calibri" panose="020F0502020204030204" pitchFamily="34" charset="0"/>
              </a:rPr>
              <a:t>Bernadette Teaches Music</a:t>
            </a:r>
            <a:r>
              <a:rPr lang="en-AU" sz="1200">
                <a:effectLst/>
                <a:ea typeface="Calibri" panose="020F0502020204030204" pitchFamily="34" charset="0"/>
              </a:rPr>
              <a:t>, YouTube,  accessed 11 June 2025.</a:t>
            </a:r>
          </a:p>
          <a:p>
            <a:pPr>
              <a:spcBef>
                <a:spcPts val="1200"/>
              </a:spcBef>
              <a:spcAft>
                <a:spcPts val="600"/>
              </a:spcAft>
            </a:pPr>
            <a:r>
              <a:rPr lang="en-US" sz="1200"/>
              <a:t>Boneyard sessions (20 October 2022) </a:t>
            </a:r>
            <a:r>
              <a:rPr lang="en-US" sz="1200" u="sng">
                <a:hlinkClick r:id="rId6"/>
              </a:rPr>
              <a:t>Nancy Bates and Allara | " I Belong: As I Walk On My Country" | Boneyard Sessions (5:41)</a:t>
            </a:r>
            <a:r>
              <a:rPr lang="en-US" sz="1200"/>
              <a:t> [video], </a:t>
            </a:r>
            <a:r>
              <a:rPr lang="en-US" sz="1200" i="1"/>
              <a:t>Boneyard sessions</a:t>
            </a:r>
            <a:r>
              <a:rPr lang="en-US" sz="1200"/>
              <a:t>, YouTube, accessed 11 June 2025.</a:t>
            </a:r>
            <a:endParaRPr lang="en-AU" sz="1200"/>
          </a:p>
          <a:p>
            <a:pPr>
              <a:spcBef>
                <a:spcPts val="1200"/>
              </a:spcBef>
              <a:spcAft>
                <a:spcPts val="600"/>
              </a:spcAft>
            </a:pPr>
            <a:r>
              <a:rPr lang="en-AU" sz="1200"/>
              <a:t>Briggs (3 July 2015) </a:t>
            </a:r>
            <a:r>
              <a:rPr lang="en-AU" sz="1200" u="sng">
                <a:hlinkClick r:id="rId7"/>
              </a:rPr>
              <a:t>Briggs - The Children Came Back ft. Gurrumul &amp; Dewayne Everettsmith (Official Video) (3:50) </a:t>
            </a:r>
            <a:r>
              <a:rPr lang="en-AU" sz="1200"/>
              <a:t>[video], </a:t>
            </a:r>
            <a:r>
              <a:rPr lang="en-AU" sz="1200" i="1"/>
              <a:t>Briggs,</a:t>
            </a:r>
            <a:r>
              <a:rPr lang="en-AU" sz="1200"/>
              <a:t> YouTube, accessed 11 June 2025.</a:t>
            </a:r>
          </a:p>
          <a:p>
            <a:pPr>
              <a:spcBef>
                <a:spcPts val="1200"/>
              </a:spcBef>
              <a:spcAft>
                <a:spcPts val="600"/>
              </a:spcAft>
            </a:pPr>
            <a:r>
              <a:rPr lang="en-AU" sz="1200"/>
              <a:t>CAMILLIAN FILMS (14 February 2021) </a:t>
            </a:r>
            <a:r>
              <a:rPr lang="en-AU" sz="1200" u="sng">
                <a:hlinkClick r:id="rId8"/>
              </a:rPr>
              <a:t>Emma Donovan &amp; The Putbacks, 'Mob March’ (5:44)</a:t>
            </a:r>
            <a:r>
              <a:rPr lang="en-AU" sz="1200"/>
              <a:t> [video], </a:t>
            </a:r>
            <a:r>
              <a:rPr lang="en-AU" sz="1200" i="1"/>
              <a:t>CAMILLIAN FILMS</a:t>
            </a:r>
            <a:r>
              <a:rPr lang="en-AU" sz="1200"/>
              <a:t>, YouTube, accessed 11 June 2025. </a:t>
            </a:r>
          </a:p>
          <a:p>
            <a:pPr>
              <a:spcBef>
                <a:spcPts val="1200"/>
              </a:spcBef>
              <a:spcAft>
                <a:spcPts val="600"/>
              </a:spcAft>
            </a:pPr>
            <a:r>
              <a:rPr lang="en-AU" sz="1200" err="1"/>
              <a:t>CrashCourse</a:t>
            </a:r>
            <a:r>
              <a:rPr lang="en-AU" sz="1200"/>
              <a:t> (21 September 2022) </a:t>
            </a:r>
            <a:r>
              <a:rPr lang="en-AU" sz="1200" u="sng">
                <a:hlinkClick r:id="rId9"/>
              </a:rPr>
              <a:t>Rap and Hip Hop: Crash Course Black American History #47 (14:54)</a:t>
            </a:r>
            <a:r>
              <a:rPr lang="en-AU" sz="1200"/>
              <a:t> [video], </a:t>
            </a:r>
            <a:r>
              <a:rPr lang="en-AU" sz="1200" i="1" err="1"/>
              <a:t>CrashCourse</a:t>
            </a:r>
            <a:r>
              <a:rPr lang="en-AU" sz="1200" i="1"/>
              <a:t>,</a:t>
            </a:r>
            <a:r>
              <a:rPr lang="en-AU" sz="1200"/>
              <a:t> YouTube, accessed 11 June 2025.</a:t>
            </a:r>
          </a:p>
          <a:p>
            <a:pPr>
              <a:spcBef>
                <a:spcPts val="1200"/>
              </a:spcBef>
              <a:spcAft>
                <a:spcPts val="600"/>
              </a:spcAft>
            </a:pPr>
            <a:r>
              <a:rPr lang="en-US" sz="1200" err="1"/>
              <a:t>DOBBYau</a:t>
            </a:r>
            <a:r>
              <a:rPr lang="en-US" sz="1200"/>
              <a:t> (13 June 2024) </a:t>
            </a:r>
            <a:r>
              <a:rPr lang="en-US" sz="1200" u="sng">
                <a:hlinkClick r:id="rId10"/>
              </a:rPr>
              <a:t>Water (2:13)</a:t>
            </a:r>
            <a:r>
              <a:rPr lang="en-US" sz="1200"/>
              <a:t> [video], </a:t>
            </a:r>
            <a:r>
              <a:rPr lang="en-US" sz="1200" i="1" err="1"/>
              <a:t>DOBBYau</a:t>
            </a:r>
            <a:r>
              <a:rPr lang="en-US" sz="1200" i="1"/>
              <a:t>, </a:t>
            </a:r>
            <a:r>
              <a:rPr lang="en-US" sz="1200"/>
              <a:t>YouTube,</a:t>
            </a:r>
            <a:r>
              <a:rPr lang="en-US" sz="1200" i="1"/>
              <a:t> </a:t>
            </a:r>
            <a:r>
              <a:rPr lang="en-US" sz="1200"/>
              <a:t>accessed 11 June 2025.</a:t>
            </a:r>
            <a:endParaRPr lang="en-AU" sz="1200"/>
          </a:p>
          <a:p>
            <a:pPr>
              <a:spcBef>
                <a:spcPts val="1200"/>
              </a:spcBef>
              <a:spcAft>
                <a:spcPts val="600"/>
              </a:spcAft>
            </a:pPr>
            <a:r>
              <a:rPr lang="en-AU" sz="1200" err="1"/>
              <a:t>Hopestreet</a:t>
            </a:r>
            <a:r>
              <a:rPr lang="en-AU" sz="1200"/>
              <a:t> Recordings (17 August 2021) </a:t>
            </a:r>
            <a:r>
              <a:rPr lang="en-AU" sz="1200" u="sng">
                <a:hlinkClick r:id="rId11"/>
              </a:rPr>
              <a:t>Emma Donovan, The Putbacks - Warrell Creek Song (5:38)</a:t>
            </a:r>
            <a:r>
              <a:rPr lang="en-AU" sz="1200"/>
              <a:t> [video], </a:t>
            </a:r>
            <a:r>
              <a:rPr lang="en-AU" sz="1200" i="1" err="1"/>
              <a:t>Hopestreet</a:t>
            </a:r>
            <a:r>
              <a:rPr lang="en-AU" sz="1200" i="1"/>
              <a:t> Recordings</a:t>
            </a:r>
            <a:r>
              <a:rPr lang="en-AU" sz="1200"/>
              <a:t>, YouTube, accessed 11 June 2025. </a:t>
            </a:r>
          </a:p>
          <a:p>
            <a:pPr>
              <a:spcBef>
                <a:spcPts val="1200"/>
              </a:spcBef>
              <a:spcAft>
                <a:spcPts val="600"/>
              </a:spcAft>
            </a:pPr>
            <a:r>
              <a:rPr lang="en-US" sz="1200"/>
              <a:t>Jasmine Seymour (9 April 2023), </a:t>
            </a:r>
            <a:r>
              <a:rPr lang="en-US" sz="1200" err="1"/>
              <a:t>Dharug</a:t>
            </a:r>
            <a:r>
              <a:rPr lang="en-US" sz="1200"/>
              <a:t> Sounds (3:02) [video], </a:t>
            </a:r>
            <a:r>
              <a:rPr lang="en-US" sz="1200" i="1"/>
              <a:t>Jasmine Seymour</a:t>
            </a:r>
            <a:r>
              <a:rPr lang="en-US" sz="1200"/>
              <a:t>, YouTube, accessed 10 November 2025.</a:t>
            </a:r>
            <a:endParaRPr lang="en-AU" sz="1200"/>
          </a:p>
          <a:p>
            <a:pPr>
              <a:spcBef>
                <a:spcPts val="1200"/>
              </a:spcBef>
              <a:spcAft>
                <a:spcPts val="600"/>
              </a:spcAft>
            </a:pPr>
            <a:r>
              <a:rPr lang="en-AU" sz="1200"/>
              <a:t>NITV (26 January 2015) </a:t>
            </a:r>
            <a:r>
              <a:rPr lang="en-AU" sz="1200" u="sng">
                <a:hlinkClick r:id="rId12"/>
              </a:rPr>
              <a:t>ALWAYS WAS, ALWAYS WILL BE ABORIGINAL LAND : RALLIES ACROSS AUSTRALIA ON SURVIVAL DAY 2015 (11:012)</a:t>
            </a:r>
            <a:r>
              <a:rPr lang="en-AU" sz="1200"/>
              <a:t> [video], </a:t>
            </a:r>
            <a:r>
              <a:rPr lang="en-AU" sz="1200" i="1"/>
              <a:t>NITV</a:t>
            </a:r>
            <a:r>
              <a:rPr lang="en-AU" sz="1200"/>
              <a:t>, YouTube, accessed 11 June 2025.</a:t>
            </a:r>
          </a:p>
          <a:p>
            <a:pPr>
              <a:spcBef>
                <a:spcPts val="1200"/>
              </a:spcBef>
              <a:spcAft>
                <a:spcPts val="600"/>
              </a:spcAft>
            </a:pPr>
            <a:r>
              <a:rPr lang="en-AU" sz="1200"/>
              <a:t>SBS The Feed (26 September 2017) </a:t>
            </a:r>
            <a:r>
              <a:rPr lang="en-AU" sz="1200" u="sng">
                <a:hlinkClick r:id="rId13"/>
              </a:rPr>
              <a:t>The Preatures: Making Yanada, a story of Indigenous collaboration - The Feed (8:18)</a:t>
            </a:r>
            <a:r>
              <a:rPr lang="en-AU" sz="1200"/>
              <a:t> [video], </a:t>
            </a:r>
            <a:r>
              <a:rPr lang="en-AU" sz="1200" i="1"/>
              <a:t>SBS The Feed</a:t>
            </a:r>
            <a:r>
              <a:rPr lang="en-AU" sz="1200"/>
              <a:t>, YouTube, accessed 11 June 2025. </a:t>
            </a:r>
          </a:p>
        </p:txBody>
      </p:sp>
      <p:sp>
        <p:nvSpPr>
          <p:cNvPr id="3" name="Slide Number Placeholder 2">
            <a:extLst>
              <a:ext uri="{FF2B5EF4-FFF2-40B4-BE49-F238E27FC236}">
                <a16:creationId xmlns:a16="http://schemas.microsoft.com/office/drawing/2014/main" id="{29857EE9-3066-32FD-277A-0349DC73956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130</a:t>
            </a:fld>
            <a:endParaRPr lang="en-AU"/>
          </a:p>
        </p:txBody>
      </p:sp>
    </p:spTree>
    <p:extLst>
      <p:ext uri="{BB962C8B-B14F-4D97-AF65-F5344CB8AC3E}">
        <p14:creationId xmlns:p14="http://schemas.microsoft.com/office/powerpoint/2010/main" val="2031742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bg>
      <p:bgPr>
        <a:solidFill>
          <a:srgbClr val="CBEDFD"/>
        </a:solidFill>
        <a:effectLst/>
      </p:bgPr>
    </p:bg>
    <p:spTree>
      <p:nvGrpSpPr>
        <p:cNvPr id="1" name="">
          <a:extLst>
            <a:ext uri="{FF2B5EF4-FFF2-40B4-BE49-F238E27FC236}">
              <a16:creationId xmlns:a16="http://schemas.microsoft.com/office/drawing/2014/main" id="{C41A1B9F-ECF7-EFC6-D514-50DE29333FD4}"/>
            </a:ext>
          </a:extLst>
        </p:cNvPr>
        <p:cNvGrpSpPr/>
        <p:nvPr/>
      </p:nvGrpSpPr>
      <p:grpSpPr>
        <a:xfrm>
          <a:off x="0" y="0"/>
          <a:ext cx="0" cy="0"/>
          <a:chOff x="0" y="0"/>
          <a:chExt cx="0" cy="0"/>
        </a:xfrm>
      </p:grpSpPr>
      <p:sp>
        <p:nvSpPr>
          <p:cNvPr id="4" name="Title 2">
            <a:extLst>
              <a:ext uri="{FF2B5EF4-FFF2-40B4-BE49-F238E27FC236}">
                <a16:creationId xmlns:a16="http://schemas.microsoft.com/office/drawing/2014/main" id="{2BC97B7B-DF78-EF13-54F1-937BF0AE9F71}"/>
              </a:ext>
            </a:extLst>
          </p:cNvPr>
          <p:cNvSpPr>
            <a:spLocks noGrp="1"/>
          </p:cNvSpPr>
          <p:nvPr>
            <p:ph type="title"/>
          </p:nvPr>
        </p:nvSpPr>
        <p:spPr>
          <a:xfrm>
            <a:off x="360000" y="360001"/>
            <a:ext cx="10080000" cy="521412"/>
          </a:xfrm>
        </p:spPr>
        <p:txBody>
          <a:bodyPr/>
          <a:lstStyle/>
          <a:p>
            <a:r>
              <a:rPr lang="en-AU">
                <a:latin typeface="+mj-lt"/>
                <a:cs typeface="Arial"/>
              </a:rPr>
              <a:t>References (3)</a:t>
            </a:r>
            <a:endParaRPr lang="en-AU">
              <a:latin typeface="+mj-lt"/>
            </a:endParaRPr>
          </a:p>
        </p:txBody>
      </p:sp>
      <p:sp>
        <p:nvSpPr>
          <p:cNvPr id="2" name="TextBox 1">
            <a:extLst>
              <a:ext uri="{FF2B5EF4-FFF2-40B4-BE49-F238E27FC236}">
                <a16:creationId xmlns:a16="http://schemas.microsoft.com/office/drawing/2014/main" id="{C40CB8F0-A12E-C94A-8D98-714299630E8B}"/>
              </a:ext>
            </a:extLst>
          </p:cNvPr>
          <p:cNvSpPr txBox="1"/>
          <p:nvPr/>
        </p:nvSpPr>
        <p:spPr>
          <a:xfrm>
            <a:off x="360000" y="1044052"/>
            <a:ext cx="11575800" cy="5539978"/>
          </a:xfrm>
          <a:prstGeom prst="rect">
            <a:avLst/>
          </a:prstGeom>
          <a:noFill/>
        </p:spPr>
        <p:txBody>
          <a:bodyPr wrap="square" lIns="0" tIns="45720" rIns="91440" bIns="45720" anchor="t">
            <a:spAutoFit/>
          </a:bodyPr>
          <a:lstStyle/>
          <a:p>
            <a:pPr>
              <a:spcBef>
                <a:spcPts val="1200"/>
              </a:spcBef>
              <a:spcAft>
                <a:spcPts val="600"/>
              </a:spcAft>
            </a:pPr>
            <a:r>
              <a:rPr lang="en-AU" sz="1200">
                <a:solidFill>
                  <a:srgbClr val="0F0F0F"/>
                </a:solidFill>
                <a:cs typeface="Arial"/>
              </a:rPr>
              <a:t>South West Syndicate (26 July 2019) </a:t>
            </a:r>
            <a:r>
              <a:rPr lang="en-AU" sz="1200">
                <a:solidFill>
                  <a:srgbClr val="0F0F0F"/>
                </a:solidFill>
                <a:cs typeface="Arial"/>
                <a:hlinkClick r:id="rId3"/>
              </a:rPr>
              <a:t>Who is South West Syndicate ? (SWS TV - Episode 01) (2:44)</a:t>
            </a:r>
            <a:r>
              <a:rPr lang="en-AU" sz="1200">
                <a:solidFill>
                  <a:srgbClr val="0F0F0F"/>
                </a:solidFill>
                <a:cs typeface="Arial"/>
              </a:rPr>
              <a:t> [video], </a:t>
            </a:r>
            <a:r>
              <a:rPr lang="en-AU" sz="1200" i="1">
                <a:solidFill>
                  <a:srgbClr val="0F0F0F"/>
                </a:solidFill>
                <a:cs typeface="Arial"/>
              </a:rPr>
              <a:t>South West Syndicate ,</a:t>
            </a:r>
            <a:r>
              <a:rPr lang="en-AU" sz="1200">
                <a:solidFill>
                  <a:srgbClr val="0F0F0F"/>
                </a:solidFill>
                <a:cs typeface="Arial"/>
              </a:rPr>
              <a:t> accessed 23 December 2025.</a:t>
            </a:r>
            <a:endParaRPr lang="en-US" sz="1200"/>
          </a:p>
          <a:p>
            <a:pPr>
              <a:spcBef>
                <a:spcPts val="1200"/>
              </a:spcBef>
              <a:spcAft>
                <a:spcPts val="600"/>
              </a:spcAft>
            </a:pPr>
            <a:r>
              <a:rPr lang="en-AU" sz="1200"/>
              <a:t>Sydney Youth Orchestras (12 October 2023) </a:t>
            </a:r>
            <a:r>
              <a:rPr lang="en-AU" sz="1200" u="sng">
                <a:hlinkClick r:id="rId4"/>
              </a:rPr>
              <a:t>Barkaa - Nhaampa Buka - Leroy Johnson and The SYO Big West Orchestra. (4:23)</a:t>
            </a:r>
            <a:r>
              <a:rPr lang="en-AU" sz="1200"/>
              <a:t> [video], </a:t>
            </a:r>
            <a:r>
              <a:rPr lang="en-AU" sz="1200" i="1"/>
              <a:t>Sydney Youth Orchestras</a:t>
            </a:r>
            <a:r>
              <a:rPr lang="en-AU" sz="1200"/>
              <a:t>, YouTube,  accessed 11 June 2025.</a:t>
            </a:r>
            <a:endParaRPr lang="en-AU"/>
          </a:p>
          <a:p>
            <a:pPr>
              <a:spcBef>
                <a:spcPts val="1200"/>
              </a:spcBef>
              <a:spcAft>
                <a:spcPts val="600"/>
              </a:spcAft>
            </a:pPr>
            <a:r>
              <a:rPr lang="en-AU" sz="1200"/>
              <a:t>TED talks (26 January 2022) </a:t>
            </a:r>
            <a:r>
              <a:rPr lang="en-AU" sz="1200" u="sng">
                <a:hlinkClick r:id="rId5"/>
              </a:rPr>
              <a:t>Deliver an Acknowledgement of Country that really means something | Shelley Reys | TEDxSydney (8:59)</a:t>
            </a:r>
            <a:r>
              <a:rPr lang="en-AU" sz="1200"/>
              <a:t> [video], </a:t>
            </a:r>
            <a:r>
              <a:rPr lang="en-AU" sz="1200" i="1"/>
              <a:t>TED talks</a:t>
            </a:r>
            <a:r>
              <a:rPr lang="en-AU" sz="1200"/>
              <a:t>, YouTube, accessed 11 June 2025.</a:t>
            </a:r>
          </a:p>
          <a:p>
            <a:pPr>
              <a:spcBef>
                <a:spcPts val="1200"/>
              </a:spcBef>
              <a:spcAft>
                <a:spcPts val="600"/>
              </a:spcAft>
            </a:pPr>
            <a:r>
              <a:rPr lang="en-AU" sz="1200"/>
              <a:t>TEDx Talks (18 December 2020) </a:t>
            </a:r>
            <a:r>
              <a:rPr lang="en-AU" sz="1200" u="sng">
                <a:hlinkClick r:id="rId6"/>
              </a:rPr>
              <a:t>Warrell Creek Song | Emma Donovan | TEDxSydney (4”05)</a:t>
            </a:r>
            <a:r>
              <a:rPr lang="en-AU" sz="1200"/>
              <a:t> [video], </a:t>
            </a:r>
            <a:r>
              <a:rPr lang="en-AU" sz="1200" i="1"/>
              <a:t>TEDx Talks</a:t>
            </a:r>
            <a:r>
              <a:rPr lang="en-AU" sz="1200"/>
              <a:t>, YouTube, accessed 11 June 2025. </a:t>
            </a:r>
          </a:p>
          <a:p>
            <a:pPr>
              <a:spcBef>
                <a:spcPts val="1200"/>
              </a:spcBef>
              <a:spcAft>
                <a:spcPts val="600"/>
              </a:spcAft>
            </a:pPr>
            <a:r>
              <a:rPr lang="en-AU" sz="1200"/>
              <a:t>The </a:t>
            </a:r>
            <a:r>
              <a:rPr lang="en-AU" sz="1200" err="1"/>
              <a:t>Preatures</a:t>
            </a:r>
            <a:r>
              <a:rPr lang="en-AU" sz="1200"/>
              <a:t> (4 August 2017</a:t>
            </a:r>
            <a:r>
              <a:rPr lang="en-AU" sz="1200" u="sng">
                <a:hlinkClick r:id="rId7"/>
              </a:rPr>
              <a:t>) The Preatures – Yanada (4:48)</a:t>
            </a:r>
            <a:r>
              <a:rPr lang="en-AU" sz="1200"/>
              <a:t> [video], </a:t>
            </a:r>
            <a:r>
              <a:rPr lang="en-AU" sz="1200" i="1"/>
              <a:t>The </a:t>
            </a:r>
            <a:r>
              <a:rPr lang="en-AU" sz="1200" i="1" err="1"/>
              <a:t>Preatures</a:t>
            </a:r>
            <a:r>
              <a:rPr lang="en-AU" sz="1200"/>
              <a:t>, YouTube, accessed 7 November 2025.</a:t>
            </a:r>
            <a:endParaRPr lang="en-AU" sz="1200">
              <a:cs typeface="Arial"/>
            </a:endParaRPr>
          </a:p>
          <a:p>
            <a:pPr>
              <a:spcBef>
                <a:spcPts val="1200"/>
              </a:spcBef>
              <a:spcAft>
                <a:spcPts val="600"/>
              </a:spcAft>
            </a:pPr>
            <a:r>
              <a:rPr lang="en-AU" sz="1200">
                <a:solidFill>
                  <a:srgbClr val="0F0F0F"/>
                </a:solidFill>
                <a:cs typeface="Arial"/>
              </a:rPr>
              <a:t>The Staple Singers (17 March 2015) </a:t>
            </a:r>
            <a:r>
              <a:rPr lang="en-AU" sz="1200">
                <a:solidFill>
                  <a:srgbClr val="146CFD"/>
                </a:solidFill>
                <a:cs typeface="Arial"/>
                <a:hlinkClick r:id="rId8"/>
              </a:rPr>
              <a:t>Freedom Highway (2:55)</a:t>
            </a:r>
            <a:r>
              <a:rPr lang="en-AU" sz="1200">
                <a:solidFill>
                  <a:srgbClr val="0F0F0F"/>
                </a:solidFill>
                <a:cs typeface="Arial"/>
              </a:rPr>
              <a:t> [video], </a:t>
            </a:r>
            <a:r>
              <a:rPr lang="en-AU" sz="1200" i="1">
                <a:solidFill>
                  <a:srgbClr val="0F0F0F"/>
                </a:solidFill>
                <a:cs typeface="Arial"/>
              </a:rPr>
              <a:t>The Staple Singers</a:t>
            </a:r>
            <a:r>
              <a:rPr lang="en-AU" sz="1200">
                <a:solidFill>
                  <a:srgbClr val="0F0F0F"/>
                </a:solidFill>
                <a:cs typeface="Arial"/>
              </a:rPr>
              <a:t>, YouTube, accessed 22 December 2025. </a:t>
            </a:r>
            <a:endParaRPr lang="en-AU" sz="1200"/>
          </a:p>
          <a:p>
            <a:pPr>
              <a:spcBef>
                <a:spcPts val="1200"/>
              </a:spcBef>
              <a:spcAft>
                <a:spcPts val="600"/>
              </a:spcAft>
            </a:pPr>
            <a:r>
              <a:rPr lang="en-AU" sz="1200"/>
              <a:t>The Sydney Morning Herald and the Age (13 July 2023) </a:t>
            </a:r>
            <a:r>
              <a:rPr lang="en-AU" sz="1200" u="sng">
                <a:hlinkClick r:id="rId9"/>
              </a:rPr>
              <a:t>How the US brought hip-hop to Australia (26:31)</a:t>
            </a:r>
            <a:r>
              <a:rPr lang="en-AU" sz="1200"/>
              <a:t> [video], </a:t>
            </a:r>
            <a:r>
              <a:rPr lang="en-AU" sz="1200" i="1"/>
              <a:t>The Sydney Morning Herald and the Age,</a:t>
            </a:r>
            <a:r>
              <a:rPr lang="en-AU" sz="1200"/>
              <a:t> accessed 11 June 2025.</a:t>
            </a:r>
            <a:endParaRPr lang="en-AU" sz="1200">
              <a:cs typeface="Arial"/>
            </a:endParaRPr>
          </a:p>
          <a:p>
            <a:pPr>
              <a:spcBef>
                <a:spcPts val="1200"/>
              </a:spcBef>
              <a:spcAft>
                <a:spcPts val="600"/>
              </a:spcAft>
            </a:pPr>
            <a:r>
              <a:rPr lang="en-AU" sz="1200"/>
              <a:t>Warner Music Australia (3 November 2020) </a:t>
            </a:r>
            <a:r>
              <a:rPr lang="en-AU" sz="1200" u="sng">
                <a:hlinkClick r:id="rId10"/>
              </a:rPr>
              <a:t>Archie Roach - Took The Children Away (Official Music Video) 5:22)</a:t>
            </a:r>
            <a:r>
              <a:rPr lang="en-AU" sz="1200"/>
              <a:t> [video], </a:t>
            </a:r>
            <a:r>
              <a:rPr lang="en-AU" sz="1200" i="1"/>
              <a:t>Warner Music Australia, </a:t>
            </a:r>
            <a:r>
              <a:rPr lang="en-AU" sz="1200"/>
              <a:t>YouTube, accessed 11 June 2025.</a:t>
            </a:r>
            <a:br>
              <a:rPr lang="en-AU" sz="1200"/>
            </a:br>
            <a:endParaRPr lang="en-AU" sz="1200"/>
          </a:p>
          <a:p>
            <a:r>
              <a:rPr lang="en-AU" sz="1200" b="1">
                <a:solidFill>
                  <a:srgbClr val="0F0F0F"/>
                </a:solidFill>
              </a:rPr>
              <a:t>Websites</a:t>
            </a:r>
          </a:p>
          <a:p>
            <a:pPr>
              <a:spcBef>
                <a:spcPts val="1200"/>
              </a:spcBef>
              <a:spcAft>
                <a:spcPts val="600"/>
              </a:spcAft>
            </a:pPr>
            <a:r>
              <a:rPr lang="en-AU" sz="1200"/>
              <a:t>ABC (2025) </a:t>
            </a:r>
            <a:r>
              <a:rPr lang="en-AU" sz="1200" u="sng">
                <a:hlinkClick r:id="rId11"/>
              </a:rPr>
              <a:t>How The Preatures came to collaborate with Indigenous communities for new single ‘Yanada’</a:t>
            </a:r>
            <a:r>
              <a:rPr lang="en-AU" sz="1200"/>
              <a:t> [website], accessed 13 November 2025.</a:t>
            </a:r>
            <a:endParaRPr lang="en-AU" sz="1200">
              <a:cs typeface="Arial"/>
            </a:endParaRPr>
          </a:p>
          <a:p>
            <a:pPr>
              <a:spcBef>
                <a:spcPts val="1200"/>
              </a:spcBef>
              <a:spcAft>
                <a:spcPts val="600"/>
              </a:spcAft>
            </a:pPr>
            <a:r>
              <a:rPr lang="en-AU" sz="1200"/>
              <a:t>ABC News (2025) </a:t>
            </a:r>
            <a:r>
              <a:rPr lang="en-AU" sz="1200" u="sng">
                <a:hlinkClick r:id="rId12"/>
              </a:rPr>
              <a:t>Malyanapa and Barkindji man Leory Johnson performs song in native language on the Opera House stage</a:t>
            </a:r>
            <a:r>
              <a:rPr lang="en-AU" sz="1200"/>
              <a:t> [website], accessed 13 </a:t>
            </a:r>
            <a:r>
              <a:rPr lang="en-AU" sz="1200" u="sng"/>
              <a:t>November 2025</a:t>
            </a:r>
            <a:r>
              <a:rPr lang="en-AU" sz="1200"/>
              <a:t> .</a:t>
            </a:r>
            <a:endParaRPr lang="en-AU" sz="1200">
              <a:cs typeface="Arial"/>
            </a:endParaRPr>
          </a:p>
          <a:p>
            <a:pPr>
              <a:spcBef>
                <a:spcPts val="1200"/>
              </a:spcBef>
              <a:spcAft>
                <a:spcPts val="600"/>
              </a:spcAft>
            </a:pPr>
            <a:r>
              <a:rPr lang="en-AU" sz="1200"/>
              <a:t>Art Gallery NSW (N.D.) </a:t>
            </a:r>
            <a:r>
              <a:rPr lang="en-AU" sz="1200" u="sng">
                <a:hlinkClick r:id="rId13"/>
              </a:rPr>
              <a:t>BARKAA</a:t>
            </a:r>
            <a:r>
              <a:rPr lang="en-AU" sz="1200"/>
              <a:t> [website], accessed 13 November 2025.</a:t>
            </a:r>
          </a:p>
        </p:txBody>
      </p:sp>
      <p:sp>
        <p:nvSpPr>
          <p:cNvPr id="3" name="Slide Number Placeholder 2">
            <a:extLst>
              <a:ext uri="{FF2B5EF4-FFF2-40B4-BE49-F238E27FC236}">
                <a16:creationId xmlns:a16="http://schemas.microsoft.com/office/drawing/2014/main" id="{E5FFD6F0-4B5A-6C78-0A6B-F7018713E72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131</a:t>
            </a:fld>
            <a:endParaRPr lang="en-AU"/>
          </a:p>
        </p:txBody>
      </p:sp>
    </p:spTree>
    <p:extLst>
      <p:ext uri="{BB962C8B-B14F-4D97-AF65-F5344CB8AC3E}">
        <p14:creationId xmlns:p14="http://schemas.microsoft.com/office/powerpoint/2010/main" val="3065666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bg>
      <p:bgPr>
        <a:solidFill>
          <a:srgbClr val="CBEDFD"/>
        </a:solidFill>
        <a:effectLst/>
      </p:bgPr>
    </p:bg>
    <p:spTree>
      <p:nvGrpSpPr>
        <p:cNvPr id="1" name="">
          <a:extLst>
            <a:ext uri="{FF2B5EF4-FFF2-40B4-BE49-F238E27FC236}">
              <a16:creationId xmlns:a16="http://schemas.microsoft.com/office/drawing/2014/main" id="{86726640-A062-1C7F-961F-131A0DE21197}"/>
            </a:ext>
          </a:extLst>
        </p:cNvPr>
        <p:cNvGrpSpPr/>
        <p:nvPr/>
      </p:nvGrpSpPr>
      <p:grpSpPr>
        <a:xfrm>
          <a:off x="0" y="0"/>
          <a:ext cx="0" cy="0"/>
          <a:chOff x="0" y="0"/>
          <a:chExt cx="0" cy="0"/>
        </a:xfrm>
      </p:grpSpPr>
      <p:sp>
        <p:nvSpPr>
          <p:cNvPr id="4" name="Title 2">
            <a:extLst>
              <a:ext uri="{FF2B5EF4-FFF2-40B4-BE49-F238E27FC236}">
                <a16:creationId xmlns:a16="http://schemas.microsoft.com/office/drawing/2014/main" id="{2F9686C9-4A37-B977-1534-B641C9F2EBB2}"/>
              </a:ext>
            </a:extLst>
          </p:cNvPr>
          <p:cNvSpPr>
            <a:spLocks noGrp="1"/>
          </p:cNvSpPr>
          <p:nvPr>
            <p:ph type="title"/>
          </p:nvPr>
        </p:nvSpPr>
        <p:spPr>
          <a:xfrm>
            <a:off x="360000" y="360001"/>
            <a:ext cx="10080000" cy="521412"/>
          </a:xfrm>
        </p:spPr>
        <p:txBody>
          <a:bodyPr/>
          <a:lstStyle/>
          <a:p>
            <a:r>
              <a:rPr lang="en-AU">
                <a:latin typeface="+mj-lt"/>
                <a:cs typeface="Arial"/>
              </a:rPr>
              <a:t>References (4)</a:t>
            </a:r>
            <a:endParaRPr lang="en-AU">
              <a:latin typeface="+mj-lt"/>
            </a:endParaRPr>
          </a:p>
        </p:txBody>
      </p:sp>
      <p:sp>
        <p:nvSpPr>
          <p:cNvPr id="2" name="TextBox 1">
            <a:extLst>
              <a:ext uri="{FF2B5EF4-FFF2-40B4-BE49-F238E27FC236}">
                <a16:creationId xmlns:a16="http://schemas.microsoft.com/office/drawing/2014/main" id="{1A350BEB-3F9E-D1EE-6BF6-1378E6C132A1}"/>
              </a:ext>
            </a:extLst>
          </p:cNvPr>
          <p:cNvSpPr txBox="1"/>
          <p:nvPr/>
        </p:nvSpPr>
        <p:spPr>
          <a:xfrm>
            <a:off x="360000" y="881413"/>
            <a:ext cx="11679600" cy="5816977"/>
          </a:xfrm>
          <a:prstGeom prst="rect">
            <a:avLst/>
          </a:prstGeom>
          <a:noFill/>
        </p:spPr>
        <p:txBody>
          <a:bodyPr wrap="square" lIns="0" tIns="45720" rIns="91440" bIns="45720" anchor="t">
            <a:spAutoFit/>
          </a:bodyPr>
          <a:lstStyle/>
          <a:p>
            <a:pPr>
              <a:spcBef>
                <a:spcPts val="1200"/>
              </a:spcBef>
              <a:spcAft>
                <a:spcPts val="600"/>
              </a:spcAft>
            </a:pPr>
            <a:r>
              <a:rPr lang="en-AU" sz="1200" u="sng"/>
              <a:t>Australian National University (2013) </a:t>
            </a:r>
            <a:r>
              <a:rPr lang="en-AU" sz="1200" u="sng">
                <a:hlinkClick r:id="rId3"/>
              </a:rPr>
              <a:t>GOOMEDA DIJIN: Jacinta Tobin</a:t>
            </a:r>
            <a:r>
              <a:rPr lang="en-AU" sz="1200"/>
              <a:t> [website], accessed 13 November 2025.</a:t>
            </a:r>
            <a:endParaRPr lang="en-AU" sz="1200">
              <a:cs typeface="Arial"/>
            </a:endParaRPr>
          </a:p>
          <a:p>
            <a:pPr>
              <a:spcBef>
                <a:spcPts val="1200"/>
              </a:spcBef>
              <a:spcAft>
                <a:spcPts val="600"/>
              </a:spcAft>
            </a:pPr>
            <a:r>
              <a:rPr lang="en-AU" sz="1200">
                <a:cs typeface="Arial"/>
              </a:rPr>
              <a:t>Bad Apples Music (2023) </a:t>
            </a:r>
            <a:r>
              <a:rPr lang="en-AU" sz="1200">
                <a:cs typeface="Arial"/>
                <a:hlinkClick r:id="rId4"/>
              </a:rPr>
              <a:t>BARKAA</a:t>
            </a:r>
            <a:r>
              <a:rPr lang="en-AU" sz="1200">
                <a:cs typeface="Arial"/>
              </a:rPr>
              <a:t> [website], accessed 13 November 2025.</a:t>
            </a:r>
            <a:endParaRPr lang="en-US"/>
          </a:p>
          <a:p>
            <a:pPr>
              <a:spcBef>
                <a:spcPts val="1200"/>
              </a:spcBef>
              <a:spcAft>
                <a:spcPts val="600"/>
              </a:spcAft>
            </a:pPr>
            <a:r>
              <a:rPr lang="en-AU" sz="1200"/>
              <a:t>Bad Apples Music (2023) </a:t>
            </a:r>
            <a:r>
              <a:rPr lang="en-AU" sz="1200" u="sng">
                <a:hlinkClick r:id="rId5"/>
              </a:rPr>
              <a:t>Briggs</a:t>
            </a:r>
            <a:r>
              <a:rPr lang="en-AU" sz="1200"/>
              <a:t> [website], accessed 13 November 2025.</a:t>
            </a:r>
            <a:endParaRPr lang="en-AU"/>
          </a:p>
          <a:p>
            <a:pPr>
              <a:spcBef>
                <a:spcPts val="1200"/>
              </a:spcBef>
              <a:spcAft>
                <a:spcPts val="600"/>
              </a:spcAft>
            </a:pPr>
            <a:r>
              <a:rPr lang="en-AU" sz="1200"/>
              <a:t>Bad Apples Music (2023) </a:t>
            </a:r>
            <a:r>
              <a:rPr lang="en-AU" sz="1200" u="sng">
                <a:hlinkClick r:id="rId6"/>
              </a:rPr>
              <a:t>Ngamaka: BARKAA Feat. Leroy Johnson: Single</a:t>
            </a:r>
            <a:r>
              <a:rPr lang="en-AU" sz="1200"/>
              <a:t> [website], accessed 13 November 2025.</a:t>
            </a:r>
            <a:endParaRPr lang="en-AU" sz="1200">
              <a:cs typeface="Arial"/>
            </a:endParaRPr>
          </a:p>
          <a:p>
            <a:pPr>
              <a:spcBef>
                <a:spcPts val="1200"/>
              </a:spcBef>
              <a:spcAft>
                <a:spcPts val="600"/>
              </a:spcAft>
            </a:pPr>
            <a:r>
              <a:rPr lang="en-AU" sz="1200"/>
              <a:t>BARKAA (2024) </a:t>
            </a:r>
            <a:r>
              <a:rPr lang="en-AU" sz="1200" u="sng">
                <a:hlinkClick r:id="rId7"/>
              </a:rPr>
              <a:t>About: BARKAA</a:t>
            </a:r>
            <a:r>
              <a:rPr lang="en-AU" sz="1200"/>
              <a:t> [website], accessed 13 November 2025.</a:t>
            </a:r>
          </a:p>
          <a:p>
            <a:pPr>
              <a:spcBef>
                <a:spcPts val="1200"/>
              </a:spcBef>
              <a:spcAft>
                <a:spcPts val="600"/>
              </a:spcAft>
            </a:pPr>
            <a:r>
              <a:rPr lang="en-AU" sz="1200"/>
              <a:t>Bayala (2021) </a:t>
            </a:r>
            <a:r>
              <a:rPr lang="en-AU" sz="1200" u="sng">
                <a:hlinkClick r:id="rId8"/>
              </a:rPr>
              <a:t>About Bayala Aboriginal Corporation</a:t>
            </a:r>
            <a:r>
              <a:rPr lang="en-AU" sz="1200"/>
              <a:t> [website], accessed 13 November 2025.</a:t>
            </a:r>
          </a:p>
          <a:p>
            <a:pPr>
              <a:spcBef>
                <a:spcPts val="1200"/>
              </a:spcBef>
              <a:spcAft>
                <a:spcPts val="600"/>
              </a:spcAft>
            </a:pPr>
            <a:r>
              <a:rPr lang="en-AU" sz="1200"/>
              <a:t>Creative Representation (2025) </a:t>
            </a:r>
            <a:r>
              <a:rPr lang="en-AU" sz="1200" u="sng">
                <a:hlinkClick r:id="rId9"/>
              </a:rPr>
              <a:t>Adam Briggs</a:t>
            </a:r>
            <a:r>
              <a:rPr lang="en-AU" sz="1200"/>
              <a:t> [website], accessed 13 November 2025.</a:t>
            </a:r>
          </a:p>
          <a:p>
            <a:pPr>
              <a:spcBef>
                <a:spcPts val="1200"/>
              </a:spcBef>
              <a:spcAft>
                <a:spcPts val="600"/>
              </a:spcAft>
            </a:pPr>
            <a:r>
              <a:rPr lang="en-AU" sz="1200"/>
              <a:t>Melbourne Symphony Orchestra (2025) </a:t>
            </a:r>
            <a:r>
              <a:rPr lang="en-AU" sz="1200" i="1" u="sng">
                <a:hlinkClick r:id="rId10"/>
              </a:rPr>
              <a:t>Emma Donovan</a:t>
            </a:r>
            <a:r>
              <a:rPr lang="en-AU" sz="1200"/>
              <a:t>, Melbourne Symphony Orchestra [website], accessed 13 November 2025.</a:t>
            </a:r>
          </a:p>
          <a:p>
            <a:pPr>
              <a:spcBef>
                <a:spcPts val="1200"/>
              </a:spcBef>
              <a:spcAft>
                <a:spcPts val="600"/>
              </a:spcAft>
            </a:pPr>
            <a:r>
              <a:rPr lang="en-AU" sz="1200"/>
              <a:t>Nancy Bates (2024) </a:t>
            </a:r>
            <a:r>
              <a:rPr lang="en-AU" sz="1200" u="sng">
                <a:hlinkClick r:id="rId11"/>
              </a:rPr>
              <a:t>Nancy Bates Music</a:t>
            </a:r>
            <a:r>
              <a:rPr lang="en-AU" sz="1200"/>
              <a:t> [website], accessed 13 November 2025.</a:t>
            </a:r>
          </a:p>
          <a:p>
            <a:pPr>
              <a:spcBef>
                <a:spcPts val="1200"/>
              </a:spcBef>
              <a:spcAft>
                <a:spcPts val="600"/>
              </a:spcAft>
            </a:pPr>
            <a:r>
              <a:rPr lang="en-AU" sz="1200"/>
              <a:t>NITV (2020) </a:t>
            </a:r>
            <a:r>
              <a:rPr lang="en-AU" sz="1200" u="sng">
                <a:hlinkClick r:id="rId12"/>
              </a:rPr>
              <a:t>‘For our people’: Emma Donovan on writing a NAIDOC anthem with The Putbacks</a:t>
            </a:r>
            <a:r>
              <a:rPr lang="en-AU" sz="1200"/>
              <a:t> [website], accessed 11 June 2025. </a:t>
            </a:r>
          </a:p>
          <a:p>
            <a:r>
              <a:rPr lang="en-AU" sz="1200">
                <a:ea typeface="+mn-lt"/>
                <a:cs typeface="+mn-lt"/>
              </a:rPr>
              <a:t>The Staple Singers (2024) </a:t>
            </a:r>
            <a:r>
              <a:rPr lang="en-AU" sz="1200">
                <a:ea typeface="+mn-lt"/>
                <a:cs typeface="+mn-lt"/>
                <a:hlinkClick r:id="rId13"/>
              </a:rPr>
              <a:t>Meaning of Freedom Highway by The Staple Singers</a:t>
            </a:r>
            <a:r>
              <a:rPr lang="en-AU" sz="1200">
                <a:ea typeface="+mn-lt"/>
                <a:cs typeface="+mn-lt"/>
              </a:rPr>
              <a:t>, </a:t>
            </a:r>
            <a:r>
              <a:rPr lang="en-AU" sz="1200" err="1">
                <a:ea typeface="+mn-lt"/>
                <a:cs typeface="+mn-lt"/>
              </a:rPr>
              <a:t>Songtell</a:t>
            </a:r>
            <a:r>
              <a:rPr lang="en-AU" sz="1200">
                <a:ea typeface="+mn-lt"/>
                <a:cs typeface="+mn-lt"/>
              </a:rPr>
              <a:t> [Website], accessed 23 December 2025.</a:t>
            </a:r>
            <a:endParaRPr lang="en-AU"/>
          </a:p>
          <a:p>
            <a:pPr>
              <a:spcBef>
                <a:spcPts val="1200"/>
              </a:spcBef>
              <a:spcAft>
                <a:spcPts val="600"/>
              </a:spcAft>
            </a:pPr>
            <a:r>
              <a:rPr lang="en-AU" sz="1200"/>
              <a:t>Robin Denselow, </a:t>
            </a:r>
            <a:r>
              <a:rPr lang="en-AU" sz="1200" u="sng">
                <a:hlinkClick r:id="rId14"/>
              </a:rPr>
              <a:t>Roach, Archibald William (Archie) (1956–2022)</a:t>
            </a:r>
            <a:r>
              <a:rPr lang="en-AU" sz="1200"/>
              <a:t>, Obituaries Australia, National Centre of Biography, Australian National University, accessed 13 November 2025. </a:t>
            </a:r>
          </a:p>
          <a:p>
            <a:r>
              <a:rPr lang="en-AU" sz="1200">
                <a:ea typeface="+mn-lt"/>
                <a:cs typeface="+mn-lt"/>
              </a:rPr>
              <a:t>Tony Mitchell (2017), </a:t>
            </a:r>
            <a:r>
              <a:rPr lang="en-AU" sz="1200">
                <a:ea typeface="+mn-lt"/>
                <a:cs typeface="+mn-lt"/>
                <a:hlinkClick r:id="rId15"/>
              </a:rPr>
              <a:t>From the Meanjin Archive: The New Corroboree by Tony Mitchell (2005),</a:t>
            </a:r>
            <a:r>
              <a:rPr lang="en-AU" sz="1200">
                <a:ea typeface="+mn-lt"/>
                <a:cs typeface="+mn-lt"/>
              </a:rPr>
              <a:t> Meanjin [website], accessed 23 December 2025</a:t>
            </a:r>
            <a:endParaRPr lang="en-AU"/>
          </a:p>
          <a:p>
            <a:pPr>
              <a:spcBef>
                <a:spcPts val="1200"/>
              </a:spcBef>
              <a:spcAft>
                <a:spcPts val="600"/>
              </a:spcAft>
            </a:pPr>
            <a:r>
              <a:rPr lang="en-AU" sz="1200"/>
              <a:t>West Darling Arts (2020) </a:t>
            </a:r>
            <a:r>
              <a:rPr lang="en-AU" sz="1200" u="sng">
                <a:hlinkClick r:id="rId16"/>
              </a:rPr>
              <a:t>Leroy Johnson and Waterbag Band</a:t>
            </a:r>
            <a:r>
              <a:rPr lang="en-AU" sz="1200"/>
              <a:t> [website, accessed 13 November 2025.</a:t>
            </a:r>
          </a:p>
          <a:p>
            <a:pPr>
              <a:spcBef>
                <a:spcPts val="1200"/>
              </a:spcBef>
              <a:spcAft>
                <a:spcPts val="600"/>
              </a:spcAft>
            </a:pPr>
            <a:r>
              <a:rPr lang="en-AU" sz="1200"/>
              <a:t>Writing NSW (N.D.) </a:t>
            </a:r>
            <a:r>
              <a:rPr lang="en-AU" sz="1200" u="sng">
                <a:hlinkClick r:id="rId17"/>
              </a:rPr>
              <a:t>Jacinta Tobin</a:t>
            </a:r>
            <a:r>
              <a:rPr lang="en-AU" sz="1200"/>
              <a:t> [website], accessed 13 November 2025.</a:t>
            </a:r>
          </a:p>
        </p:txBody>
      </p:sp>
      <p:sp>
        <p:nvSpPr>
          <p:cNvPr id="3" name="Slide Number Placeholder 2">
            <a:extLst>
              <a:ext uri="{FF2B5EF4-FFF2-40B4-BE49-F238E27FC236}">
                <a16:creationId xmlns:a16="http://schemas.microsoft.com/office/drawing/2014/main" id="{66D5EAF9-290B-71D8-1BA5-0A04F70C939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132</a:t>
            </a:fld>
            <a:endParaRPr lang="en-AU"/>
          </a:p>
        </p:txBody>
      </p:sp>
    </p:spTree>
    <p:extLst>
      <p:ext uri="{BB962C8B-B14F-4D97-AF65-F5344CB8AC3E}">
        <p14:creationId xmlns:p14="http://schemas.microsoft.com/office/powerpoint/2010/main" val="68685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146F84-0A22-2DEF-978C-013AB2B0CDA6}"/>
              </a:ext>
            </a:extLst>
          </p:cNvPr>
          <p:cNvSpPr>
            <a:spLocks noGrp="1"/>
          </p:cNvSpPr>
          <p:nvPr>
            <p:ph type="title"/>
          </p:nvPr>
        </p:nvSpPr>
        <p:spPr>
          <a:xfrm>
            <a:off x="360000" y="360000"/>
            <a:ext cx="10080000" cy="537467"/>
          </a:xfrm>
        </p:spPr>
        <p:txBody>
          <a:bodyPr/>
          <a:lstStyle/>
          <a:p>
            <a:r>
              <a:rPr lang="en-AU">
                <a:latin typeface="+mj-lt"/>
              </a:rPr>
              <a:t>Copyright</a:t>
            </a:r>
          </a:p>
        </p:txBody>
      </p:sp>
      <p:sp>
        <p:nvSpPr>
          <p:cNvPr id="7" name="Text Placeholder 6">
            <a:extLst>
              <a:ext uri="{FF2B5EF4-FFF2-40B4-BE49-F238E27FC236}">
                <a16:creationId xmlns:a16="http://schemas.microsoft.com/office/drawing/2014/main" id="{E762E711-B51D-9854-C2DD-A164FE59F882}"/>
              </a:ext>
            </a:extLst>
          </p:cNvPr>
          <p:cNvSpPr>
            <a:spLocks noGrp="1"/>
          </p:cNvSpPr>
          <p:nvPr>
            <p:ph type="body" sz="quarter" idx="18"/>
          </p:nvPr>
        </p:nvSpPr>
        <p:spPr/>
        <p:txBody>
          <a:bodyPr/>
          <a:lstStyle/>
          <a:p>
            <a:r>
              <a:rPr lang="en-AU">
                <a:latin typeface="+mj-lt"/>
              </a:rPr>
              <a:t>© State of New South Wales (Department of Education), 2025</a:t>
            </a:r>
          </a:p>
        </p:txBody>
      </p:sp>
      <p:sp>
        <p:nvSpPr>
          <p:cNvPr id="8" name="TextBox 7">
            <a:extLst>
              <a:ext uri="{FF2B5EF4-FFF2-40B4-BE49-F238E27FC236}">
                <a16:creationId xmlns:a16="http://schemas.microsoft.com/office/drawing/2014/main" id="{F70BB973-8437-BE43-4C71-6089E7F934FA}"/>
              </a:ext>
            </a:extLst>
          </p:cNvPr>
          <p:cNvSpPr txBox="1"/>
          <p:nvPr/>
        </p:nvSpPr>
        <p:spPr>
          <a:xfrm>
            <a:off x="360000" y="1453575"/>
            <a:ext cx="11484338" cy="5067724"/>
          </a:xfrm>
          <a:prstGeom prst="rect">
            <a:avLst/>
          </a:prstGeom>
          <a:noFill/>
        </p:spPr>
        <p:txBody>
          <a:bodyPr wrap="square" lIns="0" tIns="0" rIns="0" bIns="0" rtlCol="0">
            <a:noAutofit/>
          </a:bodyPr>
          <a:lstStyle/>
          <a:p>
            <a:pPr algn="l">
              <a:lnSpc>
                <a:spcPct val="150000"/>
              </a:lnSpc>
              <a:spcAft>
                <a:spcPts val="600"/>
              </a:spcAft>
            </a:pPr>
            <a:r>
              <a:rPr lang="en-AU" sz="1200">
                <a:solidFill>
                  <a:schemeClr val="bg1"/>
                </a:solidFill>
              </a:rPr>
              <a:t>The copyright material published in this resource is subject to the </a:t>
            </a:r>
            <a:r>
              <a:rPr lang="en-AU" sz="1200" i="1">
                <a:solidFill>
                  <a:schemeClr val="bg1"/>
                </a:solidFill>
              </a:rPr>
              <a:t>Copyright Act 1968</a:t>
            </a:r>
            <a:r>
              <a:rPr lang="en-AU" sz="1200">
                <a:solidFill>
                  <a:schemeClr val="bg1"/>
                </a:solidFill>
              </a:rPr>
              <a:t> (</a:t>
            </a:r>
            <a:r>
              <a:rPr lang="en-AU" sz="1200" err="1">
                <a:solidFill>
                  <a:schemeClr val="bg1"/>
                </a:solidFill>
              </a:rPr>
              <a:t>Cth</a:t>
            </a:r>
            <a:r>
              <a:rPr lang="en-AU" sz="1200">
                <a:solidFill>
                  <a:schemeClr val="bg1"/>
                </a:solidFill>
              </a:rPr>
              <a:t>) and is owned by the NSW Department of Education or, where indicated, by a party other than the NSW Department of Education (third-party material).</a:t>
            </a:r>
          </a:p>
          <a:p>
            <a:pPr algn="l">
              <a:lnSpc>
                <a:spcPct val="150000"/>
              </a:lnSpc>
              <a:spcAft>
                <a:spcPts val="600"/>
              </a:spcAft>
            </a:pPr>
            <a:r>
              <a:rPr lang="en-AU" sz="1200">
                <a:solidFill>
                  <a:schemeClr val="bg1"/>
                </a:solidFill>
              </a:rPr>
              <a:t>Copyright material available in this resource and owned by the NSW Department of Education is licensed under a </a:t>
            </a:r>
            <a:r>
              <a:rPr lang="en-AU" sz="1200">
                <a:solidFill>
                  <a:schemeClr val="accent4"/>
                </a:solidFill>
                <a:hlinkClick r:id="rId3">
                  <a:extLst>
                    <a:ext uri="{A12FA001-AC4F-418D-AE19-62706E023703}">
                      <ahyp:hlinkClr xmlns:ahyp="http://schemas.microsoft.com/office/drawing/2018/hyperlinkcolor" val="tx"/>
                    </a:ext>
                  </a:extLst>
                </a:hlinkClick>
              </a:rPr>
              <a:t>Creative Commons Attribution 4.0 International (CC BY 4.0) license</a:t>
            </a:r>
            <a:r>
              <a:rPr lang="en-AU" sz="1200">
                <a:solidFill>
                  <a:schemeClr val="bg1"/>
                </a:solidFill>
              </a:rPr>
              <a:t>.</a:t>
            </a:r>
          </a:p>
          <a:p>
            <a:pPr algn="l">
              <a:lnSpc>
                <a:spcPct val="150000"/>
              </a:lnSpc>
              <a:spcAft>
                <a:spcPts val="600"/>
              </a:spcAft>
            </a:pPr>
            <a:r>
              <a:rPr lang="en-AU" sz="1200">
                <a:solidFill>
                  <a:schemeClr val="bg1"/>
                </a:solidFill>
              </a:rPr>
              <a:t>This license allows you to share and adapt the material for any purpose, even commercially.</a:t>
            </a:r>
          </a:p>
          <a:p>
            <a:pPr algn="l">
              <a:lnSpc>
                <a:spcPct val="150000"/>
              </a:lnSpc>
              <a:spcAft>
                <a:spcPts val="600"/>
              </a:spcAft>
            </a:pPr>
            <a:r>
              <a:rPr lang="en-AU" sz="1200">
                <a:solidFill>
                  <a:schemeClr val="bg1"/>
                </a:solidFill>
              </a:rPr>
              <a:t>Attribution should be given to © State of New South Wales (Department of Education), 2025.</a:t>
            </a:r>
          </a:p>
          <a:p>
            <a:pPr algn="l">
              <a:lnSpc>
                <a:spcPct val="150000"/>
              </a:lnSpc>
            </a:pPr>
            <a:r>
              <a:rPr lang="en-AU" sz="1200">
                <a:solidFill>
                  <a:schemeClr val="bg1"/>
                </a:solidFill>
              </a:rPr>
              <a:t>Material in this resource not available under a Creative Commons license:</a:t>
            </a:r>
          </a:p>
          <a:p>
            <a:pPr marL="171450" indent="-171450" algn="l">
              <a:lnSpc>
                <a:spcPct val="150000"/>
              </a:lnSpc>
              <a:buFont typeface="Arial" panose="020B0604020202020204" pitchFamily="34" charset="0"/>
              <a:buChar char="•"/>
            </a:pPr>
            <a:r>
              <a:rPr lang="en-AU" sz="1200">
                <a:solidFill>
                  <a:schemeClr val="bg1"/>
                </a:solidFill>
              </a:rPr>
              <a:t>the NSW Department of Education logo, other logos and trademark-protected material</a:t>
            </a:r>
          </a:p>
          <a:p>
            <a:pPr marL="171450" indent="-171450" algn="l">
              <a:lnSpc>
                <a:spcPct val="150000"/>
              </a:lnSpc>
              <a:buFont typeface="Arial" panose="020B0604020202020204" pitchFamily="34" charset="0"/>
              <a:buChar char="•"/>
            </a:pPr>
            <a:r>
              <a:rPr lang="en-AU" sz="1200">
                <a:solidFill>
                  <a:schemeClr val="bg1"/>
                </a:solidFill>
              </a:rPr>
              <a:t>Material owned by a third party that has been reproduced with permission. You will need to obtain permission from the third party to reuse its material. </a:t>
            </a:r>
          </a:p>
          <a:p>
            <a:pPr algn="l">
              <a:lnSpc>
                <a:spcPct val="150000"/>
              </a:lnSpc>
              <a:spcBef>
                <a:spcPts val="1200"/>
              </a:spcBef>
              <a:spcAft>
                <a:spcPts val="600"/>
              </a:spcAft>
            </a:pPr>
            <a:r>
              <a:rPr lang="en-AU" sz="1200" b="1">
                <a:solidFill>
                  <a:schemeClr val="bg1"/>
                </a:solidFill>
                <a:latin typeface="+mj-lt"/>
              </a:rPr>
              <a:t>Links to third-party material and websites</a:t>
            </a:r>
          </a:p>
          <a:p>
            <a:pPr algn="l">
              <a:lnSpc>
                <a:spcPct val="150000"/>
              </a:lnSpc>
              <a:spcAft>
                <a:spcPts val="600"/>
              </a:spcAft>
            </a:pPr>
            <a:r>
              <a:rPr lang="en-AU" sz="1200">
                <a:solidFill>
                  <a:schemeClr val="bg1"/>
                </a:solidFill>
              </a:rPr>
              <a:t>Please note that the provided (reading/viewing material/list/links/texts) are a suggestion only and implies no endorsement, by the New South Wales Department of Education, of any author, publisher, or book title. School principals and teachers are best placed to assess the suitability of resources that would complement the curriculum and reflect the needs and interests of their students.</a:t>
            </a:r>
          </a:p>
          <a:p>
            <a:pPr algn="l">
              <a:lnSpc>
                <a:spcPct val="150000"/>
              </a:lnSpc>
              <a:spcAft>
                <a:spcPts val="600"/>
              </a:spcAft>
            </a:pPr>
            <a:r>
              <a:rPr lang="en-AU" sz="1200">
                <a:solidFill>
                  <a:schemeClr val="bg1"/>
                </a:solidFill>
              </a:rPr>
              <a:t>If you use the links provided in this document to access a third-party’s website, you acknowledge that the terms of use, including licence terms set out on the third-party’s website apply to the use which may be made of the materials on that third-party website or where permitted by the </a:t>
            </a:r>
            <a:r>
              <a:rPr lang="en-AU" sz="1200" i="1">
                <a:solidFill>
                  <a:schemeClr val="bg1"/>
                </a:solidFill>
              </a:rPr>
              <a:t>Copyright Act 1968 </a:t>
            </a:r>
            <a:r>
              <a:rPr lang="en-AU" sz="1200">
                <a:solidFill>
                  <a:schemeClr val="bg1"/>
                </a:solidFill>
              </a:rPr>
              <a:t>(</a:t>
            </a:r>
            <a:r>
              <a:rPr lang="en-AU" sz="1200" err="1">
                <a:solidFill>
                  <a:schemeClr val="bg1"/>
                </a:solidFill>
              </a:rPr>
              <a:t>Cth</a:t>
            </a:r>
            <a:r>
              <a:rPr lang="en-AU" sz="1200">
                <a:solidFill>
                  <a:schemeClr val="bg1"/>
                </a:solidFill>
              </a:rPr>
              <a:t>). The department accepts no responsibility for content on third-party websites. </a:t>
            </a:r>
          </a:p>
        </p:txBody>
      </p:sp>
    </p:spTree>
    <p:extLst>
      <p:ext uri="{BB962C8B-B14F-4D97-AF65-F5344CB8AC3E}">
        <p14:creationId xmlns:p14="http://schemas.microsoft.com/office/powerpoint/2010/main" val="3820411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EF9E0"/>
        </a:solidFill>
        <a:effectLst/>
      </p:bgPr>
    </p:bg>
    <p:spTree>
      <p:nvGrpSpPr>
        <p:cNvPr id="1" name="">
          <a:extLst>
            <a:ext uri="{FF2B5EF4-FFF2-40B4-BE49-F238E27FC236}">
              <a16:creationId xmlns:a16="http://schemas.microsoft.com/office/drawing/2014/main" id="{26FD9221-3685-0ED0-65AA-DBCAAF94CAF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B6C5A32-E100-267D-34B7-684A88624C7A}"/>
              </a:ext>
            </a:extLst>
          </p:cNvPr>
          <p:cNvSpPr>
            <a:spLocks noGrp="1"/>
          </p:cNvSpPr>
          <p:nvPr>
            <p:ph type="title"/>
          </p:nvPr>
        </p:nvSpPr>
        <p:spPr/>
        <p:txBody>
          <a:bodyPr/>
          <a:lstStyle/>
          <a:p>
            <a:r>
              <a:rPr lang="en-AU" sz="3200">
                <a:latin typeface="Arial"/>
                <a:cs typeface="Arial"/>
              </a:rPr>
              <a:t>Activity 1.1a – listen to </a:t>
            </a:r>
            <a:r>
              <a:rPr lang="en-AU" sz="3200"/>
              <a:t>‘I Belong – As I Walk On My Country’ (3)</a:t>
            </a:r>
            <a:endParaRPr lang="en-AU" sz="3200">
              <a:latin typeface="Arial"/>
              <a:ea typeface="Calibri"/>
              <a:cs typeface="Calibri"/>
            </a:endParaRPr>
          </a:p>
        </p:txBody>
      </p:sp>
      <p:sp>
        <p:nvSpPr>
          <p:cNvPr id="7" name="Text Placeholder 6">
            <a:extLst>
              <a:ext uri="{FF2B5EF4-FFF2-40B4-BE49-F238E27FC236}">
                <a16:creationId xmlns:a16="http://schemas.microsoft.com/office/drawing/2014/main" id="{91FA137F-4C89-6C13-BA7E-170998E7025F}"/>
              </a:ext>
            </a:extLst>
          </p:cNvPr>
          <p:cNvSpPr>
            <a:spLocks noGrp="1"/>
          </p:cNvSpPr>
          <p:nvPr>
            <p:ph type="body" sz="quarter" idx="18"/>
          </p:nvPr>
        </p:nvSpPr>
        <p:spPr/>
        <p:txBody>
          <a:bodyPr/>
          <a:lstStyle/>
          <a:p>
            <a:r>
              <a:rPr lang="en-US">
                <a:latin typeface="Arial"/>
                <a:cs typeface="Arial"/>
              </a:rPr>
              <a:t>Listening / performing </a:t>
            </a:r>
            <a:endParaRPr lang="en-US"/>
          </a:p>
        </p:txBody>
      </p:sp>
      <p:pic>
        <p:nvPicPr>
          <p:cNvPr id="11" name="Online Media 10" title="Nancy Bates and Allara | &quot; I Belong: As I Walk On My Country&quot; | Boneyard Sessions">
            <a:hlinkClick r:id="" action="ppaction://noaction"/>
            <a:extLst>
              <a:ext uri="{FF2B5EF4-FFF2-40B4-BE49-F238E27FC236}">
                <a16:creationId xmlns:a16="http://schemas.microsoft.com/office/drawing/2014/main" id="{213332DC-74F4-E57C-E8E6-4B9E6FA8A801}"/>
              </a:ext>
            </a:extLst>
          </p:cNvPr>
          <p:cNvPicPr>
            <a:picLocks noRot="1" noChangeAspect="1"/>
          </p:cNvPicPr>
          <p:nvPr>
            <a:videoFile r:link="rId1"/>
          </p:nvPr>
        </p:nvPicPr>
        <p:blipFill>
          <a:blip r:embed="rId3"/>
          <a:stretch>
            <a:fillRect/>
          </a:stretch>
        </p:blipFill>
        <p:spPr>
          <a:xfrm>
            <a:off x="147505" y="1483884"/>
            <a:ext cx="4146452" cy="2467651"/>
          </a:xfrm>
          <a:prstGeom prst="rect">
            <a:avLst/>
          </a:prstGeom>
        </p:spPr>
      </p:pic>
      <p:sp>
        <p:nvSpPr>
          <p:cNvPr id="3" name="TextBox 2">
            <a:extLst>
              <a:ext uri="{FF2B5EF4-FFF2-40B4-BE49-F238E27FC236}">
                <a16:creationId xmlns:a16="http://schemas.microsoft.com/office/drawing/2014/main" id="{F23B78FB-E1A8-39F2-F5BE-9A5F8B2B029A}"/>
              </a:ext>
            </a:extLst>
          </p:cNvPr>
          <p:cNvSpPr txBox="1"/>
          <p:nvPr/>
        </p:nvSpPr>
        <p:spPr>
          <a:xfrm>
            <a:off x="147505" y="4016911"/>
            <a:ext cx="4146452" cy="496291"/>
          </a:xfrm>
          <a:prstGeom prst="rect">
            <a:avLst/>
          </a:prstGeom>
          <a:noFill/>
        </p:spPr>
        <p:txBody>
          <a:bodyPr wrap="square" lIns="0" tIns="0" rIns="0" bIns="0" rtlCol="0">
            <a:noAutofit/>
          </a:bodyPr>
          <a:lstStyle/>
          <a:p>
            <a:pPr>
              <a:lnSpc>
                <a:spcPct val="114000"/>
              </a:lnSpc>
              <a:spcAft>
                <a:spcPts val="600"/>
              </a:spcAft>
            </a:pPr>
            <a:r>
              <a:rPr lang="en-US" sz="800"/>
              <a:t>Boneyard sessions (20 October 2022) </a:t>
            </a:r>
            <a:r>
              <a:rPr lang="en-US" sz="800" u="sng">
                <a:hlinkClick r:id="rId4"/>
              </a:rPr>
              <a:t>Nancy Bates and Allara | " I Belong: As I Walk On My Country" | Boneyard Sessions (5:41)</a:t>
            </a:r>
            <a:r>
              <a:rPr lang="en-US" sz="800"/>
              <a:t> [video], </a:t>
            </a:r>
            <a:r>
              <a:rPr lang="en-US" sz="800" i="1"/>
              <a:t>Boneyard sessions</a:t>
            </a:r>
            <a:r>
              <a:rPr lang="en-US" sz="800"/>
              <a:t>, YouTube, accessed 11 June 2025.</a:t>
            </a:r>
            <a:endParaRPr lang="en-AU" sz="800"/>
          </a:p>
        </p:txBody>
      </p:sp>
      <p:sp>
        <p:nvSpPr>
          <p:cNvPr id="9" name="TextBox 8">
            <a:extLst>
              <a:ext uri="{FF2B5EF4-FFF2-40B4-BE49-F238E27FC236}">
                <a16:creationId xmlns:a16="http://schemas.microsoft.com/office/drawing/2014/main" id="{88FD9C49-3D95-823C-D9BB-D14726FB654B}"/>
              </a:ext>
            </a:extLst>
          </p:cNvPr>
          <p:cNvSpPr txBox="1"/>
          <p:nvPr/>
        </p:nvSpPr>
        <p:spPr>
          <a:xfrm>
            <a:off x="74293" y="4550384"/>
            <a:ext cx="4574673" cy="456535"/>
          </a:xfrm>
          <a:prstGeom prst="rect">
            <a:avLst/>
          </a:prstGeom>
          <a:noFill/>
        </p:spPr>
        <p:txBody>
          <a:bodyPr wrap="square" lIns="91440" tIns="45720" rIns="91440" bIns="45720" anchor="t">
            <a:spAutoFit/>
          </a:bodyPr>
          <a:lstStyle/>
          <a:p>
            <a:pPr>
              <a:lnSpc>
                <a:spcPct val="150000"/>
              </a:lnSpc>
              <a:spcBef>
                <a:spcPts val="1200"/>
              </a:spcBef>
              <a:spcAft>
                <a:spcPts val="600"/>
              </a:spcAft>
            </a:pPr>
            <a:r>
              <a:rPr lang="en-AU" sz="1800"/>
              <a:t>Listen from (0:52–2:13)</a:t>
            </a:r>
            <a:endParaRPr lang="en-AU" sz="1800">
              <a:ea typeface="Times New Roman" panose="02020603050405020304" pitchFamily="18" charset="0"/>
              <a:cs typeface="Arial"/>
            </a:endParaRPr>
          </a:p>
        </p:txBody>
      </p:sp>
      <p:sp>
        <p:nvSpPr>
          <p:cNvPr id="10" name="TextBox 9">
            <a:extLst>
              <a:ext uri="{FF2B5EF4-FFF2-40B4-BE49-F238E27FC236}">
                <a16:creationId xmlns:a16="http://schemas.microsoft.com/office/drawing/2014/main" id="{4F8A8BD5-9E67-5CDE-F7A4-DA1BB965C2CB}"/>
              </a:ext>
            </a:extLst>
          </p:cNvPr>
          <p:cNvSpPr txBox="1"/>
          <p:nvPr/>
        </p:nvSpPr>
        <p:spPr>
          <a:xfrm>
            <a:off x="4575215" y="1483884"/>
            <a:ext cx="3684700" cy="4678204"/>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GB" sz="1600" b="1">
                <a:ea typeface="+mn-lt"/>
                <a:cs typeface="+mn-lt"/>
              </a:rPr>
              <a:t>Verse 1</a:t>
            </a:r>
            <a:endParaRPr lang="en-US" sz="1600">
              <a:cs typeface="Arial"/>
            </a:endParaRPr>
          </a:p>
          <a:p>
            <a:endParaRPr lang="en-GB" sz="1600" b="1">
              <a:ea typeface="+mn-lt"/>
              <a:cs typeface="+mn-lt"/>
            </a:endParaRPr>
          </a:p>
          <a:p>
            <a:r>
              <a:rPr lang="en-GB" sz="1600" b="1">
                <a:ea typeface="+mn-lt"/>
                <a:cs typeface="+mn-lt"/>
              </a:rPr>
              <a:t>G</a:t>
            </a:r>
            <a:endParaRPr lang="en-GB" sz="1600">
              <a:cs typeface="Arial"/>
            </a:endParaRPr>
          </a:p>
          <a:p>
            <a:r>
              <a:rPr lang="en-GB" sz="1600">
                <a:ea typeface="+mn-lt"/>
                <a:cs typeface="+mn-lt"/>
              </a:rPr>
              <a:t>As I walk on my Country</a:t>
            </a:r>
            <a:endParaRPr lang="en-GB" sz="1600">
              <a:cs typeface="Arial"/>
            </a:endParaRPr>
          </a:p>
          <a:p>
            <a:r>
              <a:rPr lang="en-GB" sz="1600" b="1">
                <a:ea typeface="+mn-lt"/>
                <a:cs typeface="+mn-lt"/>
              </a:rPr>
              <a:t>C</a:t>
            </a:r>
            <a:endParaRPr lang="en-GB" sz="1600">
              <a:cs typeface="Arial"/>
            </a:endParaRPr>
          </a:p>
          <a:p>
            <a:r>
              <a:rPr lang="en-GB" sz="1600">
                <a:ea typeface="+mn-lt"/>
                <a:cs typeface="+mn-lt"/>
              </a:rPr>
              <a:t>Feel the spirit of the trees</a:t>
            </a:r>
            <a:endParaRPr lang="en-GB" sz="1600">
              <a:cs typeface="Arial"/>
            </a:endParaRPr>
          </a:p>
          <a:p>
            <a:r>
              <a:rPr lang="en-GB" sz="1600" b="1">
                <a:ea typeface="+mn-lt"/>
                <a:cs typeface="+mn-lt"/>
              </a:rPr>
              <a:t>Em</a:t>
            </a:r>
            <a:endParaRPr lang="en-GB" sz="1600">
              <a:cs typeface="Arial"/>
            </a:endParaRPr>
          </a:p>
          <a:p>
            <a:r>
              <a:rPr lang="en-GB" sz="1600">
                <a:ea typeface="+mn-lt"/>
                <a:cs typeface="+mn-lt"/>
              </a:rPr>
              <a:t>Hear our stories </a:t>
            </a:r>
            <a:endParaRPr lang="en-GB" sz="1600">
              <a:cs typeface="Arial"/>
            </a:endParaRPr>
          </a:p>
          <a:p>
            <a:r>
              <a:rPr lang="en-GB" sz="1600" b="1">
                <a:ea typeface="+mn-lt"/>
                <a:cs typeface="+mn-lt"/>
              </a:rPr>
              <a:t>C</a:t>
            </a:r>
            <a:endParaRPr lang="en-GB" sz="1600">
              <a:cs typeface="Arial"/>
            </a:endParaRPr>
          </a:p>
          <a:p>
            <a:r>
              <a:rPr lang="en-GB" sz="1600">
                <a:ea typeface="+mn-lt"/>
                <a:cs typeface="+mn-lt"/>
              </a:rPr>
              <a:t>Upon the wind</a:t>
            </a:r>
            <a:endParaRPr lang="en-GB" sz="1600">
              <a:cs typeface="Arial"/>
            </a:endParaRPr>
          </a:p>
          <a:p>
            <a:r>
              <a:rPr lang="en-GB" sz="1600" b="1">
                <a:ea typeface="+mn-lt"/>
                <a:cs typeface="+mn-lt"/>
              </a:rPr>
              <a:t>G</a:t>
            </a:r>
            <a:endParaRPr lang="en-GB" sz="1600">
              <a:cs typeface="Arial"/>
            </a:endParaRPr>
          </a:p>
          <a:p>
            <a:r>
              <a:rPr lang="en-GB" sz="1600">
                <a:ea typeface="+mn-lt"/>
                <a:cs typeface="+mn-lt"/>
              </a:rPr>
              <a:t>Feel the power of this place</a:t>
            </a:r>
            <a:endParaRPr lang="en-GB" sz="1600">
              <a:cs typeface="Arial"/>
            </a:endParaRPr>
          </a:p>
          <a:p>
            <a:r>
              <a:rPr lang="en-GB" sz="1600" b="1">
                <a:ea typeface="+mn-lt"/>
                <a:cs typeface="+mn-lt"/>
              </a:rPr>
              <a:t>C</a:t>
            </a:r>
            <a:endParaRPr lang="en-GB" sz="1600">
              <a:cs typeface="Arial"/>
            </a:endParaRPr>
          </a:p>
          <a:p>
            <a:r>
              <a:rPr lang="en-GB" sz="1600">
                <a:ea typeface="+mn-lt"/>
                <a:cs typeface="+mn-lt"/>
              </a:rPr>
              <a:t>Speak our Language, speak our names</a:t>
            </a:r>
            <a:endParaRPr lang="en-GB" sz="1600">
              <a:cs typeface="Arial"/>
            </a:endParaRPr>
          </a:p>
          <a:p>
            <a:r>
              <a:rPr lang="en-GB" sz="1600" b="1">
                <a:ea typeface="+mn-lt"/>
                <a:cs typeface="+mn-lt"/>
              </a:rPr>
              <a:t>Em</a:t>
            </a:r>
            <a:endParaRPr lang="en-GB" sz="1600">
              <a:cs typeface="Arial"/>
            </a:endParaRPr>
          </a:p>
          <a:p>
            <a:r>
              <a:rPr lang="en-GB" sz="1600">
                <a:ea typeface="+mn-lt"/>
                <a:cs typeface="+mn-lt"/>
              </a:rPr>
              <a:t>We’ve come together</a:t>
            </a:r>
            <a:endParaRPr lang="en-GB" sz="1600">
              <a:cs typeface="Arial"/>
            </a:endParaRPr>
          </a:p>
          <a:p>
            <a:r>
              <a:rPr lang="en-GB" sz="1600" b="1">
                <a:ea typeface="+mn-lt"/>
                <a:cs typeface="+mn-lt"/>
              </a:rPr>
              <a:t>C</a:t>
            </a:r>
            <a:endParaRPr lang="en-GB" sz="1600">
              <a:cs typeface="Arial"/>
            </a:endParaRPr>
          </a:p>
          <a:p>
            <a:r>
              <a:rPr lang="en-GB" sz="1600">
                <a:ea typeface="+mn-lt"/>
                <a:cs typeface="+mn-lt"/>
              </a:rPr>
              <a:t>As we have always</a:t>
            </a:r>
            <a:endParaRPr lang="en-GB" sz="1600"/>
          </a:p>
          <a:p>
            <a:endParaRPr lang="en-GB" sz="1600">
              <a:cs typeface="Arial"/>
            </a:endParaRPr>
          </a:p>
        </p:txBody>
      </p:sp>
      <p:sp>
        <p:nvSpPr>
          <p:cNvPr id="6" name="TextBox 5">
            <a:extLst>
              <a:ext uri="{FF2B5EF4-FFF2-40B4-BE49-F238E27FC236}">
                <a16:creationId xmlns:a16="http://schemas.microsoft.com/office/drawing/2014/main" id="{784FAD9D-5185-0771-75E8-3D0268048EFF}"/>
              </a:ext>
            </a:extLst>
          </p:cNvPr>
          <p:cNvSpPr txBox="1"/>
          <p:nvPr/>
        </p:nvSpPr>
        <p:spPr>
          <a:xfrm>
            <a:off x="8541173" y="1483884"/>
            <a:ext cx="3673501" cy="2954655"/>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GB" sz="1600" b="1">
                <a:ea typeface="+mn-lt"/>
                <a:cs typeface="+mn-lt"/>
              </a:rPr>
              <a:t>Chorus</a:t>
            </a:r>
            <a:endParaRPr lang="en-US" sz="1600">
              <a:cs typeface="Arial"/>
            </a:endParaRPr>
          </a:p>
          <a:p>
            <a:endParaRPr lang="en-GB" sz="1600" b="1">
              <a:ea typeface="+mn-lt"/>
              <a:cs typeface="+mn-lt"/>
            </a:endParaRPr>
          </a:p>
          <a:p>
            <a:r>
              <a:rPr lang="en-GB" sz="1600" b="1">
                <a:ea typeface="+mn-lt"/>
                <a:cs typeface="+mn-lt"/>
              </a:rPr>
              <a:t>G C</a:t>
            </a:r>
            <a:endParaRPr lang="en-GB" sz="1600">
              <a:cs typeface="Arial"/>
            </a:endParaRPr>
          </a:p>
          <a:p>
            <a:r>
              <a:rPr lang="en-GB" sz="1600">
                <a:ea typeface="+mn-lt"/>
                <a:cs typeface="+mn-lt"/>
              </a:rPr>
              <a:t>I belong, I belong</a:t>
            </a:r>
            <a:endParaRPr lang="en-GB" sz="1600">
              <a:cs typeface="Arial"/>
            </a:endParaRPr>
          </a:p>
          <a:p>
            <a:r>
              <a:rPr lang="en-GB" sz="1600" b="1">
                <a:ea typeface="+mn-lt"/>
                <a:cs typeface="+mn-lt"/>
              </a:rPr>
              <a:t>Em D C </a:t>
            </a:r>
            <a:endParaRPr lang="en-GB" sz="1600">
              <a:cs typeface="Arial"/>
            </a:endParaRPr>
          </a:p>
          <a:p>
            <a:r>
              <a:rPr lang="en-GB" sz="1600">
                <a:ea typeface="+mn-lt"/>
                <a:cs typeface="+mn-lt"/>
              </a:rPr>
              <a:t>Let the love of Country make you strong</a:t>
            </a:r>
            <a:endParaRPr lang="en-GB" sz="1600">
              <a:cs typeface="Arial"/>
            </a:endParaRPr>
          </a:p>
          <a:p>
            <a:r>
              <a:rPr lang="en-GB" sz="1600" b="1">
                <a:ea typeface="+mn-lt"/>
                <a:cs typeface="+mn-lt"/>
              </a:rPr>
              <a:t>G C</a:t>
            </a:r>
            <a:endParaRPr lang="en-GB" sz="1600">
              <a:cs typeface="Arial"/>
            </a:endParaRPr>
          </a:p>
          <a:p>
            <a:r>
              <a:rPr lang="en-GB" sz="1600">
                <a:ea typeface="+mn-lt"/>
                <a:cs typeface="+mn-lt"/>
              </a:rPr>
              <a:t>I am free, I am free</a:t>
            </a:r>
            <a:endParaRPr lang="en-GB" sz="1600">
              <a:cs typeface="Arial"/>
            </a:endParaRPr>
          </a:p>
          <a:p>
            <a:r>
              <a:rPr lang="en-GB" sz="1600" b="1">
                <a:ea typeface="+mn-lt"/>
                <a:cs typeface="+mn-lt"/>
              </a:rPr>
              <a:t>Em D C </a:t>
            </a:r>
            <a:endParaRPr lang="en-GB" sz="1600">
              <a:cs typeface="Arial"/>
            </a:endParaRPr>
          </a:p>
          <a:p>
            <a:r>
              <a:rPr lang="en-GB" sz="1600">
                <a:ea typeface="+mn-lt"/>
                <a:cs typeface="+mn-lt"/>
              </a:rPr>
              <a:t>Part of everything that lives and breathes</a:t>
            </a:r>
            <a:endParaRPr lang="en-GB" sz="1600"/>
          </a:p>
          <a:p>
            <a:pPr algn="l"/>
            <a:endParaRPr lang="en-GB" sz="1600">
              <a:cs typeface="Arial"/>
            </a:endParaRPr>
          </a:p>
        </p:txBody>
      </p:sp>
      <p:sp>
        <p:nvSpPr>
          <p:cNvPr id="5" name="TextBox 2">
            <a:extLst>
              <a:ext uri="{FF2B5EF4-FFF2-40B4-BE49-F238E27FC236}">
                <a16:creationId xmlns:a16="http://schemas.microsoft.com/office/drawing/2014/main" id="{230228CF-D151-22FF-C394-9F968265F762}"/>
              </a:ext>
            </a:extLst>
          </p:cNvPr>
          <p:cNvSpPr txBox="1"/>
          <p:nvPr/>
        </p:nvSpPr>
        <p:spPr>
          <a:xfrm>
            <a:off x="147505" y="6508840"/>
            <a:ext cx="11486443" cy="153888"/>
          </a:xfrm>
          <a:prstGeom prst="rect">
            <a:avLst/>
          </a:prstGeom>
          <a:noFill/>
        </p:spPr>
        <p:txBody>
          <a:bodyPr rot="0" spcFirstLastPara="0" vert="horz" wrap="square" lIns="0" tIns="0" rIns="0" bIns="0" numCol="1" spcCol="0" rtlCol="0" fromWordArt="0" anchor="t" anchorCtr="0" forceAA="0" compatLnSpc="1">
            <a:prstTxWarp prst="textNoShape">
              <a:avLst/>
            </a:prstTxWarp>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en-AU" sz="1000"/>
              <a:t>‘I Belong’ by Nancy Bates has been licensed by the NSW Department of Education. All rights reserved for the use of NSW Department of Education teachers and students only.   </a:t>
            </a:r>
            <a:r>
              <a:rPr sz="1000">
                <a:ea typeface="Arial"/>
                <a:cs typeface="Arial"/>
              </a:rPr>
              <a:t> </a:t>
            </a:r>
            <a:endParaRPr lang="en-US" sz="1000"/>
          </a:p>
        </p:txBody>
      </p:sp>
      <p:sp>
        <p:nvSpPr>
          <p:cNvPr id="2" name="Slide Number Placeholder 1">
            <a:extLst>
              <a:ext uri="{FF2B5EF4-FFF2-40B4-BE49-F238E27FC236}">
                <a16:creationId xmlns:a16="http://schemas.microsoft.com/office/drawing/2014/main" id="{83CE223A-8F50-E461-3E4E-7D30F5CBD7A3}"/>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14</a:t>
            </a:fld>
            <a:endParaRPr lang="en-AU"/>
          </a:p>
        </p:txBody>
      </p:sp>
    </p:spTree>
    <p:extLst>
      <p:ext uri="{BB962C8B-B14F-4D97-AF65-F5344CB8AC3E}">
        <p14:creationId xmlns:p14="http://schemas.microsoft.com/office/powerpoint/2010/main" val="3208506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CBEDFD"/>
        </a:solidFill>
        <a:effectLst/>
      </p:bgPr>
    </p:bg>
    <p:spTree>
      <p:nvGrpSpPr>
        <p:cNvPr id="1" name="">
          <a:extLst>
            <a:ext uri="{FF2B5EF4-FFF2-40B4-BE49-F238E27FC236}">
              <a16:creationId xmlns:a16="http://schemas.microsoft.com/office/drawing/2014/main" id="{4202D906-AF73-61F3-A80B-323BF22964E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A018E4F-EAA5-4998-1E28-A8CD04AEC9A1}"/>
              </a:ext>
            </a:extLst>
          </p:cNvPr>
          <p:cNvSpPr>
            <a:spLocks noGrp="1"/>
          </p:cNvSpPr>
          <p:nvPr>
            <p:ph type="title"/>
          </p:nvPr>
        </p:nvSpPr>
        <p:spPr/>
        <p:txBody>
          <a:bodyPr/>
          <a:lstStyle/>
          <a:p>
            <a:r>
              <a:rPr lang="en-AU" sz="3200">
                <a:latin typeface="Arial"/>
                <a:cs typeface="Arial"/>
              </a:rPr>
              <a:t>Activity 1.1a – listen to </a:t>
            </a:r>
            <a:r>
              <a:rPr lang="en-AU" sz="3200"/>
              <a:t>‘I Belong – As I Walk On My Country’ (4)</a:t>
            </a:r>
            <a:endParaRPr lang="en-US" sz="3200"/>
          </a:p>
        </p:txBody>
      </p:sp>
      <p:sp>
        <p:nvSpPr>
          <p:cNvPr id="6" name="Rectangle: Rounded Corners 5">
            <a:extLst>
              <a:ext uri="{FF2B5EF4-FFF2-40B4-BE49-F238E27FC236}">
                <a16:creationId xmlns:a16="http://schemas.microsoft.com/office/drawing/2014/main" id="{ABC7CF6D-98B9-5F90-3CF0-D79A9BDC9E65}"/>
              </a:ext>
            </a:extLst>
          </p:cNvPr>
          <p:cNvSpPr/>
          <p:nvPr/>
        </p:nvSpPr>
        <p:spPr>
          <a:xfrm>
            <a:off x="360000" y="1113200"/>
            <a:ext cx="7827660" cy="1464200"/>
          </a:xfrm>
          <a:prstGeom prst="roundRect">
            <a:avLst/>
          </a:prstGeom>
          <a:solidFill>
            <a:srgbClr val="FEFFE3"/>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nSpc>
                <a:spcPct val="150000"/>
              </a:lnSpc>
            </a:pPr>
            <a:r>
              <a:rPr lang="en-AU" sz="1800" b="1">
                <a:solidFill>
                  <a:schemeClr val="tx1"/>
                </a:solidFill>
                <a:ea typeface="Times New Roman" panose="02020603050405020304" pitchFamily="18" charset="0"/>
                <a:cs typeface="Arial"/>
              </a:rPr>
              <a:t>Reflection</a:t>
            </a:r>
          </a:p>
          <a:p>
            <a:pPr>
              <a:lnSpc>
                <a:spcPct val="150000"/>
              </a:lnSpc>
            </a:pPr>
            <a:r>
              <a:rPr lang="en-AU" sz="1800">
                <a:solidFill>
                  <a:schemeClr val="tx1"/>
                </a:solidFill>
                <a:ea typeface="Times New Roman" panose="02020603050405020304" pitchFamily="18" charset="0"/>
                <a:cs typeface="Arial"/>
              </a:rPr>
              <a:t>Sit together in a circle and consider the lyrics and their meaning, and also the lyrics in </a:t>
            </a:r>
            <a:r>
              <a:rPr lang="en-AU" sz="1800" err="1">
                <a:solidFill>
                  <a:schemeClr val="tx1"/>
                </a:solidFill>
                <a:ea typeface="Times New Roman" panose="02020603050405020304" pitchFamily="18" charset="0"/>
                <a:cs typeface="Arial"/>
              </a:rPr>
              <a:t>Paakintyi</a:t>
            </a:r>
            <a:r>
              <a:rPr lang="en-AU" sz="1800">
                <a:solidFill>
                  <a:schemeClr val="tx1"/>
                </a:solidFill>
                <a:ea typeface="Times New Roman" panose="02020603050405020304" pitchFamily="18" charset="0"/>
                <a:cs typeface="Arial"/>
              </a:rPr>
              <a:t>.</a:t>
            </a:r>
          </a:p>
        </p:txBody>
      </p:sp>
      <p:sp>
        <p:nvSpPr>
          <p:cNvPr id="8" name="Rectangle: Rounded Corners 7">
            <a:extLst>
              <a:ext uri="{FF2B5EF4-FFF2-40B4-BE49-F238E27FC236}">
                <a16:creationId xmlns:a16="http://schemas.microsoft.com/office/drawing/2014/main" id="{1FA94A29-6E7A-7B4E-6FB1-063221D1719E}"/>
              </a:ext>
            </a:extLst>
          </p:cNvPr>
          <p:cNvSpPr/>
          <p:nvPr/>
        </p:nvSpPr>
        <p:spPr>
          <a:xfrm>
            <a:off x="360000" y="2729799"/>
            <a:ext cx="7827660" cy="3828587"/>
          </a:xfrm>
          <a:prstGeom prst="roundRect">
            <a:avLst>
              <a:gd name="adj" fmla="val 652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nSpc>
                <a:spcPct val="150000"/>
              </a:lnSpc>
              <a:spcBef>
                <a:spcPts val="1200"/>
              </a:spcBef>
              <a:spcAft>
                <a:spcPts val="600"/>
              </a:spcAft>
              <a:buNone/>
            </a:pPr>
            <a:r>
              <a:rPr lang="en-AU" sz="1800" b="1">
                <a:solidFill>
                  <a:sysClr val="windowText" lastClr="000000"/>
                </a:solidFill>
                <a:ea typeface="Times New Roman" panose="02020603050405020304" pitchFamily="18" charset="0"/>
              </a:rPr>
              <a:t>Discuss</a:t>
            </a:r>
          </a:p>
          <a:p>
            <a:pPr marL="342900" lvl="0" indent="-342900">
              <a:lnSpc>
                <a:spcPct val="150000"/>
              </a:lnSpc>
              <a:spcBef>
                <a:spcPts val="1200"/>
              </a:spcBef>
              <a:spcAft>
                <a:spcPts val="600"/>
              </a:spcAft>
              <a:buFont typeface="Symbol" pitchFamily="2" charset="2"/>
              <a:buChar char="·"/>
            </a:pPr>
            <a:r>
              <a:rPr lang="en-AU" sz="1800">
                <a:solidFill>
                  <a:sysClr val="windowText" lastClr="000000"/>
                </a:solidFill>
                <a:ea typeface="Times New Roman" panose="02020603050405020304" pitchFamily="18" charset="0"/>
              </a:rPr>
              <a:t>How ‘I Belong: As I Walk On My Country’ communicates a Cultural understanding of Place or Country</a:t>
            </a:r>
          </a:p>
          <a:p>
            <a:pPr marL="342900" lvl="0" indent="-342900">
              <a:lnSpc>
                <a:spcPct val="150000"/>
              </a:lnSpc>
              <a:spcBef>
                <a:spcPts val="1200"/>
              </a:spcBef>
              <a:spcAft>
                <a:spcPts val="600"/>
              </a:spcAft>
              <a:buFont typeface="Symbol" pitchFamily="2" charset="2"/>
              <a:buChar char="·"/>
            </a:pPr>
            <a:r>
              <a:rPr lang="en-AU" sz="1800">
                <a:solidFill>
                  <a:sysClr val="windowText" lastClr="000000"/>
                </a:solidFill>
                <a:ea typeface="Times New Roman" panose="02020603050405020304" pitchFamily="18" charset="0"/>
                <a:cs typeface="Arial"/>
              </a:rPr>
              <a:t>The use of </a:t>
            </a:r>
            <a:r>
              <a:rPr lang="en-AU" sz="1800" err="1">
                <a:solidFill>
                  <a:sysClr val="windowText" lastClr="000000"/>
                </a:solidFill>
                <a:ea typeface="Times New Roman" panose="02020603050405020304" pitchFamily="18" charset="0"/>
                <a:cs typeface="Arial"/>
              </a:rPr>
              <a:t>Paakintyi</a:t>
            </a:r>
            <a:r>
              <a:rPr lang="en-AU" sz="1800">
                <a:solidFill>
                  <a:sysClr val="windowText" lastClr="000000"/>
                </a:solidFill>
                <a:ea typeface="Times New Roman" panose="02020603050405020304" pitchFamily="18" charset="0"/>
                <a:cs typeface="Arial"/>
              </a:rPr>
              <a:t> Language in the song, and the meaning that comes from the inclusion of Language in this song</a:t>
            </a:r>
          </a:p>
          <a:p>
            <a:pPr marL="342900" lvl="0" indent="-342900">
              <a:lnSpc>
                <a:spcPct val="150000"/>
              </a:lnSpc>
              <a:spcBef>
                <a:spcPts val="1200"/>
              </a:spcBef>
              <a:spcAft>
                <a:spcPts val="600"/>
              </a:spcAft>
              <a:buFont typeface="Symbol" pitchFamily="2" charset="2"/>
              <a:buChar char="·"/>
            </a:pPr>
            <a:r>
              <a:rPr lang="en-AU" sz="1800">
                <a:solidFill>
                  <a:sysClr val="windowText" lastClr="000000"/>
                </a:solidFill>
                <a:ea typeface="Times New Roman" panose="02020603050405020304" pitchFamily="18" charset="0"/>
              </a:rPr>
              <a:t>How listening to Nancy and this song makes you feel about Country.</a:t>
            </a:r>
          </a:p>
        </p:txBody>
      </p:sp>
      <p:pic>
        <p:nvPicPr>
          <p:cNvPr id="11" name="Content Placeholder 9" descr="Open hand stencil against an ochre background surrounded by bubbles and then a dark border. Symbolises painting in caves showing enduring connect to country and stories.">
            <a:extLst>
              <a:ext uri="{FF2B5EF4-FFF2-40B4-BE49-F238E27FC236}">
                <a16:creationId xmlns:a16="http://schemas.microsoft.com/office/drawing/2014/main" id="{4296634B-9B39-1150-8E89-63B109155C48}"/>
              </a:ext>
              <a:ext uri="{C183D7F6-B498-43B3-948B-1728B52AA6E4}">
                <adec:decorative xmlns:adec="http://schemas.microsoft.com/office/drawing/2017/decorative" val="0"/>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8334720" y="1716278"/>
            <a:ext cx="3857280" cy="3857280"/>
          </a:xfrm>
          <a:prstGeom prst="rect">
            <a:avLst/>
          </a:prstGeom>
        </p:spPr>
      </p:pic>
      <p:sp>
        <p:nvSpPr>
          <p:cNvPr id="10" name="Text Placeholder 4">
            <a:extLst>
              <a:ext uri="{FF2B5EF4-FFF2-40B4-BE49-F238E27FC236}">
                <a16:creationId xmlns:a16="http://schemas.microsoft.com/office/drawing/2014/main" id="{F11A2EE0-F9C5-AD72-995F-7F56DD378845}"/>
              </a:ext>
              <a:ext uri="{C183D7F6-B498-43B3-948B-1728B52AA6E4}">
                <adec:decorative xmlns:adec="http://schemas.microsoft.com/office/drawing/2017/decorative" val="0"/>
              </a:ext>
            </a:extLst>
          </p:cNvPr>
          <p:cNvSpPr txBox="1">
            <a:spLocks/>
          </p:cNvSpPr>
          <p:nvPr/>
        </p:nvSpPr>
        <p:spPr>
          <a:xfrm>
            <a:off x="8561649" y="5573558"/>
            <a:ext cx="3403423" cy="352540"/>
          </a:xfrm>
          <a:prstGeom prst="rect">
            <a:avLst/>
          </a:prstGeom>
        </p:spPr>
        <p:txBody>
          <a:bodyPr/>
          <a:lstStyle>
            <a:lvl1pPr marL="0" indent="0" algn="l" defTabSz="914377" rtl="0" eaLnBrk="1" latinLnBrk="0" hangingPunct="1">
              <a:lnSpc>
                <a:spcPct val="10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0" indent="0" algn="l" defTabSz="914377"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0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0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000">
                <a:solidFill>
                  <a:schemeClr val="accent1"/>
                </a:solidFill>
              </a:rPr>
              <a:t>Symbol – </a:t>
            </a:r>
            <a:r>
              <a:rPr lang="en-AU" sz="1000" i="1">
                <a:solidFill>
                  <a:schemeClr val="accent1"/>
                </a:solidFill>
              </a:rPr>
              <a:t>Aboriginal Cultures </a:t>
            </a:r>
            <a:r>
              <a:rPr lang="en-AU" sz="1000">
                <a:solidFill>
                  <a:schemeClr val="accent1"/>
                </a:solidFill>
              </a:rPr>
              <a:t>© Kayleb Waters, 2025. Used with permission.</a:t>
            </a:r>
            <a:endParaRPr lang="en-AU" sz="300">
              <a:solidFill>
                <a:schemeClr val="accent1"/>
              </a:solidFill>
            </a:endParaRPr>
          </a:p>
        </p:txBody>
      </p:sp>
      <p:sp>
        <p:nvSpPr>
          <p:cNvPr id="2" name="Slide Number Placeholder 1">
            <a:extLst>
              <a:ext uri="{FF2B5EF4-FFF2-40B4-BE49-F238E27FC236}">
                <a16:creationId xmlns:a16="http://schemas.microsoft.com/office/drawing/2014/main" id="{0500F42C-76B8-BB47-A01B-195745CAAE75}"/>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15</a:t>
            </a:fld>
            <a:endParaRPr lang="en-AU"/>
          </a:p>
        </p:txBody>
      </p:sp>
    </p:spTree>
    <p:extLst>
      <p:ext uri="{BB962C8B-B14F-4D97-AF65-F5344CB8AC3E}">
        <p14:creationId xmlns:p14="http://schemas.microsoft.com/office/powerpoint/2010/main" val="912185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a:extLst>
            <a:ext uri="{FF2B5EF4-FFF2-40B4-BE49-F238E27FC236}">
              <a16:creationId xmlns:a16="http://schemas.microsoft.com/office/drawing/2014/main" id="{167F2635-805A-38C5-BA80-A5D5A9F6783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4F2A248-4EA5-8A6D-78C8-0DCFB43684E4}"/>
              </a:ext>
            </a:extLst>
          </p:cNvPr>
          <p:cNvSpPr>
            <a:spLocks noGrp="1"/>
          </p:cNvSpPr>
          <p:nvPr>
            <p:ph type="title"/>
          </p:nvPr>
        </p:nvSpPr>
        <p:spPr>
          <a:xfrm>
            <a:off x="360000" y="360000"/>
            <a:ext cx="11484000" cy="545601"/>
          </a:xfrm>
        </p:spPr>
        <p:txBody>
          <a:bodyPr/>
          <a:lstStyle/>
          <a:p>
            <a:r>
              <a:rPr lang="en-AU">
                <a:latin typeface="+mj-lt"/>
                <a:cs typeface="Arial"/>
              </a:rPr>
              <a:t>Activity</a:t>
            </a:r>
            <a:r>
              <a:rPr lang="en-AU">
                <a:latin typeface="+mj-lt"/>
                <a:ea typeface="Calibri"/>
                <a:cs typeface="Arial"/>
              </a:rPr>
              <a:t> </a:t>
            </a:r>
            <a:r>
              <a:rPr lang="en-AU">
                <a:latin typeface="+mj-lt"/>
                <a:cs typeface="Arial"/>
              </a:rPr>
              <a:t>1.1b – </a:t>
            </a:r>
            <a:r>
              <a:rPr lang="en-AU">
                <a:latin typeface="+mj-lt"/>
                <a:ea typeface="Calibri"/>
                <a:cs typeface="Calibri"/>
              </a:rPr>
              <a:t>‘Acknowledgement of Country’ (1)</a:t>
            </a:r>
            <a:endParaRPr lang="en-US">
              <a:latin typeface="+mj-lt"/>
            </a:endParaRPr>
          </a:p>
        </p:txBody>
      </p:sp>
      <p:sp>
        <p:nvSpPr>
          <p:cNvPr id="9" name="Text Placeholder 8">
            <a:extLst>
              <a:ext uri="{FF2B5EF4-FFF2-40B4-BE49-F238E27FC236}">
                <a16:creationId xmlns:a16="http://schemas.microsoft.com/office/drawing/2014/main" id="{986D847E-C22F-9AB4-6BAF-C269D0A91327}"/>
              </a:ext>
            </a:extLst>
          </p:cNvPr>
          <p:cNvSpPr>
            <a:spLocks noGrp="1"/>
          </p:cNvSpPr>
          <p:nvPr>
            <p:ph type="body" sz="quarter" idx="18"/>
          </p:nvPr>
        </p:nvSpPr>
        <p:spPr>
          <a:xfrm>
            <a:off x="360000" y="982520"/>
            <a:ext cx="11484000" cy="310015"/>
          </a:xfrm>
        </p:spPr>
        <p:txBody>
          <a:bodyPr/>
          <a:lstStyle/>
          <a:p>
            <a:r>
              <a:rPr lang="en-US">
                <a:latin typeface="+mj-lt"/>
                <a:cs typeface="Arial"/>
              </a:rPr>
              <a:t>Deliver an Acknowledgement of Country that means something</a:t>
            </a:r>
            <a:endParaRPr lang="en-US">
              <a:latin typeface="+mj-lt"/>
            </a:endParaRPr>
          </a:p>
        </p:txBody>
      </p:sp>
      <p:sp>
        <p:nvSpPr>
          <p:cNvPr id="10" name="TextBox 9">
            <a:extLst>
              <a:ext uri="{FF2B5EF4-FFF2-40B4-BE49-F238E27FC236}">
                <a16:creationId xmlns:a16="http://schemas.microsoft.com/office/drawing/2014/main" id="{13CAC34F-9859-9B7D-F305-9C846D39FA29}"/>
              </a:ext>
            </a:extLst>
          </p:cNvPr>
          <p:cNvSpPr txBox="1"/>
          <p:nvPr/>
        </p:nvSpPr>
        <p:spPr>
          <a:xfrm>
            <a:off x="360000" y="1670417"/>
            <a:ext cx="5803437" cy="3103350"/>
          </a:xfrm>
          <a:prstGeom prst="rect">
            <a:avLst/>
          </a:prstGeom>
          <a:noFill/>
        </p:spPr>
        <p:txBody>
          <a:bodyPr wrap="square" lIns="91440" tIns="45720" rIns="91440" bIns="45720" anchor="t">
            <a:spAutoFit/>
          </a:bodyPr>
          <a:lstStyle/>
          <a:p>
            <a:pPr>
              <a:lnSpc>
                <a:spcPct val="150000"/>
              </a:lnSpc>
              <a:spcAft>
                <a:spcPts val="1200"/>
              </a:spcAft>
              <a:buNone/>
            </a:pPr>
            <a:r>
              <a:rPr lang="en-AU" sz="1800">
                <a:solidFill>
                  <a:srgbClr val="000000"/>
                </a:solidFill>
                <a:effectLst/>
                <a:ea typeface="Arial" panose="020B0604020202020204" pitchFamily="34" charset="0"/>
                <a:cs typeface="Arial"/>
              </a:rPr>
              <a:t>As a class listen to the segment of the </a:t>
            </a:r>
            <a:r>
              <a:rPr lang="en-AU" sz="1800">
                <a:solidFill>
                  <a:srgbClr val="000000"/>
                </a:solidFill>
                <a:effectLst/>
                <a:ea typeface="Arial" panose="020B0604020202020204" pitchFamily="34" charset="0"/>
                <a:cs typeface="Arial"/>
                <a:hlinkClick r:id="rId3"/>
              </a:rPr>
              <a:t>Creative Cast – Bigger than the song – Nancy Bates (13:41 – 14:59),</a:t>
            </a:r>
            <a:r>
              <a:rPr lang="en-AU" sz="1800">
                <a:solidFill>
                  <a:srgbClr val="000000"/>
                </a:solidFill>
                <a:effectLst/>
                <a:ea typeface="Arial" panose="020B0604020202020204" pitchFamily="34" charset="0"/>
                <a:cs typeface="Arial"/>
              </a:rPr>
              <a:t> podcast where Nancy explains what Acknowledgement of Country means to her. </a:t>
            </a:r>
            <a:endParaRPr lang="en-AU" sz="1800">
              <a:effectLst/>
              <a:ea typeface="Times New Roman" panose="02020603050405020304" pitchFamily="18" charset="0"/>
              <a:cs typeface="Arial"/>
            </a:endParaRPr>
          </a:p>
          <a:p>
            <a:pPr>
              <a:lnSpc>
                <a:spcPct val="150000"/>
              </a:lnSpc>
              <a:spcAft>
                <a:spcPts val="1200"/>
              </a:spcAft>
              <a:buNone/>
            </a:pPr>
            <a:r>
              <a:rPr lang="en-AU" sz="1800">
                <a:solidFill>
                  <a:srgbClr val="000000"/>
                </a:solidFill>
                <a:effectLst/>
                <a:ea typeface="Arial" panose="020B0604020202020204" pitchFamily="34" charset="0"/>
                <a:cs typeface="Arial"/>
              </a:rPr>
              <a:t>Listen again to ‘I Belong: As I Walk </a:t>
            </a:r>
            <a:r>
              <a:rPr lang="en-AU" sz="1800">
                <a:solidFill>
                  <a:srgbClr val="000000"/>
                </a:solidFill>
                <a:ea typeface="Arial" panose="020B0604020202020204" pitchFamily="34" charset="0"/>
                <a:cs typeface="Arial"/>
              </a:rPr>
              <a:t>On</a:t>
            </a:r>
            <a:r>
              <a:rPr lang="en-AU" sz="1800">
                <a:solidFill>
                  <a:srgbClr val="000000"/>
                </a:solidFill>
                <a:effectLst/>
                <a:ea typeface="Arial" panose="020B0604020202020204" pitchFamily="34" charset="0"/>
                <a:cs typeface="Arial"/>
              </a:rPr>
              <a:t> My Country’ by Nancy Bates and Allara, reading the lyrics as the video is played.</a:t>
            </a:r>
          </a:p>
        </p:txBody>
      </p:sp>
      <p:sp>
        <p:nvSpPr>
          <p:cNvPr id="6" name="Rectangle: Rounded Corners 5">
            <a:extLst>
              <a:ext uri="{FF2B5EF4-FFF2-40B4-BE49-F238E27FC236}">
                <a16:creationId xmlns:a16="http://schemas.microsoft.com/office/drawing/2014/main" id="{DBBD288E-5B48-3A59-977F-AF19C5C22D80}"/>
              </a:ext>
            </a:extLst>
          </p:cNvPr>
          <p:cNvSpPr/>
          <p:nvPr/>
        </p:nvSpPr>
        <p:spPr>
          <a:xfrm>
            <a:off x="360000" y="5191355"/>
            <a:ext cx="5714660" cy="979636"/>
          </a:xfrm>
          <a:prstGeom prst="roundRect">
            <a:avLst/>
          </a:prstGeom>
          <a:solidFill>
            <a:srgbClr val="FEFFE3"/>
          </a:solidFill>
          <a:ln>
            <a:noFill/>
          </a:ln>
        </p:spPr>
        <p:style>
          <a:lnRef idx="2">
            <a:schemeClr val="accent1">
              <a:shade val="15000"/>
            </a:schemeClr>
          </a:lnRef>
          <a:fillRef idx="1">
            <a:schemeClr val="accent1"/>
          </a:fillRef>
          <a:effectRef idx="0">
            <a:schemeClr val="accent1"/>
          </a:effectRef>
          <a:fontRef idx="minor">
            <a:schemeClr val="lt1"/>
          </a:fontRef>
        </p:style>
        <p:txBody>
          <a:bodyPr lIns="108000" tIns="108000" rIns="108000" bIns="108000" rtlCol="0" anchor="ctr"/>
          <a:lstStyle/>
          <a:p>
            <a:pPr>
              <a:lnSpc>
                <a:spcPct val="150000"/>
              </a:lnSpc>
            </a:pPr>
            <a:r>
              <a:rPr lang="en-AU" sz="1800" b="1">
                <a:solidFill>
                  <a:schemeClr val="tx1"/>
                </a:solidFill>
                <a:latin typeface="Arial" panose="020B0604020202020204" pitchFamily="34" charset="0"/>
                <a:ea typeface="Times New Roman" panose="02020603050405020304" pitchFamily="18" charset="0"/>
              </a:rPr>
              <a:t>Reflection</a:t>
            </a:r>
          </a:p>
          <a:p>
            <a:pPr>
              <a:lnSpc>
                <a:spcPct val="150000"/>
              </a:lnSpc>
            </a:pPr>
            <a:r>
              <a:rPr lang="en-AU" sz="1800">
                <a:solidFill>
                  <a:schemeClr val="tx1"/>
                </a:solidFill>
                <a:latin typeface="Arial" panose="020B0604020202020204" pitchFamily="34" charset="0"/>
                <a:ea typeface="Times New Roman" panose="02020603050405020304" pitchFamily="18" charset="0"/>
              </a:rPr>
              <a:t>How does Nancy’s song Acknowledge Country?</a:t>
            </a:r>
            <a:endParaRPr lang="en-AU" sz="1800" i="1">
              <a:solidFill>
                <a:schemeClr val="tx1"/>
              </a:solidFill>
              <a:ea typeface="Times New Roman" panose="02020603050405020304" pitchFamily="18" charset="0"/>
              <a:cs typeface="Arial"/>
            </a:endParaRPr>
          </a:p>
        </p:txBody>
      </p:sp>
      <p:pic>
        <p:nvPicPr>
          <p:cNvPr id="5" name="Online Media 8" title="Nancy Bates and Allara | &quot; I Belong: As I Walk On My Country&quot; | Boneyard Sessions">
            <a:hlinkClick r:id="" action="ppaction://media"/>
            <a:extLst>
              <a:ext uri="{FF2B5EF4-FFF2-40B4-BE49-F238E27FC236}">
                <a16:creationId xmlns:a16="http://schemas.microsoft.com/office/drawing/2014/main" id="{41443706-047B-2E17-8BE1-2256E5F22753}"/>
              </a:ext>
            </a:extLst>
          </p:cNvPr>
          <p:cNvPicPr>
            <a:picLocks noRot="1" noChangeAspect="1"/>
          </p:cNvPicPr>
          <p:nvPr>
            <a:videoFile r:link="rId1"/>
          </p:nvPr>
        </p:nvPicPr>
        <p:blipFill>
          <a:blip r:embed="rId4"/>
          <a:stretch>
            <a:fillRect/>
          </a:stretch>
        </p:blipFill>
        <p:spPr>
          <a:xfrm>
            <a:off x="6475396" y="1859625"/>
            <a:ext cx="5456192" cy="3108399"/>
          </a:xfrm>
          <a:prstGeom prst="rect">
            <a:avLst/>
          </a:prstGeom>
        </p:spPr>
      </p:pic>
      <p:sp>
        <p:nvSpPr>
          <p:cNvPr id="11" name="TextBox 10">
            <a:extLst>
              <a:ext uri="{FF2B5EF4-FFF2-40B4-BE49-F238E27FC236}">
                <a16:creationId xmlns:a16="http://schemas.microsoft.com/office/drawing/2014/main" id="{6FF88C32-033A-E7B8-A08B-B665C8A5AB95}"/>
              </a:ext>
            </a:extLst>
          </p:cNvPr>
          <p:cNvSpPr txBox="1"/>
          <p:nvPr/>
        </p:nvSpPr>
        <p:spPr>
          <a:xfrm>
            <a:off x="6391921" y="4968024"/>
            <a:ext cx="5539667" cy="603948"/>
          </a:xfrm>
          <a:prstGeom prst="rect">
            <a:avLst/>
          </a:prstGeom>
          <a:noFill/>
        </p:spPr>
        <p:txBody>
          <a:bodyPr wrap="square">
            <a:spAutoFit/>
          </a:bodyPr>
          <a:lstStyle/>
          <a:p>
            <a:pPr>
              <a:lnSpc>
                <a:spcPct val="114000"/>
              </a:lnSpc>
            </a:pPr>
            <a:r>
              <a:rPr lang="en-US" sz="1000">
                <a:cs typeface="Arial"/>
              </a:rPr>
              <a:t>Boneyard sessions (20 October, 2022) </a:t>
            </a:r>
            <a:r>
              <a:rPr lang="en-US" sz="1000">
                <a:solidFill>
                  <a:srgbClr val="0F0F0F"/>
                </a:solidFill>
                <a:ea typeface="Roboto"/>
                <a:cs typeface="Roboto"/>
                <a:hlinkClick r:id="rId5"/>
              </a:rPr>
              <a:t>Nancy Bates and Allara | " I Belong: As I Walk On My Country" | Boneyard Sessions (5:41)</a:t>
            </a:r>
            <a:r>
              <a:rPr lang="en-US" sz="1000">
                <a:cs typeface="Arial"/>
              </a:rPr>
              <a:t> [video], </a:t>
            </a:r>
            <a:r>
              <a:rPr lang="en-US" sz="1000" i="1">
                <a:cs typeface="Arial"/>
              </a:rPr>
              <a:t>Boneyard sessions</a:t>
            </a:r>
            <a:r>
              <a:rPr lang="en-US" sz="1000">
                <a:cs typeface="Arial"/>
              </a:rPr>
              <a:t>, YouTube, accessed 11 June 2025,</a:t>
            </a:r>
          </a:p>
        </p:txBody>
      </p:sp>
      <p:sp>
        <p:nvSpPr>
          <p:cNvPr id="2" name="Slide Number Placeholder 1">
            <a:extLst>
              <a:ext uri="{FF2B5EF4-FFF2-40B4-BE49-F238E27FC236}">
                <a16:creationId xmlns:a16="http://schemas.microsoft.com/office/drawing/2014/main" id="{4959EAD9-0306-E616-92CB-78FBCCCCD8F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16</a:t>
            </a:fld>
            <a:endParaRPr lang="en-AU"/>
          </a:p>
        </p:txBody>
      </p:sp>
    </p:spTree>
    <p:extLst>
      <p:ext uri="{BB962C8B-B14F-4D97-AF65-F5344CB8AC3E}">
        <p14:creationId xmlns:p14="http://schemas.microsoft.com/office/powerpoint/2010/main" val="1051539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7F2635-805A-38C5-BA80-A5D5A9F6783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4F2A248-4EA5-8A6D-78C8-0DCFB43684E4}"/>
              </a:ext>
            </a:extLst>
          </p:cNvPr>
          <p:cNvSpPr>
            <a:spLocks noGrp="1"/>
          </p:cNvSpPr>
          <p:nvPr>
            <p:ph type="title"/>
          </p:nvPr>
        </p:nvSpPr>
        <p:spPr/>
        <p:txBody>
          <a:bodyPr/>
          <a:lstStyle/>
          <a:p>
            <a:r>
              <a:rPr lang="en-AU">
                <a:latin typeface="+mj-lt"/>
                <a:cs typeface="Arial"/>
              </a:rPr>
              <a:t>Activity</a:t>
            </a:r>
            <a:r>
              <a:rPr lang="en-AU">
                <a:latin typeface="+mj-lt"/>
                <a:ea typeface="Calibri"/>
                <a:cs typeface="Arial"/>
              </a:rPr>
              <a:t> </a:t>
            </a:r>
            <a:r>
              <a:rPr lang="en-AU">
                <a:latin typeface="+mj-lt"/>
                <a:cs typeface="Arial"/>
              </a:rPr>
              <a:t>1.1b – </a:t>
            </a:r>
            <a:r>
              <a:rPr lang="en-AU">
                <a:latin typeface="+mj-lt"/>
                <a:ea typeface="Calibri"/>
                <a:cs typeface="Calibri"/>
              </a:rPr>
              <a:t>‘Acknowledgement of Country’ (2)</a:t>
            </a:r>
            <a:endParaRPr lang="en-US">
              <a:latin typeface="+mj-lt"/>
            </a:endParaRPr>
          </a:p>
        </p:txBody>
      </p:sp>
      <p:pic>
        <p:nvPicPr>
          <p:cNvPr id="5" name="Online Media 4" title="Deliver an Acknowledgement of Country that really means something | Shelley Reys | TEDxSydney">
            <a:hlinkClick r:id="" action="ppaction://media"/>
            <a:extLst>
              <a:ext uri="{FF2B5EF4-FFF2-40B4-BE49-F238E27FC236}">
                <a16:creationId xmlns:a16="http://schemas.microsoft.com/office/drawing/2014/main" id="{0FE4CF92-7924-93BE-7B80-166341915ABC}"/>
              </a:ext>
            </a:extLst>
          </p:cNvPr>
          <p:cNvPicPr>
            <a:picLocks noRot="1" noChangeAspect="1"/>
          </p:cNvPicPr>
          <p:nvPr>
            <a:videoFile r:link="rId1"/>
          </p:nvPr>
        </p:nvPicPr>
        <p:blipFill>
          <a:blip r:embed="rId3"/>
          <a:stretch>
            <a:fillRect/>
          </a:stretch>
        </p:blipFill>
        <p:spPr>
          <a:xfrm>
            <a:off x="359999" y="1360330"/>
            <a:ext cx="8167480" cy="4619785"/>
          </a:xfrm>
          <a:prstGeom prst="rect">
            <a:avLst/>
          </a:prstGeom>
        </p:spPr>
      </p:pic>
      <p:sp>
        <p:nvSpPr>
          <p:cNvPr id="8" name="TextBox 7">
            <a:extLst>
              <a:ext uri="{FF2B5EF4-FFF2-40B4-BE49-F238E27FC236}">
                <a16:creationId xmlns:a16="http://schemas.microsoft.com/office/drawing/2014/main" id="{0E0A7674-8C62-1886-33C1-0B9E2410AC49}"/>
              </a:ext>
            </a:extLst>
          </p:cNvPr>
          <p:cNvSpPr txBox="1"/>
          <p:nvPr/>
        </p:nvSpPr>
        <p:spPr>
          <a:xfrm>
            <a:off x="362377" y="6096290"/>
            <a:ext cx="8124349" cy="428515"/>
          </a:xfrm>
          <a:prstGeom prst="rect">
            <a:avLst/>
          </a:prstGeom>
          <a:noFill/>
        </p:spPr>
        <p:txBody>
          <a:bodyPr wrap="square" lIns="91440" tIns="45720" rIns="91440" bIns="45720" anchor="t">
            <a:spAutoFit/>
          </a:bodyPr>
          <a:lstStyle/>
          <a:p>
            <a:pPr algn="l">
              <a:lnSpc>
                <a:spcPct val="114000"/>
              </a:lnSpc>
              <a:spcAft>
                <a:spcPts val="600"/>
              </a:spcAft>
              <a:buNone/>
            </a:pPr>
            <a:r>
              <a:rPr lang="en-AU" sz="1000" i="0">
                <a:solidFill>
                  <a:srgbClr val="0F0F0F"/>
                </a:solidFill>
                <a:effectLst/>
                <a:cs typeface="Arial"/>
              </a:rPr>
              <a:t>TED talks (26 January 2022) </a:t>
            </a:r>
            <a:r>
              <a:rPr lang="en-AU" sz="1000" i="0">
                <a:solidFill>
                  <a:srgbClr val="0F0F0F"/>
                </a:solidFill>
                <a:effectLst/>
                <a:cs typeface="Arial"/>
                <a:hlinkClick r:id="rId4"/>
              </a:rPr>
              <a:t>Deliver an Acknowledgement of Country that really means something | Shelley Reys | TEDxSydney (8:59)</a:t>
            </a:r>
            <a:r>
              <a:rPr lang="en-AU" sz="1000" i="0">
                <a:solidFill>
                  <a:srgbClr val="0F0F0F"/>
                </a:solidFill>
                <a:effectLst/>
                <a:cs typeface="Arial"/>
              </a:rPr>
              <a:t> [video], </a:t>
            </a:r>
            <a:r>
              <a:rPr lang="en-AU" sz="1000" i="1">
                <a:solidFill>
                  <a:srgbClr val="0F0F0F"/>
                </a:solidFill>
                <a:effectLst/>
                <a:cs typeface="Arial"/>
              </a:rPr>
              <a:t>TED talks</a:t>
            </a:r>
            <a:r>
              <a:rPr lang="en-AU" sz="1000" i="0">
                <a:solidFill>
                  <a:srgbClr val="0F0F0F"/>
                </a:solidFill>
                <a:effectLst/>
                <a:cs typeface="Arial"/>
              </a:rPr>
              <a:t>, YouTube, accessed 11 June 2025.</a:t>
            </a:r>
          </a:p>
        </p:txBody>
      </p:sp>
      <p:sp>
        <p:nvSpPr>
          <p:cNvPr id="12" name="Rectangle: Rounded Corners 11">
            <a:extLst>
              <a:ext uri="{FF2B5EF4-FFF2-40B4-BE49-F238E27FC236}">
                <a16:creationId xmlns:a16="http://schemas.microsoft.com/office/drawing/2014/main" id="{8A7F48D6-4BA2-795C-A60A-33CE8AAFB4F1}"/>
              </a:ext>
            </a:extLst>
          </p:cNvPr>
          <p:cNvSpPr/>
          <p:nvPr/>
        </p:nvSpPr>
        <p:spPr>
          <a:xfrm>
            <a:off x="8730578" y="1360330"/>
            <a:ext cx="3099042" cy="4619785"/>
          </a:xfrm>
          <a:prstGeom prst="roundRect">
            <a:avLst/>
          </a:prstGeom>
          <a:solidFill>
            <a:srgbClr val="FEFF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50000"/>
              </a:lnSpc>
              <a:spcAft>
                <a:spcPts val="1200"/>
              </a:spcAft>
            </a:pPr>
            <a:r>
              <a:rPr lang="en-AU" sz="2000" b="1">
                <a:solidFill>
                  <a:schemeClr val="tx1"/>
                </a:solidFill>
                <a:ea typeface="Times New Roman" panose="02020603050405020304" pitchFamily="18" charset="0"/>
              </a:rPr>
              <a:t>Reflection</a:t>
            </a:r>
          </a:p>
          <a:p>
            <a:pPr>
              <a:lnSpc>
                <a:spcPct val="150000"/>
              </a:lnSpc>
              <a:spcAft>
                <a:spcPts val="1200"/>
              </a:spcAft>
            </a:pPr>
            <a:r>
              <a:rPr lang="en-AU" sz="2000">
                <a:solidFill>
                  <a:schemeClr val="tx1"/>
                </a:solidFill>
                <a:ea typeface="Times New Roman" panose="02020603050405020304" pitchFamily="18" charset="0"/>
              </a:rPr>
              <a:t>What is the difference between a Welcome to Country and an Acknowledgement of Country?</a:t>
            </a:r>
          </a:p>
        </p:txBody>
      </p:sp>
      <p:sp>
        <p:nvSpPr>
          <p:cNvPr id="2" name="Slide Number Placeholder 1">
            <a:extLst>
              <a:ext uri="{FF2B5EF4-FFF2-40B4-BE49-F238E27FC236}">
                <a16:creationId xmlns:a16="http://schemas.microsoft.com/office/drawing/2014/main" id="{4959EAD9-0306-E616-92CB-78FBCCCCD8F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17</a:t>
            </a:fld>
            <a:endParaRPr lang="en-AU"/>
          </a:p>
        </p:txBody>
      </p:sp>
    </p:spTree>
    <p:extLst>
      <p:ext uri="{BB962C8B-B14F-4D97-AF65-F5344CB8AC3E}">
        <p14:creationId xmlns:p14="http://schemas.microsoft.com/office/powerpoint/2010/main" val="1032869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7F2635-805A-38C5-BA80-A5D5A9F6783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4F2A248-4EA5-8A6D-78C8-0DCFB43684E4}"/>
              </a:ext>
            </a:extLst>
          </p:cNvPr>
          <p:cNvSpPr>
            <a:spLocks noGrp="1"/>
          </p:cNvSpPr>
          <p:nvPr>
            <p:ph type="title"/>
          </p:nvPr>
        </p:nvSpPr>
        <p:spPr/>
        <p:txBody>
          <a:bodyPr/>
          <a:lstStyle/>
          <a:p>
            <a:r>
              <a:rPr lang="en-AU">
                <a:latin typeface="+mj-lt"/>
                <a:cs typeface="Arial"/>
              </a:rPr>
              <a:t>Activity</a:t>
            </a:r>
            <a:r>
              <a:rPr lang="en-AU">
                <a:latin typeface="+mj-lt"/>
                <a:ea typeface="Calibri"/>
                <a:cs typeface="Arial"/>
              </a:rPr>
              <a:t> </a:t>
            </a:r>
            <a:r>
              <a:rPr lang="en-AU">
                <a:latin typeface="+mj-lt"/>
                <a:cs typeface="Arial"/>
              </a:rPr>
              <a:t>1.1b – </a:t>
            </a:r>
            <a:r>
              <a:rPr lang="en-AU">
                <a:latin typeface="+mj-lt"/>
                <a:ea typeface="Calibri"/>
                <a:cs typeface="Calibri"/>
              </a:rPr>
              <a:t>‘Acknowledgement of Country’ (3)</a:t>
            </a:r>
            <a:endParaRPr lang="en-US">
              <a:latin typeface="+mj-lt"/>
            </a:endParaRPr>
          </a:p>
        </p:txBody>
      </p:sp>
      <p:sp>
        <p:nvSpPr>
          <p:cNvPr id="10" name="TextBox 9">
            <a:extLst>
              <a:ext uri="{FF2B5EF4-FFF2-40B4-BE49-F238E27FC236}">
                <a16:creationId xmlns:a16="http://schemas.microsoft.com/office/drawing/2014/main" id="{BB6C7806-D027-1A28-EA59-5869382CF322}"/>
              </a:ext>
            </a:extLst>
          </p:cNvPr>
          <p:cNvSpPr txBox="1"/>
          <p:nvPr/>
        </p:nvSpPr>
        <p:spPr>
          <a:xfrm>
            <a:off x="359999" y="1309012"/>
            <a:ext cx="5342793" cy="3501728"/>
          </a:xfrm>
          <a:prstGeom prst="rect">
            <a:avLst/>
          </a:prstGeom>
          <a:noFill/>
        </p:spPr>
        <p:txBody>
          <a:bodyPr wrap="square" lIns="91440" tIns="45720" rIns="91440" bIns="45720" anchor="t">
            <a:spAutoFit/>
          </a:bodyPr>
          <a:lstStyle/>
          <a:p>
            <a:pPr>
              <a:lnSpc>
                <a:spcPct val="150000"/>
              </a:lnSpc>
              <a:spcAft>
                <a:spcPts val="1200"/>
              </a:spcAft>
            </a:pPr>
            <a:r>
              <a:rPr lang="en-AU"/>
              <a:t>Access the student booklet and </a:t>
            </a:r>
            <a:r>
              <a:rPr lang="en-AU" u="sng">
                <a:hlinkClick r:id="rId2"/>
              </a:rPr>
              <a:t>Map of Indigenous Australia</a:t>
            </a:r>
            <a:r>
              <a:rPr lang="en-AU"/>
              <a:t> to research the Country you are on or come from.</a:t>
            </a:r>
          </a:p>
          <a:p>
            <a:pPr>
              <a:lnSpc>
                <a:spcPct val="150000"/>
              </a:lnSpc>
              <a:spcAft>
                <a:spcPts val="1200"/>
              </a:spcAft>
            </a:pPr>
            <a:r>
              <a:rPr lang="en-AU"/>
              <a:t>Write your own personal Acknowledgement of Country and practice speaking it to a classmate.</a:t>
            </a:r>
            <a:endParaRPr lang="en-AU">
              <a:cs typeface="Arial"/>
            </a:endParaRPr>
          </a:p>
        </p:txBody>
      </p:sp>
      <p:pic>
        <p:nvPicPr>
          <p:cNvPr id="9" name="Content Placeholder 9" descr="Seven large concentric circles in ochre tones. Symbolises stories, Country, deep connection, and guides how we live our lives.">
            <a:extLst>
              <a:ext uri="{FF2B5EF4-FFF2-40B4-BE49-F238E27FC236}">
                <a16:creationId xmlns:a16="http://schemas.microsoft.com/office/drawing/2014/main" id="{46B898CE-A56D-0D70-FE92-B8D4E5E0EFC9}"/>
              </a:ext>
              <a:ext uri="{C183D7F6-B498-43B3-948B-1728B52AA6E4}">
                <adec:decorative xmlns:adec="http://schemas.microsoft.com/office/drawing/2017/decorative" val="0"/>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428010" y="1002806"/>
            <a:ext cx="5415988" cy="5415988"/>
          </a:xfrm>
          <a:prstGeom prst="rect">
            <a:avLst/>
          </a:prstGeom>
        </p:spPr>
      </p:pic>
      <p:sp>
        <p:nvSpPr>
          <p:cNvPr id="6" name="Text Placeholder 4">
            <a:extLst>
              <a:ext uri="{FF2B5EF4-FFF2-40B4-BE49-F238E27FC236}">
                <a16:creationId xmlns:a16="http://schemas.microsoft.com/office/drawing/2014/main" id="{3A9D7288-1994-957B-AEAC-25EDFA8A8EBC}"/>
              </a:ext>
              <a:ext uri="{C183D7F6-B498-43B3-948B-1728B52AA6E4}">
                <adec:decorative xmlns:adec="http://schemas.microsoft.com/office/drawing/2017/decorative" val="0"/>
              </a:ext>
            </a:extLst>
          </p:cNvPr>
          <p:cNvSpPr txBox="1">
            <a:spLocks/>
          </p:cNvSpPr>
          <p:nvPr/>
        </p:nvSpPr>
        <p:spPr>
          <a:xfrm>
            <a:off x="7357745" y="6289563"/>
            <a:ext cx="3556517" cy="406437"/>
          </a:xfrm>
          <a:prstGeom prst="rect">
            <a:avLst/>
          </a:prstGeom>
        </p:spPr>
        <p:txBody>
          <a:bodyPr/>
          <a:lstStyle>
            <a:lvl1pPr marL="0" indent="0" algn="l" defTabSz="914377" rtl="0" eaLnBrk="1" latinLnBrk="0" hangingPunct="1">
              <a:lnSpc>
                <a:spcPct val="10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0" indent="0" algn="l" defTabSz="914377"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0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0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000"/>
              <a:t>Symbols – Aboriginal Ways of Knowing, Being and Doing © Kayleb Waters, 2025. Used with permission.</a:t>
            </a:r>
          </a:p>
        </p:txBody>
      </p:sp>
      <p:sp>
        <p:nvSpPr>
          <p:cNvPr id="2" name="Slide Number Placeholder 1">
            <a:extLst>
              <a:ext uri="{FF2B5EF4-FFF2-40B4-BE49-F238E27FC236}">
                <a16:creationId xmlns:a16="http://schemas.microsoft.com/office/drawing/2014/main" id="{4959EAD9-0306-E616-92CB-78FBCCCCD8F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18</a:t>
            </a:fld>
            <a:endParaRPr lang="en-AU"/>
          </a:p>
        </p:txBody>
      </p:sp>
    </p:spTree>
    <p:extLst>
      <p:ext uri="{BB962C8B-B14F-4D97-AF65-F5344CB8AC3E}">
        <p14:creationId xmlns:p14="http://schemas.microsoft.com/office/powerpoint/2010/main" val="3658604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B19C62-D589-D23C-121E-E5C44A6F2FE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E09C126-37E9-6C7B-79E8-D1E1D2E52CCE}"/>
              </a:ext>
            </a:extLst>
          </p:cNvPr>
          <p:cNvSpPr>
            <a:spLocks noGrp="1"/>
          </p:cNvSpPr>
          <p:nvPr>
            <p:ph type="title"/>
          </p:nvPr>
        </p:nvSpPr>
        <p:spPr/>
        <p:txBody>
          <a:bodyPr/>
          <a:lstStyle/>
          <a:p>
            <a:pPr>
              <a:lnSpc>
                <a:spcPct val="114000"/>
              </a:lnSpc>
              <a:spcAft>
                <a:spcPts val="600"/>
              </a:spcAft>
            </a:pPr>
            <a:r>
              <a:rPr lang="en-AU" sz="3200">
                <a:latin typeface="Arial"/>
                <a:cs typeface="Arial"/>
              </a:rPr>
              <a:t>Activity</a:t>
            </a:r>
            <a:r>
              <a:rPr lang="en-AU" sz="3200">
                <a:latin typeface="Arial"/>
                <a:ea typeface="Calibri"/>
                <a:cs typeface="Arial"/>
              </a:rPr>
              <a:t> </a:t>
            </a:r>
            <a:r>
              <a:rPr lang="en-AU" sz="3200">
                <a:latin typeface="Arial"/>
                <a:cs typeface="Arial"/>
              </a:rPr>
              <a:t>1.2 –</a:t>
            </a:r>
            <a:r>
              <a:rPr lang="en-AU" sz="3200">
                <a:latin typeface="Arial"/>
                <a:ea typeface="Calibri"/>
                <a:cs typeface="Arial"/>
              </a:rPr>
              <a:t> </a:t>
            </a:r>
            <a:r>
              <a:rPr lang="en-AU" sz="3200"/>
              <a:t>perform ‘I Belong – As I Walk On My Country’ (</a:t>
            </a:r>
            <a:r>
              <a:rPr lang="en-AU" sz="3200" err="1"/>
              <a:t>Barkindji</a:t>
            </a:r>
            <a:r>
              <a:rPr lang="en-AU" sz="3200"/>
              <a:t>) (1)</a:t>
            </a:r>
            <a:endParaRPr lang="en-US" sz="3200"/>
          </a:p>
        </p:txBody>
      </p:sp>
      <p:sp>
        <p:nvSpPr>
          <p:cNvPr id="10" name="TextBox 9">
            <a:extLst>
              <a:ext uri="{FF2B5EF4-FFF2-40B4-BE49-F238E27FC236}">
                <a16:creationId xmlns:a16="http://schemas.microsoft.com/office/drawing/2014/main" id="{8B811CE8-4CDA-4697-1EF7-360815F9994D}"/>
              </a:ext>
            </a:extLst>
          </p:cNvPr>
          <p:cNvSpPr txBox="1"/>
          <p:nvPr/>
        </p:nvSpPr>
        <p:spPr>
          <a:xfrm>
            <a:off x="240427" y="1465976"/>
            <a:ext cx="5855573" cy="3364960"/>
          </a:xfrm>
          <a:prstGeom prst="rect">
            <a:avLst/>
          </a:prstGeom>
          <a:noFill/>
        </p:spPr>
        <p:txBody>
          <a:bodyPr wrap="square" lIns="91440" tIns="45720" rIns="91440" bIns="45720" anchor="t">
            <a:spAutoFit/>
          </a:bodyPr>
          <a:lstStyle/>
          <a:p>
            <a:pPr>
              <a:lnSpc>
                <a:spcPct val="150000"/>
              </a:lnSpc>
              <a:spcAft>
                <a:spcPts val="1200"/>
              </a:spcAft>
            </a:pPr>
            <a:r>
              <a:rPr lang="en-AU" sz="1800"/>
              <a:t>As a class, listen to the segment of the </a:t>
            </a:r>
            <a:r>
              <a:rPr lang="en-AU" sz="1800">
                <a:hlinkClick r:id="rId2"/>
              </a:rPr>
              <a:t>Creative Cast – Bigger than the song – Nancy Bates (19:21 – 30:16) ,</a:t>
            </a:r>
            <a:r>
              <a:rPr lang="en-AU" sz="1800"/>
              <a:t> podcast where Nancy discusses the Cultural protocols she followed to write this song and the permission and protocols she would like you to consider when listening to, performing and composing music inspired by her song. Complete the table in the student booklet to reflect on the following question:</a:t>
            </a:r>
          </a:p>
        </p:txBody>
      </p:sp>
      <p:sp>
        <p:nvSpPr>
          <p:cNvPr id="6" name="Rectangle: Rounded Corners 5">
            <a:extLst>
              <a:ext uri="{FF2B5EF4-FFF2-40B4-BE49-F238E27FC236}">
                <a16:creationId xmlns:a16="http://schemas.microsoft.com/office/drawing/2014/main" id="{C831E87A-95F3-4521-F174-42013272446B}"/>
              </a:ext>
            </a:extLst>
          </p:cNvPr>
          <p:cNvSpPr/>
          <p:nvPr/>
        </p:nvSpPr>
        <p:spPr>
          <a:xfrm>
            <a:off x="240426" y="5029020"/>
            <a:ext cx="5855573" cy="1661370"/>
          </a:xfrm>
          <a:prstGeom prst="roundRect">
            <a:avLst/>
          </a:prstGeom>
          <a:solidFill>
            <a:srgbClr val="FEFF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50000"/>
              </a:lnSpc>
            </a:pPr>
            <a:r>
              <a:rPr lang="en-AU" sz="1800" b="1">
                <a:solidFill>
                  <a:schemeClr val="tx1"/>
                </a:solidFill>
              </a:rPr>
              <a:t>Reflection question</a:t>
            </a:r>
          </a:p>
          <a:p>
            <a:pPr>
              <a:lnSpc>
                <a:spcPct val="150000"/>
              </a:lnSpc>
            </a:pPr>
            <a:r>
              <a:rPr lang="en-AU" sz="1800">
                <a:solidFill>
                  <a:schemeClr val="tx1"/>
                </a:solidFill>
              </a:rPr>
              <a:t>What are some protocols and ethical choices we can make about performing this song?</a:t>
            </a:r>
          </a:p>
        </p:txBody>
      </p:sp>
      <p:pic>
        <p:nvPicPr>
          <p:cNvPr id="11" name="Picture 10" descr="Three wavy lines in an M shape on a vertical alignment. Five circles in ochre colours positioned alongside. Symbolises community and their customs sharing and celebrating common cultural knowledge and values.">
            <a:extLst>
              <a:ext uri="{FF2B5EF4-FFF2-40B4-BE49-F238E27FC236}">
                <a16:creationId xmlns:a16="http://schemas.microsoft.com/office/drawing/2014/main" id="{78C203A0-5B92-F6DF-5534-C591D43165F4}"/>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7335403" y="1157456"/>
            <a:ext cx="3409803" cy="5249986"/>
          </a:xfrm>
          <a:prstGeom prst="rect">
            <a:avLst/>
          </a:prstGeom>
        </p:spPr>
      </p:pic>
      <p:sp>
        <p:nvSpPr>
          <p:cNvPr id="14" name="Text Placeholder 4">
            <a:extLst>
              <a:ext uri="{FF2B5EF4-FFF2-40B4-BE49-F238E27FC236}">
                <a16:creationId xmlns:a16="http://schemas.microsoft.com/office/drawing/2014/main" id="{AFC681AB-FA3A-E7A5-5137-DE1BCE51A30C}"/>
              </a:ext>
              <a:ext uri="{C183D7F6-B498-43B3-948B-1728B52AA6E4}">
                <adec:decorative xmlns:adec="http://schemas.microsoft.com/office/drawing/2017/decorative" val="0"/>
              </a:ext>
            </a:extLst>
          </p:cNvPr>
          <p:cNvSpPr txBox="1">
            <a:spLocks/>
          </p:cNvSpPr>
          <p:nvPr/>
        </p:nvSpPr>
        <p:spPr>
          <a:xfrm>
            <a:off x="6678153" y="6486631"/>
            <a:ext cx="4724305" cy="203759"/>
          </a:xfrm>
          <a:prstGeom prst="rect">
            <a:avLst/>
          </a:prstGeom>
        </p:spPr>
        <p:txBody>
          <a:bodyPr/>
          <a:lstStyle>
            <a:lvl1pPr marL="0" indent="0" algn="l" defTabSz="914377" rtl="0" eaLnBrk="1" latinLnBrk="0" hangingPunct="1">
              <a:lnSpc>
                <a:spcPct val="10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0" indent="0" algn="l" defTabSz="914377"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0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0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000"/>
              <a:t>Symbol – </a:t>
            </a:r>
            <a:r>
              <a:rPr lang="en-AU" sz="1000" i="1"/>
              <a:t>Systems and Protocols </a:t>
            </a:r>
            <a:r>
              <a:rPr lang="en-AU" sz="1000"/>
              <a:t>© Kayleb Waters, 2025. Used with permission.</a:t>
            </a:r>
            <a:endParaRPr lang="en-AU" sz="300"/>
          </a:p>
        </p:txBody>
      </p:sp>
      <p:sp>
        <p:nvSpPr>
          <p:cNvPr id="2" name="Slide Number Placeholder 1">
            <a:extLst>
              <a:ext uri="{FF2B5EF4-FFF2-40B4-BE49-F238E27FC236}">
                <a16:creationId xmlns:a16="http://schemas.microsoft.com/office/drawing/2014/main" id="{DF65A971-7B77-6A6B-0605-725515CF4F13}"/>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19</a:t>
            </a:fld>
            <a:endParaRPr lang="en-AU"/>
          </a:p>
        </p:txBody>
      </p:sp>
    </p:spTree>
    <p:extLst>
      <p:ext uri="{BB962C8B-B14F-4D97-AF65-F5344CB8AC3E}">
        <p14:creationId xmlns:p14="http://schemas.microsoft.com/office/powerpoint/2010/main" val="752597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297ED9C-D079-9213-40CE-C85878CB8B22}"/>
              </a:ext>
            </a:extLst>
          </p:cNvPr>
          <p:cNvSpPr>
            <a:spLocks noGrp="1"/>
          </p:cNvSpPr>
          <p:nvPr>
            <p:ph type="title"/>
          </p:nvPr>
        </p:nvSpPr>
        <p:spPr/>
        <p:txBody>
          <a:bodyPr/>
          <a:lstStyle/>
          <a:p>
            <a:r>
              <a:rPr lang="en-AU"/>
              <a:t>Acknowledgement​</a:t>
            </a:r>
            <a:br>
              <a:rPr lang="en-AU"/>
            </a:br>
            <a:r>
              <a:rPr lang="en-AU"/>
              <a:t>of artwork and symbols​</a:t>
            </a:r>
            <a:endParaRPr lang="en-US"/>
          </a:p>
        </p:txBody>
      </p:sp>
      <p:sp>
        <p:nvSpPr>
          <p:cNvPr id="8" name="Text Placeholder 7">
            <a:extLst>
              <a:ext uri="{FF2B5EF4-FFF2-40B4-BE49-F238E27FC236}">
                <a16:creationId xmlns:a16="http://schemas.microsoft.com/office/drawing/2014/main" id="{55D10C2B-EAC7-D83B-19C2-A58033BB2A14}"/>
              </a:ext>
            </a:extLst>
          </p:cNvPr>
          <p:cNvSpPr>
            <a:spLocks noGrp="1"/>
          </p:cNvSpPr>
          <p:nvPr>
            <p:ph type="body" sz="quarter" idx="17"/>
          </p:nvPr>
        </p:nvSpPr>
        <p:spPr/>
        <p:txBody>
          <a:bodyPr/>
          <a:lstStyle/>
          <a:p>
            <a:pPr fontAlgn="base"/>
            <a:r>
              <a:rPr lang="en-AU" sz="1800">
                <a:latin typeface="+mn-lt"/>
              </a:rPr>
              <a:t>This resource contains artworks and symbols © Kayleb Waters, </a:t>
            </a:r>
            <a:r>
              <a:rPr lang="en-AU" sz="1800" err="1">
                <a:latin typeface="+mn-lt"/>
              </a:rPr>
              <a:t>Gomeroi</a:t>
            </a:r>
            <a:r>
              <a:rPr lang="en-AU" sz="1800">
                <a:latin typeface="+mn-lt"/>
              </a:rPr>
              <a:t> artist and Cultural mentor, 2025, used with permission.</a:t>
            </a:r>
            <a:r>
              <a:rPr lang="en-US" sz="1800">
                <a:latin typeface="+mn-lt"/>
              </a:rPr>
              <a:t>​</a:t>
            </a:r>
          </a:p>
          <a:p>
            <a:pPr fontAlgn="base"/>
            <a:r>
              <a:rPr lang="en-AU" sz="1800">
                <a:latin typeface="+mn-lt"/>
              </a:rPr>
              <a:t>Some artwork, symbols and/or icons in this resource represent the Indigenous Cultural and Intellectual Property (ICIP) of the artist, Kayleb Waters, and/or the </a:t>
            </a:r>
            <a:r>
              <a:rPr lang="en-AU" sz="1800" err="1">
                <a:latin typeface="+mn-lt"/>
              </a:rPr>
              <a:t>Gomeroi</a:t>
            </a:r>
            <a:r>
              <a:rPr lang="en-AU" sz="1800">
                <a:latin typeface="+mn-lt"/>
              </a:rPr>
              <a:t> Community.</a:t>
            </a:r>
            <a:r>
              <a:rPr lang="en-US" sz="1800">
                <a:latin typeface="+mn-lt"/>
              </a:rPr>
              <a:t>​</a:t>
            </a:r>
          </a:p>
          <a:p>
            <a:pPr fontAlgn="base"/>
            <a:r>
              <a:rPr lang="en-AU" sz="1800">
                <a:latin typeface="+mn-lt"/>
              </a:rPr>
              <a:t>While created by a </a:t>
            </a:r>
            <a:r>
              <a:rPr lang="en-AU" sz="1800" err="1">
                <a:latin typeface="+mn-lt"/>
              </a:rPr>
              <a:t>Gomeroi</a:t>
            </a:r>
            <a:r>
              <a:rPr lang="en-AU" sz="1800">
                <a:latin typeface="+mn-lt"/>
              </a:rPr>
              <a:t> artist, symbols and meanings may be used and interpreted differently by Aboriginal people.</a:t>
            </a:r>
            <a:r>
              <a:rPr lang="en-US" sz="1800">
                <a:latin typeface="+mn-lt"/>
              </a:rPr>
              <a:t>​</a:t>
            </a:r>
          </a:p>
          <a:p>
            <a:pPr fontAlgn="base"/>
            <a:r>
              <a:rPr lang="en-AU" sz="1800">
                <a:latin typeface="+mn-lt"/>
              </a:rPr>
              <a:t>Please seek permission from the artist before using their artwork outside of the Department or for commercial purposes.</a:t>
            </a:r>
            <a:r>
              <a:rPr lang="en-US" sz="1800">
                <a:latin typeface="+mn-lt"/>
              </a:rPr>
              <a:t>​</a:t>
            </a:r>
          </a:p>
        </p:txBody>
      </p:sp>
      <p:pic>
        <p:nvPicPr>
          <p:cNvPr id="1026" name="Picture 2">
            <a:extLst>
              <a:ext uri="{FF2B5EF4-FFF2-40B4-BE49-F238E27FC236}">
                <a16:creationId xmlns:a16="http://schemas.microsoft.com/office/drawing/2014/main" id="{D16CB14A-A803-D29E-6FD7-3A01BEA0B6F8}"/>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50546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5EC82474-4552-FC00-C675-60510256B59C}"/>
              </a:ext>
            </a:extLst>
          </p:cNvPr>
          <p:cNvSpPr txBox="1"/>
          <p:nvPr/>
        </p:nvSpPr>
        <p:spPr>
          <a:xfrm>
            <a:off x="5400000" y="6449779"/>
            <a:ext cx="6096000" cy="246221"/>
          </a:xfrm>
          <a:prstGeom prst="rect">
            <a:avLst/>
          </a:prstGeom>
          <a:noFill/>
        </p:spPr>
        <p:txBody>
          <a:bodyPr wrap="square" lIns="0">
            <a:spAutoFit/>
          </a:bodyPr>
          <a:lstStyle/>
          <a:p>
            <a:r>
              <a:rPr lang="en-AU" sz="1000"/>
              <a:t>Image © Kayleb Waters, 2025. Used with permission.​</a:t>
            </a:r>
            <a:endParaRPr lang="en-US" sz="1000"/>
          </a:p>
        </p:txBody>
      </p:sp>
      <p:sp>
        <p:nvSpPr>
          <p:cNvPr id="3" name="Slide Number Placeholder 2">
            <a:extLst>
              <a:ext uri="{FF2B5EF4-FFF2-40B4-BE49-F238E27FC236}">
                <a16:creationId xmlns:a16="http://schemas.microsoft.com/office/drawing/2014/main" id="{CD4629DE-BB7B-5F93-361E-4EE4C3EAF76D}"/>
              </a:ext>
              <a:ext uri="{C183D7F6-B498-43B3-948B-1728B52AA6E4}">
                <adec:decorative xmlns:adec="http://schemas.microsoft.com/office/drawing/2017/decorative" val="1"/>
              </a:ext>
            </a:extLst>
          </p:cNvPr>
          <p:cNvSpPr>
            <a:spLocks noGrp="1"/>
          </p:cNvSpPr>
          <p:nvPr>
            <p:ph type="sldNum" sz="quarter" idx="16"/>
          </p:nvPr>
        </p:nvSpPr>
        <p:spPr/>
        <p:txBody>
          <a:bodyPr/>
          <a:lstStyle/>
          <a:p>
            <a:fld id="{10A01DC5-1685-4615-8240-15192985C6A2}" type="slidenum">
              <a:rPr lang="en-AU" smtClean="0"/>
              <a:t>2</a:t>
            </a:fld>
            <a:endParaRPr lang="en-AU"/>
          </a:p>
        </p:txBody>
      </p:sp>
    </p:spTree>
    <p:extLst>
      <p:ext uri="{BB962C8B-B14F-4D97-AF65-F5344CB8AC3E}">
        <p14:creationId xmlns:p14="http://schemas.microsoft.com/office/powerpoint/2010/main" val="2128948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A8A6B6-E54B-7911-BA55-E5980D053F8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48C91AC-DB90-2281-D7DD-F3E2F45C26D9}"/>
              </a:ext>
            </a:extLst>
          </p:cNvPr>
          <p:cNvSpPr>
            <a:spLocks noGrp="1"/>
          </p:cNvSpPr>
          <p:nvPr>
            <p:ph type="title"/>
          </p:nvPr>
        </p:nvSpPr>
        <p:spPr/>
        <p:txBody>
          <a:bodyPr/>
          <a:lstStyle/>
          <a:p>
            <a:pPr>
              <a:lnSpc>
                <a:spcPct val="114000"/>
              </a:lnSpc>
            </a:pPr>
            <a:r>
              <a:rPr lang="en-AU">
                <a:latin typeface="+mj-lt"/>
                <a:cs typeface="Arial"/>
              </a:rPr>
              <a:t>Activity</a:t>
            </a:r>
            <a:r>
              <a:rPr lang="en-AU">
                <a:latin typeface="+mj-lt"/>
                <a:ea typeface="Calibri"/>
                <a:cs typeface="Arial"/>
              </a:rPr>
              <a:t> </a:t>
            </a:r>
            <a:r>
              <a:rPr lang="en-AU">
                <a:latin typeface="+mj-lt"/>
                <a:cs typeface="Arial"/>
              </a:rPr>
              <a:t>1.2 –</a:t>
            </a:r>
            <a:r>
              <a:rPr lang="en-AU">
                <a:latin typeface="+mj-lt"/>
                <a:ea typeface="Calibri"/>
                <a:cs typeface="Arial"/>
              </a:rPr>
              <a:t> </a:t>
            </a:r>
            <a:r>
              <a:rPr lang="en-AU">
                <a:latin typeface="+mj-lt"/>
              </a:rPr>
              <a:t>perform ‘I Belong – As I Walk On My Country’ (</a:t>
            </a:r>
            <a:r>
              <a:rPr lang="en-AU" err="1">
                <a:latin typeface="+mj-lt"/>
              </a:rPr>
              <a:t>Barkindji</a:t>
            </a:r>
            <a:r>
              <a:rPr lang="en-AU">
                <a:latin typeface="+mj-lt"/>
              </a:rPr>
              <a:t>) (2)</a:t>
            </a:r>
            <a:endParaRPr lang="en-US">
              <a:latin typeface="+mj-lt"/>
            </a:endParaRPr>
          </a:p>
        </p:txBody>
      </p:sp>
      <p:sp>
        <p:nvSpPr>
          <p:cNvPr id="5" name="Rectangle: Rounded Corners 4">
            <a:extLst>
              <a:ext uri="{FF2B5EF4-FFF2-40B4-BE49-F238E27FC236}">
                <a16:creationId xmlns:a16="http://schemas.microsoft.com/office/drawing/2014/main" id="{2955353A-1220-A50E-6F6A-3846ED50FE42}"/>
              </a:ext>
            </a:extLst>
          </p:cNvPr>
          <p:cNvSpPr/>
          <p:nvPr/>
        </p:nvSpPr>
        <p:spPr>
          <a:xfrm>
            <a:off x="419628" y="1829794"/>
            <a:ext cx="11424370" cy="4142037"/>
          </a:xfrm>
          <a:prstGeom prst="roundRect">
            <a:avLst>
              <a:gd name="adj" fmla="val 7890"/>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nSpc>
                <a:spcPct val="150000"/>
              </a:lnSpc>
              <a:spcAft>
                <a:spcPts val="1200"/>
              </a:spcAft>
            </a:pPr>
            <a:r>
              <a:rPr lang="en-AU" sz="1800" b="1">
                <a:solidFill>
                  <a:schemeClr val="tx1"/>
                </a:solidFill>
              </a:rPr>
              <a:t>Discussion – </a:t>
            </a:r>
            <a:r>
              <a:rPr lang="en-AU" sz="1800">
                <a:solidFill>
                  <a:schemeClr val="tx1"/>
                </a:solidFill>
              </a:rPr>
              <a:t>What ethical choices do you need to make when performing this song? </a:t>
            </a:r>
            <a:endParaRPr lang="en-US" sz="1800">
              <a:solidFill>
                <a:schemeClr val="tx1"/>
              </a:solidFill>
            </a:endParaRPr>
          </a:p>
          <a:p>
            <a:pPr>
              <a:lnSpc>
                <a:spcPct val="150000"/>
              </a:lnSpc>
              <a:spcAft>
                <a:spcPts val="1200"/>
              </a:spcAft>
            </a:pPr>
            <a:r>
              <a:rPr lang="en-AU" sz="1800">
                <a:solidFill>
                  <a:schemeClr val="tx1"/>
                </a:solidFill>
              </a:rPr>
              <a:t>You may like to consider:</a:t>
            </a:r>
            <a:endParaRPr lang="en-AU" sz="1800">
              <a:solidFill>
                <a:schemeClr val="tx1"/>
              </a:solidFill>
              <a:cs typeface="Arial"/>
            </a:endParaRPr>
          </a:p>
          <a:p>
            <a:pPr marL="285750" lvl="0" indent="-285750">
              <a:lnSpc>
                <a:spcPct val="150000"/>
              </a:lnSpc>
              <a:spcAft>
                <a:spcPts val="1200"/>
              </a:spcAft>
              <a:buFont typeface="Arial" panose="020B0604020202020204" pitchFamily="34" charset="0"/>
              <a:buChar char="•"/>
            </a:pPr>
            <a:r>
              <a:rPr lang="en-AU" sz="1800">
                <a:solidFill>
                  <a:schemeClr val="tx1"/>
                </a:solidFill>
              </a:rPr>
              <a:t>Language: Do we have permission to sing this Language? Is it ok to sing this Language on this Country? How do I make sure I am pronouncing these words correctly? What do these words in </a:t>
            </a:r>
            <a:r>
              <a:rPr lang="en-AU" sz="1800" err="1">
                <a:solidFill>
                  <a:schemeClr val="tx1"/>
                </a:solidFill>
              </a:rPr>
              <a:t>Paakintyi</a:t>
            </a:r>
            <a:r>
              <a:rPr lang="en-AU" sz="1800">
                <a:solidFill>
                  <a:schemeClr val="tx1"/>
                </a:solidFill>
              </a:rPr>
              <a:t> mean?</a:t>
            </a:r>
            <a:endParaRPr lang="en-AU" sz="1800">
              <a:solidFill>
                <a:schemeClr val="tx1"/>
              </a:solidFill>
              <a:cs typeface="Arial"/>
            </a:endParaRPr>
          </a:p>
          <a:p>
            <a:pPr marL="285750" lvl="0" indent="-285750">
              <a:lnSpc>
                <a:spcPct val="150000"/>
              </a:lnSpc>
              <a:spcAft>
                <a:spcPts val="1200"/>
              </a:spcAft>
              <a:buFont typeface="Arial" panose="020B0604020202020204" pitchFamily="34" charset="0"/>
              <a:buChar char="•"/>
            </a:pPr>
            <a:r>
              <a:rPr lang="en-AU" sz="1800">
                <a:solidFill>
                  <a:schemeClr val="tx1"/>
                </a:solidFill>
              </a:rPr>
              <a:t>instruments</a:t>
            </a:r>
            <a:endParaRPr lang="en-AU" sz="1800">
              <a:solidFill>
                <a:schemeClr val="tx1"/>
              </a:solidFill>
              <a:cs typeface="Arial"/>
            </a:endParaRPr>
          </a:p>
          <a:p>
            <a:pPr marL="285750" lvl="0" indent="-285750">
              <a:lnSpc>
                <a:spcPct val="150000"/>
              </a:lnSpc>
              <a:spcAft>
                <a:spcPts val="1200"/>
              </a:spcAft>
              <a:buFont typeface="Arial" panose="020B0604020202020204" pitchFamily="34" charset="0"/>
              <a:buChar char="•"/>
            </a:pPr>
            <a:r>
              <a:rPr lang="en-AU" sz="1800">
                <a:solidFill>
                  <a:schemeClr val="tx1"/>
                </a:solidFill>
              </a:rPr>
              <a:t>style</a:t>
            </a:r>
            <a:endParaRPr lang="en-AU" sz="1800">
              <a:solidFill>
                <a:schemeClr val="tx1"/>
              </a:solidFill>
              <a:cs typeface="Arial"/>
            </a:endParaRPr>
          </a:p>
          <a:p>
            <a:pPr marL="285750" lvl="0" indent="-285750">
              <a:lnSpc>
                <a:spcPct val="150000"/>
              </a:lnSpc>
              <a:spcAft>
                <a:spcPts val="1200"/>
              </a:spcAft>
              <a:buFont typeface="Arial" panose="020B0604020202020204" pitchFamily="34" charset="0"/>
              <a:buChar char="•"/>
            </a:pPr>
            <a:r>
              <a:rPr lang="en-AU" sz="1800">
                <a:solidFill>
                  <a:schemeClr val="tx1"/>
                </a:solidFill>
              </a:rPr>
              <a:t>performing for an audience.</a:t>
            </a:r>
            <a:endParaRPr lang="en-AU" sz="1800">
              <a:solidFill>
                <a:schemeClr val="tx1"/>
              </a:solidFill>
              <a:cs typeface="Arial"/>
            </a:endParaRPr>
          </a:p>
        </p:txBody>
      </p:sp>
      <p:sp>
        <p:nvSpPr>
          <p:cNvPr id="10" name="TextBox 9">
            <a:extLst>
              <a:ext uri="{FF2B5EF4-FFF2-40B4-BE49-F238E27FC236}">
                <a16:creationId xmlns:a16="http://schemas.microsoft.com/office/drawing/2014/main" id="{25073A99-CC7D-152D-E168-8581711C6EA8}"/>
              </a:ext>
            </a:extLst>
          </p:cNvPr>
          <p:cNvSpPr txBox="1"/>
          <p:nvPr/>
        </p:nvSpPr>
        <p:spPr>
          <a:xfrm>
            <a:off x="419628" y="6239528"/>
            <a:ext cx="10571010" cy="456472"/>
          </a:xfrm>
          <a:prstGeom prst="rect">
            <a:avLst/>
          </a:prstGeom>
          <a:noFill/>
        </p:spPr>
        <p:txBody>
          <a:bodyPr wrap="square" lIns="91440" tIns="45720" rIns="91440" bIns="45720" anchor="t">
            <a:spAutoFit/>
          </a:bodyPr>
          <a:lstStyle/>
          <a:p>
            <a:pPr>
              <a:lnSpc>
                <a:spcPct val="150000"/>
              </a:lnSpc>
            </a:pPr>
            <a:r>
              <a:rPr lang="en-AU" sz="1800"/>
              <a:t>Make some choices as a class and note these in the final column of the table in your student booklet. </a:t>
            </a:r>
            <a:endParaRPr lang="en-AU" sz="1800">
              <a:cs typeface="Arial"/>
            </a:endParaRPr>
          </a:p>
        </p:txBody>
      </p:sp>
      <p:sp>
        <p:nvSpPr>
          <p:cNvPr id="2" name="Slide Number Placeholder 1">
            <a:extLst>
              <a:ext uri="{FF2B5EF4-FFF2-40B4-BE49-F238E27FC236}">
                <a16:creationId xmlns:a16="http://schemas.microsoft.com/office/drawing/2014/main" id="{F621C0E5-FDC5-1CF3-2C52-883123543E0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20</a:t>
            </a:fld>
            <a:endParaRPr lang="en-AU"/>
          </a:p>
        </p:txBody>
      </p:sp>
    </p:spTree>
    <p:extLst>
      <p:ext uri="{BB962C8B-B14F-4D97-AF65-F5344CB8AC3E}">
        <p14:creationId xmlns:p14="http://schemas.microsoft.com/office/powerpoint/2010/main" val="2905136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9DBB00-CA24-4A23-C47A-042EC02D1F6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0A6C8C9-8864-A864-E6B6-EE638530A44E}"/>
              </a:ext>
            </a:extLst>
          </p:cNvPr>
          <p:cNvSpPr>
            <a:spLocks noGrp="1"/>
          </p:cNvSpPr>
          <p:nvPr>
            <p:ph type="title"/>
          </p:nvPr>
        </p:nvSpPr>
        <p:spPr>
          <a:xfrm>
            <a:off x="360000" y="360000"/>
            <a:ext cx="11484000" cy="927807"/>
          </a:xfrm>
        </p:spPr>
        <p:txBody>
          <a:bodyPr/>
          <a:lstStyle/>
          <a:p>
            <a:pPr>
              <a:lnSpc>
                <a:spcPct val="114000"/>
              </a:lnSpc>
              <a:spcAft>
                <a:spcPts val="600"/>
              </a:spcAft>
            </a:pPr>
            <a:r>
              <a:rPr lang="en-AU" sz="3200">
                <a:latin typeface="+mj-lt"/>
                <a:cs typeface="Arial"/>
              </a:rPr>
              <a:t>Activity</a:t>
            </a:r>
            <a:r>
              <a:rPr lang="en-AU" sz="3200">
                <a:latin typeface="+mj-lt"/>
                <a:ea typeface="Calibri"/>
                <a:cs typeface="Arial"/>
              </a:rPr>
              <a:t> </a:t>
            </a:r>
            <a:r>
              <a:rPr lang="en-AU" sz="3200">
                <a:latin typeface="+mj-lt"/>
                <a:cs typeface="Arial"/>
              </a:rPr>
              <a:t>1.2 –</a:t>
            </a:r>
            <a:r>
              <a:rPr lang="en-AU" sz="3200">
                <a:latin typeface="+mj-lt"/>
                <a:ea typeface="Calibri"/>
                <a:cs typeface="Arial"/>
              </a:rPr>
              <a:t> </a:t>
            </a:r>
            <a:r>
              <a:rPr lang="en-AU" sz="3200">
                <a:latin typeface="+mj-lt"/>
              </a:rPr>
              <a:t>perform ‘I Belong – As I Walk On My Country’ (</a:t>
            </a:r>
            <a:r>
              <a:rPr lang="en-AU" sz="3200" err="1">
                <a:latin typeface="+mj-lt"/>
              </a:rPr>
              <a:t>Barkindji</a:t>
            </a:r>
            <a:r>
              <a:rPr lang="en-AU" sz="3200">
                <a:latin typeface="+mj-lt"/>
              </a:rPr>
              <a:t>) (3) | </a:t>
            </a:r>
            <a:r>
              <a:rPr lang="en-US" sz="2000">
                <a:solidFill>
                  <a:srgbClr val="146CFD"/>
                </a:solidFill>
                <a:latin typeface="+mj-lt"/>
              </a:rPr>
              <a:t>Discussing ethical choices</a:t>
            </a:r>
            <a:endParaRPr lang="en-AU" sz="3200">
              <a:latin typeface="+mj-lt"/>
            </a:endParaRPr>
          </a:p>
        </p:txBody>
      </p:sp>
      <p:sp>
        <p:nvSpPr>
          <p:cNvPr id="5" name="Google Shape;179;p19" descr="Topic">
            <a:extLst>
              <a:ext uri="{FF2B5EF4-FFF2-40B4-BE49-F238E27FC236}">
                <a16:creationId xmlns:a16="http://schemas.microsoft.com/office/drawing/2014/main" id="{B4157A3C-6782-CDBF-03CE-5AC80DEFBF6D}"/>
              </a:ext>
            </a:extLst>
          </p:cNvPr>
          <p:cNvSpPr/>
          <p:nvPr/>
        </p:nvSpPr>
        <p:spPr>
          <a:xfrm>
            <a:off x="5132073" y="2906486"/>
            <a:ext cx="1853446" cy="1065492"/>
          </a:xfrm>
          <a:prstGeom prst="roundRect">
            <a:avLst>
              <a:gd name="adj" fmla="val 16667"/>
            </a:avLst>
          </a:prstGeom>
          <a:solidFill>
            <a:schemeClr val="bg1"/>
          </a:solidFill>
          <a:ln w="38100" cap="flat" cmpd="sng">
            <a:solidFill>
              <a:schemeClr val="tx1"/>
            </a:solidFill>
            <a:prstDash val="solid"/>
            <a:miter lim="800000"/>
            <a:headEnd type="none" w="sm" len="sm"/>
            <a:tailEnd type="none" w="sm" len="sm"/>
          </a:ln>
        </p:spPr>
        <p:txBody>
          <a:bodyPr spcFirstLastPara="1" wrap="square" lIns="79125" tIns="39550" rIns="79125" bIns="395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r>
              <a:rPr lang="en" sz="2000" b="1">
                <a:solidFill>
                  <a:schemeClr val="tx1"/>
                </a:solidFill>
                <a:latin typeface="+mj-lt"/>
                <a:ea typeface="Rockwell"/>
                <a:cs typeface="Arial" panose="020B0604020202020204" pitchFamily="34" charset="0"/>
                <a:sym typeface="Montserrat"/>
              </a:rPr>
              <a:t>Ethical choices</a:t>
            </a:r>
            <a:endParaRPr sz="2000">
              <a:solidFill>
                <a:schemeClr val="tx1"/>
              </a:solidFill>
              <a:latin typeface="+mj-lt"/>
              <a:ea typeface="Rockwell"/>
              <a:cs typeface="Arial" panose="020B0604020202020204" pitchFamily="34" charset="0"/>
              <a:sym typeface="Rockwell"/>
            </a:endParaRPr>
          </a:p>
        </p:txBody>
      </p:sp>
      <p:sp>
        <p:nvSpPr>
          <p:cNvPr id="7" name="Google Shape;181;p19">
            <a:extLst>
              <a:ext uri="{FF2B5EF4-FFF2-40B4-BE49-F238E27FC236}">
                <a16:creationId xmlns:a16="http://schemas.microsoft.com/office/drawing/2014/main" id="{57EC3E2D-3893-40DB-DF91-A2E2DED522E7}"/>
              </a:ext>
            </a:extLst>
          </p:cNvPr>
          <p:cNvSpPr/>
          <p:nvPr/>
        </p:nvSpPr>
        <p:spPr>
          <a:xfrm>
            <a:off x="3120636" y="2614166"/>
            <a:ext cx="1536562" cy="573947"/>
          </a:xfrm>
          <a:prstGeom prst="roundRect">
            <a:avLst>
              <a:gd name="adj" fmla="val 16667"/>
            </a:avLst>
          </a:prstGeom>
          <a:solidFill>
            <a:srgbClr val="EDF9E0"/>
          </a:solidFill>
          <a:ln w="19050" cap="flat" cmpd="sng">
            <a:no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79125" tIns="39550" rIns="79125" bIns="395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r>
              <a:rPr lang="en-AU" b="1">
                <a:solidFill>
                  <a:schemeClr val="tx1"/>
                </a:solidFill>
                <a:latin typeface="+mj-lt"/>
                <a:ea typeface="Montserrat"/>
                <a:cs typeface="Arial" panose="020B0604020202020204" pitchFamily="34" charset="0"/>
                <a:sym typeface="Montserrat"/>
              </a:rPr>
              <a:t>Language</a:t>
            </a:r>
            <a:endParaRPr b="1">
              <a:solidFill>
                <a:schemeClr val="tx1"/>
              </a:solidFill>
              <a:latin typeface="+mj-lt"/>
              <a:ea typeface="Montserrat"/>
              <a:cs typeface="Arial" panose="020B0604020202020204" pitchFamily="34" charset="0"/>
              <a:sym typeface="Montserrat"/>
            </a:endParaRPr>
          </a:p>
        </p:txBody>
      </p:sp>
      <p:sp>
        <p:nvSpPr>
          <p:cNvPr id="36" name="Google Shape;185;p19">
            <a:extLst>
              <a:ext uri="{FF2B5EF4-FFF2-40B4-BE49-F238E27FC236}">
                <a16:creationId xmlns:a16="http://schemas.microsoft.com/office/drawing/2014/main" id="{99C27D82-FFC7-08FB-76E5-E67914099783}"/>
              </a:ext>
            </a:extLst>
          </p:cNvPr>
          <p:cNvSpPr/>
          <p:nvPr/>
        </p:nvSpPr>
        <p:spPr>
          <a:xfrm>
            <a:off x="3551175" y="1534323"/>
            <a:ext cx="2799871" cy="728158"/>
          </a:xfrm>
          <a:prstGeom prst="roundRect">
            <a:avLst>
              <a:gd name="adj" fmla="val 16667"/>
            </a:avLst>
          </a:prstGeom>
          <a:solidFill>
            <a:srgbClr val="EDF9E0"/>
          </a:solidFill>
          <a:ln w="19050" cap="flat" cmpd="sng">
            <a:no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79125" tIns="39550" rIns="79125" bIns="395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AU">
                <a:latin typeface="+mn-lt"/>
                <a:cs typeface="Arial" panose="020B0604020202020204" pitchFamily="34" charset="0"/>
                <a:sym typeface="Montserrat"/>
              </a:rPr>
              <a:t>What do these words in </a:t>
            </a:r>
            <a:r>
              <a:rPr lang="en-AU" err="1">
                <a:latin typeface="+mn-lt"/>
                <a:cs typeface="Arial" panose="020B0604020202020204" pitchFamily="34" charset="0"/>
                <a:sym typeface="Montserrat"/>
              </a:rPr>
              <a:t>Paakityi</a:t>
            </a:r>
            <a:r>
              <a:rPr lang="en-AU">
                <a:latin typeface="+mn-lt"/>
                <a:cs typeface="Arial" panose="020B0604020202020204" pitchFamily="34" charset="0"/>
                <a:sym typeface="Montserrat"/>
              </a:rPr>
              <a:t> mean?</a:t>
            </a:r>
            <a:endParaRPr>
              <a:latin typeface="+mn-lt"/>
              <a:cs typeface="Arial" panose="020B0604020202020204" pitchFamily="34" charset="0"/>
              <a:sym typeface="Montserrat"/>
            </a:endParaRPr>
          </a:p>
        </p:txBody>
      </p:sp>
      <p:sp>
        <p:nvSpPr>
          <p:cNvPr id="12" name="Google Shape;186;p19">
            <a:extLst>
              <a:ext uri="{FF2B5EF4-FFF2-40B4-BE49-F238E27FC236}">
                <a16:creationId xmlns:a16="http://schemas.microsoft.com/office/drawing/2014/main" id="{A8384293-DF6A-76BD-1843-E62B98E2D1C8}"/>
              </a:ext>
            </a:extLst>
          </p:cNvPr>
          <p:cNvSpPr/>
          <p:nvPr/>
        </p:nvSpPr>
        <p:spPr>
          <a:xfrm>
            <a:off x="431235" y="2833943"/>
            <a:ext cx="2277881" cy="677368"/>
          </a:xfrm>
          <a:prstGeom prst="roundRect">
            <a:avLst>
              <a:gd name="adj" fmla="val 16667"/>
            </a:avLst>
          </a:prstGeom>
          <a:solidFill>
            <a:srgbClr val="EDF9E0"/>
          </a:solidFill>
          <a:ln w="19050" cap="flat" cmpd="sng">
            <a:no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79125" tIns="39550" rIns="79125" bIns="395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AU">
                <a:latin typeface="+mn-lt"/>
                <a:cs typeface="Arial" panose="020B0604020202020204" pitchFamily="34" charset="0"/>
                <a:sym typeface="Montserrat"/>
              </a:rPr>
              <a:t>Do we have permission to sing this Language?</a:t>
            </a:r>
            <a:endParaRPr>
              <a:latin typeface="+mn-lt"/>
              <a:cs typeface="Arial" panose="020B0604020202020204" pitchFamily="34" charset="0"/>
              <a:sym typeface="Montserrat"/>
            </a:endParaRPr>
          </a:p>
        </p:txBody>
      </p:sp>
      <p:sp>
        <p:nvSpPr>
          <p:cNvPr id="35" name="Google Shape;185;p19">
            <a:extLst>
              <a:ext uri="{FF2B5EF4-FFF2-40B4-BE49-F238E27FC236}">
                <a16:creationId xmlns:a16="http://schemas.microsoft.com/office/drawing/2014/main" id="{3C81DCF0-7AA0-5D9B-0458-E537EB3CD991}"/>
              </a:ext>
            </a:extLst>
          </p:cNvPr>
          <p:cNvSpPr/>
          <p:nvPr/>
        </p:nvSpPr>
        <p:spPr>
          <a:xfrm>
            <a:off x="722083" y="1582314"/>
            <a:ext cx="2225806" cy="890917"/>
          </a:xfrm>
          <a:prstGeom prst="roundRect">
            <a:avLst>
              <a:gd name="adj" fmla="val 16667"/>
            </a:avLst>
          </a:prstGeom>
          <a:solidFill>
            <a:srgbClr val="EDF9E0"/>
          </a:solidFill>
          <a:ln w="19050" cap="flat" cmpd="sng">
            <a:no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79125" tIns="39550" rIns="79125" bIns="395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AU">
                <a:latin typeface="+mn-lt"/>
                <a:cs typeface="Arial" panose="020B0604020202020204" pitchFamily="34" charset="0"/>
                <a:sym typeface="Montserrat"/>
              </a:rPr>
              <a:t>How do we make sure we are pronouncing the words correctly? </a:t>
            </a:r>
            <a:endParaRPr>
              <a:latin typeface="+mn-lt"/>
              <a:cs typeface="Arial" panose="020B0604020202020204" pitchFamily="34" charset="0"/>
              <a:sym typeface="Montserrat"/>
            </a:endParaRPr>
          </a:p>
        </p:txBody>
      </p:sp>
      <p:sp>
        <p:nvSpPr>
          <p:cNvPr id="11" name="Google Shape;185;p19">
            <a:extLst>
              <a:ext uri="{FF2B5EF4-FFF2-40B4-BE49-F238E27FC236}">
                <a16:creationId xmlns:a16="http://schemas.microsoft.com/office/drawing/2014/main" id="{6B421898-A07A-5501-6885-0A362C3BD7DA}"/>
              </a:ext>
            </a:extLst>
          </p:cNvPr>
          <p:cNvSpPr/>
          <p:nvPr/>
        </p:nvSpPr>
        <p:spPr>
          <a:xfrm>
            <a:off x="431235" y="4037716"/>
            <a:ext cx="2468688" cy="745391"/>
          </a:xfrm>
          <a:prstGeom prst="roundRect">
            <a:avLst>
              <a:gd name="adj" fmla="val 16667"/>
            </a:avLst>
          </a:prstGeom>
          <a:solidFill>
            <a:srgbClr val="EDF9E0"/>
          </a:solidFill>
          <a:ln w="19050" cap="flat" cmpd="sng">
            <a:no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79125" tIns="39550" rIns="79125" bIns="395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AU">
                <a:latin typeface="+mn-lt"/>
                <a:cs typeface="Arial" panose="020B0604020202020204" pitchFamily="34" charset="0"/>
                <a:sym typeface="Montserrat"/>
              </a:rPr>
              <a:t>Is it okay to sing this Language on this Country?</a:t>
            </a:r>
            <a:endParaRPr>
              <a:latin typeface="+mn-lt"/>
              <a:cs typeface="Arial" panose="020B0604020202020204" pitchFamily="34" charset="0"/>
              <a:sym typeface="Montserrat"/>
            </a:endParaRPr>
          </a:p>
        </p:txBody>
      </p:sp>
      <p:sp>
        <p:nvSpPr>
          <p:cNvPr id="8" name="Google Shape;182;p19">
            <a:extLst>
              <a:ext uri="{FF2B5EF4-FFF2-40B4-BE49-F238E27FC236}">
                <a16:creationId xmlns:a16="http://schemas.microsoft.com/office/drawing/2014/main" id="{E4AFB299-C922-B1A9-1A50-41CC3F7024F9}"/>
              </a:ext>
            </a:extLst>
          </p:cNvPr>
          <p:cNvSpPr/>
          <p:nvPr/>
        </p:nvSpPr>
        <p:spPr>
          <a:xfrm>
            <a:off x="3190253" y="3965767"/>
            <a:ext cx="1486191" cy="573947"/>
          </a:xfrm>
          <a:prstGeom prst="roundRect">
            <a:avLst>
              <a:gd name="adj" fmla="val 16667"/>
            </a:avLst>
          </a:prstGeom>
          <a:solidFill>
            <a:srgbClr val="E5F7FC"/>
          </a:solidFill>
          <a:ln w="19050" cap="flat" cmpd="sng">
            <a:no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79125" tIns="39550" rIns="79125" bIns="395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AU" b="1">
                <a:latin typeface="+mj-lt"/>
                <a:cs typeface="Arial" panose="020B0604020202020204" pitchFamily="34" charset="0"/>
                <a:sym typeface="Montserrat"/>
              </a:rPr>
              <a:t>Style</a:t>
            </a:r>
            <a:endParaRPr b="1">
              <a:latin typeface="+mj-lt"/>
              <a:cs typeface="Arial" panose="020B0604020202020204" pitchFamily="34" charset="0"/>
              <a:sym typeface="Montserrat"/>
            </a:endParaRPr>
          </a:p>
        </p:txBody>
      </p:sp>
      <p:sp>
        <p:nvSpPr>
          <p:cNvPr id="18" name="Google Shape;192;p19">
            <a:extLst>
              <a:ext uri="{FF2B5EF4-FFF2-40B4-BE49-F238E27FC236}">
                <a16:creationId xmlns:a16="http://schemas.microsoft.com/office/drawing/2014/main" id="{86434902-083C-4442-C8BA-7D1856720B52}"/>
              </a:ext>
            </a:extLst>
          </p:cNvPr>
          <p:cNvSpPr/>
          <p:nvPr/>
        </p:nvSpPr>
        <p:spPr>
          <a:xfrm>
            <a:off x="990600" y="5309512"/>
            <a:ext cx="2691551" cy="1182266"/>
          </a:xfrm>
          <a:prstGeom prst="roundRect">
            <a:avLst>
              <a:gd name="adj" fmla="val 16667"/>
            </a:avLst>
          </a:prstGeom>
          <a:solidFill>
            <a:srgbClr val="E5F7FC"/>
          </a:solidFill>
          <a:ln w="19050" cap="flat" cmpd="sng">
            <a:no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79125" tIns="39550" rIns="79125" bIns="395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AU">
                <a:latin typeface="+mn-lt"/>
                <a:cs typeface="Arial" panose="020B0604020202020204" pitchFamily="34" charset="0"/>
                <a:sym typeface="Montserrat"/>
              </a:rPr>
              <a:t>What styles would be appropriate for a classroom arrangement?</a:t>
            </a:r>
            <a:endParaRPr>
              <a:latin typeface="+mn-lt"/>
              <a:cs typeface="Arial" panose="020B0604020202020204" pitchFamily="34" charset="0"/>
              <a:sym typeface="Montserrat"/>
            </a:endParaRPr>
          </a:p>
        </p:txBody>
      </p:sp>
      <p:sp>
        <p:nvSpPr>
          <p:cNvPr id="37" name="Google Shape;192;p19">
            <a:extLst>
              <a:ext uri="{FF2B5EF4-FFF2-40B4-BE49-F238E27FC236}">
                <a16:creationId xmlns:a16="http://schemas.microsoft.com/office/drawing/2014/main" id="{857FB715-FEDC-E777-1E7B-464C73D35407}"/>
              </a:ext>
            </a:extLst>
          </p:cNvPr>
          <p:cNvSpPr/>
          <p:nvPr/>
        </p:nvSpPr>
        <p:spPr>
          <a:xfrm>
            <a:off x="5296111" y="4456547"/>
            <a:ext cx="1486191" cy="573947"/>
          </a:xfrm>
          <a:prstGeom prst="roundRect">
            <a:avLst>
              <a:gd name="adj" fmla="val 16667"/>
            </a:avLst>
          </a:prstGeom>
          <a:solidFill>
            <a:srgbClr val="FEFFE3"/>
          </a:solidFill>
          <a:ln w="19050" cap="flat" cmpd="sng">
            <a:no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79125" tIns="39550" rIns="79125" bIns="395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AU" b="1">
                <a:latin typeface="+mj-lt"/>
                <a:cs typeface="Arial" panose="020B0604020202020204" pitchFamily="34" charset="0"/>
                <a:sym typeface="Montserrat"/>
              </a:rPr>
              <a:t>Instruments</a:t>
            </a:r>
            <a:endParaRPr b="1">
              <a:latin typeface="+mj-lt"/>
              <a:cs typeface="Arial" panose="020B0604020202020204" pitchFamily="34" charset="0"/>
              <a:sym typeface="Montserrat"/>
            </a:endParaRPr>
          </a:p>
        </p:txBody>
      </p:sp>
      <p:sp>
        <p:nvSpPr>
          <p:cNvPr id="38" name="Google Shape;192;p19">
            <a:extLst>
              <a:ext uri="{FF2B5EF4-FFF2-40B4-BE49-F238E27FC236}">
                <a16:creationId xmlns:a16="http://schemas.microsoft.com/office/drawing/2014/main" id="{C20D6BBC-6E26-56BD-F696-40576EC26658}"/>
              </a:ext>
            </a:extLst>
          </p:cNvPr>
          <p:cNvSpPr/>
          <p:nvPr/>
        </p:nvSpPr>
        <p:spPr>
          <a:xfrm>
            <a:off x="4385733" y="5738247"/>
            <a:ext cx="1934377" cy="777753"/>
          </a:xfrm>
          <a:prstGeom prst="roundRect">
            <a:avLst>
              <a:gd name="adj" fmla="val 16667"/>
            </a:avLst>
          </a:prstGeom>
          <a:solidFill>
            <a:srgbClr val="FEFFE3"/>
          </a:solidFill>
          <a:ln w="19050" cap="flat" cmpd="sng">
            <a:no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79125" tIns="39550" rIns="79125" bIns="395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AU">
                <a:latin typeface="+mn-lt"/>
                <a:cs typeface="Arial" panose="020B0604020202020204" pitchFamily="34" charset="0"/>
                <a:sym typeface="Montserrat"/>
              </a:rPr>
              <a:t>What instruments can we use?</a:t>
            </a:r>
            <a:endParaRPr>
              <a:latin typeface="+mn-lt"/>
              <a:cs typeface="Arial" panose="020B0604020202020204" pitchFamily="34" charset="0"/>
              <a:sym typeface="Montserrat"/>
            </a:endParaRPr>
          </a:p>
        </p:txBody>
      </p:sp>
      <p:sp>
        <p:nvSpPr>
          <p:cNvPr id="10" name="Google Shape;184;p19">
            <a:extLst>
              <a:ext uri="{FF2B5EF4-FFF2-40B4-BE49-F238E27FC236}">
                <a16:creationId xmlns:a16="http://schemas.microsoft.com/office/drawing/2014/main" id="{AB0283C9-371E-9BBC-E842-ECD2D10726E6}"/>
              </a:ext>
            </a:extLst>
          </p:cNvPr>
          <p:cNvSpPr/>
          <p:nvPr/>
        </p:nvSpPr>
        <p:spPr>
          <a:xfrm>
            <a:off x="7523726" y="3965767"/>
            <a:ext cx="1486191" cy="573947"/>
          </a:xfrm>
          <a:prstGeom prst="roundRect">
            <a:avLst>
              <a:gd name="adj" fmla="val 16667"/>
            </a:avLst>
          </a:prstGeom>
          <a:solidFill>
            <a:srgbClr val="FAE6C2"/>
          </a:solidFill>
          <a:ln w="19050" cap="flat" cmpd="sng">
            <a:no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79125" tIns="39550" rIns="79125" bIns="395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AU" b="1">
                <a:latin typeface="+mj-lt"/>
                <a:cs typeface="Arial" panose="020B0604020202020204" pitchFamily="34" charset="0"/>
                <a:sym typeface="Montserrat"/>
              </a:rPr>
              <a:t>Performing for an audience</a:t>
            </a:r>
            <a:endParaRPr b="1">
              <a:latin typeface="+mj-lt"/>
              <a:cs typeface="Arial" panose="020B0604020202020204" pitchFamily="34" charset="0"/>
              <a:sym typeface="Montserrat"/>
            </a:endParaRPr>
          </a:p>
        </p:txBody>
      </p:sp>
      <p:sp>
        <p:nvSpPr>
          <p:cNvPr id="17" name="Google Shape;191;p19">
            <a:extLst>
              <a:ext uri="{FF2B5EF4-FFF2-40B4-BE49-F238E27FC236}">
                <a16:creationId xmlns:a16="http://schemas.microsoft.com/office/drawing/2014/main" id="{7AC33F7D-E018-67E5-5117-B246EFF53D29}"/>
              </a:ext>
            </a:extLst>
          </p:cNvPr>
          <p:cNvSpPr/>
          <p:nvPr/>
        </p:nvSpPr>
        <p:spPr>
          <a:xfrm>
            <a:off x="7184906" y="5444866"/>
            <a:ext cx="3110561" cy="909247"/>
          </a:xfrm>
          <a:prstGeom prst="roundRect">
            <a:avLst>
              <a:gd name="adj" fmla="val 16667"/>
            </a:avLst>
          </a:prstGeom>
          <a:solidFill>
            <a:srgbClr val="FAE6C2"/>
          </a:solidFill>
          <a:ln w="19050" cap="flat" cmpd="sng">
            <a:no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79125" tIns="39550" rIns="79125" bIns="395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AU">
                <a:latin typeface="+mn-lt"/>
                <a:cs typeface="Arial" panose="020B0604020202020204" pitchFamily="34" charset="0"/>
                <a:sym typeface="Montserrat"/>
              </a:rPr>
              <a:t>What would we need to consider if performing for an audience?</a:t>
            </a:r>
            <a:endParaRPr>
              <a:latin typeface="+mn-lt"/>
              <a:cs typeface="Arial" panose="020B0604020202020204" pitchFamily="34" charset="0"/>
              <a:sym typeface="Montserrat"/>
            </a:endParaRPr>
          </a:p>
        </p:txBody>
      </p:sp>
      <p:sp>
        <p:nvSpPr>
          <p:cNvPr id="16" name="Google Shape;190;p19">
            <a:extLst>
              <a:ext uri="{FF2B5EF4-FFF2-40B4-BE49-F238E27FC236}">
                <a16:creationId xmlns:a16="http://schemas.microsoft.com/office/drawing/2014/main" id="{BEAE3DF7-1FD8-5EDE-6133-A9DFCE2F0A20}"/>
              </a:ext>
            </a:extLst>
          </p:cNvPr>
          <p:cNvSpPr/>
          <p:nvPr/>
        </p:nvSpPr>
        <p:spPr>
          <a:xfrm>
            <a:off x="9498597" y="4451434"/>
            <a:ext cx="2191313" cy="651478"/>
          </a:xfrm>
          <a:prstGeom prst="roundRect">
            <a:avLst>
              <a:gd name="adj" fmla="val 16667"/>
            </a:avLst>
          </a:prstGeom>
          <a:solidFill>
            <a:srgbClr val="FAE6C2"/>
          </a:solidFill>
          <a:ln w="19050" cap="flat" cmpd="sng">
            <a:no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79125" tIns="39550" rIns="79125" bIns="395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AU">
                <a:latin typeface="+mn-lt"/>
                <a:cs typeface="Arial" panose="020B0604020202020204" pitchFamily="34" charset="0"/>
                <a:sym typeface="Montserrat"/>
              </a:rPr>
              <a:t>What ICIP should be acknowledged?</a:t>
            </a:r>
            <a:endParaRPr>
              <a:latin typeface="+mn-lt"/>
              <a:cs typeface="Arial" panose="020B0604020202020204" pitchFamily="34" charset="0"/>
              <a:sym typeface="Montserrat"/>
            </a:endParaRPr>
          </a:p>
        </p:txBody>
      </p:sp>
      <p:sp>
        <p:nvSpPr>
          <p:cNvPr id="9" name="Google Shape;183;p19">
            <a:extLst>
              <a:ext uri="{FF2B5EF4-FFF2-40B4-BE49-F238E27FC236}">
                <a16:creationId xmlns:a16="http://schemas.microsoft.com/office/drawing/2014/main" id="{6677C4EF-5C24-AE10-EE60-7F7928720CAB}"/>
              </a:ext>
            </a:extLst>
          </p:cNvPr>
          <p:cNvSpPr/>
          <p:nvPr/>
        </p:nvSpPr>
        <p:spPr>
          <a:xfrm>
            <a:off x="7461569" y="2669815"/>
            <a:ext cx="1486191" cy="573947"/>
          </a:xfrm>
          <a:prstGeom prst="roundRect">
            <a:avLst>
              <a:gd name="adj" fmla="val 16667"/>
            </a:avLst>
          </a:prstGeom>
          <a:solidFill>
            <a:srgbClr val="FBDBE7"/>
          </a:solidFill>
          <a:ln w="19050" cap="flat" cmpd="sng">
            <a:no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79125" tIns="39550" rIns="79125" bIns="395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AU" b="1">
                <a:latin typeface="+mj-lt"/>
                <a:cs typeface="Arial" panose="020B0604020202020204" pitchFamily="34" charset="0"/>
                <a:sym typeface="Montserrat"/>
              </a:rPr>
              <a:t>Recording the performance</a:t>
            </a:r>
            <a:endParaRPr b="1">
              <a:latin typeface="+mj-lt"/>
              <a:cs typeface="Arial" panose="020B0604020202020204" pitchFamily="34" charset="0"/>
              <a:sym typeface="Montserrat"/>
            </a:endParaRPr>
          </a:p>
        </p:txBody>
      </p:sp>
      <p:sp>
        <p:nvSpPr>
          <p:cNvPr id="14" name="Google Shape;188;p19">
            <a:extLst>
              <a:ext uri="{FF2B5EF4-FFF2-40B4-BE49-F238E27FC236}">
                <a16:creationId xmlns:a16="http://schemas.microsoft.com/office/drawing/2014/main" id="{50EE5AEB-C72F-97D5-705B-C4BDCD0E2B7A}"/>
              </a:ext>
            </a:extLst>
          </p:cNvPr>
          <p:cNvSpPr/>
          <p:nvPr/>
        </p:nvSpPr>
        <p:spPr>
          <a:xfrm>
            <a:off x="9519858" y="1509607"/>
            <a:ext cx="2170053" cy="2407304"/>
          </a:xfrm>
          <a:prstGeom prst="roundRect">
            <a:avLst>
              <a:gd name="adj" fmla="val 16667"/>
            </a:avLst>
          </a:prstGeom>
          <a:solidFill>
            <a:srgbClr val="FBDBE7"/>
          </a:solidFill>
          <a:ln w="19050" cap="flat" cmpd="sng">
            <a:no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79125" tIns="39550" rIns="79125" bIns="395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AU">
                <a:latin typeface="+mn-lt"/>
                <a:cs typeface="Arial" panose="020B0604020202020204" pitchFamily="34" charset="0"/>
                <a:sym typeface="Montserrat"/>
              </a:rPr>
              <a:t>What risks and protocols related to information, identity and intellectual property when sharing compositions or other material on public or private forums should be considered?</a:t>
            </a:r>
            <a:endParaRPr>
              <a:latin typeface="+mn-lt"/>
              <a:cs typeface="Arial" panose="020B0604020202020204" pitchFamily="34" charset="0"/>
              <a:sym typeface="Montserrat"/>
            </a:endParaRPr>
          </a:p>
        </p:txBody>
      </p:sp>
      <p:sp>
        <p:nvSpPr>
          <p:cNvPr id="110" name="Google Shape;188;p19">
            <a:extLst>
              <a:ext uri="{FF2B5EF4-FFF2-40B4-BE49-F238E27FC236}">
                <a16:creationId xmlns:a16="http://schemas.microsoft.com/office/drawing/2014/main" id="{75913E7E-686F-E927-099C-5A0AF27D7253}"/>
              </a:ext>
            </a:extLst>
          </p:cNvPr>
          <p:cNvSpPr/>
          <p:nvPr/>
        </p:nvSpPr>
        <p:spPr>
          <a:xfrm>
            <a:off x="6858216" y="1509607"/>
            <a:ext cx="2370117" cy="697064"/>
          </a:xfrm>
          <a:prstGeom prst="roundRect">
            <a:avLst>
              <a:gd name="adj" fmla="val 16667"/>
            </a:avLst>
          </a:prstGeom>
          <a:solidFill>
            <a:srgbClr val="FBDBE7"/>
          </a:solidFill>
          <a:ln w="19050" cap="flat" cmpd="sng">
            <a:no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79125" tIns="39550" rIns="79125" bIns="395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AU">
                <a:latin typeface="+mn-lt"/>
                <a:cs typeface="Arial" panose="020B0604020202020204" pitchFamily="34" charset="0"/>
                <a:sym typeface="Montserrat"/>
              </a:rPr>
              <a:t>Would it be appropriate to record our performance?</a:t>
            </a:r>
            <a:endParaRPr>
              <a:latin typeface="+mn-lt"/>
              <a:cs typeface="Arial" panose="020B0604020202020204" pitchFamily="34" charset="0"/>
              <a:sym typeface="Montserrat"/>
            </a:endParaRPr>
          </a:p>
        </p:txBody>
      </p:sp>
      <p:cxnSp>
        <p:nvCxnSpPr>
          <p:cNvPr id="20" name="Google Shape;194;p19">
            <a:extLst>
              <a:ext uri="{FF2B5EF4-FFF2-40B4-BE49-F238E27FC236}">
                <a16:creationId xmlns:a16="http://schemas.microsoft.com/office/drawing/2014/main" id="{FA1FD01B-3874-64A4-FCB8-33C78CA7A6D2}"/>
              </a:ext>
              <a:ext uri="{C183D7F6-B498-43B3-948B-1728B52AA6E4}">
                <adec:decorative xmlns:adec="http://schemas.microsoft.com/office/drawing/2017/decorative" val="1"/>
              </a:ext>
            </a:extLst>
          </p:cNvPr>
          <p:cNvCxnSpPr>
            <a:cxnSpLocks/>
            <a:stCxn id="10" idx="1"/>
          </p:cNvCxnSpPr>
          <p:nvPr/>
        </p:nvCxnSpPr>
        <p:spPr>
          <a:xfrm flipH="1" flipV="1">
            <a:off x="6985519" y="3857990"/>
            <a:ext cx="538207" cy="394751"/>
          </a:xfrm>
          <a:prstGeom prst="straightConnector1">
            <a:avLst/>
          </a:prstGeom>
          <a:noFill/>
          <a:ln w="19050" cap="flat" cmpd="sng">
            <a:solidFill>
              <a:srgbClr val="9B6808"/>
            </a:solidFill>
            <a:prstDash val="solid"/>
            <a:round/>
            <a:headEnd type="none" w="med" len="med"/>
            <a:tailEnd type="none" w="med" len="med"/>
          </a:ln>
        </p:spPr>
      </p:cxnSp>
      <p:cxnSp>
        <p:nvCxnSpPr>
          <p:cNvPr id="21" name="Google Shape;195;p19">
            <a:extLst>
              <a:ext uri="{FF2B5EF4-FFF2-40B4-BE49-F238E27FC236}">
                <a16:creationId xmlns:a16="http://schemas.microsoft.com/office/drawing/2014/main" id="{691388A6-42C4-898A-3497-9DAD5DBCCE8D}"/>
              </a:ext>
              <a:ext uri="{C183D7F6-B498-43B3-948B-1728B52AA6E4}">
                <adec:decorative xmlns:adec="http://schemas.microsoft.com/office/drawing/2017/decorative" val="1"/>
              </a:ext>
            </a:extLst>
          </p:cNvPr>
          <p:cNvCxnSpPr>
            <a:cxnSpLocks/>
            <a:endCxn id="7" idx="3"/>
          </p:cNvCxnSpPr>
          <p:nvPr/>
        </p:nvCxnSpPr>
        <p:spPr>
          <a:xfrm flipH="1" flipV="1">
            <a:off x="4657198" y="2901140"/>
            <a:ext cx="473865" cy="108524"/>
          </a:xfrm>
          <a:prstGeom prst="straightConnector1">
            <a:avLst/>
          </a:prstGeom>
          <a:noFill/>
          <a:ln w="19050" cap="flat" cmpd="sng">
            <a:solidFill>
              <a:srgbClr val="427B2D"/>
            </a:solidFill>
            <a:prstDash val="solid"/>
            <a:round/>
            <a:headEnd type="none" w="med" len="med"/>
            <a:tailEnd type="none" w="med" len="med"/>
          </a:ln>
        </p:spPr>
      </p:cxnSp>
      <p:cxnSp>
        <p:nvCxnSpPr>
          <p:cNvPr id="22" name="Google Shape;196;p19">
            <a:extLst>
              <a:ext uri="{FF2B5EF4-FFF2-40B4-BE49-F238E27FC236}">
                <a16:creationId xmlns:a16="http://schemas.microsoft.com/office/drawing/2014/main" id="{2E478853-6B88-1EE5-6802-CC70EB7D4549}"/>
              </a:ext>
              <a:ext uri="{C183D7F6-B498-43B3-948B-1728B52AA6E4}">
                <adec:decorative xmlns:adec="http://schemas.microsoft.com/office/drawing/2017/decorative" val="1"/>
              </a:ext>
            </a:extLst>
          </p:cNvPr>
          <p:cNvCxnSpPr>
            <a:cxnSpLocks/>
            <a:stCxn id="9" idx="1"/>
          </p:cNvCxnSpPr>
          <p:nvPr/>
        </p:nvCxnSpPr>
        <p:spPr>
          <a:xfrm flipH="1">
            <a:off x="6985519" y="2956789"/>
            <a:ext cx="476050" cy="160360"/>
          </a:xfrm>
          <a:prstGeom prst="straightConnector1">
            <a:avLst/>
          </a:prstGeom>
          <a:noFill/>
          <a:ln w="19050" cap="flat" cmpd="sng">
            <a:solidFill>
              <a:srgbClr val="B51458"/>
            </a:solidFill>
            <a:prstDash val="solid"/>
            <a:round/>
            <a:headEnd type="none" w="med" len="med"/>
            <a:tailEnd type="none" w="med" len="med"/>
          </a:ln>
        </p:spPr>
      </p:cxnSp>
      <p:cxnSp>
        <p:nvCxnSpPr>
          <p:cNvPr id="23" name="Google Shape;197;p19">
            <a:extLst>
              <a:ext uri="{FF2B5EF4-FFF2-40B4-BE49-F238E27FC236}">
                <a16:creationId xmlns:a16="http://schemas.microsoft.com/office/drawing/2014/main" id="{2D7C22FD-8F1D-5589-625F-29C7130B9A0A}"/>
              </a:ext>
              <a:ext uri="{C183D7F6-B498-43B3-948B-1728B52AA6E4}">
                <adec:decorative xmlns:adec="http://schemas.microsoft.com/office/drawing/2017/decorative" val="1"/>
              </a:ext>
            </a:extLst>
          </p:cNvPr>
          <p:cNvCxnSpPr>
            <a:cxnSpLocks/>
            <a:endCxn id="8" idx="3"/>
          </p:cNvCxnSpPr>
          <p:nvPr/>
        </p:nvCxnSpPr>
        <p:spPr>
          <a:xfrm flipH="1">
            <a:off x="4676444" y="3916911"/>
            <a:ext cx="474875" cy="335830"/>
          </a:xfrm>
          <a:prstGeom prst="straightConnector1">
            <a:avLst/>
          </a:prstGeom>
          <a:noFill/>
          <a:ln w="19050" cap="flat" cmpd="sng">
            <a:solidFill>
              <a:srgbClr val="007A8A"/>
            </a:solidFill>
            <a:prstDash val="solid"/>
            <a:round/>
            <a:headEnd type="none" w="med" len="med"/>
            <a:tailEnd type="none" w="med" len="med"/>
          </a:ln>
        </p:spPr>
      </p:cxnSp>
      <p:cxnSp>
        <p:nvCxnSpPr>
          <p:cNvPr id="24" name="Google Shape;198;p19">
            <a:extLst>
              <a:ext uri="{FF2B5EF4-FFF2-40B4-BE49-F238E27FC236}">
                <a16:creationId xmlns:a16="http://schemas.microsoft.com/office/drawing/2014/main" id="{4B600DEC-2E48-2946-BCBE-1092B549C624}"/>
              </a:ext>
              <a:ext uri="{C183D7F6-B498-43B3-948B-1728B52AA6E4}">
                <adec:decorative xmlns:adec="http://schemas.microsoft.com/office/drawing/2017/decorative" val="1"/>
              </a:ext>
            </a:extLst>
          </p:cNvPr>
          <p:cNvCxnSpPr>
            <a:cxnSpLocks/>
          </p:cNvCxnSpPr>
          <p:nvPr/>
        </p:nvCxnSpPr>
        <p:spPr>
          <a:xfrm flipH="1" flipV="1">
            <a:off x="2924232" y="2441639"/>
            <a:ext cx="210699" cy="190093"/>
          </a:xfrm>
          <a:prstGeom prst="straightConnector1">
            <a:avLst/>
          </a:prstGeom>
          <a:noFill/>
          <a:ln w="19050" cap="flat" cmpd="sng">
            <a:solidFill>
              <a:srgbClr val="427B2D"/>
            </a:solidFill>
            <a:prstDash val="solid"/>
            <a:round/>
            <a:headEnd type="none" w="med" len="med"/>
            <a:tailEnd type="none" w="med" len="med"/>
          </a:ln>
        </p:spPr>
      </p:cxnSp>
      <p:cxnSp>
        <p:nvCxnSpPr>
          <p:cNvPr id="25" name="Google Shape;199;p19">
            <a:extLst>
              <a:ext uri="{FF2B5EF4-FFF2-40B4-BE49-F238E27FC236}">
                <a16:creationId xmlns:a16="http://schemas.microsoft.com/office/drawing/2014/main" id="{BAB41AAD-F47B-EDC4-14F2-112C6439C6DC}"/>
              </a:ext>
              <a:ext uri="{C183D7F6-B498-43B3-948B-1728B52AA6E4}">
                <adec:decorative xmlns:adec="http://schemas.microsoft.com/office/drawing/2017/decorative" val="1"/>
              </a:ext>
            </a:extLst>
          </p:cNvPr>
          <p:cNvCxnSpPr>
            <a:cxnSpLocks/>
            <a:stCxn id="7" idx="2"/>
          </p:cNvCxnSpPr>
          <p:nvPr/>
        </p:nvCxnSpPr>
        <p:spPr>
          <a:xfrm flipH="1">
            <a:off x="2868831" y="3188113"/>
            <a:ext cx="1020086" cy="847536"/>
          </a:xfrm>
          <a:prstGeom prst="straightConnector1">
            <a:avLst/>
          </a:prstGeom>
          <a:noFill/>
          <a:ln w="19050" cap="flat" cmpd="sng">
            <a:solidFill>
              <a:srgbClr val="427B2D"/>
            </a:solidFill>
            <a:prstDash val="solid"/>
            <a:round/>
            <a:headEnd type="none" w="med" len="med"/>
            <a:tailEnd type="none" w="med" len="med"/>
          </a:ln>
        </p:spPr>
      </p:cxnSp>
      <p:cxnSp>
        <p:nvCxnSpPr>
          <p:cNvPr id="26" name="Google Shape;200;p19">
            <a:extLst>
              <a:ext uri="{FF2B5EF4-FFF2-40B4-BE49-F238E27FC236}">
                <a16:creationId xmlns:a16="http://schemas.microsoft.com/office/drawing/2014/main" id="{BD3ABB48-DF72-5529-FDE6-5379AE64FC15}"/>
              </a:ext>
              <a:ext uri="{C183D7F6-B498-43B3-948B-1728B52AA6E4}">
                <adec:decorative xmlns:adec="http://schemas.microsoft.com/office/drawing/2017/decorative" val="1"/>
              </a:ext>
            </a:extLst>
          </p:cNvPr>
          <p:cNvCxnSpPr>
            <a:cxnSpLocks/>
            <a:stCxn id="8" idx="2"/>
          </p:cNvCxnSpPr>
          <p:nvPr/>
        </p:nvCxnSpPr>
        <p:spPr>
          <a:xfrm flipH="1">
            <a:off x="3422356" y="4539714"/>
            <a:ext cx="510993" cy="767731"/>
          </a:xfrm>
          <a:prstGeom prst="straightConnector1">
            <a:avLst/>
          </a:prstGeom>
          <a:noFill/>
          <a:ln w="19050" cap="flat" cmpd="sng">
            <a:solidFill>
              <a:srgbClr val="007A8A"/>
            </a:solidFill>
            <a:prstDash val="solid"/>
            <a:round/>
            <a:headEnd type="none" w="med" len="med"/>
            <a:tailEnd type="none" w="med" len="med"/>
          </a:ln>
        </p:spPr>
      </p:cxnSp>
      <p:cxnSp>
        <p:nvCxnSpPr>
          <p:cNvPr id="28" name="Google Shape;202;p19">
            <a:extLst>
              <a:ext uri="{FF2B5EF4-FFF2-40B4-BE49-F238E27FC236}">
                <a16:creationId xmlns:a16="http://schemas.microsoft.com/office/drawing/2014/main" id="{5BBC8BF8-F1D2-5BC3-B679-E699D5F42359}"/>
              </a:ext>
              <a:ext uri="{C183D7F6-B498-43B3-948B-1728B52AA6E4}">
                <adec:decorative xmlns:adec="http://schemas.microsoft.com/office/drawing/2017/decorative" val="1"/>
              </a:ext>
            </a:extLst>
          </p:cNvPr>
          <p:cNvCxnSpPr>
            <a:cxnSpLocks/>
            <a:stCxn id="9" idx="0"/>
            <a:endCxn id="110" idx="2"/>
          </p:cNvCxnSpPr>
          <p:nvPr/>
        </p:nvCxnSpPr>
        <p:spPr>
          <a:xfrm flipH="1" flipV="1">
            <a:off x="8043275" y="2206671"/>
            <a:ext cx="161390" cy="463144"/>
          </a:xfrm>
          <a:prstGeom prst="straightConnector1">
            <a:avLst/>
          </a:prstGeom>
          <a:noFill/>
          <a:ln w="19050" cap="flat" cmpd="sng">
            <a:solidFill>
              <a:srgbClr val="B51458"/>
            </a:solidFill>
            <a:prstDash val="solid"/>
            <a:round/>
            <a:headEnd type="none" w="med" len="med"/>
            <a:tailEnd type="none" w="med" len="med"/>
          </a:ln>
        </p:spPr>
      </p:cxnSp>
      <p:cxnSp>
        <p:nvCxnSpPr>
          <p:cNvPr id="29" name="Google Shape;203;p19">
            <a:extLst>
              <a:ext uri="{FF2B5EF4-FFF2-40B4-BE49-F238E27FC236}">
                <a16:creationId xmlns:a16="http://schemas.microsoft.com/office/drawing/2014/main" id="{4D600430-6278-2762-7A1F-F0E4E3AF1FF0}"/>
              </a:ext>
              <a:ext uri="{C183D7F6-B498-43B3-948B-1728B52AA6E4}">
                <adec:decorative xmlns:adec="http://schemas.microsoft.com/office/drawing/2017/decorative" val="1"/>
              </a:ext>
            </a:extLst>
          </p:cNvPr>
          <p:cNvCxnSpPr>
            <a:cxnSpLocks/>
            <a:stCxn id="9" idx="3"/>
            <a:endCxn id="14" idx="1"/>
          </p:cNvCxnSpPr>
          <p:nvPr/>
        </p:nvCxnSpPr>
        <p:spPr>
          <a:xfrm flipV="1">
            <a:off x="8947760" y="2713259"/>
            <a:ext cx="572098" cy="243530"/>
          </a:xfrm>
          <a:prstGeom prst="straightConnector1">
            <a:avLst/>
          </a:prstGeom>
          <a:noFill/>
          <a:ln w="19050" cap="flat" cmpd="sng">
            <a:solidFill>
              <a:srgbClr val="B51458"/>
            </a:solidFill>
            <a:prstDash val="solid"/>
            <a:round/>
            <a:headEnd type="none" w="med" len="med"/>
            <a:tailEnd type="none" w="med" len="med"/>
          </a:ln>
        </p:spPr>
      </p:cxnSp>
      <p:cxnSp>
        <p:nvCxnSpPr>
          <p:cNvPr id="31" name="Google Shape;205;p19">
            <a:extLst>
              <a:ext uri="{FF2B5EF4-FFF2-40B4-BE49-F238E27FC236}">
                <a16:creationId xmlns:a16="http://schemas.microsoft.com/office/drawing/2014/main" id="{CC61B8A5-8CF1-CBCA-2A63-1998F03185B8}"/>
              </a:ext>
              <a:ext uri="{C183D7F6-B498-43B3-948B-1728B52AA6E4}">
                <adec:decorative xmlns:adec="http://schemas.microsoft.com/office/drawing/2017/decorative" val="1"/>
              </a:ext>
            </a:extLst>
          </p:cNvPr>
          <p:cNvCxnSpPr>
            <a:cxnSpLocks/>
            <a:endCxn id="16" idx="1"/>
          </p:cNvCxnSpPr>
          <p:nvPr/>
        </p:nvCxnSpPr>
        <p:spPr>
          <a:xfrm>
            <a:off x="8958070" y="4533729"/>
            <a:ext cx="540527" cy="243444"/>
          </a:xfrm>
          <a:prstGeom prst="straightConnector1">
            <a:avLst/>
          </a:prstGeom>
          <a:noFill/>
          <a:ln w="19050" cap="flat" cmpd="sng">
            <a:solidFill>
              <a:srgbClr val="9B6808"/>
            </a:solidFill>
            <a:prstDash val="solid"/>
            <a:round/>
            <a:headEnd type="none" w="med" len="med"/>
            <a:tailEnd type="none" w="med" len="med"/>
          </a:ln>
        </p:spPr>
      </p:cxnSp>
      <p:cxnSp>
        <p:nvCxnSpPr>
          <p:cNvPr id="32" name="Google Shape;206;p19">
            <a:extLst>
              <a:ext uri="{FF2B5EF4-FFF2-40B4-BE49-F238E27FC236}">
                <a16:creationId xmlns:a16="http://schemas.microsoft.com/office/drawing/2014/main" id="{14FC29C9-12FD-0738-5C38-3C0A2F6447D2}"/>
              </a:ext>
              <a:ext uri="{C183D7F6-B498-43B3-948B-1728B52AA6E4}">
                <adec:decorative xmlns:adec="http://schemas.microsoft.com/office/drawing/2017/decorative" val="1"/>
              </a:ext>
            </a:extLst>
          </p:cNvPr>
          <p:cNvCxnSpPr>
            <a:cxnSpLocks/>
            <a:stCxn id="10" idx="2"/>
            <a:endCxn id="17" idx="0"/>
          </p:cNvCxnSpPr>
          <p:nvPr/>
        </p:nvCxnSpPr>
        <p:spPr>
          <a:xfrm>
            <a:off x="8266822" y="4539714"/>
            <a:ext cx="473365" cy="905152"/>
          </a:xfrm>
          <a:prstGeom prst="straightConnector1">
            <a:avLst/>
          </a:prstGeom>
          <a:noFill/>
          <a:ln w="19050" cap="flat" cmpd="sng">
            <a:solidFill>
              <a:srgbClr val="9B6808"/>
            </a:solidFill>
            <a:prstDash val="solid"/>
            <a:round/>
            <a:headEnd type="none" w="med" len="med"/>
            <a:tailEnd type="none" w="med" len="med"/>
          </a:ln>
        </p:spPr>
      </p:cxnSp>
      <p:cxnSp>
        <p:nvCxnSpPr>
          <p:cNvPr id="47" name="Google Shape;203;p19">
            <a:extLst>
              <a:ext uri="{FF2B5EF4-FFF2-40B4-BE49-F238E27FC236}">
                <a16:creationId xmlns:a16="http://schemas.microsoft.com/office/drawing/2014/main" id="{B1896C09-F6EE-347D-819A-DAA2778EBBE4}"/>
              </a:ext>
              <a:ext uri="{C183D7F6-B498-43B3-948B-1728B52AA6E4}">
                <adec:decorative xmlns:adec="http://schemas.microsoft.com/office/drawing/2017/decorative" val="1"/>
              </a:ext>
            </a:extLst>
          </p:cNvPr>
          <p:cNvCxnSpPr>
            <a:cxnSpLocks/>
            <a:stCxn id="5" idx="2"/>
            <a:endCxn id="37" idx="0"/>
          </p:cNvCxnSpPr>
          <p:nvPr/>
        </p:nvCxnSpPr>
        <p:spPr>
          <a:xfrm flipH="1">
            <a:off x="6039207" y="3971978"/>
            <a:ext cx="19589" cy="484569"/>
          </a:xfrm>
          <a:prstGeom prst="straightConnector1">
            <a:avLst/>
          </a:prstGeom>
          <a:noFill/>
          <a:ln w="19050" cap="flat" cmpd="sng">
            <a:solidFill>
              <a:srgbClr val="DBD600"/>
            </a:solidFill>
            <a:prstDash val="solid"/>
            <a:round/>
            <a:headEnd type="none" w="med" len="med"/>
            <a:tailEnd type="none" w="med" len="med"/>
          </a:ln>
        </p:spPr>
      </p:cxnSp>
      <p:cxnSp>
        <p:nvCxnSpPr>
          <p:cNvPr id="50" name="Google Shape;203;p19">
            <a:extLst>
              <a:ext uri="{FF2B5EF4-FFF2-40B4-BE49-F238E27FC236}">
                <a16:creationId xmlns:a16="http://schemas.microsoft.com/office/drawing/2014/main" id="{7E3C8FB9-1A4E-FA26-B094-B00B8E906D42}"/>
              </a:ext>
              <a:ext uri="{C183D7F6-B498-43B3-948B-1728B52AA6E4}">
                <adec:decorative xmlns:adec="http://schemas.microsoft.com/office/drawing/2017/decorative" val="1"/>
              </a:ext>
            </a:extLst>
          </p:cNvPr>
          <p:cNvCxnSpPr>
            <a:cxnSpLocks/>
            <a:stCxn id="37" idx="2"/>
            <a:endCxn id="38" idx="0"/>
          </p:cNvCxnSpPr>
          <p:nvPr/>
        </p:nvCxnSpPr>
        <p:spPr>
          <a:xfrm flipH="1">
            <a:off x="5352922" y="5030494"/>
            <a:ext cx="686285" cy="707753"/>
          </a:xfrm>
          <a:prstGeom prst="straightConnector1">
            <a:avLst/>
          </a:prstGeom>
          <a:noFill/>
          <a:ln w="19050" cap="flat" cmpd="sng">
            <a:solidFill>
              <a:srgbClr val="DBD600"/>
            </a:solidFill>
            <a:prstDash val="solid"/>
            <a:round/>
            <a:headEnd type="none" w="med" len="med"/>
            <a:tailEnd type="none" w="med" len="med"/>
          </a:ln>
        </p:spPr>
      </p:cxnSp>
      <p:cxnSp>
        <p:nvCxnSpPr>
          <p:cNvPr id="59" name="Google Shape;199;p19">
            <a:extLst>
              <a:ext uri="{FF2B5EF4-FFF2-40B4-BE49-F238E27FC236}">
                <a16:creationId xmlns:a16="http://schemas.microsoft.com/office/drawing/2014/main" id="{35DF811F-77D2-13A1-281D-669EF38C969B}"/>
              </a:ext>
              <a:ext uri="{C183D7F6-B498-43B3-948B-1728B52AA6E4}">
                <adec:decorative xmlns:adec="http://schemas.microsoft.com/office/drawing/2017/decorative" val="1"/>
              </a:ext>
            </a:extLst>
          </p:cNvPr>
          <p:cNvCxnSpPr>
            <a:cxnSpLocks/>
          </p:cNvCxnSpPr>
          <p:nvPr/>
        </p:nvCxnSpPr>
        <p:spPr>
          <a:xfrm flipH="1">
            <a:off x="2698228" y="2870663"/>
            <a:ext cx="421398" cy="353029"/>
          </a:xfrm>
          <a:prstGeom prst="straightConnector1">
            <a:avLst/>
          </a:prstGeom>
          <a:noFill/>
          <a:ln w="19050" cap="flat" cmpd="sng">
            <a:solidFill>
              <a:srgbClr val="427B2D"/>
            </a:solidFill>
            <a:prstDash val="solid"/>
            <a:round/>
            <a:headEnd type="none" w="med" len="med"/>
            <a:tailEnd type="none" w="med" len="med"/>
          </a:ln>
        </p:spPr>
      </p:cxnSp>
      <p:cxnSp>
        <p:nvCxnSpPr>
          <p:cNvPr id="68" name="Google Shape;198;p19">
            <a:extLst>
              <a:ext uri="{FF2B5EF4-FFF2-40B4-BE49-F238E27FC236}">
                <a16:creationId xmlns:a16="http://schemas.microsoft.com/office/drawing/2014/main" id="{6D40114E-1184-0874-7CEB-AB3D78CF3AFC}"/>
              </a:ext>
              <a:ext uri="{C183D7F6-B498-43B3-948B-1728B52AA6E4}">
                <adec:decorative xmlns:adec="http://schemas.microsoft.com/office/drawing/2017/decorative" val="1"/>
              </a:ext>
            </a:extLst>
          </p:cNvPr>
          <p:cNvCxnSpPr>
            <a:cxnSpLocks/>
            <a:endCxn id="36" idx="2"/>
          </p:cNvCxnSpPr>
          <p:nvPr/>
        </p:nvCxnSpPr>
        <p:spPr>
          <a:xfrm flipV="1">
            <a:off x="4676444" y="2262481"/>
            <a:ext cx="274667" cy="344152"/>
          </a:xfrm>
          <a:prstGeom prst="straightConnector1">
            <a:avLst/>
          </a:prstGeom>
          <a:noFill/>
          <a:ln w="19050" cap="flat" cmpd="sng">
            <a:solidFill>
              <a:srgbClr val="427B2D"/>
            </a:solidFill>
            <a:prstDash val="solid"/>
            <a:round/>
            <a:headEnd type="none" w="med" len="med"/>
            <a:tailEnd type="none" w="med" len="med"/>
          </a:ln>
        </p:spPr>
      </p:cxnSp>
      <p:sp>
        <p:nvSpPr>
          <p:cNvPr id="2" name="Slide Number Placeholder 1">
            <a:extLst>
              <a:ext uri="{FF2B5EF4-FFF2-40B4-BE49-F238E27FC236}">
                <a16:creationId xmlns:a16="http://schemas.microsoft.com/office/drawing/2014/main" id="{29BD5634-3AB3-95DE-F65A-FAE234618DD1}"/>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21</a:t>
            </a:fld>
            <a:endParaRPr lang="en-AU"/>
          </a:p>
        </p:txBody>
      </p:sp>
    </p:spTree>
    <p:extLst>
      <p:ext uri="{BB962C8B-B14F-4D97-AF65-F5344CB8AC3E}">
        <p14:creationId xmlns:p14="http://schemas.microsoft.com/office/powerpoint/2010/main" val="1445639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EF9E0"/>
        </a:solidFill>
        <a:effectLst/>
      </p:bgPr>
    </p:bg>
    <p:spTree>
      <p:nvGrpSpPr>
        <p:cNvPr id="1" name="">
          <a:extLst>
            <a:ext uri="{FF2B5EF4-FFF2-40B4-BE49-F238E27FC236}">
              <a16:creationId xmlns:a16="http://schemas.microsoft.com/office/drawing/2014/main" id="{C803FAB6-4B57-D92B-1B0F-291D0E42735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23564DC-824E-21EE-2887-759E64134419}"/>
              </a:ext>
            </a:extLst>
          </p:cNvPr>
          <p:cNvSpPr>
            <a:spLocks noGrp="1"/>
          </p:cNvSpPr>
          <p:nvPr>
            <p:ph type="title"/>
          </p:nvPr>
        </p:nvSpPr>
        <p:spPr/>
        <p:txBody>
          <a:bodyPr/>
          <a:lstStyle/>
          <a:p>
            <a:pPr>
              <a:lnSpc>
                <a:spcPct val="100000"/>
              </a:lnSpc>
            </a:pPr>
            <a:r>
              <a:rPr lang="en-AU">
                <a:latin typeface="+mj-lt"/>
                <a:cs typeface="Arial"/>
              </a:rPr>
              <a:t>Activity</a:t>
            </a:r>
            <a:r>
              <a:rPr lang="en-AU">
                <a:latin typeface="+mj-lt"/>
                <a:ea typeface="Calibri"/>
                <a:cs typeface="Arial"/>
              </a:rPr>
              <a:t> </a:t>
            </a:r>
            <a:r>
              <a:rPr lang="en-AU">
                <a:latin typeface="+mj-lt"/>
                <a:cs typeface="Arial"/>
              </a:rPr>
              <a:t>1.2 –</a:t>
            </a:r>
            <a:r>
              <a:rPr lang="en-AU">
                <a:latin typeface="+mj-lt"/>
                <a:ea typeface="Calibri"/>
                <a:cs typeface="Arial"/>
              </a:rPr>
              <a:t> </a:t>
            </a:r>
            <a:r>
              <a:rPr lang="en-AU">
                <a:latin typeface="+mj-lt"/>
              </a:rPr>
              <a:t>perform ‘I Belong – As I Walk On My Country’ (</a:t>
            </a:r>
            <a:r>
              <a:rPr lang="en-AU" err="1">
                <a:latin typeface="+mj-lt"/>
              </a:rPr>
              <a:t>Barkindji</a:t>
            </a:r>
            <a:r>
              <a:rPr lang="en-AU">
                <a:latin typeface="+mj-lt"/>
              </a:rPr>
              <a:t>) (4)</a:t>
            </a:r>
            <a:endParaRPr lang="en-US">
              <a:latin typeface="+mj-lt"/>
            </a:endParaRPr>
          </a:p>
        </p:txBody>
      </p:sp>
      <p:sp>
        <p:nvSpPr>
          <p:cNvPr id="8" name="Text Placeholder 5">
            <a:extLst>
              <a:ext uri="{FF2B5EF4-FFF2-40B4-BE49-F238E27FC236}">
                <a16:creationId xmlns:a16="http://schemas.microsoft.com/office/drawing/2014/main" id="{35613F16-1255-C11A-9CD3-4C444209B4DC}"/>
              </a:ext>
            </a:extLst>
          </p:cNvPr>
          <p:cNvSpPr>
            <a:spLocks noGrp="1"/>
          </p:cNvSpPr>
          <p:nvPr>
            <p:ph type="body" sz="quarter" idx="18"/>
          </p:nvPr>
        </p:nvSpPr>
        <p:spPr>
          <a:xfrm>
            <a:off x="360000" y="1613953"/>
            <a:ext cx="11484000" cy="310015"/>
          </a:xfrm>
        </p:spPr>
        <p:txBody>
          <a:bodyPr/>
          <a:lstStyle/>
          <a:p>
            <a:r>
              <a:rPr lang="en-AU">
                <a:latin typeface="+mj-lt"/>
                <a:cs typeface="Arial"/>
              </a:rPr>
              <a:t>Introduction to the ukulele</a:t>
            </a:r>
            <a:endParaRPr lang="en-US">
              <a:latin typeface="+mj-lt"/>
            </a:endParaRPr>
          </a:p>
        </p:txBody>
      </p:sp>
      <p:pic>
        <p:nvPicPr>
          <p:cNvPr id="6" name="Online Media 5" title="How To Hold The Ukulele - Ukulele School">
            <a:hlinkClick r:id="" action="ppaction://media"/>
            <a:extLst>
              <a:ext uri="{FF2B5EF4-FFF2-40B4-BE49-F238E27FC236}">
                <a16:creationId xmlns:a16="http://schemas.microsoft.com/office/drawing/2014/main" id="{E61C38E9-A82D-1A71-9050-200EE32EB3CE}"/>
              </a:ext>
            </a:extLst>
          </p:cNvPr>
          <p:cNvPicPr>
            <a:picLocks noRot="1" noChangeAspect="1"/>
          </p:cNvPicPr>
          <p:nvPr>
            <a:videoFile r:link="rId1"/>
          </p:nvPr>
        </p:nvPicPr>
        <p:blipFill>
          <a:blip r:embed="rId4"/>
          <a:stretch>
            <a:fillRect/>
          </a:stretch>
        </p:blipFill>
        <p:spPr>
          <a:xfrm>
            <a:off x="362923" y="2281704"/>
            <a:ext cx="5357703" cy="3214233"/>
          </a:xfrm>
          <a:prstGeom prst="rect">
            <a:avLst/>
          </a:prstGeom>
        </p:spPr>
      </p:pic>
      <p:sp>
        <p:nvSpPr>
          <p:cNvPr id="10" name="TextBox 9">
            <a:extLst>
              <a:ext uri="{FF2B5EF4-FFF2-40B4-BE49-F238E27FC236}">
                <a16:creationId xmlns:a16="http://schemas.microsoft.com/office/drawing/2014/main" id="{4D1EBC14-AC26-51A8-BD58-E54C591DF94F}"/>
              </a:ext>
            </a:extLst>
          </p:cNvPr>
          <p:cNvSpPr txBox="1"/>
          <p:nvPr/>
        </p:nvSpPr>
        <p:spPr>
          <a:xfrm>
            <a:off x="249927" y="5559817"/>
            <a:ext cx="5470700" cy="361317"/>
          </a:xfrm>
          <a:prstGeom prst="rect">
            <a:avLst/>
          </a:prstGeom>
          <a:noFill/>
        </p:spPr>
        <p:txBody>
          <a:bodyPr wrap="square" lIns="91440" tIns="45720" rIns="91440" bIns="45720" anchor="t">
            <a:spAutoFit/>
          </a:bodyPr>
          <a:lstStyle/>
          <a:p>
            <a:pPr>
              <a:lnSpc>
                <a:spcPct val="114000"/>
              </a:lnSpc>
            </a:pPr>
            <a:r>
              <a:rPr lang="en-AU" sz="800" i="0">
                <a:solidFill>
                  <a:srgbClr val="0F0F0F"/>
                </a:solidFill>
                <a:effectLst/>
              </a:rPr>
              <a:t>Bernadette Teaches Music (16 April 2017) </a:t>
            </a:r>
            <a:r>
              <a:rPr lang="en-AU" sz="800">
                <a:hlinkClick r:id="rId5"/>
              </a:rPr>
              <a:t>How To Hold The Ukulele - Ukulele School (4:20)</a:t>
            </a:r>
            <a:r>
              <a:rPr lang="en-AU" sz="800"/>
              <a:t> </a:t>
            </a:r>
            <a:r>
              <a:rPr lang="en-AU" sz="800" i="0">
                <a:solidFill>
                  <a:srgbClr val="0F0F0F"/>
                </a:solidFill>
                <a:effectLst/>
              </a:rPr>
              <a:t>[video], </a:t>
            </a:r>
            <a:r>
              <a:rPr lang="en-AU" sz="800" i="1">
                <a:solidFill>
                  <a:srgbClr val="0F0F0F"/>
                </a:solidFill>
              </a:rPr>
              <a:t>Bernadette Teaches Music </a:t>
            </a:r>
            <a:r>
              <a:rPr lang="en-AU" sz="800">
                <a:solidFill>
                  <a:srgbClr val="0F0F0F"/>
                </a:solidFill>
              </a:rPr>
              <a:t>, YouTube, </a:t>
            </a:r>
            <a:r>
              <a:rPr lang="en-AU" sz="800" i="0">
                <a:solidFill>
                  <a:srgbClr val="0F0F0F"/>
                </a:solidFill>
                <a:effectLst/>
              </a:rPr>
              <a:t>accessed 11 June 2025.</a:t>
            </a:r>
          </a:p>
        </p:txBody>
      </p:sp>
      <p:pic>
        <p:nvPicPr>
          <p:cNvPr id="9" name="Online Media 8" title="HOW TO Strum A Ukulele for Beginners  - Ukulele Strumming Challenge | DAY 1 of 5">
            <a:hlinkClick r:id="" action="ppaction://media"/>
            <a:extLst>
              <a:ext uri="{FF2B5EF4-FFF2-40B4-BE49-F238E27FC236}">
                <a16:creationId xmlns:a16="http://schemas.microsoft.com/office/drawing/2014/main" id="{8A032E2B-5CC9-E379-2B65-6C0F6E529E9D}"/>
              </a:ext>
            </a:extLst>
          </p:cNvPr>
          <p:cNvPicPr>
            <a:picLocks noRot="1" noChangeAspect="1"/>
          </p:cNvPicPr>
          <p:nvPr>
            <a:videoFile r:link="rId2"/>
          </p:nvPr>
        </p:nvPicPr>
        <p:blipFill>
          <a:blip r:embed="rId6"/>
          <a:stretch>
            <a:fillRect/>
          </a:stretch>
        </p:blipFill>
        <p:spPr>
          <a:xfrm>
            <a:off x="6407740" y="2281704"/>
            <a:ext cx="5436258" cy="3208808"/>
          </a:xfrm>
          <a:prstGeom prst="rect">
            <a:avLst/>
          </a:prstGeom>
        </p:spPr>
      </p:pic>
      <p:sp>
        <p:nvSpPr>
          <p:cNvPr id="12" name="TextBox 11">
            <a:extLst>
              <a:ext uri="{FF2B5EF4-FFF2-40B4-BE49-F238E27FC236}">
                <a16:creationId xmlns:a16="http://schemas.microsoft.com/office/drawing/2014/main" id="{360D7502-55E0-8772-7520-A31319CB9C9B}"/>
              </a:ext>
            </a:extLst>
          </p:cNvPr>
          <p:cNvSpPr txBox="1"/>
          <p:nvPr/>
        </p:nvSpPr>
        <p:spPr>
          <a:xfrm>
            <a:off x="6407740" y="5542063"/>
            <a:ext cx="5436258" cy="361317"/>
          </a:xfrm>
          <a:prstGeom prst="rect">
            <a:avLst/>
          </a:prstGeom>
          <a:noFill/>
        </p:spPr>
        <p:txBody>
          <a:bodyPr wrap="square" lIns="91440" tIns="45720" rIns="91440" bIns="45720" anchor="t">
            <a:spAutoFit/>
          </a:bodyPr>
          <a:lstStyle/>
          <a:p>
            <a:pPr>
              <a:lnSpc>
                <a:spcPct val="114000"/>
              </a:lnSpc>
            </a:pPr>
            <a:r>
              <a:rPr lang="en-AU" sz="800" i="0">
                <a:solidFill>
                  <a:srgbClr val="0F0F0F"/>
                </a:solidFill>
                <a:effectLst/>
                <a:cs typeface="Arial"/>
              </a:rPr>
              <a:t>Bernadette Teaches Music (18 August 2021) </a:t>
            </a:r>
            <a:r>
              <a:rPr lang="en-AU" sz="800" i="0">
                <a:solidFill>
                  <a:srgbClr val="0F0F0F"/>
                </a:solidFill>
                <a:effectLst/>
                <a:cs typeface="Arial"/>
                <a:hlinkClick r:id="rId7"/>
              </a:rPr>
              <a:t>HOW TO Strum A Ukulele for Beginners - Ukulele Strumming Challenge | DAY 1 of 5 (6:50)</a:t>
            </a:r>
            <a:r>
              <a:rPr lang="en-AU" sz="800" i="0">
                <a:solidFill>
                  <a:srgbClr val="0F0F0F"/>
                </a:solidFill>
                <a:effectLst/>
                <a:cs typeface="Arial"/>
              </a:rPr>
              <a:t> [video]</a:t>
            </a:r>
            <a:r>
              <a:rPr lang="en-AU" sz="800">
                <a:solidFill>
                  <a:srgbClr val="0F0F0F"/>
                </a:solidFill>
                <a:cs typeface="Arial"/>
              </a:rPr>
              <a:t>, </a:t>
            </a:r>
            <a:r>
              <a:rPr lang="en-AU" sz="800" i="1">
                <a:solidFill>
                  <a:srgbClr val="0F0F0F"/>
                </a:solidFill>
                <a:cs typeface="Arial"/>
              </a:rPr>
              <a:t>Bernadette Teaches Music</a:t>
            </a:r>
            <a:r>
              <a:rPr lang="en-AU" sz="800">
                <a:solidFill>
                  <a:srgbClr val="0F0F0F"/>
                </a:solidFill>
                <a:cs typeface="Arial"/>
              </a:rPr>
              <a:t>, YouTube, </a:t>
            </a:r>
            <a:r>
              <a:rPr lang="en-AU" sz="800" i="0">
                <a:solidFill>
                  <a:srgbClr val="0F0F0F"/>
                </a:solidFill>
                <a:effectLst/>
                <a:cs typeface="Arial"/>
              </a:rPr>
              <a:t> accessed 11 June 2025.</a:t>
            </a:r>
          </a:p>
        </p:txBody>
      </p:sp>
      <p:sp>
        <p:nvSpPr>
          <p:cNvPr id="2" name="Slide Number Placeholder 1">
            <a:extLst>
              <a:ext uri="{FF2B5EF4-FFF2-40B4-BE49-F238E27FC236}">
                <a16:creationId xmlns:a16="http://schemas.microsoft.com/office/drawing/2014/main" id="{E5855184-954E-7B62-B4F0-1190AC094A8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22</a:t>
            </a:fld>
            <a:endParaRPr lang="en-AU"/>
          </a:p>
        </p:txBody>
      </p:sp>
    </p:spTree>
    <p:extLst>
      <p:ext uri="{BB962C8B-B14F-4D97-AF65-F5344CB8AC3E}">
        <p14:creationId xmlns:p14="http://schemas.microsoft.com/office/powerpoint/2010/main" val="4048123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EEF9E0"/>
        </a:solidFill>
        <a:effectLst/>
      </p:bgPr>
    </p:bg>
    <p:spTree>
      <p:nvGrpSpPr>
        <p:cNvPr id="1" name="">
          <a:extLst>
            <a:ext uri="{FF2B5EF4-FFF2-40B4-BE49-F238E27FC236}">
              <a16:creationId xmlns:a16="http://schemas.microsoft.com/office/drawing/2014/main" id="{31255BBC-2A08-41B4-32FC-E0075E29B0F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FAC8379-5808-5A41-4C76-99F32A073196}"/>
              </a:ext>
            </a:extLst>
          </p:cNvPr>
          <p:cNvSpPr>
            <a:spLocks noGrp="1"/>
          </p:cNvSpPr>
          <p:nvPr>
            <p:ph type="title"/>
          </p:nvPr>
        </p:nvSpPr>
        <p:spPr/>
        <p:txBody>
          <a:bodyPr/>
          <a:lstStyle/>
          <a:p>
            <a:r>
              <a:rPr lang="en-AU">
                <a:latin typeface="+mj-lt"/>
                <a:cs typeface="Arial"/>
              </a:rPr>
              <a:t>Activity</a:t>
            </a:r>
            <a:r>
              <a:rPr lang="en-AU">
                <a:latin typeface="+mj-lt"/>
                <a:ea typeface="Calibri"/>
                <a:cs typeface="Arial"/>
              </a:rPr>
              <a:t> </a:t>
            </a:r>
            <a:r>
              <a:rPr lang="en-AU">
                <a:latin typeface="+mj-lt"/>
                <a:cs typeface="Arial"/>
              </a:rPr>
              <a:t>1.2 – </a:t>
            </a:r>
            <a:r>
              <a:rPr lang="en-AU">
                <a:latin typeface="+mj-lt"/>
              </a:rPr>
              <a:t>perform ‘I Belong – As I Walk On My Country’ (</a:t>
            </a:r>
            <a:r>
              <a:rPr lang="en-AU" err="1">
                <a:latin typeface="+mj-lt"/>
              </a:rPr>
              <a:t>Barkindji</a:t>
            </a:r>
            <a:r>
              <a:rPr lang="en-AU">
                <a:latin typeface="+mj-lt"/>
              </a:rPr>
              <a:t>) (5)</a:t>
            </a:r>
            <a:endParaRPr lang="en-AU">
              <a:latin typeface="+mj-lt"/>
              <a:ea typeface="Calibri"/>
            </a:endParaRPr>
          </a:p>
        </p:txBody>
      </p:sp>
      <p:sp>
        <p:nvSpPr>
          <p:cNvPr id="9" name="TextBox 8">
            <a:extLst>
              <a:ext uri="{FF2B5EF4-FFF2-40B4-BE49-F238E27FC236}">
                <a16:creationId xmlns:a16="http://schemas.microsoft.com/office/drawing/2014/main" id="{20D5D2E9-E925-E2AC-CCF0-3EEF3BDD6DE2}"/>
              </a:ext>
            </a:extLst>
          </p:cNvPr>
          <p:cNvSpPr txBox="1"/>
          <p:nvPr/>
        </p:nvSpPr>
        <p:spPr>
          <a:xfrm>
            <a:off x="359999" y="1564614"/>
            <a:ext cx="2406168" cy="70788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GB" sz="1800" b="1">
                <a:cs typeface="Arial"/>
              </a:rPr>
              <a:t>Verse chords</a:t>
            </a:r>
            <a:endParaRPr lang="en-GB" sz="1800">
              <a:cs typeface="Arial"/>
            </a:endParaRPr>
          </a:p>
          <a:p>
            <a:r>
              <a:rPr lang="en-GB" sz="1800" b="1">
                <a:cs typeface="Arial"/>
              </a:rPr>
              <a:t>|G |C |Em |C | </a:t>
            </a:r>
            <a:endParaRPr lang="en-GB" sz="1800">
              <a:cs typeface="Arial"/>
            </a:endParaRPr>
          </a:p>
          <a:p>
            <a:endParaRPr lang="en-GB" sz="1000" b="1">
              <a:cs typeface="Arial"/>
            </a:endParaRPr>
          </a:p>
        </p:txBody>
      </p:sp>
      <p:sp>
        <p:nvSpPr>
          <p:cNvPr id="10" name="TextBox 9">
            <a:extLst>
              <a:ext uri="{FF2B5EF4-FFF2-40B4-BE49-F238E27FC236}">
                <a16:creationId xmlns:a16="http://schemas.microsoft.com/office/drawing/2014/main" id="{6DB50F3E-7A3A-4C85-7A53-B952F25C2291}"/>
              </a:ext>
            </a:extLst>
          </p:cNvPr>
          <p:cNvSpPr txBox="1"/>
          <p:nvPr/>
        </p:nvSpPr>
        <p:spPr>
          <a:xfrm>
            <a:off x="359999" y="2210945"/>
            <a:ext cx="3960478" cy="3893374"/>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pPr>
            <a:r>
              <a:rPr lang="en-GB" sz="1800" b="1">
                <a:ea typeface="+mn-lt"/>
                <a:cs typeface="+mn-lt"/>
              </a:rPr>
              <a:t>Verse 1</a:t>
            </a:r>
            <a:endParaRPr lang="en-US" sz="1800">
              <a:cs typeface="Arial"/>
            </a:endParaRPr>
          </a:p>
          <a:p>
            <a:pPr>
              <a:lnSpc>
                <a:spcPct val="150000"/>
              </a:lnSpc>
            </a:pPr>
            <a:r>
              <a:rPr lang="en-GB" sz="1800">
                <a:ea typeface="+mn-lt"/>
                <a:cs typeface="+mn-lt"/>
              </a:rPr>
              <a:t>As I walk on my country</a:t>
            </a:r>
            <a:endParaRPr lang="en-GB" sz="1800">
              <a:cs typeface="Arial"/>
            </a:endParaRPr>
          </a:p>
          <a:p>
            <a:pPr>
              <a:lnSpc>
                <a:spcPct val="150000"/>
              </a:lnSpc>
            </a:pPr>
            <a:r>
              <a:rPr lang="en-GB" sz="1800">
                <a:ea typeface="+mn-lt"/>
                <a:cs typeface="+mn-lt"/>
              </a:rPr>
              <a:t>Feel the spirit of the trees</a:t>
            </a:r>
            <a:endParaRPr lang="en-GB" sz="1800">
              <a:cs typeface="Arial"/>
            </a:endParaRPr>
          </a:p>
          <a:p>
            <a:pPr>
              <a:lnSpc>
                <a:spcPct val="150000"/>
              </a:lnSpc>
            </a:pPr>
            <a:r>
              <a:rPr lang="en-GB" sz="1800">
                <a:cs typeface="Arial"/>
              </a:rPr>
              <a:t>Hear our stories </a:t>
            </a:r>
          </a:p>
          <a:p>
            <a:pPr>
              <a:lnSpc>
                <a:spcPct val="150000"/>
              </a:lnSpc>
            </a:pPr>
            <a:r>
              <a:rPr lang="en-GB" sz="1800">
                <a:cs typeface="Arial"/>
              </a:rPr>
              <a:t>Upon the wind</a:t>
            </a:r>
          </a:p>
          <a:p>
            <a:pPr>
              <a:lnSpc>
                <a:spcPct val="150000"/>
              </a:lnSpc>
            </a:pPr>
            <a:r>
              <a:rPr lang="en-GB" sz="1800">
                <a:ea typeface="+mn-lt"/>
                <a:cs typeface="+mn-lt"/>
              </a:rPr>
              <a:t>Feel the power of this place</a:t>
            </a:r>
            <a:endParaRPr lang="en-GB" sz="1800">
              <a:cs typeface="Arial"/>
            </a:endParaRPr>
          </a:p>
          <a:p>
            <a:pPr>
              <a:lnSpc>
                <a:spcPct val="150000"/>
              </a:lnSpc>
            </a:pPr>
            <a:r>
              <a:rPr lang="en-GB" sz="1800">
                <a:ea typeface="+mn-lt"/>
                <a:cs typeface="+mn-lt"/>
              </a:rPr>
              <a:t>Speak our language, speak our names</a:t>
            </a:r>
            <a:endParaRPr lang="en-GB" sz="1800">
              <a:cs typeface="Arial"/>
            </a:endParaRPr>
          </a:p>
          <a:p>
            <a:pPr>
              <a:lnSpc>
                <a:spcPct val="150000"/>
              </a:lnSpc>
            </a:pPr>
            <a:r>
              <a:rPr lang="en-GB" sz="1800">
                <a:ea typeface="+mn-lt"/>
                <a:cs typeface="+mn-lt"/>
              </a:rPr>
              <a:t>We’ve come together</a:t>
            </a:r>
            <a:endParaRPr lang="en-GB" sz="1800">
              <a:cs typeface="Arial"/>
            </a:endParaRPr>
          </a:p>
          <a:p>
            <a:pPr>
              <a:lnSpc>
                <a:spcPct val="150000"/>
              </a:lnSpc>
            </a:pPr>
            <a:r>
              <a:rPr lang="en-GB" sz="1800">
                <a:ea typeface="+mn-lt"/>
                <a:cs typeface="+mn-lt"/>
              </a:rPr>
              <a:t>As we have always</a:t>
            </a:r>
            <a:endParaRPr lang="en-GB" sz="1800" b="1">
              <a:cs typeface="Arial"/>
            </a:endParaRPr>
          </a:p>
          <a:p>
            <a:endParaRPr lang="en-GB" sz="1000" b="1">
              <a:cs typeface="Arial"/>
            </a:endParaRPr>
          </a:p>
        </p:txBody>
      </p:sp>
      <p:sp>
        <p:nvSpPr>
          <p:cNvPr id="11" name="TextBox 10">
            <a:extLst>
              <a:ext uri="{FF2B5EF4-FFF2-40B4-BE49-F238E27FC236}">
                <a16:creationId xmlns:a16="http://schemas.microsoft.com/office/drawing/2014/main" id="{5BE59F1E-9303-9DAB-DB5D-58B92A191E1C}"/>
              </a:ext>
            </a:extLst>
          </p:cNvPr>
          <p:cNvSpPr txBox="1"/>
          <p:nvPr/>
        </p:nvSpPr>
        <p:spPr>
          <a:xfrm>
            <a:off x="5934106" y="1564614"/>
            <a:ext cx="2458861" cy="70788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GB" sz="1800" b="1">
                <a:cs typeface="Arial"/>
              </a:rPr>
              <a:t>Chorus chords</a:t>
            </a:r>
            <a:endParaRPr lang="en-GB" sz="1800">
              <a:cs typeface="Arial"/>
            </a:endParaRPr>
          </a:p>
          <a:p>
            <a:r>
              <a:rPr lang="en-GB" sz="1800" b="1">
                <a:cs typeface="Arial"/>
              </a:rPr>
              <a:t>|G |C |Em D |C | </a:t>
            </a:r>
            <a:endParaRPr lang="en-GB" sz="1800">
              <a:cs typeface="Arial"/>
            </a:endParaRPr>
          </a:p>
          <a:p>
            <a:endParaRPr lang="en-GB" sz="1000" b="1">
              <a:cs typeface="Arial"/>
            </a:endParaRPr>
          </a:p>
        </p:txBody>
      </p:sp>
      <p:sp>
        <p:nvSpPr>
          <p:cNvPr id="8" name="TextBox 7">
            <a:extLst>
              <a:ext uri="{FF2B5EF4-FFF2-40B4-BE49-F238E27FC236}">
                <a16:creationId xmlns:a16="http://schemas.microsoft.com/office/drawing/2014/main" id="{5EF290AE-4364-B797-A02F-B4BB81A5E877}"/>
              </a:ext>
            </a:extLst>
          </p:cNvPr>
          <p:cNvSpPr txBox="1"/>
          <p:nvPr/>
        </p:nvSpPr>
        <p:spPr>
          <a:xfrm>
            <a:off x="5934106" y="2210945"/>
            <a:ext cx="4640166" cy="2118529"/>
          </a:xfrm>
          <a:prstGeom prst="rect">
            <a:avLst/>
          </a:prstGeom>
          <a:noFill/>
        </p:spPr>
        <p:txBody>
          <a:bodyPr wrap="square">
            <a:spAutoFit/>
          </a:bodyPr>
          <a:lstStyle/>
          <a:p>
            <a:pPr>
              <a:lnSpc>
                <a:spcPct val="150000"/>
              </a:lnSpc>
            </a:pPr>
            <a:r>
              <a:rPr lang="en-GB" sz="1800" b="1">
                <a:ea typeface="+mn-lt"/>
                <a:cs typeface="+mn-lt"/>
              </a:rPr>
              <a:t>Chorus</a:t>
            </a:r>
            <a:endParaRPr lang="en-GB" sz="1800">
              <a:ea typeface="+mn-lt"/>
              <a:cs typeface="+mn-lt"/>
            </a:endParaRPr>
          </a:p>
          <a:p>
            <a:pPr>
              <a:lnSpc>
                <a:spcPct val="150000"/>
              </a:lnSpc>
            </a:pPr>
            <a:r>
              <a:rPr lang="en-GB" sz="1800">
                <a:ea typeface="+mn-lt"/>
                <a:cs typeface="+mn-lt"/>
              </a:rPr>
              <a:t>I belong, I belong</a:t>
            </a:r>
            <a:endParaRPr lang="en-US" sz="1800">
              <a:ea typeface="+mn-lt"/>
              <a:cs typeface="+mn-lt"/>
            </a:endParaRPr>
          </a:p>
          <a:p>
            <a:pPr>
              <a:lnSpc>
                <a:spcPct val="150000"/>
              </a:lnSpc>
            </a:pPr>
            <a:r>
              <a:rPr lang="en-GB" sz="1800">
                <a:ea typeface="+mn-lt"/>
                <a:cs typeface="+mn-lt"/>
              </a:rPr>
              <a:t>Let the love of country make you strong</a:t>
            </a:r>
            <a:endParaRPr lang="en-US" sz="1800">
              <a:ea typeface="+mn-lt"/>
              <a:cs typeface="+mn-lt"/>
            </a:endParaRPr>
          </a:p>
          <a:p>
            <a:pPr>
              <a:lnSpc>
                <a:spcPct val="150000"/>
              </a:lnSpc>
            </a:pPr>
            <a:r>
              <a:rPr lang="en-GB" sz="1800">
                <a:ea typeface="+mn-lt"/>
                <a:cs typeface="+mn-lt"/>
              </a:rPr>
              <a:t>I am free, I am free</a:t>
            </a:r>
            <a:endParaRPr lang="en-US" sz="1800">
              <a:ea typeface="+mn-lt"/>
              <a:cs typeface="+mn-lt"/>
            </a:endParaRPr>
          </a:p>
          <a:p>
            <a:pPr>
              <a:lnSpc>
                <a:spcPct val="150000"/>
              </a:lnSpc>
            </a:pPr>
            <a:r>
              <a:rPr lang="en-GB" sz="1800">
                <a:ea typeface="+mn-lt"/>
                <a:cs typeface="+mn-lt"/>
              </a:rPr>
              <a:t>Part of everything that lives and breathes</a:t>
            </a:r>
            <a:endParaRPr lang="en-GB" sz="1800">
              <a:cs typeface="Arial"/>
            </a:endParaRPr>
          </a:p>
        </p:txBody>
      </p:sp>
      <p:sp>
        <p:nvSpPr>
          <p:cNvPr id="3" name="TextBox 2">
            <a:extLst>
              <a:ext uri="{FF2B5EF4-FFF2-40B4-BE49-F238E27FC236}">
                <a16:creationId xmlns:a16="http://schemas.microsoft.com/office/drawing/2014/main" id="{230228CF-D151-22FF-C394-9F968265F762}"/>
              </a:ext>
            </a:extLst>
          </p:cNvPr>
          <p:cNvSpPr txBox="1"/>
          <p:nvPr/>
        </p:nvSpPr>
        <p:spPr>
          <a:xfrm>
            <a:off x="188149" y="6498000"/>
            <a:ext cx="11486443" cy="202299"/>
          </a:xfrm>
          <a:prstGeom prst="rect">
            <a:avLst/>
          </a:prstGeom>
          <a:noFill/>
        </p:spPr>
        <p:txBody>
          <a:bodyPr rot="0" spcFirstLastPara="0" vert="horz" wrap="square" lIns="0" tIns="0" rIns="0" bIns="0" numCol="1" spcCol="0" rtlCol="0" fromWordArt="0" anchor="t" anchorCtr="0" forceAA="0" compatLnSpc="1">
            <a:prstTxWarp prst="textNoShape">
              <a:avLst/>
            </a:prstTxWarp>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nSpc>
                <a:spcPct val="150000"/>
              </a:lnSpc>
            </a:pPr>
            <a:r>
              <a:rPr lang="en-AU" sz="1000"/>
              <a:t>‘I Belong’ by Nancy Bates has been licensed by the NSW Department of Education. All rights reserved for the use of NSW Department of Education teachers and students only.   </a:t>
            </a:r>
            <a:r>
              <a:rPr sz="1000">
                <a:ea typeface="Arial"/>
                <a:cs typeface="Arial"/>
              </a:rPr>
              <a:t> </a:t>
            </a:r>
            <a:endParaRPr lang="en-US" sz="1000"/>
          </a:p>
        </p:txBody>
      </p:sp>
      <p:sp>
        <p:nvSpPr>
          <p:cNvPr id="2" name="Slide Number Placeholder 1">
            <a:extLst>
              <a:ext uri="{FF2B5EF4-FFF2-40B4-BE49-F238E27FC236}">
                <a16:creationId xmlns:a16="http://schemas.microsoft.com/office/drawing/2014/main" id="{69817613-7F8A-F9AB-B1CB-9982BEB69FA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23</a:t>
            </a:fld>
            <a:endParaRPr lang="en-AU"/>
          </a:p>
        </p:txBody>
      </p:sp>
    </p:spTree>
    <p:extLst>
      <p:ext uri="{BB962C8B-B14F-4D97-AF65-F5344CB8AC3E}">
        <p14:creationId xmlns:p14="http://schemas.microsoft.com/office/powerpoint/2010/main" val="1407131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EDF9E0"/>
        </a:solidFill>
        <a:effectLst/>
      </p:bgPr>
    </p:bg>
    <p:spTree>
      <p:nvGrpSpPr>
        <p:cNvPr id="1" name="">
          <a:extLst>
            <a:ext uri="{FF2B5EF4-FFF2-40B4-BE49-F238E27FC236}">
              <a16:creationId xmlns:a16="http://schemas.microsoft.com/office/drawing/2014/main" id="{57753DC6-58C3-4C74-256E-7E2480C5241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F5CC1EB-2B6C-44CE-5DD2-603CEDC54188}"/>
              </a:ext>
            </a:extLst>
          </p:cNvPr>
          <p:cNvSpPr>
            <a:spLocks noGrp="1"/>
          </p:cNvSpPr>
          <p:nvPr>
            <p:ph type="title"/>
          </p:nvPr>
        </p:nvSpPr>
        <p:spPr/>
        <p:txBody>
          <a:bodyPr/>
          <a:lstStyle/>
          <a:p>
            <a:r>
              <a:rPr lang="en-AU">
                <a:latin typeface="+mj-lt"/>
                <a:cs typeface="Arial"/>
              </a:rPr>
              <a:t>Activity</a:t>
            </a:r>
            <a:r>
              <a:rPr lang="en-AU">
                <a:latin typeface="+mj-lt"/>
                <a:ea typeface="Calibri"/>
                <a:cs typeface="Arial"/>
              </a:rPr>
              <a:t> </a:t>
            </a:r>
            <a:r>
              <a:rPr lang="en-AU">
                <a:latin typeface="+mj-lt"/>
                <a:cs typeface="Arial"/>
              </a:rPr>
              <a:t>1.2 – </a:t>
            </a:r>
            <a:r>
              <a:rPr lang="en-AU">
                <a:latin typeface="+mj-lt"/>
              </a:rPr>
              <a:t>perform ‘I Belong – As I Walk On My Country’ (</a:t>
            </a:r>
            <a:r>
              <a:rPr lang="en-AU" err="1">
                <a:latin typeface="+mj-lt"/>
              </a:rPr>
              <a:t>Barkindji</a:t>
            </a:r>
            <a:r>
              <a:rPr lang="en-AU">
                <a:latin typeface="+mj-lt"/>
              </a:rPr>
              <a:t>) (6)</a:t>
            </a:r>
            <a:endParaRPr lang="en-AU">
              <a:latin typeface="+mj-lt"/>
              <a:ea typeface="Calibri"/>
            </a:endParaRPr>
          </a:p>
        </p:txBody>
      </p:sp>
      <p:sp>
        <p:nvSpPr>
          <p:cNvPr id="9" name="TextBox 8">
            <a:extLst>
              <a:ext uri="{FF2B5EF4-FFF2-40B4-BE49-F238E27FC236}">
                <a16:creationId xmlns:a16="http://schemas.microsoft.com/office/drawing/2014/main" id="{69C78A68-D83B-027F-7461-86E911F02405}"/>
              </a:ext>
            </a:extLst>
          </p:cNvPr>
          <p:cNvSpPr txBox="1"/>
          <p:nvPr/>
        </p:nvSpPr>
        <p:spPr>
          <a:xfrm>
            <a:off x="359999" y="1468696"/>
            <a:ext cx="2406168" cy="946221"/>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14000"/>
              </a:lnSpc>
              <a:spcAft>
                <a:spcPts val="600"/>
              </a:spcAft>
            </a:pPr>
            <a:r>
              <a:rPr lang="en-GB" sz="1800" b="1">
                <a:cs typeface="Arial"/>
              </a:rPr>
              <a:t>Verse chords</a:t>
            </a:r>
            <a:endParaRPr lang="en-GB" sz="1800">
              <a:cs typeface="Arial"/>
            </a:endParaRPr>
          </a:p>
          <a:p>
            <a:pPr>
              <a:lnSpc>
                <a:spcPct val="114000"/>
              </a:lnSpc>
              <a:spcAft>
                <a:spcPts val="600"/>
              </a:spcAft>
            </a:pPr>
            <a:r>
              <a:rPr lang="en-GB" sz="1800" b="1">
                <a:cs typeface="Arial"/>
              </a:rPr>
              <a:t>|G |C |Em |C | </a:t>
            </a:r>
            <a:endParaRPr lang="en-GB" sz="1800">
              <a:cs typeface="Arial"/>
            </a:endParaRPr>
          </a:p>
          <a:p>
            <a:pPr>
              <a:lnSpc>
                <a:spcPct val="114000"/>
              </a:lnSpc>
              <a:spcAft>
                <a:spcPts val="600"/>
              </a:spcAft>
            </a:pPr>
            <a:endParaRPr lang="en-GB" sz="1000" b="1">
              <a:cs typeface="Arial"/>
            </a:endParaRPr>
          </a:p>
        </p:txBody>
      </p:sp>
      <p:sp>
        <p:nvSpPr>
          <p:cNvPr id="6" name="TextBox 5">
            <a:extLst>
              <a:ext uri="{FF2B5EF4-FFF2-40B4-BE49-F238E27FC236}">
                <a16:creationId xmlns:a16="http://schemas.microsoft.com/office/drawing/2014/main" id="{977AF805-5AD4-9FDD-AB52-A94E5196C448}"/>
              </a:ext>
            </a:extLst>
          </p:cNvPr>
          <p:cNvSpPr txBox="1"/>
          <p:nvPr/>
        </p:nvSpPr>
        <p:spPr>
          <a:xfrm>
            <a:off x="359999" y="2354800"/>
            <a:ext cx="4432881" cy="2645789"/>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14000"/>
              </a:lnSpc>
              <a:spcAft>
                <a:spcPts val="600"/>
              </a:spcAft>
            </a:pPr>
            <a:r>
              <a:rPr lang="en-GB" sz="1800" b="1">
                <a:cs typeface="Arial"/>
              </a:rPr>
              <a:t>Verse 2</a:t>
            </a:r>
            <a:endParaRPr lang="en-GB" sz="1800">
              <a:cs typeface="Arial"/>
            </a:endParaRPr>
          </a:p>
          <a:p>
            <a:pPr>
              <a:lnSpc>
                <a:spcPct val="114000"/>
              </a:lnSpc>
              <a:spcAft>
                <a:spcPts val="600"/>
              </a:spcAft>
            </a:pPr>
            <a:r>
              <a:rPr lang="en-GB" sz="1800">
                <a:cs typeface="Arial"/>
              </a:rPr>
              <a:t>When our bodies return to the land</a:t>
            </a:r>
          </a:p>
          <a:p>
            <a:pPr>
              <a:lnSpc>
                <a:spcPct val="114000"/>
              </a:lnSpc>
              <a:spcAft>
                <a:spcPts val="600"/>
              </a:spcAft>
            </a:pPr>
            <a:r>
              <a:rPr lang="en-GB" sz="1800">
                <a:cs typeface="Arial"/>
              </a:rPr>
              <a:t>Back to dust, to soil and to sand</a:t>
            </a:r>
          </a:p>
          <a:p>
            <a:pPr>
              <a:lnSpc>
                <a:spcPct val="114000"/>
              </a:lnSpc>
              <a:spcAft>
                <a:spcPts val="600"/>
              </a:spcAft>
            </a:pPr>
            <a:r>
              <a:rPr lang="en-GB" sz="1800">
                <a:cs typeface="Arial"/>
              </a:rPr>
              <a:t>I’ll be ready, I’ll understand</a:t>
            </a:r>
          </a:p>
          <a:p>
            <a:pPr>
              <a:lnSpc>
                <a:spcPct val="114000"/>
              </a:lnSpc>
              <a:spcAft>
                <a:spcPts val="600"/>
              </a:spcAft>
            </a:pPr>
            <a:r>
              <a:rPr lang="en-GB" sz="1800">
                <a:cs typeface="Arial"/>
              </a:rPr>
              <a:t>Ancestors there in the sky</a:t>
            </a:r>
          </a:p>
          <a:p>
            <a:pPr>
              <a:lnSpc>
                <a:spcPct val="114000"/>
              </a:lnSpc>
              <a:spcAft>
                <a:spcPts val="600"/>
              </a:spcAft>
            </a:pPr>
            <a:r>
              <a:rPr lang="en-GB" sz="1800">
                <a:cs typeface="Arial"/>
              </a:rPr>
              <a:t>Will lead us all through the long dark night</a:t>
            </a:r>
          </a:p>
          <a:p>
            <a:pPr>
              <a:lnSpc>
                <a:spcPct val="114000"/>
              </a:lnSpc>
              <a:spcAft>
                <a:spcPts val="600"/>
              </a:spcAft>
            </a:pPr>
            <a:r>
              <a:rPr lang="en-GB" sz="1800">
                <a:cs typeface="Arial"/>
              </a:rPr>
              <a:t>To their love and to the light</a:t>
            </a:r>
          </a:p>
        </p:txBody>
      </p:sp>
      <p:sp>
        <p:nvSpPr>
          <p:cNvPr id="11" name="TextBox 10">
            <a:extLst>
              <a:ext uri="{FF2B5EF4-FFF2-40B4-BE49-F238E27FC236}">
                <a16:creationId xmlns:a16="http://schemas.microsoft.com/office/drawing/2014/main" id="{1B5088D9-9644-F4AF-D7C0-5C1688EB3F61}"/>
              </a:ext>
            </a:extLst>
          </p:cNvPr>
          <p:cNvSpPr txBox="1"/>
          <p:nvPr/>
        </p:nvSpPr>
        <p:spPr>
          <a:xfrm>
            <a:off x="6096000" y="1468696"/>
            <a:ext cx="2458861" cy="946221"/>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14000"/>
              </a:lnSpc>
              <a:spcAft>
                <a:spcPts val="600"/>
              </a:spcAft>
            </a:pPr>
            <a:r>
              <a:rPr lang="en-GB" sz="1800" b="1">
                <a:cs typeface="Arial"/>
              </a:rPr>
              <a:t>Chorus chords</a:t>
            </a:r>
            <a:endParaRPr lang="en-GB" sz="1800">
              <a:cs typeface="Arial"/>
            </a:endParaRPr>
          </a:p>
          <a:p>
            <a:pPr>
              <a:lnSpc>
                <a:spcPct val="114000"/>
              </a:lnSpc>
              <a:spcAft>
                <a:spcPts val="600"/>
              </a:spcAft>
            </a:pPr>
            <a:r>
              <a:rPr lang="en-GB" sz="1800" b="1">
                <a:cs typeface="Arial"/>
              </a:rPr>
              <a:t>|G |C |Em D |C | </a:t>
            </a:r>
            <a:endParaRPr lang="en-GB" sz="1800">
              <a:cs typeface="Arial"/>
            </a:endParaRPr>
          </a:p>
          <a:p>
            <a:pPr>
              <a:lnSpc>
                <a:spcPct val="114000"/>
              </a:lnSpc>
              <a:spcAft>
                <a:spcPts val="600"/>
              </a:spcAft>
            </a:pPr>
            <a:endParaRPr lang="en-GB" sz="1000" b="1">
              <a:cs typeface="Arial"/>
            </a:endParaRPr>
          </a:p>
        </p:txBody>
      </p:sp>
      <p:sp>
        <p:nvSpPr>
          <p:cNvPr id="14" name="TextBox 13">
            <a:extLst>
              <a:ext uri="{FF2B5EF4-FFF2-40B4-BE49-F238E27FC236}">
                <a16:creationId xmlns:a16="http://schemas.microsoft.com/office/drawing/2014/main" id="{152E2467-9BA3-B609-35B5-65CE126DB0C4}"/>
              </a:ext>
            </a:extLst>
          </p:cNvPr>
          <p:cNvSpPr txBox="1"/>
          <p:nvPr/>
        </p:nvSpPr>
        <p:spPr>
          <a:xfrm>
            <a:off x="6096000" y="2203270"/>
            <a:ext cx="4976545" cy="1952650"/>
          </a:xfrm>
          <a:prstGeom prst="rect">
            <a:avLst/>
          </a:prstGeom>
          <a:noFill/>
        </p:spPr>
        <p:txBody>
          <a:bodyPr wrap="square" lIns="0">
            <a:spAutoFit/>
          </a:bodyPr>
          <a:lstStyle/>
          <a:p>
            <a:pPr>
              <a:lnSpc>
                <a:spcPct val="114000"/>
              </a:lnSpc>
              <a:spcAft>
                <a:spcPts val="600"/>
              </a:spcAft>
            </a:pPr>
            <a:r>
              <a:rPr lang="en-GB" sz="1800" b="1">
                <a:cs typeface="Arial"/>
              </a:rPr>
              <a:t>Chorus</a:t>
            </a:r>
            <a:endParaRPr lang="en-GB" sz="1800">
              <a:cs typeface="Arial"/>
            </a:endParaRPr>
          </a:p>
          <a:p>
            <a:pPr>
              <a:lnSpc>
                <a:spcPct val="114000"/>
              </a:lnSpc>
              <a:spcAft>
                <a:spcPts val="600"/>
              </a:spcAft>
            </a:pPr>
            <a:r>
              <a:rPr lang="en-GB" sz="1800">
                <a:cs typeface="Arial"/>
              </a:rPr>
              <a:t>I belong, I belong</a:t>
            </a:r>
          </a:p>
          <a:p>
            <a:pPr>
              <a:lnSpc>
                <a:spcPct val="114000"/>
              </a:lnSpc>
              <a:spcAft>
                <a:spcPts val="600"/>
              </a:spcAft>
            </a:pPr>
            <a:r>
              <a:rPr lang="en-GB" sz="1800">
                <a:cs typeface="Arial"/>
              </a:rPr>
              <a:t>Let the love of country make you strong</a:t>
            </a:r>
          </a:p>
          <a:p>
            <a:pPr>
              <a:lnSpc>
                <a:spcPct val="114000"/>
              </a:lnSpc>
              <a:spcAft>
                <a:spcPts val="600"/>
              </a:spcAft>
            </a:pPr>
            <a:r>
              <a:rPr lang="en-GB" sz="1800">
                <a:cs typeface="Arial"/>
              </a:rPr>
              <a:t>I am free, I am free</a:t>
            </a:r>
          </a:p>
          <a:p>
            <a:pPr>
              <a:lnSpc>
                <a:spcPct val="114000"/>
              </a:lnSpc>
              <a:spcAft>
                <a:spcPts val="600"/>
              </a:spcAft>
            </a:pPr>
            <a:r>
              <a:rPr lang="en-GB" sz="1800">
                <a:cs typeface="Arial"/>
              </a:rPr>
              <a:t>Part of everything that lives and breathes</a:t>
            </a:r>
          </a:p>
        </p:txBody>
      </p:sp>
      <p:sp>
        <p:nvSpPr>
          <p:cNvPr id="12" name="TextBox 11">
            <a:extLst>
              <a:ext uri="{FF2B5EF4-FFF2-40B4-BE49-F238E27FC236}">
                <a16:creationId xmlns:a16="http://schemas.microsoft.com/office/drawing/2014/main" id="{0A13A175-36F7-4FCF-B61B-7872048BBB03}"/>
              </a:ext>
            </a:extLst>
          </p:cNvPr>
          <p:cNvSpPr txBox="1"/>
          <p:nvPr/>
        </p:nvSpPr>
        <p:spPr>
          <a:xfrm>
            <a:off x="6096000" y="4465320"/>
            <a:ext cx="2176638" cy="682174"/>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14000"/>
              </a:lnSpc>
              <a:spcAft>
                <a:spcPts val="600"/>
              </a:spcAft>
            </a:pPr>
            <a:r>
              <a:rPr lang="en-GB" sz="1800" b="1">
                <a:cs typeface="Arial"/>
              </a:rPr>
              <a:t>Bridge chords</a:t>
            </a:r>
            <a:endParaRPr lang="en-GB" sz="1800">
              <a:cs typeface="Arial"/>
            </a:endParaRPr>
          </a:p>
          <a:p>
            <a:pPr>
              <a:lnSpc>
                <a:spcPct val="114000"/>
              </a:lnSpc>
              <a:spcAft>
                <a:spcPts val="600"/>
              </a:spcAft>
            </a:pPr>
            <a:r>
              <a:rPr lang="en-GB" sz="1800" b="1">
                <a:cs typeface="Arial"/>
              </a:rPr>
              <a:t>|G |C | </a:t>
            </a:r>
            <a:endParaRPr lang="en-GB" sz="1800">
              <a:cs typeface="Arial" panose="020B0604020202020204"/>
            </a:endParaRPr>
          </a:p>
        </p:txBody>
      </p:sp>
      <p:sp>
        <p:nvSpPr>
          <p:cNvPr id="16" name="TextBox 15">
            <a:extLst>
              <a:ext uri="{FF2B5EF4-FFF2-40B4-BE49-F238E27FC236}">
                <a16:creationId xmlns:a16="http://schemas.microsoft.com/office/drawing/2014/main" id="{DBB9CC03-B0E6-A384-1A32-93241F1D8F4D}"/>
              </a:ext>
            </a:extLst>
          </p:cNvPr>
          <p:cNvSpPr txBox="1"/>
          <p:nvPr/>
        </p:nvSpPr>
        <p:spPr>
          <a:xfrm>
            <a:off x="6096000" y="5262203"/>
            <a:ext cx="3764433" cy="774443"/>
          </a:xfrm>
          <a:prstGeom prst="rect">
            <a:avLst/>
          </a:prstGeom>
          <a:noFill/>
        </p:spPr>
        <p:txBody>
          <a:bodyPr wrap="square" lIns="0">
            <a:spAutoFit/>
          </a:bodyPr>
          <a:lstStyle/>
          <a:p>
            <a:pPr>
              <a:lnSpc>
                <a:spcPct val="114000"/>
              </a:lnSpc>
              <a:spcAft>
                <a:spcPts val="600"/>
              </a:spcAft>
            </a:pPr>
            <a:r>
              <a:rPr lang="en-GB" sz="1800" b="1">
                <a:cs typeface="Arial"/>
              </a:rPr>
              <a:t>Bridge </a:t>
            </a:r>
            <a:endParaRPr lang="en-GB" sz="1800">
              <a:cs typeface="Arial"/>
            </a:endParaRPr>
          </a:p>
          <a:p>
            <a:pPr>
              <a:lnSpc>
                <a:spcPct val="114000"/>
              </a:lnSpc>
              <a:spcAft>
                <a:spcPts val="600"/>
              </a:spcAft>
            </a:pPr>
            <a:r>
              <a:rPr lang="en-GB" sz="1800">
                <a:cs typeface="Arial"/>
              </a:rPr>
              <a:t>Kirra-</a:t>
            </a:r>
            <a:r>
              <a:rPr lang="en-GB" sz="1800" err="1">
                <a:cs typeface="Arial"/>
              </a:rPr>
              <a:t>yi</a:t>
            </a:r>
            <a:r>
              <a:rPr lang="en-GB" sz="1800">
                <a:cs typeface="Arial"/>
              </a:rPr>
              <a:t>-</a:t>
            </a:r>
            <a:r>
              <a:rPr lang="en-GB" sz="1800" err="1">
                <a:cs typeface="Arial"/>
              </a:rPr>
              <a:t>ri</a:t>
            </a:r>
            <a:r>
              <a:rPr lang="en-GB" sz="1800">
                <a:cs typeface="Arial"/>
              </a:rPr>
              <a:t>, </a:t>
            </a:r>
            <a:r>
              <a:rPr lang="en-GB" sz="1800" err="1">
                <a:cs typeface="Arial"/>
              </a:rPr>
              <a:t>kirra-yi-ri</a:t>
            </a:r>
            <a:r>
              <a:rPr lang="en-GB" sz="1800">
                <a:cs typeface="Arial"/>
              </a:rPr>
              <a:t> </a:t>
            </a:r>
            <a:r>
              <a:rPr lang="en-GB" sz="1800" err="1">
                <a:cs typeface="Arial"/>
              </a:rPr>
              <a:t>thik-aapa</a:t>
            </a:r>
            <a:r>
              <a:rPr lang="en-GB" sz="1800">
                <a:cs typeface="Arial"/>
              </a:rPr>
              <a:t> x 3 </a:t>
            </a:r>
          </a:p>
        </p:txBody>
      </p:sp>
      <p:sp>
        <p:nvSpPr>
          <p:cNvPr id="3" name="TextBox 2">
            <a:extLst>
              <a:ext uri="{FF2B5EF4-FFF2-40B4-BE49-F238E27FC236}">
                <a16:creationId xmlns:a16="http://schemas.microsoft.com/office/drawing/2014/main" id="{85403B43-0B20-BF1A-F1F6-D1E66A6678A9}"/>
              </a:ext>
            </a:extLst>
          </p:cNvPr>
          <p:cNvSpPr txBox="1"/>
          <p:nvPr/>
        </p:nvSpPr>
        <p:spPr>
          <a:xfrm>
            <a:off x="359999" y="6449788"/>
            <a:ext cx="11486443" cy="160750"/>
          </a:xfrm>
          <a:prstGeom prst="rect">
            <a:avLst/>
          </a:prstGeom>
          <a:noFill/>
        </p:spPr>
        <p:txBody>
          <a:bodyPr rot="0" spcFirstLastPara="0" vert="horz" wrap="square" lIns="0" tIns="0" rIns="0" bIns="0" numCol="1" spcCol="0" rtlCol="0" fromWordArt="0" anchor="t" anchorCtr="0" forceAA="0" compatLnSpc="1">
            <a:prstTxWarp prst="textNoShape">
              <a:avLst/>
            </a:prstTxWarp>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nSpc>
                <a:spcPct val="114000"/>
              </a:lnSpc>
              <a:spcAft>
                <a:spcPts val="600"/>
              </a:spcAft>
            </a:pPr>
            <a:r>
              <a:rPr lang="en-AU" sz="1000"/>
              <a:t>‘I Belong’ by Nancy Bates has been licensed by the NSW Department of Education. All rights reserved for the use of NSW Department of Education teachers and students only.   </a:t>
            </a:r>
            <a:r>
              <a:rPr sz="1000">
                <a:ea typeface="Arial"/>
                <a:cs typeface="Arial"/>
              </a:rPr>
              <a:t> </a:t>
            </a:r>
            <a:endParaRPr lang="en-US" sz="1800"/>
          </a:p>
        </p:txBody>
      </p:sp>
      <p:sp>
        <p:nvSpPr>
          <p:cNvPr id="2" name="Slide Number Placeholder 1">
            <a:extLst>
              <a:ext uri="{FF2B5EF4-FFF2-40B4-BE49-F238E27FC236}">
                <a16:creationId xmlns:a16="http://schemas.microsoft.com/office/drawing/2014/main" id="{54695A31-648B-EE3D-3E37-B2A292955B04}"/>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24</a:t>
            </a:fld>
            <a:endParaRPr lang="en-AU"/>
          </a:p>
        </p:txBody>
      </p:sp>
    </p:spTree>
    <p:extLst>
      <p:ext uri="{BB962C8B-B14F-4D97-AF65-F5344CB8AC3E}">
        <p14:creationId xmlns:p14="http://schemas.microsoft.com/office/powerpoint/2010/main" val="3623816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EDF9E0"/>
        </a:solidFill>
        <a:effectLst/>
      </p:bgPr>
    </p:bg>
    <p:spTree>
      <p:nvGrpSpPr>
        <p:cNvPr id="1" name="">
          <a:extLst>
            <a:ext uri="{FF2B5EF4-FFF2-40B4-BE49-F238E27FC236}">
              <a16:creationId xmlns:a16="http://schemas.microsoft.com/office/drawing/2014/main" id="{D6A8BAFE-4A6B-3BF6-6268-C9A7F1C0E63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03B90D2-7E58-2FB5-C1F6-756530412FF2}"/>
              </a:ext>
            </a:extLst>
          </p:cNvPr>
          <p:cNvSpPr>
            <a:spLocks noGrp="1"/>
          </p:cNvSpPr>
          <p:nvPr>
            <p:ph type="title"/>
          </p:nvPr>
        </p:nvSpPr>
        <p:spPr/>
        <p:txBody>
          <a:bodyPr/>
          <a:lstStyle/>
          <a:p>
            <a:r>
              <a:rPr lang="en-AU">
                <a:latin typeface="+mj-lt"/>
                <a:cs typeface="Arial"/>
              </a:rPr>
              <a:t>Activity</a:t>
            </a:r>
            <a:r>
              <a:rPr lang="en-AU">
                <a:latin typeface="+mj-lt"/>
                <a:ea typeface="Calibri"/>
                <a:cs typeface="Arial"/>
              </a:rPr>
              <a:t> </a:t>
            </a:r>
            <a:r>
              <a:rPr lang="en-AU">
                <a:latin typeface="+mj-lt"/>
                <a:cs typeface="Arial"/>
              </a:rPr>
              <a:t>1.2 – perform ‘I Belong – As I Walk On My Country’ (</a:t>
            </a:r>
            <a:r>
              <a:rPr lang="en-AU" err="1">
                <a:latin typeface="+mj-lt"/>
                <a:cs typeface="Arial"/>
              </a:rPr>
              <a:t>Barkindji</a:t>
            </a:r>
            <a:r>
              <a:rPr lang="en-AU">
                <a:latin typeface="+mj-lt"/>
                <a:cs typeface="Arial"/>
              </a:rPr>
              <a:t>) (7)</a:t>
            </a:r>
            <a:br>
              <a:rPr lang="en-AU">
                <a:latin typeface="+mj-lt"/>
                <a:cs typeface="Arial"/>
              </a:rPr>
            </a:br>
            <a:endParaRPr lang="en-AU">
              <a:latin typeface="+mj-lt"/>
              <a:ea typeface="Calibri"/>
            </a:endParaRPr>
          </a:p>
        </p:txBody>
      </p:sp>
      <p:sp>
        <p:nvSpPr>
          <p:cNvPr id="5" name="Text Placeholder 3">
            <a:extLst>
              <a:ext uri="{FF2B5EF4-FFF2-40B4-BE49-F238E27FC236}">
                <a16:creationId xmlns:a16="http://schemas.microsoft.com/office/drawing/2014/main" id="{922AB809-5E3E-02FB-D786-21928FE777A7}"/>
              </a:ext>
            </a:extLst>
          </p:cNvPr>
          <p:cNvSpPr>
            <a:spLocks noGrp="1"/>
          </p:cNvSpPr>
          <p:nvPr>
            <p:ph type="body" sz="quarter" idx="18"/>
          </p:nvPr>
        </p:nvSpPr>
        <p:spPr>
          <a:xfrm>
            <a:off x="360000" y="1492542"/>
            <a:ext cx="11484000" cy="310015"/>
          </a:xfrm>
        </p:spPr>
        <p:txBody>
          <a:bodyPr/>
          <a:lstStyle/>
          <a:p>
            <a:r>
              <a:rPr lang="en-US">
                <a:latin typeface="+mj-lt"/>
                <a:cs typeface="Arial"/>
              </a:rPr>
              <a:t>Alternate power chords – lead sheet</a:t>
            </a:r>
            <a:endParaRPr lang="en-US">
              <a:latin typeface="+mj-lt"/>
            </a:endParaRPr>
          </a:p>
        </p:txBody>
      </p:sp>
      <p:sp>
        <p:nvSpPr>
          <p:cNvPr id="9" name="TextBox 8">
            <a:extLst>
              <a:ext uri="{FF2B5EF4-FFF2-40B4-BE49-F238E27FC236}">
                <a16:creationId xmlns:a16="http://schemas.microsoft.com/office/drawing/2014/main" id="{F410AE7C-F989-3101-75C8-869C9F779BEA}"/>
              </a:ext>
            </a:extLst>
          </p:cNvPr>
          <p:cNvSpPr txBox="1"/>
          <p:nvPr/>
        </p:nvSpPr>
        <p:spPr>
          <a:xfrm>
            <a:off x="1956973" y="2169641"/>
            <a:ext cx="2406168" cy="523220"/>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r>
              <a:rPr lang="en-GB" b="1">
                <a:latin typeface="+mj-lt"/>
                <a:cs typeface="Arial"/>
              </a:rPr>
              <a:t>Guitar</a:t>
            </a:r>
            <a:endParaRPr lang="en-US" b="1">
              <a:latin typeface="+mj-lt"/>
            </a:endParaRPr>
          </a:p>
          <a:p>
            <a:endParaRPr lang="en-GB" sz="1000" b="1">
              <a:latin typeface="+mj-lt"/>
              <a:cs typeface="Arial"/>
            </a:endParaRPr>
          </a:p>
        </p:txBody>
      </p:sp>
      <p:pic>
        <p:nvPicPr>
          <p:cNvPr id="7" name="Picture 6" descr="A black and white image of a G5 guitar chord indicating 1st finger on the sixth string in the first fret and 3rd finger on the fifth string in the third fret">
            <a:extLst>
              <a:ext uri="{FF2B5EF4-FFF2-40B4-BE49-F238E27FC236}">
                <a16:creationId xmlns:a16="http://schemas.microsoft.com/office/drawing/2014/main" id="{819C7F4E-DB25-4D01-E6B6-8B22E6DD465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62139" y="3040958"/>
            <a:ext cx="2366634" cy="3266350"/>
          </a:xfrm>
          <a:prstGeom prst="rect">
            <a:avLst/>
          </a:prstGeom>
        </p:spPr>
      </p:pic>
      <p:pic>
        <p:nvPicPr>
          <p:cNvPr id="8" name="Picture 7" descr="A black and white image of a C5 guitar chord indicating 1st finger on the fifth string in the first fret, and third finger on the fourth string in the third fret">
            <a:extLst>
              <a:ext uri="{FF2B5EF4-FFF2-40B4-BE49-F238E27FC236}">
                <a16:creationId xmlns:a16="http://schemas.microsoft.com/office/drawing/2014/main" id="{BDCE2BE4-B5AD-C108-0B32-DE6AABA1BB5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88601" y="3025243"/>
            <a:ext cx="2353620" cy="3318404"/>
          </a:xfrm>
          <a:prstGeom prst="rect">
            <a:avLst/>
          </a:prstGeom>
        </p:spPr>
      </p:pic>
      <p:cxnSp>
        <p:nvCxnSpPr>
          <p:cNvPr id="15" name="Straight Connector 14">
            <a:extLst>
              <a:ext uri="{FF2B5EF4-FFF2-40B4-BE49-F238E27FC236}">
                <a16:creationId xmlns:a16="http://schemas.microsoft.com/office/drawing/2014/main" id="{357ED1A9-57AD-E01E-1B69-2C16462E21E5}"/>
              </a:ext>
              <a:ext uri="{C183D7F6-B498-43B3-948B-1728B52AA6E4}">
                <adec:decorative xmlns:adec="http://schemas.microsoft.com/office/drawing/2017/decorative" val="1"/>
              </a:ext>
            </a:extLst>
          </p:cNvPr>
          <p:cNvCxnSpPr>
            <a:cxnSpLocks/>
          </p:cNvCxnSpPr>
          <p:nvPr/>
        </p:nvCxnSpPr>
        <p:spPr>
          <a:xfrm>
            <a:off x="6096000" y="2161783"/>
            <a:ext cx="0" cy="420797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B7E21B88-C0BD-7BA4-83FC-242E722D47B5}"/>
              </a:ext>
            </a:extLst>
          </p:cNvPr>
          <p:cNvSpPr txBox="1"/>
          <p:nvPr/>
        </p:nvSpPr>
        <p:spPr>
          <a:xfrm>
            <a:off x="7829681" y="2161783"/>
            <a:ext cx="2458861" cy="523220"/>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r>
              <a:rPr lang="en-GB" b="1">
                <a:latin typeface="+mj-lt"/>
                <a:cs typeface="Arial"/>
              </a:rPr>
              <a:t>Ukulele</a:t>
            </a:r>
            <a:endParaRPr lang="en-US" b="1">
              <a:latin typeface="+mj-lt"/>
            </a:endParaRPr>
          </a:p>
          <a:p>
            <a:endParaRPr lang="en-GB" sz="1000" b="1">
              <a:latin typeface="+mj-lt"/>
              <a:cs typeface="Arial"/>
            </a:endParaRPr>
          </a:p>
        </p:txBody>
      </p:sp>
      <p:pic>
        <p:nvPicPr>
          <p:cNvPr id="6" name="Picture 5" descr="A black and white image of a G5 ukulele chord indicating 2nd finger on the third string in the second fret, and first finger on the second string in the third fret">
            <a:extLst>
              <a:ext uri="{FF2B5EF4-FFF2-40B4-BE49-F238E27FC236}">
                <a16:creationId xmlns:a16="http://schemas.microsoft.com/office/drawing/2014/main" id="{3DCA85EC-597B-5C41-7B6C-4A7AAC2D9B1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02049" y="3025244"/>
            <a:ext cx="2358388" cy="3318403"/>
          </a:xfrm>
          <a:prstGeom prst="rect">
            <a:avLst/>
          </a:prstGeom>
        </p:spPr>
      </p:pic>
      <p:pic>
        <p:nvPicPr>
          <p:cNvPr id="3" name="Picture 2" descr="A black and white image of a C5 ukulele chord indicating 2nd finger on the second string in the third fret, and first finger on the first string in the third fret">
            <a:extLst>
              <a:ext uri="{FF2B5EF4-FFF2-40B4-BE49-F238E27FC236}">
                <a16:creationId xmlns:a16="http://schemas.microsoft.com/office/drawing/2014/main" id="{6151E268-D546-77AF-504C-6C9FDFDE25E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398208" y="3025243"/>
            <a:ext cx="2358388" cy="3318404"/>
          </a:xfrm>
          <a:prstGeom prst="rect">
            <a:avLst/>
          </a:prstGeom>
        </p:spPr>
      </p:pic>
      <p:sp>
        <p:nvSpPr>
          <p:cNvPr id="10" name="TextBox 2">
            <a:extLst>
              <a:ext uri="{FF2B5EF4-FFF2-40B4-BE49-F238E27FC236}">
                <a16:creationId xmlns:a16="http://schemas.microsoft.com/office/drawing/2014/main" id="{CECCA462-EF5C-FDE5-730F-F51F9DBA7CF7}"/>
              </a:ext>
            </a:extLst>
          </p:cNvPr>
          <p:cNvSpPr txBox="1"/>
          <p:nvPr/>
        </p:nvSpPr>
        <p:spPr>
          <a:xfrm>
            <a:off x="359999" y="6542112"/>
            <a:ext cx="11486443" cy="153888"/>
          </a:xfrm>
          <a:prstGeom prst="rect">
            <a:avLst/>
          </a:prstGeom>
          <a:noFill/>
        </p:spPr>
        <p:txBody>
          <a:bodyPr rot="0" spcFirstLastPara="0" vert="horz" wrap="square" lIns="0" tIns="0" rIns="0" bIns="0" numCol="1" spcCol="0" rtlCol="0" fromWordArt="0" anchor="t" anchorCtr="0" forceAA="0" compatLnSpc="1">
            <a:prstTxWarp prst="textNoShape">
              <a:avLst/>
            </a:prstTxWarp>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en-AU" sz="1000"/>
              <a:t>‘I Belong’ by Nancy Bates has been licensed by the NSW Department of Education. All rights reserved for the use of NSW Department of Education teachers and students only.   </a:t>
            </a:r>
            <a:r>
              <a:rPr sz="1000">
                <a:ea typeface="Arial"/>
                <a:cs typeface="Arial"/>
              </a:rPr>
              <a:t> </a:t>
            </a:r>
            <a:endParaRPr lang="en-US" sz="1800"/>
          </a:p>
        </p:txBody>
      </p:sp>
      <p:sp>
        <p:nvSpPr>
          <p:cNvPr id="2" name="Slide Number Placeholder 1">
            <a:extLst>
              <a:ext uri="{FF2B5EF4-FFF2-40B4-BE49-F238E27FC236}">
                <a16:creationId xmlns:a16="http://schemas.microsoft.com/office/drawing/2014/main" id="{3EE09186-9768-7120-6DF4-D79AC179627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25</a:t>
            </a:fld>
            <a:endParaRPr lang="en-AU"/>
          </a:p>
        </p:txBody>
      </p:sp>
    </p:spTree>
    <p:extLst>
      <p:ext uri="{BB962C8B-B14F-4D97-AF65-F5344CB8AC3E}">
        <p14:creationId xmlns:p14="http://schemas.microsoft.com/office/powerpoint/2010/main" val="2307131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EDF9E0"/>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5005305-DD34-7BB5-30E2-9998512FF09E}"/>
              </a:ext>
            </a:extLst>
          </p:cNvPr>
          <p:cNvSpPr>
            <a:spLocks noGrp="1"/>
          </p:cNvSpPr>
          <p:nvPr>
            <p:ph type="title"/>
          </p:nvPr>
        </p:nvSpPr>
        <p:spPr/>
        <p:txBody>
          <a:bodyPr/>
          <a:lstStyle/>
          <a:p>
            <a:r>
              <a:rPr lang="en-AU">
                <a:latin typeface="+mj-lt"/>
                <a:cs typeface="Arial"/>
              </a:rPr>
              <a:t>Activity</a:t>
            </a:r>
            <a:r>
              <a:rPr lang="en-AU">
                <a:latin typeface="+mj-lt"/>
                <a:ea typeface="Calibri"/>
                <a:cs typeface="Arial"/>
              </a:rPr>
              <a:t> </a:t>
            </a:r>
            <a:r>
              <a:rPr lang="en-AU">
                <a:latin typeface="+mj-lt"/>
                <a:cs typeface="Arial"/>
              </a:rPr>
              <a:t>1.2 – </a:t>
            </a:r>
            <a:r>
              <a:rPr lang="en-AU">
                <a:latin typeface="+mj-lt"/>
              </a:rPr>
              <a:t>perform ‘I Belong – As I Walk On My Country’ (</a:t>
            </a:r>
            <a:r>
              <a:rPr lang="en-AU" err="1">
                <a:latin typeface="+mj-lt"/>
              </a:rPr>
              <a:t>Barkindji</a:t>
            </a:r>
            <a:r>
              <a:rPr lang="en-AU">
                <a:latin typeface="+mj-lt"/>
              </a:rPr>
              <a:t>) (8)</a:t>
            </a:r>
            <a:endParaRPr lang="en-US">
              <a:latin typeface="+mj-lt"/>
            </a:endParaRPr>
          </a:p>
        </p:txBody>
      </p:sp>
      <p:sp>
        <p:nvSpPr>
          <p:cNvPr id="4" name="Text Placeholder 3">
            <a:extLst>
              <a:ext uri="{FF2B5EF4-FFF2-40B4-BE49-F238E27FC236}">
                <a16:creationId xmlns:a16="http://schemas.microsoft.com/office/drawing/2014/main" id="{6F6D3809-08E7-9C62-037C-B0456E62E506}"/>
              </a:ext>
            </a:extLst>
          </p:cNvPr>
          <p:cNvSpPr>
            <a:spLocks noGrp="1"/>
          </p:cNvSpPr>
          <p:nvPr>
            <p:ph type="body" sz="quarter" idx="18"/>
          </p:nvPr>
        </p:nvSpPr>
        <p:spPr>
          <a:xfrm>
            <a:off x="360000" y="1443240"/>
            <a:ext cx="11484000" cy="310015"/>
          </a:xfrm>
        </p:spPr>
        <p:txBody>
          <a:bodyPr/>
          <a:lstStyle/>
          <a:p>
            <a:r>
              <a:rPr lang="en-US">
                <a:latin typeface="+mj-lt"/>
                <a:cs typeface="Arial"/>
              </a:rPr>
              <a:t>Play along video</a:t>
            </a:r>
            <a:endParaRPr lang="en-US">
              <a:latin typeface="+mj-lt"/>
            </a:endParaRPr>
          </a:p>
        </p:txBody>
      </p:sp>
      <p:grpSp>
        <p:nvGrpSpPr>
          <p:cNvPr id="7" name="Group 6" descr="A link to the department's 'I Belong: As I Walk On My Country – Play Along Video', resource">
            <a:extLst>
              <a:ext uri="{FF2B5EF4-FFF2-40B4-BE49-F238E27FC236}">
                <a16:creationId xmlns:a16="http://schemas.microsoft.com/office/drawing/2014/main" id="{8EE6ADAA-0C54-F445-6968-2C970A691626}"/>
              </a:ext>
            </a:extLst>
          </p:cNvPr>
          <p:cNvGrpSpPr/>
          <p:nvPr/>
        </p:nvGrpSpPr>
        <p:grpSpPr>
          <a:xfrm>
            <a:off x="2178271" y="1969138"/>
            <a:ext cx="7849897" cy="4275700"/>
            <a:chOff x="2178271" y="1969138"/>
            <a:chExt cx="7849897" cy="4275700"/>
          </a:xfrm>
        </p:grpSpPr>
        <p:pic>
          <p:nvPicPr>
            <p:cNvPr id="6" name="Picture 5" descr="AA screenshot of a guitar chord chart">
              <a:hlinkClick r:id="rId2"/>
              <a:extLst>
                <a:ext uri="{FF2B5EF4-FFF2-40B4-BE49-F238E27FC236}">
                  <a16:creationId xmlns:a16="http://schemas.microsoft.com/office/drawing/2014/main" id="{62E5D6FC-B5D9-ABB2-3876-D0A58BE922D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78271" y="1969138"/>
              <a:ext cx="7849897" cy="4275700"/>
            </a:xfrm>
            <a:prstGeom prst="rect">
              <a:avLst/>
            </a:prstGeom>
          </p:spPr>
        </p:pic>
        <p:sp>
          <p:nvSpPr>
            <p:cNvPr id="9" name="Oval 8">
              <a:hlinkClick r:id="rId2"/>
              <a:extLst>
                <a:ext uri="{FF2B5EF4-FFF2-40B4-BE49-F238E27FC236}">
                  <a16:creationId xmlns:a16="http://schemas.microsoft.com/office/drawing/2014/main" id="{E3A3773B-C51F-FB3F-0D6A-AB771C3FD834}"/>
                </a:ext>
              </a:extLst>
            </p:cNvPr>
            <p:cNvSpPr/>
            <p:nvPr/>
          </p:nvSpPr>
          <p:spPr>
            <a:xfrm>
              <a:off x="5251373" y="3262361"/>
              <a:ext cx="1689254" cy="1689254"/>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endParaRPr lang="en-AU"/>
            </a:p>
          </p:txBody>
        </p:sp>
        <p:sp>
          <p:nvSpPr>
            <p:cNvPr id="10" name="Isosceles Triangle 9">
              <a:hlinkClick r:id="rId2"/>
              <a:extLst>
                <a:ext uri="{FF2B5EF4-FFF2-40B4-BE49-F238E27FC236}">
                  <a16:creationId xmlns:a16="http://schemas.microsoft.com/office/drawing/2014/main" id="{69E0ED0B-F900-C3B6-3817-3F9EEFF81C76}"/>
                </a:ext>
              </a:extLst>
            </p:cNvPr>
            <p:cNvSpPr/>
            <p:nvPr/>
          </p:nvSpPr>
          <p:spPr>
            <a:xfrm rot="5400000">
              <a:off x="5782269" y="3719394"/>
              <a:ext cx="833809" cy="783273"/>
            </a:xfrm>
            <a:prstGeom prs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endParaRPr lang="en-AU"/>
            </a:p>
          </p:txBody>
        </p:sp>
      </p:grpSp>
      <p:sp>
        <p:nvSpPr>
          <p:cNvPr id="5" name="TextBox 2">
            <a:extLst>
              <a:ext uri="{FF2B5EF4-FFF2-40B4-BE49-F238E27FC236}">
                <a16:creationId xmlns:a16="http://schemas.microsoft.com/office/drawing/2014/main" id="{68E1D192-2D37-6273-73FA-69E846C58A9E}"/>
              </a:ext>
            </a:extLst>
          </p:cNvPr>
          <p:cNvSpPr txBox="1"/>
          <p:nvPr/>
        </p:nvSpPr>
        <p:spPr>
          <a:xfrm>
            <a:off x="359999" y="6542112"/>
            <a:ext cx="11486443" cy="153888"/>
          </a:xfrm>
          <a:prstGeom prst="rect">
            <a:avLst/>
          </a:prstGeom>
          <a:noFill/>
        </p:spPr>
        <p:txBody>
          <a:bodyPr rot="0" spcFirstLastPara="0" vert="horz" wrap="square" lIns="0" tIns="0" rIns="0" bIns="0" numCol="1" spcCol="0" rtlCol="0" fromWordArt="0" anchor="t" anchorCtr="0" forceAA="0" compatLnSpc="1">
            <a:prstTxWarp prst="textNoShape">
              <a:avLst/>
            </a:prstTxWarp>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en-AU" sz="1000"/>
              <a:t>‘I Belong’ by Nancy Bates has been licensed by the NSW Department of Education. All rights reserved for the use of NSW Department of Education teachers and students only.   </a:t>
            </a:r>
            <a:r>
              <a:rPr sz="1000">
                <a:ea typeface="Arial"/>
                <a:cs typeface="Arial"/>
              </a:rPr>
              <a:t> </a:t>
            </a:r>
            <a:endParaRPr lang="en-US" sz="1000"/>
          </a:p>
        </p:txBody>
      </p:sp>
      <p:sp>
        <p:nvSpPr>
          <p:cNvPr id="2" name="Slide Number Placeholder 1">
            <a:extLst>
              <a:ext uri="{FF2B5EF4-FFF2-40B4-BE49-F238E27FC236}">
                <a16:creationId xmlns:a16="http://schemas.microsoft.com/office/drawing/2014/main" id="{0D5FD1D1-101A-12D0-D2C4-DEB3BA96B25A}"/>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26</a:t>
            </a:fld>
            <a:endParaRPr lang="en-AU"/>
          </a:p>
        </p:txBody>
      </p:sp>
    </p:spTree>
    <p:extLst>
      <p:ext uri="{BB962C8B-B14F-4D97-AF65-F5344CB8AC3E}">
        <p14:creationId xmlns:p14="http://schemas.microsoft.com/office/powerpoint/2010/main" val="3514966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CBEDFD"/>
        </a:solidFill>
        <a:effectLst/>
      </p:bgPr>
    </p:bg>
    <p:spTree>
      <p:nvGrpSpPr>
        <p:cNvPr id="1" name="">
          <a:extLst>
            <a:ext uri="{FF2B5EF4-FFF2-40B4-BE49-F238E27FC236}">
              <a16:creationId xmlns:a16="http://schemas.microsoft.com/office/drawing/2014/main" id="{5D40E3E4-487D-1CFC-F7D9-6BB3DD4469F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3E1B5C2-8056-C86D-7136-877D23D21471}"/>
              </a:ext>
            </a:extLst>
          </p:cNvPr>
          <p:cNvSpPr>
            <a:spLocks noGrp="1"/>
          </p:cNvSpPr>
          <p:nvPr>
            <p:ph type="title"/>
          </p:nvPr>
        </p:nvSpPr>
        <p:spPr/>
        <p:txBody>
          <a:bodyPr/>
          <a:lstStyle/>
          <a:p>
            <a:r>
              <a:rPr lang="en-AU">
                <a:latin typeface="+mj-lt"/>
                <a:cs typeface="Arial"/>
              </a:rPr>
              <a:t>Activity</a:t>
            </a:r>
            <a:r>
              <a:rPr lang="en-AU">
                <a:latin typeface="+mj-lt"/>
                <a:ea typeface="Calibri"/>
                <a:cs typeface="Arial"/>
              </a:rPr>
              <a:t> </a:t>
            </a:r>
            <a:r>
              <a:rPr lang="en-AU">
                <a:latin typeface="+mj-lt"/>
                <a:cs typeface="Arial"/>
              </a:rPr>
              <a:t>1.3</a:t>
            </a:r>
            <a:r>
              <a:rPr lang="en-AU">
                <a:latin typeface="+mj-lt"/>
                <a:ea typeface="Calibri"/>
                <a:cs typeface="Arial"/>
              </a:rPr>
              <a:t> </a:t>
            </a:r>
            <a:r>
              <a:rPr lang="en-AU">
                <a:latin typeface="+mj-lt"/>
                <a:cs typeface="Arial"/>
              </a:rPr>
              <a:t>– w</a:t>
            </a:r>
            <a:r>
              <a:rPr lang="en-AU">
                <a:latin typeface="+mj-lt"/>
                <a:ea typeface="Calibri"/>
                <a:cs typeface="Arial"/>
              </a:rPr>
              <a:t>riting the third verse (1)</a:t>
            </a:r>
            <a:endParaRPr lang="en-US">
              <a:latin typeface="+mj-lt"/>
            </a:endParaRPr>
          </a:p>
        </p:txBody>
      </p:sp>
      <p:sp>
        <p:nvSpPr>
          <p:cNvPr id="9" name="Text Placeholder 8">
            <a:extLst>
              <a:ext uri="{FF2B5EF4-FFF2-40B4-BE49-F238E27FC236}">
                <a16:creationId xmlns:a16="http://schemas.microsoft.com/office/drawing/2014/main" id="{8CC4D1DF-7DB2-BDB9-91EA-8B23EC20A598}"/>
              </a:ext>
            </a:extLst>
          </p:cNvPr>
          <p:cNvSpPr>
            <a:spLocks noGrp="1"/>
          </p:cNvSpPr>
          <p:nvPr>
            <p:ph type="body" sz="quarter" idx="18"/>
          </p:nvPr>
        </p:nvSpPr>
        <p:spPr/>
        <p:txBody>
          <a:bodyPr/>
          <a:lstStyle/>
          <a:p>
            <a:r>
              <a:rPr lang="en-US">
                <a:latin typeface="+mj-lt"/>
              </a:rPr>
              <a:t>Listening </a:t>
            </a:r>
          </a:p>
        </p:txBody>
      </p:sp>
      <p:pic>
        <p:nvPicPr>
          <p:cNvPr id="8" name="Online Media 8" title="Nancy Bates and Allara | &quot; I Belong: As I Walk On My Country&quot; | Boneyard Sessions">
            <a:hlinkClick r:id="" action="ppaction://media"/>
            <a:extLst>
              <a:ext uri="{FF2B5EF4-FFF2-40B4-BE49-F238E27FC236}">
                <a16:creationId xmlns:a16="http://schemas.microsoft.com/office/drawing/2014/main" id="{EDCB4E01-E11F-31DD-8C3A-B1E134EA9178}"/>
              </a:ext>
            </a:extLst>
          </p:cNvPr>
          <p:cNvPicPr>
            <a:picLocks noRot="1" noChangeAspect="1"/>
          </p:cNvPicPr>
          <p:nvPr>
            <a:videoFile r:link="rId1"/>
          </p:nvPr>
        </p:nvPicPr>
        <p:blipFill>
          <a:blip r:embed="rId4"/>
          <a:stretch>
            <a:fillRect/>
          </a:stretch>
        </p:blipFill>
        <p:spPr>
          <a:xfrm>
            <a:off x="359999" y="1483817"/>
            <a:ext cx="5736001" cy="3326336"/>
          </a:xfrm>
          <a:prstGeom prst="rect">
            <a:avLst/>
          </a:prstGeom>
        </p:spPr>
      </p:pic>
      <p:sp>
        <p:nvSpPr>
          <p:cNvPr id="10" name="TextBox 9">
            <a:extLst>
              <a:ext uri="{FF2B5EF4-FFF2-40B4-BE49-F238E27FC236}">
                <a16:creationId xmlns:a16="http://schemas.microsoft.com/office/drawing/2014/main" id="{3F69A1C8-10AD-BF98-0FBE-26AF86B79BFE}"/>
              </a:ext>
            </a:extLst>
          </p:cNvPr>
          <p:cNvSpPr txBox="1"/>
          <p:nvPr/>
        </p:nvSpPr>
        <p:spPr>
          <a:xfrm>
            <a:off x="359999" y="4995163"/>
            <a:ext cx="5736001" cy="336182"/>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14000"/>
              </a:lnSpc>
              <a:spcAft>
                <a:spcPts val="600"/>
              </a:spcAft>
            </a:pPr>
            <a:r>
              <a:rPr lang="en-US" sz="1000" baseline="0">
                <a:solidFill>
                  <a:srgbClr val="22272B"/>
                </a:solidFill>
              </a:rPr>
              <a:t>Boneyard sessions (20 October 2022) </a:t>
            </a:r>
            <a:r>
              <a:rPr lang="en-US" sz="1000" u="sng" strike="noStrike" baseline="0">
                <a:solidFill>
                  <a:srgbClr val="146CFD"/>
                </a:solidFill>
                <a:ea typeface="Segoe UI"/>
                <a:cs typeface="Segoe UI"/>
                <a:hlinkClick r:id="rId5"/>
              </a:rPr>
              <a:t>Nancy Bates and Allara | " I Belong: As I Walk On My Country" | Boneyard Sessions (5:41)</a:t>
            </a:r>
            <a:r>
              <a:rPr lang="en-US" sz="1000" baseline="0">
                <a:solidFill>
                  <a:srgbClr val="22272B"/>
                </a:solidFill>
              </a:rPr>
              <a:t> [video], </a:t>
            </a:r>
            <a:r>
              <a:rPr lang="en-US" sz="1000" i="1" baseline="0">
                <a:solidFill>
                  <a:srgbClr val="22272B"/>
                </a:solidFill>
              </a:rPr>
              <a:t>Boneyard sessions</a:t>
            </a:r>
            <a:r>
              <a:rPr lang="en-US" sz="1000" baseline="0">
                <a:solidFill>
                  <a:srgbClr val="22272B"/>
                </a:solidFill>
              </a:rPr>
              <a:t>, YouTube, accessed 11 June 2025.</a:t>
            </a:r>
            <a:endParaRPr lang="en-US" sz="1000">
              <a:cs typeface="Arial"/>
            </a:endParaRPr>
          </a:p>
        </p:txBody>
      </p:sp>
      <p:sp>
        <p:nvSpPr>
          <p:cNvPr id="11" name="Content Placeholder 10">
            <a:extLst>
              <a:ext uri="{FF2B5EF4-FFF2-40B4-BE49-F238E27FC236}">
                <a16:creationId xmlns:a16="http://schemas.microsoft.com/office/drawing/2014/main" id="{D4907F71-C7B3-678E-C0D4-9A28D33EE063}"/>
              </a:ext>
            </a:extLst>
          </p:cNvPr>
          <p:cNvSpPr>
            <a:spLocks noGrp="1"/>
          </p:cNvSpPr>
          <p:nvPr>
            <p:ph sz="quarter" idx="19"/>
          </p:nvPr>
        </p:nvSpPr>
        <p:spPr>
          <a:xfrm>
            <a:off x="6248400" y="1562471"/>
            <a:ext cx="5735637" cy="4814518"/>
          </a:xfrm>
        </p:spPr>
        <p:txBody>
          <a:bodyPr/>
          <a:lstStyle/>
          <a:p>
            <a:r>
              <a:rPr lang="en-AU" sz="1800">
                <a:latin typeface="+mn-lt"/>
                <a:cs typeface="Arial"/>
              </a:rPr>
              <a:t>Listen (from 0:00-0:43) to</a:t>
            </a:r>
            <a:r>
              <a:rPr lang="en-AU" sz="1800">
                <a:latin typeface="+mn-lt"/>
              </a:rPr>
              <a:t> </a:t>
            </a:r>
            <a:r>
              <a:rPr lang="en-AU" sz="1800" u="sng">
                <a:latin typeface="+mn-lt"/>
                <a:hlinkClick r:id="rId6"/>
              </a:rPr>
              <a:t>Nancy Bates and Allara | “I Belong: As I Walk On My Country” | Boneyard Sessions (5:41)</a:t>
            </a:r>
            <a:endParaRPr lang="en-AU" sz="1800">
              <a:latin typeface="+mn-lt"/>
              <a:cs typeface="Arial"/>
            </a:endParaRPr>
          </a:p>
          <a:p>
            <a:pPr marL="342900" indent="-342900">
              <a:buFont typeface="Arial" panose="020B0604020202020204" pitchFamily="34" charset="0"/>
              <a:buChar char="•"/>
            </a:pPr>
            <a:r>
              <a:rPr lang="en-AU" sz="1800">
                <a:latin typeface="+mn-lt"/>
                <a:cs typeface="Arial"/>
              </a:rPr>
              <a:t>Close your eyes and imagine a place you walk often. </a:t>
            </a:r>
          </a:p>
          <a:p>
            <a:pPr marL="342900" indent="-342900">
              <a:buFont typeface="Arial" panose="020B0604020202020204" pitchFamily="34" charset="0"/>
              <a:buChar char="•"/>
            </a:pPr>
            <a:r>
              <a:rPr lang="en-AU" sz="1800">
                <a:latin typeface="+mn-lt"/>
                <a:cs typeface="Arial"/>
              </a:rPr>
              <a:t>Focus on different senses: 'sight, sound, smell, touch or taste'.</a:t>
            </a:r>
          </a:p>
          <a:p>
            <a:pPr marL="342900" indent="-342900">
              <a:buFont typeface="Arial" panose="020B0604020202020204" pitchFamily="34" charset="0"/>
              <a:buChar char="•"/>
            </a:pPr>
            <a:r>
              <a:rPr lang="en-AU" sz="1800">
                <a:latin typeface="+mn-lt"/>
                <a:cs typeface="Arial"/>
              </a:rPr>
              <a:t>Write down a single sensory detail that stood out and explain why it matters to you. </a:t>
            </a:r>
          </a:p>
          <a:p>
            <a:pPr marL="342900" indent="-342900">
              <a:buFont typeface="Arial" panose="020B0604020202020204" pitchFamily="34" charset="0"/>
              <a:buChar char="•"/>
            </a:pPr>
            <a:r>
              <a:rPr lang="en-AU" sz="1800">
                <a:latin typeface="+mn-lt"/>
                <a:cs typeface="Arial"/>
              </a:rPr>
              <a:t>In pairs, share that detail and its significance.</a:t>
            </a:r>
          </a:p>
        </p:txBody>
      </p:sp>
      <p:sp>
        <p:nvSpPr>
          <p:cNvPr id="2" name="Slide Number Placeholder 1">
            <a:extLst>
              <a:ext uri="{FF2B5EF4-FFF2-40B4-BE49-F238E27FC236}">
                <a16:creationId xmlns:a16="http://schemas.microsoft.com/office/drawing/2014/main" id="{AAE02047-92E1-5697-4464-250B303259F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27</a:t>
            </a:fld>
            <a:endParaRPr lang="en-AU"/>
          </a:p>
        </p:txBody>
      </p:sp>
    </p:spTree>
    <p:extLst>
      <p:ext uri="{BB962C8B-B14F-4D97-AF65-F5344CB8AC3E}">
        <p14:creationId xmlns:p14="http://schemas.microsoft.com/office/powerpoint/2010/main" val="2545361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CBEDFD"/>
        </a:solidFill>
        <a:effectLst/>
      </p:bgPr>
    </p:bg>
    <p:spTree>
      <p:nvGrpSpPr>
        <p:cNvPr id="1" name="">
          <a:extLst>
            <a:ext uri="{FF2B5EF4-FFF2-40B4-BE49-F238E27FC236}">
              <a16:creationId xmlns:a16="http://schemas.microsoft.com/office/drawing/2014/main" id="{65CFBFFC-53A6-6008-774D-B5F4CC65F12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EC64839-252F-317E-4351-E1EF0C9A91F6}"/>
              </a:ext>
            </a:extLst>
          </p:cNvPr>
          <p:cNvSpPr>
            <a:spLocks noGrp="1"/>
          </p:cNvSpPr>
          <p:nvPr>
            <p:ph type="title"/>
          </p:nvPr>
        </p:nvSpPr>
        <p:spPr/>
        <p:txBody>
          <a:bodyPr/>
          <a:lstStyle/>
          <a:p>
            <a:r>
              <a:rPr lang="en-AU">
                <a:latin typeface="+mj-lt"/>
                <a:cs typeface="Arial"/>
              </a:rPr>
              <a:t>Activity</a:t>
            </a:r>
            <a:r>
              <a:rPr lang="en-AU">
                <a:latin typeface="+mj-lt"/>
                <a:ea typeface="Calibri"/>
                <a:cs typeface="Arial"/>
              </a:rPr>
              <a:t> </a:t>
            </a:r>
            <a:r>
              <a:rPr lang="en-AU">
                <a:latin typeface="+mj-lt"/>
                <a:cs typeface="Arial"/>
              </a:rPr>
              <a:t>1.3</a:t>
            </a:r>
            <a:r>
              <a:rPr lang="en-AU">
                <a:latin typeface="+mj-lt"/>
                <a:ea typeface="Calibri"/>
                <a:cs typeface="Arial"/>
              </a:rPr>
              <a:t> </a:t>
            </a:r>
            <a:r>
              <a:rPr lang="en-AU">
                <a:latin typeface="+mj-lt"/>
                <a:cs typeface="Arial"/>
              </a:rPr>
              <a:t>– w</a:t>
            </a:r>
            <a:r>
              <a:rPr lang="en-AU">
                <a:latin typeface="+mj-lt"/>
                <a:ea typeface="Calibri"/>
                <a:cs typeface="Arial"/>
              </a:rPr>
              <a:t>riting the third verse (2)</a:t>
            </a:r>
            <a:endParaRPr lang="en-US">
              <a:latin typeface="+mj-lt"/>
            </a:endParaRPr>
          </a:p>
        </p:txBody>
      </p:sp>
      <p:sp>
        <p:nvSpPr>
          <p:cNvPr id="9" name="Text Placeholder 8">
            <a:extLst>
              <a:ext uri="{FF2B5EF4-FFF2-40B4-BE49-F238E27FC236}">
                <a16:creationId xmlns:a16="http://schemas.microsoft.com/office/drawing/2014/main" id="{94B13745-AA9A-6022-C930-EDCFC811028E}"/>
              </a:ext>
            </a:extLst>
          </p:cNvPr>
          <p:cNvSpPr>
            <a:spLocks noGrp="1"/>
          </p:cNvSpPr>
          <p:nvPr>
            <p:ph type="body" sz="quarter" idx="18"/>
          </p:nvPr>
        </p:nvSpPr>
        <p:spPr/>
        <p:txBody>
          <a:bodyPr/>
          <a:lstStyle/>
          <a:p>
            <a:r>
              <a:rPr lang="en-US">
                <a:latin typeface="+mj-lt"/>
              </a:rPr>
              <a:t>Listening </a:t>
            </a:r>
          </a:p>
        </p:txBody>
      </p:sp>
      <p:pic>
        <p:nvPicPr>
          <p:cNvPr id="8" name="Picture 7" descr="Aboriginal woman Nancy Bates  playing a guitar">
            <a:extLst>
              <a:ext uri="{FF2B5EF4-FFF2-40B4-BE49-F238E27FC236}">
                <a16:creationId xmlns:a16="http://schemas.microsoft.com/office/drawing/2014/main" id="{504D2B25-BDCC-F93A-2398-FB4CEB032913}"/>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359999" y="1580082"/>
            <a:ext cx="3438724" cy="4850046"/>
          </a:xfrm>
          <a:prstGeom prst="rect">
            <a:avLst/>
          </a:prstGeom>
          <a:noFill/>
        </p:spPr>
      </p:pic>
      <p:sp>
        <p:nvSpPr>
          <p:cNvPr id="6" name="Content Placeholder 5">
            <a:extLst>
              <a:ext uri="{FF2B5EF4-FFF2-40B4-BE49-F238E27FC236}">
                <a16:creationId xmlns:a16="http://schemas.microsoft.com/office/drawing/2014/main" id="{6F70E570-716B-5199-F715-EF2E1A029CD0}"/>
              </a:ext>
            </a:extLst>
          </p:cNvPr>
          <p:cNvSpPr>
            <a:spLocks noGrp="1"/>
          </p:cNvSpPr>
          <p:nvPr>
            <p:ph sz="quarter" idx="19"/>
          </p:nvPr>
        </p:nvSpPr>
        <p:spPr>
          <a:xfrm>
            <a:off x="4161182" y="1562470"/>
            <a:ext cx="7682816" cy="4867657"/>
          </a:xfrm>
        </p:spPr>
        <p:txBody>
          <a:bodyPr/>
          <a:lstStyle/>
          <a:p>
            <a:r>
              <a:rPr lang="en-AU">
                <a:cs typeface="Arial"/>
              </a:rPr>
              <a:t> As a class, listen to the segment of the </a:t>
            </a:r>
            <a:r>
              <a:rPr lang="en-AU">
                <a:cs typeface="Arial"/>
                <a:hlinkClick r:id="rId3"/>
              </a:rPr>
              <a:t>Creative Cast – Bigger than the song – Nancy Bates (30:16 – 32:36)</a:t>
            </a:r>
            <a:r>
              <a:rPr lang="en-AU">
                <a:cs typeface="Arial"/>
              </a:rPr>
              <a:t> where Nancy gives you an instruction for writing a third verse for her song.</a:t>
            </a:r>
          </a:p>
          <a:p>
            <a:r>
              <a:rPr lang="en-AU">
                <a:cs typeface="Arial"/>
              </a:rPr>
              <a:t>Consider what this means for you and the place that you thought about and/or live on.</a:t>
            </a:r>
            <a:endParaRPr lang="en-US" sz="2400">
              <a:cs typeface="Arial"/>
            </a:endParaRPr>
          </a:p>
        </p:txBody>
      </p:sp>
      <p:sp>
        <p:nvSpPr>
          <p:cNvPr id="2" name="Slide Number Placeholder 1">
            <a:extLst>
              <a:ext uri="{FF2B5EF4-FFF2-40B4-BE49-F238E27FC236}">
                <a16:creationId xmlns:a16="http://schemas.microsoft.com/office/drawing/2014/main" id="{7CF77C2F-5FEE-94B7-A9CD-55CFB3CED6A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28</a:t>
            </a:fld>
            <a:endParaRPr lang="en-AU"/>
          </a:p>
        </p:txBody>
      </p:sp>
    </p:spTree>
    <p:extLst>
      <p:ext uri="{BB962C8B-B14F-4D97-AF65-F5344CB8AC3E}">
        <p14:creationId xmlns:p14="http://schemas.microsoft.com/office/powerpoint/2010/main" val="3396958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E6EA"/>
        </a:solidFill>
        <a:effectLst/>
      </p:bgPr>
    </p:bg>
    <p:spTree>
      <p:nvGrpSpPr>
        <p:cNvPr id="1" name="">
          <a:extLst>
            <a:ext uri="{FF2B5EF4-FFF2-40B4-BE49-F238E27FC236}">
              <a16:creationId xmlns:a16="http://schemas.microsoft.com/office/drawing/2014/main" id="{5A777792-2AC0-B8C9-8352-9EE711F0B6C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3ADE8F0-A72C-8F2D-53B0-44249E7C8795}"/>
              </a:ext>
            </a:extLst>
          </p:cNvPr>
          <p:cNvSpPr>
            <a:spLocks noGrp="1"/>
          </p:cNvSpPr>
          <p:nvPr>
            <p:ph type="title"/>
          </p:nvPr>
        </p:nvSpPr>
        <p:spPr/>
        <p:txBody>
          <a:bodyPr/>
          <a:lstStyle/>
          <a:p>
            <a:r>
              <a:rPr lang="en-AU">
                <a:latin typeface="+mj-lt"/>
                <a:cs typeface="Arial"/>
              </a:rPr>
              <a:t>Activity</a:t>
            </a:r>
            <a:r>
              <a:rPr lang="en-AU">
                <a:latin typeface="+mj-lt"/>
                <a:ea typeface="Calibri"/>
                <a:cs typeface="Arial"/>
              </a:rPr>
              <a:t> </a:t>
            </a:r>
            <a:r>
              <a:rPr lang="en-AU">
                <a:latin typeface="+mj-lt"/>
                <a:cs typeface="Arial"/>
              </a:rPr>
              <a:t>1.3</a:t>
            </a:r>
            <a:r>
              <a:rPr lang="en-AU">
                <a:latin typeface="+mj-lt"/>
                <a:ea typeface="Calibri"/>
                <a:cs typeface="Arial"/>
              </a:rPr>
              <a:t> </a:t>
            </a:r>
            <a:r>
              <a:rPr lang="en-AU">
                <a:latin typeface="+mj-lt"/>
                <a:cs typeface="Arial"/>
              </a:rPr>
              <a:t>– w</a:t>
            </a:r>
            <a:r>
              <a:rPr lang="en-AU">
                <a:latin typeface="+mj-lt"/>
                <a:ea typeface="Calibri"/>
                <a:cs typeface="Arial"/>
              </a:rPr>
              <a:t>riting the third verse (3)</a:t>
            </a:r>
            <a:endParaRPr lang="en-US">
              <a:latin typeface="+mj-lt"/>
            </a:endParaRPr>
          </a:p>
        </p:txBody>
      </p:sp>
      <p:sp>
        <p:nvSpPr>
          <p:cNvPr id="6" name="Text Placeholder 8">
            <a:extLst>
              <a:ext uri="{FF2B5EF4-FFF2-40B4-BE49-F238E27FC236}">
                <a16:creationId xmlns:a16="http://schemas.microsoft.com/office/drawing/2014/main" id="{D9B52FB4-D1A9-D10A-A8BA-D5837B3392AC}"/>
              </a:ext>
            </a:extLst>
          </p:cNvPr>
          <p:cNvSpPr>
            <a:spLocks noGrp="1"/>
          </p:cNvSpPr>
          <p:nvPr>
            <p:ph type="body" sz="quarter" idx="18"/>
          </p:nvPr>
        </p:nvSpPr>
        <p:spPr/>
        <p:txBody>
          <a:bodyPr/>
          <a:lstStyle/>
          <a:p>
            <a:r>
              <a:rPr lang="en-US">
                <a:latin typeface="+mj-lt"/>
              </a:rPr>
              <a:t>Composition  </a:t>
            </a:r>
          </a:p>
        </p:txBody>
      </p:sp>
      <p:sp>
        <p:nvSpPr>
          <p:cNvPr id="13" name="Text Placeholder 4">
            <a:extLst>
              <a:ext uri="{FF2B5EF4-FFF2-40B4-BE49-F238E27FC236}">
                <a16:creationId xmlns:a16="http://schemas.microsoft.com/office/drawing/2014/main" id="{5E3BE7CE-CFE9-1838-0C1A-611E637DDB98}"/>
              </a:ext>
            </a:extLst>
          </p:cNvPr>
          <p:cNvSpPr txBox="1">
            <a:spLocks/>
          </p:cNvSpPr>
          <p:nvPr/>
        </p:nvSpPr>
        <p:spPr>
          <a:xfrm>
            <a:off x="359999" y="1430493"/>
            <a:ext cx="3662785" cy="3278333"/>
          </a:xfrm>
          <a:prstGeom prst="rect">
            <a:avLst/>
          </a:prstGeom>
        </p:spPr>
        <p:txBody>
          <a:bodyPr vert="horz" lIns="0" tIns="0" rIns="0" bIns="0" rtlCol="0" anchor="t">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0"/>
              </a:spcAft>
            </a:pPr>
            <a:r>
              <a:rPr lang="en-US" sz="1600" b="1">
                <a:latin typeface="+mn-lt"/>
                <a:cs typeface="Arial"/>
              </a:rPr>
              <a:t>Verse 1</a:t>
            </a:r>
            <a:endParaRPr lang="en-US" sz="1600">
              <a:latin typeface="+mn-lt"/>
              <a:cs typeface="Arial"/>
            </a:endParaRPr>
          </a:p>
          <a:p>
            <a:pPr>
              <a:spcAft>
                <a:spcPts val="0"/>
              </a:spcAft>
            </a:pPr>
            <a:r>
              <a:rPr lang="en-US" sz="1600">
                <a:latin typeface="+mn-lt"/>
                <a:cs typeface="Arial"/>
              </a:rPr>
              <a:t>As I walk on my country</a:t>
            </a:r>
          </a:p>
          <a:p>
            <a:pPr>
              <a:spcAft>
                <a:spcPts val="0"/>
              </a:spcAft>
            </a:pPr>
            <a:r>
              <a:rPr lang="en-US" sz="1600">
                <a:latin typeface="+mn-lt"/>
                <a:cs typeface="Arial"/>
              </a:rPr>
              <a:t>Feel the spirit of the trees</a:t>
            </a:r>
          </a:p>
          <a:p>
            <a:pPr>
              <a:spcAft>
                <a:spcPts val="0"/>
              </a:spcAft>
            </a:pPr>
            <a:r>
              <a:rPr lang="en-US" sz="1600">
                <a:latin typeface="+mn-lt"/>
                <a:cs typeface="Arial"/>
              </a:rPr>
              <a:t>Hear our stories </a:t>
            </a:r>
          </a:p>
          <a:p>
            <a:pPr>
              <a:spcAft>
                <a:spcPts val="0"/>
              </a:spcAft>
            </a:pPr>
            <a:r>
              <a:rPr lang="en-US" sz="1600">
                <a:latin typeface="+mn-lt"/>
                <a:cs typeface="Arial"/>
              </a:rPr>
              <a:t>Upon the wind</a:t>
            </a:r>
          </a:p>
          <a:p>
            <a:pPr>
              <a:spcAft>
                <a:spcPts val="0"/>
              </a:spcAft>
            </a:pPr>
            <a:r>
              <a:rPr lang="en-US" sz="1600">
                <a:latin typeface="+mn-lt"/>
                <a:cs typeface="Arial"/>
              </a:rPr>
              <a:t>Feel the power of this place</a:t>
            </a:r>
          </a:p>
          <a:p>
            <a:pPr>
              <a:spcAft>
                <a:spcPts val="0"/>
              </a:spcAft>
            </a:pPr>
            <a:r>
              <a:rPr lang="en-US" sz="1600">
                <a:latin typeface="+mn-lt"/>
                <a:cs typeface="Arial"/>
              </a:rPr>
              <a:t>Speak our language, speak our names</a:t>
            </a:r>
          </a:p>
          <a:p>
            <a:pPr>
              <a:spcAft>
                <a:spcPts val="0"/>
              </a:spcAft>
            </a:pPr>
            <a:r>
              <a:rPr lang="en-US" sz="1600">
                <a:latin typeface="+mn-lt"/>
                <a:cs typeface="Arial"/>
              </a:rPr>
              <a:t>We’ve come together</a:t>
            </a:r>
          </a:p>
          <a:p>
            <a:pPr>
              <a:spcAft>
                <a:spcPts val="0"/>
              </a:spcAft>
            </a:pPr>
            <a:r>
              <a:rPr lang="en-US" sz="1600">
                <a:latin typeface="+mn-lt"/>
                <a:cs typeface="Arial"/>
              </a:rPr>
              <a:t>As we have always</a:t>
            </a:r>
          </a:p>
        </p:txBody>
      </p:sp>
      <p:sp>
        <p:nvSpPr>
          <p:cNvPr id="15" name="TextBox 14">
            <a:extLst>
              <a:ext uri="{FF2B5EF4-FFF2-40B4-BE49-F238E27FC236}">
                <a16:creationId xmlns:a16="http://schemas.microsoft.com/office/drawing/2014/main" id="{973366A9-1EE1-252C-B40A-D34B09356A07}"/>
              </a:ext>
            </a:extLst>
          </p:cNvPr>
          <p:cNvSpPr txBox="1"/>
          <p:nvPr/>
        </p:nvSpPr>
        <p:spPr>
          <a:xfrm>
            <a:off x="5736001" y="1430493"/>
            <a:ext cx="4621388" cy="1431674"/>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rtl="0">
              <a:lnSpc>
                <a:spcPct val="150000"/>
              </a:lnSpc>
            </a:pPr>
            <a:r>
              <a:rPr lang="en-US" sz="1600">
                <a:solidFill>
                  <a:srgbClr val="22272B"/>
                </a:solidFill>
                <a:ea typeface="Segoe UI"/>
                <a:cs typeface="Segoe UI"/>
              </a:rPr>
              <a:t>​</a:t>
            </a:r>
            <a:r>
              <a:rPr lang="en-US" sz="1600" b="1" baseline="0">
                <a:solidFill>
                  <a:srgbClr val="22272B"/>
                </a:solidFill>
                <a:ea typeface="Segoe UI"/>
                <a:cs typeface="Segoe UI"/>
              </a:rPr>
              <a:t>Structure</a:t>
            </a:r>
            <a:r>
              <a:rPr lang="en-US" sz="1600">
                <a:solidFill>
                  <a:srgbClr val="22272B"/>
                </a:solidFill>
                <a:ea typeface="Segoe UI"/>
                <a:cs typeface="Segoe UI"/>
              </a:rPr>
              <a:t>​</a:t>
            </a:r>
          </a:p>
          <a:p>
            <a:pPr marL="285750" indent="-285750" rtl="0">
              <a:lnSpc>
                <a:spcPct val="150000"/>
              </a:lnSpc>
              <a:buFont typeface="Arial" panose="020B0604020202020204" pitchFamily="34" charset="0"/>
              <a:buChar char="•"/>
            </a:pPr>
            <a:r>
              <a:rPr lang="en-US" sz="1600" baseline="0">
                <a:solidFill>
                  <a:srgbClr val="22272B"/>
                </a:solidFill>
                <a:ea typeface="Segoe UI"/>
                <a:cs typeface="Segoe UI"/>
              </a:rPr>
              <a:t>8 lines</a:t>
            </a:r>
            <a:r>
              <a:rPr lang="en-US" sz="1600">
                <a:solidFill>
                  <a:srgbClr val="22272B"/>
                </a:solidFill>
                <a:ea typeface="Segoe UI"/>
                <a:cs typeface="Segoe UI"/>
              </a:rPr>
              <a:t>​</a:t>
            </a:r>
          </a:p>
          <a:p>
            <a:pPr marL="285750" indent="-285750" rtl="0">
              <a:lnSpc>
                <a:spcPct val="150000"/>
              </a:lnSpc>
              <a:buFont typeface="Arial" panose="020B0604020202020204" pitchFamily="34" charset="0"/>
              <a:buChar char="•"/>
            </a:pPr>
            <a:r>
              <a:rPr lang="en-US" sz="1600">
                <a:solidFill>
                  <a:srgbClr val="22272B"/>
                </a:solidFill>
                <a:ea typeface="Segoe UI"/>
                <a:cs typeface="Segoe UI"/>
              </a:rPr>
              <a:t>mix</a:t>
            </a:r>
            <a:r>
              <a:rPr lang="en-US" sz="1600" baseline="0">
                <a:solidFill>
                  <a:srgbClr val="22272B"/>
                </a:solidFill>
                <a:ea typeface="Segoe UI"/>
                <a:cs typeface="Segoe UI"/>
              </a:rPr>
              <a:t> of action sense and reflection</a:t>
            </a:r>
            <a:r>
              <a:rPr lang="en-US" sz="1600">
                <a:solidFill>
                  <a:srgbClr val="22272B"/>
                </a:solidFill>
                <a:ea typeface="Segoe UI"/>
                <a:cs typeface="Segoe UI"/>
              </a:rPr>
              <a:t>​</a:t>
            </a:r>
          </a:p>
          <a:p>
            <a:pPr marL="285750" indent="-285750" rtl="0">
              <a:lnSpc>
                <a:spcPct val="150000"/>
              </a:lnSpc>
              <a:buFont typeface="Arial" panose="020B0604020202020204" pitchFamily="34" charset="0"/>
              <a:buChar char="•"/>
            </a:pPr>
            <a:r>
              <a:rPr lang="en-US" sz="1600">
                <a:solidFill>
                  <a:srgbClr val="22272B"/>
                </a:solidFill>
                <a:ea typeface="Segoe UI"/>
                <a:cs typeface="Segoe UI"/>
              </a:rPr>
              <a:t>ends</a:t>
            </a:r>
            <a:r>
              <a:rPr lang="en-US" sz="1600" baseline="0">
                <a:solidFill>
                  <a:srgbClr val="22272B"/>
                </a:solidFill>
                <a:ea typeface="Segoe UI"/>
                <a:cs typeface="Segoe UI"/>
              </a:rPr>
              <a:t> with togetherness</a:t>
            </a:r>
          </a:p>
        </p:txBody>
      </p:sp>
      <p:sp>
        <p:nvSpPr>
          <p:cNvPr id="14" name="TextBox 13">
            <a:extLst>
              <a:ext uri="{FF2B5EF4-FFF2-40B4-BE49-F238E27FC236}">
                <a16:creationId xmlns:a16="http://schemas.microsoft.com/office/drawing/2014/main" id="{84B64125-7AD9-C2F4-0E8D-40923902C364}"/>
              </a:ext>
            </a:extLst>
          </p:cNvPr>
          <p:cNvSpPr txBox="1"/>
          <p:nvPr/>
        </p:nvSpPr>
        <p:spPr>
          <a:xfrm>
            <a:off x="5736001" y="3063997"/>
            <a:ext cx="4621388" cy="3278333"/>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pPr>
            <a:r>
              <a:rPr lang="en-US" sz="1600" b="1">
                <a:cs typeface="Arial"/>
              </a:rPr>
              <a:t>Write 8 lines following the model</a:t>
            </a:r>
          </a:p>
          <a:p>
            <a:pPr>
              <a:lnSpc>
                <a:spcPct val="150000"/>
              </a:lnSpc>
            </a:pPr>
            <a:r>
              <a:rPr lang="en-US" sz="1600">
                <a:cs typeface="Arial"/>
              </a:rPr>
              <a:t>As I … (your action/place)</a:t>
            </a:r>
          </a:p>
          <a:p>
            <a:pPr>
              <a:lnSpc>
                <a:spcPct val="150000"/>
              </a:lnSpc>
            </a:pPr>
            <a:r>
              <a:rPr lang="en-US" sz="1600">
                <a:cs typeface="Arial"/>
              </a:rPr>
              <a:t>[Sense] the … (sight sound smell touch or taste)</a:t>
            </a:r>
          </a:p>
          <a:p>
            <a:pPr>
              <a:lnSpc>
                <a:spcPct val="150000"/>
              </a:lnSpc>
            </a:pPr>
            <a:r>
              <a:rPr lang="en-US" sz="1600">
                <a:cs typeface="Arial"/>
              </a:rPr>
              <a:t>Hear/see … (connect to memory or story)</a:t>
            </a:r>
          </a:p>
          <a:p>
            <a:pPr>
              <a:lnSpc>
                <a:spcPct val="150000"/>
              </a:lnSpc>
            </a:pPr>
            <a:r>
              <a:rPr lang="en-US" sz="1600">
                <a:cs typeface="Arial"/>
              </a:rPr>
              <a:t>Feel/Sense … (state power or heartbeat)</a:t>
            </a:r>
          </a:p>
          <a:p>
            <a:pPr>
              <a:lnSpc>
                <a:spcPct val="150000"/>
              </a:lnSpc>
            </a:pPr>
            <a:r>
              <a:rPr lang="en-US" sz="1600">
                <a:cs typeface="Arial"/>
              </a:rPr>
              <a:t>Speak … (your language or story)</a:t>
            </a:r>
          </a:p>
          <a:p>
            <a:pPr>
              <a:lnSpc>
                <a:spcPct val="150000"/>
              </a:lnSpc>
            </a:pPr>
            <a:r>
              <a:rPr lang="en-US" sz="1600">
                <a:cs typeface="Arial"/>
              </a:rPr>
              <a:t>Speak … (your name or truth)</a:t>
            </a:r>
          </a:p>
          <a:p>
            <a:pPr>
              <a:lnSpc>
                <a:spcPct val="150000"/>
              </a:lnSpc>
            </a:pPr>
            <a:r>
              <a:rPr lang="en-US" sz="1600">
                <a:cs typeface="Arial"/>
              </a:rPr>
              <a:t>We … (gather together)</a:t>
            </a:r>
          </a:p>
          <a:p>
            <a:pPr>
              <a:lnSpc>
                <a:spcPct val="150000"/>
              </a:lnSpc>
            </a:pPr>
            <a:r>
              <a:rPr lang="en-US" sz="1600">
                <a:cs typeface="Arial"/>
              </a:rPr>
              <a:t>As we … (have always done)</a:t>
            </a:r>
            <a:endParaRPr lang="en-GB" sz="1600">
              <a:cs typeface="Arial" panose="020B0604020202020204"/>
            </a:endParaRPr>
          </a:p>
        </p:txBody>
      </p:sp>
      <p:sp>
        <p:nvSpPr>
          <p:cNvPr id="10" name="TextBox 2">
            <a:extLst>
              <a:ext uri="{FF2B5EF4-FFF2-40B4-BE49-F238E27FC236}">
                <a16:creationId xmlns:a16="http://schemas.microsoft.com/office/drawing/2014/main" id="{2A8ED4FA-D8E3-C5A3-5692-B098F9915D3E}"/>
              </a:ext>
            </a:extLst>
          </p:cNvPr>
          <p:cNvSpPr txBox="1"/>
          <p:nvPr/>
        </p:nvSpPr>
        <p:spPr>
          <a:xfrm>
            <a:off x="359999" y="6551712"/>
            <a:ext cx="11486443" cy="153888"/>
          </a:xfrm>
          <a:prstGeom prst="rect">
            <a:avLst/>
          </a:prstGeom>
          <a:noFill/>
        </p:spPr>
        <p:txBody>
          <a:bodyPr rot="0" spcFirstLastPara="0" vert="horz" wrap="square" lIns="0" tIns="0" rIns="0" bIns="0" numCol="1" spcCol="0" rtlCol="0" fromWordArt="0" anchor="t" anchorCtr="0" forceAA="0" compatLnSpc="1">
            <a:prstTxWarp prst="textNoShape">
              <a:avLst/>
            </a:prstTxWarp>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en-AU" sz="1000"/>
              <a:t>‘I Belong’ by Nancy Bates has been licensed by the NSW Department of Education. All rights reserved for the use of NSW Department of Education teachers and students only.</a:t>
            </a:r>
            <a:endParaRPr lang="en-US" sz="1800"/>
          </a:p>
        </p:txBody>
      </p:sp>
      <p:sp>
        <p:nvSpPr>
          <p:cNvPr id="2" name="Slide Number Placeholder 1">
            <a:extLst>
              <a:ext uri="{FF2B5EF4-FFF2-40B4-BE49-F238E27FC236}">
                <a16:creationId xmlns:a16="http://schemas.microsoft.com/office/drawing/2014/main" id="{C1A04114-C92E-8568-67AB-3D4C5F6701E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29</a:t>
            </a:fld>
            <a:endParaRPr lang="en-AU"/>
          </a:p>
        </p:txBody>
      </p:sp>
    </p:spTree>
    <p:extLst>
      <p:ext uri="{BB962C8B-B14F-4D97-AF65-F5344CB8AC3E}">
        <p14:creationId xmlns:p14="http://schemas.microsoft.com/office/powerpoint/2010/main" val="149363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76E9D1-408D-B6FD-1AF3-EC4FD03BE655}"/>
            </a:ext>
          </a:extLst>
        </p:cNvPr>
        <p:cNvGrpSpPr/>
        <p:nvPr/>
      </p:nvGrpSpPr>
      <p:grpSpPr>
        <a:xfrm>
          <a:off x="0" y="0"/>
          <a:ext cx="0" cy="0"/>
          <a:chOff x="0" y="0"/>
          <a:chExt cx="0" cy="0"/>
        </a:xfrm>
      </p:grpSpPr>
      <p:sp>
        <p:nvSpPr>
          <p:cNvPr id="9" name="Title 2">
            <a:extLst>
              <a:ext uri="{FF2B5EF4-FFF2-40B4-BE49-F238E27FC236}">
                <a16:creationId xmlns:a16="http://schemas.microsoft.com/office/drawing/2014/main" id="{9C997E27-65EA-EC1F-D2DC-A6446C408BD2}"/>
              </a:ext>
            </a:extLst>
          </p:cNvPr>
          <p:cNvSpPr>
            <a:spLocks noGrp="1"/>
          </p:cNvSpPr>
          <p:nvPr>
            <p:ph type="title"/>
          </p:nvPr>
        </p:nvSpPr>
        <p:spPr>
          <a:xfrm>
            <a:off x="5400000" y="360000"/>
            <a:ext cx="5400000" cy="460271"/>
          </a:xfrm>
        </p:spPr>
        <p:txBody>
          <a:bodyPr/>
          <a:lstStyle/>
          <a:p>
            <a:r>
              <a:rPr lang="en-AU">
                <a:latin typeface="+mj-lt"/>
              </a:rPr>
              <a:t>Artwork – </a:t>
            </a:r>
            <a:r>
              <a:rPr lang="en-AU" i="1">
                <a:latin typeface="+mj-lt"/>
              </a:rPr>
              <a:t>Truth Telling</a:t>
            </a:r>
            <a:r>
              <a:rPr lang="en-AU">
                <a:latin typeface="+mj-lt"/>
              </a:rPr>
              <a:t>​</a:t>
            </a:r>
            <a:endParaRPr lang="en-AU" i="1">
              <a:latin typeface="+mj-lt"/>
            </a:endParaRPr>
          </a:p>
        </p:txBody>
      </p:sp>
      <p:pic>
        <p:nvPicPr>
          <p:cNvPr id="10" name="Picture Placeholder 4" descr="Aboriginal artwork featuring concentric circles connected by pathways, symbolising meeting places and connection. The design includes linework and motifs resembling animal tracks and natural patterns using ochre tones. This artwork's story is a reminder of the importance of truth-telling in building strong relationships, preserving cultural values, and fostering reconciliation and partnership.">
            <a:extLst>
              <a:ext uri="{FF2B5EF4-FFF2-40B4-BE49-F238E27FC236}">
                <a16:creationId xmlns:a16="http://schemas.microsoft.com/office/drawing/2014/main" id="{1F1B93C6-BB04-24A5-CED8-F98B553AF605}"/>
              </a:ext>
            </a:extLst>
          </p:cNvPr>
          <p:cNvPicPr/>
          <p:nvPr/>
        </p:nvPicPr>
        <p:blipFill>
          <a:blip r:embed="rId2" cstate="screen">
            <a:extLst>
              <a:ext uri="{28A0092B-C50C-407E-A947-70E740481C1C}">
                <a14:useLocalDpi xmlns:a14="http://schemas.microsoft.com/office/drawing/2010/main"/>
              </a:ext>
            </a:extLst>
          </a:blip>
          <a:srcRect l="3223" r="3223"/>
          <a:stretch/>
        </p:blipFill>
        <p:spPr>
          <a:xfrm>
            <a:off x="0" y="0"/>
            <a:ext cx="5050395" cy="6858000"/>
          </a:xfrm>
          <a:prstGeom prst="rect">
            <a:avLst/>
          </a:prstGeom>
        </p:spPr>
      </p:pic>
      <p:sp>
        <p:nvSpPr>
          <p:cNvPr id="12" name="Text Placeholder 3">
            <a:extLst>
              <a:ext uri="{FF2B5EF4-FFF2-40B4-BE49-F238E27FC236}">
                <a16:creationId xmlns:a16="http://schemas.microsoft.com/office/drawing/2014/main" id="{33D2352D-744F-E591-088F-F4030BD4B278}"/>
              </a:ext>
            </a:extLst>
          </p:cNvPr>
          <p:cNvSpPr txBox="1">
            <a:spLocks/>
          </p:cNvSpPr>
          <p:nvPr/>
        </p:nvSpPr>
        <p:spPr>
          <a:xfrm>
            <a:off x="5400000" y="1116414"/>
            <a:ext cx="6408000" cy="5009779"/>
          </a:xfrm>
          <a:prstGeom prst="rect">
            <a:avLst/>
          </a:prstGeom>
        </p:spPr>
        <p:txBody>
          <a:bodyPr lIns="0"/>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lnSpc>
                <a:spcPct val="114000"/>
              </a:lnSpc>
            </a:pPr>
            <a:r>
              <a:rPr lang="en-AU" sz="1500">
                <a:latin typeface="+mn-lt"/>
              </a:rPr>
              <a:t>This artwork shares the story of the power of connection and understanding, our stories are the oldest stories in the world. The traditional symbols and patterns used in the artwork have been used by </a:t>
            </a:r>
            <a:r>
              <a:rPr lang="en-AU" sz="1500" err="1">
                <a:latin typeface="+mn-lt"/>
              </a:rPr>
              <a:t>Gomeroi</a:t>
            </a:r>
            <a:r>
              <a:rPr lang="en-AU" sz="1500">
                <a:latin typeface="+mn-lt"/>
              </a:rPr>
              <a:t> people to highlight connections for thousands of years. These connections, which are woven tighter with unity, respect, acceptance and truth-telling, are still vital today and should be seen through the relationship between the NSW Department of Education and Community today. </a:t>
            </a:r>
            <a:r>
              <a:rPr lang="en-US" sz="1500">
                <a:latin typeface="+mn-lt"/>
              </a:rPr>
              <a:t>​</a:t>
            </a:r>
          </a:p>
          <a:p>
            <a:pPr fontAlgn="base">
              <a:lnSpc>
                <a:spcPct val="114000"/>
              </a:lnSpc>
            </a:pPr>
            <a:r>
              <a:rPr lang="en-AU" sz="1500">
                <a:latin typeface="+mn-lt"/>
              </a:rPr>
              <a:t>This story and artwork offer a powerful reminder of the importance of truth-telling in building strong relationships, preserving cultural values and fostering reconciliation and partnership.</a:t>
            </a:r>
            <a:r>
              <a:rPr lang="en-US" sz="1500">
                <a:latin typeface="+mn-lt"/>
              </a:rPr>
              <a:t>​</a:t>
            </a:r>
          </a:p>
          <a:p>
            <a:pPr fontAlgn="base">
              <a:lnSpc>
                <a:spcPct val="114000"/>
              </a:lnSpc>
            </a:pPr>
            <a:r>
              <a:rPr lang="en-AU" sz="1500">
                <a:latin typeface="+mn-lt"/>
              </a:rPr>
              <a:t>Stories are shared and relationships are built and maintained at the </a:t>
            </a:r>
            <a:r>
              <a:rPr lang="en-AU" sz="1500" err="1">
                <a:latin typeface="+mn-lt"/>
              </a:rPr>
              <a:t>Gumbul</a:t>
            </a:r>
            <a:r>
              <a:rPr lang="en-AU" sz="1500">
                <a:latin typeface="+mn-lt"/>
              </a:rPr>
              <a:t> – the corroboree ground. For thousands of years, people have come together from all different communities to move and dance as one. Today these relationships have expanded, and the relationship between The Department of Education and the Community is of extreme value. This relationship must be nurtured and we continue to create spaces where people from all diverse backgrounds to teach and learn as one.</a:t>
            </a:r>
            <a:r>
              <a:rPr lang="en-US" sz="1500">
                <a:latin typeface="+mn-lt"/>
              </a:rPr>
              <a:t>​</a:t>
            </a:r>
          </a:p>
        </p:txBody>
      </p:sp>
      <p:sp>
        <p:nvSpPr>
          <p:cNvPr id="13" name="Text Placeholder 4" descr="Gomeroi artist and Cultural mentor Kayleb Waters seated, painting an Aboriginal artwork of a fish in ochre red tones.">
            <a:extLst>
              <a:ext uri="{FF2B5EF4-FFF2-40B4-BE49-F238E27FC236}">
                <a16:creationId xmlns:a16="http://schemas.microsoft.com/office/drawing/2014/main" id="{55861322-5F96-F140-03A7-42324F3BD27D}"/>
              </a:ext>
            </a:extLst>
          </p:cNvPr>
          <p:cNvSpPr txBox="1">
            <a:spLocks/>
          </p:cNvSpPr>
          <p:nvPr/>
        </p:nvSpPr>
        <p:spPr>
          <a:xfrm>
            <a:off x="5400001" y="6422336"/>
            <a:ext cx="6407999" cy="360000"/>
          </a:xfrm>
          <a:prstGeom prst="rect">
            <a:avLst/>
          </a:prstGeom>
        </p:spPr>
        <p:txBody>
          <a:bodyPr lIns="0"/>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000">
                <a:latin typeface="+mn-lt"/>
              </a:rPr>
              <a:t>Artwork – </a:t>
            </a:r>
            <a:r>
              <a:rPr lang="en-AU" sz="1000" i="1">
                <a:latin typeface="+mn-lt"/>
              </a:rPr>
              <a:t>Truth Telling </a:t>
            </a:r>
            <a:r>
              <a:rPr lang="en-AU" sz="1000">
                <a:latin typeface="+mn-lt"/>
              </a:rPr>
              <a:t>© Kayleb Waters, 2024. Used with permission.​</a:t>
            </a:r>
          </a:p>
        </p:txBody>
      </p:sp>
      <p:sp>
        <p:nvSpPr>
          <p:cNvPr id="3" name="Slide Number Placeholder 2">
            <a:extLst>
              <a:ext uri="{FF2B5EF4-FFF2-40B4-BE49-F238E27FC236}">
                <a16:creationId xmlns:a16="http://schemas.microsoft.com/office/drawing/2014/main" id="{AF5BC9D2-00CF-D94C-38F7-D255B381D8C8}"/>
              </a:ext>
              <a:ext uri="{C183D7F6-B498-43B3-948B-1728B52AA6E4}">
                <adec:decorative xmlns:adec="http://schemas.microsoft.com/office/drawing/2017/decorative" val="1"/>
              </a:ext>
            </a:extLst>
          </p:cNvPr>
          <p:cNvSpPr>
            <a:spLocks noGrp="1"/>
          </p:cNvSpPr>
          <p:nvPr>
            <p:ph type="sldNum" sz="quarter" idx="16"/>
          </p:nvPr>
        </p:nvSpPr>
        <p:spPr/>
        <p:txBody>
          <a:bodyPr/>
          <a:lstStyle/>
          <a:p>
            <a:fld id="{10A01DC5-1685-4615-8240-15192985C6A2}" type="slidenum">
              <a:rPr lang="en-AU" smtClean="0"/>
              <a:t>3</a:t>
            </a:fld>
            <a:endParaRPr lang="en-AU"/>
          </a:p>
        </p:txBody>
      </p:sp>
    </p:spTree>
    <p:extLst>
      <p:ext uri="{BB962C8B-B14F-4D97-AF65-F5344CB8AC3E}">
        <p14:creationId xmlns:p14="http://schemas.microsoft.com/office/powerpoint/2010/main" val="664924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2E2E31-7E45-9768-271C-13C534575C75}"/>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E06A60FB-23AD-01EA-BF70-9D8D6EEA8214}"/>
              </a:ext>
            </a:extLst>
          </p:cNvPr>
          <p:cNvSpPr>
            <a:spLocks noGrp="1"/>
          </p:cNvSpPr>
          <p:nvPr>
            <p:ph type="ctrTitle"/>
          </p:nvPr>
        </p:nvSpPr>
        <p:spPr>
          <a:xfrm>
            <a:off x="604237" y="3971980"/>
            <a:ext cx="6545710" cy="2572039"/>
          </a:xfrm>
        </p:spPr>
        <p:txBody>
          <a:bodyPr/>
          <a:lstStyle/>
          <a:p>
            <a:r>
              <a:rPr lang="en-AU">
                <a:latin typeface="+mj-lt"/>
                <a:cs typeface="Arial"/>
              </a:rPr>
              <a:t>Learning sequence 2 – Emma Donovan (</a:t>
            </a:r>
            <a:r>
              <a:rPr lang="en-AU" err="1">
                <a:latin typeface="+mj-lt"/>
                <a:cs typeface="Arial"/>
              </a:rPr>
              <a:t>Gumbaynggirr</a:t>
            </a:r>
            <a:r>
              <a:rPr lang="en-AU">
                <a:latin typeface="+mj-lt"/>
                <a:cs typeface="Arial"/>
              </a:rPr>
              <a:t>)</a:t>
            </a:r>
          </a:p>
        </p:txBody>
      </p:sp>
      <p:pic>
        <p:nvPicPr>
          <p:cNvPr id="3" name="Picture 2" descr="Seven concentric circles in ochre tones with 8 groups of 3 spikes radiating out from compass points. Symbolises knowledge is not static but our stories and paths are guided by ancestors.">
            <a:extLst>
              <a:ext uri="{FF2B5EF4-FFF2-40B4-BE49-F238E27FC236}">
                <a16:creationId xmlns:a16="http://schemas.microsoft.com/office/drawing/2014/main" id="{91283464-4D48-86AA-0340-76CA8B80D8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50086" y="1551023"/>
            <a:ext cx="4841913" cy="4841913"/>
          </a:xfrm>
          <a:prstGeom prst="rect">
            <a:avLst/>
          </a:prstGeom>
        </p:spPr>
      </p:pic>
      <p:sp>
        <p:nvSpPr>
          <p:cNvPr id="5" name="Text Placeholder 4">
            <a:extLst>
              <a:ext uri="{FF2B5EF4-FFF2-40B4-BE49-F238E27FC236}">
                <a16:creationId xmlns:a16="http://schemas.microsoft.com/office/drawing/2014/main" id="{C7724B5D-D92A-725C-D890-DB7FC9E3BBF6}"/>
              </a:ext>
              <a:ext uri="{C183D7F6-B498-43B3-948B-1728B52AA6E4}">
                <adec:decorative xmlns:adec="http://schemas.microsoft.com/office/drawing/2017/decorative" val="0"/>
              </a:ext>
            </a:extLst>
          </p:cNvPr>
          <p:cNvSpPr txBox="1">
            <a:spLocks/>
          </p:cNvSpPr>
          <p:nvPr/>
        </p:nvSpPr>
        <p:spPr>
          <a:xfrm>
            <a:off x="8069330" y="6238699"/>
            <a:ext cx="3403423" cy="352540"/>
          </a:xfrm>
          <a:prstGeom prst="rect">
            <a:avLst/>
          </a:prstGeom>
        </p:spPr>
        <p:txBody>
          <a:bodyPr/>
          <a:lstStyle>
            <a:lvl1pPr marL="0" indent="0" algn="l" defTabSz="914377" rtl="0" eaLnBrk="1" latinLnBrk="0" hangingPunct="1">
              <a:lnSpc>
                <a:spcPct val="10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0" indent="0" algn="l" defTabSz="914377"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0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0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000">
                <a:solidFill>
                  <a:schemeClr val="bg1"/>
                </a:solidFill>
              </a:rPr>
              <a:t>Symbol – Dynamic and Evolving © Kayleb Waters, 2025. Used with permission.</a:t>
            </a:r>
            <a:endParaRPr lang="en-AU" sz="300">
              <a:solidFill>
                <a:schemeClr val="bg1"/>
              </a:solidFill>
            </a:endParaRPr>
          </a:p>
        </p:txBody>
      </p:sp>
    </p:spTree>
    <p:extLst>
      <p:ext uri="{BB962C8B-B14F-4D97-AF65-F5344CB8AC3E}">
        <p14:creationId xmlns:p14="http://schemas.microsoft.com/office/powerpoint/2010/main" val="904640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7C00D4-859D-A479-DB27-635362A91FA6}"/>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1A4F7B4C-8FF9-CCC8-85D3-B8A2EF27CC41}"/>
              </a:ext>
            </a:extLst>
          </p:cNvPr>
          <p:cNvSpPr>
            <a:spLocks noGrp="1"/>
          </p:cNvSpPr>
          <p:nvPr>
            <p:ph type="title"/>
          </p:nvPr>
        </p:nvSpPr>
        <p:spPr/>
        <p:txBody>
          <a:bodyPr/>
          <a:lstStyle/>
          <a:p>
            <a:r>
              <a:rPr lang="en-AU">
                <a:latin typeface="+mj-lt"/>
                <a:cs typeface="Arial"/>
              </a:rPr>
              <a:t>Learning intentions and success criteria (2)</a:t>
            </a:r>
            <a:endParaRPr lang="en-AU">
              <a:latin typeface="+mj-lt"/>
            </a:endParaRPr>
          </a:p>
        </p:txBody>
      </p:sp>
      <p:sp>
        <p:nvSpPr>
          <p:cNvPr id="3" name="TextBox 2">
            <a:extLst>
              <a:ext uri="{FF2B5EF4-FFF2-40B4-BE49-F238E27FC236}">
                <a16:creationId xmlns:a16="http://schemas.microsoft.com/office/drawing/2014/main" id="{06532135-6F3D-EF9B-6534-468380CAF425}"/>
              </a:ext>
            </a:extLst>
          </p:cNvPr>
          <p:cNvSpPr txBox="1"/>
          <p:nvPr/>
        </p:nvSpPr>
        <p:spPr>
          <a:xfrm>
            <a:off x="348000" y="1745991"/>
            <a:ext cx="11303000" cy="459606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600"/>
              </a:spcAft>
            </a:pPr>
            <a:r>
              <a:rPr lang="en-AU" sz="1800" b="1">
                <a:solidFill>
                  <a:schemeClr val="accent1"/>
                </a:solidFill>
                <a:cs typeface="Arial"/>
              </a:rPr>
              <a:t>We are learning to</a:t>
            </a:r>
            <a:endParaRPr lang="en-AU" sz="1800" b="1">
              <a:solidFill>
                <a:schemeClr val="accent1"/>
              </a:solidFill>
              <a:ea typeface="+mn-lt"/>
              <a:cs typeface="Arial"/>
            </a:endParaRPr>
          </a:p>
          <a:p>
            <a:pPr>
              <a:lnSpc>
                <a:spcPct val="150000"/>
              </a:lnSpc>
            </a:pPr>
            <a:r>
              <a:rPr lang="en-AU" sz="1800">
                <a:ea typeface="+mn-lt"/>
                <a:cs typeface="+mn-lt"/>
              </a:rPr>
              <a:t>•    understand how Aboriginal and Torres Strait Islander artists use music to communicate connection to Country, memory, and community</a:t>
            </a:r>
          </a:p>
          <a:p>
            <a:pPr>
              <a:lnSpc>
                <a:spcPct val="150000"/>
              </a:lnSpc>
            </a:pPr>
            <a:r>
              <a:rPr lang="en-AU" sz="1800">
                <a:ea typeface="+mn-lt"/>
                <a:cs typeface="+mn-lt"/>
              </a:rPr>
              <a:t>•    collaborate respectfully to an arrangement, and safe songwriting spaces</a:t>
            </a:r>
            <a:endParaRPr lang="en-AU">
              <a:ea typeface="+mn-lt"/>
              <a:cs typeface="+mn-lt"/>
            </a:endParaRPr>
          </a:p>
          <a:p>
            <a:pPr>
              <a:lnSpc>
                <a:spcPct val="150000"/>
              </a:lnSpc>
            </a:pPr>
            <a:r>
              <a:rPr lang="en-AU" sz="1800">
                <a:ea typeface="+mn-lt"/>
                <a:cs typeface="+mn-lt"/>
              </a:rPr>
              <a:t>•    engage with the music of Aboriginal and Torres Strait Islander Peoples to recreate an instrumental track through aural learning.</a:t>
            </a:r>
            <a:endParaRPr lang="en-AU" sz="1800">
              <a:cs typeface="Arial"/>
            </a:endParaRPr>
          </a:p>
          <a:p>
            <a:pPr>
              <a:lnSpc>
                <a:spcPct val="150000"/>
              </a:lnSpc>
            </a:pPr>
            <a:r>
              <a:rPr lang="en-AU" sz="1800" b="1">
                <a:solidFill>
                  <a:schemeClr val="accent1"/>
                </a:solidFill>
                <a:cs typeface="Arial"/>
              </a:rPr>
              <a:t>We can</a:t>
            </a:r>
            <a:endParaRPr lang="en-US" sz="1800">
              <a:solidFill>
                <a:schemeClr val="accent1"/>
              </a:solidFill>
              <a:cs typeface="Arial"/>
            </a:endParaRPr>
          </a:p>
          <a:p>
            <a:pPr>
              <a:lnSpc>
                <a:spcPct val="150000"/>
              </a:lnSpc>
            </a:pPr>
            <a:r>
              <a:rPr lang="en-AU" sz="1800">
                <a:ea typeface="+mn-lt"/>
                <a:cs typeface="+mn-lt"/>
              </a:rPr>
              <a:t>•    describe how Emma Donovan’s music reflects Aboriginal People's experiences of Country, protest, and collaboration.</a:t>
            </a:r>
            <a:endParaRPr lang="en-AU" sz="1800">
              <a:cs typeface="Arial"/>
            </a:endParaRPr>
          </a:p>
          <a:p>
            <a:pPr>
              <a:lnSpc>
                <a:spcPct val="150000"/>
              </a:lnSpc>
            </a:pPr>
            <a:r>
              <a:rPr lang="en-AU" sz="1800">
                <a:ea typeface="+mn-lt"/>
                <a:cs typeface="+mn-lt"/>
              </a:rPr>
              <a:t>•    work together to create a respectful performance that shows understanding of safe cultural practice</a:t>
            </a:r>
            <a:endParaRPr lang="en-AU">
              <a:cs typeface="Arial" panose="020B0604020202020204"/>
            </a:endParaRPr>
          </a:p>
          <a:p>
            <a:pPr>
              <a:lnSpc>
                <a:spcPct val="150000"/>
              </a:lnSpc>
              <a:spcAft>
                <a:spcPts val="1200"/>
              </a:spcAft>
            </a:pPr>
            <a:r>
              <a:rPr lang="en-AU" sz="1800">
                <a:ea typeface="+mn-lt"/>
                <a:cs typeface="+mn-lt"/>
              </a:rPr>
              <a:t>•    listen and learn to perform with confident timing, and rhythmic accuracy.</a:t>
            </a:r>
            <a:endParaRPr lang="en-AU">
              <a:ea typeface="+mn-lt"/>
              <a:cs typeface="+mn-lt"/>
            </a:endParaRPr>
          </a:p>
        </p:txBody>
      </p:sp>
      <p:sp>
        <p:nvSpPr>
          <p:cNvPr id="2" name="Slide Number Placeholder 1">
            <a:extLst>
              <a:ext uri="{FF2B5EF4-FFF2-40B4-BE49-F238E27FC236}">
                <a16:creationId xmlns:a16="http://schemas.microsoft.com/office/drawing/2014/main" id="{23AC7163-BC3B-61EB-B95E-3ED8E21784AA}"/>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31</a:t>
            </a:fld>
            <a:endParaRPr lang="en-AU"/>
          </a:p>
        </p:txBody>
      </p:sp>
    </p:spTree>
    <p:extLst>
      <p:ext uri="{BB962C8B-B14F-4D97-AF65-F5344CB8AC3E}">
        <p14:creationId xmlns:p14="http://schemas.microsoft.com/office/powerpoint/2010/main" val="9441693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CBEDFD"/>
        </a:solidFill>
        <a:effectLst/>
      </p:bgPr>
    </p:bg>
    <p:spTree>
      <p:nvGrpSpPr>
        <p:cNvPr id="1" name="">
          <a:extLst>
            <a:ext uri="{FF2B5EF4-FFF2-40B4-BE49-F238E27FC236}">
              <a16:creationId xmlns:a16="http://schemas.microsoft.com/office/drawing/2014/main" id="{2F5471EE-1007-2D3C-00C0-E59DF2E4922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2C85C01-C347-3308-7C2B-13D65F531B57}"/>
              </a:ext>
            </a:extLst>
          </p:cNvPr>
          <p:cNvSpPr>
            <a:spLocks noGrp="1"/>
          </p:cNvSpPr>
          <p:nvPr>
            <p:ph type="title"/>
          </p:nvPr>
        </p:nvSpPr>
        <p:spPr/>
        <p:txBody>
          <a:bodyPr/>
          <a:lstStyle/>
          <a:p>
            <a:r>
              <a:rPr lang="en-AU">
                <a:latin typeface="+mj-lt"/>
                <a:cs typeface="Arial"/>
              </a:rPr>
              <a:t>Activity</a:t>
            </a:r>
            <a:r>
              <a:rPr lang="en-AU">
                <a:latin typeface="+mj-lt"/>
                <a:ea typeface="Calibri"/>
                <a:cs typeface="Arial"/>
              </a:rPr>
              <a:t> </a:t>
            </a:r>
            <a:r>
              <a:rPr lang="en-AU">
                <a:latin typeface="+mj-lt"/>
                <a:cs typeface="Arial"/>
              </a:rPr>
              <a:t>2.1 – ‘Mob March’ (1)</a:t>
            </a:r>
            <a:endParaRPr lang="en-US">
              <a:latin typeface="+mj-lt"/>
            </a:endParaRPr>
          </a:p>
        </p:txBody>
      </p:sp>
      <p:sp>
        <p:nvSpPr>
          <p:cNvPr id="8" name="Text Placeholder 7">
            <a:extLst>
              <a:ext uri="{FF2B5EF4-FFF2-40B4-BE49-F238E27FC236}">
                <a16:creationId xmlns:a16="http://schemas.microsoft.com/office/drawing/2014/main" id="{387D3582-723A-C52D-07B7-FB24ECCA3B24}"/>
              </a:ext>
            </a:extLst>
          </p:cNvPr>
          <p:cNvSpPr>
            <a:spLocks noGrp="1"/>
          </p:cNvSpPr>
          <p:nvPr>
            <p:ph type="body" sz="quarter" idx="18"/>
          </p:nvPr>
        </p:nvSpPr>
        <p:spPr/>
        <p:txBody>
          <a:bodyPr/>
          <a:lstStyle/>
          <a:p>
            <a:r>
              <a:rPr lang="en-US">
                <a:latin typeface="+mj-lt"/>
                <a:cs typeface="Arial"/>
              </a:rPr>
              <a:t>Listening </a:t>
            </a:r>
          </a:p>
        </p:txBody>
      </p:sp>
      <p:pic>
        <p:nvPicPr>
          <p:cNvPr id="11" name="Online Media 10" title="Emma Donovan &amp; The Putbacks, 'Mob March'">
            <a:hlinkClick r:id="" action="ppaction://noaction"/>
            <a:extLst>
              <a:ext uri="{FF2B5EF4-FFF2-40B4-BE49-F238E27FC236}">
                <a16:creationId xmlns:a16="http://schemas.microsoft.com/office/drawing/2014/main" id="{5E94BED6-2656-C03E-E7E2-EE4B79927C5F}"/>
              </a:ext>
            </a:extLst>
          </p:cNvPr>
          <p:cNvPicPr>
            <a:picLocks noRot="1" noChangeAspect="1"/>
          </p:cNvPicPr>
          <p:nvPr>
            <a:videoFile r:link="rId1"/>
          </p:nvPr>
        </p:nvPicPr>
        <p:blipFill>
          <a:blip r:embed="rId3"/>
          <a:stretch>
            <a:fillRect/>
          </a:stretch>
        </p:blipFill>
        <p:spPr>
          <a:xfrm>
            <a:off x="1654557" y="1427711"/>
            <a:ext cx="8882886" cy="5044251"/>
          </a:xfrm>
          <a:prstGeom prst="rect">
            <a:avLst/>
          </a:prstGeom>
        </p:spPr>
      </p:pic>
      <p:sp>
        <p:nvSpPr>
          <p:cNvPr id="5" name="TextBox 4">
            <a:extLst>
              <a:ext uri="{FF2B5EF4-FFF2-40B4-BE49-F238E27FC236}">
                <a16:creationId xmlns:a16="http://schemas.microsoft.com/office/drawing/2014/main" id="{40E7B2E3-A79B-2C0B-CB7D-213B8970BDC6}"/>
              </a:ext>
            </a:extLst>
          </p:cNvPr>
          <p:cNvSpPr txBox="1"/>
          <p:nvPr/>
        </p:nvSpPr>
        <p:spPr>
          <a:xfrm>
            <a:off x="1640533" y="6542112"/>
            <a:ext cx="8899407" cy="153888"/>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AU" sz="1000" baseline="0">
                <a:solidFill>
                  <a:srgbClr val="0F0F0F"/>
                </a:solidFill>
              </a:rPr>
              <a:t>CAMILLIAN FILMS (14 February 2021) </a:t>
            </a:r>
            <a:r>
              <a:rPr lang="en-AU" sz="1000" u="sng" strike="noStrike" baseline="0">
                <a:solidFill>
                  <a:srgbClr val="146CFD"/>
                </a:solidFill>
                <a:ea typeface="Segoe UI"/>
                <a:cs typeface="Segoe UI"/>
                <a:hlinkClick r:id="rId4"/>
              </a:rPr>
              <a:t>Emma Donovan &amp; The Putbacks, 'Mob March’ (5:44)</a:t>
            </a:r>
            <a:r>
              <a:rPr lang="en-AU" sz="1000" baseline="0">
                <a:solidFill>
                  <a:srgbClr val="0F0F0F"/>
                </a:solidFill>
              </a:rPr>
              <a:t> [video], </a:t>
            </a:r>
            <a:r>
              <a:rPr lang="en-AU" sz="1000" i="1" baseline="0">
                <a:solidFill>
                  <a:srgbClr val="0F0F0F"/>
                </a:solidFill>
              </a:rPr>
              <a:t>CAMILLIAN FILMS</a:t>
            </a:r>
            <a:r>
              <a:rPr lang="en-AU" sz="1000" baseline="0">
                <a:solidFill>
                  <a:srgbClr val="0F0F0F"/>
                </a:solidFill>
              </a:rPr>
              <a:t>, YouTube, accessed 11 June 2025. </a:t>
            </a:r>
            <a:endParaRPr lang="en-US" sz="1000">
              <a:cs typeface="Arial"/>
            </a:endParaRPr>
          </a:p>
        </p:txBody>
      </p:sp>
      <p:sp>
        <p:nvSpPr>
          <p:cNvPr id="2" name="Slide Number Placeholder 1">
            <a:extLst>
              <a:ext uri="{FF2B5EF4-FFF2-40B4-BE49-F238E27FC236}">
                <a16:creationId xmlns:a16="http://schemas.microsoft.com/office/drawing/2014/main" id="{BF3473AD-D3F6-4331-EEA3-80DBE011F8D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32</a:t>
            </a:fld>
            <a:endParaRPr lang="en-AU"/>
          </a:p>
        </p:txBody>
      </p:sp>
    </p:spTree>
    <p:extLst>
      <p:ext uri="{BB962C8B-B14F-4D97-AF65-F5344CB8AC3E}">
        <p14:creationId xmlns:p14="http://schemas.microsoft.com/office/powerpoint/2010/main" val="2149555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Title 2">
            <a:extLst>
              <a:ext uri="{FF2B5EF4-FFF2-40B4-BE49-F238E27FC236}">
                <a16:creationId xmlns:a16="http://schemas.microsoft.com/office/drawing/2014/main" id="{86C2B79C-D895-7C50-9A55-E9D74E7A9A2E}"/>
              </a:ext>
            </a:extLst>
          </p:cNvPr>
          <p:cNvSpPr>
            <a:spLocks noGrp="1"/>
          </p:cNvSpPr>
          <p:nvPr>
            <p:ph type="title"/>
          </p:nvPr>
        </p:nvSpPr>
        <p:spPr>
          <a:xfrm>
            <a:off x="5400000" y="360000"/>
            <a:ext cx="6407150" cy="554400"/>
          </a:xfrm>
        </p:spPr>
        <p:txBody>
          <a:bodyPr/>
          <a:lstStyle/>
          <a:p>
            <a:r>
              <a:rPr lang="en-US">
                <a:latin typeface="+mj-lt"/>
              </a:rPr>
              <a:t>Emma Donovan</a:t>
            </a:r>
          </a:p>
        </p:txBody>
      </p:sp>
      <p:sp>
        <p:nvSpPr>
          <p:cNvPr id="2" name="Text Placeholder 5">
            <a:extLst>
              <a:ext uri="{FF2B5EF4-FFF2-40B4-BE49-F238E27FC236}">
                <a16:creationId xmlns:a16="http://schemas.microsoft.com/office/drawing/2014/main" id="{DC26D162-A2E2-02D1-7F96-943F0311FCE4}"/>
              </a:ext>
            </a:extLst>
          </p:cNvPr>
          <p:cNvSpPr>
            <a:spLocks noGrp="1"/>
          </p:cNvSpPr>
          <p:nvPr>
            <p:ph type="body" sz="quarter" idx="18"/>
          </p:nvPr>
        </p:nvSpPr>
        <p:spPr>
          <a:xfrm>
            <a:off x="5436850" y="876944"/>
            <a:ext cx="6407150" cy="294189"/>
          </a:xfrm>
        </p:spPr>
        <p:txBody>
          <a:bodyPr/>
          <a:lstStyle/>
          <a:p>
            <a:r>
              <a:rPr lang="en-US" err="1">
                <a:latin typeface="+mj-lt"/>
              </a:rPr>
              <a:t>Gumbaynggir</a:t>
            </a:r>
            <a:endParaRPr lang="en-US">
              <a:latin typeface="+mj-lt"/>
              <a:cs typeface="Arial"/>
            </a:endParaRPr>
          </a:p>
        </p:txBody>
      </p:sp>
      <p:sp>
        <p:nvSpPr>
          <p:cNvPr id="23" name="Text Placeholder 4">
            <a:extLst>
              <a:ext uri="{FF2B5EF4-FFF2-40B4-BE49-F238E27FC236}">
                <a16:creationId xmlns:a16="http://schemas.microsoft.com/office/drawing/2014/main" id="{AEEA3FB1-80F5-8D27-323B-6E9CF5BF2F63}"/>
              </a:ext>
            </a:extLst>
          </p:cNvPr>
          <p:cNvSpPr>
            <a:spLocks noGrp="1"/>
          </p:cNvSpPr>
          <p:nvPr>
            <p:ph type="body" sz="quarter" idx="17"/>
          </p:nvPr>
        </p:nvSpPr>
        <p:spPr>
          <a:xfrm>
            <a:off x="5390276" y="1327683"/>
            <a:ext cx="6407150" cy="1630608"/>
          </a:xfrm>
        </p:spPr>
        <p:txBody>
          <a:bodyPr/>
          <a:lstStyle/>
          <a:p>
            <a:r>
              <a:rPr lang="en-US" sz="1800">
                <a:latin typeface="+mn-lt"/>
              </a:rPr>
              <a:t>Emma Donovan is a proud </a:t>
            </a:r>
            <a:r>
              <a:rPr lang="en-US" sz="1800" err="1">
                <a:latin typeface="+mn-lt"/>
              </a:rPr>
              <a:t>Gumbaynggir</a:t>
            </a:r>
            <a:r>
              <a:rPr lang="en-US" sz="1800">
                <a:latin typeface="+mn-lt"/>
              </a:rPr>
              <a:t> woman from the Nambucca Valley on the north coast of New South Wales. She is a singer and songwriter from a family of renowned musicians.</a:t>
            </a:r>
          </a:p>
        </p:txBody>
      </p:sp>
      <p:sp>
        <p:nvSpPr>
          <p:cNvPr id="20" name="TextBox 19">
            <a:extLst>
              <a:ext uri="{FF2B5EF4-FFF2-40B4-BE49-F238E27FC236}">
                <a16:creationId xmlns:a16="http://schemas.microsoft.com/office/drawing/2014/main" id="{1056DB79-649B-2F08-23BF-1F5A2CC29919}"/>
              </a:ext>
            </a:extLst>
          </p:cNvPr>
          <p:cNvSpPr txBox="1"/>
          <p:nvPr/>
        </p:nvSpPr>
        <p:spPr>
          <a:xfrm>
            <a:off x="5390276" y="3059420"/>
            <a:ext cx="6093724" cy="1287532"/>
          </a:xfrm>
          <a:prstGeom prst="rect">
            <a:avLst/>
          </a:prstGeom>
          <a:noFill/>
        </p:spPr>
        <p:txBody>
          <a:bodyPr wrap="square" lIns="0" tIns="45720" rIns="91440" bIns="45720" anchor="t">
            <a:spAutoFit/>
          </a:bodyPr>
          <a:lstStyle/>
          <a:p>
            <a:pPr>
              <a:lnSpc>
                <a:spcPct val="150000"/>
              </a:lnSpc>
              <a:spcAft>
                <a:spcPts val="1200"/>
              </a:spcAft>
            </a:pPr>
            <a:r>
              <a:rPr lang="en-AU" sz="1800"/>
              <a:t>Listen to a segment of </a:t>
            </a:r>
            <a:r>
              <a:rPr lang="en-AU" sz="1800">
                <a:hlinkClick r:id="rId2"/>
              </a:rPr>
              <a:t>Creative Cast – Bigger than the song – Emma Donovan (09:05 – 11:47)</a:t>
            </a:r>
            <a:r>
              <a:rPr lang="en-AU" sz="1800"/>
              <a:t>,  to learn more about Emma's song 'Mob March'.</a:t>
            </a:r>
            <a:endParaRPr lang="en-AU" sz="1800">
              <a:cs typeface="Arial"/>
            </a:endParaRPr>
          </a:p>
        </p:txBody>
      </p:sp>
      <p:sp>
        <p:nvSpPr>
          <p:cNvPr id="26" name="Rectangle: Rounded Corners 25">
            <a:extLst>
              <a:ext uri="{FF2B5EF4-FFF2-40B4-BE49-F238E27FC236}">
                <a16:creationId xmlns:a16="http://schemas.microsoft.com/office/drawing/2014/main" id="{D63FFC3A-F54C-760D-1D01-D4E1C01B48A0}"/>
              </a:ext>
            </a:extLst>
          </p:cNvPr>
          <p:cNvSpPr/>
          <p:nvPr/>
        </p:nvSpPr>
        <p:spPr>
          <a:xfrm>
            <a:off x="5400000" y="4511065"/>
            <a:ext cx="6453723" cy="1551720"/>
          </a:xfrm>
          <a:prstGeom prst="roundRect">
            <a:avLst>
              <a:gd name="adj" fmla="val 13393"/>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50000"/>
              </a:lnSpc>
              <a:spcAft>
                <a:spcPts val="600"/>
              </a:spcAft>
            </a:pPr>
            <a:r>
              <a:rPr lang="en-AU" sz="1800" b="1">
                <a:solidFill>
                  <a:sysClr val="windowText" lastClr="000000"/>
                </a:solidFill>
              </a:rPr>
              <a:t>Discussion</a:t>
            </a:r>
          </a:p>
          <a:p>
            <a:pPr marL="285750" indent="-285750">
              <a:lnSpc>
                <a:spcPct val="150000"/>
              </a:lnSpc>
              <a:spcAft>
                <a:spcPts val="600"/>
              </a:spcAft>
              <a:buFont typeface="Arial" panose="020B0604020202020204" pitchFamily="34" charset="0"/>
              <a:buChar char="•"/>
            </a:pPr>
            <a:r>
              <a:rPr lang="en-AU" sz="1800">
                <a:solidFill>
                  <a:sysClr val="windowText" lastClr="000000"/>
                </a:solidFill>
              </a:rPr>
              <a:t>What is the purpose of the song ‘Mob March’? </a:t>
            </a:r>
          </a:p>
          <a:p>
            <a:pPr marL="285750" indent="-285750">
              <a:lnSpc>
                <a:spcPct val="150000"/>
              </a:lnSpc>
              <a:spcAft>
                <a:spcPts val="600"/>
              </a:spcAft>
              <a:buFont typeface="Arial" panose="020B0604020202020204" pitchFamily="34" charset="0"/>
              <a:buChar char="•"/>
            </a:pPr>
            <a:r>
              <a:rPr lang="en-AU" sz="1800">
                <a:solidFill>
                  <a:sysClr val="windowText" lastClr="000000"/>
                </a:solidFill>
              </a:rPr>
              <a:t>What does it represent?</a:t>
            </a:r>
          </a:p>
        </p:txBody>
      </p:sp>
      <p:sp>
        <p:nvSpPr>
          <p:cNvPr id="3" name="TextBox 2">
            <a:extLst>
              <a:ext uri="{FF2B5EF4-FFF2-40B4-BE49-F238E27FC236}">
                <a16:creationId xmlns:a16="http://schemas.microsoft.com/office/drawing/2014/main" id="{9D309576-B8E6-641F-D770-CB5AA5F9496F}"/>
              </a:ext>
            </a:extLst>
          </p:cNvPr>
          <p:cNvSpPr txBox="1"/>
          <p:nvPr/>
        </p:nvSpPr>
        <p:spPr>
          <a:xfrm>
            <a:off x="5436850" y="6298223"/>
            <a:ext cx="6093724" cy="30777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AU" sz="1000" baseline="0">
                <a:solidFill>
                  <a:srgbClr val="22272B"/>
                </a:solidFill>
              </a:rPr>
              <a:t>*Information adapted respectfully from </a:t>
            </a:r>
            <a:r>
              <a:rPr lang="en-AU" sz="1000" u="sng">
                <a:solidFill>
                  <a:srgbClr val="146CFD"/>
                </a:solidFill>
                <a:cs typeface="Segoe UI"/>
                <a:hlinkClick r:id="rId3"/>
              </a:rPr>
              <a:t>Emma Donovan’s</a:t>
            </a:r>
            <a:r>
              <a:rPr lang="en-AU" sz="1000" u="sng" strike="noStrike" baseline="0">
                <a:solidFill>
                  <a:srgbClr val="146CFD"/>
                </a:solidFill>
                <a:ea typeface="Segoe UI"/>
                <a:cs typeface="Segoe UI"/>
                <a:hlinkClick r:id="rId3"/>
              </a:rPr>
              <a:t> website</a:t>
            </a:r>
            <a:r>
              <a:rPr lang="en-AU" sz="1000" baseline="0">
                <a:solidFill>
                  <a:srgbClr val="22272B"/>
                </a:solidFill>
              </a:rPr>
              <a:t> and </a:t>
            </a:r>
            <a:r>
              <a:rPr lang="en-AU" sz="1000">
                <a:solidFill>
                  <a:srgbClr val="22272B"/>
                </a:solidFill>
              </a:rPr>
              <a:t>Melbourne Symphony </a:t>
            </a:r>
            <a:r>
              <a:rPr lang="en-AU" sz="1000" err="1">
                <a:solidFill>
                  <a:srgbClr val="22272B"/>
                </a:solidFill>
                <a:hlinkClick r:id="rId4"/>
              </a:rPr>
              <a:t>Melboure</a:t>
            </a:r>
            <a:r>
              <a:rPr lang="en-AU" sz="1000">
                <a:solidFill>
                  <a:srgbClr val="22272B"/>
                </a:solidFill>
                <a:hlinkClick r:id="rId4"/>
              </a:rPr>
              <a:t> Symphony Orchestra - Behind the music, Emma Donovan</a:t>
            </a:r>
            <a:r>
              <a:rPr lang="en-AU" sz="1000">
                <a:solidFill>
                  <a:srgbClr val="22272B"/>
                </a:solidFill>
              </a:rPr>
              <a:t> Behind the Music</a:t>
            </a:r>
            <a:r>
              <a:rPr lang="en-AU" sz="1000" baseline="0">
                <a:solidFill>
                  <a:srgbClr val="22272B"/>
                </a:solidFill>
              </a:rPr>
              <a:t>.</a:t>
            </a:r>
            <a:endParaRPr lang="en-US" sz="1000" u="sng">
              <a:solidFill>
                <a:srgbClr val="146CFD"/>
              </a:solidFill>
              <a:cs typeface="Segoe UI"/>
            </a:endParaRPr>
          </a:p>
        </p:txBody>
      </p:sp>
      <p:pic>
        <p:nvPicPr>
          <p:cNvPr id="5" name="Picture Placeholder 4">
            <a:extLst>
              <a:ext uri="{FF2B5EF4-FFF2-40B4-BE49-F238E27FC236}">
                <a16:creationId xmlns:a16="http://schemas.microsoft.com/office/drawing/2014/main" id="{8BAEF805-8688-2C83-1173-43411AFA0B0C}"/>
              </a:ext>
              <a:ext uri="{C183D7F6-B498-43B3-948B-1728B52AA6E4}">
                <adec:decorative xmlns:adec="http://schemas.microsoft.com/office/drawing/2017/decorative" val="1"/>
              </a:ext>
            </a:extLst>
          </p:cNvPr>
          <p:cNvPicPr>
            <a:picLocks noGrp="1" noChangeAspect="1"/>
          </p:cNvPicPr>
          <p:nvPr>
            <p:ph type="pic" sz="quarter" idx="13"/>
          </p:nvPr>
        </p:nvPicPr>
        <p:blipFill>
          <a:blip r:embed="rId5" cstate="screen">
            <a:extLst>
              <a:ext uri="{28A0092B-C50C-407E-A947-70E740481C1C}">
                <a14:useLocalDpi xmlns:a14="http://schemas.microsoft.com/office/drawing/2010/main"/>
              </a:ext>
            </a:extLst>
          </a:blip>
          <a:srcRect b="6973"/>
          <a:stretch>
            <a:fillRect/>
          </a:stretch>
        </p:blipFill>
        <p:spPr>
          <a:xfrm>
            <a:off x="0" y="0"/>
            <a:ext cx="5040000" cy="6379802"/>
          </a:xfrm>
          <a:prstGeom prst="rect">
            <a:avLst/>
          </a:prstGeom>
        </p:spPr>
      </p:pic>
      <p:sp>
        <p:nvSpPr>
          <p:cNvPr id="6" name="TextBox 5">
            <a:extLst>
              <a:ext uri="{FF2B5EF4-FFF2-40B4-BE49-F238E27FC236}">
                <a16:creationId xmlns:a16="http://schemas.microsoft.com/office/drawing/2014/main" id="{CABCA231-CA8D-1CF8-12B2-21716DE5FAC8}"/>
              </a:ext>
              <a:ext uri="{C183D7F6-B498-43B3-948B-1728B52AA6E4}">
                <adec:decorative xmlns:adec="http://schemas.microsoft.com/office/drawing/2017/decorative" val="1"/>
              </a:ext>
            </a:extLst>
          </p:cNvPr>
          <p:cNvSpPr txBox="1"/>
          <p:nvPr/>
        </p:nvSpPr>
        <p:spPr>
          <a:xfrm>
            <a:off x="194017" y="6523493"/>
            <a:ext cx="4845984" cy="172507"/>
          </a:xfrm>
          <a:prstGeom prst="rect">
            <a:avLst/>
          </a:prstGeom>
          <a:noFill/>
        </p:spPr>
        <p:txBody>
          <a:bodyPr wrap="none" lIns="0" tIns="0" rIns="0" bIns="0" rtlCol="0" anchor="t">
            <a:noAutofit/>
          </a:bodyPr>
          <a:lstStyle/>
          <a:p>
            <a:r>
              <a:rPr lang="en-AU" sz="800">
                <a:hlinkClick r:id="rId6"/>
              </a:rPr>
              <a:t>Emma Donovan 2022</a:t>
            </a:r>
            <a:r>
              <a:rPr lang="en-AU" sz="800"/>
              <a:t> by </a:t>
            </a:r>
            <a:r>
              <a:rPr lang="en-AU" sz="800">
                <a:hlinkClick r:id="rId7"/>
              </a:rPr>
              <a:t>Matt </a:t>
            </a:r>
            <a:r>
              <a:rPr lang="en-AU" sz="800" err="1">
                <a:hlinkClick r:id="rId7"/>
              </a:rPr>
              <a:t>Hrkac</a:t>
            </a:r>
            <a:r>
              <a:rPr lang="en-AU" sz="800">
                <a:hlinkClick r:id="rId7"/>
              </a:rPr>
              <a:t> </a:t>
            </a:r>
            <a:r>
              <a:rPr lang="en-AU" sz="800"/>
              <a:t>is licensed under </a:t>
            </a:r>
            <a:r>
              <a:rPr lang="en-AU" sz="800">
                <a:hlinkClick r:id="rId8"/>
              </a:rPr>
              <a:t>CC BY 2.0</a:t>
            </a:r>
            <a:endParaRPr lang="en-AU" sz="800"/>
          </a:p>
        </p:txBody>
      </p:sp>
      <p:sp>
        <p:nvSpPr>
          <p:cNvPr id="4" name="Slide Number Placeholder 3">
            <a:extLst>
              <a:ext uri="{FF2B5EF4-FFF2-40B4-BE49-F238E27FC236}">
                <a16:creationId xmlns:a16="http://schemas.microsoft.com/office/drawing/2014/main" id="{02B45ACB-785D-3AB1-6742-EE6126172488}"/>
              </a:ext>
              <a:ext uri="{C183D7F6-B498-43B3-948B-1728B52AA6E4}">
                <adec:decorative xmlns:adec="http://schemas.microsoft.com/office/drawing/2017/decorative" val="1"/>
              </a:ext>
            </a:extLst>
          </p:cNvPr>
          <p:cNvSpPr>
            <a:spLocks noGrp="1"/>
          </p:cNvSpPr>
          <p:nvPr>
            <p:ph type="sldNum" sz="quarter" idx="16"/>
          </p:nvPr>
        </p:nvSpPr>
        <p:spPr>
          <a:xfrm>
            <a:off x="11124000" y="6516000"/>
            <a:ext cx="720000" cy="180000"/>
          </a:xfrm>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33</a:t>
            </a:fld>
            <a:endParaRPr lang="en-AU"/>
          </a:p>
        </p:txBody>
      </p:sp>
    </p:spTree>
    <p:extLst>
      <p:ext uri="{BB962C8B-B14F-4D97-AF65-F5344CB8AC3E}">
        <p14:creationId xmlns:p14="http://schemas.microsoft.com/office/powerpoint/2010/main" val="524561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CBEDFD"/>
        </a:solidFill>
        <a:effectLst/>
      </p:bgPr>
    </p:bg>
    <p:spTree>
      <p:nvGrpSpPr>
        <p:cNvPr id="1" name="">
          <a:extLst>
            <a:ext uri="{FF2B5EF4-FFF2-40B4-BE49-F238E27FC236}">
              <a16:creationId xmlns:a16="http://schemas.microsoft.com/office/drawing/2014/main" id="{CC6B2D6C-32B9-012B-F6E3-3DB89AAC1CA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DEFF282-0DA6-438B-2D71-6EBDCE607656}"/>
              </a:ext>
            </a:extLst>
          </p:cNvPr>
          <p:cNvSpPr>
            <a:spLocks noGrp="1"/>
          </p:cNvSpPr>
          <p:nvPr>
            <p:ph type="title"/>
          </p:nvPr>
        </p:nvSpPr>
        <p:spPr/>
        <p:txBody>
          <a:bodyPr/>
          <a:lstStyle/>
          <a:p>
            <a:r>
              <a:rPr lang="en-AU">
                <a:latin typeface="+mj-lt"/>
                <a:cs typeface="Arial"/>
              </a:rPr>
              <a:t>Activity</a:t>
            </a:r>
            <a:r>
              <a:rPr lang="en-AU">
                <a:latin typeface="+mj-lt"/>
                <a:ea typeface="Calibri"/>
                <a:cs typeface="Arial"/>
              </a:rPr>
              <a:t> </a:t>
            </a:r>
            <a:r>
              <a:rPr lang="en-AU">
                <a:latin typeface="+mj-lt"/>
                <a:cs typeface="Arial"/>
              </a:rPr>
              <a:t>2.1 – ‘Mob March’ (2)</a:t>
            </a:r>
            <a:endParaRPr lang="en-US">
              <a:latin typeface="+mj-lt"/>
            </a:endParaRPr>
          </a:p>
        </p:txBody>
      </p:sp>
      <p:sp>
        <p:nvSpPr>
          <p:cNvPr id="8" name="Text Placeholder 7">
            <a:extLst>
              <a:ext uri="{FF2B5EF4-FFF2-40B4-BE49-F238E27FC236}">
                <a16:creationId xmlns:a16="http://schemas.microsoft.com/office/drawing/2014/main" id="{F597F1AC-2F3B-CD91-CF5C-67A2F1BD4730}"/>
              </a:ext>
            </a:extLst>
          </p:cNvPr>
          <p:cNvSpPr>
            <a:spLocks noGrp="1"/>
          </p:cNvSpPr>
          <p:nvPr>
            <p:ph type="body" sz="quarter" idx="18"/>
          </p:nvPr>
        </p:nvSpPr>
        <p:spPr/>
        <p:txBody>
          <a:bodyPr/>
          <a:lstStyle/>
          <a:p>
            <a:r>
              <a:rPr lang="en-US">
                <a:latin typeface="+mj-lt"/>
                <a:cs typeface="Arial"/>
              </a:rPr>
              <a:t>Listening – Freedom Highway</a:t>
            </a:r>
            <a:endParaRPr lang="en-US">
              <a:latin typeface="+mj-lt"/>
            </a:endParaRPr>
          </a:p>
        </p:txBody>
      </p:sp>
      <p:pic>
        <p:nvPicPr>
          <p:cNvPr id="7" name="Online Media 6" title="Freedom Highway">
            <a:hlinkClick r:id="" action="ppaction://noaction"/>
            <a:extLst>
              <a:ext uri="{FF2B5EF4-FFF2-40B4-BE49-F238E27FC236}">
                <a16:creationId xmlns:a16="http://schemas.microsoft.com/office/drawing/2014/main" id="{A261570C-C6D4-FAB1-CF43-7FE89575EA0B}"/>
              </a:ext>
            </a:extLst>
          </p:cNvPr>
          <p:cNvPicPr>
            <a:picLocks noRot="1" noChangeAspect="1"/>
          </p:cNvPicPr>
          <p:nvPr>
            <a:videoFile r:link="rId1"/>
          </p:nvPr>
        </p:nvPicPr>
        <p:blipFill>
          <a:blip r:embed="rId4"/>
          <a:stretch>
            <a:fillRect/>
          </a:stretch>
        </p:blipFill>
        <p:spPr>
          <a:xfrm>
            <a:off x="359999" y="1498874"/>
            <a:ext cx="6533148" cy="4874795"/>
          </a:xfrm>
          <a:prstGeom prst="rect">
            <a:avLst/>
          </a:prstGeom>
        </p:spPr>
      </p:pic>
      <p:sp>
        <p:nvSpPr>
          <p:cNvPr id="10" name="TextBox 9">
            <a:extLst>
              <a:ext uri="{FF2B5EF4-FFF2-40B4-BE49-F238E27FC236}">
                <a16:creationId xmlns:a16="http://schemas.microsoft.com/office/drawing/2014/main" id="{5A9ADD33-7161-7370-6E06-987B22C09162}"/>
              </a:ext>
            </a:extLst>
          </p:cNvPr>
          <p:cNvSpPr txBox="1"/>
          <p:nvPr/>
        </p:nvSpPr>
        <p:spPr>
          <a:xfrm>
            <a:off x="367757" y="6572889"/>
            <a:ext cx="6777789" cy="123111"/>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AU" sz="800">
                <a:solidFill>
                  <a:srgbClr val="0F0F0F"/>
                </a:solidFill>
              </a:rPr>
              <a:t>The Staple</a:t>
            </a:r>
            <a:r>
              <a:rPr lang="en-AU" sz="800" baseline="0">
                <a:solidFill>
                  <a:srgbClr val="0F0F0F"/>
                </a:solidFill>
              </a:rPr>
              <a:t> </a:t>
            </a:r>
            <a:r>
              <a:rPr lang="en-AU" sz="800">
                <a:solidFill>
                  <a:srgbClr val="0F0F0F"/>
                </a:solidFill>
              </a:rPr>
              <a:t>Singers </a:t>
            </a:r>
            <a:r>
              <a:rPr lang="en-AU" sz="800" baseline="0">
                <a:solidFill>
                  <a:srgbClr val="0F0F0F"/>
                </a:solidFill>
              </a:rPr>
              <a:t>(</a:t>
            </a:r>
            <a:r>
              <a:rPr lang="en-AU" sz="800">
                <a:solidFill>
                  <a:srgbClr val="0F0F0F"/>
                </a:solidFill>
              </a:rPr>
              <a:t>17 March 2015</a:t>
            </a:r>
            <a:r>
              <a:rPr lang="en-AU" sz="800" baseline="0">
                <a:solidFill>
                  <a:srgbClr val="0F0F0F"/>
                </a:solidFill>
              </a:rPr>
              <a:t>) </a:t>
            </a:r>
            <a:r>
              <a:rPr lang="en-AU" sz="800" u="sng">
                <a:solidFill>
                  <a:srgbClr val="146CFD"/>
                </a:solidFill>
                <a:cs typeface="Segoe UI"/>
                <a:hlinkClick r:id="rId5"/>
              </a:rPr>
              <a:t>Freedom Highway </a:t>
            </a:r>
            <a:r>
              <a:rPr lang="en-AU" sz="800" u="sng" strike="noStrike" baseline="0">
                <a:solidFill>
                  <a:srgbClr val="146CFD"/>
                </a:solidFill>
                <a:ea typeface="Segoe UI"/>
                <a:cs typeface="Segoe UI"/>
                <a:hlinkClick r:id="rId5"/>
              </a:rPr>
              <a:t>(</a:t>
            </a:r>
            <a:r>
              <a:rPr lang="en-AU" sz="800" u="sng">
                <a:solidFill>
                  <a:srgbClr val="146CFD"/>
                </a:solidFill>
                <a:ea typeface="Segoe UI"/>
                <a:cs typeface="Segoe UI"/>
                <a:hlinkClick r:id="rId5"/>
              </a:rPr>
              <a:t>2:55</a:t>
            </a:r>
            <a:r>
              <a:rPr lang="en-AU" sz="800" u="sng" strike="noStrike" baseline="0">
                <a:solidFill>
                  <a:srgbClr val="146CFD"/>
                </a:solidFill>
                <a:ea typeface="Segoe UI"/>
                <a:cs typeface="Segoe UI"/>
                <a:hlinkClick r:id="rId5"/>
              </a:rPr>
              <a:t>)</a:t>
            </a:r>
            <a:r>
              <a:rPr lang="en-AU" sz="800" baseline="0">
                <a:solidFill>
                  <a:srgbClr val="0F0F0F"/>
                </a:solidFill>
              </a:rPr>
              <a:t> [video], </a:t>
            </a:r>
            <a:r>
              <a:rPr lang="en-AU" sz="800" i="1">
                <a:solidFill>
                  <a:srgbClr val="0F0F0F"/>
                </a:solidFill>
              </a:rPr>
              <a:t>The Staple Singers</a:t>
            </a:r>
            <a:r>
              <a:rPr lang="en-AU" sz="800" baseline="0">
                <a:solidFill>
                  <a:srgbClr val="0F0F0F"/>
                </a:solidFill>
              </a:rPr>
              <a:t>, YouTube, accessed </a:t>
            </a:r>
            <a:r>
              <a:rPr lang="en-AU" sz="800">
                <a:solidFill>
                  <a:srgbClr val="0F0F0F"/>
                </a:solidFill>
              </a:rPr>
              <a:t>22 December</a:t>
            </a:r>
            <a:r>
              <a:rPr lang="en-AU" sz="800" baseline="0">
                <a:solidFill>
                  <a:srgbClr val="0F0F0F"/>
                </a:solidFill>
              </a:rPr>
              <a:t> 2025. </a:t>
            </a:r>
            <a:endParaRPr lang="en-US"/>
          </a:p>
        </p:txBody>
      </p:sp>
      <p:sp>
        <p:nvSpPr>
          <p:cNvPr id="5" name="Content Placeholder 4">
            <a:extLst>
              <a:ext uri="{FF2B5EF4-FFF2-40B4-BE49-F238E27FC236}">
                <a16:creationId xmlns:a16="http://schemas.microsoft.com/office/drawing/2014/main" id="{08013A06-1246-758A-149F-E6DC80E42713}"/>
              </a:ext>
            </a:extLst>
          </p:cNvPr>
          <p:cNvSpPr>
            <a:spLocks noGrp="1"/>
          </p:cNvSpPr>
          <p:nvPr>
            <p:ph sz="quarter" idx="19"/>
          </p:nvPr>
        </p:nvSpPr>
        <p:spPr>
          <a:xfrm>
            <a:off x="7039778" y="1562471"/>
            <a:ext cx="4791859" cy="4814518"/>
          </a:xfrm>
        </p:spPr>
        <p:txBody>
          <a:bodyPr vert="horz" lIns="0" tIns="0" rIns="0" bIns="0" rtlCol="0" anchor="t">
            <a:noAutofit/>
          </a:bodyPr>
          <a:lstStyle/>
          <a:p>
            <a:pPr marL="342900" indent="-342900">
              <a:buAutoNum type="arabicPeriod"/>
            </a:pPr>
            <a:r>
              <a:rPr lang="en-US">
                <a:latin typeface="Arial"/>
                <a:cs typeface="Arial"/>
              </a:rPr>
              <a:t>Listen to 'Freedom Highway' by The Staple Singers.</a:t>
            </a:r>
          </a:p>
          <a:p>
            <a:pPr marL="342900" indent="-342900">
              <a:buAutoNum type="arabicPeriod"/>
            </a:pPr>
            <a:r>
              <a:rPr lang="en-US">
                <a:cs typeface="Arial"/>
              </a:rPr>
              <a:t>Discuss what this song is about.</a:t>
            </a:r>
          </a:p>
          <a:p>
            <a:pPr marL="342900" indent="-342900">
              <a:buAutoNum type="arabicPeriod"/>
            </a:pPr>
            <a:r>
              <a:rPr lang="en-US">
                <a:cs typeface="Arial"/>
              </a:rPr>
              <a:t>Discuss </a:t>
            </a:r>
            <a:r>
              <a:rPr lang="en-US">
                <a:ea typeface="+mn-lt"/>
                <a:cs typeface="+mn-lt"/>
              </a:rPr>
              <a:t>how Freedom Highway might have influenced Emma in providing inspiration for ‘Mob March’.</a:t>
            </a:r>
            <a:endParaRPr lang="en-US">
              <a:cs typeface="Arial"/>
            </a:endParaRPr>
          </a:p>
        </p:txBody>
      </p:sp>
      <p:sp>
        <p:nvSpPr>
          <p:cNvPr id="2" name="Slide Number Placeholder 1">
            <a:extLst>
              <a:ext uri="{FF2B5EF4-FFF2-40B4-BE49-F238E27FC236}">
                <a16:creationId xmlns:a16="http://schemas.microsoft.com/office/drawing/2014/main" id="{5D0A5F67-7F60-DCD4-A75D-8F233805BC4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34</a:t>
            </a:fld>
            <a:endParaRPr lang="en-AU"/>
          </a:p>
        </p:txBody>
      </p:sp>
    </p:spTree>
    <p:extLst>
      <p:ext uri="{BB962C8B-B14F-4D97-AF65-F5344CB8AC3E}">
        <p14:creationId xmlns:p14="http://schemas.microsoft.com/office/powerpoint/2010/main" val="2279064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a:extLst>
            <a:ext uri="{FF2B5EF4-FFF2-40B4-BE49-F238E27FC236}">
              <a16:creationId xmlns:a16="http://schemas.microsoft.com/office/drawing/2014/main" id="{CC6B2D6C-32B9-012B-F6E3-3DB89AAC1CA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DEFF282-0DA6-438B-2D71-6EBDCE607656}"/>
              </a:ext>
            </a:extLst>
          </p:cNvPr>
          <p:cNvSpPr>
            <a:spLocks noGrp="1"/>
          </p:cNvSpPr>
          <p:nvPr>
            <p:ph type="title"/>
          </p:nvPr>
        </p:nvSpPr>
        <p:spPr/>
        <p:txBody>
          <a:bodyPr/>
          <a:lstStyle/>
          <a:p>
            <a:r>
              <a:rPr lang="en-AU">
                <a:latin typeface="+mj-lt"/>
                <a:cs typeface="Arial"/>
              </a:rPr>
              <a:t>Activity</a:t>
            </a:r>
            <a:r>
              <a:rPr lang="en-AU">
                <a:latin typeface="+mj-lt"/>
                <a:ea typeface="Calibri"/>
                <a:cs typeface="Arial"/>
              </a:rPr>
              <a:t> </a:t>
            </a:r>
            <a:r>
              <a:rPr lang="en-AU">
                <a:latin typeface="+mj-lt"/>
                <a:cs typeface="Arial"/>
              </a:rPr>
              <a:t>2.1 – ‘Mob March’ (3)</a:t>
            </a:r>
            <a:endParaRPr lang="en-US">
              <a:latin typeface="+mj-lt"/>
            </a:endParaRPr>
          </a:p>
        </p:txBody>
      </p:sp>
      <p:sp>
        <p:nvSpPr>
          <p:cNvPr id="8" name="Text Placeholder 7">
            <a:extLst>
              <a:ext uri="{FF2B5EF4-FFF2-40B4-BE49-F238E27FC236}">
                <a16:creationId xmlns:a16="http://schemas.microsoft.com/office/drawing/2014/main" id="{F597F1AC-2F3B-CD91-CF5C-67A2F1BD4730}"/>
              </a:ext>
            </a:extLst>
          </p:cNvPr>
          <p:cNvSpPr>
            <a:spLocks noGrp="1"/>
          </p:cNvSpPr>
          <p:nvPr>
            <p:ph type="body" sz="quarter" idx="18"/>
          </p:nvPr>
        </p:nvSpPr>
        <p:spPr/>
        <p:txBody>
          <a:bodyPr/>
          <a:lstStyle/>
          <a:p>
            <a:r>
              <a:rPr lang="en-US">
                <a:latin typeface="+mj-lt"/>
                <a:cs typeface="Arial"/>
              </a:rPr>
              <a:t>Listening – outro</a:t>
            </a:r>
          </a:p>
        </p:txBody>
      </p:sp>
      <p:sp>
        <p:nvSpPr>
          <p:cNvPr id="11" name="TextBox 10">
            <a:extLst>
              <a:ext uri="{FF2B5EF4-FFF2-40B4-BE49-F238E27FC236}">
                <a16:creationId xmlns:a16="http://schemas.microsoft.com/office/drawing/2014/main" id="{EEBB8AE9-5B21-D53D-356A-173F424EDE75}"/>
              </a:ext>
            </a:extLst>
          </p:cNvPr>
          <p:cNvSpPr txBox="1"/>
          <p:nvPr/>
        </p:nvSpPr>
        <p:spPr>
          <a:xfrm>
            <a:off x="354001" y="1413647"/>
            <a:ext cx="5231734" cy="456535"/>
          </a:xfrm>
          <a:prstGeom prst="rect">
            <a:avLst/>
          </a:prstGeom>
          <a:noFill/>
        </p:spPr>
        <p:txBody>
          <a:bodyPr wrap="square" lIns="0" tIns="45720" rIns="91440" bIns="45720" anchor="t">
            <a:spAutoFit/>
          </a:bodyPr>
          <a:lstStyle/>
          <a:p>
            <a:pPr>
              <a:lnSpc>
                <a:spcPct val="150000"/>
              </a:lnSpc>
            </a:pPr>
            <a:r>
              <a:rPr lang="en-AU" sz="1800">
                <a:solidFill>
                  <a:srgbClr val="0F0F0F"/>
                </a:solidFill>
              </a:rPr>
              <a:t>Listen from 4:13-5:44</a:t>
            </a:r>
          </a:p>
        </p:txBody>
      </p:sp>
      <p:pic>
        <p:nvPicPr>
          <p:cNvPr id="5" name="Online Media 5" title="Emma Donovan &amp; The Putbacks, 'Mob March'">
            <a:hlinkClick r:id="" action="ppaction://media"/>
            <a:extLst>
              <a:ext uri="{FF2B5EF4-FFF2-40B4-BE49-F238E27FC236}">
                <a16:creationId xmlns:a16="http://schemas.microsoft.com/office/drawing/2014/main" id="{AF557C25-5FBB-C5F4-A76C-81A36B19CB2E}"/>
              </a:ext>
            </a:extLst>
          </p:cNvPr>
          <p:cNvPicPr>
            <a:picLocks noRot="1" noChangeAspect="1"/>
          </p:cNvPicPr>
          <p:nvPr>
            <a:videoFile r:link="rId1"/>
          </p:nvPr>
        </p:nvPicPr>
        <p:blipFill>
          <a:blip r:embed="rId3"/>
          <a:stretch>
            <a:fillRect/>
          </a:stretch>
        </p:blipFill>
        <p:spPr>
          <a:xfrm>
            <a:off x="354001" y="1958298"/>
            <a:ext cx="7423725" cy="4323749"/>
          </a:xfrm>
          <a:prstGeom prst="rect">
            <a:avLst/>
          </a:prstGeom>
        </p:spPr>
      </p:pic>
      <p:sp>
        <p:nvSpPr>
          <p:cNvPr id="6" name="TextBox 5">
            <a:extLst>
              <a:ext uri="{FF2B5EF4-FFF2-40B4-BE49-F238E27FC236}">
                <a16:creationId xmlns:a16="http://schemas.microsoft.com/office/drawing/2014/main" id="{013650B2-CC69-B1A3-5550-4CE9C8D9FD8B}"/>
              </a:ext>
            </a:extLst>
          </p:cNvPr>
          <p:cNvSpPr txBox="1"/>
          <p:nvPr/>
        </p:nvSpPr>
        <p:spPr>
          <a:xfrm>
            <a:off x="359999" y="6295890"/>
            <a:ext cx="7417727" cy="400110"/>
          </a:xfrm>
          <a:prstGeom prst="rect">
            <a:avLst/>
          </a:prstGeom>
          <a:noFill/>
        </p:spPr>
        <p:txBody>
          <a:bodyPr wrap="square" lIns="0" tIns="45720" rIns="91440" bIns="45720" anchor="t">
            <a:spAutoFit/>
          </a:bodyPr>
          <a:lstStyle/>
          <a:p>
            <a:r>
              <a:rPr lang="en-AU" sz="1000">
                <a:solidFill>
                  <a:srgbClr val="0F0F0F"/>
                </a:solidFill>
              </a:rPr>
              <a:t>CAMILLIAN FILMS (14 February 2021) </a:t>
            </a:r>
            <a:r>
              <a:rPr lang="en-AU" sz="1000">
                <a:solidFill>
                  <a:srgbClr val="0F0F0F"/>
                </a:solidFill>
                <a:hlinkClick r:id="rId4"/>
              </a:rPr>
              <a:t>Emma Donovan &amp; The Putbacks, 'Mob March’ (5:44)</a:t>
            </a:r>
            <a:r>
              <a:rPr lang="en-AU" sz="1000">
                <a:solidFill>
                  <a:srgbClr val="0F0F0F"/>
                </a:solidFill>
              </a:rPr>
              <a:t> [video], </a:t>
            </a:r>
            <a:r>
              <a:rPr lang="en-AU" sz="1000" i="1">
                <a:solidFill>
                  <a:srgbClr val="0F0F0F"/>
                </a:solidFill>
              </a:rPr>
              <a:t>CAMILLIAN FILMS</a:t>
            </a:r>
            <a:r>
              <a:rPr lang="en-AU" sz="1000">
                <a:solidFill>
                  <a:srgbClr val="0F0F0F"/>
                </a:solidFill>
              </a:rPr>
              <a:t>, YouTube,  accessed 11 June 2025 </a:t>
            </a:r>
          </a:p>
        </p:txBody>
      </p:sp>
      <p:sp>
        <p:nvSpPr>
          <p:cNvPr id="3" name="Content Placeholder 2">
            <a:extLst>
              <a:ext uri="{FF2B5EF4-FFF2-40B4-BE49-F238E27FC236}">
                <a16:creationId xmlns:a16="http://schemas.microsoft.com/office/drawing/2014/main" id="{E041959B-5555-8A67-4232-4E79BAD67A39}"/>
              </a:ext>
            </a:extLst>
          </p:cNvPr>
          <p:cNvSpPr>
            <a:spLocks noGrp="1"/>
          </p:cNvSpPr>
          <p:nvPr>
            <p:ph sz="quarter" idx="19"/>
          </p:nvPr>
        </p:nvSpPr>
        <p:spPr>
          <a:xfrm>
            <a:off x="7969295" y="1497008"/>
            <a:ext cx="3874703" cy="4814518"/>
          </a:xfrm>
        </p:spPr>
        <p:txBody>
          <a:bodyPr vert="horz" lIns="0" tIns="0" rIns="0" bIns="0" rtlCol="0" anchor="t">
            <a:noAutofit/>
          </a:bodyPr>
          <a:lstStyle/>
          <a:p>
            <a:pPr marL="342900" indent="-342900">
              <a:lnSpc>
                <a:spcPct val="114000"/>
              </a:lnSpc>
              <a:buAutoNum type="arabicPeriod"/>
            </a:pPr>
            <a:r>
              <a:rPr lang="en-AU" sz="1800">
                <a:latin typeface="+mn-lt"/>
                <a:ea typeface="+mn-lt"/>
                <a:cs typeface="+mn-lt"/>
              </a:rPr>
              <a:t>Access the article </a:t>
            </a:r>
            <a:r>
              <a:rPr lang="en-AU" sz="1800">
                <a:latin typeface="+mn-lt"/>
                <a:ea typeface="+mn-lt"/>
                <a:cs typeface="+mn-lt"/>
                <a:hlinkClick r:id="rId5"/>
              </a:rPr>
              <a:t>Always Was, Always Will Be, Aboriginal Land - The Australian Museum</a:t>
            </a:r>
            <a:r>
              <a:rPr lang="en-AU" sz="1800">
                <a:latin typeface="+mn-lt"/>
                <a:ea typeface="+mn-lt"/>
                <a:cs typeface="+mn-lt"/>
              </a:rPr>
              <a:t>. </a:t>
            </a:r>
          </a:p>
          <a:p>
            <a:pPr marL="342900" indent="-342900">
              <a:lnSpc>
                <a:spcPct val="114000"/>
              </a:lnSpc>
              <a:buAutoNum type="arabicPeriod"/>
            </a:pPr>
            <a:r>
              <a:rPr lang="en-AU" sz="1800">
                <a:latin typeface="+mn-lt"/>
                <a:ea typeface="+mn-lt"/>
                <a:cs typeface="+mn-lt"/>
              </a:rPr>
              <a:t>Consider what you have learnt about the phrase ‘Always Was, Always Will Be, Aboriginal Land.’ What does this say about Country and Community? </a:t>
            </a:r>
            <a:endParaRPr lang="en-AU" sz="1800">
              <a:solidFill>
                <a:srgbClr val="22272B"/>
              </a:solidFill>
              <a:latin typeface="+mn-lt"/>
              <a:ea typeface="+mn-lt"/>
              <a:cs typeface="+mn-lt"/>
            </a:endParaRPr>
          </a:p>
          <a:p>
            <a:pPr marL="342900" indent="-342900">
              <a:lnSpc>
                <a:spcPct val="114000"/>
              </a:lnSpc>
              <a:buAutoNum type="arabicPeriod"/>
            </a:pPr>
            <a:r>
              <a:rPr lang="en-AU" sz="1800">
                <a:solidFill>
                  <a:srgbClr val="000000"/>
                </a:solidFill>
                <a:latin typeface="+mn-lt"/>
                <a:ea typeface="+mn-lt"/>
                <a:cs typeface="+mn-lt"/>
              </a:rPr>
              <a:t>Listen to the outro of 'Mob March'</a:t>
            </a:r>
            <a:r>
              <a:rPr lang="en-AU" sz="1800">
                <a:latin typeface="+mn-lt"/>
                <a:ea typeface="+mn-lt"/>
                <a:cs typeface="+mn-lt"/>
              </a:rPr>
              <a:t>. </a:t>
            </a:r>
          </a:p>
          <a:p>
            <a:pPr marL="342900" indent="-342900">
              <a:lnSpc>
                <a:spcPct val="114000"/>
              </a:lnSpc>
              <a:buAutoNum type="arabicPeriod"/>
            </a:pPr>
            <a:r>
              <a:rPr lang="en-AU" sz="1800">
                <a:latin typeface="+mn-lt"/>
                <a:ea typeface="+mn-lt"/>
                <a:cs typeface="+mn-lt"/>
              </a:rPr>
              <a:t>Discuss – how does the use of the protest chants and the phrase ‘Always Was, Always Will Be’ communicate Aboriginal People’s connection to Country? </a:t>
            </a:r>
            <a:endParaRPr lang="en-AU" sz="1800">
              <a:latin typeface="+mn-lt"/>
              <a:cs typeface="Arial"/>
            </a:endParaRPr>
          </a:p>
        </p:txBody>
      </p:sp>
      <p:sp>
        <p:nvSpPr>
          <p:cNvPr id="2" name="Slide Number Placeholder 1">
            <a:extLst>
              <a:ext uri="{FF2B5EF4-FFF2-40B4-BE49-F238E27FC236}">
                <a16:creationId xmlns:a16="http://schemas.microsoft.com/office/drawing/2014/main" id="{5D0A5F67-7F60-DCD4-A75D-8F233805BC4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35</a:t>
            </a:fld>
            <a:endParaRPr lang="en-AU"/>
          </a:p>
        </p:txBody>
      </p:sp>
    </p:spTree>
    <p:extLst>
      <p:ext uri="{BB962C8B-B14F-4D97-AF65-F5344CB8AC3E}">
        <p14:creationId xmlns:p14="http://schemas.microsoft.com/office/powerpoint/2010/main" val="1044834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CBEDFD"/>
        </a:solidFill>
        <a:effectLst/>
      </p:bgPr>
    </p:bg>
    <p:spTree>
      <p:nvGrpSpPr>
        <p:cNvPr id="1" name="">
          <a:extLst>
            <a:ext uri="{FF2B5EF4-FFF2-40B4-BE49-F238E27FC236}">
              <a16:creationId xmlns:a16="http://schemas.microsoft.com/office/drawing/2014/main" id="{0FC299F2-EAA7-66FC-8ECE-74051A345C82}"/>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D4D30523-B893-83E0-E27F-A4CE0710795F}"/>
              </a:ext>
            </a:extLst>
          </p:cNvPr>
          <p:cNvSpPr>
            <a:spLocks noGrp="1"/>
          </p:cNvSpPr>
          <p:nvPr>
            <p:ph type="title"/>
          </p:nvPr>
        </p:nvSpPr>
        <p:spPr/>
        <p:txBody>
          <a:bodyPr/>
          <a:lstStyle/>
          <a:p>
            <a:r>
              <a:rPr lang="en-AU">
                <a:latin typeface="+mj-lt"/>
                <a:cs typeface="Arial"/>
              </a:rPr>
              <a:t>Activity 2.2 – Warrell Creek (1) </a:t>
            </a:r>
            <a:endParaRPr lang="en-AU">
              <a:solidFill>
                <a:srgbClr val="000000"/>
              </a:solidFill>
              <a:latin typeface="+mj-lt"/>
              <a:cs typeface="Arial"/>
            </a:endParaRPr>
          </a:p>
        </p:txBody>
      </p:sp>
      <p:sp>
        <p:nvSpPr>
          <p:cNvPr id="9" name="TextBox 8">
            <a:extLst>
              <a:ext uri="{FF2B5EF4-FFF2-40B4-BE49-F238E27FC236}">
                <a16:creationId xmlns:a16="http://schemas.microsoft.com/office/drawing/2014/main" id="{8DB75706-7EC6-AA86-878F-3D5B10759B67}"/>
              </a:ext>
            </a:extLst>
          </p:cNvPr>
          <p:cNvSpPr txBox="1"/>
          <p:nvPr/>
        </p:nvSpPr>
        <p:spPr>
          <a:xfrm>
            <a:off x="360000" y="905601"/>
            <a:ext cx="6517878" cy="545600"/>
          </a:xfrm>
          <a:prstGeom prst="rect">
            <a:avLst/>
          </a:prstGeom>
          <a:noFill/>
        </p:spPr>
        <p:txBody>
          <a:bodyPr wrap="square" lIns="0" tIns="0" rIns="0" bIns="0" rtlCol="0" anchor="t">
            <a:noAutofit/>
          </a:bodyPr>
          <a:lstStyle/>
          <a:p>
            <a:r>
              <a:rPr lang="en-AU" sz="2000" err="1">
                <a:solidFill>
                  <a:schemeClr val="accent2"/>
                </a:solidFill>
                <a:latin typeface="+mj-lt"/>
                <a:cs typeface="Arial"/>
              </a:rPr>
              <a:t>TedxSydney</a:t>
            </a:r>
          </a:p>
        </p:txBody>
      </p:sp>
      <p:pic>
        <p:nvPicPr>
          <p:cNvPr id="6" name="Online Media 5" title="Warrell Creek Song  | Emma Donovan | TEDxSydney">
            <a:hlinkClick r:id="" action="ppaction://media"/>
            <a:extLst>
              <a:ext uri="{FF2B5EF4-FFF2-40B4-BE49-F238E27FC236}">
                <a16:creationId xmlns:a16="http://schemas.microsoft.com/office/drawing/2014/main" id="{CF107643-B5C4-3F4D-06AE-4D9094B8C4A1}"/>
              </a:ext>
            </a:extLst>
          </p:cNvPr>
          <p:cNvPicPr>
            <a:picLocks noRot="1" noChangeAspect="1"/>
          </p:cNvPicPr>
          <p:nvPr>
            <a:videoFile r:link="rId1"/>
          </p:nvPr>
        </p:nvPicPr>
        <p:blipFill>
          <a:blip r:embed="rId4"/>
          <a:stretch>
            <a:fillRect/>
          </a:stretch>
        </p:blipFill>
        <p:spPr>
          <a:xfrm>
            <a:off x="2029120" y="1451201"/>
            <a:ext cx="8133760" cy="4703182"/>
          </a:xfrm>
          <a:prstGeom prst="rect">
            <a:avLst/>
          </a:prstGeom>
        </p:spPr>
      </p:pic>
      <p:sp>
        <p:nvSpPr>
          <p:cNvPr id="8" name="TextBox 7">
            <a:extLst>
              <a:ext uri="{FF2B5EF4-FFF2-40B4-BE49-F238E27FC236}">
                <a16:creationId xmlns:a16="http://schemas.microsoft.com/office/drawing/2014/main" id="{2EEEA881-5C3A-58D4-1692-761BC4D4B036}"/>
              </a:ext>
            </a:extLst>
          </p:cNvPr>
          <p:cNvSpPr txBox="1"/>
          <p:nvPr/>
        </p:nvSpPr>
        <p:spPr>
          <a:xfrm>
            <a:off x="2033002" y="6251779"/>
            <a:ext cx="8129878" cy="400110"/>
          </a:xfrm>
          <a:prstGeom prst="rect">
            <a:avLst/>
          </a:prstGeom>
          <a:noFill/>
        </p:spPr>
        <p:txBody>
          <a:bodyPr wrap="square" lIns="91440" tIns="45720" rIns="91440" bIns="45720" anchor="t">
            <a:spAutoFit/>
          </a:bodyPr>
          <a:lstStyle/>
          <a:p>
            <a:pPr algn="l">
              <a:buNone/>
            </a:pPr>
            <a:r>
              <a:rPr lang="en-AU" sz="1000" i="0">
                <a:solidFill>
                  <a:srgbClr val="0F0F0F"/>
                </a:solidFill>
                <a:effectLst/>
              </a:rPr>
              <a:t>TEDx Talks (18 December 2020) </a:t>
            </a:r>
            <a:r>
              <a:rPr lang="en-AU" sz="1000" i="0">
                <a:solidFill>
                  <a:srgbClr val="0F0F0F"/>
                </a:solidFill>
                <a:effectLst/>
                <a:hlinkClick r:id="rId5"/>
              </a:rPr>
              <a:t>Warrell Creek Song | Emma Donovan | TEDxSydney (4”05)</a:t>
            </a:r>
            <a:r>
              <a:rPr lang="en-AU" sz="1000">
                <a:solidFill>
                  <a:srgbClr val="0F0F0F"/>
                </a:solidFill>
              </a:rPr>
              <a:t> </a:t>
            </a:r>
            <a:r>
              <a:rPr lang="en-AU" sz="1000" i="0">
                <a:solidFill>
                  <a:srgbClr val="0F0F0F"/>
                </a:solidFill>
                <a:effectLst/>
              </a:rPr>
              <a:t>[video], </a:t>
            </a:r>
            <a:r>
              <a:rPr lang="en-AU" sz="1000" i="1">
                <a:solidFill>
                  <a:srgbClr val="0F0F0F"/>
                </a:solidFill>
                <a:effectLst/>
              </a:rPr>
              <a:t>TEDx Talks</a:t>
            </a:r>
            <a:r>
              <a:rPr lang="en-AU" sz="1000" i="0">
                <a:solidFill>
                  <a:srgbClr val="0F0F0F"/>
                </a:solidFill>
                <a:effectLst/>
              </a:rPr>
              <a:t>, YouTube, accessed 11 June 2025. </a:t>
            </a:r>
          </a:p>
        </p:txBody>
      </p:sp>
      <p:sp>
        <p:nvSpPr>
          <p:cNvPr id="2" name="Slide Number Placeholder 1">
            <a:extLst>
              <a:ext uri="{FF2B5EF4-FFF2-40B4-BE49-F238E27FC236}">
                <a16:creationId xmlns:a16="http://schemas.microsoft.com/office/drawing/2014/main" id="{1144C8BF-EA0E-B838-2CA7-B795BAC2085D}"/>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36</a:t>
            </a:fld>
            <a:endParaRPr lang="en-AU"/>
          </a:p>
        </p:txBody>
      </p:sp>
    </p:spTree>
    <p:extLst>
      <p:ext uri="{BB962C8B-B14F-4D97-AF65-F5344CB8AC3E}">
        <p14:creationId xmlns:p14="http://schemas.microsoft.com/office/powerpoint/2010/main" val="2500772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CBEDFD"/>
        </a:solidFill>
        <a:effectLst/>
      </p:bgPr>
    </p:bg>
    <p:spTree>
      <p:nvGrpSpPr>
        <p:cNvPr id="1" name="">
          <a:extLst>
            <a:ext uri="{FF2B5EF4-FFF2-40B4-BE49-F238E27FC236}">
              <a16:creationId xmlns:a16="http://schemas.microsoft.com/office/drawing/2014/main" id="{21B51D17-E93A-FAD6-E714-DBA5A084DB2F}"/>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CAC67886-4F04-09A5-EAB2-020622573D35}"/>
              </a:ext>
            </a:extLst>
          </p:cNvPr>
          <p:cNvSpPr>
            <a:spLocks noGrp="1"/>
          </p:cNvSpPr>
          <p:nvPr>
            <p:ph type="title"/>
          </p:nvPr>
        </p:nvSpPr>
        <p:spPr/>
        <p:txBody>
          <a:bodyPr/>
          <a:lstStyle/>
          <a:p>
            <a:r>
              <a:rPr lang="en-AU">
                <a:latin typeface="+mj-lt"/>
                <a:cs typeface="Arial"/>
              </a:rPr>
              <a:t>Activity 2.2 – Warrell Creek (2) </a:t>
            </a:r>
            <a:endParaRPr lang="en-AU">
              <a:solidFill>
                <a:srgbClr val="000000"/>
              </a:solidFill>
              <a:latin typeface="+mj-lt"/>
              <a:cs typeface="Arial"/>
            </a:endParaRPr>
          </a:p>
        </p:txBody>
      </p:sp>
      <p:sp>
        <p:nvSpPr>
          <p:cNvPr id="7" name="TextBox 9">
            <a:extLst>
              <a:ext uri="{FF2B5EF4-FFF2-40B4-BE49-F238E27FC236}">
                <a16:creationId xmlns:a16="http://schemas.microsoft.com/office/drawing/2014/main" id="{882FDDEA-FCE9-2906-7926-3F88352A8D0C}"/>
              </a:ext>
            </a:extLst>
          </p:cNvPr>
          <p:cNvSpPr txBox="1"/>
          <p:nvPr/>
        </p:nvSpPr>
        <p:spPr>
          <a:xfrm>
            <a:off x="360000" y="962921"/>
            <a:ext cx="11484000" cy="1195135"/>
          </a:xfrm>
          <a:prstGeom prst="rect">
            <a:avLst/>
          </a:prstGeom>
          <a:noFill/>
        </p:spPr>
        <p:txBody>
          <a:bodyPr rot="0" spcFirstLastPara="0" vert="horz" wrap="square" lIns="0" tIns="0" rIns="0" bIns="0" numCol="1" spcCol="0" rtlCol="0" fromWordArt="0" anchor="t" anchorCtr="0" forceAA="0" compatLnSpc="1">
            <a:prstTxWarp prst="textNoShape">
              <a:avLst/>
            </a:prstTxWarp>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nSpc>
                <a:spcPct val="150000"/>
              </a:lnSpc>
              <a:spcAft>
                <a:spcPts val="1200"/>
              </a:spcAft>
            </a:pPr>
            <a:r>
              <a:rPr lang="en-AU" sz="1800">
                <a:solidFill>
                  <a:srgbClr val="000000"/>
                </a:solidFill>
                <a:ea typeface="+mn-lt"/>
                <a:cs typeface="+mn-lt"/>
              </a:rPr>
              <a:t>Warrell Creek Song is an old traditional </a:t>
            </a:r>
            <a:r>
              <a:rPr lang="en-AU" sz="1800" err="1">
                <a:solidFill>
                  <a:srgbClr val="000000"/>
                </a:solidFill>
                <a:ea typeface="+mn-lt"/>
                <a:cs typeface="+mn-lt"/>
              </a:rPr>
              <a:t>Gumbaynggirr</a:t>
            </a:r>
            <a:r>
              <a:rPr lang="en-AU" sz="1800">
                <a:solidFill>
                  <a:srgbClr val="000000"/>
                </a:solidFill>
                <a:ea typeface="+mn-lt"/>
                <a:cs typeface="+mn-lt"/>
              </a:rPr>
              <a:t> song based on a sighting of a strange vessel off the mid-north coast of New South Wales, with new arrangements by Emma Donovan &amp; The Putbacks. The lyrics were originally sung by Emma's great-great Granny </a:t>
            </a:r>
            <a:r>
              <a:rPr lang="en-AU" sz="1800" err="1">
                <a:solidFill>
                  <a:srgbClr val="000000"/>
                </a:solidFill>
                <a:ea typeface="+mn-lt"/>
                <a:cs typeface="+mn-lt"/>
              </a:rPr>
              <a:t>Ballengarry</a:t>
            </a:r>
            <a:r>
              <a:rPr lang="en-AU" sz="1800">
                <a:solidFill>
                  <a:srgbClr val="000000"/>
                </a:solidFill>
                <a:ea typeface="+mn-lt"/>
                <a:cs typeface="+mn-lt"/>
              </a:rPr>
              <a:t>, Harry Buchanan and other </a:t>
            </a:r>
            <a:r>
              <a:rPr lang="en-AU" sz="1800" err="1">
                <a:solidFill>
                  <a:srgbClr val="000000"/>
                </a:solidFill>
                <a:ea typeface="+mn-lt"/>
                <a:cs typeface="+mn-lt"/>
              </a:rPr>
              <a:t>Gumbaynggirr</a:t>
            </a:r>
            <a:r>
              <a:rPr lang="en-AU" sz="1800">
                <a:solidFill>
                  <a:srgbClr val="000000"/>
                </a:solidFill>
                <a:ea typeface="+mn-lt"/>
                <a:cs typeface="+mn-lt"/>
              </a:rPr>
              <a:t> mob.</a:t>
            </a:r>
          </a:p>
        </p:txBody>
      </p:sp>
      <p:sp>
        <p:nvSpPr>
          <p:cNvPr id="10" name="Rectangle: Rounded Corners 9">
            <a:extLst>
              <a:ext uri="{FF2B5EF4-FFF2-40B4-BE49-F238E27FC236}">
                <a16:creationId xmlns:a16="http://schemas.microsoft.com/office/drawing/2014/main" id="{B4E32542-19A9-139E-98CF-2F262D8EA50D}"/>
              </a:ext>
            </a:extLst>
          </p:cNvPr>
          <p:cNvSpPr/>
          <p:nvPr/>
        </p:nvSpPr>
        <p:spPr>
          <a:xfrm>
            <a:off x="360000" y="2397839"/>
            <a:ext cx="7635296" cy="3785937"/>
          </a:xfrm>
          <a:prstGeom prst="roundRect">
            <a:avLst>
              <a:gd name="adj" fmla="val 5597"/>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numCol="2" rtlCol="0" anchor="ctr"/>
          <a:lstStyle/>
          <a:p>
            <a:pPr>
              <a:lnSpc>
                <a:spcPct val="150000"/>
              </a:lnSpc>
              <a:spcAft>
                <a:spcPts val="600"/>
              </a:spcAft>
            </a:pPr>
            <a:r>
              <a:rPr lang="en-AU" sz="1800" b="1">
                <a:solidFill>
                  <a:srgbClr val="000000"/>
                </a:solidFill>
                <a:cs typeface="Arial"/>
              </a:rPr>
              <a:t>Lyrics and literal translation</a:t>
            </a:r>
            <a:endParaRPr lang="en-AU" sz="1800" b="1">
              <a:cs typeface="Arial"/>
            </a:endParaRPr>
          </a:p>
          <a:p>
            <a:pPr>
              <a:lnSpc>
                <a:spcPct val="150000"/>
              </a:lnSpc>
              <a:spcAft>
                <a:spcPts val="600"/>
              </a:spcAft>
            </a:pPr>
            <a:r>
              <a:rPr lang="en-AU" sz="1800" i="1">
                <a:solidFill>
                  <a:srgbClr val="000000"/>
                </a:solidFill>
                <a:cs typeface="Arial"/>
              </a:rPr>
              <a:t>Widing || </a:t>
            </a:r>
            <a:r>
              <a:rPr lang="en-AU" sz="1800" i="1" err="1">
                <a:solidFill>
                  <a:srgbClr val="000000"/>
                </a:solidFill>
                <a:cs typeface="Arial"/>
              </a:rPr>
              <a:t>Wirraal-wirraada</a:t>
            </a:r>
            <a:r>
              <a:rPr lang="en-AU" sz="1800" i="1">
                <a:solidFill>
                  <a:srgbClr val="000000"/>
                </a:solidFill>
                <a:cs typeface="Arial"/>
              </a:rPr>
              <a:t> </a:t>
            </a:r>
            <a:r>
              <a:rPr lang="en-AU" sz="1800" i="1" err="1">
                <a:solidFill>
                  <a:srgbClr val="000000"/>
                </a:solidFill>
                <a:cs typeface="Arial"/>
              </a:rPr>
              <a:t>ngaya</a:t>
            </a:r>
            <a:r>
              <a:rPr lang="en-AU" sz="1800" i="1">
                <a:solidFill>
                  <a:srgbClr val="000000"/>
                </a:solidFill>
                <a:cs typeface="Arial"/>
              </a:rPr>
              <a:t>.</a:t>
            </a:r>
            <a:br>
              <a:rPr lang="en-AU" sz="1800" i="1">
                <a:cs typeface="Arial"/>
              </a:rPr>
            </a:br>
            <a:r>
              <a:rPr lang="en-AU" sz="1800">
                <a:solidFill>
                  <a:srgbClr val="000000"/>
                </a:solidFill>
                <a:cs typeface="Arial"/>
              </a:rPr>
              <a:t>pained Warrell-creek at I</a:t>
            </a:r>
            <a:br>
              <a:rPr lang="en-AU" sz="1800" i="1">
                <a:cs typeface="Arial"/>
              </a:rPr>
            </a:br>
            <a:r>
              <a:rPr lang="en-AU" sz="1800" i="1">
                <a:solidFill>
                  <a:srgbClr val="000000"/>
                </a:solidFill>
                <a:cs typeface="Arial"/>
              </a:rPr>
              <a:t>Widing || </a:t>
            </a:r>
            <a:r>
              <a:rPr lang="en-AU" sz="1800" i="1" err="1">
                <a:solidFill>
                  <a:srgbClr val="000000"/>
                </a:solidFill>
                <a:cs typeface="Arial"/>
              </a:rPr>
              <a:t>Wirraal-Wirraada</a:t>
            </a:r>
            <a:r>
              <a:rPr lang="en-AU" sz="1800" i="1">
                <a:solidFill>
                  <a:srgbClr val="000000"/>
                </a:solidFill>
                <a:cs typeface="Arial"/>
              </a:rPr>
              <a:t> </a:t>
            </a:r>
            <a:r>
              <a:rPr lang="en-AU" sz="1800" i="1" err="1">
                <a:solidFill>
                  <a:srgbClr val="000000"/>
                </a:solidFill>
                <a:cs typeface="Arial"/>
              </a:rPr>
              <a:t>ngaya</a:t>
            </a:r>
            <a:r>
              <a:rPr lang="en-AU" sz="1800" i="1">
                <a:solidFill>
                  <a:srgbClr val="000000"/>
                </a:solidFill>
                <a:cs typeface="Arial"/>
              </a:rPr>
              <a:t>.</a:t>
            </a:r>
            <a:br>
              <a:rPr lang="en-AU" sz="1800" i="1">
                <a:cs typeface="Arial"/>
              </a:rPr>
            </a:br>
            <a:r>
              <a:rPr lang="en-AU" sz="1800">
                <a:solidFill>
                  <a:srgbClr val="000000"/>
                </a:solidFill>
                <a:cs typeface="Arial"/>
              </a:rPr>
              <a:t>pained Warrell-creek-at I</a:t>
            </a:r>
            <a:br>
              <a:rPr lang="en-AU" sz="1800" i="1">
                <a:cs typeface="Arial"/>
              </a:rPr>
            </a:br>
            <a:r>
              <a:rPr lang="en-AU" sz="1800" i="1">
                <a:solidFill>
                  <a:srgbClr val="000000"/>
                </a:solidFill>
                <a:cs typeface="Arial"/>
              </a:rPr>
              <a:t>Widing || </a:t>
            </a:r>
            <a:r>
              <a:rPr lang="en-AU" sz="1800" i="1" err="1">
                <a:solidFill>
                  <a:srgbClr val="000000"/>
                </a:solidFill>
                <a:cs typeface="Arial"/>
              </a:rPr>
              <a:t>gulun-gulunda</a:t>
            </a:r>
            <a:r>
              <a:rPr lang="en-AU" sz="1800" i="1">
                <a:solidFill>
                  <a:srgbClr val="000000"/>
                </a:solidFill>
                <a:cs typeface="Arial"/>
              </a:rPr>
              <a:t>.</a:t>
            </a:r>
            <a:br>
              <a:rPr lang="en-AU" sz="1800" i="1">
                <a:cs typeface="Arial"/>
              </a:rPr>
            </a:br>
            <a:r>
              <a:rPr lang="en-AU" sz="1800">
                <a:solidFill>
                  <a:srgbClr val="000000"/>
                </a:solidFill>
                <a:cs typeface="Arial"/>
              </a:rPr>
              <a:t>pained rain-rain-in</a:t>
            </a:r>
            <a:endParaRPr lang="en-AU" sz="1800" i="1">
              <a:solidFill>
                <a:srgbClr val="000000"/>
              </a:solidFill>
              <a:cs typeface="Arial"/>
            </a:endParaRPr>
          </a:p>
          <a:p>
            <a:pPr>
              <a:lnSpc>
                <a:spcPct val="150000"/>
              </a:lnSpc>
              <a:spcAft>
                <a:spcPts val="600"/>
              </a:spcAft>
            </a:pPr>
            <a:r>
              <a:rPr lang="en-AU" sz="1800" i="1" err="1">
                <a:solidFill>
                  <a:srgbClr val="000000"/>
                </a:solidFill>
                <a:cs typeface="Arial"/>
              </a:rPr>
              <a:t>Nyuurrgu</a:t>
            </a:r>
            <a:r>
              <a:rPr lang="en-AU" sz="1800" i="1">
                <a:solidFill>
                  <a:srgbClr val="000000"/>
                </a:solidFill>
                <a:cs typeface="Arial"/>
              </a:rPr>
              <a:t>||-</a:t>
            </a:r>
            <a:r>
              <a:rPr lang="en-AU" sz="1800" i="1" err="1">
                <a:solidFill>
                  <a:srgbClr val="000000"/>
                </a:solidFill>
                <a:cs typeface="Arial"/>
              </a:rPr>
              <a:t>wa</a:t>
            </a:r>
            <a:r>
              <a:rPr lang="en-AU" sz="1800" i="1">
                <a:solidFill>
                  <a:srgbClr val="000000"/>
                </a:solidFill>
                <a:cs typeface="Arial"/>
              </a:rPr>
              <a:t> </a:t>
            </a:r>
            <a:r>
              <a:rPr lang="en-AU" sz="1800" i="1" err="1">
                <a:solidFill>
                  <a:srgbClr val="000000"/>
                </a:solidFill>
                <a:cs typeface="Arial"/>
              </a:rPr>
              <a:t>bawgi-langmi</a:t>
            </a:r>
            <a:br>
              <a:rPr lang="en-AU" sz="1800" i="1">
                <a:cs typeface="Arial"/>
              </a:rPr>
            </a:br>
            <a:r>
              <a:rPr lang="en-AU" sz="1800">
                <a:solidFill>
                  <a:srgbClr val="000000"/>
                </a:solidFill>
                <a:cs typeface="Arial"/>
              </a:rPr>
              <a:t>smoke-in bathe-d</a:t>
            </a:r>
          </a:p>
          <a:p>
            <a:pPr>
              <a:lnSpc>
                <a:spcPct val="150000"/>
              </a:lnSpc>
              <a:spcAft>
                <a:spcPts val="600"/>
              </a:spcAft>
            </a:pPr>
            <a:r>
              <a:rPr lang="en-AU" sz="1800" i="1" err="1">
                <a:solidFill>
                  <a:srgbClr val="000000"/>
                </a:solidFill>
                <a:cs typeface="Arial"/>
              </a:rPr>
              <a:t>ngaanya</a:t>
            </a:r>
            <a:r>
              <a:rPr lang="en-AU" sz="1800" i="1">
                <a:solidFill>
                  <a:srgbClr val="000000"/>
                </a:solidFill>
                <a:cs typeface="Arial"/>
              </a:rPr>
              <a:t> || </a:t>
            </a:r>
            <a:r>
              <a:rPr lang="en-AU" sz="1800" i="1" err="1">
                <a:solidFill>
                  <a:srgbClr val="000000"/>
                </a:solidFill>
                <a:cs typeface="Arial"/>
              </a:rPr>
              <a:t>jumbulbangga</a:t>
            </a:r>
            <a:r>
              <a:rPr lang="en-AU" sz="1800" i="1">
                <a:solidFill>
                  <a:srgbClr val="000000"/>
                </a:solidFill>
                <a:cs typeface="Arial"/>
              </a:rPr>
              <a:t>;</a:t>
            </a:r>
            <a:br>
              <a:rPr lang="en-AU" sz="1800">
                <a:cs typeface="Arial"/>
              </a:rPr>
            </a:br>
            <a:r>
              <a:rPr lang="en-AU" sz="1800">
                <a:solidFill>
                  <a:srgbClr val="000000"/>
                </a:solidFill>
                <a:cs typeface="Arial"/>
              </a:rPr>
              <a:t>me big-smoke-in</a:t>
            </a:r>
            <a:br>
              <a:rPr lang="en-AU" sz="1800" i="1">
                <a:cs typeface="Arial"/>
              </a:rPr>
            </a:br>
            <a:r>
              <a:rPr lang="en-AU" sz="1800" i="1" err="1">
                <a:solidFill>
                  <a:srgbClr val="000000"/>
                </a:solidFill>
                <a:cs typeface="Arial"/>
              </a:rPr>
              <a:t>biganybada</a:t>
            </a:r>
            <a:r>
              <a:rPr lang="en-AU" sz="1800" i="1">
                <a:solidFill>
                  <a:srgbClr val="000000"/>
                </a:solidFill>
                <a:cs typeface="Arial"/>
              </a:rPr>
              <a:t>* || </a:t>
            </a:r>
            <a:r>
              <a:rPr lang="en-AU" sz="1800" i="1" err="1">
                <a:solidFill>
                  <a:srgbClr val="000000"/>
                </a:solidFill>
                <a:cs typeface="Arial"/>
              </a:rPr>
              <a:t>nyurram-nyurramba</a:t>
            </a:r>
            <a:r>
              <a:rPr lang="en-AU" sz="1800" i="1">
                <a:solidFill>
                  <a:srgbClr val="000000"/>
                </a:solidFill>
                <a:cs typeface="Arial"/>
              </a:rPr>
              <a:t> </a:t>
            </a:r>
            <a:r>
              <a:rPr lang="en-AU" sz="1800" i="1" err="1">
                <a:solidFill>
                  <a:srgbClr val="000000"/>
                </a:solidFill>
                <a:cs typeface="Arial"/>
              </a:rPr>
              <a:t>ngaya</a:t>
            </a:r>
            <a:r>
              <a:rPr lang="en-AU" sz="1800" i="1">
                <a:solidFill>
                  <a:srgbClr val="000000"/>
                </a:solidFill>
                <a:cs typeface="Arial"/>
              </a:rPr>
              <a:t>.</a:t>
            </a:r>
            <a:br>
              <a:rPr lang="en-AU" sz="1800" i="1">
                <a:cs typeface="Arial"/>
              </a:rPr>
            </a:br>
            <a:r>
              <a:rPr lang="en-AU" sz="1800">
                <a:solidFill>
                  <a:srgbClr val="000000"/>
                </a:solidFill>
                <a:cs typeface="Arial"/>
              </a:rPr>
              <a:t>lake-at southerly-buster-in I</a:t>
            </a:r>
            <a:endParaRPr lang="en-US" sz="1800"/>
          </a:p>
        </p:txBody>
      </p:sp>
      <p:sp>
        <p:nvSpPr>
          <p:cNvPr id="12" name="Rectangle: Rounded Corners 11">
            <a:extLst>
              <a:ext uri="{FF2B5EF4-FFF2-40B4-BE49-F238E27FC236}">
                <a16:creationId xmlns:a16="http://schemas.microsoft.com/office/drawing/2014/main" id="{39698F56-C238-AB98-AE10-68270A8BA865}"/>
              </a:ext>
            </a:extLst>
          </p:cNvPr>
          <p:cNvSpPr/>
          <p:nvPr/>
        </p:nvSpPr>
        <p:spPr>
          <a:xfrm>
            <a:off x="8161820" y="2397839"/>
            <a:ext cx="3643114" cy="2600604"/>
          </a:xfrm>
          <a:prstGeom prst="roundRect">
            <a:avLst>
              <a:gd name="adj" fmla="val 9830"/>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50000"/>
              </a:lnSpc>
              <a:spcAft>
                <a:spcPts val="600"/>
              </a:spcAft>
            </a:pPr>
            <a:r>
              <a:rPr lang="en-AU" sz="1800" b="1">
                <a:solidFill>
                  <a:srgbClr val="000000"/>
                </a:solidFill>
                <a:cs typeface="Arial"/>
              </a:rPr>
              <a:t>Emma’s translation –  </a:t>
            </a:r>
            <a:r>
              <a:rPr lang="en-AU" sz="1800">
                <a:solidFill>
                  <a:srgbClr val="000000"/>
                </a:solidFill>
                <a:cs typeface="Arial"/>
              </a:rPr>
              <a:t>Hurting at Warrell Creek was I; hurting at Warrell Creek was I. In the smoke I was bathed; in the massive smoke, on the lagoon, in the sea-storm.</a:t>
            </a:r>
          </a:p>
        </p:txBody>
      </p:sp>
      <p:sp>
        <p:nvSpPr>
          <p:cNvPr id="4" name="TextBox 2">
            <a:extLst>
              <a:ext uri="{FF2B5EF4-FFF2-40B4-BE49-F238E27FC236}">
                <a16:creationId xmlns:a16="http://schemas.microsoft.com/office/drawing/2014/main" id="{FBF64A05-11A6-EE75-870E-231B1B639CBC}"/>
              </a:ext>
            </a:extLst>
          </p:cNvPr>
          <p:cNvSpPr txBox="1"/>
          <p:nvPr/>
        </p:nvSpPr>
        <p:spPr>
          <a:xfrm>
            <a:off x="358026" y="6518838"/>
            <a:ext cx="10538574" cy="153888"/>
          </a:xfrm>
          <a:prstGeom prst="rect">
            <a:avLst/>
          </a:prstGeom>
          <a:noFill/>
        </p:spPr>
        <p:txBody>
          <a:bodyPr rot="0" spcFirstLastPara="0" vert="horz" wrap="square" lIns="0" tIns="0" rIns="0" bIns="0" numCol="1" spcCol="0" rtlCol="0" fromWordArt="0" anchor="t" anchorCtr="0" forceAA="0" compatLnSpc="1">
            <a:prstTxWarp prst="textNoShape">
              <a:avLst/>
            </a:prstTxWarp>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en-AU" sz="1000"/>
              <a:t>'Warrell Creek ' by Emma Donovan has been licensed by the NSW Department of Education. All rights reserved for the use of NSW Department of Education teachers and students only.   </a:t>
            </a:r>
            <a:r>
              <a:rPr sz="1000">
                <a:ea typeface="Arial"/>
                <a:cs typeface="Arial"/>
              </a:rPr>
              <a:t> </a:t>
            </a:r>
            <a:endParaRPr lang="en-US" sz="1000"/>
          </a:p>
        </p:txBody>
      </p:sp>
      <p:sp>
        <p:nvSpPr>
          <p:cNvPr id="2" name="Slide Number Placeholder 1">
            <a:extLst>
              <a:ext uri="{FF2B5EF4-FFF2-40B4-BE49-F238E27FC236}">
                <a16:creationId xmlns:a16="http://schemas.microsoft.com/office/drawing/2014/main" id="{124D410C-9451-AF1C-734F-179BC408133C}"/>
              </a:ext>
              <a:ext uri="{C183D7F6-B498-43B3-948B-1728B52AA6E4}">
                <adec:decorative xmlns:adec="http://schemas.microsoft.com/office/drawing/2017/decorative" val="1"/>
              </a:ext>
            </a:extLst>
          </p:cNvPr>
          <p:cNvSpPr>
            <a:spLocks noGrp="1"/>
          </p:cNvSpPr>
          <p:nvPr>
            <p:ph type="sldNum" sz="quarter" idx="12"/>
          </p:nvPr>
        </p:nvSpPr>
        <p:spPr>
          <a:xfrm>
            <a:off x="11113974" y="6576158"/>
            <a:ext cx="720000" cy="180000"/>
          </a:xfrm>
        </p:spPr>
        <p:txBody>
          <a:bodyPr/>
          <a:lstStyle/>
          <a:p>
            <a:fld id="{10A01DC5-1685-4615-8240-15192985C6A2}" type="slidenum">
              <a:rPr lang="en-AU" smtClean="0"/>
              <a:t>37</a:t>
            </a:fld>
            <a:endParaRPr lang="en-AU"/>
          </a:p>
        </p:txBody>
      </p:sp>
    </p:spTree>
    <p:extLst>
      <p:ext uri="{BB962C8B-B14F-4D97-AF65-F5344CB8AC3E}">
        <p14:creationId xmlns:p14="http://schemas.microsoft.com/office/powerpoint/2010/main" val="1272912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CBEDFD"/>
        </a:solidFill>
        <a:effectLst/>
      </p:bgPr>
    </p:bg>
    <p:spTree>
      <p:nvGrpSpPr>
        <p:cNvPr id="1" name="">
          <a:extLst>
            <a:ext uri="{FF2B5EF4-FFF2-40B4-BE49-F238E27FC236}">
              <a16:creationId xmlns:a16="http://schemas.microsoft.com/office/drawing/2014/main" id="{8577B5BA-D1B2-8C21-5C2E-77918393B7DC}"/>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D9E95CF0-F08C-0073-3E82-EC18FD84745D}"/>
              </a:ext>
            </a:extLst>
          </p:cNvPr>
          <p:cNvSpPr>
            <a:spLocks noGrp="1"/>
          </p:cNvSpPr>
          <p:nvPr>
            <p:ph type="title"/>
          </p:nvPr>
        </p:nvSpPr>
        <p:spPr/>
        <p:txBody>
          <a:bodyPr/>
          <a:lstStyle/>
          <a:p>
            <a:r>
              <a:rPr lang="en-AU">
                <a:latin typeface="+mj-lt"/>
                <a:cs typeface="Arial"/>
              </a:rPr>
              <a:t>Activity 2.2 – Warrell Creek (3) </a:t>
            </a:r>
            <a:endParaRPr lang="en-AU">
              <a:solidFill>
                <a:srgbClr val="000000"/>
              </a:solidFill>
              <a:latin typeface="+mj-lt"/>
              <a:cs typeface="Arial"/>
            </a:endParaRPr>
          </a:p>
        </p:txBody>
      </p:sp>
      <p:sp>
        <p:nvSpPr>
          <p:cNvPr id="9" name="TextBox 8">
            <a:extLst>
              <a:ext uri="{FF2B5EF4-FFF2-40B4-BE49-F238E27FC236}">
                <a16:creationId xmlns:a16="http://schemas.microsoft.com/office/drawing/2014/main" id="{8F3EEB86-BD53-B216-91C7-80E0911A740E}"/>
              </a:ext>
            </a:extLst>
          </p:cNvPr>
          <p:cNvSpPr txBox="1"/>
          <p:nvPr/>
        </p:nvSpPr>
        <p:spPr>
          <a:xfrm>
            <a:off x="360000" y="905601"/>
            <a:ext cx="6517878" cy="545600"/>
          </a:xfrm>
          <a:prstGeom prst="rect">
            <a:avLst/>
          </a:prstGeom>
          <a:noFill/>
        </p:spPr>
        <p:txBody>
          <a:bodyPr wrap="square" lIns="0" tIns="0" rIns="0" bIns="0" rtlCol="0">
            <a:noAutofit/>
          </a:bodyPr>
          <a:lstStyle/>
          <a:p>
            <a:r>
              <a:rPr lang="en-AU" sz="2000" i="1">
                <a:solidFill>
                  <a:schemeClr val="accent2"/>
                </a:solidFill>
                <a:latin typeface="+mj-lt"/>
                <a:cs typeface="Arial"/>
              </a:rPr>
              <a:t>‘Hurting at Warrell Creek was I… in the massive smoke.’</a:t>
            </a:r>
            <a:endParaRPr lang="en-AU" sz="2000">
              <a:solidFill>
                <a:schemeClr val="accent2"/>
              </a:solidFill>
              <a:latin typeface="+mj-lt"/>
            </a:endParaRPr>
          </a:p>
        </p:txBody>
      </p:sp>
      <p:pic>
        <p:nvPicPr>
          <p:cNvPr id="6" name="Online Media 5" title="Warrell Creek Song  | Emma Donovan | TEDxSydney">
            <a:hlinkClick r:id="" action="ppaction://media"/>
            <a:extLst>
              <a:ext uri="{FF2B5EF4-FFF2-40B4-BE49-F238E27FC236}">
                <a16:creationId xmlns:a16="http://schemas.microsoft.com/office/drawing/2014/main" id="{35C6D623-B96C-6A66-75B6-743DC18A3696}"/>
              </a:ext>
            </a:extLst>
          </p:cNvPr>
          <p:cNvPicPr>
            <a:picLocks noRot="1" noChangeAspect="1"/>
          </p:cNvPicPr>
          <p:nvPr>
            <a:videoFile r:link="rId1"/>
          </p:nvPr>
        </p:nvPicPr>
        <p:blipFill>
          <a:blip r:embed="rId4"/>
          <a:stretch>
            <a:fillRect/>
          </a:stretch>
        </p:blipFill>
        <p:spPr>
          <a:xfrm>
            <a:off x="427793" y="1451201"/>
            <a:ext cx="5600414" cy="3206643"/>
          </a:xfrm>
          <a:prstGeom prst="rect">
            <a:avLst/>
          </a:prstGeom>
        </p:spPr>
      </p:pic>
      <p:sp>
        <p:nvSpPr>
          <p:cNvPr id="8" name="TextBox 7">
            <a:extLst>
              <a:ext uri="{FF2B5EF4-FFF2-40B4-BE49-F238E27FC236}">
                <a16:creationId xmlns:a16="http://schemas.microsoft.com/office/drawing/2014/main" id="{9E0FC6A8-57EB-8399-0318-CC4F5AF4B599}"/>
              </a:ext>
            </a:extLst>
          </p:cNvPr>
          <p:cNvSpPr txBox="1"/>
          <p:nvPr/>
        </p:nvSpPr>
        <p:spPr>
          <a:xfrm>
            <a:off x="427792" y="4707492"/>
            <a:ext cx="5600413" cy="428515"/>
          </a:xfrm>
          <a:prstGeom prst="rect">
            <a:avLst/>
          </a:prstGeom>
          <a:noFill/>
        </p:spPr>
        <p:txBody>
          <a:bodyPr wrap="square" lIns="91440" tIns="45720" rIns="91440" bIns="45720" anchor="t">
            <a:spAutoFit/>
          </a:bodyPr>
          <a:lstStyle/>
          <a:p>
            <a:pPr algn="l">
              <a:lnSpc>
                <a:spcPct val="114000"/>
              </a:lnSpc>
              <a:spcAft>
                <a:spcPts val="600"/>
              </a:spcAft>
              <a:buNone/>
            </a:pPr>
            <a:r>
              <a:rPr lang="en-AU" sz="1000" i="0">
                <a:solidFill>
                  <a:srgbClr val="0F0F0F"/>
                </a:solidFill>
                <a:effectLst/>
              </a:rPr>
              <a:t>TEDx Talks (18 December 2020) </a:t>
            </a:r>
            <a:r>
              <a:rPr lang="en-AU" sz="1000" i="0">
                <a:solidFill>
                  <a:srgbClr val="0F0F0F"/>
                </a:solidFill>
                <a:effectLst/>
                <a:hlinkClick r:id="rId5"/>
              </a:rPr>
              <a:t>Warrell Creek Song | Emma Donovan | TEDxSydney (4”05)</a:t>
            </a:r>
            <a:r>
              <a:rPr lang="en-AU" sz="1000">
                <a:solidFill>
                  <a:srgbClr val="0F0F0F"/>
                </a:solidFill>
              </a:rPr>
              <a:t> </a:t>
            </a:r>
            <a:r>
              <a:rPr lang="en-AU" sz="1000" i="0">
                <a:solidFill>
                  <a:srgbClr val="0F0F0F"/>
                </a:solidFill>
                <a:effectLst/>
              </a:rPr>
              <a:t>[video], </a:t>
            </a:r>
            <a:r>
              <a:rPr lang="en-AU" sz="1000" i="1">
                <a:solidFill>
                  <a:srgbClr val="0F0F0F"/>
                </a:solidFill>
                <a:effectLst/>
              </a:rPr>
              <a:t>TEDx Talks</a:t>
            </a:r>
            <a:r>
              <a:rPr lang="en-AU" sz="1000" i="0">
                <a:solidFill>
                  <a:srgbClr val="0F0F0F"/>
                </a:solidFill>
                <a:effectLst/>
              </a:rPr>
              <a:t>, YouTube, accessed 11 June 2025 </a:t>
            </a:r>
          </a:p>
        </p:txBody>
      </p:sp>
      <p:sp>
        <p:nvSpPr>
          <p:cNvPr id="7" name="TextBox 9">
            <a:extLst>
              <a:ext uri="{FF2B5EF4-FFF2-40B4-BE49-F238E27FC236}">
                <a16:creationId xmlns:a16="http://schemas.microsoft.com/office/drawing/2014/main" id="{C06C7929-57FD-1366-FFB5-0DD3DE3E46FA}"/>
              </a:ext>
            </a:extLst>
          </p:cNvPr>
          <p:cNvSpPr txBox="1"/>
          <p:nvPr/>
        </p:nvSpPr>
        <p:spPr>
          <a:xfrm>
            <a:off x="6243586" y="1345817"/>
            <a:ext cx="5600414" cy="5350183"/>
          </a:xfrm>
          <a:prstGeom prst="rect">
            <a:avLst/>
          </a:prstGeom>
          <a:noFill/>
        </p:spPr>
        <p:txBody>
          <a:bodyPr rot="0" spcFirstLastPara="0" vert="horz" wrap="square" lIns="0" tIns="0" rIns="0" bIns="0" numCol="1" spcCol="0" rtlCol="0" fromWordArt="0" anchor="t" anchorCtr="0" forceAA="0" compatLnSpc="1">
            <a:prstTxWarp prst="textNoShape">
              <a:avLst/>
            </a:prstTxWarp>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342900" indent="-342900">
              <a:lnSpc>
                <a:spcPct val="150000"/>
              </a:lnSpc>
              <a:buFont typeface="+mj-lt"/>
              <a:buAutoNum type="arabicPeriod"/>
            </a:pPr>
            <a:r>
              <a:rPr lang="en-AU" sz="1800">
                <a:solidFill>
                  <a:srgbClr val="000000"/>
                </a:solidFill>
                <a:cs typeface="Arial"/>
              </a:rPr>
              <a:t>Quietly think about this lyric – </a:t>
            </a:r>
            <a:r>
              <a:rPr lang="en-AU" sz="1800" i="1">
                <a:solidFill>
                  <a:srgbClr val="000000"/>
                </a:solidFill>
                <a:cs typeface="Arial"/>
              </a:rPr>
              <a:t>‘Hurting at Warrell Creek was I… in the massive smoke.’</a:t>
            </a:r>
            <a:r>
              <a:rPr lang="en-AU" sz="1800">
                <a:solidFill>
                  <a:srgbClr val="000000"/>
                </a:solidFill>
                <a:cs typeface="Arial"/>
              </a:rPr>
              <a:t> What do you think ‘massive smoke’ represents?</a:t>
            </a:r>
          </a:p>
          <a:p>
            <a:pPr marL="342900" indent="-342900">
              <a:lnSpc>
                <a:spcPct val="150000"/>
              </a:lnSpc>
              <a:buFont typeface="+mj-lt"/>
              <a:buAutoNum type="arabicPeriod" startAt="2"/>
            </a:pPr>
            <a:r>
              <a:rPr lang="en-AU" sz="1800">
                <a:solidFill>
                  <a:srgbClr val="000000"/>
                </a:solidFill>
                <a:cs typeface="Arial"/>
              </a:rPr>
              <a:t>In a circle, take turns sharing one idea. You might begin with: ‘I think the smoke means…’, ‘It reminds me of…’, or ‘It made me feel…’. As others speak, listen respectfully. Notice what stories, emotions, or symbols are shared.</a:t>
            </a:r>
          </a:p>
          <a:p>
            <a:pPr marL="342900" indent="-342900">
              <a:lnSpc>
                <a:spcPct val="150000"/>
              </a:lnSpc>
              <a:buFont typeface="+mj-lt"/>
              <a:buAutoNum type="arabicPeriod" startAt="2"/>
            </a:pPr>
            <a:r>
              <a:rPr lang="en-AU" sz="1800">
                <a:solidFill>
                  <a:srgbClr val="000000"/>
                </a:solidFill>
                <a:cs typeface="Arial"/>
              </a:rPr>
              <a:t>As a class, talk about what this line tells us about Country, memory, and how music can carry culture and pain.</a:t>
            </a:r>
          </a:p>
          <a:p>
            <a:pPr marL="342900" indent="-342900">
              <a:lnSpc>
                <a:spcPct val="150000"/>
              </a:lnSpc>
              <a:buFont typeface="+mj-lt"/>
              <a:buAutoNum type="arabicPeriod" startAt="4"/>
            </a:pPr>
            <a:r>
              <a:rPr lang="en-AU" sz="1800">
                <a:solidFill>
                  <a:srgbClr val="000000"/>
                </a:solidFill>
                <a:cs typeface="Arial"/>
              </a:rPr>
              <a:t>Make some notes about this reflection in your student reflection book.</a:t>
            </a:r>
          </a:p>
        </p:txBody>
      </p:sp>
      <p:sp>
        <p:nvSpPr>
          <p:cNvPr id="2" name="Slide Number Placeholder 1">
            <a:extLst>
              <a:ext uri="{FF2B5EF4-FFF2-40B4-BE49-F238E27FC236}">
                <a16:creationId xmlns:a16="http://schemas.microsoft.com/office/drawing/2014/main" id="{2814EF27-F661-465D-1120-B4F682ADBCC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38</a:t>
            </a:fld>
            <a:endParaRPr lang="en-AU"/>
          </a:p>
        </p:txBody>
      </p:sp>
    </p:spTree>
    <p:extLst>
      <p:ext uri="{BB962C8B-B14F-4D97-AF65-F5344CB8AC3E}">
        <p14:creationId xmlns:p14="http://schemas.microsoft.com/office/powerpoint/2010/main" val="2096759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CBEDFD"/>
        </a:solidFill>
        <a:effectLst/>
      </p:bgPr>
    </p:bg>
    <p:spTree>
      <p:nvGrpSpPr>
        <p:cNvPr id="1" name="">
          <a:extLst>
            <a:ext uri="{FF2B5EF4-FFF2-40B4-BE49-F238E27FC236}">
              <a16:creationId xmlns:a16="http://schemas.microsoft.com/office/drawing/2014/main" id="{0FC299F2-EAA7-66FC-8ECE-74051A345C82}"/>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D4D30523-B893-83E0-E27F-A4CE0710795F}"/>
              </a:ext>
            </a:extLst>
          </p:cNvPr>
          <p:cNvSpPr>
            <a:spLocks noGrp="1"/>
          </p:cNvSpPr>
          <p:nvPr>
            <p:ph type="title"/>
          </p:nvPr>
        </p:nvSpPr>
        <p:spPr/>
        <p:txBody>
          <a:bodyPr/>
          <a:lstStyle/>
          <a:p>
            <a:r>
              <a:rPr lang="en-AU">
                <a:latin typeface="+mj-lt"/>
                <a:cs typeface="Arial"/>
              </a:rPr>
              <a:t>Activity 2.2 – ‘Warrell Creek’ (4)</a:t>
            </a:r>
            <a:endParaRPr lang="en-AU">
              <a:solidFill>
                <a:srgbClr val="000000"/>
              </a:solidFill>
              <a:latin typeface="+mj-lt"/>
            </a:endParaRPr>
          </a:p>
        </p:txBody>
      </p:sp>
      <p:sp>
        <p:nvSpPr>
          <p:cNvPr id="9" name="TextBox 8">
            <a:extLst>
              <a:ext uri="{FF2B5EF4-FFF2-40B4-BE49-F238E27FC236}">
                <a16:creationId xmlns:a16="http://schemas.microsoft.com/office/drawing/2014/main" id="{8DB75706-7EC6-AA86-878F-3D5B10759B67}"/>
              </a:ext>
            </a:extLst>
          </p:cNvPr>
          <p:cNvSpPr txBox="1"/>
          <p:nvPr/>
        </p:nvSpPr>
        <p:spPr>
          <a:xfrm>
            <a:off x="360000" y="905601"/>
            <a:ext cx="6517878" cy="545600"/>
          </a:xfrm>
          <a:prstGeom prst="rect">
            <a:avLst/>
          </a:prstGeom>
          <a:noFill/>
        </p:spPr>
        <p:txBody>
          <a:bodyPr wrap="square" lIns="0" tIns="0" rIns="0" bIns="0" rtlCol="0">
            <a:noAutofit/>
          </a:bodyPr>
          <a:lstStyle/>
          <a:p>
            <a:r>
              <a:rPr lang="en-US" sz="2000">
                <a:solidFill>
                  <a:schemeClr val="accent2"/>
                </a:solidFill>
                <a:latin typeface="+mj-lt"/>
                <a:cs typeface="Arial"/>
              </a:rPr>
              <a:t>Li</a:t>
            </a:r>
            <a:r>
              <a:rPr lang="en-AU" sz="2000" err="1">
                <a:solidFill>
                  <a:schemeClr val="accent2"/>
                </a:solidFill>
                <a:latin typeface="+mj-lt"/>
                <a:cs typeface="Arial"/>
              </a:rPr>
              <a:t>stening</a:t>
            </a:r>
            <a:r>
              <a:rPr lang="en-AU" sz="2000">
                <a:solidFill>
                  <a:schemeClr val="accent2"/>
                </a:solidFill>
                <a:latin typeface="+mj-lt"/>
                <a:cs typeface="Arial"/>
              </a:rPr>
              <a:t> – comparison</a:t>
            </a:r>
            <a:endParaRPr lang="en-AU" sz="2000">
              <a:solidFill>
                <a:schemeClr val="accent2"/>
              </a:solidFill>
              <a:latin typeface="+mj-lt"/>
            </a:endParaRPr>
          </a:p>
        </p:txBody>
      </p:sp>
      <p:sp>
        <p:nvSpPr>
          <p:cNvPr id="11" name="TextBox 10">
            <a:extLst>
              <a:ext uri="{FF2B5EF4-FFF2-40B4-BE49-F238E27FC236}">
                <a16:creationId xmlns:a16="http://schemas.microsoft.com/office/drawing/2014/main" id="{428E4045-64A3-563E-75A4-E24E5995D488}"/>
              </a:ext>
            </a:extLst>
          </p:cNvPr>
          <p:cNvSpPr txBox="1"/>
          <p:nvPr/>
        </p:nvSpPr>
        <p:spPr>
          <a:xfrm>
            <a:off x="354204" y="1434067"/>
            <a:ext cx="7760460" cy="456535"/>
          </a:xfrm>
          <a:prstGeom prst="rect">
            <a:avLst/>
          </a:prstGeom>
          <a:noFill/>
        </p:spPr>
        <p:txBody>
          <a:bodyPr wrap="square" lIns="0" tIns="45720" rIns="91440" bIns="45720" anchor="t">
            <a:spAutoFit/>
          </a:bodyPr>
          <a:lstStyle/>
          <a:p>
            <a:pPr>
              <a:lnSpc>
                <a:spcPct val="150000"/>
              </a:lnSpc>
            </a:pPr>
            <a:r>
              <a:rPr lang="en-AU" sz="1800">
                <a:effectLst/>
                <a:ea typeface="Arial" panose="020B0604020202020204" pitchFamily="34" charset="0"/>
                <a:cs typeface="Arial"/>
              </a:rPr>
              <a:t> </a:t>
            </a:r>
            <a:r>
              <a:rPr lang="en-AU" sz="1800">
                <a:solidFill>
                  <a:srgbClr val="000000"/>
                </a:solidFill>
                <a:effectLst/>
                <a:ea typeface="Arial" panose="020B0604020202020204" pitchFamily="34" charset="0"/>
                <a:cs typeface="Arial"/>
                <a:hlinkClick r:id="rId5"/>
              </a:rPr>
              <a:t>Creative Cast – Bigger than the song – Emma Donovan (11:47 – 16:46)</a:t>
            </a:r>
            <a:r>
              <a:rPr lang="en-AU" sz="1800">
                <a:solidFill>
                  <a:srgbClr val="000000"/>
                </a:solidFill>
                <a:ea typeface="Arial" panose="020B0604020202020204" pitchFamily="34" charset="0"/>
                <a:cs typeface="Arial"/>
              </a:rPr>
              <a:t>  </a:t>
            </a:r>
            <a:endParaRPr lang="en-AU" sz="1800">
              <a:solidFill>
                <a:srgbClr val="000000"/>
              </a:solidFill>
              <a:cs typeface="Arial"/>
            </a:endParaRPr>
          </a:p>
        </p:txBody>
      </p:sp>
      <p:sp>
        <p:nvSpPr>
          <p:cNvPr id="3" name="TextBox 2">
            <a:extLst>
              <a:ext uri="{FF2B5EF4-FFF2-40B4-BE49-F238E27FC236}">
                <a16:creationId xmlns:a16="http://schemas.microsoft.com/office/drawing/2014/main" id="{00CECE93-90CD-922C-F49D-088618285C5D}"/>
              </a:ext>
            </a:extLst>
          </p:cNvPr>
          <p:cNvSpPr txBox="1"/>
          <p:nvPr/>
        </p:nvSpPr>
        <p:spPr>
          <a:xfrm>
            <a:off x="360000" y="2117893"/>
            <a:ext cx="6786536" cy="553998"/>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AU" sz="1800">
                <a:solidFill>
                  <a:srgbClr val="000000"/>
                </a:solidFill>
                <a:cs typeface="Arial"/>
              </a:rPr>
              <a:t>Listen to Emma’s soul version of the song 'Warrell Creek’.</a:t>
            </a:r>
            <a:endParaRPr lang="en-US" sz="1800">
              <a:solidFill>
                <a:srgbClr val="000000"/>
              </a:solidFill>
              <a:cs typeface="Arial"/>
            </a:endParaRPr>
          </a:p>
          <a:p>
            <a:endParaRPr lang="en-US" sz="1800">
              <a:cs typeface="Arial"/>
            </a:endParaRPr>
          </a:p>
        </p:txBody>
      </p:sp>
      <p:pic>
        <p:nvPicPr>
          <p:cNvPr id="12" name="Online Media 11" title="Emma Donovan, The Putbacks - Warrell Creek Song">
            <a:hlinkClick r:id="" action="ppaction://media"/>
            <a:extLst>
              <a:ext uri="{FF2B5EF4-FFF2-40B4-BE49-F238E27FC236}">
                <a16:creationId xmlns:a16="http://schemas.microsoft.com/office/drawing/2014/main" id="{ABFD323B-AC1E-9025-A1C2-BA3073FF3985}"/>
              </a:ext>
            </a:extLst>
          </p:cNvPr>
          <p:cNvPicPr>
            <a:picLocks noRot="1" noChangeAspect="1"/>
          </p:cNvPicPr>
          <p:nvPr>
            <a:videoFile r:link="rId1"/>
          </p:nvPr>
        </p:nvPicPr>
        <p:blipFill>
          <a:blip r:embed="rId6"/>
          <a:stretch>
            <a:fillRect/>
          </a:stretch>
        </p:blipFill>
        <p:spPr>
          <a:xfrm>
            <a:off x="354204" y="2530929"/>
            <a:ext cx="5585291" cy="3155689"/>
          </a:xfrm>
          <a:prstGeom prst="rect">
            <a:avLst/>
          </a:prstGeom>
        </p:spPr>
      </p:pic>
      <p:sp>
        <p:nvSpPr>
          <p:cNvPr id="14" name="TextBox 13">
            <a:extLst>
              <a:ext uri="{FF2B5EF4-FFF2-40B4-BE49-F238E27FC236}">
                <a16:creationId xmlns:a16="http://schemas.microsoft.com/office/drawing/2014/main" id="{EDC54BE6-FFA3-7227-A0C6-475C45444689}"/>
              </a:ext>
            </a:extLst>
          </p:cNvPr>
          <p:cNvSpPr txBox="1"/>
          <p:nvPr/>
        </p:nvSpPr>
        <p:spPr>
          <a:xfrm>
            <a:off x="354204" y="5783122"/>
            <a:ext cx="5610820" cy="400110"/>
          </a:xfrm>
          <a:prstGeom prst="rect">
            <a:avLst/>
          </a:prstGeom>
          <a:noFill/>
        </p:spPr>
        <p:txBody>
          <a:bodyPr wrap="square" lIns="0" tIns="45720" rIns="91440" bIns="45720" anchor="t">
            <a:spAutoFit/>
          </a:bodyPr>
          <a:lstStyle/>
          <a:p>
            <a:r>
              <a:rPr lang="en-AU" sz="1000" i="0" err="1">
                <a:solidFill>
                  <a:srgbClr val="0F0F0F"/>
                </a:solidFill>
                <a:effectLst/>
              </a:rPr>
              <a:t>Hopestreet</a:t>
            </a:r>
            <a:r>
              <a:rPr lang="en-AU" sz="1000" i="0">
                <a:solidFill>
                  <a:srgbClr val="0F0F0F"/>
                </a:solidFill>
                <a:effectLst/>
              </a:rPr>
              <a:t> Recordings (17 August 2021) </a:t>
            </a:r>
            <a:r>
              <a:rPr lang="en-AU" sz="1000" i="0">
                <a:solidFill>
                  <a:srgbClr val="0F0F0F"/>
                </a:solidFill>
                <a:effectLst/>
                <a:hlinkClick r:id="rId7"/>
              </a:rPr>
              <a:t>Emma Donovan, The Putbacks - Warrell Creek Song (5:38)</a:t>
            </a:r>
            <a:r>
              <a:rPr lang="en-AU" sz="1000" i="0">
                <a:solidFill>
                  <a:srgbClr val="0F0F0F"/>
                </a:solidFill>
                <a:effectLst/>
              </a:rPr>
              <a:t> [video]</a:t>
            </a:r>
            <a:r>
              <a:rPr lang="en-AU" sz="1000">
                <a:solidFill>
                  <a:srgbClr val="0F0F0F"/>
                </a:solidFill>
              </a:rPr>
              <a:t>, </a:t>
            </a:r>
            <a:r>
              <a:rPr lang="en-AU" sz="1000" i="1" err="1">
                <a:solidFill>
                  <a:srgbClr val="0F0F0F"/>
                </a:solidFill>
              </a:rPr>
              <a:t>Hopestreet</a:t>
            </a:r>
            <a:r>
              <a:rPr lang="en-AU" sz="1000" i="1">
                <a:solidFill>
                  <a:srgbClr val="0F0F0F"/>
                </a:solidFill>
              </a:rPr>
              <a:t> Recordings</a:t>
            </a:r>
            <a:r>
              <a:rPr lang="en-AU" sz="1000">
                <a:solidFill>
                  <a:srgbClr val="0F0F0F"/>
                </a:solidFill>
              </a:rPr>
              <a:t>, YouTube, </a:t>
            </a:r>
            <a:r>
              <a:rPr lang="en-AU" sz="1000" i="0">
                <a:solidFill>
                  <a:srgbClr val="0F0F0F"/>
                </a:solidFill>
                <a:effectLst/>
              </a:rPr>
              <a:t>accessed 11 June 2025. </a:t>
            </a:r>
          </a:p>
        </p:txBody>
      </p:sp>
      <p:pic>
        <p:nvPicPr>
          <p:cNvPr id="6" name="Online Media 5" title="Warrell Creek Song  | Emma Donovan | TEDxSydney">
            <a:hlinkClick r:id="" action="ppaction://media"/>
            <a:extLst>
              <a:ext uri="{FF2B5EF4-FFF2-40B4-BE49-F238E27FC236}">
                <a16:creationId xmlns:a16="http://schemas.microsoft.com/office/drawing/2014/main" id="{CF107643-B5C4-3F4D-06AE-4D9094B8C4A1}"/>
              </a:ext>
            </a:extLst>
          </p:cNvPr>
          <p:cNvPicPr>
            <a:picLocks noRot="1" noChangeAspect="1"/>
          </p:cNvPicPr>
          <p:nvPr>
            <a:videoFile r:link="rId2"/>
          </p:nvPr>
        </p:nvPicPr>
        <p:blipFill>
          <a:blip r:embed="rId8"/>
          <a:stretch>
            <a:fillRect/>
          </a:stretch>
        </p:blipFill>
        <p:spPr>
          <a:xfrm>
            <a:off x="9331012" y="310313"/>
            <a:ext cx="2500988" cy="1580289"/>
          </a:xfrm>
          <a:prstGeom prst="rect">
            <a:avLst/>
          </a:prstGeom>
        </p:spPr>
      </p:pic>
      <p:sp>
        <p:nvSpPr>
          <p:cNvPr id="8" name="TextBox 7">
            <a:extLst>
              <a:ext uri="{FF2B5EF4-FFF2-40B4-BE49-F238E27FC236}">
                <a16:creationId xmlns:a16="http://schemas.microsoft.com/office/drawing/2014/main" id="{2EEEA881-5C3A-58D4-1692-761BC4D4B036}"/>
              </a:ext>
            </a:extLst>
          </p:cNvPr>
          <p:cNvSpPr txBox="1"/>
          <p:nvPr/>
        </p:nvSpPr>
        <p:spPr>
          <a:xfrm>
            <a:off x="9302257" y="1901053"/>
            <a:ext cx="2529742" cy="461665"/>
          </a:xfrm>
          <a:prstGeom prst="rect">
            <a:avLst/>
          </a:prstGeom>
          <a:noFill/>
        </p:spPr>
        <p:txBody>
          <a:bodyPr wrap="square" lIns="0" tIns="45720" rIns="91440" bIns="45720" anchor="t">
            <a:spAutoFit/>
          </a:bodyPr>
          <a:lstStyle/>
          <a:p>
            <a:pPr algn="l">
              <a:buNone/>
            </a:pPr>
            <a:r>
              <a:rPr lang="en-AU" sz="800" i="0">
                <a:solidFill>
                  <a:srgbClr val="0F0F0F"/>
                </a:solidFill>
                <a:effectLst/>
              </a:rPr>
              <a:t>TEDx Talks (18 December 2020) </a:t>
            </a:r>
            <a:r>
              <a:rPr lang="en-AU" sz="800" i="0">
                <a:solidFill>
                  <a:srgbClr val="0F0F0F"/>
                </a:solidFill>
                <a:effectLst/>
                <a:hlinkClick r:id="rId9"/>
              </a:rPr>
              <a:t>Warrell Creek Song | Emma Donovan | TEDxSydney (4”05)</a:t>
            </a:r>
            <a:r>
              <a:rPr lang="en-AU" sz="800">
                <a:solidFill>
                  <a:srgbClr val="0F0F0F"/>
                </a:solidFill>
              </a:rPr>
              <a:t> </a:t>
            </a:r>
            <a:r>
              <a:rPr lang="en-AU" sz="800" i="0">
                <a:solidFill>
                  <a:srgbClr val="0F0F0F"/>
                </a:solidFill>
                <a:effectLst/>
              </a:rPr>
              <a:t>[video], </a:t>
            </a:r>
            <a:r>
              <a:rPr lang="en-AU" sz="800" i="1">
                <a:solidFill>
                  <a:srgbClr val="0F0F0F"/>
                </a:solidFill>
                <a:effectLst/>
              </a:rPr>
              <a:t>TEDx Talks</a:t>
            </a:r>
            <a:r>
              <a:rPr lang="en-AU" sz="800" i="0">
                <a:solidFill>
                  <a:srgbClr val="0F0F0F"/>
                </a:solidFill>
                <a:effectLst/>
              </a:rPr>
              <a:t>, YouTube, accessed 11 June 2025 </a:t>
            </a:r>
          </a:p>
        </p:txBody>
      </p:sp>
      <p:sp>
        <p:nvSpPr>
          <p:cNvPr id="17" name="Rectangle: Rounded Corners 16">
            <a:extLst>
              <a:ext uri="{FF2B5EF4-FFF2-40B4-BE49-F238E27FC236}">
                <a16:creationId xmlns:a16="http://schemas.microsoft.com/office/drawing/2014/main" id="{6EAC6338-71E1-6209-95DC-F7C76475A738}"/>
              </a:ext>
            </a:extLst>
          </p:cNvPr>
          <p:cNvSpPr/>
          <p:nvPr/>
        </p:nvSpPr>
        <p:spPr>
          <a:xfrm>
            <a:off x="6412193" y="2530929"/>
            <a:ext cx="5436745" cy="3946951"/>
          </a:xfrm>
          <a:prstGeom prst="roundRect">
            <a:avLst>
              <a:gd name="adj" fmla="val 604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108000" tIns="108000" rIns="108000" bIns="108000" rtlCol="0" anchor="ctr"/>
          <a:lstStyle/>
          <a:p>
            <a:pPr>
              <a:lnSpc>
                <a:spcPct val="150000"/>
              </a:lnSpc>
              <a:spcAft>
                <a:spcPts val="1200"/>
              </a:spcAft>
            </a:pPr>
            <a:r>
              <a:rPr lang="en-US" sz="1800" b="1">
                <a:solidFill>
                  <a:schemeClr val="tx1"/>
                </a:solidFill>
              </a:rPr>
              <a:t>Discuss and make notes in your student reflection booklet:</a:t>
            </a:r>
          </a:p>
          <a:p>
            <a:pPr marL="285750" indent="-285750">
              <a:lnSpc>
                <a:spcPct val="150000"/>
              </a:lnSpc>
              <a:spcAft>
                <a:spcPts val="1200"/>
              </a:spcAft>
              <a:buFont typeface="Arial" panose="020B0604020202020204" pitchFamily="34" charset="0"/>
              <a:buChar char="•"/>
            </a:pPr>
            <a:r>
              <a:rPr lang="en-US" sz="1800">
                <a:solidFill>
                  <a:schemeClr val="tx1"/>
                </a:solidFill>
              </a:rPr>
              <a:t>How is the soul version of ‘Warrell Creek’  both similar and different to the TEDxSydney performance?</a:t>
            </a:r>
            <a:endParaRPr lang="en-US" sz="1800">
              <a:solidFill>
                <a:schemeClr val="tx1"/>
              </a:solidFill>
              <a:cs typeface="Arial"/>
            </a:endParaRPr>
          </a:p>
          <a:p>
            <a:pPr marL="285750" indent="-285750">
              <a:lnSpc>
                <a:spcPct val="150000"/>
              </a:lnSpc>
              <a:spcAft>
                <a:spcPts val="1200"/>
              </a:spcAft>
              <a:buFont typeface="Arial" panose="020B0604020202020204" pitchFamily="34" charset="0"/>
              <a:buChar char="•"/>
            </a:pPr>
            <a:r>
              <a:rPr lang="en-US" sz="1800">
                <a:solidFill>
                  <a:schemeClr val="tx1"/>
                </a:solidFill>
              </a:rPr>
              <a:t>What protocols and ethical choices did Emma make in creating the version of the song with the Putbacks?</a:t>
            </a:r>
            <a:endParaRPr lang="en-US" sz="1800">
              <a:solidFill>
                <a:schemeClr val="tx1"/>
              </a:solidFill>
              <a:cs typeface="Arial"/>
            </a:endParaRPr>
          </a:p>
        </p:txBody>
      </p:sp>
      <p:sp>
        <p:nvSpPr>
          <p:cNvPr id="2" name="Slide Number Placeholder 1">
            <a:extLst>
              <a:ext uri="{FF2B5EF4-FFF2-40B4-BE49-F238E27FC236}">
                <a16:creationId xmlns:a16="http://schemas.microsoft.com/office/drawing/2014/main" id="{1144C8BF-EA0E-B838-2CA7-B795BAC2085D}"/>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39</a:t>
            </a:fld>
            <a:endParaRPr lang="en-AU"/>
          </a:p>
        </p:txBody>
      </p:sp>
    </p:spTree>
    <p:extLst>
      <p:ext uri="{BB962C8B-B14F-4D97-AF65-F5344CB8AC3E}">
        <p14:creationId xmlns:p14="http://schemas.microsoft.com/office/powerpoint/2010/main" val="205976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8B8F0E-7115-15B1-BC82-30F9A663263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FA30606-5B86-1B6E-2D88-5B9AB560C25F}"/>
              </a:ext>
            </a:extLst>
          </p:cNvPr>
          <p:cNvSpPr>
            <a:spLocks noGrp="1"/>
          </p:cNvSpPr>
          <p:nvPr>
            <p:ph type="ctrTitle"/>
          </p:nvPr>
        </p:nvSpPr>
        <p:spPr/>
        <p:txBody>
          <a:bodyPr/>
          <a:lstStyle/>
          <a:p>
            <a:r>
              <a:rPr lang="en-AU">
                <a:latin typeface="+mj-lt"/>
                <a:cs typeface="Arial"/>
              </a:rPr>
              <a:t>Bigger than the song</a:t>
            </a:r>
            <a:endParaRPr lang="en-AU">
              <a:latin typeface="+mj-lt"/>
            </a:endParaRPr>
          </a:p>
        </p:txBody>
      </p:sp>
      <p:sp>
        <p:nvSpPr>
          <p:cNvPr id="11" name="Text Placeholder 10">
            <a:extLst>
              <a:ext uri="{FF2B5EF4-FFF2-40B4-BE49-F238E27FC236}">
                <a16:creationId xmlns:a16="http://schemas.microsoft.com/office/drawing/2014/main" id="{3C357125-5E73-20F2-2C33-D5A7768E988C}"/>
              </a:ext>
            </a:extLst>
          </p:cNvPr>
          <p:cNvSpPr>
            <a:spLocks noGrp="1"/>
          </p:cNvSpPr>
          <p:nvPr>
            <p:ph type="body" sz="quarter" idx="10"/>
          </p:nvPr>
        </p:nvSpPr>
        <p:spPr/>
        <p:txBody>
          <a:bodyPr/>
          <a:lstStyle/>
          <a:p>
            <a:r>
              <a:rPr lang="en-AU">
                <a:latin typeface="+mj-lt"/>
                <a:cs typeface="Arial"/>
              </a:rPr>
              <a:t>Music – Stage 4</a:t>
            </a:r>
          </a:p>
        </p:txBody>
      </p:sp>
      <p:sp>
        <p:nvSpPr>
          <p:cNvPr id="5" name="Text Placeholder 4" descr="Gomeroi artist and Cultural mentor Kayleb Waters seated, painting an Aboriginal artwork of a fish in ochre red tones.">
            <a:extLst>
              <a:ext uri="{FF2B5EF4-FFF2-40B4-BE49-F238E27FC236}">
                <a16:creationId xmlns:a16="http://schemas.microsoft.com/office/drawing/2014/main" id="{D5E96993-213C-F5EE-4D45-75DAA1623630}"/>
              </a:ext>
            </a:extLst>
          </p:cNvPr>
          <p:cNvSpPr txBox="1">
            <a:spLocks/>
          </p:cNvSpPr>
          <p:nvPr/>
        </p:nvSpPr>
        <p:spPr>
          <a:xfrm>
            <a:off x="539999" y="6422336"/>
            <a:ext cx="6255977" cy="360000"/>
          </a:xfrm>
          <a:prstGeom prst="rect">
            <a:avLst/>
          </a:prstGeom>
        </p:spPr>
        <p:txBody>
          <a:bodyPr lIns="0"/>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000">
                <a:solidFill>
                  <a:schemeClr val="bg1"/>
                </a:solidFill>
                <a:latin typeface="+mn-lt"/>
              </a:rPr>
              <a:t>Artwork – </a:t>
            </a:r>
            <a:r>
              <a:rPr lang="en-AU" sz="1000" i="1">
                <a:solidFill>
                  <a:schemeClr val="bg1"/>
                </a:solidFill>
                <a:latin typeface="+mn-lt"/>
              </a:rPr>
              <a:t>Truth Telling </a:t>
            </a:r>
            <a:r>
              <a:rPr lang="en-AU" sz="1000">
                <a:solidFill>
                  <a:schemeClr val="bg1"/>
                </a:solidFill>
                <a:latin typeface="+mn-lt"/>
              </a:rPr>
              <a:t>© Kayleb Waters, 2024. Used with permission.​</a:t>
            </a:r>
          </a:p>
        </p:txBody>
      </p:sp>
      <p:pic>
        <p:nvPicPr>
          <p:cNvPr id="2" name="Picture Placeholder 1" descr="Aboriginal artwork featuring concentric circles connected by pathways, symbolising meeting places and connection. The design includes linework and motifs resembling animal tracks and natural patterns using ochre tones. This artwork's story is a reminder of the importance of truth-telling in building strong relationships, preserving cultural values, and fostering reconciliation and partnership.">
            <a:extLst>
              <a:ext uri="{FF2B5EF4-FFF2-40B4-BE49-F238E27FC236}">
                <a16:creationId xmlns:a16="http://schemas.microsoft.com/office/drawing/2014/main" id="{D553249F-10F7-6B66-36C6-994F0E32B5BC}"/>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p:blipFill>
        <p:spPr>
          <a:xfrm>
            <a:off x="7126002" y="0"/>
            <a:ext cx="5399575" cy="6858000"/>
          </a:xfrm>
          <a:prstGeom prst="rect">
            <a:avLst/>
          </a:prstGeom>
        </p:spPr>
      </p:pic>
    </p:spTree>
    <p:extLst>
      <p:ext uri="{BB962C8B-B14F-4D97-AF65-F5344CB8AC3E}">
        <p14:creationId xmlns:p14="http://schemas.microsoft.com/office/powerpoint/2010/main" val="2567653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FE6EA"/>
        </a:solidFill>
        <a:effectLst/>
      </p:bgPr>
    </p:bg>
    <p:spTree>
      <p:nvGrpSpPr>
        <p:cNvPr id="1" name="">
          <a:extLst>
            <a:ext uri="{FF2B5EF4-FFF2-40B4-BE49-F238E27FC236}">
              <a16:creationId xmlns:a16="http://schemas.microsoft.com/office/drawing/2014/main" id="{1487865D-B94D-04B2-F762-915CEA75C00D}"/>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88B45A3F-9DE3-1AC5-1222-5B3A287D58D4}"/>
              </a:ext>
            </a:extLst>
          </p:cNvPr>
          <p:cNvSpPr>
            <a:spLocks noGrp="1"/>
          </p:cNvSpPr>
          <p:nvPr>
            <p:ph type="title"/>
          </p:nvPr>
        </p:nvSpPr>
        <p:spPr/>
        <p:txBody>
          <a:bodyPr/>
          <a:lstStyle/>
          <a:p>
            <a:r>
              <a:rPr lang="en-AU">
                <a:latin typeface="+mj-lt"/>
                <a:cs typeface="Arial"/>
              </a:rPr>
              <a:t>Activity 2.3 – class instrumental arrangement (1)</a:t>
            </a:r>
            <a:endParaRPr lang="en-AU">
              <a:solidFill>
                <a:srgbClr val="000000"/>
              </a:solidFill>
              <a:latin typeface="+mj-lt"/>
              <a:cs typeface="Arial"/>
            </a:endParaRPr>
          </a:p>
        </p:txBody>
      </p:sp>
      <p:sp>
        <p:nvSpPr>
          <p:cNvPr id="8" name="TextBox 7">
            <a:extLst>
              <a:ext uri="{FF2B5EF4-FFF2-40B4-BE49-F238E27FC236}">
                <a16:creationId xmlns:a16="http://schemas.microsoft.com/office/drawing/2014/main" id="{316504E7-21DA-B792-8026-D9398214EE1E}"/>
              </a:ext>
            </a:extLst>
          </p:cNvPr>
          <p:cNvSpPr txBox="1"/>
          <p:nvPr/>
        </p:nvSpPr>
        <p:spPr>
          <a:xfrm>
            <a:off x="360000" y="1398756"/>
            <a:ext cx="6096000" cy="4811510"/>
          </a:xfrm>
          <a:prstGeom prst="rect">
            <a:avLst/>
          </a:prstGeom>
          <a:noFill/>
        </p:spPr>
        <p:txBody>
          <a:bodyPr wrap="square" lIns="91440" tIns="45720" rIns="91440" bIns="45720" anchor="t">
            <a:spAutoFit/>
          </a:bodyPr>
          <a:lstStyle/>
          <a:p>
            <a:pPr>
              <a:lnSpc>
                <a:spcPct val="150000"/>
              </a:lnSpc>
              <a:spcAft>
                <a:spcPts val="1200"/>
              </a:spcAft>
            </a:pPr>
            <a:r>
              <a:rPr lang="en-AU" sz="1800">
                <a:ea typeface="Arial" panose="020B0604020202020204" pitchFamily="34" charset="0"/>
                <a:cs typeface="Arial"/>
              </a:rPr>
              <a:t>Fill out the first column of the table in your student reflection booklet as you listen to:</a:t>
            </a:r>
          </a:p>
          <a:p>
            <a:pPr>
              <a:lnSpc>
                <a:spcPct val="150000"/>
              </a:lnSpc>
              <a:spcAft>
                <a:spcPts val="1200"/>
              </a:spcAft>
            </a:pPr>
            <a:r>
              <a:rPr lang="en-AU" sz="1800">
                <a:solidFill>
                  <a:srgbClr val="000000"/>
                </a:solidFill>
                <a:effectLst/>
                <a:ea typeface="Arial" panose="020B0604020202020204" pitchFamily="34" charset="0"/>
                <a:cs typeface="Arial"/>
                <a:hlinkClick r:id="rId3"/>
              </a:rPr>
              <a:t>Creative Cast – Bigger than the song – Emma Donovan (16:46 – </a:t>
            </a:r>
            <a:r>
              <a:rPr lang="en-AU" sz="1800">
                <a:solidFill>
                  <a:srgbClr val="000000"/>
                </a:solidFill>
                <a:ea typeface="Arial" panose="020B0604020202020204" pitchFamily="34" charset="0"/>
                <a:cs typeface="Arial"/>
                <a:hlinkClick r:id="rId3"/>
              </a:rPr>
              <a:t>26:14</a:t>
            </a:r>
            <a:r>
              <a:rPr lang="en-AU" sz="1800">
                <a:solidFill>
                  <a:srgbClr val="000000"/>
                </a:solidFill>
                <a:effectLst/>
                <a:ea typeface="Arial" panose="020B0604020202020204" pitchFamily="34" charset="0"/>
                <a:cs typeface="Arial"/>
                <a:hlinkClick r:id="rId3"/>
              </a:rPr>
              <a:t>).</a:t>
            </a:r>
            <a:r>
              <a:rPr lang="en-AU" sz="1800">
                <a:solidFill>
                  <a:srgbClr val="000000"/>
                </a:solidFill>
                <a:effectLst/>
                <a:ea typeface="Arial" panose="020B0604020202020204" pitchFamily="34" charset="0"/>
                <a:cs typeface="Arial"/>
              </a:rPr>
              <a:t> </a:t>
            </a:r>
            <a:endParaRPr lang="en-AU" sz="1800">
              <a:solidFill>
                <a:srgbClr val="000000"/>
              </a:solidFill>
              <a:effectLst/>
              <a:ea typeface="Arial" panose="020B0604020202020204" pitchFamily="34" charset="0"/>
            </a:endParaRPr>
          </a:p>
          <a:p>
            <a:pPr>
              <a:lnSpc>
                <a:spcPct val="150000"/>
              </a:lnSpc>
              <a:spcAft>
                <a:spcPts val="1200"/>
              </a:spcAft>
            </a:pPr>
            <a:r>
              <a:rPr lang="en-AU" sz="1800">
                <a:solidFill>
                  <a:srgbClr val="000000"/>
                </a:solidFill>
                <a:ea typeface="Arial" panose="020B0604020202020204" pitchFamily="34" charset="0"/>
                <a:cs typeface="Arial"/>
              </a:rPr>
              <a:t>Answer the following questions in the second column of your student reflection booklet:</a:t>
            </a:r>
            <a:endParaRPr lang="en-US" sz="1800">
              <a:solidFill>
                <a:srgbClr val="22272B"/>
              </a:solidFill>
              <a:ea typeface="Arial" panose="020B0604020202020204" pitchFamily="34" charset="0"/>
              <a:cs typeface="Arial"/>
            </a:endParaRPr>
          </a:p>
          <a:p>
            <a:pPr marL="285750" indent="-285750">
              <a:lnSpc>
                <a:spcPct val="150000"/>
              </a:lnSpc>
              <a:spcAft>
                <a:spcPts val="1200"/>
              </a:spcAft>
              <a:buFont typeface="Arial"/>
              <a:buChar char="•"/>
            </a:pPr>
            <a:r>
              <a:rPr lang="en-AU" sz="1800">
                <a:solidFill>
                  <a:srgbClr val="000000"/>
                </a:solidFill>
                <a:cs typeface="Arial"/>
              </a:rPr>
              <a:t>What has Emma said about the protocols she followed and would like you to follow? </a:t>
            </a:r>
          </a:p>
          <a:p>
            <a:pPr marL="285750" indent="-285750">
              <a:lnSpc>
                <a:spcPct val="150000"/>
              </a:lnSpc>
              <a:spcAft>
                <a:spcPts val="1200"/>
              </a:spcAft>
              <a:buFont typeface="Arial"/>
              <a:buChar char="•"/>
            </a:pPr>
            <a:r>
              <a:rPr lang="en-AU" sz="1800">
                <a:solidFill>
                  <a:srgbClr val="000000"/>
                </a:solidFill>
                <a:cs typeface="Arial"/>
              </a:rPr>
              <a:t>Make a list of the ethical choices you think you should make when engaging with her songs.</a:t>
            </a:r>
          </a:p>
        </p:txBody>
      </p:sp>
      <p:pic>
        <p:nvPicPr>
          <p:cNvPr id="3" name="Picture 2" descr="Three wavy lines in an M shape on a vertical alignment. Five circles in ochre colours positioned alongside. Symbolises community and their customs sharing and celebrating common cultural knowledge and values.">
            <a:extLst>
              <a:ext uri="{FF2B5EF4-FFF2-40B4-BE49-F238E27FC236}">
                <a16:creationId xmlns:a16="http://schemas.microsoft.com/office/drawing/2014/main" id="{6F56C6B0-A59B-72A3-C4D0-EA61EBD3DD7F}"/>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8172091" y="1398756"/>
            <a:ext cx="2844591" cy="4379744"/>
          </a:xfrm>
          <a:prstGeom prst="rect">
            <a:avLst/>
          </a:prstGeom>
        </p:spPr>
      </p:pic>
      <p:sp>
        <p:nvSpPr>
          <p:cNvPr id="4" name="Text Placeholder 4">
            <a:extLst>
              <a:ext uri="{FF2B5EF4-FFF2-40B4-BE49-F238E27FC236}">
                <a16:creationId xmlns:a16="http://schemas.microsoft.com/office/drawing/2014/main" id="{443E8F90-6BD2-9136-245D-6FC4CBCB048F}"/>
              </a:ext>
              <a:ext uri="{C183D7F6-B498-43B3-948B-1728B52AA6E4}">
                <adec:decorative xmlns:adec="http://schemas.microsoft.com/office/drawing/2017/decorative" val="0"/>
              </a:ext>
            </a:extLst>
          </p:cNvPr>
          <p:cNvSpPr txBox="1">
            <a:spLocks/>
          </p:cNvSpPr>
          <p:nvPr/>
        </p:nvSpPr>
        <p:spPr>
          <a:xfrm>
            <a:off x="7786315" y="5778500"/>
            <a:ext cx="3616143" cy="471281"/>
          </a:xfrm>
          <a:prstGeom prst="rect">
            <a:avLst/>
          </a:prstGeom>
        </p:spPr>
        <p:txBody>
          <a:bodyPr/>
          <a:lstStyle>
            <a:lvl1pPr marL="0" indent="0" algn="l" defTabSz="914377" rtl="0" eaLnBrk="1" latinLnBrk="0" hangingPunct="1">
              <a:lnSpc>
                <a:spcPct val="10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0" indent="0" algn="l" defTabSz="914377"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0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0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000"/>
              <a:t>Symbol – </a:t>
            </a:r>
            <a:r>
              <a:rPr lang="en-AU" sz="1000" i="1"/>
              <a:t>Systems and Protocols </a:t>
            </a:r>
            <a:r>
              <a:rPr lang="en-AU" sz="1000"/>
              <a:t>© Kayleb Waters, 2025. Used with permission.</a:t>
            </a:r>
            <a:endParaRPr lang="en-AU" sz="300"/>
          </a:p>
        </p:txBody>
      </p:sp>
      <p:sp>
        <p:nvSpPr>
          <p:cNvPr id="2" name="Slide Number Placeholder 1">
            <a:extLst>
              <a:ext uri="{FF2B5EF4-FFF2-40B4-BE49-F238E27FC236}">
                <a16:creationId xmlns:a16="http://schemas.microsoft.com/office/drawing/2014/main" id="{2CACB083-5EC5-847A-8F1F-856FAE60349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40</a:t>
            </a:fld>
            <a:endParaRPr lang="en-AU"/>
          </a:p>
        </p:txBody>
      </p:sp>
    </p:spTree>
    <p:extLst>
      <p:ext uri="{BB962C8B-B14F-4D97-AF65-F5344CB8AC3E}">
        <p14:creationId xmlns:p14="http://schemas.microsoft.com/office/powerpoint/2010/main" val="731564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CFBA26-0902-E709-1526-CC3EF988559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9F685B8-6F9A-CED7-CE0C-D8C9433E57E9}"/>
              </a:ext>
            </a:extLst>
          </p:cNvPr>
          <p:cNvSpPr>
            <a:spLocks noGrp="1"/>
          </p:cNvSpPr>
          <p:nvPr>
            <p:ph type="title"/>
          </p:nvPr>
        </p:nvSpPr>
        <p:spPr/>
        <p:txBody>
          <a:bodyPr/>
          <a:lstStyle/>
          <a:p>
            <a:r>
              <a:rPr lang="en-AU">
                <a:latin typeface="+mj-lt"/>
                <a:cs typeface="Arial"/>
              </a:rPr>
              <a:t>Activity 2.3 – class instrumental arrangement (2)</a:t>
            </a:r>
            <a:endParaRPr lang="en-AU">
              <a:latin typeface="+mj-lt"/>
            </a:endParaRPr>
          </a:p>
        </p:txBody>
      </p:sp>
      <p:sp>
        <p:nvSpPr>
          <p:cNvPr id="77" name="TextBox 76">
            <a:extLst>
              <a:ext uri="{FF2B5EF4-FFF2-40B4-BE49-F238E27FC236}">
                <a16:creationId xmlns:a16="http://schemas.microsoft.com/office/drawing/2014/main" id="{15291DB8-9A09-E329-D40A-AC2D289C7DDB}"/>
              </a:ext>
            </a:extLst>
          </p:cNvPr>
          <p:cNvSpPr txBox="1"/>
          <p:nvPr/>
        </p:nvSpPr>
        <p:spPr>
          <a:xfrm>
            <a:off x="360000" y="799358"/>
            <a:ext cx="11484000" cy="496996"/>
          </a:xfrm>
          <a:prstGeom prst="rect">
            <a:avLst/>
          </a:prstGeom>
          <a:noFill/>
        </p:spPr>
        <p:txBody>
          <a:bodyPr wrap="square" lIns="0">
            <a:spAutoFit/>
          </a:bodyPr>
          <a:lstStyle/>
          <a:p>
            <a:pPr marL="0" marR="0" lvl="0"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2000" b="0" i="0" u="none" strike="noStrike" kern="1200" cap="none" spc="0" normalizeH="0" baseline="0" noProof="0">
                <a:ln>
                  <a:noFill/>
                </a:ln>
                <a:solidFill>
                  <a:srgbClr val="146CFD"/>
                </a:solidFill>
                <a:effectLst/>
                <a:uLnTx/>
                <a:uFillTx/>
                <a:latin typeface="+mj-lt"/>
                <a:ea typeface="+mn-ea"/>
                <a:cs typeface="Arial" panose="020B0604020202020204" pitchFamily="34" charset="0"/>
              </a:rPr>
              <a:t>Discussing ethical choices</a:t>
            </a:r>
          </a:p>
        </p:txBody>
      </p:sp>
      <p:sp>
        <p:nvSpPr>
          <p:cNvPr id="5" name="Google Shape;179;p19" descr="Topic">
            <a:extLst>
              <a:ext uri="{FF2B5EF4-FFF2-40B4-BE49-F238E27FC236}">
                <a16:creationId xmlns:a16="http://schemas.microsoft.com/office/drawing/2014/main" id="{081F0EC7-B6A8-F16E-DF0E-23FD2F3231B7}"/>
              </a:ext>
            </a:extLst>
          </p:cNvPr>
          <p:cNvSpPr/>
          <p:nvPr/>
        </p:nvSpPr>
        <p:spPr>
          <a:xfrm>
            <a:off x="5132073" y="2906486"/>
            <a:ext cx="1853446" cy="1065492"/>
          </a:xfrm>
          <a:prstGeom prst="roundRect">
            <a:avLst>
              <a:gd name="adj" fmla="val 16667"/>
            </a:avLst>
          </a:prstGeom>
          <a:solidFill>
            <a:schemeClr val="bg1"/>
          </a:solidFill>
          <a:ln w="38100" cap="flat" cmpd="sng">
            <a:solidFill>
              <a:schemeClr val="tx1"/>
            </a:solidFill>
            <a:prstDash val="solid"/>
            <a:miter lim="800000"/>
            <a:headEnd type="none" w="sm" len="sm"/>
            <a:tailEnd type="none" w="sm" len="sm"/>
          </a:ln>
        </p:spPr>
        <p:txBody>
          <a:bodyPr spcFirstLastPara="1" wrap="square" lIns="79125" tIns="39550" rIns="79125" bIns="395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r>
              <a:rPr lang="en" sz="2000" b="1">
                <a:solidFill>
                  <a:schemeClr val="tx1"/>
                </a:solidFill>
                <a:latin typeface="+mj-lt"/>
                <a:ea typeface="Rockwell"/>
                <a:cs typeface="Arial" panose="020B0604020202020204" pitchFamily="34" charset="0"/>
                <a:sym typeface="Montserrat"/>
              </a:rPr>
              <a:t>Ethical choices</a:t>
            </a:r>
            <a:endParaRPr sz="2000">
              <a:solidFill>
                <a:schemeClr val="tx1"/>
              </a:solidFill>
              <a:latin typeface="+mj-lt"/>
              <a:ea typeface="Rockwell"/>
              <a:cs typeface="Arial" panose="020B0604020202020204" pitchFamily="34" charset="0"/>
              <a:sym typeface="Rockwell"/>
            </a:endParaRPr>
          </a:p>
        </p:txBody>
      </p:sp>
      <p:sp>
        <p:nvSpPr>
          <p:cNvPr id="7" name="Google Shape;181;p19">
            <a:extLst>
              <a:ext uri="{FF2B5EF4-FFF2-40B4-BE49-F238E27FC236}">
                <a16:creationId xmlns:a16="http://schemas.microsoft.com/office/drawing/2014/main" id="{006342F2-541F-3286-875F-F7EFE07E0B15}"/>
              </a:ext>
            </a:extLst>
          </p:cNvPr>
          <p:cNvSpPr/>
          <p:nvPr/>
        </p:nvSpPr>
        <p:spPr>
          <a:xfrm>
            <a:off x="3120636" y="2614166"/>
            <a:ext cx="1536562" cy="573947"/>
          </a:xfrm>
          <a:prstGeom prst="roundRect">
            <a:avLst>
              <a:gd name="adj" fmla="val 16667"/>
            </a:avLst>
          </a:prstGeom>
          <a:solidFill>
            <a:srgbClr val="EDF9E0"/>
          </a:solidFill>
          <a:ln w="19050" cap="flat" cmpd="sng">
            <a:no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79125" tIns="39550" rIns="79125" bIns="395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r>
              <a:rPr lang="en-AU" b="1">
                <a:solidFill>
                  <a:schemeClr val="tx1"/>
                </a:solidFill>
                <a:latin typeface="+mj-lt"/>
                <a:ea typeface="Montserrat"/>
                <a:cs typeface="Arial" panose="020B0604020202020204" pitchFamily="34" charset="0"/>
                <a:sym typeface="Montserrat"/>
              </a:rPr>
              <a:t>Language</a:t>
            </a:r>
            <a:endParaRPr b="1">
              <a:solidFill>
                <a:schemeClr val="tx1"/>
              </a:solidFill>
              <a:latin typeface="+mj-lt"/>
              <a:ea typeface="Montserrat"/>
              <a:cs typeface="Arial" panose="020B0604020202020204" pitchFamily="34" charset="0"/>
              <a:sym typeface="Montserrat"/>
            </a:endParaRPr>
          </a:p>
        </p:txBody>
      </p:sp>
      <p:sp>
        <p:nvSpPr>
          <p:cNvPr id="36" name="Google Shape;185;p19">
            <a:extLst>
              <a:ext uri="{FF2B5EF4-FFF2-40B4-BE49-F238E27FC236}">
                <a16:creationId xmlns:a16="http://schemas.microsoft.com/office/drawing/2014/main" id="{635B5926-4BDD-0D9A-5253-183B3235AF32}"/>
              </a:ext>
            </a:extLst>
          </p:cNvPr>
          <p:cNvSpPr/>
          <p:nvPr/>
        </p:nvSpPr>
        <p:spPr>
          <a:xfrm>
            <a:off x="3551175" y="1534323"/>
            <a:ext cx="2799871" cy="728158"/>
          </a:xfrm>
          <a:prstGeom prst="roundRect">
            <a:avLst>
              <a:gd name="adj" fmla="val 16667"/>
            </a:avLst>
          </a:prstGeom>
          <a:solidFill>
            <a:srgbClr val="EDF9E0"/>
          </a:solidFill>
          <a:ln w="19050" cap="flat" cmpd="sng">
            <a:no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79125" tIns="39550" rIns="79125" bIns="395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14000"/>
              </a:lnSpc>
              <a:spcAft>
                <a:spcPts val="600"/>
              </a:spcAft>
            </a:pPr>
            <a:r>
              <a:rPr lang="en-AU">
                <a:latin typeface="+mn-lt"/>
                <a:cs typeface="Arial" panose="020B0604020202020204" pitchFamily="34" charset="0"/>
                <a:sym typeface="Montserrat"/>
              </a:rPr>
              <a:t>What do these words in </a:t>
            </a:r>
            <a:r>
              <a:rPr lang="en-AU" err="1">
                <a:latin typeface="+mn-lt"/>
                <a:cs typeface="Arial" panose="020B0604020202020204" pitchFamily="34" charset="0"/>
                <a:sym typeface="Montserrat"/>
              </a:rPr>
              <a:t>Gumbaynggir</a:t>
            </a:r>
            <a:r>
              <a:rPr lang="en-AU">
                <a:latin typeface="+mn-lt"/>
                <a:cs typeface="Arial" panose="020B0604020202020204" pitchFamily="34" charset="0"/>
                <a:sym typeface="Montserrat"/>
              </a:rPr>
              <a:t> mean?</a:t>
            </a:r>
            <a:endParaRPr>
              <a:latin typeface="+mn-lt"/>
              <a:cs typeface="Arial" panose="020B0604020202020204" pitchFamily="34" charset="0"/>
              <a:sym typeface="Montserrat"/>
            </a:endParaRPr>
          </a:p>
        </p:txBody>
      </p:sp>
      <p:sp>
        <p:nvSpPr>
          <p:cNvPr id="12" name="Google Shape;186;p19">
            <a:extLst>
              <a:ext uri="{FF2B5EF4-FFF2-40B4-BE49-F238E27FC236}">
                <a16:creationId xmlns:a16="http://schemas.microsoft.com/office/drawing/2014/main" id="{EE8BB638-4BB6-512B-A6B3-3C77437973DF}"/>
              </a:ext>
            </a:extLst>
          </p:cNvPr>
          <p:cNvSpPr/>
          <p:nvPr/>
        </p:nvSpPr>
        <p:spPr>
          <a:xfrm>
            <a:off x="431235" y="2833943"/>
            <a:ext cx="2277881" cy="677368"/>
          </a:xfrm>
          <a:prstGeom prst="roundRect">
            <a:avLst>
              <a:gd name="adj" fmla="val 16667"/>
            </a:avLst>
          </a:prstGeom>
          <a:solidFill>
            <a:srgbClr val="EDF9E0"/>
          </a:solidFill>
          <a:ln w="19050" cap="flat" cmpd="sng">
            <a:no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79125" tIns="39550" rIns="79125" bIns="395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14000"/>
              </a:lnSpc>
              <a:spcAft>
                <a:spcPts val="600"/>
              </a:spcAft>
            </a:pPr>
            <a:r>
              <a:rPr lang="en-AU">
                <a:latin typeface="+mn-lt"/>
                <a:cs typeface="Arial" panose="020B0604020202020204" pitchFamily="34" charset="0"/>
                <a:sym typeface="Montserrat"/>
              </a:rPr>
              <a:t>Do we have permission to sing this Language?</a:t>
            </a:r>
            <a:endParaRPr>
              <a:latin typeface="+mn-lt"/>
              <a:cs typeface="Arial" panose="020B0604020202020204" pitchFamily="34" charset="0"/>
              <a:sym typeface="Montserrat"/>
            </a:endParaRPr>
          </a:p>
        </p:txBody>
      </p:sp>
      <p:sp>
        <p:nvSpPr>
          <p:cNvPr id="35" name="Google Shape;185;p19">
            <a:extLst>
              <a:ext uri="{FF2B5EF4-FFF2-40B4-BE49-F238E27FC236}">
                <a16:creationId xmlns:a16="http://schemas.microsoft.com/office/drawing/2014/main" id="{55530892-9581-A70D-F9E9-E21D7B955451}"/>
              </a:ext>
            </a:extLst>
          </p:cNvPr>
          <p:cNvSpPr/>
          <p:nvPr/>
        </p:nvSpPr>
        <p:spPr>
          <a:xfrm>
            <a:off x="722083" y="1582314"/>
            <a:ext cx="2225806" cy="890917"/>
          </a:xfrm>
          <a:prstGeom prst="roundRect">
            <a:avLst>
              <a:gd name="adj" fmla="val 16667"/>
            </a:avLst>
          </a:prstGeom>
          <a:solidFill>
            <a:srgbClr val="EDF9E0"/>
          </a:solidFill>
          <a:ln w="19050" cap="flat" cmpd="sng">
            <a:no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79125" tIns="39550" rIns="79125" bIns="395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14000"/>
              </a:lnSpc>
              <a:spcAft>
                <a:spcPts val="600"/>
              </a:spcAft>
            </a:pPr>
            <a:r>
              <a:rPr lang="en-AU">
                <a:latin typeface="+mn-lt"/>
                <a:cs typeface="Arial" panose="020B0604020202020204" pitchFamily="34" charset="0"/>
                <a:sym typeface="Montserrat"/>
              </a:rPr>
              <a:t>How do we make sure we are pronouncing the words correctly? </a:t>
            </a:r>
            <a:endParaRPr>
              <a:latin typeface="+mn-lt"/>
              <a:cs typeface="Arial" panose="020B0604020202020204" pitchFamily="34" charset="0"/>
              <a:sym typeface="Montserrat"/>
            </a:endParaRPr>
          </a:p>
        </p:txBody>
      </p:sp>
      <p:sp>
        <p:nvSpPr>
          <p:cNvPr id="11" name="Google Shape;185;p19">
            <a:extLst>
              <a:ext uri="{FF2B5EF4-FFF2-40B4-BE49-F238E27FC236}">
                <a16:creationId xmlns:a16="http://schemas.microsoft.com/office/drawing/2014/main" id="{3CC56629-1D7E-302B-6CCF-64DBE3C065EF}"/>
              </a:ext>
            </a:extLst>
          </p:cNvPr>
          <p:cNvSpPr/>
          <p:nvPr/>
        </p:nvSpPr>
        <p:spPr>
          <a:xfrm>
            <a:off x="431235" y="4037716"/>
            <a:ext cx="2468688" cy="745391"/>
          </a:xfrm>
          <a:prstGeom prst="roundRect">
            <a:avLst>
              <a:gd name="adj" fmla="val 16667"/>
            </a:avLst>
          </a:prstGeom>
          <a:solidFill>
            <a:srgbClr val="EDF9E0"/>
          </a:solidFill>
          <a:ln w="19050" cap="flat" cmpd="sng">
            <a:no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79125" tIns="39550" rIns="79125" bIns="395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14000"/>
              </a:lnSpc>
              <a:spcAft>
                <a:spcPts val="600"/>
              </a:spcAft>
            </a:pPr>
            <a:r>
              <a:rPr lang="en-AU">
                <a:latin typeface="+mn-lt"/>
                <a:cs typeface="Arial" panose="020B0604020202020204" pitchFamily="34" charset="0"/>
                <a:sym typeface="Montserrat"/>
              </a:rPr>
              <a:t>Is it okay to sing this Language on this Country?</a:t>
            </a:r>
            <a:endParaRPr>
              <a:latin typeface="+mn-lt"/>
              <a:cs typeface="Arial" panose="020B0604020202020204" pitchFamily="34" charset="0"/>
              <a:sym typeface="Montserrat"/>
            </a:endParaRPr>
          </a:p>
        </p:txBody>
      </p:sp>
      <p:sp>
        <p:nvSpPr>
          <p:cNvPr id="8" name="Google Shape;182;p19">
            <a:extLst>
              <a:ext uri="{FF2B5EF4-FFF2-40B4-BE49-F238E27FC236}">
                <a16:creationId xmlns:a16="http://schemas.microsoft.com/office/drawing/2014/main" id="{EBE619DE-DFF7-3CD8-2FDB-31AC09402742}"/>
              </a:ext>
            </a:extLst>
          </p:cNvPr>
          <p:cNvSpPr/>
          <p:nvPr/>
        </p:nvSpPr>
        <p:spPr>
          <a:xfrm>
            <a:off x="3190253" y="3965767"/>
            <a:ext cx="1486191" cy="573947"/>
          </a:xfrm>
          <a:prstGeom prst="roundRect">
            <a:avLst>
              <a:gd name="adj" fmla="val 16667"/>
            </a:avLst>
          </a:prstGeom>
          <a:solidFill>
            <a:srgbClr val="E5F7FC"/>
          </a:solidFill>
          <a:ln w="19050" cap="flat" cmpd="sng">
            <a:no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79125" tIns="39550" rIns="79125" bIns="395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AU" b="1">
                <a:latin typeface="+mj-lt"/>
                <a:cs typeface="Arial" panose="020B0604020202020204" pitchFamily="34" charset="0"/>
                <a:sym typeface="Montserrat"/>
              </a:rPr>
              <a:t>Style</a:t>
            </a:r>
            <a:endParaRPr b="1">
              <a:latin typeface="+mj-lt"/>
              <a:cs typeface="Arial" panose="020B0604020202020204" pitchFamily="34" charset="0"/>
              <a:sym typeface="Montserrat"/>
            </a:endParaRPr>
          </a:p>
        </p:txBody>
      </p:sp>
      <p:sp>
        <p:nvSpPr>
          <p:cNvPr id="18" name="Google Shape;192;p19">
            <a:extLst>
              <a:ext uri="{FF2B5EF4-FFF2-40B4-BE49-F238E27FC236}">
                <a16:creationId xmlns:a16="http://schemas.microsoft.com/office/drawing/2014/main" id="{90A3E62A-87BB-66E8-4E5C-48575481CDCB}"/>
              </a:ext>
            </a:extLst>
          </p:cNvPr>
          <p:cNvSpPr/>
          <p:nvPr/>
        </p:nvSpPr>
        <p:spPr>
          <a:xfrm>
            <a:off x="990600" y="5309512"/>
            <a:ext cx="2691551" cy="1182266"/>
          </a:xfrm>
          <a:prstGeom prst="roundRect">
            <a:avLst>
              <a:gd name="adj" fmla="val 16667"/>
            </a:avLst>
          </a:prstGeom>
          <a:solidFill>
            <a:srgbClr val="E5F7FC"/>
          </a:solidFill>
          <a:ln w="19050" cap="flat" cmpd="sng">
            <a:no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79125" tIns="39550" rIns="79125" bIns="395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14000"/>
              </a:lnSpc>
              <a:spcAft>
                <a:spcPts val="600"/>
              </a:spcAft>
            </a:pPr>
            <a:r>
              <a:rPr lang="en-AU">
                <a:latin typeface="+mn-lt"/>
                <a:cs typeface="Arial" panose="020B0604020202020204" pitchFamily="34" charset="0"/>
                <a:sym typeface="Montserrat"/>
              </a:rPr>
              <a:t>What styles would be appropriate for a classroom arrangement?</a:t>
            </a:r>
            <a:endParaRPr>
              <a:latin typeface="+mn-lt"/>
              <a:cs typeface="Arial" panose="020B0604020202020204" pitchFamily="34" charset="0"/>
              <a:sym typeface="Montserrat"/>
            </a:endParaRPr>
          </a:p>
        </p:txBody>
      </p:sp>
      <p:sp>
        <p:nvSpPr>
          <p:cNvPr id="37" name="Google Shape;192;p19">
            <a:extLst>
              <a:ext uri="{FF2B5EF4-FFF2-40B4-BE49-F238E27FC236}">
                <a16:creationId xmlns:a16="http://schemas.microsoft.com/office/drawing/2014/main" id="{918CEB81-7B2E-70A5-9664-3CB977B55FF4}"/>
              </a:ext>
            </a:extLst>
          </p:cNvPr>
          <p:cNvSpPr/>
          <p:nvPr/>
        </p:nvSpPr>
        <p:spPr>
          <a:xfrm>
            <a:off x="5296111" y="4456547"/>
            <a:ext cx="1486191" cy="573947"/>
          </a:xfrm>
          <a:prstGeom prst="roundRect">
            <a:avLst>
              <a:gd name="adj" fmla="val 16667"/>
            </a:avLst>
          </a:prstGeom>
          <a:solidFill>
            <a:srgbClr val="FEFFE3"/>
          </a:solidFill>
          <a:ln w="19050" cap="flat" cmpd="sng">
            <a:no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79125" tIns="39550" rIns="79125" bIns="395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AU" b="1">
                <a:latin typeface="+mj-lt"/>
                <a:cs typeface="Arial" panose="020B0604020202020204" pitchFamily="34" charset="0"/>
                <a:sym typeface="Montserrat"/>
              </a:rPr>
              <a:t>Instruments</a:t>
            </a:r>
            <a:endParaRPr b="1">
              <a:latin typeface="+mj-lt"/>
              <a:cs typeface="Arial" panose="020B0604020202020204" pitchFamily="34" charset="0"/>
              <a:sym typeface="Montserrat"/>
            </a:endParaRPr>
          </a:p>
        </p:txBody>
      </p:sp>
      <p:sp>
        <p:nvSpPr>
          <p:cNvPr id="38" name="Google Shape;192;p19">
            <a:extLst>
              <a:ext uri="{FF2B5EF4-FFF2-40B4-BE49-F238E27FC236}">
                <a16:creationId xmlns:a16="http://schemas.microsoft.com/office/drawing/2014/main" id="{699B6507-6849-657B-7541-977358F56B21}"/>
              </a:ext>
            </a:extLst>
          </p:cNvPr>
          <p:cNvSpPr/>
          <p:nvPr/>
        </p:nvSpPr>
        <p:spPr>
          <a:xfrm>
            <a:off x="4385733" y="5738247"/>
            <a:ext cx="1934377" cy="777753"/>
          </a:xfrm>
          <a:prstGeom prst="roundRect">
            <a:avLst>
              <a:gd name="adj" fmla="val 16667"/>
            </a:avLst>
          </a:prstGeom>
          <a:solidFill>
            <a:srgbClr val="FEFFE3"/>
          </a:solidFill>
          <a:ln w="19050" cap="flat" cmpd="sng">
            <a:no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79125" tIns="39550" rIns="79125" bIns="395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14000"/>
              </a:lnSpc>
              <a:spcAft>
                <a:spcPts val="600"/>
              </a:spcAft>
            </a:pPr>
            <a:r>
              <a:rPr lang="en-AU">
                <a:latin typeface="+mn-lt"/>
                <a:cs typeface="Arial" panose="020B0604020202020204" pitchFamily="34" charset="0"/>
                <a:sym typeface="Montserrat"/>
              </a:rPr>
              <a:t>What instruments can we use?</a:t>
            </a:r>
            <a:endParaRPr>
              <a:latin typeface="+mn-lt"/>
              <a:cs typeface="Arial" panose="020B0604020202020204" pitchFamily="34" charset="0"/>
              <a:sym typeface="Montserrat"/>
            </a:endParaRPr>
          </a:p>
        </p:txBody>
      </p:sp>
      <p:sp>
        <p:nvSpPr>
          <p:cNvPr id="10" name="Google Shape;184;p19">
            <a:extLst>
              <a:ext uri="{FF2B5EF4-FFF2-40B4-BE49-F238E27FC236}">
                <a16:creationId xmlns:a16="http://schemas.microsoft.com/office/drawing/2014/main" id="{21D4610A-2B8E-040F-C80A-71A7DF4514CE}"/>
              </a:ext>
            </a:extLst>
          </p:cNvPr>
          <p:cNvSpPr/>
          <p:nvPr/>
        </p:nvSpPr>
        <p:spPr>
          <a:xfrm>
            <a:off x="7523726" y="3965767"/>
            <a:ext cx="1486191" cy="573947"/>
          </a:xfrm>
          <a:prstGeom prst="roundRect">
            <a:avLst>
              <a:gd name="adj" fmla="val 16667"/>
            </a:avLst>
          </a:prstGeom>
          <a:solidFill>
            <a:srgbClr val="FAE6C2"/>
          </a:solidFill>
          <a:ln w="19050" cap="flat" cmpd="sng">
            <a:no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79125" tIns="39550" rIns="79125" bIns="395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AU" b="1">
                <a:latin typeface="+mj-lt"/>
                <a:cs typeface="Arial" panose="020B0604020202020204" pitchFamily="34" charset="0"/>
                <a:sym typeface="Montserrat"/>
              </a:rPr>
              <a:t>Performing for an audience</a:t>
            </a:r>
            <a:endParaRPr b="1">
              <a:latin typeface="+mj-lt"/>
              <a:cs typeface="Arial" panose="020B0604020202020204" pitchFamily="34" charset="0"/>
              <a:sym typeface="Montserrat"/>
            </a:endParaRPr>
          </a:p>
        </p:txBody>
      </p:sp>
      <p:sp>
        <p:nvSpPr>
          <p:cNvPr id="17" name="Google Shape;191;p19">
            <a:extLst>
              <a:ext uri="{FF2B5EF4-FFF2-40B4-BE49-F238E27FC236}">
                <a16:creationId xmlns:a16="http://schemas.microsoft.com/office/drawing/2014/main" id="{EEF5AF86-AC14-0EF3-F942-9898761B5C4D}"/>
              </a:ext>
            </a:extLst>
          </p:cNvPr>
          <p:cNvSpPr/>
          <p:nvPr/>
        </p:nvSpPr>
        <p:spPr>
          <a:xfrm>
            <a:off x="7184906" y="5444866"/>
            <a:ext cx="3110561" cy="909247"/>
          </a:xfrm>
          <a:prstGeom prst="roundRect">
            <a:avLst>
              <a:gd name="adj" fmla="val 16667"/>
            </a:avLst>
          </a:prstGeom>
          <a:solidFill>
            <a:srgbClr val="FAE6C2"/>
          </a:solidFill>
          <a:ln w="19050" cap="flat" cmpd="sng">
            <a:no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79125" tIns="39550" rIns="79125" bIns="395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14000"/>
              </a:lnSpc>
              <a:spcAft>
                <a:spcPts val="600"/>
              </a:spcAft>
            </a:pPr>
            <a:r>
              <a:rPr lang="en-AU">
                <a:latin typeface="+mn-lt"/>
                <a:cs typeface="Arial" panose="020B0604020202020204" pitchFamily="34" charset="0"/>
                <a:sym typeface="Montserrat"/>
              </a:rPr>
              <a:t>What would we need to consider if performing for an audience?</a:t>
            </a:r>
            <a:endParaRPr>
              <a:latin typeface="+mn-lt"/>
              <a:cs typeface="Arial" panose="020B0604020202020204" pitchFamily="34" charset="0"/>
              <a:sym typeface="Montserrat"/>
            </a:endParaRPr>
          </a:p>
        </p:txBody>
      </p:sp>
      <p:sp>
        <p:nvSpPr>
          <p:cNvPr id="16" name="Google Shape;190;p19">
            <a:extLst>
              <a:ext uri="{FF2B5EF4-FFF2-40B4-BE49-F238E27FC236}">
                <a16:creationId xmlns:a16="http://schemas.microsoft.com/office/drawing/2014/main" id="{3B27C6FF-0414-68D7-0259-910E1B697F0A}"/>
              </a:ext>
            </a:extLst>
          </p:cNvPr>
          <p:cNvSpPr/>
          <p:nvPr/>
        </p:nvSpPr>
        <p:spPr>
          <a:xfrm>
            <a:off x="9498597" y="4451434"/>
            <a:ext cx="2191313" cy="651478"/>
          </a:xfrm>
          <a:prstGeom prst="roundRect">
            <a:avLst>
              <a:gd name="adj" fmla="val 16667"/>
            </a:avLst>
          </a:prstGeom>
          <a:solidFill>
            <a:srgbClr val="FAE6C2"/>
          </a:solidFill>
          <a:ln w="19050" cap="flat" cmpd="sng">
            <a:no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79125" tIns="39550" rIns="79125" bIns="395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14000"/>
              </a:lnSpc>
              <a:spcAft>
                <a:spcPts val="600"/>
              </a:spcAft>
            </a:pPr>
            <a:r>
              <a:rPr lang="en-AU">
                <a:latin typeface="+mn-lt"/>
                <a:cs typeface="Arial" panose="020B0604020202020204" pitchFamily="34" charset="0"/>
                <a:sym typeface="Montserrat"/>
              </a:rPr>
              <a:t>What ICIP should be acknowledged?</a:t>
            </a:r>
            <a:endParaRPr>
              <a:latin typeface="+mn-lt"/>
              <a:cs typeface="Arial" panose="020B0604020202020204" pitchFamily="34" charset="0"/>
              <a:sym typeface="Montserrat"/>
            </a:endParaRPr>
          </a:p>
        </p:txBody>
      </p:sp>
      <p:sp>
        <p:nvSpPr>
          <p:cNvPr id="9" name="Google Shape;183;p19">
            <a:extLst>
              <a:ext uri="{FF2B5EF4-FFF2-40B4-BE49-F238E27FC236}">
                <a16:creationId xmlns:a16="http://schemas.microsoft.com/office/drawing/2014/main" id="{30B023A8-D50E-4B73-B189-57DF1D32C08F}"/>
              </a:ext>
            </a:extLst>
          </p:cNvPr>
          <p:cNvSpPr/>
          <p:nvPr/>
        </p:nvSpPr>
        <p:spPr>
          <a:xfrm>
            <a:off x="7461569" y="2669815"/>
            <a:ext cx="1486191" cy="573947"/>
          </a:xfrm>
          <a:prstGeom prst="roundRect">
            <a:avLst>
              <a:gd name="adj" fmla="val 16667"/>
            </a:avLst>
          </a:prstGeom>
          <a:solidFill>
            <a:srgbClr val="FBDBE7"/>
          </a:solidFill>
          <a:ln w="19050" cap="flat" cmpd="sng">
            <a:no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79125" tIns="39550" rIns="79125" bIns="395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AU" b="1">
                <a:latin typeface="+mj-lt"/>
                <a:cs typeface="Arial" panose="020B0604020202020204" pitchFamily="34" charset="0"/>
                <a:sym typeface="Montserrat"/>
              </a:rPr>
              <a:t>Recording the performance</a:t>
            </a:r>
            <a:endParaRPr b="1">
              <a:latin typeface="+mj-lt"/>
              <a:cs typeface="Arial" panose="020B0604020202020204" pitchFamily="34" charset="0"/>
              <a:sym typeface="Montserrat"/>
            </a:endParaRPr>
          </a:p>
        </p:txBody>
      </p:sp>
      <p:sp>
        <p:nvSpPr>
          <p:cNvPr id="14" name="Google Shape;188;p19">
            <a:extLst>
              <a:ext uri="{FF2B5EF4-FFF2-40B4-BE49-F238E27FC236}">
                <a16:creationId xmlns:a16="http://schemas.microsoft.com/office/drawing/2014/main" id="{532B0784-21A2-0738-7223-776ADBBFEE36}"/>
              </a:ext>
            </a:extLst>
          </p:cNvPr>
          <p:cNvSpPr/>
          <p:nvPr/>
        </p:nvSpPr>
        <p:spPr>
          <a:xfrm>
            <a:off x="9519858" y="1509607"/>
            <a:ext cx="2170053" cy="2407304"/>
          </a:xfrm>
          <a:prstGeom prst="roundRect">
            <a:avLst>
              <a:gd name="adj" fmla="val 16667"/>
            </a:avLst>
          </a:prstGeom>
          <a:solidFill>
            <a:srgbClr val="FBDBE7"/>
          </a:solidFill>
          <a:ln w="19050" cap="flat" cmpd="sng">
            <a:no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79125" tIns="39550" rIns="79125" bIns="395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14000"/>
              </a:lnSpc>
              <a:spcAft>
                <a:spcPts val="600"/>
              </a:spcAft>
            </a:pPr>
            <a:r>
              <a:rPr lang="en-AU">
                <a:latin typeface="+mn-lt"/>
                <a:cs typeface="Arial" panose="020B0604020202020204" pitchFamily="34" charset="0"/>
                <a:sym typeface="Montserrat"/>
              </a:rPr>
              <a:t>What risks and protocols related to information, identity and intellectual property when sharing compositions or other material on public or private forums should be considered?</a:t>
            </a:r>
            <a:endParaRPr>
              <a:latin typeface="+mn-lt"/>
              <a:cs typeface="Arial" panose="020B0604020202020204" pitchFamily="34" charset="0"/>
              <a:sym typeface="Montserrat"/>
            </a:endParaRPr>
          </a:p>
        </p:txBody>
      </p:sp>
      <p:sp>
        <p:nvSpPr>
          <p:cNvPr id="110" name="Google Shape;188;p19">
            <a:extLst>
              <a:ext uri="{FF2B5EF4-FFF2-40B4-BE49-F238E27FC236}">
                <a16:creationId xmlns:a16="http://schemas.microsoft.com/office/drawing/2014/main" id="{22C3002B-B7A2-A81E-44F3-BA36EF357514}"/>
              </a:ext>
            </a:extLst>
          </p:cNvPr>
          <p:cNvSpPr/>
          <p:nvPr/>
        </p:nvSpPr>
        <p:spPr>
          <a:xfrm>
            <a:off x="6858216" y="1509607"/>
            <a:ext cx="2370117" cy="697064"/>
          </a:xfrm>
          <a:prstGeom prst="roundRect">
            <a:avLst>
              <a:gd name="adj" fmla="val 16667"/>
            </a:avLst>
          </a:prstGeom>
          <a:solidFill>
            <a:srgbClr val="FBDBE7"/>
          </a:solidFill>
          <a:ln w="19050" cap="flat" cmpd="sng">
            <a:no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79125" tIns="39550" rIns="79125" bIns="395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14000"/>
              </a:lnSpc>
              <a:spcAft>
                <a:spcPts val="600"/>
              </a:spcAft>
            </a:pPr>
            <a:r>
              <a:rPr lang="en-AU">
                <a:latin typeface="+mn-lt"/>
                <a:cs typeface="Arial" panose="020B0604020202020204" pitchFamily="34" charset="0"/>
                <a:sym typeface="Montserrat"/>
              </a:rPr>
              <a:t>Would it be appropriate to record our arrangement?</a:t>
            </a:r>
            <a:endParaRPr>
              <a:latin typeface="+mn-lt"/>
              <a:cs typeface="Arial" panose="020B0604020202020204" pitchFamily="34" charset="0"/>
              <a:sym typeface="Montserrat"/>
            </a:endParaRPr>
          </a:p>
        </p:txBody>
      </p:sp>
      <p:cxnSp>
        <p:nvCxnSpPr>
          <p:cNvPr id="20" name="Google Shape;194;p19">
            <a:extLst>
              <a:ext uri="{FF2B5EF4-FFF2-40B4-BE49-F238E27FC236}">
                <a16:creationId xmlns:a16="http://schemas.microsoft.com/office/drawing/2014/main" id="{906485A1-2226-BF6A-BF93-C7218BB656D2}"/>
              </a:ext>
              <a:ext uri="{C183D7F6-B498-43B3-948B-1728B52AA6E4}">
                <adec:decorative xmlns:adec="http://schemas.microsoft.com/office/drawing/2017/decorative" val="1"/>
              </a:ext>
            </a:extLst>
          </p:cNvPr>
          <p:cNvCxnSpPr>
            <a:cxnSpLocks/>
            <a:stCxn id="10" idx="1"/>
          </p:cNvCxnSpPr>
          <p:nvPr/>
        </p:nvCxnSpPr>
        <p:spPr>
          <a:xfrm flipH="1" flipV="1">
            <a:off x="6985519" y="3857990"/>
            <a:ext cx="538207" cy="394751"/>
          </a:xfrm>
          <a:prstGeom prst="straightConnector1">
            <a:avLst/>
          </a:prstGeom>
          <a:noFill/>
          <a:ln w="19050" cap="flat" cmpd="sng">
            <a:solidFill>
              <a:srgbClr val="9B6808"/>
            </a:solidFill>
            <a:prstDash val="solid"/>
            <a:round/>
            <a:headEnd type="none" w="med" len="med"/>
            <a:tailEnd type="none" w="med" len="med"/>
          </a:ln>
        </p:spPr>
      </p:cxnSp>
      <p:cxnSp>
        <p:nvCxnSpPr>
          <p:cNvPr id="21" name="Google Shape;195;p19">
            <a:extLst>
              <a:ext uri="{FF2B5EF4-FFF2-40B4-BE49-F238E27FC236}">
                <a16:creationId xmlns:a16="http://schemas.microsoft.com/office/drawing/2014/main" id="{9E5D4946-490C-1190-AC70-49D516BE9DD1}"/>
              </a:ext>
              <a:ext uri="{C183D7F6-B498-43B3-948B-1728B52AA6E4}">
                <adec:decorative xmlns:adec="http://schemas.microsoft.com/office/drawing/2017/decorative" val="1"/>
              </a:ext>
            </a:extLst>
          </p:cNvPr>
          <p:cNvCxnSpPr>
            <a:cxnSpLocks/>
            <a:endCxn id="7" idx="3"/>
          </p:cNvCxnSpPr>
          <p:nvPr/>
        </p:nvCxnSpPr>
        <p:spPr>
          <a:xfrm flipH="1" flipV="1">
            <a:off x="4657198" y="2901140"/>
            <a:ext cx="473865" cy="108524"/>
          </a:xfrm>
          <a:prstGeom prst="straightConnector1">
            <a:avLst/>
          </a:prstGeom>
          <a:noFill/>
          <a:ln w="19050" cap="flat" cmpd="sng">
            <a:solidFill>
              <a:srgbClr val="427B2D"/>
            </a:solidFill>
            <a:prstDash val="solid"/>
            <a:round/>
            <a:headEnd type="none" w="med" len="med"/>
            <a:tailEnd type="none" w="med" len="med"/>
          </a:ln>
        </p:spPr>
      </p:cxnSp>
      <p:cxnSp>
        <p:nvCxnSpPr>
          <p:cNvPr id="22" name="Google Shape;196;p19">
            <a:extLst>
              <a:ext uri="{FF2B5EF4-FFF2-40B4-BE49-F238E27FC236}">
                <a16:creationId xmlns:a16="http://schemas.microsoft.com/office/drawing/2014/main" id="{1C59CBDF-AC26-B467-F08E-C546D5738B82}"/>
              </a:ext>
              <a:ext uri="{C183D7F6-B498-43B3-948B-1728B52AA6E4}">
                <adec:decorative xmlns:adec="http://schemas.microsoft.com/office/drawing/2017/decorative" val="1"/>
              </a:ext>
            </a:extLst>
          </p:cNvPr>
          <p:cNvCxnSpPr>
            <a:cxnSpLocks/>
            <a:stCxn id="9" idx="1"/>
          </p:cNvCxnSpPr>
          <p:nvPr/>
        </p:nvCxnSpPr>
        <p:spPr>
          <a:xfrm flipH="1">
            <a:off x="6985519" y="2956789"/>
            <a:ext cx="476050" cy="160360"/>
          </a:xfrm>
          <a:prstGeom prst="straightConnector1">
            <a:avLst/>
          </a:prstGeom>
          <a:noFill/>
          <a:ln w="19050" cap="flat" cmpd="sng">
            <a:solidFill>
              <a:srgbClr val="B51458"/>
            </a:solidFill>
            <a:prstDash val="solid"/>
            <a:round/>
            <a:headEnd type="none" w="med" len="med"/>
            <a:tailEnd type="none" w="med" len="med"/>
          </a:ln>
        </p:spPr>
      </p:cxnSp>
      <p:cxnSp>
        <p:nvCxnSpPr>
          <p:cNvPr id="23" name="Google Shape;197;p19">
            <a:extLst>
              <a:ext uri="{FF2B5EF4-FFF2-40B4-BE49-F238E27FC236}">
                <a16:creationId xmlns:a16="http://schemas.microsoft.com/office/drawing/2014/main" id="{531BD901-3609-9FD6-500E-7529AC5D1F92}"/>
              </a:ext>
              <a:ext uri="{C183D7F6-B498-43B3-948B-1728B52AA6E4}">
                <adec:decorative xmlns:adec="http://schemas.microsoft.com/office/drawing/2017/decorative" val="1"/>
              </a:ext>
            </a:extLst>
          </p:cNvPr>
          <p:cNvCxnSpPr>
            <a:cxnSpLocks/>
            <a:endCxn id="8" idx="3"/>
          </p:cNvCxnSpPr>
          <p:nvPr/>
        </p:nvCxnSpPr>
        <p:spPr>
          <a:xfrm flipH="1">
            <a:off x="4676444" y="3916911"/>
            <a:ext cx="474875" cy="335830"/>
          </a:xfrm>
          <a:prstGeom prst="straightConnector1">
            <a:avLst/>
          </a:prstGeom>
          <a:noFill/>
          <a:ln w="19050" cap="flat" cmpd="sng">
            <a:solidFill>
              <a:srgbClr val="007A8A"/>
            </a:solidFill>
            <a:prstDash val="solid"/>
            <a:round/>
            <a:headEnd type="none" w="med" len="med"/>
            <a:tailEnd type="none" w="med" len="med"/>
          </a:ln>
        </p:spPr>
      </p:cxnSp>
      <p:cxnSp>
        <p:nvCxnSpPr>
          <p:cNvPr id="24" name="Google Shape;198;p19">
            <a:extLst>
              <a:ext uri="{FF2B5EF4-FFF2-40B4-BE49-F238E27FC236}">
                <a16:creationId xmlns:a16="http://schemas.microsoft.com/office/drawing/2014/main" id="{FAA377F5-194B-240C-6302-5E4CC371E961}"/>
              </a:ext>
              <a:ext uri="{C183D7F6-B498-43B3-948B-1728B52AA6E4}">
                <adec:decorative xmlns:adec="http://schemas.microsoft.com/office/drawing/2017/decorative" val="1"/>
              </a:ext>
            </a:extLst>
          </p:cNvPr>
          <p:cNvCxnSpPr>
            <a:cxnSpLocks/>
          </p:cNvCxnSpPr>
          <p:nvPr/>
        </p:nvCxnSpPr>
        <p:spPr>
          <a:xfrm flipH="1" flipV="1">
            <a:off x="2924232" y="2441639"/>
            <a:ext cx="210699" cy="190093"/>
          </a:xfrm>
          <a:prstGeom prst="straightConnector1">
            <a:avLst/>
          </a:prstGeom>
          <a:noFill/>
          <a:ln w="19050" cap="flat" cmpd="sng">
            <a:solidFill>
              <a:srgbClr val="427B2D"/>
            </a:solidFill>
            <a:prstDash val="solid"/>
            <a:round/>
            <a:headEnd type="none" w="med" len="med"/>
            <a:tailEnd type="none" w="med" len="med"/>
          </a:ln>
        </p:spPr>
      </p:cxnSp>
      <p:cxnSp>
        <p:nvCxnSpPr>
          <p:cNvPr id="25" name="Google Shape;199;p19">
            <a:extLst>
              <a:ext uri="{FF2B5EF4-FFF2-40B4-BE49-F238E27FC236}">
                <a16:creationId xmlns:a16="http://schemas.microsoft.com/office/drawing/2014/main" id="{77C2C58C-8025-0B0D-A2CB-3F5B82CB6A1A}"/>
              </a:ext>
              <a:ext uri="{C183D7F6-B498-43B3-948B-1728B52AA6E4}">
                <adec:decorative xmlns:adec="http://schemas.microsoft.com/office/drawing/2017/decorative" val="1"/>
              </a:ext>
            </a:extLst>
          </p:cNvPr>
          <p:cNvCxnSpPr>
            <a:cxnSpLocks/>
            <a:stCxn id="7" idx="2"/>
          </p:cNvCxnSpPr>
          <p:nvPr/>
        </p:nvCxnSpPr>
        <p:spPr>
          <a:xfrm flipH="1">
            <a:off x="2868831" y="3188113"/>
            <a:ext cx="1020086" cy="847536"/>
          </a:xfrm>
          <a:prstGeom prst="straightConnector1">
            <a:avLst/>
          </a:prstGeom>
          <a:noFill/>
          <a:ln w="19050" cap="flat" cmpd="sng">
            <a:solidFill>
              <a:srgbClr val="427B2D"/>
            </a:solidFill>
            <a:prstDash val="solid"/>
            <a:round/>
            <a:headEnd type="none" w="med" len="med"/>
            <a:tailEnd type="none" w="med" len="med"/>
          </a:ln>
        </p:spPr>
      </p:cxnSp>
      <p:cxnSp>
        <p:nvCxnSpPr>
          <p:cNvPr id="26" name="Google Shape;200;p19">
            <a:extLst>
              <a:ext uri="{FF2B5EF4-FFF2-40B4-BE49-F238E27FC236}">
                <a16:creationId xmlns:a16="http://schemas.microsoft.com/office/drawing/2014/main" id="{23BCB3F0-3B7E-7C5F-0DB3-5A0015121594}"/>
              </a:ext>
              <a:ext uri="{C183D7F6-B498-43B3-948B-1728B52AA6E4}">
                <adec:decorative xmlns:adec="http://schemas.microsoft.com/office/drawing/2017/decorative" val="1"/>
              </a:ext>
            </a:extLst>
          </p:cNvPr>
          <p:cNvCxnSpPr>
            <a:cxnSpLocks/>
            <a:stCxn id="8" idx="2"/>
          </p:cNvCxnSpPr>
          <p:nvPr/>
        </p:nvCxnSpPr>
        <p:spPr>
          <a:xfrm flipH="1">
            <a:off x="3422356" y="4539714"/>
            <a:ext cx="510993" cy="767731"/>
          </a:xfrm>
          <a:prstGeom prst="straightConnector1">
            <a:avLst/>
          </a:prstGeom>
          <a:noFill/>
          <a:ln w="19050" cap="flat" cmpd="sng">
            <a:solidFill>
              <a:srgbClr val="007A8A"/>
            </a:solidFill>
            <a:prstDash val="solid"/>
            <a:round/>
            <a:headEnd type="none" w="med" len="med"/>
            <a:tailEnd type="none" w="med" len="med"/>
          </a:ln>
        </p:spPr>
      </p:cxnSp>
      <p:cxnSp>
        <p:nvCxnSpPr>
          <p:cNvPr id="28" name="Google Shape;202;p19">
            <a:extLst>
              <a:ext uri="{FF2B5EF4-FFF2-40B4-BE49-F238E27FC236}">
                <a16:creationId xmlns:a16="http://schemas.microsoft.com/office/drawing/2014/main" id="{8360C057-FE3F-633D-7CC0-C74C8C108D14}"/>
              </a:ext>
              <a:ext uri="{C183D7F6-B498-43B3-948B-1728B52AA6E4}">
                <adec:decorative xmlns:adec="http://schemas.microsoft.com/office/drawing/2017/decorative" val="1"/>
              </a:ext>
            </a:extLst>
          </p:cNvPr>
          <p:cNvCxnSpPr>
            <a:cxnSpLocks/>
            <a:stCxn id="9" idx="0"/>
            <a:endCxn id="110" idx="2"/>
          </p:cNvCxnSpPr>
          <p:nvPr/>
        </p:nvCxnSpPr>
        <p:spPr>
          <a:xfrm flipH="1" flipV="1">
            <a:off x="8043275" y="2206671"/>
            <a:ext cx="161390" cy="463144"/>
          </a:xfrm>
          <a:prstGeom prst="straightConnector1">
            <a:avLst/>
          </a:prstGeom>
          <a:noFill/>
          <a:ln w="19050" cap="flat" cmpd="sng">
            <a:solidFill>
              <a:srgbClr val="B51458"/>
            </a:solidFill>
            <a:prstDash val="solid"/>
            <a:round/>
            <a:headEnd type="none" w="med" len="med"/>
            <a:tailEnd type="none" w="med" len="med"/>
          </a:ln>
        </p:spPr>
      </p:cxnSp>
      <p:cxnSp>
        <p:nvCxnSpPr>
          <p:cNvPr id="29" name="Google Shape;203;p19">
            <a:extLst>
              <a:ext uri="{FF2B5EF4-FFF2-40B4-BE49-F238E27FC236}">
                <a16:creationId xmlns:a16="http://schemas.microsoft.com/office/drawing/2014/main" id="{112DCA92-6E46-F4DD-2361-6B09A65C7F89}"/>
              </a:ext>
              <a:ext uri="{C183D7F6-B498-43B3-948B-1728B52AA6E4}">
                <adec:decorative xmlns:adec="http://schemas.microsoft.com/office/drawing/2017/decorative" val="1"/>
              </a:ext>
            </a:extLst>
          </p:cNvPr>
          <p:cNvCxnSpPr>
            <a:cxnSpLocks/>
            <a:stCxn id="9" idx="3"/>
            <a:endCxn id="14" idx="1"/>
          </p:cNvCxnSpPr>
          <p:nvPr/>
        </p:nvCxnSpPr>
        <p:spPr>
          <a:xfrm flipV="1">
            <a:off x="8947760" y="2713259"/>
            <a:ext cx="572098" cy="243530"/>
          </a:xfrm>
          <a:prstGeom prst="straightConnector1">
            <a:avLst/>
          </a:prstGeom>
          <a:noFill/>
          <a:ln w="19050" cap="flat" cmpd="sng">
            <a:solidFill>
              <a:srgbClr val="B51458"/>
            </a:solidFill>
            <a:prstDash val="solid"/>
            <a:round/>
            <a:headEnd type="none" w="med" len="med"/>
            <a:tailEnd type="none" w="med" len="med"/>
          </a:ln>
        </p:spPr>
      </p:cxnSp>
      <p:cxnSp>
        <p:nvCxnSpPr>
          <p:cNvPr id="31" name="Google Shape;205;p19">
            <a:extLst>
              <a:ext uri="{FF2B5EF4-FFF2-40B4-BE49-F238E27FC236}">
                <a16:creationId xmlns:a16="http://schemas.microsoft.com/office/drawing/2014/main" id="{92DAFAF0-B6EB-A734-84C2-0D581E055E18}"/>
              </a:ext>
              <a:ext uri="{C183D7F6-B498-43B3-948B-1728B52AA6E4}">
                <adec:decorative xmlns:adec="http://schemas.microsoft.com/office/drawing/2017/decorative" val="1"/>
              </a:ext>
            </a:extLst>
          </p:cNvPr>
          <p:cNvCxnSpPr>
            <a:cxnSpLocks/>
            <a:endCxn id="16" idx="1"/>
          </p:cNvCxnSpPr>
          <p:nvPr/>
        </p:nvCxnSpPr>
        <p:spPr>
          <a:xfrm>
            <a:off x="8958070" y="4533729"/>
            <a:ext cx="540527" cy="243444"/>
          </a:xfrm>
          <a:prstGeom prst="straightConnector1">
            <a:avLst/>
          </a:prstGeom>
          <a:noFill/>
          <a:ln w="19050" cap="flat" cmpd="sng">
            <a:solidFill>
              <a:srgbClr val="9B6808"/>
            </a:solidFill>
            <a:prstDash val="solid"/>
            <a:round/>
            <a:headEnd type="none" w="med" len="med"/>
            <a:tailEnd type="none" w="med" len="med"/>
          </a:ln>
        </p:spPr>
      </p:cxnSp>
      <p:cxnSp>
        <p:nvCxnSpPr>
          <p:cNvPr id="32" name="Google Shape;206;p19">
            <a:extLst>
              <a:ext uri="{FF2B5EF4-FFF2-40B4-BE49-F238E27FC236}">
                <a16:creationId xmlns:a16="http://schemas.microsoft.com/office/drawing/2014/main" id="{C6254748-A70D-190A-BF63-F7E6E09D896B}"/>
              </a:ext>
              <a:ext uri="{C183D7F6-B498-43B3-948B-1728B52AA6E4}">
                <adec:decorative xmlns:adec="http://schemas.microsoft.com/office/drawing/2017/decorative" val="1"/>
              </a:ext>
            </a:extLst>
          </p:cNvPr>
          <p:cNvCxnSpPr>
            <a:cxnSpLocks/>
            <a:stCxn id="10" idx="2"/>
            <a:endCxn id="17" idx="0"/>
          </p:cNvCxnSpPr>
          <p:nvPr/>
        </p:nvCxnSpPr>
        <p:spPr>
          <a:xfrm>
            <a:off x="8266822" y="4539714"/>
            <a:ext cx="473365" cy="905152"/>
          </a:xfrm>
          <a:prstGeom prst="straightConnector1">
            <a:avLst/>
          </a:prstGeom>
          <a:noFill/>
          <a:ln w="19050" cap="flat" cmpd="sng">
            <a:solidFill>
              <a:srgbClr val="9B6808"/>
            </a:solidFill>
            <a:prstDash val="solid"/>
            <a:round/>
            <a:headEnd type="none" w="med" len="med"/>
            <a:tailEnd type="none" w="med" len="med"/>
          </a:ln>
        </p:spPr>
      </p:cxnSp>
      <p:cxnSp>
        <p:nvCxnSpPr>
          <p:cNvPr id="47" name="Google Shape;203;p19">
            <a:extLst>
              <a:ext uri="{FF2B5EF4-FFF2-40B4-BE49-F238E27FC236}">
                <a16:creationId xmlns:a16="http://schemas.microsoft.com/office/drawing/2014/main" id="{CA9A8D6A-3437-E7A5-9100-32AAE862FC4B}"/>
              </a:ext>
              <a:ext uri="{C183D7F6-B498-43B3-948B-1728B52AA6E4}">
                <adec:decorative xmlns:adec="http://schemas.microsoft.com/office/drawing/2017/decorative" val="1"/>
              </a:ext>
            </a:extLst>
          </p:cNvPr>
          <p:cNvCxnSpPr>
            <a:cxnSpLocks/>
            <a:stCxn id="5" idx="2"/>
            <a:endCxn id="37" idx="0"/>
          </p:cNvCxnSpPr>
          <p:nvPr/>
        </p:nvCxnSpPr>
        <p:spPr>
          <a:xfrm flipH="1">
            <a:off x="6039207" y="3971978"/>
            <a:ext cx="19589" cy="484569"/>
          </a:xfrm>
          <a:prstGeom prst="straightConnector1">
            <a:avLst/>
          </a:prstGeom>
          <a:noFill/>
          <a:ln w="19050" cap="flat" cmpd="sng">
            <a:solidFill>
              <a:srgbClr val="DBD600"/>
            </a:solidFill>
            <a:prstDash val="solid"/>
            <a:round/>
            <a:headEnd type="none" w="med" len="med"/>
            <a:tailEnd type="none" w="med" len="med"/>
          </a:ln>
        </p:spPr>
      </p:cxnSp>
      <p:cxnSp>
        <p:nvCxnSpPr>
          <p:cNvPr id="50" name="Google Shape;203;p19">
            <a:extLst>
              <a:ext uri="{FF2B5EF4-FFF2-40B4-BE49-F238E27FC236}">
                <a16:creationId xmlns:a16="http://schemas.microsoft.com/office/drawing/2014/main" id="{EC208E96-3892-683D-87CD-0A5627D22F63}"/>
              </a:ext>
              <a:ext uri="{C183D7F6-B498-43B3-948B-1728B52AA6E4}">
                <adec:decorative xmlns:adec="http://schemas.microsoft.com/office/drawing/2017/decorative" val="1"/>
              </a:ext>
            </a:extLst>
          </p:cNvPr>
          <p:cNvCxnSpPr>
            <a:cxnSpLocks/>
            <a:stCxn id="37" idx="2"/>
            <a:endCxn id="38" idx="0"/>
          </p:cNvCxnSpPr>
          <p:nvPr/>
        </p:nvCxnSpPr>
        <p:spPr>
          <a:xfrm flipH="1">
            <a:off x="5352922" y="5030494"/>
            <a:ext cx="686285" cy="707753"/>
          </a:xfrm>
          <a:prstGeom prst="straightConnector1">
            <a:avLst/>
          </a:prstGeom>
          <a:noFill/>
          <a:ln w="19050" cap="flat" cmpd="sng">
            <a:solidFill>
              <a:srgbClr val="DBD600"/>
            </a:solidFill>
            <a:prstDash val="solid"/>
            <a:round/>
            <a:headEnd type="none" w="med" len="med"/>
            <a:tailEnd type="none" w="med" len="med"/>
          </a:ln>
        </p:spPr>
      </p:cxnSp>
      <p:cxnSp>
        <p:nvCxnSpPr>
          <p:cNvPr id="59" name="Google Shape;199;p19">
            <a:extLst>
              <a:ext uri="{FF2B5EF4-FFF2-40B4-BE49-F238E27FC236}">
                <a16:creationId xmlns:a16="http://schemas.microsoft.com/office/drawing/2014/main" id="{F5C1BF5C-EB58-B3A5-99B8-29ADF0C685A4}"/>
              </a:ext>
              <a:ext uri="{C183D7F6-B498-43B3-948B-1728B52AA6E4}">
                <adec:decorative xmlns:adec="http://schemas.microsoft.com/office/drawing/2017/decorative" val="1"/>
              </a:ext>
            </a:extLst>
          </p:cNvPr>
          <p:cNvCxnSpPr>
            <a:cxnSpLocks/>
          </p:cNvCxnSpPr>
          <p:nvPr/>
        </p:nvCxnSpPr>
        <p:spPr>
          <a:xfrm flipH="1">
            <a:off x="2698228" y="2870663"/>
            <a:ext cx="421398" cy="353029"/>
          </a:xfrm>
          <a:prstGeom prst="straightConnector1">
            <a:avLst/>
          </a:prstGeom>
          <a:noFill/>
          <a:ln w="19050" cap="flat" cmpd="sng">
            <a:solidFill>
              <a:srgbClr val="427B2D"/>
            </a:solidFill>
            <a:prstDash val="solid"/>
            <a:round/>
            <a:headEnd type="none" w="med" len="med"/>
            <a:tailEnd type="none" w="med" len="med"/>
          </a:ln>
        </p:spPr>
      </p:cxnSp>
      <p:cxnSp>
        <p:nvCxnSpPr>
          <p:cNvPr id="68" name="Google Shape;198;p19">
            <a:extLst>
              <a:ext uri="{FF2B5EF4-FFF2-40B4-BE49-F238E27FC236}">
                <a16:creationId xmlns:a16="http://schemas.microsoft.com/office/drawing/2014/main" id="{5A93C5BC-0C24-C8C3-62A3-8784BD211809}"/>
              </a:ext>
              <a:ext uri="{C183D7F6-B498-43B3-948B-1728B52AA6E4}">
                <adec:decorative xmlns:adec="http://schemas.microsoft.com/office/drawing/2017/decorative" val="1"/>
              </a:ext>
            </a:extLst>
          </p:cNvPr>
          <p:cNvCxnSpPr>
            <a:cxnSpLocks/>
            <a:endCxn id="36" idx="2"/>
          </p:cNvCxnSpPr>
          <p:nvPr/>
        </p:nvCxnSpPr>
        <p:spPr>
          <a:xfrm flipV="1">
            <a:off x="4676444" y="2262481"/>
            <a:ext cx="274667" cy="344152"/>
          </a:xfrm>
          <a:prstGeom prst="straightConnector1">
            <a:avLst/>
          </a:prstGeom>
          <a:noFill/>
          <a:ln w="19050" cap="flat" cmpd="sng">
            <a:solidFill>
              <a:srgbClr val="427B2D"/>
            </a:solidFill>
            <a:prstDash val="solid"/>
            <a:round/>
            <a:headEnd type="none" w="med" len="med"/>
            <a:tailEnd type="none" w="med" len="med"/>
          </a:ln>
        </p:spPr>
      </p:cxnSp>
      <p:sp>
        <p:nvSpPr>
          <p:cNvPr id="2" name="Slide Number Placeholder 1">
            <a:extLst>
              <a:ext uri="{FF2B5EF4-FFF2-40B4-BE49-F238E27FC236}">
                <a16:creationId xmlns:a16="http://schemas.microsoft.com/office/drawing/2014/main" id="{29AEEDCC-94D4-2D34-06D2-501868CC737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41</a:t>
            </a:fld>
            <a:endParaRPr lang="en-AU"/>
          </a:p>
        </p:txBody>
      </p:sp>
    </p:spTree>
    <p:extLst>
      <p:ext uri="{BB962C8B-B14F-4D97-AF65-F5344CB8AC3E}">
        <p14:creationId xmlns:p14="http://schemas.microsoft.com/office/powerpoint/2010/main" val="238250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CBEDFD"/>
        </a:solidFill>
        <a:effectLst/>
      </p:bgPr>
    </p:bg>
    <p:spTree>
      <p:nvGrpSpPr>
        <p:cNvPr id="1" name="">
          <a:extLst>
            <a:ext uri="{FF2B5EF4-FFF2-40B4-BE49-F238E27FC236}">
              <a16:creationId xmlns:a16="http://schemas.microsoft.com/office/drawing/2014/main" id="{0FC299F2-EAA7-66FC-8ECE-74051A345C82}"/>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D4D30523-B893-83E0-E27F-A4CE0710795F}"/>
              </a:ext>
            </a:extLst>
          </p:cNvPr>
          <p:cNvSpPr>
            <a:spLocks noGrp="1"/>
          </p:cNvSpPr>
          <p:nvPr>
            <p:ph type="title"/>
          </p:nvPr>
        </p:nvSpPr>
        <p:spPr/>
        <p:txBody>
          <a:bodyPr/>
          <a:lstStyle/>
          <a:p>
            <a:r>
              <a:rPr lang="en-AU">
                <a:latin typeface="+mj-lt"/>
                <a:cs typeface="Arial"/>
              </a:rPr>
              <a:t>Activity 2.3 – class instrumental arrangement (3)</a:t>
            </a:r>
            <a:endParaRPr lang="en-AU">
              <a:solidFill>
                <a:srgbClr val="000000"/>
              </a:solidFill>
              <a:latin typeface="+mj-lt"/>
            </a:endParaRPr>
          </a:p>
        </p:txBody>
      </p:sp>
      <p:sp>
        <p:nvSpPr>
          <p:cNvPr id="4" name="Text Placeholder 3">
            <a:extLst>
              <a:ext uri="{FF2B5EF4-FFF2-40B4-BE49-F238E27FC236}">
                <a16:creationId xmlns:a16="http://schemas.microsoft.com/office/drawing/2014/main" id="{45E1D845-6AE0-683A-681E-76F9A0FDCC50}"/>
              </a:ext>
            </a:extLst>
          </p:cNvPr>
          <p:cNvSpPr>
            <a:spLocks noGrp="1"/>
          </p:cNvSpPr>
          <p:nvPr>
            <p:ph type="body" sz="quarter" idx="18"/>
          </p:nvPr>
        </p:nvSpPr>
        <p:spPr/>
        <p:txBody>
          <a:bodyPr/>
          <a:lstStyle/>
          <a:p>
            <a:r>
              <a:rPr lang="en-US">
                <a:latin typeface="+mj-lt"/>
                <a:cs typeface="Arial"/>
              </a:rPr>
              <a:t>Li</a:t>
            </a:r>
            <a:r>
              <a:rPr lang="en-AU" err="1">
                <a:latin typeface="+mj-lt"/>
                <a:cs typeface="Arial"/>
              </a:rPr>
              <a:t>stening</a:t>
            </a:r>
            <a:endParaRPr lang="en-AU">
              <a:latin typeface="+mj-lt"/>
            </a:endParaRPr>
          </a:p>
        </p:txBody>
      </p:sp>
      <p:sp>
        <p:nvSpPr>
          <p:cNvPr id="10" name="TextBox 9">
            <a:extLst>
              <a:ext uri="{FF2B5EF4-FFF2-40B4-BE49-F238E27FC236}">
                <a16:creationId xmlns:a16="http://schemas.microsoft.com/office/drawing/2014/main" id="{868E0F00-4BC6-286D-352A-ED24CE73AEC3}"/>
              </a:ext>
            </a:extLst>
          </p:cNvPr>
          <p:cNvSpPr txBox="1"/>
          <p:nvPr/>
        </p:nvSpPr>
        <p:spPr>
          <a:xfrm>
            <a:off x="1544607" y="1431421"/>
            <a:ext cx="2999874" cy="358169"/>
          </a:xfrm>
          <a:prstGeom prst="rect">
            <a:avLst/>
          </a:prstGeom>
          <a:noFill/>
        </p:spPr>
        <p:txBody>
          <a:bodyPr wrap="square" lIns="0" tIns="0" rIns="0" bIns="0" rtlCol="0" anchor="t">
            <a:noAutofit/>
          </a:bodyPr>
          <a:lstStyle/>
          <a:p>
            <a:pPr algn="ctr"/>
            <a:r>
              <a:rPr lang="en-AU" sz="1800" b="1">
                <a:latin typeface="+mj-lt"/>
              </a:rPr>
              <a:t>‘Warrell Creek’</a:t>
            </a:r>
          </a:p>
        </p:txBody>
      </p:sp>
      <p:pic>
        <p:nvPicPr>
          <p:cNvPr id="12" name="Online Media 11" title="Emma Donovan, The Putbacks - Warrell Creek Song">
            <a:hlinkClick r:id="" action="ppaction://media"/>
            <a:extLst>
              <a:ext uri="{FF2B5EF4-FFF2-40B4-BE49-F238E27FC236}">
                <a16:creationId xmlns:a16="http://schemas.microsoft.com/office/drawing/2014/main" id="{ABFD323B-AC1E-9025-A1C2-BA3073FF3985}"/>
              </a:ext>
            </a:extLst>
          </p:cNvPr>
          <p:cNvPicPr>
            <a:picLocks noRot="1" noChangeAspect="1"/>
          </p:cNvPicPr>
          <p:nvPr>
            <a:videoFile r:link="rId1"/>
          </p:nvPr>
        </p:nvPicPr>
        <p:blipFill>
          <a:blip r:embed="rId5"/>
          <a:stretch>
            <a:fillRect/>
          </a:stretch>
        </p:blipFill>
        <p:spPr>
          <a:xfrm>
            <a:off x="356634" y="1927754"/>
            <a:ext cx="5375821" cy="3002492"/>
          </a:xfrm>
          <a:prstGeom prst="rect">
            <a:avLst/>
          </a:prstGeom>
        </p:spPr>
      </p:pic>
      <p:sp>
        <p:nvSpPr>
          <p:cNvPr id="14" name="TextBox 13">
            <a:extLst>
              <a:ext uri="{FF2B5EF4-FFF2-40B4-BE49-F238E27FC236}">
                <a16:creationId xmlns:a16="http://schemas.microsoft.com/office/drawing/2014/main" id="{EDC54BE6-FFA3-7227-A0C6-475C45444689}"/>
              </a:ext>
            </a:extLst>
          </p:cNvPr>
          <p:cNvSpPr txBox="1"/>
          <p:nvPr/>
        </p:nvSpPr>
        <p:spPr>
          <a:xfrm>
            <a:off x="359999" y="5040894"/>
            <a:ext cx="5372456" cy="428515"/>
          </a:xfrm>
          <a:prstGeom prst="rect">
            <a:avLst/>
          </a:prstGeom>
          <a:noFill/>
        </p:spPr>
        <p:txBody>
          <a:bodyPr wrap="square" lIns="91440" tIns="45720" rIns="91440" bIns="45720" anchor="t">
            <a:spAutoFit/>
          </a:bodyPr>
          <a:lstStyle/>
          <a:p>
            <a:pPr>
              <a:lnSpc>
                <a:spcPct val="114000"/>
              </a:lnSpc>
              <a:spcAft>
                <a:spcPts val="600"/>
              </a:spcAft>
            </a:pPr>
            <a:r>
              <a:rPr lang="en-AU" sz="1000" i="0" err="1">
                <a:solidFill>
                  <a:srgbClr val="0F0F0F"/>
                </a:solidFill>
                <a:effectLst/>
              </a:rPr>
              <a:t>Hopestreet</a:t>
            </a:r>
            <a:r>
              <a:rPr lang="en-AU" sz="1000" i="0">
                <a:solidFill>
                  <a:srgbClr val="0F0F0F"/>
                </a:solidFill>
                <a:effectLst/>
              </a:rPr>
              <a:t> Recordings (17 August 2021) </a:t>
            </a:r>
            <a:r>
              <a:rPr lang="en-AU" sz="1000" i="0">
                <a:solidFill>
                  <a:srgbClr val="0F0F0F"/>
                </a:solidFill>
                <a:effectLst/>
                <a:hlinkClick r:id="rId6"/>
              </a:rPr>
              <a:t>Emma Donovan, The Putbacks - Warrell Creek Song (5:38)</a:t>
            </a:r>
            <a:r>
              <a:rPr lang="en-AU" sz="1000" i="0">
                <a:solidFill>
                  <a:srgbClr val="0F0F0F"/>
                </a:solidFill>
                <a:effectLst/>
              </a:rPr>
              <a:t> [video]</a:t>
            </a:r>
            <a:r>
              <a:rPr lang="en-AU" sz="1000">
                <a:solidFill>
                  <a:srgbClr val="0F0F0F"/>
                </a:solidFill>
              </a:rPr>
              <a:t>, </a:t>
            </a:r>
            <a:r>
              <a:rPr lang="en-AU" sz="1000" i="1" err="1">
                <a:solidFill>
                  <a:srgbClr val="0F0F0F"/>
                </a:solidFill>
              </a:rPr>
              <a:t>Hopestreet</a:t>
            </a:r>
            <a:r>
              <a:rPr lang="en-AU" sz="1000" i="1">
                <a:solidFill>
                  <a:srgbClr val="0F0F0F"/>
                </a:solidFill>
              </a:rPr>
              <a:t> Recordings</a:t>
            </a:r>
            <a:r>
              <a:rPr lang="en-AU" sz="1000">
                <a:solidFill>
                  <a:srgbClr val="0F0F0F"/>
                </a:solidFill>
              </a:rPr>
              <a:t>, YouTube, </a:t>
            </a:r>
            <a:r>
              <a:rPr lang="en-AU" sz="1000" i="0">
                <a:solidFill>
                  <a:srgbClr val="0F0F0F"/>
                </a:solidFill>
                <a:effectLst/>
              </a:rPr>
              <a:t>accessed 11 June 2025. </a:t>
            </a:r>
          </a:p>
        </p:txBody>
      </p:sp>
      <p:sp>
        <p:nvSpPr>
          <p:cNvPr id="13" name="TextBox 12">
            <a:extLst>
              <a:ext uri="{FF2B5EF4-FFF2-40B4-BE49-F238E27FC236}">
                <a16:creationId xmlns:a16="http://schemas.microsoft.com/office/drawing/2014/main" id="{A5507392-2F24-6E52-971E-B9B77806A3FA}"/>
              </a:ext>
            </a:extLst>
          </p:cNvPr>
          <p:cNvSpPr txBox="1"/>
          <p:nvPr/>
        </p:nvSpPr>
        <p:spPr>
          <a:xfrm>
            <a:off x="7189632" y="1453477"/>
            <a:ext cx="2999874" cy="358169"/>
          </a:xfrm>
          <a:prstGeom prst="rect">
            <a:avLst/>
          </a:prstGeom>
          <a:noFill/>
        </p:spPr>
        <p:txBody>
          <a:bodyPr wrap="square" lIns="0" tIns="0" rIns="0" bIns="0" rtlCol="0">
            <a:noAutofit/>
          </a:bodyPr>
          <a:lstStyle/>
          <a:p>
            <a:pPr algn="ctr"/>
            <a:r>
              <a:rPr lang="en-AU" sz="1800" b="1">
                <a:latin typeface="+mj-lt"/>
              </a:rPr>
              <a:t>‘Mob March’</a:t>
            </a:r>
          </a:p>
        </p:txBody>
      </p:sp>
      <p:pic>
        <p:nvPicPr>
          <p:cNvPr id="3" name="Online Media 5" title="Emma Donovan &amp; The Putbacks, 'Mob March'">
            <a:hlinkClick r:id="" action="ppaction://media"/>
            <a:extLst>
              <a:ext uri="{FF2B5EF4-FFF2-40B4-BE49-F238E27FC236}">
                <a16:creationId xmlns:a16="http://schemas.microsoft.com/office/drawing/2014/main" id="{7A38B1AB-1AA0-5491-75EC-F8DDD4FA64AC}"/>
              </a:ext>
            </a:extLst>
          </p:cNvPr>
          <p:cNvPicPr>
            <a:picLocks noRot="1" noChangeAspect="1"/>
          </p:cNvPicPr>
          <p:nvPr>
            <a:videoFile r:link="rId2"/>
          </p:nvPr>
        </p:nvPicPr>
        <p:blipFill>
          <a:blip r:embed="rId7"/>
          <a:stretch>
            <a:fillRect/>
          </a:stretch>
        </p:blipFill>
        <p:spPr>
          <a:xfrm>
            <a:off x="6096000" y="1927754"/>
            <a:ext cx="5176980" cy="3002492"/>
          </a:xfrm>
          <a:prstGeom prst="rect">
            <a:avLst/>
          </a:prstGeom>
        </p:spPr>
      </p:pic>
      <p:sp>
        <p:nvSpPr>
          <p:cNvPr id="7" name="TextBox 6">
            <a:extLst>
              <a:ext uri="{FF2B5EF4-FFF2-40B4-BE49-F238E27FC236}">
                <a16:creationId xmlns:a16="http://schemas.microsoft.com/office/drawing/2014/main" id="{4CFE3740-7B77-77BC-8013-26805F35B6B0}"/>
              </a:ext>
            </a:extLst>
          </p:cNvPr>
          <p:cNvSpPr txBox="1"/>
          <p:nvPr/>
        </p:nvSpPr>
        <p:spPr>
          <a:xfrm>
            <a:off x="6096000" y="5046528"/>
            <a:ext cx="4921156" cy="428515"/>
          </a:xfrm>
          <a:prstGeom prst="rect">
            <a:avLst/>
          </a:prstGeom>
          <a:noFill/>
        </p:spPr>
        <p:txBody>
          <a:bodyPr wrap="square" lIns="91440" tIns="45720" rIns="91440" bIns="45720" anchor="t">
            <a:spAutoFit/>
          </a:bodyPr>
          <a:lstStyle/>
          <a:p>
            <a:pPr>
              <a:lnSpc>
                <a:spcPct val="114000"/>
              </a:lnSpc>
              <a:spcAft>
                <a:spcPts val="600"/>
              </a:spcAft>
            </a:pPr>
            <a:r>
              <a:rPr lang="en-AU" sz="1000">
                <a:solidFill>
                  <a:srgbClr val="0F0F0F"/>
                </a:solidFill>
              </a:rPr>
              <a:t>CAMILLIAN FILMS (14 February 2021) </a:t>
            </a:r>
            <a:r>
              <a:rPr lang="en-AU" sz="1000">
                <a:solidFill>
                  <a:srgbClr val="0F0F0F"/>
                </a:solidFill>
                <a:hlinkClick r:id="rId8"/>
              </a:rPr>
              <a:t>Emma Donovan &amp; The Putbacks, 'Mob March’ (5:44)</a:t>
            </a:r>
            <a:r>
              <a:rPr lang="en-AU" sz="1000">
                <a:solidFill>
                  <a:srgbClr val="0F0F0F"/>
                </a:solidFill>
              </a:rPr>
              <a:t> [video], </a:t>
            </a:r>
            <a:r>
              <a:rPr lang="en-AU" sz="1000" i="1">
                <a:solidFill>
                  <a:srgbClr val="0F0F0F"/>
                </a:solidFill>
              </a:rPr>
              <a:t>CAMILLIAN FILMS</a:t>
            </a:r>
            <a:r>
              <a:rPr lang="en-AU" sz="1000">
                <a:solidFill>
                  <a:srgbClr val="0F0F0F"/>
                </a:solidFill>
              </a:rPr>
              <a:t>, YouTube,  accessed 11 June 2025. </a:t>
            </a:r>
          </a:p>
        </p:txBody>
      </p:sp>
      <p:sp>
        <p:nvSpPr>
          <p:cNvPr id="19" name="Rectangle: Rounded Corners 18">
            <a:extLst>
              <a:ext uri="{FF2B5EF4-FFF2-40B4-BE49-F238E27FC236}">
                <a16:creationId xmlns:a16="http://schemas.microsoft.com/office/drawing/2014/main" id="{C3D4CC14-BD4E-7326-925A-52A6B0832A83}"/>
              </a:ext>
            </a:extLst>
          </p:cNvPr>
          <p:cNvSpPr/>
          <p:nvPr/>
        </p:nvSpPr>
        <p:spPr>
          <a:xfrm>
            <a:off x="359999" y="5745737"/>
            <a:ext cx="10900157" cy="950263"/>
          </a:xfrm>
          <a:prstGeom prst="round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108000" tIns="108000" rIns="108000" bIns="108000" numCol="1" rtlCol="0" anchor="ctr"/>
          <a:lstStyle/>
          <a:p>
            <a:pPr>
              <a:lnSpc>
                <a:spcPct val="150000"/>
              </a:lnSpc>
              <a:spcAft>
                <a:spcPts val="1200"/>
              </a:spcAft>
            </a:pPr>
            <a:r>
              <a:rPr lang="en-AU" sz="1800">
                <a:solidFill>
                  <a:schemeClr val="tx1"/>
                </a:solidFill>
                <a:ea typeface="Calibri"/>
                <a:cs typeface="Arial"/>
              </a:rPr>
              <a:t>Considering your learning and the ethical choices you have made as a class, work together to decide on which song you would like to recreate the instrumental track.</a:t>
            </a:r>
          </a:p>
        </p:txBody>
      </p:sp>
      <p:sp>
        <p:nvSpPr>
          <p:cNvPr id="2" name="Slide Number Placeholder 1">
            <a:extLst>
              <a:ext uri="{FF2B5EF4-FFF2-40B4-BE49-F238E27FC236}">
                <a16:creationId xmlns:a16="http://schemas.microsoft.com/office/drawing/2014/main" id="{1144C8BF-EA0E-B838-2CA7-B795BAC2085D}"/>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42</a:t>
            </a:fld>
            <a:endParaRPr lang="en-AU"/>
          </a:p>
        </p:txBody>
      </p:sp>
    </p:spTree>
    <p:extLst>
      <p:ext uri="{BB962C8B-B14F-4D97-AF65-F5344CB8AC3E}">
        <p14:creationId xmlns:p14="http://schemas.microsoft.com/office/powerpoint/2010/main" val="4046937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EDF9E0"/>
        </a:solidFill>
        <a:effectLst/>
      </p:bgPr>
    </p:bg>
    <p:spTree>
      <p:nvGrpSpPr>
        <p:cNvPr id="1" name="">
          <a:extLst>
            <a:ext uri="{FF2B5EF4-FFF2-40B4-BE49-F238E27FC236}">
              <a16:creationId xmlns:a16="http://schemas.microsoft.com/office/drawing/2014/main" id="{0FC299F2-EAA7-66FC-8ECE-74051A345C82}"/>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D4D30523-B893-83E0-E27F-A4CE0710795F}"/>
              </a:ext>
            </a:extLst>
          </p:cNvPr>
          <p:cNvSpPr>
            <a:spLocks noGrp="1"/>
          </p:cNvSpPr>
          <p:nvPr>
            <p:ph type="title"/>
          </p:nvPr>
        </p:nvSpPr>
        <p:spPr/>
        <p:txBody>
          <a:bodyPr/>
          <a:lstStyle/>
          <a:p>
            <a:r>
              <a:rPr lang="en-AU">
                <a:latin typeface="+mj-lt"/>
                <a:cs typeface="Arial"/>
              </a:rPr>
              <a:t>Activity 2.3 – class instrumental arrangement (4)</a:t>
            </a:r>
            <a:endParaRPr lang="en-AU">
              <a:solidFill>
                <a:srgbClr val="000000"/>
              </a:solidFill>
              <a:latin typeface="+mj-lt"/>
            </a:endParaRPr>
          </a:p>
        </p:txBody>
      </p:sp>
      <p:sp>
        <p:nvSpPr>
          <p:cNvPr id="9" name="TextBox 8">
            <a:extLst>
              <a:ext uri="{FF2B5EF4-FFF2-40B4-BE49-F238E27FC236}">
                <a16:creationId xmlns:a16="http://schemas.microsoft.com/office/drawing/2014/main" id="{8DB75706-7EC6-AA86-878F-3D5B10759B67}"/>
              </a:ext>
            </a:extLst>
          </p:cNvPr>
          <p:cNvSpPr txBox="1"/>
          <p:nvPr/>
        </p:nvSpPr>
        <p:spPr>
          <a:xfrm>
            <a:off x="360000" y="1062717"/>
            <a:ext cx="11484000" cy="545600"/>
          </a:xfrm>
          <a:prstGeom prst="rect">
            <a:avLst/>
          </a:prstGeom>
          <a:noFill/>
        </p:spPr>
        <p:txBody>
          <a:bodyPr wrap="square" lIns="0" tIns="0" rIns="0" bIns="0" rtlCol="0">
            <a:noAutofit/>
          </a:bodyPr>
          <a:lstStyle/>
          <a:p>
            <a:r>
              <a:rPr lang="en-US" sz="2000">
                <a:solidFill>
                  <a:schemeClr val="accent2"/>
                </a:solidFill>
                <a:latin typeface="+mj-lt"/>
                <a:cs typeface="Arial"/>
              </a:rPr>
              <a:t>Arrangement instructions</a:t>
            </a:r>
            <a:endParaRPr lang="en-AU" sz="2000">
              <a:solidFill>
                <a:schemeClr val="accent2"/>
              </a:solidFill>
              <a:latin typeface="+mj-lt"/>
            </a:endParaRPr>
          </a:p>
        </p:txBody>
      </p:sp>
      <p:sp>
        <p:nvSpPr>
          <p:cNvPr id="3" name="TextBox 9">
            <a:extLst>
              <a:ext uri="{FF2B5EF4-FFF2-40B4-BE49-F238E27FC236}">
                <a16:creationId xmlns:a16="http://schemas.microsoft.com/office/drawing/2014/main" id="{D84FADBD-F5C2-8675-CC32-B72EE74C0DB0}"/>
              </a:ext>
            </a:extLst>
          </p:cNvPr>
          <p:cNvSpPr txBox="1"/>
          <p:nvPr/>
        </p:nvSpPr>
        <p:spPr>
          <a:xfrm>
            <a:off x="360001" y="1471325"/>
            <a:ext cx="6485299" cy="5242397"/>
          </a:xfrm>
          <a:prstGeom prst="rect">
            <a:avLst/>
          </a:prstGeom>
          <a:noFill/>
        </p:spPr>
        <p:txBody>
          <a:bodyPr rot="0" spcFirstLastPara="0" vert="horz" wrap="square" lIns="0" tIns="0" rIns="0" bIns="0" numCol="1" spcCol="0" rtlCol="0" fromWordArt="0" anchor="t" anchorCtr="0" forceAA="0" compatLnSpc="1">
            <a:prstTxWarp prst="textNoShape">
              <a:avLst/>
            </a:prstTxWarp>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342900" indent="-342900">
              <a:lnSpc>
                <a:spcPct val="150000"/>
              </a:lnSpc>
              <a:spcAft>
                <a:spcPts val="600"/>
              </a:spcAft>
              <a:buFont typeface="+mj-lt"/>
              <a:buAutoNum type="arabicPeriod"/>
            </a:pPr>
            <a:r>
              <a:rPr lang="en-AU" sz="1800">
                <a:solidFill>
                  <a:srgbClr val="000000"/>
                </a:solidFill>
                <a:cs typeface="Arial"/>
              </a:rPr>
              <a:t>Listen to the selected song, noting the bass line, chord changes and percussive parts. Through listening and guidance from your teacher, begin to learn your individual parts.</a:t>
            </a:r>
          </a:p>
          <a:p>
            <a:pPr marL="342900" indent="-342900">
              <a:lnSpc>
                <a:spcPct val="150000"/>
              </a:lnSpc>
              <a:spcAft>
                <a:spcPts val="600"/>
              </a:spcAft>
              <a:buFont typeface="+mj-lt"/>
              <a:buAutoNum type="arabicPeriod"/>
            </a:pPr>
            <a:r>
              <a:rPr lang="en-AU" sz="1800">
                <a:solidFill>
                  <a:srgbClr val="000000"/>
                </a:solidFill>
                <a:cs typeface="Arial"/>
              </a:rPr>
              <a:t>Rehearse individual sections of the work: decide on an introduction (for example, a spoken Acknowledgement of Country), entry point for each layer, dynamic shaping and a clear ending.</a:t>
            </a:r>
          </a:p>
          <a:p>
            <a:pPr marL="342900" indent="-342900">
              <a:lnSpc>
                <a:spcPct val="150000"/>
              </a:lnSpc>
              <a:spcAft>
                <a:spcPts val="600"/>
              </a:spcAft>
              <a:buFont typeface="+mj-lt"/>
              <a:buAutoNum type="arabicPeriod"/>
            </a:pPr>
            <a:r>
              <a:rPr lang="en-AU" sz="1800">
                <a:solidFill>
                  <a:srgbClr val="000000"/>
                </a:solidFill>
                <a:cs typeface="Arial"/>
              </a:rPr>
              <a:t>Combine the sections into a class instrumental arrangement.</a:t>
            </a:r>
          </a:p>
          <a:p>
            <a:pPr marL="342900" indent="-342900">
              <a:lnSpc>
                <a:spcPct val="150000"/>
              </a:lnSpc>
              <a:spcAft>
                <a:spcPts val="600"/>
              </a:spcAft>
              <a:buFont typeface="+mj-lt"/>
              <a:buAutoNum type="arabicPeriod"/>
            </a:pPr>
            <a:r>
              <a:rPr lang="en-AU" sz="1800">
                <a:solidFill>
                  <a:srgbClr val="000000"/>
                </a:solidFill>
                <a:cs typeface="Arial"/>
              </a:rPr>
              <a:t>Run the full arrangement several times, refining balance, timing and dynamics.</a:t>
            </a:r>
          </a:p>
          <a:p>
            <a:pPr marL="342900" indent="-342900">
              <a:lnSpc>
                <a:spcPct val="150000"/>
              </a:lnSpc>
              <a:spcAft>
                <a:spcPts val="600"/>
              </a:spcAft>
              <a:buFont typeface="+mj-lt"/>
              <a:buAutoNum type="arabicPeriod"/>
            </a:pPr>
            <a:r>
              <a:rPr lang="en-AU" sz="1800">
                <a:solidFill>
                  <a:srgbClr val="000000"/>
                </a:solidFill>
                <a:cs typeface="Arial"/>
              </a:rPr>
              <a:t>Rehearse until you achieve ensemble cohesion.</a:t>
            </a:r>
          </a:p>
        </p:txBody>
      </p:sp>
      <p:pic>
        <p:nvPicPr>
          <p:cNvPr id="15" name="Picture 14" descr="A group of people playing instruments">
            <a:extLst>
              <a:ext uri="{FF2B5EF4-FFF2-40B4-BE49-F238E27FC236}">
                <a16:creationId xmlns:a16="http://schemas.microsoft.com/office/drawing/2014/main" id="{5998C554-9C25-8E65-905D-C4A607F62842}"/>
              </a:ext>
            </a:extLst>
          </p:cNvPr>
          <p:cNvPicPr>
            <a:picLocks noChangeAspect="1"/>
          </p:cNvPicPr>
          <p:nvPr/>
        </p:nvPicPr>
        <p:blipFill>
          <a:blip r:embed="rId3" cstate="screen">
            <a:extLst>
              <a:ext uri="{28A0092B-C50C-407E-A947-70E740481C1C}">
                <a14:useLocalDpi xmlns:a14="http://schemas.microsoft.com/office/drawing/2010/main"/>
              </a:ext>
            </a:extLst>
          </a:blip>
          <a:srcRect l="11035" r="8487"/>
          <a:stretch>
            <a:fillRect/>
          </a:stretch>
        </p:blipFill>
        <p:spPr>
          <a:xfrm>
            <a:off x="7238911" y="2614425"/>
            <a:ext cx="4605089" cy="2895467"/>
          </a:xfrm>
          <a:prstGeom prst="rect">
            <a:avLst/>
          </a:prstGeom>
        </p:spPr>
      </p:pic>
      <p:sp>
        <p:nvSpPr>
          <p:cNvPr id="2" name="Slide Number Placeholder 1">
            <a:extLst>
              <a:ext uri="{FF2B5EF4-FFF2-40B4-BE49-F238E27FC236}">
                <a16:creationId xmlns:a16="http://schemas.microsoft.com/office/drawing/2014/main" id="{1144C8BF-EA0E-B838-2CA7-B795BAC2085D}"/>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43</a:t>
            </a:fld>
            <a:endParaRPr lang="en-AU"/>
          </a:p>
        </p:txBody>
      </p:sp>
    </p:spTree>
    <p:extLst>
      <p:ext uri="{BB962C8B-B14F-4D97-AF65-F5344CB8AC3E}">
        <p14:creationId xmlns:p14="http://schemas.microsoft.com/office/powerpoint/2010/main" val="2753575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EDF9E0"/>
        </a:solidFill>
        <a:effectLst/>
      </p:bgPr>
    </p:bg>
    <p:spTree>
      <p:nvGrpSpPr>
        <p:cNvPr id="1" name="">
          <a:extLst>
            <a:ext uri="{FF2B5EF4-FFF2-40B4-BE49-F238E27FC236}">
              <a16:creationId xmlns:a16="http://schemas.microsoft.com/office/drawing/2014/main" id="{E6B0420E-18F9-421B-D631-71A8672A87C6}"/>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F3CBCDB8-804F-F325-7588-AD9C25ABF129}"/>
              </a:ext>
            </a:extLst>
          </p:cNvPr>
          <p:cNvSpPr>
            <a:spLocks noGrp="1"/>
          </p:cNvSpPr>
          <p:nvPr>
            <p:ph type="title"/>
          </p:nvPr>
        </p:nvSpPr>
        <p:spPr/>
        <p:txBody>
          <a:bodyPr/>
          <a:lstStyle/>
          <a:p>
            <a:r>
              <a:rPr lang="en-AU">
                <a:latin typeface="+mj-lt"/>
                <a:cs typeface="Arial"/>
              </a:rPr>
              <a:t>Activity 2.3 – class instrumental arrangement (5)</a:t>
            </a:r>
            <a:endParaRPr lang="en-AU">
              <a:solidFill>
                <a:srgbClr val="000000"/>
              </a:solidFill>
              <a:latin typeface="+mj-lt"/>
            </a:endParaRPr>
          </a:p>
        </p:txBody>
      </p:sp>
      <p:sp>
        <p:nvSpPr>
          <p:cNvPr id="9" name="TextBox 8">
            <a:extLst>
              <a:ext uri="{FF2B5EF4-FFF2-40B4-BE49-F238E27FC236}">
                <a16:creationId xmlns:a16="http://schemas.microsoft.com/office/drawing/2014/main" id="{2A36E605-5C49-7834-9F59-092A33239731}"/>
              </a:ext>
            </a:extLst>
          </p:cNvPr>
          <p:cNvSpPr txBox="1"/>
          <p:nvPr/>
        </p:nvSpPr>
        <p:spPr>
          <a:xfrm>
            <a:off x="360000" y="1018756"/>
            <a:ext cx="11484000" cy="545600"/>
          </a:xfrm>
          <a:prstGeom prst="rect">
            <a:avLst/>
          </a:prstGeom>
          <a:noFill/>
        </p:spPr>
        <p:txBody>
          <a:bodyPr wrap="square" lIns="0" tIns="0" rIns="0" bIns="0" rtlCol="0">
            <a:noAutofit/>
          </a:bodyPr>
          <a:lstStyle/>
          <a:p>
            <a:r>
              <a:rPr lang="en-US" sz="2000">
                <a:solidFill>
                  <a:schemeClr val="accent2"/>
                </a:solidFill>
                <a:latin typeface="+mj-lt"/>
                <a:cs typeface="Arial"/>
              </a:rPr>
              <a:t>Learning to play ‘Warrell Creek’ – bass line and percussion</a:t>
            </a:r>
            <a:endParaRPr lang="en-AU" sz="2000">
              <a:solidFill>
                <a:schemeClr val="accent2"/>
              </a:solidFill>
              <a:latin typeface="+mj-lt"/>
            </a:endParaRPr>
          </a:p>
        </p:txBody>
      </p:sp>
      <p:sp>
        <p:nvSpPr>
          <p:cNvPr id="14" name="TextBox 13">
            <a:extLst>
              <a:ext uri="{FF2B5EF4-FFF2-40B4-BE49-F238E27FC236}">
                <a16:creationId xmlns:a16="http://schemas.microsoft.com/office/drawing/2014/main" id="{853A5AF0-BF4B-A287-EC84-80245DBE0C71}"/>
              </a:ext>
            </a:extLst>
          </p:cNvPr>
          <p:cNvSpPr txBox="1"/>
          <p:nvPr/>
        </p:nvSpPr>
        <p:spPr>
          <a:xfrm>
            <a:off x="360000" y="1919873"/>
            <a:ext cx="2857907" cy="355417"/>
          </a:xfrm>
          <a:prstGeom prst="rect">
            <a:avLst/>
          </a:prstGeom>
          <a:noFill/>
        </p:spPr>
        <p:txBody>
          <a:bodyPr wrap="square" lIns="0" tIns="0" rIns="0" bIns="0" rtlCol="0">
            <a:noAutofit/>
          </a:bodyPr>
          <a:lstStyle/>
          <a:p>
            <a:pPr algn="l"/>
            <a:r>
              <a:rPr lang="en-US" sz="1800" b="1"/>
              <a:t>Bass line</a:t>
            </a:r>
            <a:endParaRPr lang="en-AU" sz="1800" b="1"/>
          </a:p>
        </p:txBody>
      </p:sp>
      <p:sp>
        <p:nvSpPr>
          <p:cNvPr id="13" name="Rectangle: Rounded Corners 12">
            <a:extLst>
              <a:ext uri="{FF2B5EF4-FFF2-40B4-BE49-F238E27FC236}">
                <a16:creationId xmlns:a16="http://schemas.microsoft.com/office/drawing/2014/main" id="{F554C202-64D3-506A-2B1A-7A3402606081}"/>
              </a:ext>
              <a:ext uri="{C183D7F6-B498-43B3-948B-1728B52AA6E4}">
                <adec:decorative xmlns:adec="http://schemas.microsoft.com/office/drawing/2017/decorative" val="1"/>
              </a:ext>
            </a:extLst>
          </p:cNvPr>
          <p:cNvSpPr/>
          <p:nvPr/>
        </p:nvSpPr>
        <p:spPr>
          <a:xfrm>
            <a:off x="360000" y="2323159"/>
            <a:ext cx="6172873" cy="3467060"/>
          </a:xfrm>
          <a:prstGeom prst="roundRect">
            <a:avLst>
              <a:gd name="adj" fmla="val 4579"/>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AU"/>
          </a:p>
        </p:txBody>
      </p:sp>
      <p:sp>
        <p:nvSpPr>
          <p:cNvPr id="18" name="TextBox 17">
            <a:extLst>
              <a:ext uri="{FF2B5EF4-FFF2-40B4-BE49-F238E27FC236}">
                <a16:creationId xmlns:a16="http://schemas.microsoft.com/office/drawing/2014/main" id="{87B9CE13-9BD5-59C5-D1DC-5C91678C3EC5}"/>
              </a:ext>
            </a:extLst>
          </p:cNvPr>
          <p:cNvSpPr txBox="1"/>
          <p:nvPr/>
        </p:nvSpPr>
        <p:spPr>
          <a:xfrm>
            <a:off x="6900844" y="1919873"/>
            <a:ext cx="4300514" cy="261192"/>
          </a:xfrm>
          <a:prstGeom prst="rect">
            <a:avLst/>
          </a:prstGeom>
          <a:noFill/>
        </p:spPr>
        <p:txBody>
          <a:bodyPr wrap="square" lIns="0" tIns="0" rIns="0" bIns="0" rtlCol="0">
            <a:noAutofit/>
          </a:bodyPr>
          <a:lstStyle/>
          <a:p>
            <a:pPr algn="l"/>
            <a:r>
              <a:rPr lang="en-US" sz="1800" b="1"/>
              <a:t>Percussion</a:t>
            </a:r>
            <a:endParaRPr lang="en-AU" sz="1800" b="1"/>
          </a:p>
        </p:txBody>
      </p:sp>
      <p:pic>
        <p:nvPicPr>
          <p:cNvPr id="23" name="Picture 22" descr="Image of bass line and guitar tab for Warrell Creek.">
            <a:extLst>
              <a:ext uri="{FF2B5EF4-FFF2-40B4-BE49-F238E27FC236}">
                <a16:creationId xmlns:a16="http://schemas.microsoft.com/office/drawing/2014/main" id="{EA6AF2F4-3AD6-6D22-DC1D-BEB8D33A7DD6}"/>
              </a:ext>
            </a:extLst>
          </p:cNvPr>
          <p:cNvPicPr>
            <a:picLocks noChangeAspect="1"/>
          </p:cNvPicPr>
          <p:nvPr/>
        </p:nvPicPr>
        <p:blipFill>
          <a:blip r:embed="rId3"/>
          <a:stretch>
            <a:fillRect/>
          </a:stretch>
        </p:blipFill>
        <p:spPr>
          <a:xfrm>
            <a:off x="788032" y="2640945"/>
            <a:ext cx="5316807" cy="2831488"/>
          </a:xfrm>
          <a:prstGeom prst="rect">
            <a:avLst/>
          </a:prstGeom>
        </p:spPr>
      </p:pic>
      <p:sp>
        <p:nvSpPr>
          <p:cNvPr id="17" name="Rectangle: Rounded Corners 16">
            <a:extLst>
              <a:ext uri="{FF2B5EF4-FFF2-40B4-BE49-F238E27FC236}">
                <a16:creationId xmlns:a16="http://schemas.microsoft.com/office/drawing/2014/main" id="{089BBFA6-DD58-20AD-F62E-70D635418D64}"/>
              </a:ext>
              <a:ext uri="{C183D7F6-B498-43B3-948B-1728B52AA6E4}">
                <adec:decorative xmlns:adec="http://schemas.microsoft.com/office/drawing/2017/decorative" val="1"/>
              </a:ext>
            </a:extLst>
          </p:cNvPr>
          <p:cNvSpPr/>
          <p:nvPr/>
        </p:nvSpPr>
        <p:spPr>
          <a:xfrm>
            <a:off x="6900844" y="2323160"/>
            <a:ext cx="4957287" cy="1782034"/>
          </a:xfrm>
          <a:prstGeom prst="roundRect">
            <a:avLst>
              <a:gd name="adj" fmla="val 9446"/>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1" name="Picture 20" descr="Image of musical score for percussion line of Warrell Creek. ">
            <a:extLst>
              <a:ext uri="{FF2B5EF4-FFF2-40B4-BE49-F238E27FC236}">
                <a16:creationId xmlns:a16="http://schemas.microsoft.com/office/drawing/2014/main" id="{D98053D0-3C58-00BA-8CC4-B27EDA246B0D}"/>
              </a:ext>
            </a:extLst>
          </p:cNvPr>
          <p:cNvPicPr>
            <a:picLocks noChangeAspect="1"/>
          </p:cNvPicPr>
          <p:nvPr/>
        </p:nvPicPr>
        <p:blipFill>
          <a:blip r:embed="rId4"/>
          <a:stretch>
            <a:fillRect/>
          </a:stretch>
        </p:blipFill>
        <p:spPr>
          <a:xfrm>
            <a:off x="7141698" y="2788727"/>
            <a:ext cx="4475577" cy="874238"/>
          </a:xfrm>
          <a:prstGeom prst="rect">
            <a:avLst/>
          </a:prstGeom>
        </p:spPr>
      </p:pic>
      <p:sp>
        <p:nvSpPr>
          <p:cNvPr id="4" name="TextBox 2">
            <a:extLst>
              <a:ext uri="{FF2B5EF4-FFF2-40B4-BE49-F238E27FC236}">
                <a16:creationId xmlns:a16="http://schemas.microsoft.com/office/drawing/2014/main" id="{99F212EF-FE1D-194F-2AC5-318691EA6E3E}"/>
              </a:ext>
            </a:extLst>
          </p:cNvPr>
          <p:cNvSpPr txBox="1"/>
          <p:nvPr/>
        </p:nvSpPr>
        <p:spPr>
          <a:xfrm>
            <a:off x="360000" y="6530312"/>
            <a:ext cx="11807285" cy="153888"/>
          </a:xfrm>
          <a:prstGeom prst="rect">
            <a:avLst/>
          </a:prstGeom>
          <a:noFill/>
        </p:spPr>
        <p:txBody>
          <a:bodyPr rot="0" spcFirstLastPara="0" vert="horz" wrap="square" lIns="0" tIns="0" rIns="0" bIns="0" numCol="1" spcCol="0" rtlCol="0" fromWordArt="0" anchor="t" anchorCtr="0" forceAA="0" compatLnSpc="1">
            <a:prstTxWarp prst="textNoShape">
              <a:avLst/>
            </a:prstTxWarp>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en-AU" sz="1000"/>
              <a:t>'Warrell Creek ' by Emma Donovan has been licensed by the NSW Department of Education. All rights reserved for the use of NSW Department of Education teachers and students only.   </a:t>
            </a:r>
            <a:r>
              <a:rPr sz="1000">
                <a:ea typeface="Arial"/>
                <a:cs typeface="Arial"/>
              </a:rPr>
              <a:t> </a:t>
            </a:r>
            <a:endParaRPr lang="en-US" sz="1000"/>
          </a:p>
        </p:txBody>
      </p:sp>
      <p:sp>
        <p:nvSpPr>
          <p:cNvPr id="2" name="Slide Number Placeholder 1">
            <a:extLst>
              <a:ext uri="{FF2B5EF4-FFF2-40B4-BE49-F238E27FC236}">
                <a16:creationId xmlns:a16="http://schemas.microsoft.com/office/drawing/2014/main" id="{100CED03-D84D-372D-ED64-26FB22EE3C31}"/>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44</a:t>
            </a:fld>
            <a:endParaRPr lang="en-AU"/>
          </a:p>
        </p:txBody>
      </p:sp>
    </p:spTree>
    <p:extLst>
      <p:ext uri="{BB962C8B-B14F-4D97-AF65-F5344CB8AC3E}">
        <p14:creationId xmlns:p14="http://schemas.microsoft.com/office/powerpoint/2010/main" val="4043338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EDF9E0"/>
        </a:solidFill>
        <a:effectLst/>
      </p:bgPr>
    </p:bg>
    <p:spTree>
      <p:nvGrpSpPr>
        <p:cNvPr id="1" name="">
          <a:extLst>
            <a:ext uri="{FF2B5EF4-FFF2-40B4-BE49-F238E27FC236}">
              <a16:creationId xmlns:a16="http://schemas.microsoft.com/office/drawing/2014/main" id="{35813437-781D-55AA-9685-B4F005E094ED}"/>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FFF4AA77-0993-CDE2-1335-C874D3B873D9}"/>
              </a:ext>
            </a:extLst>
          </p:cNvPr>
          <p:cNvSpPr>
            <a:spLocks noGrp="1"/>
          </p:cNvSpPr>
          <p:nvPr>
            <p:ph type="title"/>
          </p:nvPr>
        </p:nvSpPr>
        <p:spPr/>
        <p:txBody>
          <a:bodyPr/>
          <a:lstStyle/>
          <a:p>
            <a:r>
              <a:rPr lang="en-AU">
                <a:latin typeface="+mj-lt"/>
                <a:cs typeface="Arial"/>
              </a:rPr>
              <a:t>Activity 2.3 – class instrumental arrangement (6)</a:t>
            </a:r>
            <a:endParaRPr lang="en-AU">
              <a:solidFill>
                <a:srgbClr val="000000"/>
              </a:solidFill>
              <a:latin typeface="+mj-lt"/>
            </a:endParaRPr>
          </a:p>
        </p:txBody>
      </p:sp>
      <p:sp>
        <p:nvSpPr>
          <p:cNvPr id="9" name="TextBox 8">
            <a:extLst>
              <a:ext uri="{FF2B5EF4-FFF2-40B4-BE49-F238E27FC236}">
                <a16:creationId xmlns:a16="http://schemas.microsoft.com/office/drawing/2014/main" id="{D568168C-F6A8-7CE9-3098-1D454EC6D355}"/>
              </a:ext>
            </a:extLst>
          </p:cNvPr>
          <p:cNvSpPr txBox="1"/>
          <p:nvPr/>
        </p:nvSpPr>
        <p:spPr>
          <a:xfrm>
            <a:off x="360000" y="905601"/>
            <a:ext cx="11484000" cy="545600"/>
          </a:xfrm>
          <a:prstGeom prst="rect">
            <a:avLst/>
          </a:prstGeom>
          <a:noFill/>
        </p:spPr>
        <p:txBody>
          <a:bodyPr wrap="square" lIns="0" tIns="0" rIns="0" bIns="0" rtlCol="0">
            <a:noAutofit/>
          </a:bodyPr>
          <a:lstStyle/>
          <a:p>
            <a:r>
              <a:rPr lang="en-US" sz="2000">
                <a:solidFill>
                  <a:schemeClr val="accent2"/>
                </a:solidFill>
                <a:latin typeface="+mj-lt"/>
                <a:cs typeface="Arial"/>
              </a:rPr>
              <a:t>Learning to play ‘Warrell Creek’ – chords </a:t>
            </a:r>
            <a:endParaRPr lang="en-AU" sz="2000">
              <a:solidFill>
                <a:schemeClr val="accent2"/>
              </a:solidFill>
              <a:latin typeface="+mj-lt"/>
            </a:endParaRPr>
          </a:p>
        </p:txBody>
      </p:sp>
      <p:pic>
        <p:nvPicPr>
          <p:cNvPr id="4" name="Picture 3" descr="this is a guitar chord diagram for Bm">
            <a:extLst>
              <a:ext uri="{FF2B5EF4-FFF2-40B4-BE49-F238E27FC236}">
                <a16:creationId xmlns:a16="http://schemas.microsoft.com/office/drawing/2014/main" id="{96A88279-F37A-BE41-27BC-ED65A50AAF7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16665" y="1594019"/>
            <a:ext cx="1398905" cy="1966097"/>
          </a:xfrm>
          <a:prstGeom prst="rect">
            <a:avLst/>
          </a:prstGeom>
        </p:spPr>
      </p:pic>
      <p:pic>
        <p:nvPicPr>
          <p:cNvPr id="6" name="Picture 5" descr="this is a guitar chord diagram for F#m">
            <a:extLst>
              <a:ext uri="{FF2B5EF4-FFF2-40B4-BE49-F238E27FC236}">
                <a16:creationId xmlns:a16="http://schemas.microsoft.com/office/drawing/2014/main" id="{9CED62C9-BF46-4343-80D2-F47A1DCB601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348904" y="1594019"/>
            <a:ext cx="1365731" cy="1950690"/>
          </a:xfrm>
          <a:prstGeom prst="rect">
            <a:avLst/>
          </a:prstGeom>
        </p:spPr>
      </p:pic>
      <p:pic>
        <p:nvPicPr>
          <p:cNvPr id="11" name="Picture 10" descr="this is a guitar chord diagram for G major">
            <a:extLst>
              <a:ext uri="{FF2B5EF4-FFF2-40B4-BE49-F238E27FC236}">
                <a16:creationId xmlns:a16="http://schemas.microsoft.com/office/drawing/2014/main" id="{93C5C3F3-3266-5CE3-B0FF-381C24FFBD7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296258" y="1617188"/>
            <a:ext cx="1404711" cy="1966097"/>
          </a:xfrm>
          <a:prstGeom prst="rect">
            <a:avLst/>
          </a:prstGeom>
        </p:spPr>
      </p:pic>
      <p:pic>
        <p:nvPicPr>
          <p:cNvPr id="22" name="Picture 21" descr="this is a guitar chord diagram for A major">
            <a:extLst>
              <a:ext uri="{FF2B5EF4-FFF2-40B4-BE49-F238E27FC236}">
                <a16:creationId xmlns:a16="http://schemas.microsoft.com/office/drawing/2014/main" id="{266111EC-8E3D-48F0-585F-57ACCF200BB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334303" y="1617188"/>
            <a:ext cx="1398905" cy="2008356"/>
          </a:xfrm>
          <a:prstGeom prst="rect">
            <a:avLst/>
          </a:prstGeom>
        </p:spPr>
      </p:pic>
      <p:pic>
        <p:nvPicPr>
          <p:cNvPr id="24" name="Picture 23" descr="this is a guitar chord diagram for B major">
            <a:extLst>
              <a:ext uri="{FF2B5EF4-FFF2-40B4-BE49-F238E27FC236}">
                <a16:creationId xmlns:a16="http://schemas.microsoft.com/office/drawing/2014/main" id="{5F25BB71-1DC0-E5C7-7E3A-D3ADD38F3C3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309953" y="1594019"/>
            <a:ext cx="1414747" cy="2053419"/>
          </a:xfrm>
          <a:prstGeom prst="rect">
            <a:avLst/>
          </a:prstGeom>
        </p:spPr>
      </p:pic>
      <p:pic>
        <p:nvPicPr>
          <p:cNvPr id="26" name="Picture 25" descr="This is a piano chord diagram for Bminor">
            <a:extLst>
              <a:ext uri="{FF2B5EF4-FFF2-40B4-BE49-F238E27FC236}">
                <a16:creationId xmlns:a16="http://schemas.microsoft.com/office/drawing/2014/main" id="{D5C6B6F5-361E-7D51-34F1-6335755F852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219199" y="3759149"/>
            <a:ext cx="2266627" cy="1260634"/>
          </a:xfrm>
          <a:prstGeom prst="rect">
            <a:avLst/>
          </a:prstGeom>
        </p:spPr>
      </p:pic>
      <p:pic>
        <p:nvPicPr>
          <p:cNvPr id="28" name="Picture 27" descr="This is a piano chord diagram for F# minor">
            <a:extLst>
              <a:ext uri="{FF2B5EF4-FFF2-40B4-BE49-F238E27FC236}">
                <a16:creationId xmlns:a16="http://schemas.microsoft.com/office/drawing/2014/main" id="{6F02DDCF-B927-B9E2-EE9D-6BA73E0D1515}"/>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943292" y="3752616"/>
            <a:ext cx="2251912" cy="1232118"/>
          </a:xfrm>
          <a:prstGeom prst="rect">
            <a:avLst/>
          </a:prstGeom>
        </p:spPr>
      </p:pic>
      <p:pic>
        <p:nvPicPr>
          <p:cNvPr id="30" name="Picture 29" descr="This is a piano chord diagram for G major">
            <a:extLst>
              <a:ext uri="{FF2B5EF4-FFF2-40B4-BE49-F238E27FC236}">
                <a16:creationId xmlns:a16="http://schemas.microsoft.com/office/drawing/2014/main" id="{F167613A-D5AF-BF96-3177-FC0D0E4AA37E}"/>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646750" y="3752616"/>
            <a:ext cx="2326051" cy="1260634"/>
          </a:xfrm>
          <a:prstGeom prst="rect">
            <a:avLst/>
          </a:prstGeom>
        </p:spPr>
      </p:pic>
      <p:pic>
        <p:nvPicPr>
          <p:cNvPr id="32" name="Picture 31" descr="This is a piano chord diagram for A major">
            <a:extLst>
              <a:ext uri="{FF2B5EF4-FFF2-40B4-BE49-F238E27FC236}">
                <a16:creationId xmlns:a16="http://schemas.microsoft.com/office/drawing/2014/main" id="{F91B32F7-A77B-E522-8823-C4B2853ADD21}"/>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051534" y="5099735"/>
            <a:ext cx="2326051" cy="1213734"/>
          </a:xfrm>
          <a:prstGeom prst="rect">
            <a:avLst/>
          </a:prstGeom>
        </p:spPr>
      </p:pic>
      <p:pic>
        <p:nvPicPr>
          <p:cNvPr id="34" name="Picture 33" descr="This is a piano chord diagram for B major">
            <a:extLst>
              <a:ext uri="{FF2B5EF4-FFF2-40B4-BE49-F238E27FC236}">
                <a16:creationId xmlns:a16="http://schemas.microsoft.com/office/drawing/2014/main" id="{DB7E191F-5F21-BB29-66F7-49DC8F31B771}"/>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771996" y="5111807"/>
            <a:ext cx="2326051" cy="1249176"/>
          </a:xfrm>
          <a:prstGeom prst="rect">
            <a:avLst/>
          </a:prstGeom>
        </p:spPr>
      </p:pic>
      <p:sp>
        <p:nvSpPr>
          <p:cNvPr id="7" name="TextBox 2">
            <a:extLst>
              <a:ext uri="{FF2B5EF4-FFF2-40B4-BE49-F238E27FC236}">
                <a16:creationId xmlns:a16="http://schemas.microsoft.com/office/drawing/2014/main" id="{3A7A4C3E-A159-4689-1CDA-582B534344FD}"/>
              </a:ext>
            </a:extLst>
          </p:cNvPr>
          <p:cNvSpPr txBox="1"/>
          <p:nvPr/>
        </p:nvSpPr>
        <p:spPr>
          <a:xfrm>
            <a:off x="360001" y="6498000"/>
            <a:ext cx="11197000" cy="153888"/>
          </a:xfrm>
          <a:prstGeom prst="rect">
            <a:avLst/>
          </a:prstGeom>
          <a:noFill/>
        </p:spPr>
        <p:txBody>
          <a:bodyPr rot="0" spcFirstLastPara="0" vert="horz" wrap="square" lIns="0" tIns="0" rIns="0" bIns="0" numCol="1" spcCol="0" rtlCol="0" fromWordArt="0" anchor="t" anchorCtr="0" forceAA="0" compatLnSpc="1">
            <a:prstTxWarp prst="textNoShape">
              <a:avLst/>
            </a:prstTxWarp>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en-AU" sz="1000">
                <a:latin typeface="Arial"/>
              </a:rPr>
              <a:t>'Warrell Creek ' by Emma Donovan has been licensed by the NSW Department of Education. All rights reserved for the use of NSW Department of Education teachers and students only.   </a:t>
            </a:r>
            <a:r>
              <a:rPr sz="1000">
                <a:latin typeface="Arial"/>
                <a:ea typeface="Arial"/>
                <a:cs typeface="Arial"/>
              </a:rPr>
              <a:t> </a:t>
            </a:r>
            <a:endParaRPr lang="en-US" sz="1800"/>
          </a:p>
        </p:txBody>
      </p:sp>
      <p:sp>
        <p:nvSpPr>
          <p:cNvPr id="2" name="Slide Number Placeholder 1">
            <a:extLst>
              <a:ext uri="{FF2B5EF4-FFF2-40B4-BE49-F238E27FC236}">
                <a16:creationId xmlns:a16="http://schemas.microsoft.com/office/drawing/2014/main" id="{7BBCC838-1A05-1D2E-AA00-8DD3CCEC973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45</a:t>
            </a:fld>
            <a:endParaRPr lang="en-AU"/>
          </a:p>
        </p:txBody>
      </p:sp>
    </p:spTree>
    <p:extLst>
      <p:ext uri="{BB962C8B-B14F-4D97-AF65-F5344CB8AC3E}">
        <p14:creationId xmlns:p14="http://schemas.microsoft.com/office/powerpoint/2010/main" val="2171826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EDF9E0"/>
        </a:solidFill>
        <a:effectLst/>
      </p:bgPr>
    </p:bg>
    <p:spTree>
      <p:nvGrpSpPr>
        <p:cNvPr id="1" name="">
          <a:extLst>
            <a:ext uri="{FF2B5EF4-FFF2-40B4-BE49-F238E27FC236}">
              <a16:creationId xmlns:a16="http://schemas.microsoft.com/office/drawing/2014/main" id="{4FBE08E6-4C64-CBC2-6948-A2A03966695D}"/>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2C42DB0B-DD55-152E-1A5A-13F3BD314121}"/>
              </a:ext>
            </a:extLst>
          </p:cNvPr>
          <p:cNvSpPr>
            <a:spLocks noGrp="1"/>
          </p:cNvSpPr>
          <p:nvPr>
            <p:ph type="title"/>
          </p:nvPr>
        </p:nvSpPr>
        <p:spPr/>
        <p:txBody>
          <a:bodyPr/>
          <a:lstStyle/>
          <a:p>
            <a:r>
              <a:rPr lang="en-AU">
                <a:latin typeface="+mj-lt"/>
                <a:cs typeface="Arial"/>
              </a:rPr>
              <a:t>Activity 2.3 – class instrumental arrangement (7)</a:t>
            </a:r>
            <a:endParaRPr lang="en-AU">
              <a:solidFill>
                <a:srgbClr val="000000"/>
              </a:solidFill>
              <a:latin typeface="+mj-lt"/>
            </a:endParaRPr>
          </a:p>
        </p:txBody>
      </p:sp>
      <p:sp>
        <p:nvSpPr>
          <p:cNvPr id="9" name="TextBox 8">
            <a:extLst>
              <a:ext uri="{FF2B5EF4-FFF2-40B4-BE49-F238E27FC236}">
                <a16:creationId xmlns:a16="http://schemas.microsoft.com/office/drawing/2014/main" id="{28A27B19-3862-D5D9-EA21-A44A6A5F783C}"/>
              </a:ext>
            </a:extLst>
          </p:cNvPr>
          <p:cNvSpPr txBox="1"/>
          <p:nvPr/>
        </p:nvSpPr>
        <p:spPr>
          <a:xfrm>
            <a:off x="360000" y="1017019"/>
            <a:ext cx="11495066" cy="545600"/>
          </a:xfrm>
          <a:prstGeom prst="rect">
            <a:avLst/>
          </a:prstGeom>
          <a:noFill/>
        </p:spPr>
        <p:txBody>
          <a:bodyPr wrap="square" lIns="0" tIns="0" rIns="0" bIns="0" rtlCol="0">
            <a:noAutofit/>
          </a:bodyPr>
          <a:lstStyle/>
          <a:p>
            <a:r>
              <a:rPr lang="en-US" sz="2000">
                <a:solidFill>
                  <a:schemeClr val="accent2"/>
                </a:solidFill>
                <a:latin typeface="+mj-lt"/>
                <a:cs typeface="Arial"/>
              </a:rPr>
              <a:t>Learning to perform ‘Mob March’  </a:t>
            </a:r>
            <a:endParaRPr lang="en-AU" sz="2000">
              <a:solidFill>
                <a:schemeClr val="accent2"/>
              </a:solidFill>
              <a:latin typeface="+mj-lt"/>
            </a:endParaRPr>
          </a:p>
        </p:txBody>
      </p:sp>
      <p:sp>
        <p:nvSpPr>
          <p:cNvPr id="3" name="TextBox 2">
            <a:extLst>
              <a:ext uri="{FF2B5EF4-FFF2-40B4-BE49-F238E27FC236}">
                <a16:creationId xmlns:a16="http://schemas.microsoft.com/office/drawing/2014/main" id="{A7F44EA0-FCA1-70F0-4C29-F80E66A0FC7E}"/>
              </a:ext>
            </a:extLst>
          </p:cNvPr>
          <p:cNvSpPr txBox="1"/>
          <p:nvPr/>
        </p:nvSpPr>
        <p:spPr>
          <a:xfrm>
            <a:off x="360000" y="1420929"/>
            <a:ext cx="11484000" cy="888162"/>
          </a:xfrm>
          <a:prstGeom prst="rect">
            <a:avLst/>
          </a:prstGeom>
          <a:noFill/>
        </p:spPr>
        <p:txBody>
          <a:bodyPr wrap="square" lIns="0" tIns="0" rIns="0" bIns="0" rtlCol="0">
            <a:noAutofit/>
          </a:bodyPr>
          <a:lstStyle/>
          <a:p>
            <a:pPr algn="l">
              <a:lnSpc>
                <a:spcPct val="150000"/>
              </a:lnSpc>
            </a:pPr>
            <a:r>
              <a:rPr lang="en-US" sz="1800"/>
              <a:t>The score and parts for ‘Mob March’ can be accessed in the score booklet. Below are the guitar and piano chord diagrams.</a:t>
            </a:r>
            <a:endParaRPr lang="en-AU" sz="1800"/>
          </a:p>
        </p:txBody>
      </p:sp>
      <p:pic>
        <p:nvPicPr>
          <p:cNvPr id="42" name="Picture 41" descr="This guitar chord diagram outlines C">
            <a:extLst>
              <a:ext uri="{FF2B5EF4-FFF2-40B4-BE49-F238E27FC236}">
                <a16:creationId xmlns:a16="http://schemas.microsoft.com/office/drawing/2014/main" id="{D0EFDF83-A0AE-38F9-32E1-29FBDA1547D6}"/>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095594" y="2346033"/>
            <a:ext cx="1021918" cy="1595248"/>
          </a:xfrm>
          <a:prstGeom prst="rect">
            <a:avLst/>
          </a:prstGeom>
        </p:spPr>
      </p:pic>
      <p:pic>
        <p:nvPicPr>
          <p:cNvPr id="41" name="Picture 40" descr="This guitar chord diagram outlines Am">
            <a:extLst>
              <a:ext uri="{FF2B5EF4-FFF2-40B4-BE49-F238E27FC236}">
                <a16:creationId xmlns:a16="http://schemas.microsoft.com/office/drawing/2014/main" id="{CFA6AB94-C2CF-7910-0211-3FF04D8645A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843913" y="2334491"/>
            <a:ext cx="1088543" cy="1595248"/>
          </a:xfrm>
          <a:prstGeom prst="rect">
            <a:avLst/>
          </a:prstGeom>
        </p:spPr>
      </p:pic>
      <p:pic>
        <p:nvPicPr>
          <p:cNvPr id="44" name="Picture 43" descr="This guitar chord diagram outlines E minor.">
            <a:extLst>
              <a:ext uri="{FF2B5EF4-FFF2-40B4-BE49-F238E27FC236}">
                <a16:creationId xmlns:a16="http://schemas.microsoft.com/office/drawing/2014/main" id="{559A6388-4E7C-DC0F-6859-C06A5FCB914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687499" y="2346033"/>
            <a:ext cx="1087275" cy="1595250"/>
          </a:xfrm>
          <a:prstGeom prst="rect">
            <a:avLst/>
          </a:prstGeom>
        </p:spPr>
      </p:pic>
      <p:pic>
        <p:nvPicPr>
          <p:cNvPr id="46" name="Picture 45" descr="This guitar chord diagram outlines F major">
            <a:extLst>
              <a:ext uri="{FF2B5EF4-FFF2-40B4-BE49-F238E27FC236}">
                <a16:creationId xmlns:a16="http://schemas.microsoft.com/office/drawing/2014/main" id="{3F6FACDF-ADF2-419D-51F8-ABA83776B00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406024" y="2361841"/>
            <a:ext cx="1037137" cy="1602527"/>
          </a:xfrm>
          <a:prstGeom prst="rect">
            <a:avLst/>
          </a:prstGeom>
        </p:spPr>
      </p:pic>
      <p:pic>
        <p:nvPicPr>
          <p:cNvPr id="47" name="Picture 46" descr="This guitar chord diagram outlines AE flat">
            <a:extLst>
              <a:ext uri="{FF2B5EF4-FFF2-40B4-BE49-F238E27FC236}">
                <a16:creationId xmlns:a16="http://schemas.microsoft.com/office/drawing/2014/main" id="{CDC0B2E0-04E9-3412-0B5B-5062F22EBB36}"/>
              </a:ext>
            </a:extLst>
          </p:cNvPr>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a:off x="8050514" y="2334491"/>
            <a:ext cx="1138821" cy="1618334"/>
          </a:xfrm>
          <a:prstGeom prst="rect">
            <a:avLst/>
          </a:prstGeom>
        </p:spPr>
      </p:pic>
      <p:pic>
        <p:nvPicPr>
          <p:cNvPr id="48" name="Picture 47" descr="This guitar chord diagram outlines Bb major.">
            <a:extLst>
              <a:ext uri="{FF2B5EF4-FFF2-40B4-BE49-F238E27FC236}">
                <a16:creationId xmlns:a16="http://schemas.microsoft.com/office/drawing/2014/main" id="{2C00D6A2-56A8-1D4F-35C6-7AB2DEFF9794}"/>
              </a:ext>
            </a:extLst>
          </p:cNvPr>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a:xfrm>
            <a:off x="9792937" y="2346034"/>
            <a:ext cx="1138821" cy="1618334"/>
          </a:xfrm>
          <a:prstGeom prst="rect">
            <a:avLst/>
          </a:prstGeom>
        </p:spPr>
      </p:pic>
      <p:pic>
        <p:nvPicPr>
          <p:cNvPr id="50" name="Picture 49" descr="This piano chord diagram outlines C major chord">
            <a:extLst>
              <a:ext uri="{FF2B5EF4-FFF2-40B4-BE49-F238E27FC236}">
                <a16:creationId xmlns:a16="http://schemas.microsoft.com/office/drawing/2014/main" id="{DA0DDE51-4C07-8BC9-C133-D7B0656FA487}"/>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642288" y="4150856"/>
            <a:ext cx="1745896" cy="1059279"/>
          </a:xfrm>
          <a:prstGeom prst="rect">
            <a:avLst/>
          </a:prstGeom>
        </p:spPr>
      </p:pic>
      <p:pic>
        <p:nvPicPr>
          <p:cNvPr id="52" name="Picture 51" descr="This piano chord diagram outlines A minor">
            <a:extLst>
              <a:ext uri="{FF2B5EF4-FFF2-40B4-BE49-F238E27FC236}">
                <a16:creationId xmlns:a16="http://schemas.microsoft.com/office/drawing/2014/main" id="{ABEADDAF-F21B-29CF-F6F9-EBBA291E6BB7}"/>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794914" y="4150546"/>
            <a:ext cx="1959191" cy="1063861"/>
          </a:xfrm>
          <a:prstGeom prst="rect">
            <a:avLst/>
          </a:prstGeom>
        </p:spPr>
      </p:pic>
      <p:pic>
        <p:nvPicPr>
          <p:cNvPr id="54" name="Picture 53" descr="This piano chord diagram outlines E minor">
            <a:extLst>
              <a:ext uri="{FF2B5EF4-FFF2-40B4-BE49-F238E27FC236}">
                <a16:creationId xmlns:a16="http://schemas.microsoft.com/office/drawing/2014/main" id="{54D0081B-6150-1E3A-3302-BC130EF6D7CC}"/>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050514" y="4150701"/>
            <a:ext cx="1959191" cy="1059589"/>
          </a:xfrm>
          <a:prstGeom prst="rect">
            <a:avLst/>
          </a:prstGeom>
        </p:spPr>
      </p:pic>
      <p:pic>
        <p:nvPicPr>
          <p:cNvPr id="56" name="Picture 55" descr="This piano chord diagram outlines F major">
            <a:extLst>
              <a:ext uri="{FF2B5EF4-FFF2-40B4-BE49-F238E27FC236}">
                <a16:creationId xmlns:a16="http://schemas.microsoft.com/office/drawing/2014/main" id="{E5D0E13B-F027-5E7A-3A9D-FE17CB6329CA}"/>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3059566" y="5293842"/>
            <a:ext cx="1933313" cy="1059278"/>
          </a:xfrm>
          <a:prstGeom prst="rect">
            <a:avLst/>
          </a:prstGeom>
        </p:spPr>
      </p:pic>
      <p:pic>
        <p:nvPicPr>
          <p:cNvPr id="60" name="Picture 59" descr="This piano chord diagram outlines Eb major">
            <a:extLst>
              <a:ext uri="{FF2B5EF4-FFF2-40B4-BE49-F238E27FC236}">
                <a16:creationId xmlns:a16="http://schemas.microsoft.com/office/drawing/2014/main" id="{1A582928-8AE0-E957-063A-DBF2E9F5469F}"/>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6156889" y="5293842"/>
            <a:ext cx="1893625" cy="1063861"/>
          </a:xfrm>
          <a:prstGeom prst="rect">
            <a:avLst/>
          </a:prstGeom>
        </p:spPr>
      </p:pic>
      <p:pic>
        <p:nvPicPr>
          <p:cNvPr id="62" name="Picture 61" descr="This piano chord diagram outlines Bb major">
            <a:extLst>
              <a:ext uri="{FF2B5EF4-FFF2-40B4-BE49-F238E27FC236}">
                <a16:creationId xmlns:a16="http://schemas.microsoft.com/office/drawing/2014/main" id="{350F56C6-4B26-B87F-1837-DEA12ACA19EC}"/>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9214523" y="5293843"/>
            <a:ext cx="1881882" cy="1059277"/>
          </a:xfrm>
          <a:prstGeom prst="rect">
            <a:avLst/>
          </a:prstGeom>
        </p:spPr>
      </p:pic>
      <p:sp>
        <p:nvSpPr>
          <p:cNvPr id="6" name="TextBox 2">
            <a:extLst>
              <a:ext uri="{FF2B5EF4-FFF2-40B4-BE49-F238E27FC236}">
                <a16:creationId xmlns:a16="http://schemas.microsoft.com/office/drawing/2014/main" id="{E2365C9B-751A-6CCC-8D52-936757CD781A}"/>
              </a:ext>
            </a:extLst>
          </p:cNvPr>
          <p:cNvSpPr txBox="1"/>
          <p:nvPr/>
        </p:nvSpPr>
        <p:spPr>
          <a:xfrm>
            <a:off x="360000" y="6541400"/>
            <a:ext cx="11807285" cy="153888"/>
          </a:xfrm>
          <a:prstGeom prst="rect">
            <a:avLst/>
          </a:prstGeom>
          <a:noFill/>
        </p:spPr>
        <p:txBody>
          <a:bodyPr rot="0" spcFirstLastPara="0" vert="horz" wrap="square" lIns="0" tIns="0" rIns="0" bIns="0" numCol="1" spcCol="0" rtlCol="0" fromWordArt="0" anchor="t" anchorCtr="0" forceAA="0" compatLnSpc="1">
            <a:prstTxWarp prst="textNoShape">
              <a:avLst/>
            </a:prstTxWarp>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en-AU" sz="1000"/>
              <a:t>'Warrell Creek ' by Emma Donovan has been licensed by the NSW Department of Education. All rights reserved for the use of NSW Department of Education teachers and students only.</a:t>
            </a:r>
            <a:endParaRPr lang="en-US" sz="1000"/>
          </a:p>
        </p:txBody>
      </p:sp>
      <p:sp>
        <p:nvSpPr>
          <p:cNvPr id="2" name="Slide Number Placeholder 1">
            <a:extLst>
              <a:ext uri="{FF2B5EF4-FFF2-40B4-BE49-F238E27FC236}">
                <a16:creationId xmlns:a16="http://schemas.microsoft.com/office/drawing/2014/main" id="{05DD40AA-DDED-EA5E-6522-7EDB345CEC5F}"/>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46</a:t>
            </a:fld>
            <a:endParaRPr lang="en-AU"/>
          </a:p>
        </p:txBody>
      </p:sp>
    </p:spTree>
    <p:extLst>
      <p:ext uri="{BB962C8B-B14F-4D97-AF65-F5344CB8AC3E}">
        <p14:creationId xmlns:p14="http://schemas.microsoft.com/office/powerpoint/2010/main" val="4293380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EDF9E0"/>
        </a:solidFill>
        <a:effectLst/>
      </p:bgPr>
    </p:bg>
    <p:spTree>
      <p:nvGrpSpPr>
        <p:cNvPr id="1" name="">
          <a:extLst>
            <a:ext uri="{FF2B5EF4-FFF2-40B4-BE49-F238E27FC236}">
              <a16:creationId xmlns:a16="http://schemas.microsoft.com/office/drawing/2014/main" id="{CC6B2D6C-32B9-012B-F6E3-3DB89AAC1CA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DEFF282-0DA6-438B-2D71-6EBDCE607656}"/>
              </a:ext>
            </a:extLst>
          </p:cNvPr>
          <p:cNvSpPr>
            <a:spLocks noGrp="1"/>
          </p:cNvSpPr>
          <p:nvPr>
            <p:ph type="title"/>
          </p:nvPr>
        </p:nvSpPr>
        <p:spPr/>
        <p:txBody>
          <a:bodyPr/>
          <a:lstStyle/>
          <a:p>
            <a:r>
              <a:rPr lang="en-AU">
                <a:latin typeface="+mj-lt"/>
                <a:cs typeface="Arial"/>
              </a:rPr>
              <a:t>Activity</a:t>
            </a:r>
            <a:r>
              <a:rPr lang="en-AU">
                <a:latin typeface="+mj-lt"/>
                <a:ea typeface="Calibri"/>
                <a:cs typeface="Arial"/>
              </a:rPr>
              <a:t> </a:t>
            </a:r>
            <a:r>
              <a:rPr lang="en-AU">
                <a:latin typeface="+mj-lt"/>
                <a:cs typeface="Arial"/>
              </a:rPr>
              <a:t>2.3 – class instrumental arrangement (8)</a:t>
            </a:r>
            <a:endParaRPr lang="en-US">
              <a:latin typeface="+mj-lt"/>
            </a:endParaRPr>
          </a:p>
        </p:txBody>
      </p:sp>
      <p:sp>
        <p:nvSpPr>
          <p:cNvPr id="8" name="Text Placeholder 7">
            <a:extLst>
              <a:ext uri="{FF2B5EF4-FFF2-40B4-BE49-F238E27FC236}">
                <a16:creationId xmlns:a16="http://schemas.microsoft.com/office/drawing/2014/main" id="{F597F1AC-2F3B-CD91-CF5C-67A2F1BD4730}"/>
              </a:ext>
            </a:extLst>
          </p:cNvPr>
          <p:cNvSpPr>
            <a:spLocks noGrp="1"/>
          </p:cNvSpPr>
          <p:nvPr>
            <p:ph type="body" sz="quarter" idx="18"/>
          </p:nvPr>
        </p:nvSpPr>
        <p:spPr/>
        <p:txBody>
          <a:bodyPr/>
          <a:lstStyle/>
          <a:p>
            <a:r>
              <a:rPr lang="en-US">
                <a:latin typeface="+mj-lt"/>
                <a:cs typeface="Arial"/>
              </a:rPr>
              <a:t>Performance – outro keyboard (2)</a:t>
            </a:r>
          </a:p>
        </p:txBody>
      </p:sp>
      <p:sp>
        <p:nvSpPr>
          <p:cNvPr id="11" name="TextBox 10">
            <a:extLst>
              <a:ext uri="{FF2B5EF4-FFF2-40B4-BE49-F238E27FC236}">
                <a16:creationId xmlns:a16="http://schemas.microsoft.com/office/drawing/2014/main" id="{653F708A-4729-0594-4775-D8D1B84399D7}"/>
              </a:ext>
            </a:extLst>
          </p:cNvPr>
          <p:cNvSpPr txBox="1"/>
          <p:nvPr/>
        </p:nvSpPr>
        <p:spPr>
          <a:xfrm>
            <a:off x="359999" y="1804802"/>
            <a:ext cx="2298353" cy="496931"/>
          </a:xfrm>
          <a:prstGeom prst="rect">
            <a:avLst/>
          </a:prstGeom>
          <a:noFill/>
        </p:spPr>
        <p:txBody>
          <a:bodyPr wrap="square" lIns="0" anchor="ctr">
            <a:spAutoFit/>
          </a:bodyPr>
          <a:lstStyle/>
          <a:p>
            <a:pPr>
              <a:lnSpc>
                <a:spcPct val="150000"/>
              </a:lnSpc>
            </a:pPr>
            <a:r>
              <a:rPr lang="en-AU" sz="1800">
                <a:cs typeface="Arial"/>
              </a:rPr>
              <a:t>Chord progression </a:t>
            </a:r>
            <a:r>
              <a:rPr lang="en-US" sz="2000">
                <a:cs typeface="Arial"/>
              </a:rPr>
              <a:t>–</a:t>
            </a:r>
            <a:endParaRPr lang="en-AU" sz="1800">
              <a:cs typeface="Arial"/>
            </a:endParaRPr>
          </a:p>
        </p:txBody>
      </p:sp>
      <p:sp>
        <p:nvSpPr>
          <p:cNvPr id="6" name="TextBox 5">
            <a:extLst>
              <a:ext uri="{FF2B5EF4-FFF2-40B4-BE49-F238E27FC236}">
                <a16:creationId xmlns:a16="http://schemas.microsoft.com/office/drawing/2014/main" id="{D697C7D3-9182-F694-C29B-F1ABD1399117}"/>
              </a:ext>
            </a:extLst>
          </p:cNvPr>
          <p:cNvSpPr txBox="1"/>
          <p:nvPr/>
        </p:nvSpPr>
        <p:spPr>
          <a:xfrm>
            <a:off x="2667784" y="1731296"/>
            <a:ext cx="2870200" cy="643942"/>
          </a:xfrm>
          <a:prstGeom prst="rect">
            <a:avLst/>
          </a:prstGeom>
          <a:noFill/>
        </p:spPr>
        <p:txBody>
          <a:bodyPr wrap="square" lIns="0" tIns="0" rIns="0" bIns="0" rtlCol="0" anchor="ctr">
            <a:noAutofit/>
          </a:bodyPr>
          <a:lstStyle/>
          <a:p>
            <a:r>
              <a:rPr lang="en-GB" sz="3600" b="1"/>
              <a:t>C  |  E</a:t>
            </a:r>
            <a:r>
              <a:rPr lang="en-GB" sz="3600" b="1">
                <a:latin typeface="Segoe UI Symbol" panose="020B0502040204020203" pitchFamily="34" charset="0"/>
                <a:ea typeface="Segoe UI Symbol" panose="020B0502040204020203" pitchFamily="34" charset="0"/>
              </a:rPr>
              <a:t>♭</a:t>
            </a:r>
            <a:r>
              <a:rPr lang="en-GB" sz="3600" b="1"/>
              <a:t>  | B</a:t>
            </a:r>
            <a:r>
              <a:rPr lang="en-GB" sz="3600" b="1">
                <a:latin typeface="Segoe UI Symbol" panose="020B0502040204020203" pitchFamily="34" charset="0"/>
                <a:ea typeface="Segoe UI Symbol" panose="020B0502040204020203" pitchFamily="34" charset="0"/>
              </a:rPr>
              <a:t>♭</a:t>
            </a:r>
            <a:endParaRPr lang="en-AU" sz="1800"/>
          </a:p>
        </p:txBody>
      </p:sp>
      <p:sp>
        <p:nvSpPr>
          <p:cNvPr id="12" name="TextBox 11">
            <a:extLst>
              <a:ext uri="{FF2B5EF4-FFF2-40B4-BE49-F238E27FC236}">
                <a16:creationId xmlns:a16="http://schemas.microsoft.com/office/drawing/2014/main" id="{D8D47E9A-426B-D130-FE2D-5297ACDC1E1D}"/>
              </a:ext>
            </a:extLst>
          </p:cNvPr>
          <p:cNvSpPr txBox="1"/>
          <p:nvPr/>
        </p:nvSpPr>
        <p:spPr>
          <a:xfrm>
            <a:off x="2178823" y="2656806"/>
            <a:ext cx="665019" cy="492443"/>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r>
              <a:rPr lang="en-GB" sz="3200" b="1"/>
              <a:t>C</a:t>
            </a:r>
            <a:endParaRPr lang="en-GB"/>
          </a:p>
        </p:txBody>
      </p:sp>
      <p:pic>
        <p:nvPicPr>
          <p:cNvPr id="24" name="Picture 23" descr="A black and white piano keyboard highlighting the notes C, E and G in green to show the C chord">
            <a:extLst>
              <a:ext uri="{FF2B5EF4-FFF2-40B4-BE49-F238E27FC236}">
                <a16:creationId xmlns:a16="http://schemas.microsoft.com/office/drawing/2014/main" id="{37B3A1CB-8A7C-DB70-0949-1FA889EA0771}"/>
              </a:ext>
            </a:extLst>
          </p:cNvPr>
          <p:cNvPicPr>
            <a:picLocks noChangeAspect="1"/>
          </p:cNvPicPr>
          <p:nvPr/>
        </p:nvPicPr>
        <p:blipFill>
          <a:blip r:embed="rId2"/>
          <a:stretch>
            <a:fillRect/>
          </a:stretch>
        </p:blipFill>
        <p:spPr>
          <a:xfrm>
            <a:off x="1076232" y="3146836"/>
            <a:ext cx="2870200" cy="1311259"/>
          </a:xfrm>
          <a:prstGeom prst="rect">
            <a:avLst/>
          </a:prstGeom>
        </p:spPr>
      </p:pic>
      <p:sp>
        <p:nvSpPr>
          <p:cNvPr id="14" name="TextBox 13">
            <a:extLst>
              <a:ext uri="{FF2B5EF4-FFF2-40B4-BE49-F238E27FC236}">
                <a16:creationId xmlns:a16="http://schemas.microsoft.com/office/drawing/2014/main" id="{A9176F54-387F-C4A6-25D1-E5D6B8CEB91B}"/>
              </a:ext>
            </a:extLst>
          </p:cNvPr>
          <p:cNvSpPr txBox="1"/>
          <p:nvPr/>
        </p:nvSpPr>
        <p:spPr>
          <a:xfrm>
            <a:off x="5872008" y="2656806"/>
            <a:ext cx="463498" cy="984885"/>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r>
              <a:rPr lang="en-GB" sz="3200" b="1"/>
              <a:t>E</a:t>
            </a:r>
            <a:r>
              <a:rPr lang="en-GB" sz="3200" b="1">
                <a:latin typeface="Segoe UI Symbol" panose="020B0502040204020203" pitchFamily="34" charset="0"/>
                <a:ea typeface="Segoe UI Symbol" panose="020B0502040204020203" pitchFamily="34" charset="0"/>
              </a:rPr>
              <a:t>♭</a:t>
            </a:r>
            <a:endParaRPr lang="en-US"/>
          </a:p>
        </p:txBody>
      </p:sp>
      <p:pic>
        <p:nvPicPr>
          <p:cNvPr id="32" name="Picture 31" descr="A black and white piano keyboard highlighting the notes E flat, G and B flat in green to show the E flat chord">
            <a:extLst>
              <a:ext uri="{FF2B5EF4-FFF2-40B4-BE49-F238E27FC236}">
                <a16:creationId xmlns:a16="http://schemas.microsoft.com/office/drawing/2014/main" id="{EFE51AEB-ED99-07F5-6FF0-24603AF795B5}"/>
              </a:ext>
            </a:extLst>
          </p:cNvPr>
          <p:cNvPicPr>
            <a:picLocks noChangeAspect="1"/>
          </p:cNvPicPr>
          <p:nvPr/>
        </p:nvPicPr>
        <p:blipFill>
          <a:blip r:embed="rId3"/>
          <a:stretch>
            <a:fillRect/>
          </a:stretch>
        </p:blipFill>
        <p:spPr>
          <a:xfrm>
            <a:off x="4665330" y="3125658"/>
            <a:ext cx="2876855" cy="1347388"/>
          </a:xfrm>
          <a:prstGeom prst="rect">
            <a:avLst/>
          </a:prstGeom>
        </p:spPr>
      </p:pic>
      <p:sp>
        <p:nvSpPr>
          <p:cNvPr id="15" name="TextBox 14">
            <a:extLst>
              <a:ext uri="{FF2B5EF4-FFF2-40B4-BE49-F238E27FC236}">
                <a16:creationId xmlns:a16="http://schemas.microsoft.com/office/drawing/2014/main" id="{896EEE57-A7C2-2917-3FEB-A27091BC5D4D}"/>
              </a:ext>
            </a:extLst>
          </p:cNvPr>
          <p:cNvSpPr txBox="1"/>
          <p:nvPr/>
        </p:nvSpPr>
        <p:spPr>
          <a:xfrm>
            <a:off x="9347438" y="2656806"/>
            <a:ext cx="690209" cy="492443"/>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r>
              <a:rPr lang="en-GB" sz="3200" b="1"/>
              <a:t>B</a:t>
            </a:r>
            <a:r>
              <a:rPr lang="en-GB" sz="3200" b="1">
                <a:latin typeface="Segoe UI Symbol" panose="020B0502040204020203" pitchFamily="34" charset="0"/>
                <a:ea typeface="Segoe UI Symbol" panose="020B0502040204020203" pitchFamily="34" charset="0"/>
              </a:rPr>
              <a:t>♭</a:t>
            </a:r>
            <a:endParaRPr lang="en-US"/>
          </a:p>
        </p:txBody>
      </p:sp>
      <p:pic>
        <p:nvPicPr>
          <p:cNvPr id="30" name="Picture 29" descr="A black and white piano keyboard highlighting the notes B flat, D and F in green to show the B flat chord">
            <a:extLst>
              <a:ext uri="{FF2B5EF4-FFF2-40B4-BE49-F238E27FC236}">
                <a16:creationId xmlns:a16="http://schemas.microsoft.com/office/drawing/2014/main" id="{DD80AD11-F7B9-4FDF-513D-1672718478FE}"/>
              </a:ext>
            </a:extLst>
          </p:cNvPr>
          <p:cNvPicPr>
            <a:picLocks noChangeAspect="1"/>
          </p:cNvPicPr>
          <p:nvPr/>
        </p:nvPicPr>
        <p:blipFill>
          <a:blip r:embed="rId4"/>
          <a:stretch>
            <a:fillRect/>
          </a:stretch>
        </p:blipFill>
        <p:spPr>
          <a:xfrm>
            <a:off x="8261084" y="3155756"/>
            <a:ext cx="2862916" cy="1311259"/>
          </a:xfrm>
          <a:prstGeom prst="rect">
            <a:avLst/>
          </a:prstGeom>
        </p:spPr>
      </p:pic>
      <p:sp>
        <p:nvSpPr>
          <p:cNvPr id="10" name="TextBox 9">
            <a:extLst>
              <a:ext uri="{FF2B5EF4-FFF2-40B4-BE49-F238E27FC236}">
                <a16:creationId xmlns:a16="http://schemas.microsoft.com/office/drawing/2014/main" id="{45D3F095-2F2F-B363-370B-843E9CC1EA18}"/>
              </a:ext>
            </a:extLst>
          </p:cNvPr>
          <p:cNvSpPr txBox="1"/>
          <p:nvPr/>
        </p:nvSpPr>
        <p:spPr>
          <a:xfrm>
            <a:off x="360000" y="4756703"/>
            <a:ext cx="11483998" cy="933525"/>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1200"/>
              </a:spcAft>
            </a:pPr>
            <a:r>
              <a:rPr lang="en-AU" sz="1800"/>
              <a:t>Rehearse the full outro slowly, focusing on a steady pulse.</a:t>
            </a:r>
            <a:endParaRPr lang="en-AU" sz="1800">
              <a:cs typeface="Arial"/>
            </a:endParaRPr>
          </a:p>
          <a:p>
            <a:pPr>
              <a:lnSpc>
                <a:spcPct val="150000"/>
              </a:lnSpc>
              <a:spcAft>
                <a:spcPts val="1200"/>
              </a:spcAft>
            </a:pPr>
            <a:r>
              <a:rPr lang="en-AU" sz="1800"/>
              <a:t>Repeat at performance tempo with strong volume and uniform phrasing.</a:t>
            </a:r>
            <a:endParaRPr lang="en-AU" sz="1800">
              <a:cs typeface="Arial"/>
            </a:endParaRPr>
          </a:p>
        </p:txBody>
      </p:sp>
      <p:sp>
        <p:nvSpPr>
          <p:cNvPr id="9" name="TextBox 2">
            <a:extLst>
              <a:ext uri="{FF2B5EF4-FFF2-40B4-BE49-F238E27FC236}">
                <a16:creationId xmlns:a16="http://schemas.microsoft.com/office/drawing/2014/main" id="{2CA96538-974C-2695-DB4F-2AD6363E6879}"/>
              </a:ext>
            </a:extLst>
          </p:cNvPr>
          <p:cNvSpPr txBox="1"/>
          <p:nvPr/>
        </p:nvSpPr>
        <p:spPr>
          <a:xfrm>
            <a:off x="360535" y="6543012"/>
            <a:ext cx="11486443" cy="153888"/>
          </a:xfrm>
          <a:prstGeom prst="rect">
            <a:avLst/>
          </a:prstGeom>
          <a:noFill/>
        </p:spPr>
        <p:txBody>
          <a:bodyPr rot="0" spcFirstLastPara="0" vert="horz" wrap="square" lIns="0" tIns="0" rIns="0" bIns="0" numCol="1" spcCol="0" rtlCol="0" fromWordArt="0" anchor="t" anchorCtr="0" forceAA="0" compatLnSpc="1">
            <a:prstTxWarp prst="textNoShape">
              <a:avLst/>
            </a:prstTxWarp>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en-AU" sz="1000"/>
              <a:t>'Mob March' by Emma Donovan has been licensed by the NSW Department of Education. All rights reserved for the use of NSW Department of Education teachers and students only.</a:t>
            </a:r>
            <a:endParaRPr lang="en-US" sz="1000"/>
          </a:p>
        </p:txBody>
      </p:sp>
      <p:sp>
        <p:nvSpPr>
          <p:cNvPr id="2" name="Slide Number Placeholder 1">
            <a:extLst>
              <a:ext uri="{FF2B5EF4-FFF2-40B4-BE49-F238E27FC236}">
                <a16:creationId xmlns:a16="http://schemas.microsoft.com/office/drawing/2014/main" id="{5D0A5F67-7F60-DCD4-A75D-8F233805BC4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47</a:t>
            </a:fld>
            <a:endParaRPr lang="en-AU"/>
          </a:p>
        </p:txBody>
      </p:sp>
    </p:spTree>
    <p:extLst>
      <p:ext uri="{BB962C8B-B14F-4D97-AF65-F5344CB8AC3E}">
        <p14:creationId xmlns:p14="http://schemas.microsoft.com/office/powerpoint/2010/main" val="2680972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EDF9E0"/>
        </a:solidFill>
        <a:effectLst/>
      </p:bgPr>
    </p:bg>
    <p:spTree>
      <p:nvGrpSpPr>
        <p:cNvPr id="1" name="">
          <a:extLst>
            <a:ext uri="{FF2B5EF4-FFF2-40B4-BE49-F238E27FC236}">
              <a16:creationId xmlns:a16="http://schemas.microsoft.com/office/drawing/2014/main" id="{84D86B23-8AEA-55C9-6AE1-5A9979F3FD4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D1ED863-BD7F-D3E1-D855-39007D596D93}"/>
              </a:ext>
            </a:extLst>
          </p:cNvPr>
          <p:cNvSpPr>
            <a:spLocks noGrp="1"/>
          </p:cNvSpPr>
          <p:nvPr>
            <p:ph type="title"/>
          </p:nvPr>
        </p:nvSpPr>
        <p:spPr/>
        <p:txBody>
          <a:bodyPr/>
          <a:lstStyle/>
          <a:p>
            <a:r>
              <a:rPr lang="en-AU">
                <a:latin typeface="+mj-lt"/>
                <a:cs typeface="Arial"/>
              </a:rPr>
              <a:t>Activity</a:t>
            </a:r>
            <a:r>
              <a:rPr lang="en-AU">
                <a:latin typeface="+mj-lt"/>
                <a:ea typeface="Calibri"/>
                <a:cs typeface="Arial"/>
              </a:rPr>
              <a:t> </a:t>
            </a:r>
            <a:r>
              <a:rPr lang="en-AU">
                <a:latin typeface="+mj-lt"/>
                <a:cs typeface="Arial"/>
              </a:rPr>
              <a:t>2.3 – class instrumental arrangement (9)</a:t>
            </a:r>
            <a:endParaRPr lang="en-US">
              <a:latin typeface="+mj-lt"/>
            </a:endParaRPr>
          </a:p>
        </p:txBody>
      </p:sp>
      <p:sp>
        <p:nvSpPr>
          <p:cNvPr id="8" name="Text Placeholder 7">
            <a:extLst>
              <a:ext uri="{FF2B5EF4-FFF2-40B4-BE49-F238E27FC236}">
                <a16:creationId xmlns:a16="http://schemas.microsoft.com/office/drawing/2014/main" id="{9DF08524-9337-6D82-47C7-9598EA9435C7}"/>
              </a:ext>
            </a:extLst>
          </p:cNvPr>
          <p:cNvSpPr>
            <a:spLocks noGrp="1"/>
          </p:cNvSpPr>
          <p:nvPr>
            <p:ph type="body" sz="quarter" idx="18"/>
          </p:nvPr>
        </p:nvSpPr>
        <p:spPr/>
        <p:txBody>
          <a:bodyPr/>
          <a:lstStyle/>
          <a:p>
            <a:r>
              <a:rPr lang="en-US">
                <a:latin typeface="+mj-lt"/>
                <a:cs typeface="Arial"/>
              </a:rPr>
              <a:t>Performance – outro guitar (3)</a:t>
            </a:r>
            <a:endParaRPr lang="en-US">
              <a:latin typeface="+mj-lt"/>
            </a:endParaRPr>
          </a:p>
        </p:txBody>
      </p:sp>
      <p:sp>
        <p:nvSpPr>
          <p:cNvPr id="18" name="TextBox 17">
            <a:extLst>
              <a:ext uri="{FF2B5EF4-FFF2-40B4-BE49-F238E27FC236}">
                <a16:creationId xmlns:a16="http://schemas.microsoft.com/office/drawing/2014/main" id="{EA6E2917-CAF3-92AC-5945-BBAFA0994CAC}"/>
              </a:ext>
            </a:extLst>
          </p:cNvPr>
          <p:cNvSpPr txBox="1"/>
          <p:nvPr/>
        </p:nvSpPr>
        <p:spPr>
          <a:xfrm>
            <a:off x="359999" y="1804802"/>
            <a:ext cx="2298353" cy="496931"/>
          </a:xfrm>
          <a:prstGeom prst="rect">
            <a:avLst/>
          </a:prstGeom>
          <a:noFill/>
        </p:spPr>
        <p:txBody>
          <a:bodyPr wrap="square" lIns="0" anchor="ctr">
            <a:spAutoFit/>
          </a:bodyPr>
          <a:lstStyle/>
          <a:p>
            <a:pPr>
              <a:lnSpc>
                <a:spcPct val="150000"/>
              </a:lnSpc>
            </a:pPr>
            <a:r>
              <a:rPr lang="en-AU" sz="1800">
                <a:cs typeface="Arial"/>
              </a:rPr>
              <a:t>Chord progression </a:t>
            </a:r>
            <a:r>
              <a:rPr lang="en-US" sz="2000">
                <a:cs typeface="Arial"/>
              </a:rPr>
              <a:t>–</a:t>
            </a:r>
            <a:endParaRPr lang="en-AU" sz="1800">
              <a:cs typeface="Arial"/>
            </a:endParaRPr>
          </a:p>
        </p:txBody>
      </p:sp>
      <p:sp>
        <p:nvSpPr>
          <p:cNvPr id="16" name="TextBox 15">
            <a:extLst>
              <a:ext uri="{FF2B5EF4-FFF2-40B4-BE49-F238E27FC236}">
                <a16:creationId xmlns:a16="http://schemas.microsoft.com/office/drawing/2014/main" id="{29AAE482-1DBD-519D-BE54-2160289942C9}"/>
              </a:ext>
            </a:extLst>
          </p:cNvPr>
          <p:cNvSpPr txBox="1"/>
          <p:nvPr/>
        </p:nvSpPr>
        <p:spPr>
          <a:xfrm>
            <a:off x="2667784" y="1731296"/>
            <a:ext cx="2870200" cy="643942"/>
          </a:xfrm>
          <a:prstGeom prst="rect">
            <a:avLst/>
          </a:prstGeom>
          <a:noFill/>
        </p:spPr>
        <p:txBody>
          <a:bodyPr wrap="square" lIns="0" tIns="0" rIns="0" bIns="0" rtlCol="0" anchor="ctr">
            <a:noAutofit/>
          </a:bodyPr>
          <a:lstStyle/>
          <a:p>
            <a:r>
              <a:rPr lang="en-GB" sz="3600" b="1"/>
              <a:t>C  |  E</a:t>
            </a:r>
            <a:r>
              <a:rPr lang="en-GB" sz="3600" b="1">
                <a:latin typeface="Segoe UI Symbol" panose="020B0502040204020203" pitchFamily="34" charset="0"/>
                <a:ea typeface="Segoe UI Symbol" panose="020B0502040204020203" pitchFamily="34" charset="0"/>
              </a:rPr>
              <a:t>♭</a:t>
            </a:r>
            <a:r>
              <a:rPr lang="en-GB" sz="3600" b="1"/>
              <a:t>  | B</a:t>
            </a:r>
            <a:r>
              <a:rPr lang="en-GB" sz="3600" b="1">
                <a:latin typeface="Segoe UI Symbol" panose="020B0502040204020203" pitchFamily="34" charset="0"/>
                <a:ea typeface="Segoe UI Symbol" panose="020B0502040204020203" pitchFamily="34" charset="0"/>
              </a:rPr>
              <a:t>♭</a:t>
            </a:r>
            <a:endParaRPr lang="en-AU" sz="1800"/>
          </a:p>
        </p:txBody>
      </p:sp>
      <p:pic>
        <p:nvPicPr>
          <p:cNvPr id="9" name="Picture 8" descr="This guitar chord diagram outlines C">
            <a:extLst>
              <a:ext uri="{FF2B5EF4-FFF2-40B4-BE49-F238E27FC236}">
                <a16:creationId xmlns:a16="http://schemas.microsoft.com/office/drawing/2014/main" id="{E0241F82-F142-EF79-D1CD-8883F6A9A90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24971" y="2506125"/>
            <a:ext cx="1515727" cy="2197394"/>
          </a:xfrm>
          <a:prstGeom prst="rect">
            <a:avLst/>
          </a:prstGeom>
        </p:spPr>
      </p:pic>
      <p:pic>
        <p:nvPicPr>
          <p:cNvPr id="5" name="Picture 4" descr="This guitar chord diagram outlines E flat">
            <a:extLst>
              <a:ext uri="{FF2B5EF4-FFF2-40B4-BE49-F238E27FC236}">
                <a16:creationId xmlns:a16="http://schemas.microsoft.com/office/drawing/2014/main" id="{70259646-1160-A1A0-30D3-4E635986C4A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37797" y="2506125"/>
            <a:ext cx="1559104" cy="2197394"/>
          </a:xfrm>
          <a:prstGeom prst="rect">
            <a:avLst/>
          </a:prstGeom>
        </p:spPr>
      </p:pic>
      <p:pic>
        <p:nvPicPr>
          <p:cNvPr id="11" name="Picture 10" descr="This guitar chord diagram outlines B flat">
            <a:extLst>
              <a:ext uri="{FF2B5EF4-FFF2-40B4-BE49-F238E27FC236}">
                <a16:creationId xmlns:a16="http://schemas.microsoft.com/office/drawing/2014/main" id="{4D1AAD6E-8BEC-E18B-8A9A-692A5883087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99789" y="2506125"/>
            <a:ext cx="1574223" cy="2197394"/>
          </a:xfrm>
          <a:prstGeom prst="rect">
            <a:avLst/>
          </a:prstGeom>
        </p:spPr>
      </p:pic>
      <p:sp>
        <p:nvSpPr>
          <p:cNvPr id="12" name="TextBox 11">
            <a:extLst>
              <a:ext uri="{FF2B5EF4-FFF2-40B4-BE49-F238E27FC236}">
                <a16:creationId xmlns:a16="http://schemas.microsoft.com/office/drawing/2014/main" id="{B9A189A8-A64B-BCA4-527D-9912737D8E71}"/>
              </a:ext>
            </a:extLst>
          </p:cNvPr>
          <p:cNvSpPr txBox="1"/>
          <p:nvPr/>
        </p:nvSpPr>
        <p:spPr>
          <a:xfrm>
            <a:off x="8926736" y="3599268"/>
            <a:ext cx="637345" cy="30777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l"/>
            <a:r>
              <a:rPr lang="en-US" sz="2000" b="1">
                <a:cs typeface="Arial"/>
              </a:rPr>
              <a:t>or</a:t>
            </a:r>
            <a:endParaRPr lang="en-US" sz="2000" b="1"/>
          </a:p>
        </p:txBody>
      </p:sp>
      <p:pic>
        <p:nvPicPr>
          <p:cNvPr id="15" name="Picture 14" descr="This guitar chord diagram outlines B flat">
            <a:extLst>
              <a:ext uri="{FF2B5EF4-FFF2-40B4-BE49-F238E27FC236}">
                <a16:creationId xmlns:a16="http://schemas.microsoft.com/office/drawing/2014/main" id="{C8EEF359-87EE-D273-B121-850DD41C977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787698" y="2506125"/>
            <a:ext cx="1543225" cy="2197394"/>
          </a:xfrm>
          <a:prstGeom prst="rect">
            <a:avLst/>
          </a:prstGeom>
        </p:spPr>
      </p:pic>
      <p:sp>
        <p:nvSpPr>
          <p:cNvPr id="13" name="TextBox 12">
            <a:extLst>
              <a:ext uri="{FF2B5EF4-FFF2-40B4-BE49-F238E27FC236}">
                <a16:creationId xmlns:a16="http://schemas.microsoft.com/office/drawing/2014/main" id="{D17DDCC4-87DD-7596-4608-D08FF8ED0489}"/>
              </a:ext>
            </a:extLst>
          </p:cNvPr>
          <p:cNvSpPr txBox="1"/>
          <p:nvPr/>
        </p:nvSpPr>
        <p:spPr>
          <a:xfrm>
            <a:off x="360000" y="4756703"/>
            <a:ext cx="11483998" cy="933525"/>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1200"/>
              </a:spcAft>
            </a:pPr>
            <a:r>
              <a:rPr lang="en-AU" sz="1800"/>
              <a:t>Rehearse the full outro slowly, focusing on a steady pulse.</a:t>
            </a:r>
            <a:endParaRPr lang="en-AU" sz="1800">
              <a:cs typeface="Arial"/>
            </a:endParaRPr>
          </a:p>
          <a:p>
            <a:pPr>
              <a:lnSpc>
                <a:spcPct val="150000"/>
              </a:lnSpc>
              <a:spcAft>
                <a:spcPts val="1200"/>
              </a:spcAft>
            </a:pPr>
            <a:r>
              <a:rPr lang="en-AU" sz="1800"/>
              <a:t>Repeat at performance tempo with strong volume and uniform phrasing.</a:t>
            </a:r>
            <a:endParaRPr lang="en-AU" sz="1800">
              <a:cs typeface="Arial"/>
            </a:endParaRPr>
          </a:p>
        </p:txBody>
      </p:sp>
      <p:sp>
        <p:nvSpPr>
          <p:cNvPr id="17" name="TextBox 2">
            <a:extLst>
              <a:ext uri="{FF2B5EF4-FFF2-40B4-BE49-F238E27FC236}">
                <a16:creationId xmlns:a16="http://schemas.microsoft.com/office/drawing/2014/main" id="{C508F176-031D-A029-85FA-E8E21AF77081}"/>
              </a:ext>
            </a:extLst>
          </p:cNvPr>
          <p:cNvSpPr txBox="1"/>
          <p:nvPr/>
        </p:nvSpPr>
        <p:spPr>
          <a:xfrm>
            <a:off x="360535" y="6543012"/>
            <a:ext cx="11486443" cy="153888"/>
          </a:xfrm>
          <a:prstGeom prst="rect">
            <a:avLst/>
          </a:prstGeom>
          <a:noFill/>
        </p:spPr>
        <p:txBody>
          <a:bodyPr rot="0" spcFirstLastPara="0" vert="horz" wrap="square" lIns="0" tIns="0" rIns="0" bIns="0" numCol="1" spcCol="0" rtlCol="0" fromWordArt="0" anchor="t" anchorCtr="0" forceAA="0" compatLnSpc="1">
            <a:prstTxWarp prst="textNoShape">
              <a:avLst/>
            </a:prstTxWarp>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en-AU" sz="1000"/>
              <a:t>'Mob March' by Emma Donovan has been licensed by the NSW Department of Education. All rights reserved for the use of NSW Department of Education teachers and students only.</a:t>
            </a:r>
            <a:endParaRPr lang="en-US" sz="1000"/>
          </a:p>
        </p:txBody>
      </p:sp>
      <p:sp>
        <p:nvSpPr>
          <p:cNvPr id="2" name="Slide Number Placeholder 1">
            <a:extLst>
              <a:ext uri="{FF2B5EF4-FFF2-40B4-BE49-F238E27FC236}">
                <a16:creationId xmlns:a16="http://schemas.microsoft.com/office/drawing/2014/main" id="{F36FAB1A-269C-9A05-D469-A84C08DE7D6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48</a:t>
            </a:fld>
            <a:endParaRPr lang="en-AU"/>
          </a:p>
        </p:txBody>
      </p:sp>
    </p:spTree>
    <p:extLst>
      <p:ext uri="{BB962C8B-B14F-4D97-AF65-F5344CB8AC3E}">
        <p14:creationId xmlns:p14="http://schemas.microsoft.com/office/powerpoint/2010/main" val="3587342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EDF9E0"/>
        </a:solidFill>
        <a:effectLst/>
      </p:bgPr>
    </p:bg>
    <p:spTree>
      <p:nvGrpSpPr>
        <p:cNvPr id="1" name="">
          <a:extLst>
            <a:ext uri="{FF2B5EF4-FFF2-40B4-BE49-F238E27FC236}">
              <a16:creationId xmlns:a16="http://schemas.microsoft.com/office/drawing/2014/main" id="{27ACA088-37BC-89EB-756C-1D0F7DCA611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B2DB75C-9197-3B30-AAFD-F1EAC0FE30F1}"/>
              </a:ext>
            </a:extLst>
          </p:cNvPr>
          <p:cNvSpPr>
            <a:spLocks noGrp="1"/>
          </p:cNvSpPr>
          <p:nvPr>
            <p:ph type="title"/>
          </p:nvPr>
        </p:nvSpPr>
        <p:spPr/>
        <p:txBody>
          <a:bodyPr/>
          <a:lstStyle/>
          <a:p>
            <a:r>
              <a:rPr lang="en-AU">
                <a:latin typeface="Arial"/>
                <a:cs typeface="Arial"/>
              </a:rPr>
              <a:t>Activity</a:t>
            </a:r>
            <a:r>
              <a:rPr lang="en-AU">
                <a:latin typeface="Arial"/>
                <a:ea typeface="Calibri"/>
                <a:cs typeface="Arial"/>
              </a:rPr>
              <a:t> </a:t>
            </a:r>
            <a:r>
              <a:rPr lang="en-AU">
                <a:latin typeface="Arial"/>
                <a:cs typeface="Arial"/>
              </a:rPr>
              <a:t>2.3 – class instrumental arrangement (10)</a:t>
            </a:r>
            <a:endParaRPr lang="en-US"/>
          </a:p>
        </p:txBody>
      </p:sp>
      <p:sp>
        <p:nvSpPr>
          <p:cNvPr id="8" name="Text Placeholder 7">
            <a:extLst>
              <a:ext uri="{FF2B5EF4-FFF2-40B4-BE49-F238E27FC236}">
                <a16:creationId xmlns:a16="http://schemas.microsoft.com/office/drawing/2014/main" id="{AFA0EFC1-5C3E-BBC4-39C9-AE0330AC7340}"/>
              </a:ext>
            </a:extLst>
          </p:cNvPr>
          <p:cNvSpPr>
            <a:spLocks noGrp="1"/>
          </p:cNvSpPr>
          <p:nvPr>
            <p:ph type="body" sz="quarter" idx="18"/>
          </p:nvPr>
        </p:nvSpPr>
        <p:spPr/>
        <p:txBody>
          <a:bodyPr/>
          <a:lstStyle/>
          <a:p>
            <a:r>
              <a:rPr lang="en-US">
                <a:latin typeface="Arial"/>
                <a:cs typeface="Arial"/>
              </a:rPr>
              <a:t>Performance – outro ukulele (4)</a:t>
            </a:r>
          </a:p>
        </p:txBody>
      </p:sp>
      <p:sp>
        <p:nvSpPr>
          <p:cNvPr id="10" name="TextBox 9">
            <a:extLst>
              <a:ext uri="{FF2B5EF4-FFF2-40B4-BE49-F238E27FC236}">
                <a16:creationId xmlns:a16="http://schemas.microsoft.com/office/drawing/2014/main" id="{D064966A-6C45-B27F-FC81-53F6B4EFF840}"/>
              </a:ext>
            </a:extLst>
          </p:cNvPr>
          <p:cNvSpPr txBox="1"/>
          <p:nvPr/>
        </p:nvSpPr>
        <p:spPr>
          <a:xfrm>
            <a:off x="368375" y="1765087"/>
            <a:ext cx="11483998" cy="404663"/>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pPr>
            <a:r>
              <a:rPr lang="en-AU" sz="1800">
                <a:cs typeface="Arial"/>
              </a:rPr>
              <a:t>Chord progression </a:t>
            </a:r>
            <a:r>
              <a:rPr lang="en-US" sz="2000">
                <a:cs typeface="Arial"/>
              </a:rPr>
              <a:t>–</a:t>
            </a:r>
            <a:endParaRPr lang="en-AU" sz="1800">
              <a:cs typeface="Arial"/>
            </a:endParaRPr>
          </a:p>
        </p:txBody>
      </p:sp>
      <p:sp>
        <p:nvSpPr>
          <p:cNvPr id="6" name="TextBox 5">
            <a:extLst>
              <a:ext uri="{FF2B5EF4-FFF2-40B4-BE49-F238E27FC236}">
                <a16:creationId xmlns:a16="http://schemas.microsoft.com/office/drawing/2014/main" id="{1EBF656F-D893-A8B6-627C-971A120228C6}"/>
              </a:ext>
            </a:extLst>
          </p:cNvPr>
          <p:cNvSpPr txBox="1"/>
          <p:nvPr/>
        </p:nvSpPr>
        <p:spPr>
          <a:xfrm>
            <a:off x="2658352" y="1767548"/>
            <a:ext cx="2870200" cy="386934"/>
          </a:xfrm>
          <a:prstGeom prst="rect">
            <a:avLst/>
          </a:prstGeom>
          <a:noFill/>
        </p:spPr>
        <p:txBody>
          <a:bodyPr wrap="square" lIns="0" tIns="0" rIns="0" bIns="0" rtlCol="0" anchor="t">
            <a:noAutofit/>
          </a:bodyPr>
          <a:lstStyle/>
          <a:p>
            <a:r>
              <a:rPr lang="en-GB" sz="3600" b="1"/>
              <a:t>C   | E</a:t>
            </a:r>
            <a:r>
              <a:rPr lang="en-GB" sz="3600" b="1">
                <a:latin typeface="Segoe UI Symbol"/>
                <a:ea typeface="Segoe UI Symbol"/>
              </a:rPr>
              <a:t>♭</a:t>
            </a:r>
            <a:r>
              <a:rPr lang="en-GB" sz="3600" b="1"/>
              <a:t>  | B</a:t>
            </a:r>
            <a:r>
              <a:rPr lang="en-GB" sz="3600" b="1">
                <a:latin typeface="Segoe UI Symbol"/>
                <a:ea typeface="Segoe UI Symbol"/>
              </a:rPr>
              <a:t>♭</a:t>
            </a:r>
            <a:endParaRPr lang="en-US" sz="3600">
              <a:cs typeface="Arial"/>
            </a:endParaRPr>
          </a:p>
          <a:p>
            <a:pPr algn="l"/>
            <a:endParaRPr lang="en-AU" sz="1800"/>
          </a:p>
        </p:txBody>
      </p:sp>
      <p:pic>
        <p:nvPicPr>
          <p:cNvPr id="15" name="Picture 14" descr="A black and white image of ukulele C chord indicating 1st finger on the first string in the 3rd fret">
            <a:extLst>
              <a:ext uri="{FF2B5EF4-FFF2-40B4-BE49-F238E27FC236}">
                <a16:creationId xmlns:a16="http://schemas.microsoft.com/office/drawing/2014/main" id="{F4DA5602-55C0-84E9-4026-CC921BCB43B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71859" y="2518288"/>
            <a:ext cx="1485742" cy="2089408"/>
          </a:xfrm>
          <a:prstGeom prst="rect">
            <a:avLst/>
          </a:prstGeom>
        </p:spPr>
      </p:pic>
      <p:pic>
        <p:nvPicPr>
          <p:cNvPr id="16" name="Picture 15" descr="A black and white image of ukulele E flat chord indicating 1st finger on the first string in the 1st fret and in the third fret, 2nd finger on the 3rd string and 3rd finger on the 2nd string">
            <a:extLst>
              <a:ext uri="{FF2B5EF4-FFF2-40B4-BE49-F238E27FC236}">
                <a16:creationId xmlns:a16="http://schemas.microsoft.com/office/drawing/2014/main" id="{6A14697C-66DF-737F-C646-92E6D44F0D3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86413" y="2518288"/>
            <a:ext cx="1504363" cy="2089408"/>
          </a:xfrm>
          <a:prstGeom prst="rect">
            <a:avLst/>
          </a:prstGeom>
        </p:spPr>
      </p:pic>
      <p:pic>
        <p:nvPicPr>
          <p:cNvPr id="17" name="Picture 16" descr="A black and white image of ukulele B flat chord indicating 1st finger across the first and 2nd strings in the 1st fret and 2nd finger on the 3rd string in the 2nd fret">
            <a:extLst>
              <a:ext uri="{FF2B5EF4-FFF2-40B4-BE49-F238E27FC236}">
                <a16:creationId xmlns:a16="http://schemas.microsoft.com/office/drawing/2014/main" id="{9DB6D77B-7672-EB0B-4900-FF65D535D87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220718" y="2518287"/>
            <a:ext cx="1485742" cy="2100235"/>
          </a:xfrm>
          <a:prstGeom prst="rect">
            <a:avLst/>
          </a:prstGeom>
        </p:spPr>
      </p:pic>
      <p:sp>
        <p:nvSpPr>
          <p:cNvPr id="11" name="TextBox 10">
            <a:extLst>
              <a:ext uri="{FF2B5EF4-FFF2-40B4-BE49-F238E27FC236}">
                <a16:creationId xmlns:a16="http://schemas.microsoft.com/office/drawing/2014/main" id="{817C7BFD-F856-46AB-997A-8027AC45636F}"/>
              </a:ext>
            </a:extLst>
          </p:cNvPr>
          <p:cNvSpPr txBox="1"/>
          <p:nvPr/>
        </p:nvSpPr>
        <p:spPr>
          <a:xfrm>
            <a:off x="368375" y="4967059"/>
            <a:ext cx="11483998" cy="872034"/>
          </a:xfrm>
          <a:prstGeom prst="rect">
            <a:avLst/>
          </a:prstGeom>
          <a:noFill/>
        </p:spPr>
        <p:txBody>
          <a:bodyPr wrap="square">
            <a:spAutoFit/>
          </a:bodyPr>
          <a:lstStyle/>
          <a:p>
            <a:pPr>
              <a:lnSpc>
                <a:spcPct val="150000"/>
              </a:lnSpc>
            </a:pPr>
            <a:r>
              <a:rPr lang="en-AU" sz="1800"/>
              <a:t>Rehearse the full outro slowly, focusing on a steady pulse.</a:t>
            </a:r>
            <a:endParaRPr lang="en-AU" sz="1800">
              <a:cs typeface="Arial"/>
            </a:endParaRPr>
          </a:p>
          <a:p>
            <a:pPr>
              <a:lnSpc>
                <a:spcPct val="150000"/>
              </a:lnSpc>
            </a:pPr>
            <a:r>
              <a:rPr lang="en-AU" sz="1800"/>
              <a:t>Repeat at performance tempo with strong volume and uniform phrasing.</a:t>
            </a:r>
            <a:endParaRPr lang="en-AU" sz="1800">
              <a:cs typeface="Arial"/>
            </a:endParaRPr>
          </a:p>
        </p:txBody>
      </p:sp>
      <p:sp>
        <p:nvSpPr>
          <p:cNvPr id="9" name="TextBox 2">
            <a:extLst>
              <a:ext uri="{FF2B5EF4-FFF2-40B4-BE49-F238E27FC236}">
                <a16:creationId xmlns:a16="http://schemas.microsoft.com/office/drawing/2014/main" id="{E2886824-443E-6794-8950-BA6B6ED09E70}"/>
              </a:ext>
            </a:extLst>
          </p:cNvPr>
          <p:cNvSpPr txBox="1"/>
          <p:nvPr/>
        </p:nvSpPr>
        <p:spPr>
          <a:xfrm>
            <a:off x="368375" y="6291772"/>
            <a:ext cx="10177705" cy="338554"/>
          </a:xfrm>
          <a:prstGeom prst="rect">
            <a:avLst/>
          </a:prstGeom>
          <a:noFill/>
        </p:spPr>
        <p:txBody>
          <a:bodyPr rot="0" spcFirstLastPara="0" vert="horz" wrap="square" lIns="0" tIns="0" rIns="0" bIns="0" numCol="1" spcCol="0" rtlCol="0" fromWordArt="0" anchor="t" anchorCtr="0" forceAA="0" compatLnSpc="1">
            <a:prstTxWarp prst="textNoShape">
              <a:avLst/>
            </a:prstTxWarp>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en-AU" sz="1100">
                <a:latin typeface="Arial"/>
              </a:rPr>
              <a:t>'Mob March' by Emma Donovan has been licensed by the NSW Department of Education. All rights reserved for the use of NSW Department of Education teachers and students only.   </a:t>
            </a:r>
            <a:r>
              <a:rPr sz="1100">
                <a:latin typeface="Arial"/>
                <a:ea typeface="Arial"/>
                <a:cs typeface="Arial"/>
              </a:rPr>
              <a:t> </a:t>
            </a:r>
            <a:endParaRPr lang="en-US"/>
          </a:p>
        </p:txBody>
      </p:sp>
      <p:sp>
        <p:nvSpPr>
          <p:cNvPr id="2" name="Slide Number Placeholder 1">
            <a:extLst>
              <a:ext uri="{FF2B5EF4-FFF2-40B4-BE49-F238E27FC236}">
                <a16:creationId xmlns:a16="http://schemas.microsoft.com/office/drawing/2014/main" id="{417903FF-8497-95BB-5AA4-D4D1A84F185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49</a:t>
            </a:fld>
            <a:endParaRPr lang="en-AU"/>
          </a:p>
        </p:txBody>
      </p:sp>
    </p:spTree>
    <p:extLst>
      <p:ext uri="{BB962C8B-B14F-4D97-AF65-F5344CB8AC3E}">
        <p14:creationId xmlns:p14="http://schemas.microsoft.com/office/powerpoint/2010/main" val="2535955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D09E9C-2AC6-2AFD-2105-8606879B343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97A61B0-AADF-C815-EB14-DC66D16E70E4}"/>
              </a:ext>
            </a:extLst>
          </p:cNvPr>
          <p:cNvSpPr>
            <a:spLocks noGrp="1"/>
          </p:cNvSpPr>
          <p:nvPr>
            <p:ph type="ctrTitle"/>
          </p:nvPr>
        </p:nvSpPr>
        <p:spPr>
          <a:xfrm>
            <a:off x="907201" y="2485880"/>
            <a:ext cx="10377598" cy="1886241"/>
          </a:xfrm>
        </p:spPr>
        <p:txBody>
          <a:bodyPr/>
          <a:lstStyle/>
          <a:p>
            <a:r>
              <a:rPr lang="en-AU" sz="3200" b="1">
                <a:latin typeface="Arial"/>
                <a:cs typeface="Arial"/>
              </a:rPr>
              <a:t>Cultural Advice </a:t>
            </a:r>
            <a:r>
              <a:rPr lang="en-AU" sz="3200">
                <a:latin typeface="Arial"/>
                <a:cs typeface="Arial"/>
              </a:rPr>
              <a:t>–</a:t>
            </a:r>
            <a:r>
              <a:rPr lang="en-AU" sz="3200" b="1">
                <a:latin typeface="Arial"/>
                <a:cs typeface="Arial"/>
              </a:rPr>
              <a:t> </a:t>
            </a:r>
            <a:r>
              <a:rPr lang="en-AU" sz="3200">
                <a:latin typeface="Arial"/>
                <a:cs typeface="Arial"/>
              </a:rPr>
              <a:t>Aboriginal and Torres Strait Islander Peoples are advised that this resource contains images, names and/or voices of people who have passed away.</a:t>
            </a:r>
            <a:br>
              <a:rPr lang="en-AU"/>
            </a:br>
            <a:endParaRPr lang="en-AU"/>
          </a:p>
        </p:txBody>
      </p:sp>
    </p:spTree>
    <p:extLst>
      <p:ext uri="{BB962C8B-B14F-4D97-AF65-F5344CB8AC3E}">
        <p14:creationId xmlns:p14="http://schemas.microsoft.com/office/powerpoint/2010/main" val="2085291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52426C-46BA-2630-B413-0891ADA13E7B}"/>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8EFF50E7-9BFF-AA95-FACD-D5E017EF64B2}"/>
              </a:ext>
            </a:extLst>
          </p:cNvPr>
          <p:cNvSpPr>
            <a:spLocks noGrp="1"/>
          </p:cNvSpPr>
          <p:nvPr>
            <p:ph type="ctrTitle"/>
          </p:nvPr>
        </p:nvSpPr>
        <p:spPr>
          <a:xfrm>
            <a:off x="593221" y="4240989"/>
            <a:ext cx="7482143" cy="2286505"/>
          </a:xfrm>
        </p:spPr>
        <p:txBody>
          <a:bodyPr/>
          <a:lstStyle/>
          <a:p>
            <a:r>
              <a:rPr lang="en-AU">
                <a:latin typeface="+mj-lt"/>
                <a:cs typeface="Arial"/>
              </a:rPr>
              <a:t>Learning sequence 3 – ‘Ngarra </a:t>
            </a:r>
            <a:r>
              <a:rPr lang="en-AU" err="1">
                <a:latin typeface="+mj-lt"/>
                <a:cs typeface="Arial"/>
              </a:rPr>
              <a:t>Badhu</a:t>
            </a:r>
            <a:r>
              <a:rPr lang="en-AU">
                <a:latin typeface="+mj-lt"/>
                <a:cs typeface="Arial"/>
              </a:rPr>
              <a:t>’ and ‘</a:t>
            </a:r>
            <a:r>
              <a:rPr lang="en-AU" err="1">
                <a:latin typeface="+mj-lt"/>
                <a:cs typeface="Arial"/>
              </a:rPr>
              <a:t>Yanma</a:t>
            </a:r>
            <a:r>
              <a:rPr lang="en-AU">
                <a:latin typeface="+mj-lt"/>
                <a:cs typeface="Arial"/>
              </a:rPr>
              <a:t> </a:t>
            </a:r>
            <a:r>
              <a:rPr lang="en-AU" err="1">
                <a:latin typeface="+mj-lt"/>
                <a:cs typeface="Arial"/>
              </a:rPr>
              <a:t>Ngurrawa</a:t>
            </a:r>
            <a:r>
              <a:rPr lang="en-AU">
                <a:latin typeface="+mj-lt"/>
                <a:cs typeface="Arial"/>
              </a:rPr>
              <a:t>’ (</a:t>
            </a:r>
            <a:r>
              <a:rPr lang="en-AU" err="1">
                <a:latin typeface="+mj-lt"/>
                <a:cs typeface="Arial"/>
              </a:rPr>
              <a:t>Dharug</a:t>
            </a:r>
            <a:r>
              <a:rPr lang="en-AU">
                <a:latin typeface="+mj-lt"/>
                <a:cs typeface="Arial"/>
              </a:rPr>
              <a:t>)</a:t>
            </a:r>
          </a:p>
        </p:txBody>
      </p:sp>
      <p:pic>
        <p:nvPicPr>
          <p:cNvPr id="3" name="Picture 2" descr="Two vertical boomerangs side by side resembling an X. One is decorated with long vertical lines and one with cross hatches in ochre colours. Symbolises tools and continuation of practices that preserve culture.">
            <a:extLst>
              <a:ext uri="{FF2B5EF4-FFF2-40B4-BE49-F238E27FC236}">
                <a16:creationId xmlns:a16="http://schemas.microsoft.com/office/drawing/2014/main" id="{20092180-BEC2-3C22-EFB8-CF02F4B3F0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81439" y="1836557"/>
            <a:ext cx="4808863" cy="4808863"/>
          </a:xfrm>
          <a:prstGeom prst="rect">
            <a:avLst/>
          </a:prstGeom>
        </p:spPr>
      </p:pic>
      <p:sp>
        <p:nvSpPr>
          <p:cNvPr id="4" name="Text Placeholder 4">
            <a:extLst>
              <a:ext uri="{FF2B5EF4-FFF2-40B4-BE49-F238E27FC236}">
                <a16:creationId xmlns:a16="http://schemas.microsoft.com/office/drawing/2014/main" id="{7743FE59-D76E-ECD7-2629-B705B9C2258C}"/>
              </a:ext>
              <a:ext uri="{C183D7F6-B498-43B3-948B-1728B52AA6E4}">
                <adec:decorative xmlns:adec="http://schemas.microsoft.com/office/drawing/2017/decorative" val="0"/>
              </a:ext>
            </a:extLst>
          </p:cNvPr>
          <p:cNvSpPr txBox="1">
            <a:spLocks/>
          </p:cNvSpPr>
          <p:nvPr/>
        </p:nvSpPr>
        <p:spPr>
          <a:xfrm>
            <a:off x="8284160" y="6367749"/>
            <a:ext cx="3403423" cy="352540"/>
          </a:xfrm>
          <a:prstGeom prst="rect">
            <a:avLst/>
          </a:prstGeom>
        </p:spPr>
        <p:txBody>
          <a:bodyPr/>
          <a:lstStyle>
            <a:lvl1pPr marL="0" indent="0" algn="l" defTabSz="914377" rtl="0" eaLnBrk="1" latinLnBrk="0" hangingPunct="1">
              <a:lnSpc>
                <a:spcPct val="10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0" indent="0" algn="l" defTabSz="914377"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0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0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000">
                <a:solidFill>
                  <a:schemeClr val="bg1"/>
                </a:solidFill>
              </a:rPr>
              <a:t>Symbol – Cultural Practices © Kayleb Waters, 2025. Used with permission.</a:t>
            </a:r>
            <a:endParaRPr lang="en-AU" sz="300">
              <a:solidFill>
                <a:schemeClr val="bg1"/>
              </a:solidFill>
            </a:endParaRPr>
          </a:p>
        </p:txBody>
      </p:sp>
    </p:spTree>
    <p:extLst>
      <p:ext uri="{BB962C8B-B14F-4D97-AF65-F5344CB8AC3E}">
        <p14:creationId xmlns:p14="http://schemas.microsoft.com/office/powerpoint/2010/main" val="710545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871D63-6DF4-419D-6531-B2F8B03A86F9}"/>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680FD029-D113-CF08-8D47-C33829EEAF7C}"/>
              </a:ext>
            </a:extLst>
          </p:cNvPr>
          <p:cNvSpPr>
            <a:spLocks noGrp="1"/>
          </p:cNvSpPr>
          <p:nvPr>
            <p:ph type="title"/>
          </p:nvPr>
        </p:nvSpPr>
        <p:spPr/>
        <p:txBody>
          <a:bodyPr/>
          <a:lstStyle/>
          <a:p>
            <a:r>
              <a:rPr lang="en-AU">
                <a:latin typeface="+mj-lt"/>
                <a:cs typeface="Arial"/>
              </a:rPr>
              <a:t>Learning intentions and success criteria (3)</a:t>
            </a:r>
            <a:endParaRPr lang="en-AU">
              <a:latin typeface="+mj-lt"/>
            </a:endParaRPr>
          </a:p>
        </p:txBody>
      </p:sp>
      <p:sp>
        <p:nvSpPr>
          <p:cNvPr id="3" name="TextBox 2">
            <a:extLst>
              <a:ext uri="{FF2B5EF4-FFF2-40B4-BE49-F238E27FC236}">
                <a16:creationId xmlns:a16="http://schemas.microsoft.com/office/drawing/2014/main" id="{AE945C09-71F8-5C7A-0D92-3B83C869CC81}"/>
              </a:ext>
            </a:extLst>
          </p:cNvPr>
          <p:cNvSpPr txBox="1"/>
          <p:nvPr/>
        </p:nvSpPr>
        <p:spPr>
          <a:xfrm>
            <a:off x="229404" y="1761379"/>
            <a:ext cx="11614596" cy="4934621"/>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pPr>
            <a:r>
              <a:rPr lang="en-AU" sz="1800" b="1">
                <a:solidFill>
                  <a:schemeClr val="accent1"/>
                </a:solidFill>
                <a:latin typeface="+mj-lt"/>
                <a:cs typeface="Arial"/>
              </a:rPr>
              <a:t>We are learning to</a:t>
            </a:r>
          </a:p>
          <a:p>
            <a:pPr marL="342900" indent="-342900">
              <a:lnSpc>
                <a:spcPct val="150000"/>
              </a:lnSpc>
              <a:buFont typeface="Arial" panose="020B0604020202020204" pitchFamily="34" charset="0"/>
              <a:buChar char="•"/>
            </a:pPr>
            <a:r>
              <a:rPr lang="en-AU" sz="1800">
                <a:cs typeface="Arial"/>
              </a:rPr>
              <a:t>sing songs in </a:t>
            </a:r>
            <a:r>
              <a:rPr lang="en-AU" sz="1800" err="1">
                <a:cs typeface="Arial"/>
              </a:rPr>
              <a:t>Dharug</a:t>
            </a:r>
            <a:r>
              <a:rPr lang="en-AU" sz="1800">
                <a:cs typeface="Arial"/>
              </a:rPr>
              <a:t> Language with accurate pronunciation, musical expression and Cultural respect</a:t>
            </a:r>
          </a:p>
          <a:p>
            <a:pPr marL="342900" indent="-342900">
              <a:lnSpc>
                <a:spcPct val="150000"/>
              </a:lnSpc>
              <a:buFont typeface="Arial" panose="020B0604020202020204" pitchFamily="34" charset="0"/>
              <a:buChar char="•"/>
            </a:pPr>
            <a:r>
              <a:rPr lang="en-AU" sz="1800">
                <a:cs typeface="Arial"/>
              </a:rPr>
              <a:t>understand how ‘Ngarra </a:t>
            </a:r>
            <a:r>
              <a:rPr lang="en-AU" sz="1800" err="1">
                <a:cs typeface="Arial"/>
              </a:rPr>
              <a:t>Badhu</a:t>
            </a:r>
            <a:r>
              <a:rPr lang="en-AU" sz="1800">
                <a:cs typeface="Arial"/>
              </a:rPr>
              <a:t>’ and ‘</a:t>
            </a:r>
            <a:r>
              <a:rPr lang="en-AU" sz="1800" err="1">
                <a:cs typeface="Arial"/>
              </a:rPr>
              <a:t>Yanma</a:t>
            </a:r>
            <a:r>
              <a:rPr lang="en-AU" sz="1800">
                <a:cs typeface="Arial"/>
              </a:rPr>
              <a:t> </a:t>
            </a:r>
            <a:r>
              <a:rPr lang="en-AU" sz="1800" err="1">
                <a:cs typeface="Arial"/>
              </a:rPr>
              <a:t>Ngurrawa</a:t>
            </a:r>
            <a:r>
              <a:rPr lang="en-AU" sz="1800">
                <a:cs typeface="Arial"/>
              </a:rPr>
              <a:t>’ express connection to Country and support Language revitalisation</a:t>
            </a:r>
          </a:p>
          <a:p>
            <a:pPr marL="342900" indent="-342900">
              <a:lnSpc>
                <a:spcPct val="150000"/>
              </a:lnSpc>
              <a:buFont typeface="Arial" panose="020B0604020202020204" pitchFamily="34" charset="0"/>
              <a:buChar char="•"/>
            </a:pPr>
            <a:r>
              <a:rPr lang="en-AU" sz="1800">
                <a:cs typeface="Arial"/>
              </a:rPr>
              <a:t>work together to create and perform a classroom arrangement that honours meaning and feeling of the original songs.</a:t>
            </a:r>
            <a:endParaRPr lang="en-AU" sz="1800" b="1">
              <a:solidFill>
                <a:schemeClr val="accent1"/>
              </a:solidFill>
              <a:ea typeface="+mn-lt"/>
              <a:cs typeface="Arial"/>
            </a:endParaRPr>
          </a:p>
          <a:p>
            <a:pPr>
              <a:lnSpc>
                <a:spcPct val="150000"/>
              </a:lnSpc>
            </a:pPr>
            <a:r>
              <a:rPr lang="en-AU" sz="1800" b="1">
                <a:solidFill>
                  <a:schemeClr val="accent1"/>
                </a:solidFill>
                <a:latin typeface="+mj-lt"/>
                <a:cs typeface="Arial"/>
              </a:rPr>
              <a:t>We can</a:t>
            </a:r>
          </a:p>
          <a:p>
            <a:pPr marL="342900" indent="-342900">
              <a:lnSpc>
                <a:spcPct val="150000"/>
              </a:lnSpc>
              <a:buFont typeface="Arial" panose="020B0604020202020204" pitchFamily="34" charset="0"/>
              <a:buChar char="•"/>
            </a:pPr>
            <a:r>
              <a:rPr lang="en-AU" sz="1800">
                <a:cs typeface="Arial"/>
              </a:rPr>
              <a:t>sing the melodies of ‘Ngarra </a:t>
            </a:r>
            <a:r>
              <a:rPr lang="en-AU" sz="1800" err="1">
                <a:cs typeface="Arial"/>
              </a:rPr>
              <a:t>Badhu</a:t>
            </a:r>
            <a:r>
              <a:rPr lang="en-AU" sz="1800">
                <a:cs typeface="Arial"/>
              </a:rPr>
              <a:t>’ and ‘</a:t>
            </a:r>
            <a:r>
              <a:rPr lang="en-AU" sz="1800" err="1">
                <a:cs typeface="Arial"/>
              </a:rPr>
              <a:t>Yanma</a:t>
            </a:r>
            <a:r>
              <a:rPr lang="en-AU" sz="1800">
                <a:cs typeface="Arial"/>
              </a:rPr>
              <a:t> </a:t>
            </a:r>
            <a:r>
              <a:rPr lang="en-AU" sz="1800" err="1">
                <a:cs typeface="Arial"/>
              </a:rPr>
              <a:t>Ngurrawa</a:t>
            </a:r>
            <a:r>
              <a:rPr lang="en-AU" sz="1800">
                <a:cs typeface="Arial"/>
              </a:rPr>
              <a:t>’ with correct phrasing, pitch and respectful pronunciation</a:t>
            </a:r>
          </a:p>
          <a:p>
            <a:pPr marL="342900" indent="-342900">
              <a:lnSpc>
                <a:spcPct val="150000"/>
              </a:lnSpc>
              <a:buFont typeface="Arial" panose="020B0604020202020204" pitchFamily="34" charset="0"/>
              <a:buChar char="•"/>
            </a:pPr>
            <a:r>
              <a:rPr lang="en-AU" sz="1800">
                <a:cs typeface="Arial"/>
              </a:rPr>
              <a:t>explain how the songs reflect Cultural identity, Language and connection to Country</a:t>
            </a:r>
          </a:p>
          <a:p>
            <a:pPr marL="342900" indent="-342900">
              <a:lnSpc>
                <a:spcPct val="150000"/>
              </a:lnSpc>
              <a:buFont typeface="Arial" panose="020B0604020202020204" pitchFamily="34" charset="0"/>
              <a:buChar char="•"/>
            </a:pPr>
            <a:r>
              <a:rPr lang="en-AU" sz="1800">
                <a:cs typeface="Arial"/>
              </a:rPr>
              <a:t>perform in a group arrangement that balances voice, rhythm and harmony to communicate the songs’ emotional and cultural messages.</a:t>
            </a:r>
          </a:p>
        </p:txBody>
      </p:sp>
      <p:sp>
        <p:nvSpPr>
          <p:cNvPr id="2" name="Slide Number Placeholder 1">
            <a:extLst>
              <a:ext uri="{FF2B5EF4-FFF2-40B4-BE49-F238E27FC236}">
                <a16:creationId xmlns:a16="http://schemas.microsoft.com/office/drawing/2014/main" id="{8A8655FD-4CB3-090A-D8A2-ABE3E1293D7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51</a:t>
            </a:fld>
            <a:endParaRPr lang="en-AU"/>
          </a:p>
        </p:txBody>
      </p:sp>
    </p:spTree>
    <p:extLst>
      <p:ext uri="{BB962C8B-B14F-4D97-AF65-F5344CB8AC3E}">
        <p14:creationId xmlns:p14="http://schemas.microsoft.com/office/powerpoint/2010/main" val="11229952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94D41050-C2E5-340E-0724-85A3722900F8}"/>
              </a:ext>
              <a:ext uri="{C183D7F6-B498-43B3-948B-1728B52AA6E4}">
                <adec:decorative xmlns:adec="http://schemas.microsoft.com/office/drawing/2017/decorative" val="1"/>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a:stretch/>
        </p:blipFill>
        <p:spPr>
          <a:xfrm>
            <a:off x="384175" y="1800000"/>
            <a:ext cx="4323469" cy="3490628"/>
          </a:xfrm>
          <a:prstGeom prst="rect">
            <a:avLst/>
          </a:prstGeom>
        </p:spPr>
      </p:pic>
      <p:sp>
        <p:nvSpPr>
          <p:cNvPr id="3" name="Title 2">
            <a:extLst>
              <a:ext uri="{FF2B5EF4-FFF2-40B4-BE49-F238E27FC236}">
                <a16:creationId xmlns:a16="http://schemas.microsoft.com/office/drawing/2014/main" id="{0449267F-5A12-15ED-6CD8-9E64CC22BF78}"/>
              </a:ext>
            </a:extLst>
          </p:cNvPr>
          <p:cNvSpPr>
            <a:spLocks noGrp="1"/>
          </p:cNvSpPr>
          <p:nvPr>
            <p:ph type="title"/>
          </p:nvPr>
        </p:nvSpPr>
        <p:spPr/>
        <p:txBody>
          <a:bodyPr/>
          <a:lstStyle/>
          <a:p>
            <a:r>
              <a:rPr lang="en-AU">
                <a:latin typeface="+mj-lt"/>
              </a:rPr>
              <a:t>Bayala</a:t>
            </a:r>
          </a:p>
        </p:txBody>
      </p:sp>
      <p:sp>
        <p:nvSpPr>
          <p:cNvPr id="2" name="Text Placeholder 5">
            <a:extLst>
              <a:ext uri="{FF2B5EF4-FFF2-40B4-BE49-F238E27FC236}">
                <a16:creationId xmlns:a16="http://schemas.microsoft.com/office/drawing/2014/main" id="{27E8D168-477A-6445-F116-0E16827E0A95}"/>
              </a:ext>
            </a:extLst>
          </p:cNvPr>
          <p:cNvSpPr>
            <a:spLocks noGrp="1"/>
          </p:cNvSpPr>
          <p:nvPr>
            <p:ph type="body" sz="quarter" idx="18"/>
          </p:nvPr>
        </p:nvSpPr>
        <p:spPr>
          <a:xfrm>
            <a:off x="5399998" y="982520"/>
            <a:ext cx="6407150" cy="294189"/>
          </a:xfrm>
        </p:spPr>
        <p:txBody>
          <a:bodyPr/>
          <a:lstStyle/>
          <a:p>
            <a:r>
              <a:rPr lang="en-US" err="1">
                <a:latin typeface="+mj-lt"/>
              </a:rPr>
              <a:t>Dharug</a:t>
            </a:r>
            <a:endParaRPr lang="en-US">
              <a:latin typeface="+mj-lt"/>
            </a:endParaRPr>
          </a:p>
        </p:txBody>
      </p:sp>
      <p:sp>
        <p:nvSpPr>
          <p:cNvPr id="5" name="Text Placeholder 4">
            <a:extLst>
              <a:ext uri="{FF2B5EF4-FFF2-40B4-BE49-F238E27FC236}">
                <a16:creationId xmlns:a16="http://schemas.microsoft.com/office/drawing/2014/main" id="{6A3F247F-193B-4339-2FFE-A698BF782D8B}"/>
              </a:ext>
            </a:extLst>
          </p:cNvPr>
          <p:cNvSpPr>
            <a:spLocks noGrp="1"/>
          </p:cNvSpPr>
          <p:nvPr>
            <p:ph type="body" sz="quarter" idx="17"/>
          </p:nvPr>
        </p:nvSpPr>
        <p:spPr/>
        <p:txBody>
          <a:bodyPr vert="horz" lIns="0" tIns="0" rIns="0" bIns="0" rtlCol="0" anchor="t">
            <a:noAutofit/>
          </a:bodyPr>
          <a:lstStyle/>
          <a:p>
            <a:r>
              <a:rPr lang="en-AU" sz="1800">
                <a:latin typeface="+mn-lt"/>
                <a:cs typeface="Arial"/>
              </a:rPr>
              <a:t>Bayala Aboriginal Corporation is made up of </a:t>
            </a:r>
            <a:r>
              <a:rPr lang="en-AU" sz="1800" err="1">
                <a:latin typeface="+mn-lt"/>
                <a:cs typeface="Arial"/>
              </a:rPr>
              <a:t>Dharug</a:t>
            </a:r>
            <a:r>
              <a:rPr lang="en-AU" sz="1800">
                <a:latin typeface="+mn-lt"/>
                <a:cs typeface="Arial"/>
              </a:rPr>
              <a:t> people, including Jasmine Seymour, Corina Norman and Debbie Smith, all of whom are actively involved in </a:t>
            </a:r>
            <a:r>
              <a:rPr lang="en-AU" sz="1800" err="1">
                <a:latin typeface="+mn-lt"/>
                <a:cs typeface="Arial"/>
              </a:rPr>
              <a:t>Dharug</a:t>
            </a:r>
            <a:r>
              <a:rPr lang="en-AU" sz="1800">
                <a:latin typeface="+mn-lt"/>
                <a:cs typeface="Arial"/>
              </a:rPr>
              <a:t> Language research, curriculum development, community teaching, and the broader revitalisation movement. Their work is grounded in cultural responsibility, community authority, and the collective care required to ensure </a:t>
            </a:r>
            <a:r>
              <a:rPr lang="en-AU" sz="1800" err="1">
                <a:latin typeface="+mn-lt"/>
                <a:cs typeface="Arial"/>
              </a:rPr>
              <a:t>Dharug</a:t>
            </a:r>
            <a:r>
              <a:rPr lang="en-AU" sz="1800">
                <a:latin typeface="+mn-lt"/>
                <a:cs typeface="Arial"/>
              </a:rPr>
              <a:t> continues to grow for future generations.</a:t>
            </a:r>
            <a:endParaRPr lang="en-US">
              <a:latin typeface="+mn-lt"/>
            </a:endParaRPr>
          </a:p>
        </p:txBody>
      </p:sp>
      <p:sp>
        <p:nvSpPr>
          <p:cNvPr id="7" name="TextBox 6">
            <a:extLst>
              <a:ext uri="{FF2B5EF4-FFF2-40B4-BE49-F238E27FC236}">
                <a16:creationId xmlns:a16="http://schemas.microsoft.com/office/drawing/2014/main" id="{B9EF789D-8394-CF07-7A89-A1F9C324CEF9}"/>
              </a:ext>
            </a:extLst>
          </p:cNvPr>
          <p:cNvSpPr txBox="1"/>
          <p:nvPr/>
        </p:nvSpPr>
        <p:spPr>
          <a:xfrm>
            <a:off x="5386228" y="5736980"/>
            <a:ext cx="6097772" cy="400110"/>
          </a:xfrm>
          <a:prstGeom prst="rect">
            <a:avLst/>
          </a:prstGeom>
          <a:noFill/>
        </p:spPr>
        <p:txBody>
          <a:bodyPr wrap="square" lIns="91440" tIns="45720" rIns="91440" bIns="45720" anchor="t">
            <a:spAutoFit/>
          </a:bodyPr>
          <a:lstStyle/>
          <a:p>
            <a:r>
              <a:rPr lang="en-AU" sz="1000">
                <a:cs typeface="Arial"/>
              </a:rPr>
              <a:t>Information and image provided and adapted respectfully from </a:t>
            </a:r>
            <a:r>
              <a:rPr lang="en-AU" sz="1000">
                <a:cs typeface="Arial"/>
                <a:hlinkClick r:id="rId3"/>
              </a:rPr>
              <a:t>Bayala website</a:t>
            </a:r>
            <a:r>
              <a:rPr lang="en-AU" sz="1000">
                <a:cs typeface="Arial"/>
              </a:rPr>
              <a:t>,</a:t>
            </a:r>
            <a:r>
              <a:rPr lang="en-US" sz="1000">
                <a:cs typeface="Arial"/>
              </a:rPr>
              <a:t> Corina Norman and Jasmine Seymour</a:t>
            </a:r>
          </a:p>
        </p:txBody>
      </p:sp>
      <p:sp>
        <p:nvSpPr>
          <p:cNvPr id="4" name="Slide Number Placeholder 3">
            <a:extLst>
              <a:ext uri="{FF2B5EF4-FFF2-40B4-BE49-F238E27FC236}">
                <a16:creationId xmlns:a16="http://schemas.microsoft.com/office/drawing/2014/main" id="{049D4E26-47DB-82C0-B5CC-D94732B3C898}"/>
              </a:ext>
            </a:extLst>
          </p:cNvPr>
          <p:cNvSpPr>
            <a:spLocks noGrp="1"/>
          </p:cNvSpPr>
          <p:nvPr>
            <p:ph type="sldNum" sz="quarter" idx="16"/>
          </p:nvPr>
        </p:nvSpPr>
        <p:spPr/>
        <p:txBody>
          <a:bodyPr/>
          <a:lstStyle/>
          <a:p>
            <a:fld id="{10A01DC5-1685-4615-8240-15192985C6A2}" type="slidenum">
              <a:rPr lang="en-AU" smtClean="0"/>
              <a:pPr/>
              <a:t>52</a:t>
            </a:fld>
            <a:endParaRPr lang="en-AU"/>
          </a:p>
        </p:txBody>
      </p:sp>
    </p:spTree>
    <p:extLst>
      <p:ext uri="{BB962C8B-B14F-4D97-AF65-F5344CB8AC3E}">
        <p14:creationId xmlns:p14="http://schemas.microsoft.com/office/powerpoint/2010/main" val="2486021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B0638BD-251B-6F05-4C0E-EDE7BFEFF83F}"/>
              </a:ext>
            </a:extLst>
          </p:cNvPr>
          <p:cNvSpPr>
            <a:spLocks noGrp="1"/>
          </p:cNvSpPr>
          <p:nvPr>
            <p:ph type="title"/>
          </p:nvPr>
        </p:nvSpPr>
        <p:spPr>
          <a:xfrm>
            <a:off x="359999" y="360000"/>
            <a:ext cx="11484000" cy="545601"/>
          </a:xfrm>
        </p:spPr>
        <p:txBody>
          <a:bodyPr/>
          <a:lstStyle/>
          <a:p>
            <a:r>
              <a:rPr lang="en-AU">
                <a:latin typeface="Arial"/>
                <a:cs typeface="Arial"/>
              </a:rPr>
              <a:t>Activity 3.1 – ‘Ngarra </a:t>
            </a:r>
            <a:r>
              <a:rPr lang="en-AU" err="1">
                <a:latin typeface="Arial"/>
                <a:cs typeface="Arial"/>
              </a:rPr>
              <a:t>Badhu</a:t>
            </a:r>
            <a:r>
              <a:rPr lang="en-AU">
                <a:latin typeface="Arial"/>
                <a:cs typeface="Arial"/>
              </a:rPr>
              <a:t>’ (1)</a:t>
            </a:r>
            <a:endParaRPr lang="en-AU"/>
          </a:p>
        </p:txBody>
      </p:sp>
      <p:sp>
        <p:nvSpPr>
          <p:cNvPr id="4" name="Text Placeholder 3">
            <a:extLst>
              <a:ext uri="{FF2B5EF4-FFF2-40B4-BE49-F238E27FC236}">
                <a16:creationId xmlns:a16="http://schemas.microsoft.com/office/drawing/2014/main" id="{73E94499-219D-8DD7-3852-062CDFBFFFB2}"/>
              </a:ext>
            </a:extLst>
          </p:cNvPr>
          <p:cNvSpPr>
            <a:spLocks noGrp="1"/>
          </p:cNvSpPr>
          <p:nvPr>
            <p:ph type="body" sz="quarter" idx="18"/>
          </p:nvPr>
        </p:nvSpPr>
        <p:spPr>
          <a:xfrm>
            <a:off x="359999" y="982520"/>
            <a:ext cx="11483999" cy="310015"/>
          </a:xfrm>
        </p:spPr>
        <p:txBody>
          <a:bodyPr/>
          <a:lstStyle/>
          <a:p>
            <a:r>
              <a:rPr lang="en-AU"/>
              <a:t>Language revitalisation</a:t>
            </a:r>
          </a:p>
        </p:txBody>
      </p:sp>
      <p:sp>
        <p:nvSpPr>
          <p:cNvPr id="5" name="Content Placeholder 4">
            <a:extLst>
              <a:ext uri="{FF2B5EF4-FFF2-40B4-BE49-F238E27FC236}">
                <a16:creationId xmlns:a16="http://schemas.microsoft.com/office/drawing/2014/main" id="{AC9F642C-E764-FB91-E132-536C4C7F5A9A}"/>
              </a:ext>
            </a:extLst>
          </p:cNvPr>
          <p:cNvSpPr>
            <a:spLocks noGrp="1"/>
          </p:cNvSpPr>
          <p:nvPr>
            <p:ph sz="quarter" idx="19"/>
          </p:nvPr>
        </p:nvSpPr>
        <p:spPr>
          <a:xfrm>
            <a:off x="359999" y="1799005"/>
            <a:ext cx="6013141" cy="988262"/>
          </a:xfrm>
        </p:spPr>
        <p:txBody>
          <a:bodyPr vert="horz" lIns="0" tIns="0" rIns="0" bIns="0" rtlCol="0" anchor="t">
            <a:noAutofit/>
          </a:bodyPr>
          <a:lstStyle/>
          <a:p>
            <a:r>
              <a:rPr lang="en-AU">
                <a:latin typeface="Arial"/>
                <a:cs typeface="Arial"/>
                <a:hlinkClick r:id="rId2"/>
              </a:rPr>
              <a:t>Access Creative Cast – Bigger than the song – Bayala Aboriginal Corporation (13:39 – 16:31).</a:t>
            </a:r>
            <a:endParaRPr lang="en-AU">
              <a:latin typeface="Arial"/>
              <a:cs typeface="Arial"/>
            </a:endParaRPr>
          </a:p>
        </p:txBody>
      </p:sp>
      <p:sp>
        <p:nvSpPr>
          <p:cNvPr id="7" name="Rectangle: Rounded Corners 6">
            <a:extLst>
              <a:ext uri="{FF2B5EF4-FFF2-40B4-BE49-F238E27FC236}">
                <a16:creationId xmlns:a16="http://schemas.microsoft.com/office/drawing/2014/main" id="{07D83275-1994-2265-D003-5F2DA493040F}"/>
              </a:ext>
            </a:extLst>
          </p:cNvPr>
          <p:cNvSpPr/>
          <p:nvPr/>
        </p:nvSpPr>
        <p:spPr>
          <a:xfrm>
            <a:off x="359999" y="3049461"/>
            <a:ext cx="6180501" cy="1601336"/>
          </a:xfrm>
          <a:prstGeom prst="roundRect">
            <a:avLst/>
          </a:prstGeom>
          <a:solidFill>
            <a:srgbClr val="FEFFE3"/>
          </a:solidFill>
          <a:ln>
            <a:noFill/>
          </a:ln>
        </p:spPr>
        <p:style>
          <a:lnRef idx="2">
            <a:schemeClr val="accent6"/>
          </a:lnRef>
          <a:fillRef idx="1">
            <a:schemeClr val="lt1"/>
          </a:fillRef>
          <a:effectRef idx="0">
            <a:schemeClr val="accent6"/>
          </a:effectRef>
          <a:fontRef idx="minor">
            <a:schemeClr val="dk1"/>
          </a:fontRef>
        </p:style>
        <p:txBody>
          <a:bodyPr rtlCol="0" anchor="ctr" anchorCtr="1"/>
          <a:lstStyle/>
          <a:p>
            <a:pPr>
              <a:lnSpc>
                <a:spcPct val="150000"/>
              </a:lnSpc>
            </a:pPr>
            <a:r>
              <a:rPr lang="en-AU" sz="2000" b="1"/>
              <a:t>Reflection</a:t>
            </a:r>
          </a:p>
          <a:p>
            <a:pPr>
              <a:lnSpc>
                <a:spcPct val="150000"/>
              </a:lnSpc>
            </a:pPr>
            <a:r>
              <a:rPr lang="en-AU" sz="2000"/>
              <a:t>Why it is important to learn these songs in class?</a:t>
            </a:r>
          </a:p>
        </p:txBody>
      </p:sp>
      <p:pic>
        <p:nvPicPr>
          <p:cNvPr id="8" name="Picture 7" descr="Two arch shapes side by side, outlined in black with orange, brown, and yellow bands, resembling two curved paths or rainbows with horizontal lines at the top and bottom. Symbolises pathways and boundaries we overcome.">
            <a:extLst>
              <a:ext uri="{FF2B5EF4-FFF2-40B4-BE49-F238E27FC236}">
                <a16:creationId xmlns:a16="http://schemas.microsoft.com/office/drawing/2014/main" id="{C30C0E3F-3A01-9BCF-5DF7-CF95A327A92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21069" y="1799005"/>
            <a:ext cx="4638600" cy="4638600"/>
          </a:xfrm>
          <a:prstGeom prst="rect">
            <a:avLst/>
          </a:prstGeom>
        </p:spPr>
      </p:pic>
      <p:sp>
        <p:nvSpPr>
          <p:cNvPr id="9" name="Text Placeholder 4">
            <a:extLst>
              <a:ext uri="{FF2B5EF4-FFF2-40B4-BE49-F238E27FC236}">
                <a16:creationId xmlns:a16="http://schemas.microsoft.com/office/drawing/2014/main" id="{5907204A-51A0-85F7-E504-D935E41FB080}"/>
              </a:ext>
              <a:ext uri="{C183D7F6-B498-43B3-948B-1728B52AA6E4}">
                <adec:decorative xmlns:adec="http://schemas.microsoft.com/office/drawing/2017/decorative" val="0"/>
              </a:ext>
            </a:extLst>
          </p:cNvPr>
          <p:cNvSpPr txBox="1">
            <a:spLocks/>
          </p:cNvSpPr>
          <p:nvPr/>
        </p:nvSpPr>
        <p:spPr>
          <a:xfrm>
            <a:off x="7944448" y="6134719"/>
            <a:ext cx="2791841" cy="471281"/>
          </a:xfrm>
          <a:prstGeom prst="rect">
            <a:avLst/>
          </a:prstGeom>
        </p:spPr>
        <p:txBody>
          <a:bodyPr/>
          <a:lstStyle>
            <a:lvl1pPr marL="0" indent="0" algn="l" defTabSz="914377" rtl="0" eaLnBrk="1" latinLnBrk="0" hangingPunct="1">
              <a:lnSpc>
                <a:spcPct val="10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0" indent="0" algn="l" defTabSz="914377"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0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0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000"/>
              <a:t>Symbol – </a:t>
            </a:r>
            <a:r>
              <a:rPr lang="en-AU" sz="1000" i="1"/>
              <a:t>Pathways </a:t>
            </a:r>
            <a:r>
              <a:rPr lang="en-AU" sz="1000"/>
              <a:t>© Kayleb Waters, 2025. Used with permission.</a:t>
            </a:r>
            <a:endParaRPr lang="en-AU" sz="300"/>
          </a:p>
        </p:txBody>
      </p:sp>
      <p:sp>
        <p:nvSpPr>
          <p:cNvPr id="2" name="Slide Number Placeholder 1">
            <a:extLst>
              <a:ext uri="{FF2B5EF4-FFF2-40B4-BE49-F238E27FC236}">
                <a16:creationId xmlns:a16="http://schemas.microsoft.com/office/drawing/2014/main" id="{51764147-BE73-EBEC-B88F-0DDEB9A0CF4D}"/>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53</a:t>
            </a:fld>
            <a:endParaRPr lang="en-AU"/>
          </a:p>
        </p:txBody>
      </p:sp>
    </p:spTree>
    <p:extLst>
      <p:ext uri="{BB962C8B-B14F-4D97-AF65-F5344CB8AC3E}">
        <p14:creationId xmlns:p14="http://schemas.microsoft.com/office/powerpoint/2010/main" val="2287809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CBEDFD"/>
        </a:solidFill>
        <a:effectLst/>
      </p:bgPr>
    </p:bg>
    <p:spTree>
      <p:nvGrpSpPr>
        <p:cNvPr id="1" name="">
          <a:extLst>
            <a:ext uri="{FF2B5EF4-FFF2-40B4-BE49-F238E27FC236}">
              <a16:creationId xmlns:a16="http://schemas.microsoft.com/office/drawing/2014/main" id="{CA8D45F8-BEB7-5FF4-C5EB-0A494A95219C}"/>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715CE586-77D5-95E8-0734-6AE41737ED44}"/>
              </a:ext>
            </a:extLst>
          </p:cNvPr>
          <p:cNvSpPr>
            <a:spLocks noGrp="1"/>
          </p:cNvSpPr>
          <p:nvPr>
            <p:ph type="title"/>
          </p:nvPr>
        </p:nvSpPr>
        <p:spPr/>
        <p:txBody>
          <a:bodyPr/>
          <a:lstStyle/>
          <a:p>
            <a:r>
              <a:rPr lang="en-AU">
                <a:latin typeface="+mj-lt"/>
                <a:cs typeface="Arial"/>
              </a:rPr>
              <a:t>Activity 3.1 – ‘Ngarra </a:t>
            </a:r>
            <a:r>
              <a:rPr lang="en-AU" err="1">
                <a:latin typeface="+mj-lt"/>
                <a:cs typeface="Arial"/>
              </a:rPr>
              <a:t>Badhu</a:t>
            </a:r>
            <a:r>
              <a:rPr lang="en-AU">
                <a:latin typeface="+mj-lt"/>
                <a:cs typeface="Arial"/>
              </a:rPr>
              <a:t>’ (2)</a:t>
            </a:r>
            <a:endParaRPr lang="en-AU">
              <a:latin typeface="+mj-lt"/>
            </a:endParaRPr>
          </a:p>
        </p:txBody>
      </p:sp>
      <p:sp>
        <p:nvSpPr>
          <p:cNvPr id="4" name="TextBox 3">
            <a:extLst>
              <a:ext uri="{FF2B5EF4-FFF2-40B4-BE49-F238E27FC236}">
                <a16:creationId xmlns:a16="http://schemas.microsoft.com/office/drawing/2014/main" id="{EA922E55-D921-8AA4-F1EA-F7D45ACDBB48}"/>
              </a:ext>
            </a:extLst>
          </p:cNvPr>
          <p:cNvSpPr txBox="1"/>
          <p:nvPr/>
        </p:nvSpPr>
        <p:spPr>
          <a:xfrm>
            <a:off x="360000" y="1038428"/>
            <a:ext cx="3812875" cy="819509"/>
          </a:xfrm>
          <a:prstGeom prst="rect">
            <a:avLst/>
          </a:prstGeom>
          <a:noFill/>
        </p:spPr>
        <p:txBody>
          <a:bodyPr wrap="square" lIns="0" tIns="0" rIns="0" bIns="0" rtlCol="0">
            <a:noAutofit/>
          </a:bodyPr>
          <a:lstStyle/>
          <a:p>
            <a:r>
              <a:rPr lang="en-AU" sz="2000">
                <a:solidFill>
                  <a:schemeClr val="accent2"/>
                </a:solidFill>
                <a:latin typeface="+mj-lt"/>
                <a:cs typeface="Arial"/>
              </a:rPr>
              <a:t>Learning the pronunciation </a:t>
            </a:r>
            <a:endParaRPr lang="en-AU" sz="2000">
              <a:solidFill>
                <a:schemeClr val="accent2"/>
              </a:solidFill>
              <a:latin typeface="+mj-lt"/>
            </a:endParaRPr>
          </a:p>
        </p:txBody>
      </p:sp>
      <p:pic>
        <p:nvPicPr>
          <p:cNvPr id="6" name="Online Media 5" title="Dharug Sounds">
            <a:hlinkClick r:id="" action="ppaction://media"/>
            <a:extLst>
              <a:ext uri="{FF2B5EF4-FFF2-40B4-BE49-F238E27FC236}">
                <a16:creationId xmlns:a16="http://schemas.microsoft.com/office/drawing/2014/main" id="{290EBCF2-46F8-CFD0-2EBA-65C1D38CA15F}"/>
              </a:ext>
            </a:extLst>
          </p:cNvPr>
          <p:cNvPicPr>
            <a:picLocks noRot="1" noChangeAspect="1"/>
          </p:cNvPicPr>
          <p:nvPr>
            <a:videoFile r:link="rId1"/>
          </p:nvPr>
        </p:nvPicPr>
        <p:blipFill>
          <a:blip r:embed="rId4"/>
          <a:stretch>
            <a:fillRect/>
          </a:stretch>
        </p:blipFill>
        <p:spPr>
          <a:xfrm>
            <a:off x="2266437" y="1715719"/>
            <a:ext cx="8037134" cy="4540981"/>
          </a:xfrm>
          <a:prstGeom prst="rect">
            <a:avLst/>
          </a:prstGeom>
        </p:spPr>
      </p:pic>
      <p:sp>
        <p:nvSpPr>
          <p:cNvPr id="8" name="TextBox 7">
            <a:extLst>
              <a:ext uri="{FF2B5EF4-FFF2-40B4-BE49-F238E27FC236}">
                <a16:creationId xmlns:a16="http://schemas.microsoft.com/office/drawing/2014/main" id="{E12CECFD-4C29-580B-827D-55F85FEC37BC}"/>
              </a:ext>
            </a:extLst>
          </p:cNvPr>
          <p:cNvSpPr txBox="1"/>
          <p:nvPr/>
        </p:nvSpPr>
        <p:spPr>
          <a:xfrm>
            <a:off x="2266437" y="6315945"/>
            <a:ext cx="7906263" cy="246221"/>
          </a:xfrm>
          <a:prstGeom prst="rect">
            <a:avLst/>
          </a:prstGeom>
          <a:noFill/>
        </p:spPr>
        <p:txBody>
          <a:bodyPr wrap="square">
            <a:spAutoFit/>
          </a:bodyPr>
          <a:lstStyle/>
          <a:p>
            <a:r>
              <a:rPr lang="en-US" sz="1000"/>
              <a:t>Jasmine Seymour (9 April 2023), </a:t>
            </a:r>
            <a:r>
              <a:rPr lang="en-US" sz="1000" err="1"/>
              <a:t>Dharug</a:t>
            </a:r>
            <a:r>
              <a:rPr lang="en-US" sz="1000"/>
              <a:t> Sounds (3:02) [video], </a:t>
            </a:r>
            <a:r>
              <a:rPr lang="en-US" sz="1000" i="1"/>
              <a:t>Jasmine Seymour</a:t>
            </a:r>
            <a:r>
              <a:rPr lang="en-US" sz="1000"/>
              <a:t>, YouTube, accessed 10 November 2025.</a:t>
            </a:r>
          </a:p>
        </p:txBody>
      </p:sp>
      <p:sp>
        <p:nvSpPr>
          <p:cNvPr id="2" name="Slide Number Placeholder 1">
            <a:extLst>
              <a:ext uri="{FF2B5EF4-FFF2-40B4-BE49-F238E27FC236}">
                <a16:creationId xmlns:a16="http://schemas.microsoft.com/office/drawing/2014/main" id="{777782DD-26A0-ACAB-3202-B92A03AEA6B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54</a:t>
            </a:fld>
            <a:endParaRPr lang="en-AU"/>
          </a:p>
        </p:txBody>
      </p:sp>
    </p:spTree>
    <p:extLst>
      <p:ext uri="{BB962C8B-B14F-4D97-AF65-F5344CB8AC3E}">
        <p14:creationId xmlns:p14="http://schemas.microsoft.com/office/powerpoint/2010/main" val="889796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CBEDFD"/>
        </a:solidFill>
        <a:effectLst/>
      </p:bgPr>
    </p:bg>
    <p:spTree>
      <p:nvGrpSpPr>
        <p:cNvPr id="1" name="">
          <a:extLst>
            <a:ext uri="{FF2B5EF4-FFF2-40B4-BE49-F238E27FC236}">
              <a16:creationId xmlns:a16="http://schemas.microsoft.com/office/drawing/2014/main" id="{FEDCBFF8-1C24-6A57-B840-15618049D8AC}"/>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754D824C-2B05-62E1-6C25-6995DB7F5E98}"/>
              </a:ext>
            </a:extLst>
          </p:cNvPr>
          <p:cNvSpPr>
            <a:spLocks noGrp="1"/>
          </p:cNvSpPr>
          <p:nvPr>
            <p:ph type="title"/>
          </p:nvPr>
        </p:nvSpPr>
        <p:spPr/>
        <p:txBody>
          <a:bodyPr vert="horz" lIns="0" tIns="0" rIns="0" bIns="0" rtlCol="0" anchor="t">
            <a:normAutofit/>
          </a:bodyPr>
          <a:lstStyle/>
          <a:p>
            <a:r>
              <a:rPr lang="en-AU">
                <a:latin typeface="+mj-lt"/>
                <a:cs typeface="Arial"/>
              </a:rPr>
              <a:t>Activity 3.1 – ‘Ngarra </a:t>
            </a:r>
            <a:r>
              <a:rPr lang="en-AU" err="1">
                <a:latin typeface="+mj-lt"/>
                <a:cs typeface="Arial"/>
              </a:rPr>
              <a:t>Badhu</a:t>
            </a:r>
            <a:r>
              <a:rPr lang="en-AU">
                <a:latin typeface="+mj-lt"/>
                <a:cs typeface="Arial"/>
              </a:rPr>
              <a:t>’ (3) </a:t>
            </a:r>
            <a:endParaRPr lang="en-AU">
              <a:latin typeface="+mj-lt"/>
            </a:endParaRPr>
          </a:p>
          <a:p>
            <a:endParaRPr lang="en-AU">
              <a:latin typeface="+mj-lt"/>
            </a:endParaRPr>
          </a:p>
        </p:txBody>
      </p:sp>
      <p:sp>
        <p:nvSpPr>
          <p:cNvPr id="4" name="Text Placeholder 3">
            <a:extLst>
              <a:ext uri="{FF2B5EF4-FFF2-40B4-BE49-F238E27FC236}">
                <a16:creationId xmlns:a16="http://schemas.microsoft.com/office/drawing/2014/main" id="{D08B51C6-67E6-6745-0E61-9EDC4F4A5C98}"/>
              </a:ext>
            </a:extLst>
          </p:cNvPr>
          <p:cNvSpPr>
            <a:spLocks noGrp="1"/>
          </p:cNvSpPr>
          <p:nvPr>
            <p:ph type="body" sz="quarter" idx="18"/>
          </p:nvPr>
        </p:nvSpPr>
        <p:spPr/>
        <p:txBody>
          <a:bodyPr/>
          <a:lstStyle/>
          <a:p>
            <a:r>
              <a:rPr lang="en-AU">
                <a:latin typeface="+mj-lt"/>
              </a:rPr>
              <a:t>Listen to ‘Ngarra </a:t>
            </a:r>
            <a:r>
              <a:rPr lang="en-AU" err="1">
                <a:latin typeface="+mj-lt"/>
              </a:rPr>
              <a:t>Badhu</a:t>
            </a:r>
            <a:r>
              <a:rPr lang="en-AU">
                <a:latin typeface="+mj-lt"/>
              </a:rPr>
              <a:t>’ by Jasmine Seymour </a:t>
            </a:r>
            <a:endParaRPr lang="en-US">
              <a:latin typeface="+mj-lt"/>
            </a:endParaRPr>
          </a:p>
        </p:txBody>
      </p:sp>
      <p:pic>
        <p:nvPicPr>
          <p:cNvPr id="6" name="Online Media 5" title="Ngarra Badhu - Listen to Water">
            <a:hlinkClick r:id="" action="ppaction://media"/>
            <a:extLst>
              <a:ext uri="{FF2B5EF4-FFF2-40B4-BE49-F238E27FC236}">
                <a16:creationId xmlns:a16="http://schemas.microsoft.com/office/drawing/2014/main" id="{B836E117-B363-CDDB-165D-DDFB6CC628FB}"/>
              </a:ext>
            </a:extLst>
          </p:cNvPr>
          <p:cNvPicPr>
            <a:picLocks noRot="1" noChangeAspect="1"/>
          </p:cNvPicPr>
          <p:nvPr>
            <a:videoFile r:link="rId1"/>
          </p:nvPr>
        </p:nvPicPr>
        <p:blipFill>
          <a:blip r:embed="rId4"/>
          <a:stretch>
            <a:fillRect/>
          </a:stretch>
        </p:blipFill>
        <p:spPr>
          <a:xfrm>
            <a:off x="2281678" y="1905235"/>
            <a:ext cx="7569131" cy="4276559"/>
          </a:xfrm>
          <a:prstGeom prst="rect">
            <a:avLst/>
          </a:prstGeom>
        </p:spPr>
      </p:pic>
      <p:sp>
        <p:nvSpPr>
          <p:cNvPr id="3" name="TextBox 2">
            <a:extLst>
              <a:ext uri="{FF2B5EF4-FFF2-40B4-BE49-F238E27FC236}">
                <a16:creationId xmlns:a16="http://schemas.microsoft.com/office/drawing/2014/main" id="{D2048600-FA71-DD9A-C260-C12E36FFAD96}"/>
              </a:ext>
            </a:extLst>
          </p:cNvPr>
          <p:cNvSpPr txBox="1"/>
          <p:nvPr/>
        </p:nvSpPr>
        <p:spPr>
          <a:xfrm>
            <a:off x="2281677" y="6295890"/>
            <a:ext cx="7569131" cy="400110"/>
          </a:xfrm>
          <a:prstGeom prst="rect">
            <a:avLst/>
          </a:prstGeom>
          <a:noFill/>
        </p:spPr>
        <p:txBody>
          <a:bodyPr wrap="square">
            <a:spAutoFit/>
          </a:bodyPr>
          <a:lstStyle/>
          <a:p>
            <a:r>
              <a:rPr lang="en-AU" sz="1000"/>
              <a:t>Bayala </a:t>
            </a:r>
            <a:r>
              <a:rPr lang="en-AU" sz="1000" err="1"/>
              <a:t>Dharug</a:t>
            </a:r>
            <a:r>
              <a:rPr lang="en-AU" sz="1000"/>
              <a:t> </a:t>
            </a:r>
            <a:r>
              <a:rPr lang="en-AU" sz="1000" err="1"/>
              <a:t>Dhalang</a:t>
            </a:r>
            <a:r>
              <a:rPr lang="en-AU" sz="1000"/>
              <a:t> (28 July 2025) </a:t>
            </a:r>
            <a:r>
              <a:rPr lang="en-AU" sz="1000">
                <a:hlinkClick r:id="rId5"/>
              </a:rPr>
              <a:t>Mix – Ngarra Badhu – Listen to Water (2:37)</a:t>
            </a:r>
            <a:r>
              <a:rPr lang="en-AU" sz="1000"/>
              <a:t> [</a:t>
            </a:r>
            <a:r>
              <a:rPr lang="en-AU" sz="1000" i="0">
                <a:solidFill>
                  <a:srgbClr val="0F0F0F"/>
                </a:solidFill>
                <a:effectLst/>
              </a:rPr>
              <a:t>video], </a:t>
            </a:r>
            <a:r>
              <a:rPr lang="en-AU" sz="1000" i="1"/>
              <a:t>Bayala </a:t>
            </a:r>
            <a:r>
              <a:rPr lang="en-AU" sz="1000" i="1" err="1"/>
              <a:t>Dharug</a:t>
            </a:r>
            <a:r>
              <a:rPr lang="en-AU" sz="1000" i="1"/>
              <a:t> </a:t>
            </a:r>
            <a:r>
              <a:rPr lang="en-AU" sz="1000" i="1" err="1"/>
              <a:t>Dhalang</a:t>
            </a:r>
            <a:r>
              <a:rPr lang="en-AU" sz="1000" i="1"/>
              <a:t> </a:t>
            </a:r>
            <a:r>
              <a:rPr lang="en-AU" sz="1000" i="0">
                <a:solidFill>
                  <a:srgbClr val="0F0F0F"/>
                </a:solidFill>
                <a:effectLst/>
              </a:rPr>
              <a:t>YouTube, accessed </a:t>
            </a:r>
            <a:r>
              <a:rPr lang="en-AU" sz="1000">
                <a:solidFill>
                  <a:srgbClr val="0F0F0F"/>
                </a:solidFill>
              </a:rPr>
              <a:t>10 November 2025.</a:t>
            </a:r>
            <a:endParaRPr lang="en-US" sz="1000"/>
          </a:p>
        </p:txBody>
      </p:sp>
      <p:sp>
        <p:nvSpPr>
          <p:cNvPr id="2" name="Slide Number Placeholder 1">
            <a:extLst>
              <a:ext uri="{FF2B5EF4-FFF2-40B4-BE49-F238E27FC236}">
                <a16:creationId xmlns:a16="http://schemas.microsoft.com/office/drawing/2014/main" id="{00188CAC-CFC4-2B7F-9509-F59AB769DC4A}"/>
              </a:ext>
              <a:ext uri="{C183D7F6-B498-43B3-948B-1728B52AA6E4}">
                <adec:decorative xmlns:adec="http://schemas.microsoft.com/office/drawing/2017/decorative" val="1"/>
              </a:ext>
            </a:extLst>
          </p:cNvPr>
          <p:cNvSpPr>
            <a:spLocks noGrp="1"/>
          </p:cNvSpPr>
          <p:nvPr>
            <p:ph type="sldNum" sz="quarter" idx="12"/>
          </p:nvPr>
        </p:nvSpPr>
        <p:spPr/>
        <p:txBody>
          <a:bodyPr vert="horz" lIns="0" tIns="0" rIns="0" bIns="0" rtlCol="0" anchor="t">
            <a:normAutofit/>
          </a:bodyPr>
          <a:lstStyle/>
          <a:p>
            <a:pPr>
              <a:lnSpc>
                <a:spcPct val="90000"/>
              </a:lnSpc>
              <a:spcAft>
                <a:spcPts val="600"/>
              </a:spcAft>
            </a:pPr>
            <a:fld id="{10A01DC5-1685-4615-8240-15192985C6A2}" type="slidenum">
              <a:rPr lang="en-AU" smtClean="0"/>
              <a:pPr>
                <a:lnSpc>
                  <a:spcPct val="90000"/>
                </a:lnSpc>
                <a:spcAft>
                  <a:spcPts val="600"/>
                </a:spcAft>
              </a:pPr>
              <a:t>55</a:t>
            </a:fld>
            <a:endParaRPr lang="en-AU"/>
          </a:p>
        </p:txBody>
      </p:sp>
    </p:spTree>
    <p:extLst>
      <p:ext uri="{BB962C8B-B14F-4D97-AF65-F5344CB8AC3E}">
        <p14:creationId xmlns:p14="http://schemas.microsoft.com/office/powerpoint/2010/main" val="1724099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EEF9E0"/>
        </a:solidFill>
        <a:effectLst/>
      </p:bgPr>
    </p:bg>
    <p:spTree>
      <p:nvGrpSpPr>
        <p:cNvPr id="1" name="">
          <a:extLst>
            <a:ext uri="{FF2B5EF4-FFF2-40B4-BE49-F238E27FC236}">
              <a16:creationId xmlns:a16="http://schemas.microsoft.com/office/drawing/2014/main" id="{5AE33CF3-6B1D-9798-2088-15E02880D21F}"/>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39190922-DB4E-09D4-9288-4A2F37EF88CE}"/>
              </a:ext>
            </a:extLst>
          </p:cNvPr>
          <p:cNvSpPr>
            <a:spLocks noGrp="1"/>
          </p:cNvSpPr>
          <p:nvPr>
            <p:ph type="title"/>
          </p:nvPr>
        </p:nvSpPr>
        <p:spPr/>
        <p:txBody>
          <a:bodyPr vert="horz" lIns="0" tIns="0" rIns="0" bIns="0" rtlCol="0" anchor="t">
            <a:normAutofit/>
          </a:bodyPr>
          <a:lstStyle/>
          <a:p>
            <a:r>
              <a:rPr lang="en-AU">
                <a:latin typeface="+mj-lt"/>
                <a:cs typeface="Arial"/>
              </a:rPr>
              <a:t>Activity 3.1 – ‘Ngarra </a:t>
            </a:r>
            <a:r>
              <a:rPr lang="en-AU" err="1">
                <a:latin typeface="+mj-lt"/>
                <a:cs typeface="Arial"/>
              </a:rPr>
              <a:t>Badhu</a:t>
            </a:r>
            <a:r>
              <a:rPr lang="en-AU">
                <a:latin typeface="+mj-lt"/>
                <a:cs typeface="Arial"/>
              </a:rPr>
              <a:t>’ (4)</a:t>
            </a:r>
            <a:endParaRPr lang="en-AU">
              <a:latin typeface="+mj-lt"/>
            </a:endParaRPr>
          </a:p>
          <a:p>
            <a:endParaRPr lang="en-AU">
              <a:latin typeface="+mj-lt"/>
            </a:endParaRPr>
          </a:p>
        </p:txBody>
      </p:sp>
      <p:sp>
        <p:nvSpPr>
          <p:cNvPr id="3" name="Text Placeholder 3">
            <a:extLst>
              <a:ext uri="{FF2B5EF4-FFF2-40B4-BE49-F238E27FC236}">
                <a16:creationId xmlns:a16="http://schemas.microsoft.com/office/drawing/2014/main" id="{065B97DD-3F1D-4A07-E302-92742A111BA0}"/>
              </a:ext>
            </a:extLst>
          </p:cNvPr>
          <p:cNvSpPr>
            <a:spLocks noGrp="1"/>
          </p:cNvSpPr>
          <p:nvPr>
            <p:ph type="body" sz="quarter" idx="18"/>
          </p:nvPr>
        </p:nvSpPr>
        <p:spPr>
          <a:xfrm>
            <a:off x="360000" y="961366"/>
            <a:ext cx="11483999" cy="310015"/>
          </a:xfrm>
        </p:spPr>
        <p:txBody>
          <a:bodyPr/>
          <a:lstStyle/>
          <a:p>
            <a:r>
              <a:rPr lang="en-AU">
                <a:latin typeface="+mj-lt"/>
              </a:rPr>
              <a:t>Perform ‘Ngarra </a:t>
            </a:r>
            <a:r>
              <a:rPr lang="en-AU" err="1">
                <a:latin typeface="+mj-lt"/>
              </a:rPr>
              <a:t>Badhu</a:t>
            </a:r>
            <a:r>
              <a:rPr lang="en-AU">
                <a:latin typeface="+mj-lt"/>
              </a:rPr>
              <a:t>’ by Jasmine Seymour (1)</a:t>
            </a:r>
            <a:endParaRPr lang="en-US">
              <a:latin typeface="+mj-lt"/>
            </a:endParaRPr>
          </a:p>
        </p:txBody>
      </p:sp>
      <p:sp>
        <p:nvSpPr>
          <p:cNvPr id="8" name="Rectangle: Rounded Corners 7">
            <a:extLst>
              <a:ext uri="{FF2B5EF4-FFF2-40B4-BE49-F238E27FC236}">
                <a16:creationId xmlns:a16="http://schemas.microsoft.com/office/drawing/2014/main" id="{75D9B48A-3014-967D-8D57-C9A33204B0BF}"/>
              </a:ext>
            </a:extLst>
          </p:cNvPr>
          <p:cNvSpPr/>
          <p:nvPr/>
        </p:nvSpPr>
        <p:spPr>
          <a:xfrm>
            <a:off x="360000" y="1354896"/>
            <a:ext cx="5214826" cy="5090453"/>
          </a:xfrm>
          <a:prstGeom prst="roundRect">
            <a:avLst>
              <a:gd name="adj" fmla="val 5177"/>
            </a:avLst>
          </a:prstGeom>
          <a:solidFill>
            <a:srgbClr val="F6FE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50000"/>
              </a:lnSpc>
              <a:spcAft>
                <a:spcPts val="1200"/>
              </a:spcAft>
            </a:pPr>
            <a:r>
              <a:rPr lang="en-GB" sz="1800" b="1">
                <a:solidFill>
                  <a:srgbClr val="000000"/>
                </a:solidFill>
                <a:ea typeface="+mn-lt"/>
                <a:cs typeface="+mn-lt"/>
              </a:rPr>
              <a:t>Lyrics</a:t>
            </a:r>
          </a:p>
          <a:p>
            <a:pPr>
              <a:lnSpc>
                <a:spcPct val="150000"/>
              </a:lnSpc>
              <a:spcAft>
                <a:spcPts val="1200"/>
              </a:spcAft>
            </a:pPr>
            <a:r>
              <a:rPr lang="en-GB" sz="1800" i="1">
                <a:solidFill>
                  <a:srgbClr val="000000"/>
                </a:solidFill>
                <a:ea typeface="+mn-lt"/>
                <a:cs typeface="+mn-lt"/>
              </a:rPr>
              <a:t>Ngarra Ngarra </a:t>
            </a:r>
            <a:r>
              <a:rPr lang="en-GB" sz="1800" i="1" err="1">
                <a:solidFill>
                  <a:srgbClr val="000000"/>
                </a:solidFill>
                <a:ea typeface="+mn-lt"/>
                <a:cs typeface="+mn-lt"/>
              </a:rPr>
              <a:t>Badhu</a:t>
            </a:r>
            <a:r>
              <a:rPr lang="en-GB" sz="1800" i="1">
                <a:solidFill>
                  <a:srgbClr val="000000"/>
                </a:solidFill>
                <a:ea typeface="+mn-lt"/>
                <a:cs typeface="+mn-lt"/>
              </a:rPr>
              <a:t> </a:t>
            </a:r>
            <a:r>
              <a:rPr lang="en-GB" sz="1800" i="1" err="1">
                <a:solidFill>
                  <a:srgbClr val="000000"/>
                </a:solidFill>
                <a:ea typeface="+mn-lt"/>
                <a:cs typeface="+mn-lt"/>
              </a:rPr>
              <a:t>Badhu</a:t>
            </a:r>
            <a:endParaRPr lang="en-US" sz="1800" i="1">
              <a:cs typeface="Arial"/>
            </a:endParaRPr>
          </a:p>
          <a:p>
            <a:pPr>
              <a:lnSpc>
                <a:spcPct val="150000"/>
              </a:lnSpc>
              <a:spcAft>
                <a:spcPts val="1200"/>
              </a:spcAft>
            </a:pPr>
            <a:r>
              <a:rPr lang="en-GB" sz="1800" i="1">
                <a:solidFill>
                  <a:srgbClr val="000000"/>
                </a:solidFill>
                <a:ea typeface="+mn-lt"/>
                <a:cs typeface="+mn-lt"/>
              </a:rPr>
              <a:t>Ngarra Ngarra </a:t>
            </a:r>
            <a:r>
              <a:rPr lang="en-GB" sz="1800" i="1" err="1">
                <a:solidFill>
                  <a:srgbClr val="000000"/>
                </a:solidFill>
                <a:ea typeface="+mn-lt"/>
                <a:cs typeface="+mn-lt"/>
              </a:rPr>
              <a:t>Badhu</a:t>
            </a:r>
            <a:r>
              <a:rPr lang="en-GB" sz="1800" i="1">
                <a:solidFill>
                  <a:srgbClr val="000000"/>
                </a:solidFill>
                <a:ea typeface="+mn-lt"/>
                <a:cs typeface="+mn-lt"/>
              </a:rPr>
              <a:t> </a:t>
            </a:r>
            <a:r>
              <a:rPr lang="en-GB" sz="1800" i="1" err="1">
                <a:solidFill>
                  <a:srgbClr val="000000"/>
                </a:solidFill>
                <a:ea typeface="+mn-lt"/>
                <a:cs typeface="+mn-lt"/>
              </a:rPr>
              <a:t>Badhu</a:t>
            </a:r>
            <a:endParaRPr lang="en-GB" sz="1800" i="1">
              <a:cs typeface="Arial"/>
            </a:endParaRPr>
          </a:p>
          <a:p>
            <a:pPr>
              <a:lnSpc>
                <a:spcPct val="150000"/>
              </a:lnSpc>
              <a:spcAft>
                <a:spcPts val="1200"/>
              </a:spcAft>
            </a:pPr>
            <a:r>
              <a:rPr lang="en-GB" sz="1800" i="1">
                <a:solidFill>
                  <a:srgbClr val="000000"/>
                </a:solidFill>
                <a:ea typeface="+mn-lt"/>
                <a:cs typeface="+mn-lt"/>
              </a:rPr>
              <a:t>Ngarra Ngarra </a:t>
            </a:r>
            <a:r>
              <a:rPr lang="en-GB" sz="1800" i="1" err="1">
                <a:solidFill>
                  <a:srgbClr val="000000"/>
                </a:solidFill>
                <a:ea typeface="+mn-lt"/>
                <a:cs typeface="+mn-lt"/>
              </a:rPr>
              <a:t>Badhu</a:t>
            </a:r>
            <a:r>
              <a:rPr lang="en-GB" sz="1800" i="1">
                <a:solidFill>
                  <a:srgbClr val="000000"/>
                </a:solidFill>
                <a:ea typeface="+mn-lt"/>
                <a:cs typeface="+mn-lt"/>
              </a:rPr>
              <a:t> </a:t>
            </a:r>
            <a:r>
              <a:rPr lang="en-GB" sz="1800" i="1" err="1">
                <a:solidFill>
                  <a:srgbClr val="000000"/>
                </a:solidFill>
                <a:ea typeface="+mn-lt"/>
                <a:cs typeface="+mn-lt"/>
              </a:rPr>
              <a:t>Badhu</a:t>
            </a:r>
            <a:endParaRPr lang="en-GB" sz="1800" i="1">
              <a:cs typeface="Arial"/>
            </a:endParaRPr>
          </a:p>
          <a:p>
            <a:pPr>
              <a:lnSpc>
                <a:spcPct val="150000"/>
              </a:lnSpc>
              <a:spcAft>
                <a:spcPts val="1200"/>
              </a:spcAft>
            </a:pPr>
            <a:r>
              <a:rPr lang="en-GB" sz="1800" i="1">
                <a:solidFill>
                  <a:srgbClr val="000000"/>
                </a:solidFill>
                <a:ea typeface="+mn-lt"/>
                <a:cs typeface="+mn-lt"/>
              </a:rPr>
              <a:t>Ngarra Ngarra </a:t>
            </a:r>
            <a:r>
              <a:rPr lang="en-GB" sz="1800" i="1" err="1">
                <a:solidFill>
                  <a:srgbClr val="000000"/>
                </a:solidFill>
                <a:ea typeface="+mn-lt"/>
                <a:cs typeface="+mn-lt"/>
              </a:rPr>
              <a:t>Badhu</a:t>
            </a:r>
            <a:r>
              <a:rPr lang="en-GB" sz="1800" i="1">
                <a:solidFill>
                  <a:srgbClr val="000000"/>
                </a:solidFill>
                <a:ea typeface="+mn-lt"/>
                <a:cs typeface="+mn-lt"/>
              </a:rPr>
              <a:t> </a:t>
            </a:r>
            <a:r>
              <a:rPr lang="en-GB" sz="1800" i="1" err="1">
                <a:solidFill>
                  <a:srgbClr val="000000"/>
                </a:solidFill>
                <a:ea typeface="+mn-lt"/>
                <a:cs typeface="+mn-lt"/>
              </a:rPr>
              <a:t>Badhu</a:t>
            </a:r>
            <a:endParaRPr lang="en-GB" sz="1800" i="1">
              <a:solidFill>
                <a:srgbClr val="000000"/>
              </a:solidFill>
              <a:ea typeface="+mn-lt"/>
              <a:cs typeface="+mn-lt"/>
            </a:endParaRPr>
          </a:p>
          <a:p>
            <a:pPr>
              <a:lnSpc>
                <a:spcPct val="150000"/>
              </a:lnSpc>
              <a:spcAft>
                <a:spcPts val="1200"/>
              </a:spcAft>
            </a:pPr>
            <a:r>
              <a:rPr lang="en-GB" sz="1800" i="1" err="1">
                <a:solidFill>
                  <a:srgbClr val="000000"/>
                </a:solidFill>
                <a:ea typeface="+mn-lt"/>
                <a:cs typeface="+mn-lt"/>
              </a:rPr>
              <a:t>Ngalawa</a:t>
            </a:r>
            <a:r>
              <a:rPr lang="en-GB" sz="1800" i="1">
                <a:solidFill>
                  <a:srgbClr val="000000"/>
                </a:solidFill>
                <a:ea typeface="+mn-lt"/>
                <a:cs typeface="+mn-lt"/>
              </a:rPr>
              <a:t> Ngarra Ngarra </a:t>
            </a:r>
            <a:r>
              <a:rPr lang="en-GB" sz="1800" i="1" err="1">
                <a:solidFill>
                  <a:srgbClr val="000000"/>
                </a:solidFill>
                <a:ea typeface="+mn-lt"/>
                <a:cs typeface="+mn-lt"/>
              </a:rPr>
              <a:t>Badhuyin</a:t>
            </a:r>
            <a:r>
              <a:rPr lang="en-GB" sz="1800" i="1">
                <a:solidFill>
                  <a:srgbClr val="000000"/>
                </a:solidFill>
                <a:ea typeface="+mn-lt"/>
                <a:cs typeface="+mn-lt"/>
              </a:rPr>
              <a:t> </a:t>
            </a:r>
            <a:r>
              <a:rPr lang="en-GB" sz="1800" i="1" err="1">
                <a:solidFill>
                  <a:srgbClr val="000000"/>
                </a:solidFill>
                <a:ea typeface="+mn-lt"/>
                <a:cs typeface="+mn-lt"/>
              </a:rPr>
              <a:t>Ngurruwa</a:t>
            </a:r>
            <a:endParaRPr lang="en-GB" sz="1800" i="1">
              <a:solidFill>
                <a:srgbClr val="000000"/>
              </a:solidFill>
              <a:ea typeface="+mn-lt"/>
              <a:cs typeface="+mn-lt"/>
            </a:endParaRPr>
          </a:p>
          <a:p>
            <a:pPr>
              <a:lnSpc>
                <a:spcPct val="150000"/>
              </a:lnSpc>
              <a:spcAft>
                <a:spcPts val="1200"/>
              </a:spcAft>
            </a:pPr>
            <a:r>
              <a:rPr lang="en-GB" sz="1800" i="1" err="1">
                <a:solidFill>
                  <a:srgbClr val="000000"/>
                </a:solidFill>
                <a:ea typeface="+mn-lt"/>
                <a:cs typeface="+mn-lt"/>
              </a:rPr>
              <a:t>Ngalawa</a:t>
            </a:r>
            <a:r>
              <a:rPr lang="en-GB" sz="1800" i="1">
                <a:solidFill>
                  <a:srgbClr val="000000"/>
                </a:solidFill>
                <a:ea typeface="+mn-lt"/>
                <a:cs typeface="+mn-lt"/>
              </a:rPr>
              <a:t> Ngarra Ngarra </a:t>
            </a:r>
            <a:r>
              <a:rPr lang="en-GB" sz="1800" i="1" err="1">
                <a:solidFill>
                  <a:srgbClr val="000000"/>
                </a:solidFill>
                <a:ea typeface="+mn-lt"/>
                <a:cs typeface="+mn-lt"/>
              </a:rPr>
              <a:t>Badhuyin</a:t>
            </a:r>
            <a:r>
              <a:rPr lang="en-GB" sz="1800" i="1">
                <a:solidFill>
                  <a:srgbClr val="000000"/>
                </a:solidFill>
                <a:ea typeface="+mn-lt"/>
                <a:cs typeface="+mn-lt"/>
              </a:rPr>
              <a:t> </a:t>
            </a:r>
            <a:r>
              <a:rPr lang="en-GB" sz="1800" i="1" err="1">
                <a:solidFill>
                  <a:srgbClr val="000000"/>
                </a:solidFill>
                <a:ea typeface="+mn-lt"/>
                <a:cs typeface="+mn-lt"/>
              </a:rPr>
              <a:t>Ngurruwa</a:t>
            </a:r>
            <a:endParaRPr lang="en-GB" sz="1800" i="1">
              <a:solidFill>
                <a:srgbClr val="000000"/>
              </a:solidFill>
              <a:ea typeface="+mn-lt"/>
              <a:cs typeface="+mn-lt"/>
            </a:endParaRPr>
          </a:p>
          <a:p>
            <a:pPr>
              <a:lnSpc>
                <a:spcPct val="150000"/>
              </a:lnSpc>
              <a:spcAft>
                <a:spcPts val="1200"/>
              </a:spcAft>
            </a:pPr>
            <a:r>
              <a:rPr lang="en-GB" sz="1800" i="1">
                <a:solidFill>
                  <a:srgbClr val="000000"/>
                </a:solidFill>
                <a:ea typeface="+mn-lt"/>
                <a:cs typeface="+mn-lt"/>
              </a:rPr>
              <a:t>Ngarra Ngarra </a:t>
            </a:r>
            <a:r>
              <a:rPr lang="en-GB" sz="1800" i="1" err="1">
                <a:solidFill>
                  <a:srgbClr val="000000"/>
                </a:solidFill>
                <a:ea typeface="+mn-lt"/>
                <a:cs typeface="+mn-lt"/>
              </a:rPr>
              <a:t>Badhu</a:t>
            </a:r>
            <a:r>
              <a:rPr lang="en-GB" sz="1800" i="1">
                <a:solidFill>
                  <a:srgbClr val="000000"/>
                </a:solidFill>
                <a:ea typeface="+mn-lt"/>
                <a:cs typeface="+mn-lt"/>
              </a:rPr>
              <a:t> </a:t>
            </a:r>
            <a:r>
              <a:rPr lang="en-GB" sz="1800" i="1" err="1">
                <a:solidFill>
                  <a:srgbClr val="000000"/>
                </a:solidFill>
                <a:ea typeface="+mn-lt"/>
                <a:cs typeface="+mn-lt"/>
              </a:rPr>
              <a:t>Badhu</a:t>
            </a:r>
            <a:endParaRPr lang="en-GB" sz="1800" i="1">
              <a:solidFill>
                <a:srgbClr val="000000"/>
              </a:solidFill>
              <a:ea typeface="+mn-lt"/>
              <a:cs typeface="+mn-lt"/>
            </a:endParaRPr>
          </a:p>
          <a:p>
            <a:pPr>
              <a:lnSpc>
                <a:spcPct val="150000"/>
              </a:lnSpc>
              <a:spcAft>
                <a:spcPts val="1200"/>
              </a:spcAft>
            </a:pPr>
            <a:r>
              <a:rPr lang="en-GB" sz="1800" b="1">
                <a:solidFill>
                  <a:schemeClr val="tx1"/>
                </a:solidFill>
                <a:cs typeface="Arial"/>
              </a:rPr>
              <a:t>Repeat 4 times and fade</a:t>
            </a:r>
            <a:endParaRPr lang="en-GB" sz="1800" i="1">
              <a:solidFill>
                <a:schemeClr val="tx1"/>
              </a:solidFill>
              <a:cs typeface="Arial"/>
            </a:endParaRPr>
          </a:p>
        </p:txBody>
      </p:sp>
      <p:sp>
        <p:nvSpPr>
          <p:cNvPr id="10" name="TextBox 9">
            <a:extLst>
              <a:ext uri="{FF2B5EF4-FFF2-40B4-BE49-F238E27FC236}">
                <a16:creationId xmlns:a16="http://schemas.microsoft.com/office/drawing/2014/main" id="{1EC36EFA-B7EC-1982-CF3E-59F859C13CFE}"/>
              </a:ext>
            </a:extLst>
          </p:cNvPr>
          <p:cNvSpPr txBox="1"/>
          <p:nvPr/>
        </p:nvSpPr>
        <p:spPr>
          <a:xfrm>
            <a:off x="5982327" y="1354896"/>
            <a:ext cx="5937185" cy="1863646"/>
          </a:xfrm>
          <a:prstGeom prst="rect">
            <a:avLst/>
          </a:prstGeom>
          <a:noFill/>
        </p:spPr>
        <p:txBody>
          <a:bodyPr wrap="square" lIns="0" tIns="0" rIns="0" bIns="0" rtlCol="0" anchor="t">
            <a:noAutofit/>
          </a:bodyPr>
          <a:lstStyle/>
          <a:p>
            <a:pPr marL="342900" indent="-342900">
              <a:lnSpc>
                <a:spcPct val="150000"/>
              </a:lnSpc>
              <a:spcAft>
                <a:spcPts val="1200"/>
              </a:spcAft>
              <a:buAutoNum type="arabicPeriod"/>
            </a:pPr>
            <a:r>
              <a:rPr lang="en-AU" sz="1800"/>
              <a:t>Gently sing along on an open vowel to begin learning the vocal melody and warm up the voice.</a:t>
            </a:r>
          </a:p>
          <a:p>
            <a:pPr marL="342900" indent="-342900">
              <a:lnSpc>
                <a:spcPct val="150000"/>
              </a:lnSpc>
              <a:spcAft>
                <a:spcPts val="1200"/>
              </a:spcAft>
              <a:buFontTx/>
              <a:buAutoNum type="arabicPeriod"/>
            </a:pPr>
            <a:r>
              <a:rPr lang="en-AU" sz="1800"/>
              <a:t>Access </a:t>
            </a:r>
            <a:r>
              <a:rPr lang="en-AU" sz="1800">
                <a:hlinkClick r:id="rId4"/>
              </a:rPr>
              <a:t>Creative Cast – Bigger than the song – Bayala Aboriginal Corporation (27:48 – 29:29).</a:t>
            </a:r>
            <a:endParaRPr lang="en-AU" sz="1800">
              <a:cs typeface="Arial"/>
            </a:endParaRPr>
          </a:p>
        </p:txBody>
      </p:sp>
      <p:pic>
        <p:nvPicPr>
          <p:cNvPr id="6" name="Online Media 5" title="Ngarra Badhu - Listen to Water">
            <a:hlinkClick r:id="" action="ppaction://media"/>
            <a:extLst>
              <a:ext uri="{FF2B5EF4-FFF2-40B4-BE49-F238E27FC236}">
                <a16:creationId xmlns:a16="http://schemas.microsoft.com/office/drawing/2014/main" id="{F93DFEB5-C018-3FBC-ACED-1509C374DCDB}"/>
              </a:ext>
            </a:extLst>
          </p:cNvPr>
          <p:cNvPicPr>
            <a:picLocks noRot="1" noChangeAspect="1"/>
          </p:cNvPicPr>
          <p:nvPr>
            <a:videoFile r:link="rId1"/>
          </p:nvPr>
        </p:nvPicPr>
        <p:blipFill>
          <a:blip r:embed="rId5"/>
          <a:stretch>
            <a:fillRect/>
          </a:stretch>
        </p:blipFill>
        <p:spPr>
          <a:xfrm>
            <a:off x="6516354" y="3231406"/>
            <a:ext cx="4869131" cy="2751059"/>
          </a:xfrm>
          <a:prstGeom prst="rect">
            <a:avLst/>
          </a:prstGeom>
        </p:spPr>
      </p:pic>
      <p:sp>
        <p:nvSpPr>
          <p:cNvPr id="9" name="TextBox 8">
            <a:extLst>
              <a:ext uri="{FF2B5EF4-FFF2-40B4-BE49-F238E27FC236}">
                <a16:creationId xmlns:a16="http://schemas.microsoft.com/office/drawing/2014/main" id="{4BC10A55-022A-8DA1-E92D-1FE36775C91A}"/>
              </a:ext>
            </a:extLst>
          </p:cNvPr>
          <p:cNvSpPr txBox="1"/>
          <p:nvPr/>
        </p:nvSpPr>
        <p:spPr>
          <a:xfrm>
            <a:off x="6516354" y="6049177"/>
            <a:ext cx="4869131" cy="400110"/>
          </a:xfrm>
          <a:prstGeom prst="rect">
            <a:avLst/>
          </a:prstGeom>
          <a:noFill/>
        </p:spPr>
        <p:txBody>
          <a:bodyPr wrap="square">
            <a:spAutoFit/>
          </a:bodyPr>
          <a:lstStyle/>
          <a:p>
            <a:r>
              <a:rPr lang="en-AU" sz="1000"/>
              <a:t>Bayala </a:t>
            </a:r>
            <a:r>
              <a:rPr lang="en-AU" sz="1000" err="1"/>
              <a:t>Dharug</a:t>
            </a:r>
            <a:r>
              <a:rPr lang="en-AU" sz="1000"/>
              <a:t> </a:t>
            </a:r>
            <a:r>
              <a:rPr lang="en-AU" sz="1000" err="1"/>
              <a:t>Dhalang</a:t>
            </a:r>
            <a:r>
              <a:rPr lang="en-AU" sz="1000"/>
              <a:t> (28 July 2025) </a:t>
            </a:r>
            <a:r>
              <a:rPr lang="en-AU" sz="1000">
                <a:hlinkClick r:id="rId6"/>
              </a:rPr>
              <a:t>Mix – Ngarra Badhu – Listen to Water (2:37)</a:t>
            </a:r>
            <a:r>
              <a:rPr lang="en-AU" sz="1000"/>
              <a:t> [</a:t>
            </a:r>
            <a:r>
              <a:rPr lang="en-AU" sz="1000" i="0">
                <a:solidFill>
                  <a:srgbClr val="0F0F0F"/>
                </a:solidFill>
                <a:effectLst/>
              </a:rPr>
              <a:t>video], </a:t>
            </a:r>
            <a:r>
              <a:rPr lang="en-AU" sz="1000" i="1"/>
              <a:t>Bayala </a:t>
            </a:r>
            <a:r>
              <a:rPr lang="en-AU" sz="1000" i="1" err="1"/>
              <a:t>Dharug</a:t>
            </a:r>
            <a:r>
              <a:rPr lang="en-AU" sz="1000" i="1"/>
              <a:t> </a:t>
            </a:r>
            <a:r>
              <a:rPr lang="en-AU" sz="1000" i="1" err="1"/>
              <a:t>Dhalang</a:t>
            </a:r>
            <a:r>
              <a:rPr lang="en-AU" sz="1000" i="1"/>
              <a:t> </a:t>
            </a:r>
            <a:r>
              <a:rPr lang="en-AU" sz="1000" i="0">
                <a:solidFill>
                  <a:srgbClr val="0F0F0F"/>
                </a:solidFill>
                <a:effectLst/>
              </a:rPr>
              <a:t>YouTube, accessed </a:t>
            </a:r>
            <a:r>
              <a:rPr lang="en-AU" sz="1000">
                <a:solidFill>
                  <a:srgbClr val="0F0F0F"/>
                </a:solidFill>
              </a:rPr>
              <a:t>10 November 2025</a:t>
            </a:r>
            <a:endParaRPr lang="en-US" sz="1000"/>
          </a:p>
        </p:txBody>
      </p:sp>
      <p:sp>
        <p:nvSpPr>
          <p:cNvPr id="11" name="TextBox 2">
            <a:extLst>
              <a:ext uri="{FF2B5EF4-FFF2-40B4-BE49-F238E27FC236}">
                <a16:creationId xmlns:a16="http://schemas.microsoft.com/office/drawing/2014/main" id="{4AFAC5C3-A575-6577-8DB7-3798291AF135}"/>
              </a:ext>
            </a:extLst>
          </p:cNvPr>
          <p:cNvSpPr txBox="1"/>
          <p:nvPr/>
        </p:nvSpPr>
        <p:spPr>
          <a:xfrm>
            <a:off x="354000" y="6583312"/>
            <a:ext cx="11484000" cy="153888"/>
          </a:xfrm>
          <a:prstGeom prst="rect">
            <a:avLst/>
          </a:prstGeom>
          <a:noFill/>
        </p:spPr>
        <p:txBody>
          <a:bodyPr rot="0" spcFirstLastPara="0" vert="horz" wrap="square" lIns="0" tIns="0" rIns="0" bIns="0" numCol="1" spcCol="0" rtlCol="0" fromWordArt="0" anchor="t" anchorCtr="0" forceAA="0" compatLnSpc="1">
            <a:prstTxWarp prst="textNoShape">
              <a:avLst/>
            </a:prstTxWarp>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en-AU" sz="1000"/>
              <a:t>'Ngarra </a:t>
            </a:r>
            <a:r>
              <a:rPr lang="en-AU" sz="1000" err="1"/>
              <a:t>Badhu</a:t>
            </a:r>
            <a:r>
              <a:rPr lang="en-AU" sz="1000"/>
              <a:t>' from the Bayala Songbook has been licensed by the NSW Department of Education. All rights reserved for the use of NSW Department of Education teachers and students only.   </a:t>
            </a:r>
            <a:r>
              <a:rPr sz="1000">
                <a:ea typeface="Arial"/>
                <a:cs typeface="Arial"/>
              </a:rPr>
              <a:t> </a:t>
            </a:r>
            <a:endParaRPr lang="en-US" sz="1000"/>
          </a:p>
        </p:txBody>
      </p:sp>
      <p:sp>
        <p:nvSpPr>
          <p:cNvPr id="2" name="Slide Number Placeholder 1">
            <a:extLst>
              <a:ext uri="{FF2B5EF4-FFF2-40B4-BE49-F238E27FC236}">
                <a16:creationId xmlns:a16="http://schemas.microsoft.com/office/drawing/2014/main" id="{E74C11ED-38AA-F1A2-EC2F-BB531259CFFF}"/>
              </a:ext>
              <a:ext uri="{C183D7F6-B498-43B3-948B-1728B52AA6E4}">
                <adec:decorative xmlns:adec="http://schemas.microsoft.com/office/drawing/2017/decorative" val="1"/>
              </a:ext>
            </a:extLst>
          </p:cNvPr>
          <p:cNvSpPr>
            <a:spLocks noGrp="1"/>
          </p:cNvSpPr>
          <p:nvPr>
            <p:ph type="sldNum" sz="quarter" idx="12"/>
          </p:nvPr>
        </p:nvSpPr>
        <p:spPr/>
        <p:txBody>
          <a:bodyPr vert="horz" lIns="0" tIns="0" rIns="0" bIns="0" rtlCol="0" anchor="t">
            <a:normAutofit/>
          </a:bodyPr>
          <a:lstStyle/>
          <a:p>
            <a:pPr>
              <a:lnSpc>
                <a:spcPct val="90000"/>
              </a:lnSpc>
              <a:spcAft>
                <a:spcPts val="600"/>
              </a:spcAft>
            </a:pPr>
            <a:fld id="{10A01DC5-1685-4615-8240-15192985C6A2}" type="slidenum">
              <a:rPr lang="en-AU" smtClean="0"/>
              <a:pPr>
                <a:lnSpc>
                  <a:spcPct val="90000"/>
                </a:lnSpc>
                <a:spcAft>
                  <a:spcPts val="600"/>
                </a:spcAft>
              </a:pPr>
              <a:t>56</a:t>
            </a:fld>
            <a:endParaRPr lang="en-AU"/>
          </a:p>
        </p:txBody>
      </p:sp>
    </p:spTree>
    <p:extLst>
      <p:ext uri="{BB962C8B-B14F-4D97-AF65-F5344CB8AC3E}">
        <p14:creationId xmlns:p14="http://schemas.microsoft.com/office/powerpoint/2010/main" val="3329844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EEF9E0"/>
        </a:solidFill>
        <a:effectLst/>
      </p:bgPr>
    </p:bg>
    <p:spTree>
      <p:nvGrpSpPr>
        <p:cNvPr id="1" name="">
          <a:extLst>
            <a:ext uri="{FF2B5EF4-FFF2-40B4-BE49-F238E27FC236}">
              <a16:creationId xmlns:a16="http://schemas.microsoft.com/office/drawing/2014/main" id="{5AE33CF3-6B1D-9798-2088-15E02880D21F}"/>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39190922-DB4E-09D4-9288-4A2F37EF88CE}"/>
              </a:ext>
            </a:extLst>
          </p:cNvPr>
          <p:cNvSpPr>
            <a:spLocks noGrp="1"/>
          </p:cNvSpPr>
          <p:nvPr>
            <p:ph type="title"/>
          </p:nvPr>
        </p:nvSpPr>
        <p:spPr/>
        <p:txBody>
          <a:bodyPr vert="horz" lIns="0" tIns="0" rIns="0" bIns="0" rtlCol="0" anchor="t">
            <a:normAutofit/>
          </a:bodyPr>
          <a:lstStyle/>
          <a:p>
            <a:r>
              <a:rPr lang="en-AU">
                <a:latin typeface="+mj-lt"/>
                <a:cs typeface="Arial"/>
              </a:rPr>
              <a:t>Activity 3.1 – ‘Ngarra </a:t>
            </a:r>
            <a:r>
              <a:rPr lang="en-AU" err="1">
                <a:latin typeface="+mj-lt"/>
                <a:cs typeface="Arial"/>
              </a:rPr>
              <a:t>Badhu</a:t>
            </a:r>
            <a:r>
              <a:rPr lang="en-AU">
                <a:latin typeface="+mj-lt"/>
                <a:cs typeface="Arial"/>
              </a:rPr>
              <a:t>’ (5)</a:t>
            </a:r>
            <a:endParaRPr lang="en-AU">
              <a:latin typeface="+mj-lt"/>
            </a:endParaRPr>
          </a:p>
          <a:p>
            <a:endParaRPr lang="en-AU">
              <a:latin typeface="+mj-lt"/>
            </a:endParaRPr>
          </a:p>
        </p:txBody>
      </p:sp>
      <p:sp>
        <p:nvSpPr>
          <p:cNvPr id="3" name="Text Placeholder 3">
            <a:extLst>
              <a:ext uri="{FF2B5EF4-FFF2-40B4-BE49-F238E27FC236}">
                <a16:creationId xmlns:a16="http://schemas.microsoft.com/office/drawing/2014/main" id="{065B97DD-3F1D-4A07-E302-92742A111BA0}"/>
              </a:ext>
            </a:extLst>
          </p:cNvPr>
          <p:cNvSpPr>
            <a:spLocks noGrp="1"/>
          </p:cNvSpPr>
          <p:nvPr>
            <p:ph type="body" sz="quarter" idx="18"/>
          </p:nvPr>
        </p:nvSpPr>
        <p:spPr>
          <a:xfrm>
            <a:off x="360000" y="961366"/>
            <a:ext cx="11483999" cy="310015"/>
          </a:xfrm>
        </p:spPr>
        <p:txBody>
          <a:bodyPr/>
          <a:lstStyle/>
          <a:p>
            <a:r>
              <a:rPr lang="en-AU">
                <a:latin typeface="+mj-lt"/>
              </a:rPr>
              <a:t>Perform ‘Ngarra </a:t>
            </a:r>
            <a:r>
              <a:rPr lang="en-AU" err="1">
                <a:latin typeface="+mj-lt"/>
              </a:rPr>
              <a:t>Badhu</a:t>
            </a:r>
            <a:r>
              <a:rPr lang="en-AU">
                <a:latin typeface="+mj-lt"/>
              </a:rPr>
              <a:t>’ by Jasmine Seymour (2)</a:t>
            </a:r>
            <a:endParaRPr lang="en-US">
              <a:latin typeface="+mj-lt"/>
            </a:endParaRPr>
          </a:p>
        </p:txBody>
      </p:sp>
      <p:sp>
        <p:nvSpPr>
          <p:cNvPr id="8" name="Rectangle: Rounded Corners 7">
            <a:extLst>
              <a:ext uri="{FF2B5EF4-FFF2-40B4-BE49-F238E27FC236}">
                <a16:creationId xmlns:a16="http://schemas.microsoft.com/office/drawing/2014/main" id="{41CCB860-DFD8-9672-E239-B0DCAF15A18A}"/>
              </a:ext>
            </a:extLst>
          </p:cNvPr>
          <p:cNvSpPr/>
          <p:nvPr/>
        </p:nvSpPr>
        <p:spPr>
          <a:xfrm>
            <a:off x="348000" y="1482555"/>
            <a:ext cx="5214826" cy="5213445"/>
          </a:xfrm>
          <a:prstGeom prst="roundRect">
            <a:avLst>
              <a:gd name="adj" fmla="val 4974"/>
            </a:avLst>
          </a:prstGeom>
          <a:solidFill>
            <a:srgbClr val="F6FE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50000"/>
              </a:lnSpc>
              <a:spcAft>
                <a:spcPts val="1200"/>
              </a:spcAft>
            </a:pPr>
            <a:r>
              <a:rPr lang="en-GB" sz="1800" b="1">
                <a:solidFill>
                  <a:srgbClr val="000000"/>
                </a:solidFill>
                <a:ea typeface="+mn-lt"/>
                <a:cs typeface="+mn-lt"/>
              </a:rPr>
              <a:t>Lyrics</a:t>
            </a:r>
          </a:p>
          <a:p>
            <a:pPr>
              <a:lnSpc>
                <a:spcPct val="150000"/>
              </a:lnSpc>
              <a:spcAft>
                <a:spcPts val="1200"/>
              </a:spcAft>
            </a:pPr>
            <a:r>
              <a:rPr lang="en-GB" sz="1800" i="1">
                <a:solidFill>
                  <a:srgbClr val="000000"/>
                </a:solidFill>
                <a:ea typeface="+mn-lt"/>
                <a:cs typeface="+mn-lt"/>
              </a:rPr>
              <a:t>Ngarra Ngarra </a:t>
            </a:r>
            <a:r>
              <a:rPr lang="en-GB" sz="1800" i="1" err="1">
                <a:solidFill>
                  <a:srgbClr val="000000"/>
                </a:solidFill>
                <a:ea typeface="+mn-lt"/>
                <a:cs typeface="+mn-lt"/>
              </a:rPr>
              <a:t>Badhu</a:t>
            </a:r>
            <a:r>
              <a:rPr lang="en-GB" sz="1800" i="1">
                <a:solidFill>
                  <a:srgbClr val="000000"/>
                </a:solidFill>
                <a:ea typeface="+mn-lt"/>
                <a:cs typeface="+mn-lt"/>
              </a:rPr>
              <a:t> </a:t>
            </a:r>
            <a:r>
              <a:rPr lang="en-GB" sz="1800" i="1" err="1">
                <a:solidFill>
                  <a:srgbClr val="000000"/>
                </a:solidFill>
                <a:ea typeface="+mn-lt"/>
                <a:cs typeface="+mn-lt"/>
              </a:rPr>
              <a:t>Badhu</a:t>
            </a:r>
            <a:endParaRPr lang="en-US" sz="1800" i="1">
              <a:cs typeface="Arial"/>
            </a:endParaRPr>
          </a:p>
          <a:p>
            <a:pPr>
              <a:lnSpc>
                <a:spcPct val="150000"/>
              </a:lnSpc>
              <a:spcAft>
                <a:spcPts val="1200"/>
              </a:spcAft>
            </a:pPr>
            <a:r>
              <a:rPr lang="en-GB" sz="1800" i="1">
                <a:solidFill>
                  <a:srgbClr val="000000"/>
                </a:solidFill>
                <a:ea typeface="+mn-lt"/>
                <a:cs typeface="+mn-lt"/>
              </a:rPr>
              <a:t>Ngarra Ngarra </a:t>
            </a:r>
            <a:r>
              <a:rPr lang="en-GB" sz="1800" i="1" err="1">
                <a:solidFill>
                  <a:srgbClr val="000000"/>
                </a:solidFill>
                <a:ea typeface="+mn-lt"/>
                <a:cs typeface="+mn-lt"/>
              </a:rPr>
              <a:t>Badhu</a:t>
            </a:r>
            <a:r>
              <a:rPr lang="en-GB" sz="1800" i="1">
                <a:solidFill>
                  <a:srgbClr val="000000"/>
                </a:solidFill>
                <a:ea typeface="+mn-lt"/>
                <a:cs typeface="+mn-lt"/>
              </a:rPr>
              <a:t> </a:t>
            </a:r>
            <a:r>
              <a:rPr lang="en-GB" sz="1800" i="1" err="1">
                <a:solidFill>
                  <a:srgbClr val="000000"/>
                </a:solidFill>
                <a:ea typeface="+mn-lt"/>
                <a:cs typeface="+mn-lt"/>
              </a:rPr>
              <a:t>Badhu</a:t>
            </a:r>
            <a:endParaRPr lang="en-GB" sz="1800" i="1">
              <a:cs typeface="Arial"/>
            </a:endParaRPr>
          </a:p>
          <a:p>
            <a:pPr>
              <a:lnSpc>
                <a:spcPct val="150000"/>
              </a:lnSpc>
              <a:spcAft>
                <a:spcPts val="1200"/>
              </a:spcAft>
            </a:pPr>
            <a:r>
              <a:rPr lang="en-GB" sz="1800" i="1">
                <a:solidFill>
                  <a:srgbClr val="000000"/>
                </a:solidFill>
                <a:ea typeface="+mn-lt"/>
                <a:cs typeface="+mn-lt"/>
              </a:rPr>
              <a:t>Ngarra Ngarra </a:t>
            </a:r>
            <a:r>
              <a:rPr lang="en-GB" sz="1800" i="1" err="1">
                <a:solidFill>
                  <a:srgbClr val="000000"/>
                </a:solidFill>
                <a:ea typeface="+mn-lt"/>
                <a:cs typeface="+mn-lt"/>
              </a:rPr>
              <a:t>Badhu</a:t>
            </a:r>
            <a:r>
              <a:rPr lang="en-GB" sz="1800" i="1">
                <a:solidFill>
                  <a:srgbClr val="000000"/>
                </a:solidFill>
                <a:ea typeface="+mn-lt"/>
                <a:cs typeface="+mn-lt"/>
              </a:rPr>
              <a:t> </a:t>
            </a:r>
            <a:r>
              <a:rPr lang="en-GB" sz="1800" i="1" err="1">
                <a:solidFill>
                  <a:srgbClr val="000000"/>
                </a:solidFill>
                <a:ea typeface="+mn-lt"/>
                <a:cs typeface="+mn-lt"/>
              </a:rPr>
              <a:t>Badhu</a:t>
            </a:r>
            <a:endParaRPr lang="en-GB" sz="1800" i="1">
              <a:cs typeface="Arial"/>
            </a:endParaRPr>
          </a:p>
          <a:p>
            <a:pPr>
              <a:lnSpc>
                <a:spcPct val="150000"/>
              </a:lnSpc>
              <a:spcAft>
                <a:spcPts val="1200"/>
              </a:spcAft>
            </a:pPr>
            <a:r>
              <a:rPr lang="en-GB" sz="1800" i="1">
                <a:solidFill>
                  <a:srgbClr val="000000"/>
                </a:solidFill>
                <a:ea typeface="+mn-lt"/>
                <a:cs typeface="+mn-lt"/>
              </a:rPr>
              <a:t>Ngarra Ngarra </a:t>
            </a:r>
            <a:r>
              <a:rPr lang="en-GB" sz="1800" i="1" err="1">
                <a:solidFill>
                  <a:srgbClr val="000000"/>
                </a:solidFill>
                <a:ea typeface="+mn-lt"/>
                <a:cs typeface="+mn-lt"/>
              </a:rPr>
              <a:t>Badhu</a:t>
            </a:r>
            <a:r>
              <a:rPr lang="en-GB" sz="1800" i="1">
                <a:solidFill>
                  <a:srgbClr val="000000"/>
                </a:solidFill>
                <a:ea typeface="+mn-lt"/>
                <a:cs typeface="+mn-lt"/>
              </a:rPr>
              <a:t> </a:t>
            </a:r>
            <a:r>
              <a:rPr lang="en-GB" sz="1800" i="1" err="1">
                <a:solidFill>
                  <a:srgbClr val="000000"/>
                </a:solidFill>
                <a:ea typeface="+mn-lt"/>
                <a:cs typeface="+mn-lt"/>
              </a:rPr>
              <a:t>Badhu</a:t>
            </a:r>
            <a:endParaRPr lang="en-GB" sz="1800" i="1">
              <a:solidFill>
                <a:srgbClr val="000000"/>
              </a:solidFill>
              <a:ea typeface="+mn-lt"/>
              <a:cs typeface="+mn-lt"/>
            </a:endParaRPr>
          </a:p>
          <a:p>
            <a:pPr>
              <a:lnSpc>
                <a:spcPct val="150000"/>
              </a:lnSpc>
              <a:spcAft>
                <a:spcPts val="1200"/>
              </a:spcAft>
            </a:pPr>
            <a:r>
              <a:rPr lang="en-GB" sz="1800" i="1" err="1">
                <a:solidFill>
                  <a:srgbClr val="000000"/>
                </a:solidFill>
                <a:ea typeface="+mn-lt"/>
                <a:cs typeface="+mn-lt"/>
              </a:rPr>
              <a:t>Ngalawa</a:t>
            </a:r>
            <a:r>
              <a:rPr lang="en-GB" sz="1800" i="1">
                <a:solidFill>
                  <a:srgbClr val="000000"/>
                </a:solidFill>
                <a:ea typeface="+mn-lt"/>
                <a:cs typeface="+mn-lt"/>
              </a:rPr>
              <a:t> Ngarra Ngarra </a:t>
            </a:r>
            <a:r>
              <a:rPr lang="en-GB" sz="1800" i="1" err="1">
                <a:solidFill>
                  <a:srgbClr val="000000"/>
                </a:solidFill>
                <a:ea typeface="+mn-lt"/>
                <a:cs typeface="+mn-lt"/>
              </a:rPr>
              <a:t>Badhuyin</a:t>
            </a:r>
            <a:r>
              <a:rPr lang="en-GB" sz="1800" i="1">
                <a:solidFill>
                  <a:srgbClr val="000000"/>
                </a:solidFill>
                <a:ea typeface="+mn-lt"/>
                <a:cs typeface="+mn-lt"/>
              </a:rPr>
              <a:t> </a:t>
            </a:r>
            <a:r>
              <a:rPr lang="en-GB" sz="1800" i="1" err="1">
                <a:solidFill>
                  <a:srgbClr val="000000"/>
                </a:solidFill>
                <a:ea typeface="+mn-lt"/>
                <a:cs typeface="+mn-lt"/>
              </a:rPr>
              <a:t>Ngurruwa</a:t>
            </a:r>
            <a:endParaRPr lang="en-GB" sz="1800" i="1">
              <a:solidFill>
                <a:srgbClr val="000000"/>
              </a:solidFill>
              <a:ea typeface="+mn-lt"/>
              <a:cs typeface="+mn-lt"/>
            </a:endParaRPr>
          </a:p>
          <a:p>
            <a:pPr>
              <a:lnSpc>
                <a:spcPct val="150000"/>
              </a:lnSpc>
              <a:spcAft>
                <a:spcPts val="1200"/>
              </a:spcAft>
            </a:pPr>
            <a:r>
              <a:rPr lang="en-GB" sz="1800" i="1" err="1">
                <a:solidFill>
                  <a:srgbClr val="000000"/>
                </a:solidFill>
                <a:ea typeface="+mn-lt"/>
                <a:cs typeface="+mn-lt"/>
              </a:rPr>
              <a:t>Ngalawa</a:t>
            </a:r>
            <a:r>
              <a:rPr lang="en-GB" sz="1800" i="1">
                <a:solidFill>
                  <a:srgbClr val="000000"/>
                </a:solidFill>
                <a:ea typeface="+mn-lt"/>
                <a:cs typeface="+mn-lt"/>
              </a:rPr>
              <a:t> Ngarra Ngarra </a:t>
            </a:r>
            <a:r>
              <a:rPr lang="en-GB" sz="1800" i="1" err="1">
                <a:solidFill>
                  <a:srgbClr val="000000"/>
                </a:solidFill>
                <a:ea typeface="+mn-lt"/>
                <a:cs typeface="+mn-lt"/>
              </a:rPr>
              <a:t>Badhuyin</a:t>
            </a:r>
            <a:r>
              <a:rPr lang="en-GB" sz="1800" i="1">
                <a:solidFill>
                  <a:srgbClr val="000000"/>
                </a:solidFill>
                <a:ea typeface="+mn-lt"/>
                <a:cs typeface="+mn-lt"/>
              </a:rPr>
              <a:t> </a:t>
            </a:r>
            <a:r>
              <a:rPr lang="en-GB" sz="1800" i="1" err="1">
                <a:solidFill>
                  <a:srgbClr val="000000"/>
                </a:solidFill>
                <a:ea typeface="+mn-lt"/>
                <a:cs typeface="+mn-lt"/>
              </a:rPr>
              <a:t>Ngurruwa</a:t>
            </a:r>
            <a:endParaRPr lang="en-GB" sz="1800" i="1">
              <a:solidFill>
                <a:srgbClr val="000000"/>
              </a:solidFill>
              <a:ea typeface="+mn-lt"/>
              <a:cs typeface="+mn-lt"/>
            </a:endParaRPr>
          </a:p>
          <a:p>
            <a:pPr>
              <a:lnSpc>
                <a:spcPct val="150000"/>
              </a:lnSpc>
              <a:spcAft>
                <a:spcPts val="1200"/>
              </a:spcAft>
            </a:pPr>
            <a:r>
              <a:rPr lang="en-GB" sz="1800" i="1">
                <a:solidFill>
                  <a:srgbClr val="000000"/>
                </a:solidFill>
                <a:ea typeface="+mn-lt"/>
                <a:cs typeface="+mn-lt"/>
              </a:rPr>
              <a:t>Ngarra Ngarra </a:t>
            </a:r>
            <a:r>
              <a:rPr lang="en-GB" sz="1800" i="1" err="1">
                <a:solidFill>
                  <a:srgbClr val="000000"/>
                </a:solidFill>
                <a:ea typeface="+mn-lt"/>
                <a:cs typeface="+mn-lt"/>
              </a:rPr>
              <a:t>Badhu</a:t>
            </a:r>
            <a:r>
              <a:rPr lang="en-GB" sz="1800" i="1">
                <a:solidFill>
                  <a:srgbClr val="000000"/>
                </a:solidFill>
                <a:ea typeface="+mn-lt"/>
                <a:cs typeface="+mn-lt"/>
              </a:rPr>
              <a:t> </a:t>
            </a:r>
            <a:r>
              <a:rPr lang="en-GB" sz="1800" i="1" err="1">
                <a:solidFill>
                  <a:srgbClr val="000000"/>
                </a:solidFill>
                <a:ea typeface="+mn-lt"/>
                <a:cs typeface="+mn-lt"/>
              </a:rPr>
              <a:t>Badhu</a:t>
            </a:r>
            <a:endParaRPr lang="en-GB" sz="1800" i="1">
              <a:solidFill>
                <a:srgbClr val="000000"/>
              </a:solidFill>
              <a:ea typeface="+mn-lt"/>
              <a:cs typeface="+mn-lt"/>
            </a:endParaRPr>
          </a:p>
          <a:p>
            <a:pPr>
              <a:lnSpc>
                <a:spcPct val="150000"/>
              </a:lnSpc>
              <a:spcAft>
                <a:spcPts val="1200"/>
              </a:spcAft>
            </a:pPr>
            <a:r>
              <a:rPr lang="en-GB" sz="1800" b="1">
                <a:solidFill>
                  <a:schemeClr val="tx1"/>
                </a:solidFill>
                <a:cs typeface="Arial"/>
              </a:rPr>
              <a:t>Repeat 4 times and fade</a:t>
            </a:r>
            <a:endParaRPr lang="en-GB" sz="1800" i="1">
              <a:solidFill>
                <a:schemeClr val="tx1"/>
              </a:solidFill>
              <a:cs typeface="Arial"/>
            </a:endParaRPr>
          </a:p>
        </p:txBody>
      </p:sp>
      <p:sp>
        <p:nvSpPr>
          <p:cNvPr id="10" name="TextBox 9">
            <a:extLst>
              <a:ext uri="{FF2B5EF4-FFF2-40B4-BE49-F238E27FC236}">
                <a16:creationId xmlns:a16="http://schemas.microsoft.com/office/drawing/2014/main" id="{1EC36EFA-B7EC-1982-CF3E-59F859C13CFE}"/>
              </a:ext>
            </a:extLst>
          </p:cNvPr>
          <p:cNvSpPr txBox="1"/>
          <p:nvPr/>
        </p:nvSpPr>
        <p:spPr>
          <a:xfrm>
            <a:off x="5887535" y="1482556"/>
            <a:ext cx="5500728" cy="1884754"/>
          </a:xfrm>
          <a:prstGeom prst="rect">
            <a:avLst/>
          </a:prstGeom>
          <a:noFill/>
        </p:spPr>
        <p:txBody>
          <a:bodyPr wrap="square" lIns="0" tIns="0" rIns="0" bIns="0" rtlCol="0" anchor="t">
            <a:noAutofit/>
          </a:bodyPr>
          <a:lstStyle/>
          <a:p>
            <a:pPr marL="342900" indent="-342900">
              <a:lnSpc>
                <a:spcPct val="150000"/>
              </a:lnSpc>
              <a:spcAft>
                <a:spcPts val="1200"/>
              </a:spcAft>
              <a:buFont typeface="+mj-lt"/>
              <a:buAutoNum type="arabicPeriod" startAt="3"/>
            </a:pPr>
            <a:r>
              <a:rPr lang="en-AU" sz="1800"/>
              <a:t>Using the lyrics and translations provided in the video, read through the words focusing on pronunciation.</a:t>
            </a:r>
          </a:p>
          <a:p>
            <a:pPr marL="342900" indent="-342900">
              <a:lnSpc>
                <a:spcPct val="150000"/>
              </a:lnSpc>
              <a:spcAft>
                <a:spcPts val="1200"/>
              </a:spcAft>
              <a:buFont typeface="+mj-lt"/>
              <a:buAutoNum type="arabicPeriod" startAt="3"/>
            </a:pPr>
            <a:r>
              <a:rPr lang="en-AU" sz="1800"/>
              <a:t>Sing through the piece along with the recording.</a:t>
            </a:r>
            <a:endParaRPr lang="en-AU" sz="1800">
              <a:cs typeface="Arial"/>
            </a:endParaRPr>
          </a:p>
        </p:txBody>
      </p:sp>
      <p:pic>
        <p:nvPicPr>
          <p:cNvPr id="6" name="Online Media 5" title="Ngarra Badhu - Listen to Water">
            <a:hlinkClick r:id="" action="ppaction://media"/>
            <a:extLst>
              <a:ext uri="{FF2B5EF4-FFF2-40B4-BE49-F238E27FC236}">
                <a16:creationId xmlns:a16="http://schemas.microsoft.com/office/drawing/2014/main" id="{F93DFEB5-C018-3FBC-ACED-1509C374DCDB}"/>
              </a:ext>
            </a:extLst>
          </p:cNvPr>
          <p:cNvPicPr>
            <a:picLocks noRot="1" noChangeAspect="1"/>
          </p:cNvPicPr>
          <p:nvPr>
            <a:videoFile r:link="rId1"/>
          </p:nvPr>
        </p:nvPicPr>
        <p:blipFill>
          <a:blip r:embed="rId4"/>
          <a:stretch>
            <a:fillRect/>
          </a:stretch>
        </p:blipFill>
        <p:spPr>
          <a:xfrm>
            <a:off x="5887535" y="3490691"/>
            <a:ext cx="4913686" cy="2776232"/>
          </a:xfrm>
          <a:prstGeom prst="rect">
            <a:avLst/>
          </a:prstGeom>
        </p:spPr>
      </p:pic>
      <p:sp>
        <p:nvSpPr>
          <p:cNvPr id="9" name="TextBox 8">
            <a:extLst>
              <a:ext uri="{FF2B5EF4-FFF2-40B4-BE49-F238E27FC236}">
                <a16:creationId xmlns:a16="http://schemas.microsoft.com/office/drawing/2014/main" id="{4BC10A55-022A-8DA1-E92D-1FE36775C91A}"/>
              </a:ext>
            </a:extLst>
          </p:cNvPr>
          <p:cNvSpPr txBox="1"/>
          <p:nvPr/>
        </p:nvSpPr>
        <p:spPr>
          <a:xfrm>
            <a:off x="5848336" y="6295890"/>
            <a:ext cx="4952885" cy="400110"/>
          </a:xfrm>
          <a:prstGeom prst="rect">
            <a:avLst/>
          </a:prstGeom>
          <a:noFill/>
        </p:spPr>
        <p:txBody>
          <a:bodyPr wrap="square">
            <a:spAutoFit/>
          </a:bodyPr>
          <a:lstStyle/>
          <a:p>
            <a:r>
              <a:rPr lang="en-AU" sz="1000"/>
              <a:t>Bayala </a:t>
            </a:r>
            <a:r>
              <a:rPr lang="en-AU" sz="1000" err="1"/>
              <a:t>Dharug</a:t>
            </a:r>
            <a:r>
              <a:rPr lang="en-AU" sz="1000"/>
              <a:t> </a:t>
            </a:r>
            <a:r>
              <a:rPr lang="en-AU" sz="1000" err="1"/>
              <a:t>Dhalang</a:t>
            </a:r>
            <a:r>
              <a:rPr lang="en-AU" sz="1000"/>
              <a:t> (28 July 2025) </a:t>
            </a:r>
            <a:r>
              <a:rPr lang="en-AU" sz="1000">
                <a:hlinkClick r:id="rId5"/>
              </a:rPr>
              <a:t>Mix – Ngarra Badhu – Listen to Water (2:37)</a:t>
            </a:r>
            <a:r>
              <a:rPr lang="en-AU" sz="1000"/>
              <a:t> [</a:t>
            </a:r>
            <a:r>
              <a:rPr lang="en-AU" sz="1000" i="0">
                <a:solidFill>
                  <a:srgbClr val="0F0F0F"/>
                </a:solidFill>
                <a:effectLst/>
              </a:rPr>
              <a:t>video], </a:t>
            </a:r>
            <a:r>
              <a:rPr lang="en-AU" sz="1000" i="1"/>
              <a:t>Bayala </a:t>
            </a:r>
            <a:r>
              <a:rPr lang="en-AU" sz="1000" i="1" err="1"/>
              <a:t>Dharug</a:t>
            </a:r>
            <a:r>
              <a:rPr lang="en-AU" sz="1000" i="1"/>
              <a:t> </a:t>
            </a:r>
            <a:r>
              <a:rPr lang="en-AU" sz="1000" i="1" err="1"/>
              <a:t>Dhalang</a:t>
            </a:r>
            <a:r>
              <a:rPr lang="en-AU" sz="1000" i="1"/>
              <a:t> </a:t>
            </a:r>
            <a:r>
              <a:rPr lang="en-AU" sz="1000" i="0">
                <a:solidFill>
                  <a:srgbClr val="0F0F0F"/>
                </a:solidFill>
                <a:effectLst/>
              </a:rPr>
              <a:t>YouTube, accessed </a:t>
            </a:r>
            <a:r>
              <a:rPr lang="en-AU" sz="1000">
                <a:solidFill>
                  <a:srgbClr val="0F0F0F"/>
                </a:solidFill>
              </a:rPr>
              <a:t>10 November 2025</a:t>
            </a:r>
            <a:endParaRPr lang="en-US" sz="1000"/>
          </a:p>
        </p:txBody>
      </p:sp>
      <p:sp>
        <p:nvSpPr>
          <p:cNvPr id="2" name="Slide Number Placeholder 1">
            <a:extLst>
              <a:ext uri="{FF2B5EF4-FFF2-40B4-BE49-F238E27FC236}">
                <a16:creationId xmlns:a16="http://schemas.microsoft.com/office/drawing/2014/main" id="{E74C11ED-38AA-F1A2-EC2F-BB531259CFFF}"/>
              </a:ext>
              <a:ext uri="{C183D7F6-B498-43B3-948B-1728B52AA6E4}">
                <adec:decorative xmlns:adec="http://schemas.microsoft.com/office/drawing/2017/decorative" val="1"/>
              </a:ext>
            </a:extLst>
          </p:cNvPr>
          <p:cNvSpPr>
            <a:spLocks noGrp="1"/>
          </p:cNvSpPr>
          <p:nvPr>
            <p:ph type="sldNum" sz="quarter" idx="12"/>
          </p:nvPr>
        </p:nvSpPr>
        <p:spPr/>
        <p:txBody>
          <a:bodyPr vert="horz" lIns="0" tIns="0" rIns="0" bIns="0" rtlCol="0" anchor="t">
            <a:normAutofit/>
          </a:bodyPr>
          <a:lstStyle/>
          <a:p>
            <a:pPr>
              <a:lnSpc>
                <a:spcPct val="90000"/>
              </a:lnSpc>
              <a:spcAft>
                <a:spcPts val="600"/>
              </a:spcAft>
            </a:pPr>
            <a:fld id="{10A01DC5-1685-4615-8240-15192985C6A2}" type="slidenum">
              <a:rPr lang="en-AU" smtClean="0"/>
              <a:pPr>
                <a:lnSpc>
                  <a:spcPct val="90000"/>
                </a:lnSpc>
                <a:spcAft>
                  <a:spcPts val="600"/>
                </a:spcAft>
              </a:pPr>
              <a:t>57</a:t>
            </a:fld>
            <a:endParaRPr lang="en-AU"/>
          </a:p>
        </p:txBody>
      </p:sp>
    </p:spTree>
    <p:extLst>
      <p:ext uri="{BB962C8B-B14F-4D97-AF65-F5344CB8AC3E}">
        <p14:creationId xmlns:p14="http://schemas.microsoft.com/office/powerpoint/2010/main" val="1488476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EDF9E0"/>
        </a:solidFill>
        <a:effectLst/>
      </p:bgPr>
    </p:bg>
    <p:spTree>
      <p:nvGrpSpPr>
        <p:cNvPr id="1" name="">
          <a:extLst>
            <a:ext uri="{FF2B5EF4-FFF2-40B4-BE49-F238E27FC236}">
              <a16:creationId xmlns:a16="http://schemas.microsoft.com/office/drawing/2014/main" id="{5C98EB00-0E94-1F7B-CCC8-691204B69064}"/>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2F2FA8C6-9567-1711-05ED-14F436D4F3A1}"/>
              </a:ext>
            </a:extLst>
          </p:cNvPr>
          <p:cNvSpPr>
            <a:spLocks noGrp="1"/>
          </p:cNvSpPr>
          <p:nvPr>
            <p:ph type="title"/>
          </p:nvPr>
        </p:nvSpPr>
        <p:spPr/>
        <p:txBody>
          <a:bodyPr vert="horz" lIns="0" tIns="0" rIns="0" bIns="0" rtlCol="0" anchor="t">
            <a:normAutofit/>
          </a:bodyPr>
          <a:lstStyle/>
          <a:p>
            <a:r>
              <a:rPr lang="en-AU">
                <a:latin typeface="+mj-lt"/>
                <a:cs typeface="Arial"/>
              </a:rPr>
              <a:t>Activity 3.2 – ‘</a:t>
            </a:r>
            <a:r>
              <a:rPr lang="en-AU" err="1">
                <a:latin typeface="+mj-lt"/>
                <a:cs typeface="Arial"/>
              </a:rPr>
              <a:t>Yanma</a:t>
            </a:r>
            <a:r>
              <a:rPr lang="en-AU">
                <a:latin typeface="+mj-lt"/>
                <a:cs typeface="Arial"/>
              </a:rPr>
              <a:t> </a:t>
            </a:r>
            <a:r>
              <a:rPr lang="en-AU" err="1">
                <a:latin typeface="+mj-lt"/>
                <a:cs typeface="Arial"/>
              </a:rPr>
              <a:t>Ngurrawa</a:t>
            </a:r>
            <a:r>
              <a:rPr lang="en-AU">
                <a:latin typeface="+mj-lt"/>
                <a:cs typeface="Arial"/>
              </a:rPr>
              <a:t>’ (1)  </a:t>
            </a:r>
            <a:endParaRPr lang="en-AU">
              <a:solidFill>
                <a:srgbClr val="000000"/>
              </a:solidFill>
              <a:latin typeface="+mj-lt"/>
            </a:endParaRPr>
          </a:p>
          <a:p>
            <a:endParaRPr lang="en-AU">
              <a:latin typeface="+mj-lt"/>
            </a:endParaRPr>
          </a:p>
        </p:txBody>
      </p:sp>
      <p:sp>
        <p:nvSpPr>
          <p:cNvPr id="6" name="Text Placeholder 5">
            <a:extLst>
              <a:ext uri="{FF2B5EF4-FFF2-40B4-BE49-F238E27FC236}">
                <a16:creationId xmlns:a16="http://schemas.microsoft.com/office/drawing/2014/main" id="{92F654B4-3994-5D8E-98A3-36D465156B20}"/>
              </a:ext>
            </a:extLst>
          </p:cNvPr>
          <p:cNvSpPr>
            <a:spLocks noGrp="1"/>
          </p:cNvSpPr>
          <p:nvPr>
            <p:ph type="body" sz="quarter" idx="18"/>
          </p:nvPr>
        </p:nvSpPr>
        <p:spPr/>
        <p:txBody>
          <a:bodyPr/>
          <a:lstStyle/>
          <a:p>
            <a:r>
              <a:rPr lang="en-US">
                <a:latin typeface="+mj-lt"/>
              </a:rPr>
              <a:t>Listen and sing</a:t>
            </a:r>
          </a:p>
        </p:txBody>
      </p:sp>
      <p:pic>
        <p:nvPicPr>
          <p:cNvPr id="4" name="Online Media 3" title="Yanma Ngurrawa - Walk on Country">
            <a:hlinkClick r:id="" action="ppaction://noaction"/>
            <a:extLst>
              <a:ext uri="{FF2B5EF4-FFF2-40B4-BE49-F238E27FC236}">
                <a16:creationId xmlns:a16="http://schemas.microsoft.com/office/drawing/2014/main" id="{B31CB582-1C23-1943-C314-24127CEC0179}"/>
              </a:ext>
            </a:extLst>
          </p:cNvPr>
          <p:cNvPicPr>
            <a:picLocks noRot="1" noChangeAspect="1"/>
          </p:cNvPicPr>
          <p:nvPr>
            <a:videoFile r:link="rId1"/>
          </p:nvPr>
        </p:nvPicPr>
        <p:blipFill>
          <a:blip r:embed="rId4"/>
          <a:stretch>
            <a:fillRect/>
          </a:stretch>
        </p:blipFill>
        <p:spPr>
          <a:xfrm>
            <a:off x="356410" y="1515781"/>
            <a:ext cx="6718157" cy="3816928"/>
          </a:xfrm>
          <a:prstGeom prst="rect">
            <a:avLst/>
          </a:prstGeom>
        </p:spPr>
      </p:pic>
      <p:sp>
        <p:nvSpPr>
          <p:cNvPr id="7" name="TextBox 6">
            <a:extLst>
              <a:ext uri="{FF2B5EF4-FFF2-40B4-BE49-F238E27FC236}">
                <a16:creationId xmlns:a16="http://schemas.microsoft.com/office/drawing/2014/main" id="{DC406D91-52E0-0179-E256-4D27D3793C02}"/>
              </a:ext>
            </a:extLst>
          </p:cNvPr>
          <p:cNvSpPr txBox="1"/>
          <p:nvPr/>
        </p:nvSpPr>
        <p:spPr>
          <a:xfrm>
            <a:off x="356410" y="5555955"/>
            <a:ext cx="6718157" cy="238060"/>
          </a:xfrm>
          <a:prstGeom prst="rect">
            <a:avLst/>
          </a:prstGeom>
          <a:noFill/>
        </p:spPr>
        <p:txBody>
          <a:bodyPr wrap="square" lIns="0" tIns="0" rIns="0" bIns="0" rtlCol="0" anchor="t">
            <a:noAutofit/>
          </a:bodyPr>
          <a:lstStyle/>
          <a:p>
            <a:r>
              <a:rPr lang="en-AU" sz="1000"/>
              <a:t>Bayala </a:t>
            </a:r>
            <a:r>
              <a:rPr lang="en-AU" sz="1000" err="1"/>
              <a:t>Dharug</a:t>
            </a:r>
            <a:r>
              <a:rPr lang="en-AU" sz="1000"/>
              <a:t> </a:t>
            </a:r>
            <a:r>
              <a:rPr lang="en-AU" sz="1000" err="1"/>
              <a:t>Dhalang</a:t>
            </a:r>
            <a:r>
              <a:rPr lang="en-AU" sz="1000"/>
              <a:t> (29 July 2025) </a:t>
            </a:r>
            <a:r>
              <a:rPr lang="en-AU" sz="1000">
                <a:hlinkClick r:id="rId5"/>
              </a:rPr>
              <a:t>Yanma Ngurrawa - Walk on Country (01:34)</a:t>
            </a:r>
            <a:r>
              <a:rPr lang="en-AU" sz="1000"/>
              <a:t> [</a:t>
            </a:r>
            <a:r>
              <a:rPr lang="en-AU" sz="1000">
                <a:solidFill>
                  <a:srgbClr val="0F0F0F"/>
                </a:solidFill>
              </a:rPr>
              <a:t>video], </a:t>
            </a:r>
            <a:r>
              <a:rPr lang="en-AU" sz="1000" i="1"/>
              <a:t>Bayala </a:t>
            </a:r>
            <a:r>
              <a:rPr lang="en-AU" sz="1000" i="1" err="1"/>
              <a:t>Dharug</a:t>
            </a:r>
            <a:r>
              <a:rPr lang="en-AU" sz="1000" i="1"/>
              <a:t> </a:t>
            </a:r>
            <a:r>
              <a:rPr lang="en-AU" sz="1000" i="1" err="1"/>
              <a:t>Dhalang</a:t>
            </a:r>
            <a:r>
              <a:rPr lang="en-AU" sz="1000" i="1"/>
              <a:t> </a:t>
            </a:r>
            <a:r>
              <a:rPr lang="en-AU" sz="1000">
                <a:solidFill>
                  <a:srgbClr val="0F0F0F"/>
                </a:solidFill>
              </a:rPr>
              <a:t>YouTube, accessed 10 November 2025.</a:t>
            </a:r>
            <a:endParaRPr lang="en-US" sz="3200">
              <a:solidFill>
                <a:srgbClr val="0F0F0F"/>
              </a:solidFill>
            </a:endParaRPr>
          </a:p>
        </p:txBody>
      </p:sp>
      <p:sp>
        <p:nvSpPr>
          <p:cNvPr id="8" name="TextBox 7">
            <a:extLst>
              <a:ext uri="{FF2B5EF4-FFF2-40B4-BE49-F238E27FC236}">
                <a16:creationId xmlns:a16="http://schemas.microsoft.com/office/drawing/2014/main" id="{765D65DA-8370-EBF9-9EA3-4D0FB58259BA}"/>
              </a:ext>
            </a:extLst>
          </p:cNvPr>
          <p:cNvSpPr txBox="1"/>
          <p:nvPr/>
        </p:nvSpPr>
        <p:spPr>
          <a:xfrm>
            <a:off x="7284119" y="1515781"/>
            <a:ext cx="4776292" cy="4786439"/>
          </a:xfrm>
          <a:prstGeom prst="rect">
            <a:avLst/>
          </a:prstGeom>
          <a:noFill/>
        </p:spPr>
        <p:txBody>
          <a:bodyPr wrap="square" lIns="91440" tIns="45720" rIns="91440" bIns="45720" anchor="t">
            <a:spAutoFit/>
          </a:bodyPr>
          <a:lstStyle/>
          <a:p>
            <a:pPr marL="342900" indent="-342900">
              <a:lnSpc>
                <a:spcPct val="150000"/>
              </a:lnSpc>
              <a:spcAft>
                <a:spcPts val="600"/>
              </a:spcAft>
              <a:buAutoNum type="arabicPeriod"/>
            </a:pPr>
            <a:r>
              <a:rPr lang="en-AU" sz="1600"/>
              <a:t>Listen to </a:t>
            </a:r>
            <a:r>
              <a:rPr lang="en-AU" sz="1600">
                <a:hlinkClick r:id="rId5"/>
              </a:rPr>
              <a:t>Yanma Ngurrawa - Walk on Country (01:34)</a:t>
            </a:r>
            <a:r>
              <a:rPr lang="en-AU" sz="1600"/>
              <a:t>.</a:t>
            </a:r>
          </a:p>
          <a:p>
            <a:pPr marL="342900" indent="-342900">
              <a:lnSpc>
                <a:spcPct val="150000"/>
              </a:lnSpc>
              <a:spcAft>
                <a:spcPts val="600"/>
              </a:spcAft>
              <a:buAutoNum type="arabicPeriod"/>
            </a:pPr>
            <a:r>
              <a:rPr lang="en-AU" sz="1600"/>
              <a:t>Practise humming or singing along on open vowels.</a:t>
            </a:r>
            <a:endParaRPr lang="en-AU" sz="1600">
              <a:cs typeface="Arial"/>
            </a:endParaRPr>
          </a:p>
          <a:p>
            <a:pPr marL="342900" indent="-342900">
              <a:lnSpc>
                <a:spcPct val="150000"/>
              </a:lnSpc>
              <a:spcAft>
                <a:spcPts val="600"/>
              </a:spcAft>
              <a:buAutoNum type="arabicPeriod"/>
            </a:pPr>
            <a:r>
              <a:rPr lang="en-AU" sz="1600"/>
              <a:t>Learn the melody through call and response, focusing on phrasing, expression and vocal unity.</a:t>
            </a:r>
            <a:endParaRPr lang="en-AU" sz="1600">
              <a:cs typeface="Arial"/>
            </a:endParaRPr>
          </a:p>
          <a:p>
            <a:pPr marL="342900" indent="-342900">
              <a:lnSpc>
                <a:spcPct val="150000"/>
              </a:lnSpc>
              <a:spcAft>
                <a:spcPts val="600"/>
              </a:spcAft>
              <a:buAutoNum type="arabicPeriod"/>
            </a:pPr>
            <a:r>
              <a:rPr lang="en-AU" sz="1600">
                <a:ea typeface="+mn-lt"/>
                <a:cs typeface="+mn-lt"/>
              </a:rPr>
              <a:t>Learn the </a:t>
            </a:r>
            <a:r>
              <a:rPr lang="en-AU" sz="1600" err="1">
                <a:ea typeface="+mn-lt"/>
                <a:cs typeface="+mn-lt"/>
              </a:rPr>
              <a:t>Dharug</a:t>
            </a:r>
            <a:r>
              <a:rPr lang="en-AU" sz="1600">
                <a:ea typeface="+mn-lt"/>
                <a:cs typeface="+mn-lt"/>
              </a:rPr>
              <a:t> lyrics of the song. As a class, discuss the meaning of </a:t>
            </a:r>
            <a:r>
              <a:rPr lang="en-AU" sz="1600" err="1">
                <a:ea typeface="+mn-lt"/>
                <a:cs typeface="+mn-lt"/>
              </a:rPr>
              <a:t>Dharug</a:t>
            </a:r>
            <a:r>
              <a:rPr lang="en-AU" sz="1600">
                <a:ea typeface="+mn-lt"/>
                <a:cs typeface="+mn-lt"/>
              </a:rPr>
              <a:t> words ‘</a:t>
            </a:r>
            <a:r>
              <a:rPr lang="en-AU" sz="1600" err="1">
                <a:ea typeface="+mn-lt"/>
                <a:cs typeface="+mn-lt"/>
              </a:rPr>
              <a:t>Yanma</a:t>
            </a:r>
            <a:r>
              <a:rPr lang="en-AU" sz="1600">
                <a:ea typeface="+mn-lt"/>
                <a:cs typeface="+mn-lt"/>
              </a:rPr>
              <a:t>’ (walk) and ‘</a:t>
            </a:r>
            <a:r>
              <a:rPr lang="en-AU" sz="1600" err="1">
                <a:ea typeface="+mn-lt"/>
                <a:cs typeface="+mn-lt"/>
              </a:rPr>
              <a:t>Ngurrawa</a:t>
            </a:r>
            <a:r>
              <a:rPr lang="en-AU" sz="1600">
                <a:ea typeface="+mn-lt"/>
                <a:cs typeface="+mn-lt"/>
              </a:rPr>
              <a:t>’ (Country). </a:t>
            </a:r>
            <a:endParaRPr lang="en-AU" sz="1600"/>
          </a:p>
          <a:p>
            <a:pPr marL="342900" indent="-342900">
              <a:lnSpc>
                <a:spcPct val="150000"/>
              </a:lnSpc>
              <a:spcAft>
                <a:spcPts val="600"/>
              </a:spcAft>
              <a:buAutoNum type="arabicPeriod"/>
            </a:pPr>
            <a:r>
              <a:rPr lang="en-AU" sz="1600"/>
              <a:t>Sing through the full song together with the video.</a:t>
            </a:r>
            <a:endParaRPr lang="en-AU" sz="1600">
              <a:cs typeface="Arial"/>
            </a:endParaRPr>
          </a:p>
        </p:txBody>
      </p:sp>
      <p:sp>
        <p:nvSpPr>
          <p:cNvPr id="2" name="Slide Number Placeholder 1">
            <a:extLst>
              <a:ext uri="{FF2B5EF4-FFF2-40B4-BE49-F238E27FC236}">
                <a16:creationId xmlns:a16="http://schemas.microsoft.com/office/drawing/2014/main" id="{D7F069E4-7988-F695-CFBD-C5B47F059E68}"/>
              </a:ext>
              <a:ext uri="{C183D7F6-B498-43B3-948B-1728B52AA6E4}">
                <adec:decorative xmlns:adec="http://schemas.microsoft.com/office/drawing/2017/decorative" val="1"/>
              </a:ext>
            </a:extLst>
          </p:cNvPr>
          <p:cNvSpPr>
            <a:spLocks noGrp="1"/>
          </p:cNvSpPr>
          <p:nvPr>
            <p:ph type="sldNum" sz="quarter" idx="12"/>
          </p:nvPr>
        </p:nvSpPr>
        <p:spPr/>
        <p:txBody>
          <a:bodyPr vert="horz" lIns="0" tIns="0" rIns="0" bIns="0" rtlCol="0" anchor="t">
            <a:normAutofit/>
          </a:bodyPr>
          <a:lstStyle/>
          <a:p>
            <a:pPr>
              <a:lnSpc>
                <a:spcPct val="90000"/>
              </a:lnSpc>
              <a:spcAft>
                <a:spcPts val="600"/>
              </a:spcAft>
            </a:pPr>
            <a:fld id="{10A01DC5-1685-4615-8240-15192985C6A2}" type="slidenum">
              <a:rPr lang="en-AU" smtClean="0"/>
              <a:pPr>
                <a:lnSpc>
                  <a:spcPct val="90000"/>
                </a:lnSpc>
                <a:spcAft>
                  <a:spcPts val="600"/>
                </a:spcAft>
              </a:pPr>
              <a:t>58</a:t>
            </a:fld>
            <a:endParaRPr lang="en-AU"/>
          </a:p>
        </p:txBody>
      </p:sp>
    </p:spTree>
    <p:extLst>
      <p:ext uri="{BB962C8B-B14F-4D97-AF65-F5344CB8AC3E}">
        <p14:creationId xmlns:p14="http://schemas.microsoft.com/office/powerpoint/2010/main" val="3501992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a:extLst>
            <a:ext uri="{FF2B5EF4-FFF2-40B4-BE49-F238E27FC236}">
              <a16:creationId xmlns:a16="http://schemas.microsoft.com/office/drawing/2014/main" id="{FE54234B-BCCC-B377-A15D-5C7322225ECE}"/>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C8FB0BDD-63E6-868F-080B-27F72F5F90A3}"/>
              </a:ext>
            </a:extLst>
          </p:cNvPr>
          <p:cNvSpPr>
            <a:spLocks noGrp="1"/>
          </p:cNvSpPr>
          <p:nvPr>
            <p:ph type="title"/>
          </p:nvPr>
        </p:nvSpPr>
        <p:spPr/>
        <p:txBody>
          <a:bodyPr vert="horz" lIns="0" tIns="0" rIns="0" bIns="0" rtlCol="0" anchor="t">
            <a:normAutofit/>
          </a:bodyPr>
          <a:lstStyle/>
          <a:p>
            <a:r>
              <a:rPr lang="en-AU">
                <a:latin typeface="+mj-lt"/>
                <a:cs typeface="Arial"/>
              </a:rPr>
              <a:t>Activity 3.2 – ‘</a:t>
            </a:r>
            <a:r>
              <a:rPr lang="en-AU" err="1">
                <a:latin typeface="+mj-lt"/>
                <a:cs typeface="Arial"/>
              </a:rPr>
              <a:t>Yanma</a:t>
            </a:r>
            <a:r>
              <a:rPr lang="en-AU">
                <a:latin typeface="+mj-lt"/>
                <a:cs typeface="Arial"/>
              </a:rPr>
              <a:t> </a:t>
            </a:r>
            <a:r>
              <a:rPr lang="en-AU" err="1">
                <a:latin typeface="+mj-lt"/>
                <a:cs typeface="Arial"/>
              </a:rPr>
              <a:t>Ngurrawa</a:t>
            </a:r>
            <a:r>
              <a:rPr lang="en-AU">
                <a:latin typeface="+mj-lt"/>
                <a:cs typeface="Arial"/>
              </a:rPr>
              <a:t>’ (2) </a:t>
            </a:r>
            <a:endParaRPr lang="en-AU">
              <a:solidFill>
                <a:srgbClr val="000000"/>
              </a:solidFill>
              <a:latin typeface="+mj-lt"/>
            </a:endParaRPr>
          </a:p>
          <a:p>
            <a:endParaRPr lang="en-AU">
              <a:latin typeface="+mj-lt"/>
            </a:endParaRPr>
          </a:p>
        </p:txBody>
      </p:sp>
      <p:sp>
        <p:nvSpPr>
          <p:cNvPr id="6" name="Text Placeholder 5">
            <a:extLst>
              <a:ext uri="{FF2B5EF4-FFF2-40B4-BE49-F238E27FC236}">
                <a16:creationId xmlns:a16="http://schemas.microsoft.com/office/drawing/2014/main" id="{8B9F7B8B-53F9-65CE-21C6-5A1903EF4116}"/>
              </a:ext>
            </a:extLst>
          </p:cNvPr>
          <p:cNvSpPr>
            <a:spLocks noGrp="1"/>
          </p:cNvSpPr>
          <p:nvPr>
            <p:ph type="body" sz="quarter" idx="18"/>
          </p:nvPr>
        </p:nvSpPr>
        <p:spPr/>
        <p:txBody>
          <a:bodyPr/>
          <a:lstStyle/>
          <a:p>
            <a:r>
              <a:rPr lang="en-AU">
                <a:latin typeface="+mj-lt"/>
              </a:rPr>
              <a:t>Think–pair–share – listen – discuss  </a:t>
            </a:r>
            <a:endParaRPr lang="en-US">
              <a:latin typeface="+mj-lt"/>
            </a:endParaRPr>
          </a:p>
        </p:txBody>
      </p:sp>
      <p:sp>
        <p:nvSpPr>
          <p:cNvPr id="7" name="Rectangle: Rounded Corners 6">
            <a:extLst>
              <a:ext uri="{FF2B5EF4-FFF2-40B4-BE49-F238E27FC236}">
                <a16:creationId xmlns:a16="http://schemas.microsoft.com/office/drawing/2014/main" id="{C2E3694A-BF99-D75D-D2A0-A86FB208D9BF}"/>
              </a:ext>
            </a:extLst>
          </p:cNvPr>
          <p:cNvSpPr/>
          <p:nvPr/>
        </p:nvSpPr>
        <p:spPr>
          <a:xfrm>
            <a:off x="359999" y="1558946"/>
            <a:ext cx="5478828" cy="2693566"/>
          </a:xfrm>
          <a:prstGeom prst="roundRect">
            <a:avLst>
              <a:gd name="adj" fmla="val 733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50000"/>
              </a:lnSpc>
              <a:spcAft>
                <a:spcPts val="1200"/>
              </a:spcAft>
            </a:pPr>
            <a:r>
              <a:rPr lang="en-US" sz="1800" b="1">
                <a:solidFill>
                  <a:schemeClr val="tx1"/>
                </a:solidFill>
              </a:rPr>
              <a:t>Think </a:t>
            </a:r>
            <a:r>
              <a:rPr lang="en-US" sz="1800">
                <a:solidFill>
                  <a:schemeClr val="tx1"/>
                </a:solidFill>
              </a:rPr>
              <a:t>– How does singing ‘</a:t>
            </a:r>
            <a:r>
              <a:rPr lang="en-US" sz="1800" err="1">
                <a:solidFill>
                  <a:schemeClr val="tx1"/>
                </a:solidFill>
              </a:rPr>
              <a:t>Yanma</a:t>
            </a:r>
            <a:r>
              <a:rPr lang="en-US" sz="1800">
                <a:solidFill>
                  <a:schemeClr val="tx1"/>
                </a:solidFill>
              </a:rPr>
              <a:t> </a:t>
            </a:r>
            <a:r>
              <a:rPr lang="en-US" sz="1800" err="1">
                <a:solidFill>
                  <a:schemeClr val="tx1"/>
                </a:solidFill>
              </a:rPr>
              <a:t>Ngurrawa</a:t>
            </a:r>
            <a:r>
              <a:rPr lang="en-US" sz="1800">
                <a:solidFill>
                  <a:schemeClr val="tx1"/>
                </a:solidFill>
              </a:rPr>
              <a:t>’ help you understand connection to Country?</a:t>
            </a:r>
            <a:endParaRPr lang="en-US" sz="1800">
              <a:solidFill>
                <a:schemeClr val="tx1"/>
              </a:solidFill>
              <a:cs typeface="Arial"/>
            </a:endParaRPr>
          </a:p>
          <a:p>
            <a:pPr>
              <a:lnSpc>
                <a:spcPct val="150000"/>
              </a:lnSpc>
              <a:spcAft>
                <a:spcPts val="1200"/>
              </a:spcAft>
            </a:pPr>
            <a:r>
              <a:rPr lang="en-US" sz="1800" b="1">
                <a:solidFill>
                  <a:schemeClr val="tx1"/>
                </a:solidFill>
              </a:rPr>
              <a:t>Pair </a:t>
            </a:r>
            <a:r>
              <a:rPr lang="en-US" sz="1800">
                <a:solidFill>
                  <a:schemeClr val="tx1"/>
                </a:solidFill>
              </a:rPr>
              <a:t>– Discuss your thoughts with a partner.</a:t>
            </a:r>
            <a:endParaRPr lang="en-US" sz="1800">
              <a:solidFill>
                <a:schemeClr val="tx1"/>
              </a:solidFill>
              <a:cs typeface="Arial"/>
            </a:endParaRPr>
          </a:p>
          <a:p>
            <a:pPr>
              <a:lnSpc>
                <a:spcPct val="150000"/>
              </a:lnSpc>
              <a:spcAft>
                <a:spcPts val="1200"/>
              </a:spcAft>
            </a:pPr>
            <a:r>
              <a:rPr lang="en-US" sz="1800" b="1">
                <a:solidFill>
                  <a:schemeClr val="tx1"/>
                </a:solidFill>
              </a:rPr>
              <a:t>Share </a:t>
            </a:r>
            <a:r>
              <a:rPr lang="en-US" sz="1800">
                <a:solidFill>
                  <a:schemeClr val="tx1"/>
                </a:solidFill>
              </a:rPr>
              <a:t>– From your discussion, offer one insight of your own and one your partner shared.</a:t>
            </a:r>
            <a:endParaRPr lang="en-US" sz="1800">
              <a:solidFill>
                <a:schemeClr val="tx1"/>
              </a:solidFill>
              <a:cs typeface="Arial"/>
            </a:endParaRPr>
          </a:p>
        </p:txBody>
      </p:sp>
      <p:sp>
        <p:nvSpPr>
          <p:cNvPr id="3" name="Rectangle: Rounded Corners 2">
            <a:extLst>
              <a:ext uri="{FF2B5EF4-FFF2-40B4-BE49-F238E27FC236}">
                <a16:creationId xmlns:a16="http://schemas.microsoft.com/office/drawing/2014/main" id="{13F7D3EA-B7D9-A1E3-DAEB-5EC2E00C294A}"/>
              </a:ext>
            </a:extLst>
          </p:cNvPr>
          <p:cNvSpPr/>
          <p:nvPr/>
        </p:nvSpPr>
        <p:spPr>
          <a:xfrm>
            <a:off x="359999" y="4404172"/>
            <a:ext cx="5478828" cy="1789764"/>
          </a:xfrm>
          <a:prstGeom prst="roundRect">
            <a:avLst>
              <a:gd name="adj" fmla="val 14205"/>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50000"/>
              </a:lnSpc>
              <a:spcAft>
                <a:spcPts val="1200"/>
              </a:spcAft>
            </a:pPr>
            <a:r>
              <a:rPr lang="en-AU" sz="1800" b="1">
                <a:solidFill>
                  <a:schemeClr val="tx1"/>
                </a:solidFill>
              </a:rPr>
              <a:t>Translations of </a:t>
            </a:r>
            <a:r>
              <a:rPr lang="en-AU" sz="1800" b="1" err="1">
                <a:solidFill>
                  <a:schemeClr val="tx1"/>
                </a:solidFill>
              </a:rPr>
              <a:t>Darug</a:t>
            </a:r>
            <a:r>
              <a:rPr lang="en-AU" sz="1800" b="1">
                <a:solidFill>
                  <a:schemeClr val="tx1"/>
                </a:solidFill>
              </a:rPr>
              <a:t> words</a:t>
            </a:r>
          </a:p>
          <a:p>
            <a:pPr marL="342900" indent="-342900">
              <a:lnSpc>
                <a:spcPct val="150000"/>
              </a:lnSpc>
              <a:spcAft>
                <a:spcPts val="1200"/>
              </a:spcAft>
              <a:buFont typeface="Arial" panose="020B0604020202020204" pitchFamily="34" charset="0"/>
              <a:buChar char="•"/>
            </a:pPr>
            <a:r>
              <a:rPr lang="en-AU" sz="1800" err="1">
                <a:solidFill>
                  <a:schemeClr val="tx1"/>
                </a:solidFill>
              </a:rPr>
              <a:t>Yanma</a:t>
            </a:r>
            <a:r>
              <a:rPr lang="en-AU" sz="1800">
                <a:solidFill>
                  <a:schemeClr val="tx1"/>
                </a:solidFill>
              </a:rPr>
              <a:t> – walk</a:t>
            </a:r>
          </a:p>
          <a:p>
            <a:pPr marL="342900" indent="-342900">
              <a:lnSpc>
                <a:spcPct val="150000"/>
              </a:lnSpc>
              <a:spcAft>
                <a:spcPts val="1200"/>
              </a:spcAft>
              <a:buFont typeface="Arial" panose="020B0604020202020204" pitchFamily="34" charset="0"/>
              <a:buChar char="•"/>
            </a:pPr>
            <a:r>
              <a:rPr lang="en-AU" sz="1800" err="1">
                <a:solidFill>
                  <a:schemeClr val="tx1"/>
                </a:solidFill>
              </a:rPr>
              <a:t>Ngurrawa</a:t>
            </a:r>
            <a:r>
              <a:rPr lang="en-AU" sz="1800">
                <a:solidFill>
                  <a:schemeClr val="tx1"/>
                </a:solidFill>
              </a:rPr>
              <a:t> – Country </a:t>
            </a:r>
          </a:p>
        </p:txBody>
      </p:sp>
      <p:sp>
        <p:nvSpPr>
          <p:cNvPr id="9" name="Rectangle: Rounded Corners 8">
            <a:extLst>
              <a:ext uri="{FF2B5EF4-FFF2-40B4-BE49-F238E27FC236}">
                <a16:creationId xmlns:a16="http://schemas.microsoft.com/office/drawing/2014/main" id="{70F0C8B9-17A3-F821-C59B-63F4F880E80B}"/>
              </a:ext>
            </a:extLst>
          </p:cNvPr>
          <p:cNvSpPr/>
          <p:nvPr/>
        </p:nvSpPr>
        <p:spPr>
          <a:xfrm>
            <a:off x="6096000" y="1558946"/>
            <a:ext cx="5478828" cy="3652032"/>
          </a:xfrm>
          <a:prstGeom prst="roundRect">
            <a:avLst>
              <a:gd name="adj" fmla="val 6668"/>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nSpc>
                <a:spcPct val="150000"/>
              </a:lnSpc>
              <a:spcAft>
                <a:spcPts val="1200"/>
              </a:spcAft>
            </a:pPr>
            <a:r>
              <a:rPr lang="en-AU" sz="1800">
                <a:solidFill>
                  <a:schemeClr val="tx1"/>
                </a:solidFill>
              </a:rPr>
              <a:t>Access </a:t>
            </a:r>
            <a:r>
              <a:rPr lang="en-AU" sz="1800">
                <a:solidFill>
                  <a:schemeClr val="accent2"/>
                </a:solidFill>
                <a:hlinkClick r:id="rId3">
                  <a:extLst>
                    <a:ext uri="{A12FA001-AC4F-418D-AE19-62706E023703}">
                      <ahyp:hlinkClr xmlns:ahyp="http://schemas.microsoft.com/office/drawing/2018/hyperlinkcolor" val="tx"/>
                    </a:ext>
                  </a:extLst>
                </a:hlinkClick>
              </a:rPr>
              <a:t>Creative Cast – Bigger than the song – Bayala Aboriginal Corporation (22:36 – 24:48).</a:t>
            </a:r>
            <a:endParaRPr lang="en-AU" sz="1800" b="1">
              <a:solidFill>
                <a:schemeClr val="accent2"/>
              </a:solidFill>
            </a:endParaRPr>
          </a:p>
          <a:p>
            <a:pPr>
              <a:lnSpc>
                <a:spcPct val="150000"/>
              </a:lnSpc>
              <a:spcAft>
                <a:spcPts val="1200"/>
              </a:spcAft>
            </a:pPr>
            <a:r>
              <a:rPr lang="en-AU" sz="1800" b="1">
                <a:solidFill>
                  <a:schemeClr val="tx1"/>
                </a:solidFill>
              </a:rPr>
              <a:t>Discussion</a:t>
            </a:r>
            <a:endParaRPr lang="en-AU" sz="1800" b="1">
              <a:solidFill>
                <a:schemeClr val="tx1"/>
              </a:solidFill>
              <a:cs typeface="Arial"/>
            </a:endParaRPr>
          </a:p>
          <a:p>
            <a:pPr>
              <a:lnSpc>
                <a:spcPct val="150000"/>
              </a:lnSpc>
              <a:spcAft>
                <a:spcPts val="1200"/>
              </a:spcAft>
            </a:pPr>
            <a:r>
              <a:rPr lang="en-AU" sz="1800">
                <a:solidFill>
                  <a:schemeClr val="tx1"/>
                </a:solidFill>
                <a:ea typeface="Arial" panose="020B0604020202020204" pitchFamily="34" charset="0"/>
                <a:cs typeface="Arial"/>
              </a:rPr>
              <a:t>What are the guidelines outlined by The Bayala Aboriginal Corporation? </a:t>
            </a:r>
          </a:p>
          <a:p>
            <a:pPr>
              <a:lnSpc>
                <a:spcPct val="150000"/>
              </a:lnSpc>
              <a:spcAft>
                <a:spcPts val="1200"/>
              </a:spcAft>
            </a:pPr>
            <a:r>
              <a:rPr lang="en-AU" sz="1800">
                <a:solidFill>
                  <a:schemeClr val="tx1"/>
                </a:solidFill>
                <a:ea typeface="Arial" panose="020B0604020202020204" pitchFamily="34" charset="0"/>
                <a:cs typeface="Arial"/>
              </a:rPr>
              <a:t>How would you approach a classroom arrangement of this piece?</a:t>
            </a:r>
            <a:endParaRPr lang="en-AU" sz="1800">
              <a:solidFill>
                <a:schemeClr val="tx1"/>
              </a:solidFill>
              <a:ea typeface="Calibri" panose="020F0502020204030204" pitchFamily="34" charset="0"/>
              <a:cs typeface="Arial"/>
            </a:endParaRPr>
          </a:p>
        </p:txBody>
      </p:sp>
      <p:sp>
        <p:nvSpPr>
          <p:cNvPr id="2" name="Slide Number Placeholder 1">
            <a:extLst>
              <a:ext uri="{FF2B5EF4-FFF2-40B4-BE49-F238E27FC236}">
                <a16:creationId xmlns:a16="http://schemas.microsoft.com/office/drawing/2014/main" id="{A4EEF0C5-CCAF-5A26-826D-D1A4DFFF7DED}"/>
              </a:ext>
              <a:ext uri="{C183D7F6-B498-43B3-948B-1728B52AA6E4}">
                <adec:decorative xmlns:adec="http://schemas.microsoft.com/office/drawing/2017/decorative" val="1"/>
              </a:ext>
            </a:extLst>
          </p:cNvPr>
          <p:cNvSpPr>
            <a:spLocks noGrp="1"/>
          </p:cNvSpPr>
          <p:nvPr>
            <p:ph type="sldNum" sz="quarter" idx="12"/>
          </p:nvPr>
        </p:nvSpPr>
        <p:spPr/>
        <p:txBody>
          <a:bodyPr vert="horz" lIns="0" tIns="0" rIns="0" bIns="0" rtlCol="0" anchor="t">
            <a:normAutofit/>
          </a:bodyPr>
          <a:lstStyle/>
          <a:p>
            <a:pPr>
              <a:lnSpc>
                <a:spcPct val="90000"/>
              </a:lnSpc>
              <a:spcAft>
                <a:spcPts val="600"/>
              </a:spcAft>
            </a:pPr>
            <a:fld id="{10A01DC5-1685-4615-8240-15192985C6A2}" type="slidenum">
              <a:rPr lang="en-AU" smtClean="0"/>
              <a:pPr>
                <a:lnSpc>
                  <a:spcPct val="90000"/>
                </a:lnSpc>
                <a:spcAft>
                  <a:spcPts val="600"/>
                </a:spcAft>
              </a:pPr>
              <a:t>59</a:t>
            </a:fld>
            <a:endParaRPr lang="en-AU"/>
          </a:p>
        </p:txBody>
      </p:sp>
    </p:spTree>
    <p:extLst>
      <p:ext uri="{BB962C8B-B14F-4D97-AF65-F5344CB8AC3E}">
        <p14:creationId xmlns:p14="http://schemas.microsoft.com/office/powerpoint/2010/main" val="3384112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CF1F27-CC38-E970-6C21-50384FC08F62}"/>
              </a:ext>
            </a:extLst>
          </p:cNvPr>
          <p:cNvSpPr>
            <a:spLocks noGrp="1"/>
          </p:cNvSpPr>
          <p:nvPr>
            <p:ph type="ctrTitle"/>
          </p:nvPr>
        </p:nvSpPr>
        <p:spPr/>
        <p:txBody>
          <a:bodyPr/>
          <a:lstStyle/>
          <a:p>
            <a:r>
              <a:rPr lang="en-AU">
                <a:latin typeface="+mj-lt"/>
              </a:rPr>
              <a:t>Pre-learning</a:t>
            </a:r>
          </a:p>
        </p:txBody>
      </p:sp>
    </p:spTree>
    <p:extLst>
      <p:ext uri="{BB962C8B-B14F-4D97-AF65-F5344CB8AC3E}">
        <p14:creationId xmlns:p14="http://schemas.microsoft.com/office/powerpoint/2010/main" val="2659808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EDF9E0"/>
        </a:solidFill>
        <a:effectLst/>
      </p:bgPr>
    </p:bg>
    <p:spTree>
      <p:nvGrpSpPr>
        <p:cNvPr id="1" name="">
          <a:extLst>
            <a:ext uri="{FF2B5EF4-FFF2-40B4-BE49-F238E27FC236}">
              <a16:creationId xmlns:a16="http://schemas.microsoft.com/office/drawing/2014/main" id="{5DB9403C-461F-B641-6AAD-708286DCAAC2}"/>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0B829787-86C3-D9EB-6F21-EE24720EF0D3}"/>
              </a:ext>
            </a:extLst>
          </p:cNvPr>
          <p:cNvSpPr>
            <a:spLocks noGrp="1"/>
          </p:cNvSpPr>
          <p:nvPr>
            <p:ph type="title"/>
          </p:nvPr>
        </p:nvSpPr>
        <p:spPr/>
        <p:txBody>
          <a:bodyPr vert="horz" lIns="0" tIns="0" rIns="0" bIns="0" rtlCol="0" anchor="t">
            <a:normAutofit/>
          </a:bodyPr>
          <a:lstStyle/>
          <a:p>
            <a:r>
              <a:rPr lang="en-AU">
                <a:latin typeface="+mj-lt"/>
                <a:cs typeface="Arial"/>
              </a:rPr>
              <a:t>Activity 3.2 – ‘Yanma </a:t>
            </a:r>
            <a:r>
              <a:rPr lang="en-AU" err="1">
                <a:latin typeface="+mj-lt"/>
                <a:cs typeface="Arial"/>
              </a:rPr>
              <a:t>Ngurrawa</a:t>
            </a:r>
            <a:r>
              <a:rPr lang="en-AU">
                <a:latin typeface="+mj-lt"/>
                <a:cs typeface="Arial"/>
              </a:rPr>
              <a:t>’ (3)</a:t>
            </a:r>
            <a:endParaRPr lang="en-AU">
              <a:solidFill>
                <a:srgbClr val="000000"/>
              </a:solidFill>
              <a:latin typeface="+mj-lt"/>
            </a:endParaRPr>
          </a:p>
          <a:p>
            <a:endParaRPr lang="en-AU">
              <a:latin typeface="+mj-lt"/>
            </a:endParaRPr>
          </a:p>
        </p:txBody>
      </p:sp>
      <p:sp>
        <p:nvSpPr>
          <p:cNvPr id="7" name="Text Placeholder 6">
            <a:extLst>
              <a:ext uri="{FF2B5EF4-FFF2-40B4-BE49-F238E27FC236}">
                <a16:creationId xmlns:a16="http://schemas.microsoft.com/office/drawing/2014/main" id="{77EAAD13-B4FA-1691-3978-839C1266B158}"/>
              </a:ext>
            </a:extLst>
          </p:cNvPr>
          <p:cNvSpPr>
            <a:spLocks noGrp="1"/>
          </p:cNvSpPr>
          <p:nvPr>
            <p:ph type="body" sz="quarter" idx="18"/>
          </p:nvPr>
        </p:nvSpPr>
        <p:spPr/>
        <p:txBody>
          <a:bodyPr/>
          <a:lstStyle/>
          <a:p>
            <a:r>
              <a:rPr lang="en-US">
                <a:latin typeface="+mj-lt"/>
                <a:cs typeface="Arial"/>
              </a:rPr>
              <a:t>Classroom arrangement (1)</a:t>
            </a:r>
            <a:endParaRPr lang="en-US">
              <a:latin typeface="+mj-lt"/>
            </a:endParaRPr>
          </a:p>
        </p:txBody>
      </p:sp>
      <p:sp>
        <p:nvSpPr>
          <p:cNvPr id="4" name="TextBox 3">
            <a:extLst>
              <a:ext uri="{FF2B5EF4-FFF2-40B4-BE49-F238E27FC236}">
                <a16:creationId xmlns:a16="http://schemas.microsoft.com/office/drawing/2014/main" id="{9F471FA3-7611-06B3-890F-0DED1CA8A974}"/>
              </a:ext>
            </a:extLst>
          </p:cNvPr>
          <p:cNvSpPr txBox="1"/>
          <p:nvPr/>
        </p:nvSpPr>
        <p:spPr>
          <a:xfrm>
            <a:off x="348000" y="1369454"/>
            <a:ext cx="6680761" cy="521732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342900" indent="-342900">
              <a:lnSpc>
                <a:spcPct val="150000"/>
              </a:lnSpc>
              <a:spcAft>
                <a:spcPts val="600"/>
              </a:spcAft>
              <a:buAutoNum type="arabicPeriod"/>
            </a:pPr>
            <a:r>
              <a:rPr lang="en-AU" sz="1600"/>
              <a:t>In 3 groups, select a musical role based on available instruments and abilities:</a:t>
            </a:r>
          </a:p>
          <a:p>
            <a:pPr marL="894715" lvl="1" indent="-285750">
              <a:lnSpc>
                <a:spcPct val="150000"/>
              </a:lnSpc>
              <a:spcAft>
                <a:spcPts val="600"/>
              </a:spcAft>
              <a:buFont typeface="Arial" panose="020B0604020202020204" pitchFamily="34" charset="0"/>
              <a:buChar char="•"/>
            </a:pPr>
            <a:r>
              <a:rPr lang="en-AU" sz="1600"/>
              <a:t>Group A sings the melody with clarity and feeling</a:t>
            </a:r>
            <a:endParaRPr lang="en-AU" sz="1600">
              <a:cs typeface="Arial"/>
            </a:endParaRPr>
          </a:p>
          <a:p>
            <a:pPr marL="894715" lvl="1" indent="-285750">
              <a:lnSpc>
                <a:spcPct val="150000"/>
              </a:lnSpc>
              <a:spcAft>
                <a:spcPts val="600"/>
              </a:spcAft>
              <a:buFont typeface="Arial" panose="020B0604020202020204" pitchFamily="34" charset="0"/>
              <a:buChar char="•"/>
            </a:pPr>
            <a:r>
              <a:rPr lang="en-AU" sz="1600"/>
              <a:t>Group B creates a simple bass line on keyboard, bass guitar or tuned percussion to reinforce tonality</a:t>
            </a:r>
            <a:endParaRPr lang="en-AU" sz="1600">
              <a:cs typeface="Arial"/>
            </a:endParaRPr>
          </a:p>
          <a:p>
            <a:pPr marL="894715" lvl="1" indent="-285750">
              <a:lnSpc>
                <a:spcPct val="150000"/>
              </a:lnSpc>
              <a:spcAft>
                <a:spcPts val="600"/>
              </a:spcAft>
              <a:buFont typeface="Arial" panose="020B0604020202020204" pitchFamily="34" charset="0"/>
              <a:buChar char="•"/>
            </a:pPr>
            <a:r>
              <a:rPr lang="en-AU" sz="1600"/>
              <a:t>Group C adds a gentle rhythmic layer</a:t>
            </a:r>
            <a:endParaRPr lang="en-AU" sz="1600">
              <a:cs typeface="Arial" panose="020B0604020202020204"/>
            </a:endParaRPr>
          </a:p>
          <a:p>
            <a:pPr marL="342900" indent="-342900">
              <a:lnSpc>
                <a:spcPct val="150000"/>
              </a:lnSpc>
              <a:spcAft>
                <a:spcPts val="600"/>
              </a:spcAft>
              <a:buAutoNum type="arabicPeriod"/>
            </a:pPr>
            <a:r>
              <a:rPr lang="en-AU" sz="1600"/>
              <a:t>Rehearse individual parts, listening for cohesion and considering how each role supports the song’s feeling</a:t>
            </a:r>
            <a:endParaRPr lang="en-AU" sz="1600">
              <a:cs typeface="Arial"/>
            </a:endParaRPr>
          </a:p>
          <a:p>
            <a:pPr marL="342900" indent="-342900">
              <a:lnSpc>
                <a:spcPct val="150000"/>
              </a:lnSpc>
              <a:spcAft>
                <a:spcPts val="600"/>
              </a:spcAft>
              <a:buAutoNum type="arabicPeriod"/>
            </a:pPr>
            <a:r>
              <a:rPr lang="en-AU" sz="1600"/>
              <a:t>Combine all parts to rehearse the full arrangement deciding collaboratively how to start, the order of entries, any dynamic build-up and the ending.</a:t>
            </a:r>
            <a:endParaRPr lang="en-AU" sz="1600">
              <a:cs typeface="Arial"/>
            </a:endParaRPr>
          </a:p>
          <a:p>
            <a:pPr marL="342900" indent="-342900">
              <a:lnSpc>
                <a:spcPct val="150000"/>
              </a:lnSpc>
              <a:spcAft>
                <a:spcPts val="600"/>
              </a:spcAft>
              <a:buAutoNum type="arabicPeriod"/>
            </a:pPr>
            <a:r>
              <a:rPr lang="en-AU" sz="1600"/>
              <a:t>Perform the arrangement together, focusing on unity, balance and emotional expression. Record or share if possible.</a:t>
            </a:r>
            <a:endParaRPr lang="en-AU" sz="1600">
              <a:cs typeface="Arial"/>
            </a:endParaRPr>
          </a:p>
        </p:txBody>
      </p:sp>
      <p:pic>
        <p:nvPicPr>
          <p:cNvPr id="6" name="Picture 5" descr="Seven concentric circles in ochre tones with 8 groups of 3 spikes radiating out from compass points. Symbolises knowledge is not static but our stories and paths are guided by ancestors.">
            <a:extLst>
              <a:ext uri="{FF2B5EF4-FFF2-40B4-BE49-F238E27FC236}">
                <a16:creationId xmlns:a16="http://schemas.microsoft.com/office/drawing/2014/main" id="{8599A589-FBCC-2B60-0975-673BA7381FD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61053" y="1369454"/>
            <a:ext cx="4582945" cy="4582945"/>
          </a:xfrm>
          <a:prstGeom prst="rect">
            <a:avLst/>
          </a:prstGeom>
        </p:spPr>
      </p:pic>
      <p:sp>
        <p:nvSpPr>
          <p:cNvPr id="8" name="Text Placeholder 4">
            <a:extLst>
              <a:ext uri="{FF2B5EF4-FFF2-40B4-BE49-F238E27FC236}">
                <a16:creationId xmlns:a16="http://schemas.microsoft.com/office/drawing/2014/main" id="{8B0B8698-E488-B230-7379-8D2542AB2AAB}"/>
              </a:ext>
              <a:ext uri="{C183D7F6-B498-43B3-948B-1728B52AA6E4}">
                <adec:decorative xmlns:adec="http://schemas.microsoft.com/office/drawing/2017/decorative" val="0"/>
              </a:ext>
            </a:extLst>
          </p:cNvPr>
          <p:cNvSpPr txBox="1">
            <a:spLocks/>
          </p:cNvSpPr>
          <p:nvPr/>
        </p:nvSpPr>
        <p:spPr>
          <a:xfrm>
            <a:off x="8264195" y="6134719"/>
            <a:ext cx="2576660" cy="471281"/>
          </a:xfrm>
          <a:prstGeom prst="rect">
            <a:avLst/>
          </a:prstGeom>
        </p:spPr>
        <p:txBody>
          <a:bodyPr/>
          <a:lstStyle>
            <a:lvl1pPr marL="0" indent="0" algn="l" defTabSz="914377" rtl="0" eaLnBrk="1" latinLnBrk="0" hangingPunct="1">
              <a:lnSpc>
                <a:spcPct val="10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0" indent="0" algn="l" defTabSz="914377"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0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0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000"/>
              <a:t>Symbol – </a:t>
            </a:r>
            <a:r>
              <a:rPr lang="en-AU" sz="1000" i="1"/>
              <a:t>Dynamic and Evolving </a:t>
            </a:r>
            <a:r>
              <a:rPr lang="en-AU" sz="1000"/>
              <a:t>© Kayleb Waters, 2025. Used with permission.</a:t>
            </a:r>
            <a:endParaRPr lang="en-AU" sz="300"/>
          </a:p>
        </p:txBody>
      </p:sp>
      <p:sp>
        <p:nvSpPr>
          <p:cNvPr id="2" name="Slide Number Placeholder 1">
            <a:extLst>
              <a:ext uri="{FF2B5EF4-FFF2-40B4-BE49-F238E27FC236}">
                <a16:creationId xmlns:a16="http://schemas.microsoft.com/office/drawing/2014/main" id="{E967783B-2955-2B20-0428-DF9AA00CD92C}"/>
              </a:ext>
              <a:ext uri="{C183D7F6-B498-43B3-948B-1728B52AA6E4}">
                <adec:decorative xmlns:adec="http://schemas.microsoft.com/office/drawing/2017/decorative" val="1"/>
              </a:ext>
            </a:extLst>
          </p:cNvPr>
          <p:cNvSpPr>
            <a:spLocks noGrp="1"/>
          </p:cNvSpPr>
          <p:nvPr>
            <p:ph type="sldNum" sz="quarter" idx="12"/>
          </p:nvPr>
        </p:nvSpPr>
        <p:spPr/>
        <p:txBody>
          <a:bodyPr vert="horz" lIns="0" tIns="0" rIns="0" bIns="0" rtlCol="0" anchor="t">
            <a:normAutofit/>
          </a:bodyPr>
          <a:lstStyle/>
          <a:p>
            <a:pPr>
              <a:lnSpc>
                <a:spcPct val="90000"/>
              </a:lnSpc>
              <a:spcAft>
                <a:spcPts val="600"/>
              </a:spcAft>
            </a:pPr>
            <a:fld id="{10A01DC5-1685-4615-8240-15192985C6A2}" type="slidenum">
              <a:rPr lang="en-AU" smtClean="0"/>
              <a:pPr>
                <a:lnSpc>
                  <a:spcPct val="90000"/>
                </a:lnSpc>
                <a:spcAft>
                  <a:spcPts val="600"/>
                </a:spcAft>
              </a:pPr>
              <a:t>60</a:t>
            </a:fld>
            <a:endParaRPr lang="en-AU"/>
          </a:p>
        </p:txBody>
      </p:sp>
    </p:spTree>
    <p:extLst>
      <p:ext uri="{BB962C8B-B14F-4D97-AF65-F5344CB8AC3E}">
        <p14:creationId xmlns:p14="http://schemas.microsoft.com/office/powerpoint/2010/main" val="1993405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EDF9E0"/>
        </a:solidFill>
        <a:effectLst/>
      </p:bgPr>
    </p:bg>
    <p:spTree>
      <p:nvGrpSpPr>
        <p:cNvPr id="1" name="">
          <a:extLst>
            <a:ext uri="{FF2B5EF4-FFF2-40B4-BE49-F238E27FC236}">
              <a16:creationId xmlns:a16="http://schemas.microsoft.com/office/drawing/2014/main" id="{49C65F1A-1A44-5483-F74A-ECE435EDAEC9}"/>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A3FFB4F9-14F5-A9E8-681A-25E41FB9C24C}"/>
              </a:ext>
            </a:extLst>
          </p:cNvPr>
          <p:cNvSpPr>
            <a:spLocks noGrp="1"/>
          </p:cNvSpPr>
          <p:nvPr>
            <p:ph type="title"/>
          </p:nvPr>
        </p:nvSpPr>
        <p:spPr/>
        <p:txBody>
          <a:bodyPr vert="horz" lIns="0" tIns="0" rIns="0" bIns="0" rtlCol="0" anchor="t">
            <a:normAutofit/>
          </a:bodyPr>
          <a:lstStyle/>
          <a:p>
            <a:r>
              <a:rPr lang="en-AU">
                <a:latin typeface="+mj-lt"/>
                <a:cs typeface="Arial"/>
              </a:rPr>
              <a:t>Activity 3.2 – ‘</a:t>
            </a:r>
            <a:r>
              <a:rPr lang="en-AU" err="1">
                <a:latin typeface="+mj-lt"/>
                <a:cs typeface="Arial"/>
              </a:rPr>
              <a:t>Yanma</a:t>
            </a:r>
            <a:r>
              <a:rPr lang="en-AU">
                <a:latin typeface="+mj-lt"/>
                <a:cs typeface="Arial"/>
              </a:rPr>
              <a:t> </a:t>
            </a:r>
            <a:r>
              <a:rPr lang="en-AU" err="1">
                <a:latin typeface="+mj-lt"/>
                <a:cs typeface="Arial"/>
              </a:rPr>
              <a:t>Ngurrawa</a:t>
            </a:r>
            <a:r>
              <a:rPr lang="en-AU">
                <a:latin typeface="+mj-lt"/>
                <a:cs typeface="Arial"/>
              </a:rPr>
              <a:t>’ (4) </a:t>
            </a:r>
            <a:endParaRPr lang="en-AU">
              <a:solidFill>
                <a:srgbClr val="000000"/>
              </a:solidFill>
              <a:latin typeface="+mj-lt"/>
            </a:endParaRPr>
          </a:p>
          <a:p>
            <a:endParaRPr lang="en-AU">
              <a:latin typeface="+mj-lt"/>
            </a:endParaRPr>
          </a:p>
        </p:txBody>
      </p:sp>
      <p:sp>
        <p:nvSpPr>
          <p:cNvPr id="7" name="Text Placeholder 6">
            <a:extLst>
              <a:ext uri="{FF2B5EF4-FFF2-40B4-BE49-F238E27FC236}">
                <a16:creationId xmlns:a16="http://schemas.microsoft.com/office/drawing/2014/main" id="{B1EDF838-D74F-8705-BD28-E2ADA4ADB678}"/>
              </a:ext>
            </a:extLst>
          </p:cNvPr>
          <p:cNvSpPr>
            <a:spLocks noGrp="1"/>
          </p:cNvSpPr>
          <p:nvPr>
            <p:ph type="body" sz="quarter" idx="18"/>
          </p:nvPr>
        </p:nvSpPr>
        <p:spPr/>
        <p:txBody>
          <a:bodyPr/>
          <a:lstStyle/>
          <a:p>
            <a:r>
              <a:rPr lang="en-US">
                <a:latin typeface="+mj-lt"/>
                <a:cs typeface="Arial"/>
              </a:rPr>
              <a:t>Classroom arrangement (2)</a:t>
            </a:r>
            <a:endParaRPr lang="en-US">
              <a:latin typeface="+mj-lt"/>
            </a:endParaRPr>
          </a:p>
        </p:txBody>
      </p:sp>
      <p:pic>
        <p:nvPicPr>
          <p:cNvPr id="4" name="Picture 3" descr="An piece of music written in treble clef with a single line of melody and chords. The music has a title - Yanma Ngurrawa.">
            <a:extLst>
              <a:ext uri="{FF2B5EF4-FFF2-40B4-BE49-F238E27FC236}">
                <a16:creationId xmlns:a16="http://schemas.microsoft.com/office/drawing/2014/main" id="{D1089B0C-85B9-0978-580F-907C9B020193}"/>
              </a:ext>
            </a:extLst>
          </p:cNvPr>
          <p:cNvPicPr>
            <a:picLocks noChangeAspect="1"/>
          </p:cNvPicPr>
          <p:nvPr/>
        </p:nvPicPr>
        <p:blipFill>
          <a:blip r:embed="rId3" cstate="screen">
            <a:extLst>
              <a:ext uri="{28A0092B-C50C-407E-A947-70E740481C1C}">
                <a14:useLocalDpi xmlns:a14="http://schemas.microsoft.com/office/drawing/2010/main"/>
              </a:ext>
            </a:extLst>
          </a:blip>
          <a:srcRect r="3120"/>
          <a:stretch>
            <a:fillRect/>
          </a:stretch>
        </p:blipFill>
        <p:spPr>
          <a:xfrm>
            <a:off x="186212" y="1688819"/>
            <a:ext cx="5863381" cy="4478065"/>
          </a:xfrm>
          <a:prstGeom prst="rect">
            <a:avLst/>
          </a:prstGeom>
          <a:effectLst>
            <a:outerShdw blurRad="50800" dist="38100" dir="2700000" algn="tl" rotWithShape="0">
              <a:prstClr val="black">
                <a:alpha val="40000"/>
              </a:prstClr>
            </a:outerShdw>
          </a:effectLst>
        </p:spPr>
      </p:pic>
      <p:pic>
        <p:nvPicPr>
          <p:cNvPr id="8" name="Picture 7" descr="An piece of music written in treble clef with a single line of melody and chords. The music has a title - Yanma Ngurrawa.">
            <a:extLst>
              <a:ext uri="{FF2B5EF4-FFF2-40B4-BE49-F238E27FC236}">
                <a16:creationId xmlns:a16="http://schemas.microsoft.com/office/drawing/2014/main" id="{186775C0-1F40-E1BC-F802-23FE6F595F44}"/>
              </a:ext>
            </a:extLst>
          </p:cNvPr>
          <p:cNvPicPr>
            <a:picLocks noChangeAspect="1"/>
          </p:cNvPicPr>
          <p:nvPr/>
        </p:nvPicPr>
        <p:blipFill>
          <a:blip r:embed="rId4" cstate="screen">
            <a:extLst>
              <a:ext uri="{28A0092B-C50C-407E-A947-70E740481C1C}">
                <a14:useLocalDpi xmlns:a14="http://schemas.microsoft.com/office/drawing/2010/main"/>
              </a:ext>
            </a:extLst>
          </a:blip>
          <a:srcRect r="2595"/>
          <a:stretch>
            <a:fillRect/>
          </a:stretch>
        </p:blipFill>
        <p:spPr>
          <a:xfrm>
            <a:off x="6142409" y="1688819"/>
            <a:ext cx="5863381" cy="3701984"/>
          </a:xfrm>
          <a:prstGeom prst="rect">
            <a:avLst/>
          </a:prstGeom>
          <a:effectLst>
            <a:outerShdw blurRad="50800" dist="38100" dir="2700000" algn="tl" rotWithShape="0">
              <a:prstClr val="black">
                <a:alpha val="40000"/>
              </a:prstClr>
            </a:outerShdw>
          </a:effectLst>
        </p:spPr>
      </p:pic>
      <p:sp>
        <p:nvSpPr>
          <p:cNvPr id="6" name="TextBox 2">
            <a:extLst>
              <a:ext uri="{FF2B5EF4-FFF2-40B4-BE49-F238E27FC236}">
                <a16:creationId xmlns:a16="http://schemas.microsoft.com/office/drawing/2014/main" id="{5AFFE733-E91B-B5CD-48D4-ED946060CE08}"/>
              </a:ext>
            </a:extLst>
          </p:cNvPr>
          <p:cNvSpPr txBox="1"/>
          <p:nvPr/>
        </p:nvSpPr>
        <p:spPr>
          <a:xfrm>
            <a:off x="186212" y="6469980"/>
            <a:ext cx="11172178" cy="153888"/>
          </a:xfrm>
          <a:prstGeom prst="rect">
            <a:avLst/>
          </a:prstGeom>
          <a:noFill/>
        </p:spPr>
        <p:txBody>
          <a:bodyPr rot="0" spcFirstLastPara="0" vert="horz" wrap="square" lIns="0" tIns="0" rIns="0" bIns="0" numCol="1" spcCol="0" rtlCol="0" fromWordArt="0" anchor="t" anchorCtr="0" forceAA="0" compatLnSpc="1">
            <a:prstTxWarp prst="textNoShape">
              <a:avLst/>
            </a:prstTxWarp>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en-AU" sz="1000"/>
              <a:t>'</a:t>
            </a:r>
            <a:r>
              <a:rPr lang="en-AU" sz="1000" err="1"/>
              <a:t>Yanma</a:t>
            </a:r>
            <a:r>
              <a:rPr lang="en-AU" sz="1000"/>
              <a:t> </a:t>
            </a:r>
            <a:r>
              <a:rPr lang="en-AU" sz="1000" err="1"/>
              <a:t>Ngurrawa</a:t>
            </a:r>
            <a:r>
              <a:rPr lang="en-AU" sz="1000"/>
              <a:t>' from the Bayala Songbook has been licensed by the NSW Department of Education. All rights reserved for the use of NSW Department of Education teachers and students only.   </a:t>
            </a:r>
            <a:r>
              <a:rPr sz="1000">
                <a:ea typeface="Arial"/>
                <a:cs typeface="Arial"/>
              </a:rPr>
              <a:t> </a:t>
            </a:r>
            <a:endParaRPr lang="en-US" sz="1000"/>
          </a:p>
        </p:txBody>
      </p:sp>
      <p:sp>
        <p:nvSpPr>
          <p:cNvPr id="2" name="Slide Number Placeholder 1">
            <a:extLst>
              <a:ext uri="{FF2B5EF4-FFF2-40B4-BE49-F238E27FC236}">
                <a16:creationId xmlns:a16="http://schemas.microsoft.com/office/drawing/2014/main" id="{2EA943D0-5BBA-57D8-B41F-652856CDB753}"/>
              </a:ext>
              <a:ext uri="{C183D7F6-B498-43B3-948B-1728B52AA6E4}">
                <adec:decorative xmlns:adec="http://schemas.microsoft.com/office/drawing/2017/decorative" val="1"/>
              </a:ext>
            </a:extLst>
          </p:cNvPr>
          <p:cNvSpPr>
            <a:spLocks noGrp="1"/>
          </p:cNvSpPr>
          <p:nvPr>
            <p:ph type="sldNum" sz="quarter" idx="12"/>
          </p:nvPr>
        </p:nvSpPr>
        <p:spPr/>
        <p:txBody>
          <a:bodyPr vert="horz" lIns="0" tIns="0" rIns="0" bIns="0" rtlCol="0" anchor="t">
            <a:normAutofit/>
          </a:bodyPr>
          <a:lstStyle/>
          <a:p>
            <a:pPr>
              <a:lnSpc>
                <a:spcPct val="90000"/>
              </a:lnSpc>
              <a:spcAft>
                <a:spcPts val="600"/>
              </a:spcAft>
            </a:pPr>
            <a:fld id="{10A01DC5-1685-4615-8240-15192985C6A2}" type="slidenum">
              <a:rPr lang="en-AU" smtClean="0"/>
              <a:pPr>
                <a:lnSpc>
                  <a:spcPct val="90000"/>
                </a:lnSpc>
                <a:spcAft>
                  <a:spcPts val="600"/>
                </a:spcAft>
              </a:pPr>
              <a:t>61</a:t>
            </a:fld>
            <a:endParaRPr lang="en-AU"/>
          </a:p>
        </p:txBody>
      </p:sp>
    </p:spTree>
    <p:extLst>
      <p:ext uri="{BB962C8B-B14F-4D97-AF65-F5344CB8AC3E}">
        <p14:creationId xmlns:p14="http://schemas.microsoft.com/office/powerpoint/2010/main" val="2828902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EDF9E0"/>
        </a:solidFill>
        <a:effectLst/>
      </p:bgPr>
    </p:bg>
    <p:spTree>
      <p:nvGrpSpPr>
        <p:cNvPr id="1" name="">
          <a:extLst>
            <a:ext uri="{FF2B5EF4-FFF2-40B4-BE49-F238E27FC236}">
              <a16:creationId xmlns:a16="http://schemas.microsoft.com/office/drawing/2014/main" id="{D9515915-CBA6-1DBB-56A2-BE90AC9C92EF}"/>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231115F9-4622-CDC6-FD80-5621F2045F56}"/>
              </a:ext>
            </a:extLst>
          </p:cNvPr>
          <p:cNvSpPr>
            <a:spLocks noGrp="1"/>
          </p:cNvSpPr>
          <p:nvPr>
            <p:ph type="title"/>
          </p:nvPr>
        </p:nvSpPr>
        <p:spPr/>
        <p:txBody>
          <a:bodyPr vert="horz" lIns="0" tIns="0" rIns="0" bIns="0" rtlCol="0" anchor="t">
            <a:normAutofit/>
          </a:bodyPr>
          <a:lstStyle/>
          <a:p>
            <a:r>
              <a:rPr lang="en-AU">
                <a:latin typeface="Arial"/>
                <a:cs typeface="Arial"/>
              </a:rPr>
              <a:t>Activity 3.2 – ‘Yanma </a:t>
            </a:r>
            <a:r>
              <a:rPr lang="en-AU" err="1">
                <a:latin typeface="Arial"/>
                <a:cs typeface="Arial"/>
              </a:rPr>
              <a:t>Ngurrawa</a:t>
            </a:r>
            <a:r>
              <a:rPr lang="en-AU">
                <a:latin typeface="Arial"/>
                <a:cs typeface="Arial"/>
              </a:rPr>
              <a:t>’ (5) </a:t>
            </a:r>
            <a:endParaRPr lang="en-AU">
              <a:solidFill>
                <a:srgbClr val="000000"/>
              </a:solidFill>
            </a:endParaRPr>
          </a:p>
          <a:p>
            <a:endParaRPr lang="en-AU"/>
          </a:p>
        </p:txBody>
      </p:sp>
      <p:sp>
        <p:nvSpPr>
          <p:cNvPr id="7" name="Text Placeholder 6">
            <a:extLst>
              <a:ext uri="{FF2B5EF4-FFF2-40B4-BE49-F238E27FC236}">
                <a16:creationId xmlns:a16="http://schemas.microsoft.com/office/drawing/2014/main" id="{F584D7E5-33BC-7C42-8505-791D9870DE13}"/>
              </a:ext>
            </a:extLst>
          </p:cNvPr>
          <p:cNvSpPr>
            <a:spLocks noGrp="1"/>
          </p:cNvSpPr>
          <p:nvPr>
            <p:ph type="body" sz="quarter" idx="18"/>
          </p:nvPr>
        </p:nvSpPr>
        <p:spPr/>
        <p:txBody>
          <a:bodyPr/>
          <a:lstStyle/>
          <a:p>
            <a:r>
              <a:rPr lang="en-US">
                <a:latin typeface="Arial"/>
                <a:cs typeface="Arial"/>
              </a:rPr>
              <a:t>Classroom arrangement (3)</a:t>
            </a:r>
            <a:endParaRPr lang="en-US"/>
          </a:p>
        </p:txBody>
      </p:sp>
      <p:sp>
        <p:nvSpPr>
          <p:cNvPr id="3" name="Rectangle: Rounded Corners 2">
            <a:extLst>
              <a:ext uri="{FF2B5EF4-FFF2-40B4-BE49-F238E27FC236}">
                <a16:creationId xmlns:a16="http://schemas.microsoft.com/office/drawing/2014/main" id="{0A438194-8893-0859-8B65-AD29690E2FC4}"/>
              </a:ext>
            </a:extLst>
          </p:cNvPr>
          <p:cNvSpPr/>
          <p:nvPr/>
        </p:nvSpPr>
        <p:spPr>
          <a:xfrm>
            <a:off x="359999" y="1546121"/>
            <a:ext cx="6685300" cy="4453128"/>
          </a:xfrm>
          <a:prstGeom prst="roundRect">
            <a:avLst>
              <a:gd name="adj" fmla="val 6276"/>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50000"/>
              </a:lnSpc>
              <a:spcAft>
                <a:spcPts val="1200"/>
              </a:spcAft>
            </a:pPr>
            <a:r>
              <a:rPr lang="en-AU" sz="2000" b="1">
                <a:solidFill>
                  <a:schemeClr val="tx1"/>
                </a:solidFill>
              </a:rPr>
              <a:t>Reflection/discussion</a:t>
            </a:r>
          </a:p>
          <a:p>
            <a:pPr marL="285750" indent="-285750">
              <a:lnSpc>
                <a:spcPct val="150000"/>
              </a:lnSpc>
              <a:spcAft>
                <a:spcPts val="1200"/>
              </a:spcAft>
              <a:buFont typeface="Arial" panose="020B0604020202020204" pitchFamily="34" charset="0"/>
              <a:buChar char="•"/>
            </a:pPr>
            <a:r>
              <a:rPr lang="en-AU" sz="2000">
                <a:solidFill>
                  <a:schemeClr val="tx1"/>
                </a:solidFill>
              </a:rPr>
              <a:t>What did you learn about </a:t>
            </a:r>
            <a:r>
              <a:rPr lang="en-AU" sz="2000" err="1">
                <a:solidFill>
                  <a:schemeClr val="tx1"/>
                </a:solidFill>
              </a:rPr>
              <a:t>Dharug</a:t>
            </a:r>
            <a:r>
              <a:rPr lang="en-AU" sz="2000">
                <a:solidFill>
                  <a:schemeClr val="tx1"/>
                </a:solidFill>
              </a:rPr>
              <a:t> Culture or Language through the song? </a:t>
            </a:r>
          </a:p>
          <a:p>
            <a:pPr marL="285750" indent="-285750">
              <a:lnSpc>
                <a:spcPct val="150000"/>
              </a:lnSpc>
              <a:spcAft>
                <a:spcPts val="1200"/>
              </a:spcAft>
              <a:buFont typeface="Arial" panose="020B0604020202020204" pitchFamily="34" charset="0"/>
              <a:buChar char="•"/>
            </a:pPr>
            <a:r>
              <a:rPr lang="en-AU" sz="2000">
                <a:solidFill>
                  <a:schemeClr val="tx1"/>
                </a:solidFill>
              </a:rPr>
              <a:t>How did your arrangement express walking softly on Country? </a:t>
            </a:r>
          </a:p>
          <a:p>
            <a:pPr marL="285750" indent="-285750">
              <a:lnSpc>
                <a:spcPct val="150000"/>
              </a:lnSpc>
              <a:spcAft>
                <a:spcPts val="1200"/>
              </a:spcAft>
              <a:buFont typeface="Arial" panose="020B0604020202020204" pitchFamily="34" charset="0"/>
              <a:buChar char="•"/>
            </a:pPr>
            <a:r>
              <a:rPr lang="en-AU" sz="2000">
                <a:solidFill>
                  <a:schemeClr val="tx1"/>
                </a:solidFill>
              </a:rPr>
              <a:t>How did you collaborate to achieve your final arrangement?</a:t>
            </a:r>
          </a:p>
        </p:txBody>
      </p:sp>
      <p:pic>
        <p:nvPicPr>
          <p:cNvPr id="4" name="Picture 3" descr="Seven concentric circles in ochre tones with 8 groups of 3 spikes radiating out from compass points. Symbolises knowledge is not static but our stories and paths are guided by ancestors.">
            <a:extLst>
              <a:ext uri="{FF2B5EF4-FFF2-40B4-BE49-F238E27FC236}">
                <a16:creationId xmlns:a16="http://schemas.microsoft.com/office/drawing/2014/main" id="{4024B695-CF6F-3E86-6C2D-713237EBE72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61053" y="1546121"/>
            <a:ext cx="4582945" cy="4582945"/>
          </a:xfrm>
          <a:prstGeom prst="rect">
            <a:avLst/>
          </a:prstGeom>
        </p:spPr>
      </p:pic>
      <p:sp>
        <p:nvSpPr>
          <p:cNvPr id="6" name="Text Placeholder 4">
            <a:extLst>
              <a:ext uri="{FF2B5EF4-FFF2-40B4-BE49-F238E27FC236}">
                <a16:creationId xmlns:a16="http://schemas.microsoft.com/office/drawing/2014/main" id="{49C9978A-778A-4AB2-0D50-BF86D7EB9367}"/>
              </a:ext>
              <a:ext uri="{C183D7F6-B498-43B3-948B-1728B52AA6E4}">
                <adec:decorative xmlns:adec="http://schemas.microsoft.com/office/drawing/2017/decorative" val="0"/>
              </a:ext>
            </a:extLst>
          </p:cNvPr>
          <p:cNvSpPr txBox="1">
            <a:spLocks/>
          </p:cNvSpPr>
          <p:nvPr/>
        </p:nvSpPr>
        <p:spPr>
          <a:xfrm>
            <a:off x="8264195" y="6089249"/>
            <a:ext cx="2576660" cy="471281"/>
          </a:xfrm>
          <a:prstGeom prst="rect">
            <a:avLst/>
          </a:prstGeom>
        </p:spPr>
        <p:txBody>
          <a:bodyPr/>
          <a:lstStyle>
            <a:lvl1pPr marL="0" indent="0" algn="l" defTabSz="914377" rtl="0" eaLnBrk="1" latinLnBrk="0" hangingPunct="1">
              <a:lnSpc>
                <a:spcPct val="10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0" indent="0" algn="l" defTabSz="914377"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0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0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000"/>
              <a:t>Symbol – </a:t>
            </a:r>
            <a:r>
              <a:rPr lang="en-AU" sz="1000" i="1"/>
              <a:t>Dynamic and Evolving </a:t>
            </a:r>
            <a:r>
              <a:rPr lang="en-AU" sz="1000"/>
              <a:t>© Kayleb Waters, 2025. Used with permission.</a:t>
            </a:r>
            <a:endParaRPr lang="en-AU" sz="300"/>
          </a:p>
        </p:txBody>
      </p:sp>
      <p:sp>
        <p:nvSpPr>
          <p:cNvPr id="2" name="Slide Number Placeholder 1">
            <a:extLst>
              <a:ext uri="{FF2B5EF4-FFF2-40B4-BE49-F238E27FC236}">
                <a16:creationId xmlns:a16="http://schemas.microsoft.com/office/drawing/2014/main" id="{8F9576A5-D718-3948-1B60-FA089FA1006D}"/>
              </a:ext>
              <a:ext uri="{C183D7F6-B498-43B3-948B-1728B52AA6E4}">
                <adec:decorative xmlns:adec="http://schemas.microsoft.com/office/drawing/2017/decorative" val="1"/>
              </a:ext>
            </a:extLst>
          </p:cNvPr>
          <p:cNvSpPr>
            <a:spLocks noGrp="1"/>
          </p:cNvSpPr>
          <p:nvPr>
            <p:ph type="sldNum" sz="quarter" idx="12"/>
          </p:nvPr>
        </p:nvSpPr>
        <p:spPr/>
        <p:txBody>
          <a:bodyPr vert="horz" lIns="0" tIns="0" rIns="0" bIns="0" rtlCol="0" anchor="t">
            <a:normAutofit/>
          </a:bodyPr>
          <a:lstStyle/>
          <a:p>
            <a:pPr>
              <a:lnSpc>
                <a:spcPct val="90000"/>
              </a:lnSpc>
              <a:spcAft>
                <a:spcPts val="600"/>
              </a:spcAft>
            </a:pPr>
            <a:fld id="{10A01DC5-1685-4615-8240-15192985C6A2}" type="slidenum">
              <a:rPr lang="en-AU" smtClean="0"/>
              <a:pPr>
                <a:lnSpc>
                  <a:spcPct val="90000"/>
                </a:lnSpc>
                <a:spcAft>
                  <a:spcPts val="600"/>
                </a:spcAft>
              </a:pPr>
              <a:t>62</a:t>
            </a:fld>
            <a:endParaRPr lang="en-AU"/>
          </a:p>
        </p:txBody>
      </p:sp>
    </p:spTree>
    <p:extLst>
      <p:ext uri="{BB962C8B-B14F-4D97-AF65-F5344CB8AC3E}">
        <p14:creationId xmlns:p14="http://schemas.microsoft.com/office/powerpoint/2010/main" val="2138211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0F28F8-FA15-071E-9459-A927F42914B4}"/>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02EAC59C-6AE6-B4BF-909B-D3A23F8D1C0E}"/>
              </a:ext>
            </a:extLst>
          </p:cNvPr>
          <p:cNvSpPr>
            <a:spLocks noGrp="1"/>
          </p:cNvSpPr>
          <p:nvPr>
            <p:ph type="ctrTitle"/>
          </p:nvPr>
        </p:nvSpPr>
        <p:spPr>
          <a:xfrm>
            <a:off x="571187" y="4921076"/>
            <a:ext cx="7019435" cy="1589893"/>
          </a:xfrm>
        </p:spPr>
        <p:txBody>
          <a:bodyPr/>
          <a:lstStyle/>
          <a:p>
            <a:r>
              <a:rPr lang="en-AU">
                <a:latin typeface="+mj-lt"/>
                <a:cs typeface="Arial"/>
              </a:rPr>
              <a:t>Learning sequence 4 – ‘</a:t>
            </a:r>
            <a:r>
              <a:rPr lang="en-AU" err="1">
                <a:latin typeface="+mj-lt"/>
                <a:cs typeface="Arial"/>
              </a:rPr>
              <a:t>Yanada</a:t>
            </a:r>
            <a:r>
              <a:rPr lang="en-AU">
                <a:latin typeface="+mj-lt"/>
                <a:cs typeface="Arial"/>
              </a:rPr>
              <a:t>’ (</a:t>
            </a:r>
            <a:r>
              <a:rPr lang="en-AU" err="1">
                <a:latin typeface="+mj-lt"/>
                <a:cs typeface="Arial"/>
              </a:rPr>
              <a:t>Dharug</a:t>
            </a:r>
            <a:r>
              <a:rPr lang="en-AU">
                <a:latin typeface="+mj-lt"/>
                <a:cs typeface="Arial"/>
              </a:rPr>
              <a:t>)</a:t>
            </a:r>
          </a:p>
        </p:txBody>
      </p:sp>
      <p:pic>
        <p:nvPicPr>
          <p:cNvPr id="2" name="Picture 1" descr="Seven concentric circles in ochre tones with 4 horseshoe shapes at cardinal points facing inward. Symbolises people sitting in a yarning circle sharing stories.">
            <a:extLst>
              <a:ext uri="{FF2B5EF4-FFF2-40B4-BE49-F238E27FC236}">
                <a16:creationId xmlns:a16="http://schemas.microsoft.com/office/drawing/2014/main" id="{957FE103-CD62-426F-B3C4-8872B139655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383137" y="1678858"/>
            <a:ext cx="4808863" cy="4808863"/>
          </a:xfrm>
          <a:prstGeom prst="rect">
            <a:avLst/>
          </a:prstGeom>
        </p:spPr>
      </p:pic>
      <p:sp>
        <p:nvSpPr>
          <p:cNvPr id="3" name="Text Placeholder 4">
            <a:extLst>
              <a:ext uri="{FF2B5EF4-FFF2-40B4-BE49-F238E27FC236}">
                <a16:creationId xmlns:a16="http://schemas.microsoft.com/office/drawing/2014/main" id="{8559DF75-A3C3-359F-D247-611FED50CF17}"/>
              </a:ext>
              <a:ext uri="{C183D7F6-B498-43B3-948B-1728B52AA6E4}">
                <adec:decorative xmlns:adec="http://schemas.microsoft.com/office/drawing/2017/decorative" val="0"/>
              </a:ext>
            </a:extLst>
          </p:cNvPr>
          <p:cNvSpPr txBox="1">
            <a:spLocks/>
          </p:cNvSpPr>
          <p:nvPr/>
        </p:nvSpPr>
        <p:spPr>
          <a:xfrm>
            <a:off x="8327571" y="6210050"/>
            <a:ext cx="2919993" cy="352540"/>
          </a:xfrm>
          <a:prstGeom prst="rect">
            <a:avLst/>
          </a:prstGeom>
        </p:spPr>
        <p:txBody>
          <a:bodyPr/>
          <a:lstStyle>
            <a:lvl1pPr marL="0" indent="0" algn="l" defTabSz="914377" rtl="0" eaLnBrk="1" latinLnBrk="0" hangingPunct="1">
              <a:lnSpc>
                <a:spcPct val="10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0" indent="0" algn="l" defTabSz="914377"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0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0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000">
                <a:solidFill>
                  <a:schemeClr val="bg1"/>
                </a:solidFill>
              </a:rPr>
              <a:t>Symbol – Story Sharing / Knowledge Sharing © Kayleb Waters, 2025. Used with permission.</a:t>
            </a:r>
            <a:endParaRPr lang="en-AU" sz="300">
              <a:solidFill>
                <a:schemeClr val="bg1"/>
              </a:solidFill>
            </a:endParaRPr>
          </a:p>
        </p:txBody>
      </p:sp>
    </p:spTree>
    <p:extLst>
      <p:ext uri="{BB962C8B-B14F-4D97-AF65-F5344CB8AC3E}">
        <p14:creationId xmlns:p14="http://schemas.microsoft.com/office/powerpoint/2010/main" val="1676883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0A708E-1312-599D-EC2D-9B6AD5EAE43E}"/>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12B180AA-2ECF-FD13-FD7D-9E38F7F19CA8}"/>
              </a:ext>
            </a:extLst>
          </p:cNvPr>
          <p:cNvSpPr>
            <a:spLocks noGrp="1"/>
          </p:cNvSpPr>
          <p:nvPr>
            <p:ph type="title"/>
          </p:nvPr>
        </p:nvSpPr>
        <p:spPr/>
        <p:txBody>
          <a:bodyPr/>
          <a:lstStyle/>
          <a:p>
            <a:r>
              <a:rPr lang="en-AU">
                <a:latin typeface="+mj-lt"/>
                <a:cs typeface="Arial"/>
              </a:rPr>
              <a:t>Learning intentions and success criteria (4)</a:t>
            </a:r>
            <a:endParaRPr lang="en-AU">
              <a:latin typeface="+mj-lt"/>
            </a:endParaRPr>
          </a:p>
        </p:txBody>
      </p:sp>
      <p:sp>
        <p:nvSpPr>
          <p:cNvPr id="3" name="TextBox 2">
            <a:extLst>
              <a:ext uri="{FF2B5EF4-FFF2-40B4-BE49-F238E27FC236}">
                <a16:creationId xmlns:a16="http://schemas.microsoft.com/office/drawing/2014/main" id="{950C1AB6-B0F1-46B7-E2A4-832798AE518F}"/>
              </a:ext>
            </a:extLst>
          </p:cNvPr>
          <p:cNvSpPr txBox="1"/>
          <p:nvPr/>
        </p:nvSpPr>
        <p:spPr>
          <a:xfrm>
            <a:off x="359998" y="1826692"/>
            <a:ext cx="11303000" cy="473456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600"/>
              </a:spcAft>
            </a:pPr>
            <a:r>
              <a:rPr lang="en-AU" sz="2000" b="1">
                <a:solidFill>
                  <a:schemeClr val="accent1"/>
                </a:solidFill>
                <a:latin typeface="+mj-lt"/>
                <a:cs typeface="Arial" panose="020B0604020202020204" pitchFamily="34" charset="0"/>
              </a:rPr>
              <a:t>We are learning to</a:t>
            </a:r>
            <a:endParaRPr lang="en-AU" sz="2000" b="1">
              <a:solidFill>
                <a:schemeClr val="accent1"/>
              </a:solidFill>
              <a:latin typeface="+mj-lt"/>
              <a:ea typeface="+mn-lt"/>
              <a:cs typeface="Arial" panose="020B0604020202020204" pitchFamily="34" charset="0"/>
            </a:endParaRPr>
          </a:p>
          <a:p>
            <a:pPr marL="342900" indent="-342900">
              <a:lnSpc>
                <a:spcPct val="150000"/>
              </a:lnSpc>
              <a:spcAft>
                <a:spcPts val="600"/>
              </a:spcAft>
              <a:buFont typeface="Arial" panose="020B0604020202020204" pitchFamily="34" charset="0"/>
              <a:buChar char="•"/>
            </a:pPr>
            <a:r>
              <a:rPr lang="en-AU" sz="1800">
                <a:cs typeface="Arial" panose="020B0604020202020204" pitchFamily="34" charset="0"/>
              </a:rPr>
              <a:t>understand the importance of Indigenous Cultural and Intellectual Property (ICIP) when working with Aboriginal and Torres Strait Islander music and stories</a:t>
            </a:r>
          </a:p>
          <a:p>
            <a:pPr marL="342900" indent="-342900">
              <a:lnSpc>
                <a:spcPct val="150000"/>
              </a:lnSpc>
              <a:spcAft>
                <a:spcPts val="600"/>
              </a:spcAft>
              <a:buFont typeface="Arial" panose="020B0604020202020204" pitchFamily="34" charset="0"/>
              <a:buChar char="•"/>
            </a:pPr>
            <a:r>
              <a:rPr lang="en-AU" sz="1800">
                <a:cs typeface="Arial"/>
              </a:rPr>
              <a:t>explore how respectful collaboration is shown through ‘</a:t>
            </a:r>
            <a:r>
              <a:rPr lang="en-AU" sz="1800" err="1">
                <a:cs typeface="Arial"/>
              </a:rPr>
              <a:t>Yanada</a:t>
            </a:r>
            <a:r>
              <a:rPr lang="en-AU" sz="1800">
                <a:cs typeface="Arial"/>
              </a:rPr>
              <a:t>’ by the </a:t>
            </a:r>
            <a:r>
              <a:rPr lang="en-AU" sz="1800" err="1">
                <a:cs typeface="Arial"/>
              </a:rPr>
              <a:t>Preatures</a:t>
            </a:r>
            <a:r>
              <a:rPr lang="en-AU" sz="1800">
                <a:cs typeface="Arial"/>
              </a:rPr>
              <a:t> and Jacinta Tobin</a:t>
            </a:r>
          </a:p>
          <a:p>
            <a:pPr marL="342900" indent="-342900">
              <a:lnSpc>
                <a:spcPct val="150000"/>
              </a:lnSpc>
              <a:spcAft>
                <a:spcPts val="600"/>
              </a:spcAft>
              <a:buFont typeface="Arial" panose="020B0604020202020204" pitchFamily="34" charset="0"/>
              <a:buChar char="•"/>
            </a:pPr>
            <a:r>
              <a:rPr lang="en-AU" sz="1800">
                <a:cs typeface="Arial" panose="020B0604020202020204" pitchFamily="34" charset="0"/>
              </a:rPr>
              <a:t>use digital tools to reflect on and share ideas through podcasting.</a:t>
            </a:r>
          </a:p>
          <a:p>
            <a:pPr>
              <a:lnSpc>
                <a:spcPct val="150000"/>
              </a:lnSpc>
              <a:spcAft>
                <a:spcPts val="600"/>
              </a:spcAft>
            </a:pPr>
            <a:r>
              <a:rPr lang="en-AU" sz="2000" b="1">
                <a:solidFill>
                  <a:schemeClr val="accent1"/>
                </a:solidFill>
                <a:latin typeface="+mj-lt"/>
                <a:cs typeface="Arial" panose="020B0604020202020204" pitchFamily="34" charset="0"/>
              </a:rPr>
              <a:t>We can</a:t>
            </a:r>
            <a:endParaRPr lang="en-US" sz="2000">
              <a:solidFill>
                <a:schemeClr val="accent1"/>
              </a:solidFill>
              <a:latin typeface="+mj-lt"/>
              <a:cs typeface="Arial" panose="020B0604020202020204" pitchFamily="34" charset="0"/>
            </a:endParaRPr>
          </a:p>
          <a:p>
            <a:pPr marL="342900" indent="-342900">
              <a:lnSpc>
                <a:spcPct val="150000"/>
              </a:lnSpc>
              <a:spcAft>
                <a:spcPts val="600"/>
              </a:spcAft>
              <a:buFont typeface="Arial"/>
              <a:buChar char="•"/>
            </a:pPr>
            <a:r>
              <a:rPr lang="en-AU" sz="1800">
                <a:cs typeface="Arial"/>
              </a:rPr>
              <a:t>explain how ICIP protects Aboriginal and Torres Strait Islander stories, Languages and music, and why permission matters</a:t>
            </a:r>
            <a:endParaRPr lang="en-US" sz="1800">
              <a:cs typeface="Arial"/>
            </a:endParaRPr>
          </a:p>
          <a:p>
            <a:pPr marL="342900" indent="-342900">
              <a:lnSpc>
                <a:spcPct val="150000"/>
              </a:lnSpc>
              <a:spcAft>
                <a:spcPts val="600"/>
              </a:spcAft>
              <a:buFont typeface="Arial"/>
              <a:buChar char="•"/>
            </a:pPr>
            <a:r>
              <a:rPr lang="en-AU" sz="1800">
                <a:ea typeface="+mn-lt"/>
                <a:cs typeface="Arial"/>
              </a:rPr>
              <a:t>describe how ‘</a:t>
            </a:r>
            <a:r>
              <a:rPr lang="en-AU" sz="1800" err="1">
                <a:ea typeface="+mn-lt"/>
                <a:cs typeface="Arial"/>
              </a:rPr>
              <a:t>Yanada</a:t>
            </a:r>
            <a:r>
              <a:rPr lang="en-AU" sz="1800">
                <a:ea typeface="+mn-lt"/>
                <a:cs typeface="Arial"/>
              </a:rPr>
              <a:t>’ was created through respectful collaboration with the </a:t>
            </a:r>
            <a:r>
              <a:rPr lang="en-AU" sz="1800" err="1">
                <a:ea typeface="+mn-lt"/>
                <a:cs typeface="Arial"/>
              </a:rPr>
              <a:t>Dharug</a:t>
            </a:r>
            <a:r>
              <a:rPr lang="en-AU" sz="1800">
                <a:ea typeface="+mn-lt"/>
                <a:cs typeface="Arial"/>
              </a:rPr>
              <a:t> community</a:t>
            </a:r>
            <a:endParaRPr lang="en-US" sz="1800">
              <a:ea typeface="+mn-lt"/>
              <a:cs typeface="Arial"/>
            </a:endParaRPr>
          </a:p>
          <a:p>
            <a:pPr marL="342900" indent="-342900">
              <a:lnSpc>
                <a:spcPct val="150000"/>
              </a:lnSpc>
              <a:spcAft>
                <a:spcPts val="600"/>
              </a:spcAft>
              <a:buFont typeface="Arial"/>
              <a:buChar char="•"/>
            </a:pPr>
            <a:r>
              <a:rPr lang="en-AU" sz="1800">
                <a:ea typeface="+mn-lt"/>
                <a:cs typeface="Arial" panose="020B0604020202020204" pitchFamily="34" charset="0"/>
              </a:rPr>
              <a:t>record and edit a clear, respectful podcast using DAW software to reflect ICIP and musical collaboration.</a:t>
            </a:r>
            <a:endParaRPr lang="en-AU" sz="1800">
              <a:cs typeface="Arial" panose="020B0604020202020204" pitchFamily="34" charset="0"/>
            </a:endParaRPr>
          </a:p>
        </p:txBody>
      </p:sp>
      <p:sp>
        <p:nvSpPr>
          <p:cNvPr id="2" name="Slide Number Placeholder 1">
            <a:extLst>
              <a:ext uri="{FF2B5EF4-FFF2-40B4-BE49-F238E27FC236}">
                <a16:creationId xmlns:a16="http://schemas.microsoft.com/office/drawing/2014/main" id="{7A8978FB-1F3F-DD1C-7018-FD924E766860}"/>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64</a:t>
            </a:fld>
            <a:endParaRPr lang="en-AU"/>
          </a:p>
        </p:txBody>
      </p:sp>
    </p:spTree>
    <p:extLst>
      <p:ext uri="{BB962C8B-B14F-4D97-AF65-F5344CB8AC3E}">
        <p14:creationId xmlns:p14="http://schemas.microsoft.com/office/powerpoint/2010/main" val="389947709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BAB570B-6E39-31D4-2CC3-4D420FA292BF}"/>
              </a:ext>
            </a:extLst>
          </p:cNvPr>
          <p:cNvSpPr>
            <a:spLocks noGrp="1"/>
          </p:cNvSpPr>
          <p:nvPr>
            <p:ph type="title"/>
          </p:nvPr>
        </p:nvSpPr>
        <p:spPr/>
        <p:txBody>
          <a:bodyPr/>
          <a:lstStyle/>
          <a:p>
            <a:r>
              <a:rPr lang="en-AU">
                <a:latin typeface="+mj-lt"/>
              </a:rPr>
              <a:t>The </a:t>
            </a:r>
            <a:r>
              <a:rPr lang="en-AU" err="1">
                <a:latin typeface="+mj-lt"/>
              </a:rPr>
              <a:t>Preatures</a:t>
            </a:r>
            <a:endParaRPr lang="en-AU">
              <a:latin typeface="+mj-lt"/>
            </a:endParaRPr>
          </a:p>
        </p:txBody>
      </p:sp>
      <p:sp>
        <p:nvSpPr>
          <p:cNvPr id="5" name="Text Placeholder 4">
            <a:extLst>
              <a:ext uri="{FF2B5EF4-FFF2-40B4-BE49-F238E27FC236}">
                <a16:creationId xmlns:a16="http://schemas.microsoft.com/office/drawing/2014/main" id="{EEC9B328-3B7A-D4D2-3A75-AEC2A56C4BEB}"/>
              </a:ext>
            </a:extLst>
          </p:cNvPr>
          <p:cNvSpPr>
            <a:spLocks noGrp="1"/>
          </p:cNvSpPr>
          <p:nvPr>
            <p:ph type="body" sz="quarter" idx="17"/>
          </p:nvPr>
        </p:nvSpPr>
        <p:spPr>
          <a:xfrm>
            <a:off x="5400675" y="1800000"/>
            <a:ext cx="6407150" cy="3647205"/>
          </a:xfrm>
        </p:spPr>
        <p:txBody>
          <a:bodyPr vert="horz" lIns="0" tIns="0" rIns="0" bIns="0" rtlCol="0" anchor="t">
            <a:noAutofit/>
          </a:bodyPr>
          <a:lstStyle/>
          <a:p>
            <a:r>
              <a:rPr lang="en-AU">
                <a:latin typeface="+mn-lt"/>
                <a:cs typeface="Arial"/>
              </a:rPr>
              <a:t>The </a:t>
            </a:r>
            <a:r>
              <a:rPr lang="en-AU" err="1">
                <a:latin typeface="+mn-lt"/>
                <a:cs typeface="Arial"/>
              </a:rPr>
              <a:t>Preatures</a:t>
            </a:r>
            <a:r>
              <a:rPr lang="en-AU">
                <a:latin typeface="+mn-lt"/>
                <a:cs typeface="Arial"/>
              </a:rPr>
              <a:t> are an Australian indie rock band from Sydney made up of Isabella Manfredi (lead vocals), Jack Moffitt (guitar and vocals), Thomas Champion (bass) and Luke Davison (drums). None of the band members identify as Aboriginal or Torres Strait Islander, however, they worked closely with the </a:t>
            </a:r>
            <a:r>
              <a:rPr lang="en-AU" err="1">
                <a:latin typeface="+mn-lt"/>
                <a:cs typeface="Arial"/>
              </a:rPr>
              <a:t>Dharug</a:t>
            </a:r>
            <a:r>
              <a:rPr lang="en-AU">
                <a:latin typeface="+mn-lt"/>
                <a:cs typeface="Arial"/>
              </a:rPr>
              <a:t> community to gain approval to tell an Aboriginal story and sing in the </a:t>
            </a:r>
            <a:r>
              <a:rPr lang="en-AU" err="1">
                <a:latin typeface="+mn-lt"/>
                <a:cs typeface="Arial"/>
              </a:rPr>
              <a:t>Dharug</a:t>
            </a:r>
            <a:r>
              <a:rPr lang="en-AU">
                <a:latin typeface="+mn-lt"/>
                <a:cs typeface="Arial"/>
              </a:rPr>
              <a:t> Language in their song ‘</a:t>
            </a:r>
            <a:r>
              <a:rPr lang="en-AU" err="1">
                <a:latin typeface="+mn-lt"/>
                <a:cs typeface="Arial"/>
              </a:rPr>
              <a:t>Yanada</a:t>
            </a:r>
            <a:r>
              <a:rPr lang="en-AU">
                <a:latin typeface="+mn-lt"/>
                <a:cs typeface="Arial"/>
              </a:rPr>
              <a:t>’.</a:t>
            </a:r>
          </a:p>
        </p:txBody>
      </p:sp>
      <p:sp>
        <p:nvSpPr>
          <p:cNvPr id="11" name="TextBox 10">
            <a:extLst>
              <a:ext uri="{FF2B5EF4-FFF2-40B4-BE49-F238E27FC236}">
                <a16:creationId xmlns:a16="http://schemas.microsoft.com/office/drawing/2014/main" id="{F461D1B6-3DE9-28D6-F90C-253FF6C1BB75}"/>
              </a:ext>
            </a:extLst>
          </p:cNvPr>
          <p:cNvSpPr txBox="1"/>
          <p:nvPr/>
        </p:nvSpPr>
        <p:spPr>
          <a:xfrm>
            <a:off x="5400000" y="5945605"/>
            <a:ext cx="6096000" cy="336182"/>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14000"/>
              </a:lnSpc>
              <a:spcAft>
                <a:spcPts val="600"/>
              </a:spcAft>
            </a:pPr>
            <a:r>
              <a:rPr lang="en-AU" sz="1000" baseline="0">
                <a:solidFill>
                  <a:srgbClr val="22272B"/>
                </a:solidFill>
                <a:ea typeface="Segoe UI"/>
                <a:cs typeface="Segoe UI"/>
              </a:rPr>
              <a:t>*Information adapted respectfully from </a:t>
            </a:r>
            <a:r>
              <a:rPr lang="en-AU" sz="1000" u="sng">
                <a:solidFill>
                  <a:srgbClr val="146CFD"/>
                </a:solidFill>
                <a:ea typeface="Segoe UI"/>
                <a:cs typeface="Segoe UI"/>
                <a:hlinkClick r:id="rId2"/>
              </a:rPr>
              <a:t>The Preachers'</a:t>
            </a:r>
            <a:r>
              <a:rPr lang="en-AU" sz="1000" u="sng" strike="noStrike" baseline="0">
                <a:solidFill>
                  <a:srgbClr val="146CFD"/>
                </a:solidFill>
                <a:ea typeface="Segoe UI"/>
                <a:cs typeface="Segoe UI"/>
                <a:hlinkClick r:id="rId2"/>
              </a:rPr>
              <a:t> website</a:t>
            </a:r>
            <a:r>
              <a:rPr lang="en-AU" sz="1000" baseline="0">
                <a:solidFill>
                  <a:srgbClr val="22272B"/>
                </a:solidFill>
                <a:ea typeface="Segoe UI"/>
                <a:cs typeface="Segoe UI"/>
              </a:rPr>
              <a:t> and</a:t>
            </a:r>
            <a:r>
              <a:rPr lang="en-AU" sz="1000">
                <a:solidFill>
                  <a:srgbClr val="22272B"/>
                </a:solidFill>
                <a:ea typeface="Segoe UI"/>
                <a:cs typeface="Segoe UI"/>
              </a:rPr>
              <a:t> </a:t>
            </a:r>
            <a:r>
              <a:rPr lang="en-AU" sz="1000" u="sng">
                <a:solidFill>
                  <a:srgbClr val="146CFD"/>
                </a:solidFill>
                <a:ea typeface="Segoe UI"/>
                <a:cs typeface="Segoe UI"/>
                <a:hlinkClick r:id="rId3"/>
              </a:rPr>
              <a:t>Triple J </a:t>
            </a:r>
            <a:r>
              <a:rPr lang="en-AU" sz="1000" u="sng" strike="noStrike" baseline="0">
                <a:solidFill>
                  <a:srgbClr val="146CFD"/>
                </a:solidFill>
                <a:ea typeface="Segoe UI"/>
                <a:cs typeface="Segoe UI"/>
                <a:hlinkClick r:id="rId3"/>
              </a:rPr>
              <a:t>- </a:t>
            </a:r>
            <a:r>
              <a:rPr lang="en-AU" sz="1000" u="sng">
                <a:solidFill>
                  <a:srgbClr val="146CFD"/>
                </a:solidFill>
                <a:ea typeface="Segoe UI"/>
                <a:cs typeface="Segoe UI"/>
                <a:hlinkClick r:id="rId3"/>
              </a:rPr>
              <a:t>How The Preatures came to collaborate with Indigenous communities for new single 'Yanada'.</a:t>
            </a:r>
            <a:r>
              <a:rPr lang="en-AU" sz="1000" u="sng">
                <a:solidFill>
                  <a:srgbClr val="146CFD"/>
                </a:solidFill>
                <a:ea typeface="Segoe UI"/>
                <a:cs typeface="Segoe UI"/>
              </a:rPr>
              <a:t>.</a:t>
            </a:r>
            <a:endParaRPr lang="en-AU" sz="1000">
              <a:solidFill>
                <a:srgbClr val="22272B"/>
              </a:solidFill>
              <a:ea typeface="Segoe UI"/>
              <a:cs typeface="Segoe UI"/>
            </a:endParaRPr>
          </a:p>
        </p:txBody>
      </p:sp>
      <p:pic>
        <p:nvPicPr>
          <p:cNvPr id="7" name="Picture Placeholder 6">
            <a:extLst>
              <a:ext uri="{FF2B5EF4-FFF2-40B4-BE49-F238E27FC236}">
                <a16:creationId xmlns:a16="http://schemas.microsoft.com/office/drawing/2014/main" id="{A0A1AF48-4700-21FA-5415-470FAF0F2DA8}"/>
              </a:ext>
              <a:ext uri="{C183D7F6-B498-43B3-948B-1728B52AA6E4}">
                <adec:decorative xmlns:adec="http://schemas.microsoft.com/office/drawing/2017/decorative" val="1"/>
              </a:ext>
            </a:extLst>
          </p:cNvPr>
          <p:cNvPicPr>
            <a:picLocks noGrp="1" noChangeAspect="1"/>
          </p:cNvPicPr>
          <p:nvPr>
            <p:ph type="pic" sz="quarter" idx="13"/>
          </p:nvPr>
        </p:nvPicPr>
        <p:blipFill>
          <a:blip r:embed="rId4" cstate="screen">
            <a:extLst>
              <a:ext uri="{28A0092B-C50C-407E-A947-70E740481C1C}">
                <a14:useLocalDpi xmlns:a14="http://schemas.microsoft.com/office/drawing/2010/main"/>
              </a:ext>
            </a:extLst>
          </a:blip>
          <a:srcRect t="-705"/>
          <a:stretch>
            <a:fillRect/>
          </a:stretch>
        </p:blipFill>
        <p:spPr>
          <a:xfrm>
            <a:off x="0" y="0"/>
            <a:ext cx="5040000" cy="6400800"/>
          </a:xfrm>
          <a:prstGeom prst="rect">
            <a:avLst/>
          </a:prstGeom>
        </p:spPr>
      </p:pic>
      <p:sp>
        <p:nvSpPr>
          <p:cNvPr id="8" name="TextBox 7">
            <a:extLst>
              <a:ext uri="{FF2B5EF4-FFF2-40B4-BE49-F238E27FC236}">
                <a16:creationId xmlns:a16="http://schemas.microsoft.com/office/drawing/2014/main" id="{6E93C940-600B-C3E6-11A0-6E052E197636}"/>
              </a:ext>
              <a:ext uri="{C183D7F6-B498-43B3-948B-1728B52AA6E4}">
                <adec:decorative xmlns:adec="http://schemas.microsoft.com/office/drawing/2017/decorative" val="1"/>
              </a:ext>
            </a:extLst>
          </p:cNvPr>
          <p:cNvSpPr txBox="1"/>
          <p:nvPr/>
        </p:nvSpPr>
        <p:spPr>
          <a:xfrm>
            <a:off x="127451" y="6516000"/>
            <a:ext cx="4912549" cy="180000"/>
          </a:xfrm>
          <a:prstGeom prst="rect">
            <a:avLst/>
          </a:prstGeom>
          <a:noFill/>
        </p:spPr>
        <p:txBody>
          <a:bodyPr wrap="square" lIns="0" tIns="0" rIns="0" bIns="0" rtlCol="0">
            <a:noAutofit/>
          </a:bodyPr>
          <a:lstStyle/>
          <a:p>
            <a:pPr>
              <a:lnSpc>
                <a:spcPct val="114000"/>
              </a:lnSpc>
              <a:spcAft>
                <a:spcPts val="600"/>
              </a:spcAft>
            </a:pPr>
            <a:r>
              <a:rPr lang="en-AU" sz="1000">
                <a:solidFill>
                  <a:schemeClr val="accent2"/>
                </a:solidFill>
                <a:cs typeface="Segoe UI"/>
                <a:hlinkClick r:id="rId5">
                  <a:extLst>
                    <a:ext uri="{A12FA001-AC4F-418D-AE19-62706E023703}">
                      <ahyp:hlinkClr xmlns:ahyp="http://schemas.microsoft.com/office/drawing/2018/hyperlinkcolor" val="tx"/>
                    </a:ext>
                  </a:extLst>
                </a:hlinkClick>
              </a:rPr>
              <a:t>The Preatures playing live</a:t>
            </a:r>
            <a:r>
              <a:rPr lang="en-AU" sz="1000">
                <a:solidFill>
                  <a:schemeClr val="accent2"/>
                </a:solidFill>
                <a:cs typeface="Segoe UI"/>
              </a:rPr>
              <a:t> </a:t>
            </a:r>
            <a:r>
              <a:rPr lang="en-AU" sz="1000">
                <a:solidFill>
                  <a:srgbClr val="22272B"/>
                </a:solidFill>
                <a:cs typeface="Segoe UI"/>
              </a:rPr>
              <a:t>by </a:t>
            </a:r>
            <a:r>
              <a:rPr lang="en-AU" sz="1000">
                <a:solidFill>
                  <a:schemeClr val="accent2"/>
                </a:solidFill>
                <a:cs typeface="Segoe UI"/>
                <a:hlinkClick r:id="rId6">
                  <a:extLst>
                    <a:ext uri="{A12FA001-AC4F-418D-AE19-62706E023703}">
                      <ahyp:hlinkClr xmlns:ahyp="http://schemas.microsoft.com/office/drawing/2018/hyperlinkcolor" val="tx"/>
                    </a:ext>
                  </a:extLst>
                </a:hlinkClick>
              </a:rPr>
              <a:t>Bruce Baker</a:t>
            </a:r>
            <a:r>
              <a:rPr lang="en-AU" sz="1000">
                <a:solidFill>
                  <a:srgbClr val="22272B"/>
                </a:solidFill>
                <a:cs typeface="Segoe UI"/>
              </a:rPr>
              <a:t> is licensed under </a:t>
            </a:r>
            <a:r>
              <a:rPr lang="en-AU" sz="1000">
                <a:solidFill>
                  <a:schemeClr val="accent2"/>
                </a:solidFill>
                <a:cs typeface="Segoe UI"/>
                <a:hlinkClick r:id="rId7">
                  <a:extLst>
                    <a:ext uri="{A12FA001-AC4F-418D-AE19-62706E023703}">
                      <ahyp:hlinkClr xmlns:ahyp="http://schemas.microsoft.com/office/drawing/2018/hyperlinkcolor" val="tx"/>
                    </a:ext>
                  </a:extLst>
                </a:hlinkClick>
              </a:rPr>
              <a:t>CC BY 2.0</a:t>
            </a:r>
            <a:endParaRPr lang="en-AU" sz="1000">
              <a:solidFill>
                <a:schemeClr val="accent2"/>
              </a:solidFill>
              <a:cs typeface="Segoe UI"/>
            </a:endParaRPr>
          </a:p>
        </p:txBody>
      </p:sp>
      <p:sp>
        <p:nvSpPr>
          <p:cNvPr id="4" name="Slide Number Placeholder 3">
            <a:extLst>
              <a:ext uri="{FF2B5EF4-FFF2-40B4-BE49-F238E27FC236}">
                <a16:creationId xmlns:a16="http://schemas.microsoft.com/office/drawing/2014/main" id="{AB116B0B-B9A9-A83E-ECB8-938C928AC166}"/>
              </a:ext>
              <a:ext uri="{C183D7F6-B498-43B3-948B-1728B52AA6E4}">
                <adec:decorative xmlns:adec="http://schemas.microsoft.com/office/drawing/2017/decorative" val="1"/>
              </a:ext>
            </a:extLst>
          </p:cNvPr>
          <p:cNvSpPr>
            <a:spLocks noGrp="1"/>
          </p:cNvSpPr>
          <p:nvPr>
            <p:ph type="sldNum" sz="quarter" idx="16"/>
          </p:nvPr>
        </p:nvSpPr>
        <p:spPr/>
        <p:txBody>
          <a:bodyPr/>
          <a:lstStyle/>
          <a:p>
            <a:fld id="{10A01DC5-1685-4615-8240-15192985C6A2}" type="slidenum">
              <a:rPr lang="en-AU" smtClean="0"/>
              <a:pPr/>
              <a:t>65</a:t>
            </a:fld>
            <a:endParaRPr lang="en-AU"/>
          </a:p>
        </p:txBody>
      </p:sp>
    </p:spTree>
    <p:extLst>
      <p:ext uri="{BB962C8B-B14F-4D97-AF65-F5344CB8AC3E}">
        <p14:creationId xmlns:p14="http://schemas.microsoft.com/office/powerpoint/2010/main" val="1679421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4F3E67-BE6E-49D5-8932-42128E0DBC3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C222E70-DF1C-D640-C1BF-70973B2AA3F2}"/>
              </a:ext>
            </a:extLst>
          </p:cNvPr>
          <p:cNvSpPr>
            <a:spLocks noGrp="1"/>
          </p:cNvSpPr>
          <p:nvPr>
            <p:ph type="title"/>
          </p:nvPr>
        </p:nvSpPr>
        <p:spPr/>
        <p:txBody>
          <a:bodyPr/>
          <a:lstStyle/>
          <a:p>
            <a:r>
              <a:rPr lang="en-AU">
                <a:latin typeface="+mj-lt"/>
              </a:rPr>
              <a:t>Jacinta Tobin</a:t>
            </a:r>
          </a:p>
        </p:txBody>
      </p:sp>
      <p:sp>
        <p:nvSpPr>
          <p:cNvPr id="10" name="Text Placeholder 5">
            <a:extLst>
              <a:ext uri="{FF2B5EF4-FFF2-40B4-BE49-F238E27FC236}">
                <a16:creationId xmlns:a16="http://schemas.microsoft.com/office/drawing/2014/main" id="{A1F59AA1-C305-A32F-6790-5F8C0A21F6A0}"/>
              </a:ext>
            </a:extLst>
          </p:cNvPr>
          <p:cNvSpPr>
            <a:spLocks noGrp="1"/>
          </p:cNvSpPr>
          <p:nvPr>
            <p:ph type="body" sz="quarter" idx="18"/>
          </p:nvPr>
        </p:nvSpPr>
        <p:spPr>
          <a:xfrm>
            <a:off x="5399998" y="982520"/>
            <a:ext cx="6407150" cy="294189"/>
          </a:xfrm>
        </p:spPr>
        <p:txBody>
          <a:bodyPr/>
          <a:lstStyle/>
          <a:p>
            <a:r>
              <a:rPr lang="en-US" err="1">
                <a:latin typeface="+mj-lt"/>
              </a:rPr>
              <a:t>Darug</a:t>
            </a:r>
            <a:endParaRPr lang="en-US">
              <a:latin typeface="+mj-lt"/>
            </a:endParaRPr>
          </a:p>
        </p:txBody>
      </p:sp>
      <p:sp>
        <p:nvSpPr>
          <p:cNvPr id="5" name="Text Placeholder 4">
            <a:extLst>
              <a:ext uri="{FF2B5EF4-FFF2-40B4-BE49-F238E27FC236}">
                <a16:creationId xmlns:a16="http://schemas.microsoft.com/office/drawing/2014/main" id="{04B42D41-985D-DE3A-CACF-544E7E3DABA5}"/>
              </a:ext>
            </a:extLst>
          </p:cNvPr>
          <p:cNvSpPr>
            <a:spLocks noGrp="1"/>
          </p:cNvSpPr>
          <p:nvPr>
            <p:ph type="body" sz="quarter" idx="17"/>
          </p:nvPr>
        </p:nvSpPr>
        <p:spPr>
          <a:xfrm>
            <a:off x="5400675" y="1800000"/>
            <a:ext cx="6407150" cy="2331325"/>
          </a:xfrm>
        </p:spPr>
        <p:txBody>
          <a:bodyPr vert="horz" lIns="0" tIns="0" rIns="0" bIns="0" rtlCol="0" anchor="t">
            <a:noAutofit/>
          </a:bodyPr>
          <a:lstStyle/>
          <a:p>
            <a:r>
              <a:rPr lang="en-AU">
                <a:latin typeface="+mn-lt"/>
                <a:cs typeface="Arial"/>
              </a:rPr>
              <a:t>Dr Aunty Jacinta Tobin is a </a:t>
            </a:r>
            <a:r>
              <a:rPr lang="en-AU" err="1">
                <a:latin typeface="+mn-lt"/>
                <a:cs typeface="Arial"/>
              </a:rPr>
              <a:t>Dharug</a:t>
            </a:r>
            <a:r>
              <a:rPr lang="en-AU">
                <a:latin typeface="+mn-lt"/>
                <a:cs typeface="Arial"/>
              </a:rPr>
              <a:t> Elder and Song Woman. She uses her music to educate others about </a:t>
            </a:r>
            <a:r>
              <a:rPr lang="en-AU" err="1">
                <a:latin typeface="+mn-lt"/>
                <a:cs typeface="Arial"/>
              </a:rPr>
              <a:t>Dharug</a:t>
            </a:r>
            <a:r>
              <a:rPr lang="en-AU">
                <a:latin typeface="+mn-lt"/>
                <a:cs typeface="Arial"/>
              </a:rPr>
              <a:t> Culture, songs and Language. She played an important part in the creation of the song ‘</a:t>
            </a:r>
            <a:r>
              <a:rPr lang="en-AU" err="1">
                <a:latin typeface="+mn-lt"/>
                <a:cs typeface="Arial"/>
              </a:rPr>
              <a:t>Yanada</a:t>
            </a:r>
            <a:r>
              <a:rPr lang="en-AU">
                <a:latin typeface="+mn-lt"/>
                <a:cs typeface="Arial"/>
              </a:rPr>
              <a:t>’, by providing advice and permission to The </a:t>
            </a:r>
            <a:r>
              <a:rPr lang="en-AU" err="1">
                <a:latin typeface="+mn-lt"/>
                <a:cs typeface="Arial"/>
              </a:rPr>
              <a:t>Preatures</a:t>
            </a:r>
            <a:r>
              <a:rPr lang="en-AU">
                <a:latin typeface="+mn-lt"/>
                <a:cs typeface="Arial"/>
              </a:rPr>
              <a:t>.</a:t>
            </a:r>
          </a:p>
        </p:txBody>
      </p:sp>
      <p:sp>
        <p:nvSpPr>
          <p:cNvPr id="12" name="TextBox 11">
            <a:extLst>
              <a:ext uri="{FF2B5EF4-FFF2-40B4-BE49-F238E27FC236}">
                <a16:creationId xmlns:a16="http://schemas.microsoft.com/office/drawing/2014/main" id="{A43275AB-F43E-1C40-B758-96135B2AE215}"/>
              </a:ext>
            </a:extLst>
          </p:cNvPr>
          <p:cNvSpPr txBox="1"/>
          <p:nvPr/>
        </p:nvSpPr>
        <p:spPr>
          <a:xfrm>
            <a:off x="5399998" y="4285561"/>
            <a:ext cx="6097772" cy="276999"/>
          </a:xfrm>
          <a:prstGeom prst="rect">
            <a:avLst/>
          </a:prstGeom>
          <a:noFill/>
        </p:spPr>
        <p:txBody>
          <a:bodyPr wrap="square" lIns="0" tIns="45720" rIns="91440" bIns="45720" anchor="t">
            <a:spAutoFit/>
          </a:bodyPr>
          <a:lstStyle/>
          <a:p>
            <a:r>
              <a:rPr lang="en-AU" sz="1200">
                <a:latin typeface="Arial"/>
                <a:cs typeface="Arial"/>
              </a:rPr>
              <a:t>Information adapted respectfully from </a:t>
            </a:r>
            <a:r>
              <a:rPr lang="en-AU" sz="1200">
                <a:latin typeface="Arial"/>
                <a:cs typeface="Arial"/>
                <a:hlinkClick r:id="rId2"/>
              </a:rPr>
              <a:t>Writing NSW</a:t>
            </a:r>
            <a:r>
              <a:rPr lang="en-US" sz="1200">
                <a:latin typeface="Arial"/>
                <a:cs typeface="Arial"/>
              </a:rPr>
              <a:t> and </a:t>
            </a:r>
            <a:r>
              <a:rPr lang="en-US" sz="1200">
                <a:latin typeface="Arial"/>
                <a:cs typeface="Arial"/>
                <a:hlinkClick r:id="rId3"/>
              </a:rPr>
              <a:t>The 3rd City</a:t>
            </a:r>
            <a:endParaRPr lang="en-US" sz="1200">
              <a:latin typeface="Arial"/>
              <a:cs typeface="Arial"/>
            </a:endParaRPr>
          </a:p>
        </p:txBody>
      </p:sp>
      <p:pic>
        <p:nvPicPr>
          <p:cNvPr id="9" name="Picture Placeholder 8">
            <a:extLst>
              <a:ext uri="{FF2B5EF4-FFF2-40B4-BE49-F238E27FC236}">
                <a16:creationId xmlns:a16="http://schemas.microsoft.com/office/drawing/2014/main" id="{24C2999B-598C-721E-E297-AFE05DEB219D}"/>
              </a:ext>
              <a:ext uri="{C183D7F6-B498-43B3-948B-1728B52AA6E4}">
                <adec:decorative xmlns:adec="http://schemas.microsoft.com/office/drawing/2017/decorative" val="1"/>
              </a:ext>
            </a:extLst>
          </p:cNvPr>
          <p:cNvPicPr>
            <a:picLocks noGrp="1" noChangeAspect="1"/>
          </p:cNvPicPr>
          <p:nvPr>
            <p:ph type="pic" sz="quarter" idx="13"/>
          </p:nvPr>
        </p:nvPicPr>
        <p:blipFill>
          <a:blip r:embed="rId4" cstate="screen">
            <a:extLst>
              <a:ext uri="{28A0092B-C50C-407E-A947-70E740481C1C}">
                <a14:useLocalDpi xmlns:a14="http://schemas.microsoft.com/office/drawing/2010/main"/>
              </a:ext>
            </a:extLst>
          </a:blip>
          <a:srcRect/>
          <a:stretch>
            <a:fillRect/>
          </a:stretch>
        </p:blipFill>
        <p:spPr>
          <a:xfrm>
            <a:off x="0" y="0"/>
            <a:ext cx="5040000" cy="6312665"/>
          </a:xfrm>
          <a:prstGeom prst="rect">
            <a:avLst/>
          </a:prstGeom>
        </p:spPr>
      </p:pic>
      <p:sp>
        <p:nvSpPr>
          <p:cNvPr id="11" name="TextBox 10">
            <a:extLst>
              <a:ext uri="{FF2B5EF4-FFF2-40B4-BE49-F238E27FC236}">
                <a16:creationId xmlns:a16="http://schemas.microsoft.com/office/drawing/2014/main" id="{A0CD39D3-D5BF-5525-E6FA-3D65A58BB8D6}"/>
              </a:ext>
              <a:ext uri="{C183D7F6-B498-43B3-948B-1728B52AA6E4}">
                <adec:decorative xmlns:adec="http://schemas.microsoft.com/office/drawing/2017/decorative" val="1"/>
              </a:ext>
            </a:extLst>
          </p:cNvPr>
          <p:cNvSpPr txBox="1"/>
          <p:nvPr/>
        </p:nvSpPr>
        <p:spPr>
          <a:xfrm>
            <a:off x="218012" y="6570798"/>
            <a:ext cx="4821988" cy="125202"/>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800">
                <a:cs typeface="Arial"/>
                <a:hlinkClick r:id="rId2"/>
              </a:rPr>
              <a:t>Jacinta Tobin</a:t>
            </a:r>
            <a:r>
              <a:rPr lang="en-US" sz="800">
                <a:cs typeface="Arial"/>
              </a:rPr>
              <a:t> bio photo from Writing NSW N.D.</a:t>
            </a:r>
          </a:p>
        </p:txBody>
      </p:sp>
      <p:sp>
        <p:nvSpPr>
          <p:cNvPr id="4" name="Slide Number Placeholder 3">
            <a:extLst>
              <a:ext uri="{FF2B5EF4-FFF2-40B4-BE49-F238E27FC236}">
                <a16:creationId xmlns:a16="http://schemas.microsoft.com/office/drawing/2014/main" id="{62ECE1A0-E3D1-24F7-C554-BCFA666E93CD}"/>
              </a:ext>
              <a:ext uri="{C183D7F6-B498-43B3-948B-1728B52AA6E4}">
                <adec:decorative xmlns:adec="http://schemas.microsoft.com/office/drawing/2017/decorative" val="1"/>
              </a:ext>
            </a:extLst>
          </p:cNvPr>
          <p:cNvSpPr>
            <a:spLocks noGrp="1"/>
          </p:cNvSpPr>
          <p:nvPr>
            <p:ph type="sldNum" sz="quarter" idx="16"/>
          </p:nvPr>
        </p:nvSpPr>
        <p:spPr/>
        <p:txBody>
          <a:bodyPr/>
          <a:lstStyle/>
          <a:p>
            <a:fld id="{10A01DC5-1685-4615-8240-15192985C6A2}" type="slidenum">
              <a:rPr lang="en-AU" smtClean="0"/>
              <a:pPr/>
              <a:t>66</a:t>
            </a:fld>
            <a:endParaRPr lang="en-AU"/>
          </a:p>
        </p:txBody>
      </p:sp>
    </p:spTree>
    <p:extLst>
      <p:ext uri="{BB962C8B-B14F-4D97-AF65-F5344CB8AC3E}">
        <p14:creationId xmlns:p14="http://schemas.microsoft.com/office/powerpoint/2010/main" val="4230803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a:extLst>
            <a:ext uri="{FF2B5EF4-FFF2-40B4-BE49-F238E27FC236}">
              <a16:creationId xmlns:a16="http://schemas.microsoft.com/office/drawing/2014/main" id="{C05C917C-5606-05E1-D83B-602E98C296BF}"/>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FC53656D-173E-283C-785E-922FACB95CD0}"/>
              </a:ext>
            </a:extLst>
          </p:cNvPr>
          <p:cNvSpPr>
            <a:spLocks noGrp="1"/>
          </p:cNvSpPr>
          <p:nvPr>
            <p:ph type="title"/>
          </p:nvPr>
        </p:nvSpPr>
        <p:spPr/>
        <p:txBody>
          <a:bodyPr/>
          <a:lstStyle/>
          <a:p>
            <a:r>
              <a:rPr lang="en-AU">
                <a:latin typeface="+mj-lt"/>
                <a:cs typeface="Arial"/>
              </a:rPr>
              <a:t>Activity 4.1 – ‘</a:t>
            </a:r>
            <a:r>
              <a:rPr lang="en-AU" err="1">
                <a:latin typeface="+mj-lt"/>
                <a:cs typeface="Arial"/>
              </a:rPr>
              <a:t>Yanada</a:t>
            </a:r>
            <a:r>
              <a:rPr lang="en-AU">
                <a:latin typeface="+mj-lt"/>
                <a:cs typeface="Arial"/>
              </a:rPr>
              <a:t>’ and Indigenous Cultural Intellectual Property (ICIP) (1)</a:t>
            </a:r>
            <a:endParaRPr lang="en-US">
              <a:latin typeface="+mj-lt"/>
            </a:endParaRPr>
          </a:p>
        </p:txBody>
      </p:sp>
      <p:pic>
        <p:nvPicPr>
          <p:cNvPr id="7" name="Online Media 6" title="The Preatures: Making Yanada, a story of Indigenous collaboration  - The Feed">
            <a:hlinkClick r:id="" action="ppaction://media"/>
            <a:extLst>
              <a:ext uri="{FF2B5EF4-FFF2-40B4-BE49-F238E27FC236}">
                <a16:creationId xmlns:a16="http://schemas.microsoft.com/office/drawing/2014/main" id="{E777C12E-02FF-72BA-C396-60B15A76245B}"/>
              </a:ext>
            </a:extLst>
          </p:cNvPr>
          <p:cNvPicPr>
            <a:picLocks noRot="1" noChangeAspect="1"/>
          </p:cNvPicPr>
          <p:nvPr>
            <a:videoFile r:link="rId1"/>
          </p:nvPr>
        </p:nvPicPr>
        <p:blipFill>
          <a:blip r:embed="rId4"/>
          <a:stretch>
            <a:fillRect/>
          </a:stretch>
        </p:blipFill>
        <p:spPr>
          <a:xfrm>
            <a:off x="1877664" y="1725581"/>
            <a:ext cx="8292177" cy="4570309"/>
          </a:xfrm>
          <a:prstGeom prst="rect">
            <a:avLst/>
          </a:prstGeom>
        </p:spPr>
      </p:pic>
      <p:sp>
        <p:nvSpPr>
          <p:cNvPr id="4" name="TextBox 3">
            <a:extLst>
              <a:ext uri="{FF2B5EF4-FFF2-40B4-BE49-F238E27FC236}">
                <a16:creationId xmlns:a16="http://schemas.microsoft.com/office/drawing/2014/main" id="{D40481AF-4DA6-24BF-C738-29BA3E661B78}"/>
              </a:ext>
            </a:extLst>
          </p:cNvPr>
          <p:cNvSpPr txBox="1"/>
          <p:nvPr/>
        </p:nvSpPr>
        <p:spPr>
          <a:xfrm>
            <a:off x="1877664" y="6295890"/>
            <a:ext cx="8436671" cy="400110"/>
          </a:xfrm>
          <a:prstGeom prst="rect">
            <a:avLst/>
          </a:prstGeom>
          <a:noFill/>
        </p:spPr>
        <p:txBody>
          <a:bodyPr wrap="square" lIns="36000" tIns="45720" rIns="91440" bIns="45720" anchor="t">
            <a:spAutoFit/>
          </a:bodyPr>
          <a:lstStyle/>
          <a:p>
            <a:r>
              <a:rPr lang="en-AU" sz="1000"/>
              <a:t>SBS The Feed (26 September 2017) </a:t>
            </a:r>
            <a:r>
              <a:rPr lang="en-AU" sz="1000" i="0">
                <a:solidFill>
                  <a:srgbClr val="0F0F0F"/>
                </a:solidFill>
                <a:effectLst/>
                <a:hlinkClick r:id="rId5"/>
              </a:rPr>
              <a:t>The Preatures: Making Yanada, a story of Indigenous collaboration - The Feed (8:18)</a:t>
            </a:r>
            <a:r>
              <a:rPr lang="en-AU" sz="1000" i="0">
                <a:solidFill>
                  <a:srgbClr val="0F0F0F"/>
                </a:solidFill>
                <a:effectLst/>
              </a:rPr>
              <a:t> [video], </a:t>
            </a:r>
            <a:r>
              <a:rPr lang="en-AU" sz="1000" i="1"/>
              <a:t>SBS The Feed</a:t>
            </a:r>
            <a:r>
              <a:rPr lang="en-AU" sz="1000"/>
              <a:t>, YouTube,</a:t>
            </a:r>
            <a:r>
              <a:rPr lang="en-AU" sz="1000" i="0">
                <a:solidFill>
                  <a:srgbClr val="0F0F0F"/>
                </a:solidFill>
                <a:effectLst/>
              </a:rPr>
              <a:t> accessed 11 June 2025. </a:t>
            </a:r>
            <a:endParaRPr lang="en-US" sz="1000"/>
          </a:p>
        </p:txBody>
      </p:sp>
      <p:sp>
        <p:nvSpPr>
          <p:cNvPr id="2" name="Slide Number Placeholder 1">
            <a:extLst>
              <a:ext uri="{FF2B5EF4-FFF2-40B4-BE49-F238E27FC236}">
                <a16:creationId xmlns:a16="http://schemas.microsoft.com/office/drawing/2014/main" id="{04359257-9FF7-9989-FDBE-F98228E6E36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67</a:t>
            </a:fld>
            <a:endParaRPr lang="en-AU"/>
          </a:p>
        </p:txBody>
      </p:sp>
    </p:spTree>
    <p:extLst>
      <p:ext uri="{BB962C8B-B14F-4D97-AF65-F5344CB8AC3E}">
        <p14:creationId xmlns:p14="http://schemas.microsoft.com/office/powerpoint/2010/main" val="3621892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CBEDFD"/>
        </a:solidFill>
        <a:effectLst/>
      </p:bgPr>
    </p:bg>
    <p:spTree>
      <p:nvGrpSpPr>
        <p:cNvPr id="1" name="">
          <a:extLst>
            <a:ext uri="{FF2B5EF4-FFF2-40B4-BE49-F238E27FC236}">
              <a16:creationId xmlns:a16="http://schemas.microsoft.com/office/drawing/2014/main" id="{C05C917C-5606-05E1-D83B-602E98C296BF}"/>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FC53656D-173E-283C-785E-922FACB95CD0}"/>
              </a:ext>
            </a:extLst>
          </p:cNvPr>
          <p:cNvSpPr>
            <a:spLocks noGrp="1"/>
          </p:cNvSpPr>
          <p:nvPr>
            <p:ph type="title"/>
          </p:nvPr>
        </p:nvSpPr>
        <p:spPr/>
        <p:txBody>
          <a:bodyPr/>
          <a:lstStyle/>
          <a:p>
            <a:r>
              <a:rPr lang="en-AU">
                <a:latin typeface="+mj-lt"/>
                <a:cs typeface="Arial"/>
              </a:rPr>
              <a:t>Activity 4.1 – ‘</a:t>
            </a:r>
            <a:r>
              <a:rPr lang="en-AU" err="1">
                <a:latin typeface="+mj-lt"/>
                <a:cs typeface="Arial"/>
              </a:rPr>
              <a:t>Yanada</a:t>
            </a:r>
            <a:r>
              <a:rPr lang="en-AU">
                <a:latin typeface="+mj-lt"/>
                <a:cs typeface="Arial"/>
              </a:rPr>
              <a:t>’ and Indigenous Cultural Intellectual Property (ICIP) (2)</a:t>
            </a:r>
            <a:endParaRPr lang="en-US">
              <a:latin typeface="+mj-lt"/>
            </a:endParaRPr>
          </a:p>
        </p:txBody>
      </p:sp>
      <p:sp>
        <p:nvSpPr>
          <p:cNvPr id="8" name="TextBox 7">
            <a:extLst>
              <a:ext uri="{FF2B5EF4-FFF2-40B4-BE49-F238E27FC236}">
                <a16:creationId xmlns:a16="http://schemas.microsoft.com/office/drawing/2014/main" id="{D1E681CB-7987-37F9-E5A3-F54FCF26A792}"/>
              </a:ext>
            </a:extLst>
          </p:cNvPr>
          <p:cNvSpPr txBox="1"/>
          <p:nvPr/>
        </p:nvSpPr>
        <p:spPr>
          <a:xfrm>
            <a:off x="359999" y="1437563"/>
            <a:ext cx="11483999" cy="545600"/>
          </a:xfrm>
          <a:prstGeom prst="rect">
            <a:avLst/>
          </a:prstGeom>
          <a:noFill/>
        </p:spPr>
        <p:txBody>
          <a:bodyPr wrap="square" lIns="0" tIns="0" rIns="0" bIns="0" rtlCol="0">
            <a:noAutofit/>
          </a:bodyPr>
          <a:lstStyle/>
          <a:p>
            <a:r>
              <a:rPr lang="en-US" sz="2000">
                <a:solidFill>
                  <a:schemeClr val="accent2"/>
                </a:solidFill>
                <a:latin typeface="+mj-lt"/>
                <a:cs typeface="Arial"/>
              </a:rPr>
              <a:t>Li</a:t>
            </a:r>
            <a:r>
              <a:rPr lang="en-AU" sz="2000" err="1">
                <a:solidFill>
                  <a:schemeClr val="accent2"/>
                </a:solidFill>
                <a:latin typeface="+mj-lt"/>
                <a:cs typeface="Arial"/>
              </a:rPr>
              <a:t>stening</a:t>
            </a:r>
            <a:endParaRPr lang="en-AU" sz="2000">
              <a:solidFill>
                <a:schemeClr val="accent2"/>
              </a:solidFill>
              <a:latin typeface="+mj-lt"/>
            </a:endParaRPr>
          </a:p>
        </p:txBody>
      </p:sp>
      <p:pic>
        <p:nvPicPr>
          <p:cNvPr id="6" name="Online Media 5" title="The Preatures - Yanada">
            <a:hlinkClick r:id="" action="ppaction://media"/>
            <a:extLst>
              <a:ext uri="{FF2B5EF4-FFF2-40B4-BE49-F238E27FC236}">
                <a16:creationId xmlns:a16="http://schemas.microsoft.com/office/drawing/2014/main" id="{C15153C2-4C68-54FC-20A2-C3CB8228E92F}"/>
              </a:ext>
            </a:extLst>
          </p:cNvPr>
          <p:cNvPicPr>
            <a:picLocks noRot="1" noChangeAspect="1"/>
          </p:cNvPicPr>
          <p:nvPr>
            <a:videoFile r:link="rId1"/>
          </p:nvPr>
        </p:nvPicPr>
        <p:blipFill>
          <a:blip r:embed="rId4"/>
          <a:stretch>
            <a:fillRect/>
          </a:stretch>
        </p:blipFill>
        <p:spPr>
          <a:xfrm>
            <a:off x="2178425" y="1928430"/>
            <a:ext cx="7835149" cy="4426860"/>
          </a:xfrm>
          <a:prstGeom prst="rect">
            <a:avLst/>
          </a:prstGeom>
        </p:spPr>
      </p:pic>
      <p:sp>
        <p:nvSpPr>
          <p:cNvPr id="4" name="TextBox 3">
            <a:extLst>
              <a:ext uri="{FF2B5EF4-FFF2-40B4-BE49-F238E27FC236}">
                <a16:creationId xmlns:a16="http://schemas.microsoft.com/office/drawing/2014/main" id="{D40481AF-4DA6-24BF-C738-29BA3E661B78}"/>
              </a:ext>
            </a:extLst>
          </p:cNvPr>
          <p:cNvSpPr txBox="1"/>
          <p:nvPr/>
        </p:nvSpPr>
        <p:spPr>
          <a:xfrm>
            <a:off x="2178425" y="6480556"/>
            <a:ext cx="7617162" cy="215444"/>
          </a:xfrm>
          <a:prstGeom prst="rect">
            <a:avLst/>
          </a:prstGeom>
          <a:noFill/>
        </p:spPr>
        <p:txBody>
          <a:bodyPr wrap="square" lIns="0">
            <a:spAutoFit/>
          </a:bodyPr>
          <a:lstStyle/>
          <a:p>
            <a:r>
              <a:rPr lang="en-AU" sz="800"/>
              <a:t>The </a:t>
            </a:r>
            <a:r>
              <a:rPr lang="en-AU" sz="800" err="1"/>
              <a:t>Preatures</a:t>
            </a:r>
            <a:r>
              <a:rPr lang="en-AU" sz="800"/>
              <a:t> (4 August 2017</a:t>
            </a:r>
            <a:r>
              <a:rPr lang="en-AU" sz="800">
                <a:hlinkClick r:id="rId5"/>
              </a:rPr>
              <a:t>) </a:t>
            </a:r>
            <a:r>
              <a:rPr lang="en-AU" sz="800" i="0">
                <a:solidFill>
                  <a:srgbClr val="0F0F0F"/>
                </a:solidFill>
                <a:effectLst/>
                <a:hlinkClick r:id="rId5"/>
              </a:rPr>
              <a:t>The Preatures – Yanada (4:48)</a:t>
            </a:r>
            <a:r>
              <a:rPr lang="en-AU" sz="800" i="0">
                <a:solidFill>
                  <a:srgbClr val="0F0F0F"/>
                </a:solidFill>
                <a:effectLst/>
              </a:rPr>
              <a:t> [video], </a:t>
            </a:r>
            <a:r>
              <a:rPr lang="en-AU" sz="800" i="1"/>
              <a:t>The </a:t>
            </a:r>
            <a:r>
              <a:rPr lang="en-AU" sz="800" i="1" err="1"/>
              <a:t>Preatures</a:t>
            </a:r>
            <a:r>
              <a:rPr lang="en-AU" sz="800"/>
              <a:t>, YouTube,</a:t>
            </a:r>
            <a:r>
              <a:rPr lang="en-AU" sz="800" i="0">
                <a:solidFill>
                  <a:srgbClr val="0F0F0F"/>
                </a:solidFill>
                <a:effectLst/>
              </a:rPr>
              <a:t> accessed </a:t>
            </a:r>
            <a:r>
              <a:rPr lang="en-AU" sz="800">
                <a:solidFill>
                  <a:srgbClr val="0F0F0F"/>
                </a:solidFill>
              </a:rPr>
              <a:t>7 November 2025.</a:t>
            </a:r>
            <a:r>
              <a:rPr lang="en-AU" sz="800" i="0">
                <a:solidFill>
                  <a:srgbClr val="0F0F0F"/>
                </a:solidFill>
                <a:effectLst/>
              </a:rPr>
              <a:t> </a:t>
            </a:r>
            <a:endParaRPr lang="en-US" sz="800"/>
          </a:p>
        </p:txBody>
      </p:sp>
      <p:sp>
        <p:nvSpPr>
          <p:cNvPr id="2" name="Slide Number Placeholder 1">
            <a:extLst>
              <a:ext uri="{FF2B5EF4-FFF2-40B4-BE49-F238E27FC236}">
                <a16:creationId xmlns:a16="http://schemas.microsoft.com/office/drawing/2014/main" id="{04359257-9FF7-9989-FDBE-F98228E6E36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68</a:t>
            </a:fld>
            <a:endParaRPr lang="en-AU"/>
          </a:p>
        </p:txBody>
      </p:sp>
    </p:spTree>
    <p:extLst>
      <p:ext uri="{BB962C8B-B14F-4D97-AF65-F5344CB8AC3E}">
        <p14:creationId xmlns:p14="http://schemas.microsoft.com/office/powerpoint/2010/main" val="3613080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B438E71-730A-77D0-320B-A9500F8C1691}"/>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32DF9F3C-F56D-524F-5A05-1B6E79F727B2}"/>
              </a:ext>
            </a:extLst>
          </p:cNvPr>
          <p:cNvSpPr>
            <a:spLocks noGrp="1"/>
          </p:cNvSpPr>
          <p:nvPr>
            <p:ph type="title"/>
          </p:nvPr>
        </p:nvSpPr>
        <p:spPr/>
        <p:txBody>
          <a:bodyPr/>
          <a:lstStyle/>
          <a:p>
            <a:r>
              <a:rPr lang="en-AU">
                <a:latin typeface="+mj-lt"/>
                <a:cs typeface="Arial"/>
              </a:rPr>
              <a:t>Activity 4.1 – ‘</a:t>
            </a:r>
            <a:r>
              <a:rPr lang="en-AU" err="1">
                <a:latin typeface="+mj-lt"/>
                <a:cs typeface="Arial"/>
              </a:rPr>
              <a:t>Yanada</a:t>
            </a:r>
            <a:r>
              <a:rPr lang="en-AU">
                <a:latin typeface="+mj-lt"/>
                <a:cs typeface="Arial"/>
              </a:rPr>
              <a:t>’ and Indigenous Cultural Intellectual Property (ICIP) (3)</a:t>
            </a:r>
            <a:endParaRPr lang="en-US">
              <a:latin typeface="+mj-lt"/>
            </a:endParaRPr>
          </a:p>
          <a:p>
            <a:endParaRPr lang="en-AU">
              <a:latin typeface="+mj-lt"/>
            </a:endParaRPr>
          </a:p>
        </p:txBody>
      </p:sp>
      <p:sp>
        <p:nvSpPr>
          <p:cNvPr id="4" name="TextBox 3">
            <a:extLst>
              <a:ext uri="{FF2B5EF4-FFF2-40B4-BE49-F238E27FC236}">
                <a16:creationId xmlns:a16="http://schemas.microsoft.com/office/drawing/2014/main" id="{E5934E68-798A-173B-9667-508500D40EEB}"/>
              </a:ext>
            </a:extLst>
          </p:cNvPr>
          <p:cNvSpPr txBox="1"/>
          <p:nvPr/>
        </p:nvSpPr>
        <p:spPr>
          <a:xfrm>
            <a:off x="360001" y="1440483"/>
            <a:ext cx="6139952" cy="516551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Bef>
                <a:spcPts val="600"/>
              </a:spcBef>
            </a:pPr>
            <a:r>
              <a:rPr lang="en-AU" sz="1800"/>
              <a:t>Reflecting quietly, write down key words or quotes that answer each of the following questions:</a:t>
            </a:r>
          </a:p>
          <a:p>
            <a:pPr>
              <a:lnSpc>
                <a:spcPct val="150000"/>
              </a:lnSpc>
              <a:spcBef>
                <a:spcPts val="600"/>
              </a:spcBef>
            </a:pPr>
            <a:r>
              <a:rPr lang="en-AU" sz="1800" b="1">
                <a:ea typeface="+mn-lt"/>
                <a:cs typeface="+mn-lt"/>
              </a:rPr>
              <a:t>Reflection questions:</a:t>
            </a:r>
            <a:endParaRPr lang="en-AU" sz="1800">
              <a:cs typeface="Arial"/>
            </a:endParaRPr>
          </a:p>
          <a:p>
            <a:pPr marL="285750" indent="-285750">
              <a:lnSpc>
                <a:spcPct val="150000"/>
              </a:lnSpc>
              <a:buFont typeface="Arial" panose="020B0604020202020204" pitchFamily="34" charset="0"/>
              <a:buChar char="•"/>
            </a:pPr>
            <a:r>
              <a:rPr lang="en-AU" sz="1800">
                <a:ea typeface="+mn-lt"/>
                <a:cs typeface="+mn-lt"/>
              </a:rPr>
              <a:t>How did The </a:t>
            </a:r>
            <a:r>
              <a:rPr lang="en-AU" sz="1800" err="1">
                <a:ea typeface="+mn-lt"/>
                <a:cs typeface="+mn-lt"/>
              </a:rPr>
              <a:t>Preatures</a:t>
            </a:r>
            <a:r>
              <a:rPr lang="en-AU" sz="1800">
                <a:ea typeface="+mn-lt"/>
                <a:cs typeface="+mn-lt"/>
              </a:rPr>
              <a:t> consult Jacinta Tobin and the </a:t>
            </a:r>
            <a:r>
              <a:rPr lang="en-AU" sz="1800" err="1">
                <a:ea typeface="+mn-lt"/>
                <a:cs typeface="+mn-lt"/>
              </a:rPr>
              <a:t>Dharug</a:t>
            </a:r>
            <a:r>
              <a:rPr lang="en-AU" sz="1800">
                <a:ea typeface="+mn-lt"/>
                <a:cs typeface="+mn-lt"/>
              </a:rPr>
              <a:t> community? </a:t>
            </a:r>
            <a:endParaRPr lang="en-GB" sz="1800"/>
          </a:p>
          <a:p>
            <a:pPr marL="285750" indent="-285750">
              <a:lnSpc>
                <a:spcPct val="150000"/>
              </a:lnSpc>
              <a:buFont typeface="Arial" panose="020B0604020202020204" pitchFamily="34" charset="0"/>
              <a:buChar char="•"/>
            </a:pPr>
            <a:r>
              <a:rPr lang="en-AU" sz="1800">
                <a:ea typeface="+mn-lt"/>
                <a:cs typeface="+mn-lt"/>
              </a:rPr>
              <a:t>What actions did Isabella Manfredi take when she realised she was telling an Aboriginal story? </a:t>
            </a:r>
            <a:endParaRPr lang="en-AU" sz="1800"/>
          </a:p>
          <a:p>
            <a:pPr marL="285750" indent="-285750">
              <a:lnSpc>
                <a:spcPct val="150000"/>
              </a:lnSpc>
              <a:spcAft>
                <a:spcPts val="600"/>
              </a:spcAft>
              <a:buFont typeface="Arial" panose="020B0604020202020204" pitchFamily="34" charset="0"/>
              <a:buChar char="•"/>
            </a:pPr>
            <a:r>
              <a:rPr lang="en-AU" sz="1800">
                <a:ea typeface="+mn-lt"/>
                <a:cs typeface="+mn-lt"/>
              </a:rPr>
              <a:t>Why is it important to seek permission and follow cultural protocols with Aboriginal stories, Language or music? </a:t>
            </a:r>
          </a:p>
          <a:p>
            <a:pPr>
              <a:lnSpc>
                <a:spcPct val="150000"/>
              </a:lnSpc>
              <a:spcBef>
                <a:spcPts val="600"/>
              </a:spcBef>
              <a:spcAft>
                <a:spcPts val="600"/>
              </a:spcAft>
            </a:pPr>
            <a:r>
              <a:rPr lang="en-AU" sz="1800" b="1">
                <a:ea typeface="+mn-lt"/>
                <a:cs typeface="+mn-lt"/>
              </a:rPr>
              <a:t>Share</a:t>
            </a:r>
            <a:r>
              <a:rPr lang="en-AU" sz="1800">
                <a:ea typeface="+mn-lt"/>
                <a:cs typeface="+mn-lt"/>
              </a:rPr>
              <a:t> in a small group. Begin with, ‘I noticed they consulted by…’, ‘Isabella showed respect when…’, or ‘permission matters because…’. Listen deeply while others speak. </a:t>
            </a:r>
            <a:endParaRPr lang="en-AU" sz="1800"/>
          </a:p>
        </p:txBody>
      </p:sp>
      <p:pic>
        <p:nvPicPr>
          <p:cNvPr id="6" name="Picture 5" descr="Two horseshoe shapes in ochre tones facing down. Horseshoes connected by 5 wavy lines. Symbolises community and schools connected but not aligned and needing to build relationships.">
            <a:extLst>
              <a:ext uri="{FF2B5EF4-FFF2-40B4-BE49-F238E27FC236}">
                <a16:creationId xmlns:a16="http://schemas.microsoft.com/office/drawing/2014/main" id="{DCAFC23B-6352-C2C9-526E-EAB906AA58AD}"/>
              </a:ext>
            </a:extLst>
          </p:cNvPr>
          <p:cNvPicPr>
            <a:picLocks noChangeAspect="1"/>
          </p:cNvPicPr>
          <p:nvPr/>
        </p:nvPicPr>
        <p:blipFill>
          <a:blip r:embed="rId3" cstate="screen">
            <a:extLst>
              <a:ext uri="{28A0092B-C50C-407E-A947-70E740481C1C}">
                <a14:useLocalDpi xmlns:a14="http://schemas.microsoft.com/office/drawing/2010/main"/>
              </a:ext>
            </a:extLst>
          </a:blip>
          <a:srcRect t="-8348" b="8348"/>
          <a:stretch>
            <a:fillRect/>
          </a:stretch>
        </p:blipFill>
        <p:spPr>
          <a:xfrm>
            <a:off x="7102627" y="1652554"/>
            <a:ext cx="4741373" cy="4741373"/>
          </a:xfrm>
          <a:prstGeom prst="rect">
            <a:avLst/>
          </a:prstGeom>
        </p:spPr>
      </p:pic>
      <p:sp>
        <p:nvSpPr>
          <p:cNvPr id="7" name="Text Placeholder 4">
            <a:extLst>
              <a:ext uri="{FF2B5EF4-FFF2-40B4-BE49-F238E27FC236}">
                <a16:creationId xmlns:a16="http://schemas.microsoft.com/office/drawing/2014/main" id="{62D34402-3CFD-741E-7DDF-D8B49895A9DE}"/>
              </a:ext>
              <a:ext uri="{C183D7F6-B498-43B3-948B-1728B52AA6E4}">
                <adec:decorative xmlns:adec="http://schemas.microsoft.com/office/drawing/2017/decorative" val="0"/>
              </a:ext>
            </a:extLst>
          </p:cNvPr>
          <p:cNvSpPr txBox="1">
            <a:spLocks/>
          </p:cNvSpPr>
          <p:nvPr/>
        </p:nvSpPr>
        <p:spPr>
          <a:xfrm>
            <a:off x="8184983" y="5373153"/>
            <a:ext cx="2576660" cy="471281"/>
          </a:xfrm>
          <a:prstGeom prst="rect">
            <a:avLst/>
          </a:prstGeom>
        </p:spPr>
        <p:txBody>
          <a:bodyPr/>
          <a:lstStyle>
            <a:lvl1pPr marL="0" indent="0" algn="l" defTabSz="914377" rtl="0" eaLnBrk="1" latinLnBrk="0" hangingPunct="1">
              <a:lnSpc>
                <a:spcPct val="10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0" indent="0" algn="l" defTabSz="914377"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0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0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000"/>
              <a:t>Symbol – </a:t>
            </a:r>
            <a:r>
              <a:rPr lang="en-AU" sz="1000" i="1"/>
              <a:t>Partnerships </a:t>
            </a:r>
            <a:r>
              <a:rPr lang="en-AU" sz="1000"/>
              <a:t>© Kayleb Waters, 2025. Used with permission.</a:t>
            </a:r>
            <a:endParaRPr lang="en-AU" sz="300"/>
          </a:p>
        </p:txBody>
      </p:sp>
      <p:sp>
        <p:nvSpPr>
          <p:cNvPr id="2" name="Slide Number Placeholder 1">
            <a:extLst>
              <a:ext uri="{FF2B5EF4-FFF2-40B4-BE49-F238E27FC236}">
                <a16:creationId xmlns:a16="http://schemas.microsoft.com/office/drawing/2014/main" id="{7DF70327-F26C-4D5E-0BF8-CD49813430B5}"/>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69</a:t>
            </a:fld>
            <a:endParaRPr lang="en-AU"/>
          </a:p>
        </p:txBody>
      </p:sp>
    </p:spTree>
    <p:extLst>
      <p:ext uri="{BB962C8B-B14F-4D97-AF65-F5344CB8AC3E}">
        <p14:creationId xmlns:p14="http://schemas.microsoft.com/office/powerpoint/2010/main" val="3781575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1DA422C-7BD8-E874-5F6D-3564E5EB785A}"/>
              </a:ext>
            </a:extLst>
          </p:cNvPr>
          <p:cNvSpPr>
            <a:spLocks noGrp="1"/>
          </p:cNvSpPr>
          <p:nvPr>
            <p:ph type="title"/>
          </p:nvPr>
        </p:nvSpPr>
        <p:spPr/>
        <p:txBody>
          <a:bodyPr/>
          <a:lstStyle/>
          <a:p>
            <a:r>
              <a:rPr lang="en-AU">
                <a:latin typeface="Arial"/>
                <a:cs typeface="Arial"/>
              </a:rPr>
              <a:t>Aboriginal Symbols (1)</a:t>
            </a:r>
            <a:endParaRPr lang="en-US"/>
          </a:p>
        </p:txBody>
      </p:sp>
      <p:pic>
        <p:nvPicPr>
          <p:cNvPr id="8" name="Content Placeholder 9" descr="Seven large concentric circles in ochre tones. Symbolises stories, Country, deep connection, and guides how we live our lives.">
            <a:extLst>
              <a:ext uri="{FF2B5EF4-FFF2-40B4-BE49-F238E27FC236}">
                <a16:creationId xmlns:a16="http://schemas.microsoft.com/office/drawing/2014/main" id="{24472176-436E-AEA6-A4D6-F35D7EBF4C99}"/>
              </a:ext>
              <a:ext uri="{C183D7F6-B498-43B3-948B-1728B52AA6E4}">
                <adec:decorative xmlns:adec="http://schemas.microsoft.com/office/drawing/2017/decorative" val="0"/>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82824" y="1547800"/>
            <a:ext cx="832703" cy="832703"/>
          </a:xfrm>
          <a:prstGeom prst="rect">
            <a:avLst/>
          </a:prstGeom>
        </p:spPr>
      </p:pic>
      <p:sp>
        <p:nvSpPr>
          <p:cNvPr id="9" name="TextBox 8">
            <a:extLst>
              <a:ext uri="{FF2B5EF4-FFF2-40B4-BE49-F238E27FC236}">
                <a16:creationId xmlns:a16="http://schemas.microsoft.com/office/drawing/2014/main" id="{5A58F8F6-618A-E52C-D02E-6C8BD8A91E3C}"/>
              </a:ext>
            </a:extLst>
          </p:cNvPr>
          <p:cNvSpPr txBox="1">
            <a:spLocks/>
          </p:cNvSpPr>
          <p:nvPr/>
        </p:nvSpPr>
        <p:spPr>
          <a:xfrm>
            <a:off x="1689268" y="1550575"/>
            <a:ext cx="1610534" cy="914400"/>
          </a:xfrm>
          <a:prstGeom prst="rect">
            <a:avLst/>
          </a:prstGeom>
          <a:noFill/>
        </p:spPr>
        <p:txBody>
          <a:bodyPr wrap="square" lIns="0" tIns="0" rIns="0" bIns="0" rtlCol="0" anchor="ctr">
            <a:noAutofit/>
          </a:bodyPr>
          <a:lstStyle/>
          <a:p>
            <a:r>
              <a:rPr lang="en-AU" sz="1600">
                <a:solidFill>
                  <a:schemeClr val="accent1"/>
                </a:solidFill>
                <a:latin typeface="+mj-lt"/>
              </a:rPr>
              <a:t>Aboriginal Ways of Knowing, Being and Doing</a:t>
            </a:r>
            <a:endParaRPr lang="en-AU" sz="1600">
              <a:latin typeface="+mj-lt"/>
            </a:endParaRPr>
          </a:p>
        </p:txBody>
      </p:sp>
      <p:sp>
        <p:nvSpPr>
          <p:cNvPr id="10" name="TextBox 9">
            <a:extLst>
              <a:ext uri="{FF2B5EF4-FFF2-40B4-BE49-F238E27FC236}">
                <a16:creationId xmlns:a16="http://schemas.microsoft.com/office/drawing/2014/main" id="{62E6F759-03F6-A74A-DF95-F08201427BCF}"/>
              </a:ext>
            </a:extLst>
          </p:cNvPr>
          <p:cNvSpPr txBox="1">
            <a:spLocks/>
          </p:cNvSpPr>
          <p:nvPr/>
        </p:nvSpPr>
        <p:spPr>
          <a:xfrm>
            <a:off x="690508" y="2557130"/>
            <a:ext cx="2616978" cy="914400"/>
          </a:xfrm>
          <a:prstGeom prst="rect">
            <a:avLst/>
          </a:prstGeom>
          <a:noFill/>
        </p:spPr>
        <p:txBody>
          <a:bodyPr wrap="square" lIns="0" tIns="0" rIns="0" bIns="0" rtlCol="0">
            <a:noAutofit/>
          </a:bodyPr>
          <a:lstStyle/>
          <a:p>
            <a:r>
              <a:rPr lang="en-AU" sz="1200"/>
              <a:t>This symbol of continuous circles represents our stories, as well as our deeper connection to understanding, Country, and the values that guide how we live our lives.</a:t>
            </a:r>
          </a:p>
        </p:txBody>
      </p:sp>
      <p:pic>
        <p:nvPicPr>
          <p:cNvPr id="11" name="Content Placeholder 9" descr="Seven concentric circles in ochre tones with 1 horseshoe shape on top facing down. Symbolises a person sitting with story, respect and responsibility.">
            <a:extLst>
              <a:ext uri="{FF2B5EF4-FFF2-40B4-BE49-F238E27FC236}">
                <a16:creationId xmlns:a16="http://schemas.microsoft.com/office/drawing/2014/main" id="{1B1C754D-DAAC-7864-A4E7-8D646B04568E}"/>
              </a:ext>
              <a:ext uri="{C183D7F6-B498-43B3-948B-1728B52AA6E4}">
                <adec:decorative xmlns:adec="http://schemas.microsoft.com/office/drawing/2017/decorative" val="0"/>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3529171" y="1514152"/>
            <a:ext cx="900000" cy="900000"/>
          </a:xfrm>
          <a:prstGeom prst="rect">
            <a:avLst/>
          </a:prstGeom>
        </p:spPr>
      </p:pic>
      <p:sp>
        <p:nvSpPr>
          <p:cNvPr id="12" name="TextBox 11">
            <a:extLst>
              <a:ext uri="{FF2B5EF4-FFF2-40B4-BE49-F238E27FC236}">
                <a16:creationId xmlns:a16="http://schemas.microsoft.com/office/drawing/2014/main" id="{B88C85F3-3EAB-1226-4C2A-4F3DF0CCAF9A}"/>
              </a:ext>
            </a:extLst>
          </p:cNvPr>
          <p:cNvSpPr txBox="1">
            <a:spLocks/>
          </p:cNvSpPr>
          <p:nvPr/>
        </p:nvSpPr>
        <p:spPr>
          <a:xfrm>
            <a:off x="4471792" y="1550575"/>
            <a:ext cx="1610534" cy="914400"/>
          </a:xfrm>
          <a:prstGeom prst="rect">
            <a:avLst/>
          </a:prstGeom>
          <a:noFill/>
        </p:spPr>
        <p:txBody>
          <a:bodyPr wrap="square" lIns="0" tIns="0" rIns="0" bIns="0" rtlCol="0" anchor="ctr">
            <a:noAutofit/>
          </a:bodyPr>
          <a:lstStyle/>
          <a:p>
            <a:r>
              <a:rPr lang="en-AU" sz="1600">
                <a:solidFill>
                  <a:schemeClr val="accent1"/>
                </a:solidFill>
                <a:latin typeface="+mj-lt"/>
              </a:rPr>
              <a:t>Aboriginal Knowledge Holders</a:t>
            </a:r>
            <a:endParaRPr lang="en-AU" sz="1600">
              <a:latin typeface="+mj-lt"/>
            </a:endParaRPr>
          </a:p>
        </p:txBody>
      </p:sp>
      <p:sp>
        <p:nvSpPr>
          <p:cNvPr id="13" name="TextBox 12">
            <a:extLst>
              <a:ext uri="{FF2B5EF4-FFF2-40B4-BE49-F238E27FC236}">
                <a16:creationId xmlns:a16="http://schemas.microsoft.com/office/drawing/2014/main" id="{F80EAE23-2FD9-6DAA-CC25-3028E3247645}"/>
              </a:ext>
            </a:extLst>
          </p:cNvPr>
          <p:cNvSpPr txBox="1">
            <a:spLocks/>
          </p:cNvSpPr>
          <p:nvPr/>
        </p:nvSpPr>
        <p:spPr>
          <a:xfrm>
            <a:off x="3594693" y="2549446"/>
            <a:ext cx="2616978" cy="914400"/>
          </a:xfrm>
          <a:prstGeom prst="rect">
            <a:avLst/>
          </a:prstGeom>
          <a:noFill/>
        </p:spPr>
        <p:txBody>
          <a:bodyPr wrap="square" lIns="0" tIns="0" rIns="0" bIns="0" rtlCol="0">
            <a:noAutofit/>
          </a:bodyPr>
          <a:lstStyle/>
          <a:p>
            <a:pPr>
              <a:spcBef>
                <a:spcPts val="600"/>
              </a:spcBef>
              <a:spcAft>
                <a:spcPts val="600"/>
              </a:spcAft>
            </a:pPr>
            <a:r>
              <a:rPr lang="en-AU" sz="1200"/>
              <a:t>This symbol shows a person sitting with story, respect and responsibility.</a:t>
            </a:r>
          </a:p>
        </p:txBody>
      </p:sp>
      <p:pic>
        <p:nvPicPr>
          <p:cNvPr id="14" name="Content Placeholder 9" descr="Seven concentric circles in ochre tones with 4 horseshoe shapes at cardinal points facing inward. Symbolises people sitting in a yarning circle sharing stories.">
            <a:extLst>
              <a:ext uri="{FF2B5EF4-FFF2-40B4-BE49-F238E27FC236}">
                <a16:creationId xmlns:a16="http://schemas.microsoft.com/office/drawing/2014/main" id="{FA6ED54C-0F98-7010-EA57-9BE962191FE8}"/>
              </a:ext>
              <a:ext uri="{C183D7F6-B498-43B3-948B-1728B52AA6E4}">
                <adec:decorative xmlns:adec="http://schemas.microsoft.com/office/drawing/2017/decorative" val="0"/>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6327343" y="1530976"/>
            <a:ext cx="900000" cy="900000"/>
          </a:xfrm>
          <a:prstGeom prst="rect">
            <a:avLst/>
          </a:prstGeom>
        </p:spPr>
      </p:pic>
      <p:sp>
        <p:nvSpPr>
          <p:cNvPr id="15" name="TextBox 14">
            <a:extLst>
              <a:ext uri="{FF2B5EF4-FFF2-40B4-BE49-F238E27FC236}">
                <a16:creationId xmlns:a16="http://schemas.microsoft.com/office/drawing/2014/main" id="{0C737B0D-2255-4132-12DB-E7BD45C6DECE}"/>
              </a:ext>
            </a:extLst>
          </p:cNvPr>
          <p:cNvSpPr txBox="1">
            <a:spLocks/>
          </p:cNvSpPr>
          <p:nvPr/>
        </p:nvSpPr>
        <p:spPr>
          <a:xfrm>
            <a:off x="7381401" y="1550575"/>
            <a:ext cx="1610534" cy="914400"/>
          </a:xfrm>
          <a:prstGeom prst="rect">
            <a:avLst/>
          </a:prstGeom>
          <a:noFill/>
        </p:spPr>
        <p:txBody>
          <a:bodyPr wrap="square" lIns="0" tIns="0" rIns="0" bIns="0" rtlCol="0" anchor="ctr">
            <a:noAutofit/>
          </a:bodyPr>
          <a:lstStyle/>
          <a:p>
            <a:r>
              <a:rPr lang="en-AU" sz="1600">
                <a:solidFill>
                  <a:schemeClr val="accent1"/>
                </a:solidFill>
                <a:latin typeface="+mj-lt"/>
              </a:rPr>
              <a:t>Story Sharing / Knowledge Sharing</a:t>
            </a:r>
            <a:endParaRPr lang="en-AU" sz="1600">
              <a:latin typeface="+mj-lt"/>
            </a:endParaRPr>
          </a:p>
        </p:txBody>
      </p:sp>
      <p:sp>
        <p:nvSpPr>
          <p:cNvPr id="16" name="TextBox 15">
            <a:extLst>
              <a:ext uri="{FF2B5EF4-FFF2-40B4-BE49-F238E27FC236}">
                <a16:creationId xmlns:a16="http://schemas.microsoft.com/office/drawing/2014/main" id="{8E31A5F4-7BB3-112E-8A7D-BC399CAAA5FD}"/>
              </a:ext>
            </a:extLst>
          </p:cNvPr>
          <p:cNvSpPr txBox="1">
            <a:spLocks/>
          </p:cNvSpPr>
          <p:nvPr/>
        </p:nvSpPr>
        <p:spPr>
          <a:xfrm>
            <a:off x="6428157" y="2544254"/>
            <a:ext cx="2616978" cy="914400"/>
          </a:xfrm>
          <a:prstGeom prst="rect">
            <a:avLst/>
          </a:prstGeom>
          <a:noFill/>
        </p:spPr>
        <p:txBody>
          <a:bodyPr wrap="square" lIns="0" tIns="0" rIns="0" bIns="0" rtlCol="0">
            <a:noAutofit/>
          </a:bodyPr>
          <a:lstStyle/>
          <a:p>
            <a:pPr>
              <a:spcBef>
                <a:spcPts val="600"/>
              </a:spcBef>
              <a:spcAft>
                <a:spcPts val="600"/>
              </a:spcAft>
            </a:pPr>
            <a:r>
              <a:rPr lang="en-AU" sz="1200"/>
              <a:t>This symbol shows people sitting down in a circle sharing knowledge or sharing stories.</a:t>
            </a:r>
          </a:p>
        </p:txBody>
      </p:sp>
      <p:pic>
        <p:nvPicPr>
          <p:cNvPr id="17" name="Content Placeholder 9" descr="Seven concentric circles in ochre tones at the centre. Ring of 8 larger horseshoe shapes facing the circle. Ring of 8 smaller horseshoe shapes surround them. Horseshoe shapes represent individual people.​">
            <a:extLst>
              <a:ext uri="{FF2B5EF4-FFF2-40B4-BE49-F238E27FC236}">
                <a16:creationId xmlns:a16="http://schemas.microsoft.com/office/drawing/2014/main" id="{8606AE68-3CBE-D001-69D2-CB42261D0835}"/>
              </a:ext>
              <a:ext uri="{C183D7F6-B498-43B3-948B-1728B52AA6E4}">
                <adec:decorative xmlns:adec="http://schemas.microsoft.com/office/drawing/2017/decorative" val="0"/>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9172594" y="1530976"/>
            <a:ext cx="900000" cy="900000"/>
          </a:xfrm>
          <a:prstGeom prst="rect">
            <a:avLst/>
          </a:prstGeom>
        </p:spPr>
      </p:pic>
      <p:sp>
        <p:nvSpPr>
          <p:cNvPr id="18" name="TextBox 17">
            <a:extLst>
              <a:ext uri="{FF2B5EF4-FFF2-40B4-BE49-F238E27FC236}">
                <a16:creationId xmlns:a16="http://schemas.microsoft.com/office/drawing/2014/main" id="{E129DB62-6C4A-5B27-E5E4-1B02797EBE22}"/>
              </a:ext>
            </a:extLst>
          </p:cNvPr>
          <p:cNvSpPr txBox="1">
            <a:spLocks/>
          </p:cNvSpPr>
          <p:nvPr/>
        </p:nvSpPr>
        <p:spPr>
          <a:xfrm>
            <a:off x="10206472" y="1547800"/>
            <a:ext cx="1610534" cy="914400"/>
          </a:xfrm>
          <a:prstGeom prst="rect">
            <a:avLst/>
          </a:prstGeom>
          <a:noFill/>
        </p:spPr>
        <p:txBody>
          <a:bodyPr wrap="square" lIns="0" tIns="0" rIns="0" bIns="0" rtlCol="0" anchor="ctr">
            <a:noAutofit/>
          </a:bodyPr>
          <a:lstStyle/>
          <a:p>
            <a:r>
              <a:rPr lang="en-AU" sz="1600">
                <a:solidFill>
                  <a:schemeClr val="accent1"/>
                </a:solidFill>
                <a:latin typeface="+mj-lt"/>
              </a:rPr>
              <a:t>Community</a:t>
            </a:r>
            <a:endParaRPr lang="en-AU" sz="1600">
              <a:latin typeface="+mj-lt"/>
            </a:endParaRPr>
          </a:p>
        </p:txBody>
      </p:sp>
      <p:sp>
        <p:nvSpPr>
          <p:cNvPr id="19" name="TextBox 18">
            <a:extLst>
              <a:ext uri="{FF2B5EF4-FFF2-40B4-BE49-F238E27FC236}">
                <a16:creationId xmlns:a16="http://schemas.microsoft.com/office/drawing/2014/main" id="{BC07FFFD-EF22-A3CA-F030-A8CF54CF0E78}"/>
              </a:ext>
            </a:extLst>
          </p:cNvPr>
          <p:cNvSpPr txBox="1">
            <a:spLocks/>
          </p:cNvSpPr>
          <p:nvPr/>
        </p:nvSpPr>
        <p:spPr>
          <a:xfrm>
            <a:off x="9227022" y="2538976"/>
            <a:ext cx="2616978" cy="914400"/>
          </a:xfrm>
          <a:prstGeom prst="rect">
            <a:avLst/>
          </a:prstGeom>
          <a:noFill/>
        </p:spPr>
        <p:txBody>
          <a:bodyPr wrap="square" lIns="0" tIns="0" rIns="0" bIns="0" rtlCol="0">
            <a:noAutofit/>
          </a:bodyPr>
          <a:lstStyle/>
          <a:p>
            <a:pPr>
              <a:spcBef>
                <a:spcPts val="600"/>
              </a:spcBef>
              <a:spcAft>
                <a:spcPts val="600"/>
              </a:spcAft>
            </a:pPr>
            <a:r>
              <a:rPr lang="en-AU" sz="1200"/>
              <a:t>This symbol is expressed through people sitting together in one place, showing unity, responsibility, love, and respect.</a:t>
            </a:r>
          </a:p>
        </p:txBody>
      </p:sp>
      <p:pic>
        <p:nvPicPr>
          <p:cNvPr id="20" name="Content Placeholder 9" descr="Two horseshoe shapes in ochre tones facing down. Horseshoes connected by 5 wavy lines. Symbolises community and schools connected but not aligned and needing to build relationships.">
            <a:extLst>
              <a:ext uri="{FF2B5EF4-FFF2-40B4-BE49-F238E27FC236}">
                <a16:creationId xmlns:a16="http://schemas.microsoft.com/office/drawing/2014/main" id="{711F3652-1AA6-EA56-25B3-EF2D34032E9E}"/>
              </a:ext>
              <a:ext uri="{C183D7F6-B498-43B3-948B-1728B52AA6E4}">
                <adec:decorative xmlns:adec="http://schemas.microsoft.com/office/drawing/2017/decorative" val="0"/>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631274" y="3950128"/>
            <a:ext cx="992856" cy="992856"/>
          </a:xfrm>
          <a:prstGeom prst="rect">
            <a:avLst/>
          </a:prstGeom>
        </p:spPr>
      </p:pic>
      <p:sp>
        <p:nvSpPr>
          <p:cNvPr id="21" name="TextBox 20">
            <a:extLst>
              <a:ext uri="{FF2B5EF4-FFF2-40B4-BE49-F238E27FC236}">
                <a16:creationId xmlns:a16="http://schemas.microsoft.com/office/drawing/2014/main" id="{FA71A19E-3403-F694-DB81-0DE5D8E8EA0A}"/>
              </a:ext>
            </a:extLst>
          </p:cNvPr>
          <p:cNvSpPr txBox="1">
            <a:spLocks/>
          </p:cNvSpPr>
          <p:nvPr/>
        </p:nvSpPr>
        <p:spPr>
          <a:xfrm>
            <a:off x="1698196" y="3932243"/>
            <a:ext cx="1610534" cy="914400"/>
          </a:xfrm>
          <a:prstGeom prst="rect">
            <a:avLst/>
          </a:prstGeom>
          <a:noFill/>
        </p:spPr>
        <p:txBody>
          <a:bodyPr wrap="square" lIns="0" tIns="0" rIns="0" bIns="0" rtlCol="0" anchor="ctr">
            <a:noAutofit/>
          </a:bodyPr>
          <a:lstStyle/>
          <a:p>
            <a:r>
              <a:rPr lang="en-AU" sz="1600">
                <a:solidFill>
                  <a:schemeClr val="accent1"/>
                </a:solidFill>
                <a:latin typeface="+mj-lt"/>
              </a:rPr>
              <a:t>Partnerships</a:t>
            </a:r>
            <a:endParaRPr lang="en-AU" sz="1600">
              <a:latin typeface="+mj-lt"/>
            </a:endParaRPr>
          </a:p>
        </p:txBody>
      </p:sp>
      <p:sp>
        <p:nvSpPr>
          <p:cNvPr id="22" name="TextBox 21">
            <a:extLst>
              <a:ext uri="{FF2B5EF4-FFF2-40B4-BE49-F238E27FC236}">
                <a16:creationId xmlns:a16="http://schemas.microsoft.com/office/drawing/2014/main" id="{00DAB459-E29D-9BD3-B699-186E1EFDA26F}"/>
              </a:ext>
            </a:extLst>
          </p:cNvPr>
          <p:cNvSpPr txBox="1">
            <a:spLocks/>
          </p:cNvSpPr>
          <p:nvPr/>
        </p:nvSpPr>
        <p:spPr>
          <a:xfrm>
            <a:off x="682824" y="4897264"/>
            <a:ext cx="2616978" cy="914400"/>
          </a:xfrm>
          <a:prstGeom prst="rect">
            <a:avLst/>
          </a:prstGeom>
          <a:noFill/>
        </p:spPr>
        <p:txBody>
          <a:bodyPr wrap="square" lIns="0" tIns="0" rIns="0" bIns="0" rtlCol="0">
            <a:noAutofit/>
          </a:bodyPr>
          <a:lstStyle/>
          <a:p>
            <a:pPr>
              <a:spcBef>
                <a:spcPts val="600"/>
              </a:spcBef>
              <a:spcAft>
                <a:spcPts val="600"/>
              </a:spcAft>
            </a:pPr>
            <a:r>
              <a:rPr lang="en-AU" sz="1200"/>
              <a:t>This symbol shows schools on one side and Community on the other, with the line between them representing coming together on the same path and the relationship built.</a:t>
            </a:r>
          </a:p>
        </p:txBody>
      </p:sp>
      <p:pic>
        <p:nvPicPr>
          <p:cNvPr id="23" name="Content Placeholder 9" descr="Two horseshoe shapes in ochre tones facing down. Horseshoes have a large vertical digging stick between them. Symbolises community and schools coming together on the same path and relationship built.">
            <a:extLst>
              <a:ext uri="{FF2B5EF4-FFF2-40B4-BE49-F238E27FC236}">
                <a16:creationId xmlns:a16="http://schemas.microsoft.com/office/drawing/2014/main" id="{545E9CA9-5C8B-E1B6-2107-530DA96359EB}"/>
              </a:ext>
              <a:ext uri="{C183D7F6-B498-43B3-948B-1728B52AA6E4}">
                <adec:decorative xmlns:adec="http://schemas.microsoft.com/office/drawing/2017/decorative" val="0"/>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3436315" y="3838104"/>
            <a:ext cx="992856" cy="992856"/>
          </a:xfrm>
          <a:prstGeom prst="rect">
            <a:avLst/>
          </a:prstGeom>
        </p:spPr>
      </p:pic>
      <p:sp>
        <p:nvSpPr>
          <p:cNvPr id="24" name="TextBox 23">
            <a:extLst>
              <a:ext uri="{FF2B5EF4-FFF2-40B4-BE49-F238E27FC236}">
                <a16:creationId xmlns:a16="http://schemas.microsoft.com/office/drawing/2014/main" id="{C59D23F9-2A1F-400E-60FD-459D45347745}"/>
              </a:ext>
            </a:extLst>
          </p:cNvPr>
          <p:cNvSpPr txBox="1">
            <a:spLocks/>
          </p:cNvSpPr>
          <p:nvPr/>
        </p:nvSpPr>
        <p:spPr>
          <a:xfrm>
            <a:off x="4524490" y="3932244"/>
            <a:ext cx="1610534" cy="914400"/>
          </a:xfrm>
          <a:prstGeom prst="rect">
            <a:avLst/>
          </a:prstGeom>
          <a:noFill/>
        </p:spPr>
        <p:txBody>
          <a:bodyPr wrap="square" lIns="0" tIns="0" rIns="0" bIns="0" rtlCol="0" anchor="ctr">
            <a:noAutofit/>
          </a:bodyPr>
          <a:lstStyle/>
          <a:p>
            <a:r>
              <a:rPr lang="en-AU" sz="1600">
                <a:solidFill>
                  <a:schemeClr val="accent1"/>
                </a:solidFill>
                <a:latin typeface="+mj-lt"/>
              </a:rPr>
              <a:t>Partnerships</a:t>
            </a:r>
            <a:endParaRPr lang="en-AU" sz="1600">
              <a:latin typeface="+mj-lt"/>
            </a:endParaRPr>
          </a:p>
        </p:txBody>
      </p:sp>
      <p:sp>
        <p:nvSpPr>
          <p:cNvPr id="25" name="TextBox 24">
            <a:extLst>
              <a:ext uri="{FF2B5EF4-FFF2-40B4-BE49-F238E27FC236}">
                <a16:creationId xmlns:a16="http://schemas.microsoft.com/office/drawing/2014/main" id="{9A344195-CB8A-E2FE-4F76-2A1A31AFAA5A}"/>
              </a:ext>
            </a:extLst>
          </p:cNvPr>
          <p:cNvSpPr txBox="1">
            <a:spLocks/>
          </p:cNvSpPr>
          <p:nvPr/>
        </p:nvSpPr>
        <p:spPr>
          <a:xfrm>
            <a:off x="3594693" y="4897264"/>
            <a:ext cx="2616978" cy="914400"/>
          </a:xfrm>
          <a:prstGeom prst="rect">
            <a:avLst/>
          </a:prstGeom>
          <a:noFill/>
        </p:spPr>
        <p:txBody>
          <a:bodyPr wrap="square" lIns="0" tIns="0" rIns="0" bIns="0" rtlCol="0">
            <a:noAutofit/>
          </a:bodyPr>
          <a:lstStyle/>
          <a:p>
            <a:pPr>
              <a:spcBef>
                <a:spcPts val="600"/>
              </a:spcBef>
              <a:spcAft>
                <a:spcPts val="600"/>
              </a:spcAft>
            </a:pPr>
            <a:r>
              <a:rPr lang="en-AU" sz="1200"/>
              <a:t>This symbol shows schools on one side and Community on the other, with the line between them representing coming together on the same path and the relationship built.</a:t>
            </a:r>
          </a:p>
        </p:txBody>
      </p:sp>
      <p:pic>
        <p:nvPicPr>
          <p:cNvPr id="26" name="Content Placeholder 9" descr="Two arch shapes side by side, outlined in black with orange, brown, and yellow bands, resembling two curved paths or rainbows with horizontal lines at the top and bottom. Symbolises pathways and boundaries we overcome.">
            <a:extLst>
              <a:ext uri="{FF2B5EF4-FFF2-40B4-BE49-F238E27FC236}">
                <a16:creationId xmlns:a16="http://schemas.microsoft.com/office/drawing/2014/main" id="{C1B25D33-0A1F-262C-1909-3F5B277F7DEA}"/>
              </a:ext>
              <a:ext uri="{C183D7F6-B498-43B3-948B-1728B52AA6E4}">
                <adec:decorative xmlns:adec="http://schemas.microsoft.com/office/drawing/2017/decorative" val="0"/>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6337716" y="3884532"/>
            <a:ext cx="900000" cy="900000"/>
          </a:xfrm>
          <a:prstGeom prst="rect">
            <a:avLst/>
          </a:prstGeom>
        </p:spPr>
      </p:pic>
      <p:sp>
        <p:nvSpPr>
          <p:cNvPr id="27" name="TextBox 26">
            <a:extLst>
              <a:ext uri="{FF2B5EF4-FFF2-40B4-BE49-F238E27FC236}">
                <a16:creationId xmlns:a16="http://schemas.microsoft.com/office/drawing/2014/main" id="{019A389A-4F4E-0D20-079A-EF12D62FE9B3}"/>
              </a:ext>
            </a:extLst>
          </p:cNvPr>
          <p:cNvSpPr txBox="1">
            <a:spLocks/>
          </p:cNvSpPr>
          <p:nvPr/>
        </p:nvSpPr>
        <p:spPr>
          <a:xfrm>
            <a:off x="7350784" y="3932243"/>
            <a:ext cx="1610534" cy="914400"/>
          </a:xfrm>
          <a:prstGeom prst="rect">
            <a:avLst/>
          </a:prstGeom>
          <a:noFill/>
        </p:spPr>
        <p:txBody>
          <a:bodyPr wrap="square" lIns="0" tIns="0" rIns="0" bIns="0" rtlCol="0" anchor="ctr">
            <a:noAutofit/>
          </a:bodyPr>
          <a:lstStyle/>
          <a:p>
            <a:r>
              <a:rPr lang="en-AU" sz="1600">
                <a:solidFill>
                  <a:schemeClr val="accent1"/>
                </a:solidFill>
                <a:latin typeface="+mj-lt"/>
              </a:rPr>
              <a:t>Pathways</a:t>
            </a:r>
            <a:endParaRPr lang="en-AU" sz="1600">
              <a:latin typeface="+mj-lt"/>
            </a:endParaRPr>
          </a:p>
        </p:txBody>
      </p:sp>
      <p:sp>
        <p:nvSpPr>
          <p:cNvPr id="28" name="TextBox 27">
            <a:extLst>
              <a:ext uri="{FF2B5EF4-FFF2-40B4-BE49-F238E27FC236}">
                <a16:creationId xmlns:a16="http://schemas.microsoft.com/office/drawing/2014/main" id="{2C9E0BB8-7F26-4DE0-9C13-C2D3D95A560F}"/>
              </a:ext>
            </a:extLst>
          </p:cNvPr>
          <p:cNvSpPr txBox="1">
            <a:spLocks/>
          </p:cNvSpPr>
          <p:nvPr/>
        </p:nvSpPr>
        <p:spPr>
          <a:xfrm>
            <a:off x="6420987" y="4912083"/>
            <a:ext cx="2616978" cy="914400"/>
          </a:xfrm>
          <a:prstGeom prst="rect">
            <a:avLst/>
          </a:prstGeom>
          <a:noFill/>
        </p:spPr>
        <p:txBody>
          <a:bodyPr wrap="square" lIns="0" tIns="0" rIns="0" bIns="0" rtlCol="0">
            <a:noAutofit/>
          </a:bodyPr>
          <a:lstStyle/>
          <a:p>
            <a:pPr>
              <a:spcBef>
                <a:spcPts val="600"/>
              </a:spcBef>
              <a:spcAft>
                <a:spcPts val="600"/>
              </a:spcAft>
            </a:pPr>
            <a:r>
              <a:rPr lang="en-AU" sz="1200"/>
              <a:t>This symbol is expressed through people travelling, representing the pathways we take and the boundaries we overcome.</a:t>
            </a:r>
          </a:p>
        </p:txBody>
      </p:sp>
      <p:pic>
        <p:nvPicPr>
          <p:cNvPr id="29" name="Content Placeholder 9" descr="Three horizontal wavy lines representing rivers and paths with 3 Emu footprints underneath moving to the right. Symbolises how the journey is endless in either direction and how we live as one with the past and future.">
            <a:extLst>
              <a:ext uri="{FF2B5EF4-FFF2-40B4-BE49-F238E27FC236}">
                <a16:creationId xmlns:a16="http://schemas.microsoft.com/office/drawing/2014/main" id="{E143FFDE-4AEF-960F-2049-B6B58883D73F}"/>
              </a:ext>
              <a:ext uri="{C183D7F6-B498-43B3-948B-1728B52AA6E4}">
                <adec:decorative xmlns:adec="http://schemas.microsoft.com/office/drawing/2017/decorative" val="0"/>
              </a:ext>
            </a:extLst>
          </p:cNvPr>
          <p:cNvPicPr>
            <a:picLocks noChangeAspect="1"/>
          </p:cNvPicPr>
          <p:nvPr/>
        </p:nvPicPr>
        <p:blipFill>
          <a:blip r:embed="rId10" cstate="screen">
            <a:extLst>
              <a:ext uri="{28A0092B-C50C-407E-A947-70E740481C1C}">
                <a14:useLocalDpi xmlns:a14="http://schemas.microsoft.com/office/drawing/2010/main"/>
              </a:ext>
            </a:extLst>
          </a:blip>
          <a:srcRect/>
          <a:stretch/>
        </p:blipFill>
        <p:spPr>
          <a:xfrm flipH="1">
            <a:off x="9070396" y="3829303"/>
            <a:ext cx="992854" cy="992856"/>
          </a:xfrm>
          <a:prstGeom prst="rect">
            <a:avLst/>
          </a:prstGeom>
        </p:spPr>
      </p:pic>
      <p:sp>
        <p:nvSpPr>
          <p:cNvPr id="30" name="TextBox 29">
            <a:extLst>
              <a:ext uri="{FF2B5EF4-FFF2-40B4-BE49-F238E27FC236}">
                <a16:creationId xmlns:a16="http://schemas.microsoft.com/office/drawing/2014/main" id="{942D4A99-8013-314A-C990-2633B67E8DB3}"/>
              </a:ext>
            </a:extLst>
          </p:cNvPr>
          <p:cNvSpPr txBox="1">
            <a:spLocks/>
          </p:cNvSpPr>
          <p:nvPr/>
        </p:nvSpPr>
        <p:spPr>
          <a:xfrm>
            <a:off x="10195757" y="3932243"/>
            <a:ext cx="1610534" cy="914400"/>
          </a:xfrm>
          <a:prstGeom prst="rect">
            <a:avLst/>
          </a:prstGeom>
          <a:noFill/>
        </p:spPr>
        <p:txBody>
          <a:bodyPr wrap="square" lIns="0" tIns="0" rIns="0" bIns="0" rtlCol="0" anchor="ctr">
            <a:noAutofit/>
          </a:bodyPr>
          <a:lstStyle/>
          <a:p>
            <a:r>
              <a:rPr lang="en-AU" sz="1600">
                <a:solidFill>
                  <a:schemeClr val="accent1"/>
                </a:solidFill>
                <a:latin typeface="+mj-lt"/>
              </a:rPr>
              <a:t>Songlines</a:t>
            </a:r>
            <a:endParaRPr lang="en-AU" sz="1600">
              <a:latin typeface="+mj-lt"/>
            </a:endParaRPr>
          </a:p>
        </p:txBody>
      </p:sp>
      <p:sp>
        <p:nvSpPr>
          <p:cNvPr id="31" name="TextBox 30">
            <a:extLst>
              <a:ext uri="{FF2B5EF4-FFF2-40B4-BE49-F238E27FC236}">
                <a16:creationId xmlns:a16="http://schemas.microsoft.com/office/drawing/2014/main" id="{49A64678-18EB-56D3-E8D4-0C0DEF77D8DD}"/>
              </a:ext>
            </a:extLst>
          </p:cNvPr>
          <p:cNvSpPr txBox="1">
            <a:spLocks/>
          </p:cNvSpPr>
          <p:nvPr/>
        </p:nvSpPr>
        <p:spPr>
          <a:xfrm>
            <a:off x="9172594" y="4927744"/>
            <a:ext cx="2616978" cy="914400"/>
          </a:xfrm>
          <a:prstGeom prst="rect">
            <a:avLst/>
          </a:prstGeom>
          <a:noFill/>
        </p:spPr>
        <p:txBody>
          <a:bodyPr wrap="square" lIns="0" tIns="0" rIns="0" bIns="0" rtlCol="0">
            <a:noAutofit/>
          </a:bodyPr>
          <a:lstStyle/>
          <a:p>
            <a:pPr>
              <a:spcBef>
                <a:spcPts val="600"/>
              </a:spcBef>
              <a:spcAft>
                <a:spcPts val="600"/>
              </a:spcAft>
            </a:pPr>
            <a:r>
              <a:rPr lang="en-AU" sz="1200"/>
              <a:t>This symbol is represented by paths and rivers with </a:t>
            </a:r>
            <a:r>
              <a:rPr lang="en-AU" sz="1200" err="1"/>
              <a:t>Dhinawan</a:t>
            </a:r>
            <a:r>
              <a:rPr lang="en-AU" sz="1200"/>
              <a:t> (emu) tracks, showing that we have walked these paths since the beginning, connected to each other without boundaries, fences or castles, living and sharing as one.</a:t>
            </a:r>
          </a:p>
        </p:txBody>
      </p:sp>
      <p:grpSp>
        <p:nvGrpSpPr>
          <p:cNvPr id="32" name="Group 31">
            <a:extLst>
              <a:ext uri="{FF2B5EF4-FFF2-40B4-BE49-F238E27FC236}">
                <a16:creationId xmlns:a16="http://schemas.microsoft.com/office/drawing/2014/main" id="{EF905BE5-16E1-B6CE-C787-F512746A093D}"/>
              </a:ext>
              <a:ext uri="{C183D7F6-B498-43B3-948B-1728B52AA6E4}">
                <adec:decorative xmlns:adec="http://schemas.microsoft.com/office/drawing/2017/decorative" val="1"/>
              </a:ext>
            </a:extLst>
          </p:cNvPr>
          <p:cNvGrpSpPr>
            <a:grpSpLocks/>
          </p:cNvGrpSpPr>
          <p:nvPr/>
        </p:nvGrpSpPr>
        <p:grpSpPr>
          <a:xfrm>
            <a:off x="579343" y="1440615"/>
            <a:ext cx="11264657" cy="4787424"/>
            <a:chOff x="348000" y="1279251"/>
            <a:chExt cx="11264657" cy="4787424"/>
          </a:xfrm>
        </p:grpSpPr>
        <p:cxnSp>
          <p:nvCxnSpPr>
            <p:cNvPr id="33" name="Straight Connector 32">
              <a:extLst>
                <a:ext uri="{FF2B5EF4-FFF2-40B4-BE49-F238E27FC236}">
                  <a16:creationId xmlns:a16="http://schemas.microsoft.com/office/drawing/2014/main" id="{E4AC2435-5A1D-3682-69BA-F6DDCC73A3BA}"/>
                </a:ext>
              </a:extLst>
            </p:cNvPr>
            <p:cNvCxnSpPr>
              <a:cxnSpLocks/>
            </p:cNvCxnSpPr>
            <p:nvPr/>
          </p:nvCxnSpPr>
          <p:spPr>
            <a:xfrm>
              <a:off x="348000" y="3611880"/>
              <a:ext cx="11264657" cy="0"/>
            </a:xfrm>
            <a:prstGeom prst="line">
              <a:avLst/>
            </a:prstGeom>
            <a:ln w="317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574E3341-91F7-E524-781D-AEFA4652BF3D}"/>
                </a:ext>
              </a:extLst>
            </p:cNvPr>
            <p:cNvCxnSpPr>
              <a:cxnSpLocks/>
            </p:cNvCxnSpPr>
            <p:nvPr/>
          </p:nvCxnSpPr>
          <p:spPr>
            <a:xfrm>
              <a:off x="6031267" y="1279251"/>
              <a:ext cx="0" cy="4779871"/>
            </a:xfrm>
            <a:prstGeom prst="line">
              <a:avLst/>
            </a:prstGeom>
            <a:ln w="317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D26C31A-89D6-7FF3-ACD7-C1FA2604CF5F}"/>
                </a:ext>
              </a:extLst>
            </p:cNvPr>
            <p:cNvCxnSpPr>
              <a:cxnSpLocks/>
            </p:cNvCxnSpPr>
            <p:nvPr/>
          </p:nvCxnSpPr>
          <p:spPr>
            <a:xfrm>
              <a:off x="3204972" y="1286804"/>
              <a:ext cx="0" cy="4779871"/>
            </a:xfrm>
            <a:prstGeom prst="line">
              <a:avLst/>
            </a:prstGeom>
            <a:ln w="317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022CDA9A-D431-108D-BE0E-D3E374400478}"/>
                </a:ext>
              </a:extLst>
            </p:cNvPr>
            <p:cNvCxnSpPr>
              <a:cxnSpLocks/>
            </p:cNvCxnSpPr>
            <p:nvPr/>
          </p:nvCxnSpPr>
          <p:spPr>
            <a:xfrm>
              <a:off x="8813792" y="1286804"/>
              <a:ext cx="0" cy="4779871"/>
            </a:xfrm>
            <a:prstGeom prst="line">
              <a:avLst/>
            </a:prstGeom>
            <a:ln w="31750">
              <a:solidFill>
                <a:schemeClr val="accent6"/>
              </a:solidFill>
            </a:ln>
          </p:spPr>
          <p:style>
            <a:lnRef idx="1">
              <a:schemeClr val="accent1"/>
            </a:lnRef>
            <a:fillRef idx="0">
              <a:schemeClr val="accent1"/>
            </a:fillRef>
            <a:effectRef idx="0">
              <a:schemeClr val="accent1"/>
            </a:effectRef>
            <a:fontRef idx="minor">
              <a:schemeClr val="tx1"/>
            </a:fontRef>
          </p:style>
        </p:cxnSp>
      </p:grpSp>
      <p:sp>
        <p:nvSpPr>
          <p:cNvPr id="37" name="Text Placeholder 4">
            <a:extLst>
              <a:ext uri="{FF2B5EF4-FFF2-40B4-BE49-F238E27FC236}">
                <a16:creationId xmlns:a16="http://schemas.microsoft.com/office/drawing/2014/main" id="{0319E033-54B0-0B3E-E0BF-80F454E10B6C}"/>
              </a:ext>
              <a:ext uri="{C183D7F6-B498-43B3-948B-1728B52AA6E4}">
                <adec:decorative xmlns:adec="http://schemas.microsoft.com/office/drawing/2017/decorative" val="0"/>
              </a:ext>
            </a:extLst>
          </p:cNvPr>
          <p:cNvSpPr txBox="1">
            <a:spLocks/>
          </p:cNvSpPr>
          <p:nvPr/>
        </p:nvSpPr>
        <p:spPr>
          <a:xfrm>
            <a:off x="348000" y="6497999"/>
            <a:ext cx="6407999" cy="197999"/>
          </a:xfrm>
          <a:prstGeom prst="rect">
            <a:avLst/>
          </a:prstGeom>
        </p:spPr>
        <p:txBody>
          <a:bodyPr/>
          <a:lstStyle>
            <a:lvl1pPr marL="0" indent="0" algn="l" defTabSz="914377" rtl="0" eaLnBrk="1" latinLnBrk="0" hangingPunct="1">
              <a:lnSpc>
                <a:spcPct val="10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0" indent="0" algn="l" defTabSz="914377"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0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0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000"/>
              <a:t>Symbols © Kayleb Waters, 2025. Used with permission.</a:t>
            </a:r>
          </a:p>
        </p:txBody>
      </p:sp>
      <p:sp>
        <p:nvSpPr>
          <p:cNvPr id="2" name="Slide Number Placeholder 1">
            <a:extLst>
              <a:ext uri="{FF2B5EF4-FFF2-40B4-BE49-F238E27FC236}">
                <a16:creationId xmlns:a16="http://schemas.microsoft.com/office/drawing/2014/main" id="{B4AC2548-06A5-F207-1912-74AE923024E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7</a:t>
            </a:fld>
            <a:endParaRPr lang="en-AU"/>
          </a:p>
        </p:txBody>
      </p:sp>
    </p:spTree>
    <p:extLst>
      <p:ext uri="{BB962C8B-B14F-4D97-AF65-F5344CB8AC3E}">
        <p14:creationId xmlns:p14="http://schemas.microsoft.com/office/powerpoint/2010/main" val="3804051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a:extLst>
            <a:ext uri="{FF2B5EF4-FFF2-40B4-BE49-F238E27FC236}">
              <a16:creationId xmlns:a16="http://schemas.microsoft.com/office/drawing/2014/main" id="{1C6FD1C2-13AF-9E51-EC83-2FC7E6B54B7C}"/>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72250518-F35F-D022-B10A-C271254FD778}"/>
              </a:ext>
            </a:extLst>
          </p:cNvPr>
          <p:cNvSpPr>
            <a:spLocks noGrp="1"/>
          </p:cNvSpPr>
          <p:nvPr>
            <p:ph type="title"/>
          </p:nvPr>
        </p:nvSpPr>
        <p:spPr/>
        <p:txBody>
          <a:bodyPr/>
          <a:lstStyle/>
          <a:p>
            <a:r>
              <a:rPr lang="en-AU">
                <a:latin typeface="+mj-lt"/>
                <a:cs typeface="Arial"/>
              </a:rPr>
              <a:t>Activity 4.1 – ‘</a:t>
            </a:r>
            <a:r>
              <a:rPr lang="en-AU" err="1">
                <a:latin typeface="+mj-lt"/>
                <a:cs typeface="Arial"/>
              </a:rPr>
              <a:t>Yanada</a:t>
            </a:r>
            <a:r>
              <a:rPr lang="en-AU">
                <a:latin typeface="+mj-lt"/>
                <a:cs typeface="Arial"/>
              </a:rPr>
              <a:t>’ and Indigenous Cultural Intellectual Property (ICIP) (4)</a:t>
            </a:r>
            <a:endParaRPr lang="en-US"/>
          </a:p>
          <a:p>
            <a:endParaRPr lang="en-AU">
              <a:latin typeface="+mj-lt"/>
            </a:endParaRPr>
          </a:p>
        </p:txBody>
      </p:sp>
      <p:sp>
        <p:nvSpPr>
          <p:cNvPr id="4" name="TextBox 3">
            <a:extLst>
              <a:ext uri="{FF2B5EF4-FFF2-40B4-BE49-F238E27FC236}">
                <a16:creationId xmlns:a16="http://schemas.microsoft.com/office/drawing/2014/main" id="{D49EF958-021A-3C11-9597-B7D7A4A352C8}"/>
              </a:ext>
            </a:extLst>
          </p:cNvPr>
          <p:cNvSpPr txBox="1"/>
          <p:nvPr/>
        </p:nvSpPr>
        <p:spPr>
          <a:xfrm>
            <a:off x="360000" y="1499802"/>
            <a:ext cx="11456524" cy="933525"/>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1200"/>
              </a:spcAft>
            </a:pPr>
            <a:r>
              <a:rPr lang="en-AU" sz="1800" b="1">
                <a:cs typeface="Arial"/>
              </a:rPr>
              <a:t>Dr Aunty Jacinta Tobin discusses ICIP and how Cultural Knowledge is shared in Aboriginal Culture.</a:t>
            </a:r>
            <a:endParaRPr lang="en-AU" sz="1800" b="1"/>
          </a:p>
          <a:p>
            <a:pPr lvl="0">
              <a:lnSpc>
                <a:spcPct val="150000"/>
              </a:lnSpc>
              <a:spcAft>
                <a:spcPts val="1200"/>
              </a:spcAft>
            </a:pPr>
            <a:r>
              <a:rPr lang="en-AU" sz="1800">
                <a:hlinkClick r:id="rId3"/>
              </a:rPr>
              <a:t>Creative Cast – Bigger than the song – Jacinta Tobin (10:17 – 13:54)</a:t>
            </a:r>
            <a:r>
              <a:rPr lang="en-AU" sz="1800"/>
              <a:t> </a:t>
            </a:r>
            <a:endParaRPr lang="en-AU" sz="1800">
              <a:cs typeface="Arial"/>
            </a:endParaRPr>
          </a:p>
        </p:txBody>
      </p:sp>
      <p:sp>
        <p:nvSpPr>
          <p:cNvPr id="3" name="Rectangle: Rounded Corners 2">
            <a:extLst>
              <a:ext uri="{FF2B5EF4-FFF2-40B4-BE49-F238E27FC236}">
                <a16:creationId xmlns:a16="http://schemas.microsoft.com/office/drawing/2014/main" id="{32BB0FE7-2951-84BA-3C99-F2D6F7F44094}"/>
              </a:ext>
            </a:extLst>
          </p:cNvPr>
          <p:cNvSpPr/>
          <p:nvPr/>
        </p:nvSpPr>
        <p:spPr>
          <a:xfrm>
            <a:off x="360000" y="2853580"/>
            <a:ext cx="7243958" cy="1150840"/>
          </a:xfrm>
          <a:prstGeom prst="roundRect">
            <a:avLst>
              <a:gd name="adj" fmla="val 8052"/>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nSpc>
                <a:spcPct val="150000"/>
              </a:lnSpc>
              <a:spcAft>
                <a:spcPts val="1200"/>
              </a:spcAft>
            </a:pPr>
            <a:r>
              <a:rPr lang="en-AU" sz="1800" b="1">
                <a:solidFill>
                  <a:schemeClr val="tx1"/>
                </a:solidFill>
              </a:rPr>
              <a:t>Discussion </a:t>
            </a:r>
            <a:r>
              <a:rPr lang="en-AU" sz="1800">
                <a:solidFill>
                  <a:schemeClr val="tx1"/>
                </a:solidFill>
              </a:rPr>
              <a:t>–</a:t>
            </a:r>
            <a:r>
              <a:rPr lang="en-AU" sz="1800" b="1">
                <a:solidFill>
                  <a:schemeClr val="tx1"/>
                </a:solidFill>
              </a:rPr>
              <a:t> </a:t>
            </a:r>
            <a:r>
              <a:rPr lang="en-AU" sz="1800">
                <a:solidFill>
                  <a:schemeClr val="tx1"/>
                </a:solidFill>
                <a:ea typeface="Arial" panose="020B0604020202020204" pitchFamily="34" charset="0"/>
                <a:cs typeface="Arial"/>
              </a:rPr>
              <a:t>What does this teach us about ICIP and respectful Aboriginal/non-Indigenous partnerships?</a:t>
            </a:r>
            <a:endParaRPr lang="en-AU" sz="1800">
              <a:solidFill>
                <a:schemeClr val="tx1"/>
              </a:solidFill>
              <a:ea typeface="Calibri" panose="020F0502020204030204" pitchFamily="34" charset="0"/>
              <a:cs typeface="Arial"/>
            </a:endParaRPr>
          </a:p>
        </p:txBody>
      </p:sp>
      <p:sp>
        <p:nvSpPr>
          <p:cNvPr id="8" name="Rectangle: Rounded Corners 7">
            <a:extLst>
              <a:ext uri="{FF2B5EF4-FFF2-40B4-BE49-F238E27FC236}">
                <a16:creationId xmlns:a16="http://schemas.microsoft.com/office/drawing/2014/main" id="{2011EA34-D31E-4D71-91AC-7662C1F2AED6}"/>
              </a:ext>
            </a:extLst>
          </p:cNvPr>
          <p:cNvSpPr/>
          <p:nvPr/>
        </p:nvSpPr>
        <p:spPr>
          <a:xfrm>
            <a:off x="360000" y="4361946"/>
            <a:ext cx="7243958" cy="1942850"/>
          </a:xfrm>
          <a:prstGeom prst="roundRect">
            <a:avLst>
              <a:gd name="adj" fmla="val 6460"/>
            </a:avLst>
          </a:prstGeom>
          <a:solidFill>
            <a:srgbClr val="FEFF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50000"/>
              </a:lnSpc>
              <a:spcAft>
                <a:spcPts val="1200"/>
              </a:spcAft>
            </a:pPr>
            <a:r>
              <a:rPr lang="en-AU" sz="1800" b="1">
                <a:solidFill>
                  <a:schemeClr val="tx1"/>
                </a:solidFill>
              </a:rPr>
              <a:t>Reflection </a:t>
            </a:r>
            <a:r>
              <a:rPr lang="en-AU" sz="1800">
                <a:solidFill>
                  <a:schemeClr val="tx1"/>
                </a:solidFill>
              </a:rPr>
              <a:t>– </a:t>
            </a:r>
            <a:r>
              <a:rPr lang="en-AU" sz="1800">
                <a:solidFill>
                  <a:schemeClr val="tx1"/>
                </a:solidFill>
                <a:ea typeface="Arial" panose="020B0604020202020204" pitchFamily="34" charset="0"/>
              </a:rPr>
              <a:t>Write a reflection about what ICIP means and what protocols or ethical choices you feel you should follow when performing or composing music including Indigenous Cultural Intellectual Property. </a:t>
            </a:r>
            <a:endParaRPr lang="en-AU" sz="1800">
              <a:solidFill>
                <a:schemeClr val="tx1"/>
              </a:solidFill>
              <a:ea typeface="Calibri" panose="020F0502020204030204" pitchFamily="34" charset="0"/>
            </a:endParaRPr>
          </a:p>
        </p:txBody>
      </p:sp>
      <p:pic>
        <p:nvPicPr>
          <p:cNvPr id="6" name="Picture 5" descr="Two horseshoe shapes in ochre tones facing down. Horseshoes connected by 5 wavy lines. Symbolises community and schools connected but not aligned and needing to build relationships.">
            <a:extLst>
              <a:ext uri="{FF2B5EF4-FFF2-40B4-BE49-F238E27FC236}">
                <a16:creationId xmlns:a16="http://schemas.microsoft.com/office/drawing/2014/main" id="{2F838372-09AF-AD60-A62E-B22CC5432AB6}"/>
              </a:ext>
            </a:extLst>
          </p:cNvPr>
          <p:cNvPicPr>
            <a:picLocks noChangeAspect="1"/>
          </p:cNvPicPr>
          <p:nvPr/>
        </p:nvPicPr>
        <p:blipFill>
          <a:blip r:embed="rId4" cstate="screen">
            <a:extLst>
              <a:ext uri="{28A0092B-C50C-407E-A947-70E740481C1C}">
                <a14:useLocalDpi xmlns:a14="http://schemas.microsoft.com/office/drawing/2010/main"/>
              </a:ext>
            </a:extLst>
          </a:blip>
          <a:srcRect t="-8348" b="8348"/>
          <a:stretch>
            <a:fillRect/>
          </a:stretch>
        </p:blipFill>
        <p:spPr>
          <a:xfrm>
            <a:off x="8005987" y="2319955"/>
            <a:ext cx="3716828" cy="3716828"/>
          </a:xfrm>
          <a:prstGeom prst="rect">
            <a:avLst/>
          </a:prstGeom>
        </p:spPr>
      </p:pic>
      <p:sp>
        <p:nvSpPr>
          <p:cNvPr id="7" name="Text Placeholder 4">
            <a:extLst>
              <a:ext uri="{FF2B5EF4-FFF2-40B4-BE49-F238E27FC236}">
                <a16:creationId xmlns:a16="http://schemas.microsoft.com/office/drawing/2014/main" id="{3D58A5CD-361E-26D6-3029-32FC973AA5BF}"/>
              </a:ext>
              <a:ext uri="{C183D7F6-B498-43B3-948B-1728B52AA6E4}">
                <adec:decorative xmlns:adec="http://schemas.microsoft.com/office/drawing/2017/decorative" val="0"/>
              </a:ext>
            </a:extLst>
          </p:cNvPr>
          <p:cNvSpPr txBox="1">
            <a:spLocks/>
          </p:cNvSpPr>
          <p:nvPr/>
        </p:nvSpPr>
        <p:spPr>
          <a:xfrm>
            <a:off x="8576071" y="5097731"/>
            <a:ext cx="2576660" cy="471281"/>
          </a:xfrm>
          <a:prstGeom prst="rect">
            <a:avLst/>
          </a:prstGeom>
        </p:spPr>
        <p:txBody>
          <a:bodyPr/>
          <a:lstStyle>
            <a:lvl1pPr marL="0" indent="0" algn="l" defTabSz="914377" rtl="0" eaLnBrk="1" latinLnBrk="0" hangingPunct="1">
              <a:lnSpc>
                <a:spcPct val="10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0" indent="0" algn="l" defTabSz="914377"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0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0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000"/>
              <a:t>Symbol – </a:t>
            </a:r>
            <a:r>
              <a:rPr lang="en-AU" sz="1000" i="1"/>
              <a:t>Partnerships </a:t>
            </a:r>
            <a:r>
              <a:rPr lang="en-AU" sz="1000"/>
              <a:t>© Kayleb Waters, 2025. Used with permission.</a:t>
            </a:r>
            <a:endParaRPr lang="en-AU" sz="300"/>
          </a:p>
        </p:txBody>
      </p:sp>
      <p:sp>
        <p:nvSpPr>
          <p:cNvPr id="2" name="Slide Number Placeholder 1">
            <a:extLst>
              <a:ext uri="{FF2B5EF4-FFF2-40B4-BE49-F238E27FC236}">
                <a16:creationId xmlns:a16="http://schemas.microsoft.com/office/drawing/2014/main" id="{7417F239-EF8E-5105-2F07-35FD5AE1573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70</a:t>
            </a:fld>
            <a:endParaRPr lang="en-AU"/>
          </a:p>
        </p:txBody>
      </p:sp>
    </p:spTree>
    <p:extLst>
      <p:ext uri="{BB962C8B-B14F-4D97-AF65-F5344CB8AC3E}">
        <p14:creationId xmlns:p14="http://schemas.microsoft.com/office/powerpoint/2010/main" val="2810589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a:extLst>
            <a:ext uri="{FF2B5EF4-FFF2-40B4-BE49-F238E27FC236}">
              <a16:creationId xmlns:a16="http://schemas.microsoft.com/office/drawing/2014/main" id="{AA3E7B5F-0E38-6375-5825-A16DBC1A5E36}"/>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85902288-478C-2B13-FE7C-D78F1CF72B75}"/>
              </a:ext>
            </a:extLst>
          </p:cNvPr>
          <p:cNvSpPr>
            <a:spLocks noGrp="1"/>
          </p:cNvSpPr>
          <p:nvPr>
            <p:ph type="title"/>
          </p:nvPr>
        </p:nvSpPr>
        <p:spPr/>
        <p:txBody>
          <a:bodyPr vert="horz" lIns="0" tIns="0" rIns="0" bIns="0" rtlCol="0" anchor="t">
            <a:noAutofit/>
          </a:bodyPr>
          <a:lstStyle/>
          <a:p>
            <a:r>
              <a:rPr lang="en-AU">
                <a:latin typeface="+mj-lt"/>
                <a:cs typeface="Arial"/>
              </a:rPr>
              <a:t>Activity 4.2 – Indigenous Cultural Intellectual Property (ICIP) podcast (1)</a:t>
            </a:r>
            <a:endParaRPr lang="en-AU">
              <a:latin typeface="+mj-lt"/>
            </a:endParaRPr>
          </a:p>
        </p:txBody>
      </p:sp>
      <p:sp>
        <p:nvSpPr>
          <p:cNvPr id="4" name="TextBox 3">
            <a:extLst>
              <a:ext uri="{FF2B5EF4-FFF2-40B4-BE49-F238E27FC236}">
                <a16:creationId xmlns:a16="http://schemas.microsoft.com/office/drawing/2014/main" id="{32F5A4C0-54D6-F3D8-3497-E68A97D3E416}"/>
              </a:ext>
            </a:extLst>
          </p:cNvPr>
          <p:cNvSpPr txBox="1"/>
          <p:nvPr/>
        </p:nvSpPr>
        <p:spPr>
          <a:xfrm>
            <a:off x="316797" y="1539736"/>
            <a:ext cx="11558406" cy="948914"/>
          </a:xfrm>
          <a:prstGeom prst="rect">
            <a:avLst/>
          </a:prstGeom>
          <a:noFill/>
        </p:spPr>
        <p:txBody>
          <a:bodyPr wrap="square" lIns="91440" tIns="45720" rIns="91440" bIns="45720" anchor="t">
            <a:spAutoFit/>
          </a:bodyPr>
          <a:lstStyle/>
          <a:p>
            <a:pPr marL="342900" indent="-342900">
              <a:lnSpc>
                <a:spcPct val="150000"/>
              </a:lnSpc>
              <a:spcAft>
                <a:spcPts val="600"/>
              </a:spcAft>
              <a:buAutoNum type="arabicPeriod"/>
            </a:pPr>
            <a:r>
              <a:rPr lang="en-AU" sz="1800">
                <a:ea typeface="Arial" panose="020B0604020202020204" pitchFamily="34" charset="0"/>
                <a:cs typeface="Arial"/>
              </a:rPr>
              <a:t>Think</a:t>
            </a:r>
            <a:r>
              <a:rPr lang="en-AU" sz="1800">
                <a:effectLst/>
                <a:ea typeface="Arial" panose="020B0604020202020204" pitchFamily="34" charset="0"/>
                <a:cs typeface="Arial"/>
              </a:rPr>
              <a:t> back to how The </a:t>
            </a:r>
            <a:r>
              <a:rPr lang="en-AU" sz="1800" err="1">
                <a:effectLst/>
                <a:ea typeface="Arial" panose="020B0604020202020204" pitchFamily="34" charset="0"/>
                <a:cs typeface="Arial"/>
              </a:rPr>
              <a:t>Preatures</a:t>
            </a:r>
            <a:r>
              <a:rPr lang="en-AU" sz="1800">
                <a:effectLst/>
                <a:ea typeface="Arial" panose="020B0604020202020204" pitchFamily="34" charset="0"/>
                <a:cs typeface="Arial"/>
              </a:rPr>
              <a:t> worked with Jacinta Tobin on </a:t>
            </a:r>
            <a:r>
              <a:rPr lang="en-AU" sz="1800" err="1">
                <a:effectLst/>
                <a:ea typeface="Arial" panose="020B0604020202020204" pitchFamily="34" charset="0"/>
                <a:cs typeface="Arial"/>
              </a:rPr>
              <a:t>Yanada</a:t>
            </a:r>
            <a:r>
              <a:rPr lang="en-AU" sz="1800">
                <a:effectLst/>
                <a:ea typeface="Arial" panose="020B0604020202020204" pitchFamily="34" charset="0"/>
                <a:cs typeface="Arial"/>
              </a:rPr>
              <a:t>, and what </a:t>
            </a:r>
            <a:r>
              <a:rPr lang="en-AU" sz="1800" b="1">
                <a:effectLst/>
                <a:ea typeface="Arial" panose="020B0604020202020204" pitchFamily="34" charset="0"/>
                <a:cs typeface="Arial"/>
              </a:rPr>
              <a:t>ICIP</a:t>
            </a:r>
            <a:r>
              <a:rPr lang="en-AU" sz="1800">
                <a:effectLst/>
                <a:ea typeface="Arial" panose="020B0604020202020204" pitchFamily="34" charset="0"/>
                <a:cs typeface="Arial"/>
              </a:rPr>
              <a:t> means. </a:t>
            </a:r>
            <a:endParaRPr lang="en-US" sz="1800">
              <a:cs typeface="Arial"/>
            </a:endParaRPr>
          </a:p>
          <a:p>
            <a:pPr marL="342900" indent="-342900">
              <a:lnSpc>
                <a:spcPct val="150000"/>
              </a:lnSpc>
              <a:spcAft>
                <a:spcPts val="600"/>
              </a:spcAft>
              <a:buFont typeface="+mj-lt"/>
              <a:buAutoNum type="arabicPeriod"/>
            </a:pPr>
            <a:r>
              <a:rPr lang="en-AU" sz="1800">
                <a:ea typeface="Arial" panose="020B0604020202020204" pitchFamily="34" charset="0"/>
                <a:cs typeface="Arial"/>
              </a:rPr>
              <a:t>Work</a:t>
            </a:r>
            <a:r>
              <a:rPr lang="en-AU" sz="1800">
                <a:effectLst/>
                <a:ea typeface="Arial" panose="020B0604020202020204" pitchFamily="34" charset="0"/>
                <a:cs typeface="Arial"/>
              </a:rPr>
              <a:t> in pairs</a:t>
            </a:r>
            <a:r>
              <a:rPr lang="en-AU" sz="1800">
                <a:ea typeface="Arial" panose="020B0604020202020204" pitchFamily="34" charset="0"/>
                <a:cs typeface="Arial"/>
              </a:rPr>
              <a:t> using the following prompts to write the script for your podcast.</a:t>
            </a:r>
          </a:p>
        </p:txBody>
      </p:sp>
      <p:sp>
        <p:nvSpPr>
          <p:cNvPr id="6" name="Rectangle: Rounded Corners 5">
            <a:extLst>
              <a:ext uri="{FF2B5EF4-FFF2-40B4-BE49-F238E27FC236}">
                <a16:creationId xmlns:a16="http://schemas.microsoft.com/office/drawing/2014/main" id="{4353BE83-D644-4B30-3926-B58EFF3556B0}"/>
              </a:ext>
            </a:extLst>
          </p:cNvPr>
          <p:cNvSpPr/>
          <p:nvPr/>
        </p:nvSpPr>
        <p:spPr>
          <a:xfrm>
            <a:off x="756546" y="2572723"/>
            <a:ext cx="8935453" cy="723380"/>
          </a:xfrm>
          <a:prstGeom prst="roundRect">
            <a:avLst/>
          </a:prstGeom>
          <a:solidFill>
            <a:srgbClr val="FFE6EA"/>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nSpc>
                <a:spcPct val="150000"/>
              </a:lnSpc>
              <a:spcAft>
                <a:spcPts val="1200"/>
              </a:spcAft>
            </a:pPr>
            <a:r>
              <a:rPr lang="en-AU" sz="1800">
                <a:solidFill>
                  <a:schemeClr val="tx1"/>
                </a:solidFill>
              </a:rPr>
              <a:t>a. ‘Hello – we are [names], and today’s podcast is about ‘</a:t>
            </a:r>
            <a:r>
              <a:rPr lang="en-AU" sz="1800" err="1">
                <a:solidFill>
                  <a:schemeClr val="tx1"/>
                </a:solidFill>
              </a:rPr>
              <a:t>Yanada’s</a:t>
            </a:r>
            <a:r>
              <a:rPr lang="en-AU" sz="1800">
                <a:solidFill>
                  <a:schemeClr val="tx1"/>
                </a:solidFill>
              </a:rPr>
              <a:t>’ collaboration.’</a:t>
            </a:r>
          </a:p>
        </p:txBody>
      </p:sp>
      <p:sp>
        <p:nvSpPr>
          <p:cNvPr id="11" name="Rectangle: Rounded Corners 10">
            <a:extLst>
              <a:ext uri="{FF2B5EF4-FFF2-40B4-BE49-F238E27FC236}">
                <a16:creationId xmlns:a16="http://schemas.microsoft.com/office/drawing/2014/main" id="{9D8B3EC9-BA8F-4675-4DDB-CDB9C0308031}"/>
              </a:ext>
            </a:extLst>
          </p:cNvPr>
          <p:cNvSpPr/>
          <p:nvPr/>
        </p:nvSpPr>
        <p:spPr>
          <a:xfrm>
            <a:off x="756546" y="3373860"/>
            <a:ext cx="8935453" cy="723380"/>
          </a:xfrm>
          <a:prstGeom prst="roundRect">
            <a:avLst/>
          </a:prstGeom>
          <a:solidFill>
            <a:srgbClr val="EDF9E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nSpc>
                <a:spcPct val="150000"/>
              </a:lnSpc>
              <a:spcAft>
                <a:spcPts val="1200"/>
              </a:spcAft>
            </a:pPr>
            <a:r>
              <a:rPr lang="en-AU" sz="1800">
                <a:solidFill>
                  <a:schemeClr val="tx1"/>
                </a:solidFill>
              </a:rPr>
              <a:t>b. ‘The </a:t>
            </a:r>
            <a:r>
              <a:rPr lang="en-AU" sz="1800" err="1">
                <a:solidFill>
                  <a:schemeClr val="tx1"/>
                </a:solidFill>
              </a:rPr>
              <a:t>Preatures</a:t>
            </a:r>
            <a:r>
              <a:rPr lang="en-AU" sz="1800">
                <a:solidFill>
                  <a:schemeClr val="tx1"/>
                </a:solidFill>
              </a:rPr>
              <a:t> worked with Jacinta Tobin by [brief summary]’</a:t>
            </a:r>
          </a:p>
        </p:txBody>
      </p:sp>
      <p:sp>
        <p:nvSpPr>
          <p:cNvPr id="13" name="Rectangle: Rounded Corners 12">
            <a:extLst>
              <a:ext uri="{FF2B5EF4-FFF2-40B4-BE49-F238E27FC236}">
                <a16:creationId xmlns:a16="http://schemas.microsoft.com/office/drawing/2014/main" id="{B6C7C55E-7F17-C351-2621-78F1BEB5AA36}"/>
              </a:ext>
            </a:extLst>
          </p:cNvPr>
          <p:cNvSpPr/>
          <p:nvPr/>
        </p:nvSpPr>
        <p:spPr>
          <a:xfrm>
            <a:off x="756546" y="4174997"/>
            <a:ext cx="8935453" cy="723380"/>
          </a:xfrm>
          <a:prstGeom prst="round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nSpc>
                <a:spcPct val="150000"/>
              </a:lnSpc>
              <a:spcAft>
                <a:spcPts val="1200"/>
              </a:spcAft>
            </a:pPr>
            <a:r>
              <a:rPr lang="en-AU" sz="1800">
                <a:solidFill>
                  <a:schemeClr val="tx1"/>
                </a:solidFill>
              </a:rPr>
              <a:t>c. ‘ICIP means [one sentence definition]’</a:t>
            </a:r>
          </a:p>
        </p:txBody>
      </p:sp>
      <p:sp>
        <p:nvSpPr>
          <p:cNvPr id="14" name="Rectangle: Rounded Corners 13">
            <a:extLst>
              <a:ext uri="{FF2B5EF4-FFF2-40B4-BE49-F238E27FC236}">
                <a16:creationId xmlns:a16="http://schemas.microsoft.com/office/drawing/2014/main" id="{8DBB3147-3972-7126-8D33-2C7049D8B64F}"/>
              </a:ext>
            </a:extLst>
          </p:cNvPr>
          <p:cNvSpPr/>
          <p:nvPr/>
        </p:nvSpPr>
        <p:spPr>
          <a:xfrm>
            <a:off x="756547" y="4976134"/>
            <a:ext cx="8935453" cy="723380"/>
          </a:xfrm>
          <a:prstGeom prst="roundRect">
            <a:avLst/>
          </a:prstGeom>
          <a:solidFill>
            <a:srgbClr val="FCF0DA"/>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nSpc>
                <a:spcPct val="150000"/>
              </a:lnSpc>
              <a:spcAft>
                <a:spcPts val="1200"/>
              </a:spcAft>
            </a:pPr>
            <a:r>
              <a:rPr lang="en-AU" sz="1800">
                <a:solidFill>
                  <a:schemeClr val="tx1"/>
                </a:solidFill>
              </a:rPr>
              <a:t>d. ‘Artists can collaborate respectfully by [one suggestion]’</a:t>
            </a:r>
          </a:p>
        </p:txBody>
      </p:sp>
      <p:sp>
        <p:nvSpPr>
          <p:cNvPr id="16" name="TextBox 15">
            <a:extLst>
              <a:ext uri="{FF2B5EF4-FFF2-40B4-BE49-F238E27FC236}">
                <a16:creationId xmlns:a16="http://schemas.microsoft.com/office/drawing/2014/main" id="{F59D8B64-DF5C-2199-322C-2AD111BE5936}"/>
              </a:ext>
            </a:extLst>
          </p:cNvPr>
          <p:cNvSpPr txBox="1"/>
          <p:nvPr/>
        </p:nvSpPr>
        <p:spPr>
          <a:xfrm>
            <a:off x="359999" y="5747086"/>
            <a:ext cx="10511224" cy="948914"/>
          </a:xfrm>
          <a:prstGeom prst="rect">
            <a:avLst/>
          </a:prstGeom>
          <a:noFill/>
        </p:spPr>
        <p:txBody>
          <a:bodyPr wrap="square" lIns="91440" tIns="45720" rIns="91440" bIns="45720" anchor="t">
            <a:spAutoFit/>
          </a:bodyPr>
          <a:lstStyle/>
          <a:p>
            <a:pPr marL="342900" indent="-342900">
              <a:lnSpc>
                <a:spcPct val="150000"/>
              </a:lnSpc>
              <a:spcAft>
                <a:spcPts val="600"/>
              </a:spcAft>
              <a:buFont typeface="+mj-lt"/>
              <a:buAutoNum type="arabicPeriod" startAt="3"/>
            </a:pPr>
            <a:r>
              <a:rPr lang="en-AU" sz="1800">
                <a:cs typeface="Arial"/>
              </a:rPr>
              <a:t>Use the script template in the student booklet, to create a script for a podcast.  </a:t>
            </a:r>
            <a:endParaRPr lang="en-AU" sz="1800">
              <a:ea typeface="Calibri" panose="020F0502020204030204" pitchFamily="34" charset="0"/>
              <a:cs typeface="Arial"/>
            </a:endParaRPr>
          </a:p>
          <a:p>
            <a:pPr marL="342900" indent="-342900">
              <a:lnSpc>
                <a:spcPct val="150000"/>
              </a:lnSpc>
              <a:spcAft>
                <a:spcPts val="600"/>
              </a:spcAft>
              <a:buFont typeface="+mj-lt"/>
              <a:buAutoNum type="arabicPeriod" startAt="3"/>
            </a:pPr>
            <a:r>
              <a:rPr lang="en-AU" sz="1800">
                <a:ea typeface="Arial" panose="020B0604020202020204" pitchFamily="34" charset="0"/>
                <a:cs typeface="Arial"/>
              </a:rPr>
              <a:t>Practise</a:t>
            </a:r>
            <a:r>
              <a:rPr lang="en-AU" sz="1800">
                <a:effectLst/>
                <a:ea typeface="Arial" panose="020B0604020202020204" pitchFamily="34" charset="0"/>
                <a:cs typeface="Arial"/>
              </a:rPr>
              <a:t> reading your script aloud with clear pacing and expression.</a:t>
            </a:r>
            <a:endParaRPr lang="en-AU" sz="1800">
              <a:effectLst/>
              <a:ea typeface="Calibri" panose="020F0502020204030204" pitchFamily="34" charset="0"/>
              <a:cs typeface="Arial"/>
            </a:endParaRPr>
          </a:p>
        </p:txBody>
      </p:sp>
      <p:sp>
        <p:nvSpPr>
          <p:cNvPr id="2" name="Slide Number Placeholder 1">
            <a:extLst>
              <a:ext uri="{FF2B5EF4-FFF2-40B4-BE49-F238E27FC236}">
                <a16:creationId xmlns:a16="http://schemas.microsoft.com/office/drawing/2014/main" id="{D6F6EB6D-3676-B755-2201-5D209A93DAA6}"/>
              </a:ext>
              <a:ext uri="{C183D7F6-B498-43B3-948B-1728B52AA6E4}">
                <adec:decorative xmlns:adec="http://schemas.microsoft.com/office/drawing/2017/decorative" val="1"/>
              </a:ext>
            </a:extLst>
          </p:cNvPr>
          <p:cNvSpPr>
            <a:spLocks noGrp="1"/>
          </p:cNvSpPr>
          <p:nvPr>
            <p:ph type="sldNum" sz="quarter" idx="12"/>
          </p:nvPr>
        </p:nvSpPr>
        <p:spPr/>
        <p:txBody>
          <a:bodyPr vert="horz" lIns="0" tIns="0" rIns="0" bIns="0" rtlCol="0" anchor="t">
            <a:normAutofit/>
          </a:bodyPr>
          <a:lstStyle/>
          <a:p>
            <a:pPr>
              <a:lnSpc>
                <a:spcPct val="90000"/>
              </a:lnSpc>
              <a:spcAft>
                <a:spcPts val="600"/>
              </a:spcAft>
            </a:pPr>
            <a:fld id="{10A01DC5-1685-4615-8240-15192985C6A2}" type="slidenum">
              <a:rPr lang="en-AU" smtClean="0"/>
              <a:pPr>
                <a:lnSpc>
                  <a:spcPct val="90000"/>
                </a:lnSpc>
                <a:spcAft>
                  <a:spcPts val="600"/>
                </a:spcAft>
              </a:pPr>
              <a:t>71</a:t>
            </a:fld>
            <a:endParaRPr lang="en-AU"/>
          </a:p>
        </p:txBody>
      </p:sp>
    </p:spTree>
    <p:extLst>
      <p:ext uri="{BB962C8B-B14F-4D97-AF65-F5344CB8AC3E}">
        <p14:creationId xmlns:p14="http://schemas.microsoft.com/office/powerpoint/2010/main" val="704198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C9C3B76-8966-D6A7-C54C-B96A9C5772BE}"/>
              </a:ext>
            </a:extLst>
          </p:cNvPr>
          <p:cNvSpPr>
            <a:spLocks noGrp="1"/>
          </p:cNvSpPr>
          <p:nvPr>
            <p:ph type="title"/>
          </p:nvPr>
        </p:nvSpPr>
        <p:spPr/>
        <p:txBody>
          <a:bodyPr/>
          <a:lstStyle/>
          <a:p>
            <a:r>
              <a:rPr lang="en-AU">
                <a:latin typeface="+mj-lt"/>
                <a:cs typeface="Arial"/>
              </a:rPr>
              <a:t>Activity 4.2 – Indigenous Cultural Intellectual Property (ICIP) podcast (2)</a:t>
            </a:r>
            <a:endParaRPr lang="en-AU">
              <a:latin typeface="+mj-lt"/>
            </a:endParaRPr>
          </a:p>
        </p:txBody>
      </p:sp>
      <p:grpSp>
        <p:nvGrpSpPr>
          <p:cNvPr id="12" name="Group 11" descr="A link to the department's 'How to Podcast' resource.">
            <a:extLst>
              <a:ext uri="{FF2B5EF4-FFF2-40B4-BE49-F238E27FC236}">
                <a16:creationId xmlns:a16="http://schemas.microsoft.com/office/drawing/2014/main" id="{C2B550AC-745F-E82C-7979-F68B15F28693}"/>
              </a:ext>
            </a:extLst>
          </p:cNvPr>
          <p:cNvGrpSpPr/>
          <p:nvPr/>
        </p:nvGrpSpPr>
        <p:grpSpPr>
          <a:xfrm>
            <a:off x="359999" y="1858840"/>
            <a:ext cx="5162697" cy="3140320"/>
            <a:chOff x="359999" y="1858840"/>
            <a:chExt cx="5162697" cy="3140320"/>
          </a:xfrm>
        </p:grpSpPr>
        <p:pic>
          <p:nvPicPr>
            <p:cNvPr id="4" name="Picture 3" descr="A screenshot of a computer program showing recording software&#10;&#10;">
              <a:hlinkClick r:id="rId3"/>
              <a:extLst>
                <a:ext uri="{FF2B5EF4-FFF2-40B4-BE49-F238E27FC236}">
                  <a16:creationId xmlns:a16="http://schemas.microsoft.com/office/drawing/2014/main" id="{6F23EFDF-F22C-5A3F-38E0-10CFFA4EE3F2}"/>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359999" y="1858840"/>
              <a:ext cx="5162697" cy="3140320"/>
            </a:xfrm>
            <a:prstGeom prst="rect">
              <a:avLst/>
            </a:prstGeom>
          </p:spPr>
        </p:pic>
        <p:grpSp>
          <p:nvGrpSpPr>
            <p:cNvPr id="8" name="Group 7" descr="play button">
              <a:extLst>
                <a:ext uri="{FF2B5EF4-FFF2-40B4-BE49-F238E27FC236}">
                  <a16:creationId xmlns:a16="http://schemas.microsoft.com/office/drawing/2014/main" id="{B525EC25-09B2-D66C-2DB5-207C1BCE5772}"/>
                </a:ext>
                <a:ext uri="{C183D7F6-B498-43B3-948B-1728B52AA6E4}">
                  <adec:decorative xmlns:adec="http://schemas.microsoft.com/office/drawing/2017/decorative" val="0"/>
                </a:ext>
              </a:extLst>
            </p:cNvPr>
            <p:cNvGrpSpPr/>
            <p:nvPr/>
          </p:nvGrpSpPr>
          <p:grpSpPr>
            <a:xfrm>
              <a:off x="2484147" y="2971800"/>
              <a:ext cx="914400" cy="914400"/>
              <a:chOff x="1571421" y="4826833"/>
              <a:chExt cx="914400" cy="914400"/>
            </a:xfrm>
          </p:grpSpPr>
          <p:sp>
            <p:nvSpPr>
              <p:cNvPr id="9" name="Oval 8">
                <a:hlinkClick r:id="rId3"/>
                <a:extLst>
                  <a:ext uri="{FF2B5EF4-FFF2-40B4-BE49-F238E27FC236}">
                    <a16:creationId xmlns:a16="http://schemas.microsoft.com/office/drawing/2014/main" id="{E7209C44-9DF0-D29F-0FAE-EF4FCCD9504F}"/>
                  </a:ext>
                </a:extLst>
              </p:cNvPr>
              <p:cNvSpPr/>
              <p:nvPr/>
            </p:nvSpPr>
            <p:spPr>
              <a:xfrm>
                <a:off x="1571421" y="4826833"/>
                <a:ext cx="914400" cy="914400"/>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p>
            </p:txBody>
          </p:sp>
          <p:sp>
            <p:nvSpPr>
              <p:cNvPr id="10" name="Isosceles Triangle 9">
                <a:hlinkClick r:id="rId3"/>
                <a:extLst>
                  <a:ext uri="{FF2B5EF4-FFF2-40B4-BE49-F238E27FC236}">
                    <a16:creationId xmlns:a16="http://schemas.microsoft.com/office/drawing/2014/main" id="{62199C95-67DA-893F-99CF-B33F77378332}"/>
                  </a:ext>
                </a:extLst>
              </p:cNvPr>
              <p:cNvSpPr/>
              <p:nvPr/>
            </p:nvSpPr>
            <p:spPr>
              <a:xfrm rot="5400000">
                <a:off x="1833630" y="5036695"/>
                <a:ext cx="494675" cy="464695"/>
              </a:xfrm>
              <a:prstGeom prs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p>
            </p:txBody>
          </p:sp>
        </p:grpSp>
      </p:grpSp>
      <p:sp>
        <p:nvSpPr>
          <p:cNvPr id="6" name="Content Placeholder 5">
            <a:extLst>
              <a:ext uri="{FF2B5EF4-FFF2-40B4-BE49-F238E27FC236}">
                <a16:creationId xmlns:a16="http://schemas.microsoft.com/office/drawing/2014/main" id="{D3C3E8DD-E30F-6D55-635A-A63198008FA5}"/>
              </a:ext>
            </a:extLst>
          </p:cNvPr>
          <p:cNvSpPr>
            <a:spLocks noGrp="1"/>
          </p:cNvSpPr>
          <p:nvPr>
            <p:ph sz="quarter" idx="19"/>
          </p:nvPr>
        </p:nvSpPr>
        <p:spPr>
          <a:xfrm>
            <a:off x="6108363" y="1562471"/>
            <a:ext cx="5735637" cy="4814518"/>
          </a:xfrm>
        </p:spPr>
        <p:txBody>
          <a:bodyPr/>
          <a:lstStyle/>
          <a:p>
            <a:pPr marL="342900" indent="-342900">
              <a:buAutoNum type="arabicPeriod"/>
            </a:pPr>
            <a:r>
              <a:rPr lang="en-AU">
                <a:latin typeface="+mn-lt"/>
                <a:ea typeface="Arial" panose="020B0604020202020204" pitchFamily="34" charset="0"/>
                <a:cs typeface="Arial"/>
              </a:rPr>
              <a:t>View the 'How to Podcast’ tutorial video.</a:t>
            </a:r>
          </a:p>
          <a:p>
            <a:pPr marL="342900" indent="-342900">
              <a:buAutoNum type="arabicPeriod"/>
            </a:pPr>
            <a:r>
              <a:rPr lang="en-AU">
                <a:latin typeface="+mn-lt"/>
                <a:ea typeface="Arial" panose="020B0604020202020204" pitchFamily="34" charset="0"/>
                <a:cs typeface="Arial"/>
              </a:rPr>
              <a:t>Use a Digital Audio Workstation (DAW) such as </a:t>
            </a:r>
            <a:r>
              <a:rPr lang="en-AU" err="1">
                <a:latin typeface="+mn-lt"/>
                <a:ea typeface="Arial" panose="020B0604020202020204" pitchFamily="34" charset="0"/>
                <a:cs typeface="Arial"/>
              </a:rPr>
              <a:t>BandLab</a:t>
            </a:r>
            <a:r>
              <a:rPr lang="en-AU">
                <a:latin typeface="+mn-lt"/>
                <a:ea typeface="Arial" panose="020B0604020202020204" pitchFamily="34" charset="0"/>
                <a:cs typeface="Arial"/>
              </a:rPr>
              <a:t> to record and edit your own short podcast reflecting on ICIP and respectful collaboration.   </a:t>
            </a:r>
            <a:endParaRPr lang="en-AU">
              <a:latin typeface="+mn-lt"/>
              <a:ea typeface="Calibri" panose="020F0502020204030204" pitchFamily="34" charset="0"/>
              <a:cs typeface="Arial"/>
            </a:endParaRPr>
          </a:p>
          <a:p>
            <a:pPr marL="342900" indent="-342900">
              <a:buAutoNum type="arabicPeriod"/>
            </a:pPr>
            <a:r>
              <a:rPr lang="en-AU">
                <a:latin typeface="+mn-lt"/>
                <a:ea typeface="Arial" panose="020B0604020202020204" pitchFamily="34" charset="0"/>
                <a:cs typeface="Arial"/>
              </a:rPr>
              <a:t>Submit your podcast to your teacher for feedback/marking.</a:t>
            </a:r>
            <a:endParaRPr lang="en-AU">
              <a:latin typeface="+mn-lt"/>
              <a:ea typeface="Calibri" panose="020F0502020204030204" pitchFamily="34" charset="0"/>
              <a:cs typeface="Arial"/>
            </a:endParaRPr>
          </a:p>
        </p:txBody>
      </p:sp>
      <p:sp>
        <p:nvSpPr>
          <p:cNvPr id="2" name="Slide Number Placeholder 1">
            <a:extLst>
              <a:ext uri="{FF2B5EF4-FFF2-40B4-BE49-F238E27FC236}">
                <a16:creationId xmlns:a16="http://schemas.microsoft.com/office/drawing/2014/main" id="{E40CA431-7A66-D291-A221-8DE53AE2157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72</a:t>
            </a:fld>
            <a:endParaRPr lang="en-AU"/>
          </a:p>
        </p:txBody>
      </p:sp>
    </p:spTree>
    <p:extLst>
      <p:ext uri="{BB962C8B-B14F-4D97-AF65-F5344CB8AC3E}">
        <p14:creationId xmlns:p14="http://schemas.microsoft.com/office/powerpoint/2010/main" val="533014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158AFC-8ED3-51C5-57CA-BF76A016D5AC}"/>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5EAEE23C-D650-B5D3-CA26-6AB23972CCE0}"/>
              </a:ext>
            </a:extLst>
          </p:cNvPr>
          <p:cNvSpPr>
            <a:spLocks noGrp="1"/>
          </p:cNvSpPr>
          <p:nvPr>
            <p:ph type="ctrTitle"/>
          </p:nvPr>
        </p:nvSpPr>
        <p:spPr>
          <a:xfrm>
            <a:off x="551804" y="4844450"/>
            <a:ext cx="6476957" cy="1567367"/>
          </a:xfrm>
        </p:spPr>
        <p:txBody>
          <a:bodyPr/>
          <a:lstStyle/>
          <a:p>
            <a:r>
              <a:rPr lang="en-AU">
                <a:latin typeface="+mj-lt"/>
                <a:cs typeface="Arial"/>
              </a:rPr>
              <a:t>Learning sequence 5 – Storytelling in hip-hop</a:t>
            </a:r>
          </a:p>
        </p:txBody>
      </p:sp>
      <p:pic>
        <p:nvPicPr>
          <p:cNvPr id="3" name="Picture 2" descr="Seven concentric circles in ochre tones with 4 horseshoe shapes at cardinal points facing inward. Symbolises people sitting in a yarning circle sharing stories.">
            <a:extLst>
              <a:ext uri="{FF2B5EF4-FFF2-40B4-BE49-F238E27FC236}">
                <a16:creationId xmlns:a16="http://schemas.microsoft.com/office/drawing/2014/main" id="{1A6BB9D1-5B85-D5FC-F7D5-85D1085888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98036" y="1824209"/>
            <a:ext cx="4493964" cy="4493964"/>
          </a:xfrm>
          <a:prstGeom prst="rect">
            <a:avLst/>
          </a:prstGeom>
        </p:spPr>
      </p:pic>
      <p:sp>
        <p:nvSpPr>
          <p:cNvPr id="4" name="Text Placeholder 4">
            <a:extLst>
              <a:ext uri="{FF2B5EF4-FFF2-40B4-BE49-F238E27FC236}">
                <a16:creationId xmlns:a16="http://schemas.microsoft.com/office/drawing/2014/main" id="{D4DF36C7-1C7B-3AC6-D649-59800FC8000B}"/>
              </a:ext>
              <a:ext uri="{C183D7F6-B498-43B3-948B-1728B52AA6E4}">
                <adec:decorative xmlns:adec="http://schemas.microsoft.com/office/drawing/2017/decorative" val="0"/>
              </a:ext>
            </a:extLst>
          </p:cNvPr>
          <p:cNvSpPr txBox="1">
            <a:spLocks/>
          </p:cNvSpPr>
          <p:nvPr/>
        </p:nvSpPr>
        <p:spPr>
          <a:xfrm>
            <a:off x="8243306" y="6059277"/>
            <a:ext cx="3403423" cy="352540"/>
          </a:xfrm>
          <a:prstGeom prst="rect">
            <a:avLst/>
          </a:prstGeom>
        </p:spPr>
        <p:txBody>
          <a:bodyPr/>
          <a:lstStyle>
            <a:lvl1pPr marL="0" indent="0" algn="l" defTabSz="914377" rtl="0" eaLnBrk="1" latinLnBrk="0" hangingPunct="1">
              <a:lnSpc>
                <a:spcPct val="10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0" indent="0" algn="l" defTabSz="914377"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0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0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000">
                <a:solidFill>
                  <a:schemeClr val="bg1"/>
                </a:solidFill>
              </a:rPr>
              <a:t>Symbol – Story Sharing / Knowledge Sharing © Kayleb Waters, 2025. Used with permission.</a:t>
            </a:r>
            <a:endParaRPr lang="en-AU" sz="300">
              <a:solidFill>
                <a:schemeClr val="bg1"/>
              </a:solidFill>
            </a:endParaRPr>
          </a:p>
        </p:txBody>
      </p:sp>
    </p:spTree>
    <p:extLst>
      <p:ext uri="{BB962C8B-B14F-4D97-AF65-F5344CB8AC3E}">
        <p14:creationId xmlns:p14="http://schemas.microsoft.com/office/powerpoint/2010/main" val="533727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D202B3-70B9-7C70-DB74-C8A38DFE79E8}"/>
              </a:ext>
            </a:extLst>
          </p:cNvPr>
          <p:cNvSpPr>
            <a:spLocks noGrp="1"/>
          </p:cNvSpPr>
          <p:nvPr>
            <p:ph type="ctrTitle"/>
          </p:nvPr>
        </p:nvSpPr>
        <p:spPr>
          <a:xfrm>
            <a:off x="822251" y="2335523"/>
            <a:ext cx="10547498" cy="2186954"/>
          </a:xfrm>
        </p:spPr>
        <p:txBody>
          <a:bodyPr/>
          <a:lstStyle/>
          <a:p>
            <a:r>
              <a:rPr lang="en-AU" sz="3200" b="1"/>
              <a:t>Cultural advice </a:t>
            </a:r>
            <a:r>
              <a:rPr lang="en-AU" sz="3200"/>
              <a:t>–</a:t>
            </a:r>
            <a:r>
              <a:rPr lang="en-AU" sz="3200" b="1"/>
              <a:t> </a:t>
            </a:r>
            <a:r>
              <a:rPr lang="en-AU" sz="3200"/>
              <a:t>Aboriginal and Torres Strait Islander Peoples are advised that this lesson sequence contains images, names and/or voices of people who have passed away.</a:t>
            </a:r>
          </a:p>
        </p:txBody>
      </p:sp>
    </p:spTree>
    <p:extLst>
      <p:ext uri="{BB962C8B-B14F-4D97-AF65-F5344CB8AC3E}">
        <p14:creationId xmlns:p14="http://schemas.microsoft.com/office/powerpoint/2010/main" val="3482502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90F36B-CC7F-770C-F7F0-D6D3E1F2038E}"/>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94C2255B-9D34-45DE-B25D-F06678C8BFC8}"/>
              </a:ext>
            </a:extLst>
          </p:cNvPr>
          <p:cNvSpPr>
            <a:spLocks noGrp="1"/>
          </p:cNvSpPr>
          <p:nvPr>
            <p:ph type="title"/>
          </p:nvPr>
        </p:nvSpPr>
        <p:spPr/>
        <p:txBody>
          <a:bodyPr/>
          <a:lstStyle/>
          <a:p>
            <a:r>
              <a:rPr lang="en-AU">
                <a:latin typeface="+mj-lt"/>
                <a:cs typeface="Arial"/>
              </a:rPr>
              <a:t>Learning intentions and success criteria (5)</a:t>
            </a:r>
            <a:endParaRPr lang="en-AU">
              <a:latin typeface="+mj-lt"/>
            </a:endParaRPr>
          </a:p>
        </p:txBody>
      </p:sp>
      <p:sp>
        <p:nvSpPr>
          <p:cNvPr id="3" name="TextBox 2">
            <a:extLst>
              <a:ext uri="{FF2B5EF4-FFF2-40B4-BE49-F238E27FC236}">
                <a16:creationId xmlns:a16="http://schemas.microsoft.com/office/drawing/2014/main" id="{E53EDC03-8B44-1C1B-2817-254A64EBAD1F}"/>
              </a:ext>
            </a:extLst>
          </p:cNvPr>
          <p:cNvSpPr txBox="1"/>
          <p:nvPr/>
        </p:nvSpPr>
        <p:spPr>
          <a:xfrm>
            <a:off x="359998" y="1894417"/>
            <a:ext cx="11303000" cy="4611519"/>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pPr>
            <a:r>
              <a:rPr lang="en-AU" sz="1800" b="1">
                <a:solidFill>
                  <a:schemeClr val="accent1"/>
                </a:solidFill>
                <a:latin typeface="+mj-lt"/>
                <a:cs typeface="Arial" panose="020B0604020202020204" pitchFamily="34" charset="0"/>
              </a:rPr>
              <a:t>We are learning to</a:t>
            </a:r>
            <a:endParaRPr lang="en-AU" sz="1800" b="1">
              <a:solidFill>
                <a:schemeClr val="accent1"/>
              </a:solidFill>
              <a:latin typeface="+mj-lt"/>
              <a:ea typeface="+mn-lt"/>
              <a:cs typeface="Arial" panose="020B0604020202020204" pitchFamily="34" charset="0"/>
            </a:endParaRPr>
          </a:p>
          <a:p>
            <a:pPr marL="342900" lvl="0" indent="-342900">
              <a:lnSpc>
                <a:spcPct val="150000"/>
              </a:lnSpc>
              <a:buFont typeface="Arial"/>
              <a:buChar char="•"/>
            </a:pPr>
            <a:r>
              <a:rPr lang="en-AU" sz="1800">
                <a:cs typeface="Arial" panose="020B0604020202020204" pitchFamily="34" charset="0"/>
              </a:rPr>
              <a:t>understand how hip-hop artists like BARKAA and DOBBY use music to tell personal and Cultural stories</a:t>
            </a:r>
          </a:p>
          <a:p>
            <a:pPr marL="342900" lvl="0" indent="-342900">
              <a:lnSpc>
                <a:spcPct val="150000"/>
              </a:lnSpc>
              <a:buFont typeface="Arial"/>
              <a:buChar char="•"/>
            </a:pPr>
            <a:r>
              <a:rPr lang="en-AU" sz="1800">
                <a:cs typeface="Arial" panose="020B0604020202020204" pitchFamily="34" charset="0"/>
              </a:rPr>
              <a:t>explore sound, rhythm, and language as tools for expressing identity and connection to Country</a:t>
            </a:r>
          </a:p>
          <a:p>
            <a:pPr marL="342900" indent="-342900">
              <a:lnSpc>
                <a:spcPct val="150000"/>
              </a:lnSpc>
              <a:buFont typeface="Arial"/>
              <a:buChar char="•"/>
            </a:pPr>
            <a:r>
              <a:rPr lang="en-AU" sz="1800">
                <a:cs typeface="Arial" panose="020B0604020202020204" pitchFamily="34" charset="0"/>
              </a:rPr>
              <a:t>create and perform original musical ideas using spoken word, rap, and rhythmic accompaniment.</a:t>
            </a:r>
          </a:p>
          <a:p>
            <a:pPr>
              <a:lnSpc>
                <a:spcPct val="150000"/>
              </a:lnSpc>
            </a:pPr>
            <a:r>
              <a:rPr lang="en-AU" sz="1800" b="1">
                <a:solidFill>
                  <a:schemeClr val="accent1"/>
                </a:solidFill>
                <a:latin typeface="+mj-lt"/>
                <a:cs typeface="Arial" panose="020B0604020202020204" pitchFamily="34" charset="0"/>
              </a:rPr>
              <a:t>We can</a:t>
            </a:r>
            <a:endParaRPr lang="en-US" sz="1800">
              <a:solidFill>
                <a:schemeClr val="accent1"/>
              </a:solidFill>
              <a:latin typeface="+mj-lt"/>
              <a:cs typeface="Arial" panose="020B0604020202020204" pitchFamily="34" charset="0"/>
            </a:endParaRPr>
          </a:p>
          <a:p>
            <a:pPr marL="342900" lvl="0" indent="-342900">
              <a:lnSpc>
                <a:spcPct val="150000"/>
              </a:lnSpc>
              <a:buFont typeface="Arial"/>
              <a:buChar char="•"/>
            </a:pPr>
            <a:r>
              <a:rPr lang="en-AU" sz="1800">
                <a:cs typeface="Arial" panose="020B0604020202020204" pitchFamily="34" charset="0"/>
              </a:rPr>
              <a:t>describe how BARKAA and DOBBY communicate themes like strength, identity, and land through lyrics and sound</a:t>
            </a:r>
          </a:p>
          <a:p>
            <a:pPr marL="342900" lvl="0" indent="-342900">
              <a:lnSpc>
                <a:spcPct val="150000"/>
              </a:lnSpc>
              <a:buFont typeface="Arial"/>
              <a:buChar char="•"/>
            </a:pPr>
            <a:r>
              <a:rPr lang="en-AU" sz="1800">
                <a:cs typeface="Arial" panose="020B0604020202020204" pitchFamily="34" charset="0"/>
              </a:rPr>
              <a:t>recreate rhythmic and melodic patterns from ‘water’ and compose a short rap or sound piece inspired by Cultural themes</a:t>
            </a:r>
          </a:p>
          <a:p>
            <a:pPr marL="342900" indent="-342900">
              <a:lnSpc>
                <a:spcPct val="150000"/>
              </a:lnSpc>
              <a:buFont typeface="Arial"/>
              <a:buChar char="•"/>
            </a:pPr>
            <a:r>
              <a:rPr lang="en-AU" sz="1800">
                <a:cs typeface="Arial" panose="020B0604020202020204" pitchFamily="34" charset="0"/>
              </a:rPr>
              <a:t>collaborate to write and perform a class rap that tells a clear story and uses rhythm, rhyme, and expressive language.</a:t>
            </a:r>
          </a:p>
        </p:txBody>
      </p:sp>
      <p:sp>
        <p:nvSpPr>
          <p:cNvPr id="2" name="Slide Number Placeholder 1">
            <a:extLst>
              <a:ext uri="{FF2B5EF4-FFF2-40B4-BE49-F238E27FC236}">
                <a16:creationId xmlns:a16="http://schemas.microsoft.com/office/drawing/2014/main" id="{CC38622F-DF23-0F79-01CA-585BEBB16BF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75</a:t>
            </a:fld>
            <a:endParaRPr lang="en-AU"/>
          </a:p>
        </p:txBody>
      </p:sp>
    </p:spTree>
    <p:extLst>
      <p:ext uri="{BB962C8B-B14F-4D97-AF65-F5344CB8AC3E}">
        <p14:creationId xmlns:p14="http://schemas.microsoft.com/office/powerpoint/2010/main" val="16166475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a:extLst>
            <a:ext uri="{FF2B5EF4-FFF2-40B4-BE49-F238E27FC236}">
              <a16:creationId xmlns:a16="http://schemas.microsoft.com/office/drawing/2014/main" id="{DEEE1081-E98D-18E8-7F39-DACC8D24499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EE5580E-3C6B-326A-24F1-C88822F95F06}"/>
              </a:ext>
            </a:extLst>
          </p:cNvPr>
          <p:cNvSpPr>
            <a:spLocks noGrp="1"/>
          </p:cNvSpPr>
          <p:nvPr>
            <p:ph type="title"/>
          </p:nvPr>
        </p:nvSpPr>
        <p:spPr/>
        <p:txBody>
          <a:bodyPr/>
          <a:lstStyle/>
          <a:p>
            <a:r>
              <a:rPr lang="en-AU">
                <a:latin typeface="+mj-lt"/>
                <a:ea typeface="Calibri"/>
                <a:cs typeface="Arial"/>
              </a:rPr>
              <a:t>Activity 5.1 – hip-hop history  (1)</a:t>
            </a:r>
            <a:endParaRPr lang="en-US">
              <a:latin typeface="+mj-lt"/>
            </a:endParaRPr>
          </a:p>
        </p:txBody>
      </p:sp>
      <p:sp>
        <p:nvSpPr>
          <p:cNvPr id="9" name="Text Placeholder 6">
            <a:extLst>
              <a:ext uri="{FF2B5EF4-FFF2-40B4-BE49-F238E27FC236}">
                <a16:creationId xmlns:a16="http://schemas.microsoft.com/office/drawing/2014/main" id="{163D2FC0-940D-E7DB-4F6A-DD0962903DA7}"/>
              </a:ext>
            </a:extLst>
          </p:cNvPr>
          <p:cNvSpPr>
            <a:spLocks noGrp="1"/>
          </p:cNvSpPr>
          <p:nvPr>
            <p:ph type="body" sz="quarter" idx="18"/>
          </p:nvPr>
        </p:nvSpPr>
        <p:spPr>
          <a:xfrm>
            <a:off x="359999" y="982520"/>
            <a:ext cx="11483999" cy="310015"/>
          </a:xfrm>
        </p:spPr>
        <p:txBody>
          <a:bodyPr/>
          <a:lstStyle/>
          <a:p>
            <a:r>
              <a:rPr lang="en-US">
                <a:latin typeface="+mj-lt"/>
                <a:cs typeface="Arial"/>
              </a:rPr>
              <a:t>Listening</a:t>
            </a:r>
            <a:endParaRPr lang="en-US">
              <a:latin typeface="+mj-lt"/>
            </a:endParaRPr>
          </a:p>
        </p:txBody>
      </p:sp>
      <p:sp>
        <p:nvSpPr>
          <p:cNvPr id="8" name="Text Placeholder 7">
            <a:extLst>
              <a:ext uri="{FF2B5EF4-FFF2-40B4-BE49-F238E27FC236}">
                <a16:creationId xmlns:a16="http://schemas.microsoft.com/office/drawing/2014/main" id="{A4612849-E4D9-C271-6FFA-A7F97435711F}"/>
              </a:ext>
            </a:extLst>
          </p:cNvPr>
          <p:cNvSpPr>
            <a:spLocks noGrp="1"/>
          </p:cNvSpPr>
          <p:nvPr>
            <p:ph type="body" sz="quarter" idx="17"/>
          </p:nvPr>
        </p:nvSpPr>
        <p:spPr>
          <a:xfrm>
            <a:off x="348001" y="1446555"/>
            <a:ext cx="11484002" cy="4807835"/>
          </a:xfrm>
        </p:spPr>
        <p:txBody>
          <a:bodyPr vert="horz" lIns="0" tIns="0" rIns="0" bIns="0" rtlCol="0" anchor="t">
            <a:noAutofit/>
          </a:bodyPr>
          <a:lstStyle/>
          <a:p>
            <a:r>
              <a:rPr lang="en-AU">
                <a:solidFill>
                  <a:srgbClr val="22272B"/>
                </a:solidFill>
                <a:latin typeface="+mn-lt"/>
                <a:cs typeface="Segoe UI"/>
              </a:rPr>
              <a:t>Access </a:t>
            </a:r>
            <a:r>
              <a:rPr lang="en-AU">
                <a:solidFill>
                  <a:srgbClr val="0F0F0F"/>
                </a:solidFill>
                <a:latin typeface="+mn-lt"/>
                <a:cs typeface="Arial"/>
                <a:hlinkClick r:id="rId4"/>
              </a:rPr>
              <a:t>Rap and Hip Hop: Crash Course Black American History #47 (14:54)</a:t>
            </a:r>
            <a:r>
              <a:rPr lang="en-AU">
                <a:solidFill>
                  <a:srgbClr val="0F0F0F"/>
                </a:solidFill>
                <a:latin typeface="+mn-lt"/>
                <a:cs typeface="Arial"/>
              </a:rPr>
              <a:t>  (from 0:00-5:00) and answer the questions below.</a:t>
            </a:r>
          </a:p>
        </p:txBody>
      </p:sp>
      <p:pic>
        <p:nvPicPr>
          <p:cNvPr id="5" name="Online Media 4" title="Rap and Hip Hop: Crash Course Black American History #47">
            <a:hlinkClick r:id="" action="ppaction://media"/>
            <a:extLst>
              <a:ext uri="{FF2B5EF4-FFF2-40B4-BE49-F238E27FC236}">
                <a16:creationId xmlns:a16="http://schemas.microsoft.com/office/drawing/2014/main" id="{DE7B16AB-411E-FCBD-F589-E2A7CBD4E5C1}"/>
              </a:ext>
            </a:extLst>
          </p:cNvPr>
          <p:cNvPicPr>
            <a:picLocks noRot="1" noChangeAspect="1"/>
          </p:cNvPicPr>
          <p:nvPr>
            <a:videoFile r:link="rId1"/>
          </p:nvPr>
        </p:nvPicPr>
        <p:blipFill>
          <a:blip r:embed="rId5"/>
          <a:stretch>
            <a:fillRect/>
          </a:stretch>
        </p:blipFill>
        <p:spPr>
          <a:xfrm>
            <a:off x="359998" y="2477626"/>
            <a:ext cx="6412231" cy="3742604"/>
          </a:xfrm>
          <a:prstGeom prst="rect">
            <a:avLst/>
          </a:prstGeom>
        </p:spPr>
      </p:pic>
      <p:sp>
        <p:nvSpPr>
          <p:cNvPr id="10" name="TextBox 9">
            <a:extLst>
              <a:ext uri="{FF2B5EF4-FFF2-40B4-BE49-F238E27FC236}">
                <a16:creationId xmlns:a16="http://schemas.microsoft.com/office/drawing/2014/main" id="{805BDAD2-C7F0-6790-C9CB-3E79EB0352A3}"/>
              </a:ext>
            </a:extLst>
          </p:cNvPr>
          <p:cNvSpPr txBox="1"/>
          <p:nvPr/>
        </p:nvSpPr>
        <p:spPr>
          <a:xfrm>
            <a:off x="348000" y="6361980"/>
            <a:ext cx="6412231" cy="400110"/>
          </a:xfrm>
          <a:prstGeom prst="rect">
            <a:avLst/>
          </a:prstGeom>
          <a:noFill/>
        </p:spPr>
        <p:txBody>
          <a:bodyPr wrap="square" lIns="0">
            <a:spAutoFit/>
          </a:bodyPr>
          <a:lstStyle/>
          <a:p>
            <a:r>
              <a:rPr lang="en-AU" sz="1000" i="0" err="1">
                <a:solidFill>
                  <a:srgbClr val="0F0F0F"/>
                </a:solidFill>
                <a:effectLst/>
              </a:rPr>
              <a:t>CrashCourse</a:t>
            </a:r>
            <a:r>
              <a:rPr lang="en-AU" sz="1000" i="0">
                <a:solidFill>
                  <a:srgbClr val="0F0F0F"/>
                </a:solidFill>
                <a:effectLst/>
              </a:rPr>
              <a:t> (21 September 2022) </a:t>
            </a:r>
            <a:r>
              <a:rPr lang="en-AU" sz="1000">
                <a:solidFill>
                  <a:srgbClr val="0F0F0F"/>
                </a:solidFill>
                <a:hlinkClick r:id="rId4"/>
              </a:rPr>
              <a:t>Rap and Hip Hop: Crash Course Black American History #47 (14:54)</a:t>
            </a:r>
            <a:r>
              <a:rPr lang="en-AU" sz="1000">
                <a:solidFill>
                  <a:srgbClr val="0F0F0F"/>
                </a:solidFill>
              </a:rPr>
              <a:t> </a:t>
            </a:r>
            <a:r>
              <a:rPr lang="en-AU" sz="1000" i="0">
                <a:solidFill>
                  <a:srgbClr val="0F0F0F"/>
                </a:solidFill>
                <a:effectLst/>
              </a:rPr>
              <a:t>[video], </a:t>
            </a:r>
            <a:r>
              <a:rPr lang="en-AU" sz="1000" i="1" err="1">
                <a:solidFill>
                  <a:srgbClr val="0F0F0F"/>
                </a:solidFill>
                <a:effectLst/>
              </a:rPr>
              <a:t>CrashCourse</a:t>
            </a:r>
            <a:r>
              <a:rPr lang="en-AU" sz="1000" i="1">
                <a:solidFill>
                  <a:srgbClr val="0F0F0F"/>
                </a:solidFill>
                <a:effectLst/>
              </a:rPr>
              <a:t>,</a:t>
            </a:r>
            <a:r>
              <a:rPr lang="en-AU" sz="1000" i="0">
                <a:solidFill>
                  <a:srgbClr val="0F0F0F"/>
                </a:solidFill>
                <a:effectLst/>
              </a:rPr>
              <a:t> YouTube, accessed 11 June 2025.</a:t>
            </a:r>
            <a:endParaRPr lang="en-US" sz="1000"/>
          </a:p>
        </p:txBody>
      </p:sp>
      <p:sp>
        <p:nvSpPr>
          <p:cNvPr id="6" name="Rectangle: Rounded Corners 5">
            <a:extLst>
              <a:ext uri="{FF2B5EF4-FFF2-40B4-BE49-F238E27FC236}">
                <a16:creationId xmlns:a16="http://schemas.microsoft.com/office/drawing/2014/main" id="{83CEAAB2-C434-B8FC-B908-7128E12E2868}"/>
              </a:ext>
            </a:extLst>
          </p:cNvPr>
          <p:cNvSpPr/>
          <p:nvPr/>
        </p:nvSpPr>
        <p:spPr>
          <a:xfrm>
            <a:off x="6914146" y="2477626"/>
            <a:ext cx="5085349" cy="3742604"/>
          </a:xfrm>
          <a:prstGeom prst="roundRect">
            <a:avLst>
              <a:gd name="adj" fmla="val 5776"/>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marL="0" lvl="3" indent="-249585">
              <a:lnSpc>
                <a:spcPct val="150000"/>
              </a:lnSpc>
              <a:spcAft>
                <a:spcPts val="1200"/>
              </a:spcAft>
            </a:pPr>
            <a:r>
              <a:rPr lang="en-AU" sz="2000" b="1">
                <a:solidFill>
                  <a:srgbClr val="22272B"/>
                </a:solidFill>
                <a:ea typeface="Arial"/>
                <a:cs typeface="Arial"/>
              </a:rPr>
              <a:t>Questions</a:t>
            </a:r>
          </a:p>
          <a:p>
            <a:pPr marL="342900" lvl="3" indent="-342900">
              <a:lnSpc>
                <a:spcPct val="150000"/>
              </a:lnSpc>
              <a:spcAft>
                <a:spcPts val="1200"/>
              </a:spcAft>
              <a:buFont typeface="Arial" panose="020B0604020202020204" pitchFamily="34" charset="0"/>
              <a:buChar char="•"/>
            </a:pPr>
            <a:r>
              <a:rPr lang="en-AU" sz="2000">
                <a:solidFill>
                  <a:srgbClr val="22272B"/>
                </a:solidFill>
                <a:ea typeface="Arial"/>
                <a:cs typeface="Arial"/>
              </a:rPr>
              <a:t>Where and when did hip-hop begin?</a:t>
            </a:r>
            <a:r>
              <a:rPr lang="en-GB" sz="2000">
                <a:solidFill>
                  <a:srgbClr val="22272B"/>
                </a:solidFill>
                <a:ea typeface="Arial"/>
                <a:cs typeface="Arial"/>
              </a:rPr>
              <a:t>​</a:t>
            </a:r>
          </a:p>
          <a:p>
            <a:pPr marL="342900" lvl="3" indent="-342900">
              <a:lnSpc>
                <a:spcPct val="150000"/>
              </a:lnSpc>
              <a:spcAft>
                <a:spcPts val="1200"/>
              </a:spcAft>
              <a:buFont typeface="Arial" panose="020B0604020202020204" pitchFamily="34" charset="0"/>
              <a:buChar char="•"/>
            </a:pPr>
            <a:r>
              <a:rPr lang="en-AU" sz="2000">
                <a:solidFill>
                  <a:srgbClr val="22272B"/>
                </a:solidFill>
                <a:ea typeface="Arial"/>
                <a:cs typeface="Arial"/>
              </a:rPr>
              <a:t>What are the four elements of </a:t>
            </a:r>
            <a:br>
              <a:rPr lang="en-AU" sz="2000">
                <a:solidFill>
                  <a:srgbClr val="22272B"/>
                </a:solidFill>
                <a:ea typeface="Arial"/>
                <a:cs typeface="Arial"/>
              </a:rPr>
            </a:br>
            <a:r>
              <a:rPr lang="en-AU" sz="2000">
                <a:solidFill>
                  <a:srgbClr val="22272B"/>
                </a:solidFill>
                <a:ea typeface="Arial"/>
                <a:cs typeface="Arial"/>
              </a:rPr>
              <a:t>hip-hop?</a:t>
            </a:r>
            <a:r>
              <a:rPr lang="en-GB" sz="2000">
                <a:solidFill>
                  <a:srgbClr val="22272B"/>
                </a:solidFill>
                <a:ea typeface="Arial"/>
                <a:cs typeface="Arial"/>
              </a:rPr>
              <a:t>​</a:t>
            </a:r>
          </a:p>
          <a:p>
            <a:pPr marL="342900" lvl="3" indent="-342900">
              <a:lnSpc>
                <a:spcPct val="150000"/>
              </a:lnSpc>
              <a:spcAft>
                <a:spcPts val="1200"/>
              </a:spcAft>
              <a:buFont typeface="Arial" panose="020B0604020202020204" pitchFamily="34" charset="0"/>
              <a:buChar char="•"/>
            </a:pPr>
            <a:r>
              <a:rPr lang="en-AU" sz="2000">
                <a:solidFill>
                  <a:srgbClr val="22272B"/>
                </a:solidFill>
                <a:ea typeface="Arial"/>
                <a:cs typeface="Arial"/>
              </a:rPr>
              <a:t>Why is hip-hop more than just music?</a:t>
            </a:r>
            <a:endParaRPr lang="en-US" sz="2000"/>
          </a:p>
        </p:txBody>
      </p:sp>
      <p:sp>
        <p:nvSpPr>
          <p:cNvPr id="2" name="Slide Number Placeholder 1">
            <a:extLst>
              <a:ext uri="{FF2B5EF4-FFF2-40B4-BE49-F238E27FC236}">
                <a16:creationId xmlns:a16="http://schemas.microsoft.com/office/drawing/2014/main" id="{0B40E049-3F38-01F7-8CD2-0C80AFED10A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76</a:t>
            </a:fld>
            <a:endParaRPr lang="en-AU"/>
          </a:p>
        </p:txBody>
      </p:sp>
    </p:spTree>
    <p:extLst>
      <p:ext uri="{BB962C8B-B14F-4D97-AF65-F5344CB8AC3E}">
        <p14:creationId xmlns:p14="http://schemas.microsoft.com/office/powerpoint/2010/main" val="2413768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a:extLst>
            <a:ext uri="{FF2B5EF4-FFF2-40B4-BE49-F238E27FC236}">
              <a16:creationId xmlns:a16="http://schemas.microsoft.com/office/drawing/2014/main" id="{EAB144FA-F8EA-4217-B93E-4F1D8227D6FF}"/>
            </a:ext>
          </a:extLst>
        </p:cNvPr>
        <p:cNvGrpSpPr/>
        <p:nvPr/>
      </p:nvGrpSpPr>
      <p:grpSpPr>
        <a:xfrm>
          <a:off x="0" y="0"/>
          <a:ext cx="0" cy="0"/>
          <a:chOff x="0" y="0"/>
          <a:chExt cx="0" cy="0"/>
        </a:xfrm>
      </p:grpSpPr>
      <p:sp>
        <p:nvSpPr>
          <p:cNvPr id="10" name="Title 3">
            <a:extLst>
              <a:ext uri="{FF2B5EF4-FFF2-40B4-BE49-F238E27FC236}">
                <a16:creationId xmlns:a16="http://schemas.microsoft.com/office/drawing/2014/main" id="{A46215A1-6F72-9C67-8C8E-C309B2A15F61}"/>
              </a:ext>
            </a:extLst>
          </p:cNvPr>
          <p:cNvSpPr txBox="1">
            <a:spLocks noGrp="1"/>
          </p:cNvSpPr>
          <p:nvPr>
            <p:ph type="title" idx="4294967295"/>
          </p:nvPr>
        </p:nvSpPr>
        <p:spPr>
          <a:xfrm>
            <a:off x="360000" y="360000"/>
            <a:ext cx="11484000" cy="54560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377" rtl="0" eaLnBrk="1" latinLnBrk="0" hangingPunct="1">
              <a:lnSpc>
                <a:spcPct val="90000"/>
              </a:lnSpc>
              <a:spcBef>
                <a:spcPct val="0"/>
              </a:spcBef>
              <a:buNone/>
              <a:defRPr sz="360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AU" sz="3600" b="0" i="0" u="none" strike="noStrike" kern="1200" cap="none" spc="0" normalizeH="0" baseline="0" noProof="0">
                <a:ln>
                  <a:noFill/>
                </a:ln>
                <a:solidFill>
                  <a:schemeClr val="tx1"/>
                </a:solidFill>
                <a:effectLst/>
                <a:uLnTx/>
                <a:uFillTx/>
                <a:latin typeface="+mj-lt"/>
                <a:ea typeface="Calibri"/>
                <a:cs typeface="Arial"/>
              </a:rPr>
              <a:t>Activity 5.1 – hip-hop history  (2)</a:t>
            </a:r>
            <a:endParaRPr kumimoji="0" lang="en-US" sz="3600" b="0" i="0" u="none" strike="noStrike" kern="1200" cap="none" spc="0" normalizeH="0" baseline="0" noProof="0">
              <a:ln>
                <a:noFill/>
              </a:ln>
              <a:solidFill>
                <a:schemeClr val="tx1"/>
              </a:solidFill>
              <a:effectLst/>
              <a:uLnTx/>
              <a:uFillTx/>
              <a:latin typeface="+mj-lt"/>
              <a:ea typeface="+mj-ea"/>
              <a:cs typeface="Arial" panose="020B0604020202020204" pitchFamily="34" charset="0"/>
            </a:endParaRPr>
          </a:p>
        </p:txBody>
      </p:sp>
      <p:sp>
        <p:nvSpPr>
          <p:cNvPr id="4" name="Text Placeholder 6">
            <a:extLst>
              <a:ext uri="{FF2B5EF4-FFF2-40B4-BE49-F238E27FC236}">
                <a16:creationId xmlns:a16="http://schemas.microsoft.com/office/drawing/2014/main" id="{4E84EB58-FB41-0CA8-B28E-3014816CBEFC}"/>
              </a:ext>
            </a:extLst>
          </p:cNvPr>
          <p:cNvSpPr txBox="1">
            <a:spLocks/>
          </p:cNvSpPr>
          <p:nvPr/>
        </p:nvSpPr>
        <p:spPr>
          <a:xfrm>
            <a:off x="360000" y="899234"/>
            <a:ext cx="11483999" cy="531766"/>
          </a:xfrm>
          <a:prstGeom prst="rect">
            <a:avLst/>
          </a:prstGeom>
        </p:spPr>
        <p:txBody>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chemeClr val="accent2"/>
                </a:solidFill>
                <a:latin typeface="+mj-lt"/>
                <a:cs typeface="Arial"/>
              </a:rPr>
              <a:t>Listening</a:t>
            </a:r>
            <a:endParaRPr lang="en-US">
              <a:solidFill>
                <a:schemeClr val="accent2"/>
              </a:solidFill>
              <a:latin typeface="+mj-lt"/>
            </a:endParaRPr>
          </a:p>
        </p:txBody>
      </p:sp>
      <p:sp>
        <p:nvSpPr>
          <p:cNvPr id="6" name="TextBox 5">
            <a:extLst>
              <a:ext uri="{FF2B5EF4-FFF2-40B4-BE49-F238E27FC236}">
                <a16:creationId xmlns:a16="http://schemas.microsoft.com/office/drawing/2014/main" id="{370D976A-566D-3973-6CBA-84BBAFCC0F5F}"/>
              </a:ext>
            </a:extLst>
          </p:cNvPr>
          <p:cNvSpPr txBox="1"/>
          <p:nvPr/>
        </p:nvSpPr>
        <p:spPr>
          <a:xfrm>
            <a:off x="360000" y="1523152"/>
            <a:ext cx="11649802" cy="779701"/>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1200"/>
              </a:spcAft>
            </a:pPr>
            <a:r>
              <a:rPr lang="en-AU" sz="1800">
                <a:solidFill>
                  <a:srgbClr val="000000"/>
                </a:solidFill>
                <a:cs typeface="Arial"/>
              </a:rPr>
              <a:t>Watch </a:t>
            </a:r>
            <a:r>
              <a:rPr lang="en-AU" sz="1800">
                <a:solidFill>
                  <a:srgbClr val="000000"/>
                </a:solidFill>
                <a:cs typeface="Arial"/>
                <a:hlinkClick r:id="rId4"/>
              </a:rPr>
              <a:t>Who is South West Syndicate? (SWS TV – Episode 1) (02:44)</a:t>
            </a:r>
            <a:r>
              <a:rPr lang="en-AU" sz="1800">
                <a:solidFill>
                  <a:srgbClr val="000000"/>
                </a:solidFill>
                <a:cs typeface="Arial"/>
              </a:rPr>
              <a:t> to learn about one of Australia’s first hip-hip bands.</a:t>
            </a:r>
            <a:endParaRPr lang="en-AU" sz="1800">
              <a:solidFill>
                <a:srgbClr val="0F0F0F"/>
              </a:solidFill>
              <a:cs typeface="Arial"/>
            </a:endParaRPr>
          </a:p>
        </p:txBody>
      </p:sp>
      <p:pic>
        <p:nvPicPr>
          <p:cNvPr id="3" name="Online Media 2" title="Who is South West Syndicate  ? (SWS TV - Episode 01)">
            <a:hlinkClick r:id="" action="ppaction://noaction"/>
            <a:extLst>
              <a:ext uri="{FF2B5EF4-FFF2-40B4-BE49-F238E27FC236}">
                <a16:creationId xmlns:a16="http://schemas.microsoft.com/office/drawing/2014/main" id="{284F2364-5070-1305-3FC2-EF496E930E85}"/>
              </a:ext>
            </a:extLst>
          </p:cNvPr>
          <p:cNvPicPr>
            <a:picLocks noRot="1" noChangeAspect="1"/>
          </p:cNvPicPr>
          <p:nvPr>
            <a:videoFile r:link="rId1"/>
          </p:nvPr>
        </p:nvPicPr>
        <p:blipFill>
          <a:blip r:embed="rId5"/>
          <a:stretch>
            <a:fillRect/>
          </a:stretch>
        </p:blipFill>
        <p:spPr>
          <a:xfrm>
            <a:off x="2829730" y="2408669"/>
            <a:ext cx="6710342" cy="3776654"/>
          </a:xfrm>
          <a:prstGeom prst="rect">
            <a:avLst/>
          </a:prstGeom>
        </p:spPr>
      </p:pic>
      <p:sp>
        <p:nvSpPr>
          <p:cNvPr id="9" name="TextBox 8">
            <a:extLst>
              <a:ext uri="{FF2B5EF4-FFF2-40B4-BE49-F238E27FC236}">
                <a16:creationId xmlns:a16="http://schemas.microsoft.com/office/drawing/2014/main" id="{B6957C85-43DE-440C-6A2A-80C37A53DFC5}"/>
              </a:ext>
            </a:extLst>
          </p:cNvPr>
          <p:cNvSpPr txBox="1"/>
          <p:nvPr/>
        </p:nvSpPr>
        <p:spPr>
          <a:xfrm>
            <a:off x="2829730" y="6291139"/>
            <a:ext cx="6710342" cy="400110"/>
          </a:xfrm>
          <a:prstGeom prst="rect">
            <a:avLst/>
          </a:prstGeom>
          <a:noFill/>
        </p:spPr>
        <p:txBody>
          <a:bodyPr wrap="square" lIns="91440" tIns="45720" rIns="91440" bIns="45720" anchor="t">
            <a:spAutoFit/>
          </a:bodyPr>
          <a:lstStyle/>
          <a:p>
            <a:r>
              <a:rPr lang="en-AU" sz="1000">
                <a:solidFill>
                  <a:srgbClr val="0F0F0F"/>
                </a:solidFill>
              </a:rPr>
              <a:t>South West Syndicate</a:t>
            </a:r>
            <a:r>
              <a:rPr lang="en-AU" sz="1000" i="0">
                <a:solidFill>
                  <a:srgbClr val="0F0F0F"/>
                </a:solidFill>
                <a:effectLst/>
              </a:rPr>
              <a:t> (</a:t>
            </a:r>
            <a:r>
              <a:rPr lang="en-AU" sz="1000">
                <a:solidFill>
                  <a:srgbClr val="0F0F0F"/>
                </a:solidFill>
              </a:rPr>
              <a:t>26</a:t>
            </a:r>
            <a:r>
              <a:rPr lang="en-AU" sz="1000" i="0">
                <a:solidFill>
                  <a:srgbClr val="0F0F0F"/>
                </a:solidFill>
                <a:effectLst/>
              </a:rPr>
              <a:t> July </a:t>
            </a:r>
            <a:r>
              <a:rPr lang="en-AU" sz="1000">
                <a:solidFill>
                  <a:srgbClr val="0F0F0F"/>
                </a:solidFill>
              </a:rPr>
              <a:t>2019</a:t>
            </a:r>
            <a:r>
              <a:rPr lang="en-AU" sz="1000" i="0">
                <a:solidFill>
                  <a:srgbClr val="0F0F0F"/>
                </a:solidFill>
                <a:effectLst/>
              </a:rPr>
              <a:t>) </a:t>
            </a:r>
            <a:r>
              <a:rPr lang="en-AU" sz="1000">
                <a:solidFill>
                  <a:srgbClr val="0F0F0F"/>
                </a:solidFill>
                <a:hlinkClick r:id="rId6"/>
              </a:rPr>
              <a:t>Who is South West Syndicate ? (SWS TV - Episode 01) (2:44)</a:t>
            </a:r>
            <a:r>
              <a:rPr lang="en-AU" sz="1000">
                <a:solidFill>
                  <a:srgbClr val="0F0F0F"/>
                </a:solidFill>
              </a:rPr>
              <a:t> </a:t>
            </a:r>
            <a:r>
              <a:rPr lang="en-AU" sz="1000" i="0">
                <a:solidFill>
                  <a:srgbClr val="0F0F0F"/>
                </a:solidFill>
                <a:effectLst/>
              </a:rPr>
              <a:t>[video]</a:t>
            </a:r>
            <a:r>
              <a:rPr lang="en-AU" sz="1000">
                <a:solidFill>
                  <a:srgbClr val="0F0F0F"/>
                </a:solidFill>
              </a:rPr>
              <a:t>, </a:t>
            </a:r>
            <a:r>
              <a:rPr lang="en-AU" sz="1000" i="1">
                <a:solidFill>
                  <a:srgbClr val="0F0F0F"/>
                </a:solidFill>
              </a:rPr>
              <a:t>South West Syndicate ,</a:t>
            </a:r>
            <a:r>
              <a:rPr lang="en-AU" sz="1000" i="0">
                <a:solidFill>
                  <a:srgbClr val="0F0F0F"/>
                </a:solidFill>
                <a:effectLst/>
              </a:rPr>
              <a:t> accessed </a:t>
            </a:r>
            <a:r>
              <a:rPr lang="en-AU" sz="1000">
                <a:solidFill>
                  <a:srgbClr val="0F0F0F"/>
                </a:solidFill>
              </a:rPr>
              <a:t>23 December</a:t>
            </a:r>
            <a:r>
              <a:rPr lang="en-AU" sz="1000" i="0">
                <a:solidFill>
                  <a:srgbClr val="0F0F0F"/>
                </a:solidFill>
                <a:effectLst/>
              </a:rPr>
              <a:t> 2025.</a:t>
            </a:r>
            <a:endParaRPr lang="en-US" sz="1000"/>
          </a:p>
        </p:txBody>
      </p:sp>
      <p:sp>
        <p:nvSpPr>
          <p:cNvPr id="2" name="Slide Number Placeholder 1">
            <a:extLst>
              <a:ext uri="{FF2B5EF4-FFF2-40B4-BE49-F238E27FC236}">
                <a16:creationId xmlns:a16="http://schemas.microsoft.com/office/drawing/2014/main" id="{F0CDBB1D-61FF-7053-0F83-F73D3103DE3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77</a:t>
            </a:fld>
            <a:endParaRPr lang="en-AU"/>
          </a:p>
        </p:txBody>
      </p:sp>
    </p:spTree>
    <p:extLst>
      <p:ext uri="{BB962C8B-B14F-4D97-AF65-F5344CB8AC3E}">
        <p14:creationId xmlns:p14="http://schemas.microsoft.com/office/powerpoint/2010/main" val="3997935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D45C4BA5-08D3-51F3-52D7-04C167886BBF}"/>
              </a:ext>
              <a:ext uri="{C183D7F6-B498-43B3-948B-1728B52AA6E4}">
                <adec:decorative xmlns:adec="http://schemas.microsoft.com/office/drawing/2017/decorative" val="1"/>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p:blipFill>
        <p:spPr>
          <a:prstGeom prst="rect">
            <a:avLst/>
          </a:prstGeom>
        </p:spPr>
      </p:pic>
      <p:sp>
        <p:nvSpPr>
          <p:cNvPr id="3" name="Title 2">
            <a:extLst>
              <a:ext uri="{FF2B5EF4-FFF2-40B4-BE49-F238E27FC236}">
                <a16:creationId xmlns:a16="http://schemas.microsoft.com/office/drawing/2014/main" id="{AEC8A094-97BA-452A-F61F-A286456F90A3}"/>
              </a:ext>
            </a:extLst>
          </p:cNvPr>
          <p:cNvSpPr>
            <a:spLocks noGrp="1"/>
          </p:cNvSpPr>
          <p:nvPr>
            <p:ph type="title"/>
          </p:nvPr>
        </p:nvSpPr>
        <p:spPr/>
        <p:txBody>
          <a:bodyPr/>
          <a:lstStyle/>
          <a:p>
            <a:r>
              <a:rPr lang="en-AU" sz="3200">
                <a:solidFill>
                  <a:schemeClr val="tx1"/>
                </a:solidFill>
                <a:latin typeface="+mj-lt"/>
                <a:cs typeface="Arial"/>
              </a:rPr>
              <a:t>Activity 5.1 – hip-hop history (3)</a:t>
            </a:r>
            <a:endParaRPr lang="en-US" sz="3200">
              <a:latin typeface="+mj-lt"/>
            </a:endParaRPr>
          </a:p>
        </p:txBody>
      </p:sp>
      <p:sp>
        <p:nvSpPr>
          <p:cNvPr id="6" name="Text Placeholder 5">
            <a:extLst>
              <a:ext uri="{FF2B5EF4-FFF2-40B4-BE49-F238E27FC236}">
                <a16:creationId xmlns:a16="http://schemas.microsoft.com/office/drawing/2014/main" id="{635C2180-9639-5857-E20A-81201D60B3F7}"/>
              </a:ext>
            </a:extLst>
          </p:cNvPr>
          <p:cNvSpPr>
            <a:spLocks noGrp="1"/>
          </p:cNvSpPr>
          <p:nvPr>
            <p:ph type="body" sz="quarter" idx="18"/>
          </p:nvPr>
        </p:nvSpPr>
        <p:spPr>
          <a:xfrm>
            <a:off x="5399998" y="914400"/>
            <a:ext cx="6407150" cy="294189"/>
          </a:xfrm>
        </p:spPr>
        <p:txBody>
          <a:bodyPr/>
          <a:lstStyle/>
          <a:p>
            <a:r>
              <a:rPr lang="en-US">
                <a:latin typeface="+mj-lt"/>
                <a:cs typeface="Arial"/>
              </a:rPr>
              <a:t>Jigsaw activity</a:t>
            </a:r>
            <a:endParaRPr lang="en-US">
              <a:latin typeface="+mj-lt"/>
            </a:endParaRPr>
          </a:p>
        </p:txBody>
      </p:sp>
      <p:sp>
        <p:nvSpPr>
          <p:cNvPr id="5" name="Text Placeholder 4">
            <a:extLst>
              <a:ext uri="{FF2B5EF4-FFF2-40B4-BE49-F238E27FC236}">
                <a16:creationId xmlns:a16="http://schemas.microsoft.com/office/drawing/2014/main" id="{02E4A829-878E-2939-F598-C6CC236A2947}"/>
              </a:ext>
            </a:extLst>
          </p:cNvPr>
          <p:cNvSpPr>
            <a:spLocks noGrp="1"/>
          </p:cNvSpPr>
          <p:nvPr>
            <p:ph type="body" sz="quarter" idx="17"/>
          </p:nvPr>
        </p:nvSpPr>
        <p:spPr>
          <a:xfrm>
            <a:off x="5400675" y="1770311"/>
            <a:ext cx="6407150" cy="3317378"/>
          </a:xfrm>
        </p:spPr>
        <p:txBody>
          <a:bodyPr vert="horz" lIns="0" tIns="0" rIns="0" bIns="0" rtlCol="0" anchor="t">
            <a:noAutofit/>
          </a:bodyPr>
          <a:lstStyle/>
          <a:p>
            <a:pPr marL="457200" indent="-457200">
              <a:buAutoNum type="arabicPeriod"/>
            </a:pPr>
            <a:r>
              <a:rPr lang="en-US">
                <a:latin typeface="+mn-lt"/>
                <a:cs typeface="Arial"/>
              </a:rPr>
              <a:t>Access the article </a:t>
            </a:r>
            <a:r>
              <a:rPr lang="en-US">
                <a:latin typeface="+mn-lt"/>
                <a:cs typeface="Arial"/>
                <a:hlinkClick r:id="rId3"/>
              </a:rPr>
              <a:t>From the Meanjin Archive: the New Corroboree by Tony Mitchell (2005)</a:t>
            </a:r>
          </a:p>
          <a:p>
            <a:pPr marL="457200" indent="-457200">
              <a:buAutoNum type="arabicPeriod"/>
            </a:pPr>
            <a:r>
              <a:rPr lang="en-US">
                <a:latin typeface="+mn-lt"/>
                <a:cs typeface="Arial"/>
              </a:rPr>
              <a:t>Break into groups of 3-4 students</a:t>
            </a:r>
            <a:endParaRPr lang="en-US">
              <a:latin typeface="+mn-lt"/>
            </a:endParaRPr>
          </a:p>
          <a:p>
            <a:pPr marL="457200" indent="-457200">
              <a:buAutoNum type="arabicPeriod"/>
            </a:pPr>
            <a:r>
              <a:rPr lang="en-US">
                <a:latin typeface="+mn-lt"/>
                <a:cs typeface="Arial"/>
              </a:rPr>
              <a:t>Divide the article among the groups and each group to read and </a:t>
            </a:r>
            <a:r>
              <a:rPr lang="en-US" err="1">
                <a:latin typeface="+mn-lt"/>
                <a:cs typeface="Arial"/>
              </a:rPr>
              <a:t>summarise</a:t>
            </a:r>
            <a:r>
              <a:rPr lang="en-US">
                <a:latin typeface="+mn-lt"/>
                <a:cs typeface="Arial"/>
              </a:rPr>
              <a:t> their distributed section</a:t>
            </a:r>
            <a:endParaRPr lang="en-US">
              <a:latin typeface="+mn-lt"/>
            </a:endParaRPr>
          </a:p>
          <a:p>
            <a:pPr marL="457200" indent="-457200">
              <a:buAutoNum type="arabicPeriod"/>
            </a:pPr>
            <a:r>
              <a:rPr lang="en-US">
                <a:latin typeface="+mn-lt"/>
                <a:cs typeface="Arial"/>
              </a:rPr>
              <a:t>Report your summary back to the class</a:t>
            </a:r>
            <a:endParaRPr lang="en-US">
              <a:latin typeface="+mn-lt"/>
            </a:endParaRPr>
          </a:p>
        </p:txBody>
      </p:sp>
      <p:sp>
        <p:nvSpPr>
          <p:cNvPr id="2" name="Slide Number Placeholder 1">
            <a:extLst>
              <a:ext uri="{FF2B5EF4-FFF2-40B4-BE49-F238E27FC236}">
                <a16:creationId xmlns:a16="http://schemas.microsoft.com/office/drawing/2014/main" id="{DACCE17A-4109-195F-718B-DB51D777AB27}"/>
              </a:ext>
              <a:ext uri="{C183D7F6-B498-43B3-948B-1728B52AA6E4}">
                <adec:decorative xmlns:adec="http://schemas.microsoft.com/office/drawing/2017/decorative" val="1"/>
              </a:ext>
            </a:extLst>
          </p:cNvPr>
          <p:cNvSpPr>
            <a:spLocks noGrp="1"/>
          </p:cNvSpPr>
          <p:nvPr>
            <p:ph type="sldNum" sz="quarter" idx="16"/>
          </p:nvPr>
        </p:nvSpPr>
        <p:spPr/>
        <p:txBody>
          <a:bodyPr/>
          <a:lstStyle/>
          <a:p>
            <a:fld id="{10A01DC5-1685-4615-8240-15192985C6A2}" type="slidenum">
              <a:rPr lang="en-AU" smtClean="0"/>
              <a:t>78</a:t>
            </a:fld>
            <a:endParaRPr lang="en-AU"/>
          </a:p>
        </p:txBody>
      </p:sp>
    </p:spTree>
    <p:extLst>
      <p:ext uri="{BB962C8B-B14F-4D97-AF65-F5344CB8AC3E}">
        <p14:creationId xmlns:p14="http://schemas.microsoft.com/office/powerpoint/2010/main" val="36562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F978DB6-BA60-D4E5-BC8A-480BF214DB9D}"/>
              </a:ext>
            </a:extLst>
          </p:cNvPr>
          <p:cNvSpPr>
            <a:spLocks noGrp="1"/>
          </p:cNvSpPr>
          <p:nvPr>
            <p:ph type="title"/>
          </p:nvPr>
        </p:nvSpPr>
        <p:spPr/>
        <p:txBody>
          <a:bodyPr/>
          <a:lstStyle/>
          <a:p>
            <a:r>
              <a:rPr lang="en-AU">
                <a:solidFill>
                  <a:schemeClr val="tx1"/>
                </a:solidFill>
                <a:latin typeface="+mj-lt"/>
                <a:cs typeface="Arial"/>
              </a:rPr>
              <a:t>Activity 5.1 – hip-hop history  (4)</a:t>
            </a:r>
            <a:endParaRPr lang="en-US">
              <a:solidFill>
                <a:schemeClr val="tx1"/>
              </a:solidFill>
              <a:latin typeface="+mj-lt"/>
              <a:cs typeface="Arial"/>
            </a:endParaRPr>
          </a:p>
        </p:txBody>
      </p:sp>
      <p:sp>
        <p:nvSpPr>
          <p:cNvPr id="6" name="Text Placeholder 5">
            <a:extLst>
              <a:ext uri="{FF2B5EF4-FFF2-40B4-BE49-F238E27FC236}">
                <a16:creationId xmlns:a16="http://schemas.microsoft.com/office/drawing/2014/main" id="{F0B1813D-A00E-2898-0336-10E0AD189AD5}"/>
              </a:ext>
            </a:extLst>
          </p:cNvPr>
          <p:cNvSpPr>
            <a:spLocks noGrp="1"/>
          </p:cNvSpPr>
          <p:nvPr>
            <p:ph type="body" sz="quarter" idx="18"/>
          </p:nvPr>
        </p:nvSpPr>
        <p:spPr/>
        <p:txBody>
          <a:bodyPr/>
          <a:lstStyle/>
          <a:p>
            <a:r>
              <a:rPr lang="en-US">
                <a:latin typeface="+mj-lt"/>
                <a:cs typeface="Arial"/>
              </a:rPr>
              <a:t>Hip-hop Global music culture in Australia</a:t>
            </a:r>
            <a:endParaRPr lang="en-US">
              <a:latin typeface="+mj-lt"/>
            </a:endParaRPr>
          </a:p>
        </p:txBody>
      </p:sp>
      <p:sp>
        <p:nvSpPr>
          <p:cNvPr id="3" name="Rectangle: Rounded Corners 2">
            <a:extLst>
              <a:ext uri="{FF2B5EF4-FFF2-40B4-BE49-F238E27FC236}">
                <a16:creationId xmlns:a16="http://schemas.microsoft.com/office/drawing/2014/main" id="{72C33A7C-61E9-3898-D9F7-C8576B1C6B86}"/>
              </a:ext>
            </a:extLst>
          </p:cNvPr>
          <p:cNvSpPr/>
          <p:nvPr/>
        </p:nvSpPr>
        <p:spPr>
          <a:xfrm>
            <a:off x="359998" y="2357710"/>
            <a:ext cx="11484002" cy="3483586"/>
          </a:xfrm>
          <a:prstGeom prst="roundRect">
            <a:avLst>
              <a:gd name="adj" fmla="val 4734"/>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nSpc>
                <a:spcPct val="150000"/>
              </a:lnSpc>
              <a:spcAft>
                <a:spcPts val="1200"/>
              </a:spcAft>
            </a:pPr>
            <a:r>
              <a:rPr lang="en-AU" sz="2000" b="1">
                <a:solidFill>
                  <a:schemeClr val="tx1"/>
                </a:solidFill>
              </a:rPr>
              <a:t>Discussion</a:t>
            </a:r>
          </a:p>
          <a:p>
            <a:pPr marL="285750" indent="-285750">
              <a:lnSpc>
                <a:spcPct val="150000"/>
              </a:lnSpc>
              <a:spcAft>
                <a:spcPts val="1200"/>
              </a:spcAft>
              <a:buFont typeface="Arial" panose="020B0604020202020204" pitchFamily="34" charset="0"/>
              <a:buChar char="•"/>
            </a:pPr>
            <a:r>
              <a:rPr lang="en-AU" sz="2000">
                <a:solidFill>
                  <a:srgbClr val="000000"/>
                </a:solidFill>
                <a:ea typeface="+mn-lt"/>
                <a:cs typeface="+mn-lt"/>
              </a:rPr>
              <a:t>Why does hip-hop connect with Aboriginal and/or Torres Strait Islander Communities?</a:t>
            </a:r>
          </a:p>
          <a:p>
            <a:pPr marL="285750" indent="-285750">
              <a:lnSpc>
                <a:spcPct val="150000"/>
              </a:lnSpc>
              <a:spcAft>
                <a:spcPts val="1200"/>
              </a:spcAft>
              <a:buFont typeface="Arial" panose="020B0604020202020204" pitchFamily="34" charset="0"/>
              <a:buChar char="•"/>
            </a:pPr>
            <a:r>
              <a:rPr lang="en-AU" sz="2000">
                <a:solidFill>
                  <a:srgbClr val="000000"/>
                </a:solidFill>
                <a:ea typeface="+mn-lt"/>
                <a:cs typeface="+mn-lt"/>
              </a:rPr>
              <a:t>Why is it important for Australian hip-hop artists to perform with their own accents and for Aboriginal hip-hop artists to incorporate their own Aboriginal Language?</a:t>
            </a:r>
            <a:endParaRPr lang="en-AU" sz="2800">
              <a:cs typeface="Arial" panose="020B0604020202020204"/>
            </a:endParaRPr>
          </a:p>
          <a:p>
            <a:pPr marL="285750" indent="-285750">
              <a:lnSpc>
                <a:spcPct val="150000"/>
              </a:lnSpc>
              <a:spcAft>
                <a:spcPts val="1200"/>
              </a:spcAft>
              <a:buFont typeface="Arial" panose="020B0604020202020204" pitchFamily="34" charset="0"/>
              <a:buChar char="•"/>
            </a:pPr>
            <a:r>
              <a:rPr lang="en-AU" sz="2000">
                <a:solidFill>
                  <a:srgbClr val="000000"/>
                </a:solidFill>
                <a:ea typeface="+mn-lt"/>
                <a:cs typeface="+mn-lt"/>
              </a:rPr>
              <a:t>How does hip-hop reflect a Global music culture that supports Indigenous artists around the world to tell their story?</a:t>
            </a:r>
            <a:endParaRPr lang="en-AU" sz="2800">
              <a:ea typeface="+mn-lt"/>
              <a:cs typeface="+mn-lt"/>
            </a:endParaRPr>
          </a:p>
        </p:txBody>
      </p:sp>
      <p:sp>
        <p:nvSpPr>
          <p:cNvPr id="2" name="Slide Number Placeholder 1">
            <a:extLst>
              <a:ext uri="{FF2B5EF4-FFF2-40B4-BE49-F238E27FC236}">
                <a16:creationId xmlns:a16="http://schemas.microsoft.com/office/drawing/2014/main" id="{82A087F9-7AF7-C662-C046-62C97F3066B1}"/>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79</a:t>
            </a:fld>
            <a:endParaRPr lang="en-AU"/>
          </a:p>
        </p:txBody>
      </p:sp>
    </p:spTree>
    <p:extLst>
      <p:ext uri="{BB962C8B-B14F-4D97-AF65-F5344CB8AC3E}">
        <p14:creationId xmlns:p14="http://schemas.microsoft.com/office/powerpoint/2010/main" val="3623151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6AA003-CC01-120A-7FA9-F98D37D5857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4E2AA47-3D10-FFF5-AC41-C24DA0F20AEA}"/>
              </a:ext>
            </a:extLst>
          </p:cNvPr>
          <p:cNvSpPr>
            <a:spLocks noGrp="1" noRot="1" noMove="1" noResize="1" noEditPoints="1" noAdjustHandles="1" noChangeArrowheads="1" noChangeShapeType="1"/>
          </p:cNvSpPr>
          <p:nvPr>
            <p:ph type="title"/>
          </p:nvPr>
        </p:nvSpPr>
        <p:spPr/>
        <p:txBody>
          <a:bodyPr/>
          <a:lstStyle/>
          <a:p>
            <a:r>
              <a:rPr lang="en-AU">
                <a:latin typeface="Arial"/>
                <a:cs typeface="Arial"/>
              </a:rPr>
              <a:t>Aboriginal Symbols (2)</a:t>
            </a:r>
            <a:endParaRPr lang="en-AU"/>
          </a:p>
        </p:txBody>
      </p:sp>
      <p:pic>
        <p:nvPicPr>
          <p:cNvPr id="6" name="Content Placeholder 9" descr="Three wavy lines in an M shape on a vertical alignment. Five circles in ochre colours positioned alongside. Symbolises community and their customs sharing and celebrating common cultural knowledge and values.">
            <a:extLst>
              <a:ext uri="{FF2B5EF4-FFF2-40B4-BE49-F238E27FC236}">
                <a16:creationId xmlns:a16="http://schemas.microsoft.com/office/drawing/2014/main" id="{E2270548-8400-6F5C-99B9-326EA177A9AE}"/>
              </a:ext>
              <a:ext uri="{C183D7F6-B498-43B3-948B-1728B52AA6E4}">
                <adec:decorative xmlns:adec="http://schemas.microsoft.com/office/drawing/2017/decorative" val="0"/>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60000" y="1268608"/>
            <a:ext cx="1083150" cy="1077679"/>
          </a:xfrm>
          <a:prstGeom prst="rect">
            <a:avLst/>
          </a:prstGeom>
        </p:spPr>
      </p:pic>
      <p:sp>
        <p:nvSpPr>
          <p:cNvPr id="4" name="TextBox 3">
            <a:extLst>
              <a:ext uri="{FF2B5EF4-FFF2-40B4-BE49-F238E27FC236}">
                <a16:creationId xmlns:a16="http://schemas.microsoft.com/office/drawing/2014/main" id="{925F6D6B-E9FC-913F-087A-B3E5C01A0841}"/>
              </a:ext>
            </a:extLst>
          </p:cNvPr>
          <p:cNvSpPr txBox="1">
            <a:spLocks/>
          </p:cNvSpPr>
          <p:nvPr/>
        </p:nvSpPr>
        <p:spPr>
          <a:xfrm>
            <a:off x="1496350" y="1389211"/>
            <a:ext cx="1610534" cy="914400"/>
          </a:xfrm>
          <a:prstGeom prst="rect">
            <a:avLst/>
          </a:prstGeom>
          <a:noFill/>
        </p:spPr>
        <p:txBody>
          <a:bodyPr wrap="square" lIns="0" tIns="0" rIns="0" bIns="0" rtlCol="0" anchor="ctr">
            <a:noAutofit/>
          </a:bodyPr>
          <a:lstStyle/>
          <a:p>
            <a:r>
              <a:rPr lang="en-AU" sz="1600">
                <a:solidFill>
                  <a:schemeClr val="accent1"/>
                </a:solidFill>
                <a:latin typeface="+mj-lt"/>
              </a:rPr>
              <a:t>Systems and Protocols</a:t>
            </a:r>
            <a:endParaRPr lang="en-AU" sz="1600">
              <a:latin typeface="+mj-lt"/>
            </a:endParaRPr>
          </a:p>
        </p:txBody>
      </p:sp>
      <p:sp>
        <p:nvSpPr>
          <p:cNvPr id="21" name="TextBox 20">
            <a:extLst>
              <a:ext uri="{FF2B5EF4-FFF2-40B4-BE49-F238E27FC236}">
                <a16:creationId xmlns:a16="http://schemas.microsoft.com/office/drawing/2014/main" id="{E66475C5-5076-69ED-B6E9-35E949290655}"/>
              </a:ext>
            </a:extLst>
          </p:cNvPr>
          <p:cNvSpPr txBox="1">
            <a:spLocks/>
          </p:cNvSpPr>
          <p:nvPr/>
        </p:nvSpPr>
        <p:spPr>
          <a:xfrm>
            <a:off x="489906" y="2388082"/>
            <a:ext cx="2616978" cy="914400"/>
          </a:xfrm>
          <a:prstGeom prst="rect">
            <a:avLst/>
          </a:prstGeom>
          <a:noFill/>
        </p:spPr>
        <p:txBody>
          <a:bodyPr wrap="square" lIns="0" tIns="0" rIns="0" bIns="0" rtlCol="0">
            <a:noAutofit/>
          </a:bodyPr>
          <a:lstStyle/>
          <a:p>
            <a:r>
              <a:rPr lang="en-AU" sz="1200"/>
              <a:t>This symbol shows each mob as circles with their own customs yet sharing the same values and celebrating together on the path rather than being divided.</a:t>
            </a:r>
          </a:p>
        </p:txBody>
      </p:sp>
      <p:pic>
        <p:nvPicPr>
          <p:cNvPr id="8" name="Content Placeholder 9" descr="Five Emu footprints in ochre tones. Emu footprints are three toed like arrows. Symbolises how Aboriginal people learn kinship, responsibility and obligations.">
            <a:extLst>
              <a:ext uri="{FF2B5EF4-FFF2-40B4-BE49-F238E27FC236}">
                <a16:creationId xmlns:a16="http://schemas.microsoft.com/office/drawing/2014/main" id="{24F8F8EB-0F63-1718-3459-0523D22F1800}"/>
              </a:ext>
              <a:ext uri="{C183D7F6-B498-43B3-948B-1728B52AA6E4}">
                <adec:decorative xmlns:adec="http://schemas.microsoft.com/office/drawing/2017/decorative" val="0"/>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3252072" y="1268607"/>
            <a:ext cx="1077679" cy="1077679"/>
          </a:xfrm>
          <a:prstGeom prst="rect">
            <a:avLst/>
          </a:prstGeom>
        </p:spPr>
      </p:pic>
      <p:sp>
        <p:nvSpPr>
          <p:cNvPr id="7" name="TextBox 6">
            <a:extLst>
              <a:ext uri="{FF2B5EF4-FFF2-40B4-BE49-F238E27FC236}">
                <a16:creationId xmlns:a16="http://schemas.microsoft.com/office/drawing/2014/main" id="{6B912500-2E08-9075-1711-AFF828AAEA96}"/>
              </a:ext>
            </a:extLst>
          </p:cNvPr>
          <p:cNvSpPr txBox="1">
            <a:spLocks/>
          </p:cNvSpPr>
          <p:nvPr/>
        </p:nvSpPr>
        <p:spPr>
          <a:xfrm>
            <a:off x="4278874" y="1389211"/>
            <a:ext cx="1610534" cy="914400"/>
          </a:xfrm>
          <a:prstGeom prst="rect">
            <a:avLst/>
          </a:prstGeom>
          <a:noFill/>
        </p:spPr>
        <p:txBody>
          <a:bodyPr wrap="square" lIns="0" tIns="0" rIns="0" bIns="0" rtlCol="0" anchor="ctr">
            <a:noAutofit/>
          </a:bodyPr>
          <a:lstStyle/>
          <a:p>
            <a:r>
              <a:rPr lang="en-AU" sz="1600">
                <a:solidFill>
                  <a:schemeClr val="accent1"/>
                </a:solidFill>
                <a:latin typeface="+mj-lt"/>
              </a:rPr>
              <a:t>Systems and Protocols</a:t>
            </a:r>
            <a:endParaRPr lang="en-AU" sz="1600">
              <a:latin typeface="+mj-lt"/>
            </a:endParaRPr>
          </a:p>
        </p:txBody>
      </p:sp>
      <p:sp>
        <p:nvSpPr>
          <p:cNvPr id="29" name="TextBox 28">
            <a:extLst>
              <a:ext uri="{FF2B5EF4-FFF2-40B4-BE49-F238E27FC236}">
                <a16:creationId xmlns:a16="http://schemas.microsoft.com/office/drawing/2014/main" id="{8E3D9C92-5CE0-63E8-F5E6-CC4FEFBC4B08}"/>
              </a:ext>
            </a:extLst>
          </p:cNvPr>
          <p:cNvSpPr txBox="1">
            <a:spLocks/>
          </p:cNvSpPr>
          <p:nvPr/>
        </p:nvSpPr>
        <p:spPr>
          <a:xfrm>
            <a:off x="3401775" y="2388082"/>
            <a:ext cx="2616978" cy="914400"/>
          </a:xfrm>
          <a:prstGeom prst="rect">
            <a:avLst/>
          </a:prstGeom>
          <a:noFill/>
        </p:spPr>
        <p:txBody>
          <a:bodyPr wrap="square" lIns="0" tIns="0" rIns="0" bIns="0" rtlCol="0">
            <a:noAutofit/>
          </a:bodyPr>
          <a:lstStyle/>
          <a:p>
            <a:pPr>
              <a:spcBef>
                <a:spcPts val="600"/>
              </a:spcBef>
              <a:spcAft>
                <a:spcPts val="600"/>
              </a:spcAft>
            </a:pPr>
            <a:r>
              <a:rPr lang="en-AU" sz="1200"/>
              <a:t>This symbol shows Emu prints, representing how our mob learns kinship, responsibilities, and obligations from that animal.</a:t>
            </a:r>
          </a:p>
        </p:txBody>
      </p:sp>
      <p:pic>
        <p:nvPicPr>
          <p:cNvPr id="9" name="Content Placeholder 9" descr="Open hand stencil against an ochre background surrounded by bubbles and then a dark border. Symbolises painting in caves showing enduring connect to country and stories.">
            <a:extLst>
              <a:ext uri="{FF2B5EF4-FFF2-40B4-BE49-F238E27FC236}">
                <a16:creationId xmlns:a16="http://schemas.microsoft.com/office/drawing/2014/main" id="{E16E05C2-4B8F-22A7-5F91-E30BB329EA15}"/>
              </a:ext>
              <a:ext uri="{C183D7F6-B498-43B3-948B-1728B52AA6E4}">
                <adec:decorative xmlns:adec="http://schemas.microsoft.com/office/drawing/2017/decorative" val="0"/>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6101968" y="1316674"/>
            <a:ext cx="1054077" cy="1054077"/>
          </a:xfrm>
          <a:prstGeom prst="rect">
            <a:avLst/>
          </a:prstGeom>
        </p:spPr>
      </p:pic>
      <p:sp>
        <p:nvSpPr>
          <p:cNvPr id="15" name="TextBox 14">
            <a:extLst>
              <a:ext uri="{FF2B5EF4-FFF2-40B4-BE49-F238E27FC236}">
                <a16:creationId xmlns:a16="http://schemas.microsoft.com/office/drawing/2014/main" id="{65EF33CB-085E-C2E8-584E-3532A099C256}"/>
              </a:ext>
            </a:extLst>
          </p:cNvPr>
          <p:cNvSpPr txBox="1">
            <a:spLocks/>
          </p:cNvSpPr>
          <p:nvPr/>
        </p:nvSpPr>
        <p:spPr>
          <a:xfrm>
            <a:off x="7188483" y="1389211"/>
            <a:ext cx="1610534" cy="914400"/>
          </a:xfrm>
          <a:prstGeom prst="rect">
            <a:avLst/>
          </a:prstGeom>
          <a:noFill/>
        </p:spPr>
        <p:txBody>
          <a:bodyPr wrap="square" lIns="0" tIns="0" rIns="0" bIns="0" rtlCol="0" anchor="ctr">
            <a:noAutofit/>
          </a:bodyPr>
          <a:lstStyle/>
          <a:p>
            <a:r>
              <a:rPr lang="en-AU" sz="1600">
                <a:solidFill>
                  <a:schemeClr val="accent1"/>
                </a:solidFill>
                <a:latin typeface="+mj-lt"/>
              </a:rPr>
              <a:t>Aboriginal Cultures</a:t>
            </a:r>
            <a:endParaRPr lang="en-AU" sz="1600">
              <a:latin typeface="+mj-lt"/>
            </a:endParaRPr>
          </a:p>
        </p:txBody>
      </p:sp>
      <p:sp>
        <p:nvSpPr>
          <p:cNvPr id="30" name="TextBox 29">
            <a:extLst>
              <a:ext uri="{FF2B5EF4-FFF2-40B4-BE49-F238E27FC236}">
                <a16:creationId xmlns:a16="http://schemas.microsoft.com/office/drawing/2014/main" id="{F7597CA5-E48F-7124-BA49-0412E93403CF}"/>
              </a:ext>
            </a:extLst>
          </p:cNvPr>
          <p:cNvSpPr txBox="1">
            <a:spLocks/>
          </p:cNvSpPr>
          <p:nvPr/>
        </p:nvSpPr>
        <p:spPr>
          <a:xfrm>
            <a:off x="6235239" y="2382890"/>
            <a:ext cx="2480464" cy="914400"/>
          </a:xfrm>
          <a:prstGeom prst="rect">
            <a:avLst/>
          </a:prstGeom>
          <a:noFill/>
        </p:spPr>
        <p:txBody>
          <a:bodyPr wrap="square" lIns="0" tIns="0" rIns="0" bIns="0" rtlCol="0">
            <a:noAutofit/>
          </a:bodyPr>
          <a:lstStyle/>
          <a:p>
            <a:pPr>
              <a:spcBef>
                <a:spcPts val="600"/>
              </a:spcBef>
              <a:spcAft>
                <a:spcPts val="600"/>
              </a:spcAft>
            </a:pPr>
            <a:r>
              <a:rPr lang="en-AU" sz="1200"/>
              <a:t>This symbol is represented by a hand stencil painted in caves, showing our enduring connection to Country and story.</a:t>
            </a:r>
          </a:p>
        </p:txBody>
      </p:sp>
      <p:pic>
        <p:nvPicPr>
          <p:cNvPr id="10" name="Content Placeholder 9" descr="Seven concentric circles in ochre tones with 8 groups of 3 spikes radiating out from compass points. Symbolises knowledge is not static but our stories and paths are guided by ancestors.">
            <a:extLst>
              <a:ext uri="{FF2B5EF4-FFF2-40B4-BE49-F238E27FC236}">
                <a16:creationId xmlns:a16="http://schemas.microsoft.com/office/drawing/2014/main" id="{C29B65FE-B10F-91A5-1263-A04B35370662}"/>
              </a:ext>
              <a:ext uri="{C183D7F6-B498-43B3-948B-1728B52AA6E4}">
                <adec:decorative xmlns:adec="http://schemas.microsoft.com/office/drawing/2017/decorative" val="0"/>
              </a:ext>
            </a:extLst>
          </p:cNvPr>
          <p:cNvPicPr>
            <a:picLocks noChangeAspect="1"/>
          </p:cNvPicPr>
          <p:nvPr/>
        </p:nvPicPr>
        <p:blipFill>
          <a:blip r:embed="rId6">
            <a:extLst>
              <a:ext uri="{28A0092B-C50C-407E-A947-70E740481C1C}">
                <a14:useLocalDpi xmlns:a14="http://schemas.microsoft.com/office/drawing/2010/main"/>
              </a:ext>
            </a:extLst>
          </a:blip>
          <a:srcRect/>
          <a:stretch/>
        </p:blipFill>
        <p:spPr>
          <a:xfrm>
            <a:off x="8941884" y="1386436"/>
            <a:ext cx="1018469" cy="1018469"/>
          </a:xfrm>
          <a:prstGeom prst="rect">
            <a:avLst/>
          </a:prstGeom>
        </p:spPr>
      </p:pic>
      <p:sp>
        <p:nvSpPr>
          <p:cNvPr id="16" name="TextBox 15">
            <a:extLst>
              <a:ext uri="{FF2B5EF4-FFF2-40B4-BE49-F238E27FC236}">
                <a16:creationId xmlns:a16="http://schemas.microsoft.com/office/drawing/2014/main" id="{93B2D95A-33E7-1C7B-2A81-76C80B667B67}"/>
              </a:ext>
            </a:extLst>
          </p:cNvPr>
          <p:cNvSpPr txBox="1">
            <a:spLocks/>
          </p:cNvSpPr>
          <p:nvPr/>
        </p:nvSpPr>
        <p:spPr>
          <a:xfrm>
            <a:off x="10013554" y="1386436"/>
            <a:ext cx="1610534" cy="914400"/>
          </a:xfrm>
          <a:prstGeom prst="rect">
            <a:avLst/>
          </a:prstGeom>
          <a:noFill/>
        </p:spPr>
        <p:txBody>
          <a:bodyPr wrap="square" lIns="0" tIns="0" rIns="0" bIns="0" rtlCol="0" anchor="ctr">
            <a:noAutofit/>
          </a:bodyPr>
          <a:lstStyle/>
          <a:p>
            <a:r>
              <a:rPr lang="en-AU" sz="1600">
                <a:solidFill>
                  <a:schemeClr val="accent1"/>
                </a:solidFill>
                <a:latin typeface="+mj-lt"/>
              </a:rPr>
              <a:t>Dynamic and Evolving</a:t>
            </a:r>
            <a:endParaRPr lang="en-AU" sz="1600">
              <a:latin typeface="+mj-lt"/>
            </a:endParaRPr>
          </a:p>
        </p:txBody>
      </p:sp>
      <p:sp>
        <p:nvSpPr>
          <p:cNvPr id="31" name="TextBox 30">
            <a:extLst>
              <a:ext uri="{FF2B5EF4-FFF2-40B4-BE49-F238E27FC236}">
                <a16:creationId xmlns:a16="http://schemas.microsoft.com/office/drawing/2014/main" id="{307BEF88-2116-BE14-86DD-7838A6407786}"/>
              </a:ext>
            </a:extLst>
          </p:cNvPr>
          <p:cNvSpPr txBox="1">
            <a:spLocks/>
          </p:cNvSpPr>
          <p:nvPr/>
        </p:nvSpPr>
        <p:spPr>
          <a:xfrm>
            <a:off x="9034104" y="2377612"/>
            <a:ext cx="2616978" cy="914400"/>
          </a:xfrm>
          <a:prstGeom prst="rect">
            <a:avLst/>
          </a:prstGeom>
          <a:noFill/>
        </p:spPr>
        <p:txBody>
          <a:bodyPr wrap="square" lIns="0" tIns="0" rIns="0" bIns="0" rtlCol="0">
            <a:noAutofit/>
          </a:bodyPr>
          <a:lstStyle/>
          <a:p>
            <a:pPr>
              <a:spcBef>
                <a:spcPts val="600"/>
              </a:spcBef>
              <a:spcAft>
                <a:spcPts val="600"/>
              </a:spcAft>
            </a:pPr>
            <a:r>
              <a:rPr lang="en-AU" sz="1200"/>
              <a:t>This symbol shows that knowledges are not static but continue to develop, expressed through our stories and paths as we adapt to current times while still living by the same values our old people held thousands of years ago.</a:t>
            </a:r>
          </a:p>
        </p:txBody>
      </p:sp>
      <p:pic>
        <p:nvPicPr>
          <p:cNvPr id="11" name="Content Placeholder 9" descr="Two vertical boomerangs side by side resembling an X. One is decorated with long vertical lines and one with cross hatches in ochre colours. Symbolises tools and continuation of practices that preserve culture.">
            <a:extLst>
              <a:ext uri="{FF2B5EF4-FFF2-40B4-BE49-F238E27FC236}">
                <a16:creationId xmlns:a16="http://schemas.microsoft.com/office/drawing/2014/main" id="{26A2A60D-C12F-06DA-376C-87AC6505D489}"/>
              </a:ext>
              <a:ext uri="{C183D7F6-B498-43B3-948B-1728B52AA6E4}">
                <adec:decorative xmlns:adec="http://schemas.microsoft.com/office/drawing/2017/decorative" val="0"/>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438356" y="3791755"/>
            <a:ext cx="992856" cy="986874"/>
          </a:xfrm>
          <a:prstGeom prst="rect">
            <a:avLst/>
          </a:prstGeom>
        </p:spPr>
      </p:pic>
      <p:sp>
        <p:nvSpPr>
          <p:cNvPr id="17" name="TextBox 16">
            <a:extLst>
              <a:ext uri="{FF2B5EF4-FFF2-40B4-BE49-F238E27FC236}">
                <a16:creationId xmlns:a16="http://schemas.microsoft.com/office/drawing/2014/main" id="{8A3F41FE-32C1-DBDA-1E07-5EDF50664E89}"/>
              </a:ext>
            </a:extLst>
          </p:cNvPr>
          <p:cNvSpPr txBox="1">
            <a:spLocks/>
          </p:cNvSpPr>
          <p:nvPr/>
        </p:nvSpPr>
        <p:spPr>
          <a:xfrm>
            <a:off x="1505278" y="3855403"/>
            <a:ext cx="1610534" cy="914400"/>
          </a:xfrm>
          <a:prstGeom prst="rect">
            <a:avLst/>
          </a:prstGeom>
          <a:noFill/>
        </p:spPr>
        <p:txBody>
          <a:bodyPr wrap="square" lIns="0" tIns="0" rIns="0" bIns="0" rtlCol="0" anchor="ctr">
            <a:noAutofit/>
          </a:bodyPr>
          <a:lstStyle/>
          <a:p>
            <a:r>
              <a:rPr lang="en-AU" sz="1600">
                <a:solidFill>
                  <a:schemeClr val="accent1"/>
                </a:solidFill>
                <a:latin typeface="+mj-lt"/>
              </a:rPr>
              <a:t>Cultural Practices</a:t>
            </a:r>
            <a:endParaRPr lang="en-AU" sz="1600">
              <a:latin typeface="+mj-lt"/>
            </a:endParaRPr>
          </a:p>
        </p:txBody>
      </p:sp>
      <p:sp>
        <p:nvSpPr>
          <p:cNvPr id="32" name="TextBox 31">
            <a:extLst>
              <a:ext uri="{FF2B5EF4-FFF2-40B4-BE49-F238E27FC236}">
                <a16:creationId xmlns:a16="http://schemas.microsoft.com/office/drawing/2014/main" id="{92966EA2-2B29-F6D2-9777-069B7D9EC150}"/>
              </a:ext>
            </a:extLst>
          </p:cNvPr>
          <p:cNvSpPr txBox="1">
            <a:spLocks/>
          </p:cNvSpPr>
          <p:nvPr/>
        </p:nvSpPr>
        <p:spPr>
          <a:xfrm>
            <a:off x="489906" y="4820424"/>
            <a:ext cx="2616978" cy="914400"/>
          </a:xfrm>
          <a:prstGeom prst="rect">
            <a:avLst/>
          </a:prstGeom>
          <a:noFill/>
        </p:spPr>
        <p:txBody>
          <a:bodyPr wrap="square" lIns="0" tIns="0" rIns="0" bIns="0" rtlCol="0">
            <a:noAutofit/>
          </a:bodyPr>
          <a:lstStyle/>
          <a:p>
            <a:pPr>
              <a:spcBef>
                <a:spcPts val="600"/>
              </a:spcBef>
              <a:spcAft>
                <a:spcPts val="600"/>
              </a:spcAft>
            </a:pPr>
            <a:r>
              <a:rPr lang="en-AU" sz="1200"/>
              <a:t>The symbol reflects the use of tools and the ​continuation of our practices, highlighting the ​importance of carrying them forward rather ​than simply preserving them.</a:t>
            </a:r>
          </a:p>
        </p:txBody>
      </p:sp>
      <p:grpSp>
        <p:nvGrpSpPr>
          <p:cNvPr id="36" name="Group 35">
            <a:extLst>
              <a:ext uri="{FF2B5EF4-FFF2-40B4-BE49-F238E27FC236}">
                <a16:creationId xmlns:a16="http://schemas.microsoft.com/office/drawing/2014/main" id="{0C5C5B62-5776-0FB7-6FD1-CFF5E32D0737}"/>
              </a:ext>
              <a:ext uri="{C183D7F6-B498-43B3-948B-1728B52AA6E4}">
                <adec:decorative xmlns:adec="http://schemas.microsoft.com/office/drawing/2017/decorative" val="1"/>
              </a:ext>
            </a:extLst>
          </p:cNvPr>
          <p:cNvGrpSpPr>
            <a:grpSpLocks/>
          </p:cNvGrpSpPr>
          <p:nvPr/>
        </p:nvGrpSpPr>
        <p:grpSpPr>
          <a:xfrm>
            <a:off x="386425" y="1279251"/>
            <a:ext cx="11264657" cy="4787424"/>
            <a:chOff x="348000" y="1279251"/>
            <a:chExt cx="11264657" cy="4787424"/>
          </a:xfrm>
        </p:grpSpPr>
        <p:cxnSp>
          <p:nvCxnSpPr>
            <p:cNvPr id="23" name="Straight Connector 22">
              <a:extLst>
                <a:ext uri="{FF2B5EF4-FFF2-40B4-BE49-F238E27FC236}">
                  <a16:creationId xmlns:a16="http://schemas.microsoft.com/office/drawing/2014/main" id="{144EF47B-29C4-378D-302A-33968B1BBB9F}"/>
                </a:ext>
              </a:extLst>
            </p:cNvPr>
            <p:cNvCxnSpPr>
              <a:cxnSpLocks/>
            </p:cNvCxnSpPr>
            <p:nvPr/>
          </p:nvCxnSpPr>
          <p:spPr>
            <a:xfrm>
              <a:off x="348000" y="3757876"/>
              <a:ext cx="11264657" cy="0"/>
            </a:xfrm>
            <a:prstGeom prst="line">
              <a:avLst/>
            </a:prstGeom>
            <a:ln w="317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60A88A6B-851E-F123-2373-D4BFC4CA2ABF}"/>
                </a:ext>
              </a:extLst>
            </p:cNvPr>
            <p:cNvCxnSpPr>
              <a:cxnSpLocks/>
            </p:cNvCxnSpPr>
            <p:nvPr/>
          </p:nvCxnSpPr>
          <p:spPr>
            <a:xfrm>
              <a:off x="6031267" y="1279251"/>
              <a:ext cx="0" cy="4779871"/>
            </a:xfrm>
            <a:prstGeom prst="line">
              <a:avLst/>
            </a:prstGeom>
            <a:ln w="317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7B3025C1-31D5-3EFA-E2C7-1175AE80BA15}"/>
                </a:ext>
              </a:extLst>
            </p:cNvPr>
            <p:cNvCxnSpPr>
              <a:cxnSpLocks/>
            </p:cNvCxnSpPr>
            <p:nvPr/>
          </p:nvCxnSpPr>
          <p:spPr>
            <a:xfrm>
              <a:off x="3204972" y="1286804"/>
              <a:ext cx="0" cy="4779871"/>
            </a:xfrm>
            <a:prstGeom prst="line">
              <a:avLst/>
            </a:prstGeom>
            <a:ln w="317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D43D6D19-2E02-8C88-07CC-E86F4791B12B}"/>
                </a:ext>
              </a:extLst>
            </p:cNvPr>
            <p:cNvCxnSpPr>
              <a:cxnSpLocks/>
            </p:cNvCxnSpPr>
            <p:nvPr/>
          </p:nvCxnSpPr>
          <p:spPr>
            <a:xfrm>
              <a:off x="8813792" y="1286804"/>
              <a:ext cx="0" cy="4779871"/>
            </a:xfrm>
            <a:prstGeom prst="line">
              <a:avLst/>
            </a:prstGeom>
            <a:ln w="31750">
              <a:solidFill>
                <a:schemeClr val="accent6"/>
              </a:solidFill>
            </a:ln>
          </p:spPr>
          <p:style>
            <a:lnRef idx="1">
              <a:schemeClr val="accent1"/>
            </a:lnRef>
            <a:fillRef idx="0">
              <a:schemeClr val="accent1"/>
            </a:fillRef>
            <a:effectRef idx="0">
              <a:schemeClr val="accent1"/>
            </a:effectRef>
            <a:fontRef idx="minor">
              <a:schemeClr val="tx1"/>
            </a:fontRef>
          </p:style>
        </p:cxnSp>
      </p:grpSp>
      <p:sp>
        <p:nvSpPr>
          <p:cNvPr id="12" name="Text Placeholder 4">
            <a:extLst>
              <a:ext uri="{FF2B5EF4-FFF2-40B4-BE49-F238E27FC236}">
                <a16:creationId xmlns:a16="http://schemas.microsoft.com/office/drawing/2014/main" id="{31BE77F9-5B13-E7B8-4090-11FD97A1CAD7}"/>
              </a:ext>
              <a:ext uri="{C183D7F6-B498-43B3-948B-1728B52AA6E4}">
                <adec:decorative xmlns:adec="http://schemas.microsoft.com/office/drawing/2017/decorative" val="0"/>
              </a:ext>
            </a:extLst>
          </p:cNvPr>
          <p:cNvSpPr txBox="1">
            <a:spLocks/>
          </p:cNvSpPr>
          <p:nvPr/>
        </p:nvSpPr>
        <p:spPr>
          <a:xfrm>
            <a:off x="348000" y="6497999"/>
            <a:ext cx="6407999" cy="197999"/>
          </a:xfrm>
          <a:prstGeom prst="rect">
            <a:avLst/>
          </a:prstGeom>
        </p:spPr>
        <p:txBody>
          <a:bodyPr/>
          <a:lstStyle>
            <a:lvl1pPr marL="0" indent="0" algn="l" defTabSz="914377" rtl="0" eaLnBrk="1" latinLnBrk="0" hangingPunct="1">
              <a:lnSpc>
                <a:spcPct val="10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0" indent="0" algn="l" defTabSz="914377"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0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0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000"/>
              <a:t>Symbols © Kayleb Waters, 2025. Used with permission.</a:t>
            </a:r>
          </a:p>
        </p:txBody>
      </p:sp>
      <p:sp>
        <p:nvSpPr>
          <p:cNvPr id="44" name="Slide Number Placeholder 1">
            <a:extLst>
              <a:ext uri="{FF2B5EF4-FFF2-40B4-BE49-F238E27FC236}">
                <a16:creationId xmlns:a16="http://schemas.microsoft.com/office/drawing/2014/main" id="{0F086321-0B31-A090-7B60-2F76BD89A632}"/>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8</a:t>
            </a:fld>
            <a:endParaRPr kumimoji="0" lang="en-AU" sz="1200" b="0" i="0" u="none" strike="noStrike" kern="1200" cap="none" spc="0" normalizeH="0" baseline="0" noProof="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3353100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747EEB-72F8-508B-312F-8BFB7FDD5AA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481E22F-0109-4405-401C-08468C89CFFC}"/>
              </a:ext>
            </a:extLst>
          </p:cNvPr>
          <p:cNvSpPr>
            <a:spLocks noGrp="1"/>
          </p:cNvSpPr>
          <p:nvPr>
            <p:ph type="title"/>
          </p:nvPr>
        </p:nvSpPr>
        <p:spPr>
          <a:xfrm>
            <a:off x="5400000" y="360000"/>
            <a:ext cx="6407150" cy="554400"/>
          </a:xfrm>
        </p:spPr>
        <p:txBody>
          <a:bodyPr anchor="t">
            <a:normAutofit/>
          </a:bodyPr>
          <a:lstStyle/>
          <a:p>
            <a:r>
              <a:rPr lang="en-AU">
                <a:latin typeface="+mj-lt"/>
              </a:rPr>
              <a:t>Archie Roach</a:t>
            </a:r>
          </a:p>
        </p:txBody>
      </p:sp>
      <p:sp>
        <p:nvSpPr>
          <p:cNvPr id="18" name="Text Placeholder 5">
            <a:extLst>
              <a:ext uri="{FF2B5EF4-FFF2-40B4-BE49-F238E27FC236}">
                <a16:creationId xmlns:a16="http://schemas.microsoft.com/office/drawing/2014/main" id="{D59C6A9C-D0AF-1EF3-E920-1B53F8DB3F0F}"/>
              </a:ext>
            </a:extLst>
          </p:cNvPr>
          <p:cNvSpPr>
            <a:spLocks noGrp="1"/>
          </p:cNvSpPr>
          <p:nvPr>
            <p:ph type="body" sz="quarter" idx="18"/>
          </p:nvPr>
        </p:nvSpPr>
        <p:spPr>
          <a:xfrm>
            <a:off x="5399998" y="982520"/>
            <a:ext cx="6407150" cy="294189"/>
          </a:xfrm>
        </p:spPr>
        <p:txBody>
          <a:bodyPr/>
          <a:lstStyle/>
          <a:p>
            <a:r>
              <a:rPr lang="en-US">
                <a:latin typeface="+mj-lt"/>
              </a:rPr>
              <a:t>Gunditjmara and Bundjalung</a:t>
            </a:r>
          </a:p>
        </p:txBody>
      </p:sp>
      <p:sp>
        <p:nvSpPr>
          <p:cNvPr id="16" name="Text Placeholder 4">
            <a:extLst>
              <a:ext uri="{FF2B5EF4-FFF2-40B4-BE49-F238E27FC236}">
                <a16:creationId xmlns:a16="http://schemas.microsoft.com/office/drawing/2014/main" id="{B6B4F31D-31AA-BC47-E948-B712D0BA8DBF}"/>
              </a:ext>
            </a:extLst>
          </p:cNvPr>
          <p:cNvSpPr>
            <a:spLocks noGrp="1"/>
          </p:cNvSpPr>
          <p:nvPr>
            <p:ph type="body" sz="quarter" idx="17"/>
          </p:nvPr>
        </p:nvSpPr>
        <p:spPr>
          <a:xfrm>
            <a:off x="5399998" y="1761382"/>
            <a:ext cx="6407150" cy="3328411"/>
          </a:xfrm>
        </p:spPr>
        <p:txBody>
          <a:bodyPr vert="horz" lIns="0" tIns="0" rIns="0" bIns="0" rtlCol="0" anchor="t">
            <a:noAutofit/>
          </a:bodyPr>
          <a:lstStyle/>
          <a:p>
            <a:r>
              <a:rPr lang="en-AU" sz="1800">
                <a:latin typeface="+mn-lt"/>
                <a:cs typeface="Arial"/>
              </a:rPr>
              <a:t>We pay our respects to Uncle Archie Roach (1956–2022), a proud Gunditjmara and Bundjalung man, musician, and storyteller. As a member of the Stolen Generations, he used his powerful songs, especially ‘Took the Children Away’, to share his story and raise awareness about the strength, resilience, and enduring impact of the Stolen Generations. In 2015 he was made a Member of the Order of Australia for his service to the arts and social justice.</a:t>
            </a:r>
            <a:endParaRPr lang="en-AU" sz="1200">
              <a:latin typeface="+mn-lt"/>
            </a:endParaRPr>
          </a:p>
        </p:txBody>
      </p:sp>
      <p:sp>
        <p:nvSpPr>
          <p:cNvPr id="5" name="TextBox 4">
            <a:extLst>
              <a:ext uri="{FF2B5EF4-FFF2-40B4-BE49-F238E27FC236}">
                <a16:creationId xmlns:a16="http://schemas.microsoft.com/office/drawing/2014/main" id="{97A8A6EE-C369-A5EB-8F63-F9FC5D9908D9}"/>
              </a:ext>
            </a:extLst>
          </p:cNvPr>
          <p:cNvSpPr txBox="1"/>
          <p:nvPr/>
        </p:nvSpPr>
        <p:spPr>
          <a:xfrm>
            <a:off x="5399997" y="5251300"/>
            <a:ext cx="6407149" cy="461665"/>
          </a:xfrm>
          <a:prstGeom prst="rect">
            <a:avLst/>
          </a:prstGeom>
          <a:noFill/>
        </p:spPr>
        <p:txBody>
          <a:bodyPr wrap="square" lIns="36000">
            <a:spAutoFit/>
          </a:bodyPr>
          <a:lstStyle/>
          <a:p>
            <a:r>
              <a:rPr lang="en-AU" sz="1200">
                <a:latin typeface="+mn-lt"/>
              </a:rPr>
              <a:t>This information has been respectfully adapted from the obituary of Archie Roach published by the Australian National University</a:t>
            </a:r>
            <a:r>
              <a:rPr lang="en-AU" sz="1200">
                <a:latin typeface="+mn-lt"/>
                <a:cs typeface="Arial"/>
              </a:rPr>
              <a:t>, shared respectfully to honour Uncle Archie’s legacy.</a:t>
            </a:r>
            <a:endParaRPr lang="en-US" sz="1200">
              <a:latin typeface="+mn-lt"/>
              <a:cs typeface="Arial"/>
            </a:endParaRPr>
          </a:p>
        </p:txBody>
      </p:sp>
      <p:pic>
        <p:nvPicPr>
          <p:cNvPr id="6" name="Picture Placeholder 5">
            <a:extLst>
              <a:ext uri="{FF2B5EF4-FFF2-40B4-BE49-F238E27FC236}">
                <a16:creationId xmlns:a16="http://schemas.microsoft.com/office/drawing/2014/main" id="{3CBD4BA3-A641-03F5-5AAC-CECA4983543B}"/>
              </a:ext>
              <a:ext uri="{C183D7F6-B498-43B3-948B-1728B52AA6E4}">
                <adec:decorative xmlns:adec="http://schemas.microsoft.com/office/drawing/2017/decorative" val="1"/>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a:xfrm>
            <a:off x="0" y="0"/>
            <a:ext cx="5040000" cy="6301648"/>
          </a:xfrm>
          <a:prstGeom prst="rect">
            <a:avLst/>
          </a:prstGeom>
        </p:spPr>
      </p:pic>
      <p:sp>
        <p:nvSpPr>
          <p:cNvPr id="7" name="TextBox 6">
            <a:extLst>
              <a:ext uri="{FF2B5EF4-FFF2-40B4-BE49-F238E27FC236}">
                <a16:creationId xmlns:a16="http://schemas.microsoft.com/office/drawing/2014/main" id="{9880D8F5-8550-E807-83C0-3A16F77B4DD9}"/>
              </a:ext>
              <a:ext uri="{C183D7F6-B498-43B3-948B-1728B52AA6E4}">
                <adec:decorative xmlns:adec="http://schemas.microsoft.com/office/drawing/2017/decorative" val="1"/>
              </a:ext>
            </a:extLst>
          </p:cNvPr>
          <p:cNvSpPr txBox="1"/>
          <p:nvPr/>
        </p:nvSpPr>
        <p:spPr>
          <a:xfrm>
            <a:off x="194898" y="6516000"/>
            <a:ext cx="4845102" cy="180000"/>
          </a:xfrm>
          <a:prstGeom prst="rect">
            <a:avLst/>
          </a:prstGeom>
          <a:noFill/>
        </p:spPr>
        <p:txBody>
          <a:bodyPr wrap="square" lIns="0" tIns="0" rIns="0" bIns="0" rtlCol="0">
            <a:noAutofit/>
          </a:bodyPr>
          <a:lstStyle/>
          <a:p>
            <a:r>
              <a:rPr lang="en-AU" sz="800">
                <a:hlinkClick r:id="rId4"/>
              </a:rPr>
              <a:t>Roach in 2016</a:t>
            </a:r>
            <a:r>
              <a:rPr lang="en-AU" sz="800"/>
              <a:t> by </a:t>
            </a:r>
            <a:r>
              <a:rPr lang="en-AU" sz="800">
                <a:hlinkClick r:id="rId5"/>
              </a:rPr>
              <a:t>Australian Human Rights Commission </a:t>
            </a:r>
            <a:r>
              <a:rPr lang="en-AU" sz="800"/>
              <a:t>is licensed under </a:t>
            </a:r>
            <a:r>
              <a:rPr lang="en-AU" sz="800">
                <a:hlinkClick r:id="rId6"/>
              </a:rPr>
              <a:t>CC BY 2.0</a:t>
            </a:r>
            <a:endParaRPr lang="en-AU" sz="800"/>
          </a:p>
        </p:txBody>
      </p:sp>
      <p:sp>
        <p:nvSpPr>
          <p:cNvPr id="4" name="Slide Number Placeholder 3">
            <a:extLst>
              <a:ext uri="{FF2B5EF4-FFF2-40B4-BE49-F238E27FC236}">
                <a16:creationId xmlns:a16="http://schemas.microsoft.com/office/drawing/2014/main" id="{B9CAFC83-3385-60A2-FDA5-27D62959C2E2}"/>
              </a:ext>
              <a:ext uri="{C183D7F6-B498-43B3-948B-1728B52AA6E4}">
                <adec:decorative xmlns:adec="http://schemas.microsoft.com/office/drawing/2017/decorative" val="1"/>
              </a:ext>
            </a:extLst>
          </p:cNvPr>
          <p:cNvSpPr>
            <a:spLocks noGrp="1"/>
          </p:cNvSpPr>
          <p:nvPr>
            <p:ph type="sldNum" sz="quarter" idx="16"/>
          </p:nvPr>
        </p:nvSpPr>
        <p:spPr>
          <a:xfrm>
            <a:off x="11124000" y="6516000"/>
            <a:ext cx="720000" cy="180000"/>
          </a:xfrm>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80</a:t>
            </a:fld>
            <a:endParaRPr lang="en-AU"/>
          </a:p>
        </p:txBody>
      </p:sp>
    </p:spTree>
    <p:extLst>
      <p:ext uri="{BB962C8B-B14F-4D97-AF65-F5344CB8AC3E}">
        <p14:creationId xmlns:p14="http://schemas.microsoft.com/office/powerpoint/2010/main" val="1023091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062519-379A-D700-C418-44B9CFC8AE3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5DE5B9A-7605-9689-6FC1-A7C66554F95D}"/>
              </a:ext>
            </a:extLst>
          </p:cNvPr>
          <p:cNvSpPr>
            <a:spLocks noGrp="1"/>
          </p:cNvSpPr>
          <p:nvPr>
            <p:ph type="title"/>
          </p:nvPr>
        </p:nvSpPr>
        <p:spPr>
          <a:xfrm>
            <a:off x="5400000" y="360000"/>
            <a:ext cx="6407150" cy="554400"/>
          </a:xfrm>
        </p:spPr>
        <p:txBody>
          <a:bodyPr anchor="t">
            <a:normAutofit/>
          </a:bodyPr>
          <a:lstStyle/>
          <a:p>
            <a:r>
              <a:rPr lang="en-AU">
                <a:latin typeface="+mj-lt"/>
              </a:rPr>
              <a:t>Briggs</a:t>
            </a:r>
          </a:p>
        </p:txBody>
      </p:sp>
      <p:sp>
        <p:nvSpPr>
          <p:cNvPr id="18" name="Text Placeholder 5">
            <a:extLst>
              <a:ext uri="{FF2B5EF4-FFF2-40B4-BE49-F238E27FC236}">
                <a16:creationId xmlns:a16="http://schemas.microsoft.com/office/drawing/2014/main" id="{D876D030-B060-0B30-956E-A1EFB269B0E4}"/>
              </a:ext>
            </a:extLst>
          </p:cNvPr>
          <p:cNvSpPr>
            <a:spLocks noGrp="1"/>
          </p:cNvSpPr>
          <p:nvPr>
            <p:ph type="body" sz="quarter" idx="18"/>
          </p:nvPr>
        </p:nvSpPr>
        <p:spPr>
          <a:xfrm>
            <a:off x="5399998" y="982520"/>
            <a:ext cx="6407150" cy="294189"/>
          </a:xfrm>
        </p:spPr>
        <p:txBody>
          <a:bodyPr/>
          <a:lstStyle/>
          <a:p>
            <a:r>
              <a:rPr lang="en-US">
                <a:latin typeface="+mj-lt"/>
              </a:rPr>
              <a:t>Yorta </a:t>
            </a:r>
            <a:r>
              <a:rPr lang="en-US" err="1">
                <a:latin typeface="+mj-lt"/>
              </a:rPr>
              <a:t>Yorta</a:t>
            </a:r>
            <a:endParaRPr lang="en-US">
              <a:latin typeface="+mj-lt"/>
            </a:endParaRPr>
          </a:p>
        </p:txBody>
      </p:sp>
      <p:sp>
        <p:nvSpPr>
          <p:cNvPr id="16" name="Text Placeholder 4">
            <a:extLst>
              <a:ext uri="{FF2B5EF4-FFF2-40B4-BE49-F238E27FC236}">
                <a16:creationId xmlns:a16="http://schemas.microsoft.com/office/drawing/2014/main" id="{222FDB57-E022-0A5C-B4B5-FCA464F62640}"/>
              </a:ext>
            </a:extLst>
          </p:cNvPr>
          <p:cNvSpPr>
            <a:spLocks noGrp="1"/>
          </p:cNvSpPr>
          <p:nvPr>
            <p:ph type="body" sz="quarter" idx="17"/>
          </p:nvPr>
        </p:nvSpPr>
        <p:spPr>
          <a:xfrm>
            <a:off x="5399998" y="1761382"/>
            <a:ext cx="6407150" cy="3754509"/>
          </a:xfrm>
        </p:spPr>
        <p:txBody>
          <a:bodyPr/>
          <a:lstStyle/>
          <a:p>
            <a:r>
              <a:rPr lang="en-US" sz="1800">
                <a:latin typeface="+mn-lt"/>
              </a:rPr>
              <a:t>Adam Briggs is a proud Yorta Yorta man. He started out as a solo rapper, recording music at home. </a:t>
            </a:r>
            <a:r>
              <a:rPr lang="en-AU" sz="1800">
                <a:latin typeface="+mn-lt"/>
              </a:rPr>
              <a:t>In 2016, he co-founded the hip-hop duo A.B. Original, whose album Reclaim Australia won several awards, including ARIA Awards for Best Independent Release and Best Urban Album. Through his music, he shares stories about Aboriginal culture, identity, and social issues. He set up a foundation dedicated to developing the skills and increasing the visibility of Aboriginal and Torres Strait Islander Peoples in the creative industries.</a:t>
            </a:r>
            <a:endParaRPr lang="en-US" sz="1800">
              <a:latin typeface="+mn-lt"/>
            </a:endParaRPr>
          </a:p>
        </p:txBody>
      </p:sp>
      <p:sp>
        <p:nvSpPr>
          <p:cNvPr id="5" name="TextBox 4">
            <a:extLst>
              <a:ext uri="{FF2B5EF4-FFF2-40B4-BE49-F238E27FC236}">
                <a16:creationId xmlns:a16="http://schemas.microsoft.com/office/drawing/2014/main" id="{2903CF46-C9E0-B611-81D9-50954268A6C2}"/>
              </a:ext>
            </a:extLst>
          </p:cNvPr>
          <p:cNvSpPr txBox="1"/>
          <p:nvPr/>
        </p:nvSpPr>
        <p:spPr>
          <a:xfrm>
            <a:off x="5386228" y="5736980"/>
            <a:ext cx="6097772" cy="276999"/>
          </a:xfrm>
          <a:prstGeom prst="rect">
            <a:avLst/>
          </a:prstGeom>
          <a:noFill/>
        </p:spPr>
        <p:txBody>
          <a:bodyPr wrap="square">
            <a:spAutoFit/>
          </a:bodyPr>
          <a:lstStyle/>
          <a:p>
            <a:r>
              <a:rPr lang="en-AU" sz="1200">
                <a:cs typeface="Arial"/>
              </a:rPr>
              <a:t>Information adapted respectfully from </a:t>
            </a:r>
            <a:r>
              <a:rPr lang="en-AU" sz="1200">
                <a:cs typeface="Arial"/>
                <a:hlinkClick r:id="rId2"/>
              </a:rPr>
              <a:t>Bad Apples Music</a:t>
            </a:r>
            <a:r>
              <a:rPr lang="en-AU" sz="1200">
                <a:cs typeface="Arial"/>
              </a:rPr>
              <a:t>.</a:t>
            </a:r>
            <a:endParaRPr lang="en-US" sz="1200">
              <a:cs typeface="Arial"/>
            </a:endParaRPr>
          </a:p>
        </p:txBody>
      </p:sp>
      <p:pic>
        <p:nvPicPr>
          <p:cNvPr id="8" name="Picture Placeholder 7">
            <a:extLst>
              <a:ext uri="{FF2B5EF4-FFF2-40B4-BE49-F238E27FC236}">
                <a16:creationId xmlns:a16="http://schemas.microsoft.com/office/drawing/2014/main" id="{AA0BDEE3-BF6F-937B-1D39-DEDED9B78B57}"/>
              </a:ext>
              <a:ext uri="{C183D7F6-B498-43B3-948B-1728B52AA6E4}">
                <adec:decorative xmlns:adec="http://schemas.microsoft.com/office/drawing/2017/decorative" val="1"/>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a:xfrm>
            <a:off x="0" y="0"/>
            <a:ext cx="5040000" cy="6312665"/>
          </a:xfrm>
          <a:prstGeom prst="rect">
            <a:avLst/>
          </a:prstGeom>
        </p:spPr>
      </p:pic>
      <p:sp>
        <p:nvSpPr>
          <p:cNvPr id="7" name="TextBox 6">
            <a:extLst>
              <a:ext uri="{FF2B5EF4-FFF2-40B4-BE49-F238E27FC236}">
                <a16:creationId xmlns:a16="http://schemas.microsoft.com/office/drawing/2014/main" id="{5EC2B75E-5443-8F19-E503-CEE6CF938337}"/>
              </a:ext>
              <a:ext uri="{C183D7F6-B498-43B3-948B-1728B52AA6E4}">
                <adec:decorative xmlns:adec="http://schemas.microsoft.com/office/drawing/2017/decorative" val="1"/>
              </a:ext>
            </a:extLst>
          </p:cNvPr>
          <p:cNvSpPr txBox="1"/>
          <p:nvPr/>
        </p:nvSpPr>
        <p:spPr>
          <a:xfrm>
            <a:off x="133936" y="6516001"/>
            <a:ext cx="4906064" cy="179999"/>
          </a:xfrm>
          <a:prstGeom prst="rect">
            <a:avLst/>
          </a:prstGeom>
          <a:noFill/>
        </p:spPr>
        <p:txBody>
          <a:bodyPr wrap="square" lIns="0" tIns="0" rIns="0" bIns="0" rtlCol="0">
            <a:noAutofit/>
          </a:bodyPr>
          <a:lstStyle/>
          <a:p>
            <a:r>
              <a:rPr lang="en-AU" sz="1000">
                <a:hlinkClick r:id="rId4"/>
              </a:rPr>
              <a:t>Briggs</a:t>
            </a:r>
            <a:r>
              <a:rPr lang="en-AU" sz="1000"/>
              <a:t> by </a:t>
            </a:r>
            <a:r>
              <a:rPr lang="en-AU" sz="1000">
                <a:hlinkClick r:id="rId5"/>
              </a:rPr>
              <a:t>Bruce</a:t>
            </a:r>
            <a:r>
              <a:rPr lang="en-AU" sz="1000"/>
              <a:t> is licensed under </a:t>
            </a:r>
            <a:r>
              <a:rPr lang="en-AU" sz="1000">
                <a:hlinkClick r:id="rId6"/>
              </a:rPr>
              <a:t>CC BY 2.0</a:t>
            </a:r>
            <a:endParaRPr lang="en-AU" sz="1000"/>
          </a:p>
        </p:txBody>
      </p:sp>
      <p:sp>
        <p:nvSpPr>
          <p:cNvPr id="4" name="Slide Number Placeholder 3">
            <a:extLst>
              <a:ext uri="{FF2B5EF4-FFF2-40B4-BE49-F238E27FC236}">
                <a16:creationId xmlns:a16="http://schemas.microsoft.com/office/drawing/2014/main" id="{53888D84-85B2-DD69-7816-5A227BC97082}"/>
              </a:ext>
              <a:ext uri="{C183D7F6-B498-43B3-948B-1728B52AA6E4}">
                <adec:decorative xmlns:adec="http://schemas.microsoft.com/office/drawing/2017/decorative" val="1"/>
              </a:ext>
            </a:extLst>
          </p:cNvPr>
          <p:cNvSpPr>
            <a:spLocks noGrp="1"/>
          </p:cNvSpPr>
          <p:nvPr>
            <p:ph type="sldNum" sz="quarter" idx="16"/>
          </p:nvPr>
        </p:nvSpPr>
        <p:spPr>
          <a:xfrm>
            <a:off x="11124000" y="6516000"/>
            <a:ext cx="720000" cy="180000"/>
          </a:xfrm>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81</a:t>
            </a:fld>
            <a:endParaRPr lang="en-AU"/>
          </a:p>
        </p:txBody>
      </p:sp>
    </p:spTree>
    <p:extLst>
      <p:ext uri="{BB962C8B-B14F-4D97-AF65-F5344CB8AC3E}">
        <p14:creationId xmlns:p14="http://schemas.microsoft.com/office/powerpoint/2010/main" val="4034320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a:extLst>
            <a:ext uri="{FF2B5EF4-FFF2-40B4-BE49-F238E27FC236}">
              <a16:creationId xmlns:a16="http://schemas.microsoft.com/office/drawing/2014/main" id="{397DC44A-3A8A-BA91-F3A4-546C1E40ABF8}"/>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62E07E3B-6B35-75C9-9DF1-10D81020ACC5}"/>
              </a:ext>
            </a:extLst>
          </p:cNvPr>
          <p:cNvSpPr>
            <a:spLocks noGrp="1"/>
          </p:cNvSpPr>
          <p:nvPr>
            <p:ph type="title"/>
          </p:nvPr>
        </p:nvSpPr>
        <p:spPr/>
        <p:txBody>
          <a:bodyPr/>
          <a:lstStyle/>
          <a:p>
            <a:r>
              <a:rPr lang="en-AU">
                <a:ea typeface="Calibri"/>
                <a:cs typeface="Arial"/>
              </a:rPr>
              <a:t>Activity 5.1 – hip-hop history (7)</a:t>
            </a:r>
            <a:endParaRPr lang="en-US"/>
          </a:p>
        </p:txBody>
      </p:sp>
      <p:sp>
        <p:nvSpPr>
          <p:cNvPr id="11" name="Text Placeholder 10">
            <a:extLst>
              <a:ext uri="{FF2B5EF4-FFF2-40B4-BE49-F238E27FC236}">
                <a16:creationId xmlns:a16="http://schemas.microsoft.com/office/drawing/2014/main" id="{92F7A2EC-AA26-D854-1D03-27A5291030A7}"/>
              </a:ext>
            </a:extLst>
          </p:cNvPr>
          <p:cNvSpPr>
            <a:spLocks noGrp="1"/>
          </p:cNvSpPr>
          <p:nvPr>
            <p:ph type="body" sz="quarter" idx="18"/>
          </p:nvPr>
        </p:nvSpPr>
        <p:spPr/>
        <p:txBody>
          <a:bodyPr/>
          <a:lstStyle/>
          <a:p>
            <a:r>
              <a:rPr lang="en-US" sz="1800">
                <a:cs typeface="Arial"/>
              </a:rPr>
              <a:t>Comparative listening – </a:t>
            </a:r>
            <a:r>
              <a:rPr lang="en-AU">
                <a:cs typeface="Arial"/>
              </a:rPr>
              <a:t>Compare the following songs by Archie Roach and Briggs</a:t>
            </a:r>
          </a:p>
        </p:txBody>
      </p:sp>
      <p:sp>
        <p:nvSpPr>
          <p:cNvPr id="17" name="TextBox 16">
            <a:extLst>
              <a:ext uri="{FF2B5EF4-FFF2-40B4-BE49-F238E27FC236}">
                <a16:creationId xmlns:a16="http://schemas.microsoft.com/office/drawing/2014/main" id="{6429B6E0-685A-D7D2-E0B8-B84ECAD129BC}"/>
              </a:ext>
            </a:extLst>
          </p:cNvPr>
          <p:cNvSpPr txBox="1"/>
          <p:nvPr/>
        </p:nvSpPr>
        <p:spPr>
          <a:xfrm>
            <a:off x="359999" y="1323367"/>
            <a:ext cx="4575558" cy="333969"/>
          </a:xfrm>
          <a:prstGeom prst="rect">
            <a:avLst/>
          </a:prstGeom>
          <a:noFill/>
        </p:spPr>
        <p:txBody>
          <a:bodyPr wrap="square" lIns="0" tIns="0" rIns="0" bIns="0" rtlCol="0">
            <a:noAutofit/>
          </a:bodyPr>
          <a:lstStyle/>
          <a:p>
            <a:pPr algn="l">
              <a:lnSpc>
                <a:spcPct val="150000"/>
              </a:lnSpc>
              <a:spcAft>
                <a:spcPts val="1200"/>
              </a:spcAft>
            </a:pPr>
            <a:r>
              <a:rPr lang="en-AU" sz="1800" b="1"/>
              <a:t>‘Took The Children Away’ – Archie Roach</a:t>
            </a:r>
          </a:p>
        </p:txBody>
      </p:sp>
      <p:pic>
        <p:nvPicPr>
          <p:cNvPr id="18" name="Online Media 4" title="Archie Roach - Took The Children Away  (Official Music Video)">
            <a:hlinkClick r:id="" action="ppaction://media"/>
            <a:extLst>
              <a:ext uri="{FF2B5EF4-FFF2-40B4-BE49-F238E27FC236}">
                <a16:creationId xmlns:a16="http://schemas.microsoft.com/office/drawing/2014/main" id="{1D058E5A-1076-F982-A948-B510795061FA}"/>
              </a:ext>
            </a:extLst>
          </p:cNvPr>
          <p:cNvPicPr>
            <a:picLocks noRot="1" noChangeAspect="1"/>
          </p:cNvPicPr>
          <p:nvPr>
            <a:videoFile r:link="rId1"/>
          </p:nvPr>
        </p:nvPicPr>
        <p:blipFill>
          <a:blip r:embed="rId5"/>
          <a:srcRect l="-1107" t="15962" r="1107" b="13503"/>
          <a:stretch>
            <a:fillRect/>
          </a:stretch>
        </p:blipFill>
        <p:spPr>
          <a:xfrm>
            <a:off x="359999" y="1755373"/>
            <a:ext cx="4476406" cy="1971844"/>
          </a:xfrm>
          <a:prstGeom prst="rect">
            <a:avLst/>
          </a:prstGeom>
        </p:spPr>
      </p:pic>
      <p:sp>
        <p:nvSpPr>
          <p:cNvPr id="19" name="TextBox 18">
            <a:extLst>
              <a:ext uri="{FF2B5EF4-FFF2-40B4-BE49-F238E27FC236}">
                <a16:creationId xmlns:a16="http://schemas.microsoft.com/office/drawing/2014/main" id="{A2A48A90-A4F4-866B-1B67-D3F1F7B1DAFB}"/>
              </a:ext>
            </a:extLst>
          </p:cNvPr>
          <p:cNvSpPr txBox="1"/>
          <p:nvPr/>
        </p:nvSpPr>
        <p:spPr>
          <a:xfrm>
            <a:off x="359999" y="3756502"/>
            <a:ext cx="4476406" cy="361317"/>
          </a:xfrm>
          <a:prstGeom prst="rect">
            <a:avLst/>
          </a:prstGeom>
          <a:noFill/>
        </p:spPr>
        <p:txBody>
          <a:bodyPr wrap="square">
            <a:spAutoFit/>
          </a:bodyPr>
          <a:lstStyle/>
          <a:p>
            <a:pPr>
              <a:lnSpc>
                <a:spcPct val="114000"/>
              </a:lnSpc>
              <a:spcAft>
                <a:spcPts val="600"/>
              </a:spcAft>
            </a:pPr>
            <a:r>
              <a:rPr lang="en-AU" sz="800" i="0">
                <a:solidFill>
                  <a:srgbClr val="0F0F0F"/>
                </a:solidFill>
                <a:effectLst/>
              </a:rPr>
              <a:t>Warner Music Australia (3 November 2020) </a:t>
            </a:r>
            <a:r>
              <a:rPr lang="en-AU" sz="800" i="0">
                <a:solidFill>
                  <a:srgbClr val="0F0F0F"/>
                </a:solidFill>
                <a:effectLst/>
                <a:hlinkClick r:id="rId6"/>
              </a:rPr>
              <a:t>Archie Roach - Took The Children Away (Official Music Video) 5:22)</a:t>
            </a:r>
            <a:r>
              <a:rPr lang="en-AU" sz="800" i="0">
                <a:solidFill>
                  <a:srgbClr val="0F0F0F"/>
                </a:solidFill>
                <a:effectLst/>
              </a:rPr>
              <a:t> [video], </a:t>
            </a:r>
            <a:r>
              <a:rPr lang="en-AU" sz="800" i="1">
                <a:solidFill>
                  <a:srgbClr val="0F0F0F"/>
                </a:solidFill>
                <a:effectLst/>
              </a:rPr>
              <a:t>Warner Music Australia, </a:t>
            </a:r>
            <a:r>
              <a:rPr lang="en-AU" sz="800" i="0">
                <a:solidFill>
                  <a:srgbClr val="0F0F0F"/>
                </a:solidFill>
                <a:effectLst/>
              </a:rPr>
              <a:t>YouTube, accessed 11 June 2025.</a:t>
            </a:r>
            <a:endParaRPr lang="en-US" sz="800"/>
          </a:p>
        </p:txBody>
      </p:sp>
      <p:sp>
        <p:nvSpPr>
          <p:cNvPr id="21" name="TextBox 20">
            <a:extLst>
              <a:ext uri="{FF2B5EF4-FFF2-40B4-BE49-F238E27FC236}">
                <a16:creationId xmlns:a16="http://schemas.microsoft.com/office/drawing/2014/main" id="{1A187392-E108-1C96-A74F-624B16CDCD24}"/>
              </a:ext>
            </a:extLst>
          </p:cNvPr>
          <p:cNvSpPr txBox="1"/>
          <p:nvPr/>
        </p:nvSpPr>
        <p:spPr>
          <a:xfrm>
            <a:off x="359999" y="4088534"/>
            <a:ext cx="3878433" cy="429940"/>
          </a:xfrm>
          <a:prstGeom prst="rect">
            <a:avLst/>
          </a:prstGeom>
          <a:noFill/>
        </p:spPr>
        <p:txBody>
          <a:bodyPr wrap="square" lIns="0" tIns="0" rIns="0" bIns="0" rtlCol="0">
            <a:noAutofit/>
          </a:bodyPr>
          <a:lstStyle/>
          <a:p>
            <a:pPr>
              <a:lnSpc>
                <a:spcPct val="150000"/>
              </a:lnSpc>
              <a:spcAft>
                <a:spcPts val="1200"/>
              </a:spcAft>
            </a:pPr>
            <a:r>
              <a:rPr lang="en-AU" sz="1800" b="1"/>
              <a:t>‘The Children Came Back’ – Briggs</a:t>
            </a:r>
          </a:p>
        </p:txBody>
      </p:sp>
      <p:pic>
        <p:nvPicPr>
          <p:cNvPr id="20" name="Online Media 8" title="Briggs - The Children Came Back ft. Gurrumul &amp; Dewayne Everettsmith (Official Video)">
            <a:hlinkClick r:id="" action="ppaction://media"/>
            <a:extLst>
              <a:ext uri="{FF2B5EF4-FFF2-40B4-BE49-F238E27FC236}">
                <a16:creationId xmlns:a16="http://schemas.microsoft.com/office/drawing/2014/main" id="{4AF70B21-635C-96B8-BC13-D1FBDB5FBD97}"/>
              </a:ext>
            </a:extLst>
          </p:cNvPr>
          <p:cNvPicPr>
            <a:picLocks noRot="1" noChangeAspect="1"/>
          </p:cNvPicPr>
          <p:nvPr>
            <a:videoFile r:link="rId2"/>
          </p:nvPr>
        </p:nvPicPr>
        <p:blipFill>
          <a:blip r:embed="rId7"/>
          <a:srcRect t="4974" b="15137"/>
          <a:stretch>
            <a:fillRect/>
          </a:stretch>
        </p:blipFill>
        <p:spPr>
          <a:xfrm>
            <a:off x="361005" y="4518474"/>
            <a:ext cx="4475400" cy="1906867"/>
          </a:xfrm>
          <a:prstGeom prst="rect">
            <a:avLst/>
          </a:prstGeom>
        </p:spPr>
      </p:pic>
      <p:sp>
        <p:nvSpPr>
          <p:cNvPr id="23" name="TextBox 22">
            <a:extLst>
              <a:ext uri="{FF2B5EF4-FFF2-40B4-BE49-F238E27FC236}">
                <a16:creationId xmlns:a16="http://schemas.microsoft.com/office/drawing/2014/main" id="{0344B4CC-5A95-D3E5-D437-7FE55A5E5124}"/>
              </a:ext>
            </a:extLst>
          </p:cNvPr>
          <p:cNvSpPr txBox="1"/>
          <p:nvPr/>
        </p:nvSpPr>
        <p:spPr>
          <a:xfrm>
            <a:off x="359999" y="6425341"/>
            <a:ext cx="4096563" cy="361317"/>
          </a:xfrm>
          <a:prstGeom prst="rect">
            <a:avLst/>
          </a:prstGeom>
          <a:noFill/>
        </p:spPr>
        <p:txBody>
          <a:bodyPr wrap="square">
            <a:spAutoFit/>
          </a:bodyPr>
          <a:lstStyle/>
          <a:p>
            <a:pPr algn="l">
              <a:lnSpc>
                <a:spcPct val="114000"/>
              </a:lnSpc>
              <a:spcAft>
                <a:spcPts val="600"/>
              </a:spcAft>
              <a:buNone/>
            </a:pPr>
            <a:r>
              <a:rPr lang="en-AU" sz="800">
                <a:solidFill>
                  <a:srgbClr val="0F0F0F"/>
                </a:solidFill>
              </a:rPr>
              <a:t>Briggs (3 July 2015) </a:t>
            </a:r>
            <a:r>
              <a:rPr lang="en-AU" sz="800" i="0">
                <a:solidFill>
                  <a:srgbClr val="0F0F0F"/>
                </a:solidFill>
                <a:effectLst/>
                <a:hlinkClick r:id="rId8"/>
              </a:rPr>
              <a:t>Briggs - The Children Came Back ft. Gurrumul &amp; Dewayne Everettsmith (Official Video) (3:50) </a:t>
            </a:r>
            <a:r>
              <a:rPr lang="en-AU" sz="800" i="0">
                <a:solidFill>
                  <a:srgbClr val="0F0F0F"/>
                </a:solidFill>
                <a:effectLst/>
              </a:rPr>
              <a:t>[video], </a:t>
            </a:r>
            <a:r>
              <a:rPr lang="en-AU" sz="800" i="1">
                <a:solidFill>
                  <a:srgbClr val="0F0F0F"/>
                </a:solidFill>
                <a:effectLst/>
              </a:rPr>
              <a:t>Briggs,</a:t>
            </a:r>
            <a:r>
              <a:rPr lang="en-AU" sz="800" i="0">
                <a:solidFill>
                  <a:srgbClr val="0F0F0F"/>
                </a:solidFill>
                <a:effectLst/>
              </a:rPr>
              <a:t> YouTube, accessed 11 June 2025.</a:t>
            </a:r>
          </a:p>
        </p:txBody>
      </p:sp>
      <p:sp>
        <p:nvSpPr>
          <p:cNvPr id="12" name="Content Placeholder 11">
            <a:extLst>
              <a:ext uri="{FF2B5EF4-FFF2-40B4-BE49-F238E27FC236}">
                <a16:creationId xmlns:a16="http://schemas.microsoft.com/office/drawing/2014/main" id="{B7F6536A-F91E-1677-7493-2CD1C92BC412}"/>
              </a:ext>
            </a:extLst>
          </p:cNvPr>
          <p:cNvSpPr>
            <a:spLocks noGrp="1"/>
          </p:cNvSpPr>
          <p:nvPr>
            <p:ph sz="quarter" idx="19"/>
          </p:nvPr>
        </p:nvSpPr>
        <p:spPr>
          <a:xfrm>
            <a:off x="5056983" y="1755373"/>
            <a:ext cx="6202256" cy="4669968"/>
          </a:xfrm>
          <a:prstGeom prst="roundRect">
            <a:avLst>
              <a:gd name="adj" fmla="val 7514"/>
            </a:avLst>
          </a:prstGeom>
          <a:solidFill>
            <a:schemeClr val="bg2"/>
          </a:solidFill>
        </p:spPr>
        <p:txBody>
          <a:bodyPr rIns="180000" anchor="ctr" anchorCtr="1"/>
          <a:lstStyle/>
          <a:p>
            <a:pPr marL="180000" lvl="4" indent="0">
              <a:spcAft>
                <a:spcPts val="1200"/>
              </a:spcAft>
              <a:buNone/>
            </a:pPr>
            <a:r>
              <a:rPr lang="en-AU" sz="2400" b="1">
                <a:solidFill>
                  <a:srgbClr val="22272B"/>
                </a:solidFill>
                <a:latin typeface="+mn-lt"/>
                <a:ea typeface="Arial"/>
                <a:cs typeface="Arial"/>
              </a:rPr>
              <a:t>Questions for each song</a:t>
            </a:r>
          </a:p>
          <a:p>
            <a:pPr marL="645750" lvl="4" indent="-285750">
              <a:spcAft>
                <a:spcPts val="1200"/>
              </a:spcAft>
              <a:buFont typeface="Arial" panose="020B0604020202020204" pitchFamily="34" charset="0"/>
              <a:buChar char="•"/>
            </a:pPr>
            <a:r>
              <a:rPr lang="en-AU" sz="2400">
                <a:solidFill>
                  <a:srgbClr val="22272B"/>
                </a:solidFill>
                <a:latin typeface="+mn-lt"/>
                <a:ea typeface="Arial"/>
                <a:cs typeface="Arial"/>
              </a:rPr>
              <a:t>Who is the song about?</a:t>
            </a:r>
          </a:p>
          <a:p>
            <a:pPr marL="645750" lvl="4" indent="-285750">
              <a:spcAft>
                <a:spcPts val="1200"/>
              </a:spcAft>
              <a:buFont typeface="Arial" panose="020B0604020202020204" pitchFamily="34" charset="0"/>
              <a:buChar char="•"/>
            </a:pPr>
            <a:r>
              <a:rPr lang="en-AU" sz="2400">
                <a:solidFill>
                  <a:srgbClr val="22272B"/>
                </a:solidFill>
                <a:latin typeface="+mn-lt"/>
                <a:cs typeface="Arial"/>
              </a:rPr>
              <a:t>What is the message?</a:t>
            </a:r>
          </a:p>
          <a:p>
            <a:pPr marL="645750" lvl="4" indent="-285750">
              <a:spcAft>
                <a:spcPts val="1200"/>
              </a:spcAft>
              <a:buFont typeface="Arial" panose="020B0604020202020204" pitchFamily="34" charset="0"/>
              <a:buChar char="•"/>
            </a:pPr>
            <a:r>
              <a:rPr lang="en-AU" sz="2400">
                <a:solidFill>
                  <a:srgbClr val="22272B"/>
                </a:solidFill>
                <a:latin typeface="+mn-lt"/>
                <a:cs typeface="Arial"/>
              </a:rPr>
              <a:t>What emotions does it show?</a:t>
            </a:r>
          </a:p>
          <a:p>
            <a:pPr marL="645750" lvl="4" indent="-285750">
              <a:spcAft>
                <a:spcPts val="1200"/>
              </a:spcAft>
              <a:buFont typeface="Arial" panose="020B0604020202020204" pitchFamily="34" charset="0"/>
              <a:buChar char="•"/>
            </a:pPr>
            <a:r>
              <a:rPr lang="en-AU" sz="2400">
                <a:solidFill>
                  <a:srgbClr val="22272B"/>
                </a:solidFill>
                <a:latin typeface="+mn-lt"/>
                <a:cs typeface="Arial"/>
              </a:rPr>
              <a:t>How do the musical features support how the story is told?</a:t>
            </a:r>
          </a:p>
        </p:txBody>
      </p:sp>
      <p:sp>
        <p:nvSpPr>
          <p:cNvPr id="2" name="Slide Number Placeholder 1">
            <a:extLst>
              <a:ext uri="{FF2B5EF4-FFF2-40B4-BE49-F238E27FC236}">
                <a16:creationId xmlns:a16="http://schemas.microsoft.com/office/drawing/2014/main" id="{4FB90BB7-7E43-0BB9-F083-2840F8E1B99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82</a:t>
            </a:fld>
            <a:endParaRPr lang="en-AU"/>
          </a:p>
        </p:txBody>
      </p:sp>
    </p:spTree>
    <p:extLst>
      <p:ext uri="{BB962C8B-B14F-4D97-AF65-F5344CB8AC3E}">
        <p14:creationId xmlns:p14="http://schemas.microsoft.com/office/powerpoint/2010/main" val="1031763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bg>
      <p:bgPr>
        <a:solidFill>
          <a:srgbClr val="CBEDFD"/>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B442C03-2706-4B31-09E2-5AB7BCA6D51A}"/>
              </a:ext>
            </a:extLst>
          </p:cNvPr>
          <p:cNvSpPr>
            <a:spLocks noGrp="1"/>
          </p:cNvSpPr>
          <p:nvPr>
            <p:ph type="title"/>
          </p:nvPr>
        </p:nvSpPr>
        <p:spPr/>
        <p:txBody>
          <a:bodyPr/>
          <a:lstStyle/>
          <a:p>
            <a:r>
              <a:rPr lang="en-AU">
                <a:latin typeface="+mj-lt"/>
                <a:ea typeface="Calibri"/>
                <a:cs typeface="Arial"/>
              </a:rPr>
              <a:t>Activity 5.1 – hip-hop history (8)</a:t>
            </a:r>
            <a:endParaRPr lang="en-AU">
              <a:latin typeface="+mj-lt"/>
            </a:endParaRPr>
          </a:p>
        </p:txBody>
      </p:sp>
      <p:sp>
        <p:nvSpPr>
          <p:cNvPr id="4" name="Text Placeholder 3">
            <a:extLst>
              <a:ext uri="{FF2B5EF4-FFF2-40B4-BE49-F238E27FC236}">
                <a16:creationId xmlns:a16="http://schemas.microsoft.com/office/drawing/2014/main" id="{A7EF09A6-935E-1641-3244-ABC6816C0071}"/>
              </a:ext>
            </a:extLst>
          </p:cNvPr>
          <p:cNvSpPr>
            <a:spLocks noGrp="1"/>
          </p:cNvSpPr>
          <p:nvPr>
            <p:ph type="body" sz="quarter" idx="18"/>
          </p:nvPr>
        </p:nvSpPr>
        <p:spPr>
          <a:xfrm>
            <a:off x="360000" y="1050758"/>
            <a:ext cx="11484000" cy="310015"/>
          </a:xfrm>
        </p:spPr>
        <p:txBody>
          <a:bodyPr/>
          <a:lstStyle/>
          <a:p>
            <a:r>
              <a:rPr lang="en-AU">
                <a:latin typeface="+mj-lt"/>
              </a:rPr>
              <a:t>Conveying a message</a:t>
            </a:r>
          </a:p>
        </p:txBody>
      </p:sp>
      <p:sp>
        <p:nvSpPr>
          <p:cNvPr id="7" name="Rectangle: Rounded Corners 6">
            <a:extLst>
              <a:ext uri="{FF2B5EF4-FFF2-40B4-BE49-F238E27FC236}">
                <a16:creationId xmlns:a16="http://schemas.microsoft.com/office/drawing/2014/main" id="{9F6E6872-76E6-8557-B6B6-737ACF73869D}"/>
              </a:ext>
            </a:extLst>
          </p:cNvPr>
          <p:cNvSpPr/>
          <p:nvPr/>
        </p:nvSpPr>
        <p:spPr>
          <a:xfrm>
            <a:off x="360000" y="2105336"/>
            <a:ext cx="6029783" cy="2842233"/>
          </a:xfrm>
          <a:prstGeom prst="roundRect">
            <a:avLst>
              <a:gd name="adj" fmla="val 9138"/>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nchorCtr="1"/>
          <a:lstStyle/>
          <a:p>
            <a:pPr lvl="0">
              <a:lnSpc>
                <a:spcPct val="150000"/>
              </a:lnSpc>
              <a:spcAft>
                <a:spcPts val="1200"/>
              </a:spcAft>
            </a:pPr>
            <a:r>
              <a:rPr lang="en-AU" sz="2000" b="1">
                <a:solidFill>
                  <a:schemeClr val="tx1"/>
                </a:solidFill>
              </a:rPr>
              <a:t>Discussion</a:t>
            </a:r>
          </a:p>
          <a:p>
            <a:pPr lvl="0">
              <a:lnSpc>
                <a:spcPct val="150000"/>
              </a:lnSpc>
              <a:spcAft>
                <a:spcPts val="1200"/>
              </a:spcAft>
            </a:pPr>
            <a:r>
              <a:rPr lang="en-AU" sz="2000">
                <a:solidFill>
                  <a:schemeClr val="tx1"/>
                </a:solidFill>
              </a:rPr>
              <a:t>How do these pieces of music, which are from different times and styles, reflect the identity of Aboriginal and Torres Strait Islander Peoples? </a:t>
            </a:r>
          </a:p>
        </p:txBody>
      </p:sp>
      <p:pic>
        <p:nvPicPr>
          <p:cNvPr id="5" name="Picture 4" descr="Seven concentric circles in ochre tones with 4 horseshoe shapes at cardinal points facing inward. Symbolises people sitting in a yarning circle sharing stories.">
            <a:extLst>
              <a:ext uri="{FF2B5EF4-FFF2-40B4-BE49-F238E27FC236}">
                <a16:creationId xmlns:a16="http://schemas.microsoft.com/office/drawing/2014/main" id="{CEEF62BA-F84C-BDC8-6D76-13664F957CD2}"/>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6957568" y="1804252"/>
            <a:ext cx="4747553" cy="4747553"/>
          </a:xfrm>
          <a:prstGeom prst="rect">
            <a:avLst/>
          </a:prstGeom>
        </p:spPr>
      </p:pic>
      <p:sp>
        <p:nvSpPr>
          <p:cNvPr id="6" name="Text Placeholder 4">
            <a:extLst>
              <a:ext uri="{FF2B5EF4-FFF2-40B4-BE49-F238E27FC236}">
                <a16:creationId xmlns:a16="http://schemas.microsoft.com/office/drawing/2014/main" id="{BD4BC481-665F-A6B3-1FD0-DB78C9806B94}"/>
              </a:ext>
              <a:ext uri="{C183D7F6-B498-43B3-948B-1728B52AA6E4}">
                <adec:decorative xmlns:adec="http://schemas.microsoft.com/office/drawing/2017/decorative" val="0"/>
              </a:ext>
            </a:extLst>
          </p:cNvPr>
          <p:cNvSpPr txBox="1">
            <a:spLocks/>
          </p:cNvSpPr>
          <p:nvPr/>
        </p:nvSpPr>
        <p:spPr>
          <a:xfrm>
            <a:off x="7914790" y="6224719"/>
            <a:ext cx="2833108" cy="471281"/>
          </a:xfrm>
          <a:prstGeom prst="rect">
            <a:avLst/>
          </a:prstGeom>
        </p:spPr>
        <p:txBody>
          <a:bodyPr/>
          <a:lstStyle>
            <a:lvl1pPr marL="0" indent="0" algn="l" defTabSz="914377" rtl="0" eaLnBrk="1" latinLnBrk="0" hangingPunct="1">
              <a:lnSpc>
                <a:spcPct val="10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0" indent="0" algn="l" defTabSz="914377"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0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0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000">
                <a:solidFill>
                  <a:schemeClr val="accent1"/>
                </a:solidFill>
              </a:rPr>
              <a:t>Symbol – Story Sharing / Knowledge Sharing © Kayleb Waters, 2025. Used with permission.</a:t>
            </a:r>
            <a:endParaRPr lang="en-AU" sz="300">
              <a:solidFill>
                <a:schemeClr val="accent1"/>
              </a:solidFill>
            </a:endParaRPr>
          </a:p>
        </p:txBody>
      </p:sp>
      <p:sp>
        <p:nvSpPr>
          <p:cNvPr id="2" name="Slide Number Placeholder 1">
            <a:extLst>
              <a:ext uri="{FF2B5EF4-FFF2-40B4-BE49-F238E27FC236}">
                <a16:creationId xmlns:a16="http://schemas.microsoft.com/office/drawing/2014/main" id="{7970E2C7-C652-659B-6F02-BC2EEE1DF88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83</a:t>
            </a:fld>
            <a:endParaRPr lang="en-AU"/>
          </a:p>
        </p:txBody>
      </p:sp>
    </p:spTree>
    <p:extLst>
      <p:ext uri="{BB962C8B-B14F-4D97-AF65-F5344CB8AC3E}">
        <p14:creationId xmlns:p14="http://schemas.microsoft.com/office/powerpoint/2010/main" val="2984482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57C595-C749-5E8B-DD35-F074000A3018}"/>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9BA146AC-160C-5A30-D9C5-240342DA8862}"/>
              </a:ext>
            </a:extLst>
          </p:cNvPr>
          <p:cNvSpPr>
            <a:spLocks noGrp="1"/>
          </p:cNvSpPr>
          <p:nvPr>
            <p:ph type="title"/>
          </p:nvPr>
        </p:nvSpPr>
        <p:spPr/>
        <p:txBody>
          <a:bodyPr/>
          <a:lstStyle/>
          <a:p>
            <a:r>
              <a:rPr lang="en-AU">
                <a:latin typeface="+mj-lt"/>
              </a:rPr>
              <a:t>BARKAA</a:t>
            </a:r>
          </a:p>
        </p:txBody>
      </p:sp>
      <p:sp>
        <p:nvSpPr>
          <p:cNvPr id="18" name="Text Placeholder 5">
            <a:extLst>
              <a:ext uri="{FF2B5EF4-FFF2-40B4-BE49-F238E27FC236}">
                <a16:creationId xmlns:a16="http://schemas.microsoft.com/office/drawing/2014/main" id="{15D7A450-B105-5F25-A715-A6A2FC643905}"/>
              </a:ext>
            </a:extLst>
          </p:cNvPr>
          <p:cNvSpPr>
            <a:spLocks noGrp="1"/>
          </p:cNvSpPr>
          <p:nvPr>
            <p:ph type="body" sz="quarter" idx="18"/>
          </p:nvPr>
        </p:nvSpPr>
        <p:spPr>
          <a:xfrm>
            <a:off x="5399998" y="982520"/>
            <a:ext cx="6407150" cy="294189"/>
          </a:xfrm>
        </p:spPr>
        <p:txBody>
          <a:bodyPr/>
          <a:lstStyle/>
          <a:p>
            <a:r>
              <a:rPr lang="en-US" err="1">
                <a:latin typeface="+mj-lt"/>
              </a:rPr>
              <a:t>Malyangapa</a:t>
            </a:r>
            <a:r>
              <a:rPr lang="en-US">
                <a:latin typeface="+mj-lt"/>
              </a:rPr>
              <a:t> and </a:t>
            </a:r>
            <a:r>
              <a:rPr lang="en-US" err="1">
                <a:latin typeface="+mj-lt"/>
              </a:rPr>
              <a:t>Barkindji</a:t>
            </a:r>
            <a:endParaRPr lang="en-US">
              <a:latin typeface="+mj-lt"/>
            </a:endParaRPr>
          </a:p>
        </p:txBody>
      </p:sp>
      <p:sp>
        <p:nvSpPr>
          <p:cNvPr id="16" name="Text Placeholder 4">
            <a:extLst>
              <a:ext uri="{FF2B5EF4-FFF2-40B4-BE49-F238E27FC236}">
                <a16:creationId xmlns:a16="http://schemas.microsoft.com/office/drawing/2014/main" id="{7F1CFD37-4EDA-48E2-249D-C67E13CA7816}"/>
              </a:ext>
            </a:extLst>
          </p:cNvPr>
          <p:cNvSpPr>
            <a:spLocks noGrp="1"/>
          </p:cNvSpPr>
          <p:nvPr>
            <p:ph type="body" sz="quarter" idx="17"/>
          </p:nvPr>
        </p:nvSpPr>
        <p:spPr>
          <a:xfrm>
            <a:off x="5399998" y="1761382"/>
            <a:ext cx="6407150" cy="2931804"/>
          </a:xfrm>
        </p:spPr>
        <p:txBody>
          <a:bodyPr vert="horz" lIns="0" tIns="0" rIns="0" bIns="0" rtlCol="0" anchor="t">
            <a:noAutofit/>
          </a:bodyPr>
          <a:lstStyle/>
          <a:p>
            <a:r>
              <a:rPr lang="en-AU" sz="1800">
                <a:latin typeface="Arial"/>
                <a:cs typeface="Arial"/>
              </a:rPr>
              <a:t>BARKAA is the stage name of Chloe Quayle, a proud </a:t>
            </a:r>
            <a:r>
              <a:rPr lang="en-AU" sz="1800" err="1">
                <a:latin typeface="Arial"/>
                <a:cs typeface="Arial"/>
              </a:rPr>
              <a:t>Malyangapa</a:t>
            </a:r>
            <a:r>
              <a:rPr lang="en-AU" sz="1800">
                <a:latin typeface="Arial"/>
                <a:cs typeface="Arial"/>
              </a:rPr>
              <a:t> and </a:t>
            </a:r>
            <a:r>
              <a:rPr lang="en-AU" sz="1800" err="1">
                <a:latin typeface="Arial"/>
                <a:cs typeface="Arial"/>
              </a:rPr>
              <a:t>Barkindji</a:t>
            </a:r>
            <a:r>
              <a:rPr lang="en-AU" sz="1800">
                <a:latin typeface="Arial"/>
                <a:cs typeface="Arial"/>
              </a:rPr>
              <a:t> woman. The word BARKAA is taken from the </a:t>
            </a:r>
            <a:r>
              <a:rPr lang="en-AU" sz="1800" err="1">
                <a:latin typeface="Arial"/>
                <a:cs typeface="Arial"/>
              </a:rPr>
              <a:t>Barkindji</a:t>
            </a:r>
            <a:r>
              <a:rPr lang="en-AU" sz="1800">
                <a:latin typeface="Arial"/>
                <a:cs typeface="Arial"/>
              </a:rPr>
              <a:t> word of the Darling River. She is a rapper whose work reflects her experiences and identity as an Aboriginal woman from Gadigal Land. Her music addresses themes related to her culture, politics, personal history and power in womanhood.</a:t>
            </a:r>
          </a:p>
        </p:txBody>
      </p:sp>
      <p:sp>
        <p:nvSpPr>
          <p:cNvPr id="3" name="TextBox 2">
            <a:extLst>
              <a:ext uri="{FF2B5EF4-FFF2-40B4-BE49-F238E27FC236}">
                <a16:creationId xmlns:a16="http://schemas.microsoft.com/office/drawing/2014/main" id="{68491BB3-76C8-E4B0-7F01-B7D20FCDB1DD}"/>
              </a:ext>
            </a:extLst>
          </p:cNvPr>
          <p:cNvSpPr txBox="1"/>
          <p:nvPr/>
        </p:nvSpPr>
        <p:spPr>
          <a:xfrm>
            <a:off x="5399998" y="4900860"/>
            <a:ext cx="6097836" cy="276999"/>
          </a:xfrm>
          <a:prstGeom prst="rect">
            <a:avLst/>
          </a:prstGeom>
          <a:noFill/>
        </p:spPr>
        <p:txBody>
          <a:bodyPr wrap="square" lIns="0">
            <a:spAutoFit/>
          </a:bodyPr>
          <a:lstStyle/>
          <a:p>
            <a:r>
              <a:rPr lang="en-AU" sz="1200">
                <a:latin typeface="Arial"/>
                <a:cs typeface="Arial"/>
              </a:rPr>
              <a:t>Information adapted respectfully from </a:t>
            </a:r>
            <a:r>
              <a:rPr lang="en-AU" sz="1200">
                <a:latin typeface="Arial"/>
                <a:cs typeface="Arial"/>
                <a:hlinkClick r:id="rId3"/>
              </a:rPr>
              <a:t>BARKAA’s website</a:t>
            </a:r>
            <a:r>
              <a:rPr lang="en-AU" sz="1200">
                <a:latin typeface="Arial"/>
                <a:cs typeface="Arial"/>
              </a:rPr>
              <a:t>.</a:t>
            </a:r>
            <a:endParaRPr lang="en-US" sz="1200">
              <a:latin typeface="Arial"/>
              <a:cs typeface="Arial"/>
            </a:endParaRPr>
          </a:p>
        </p:txBody>
      </p:sp>
      <p:pic>
        <p:nvPicPr>
          <p:cNvPr id="13" name="Picture Placeholder 12">
            <a:extLst>
              <a:ext uri="{FF2B5EF4-FFF2-40B4-BE49-F238E27FC236}">
                <a16:creationId xmlns:a16="http://schemas.microsoft.com/office/drawing/2014/main" id="{74BA5798-9BD2-8FAD-3388-AA6D86CF0FFE}"/>
              </a:ext>
              <a:ext uri="{C183D7F6-B498-43B3-948B-1728B52AA6E4}">
                <adec:decorative xmlns:adec="http://schemas.microsoft.com/office/drawing/2017/decorative" val="1"/>
              </a:ext>
            </a:extLst>
          </p:cNvPr>
          <p:cNvPicPr>
            <a:picLocks noGrp="1" noChangeAspect="1"/>
          </p:cNvPicPr>
          <p:nvPr>
            <p:ph type="pic" sz="quarter" idx="13"/>
          </p:nvPr>
        </p:nvPicPr>
        <p:blipFill>
          <a:blip r:embed="rId4" cstate="screen">
            <a:extLst>
              <a:ext uri="{28A0092B-C50C-407E-A947-70E740481C1C}">
                <a14:useLocalDpi xmlns:a14="http://schemas.microsoft.com/office/drawing/2010/main"/>
              </a:ext>
            </a:extLst>
          </a:blip>
          <a:srcRect/>
          <a:stretch>
            <a:fillRect/>
          </a:stretch>
        </p:blipFill>
        <p:spPr>
          <a:xfrm>
            <a:off x="0" y="0"/>
            <a:ext cx="5040000" cy="6329190"/>
          </a:xfrm>
          <a:prstGeom prst="rect">
            <a:avLst/>
          </a:prstGeom>
        </p:spPr>
      </p:pic>
      <p:sp>
        <p:nvSpPr>
          <p:cNvPr id="6" name="TextBox 5">
            <a:extLst>
              <a:ext uri="{FF2B5EF4-FFF2-40B4-BE49-F238E27FC236}">
                <a16:creationId xmlns:a16="http://schemas.microsoft.com/office/drawing/2014/main" id="{0A234B5A-659C-A933-9B58-CC1C43BC72C1}"/>
              </a:ext>
              <a:ext uri="{C183D7F6-B498-43B3-948B-1728B52AA6E4}">
                <adec:decorative xmlns:adec="http://schemas.microsoft.com/office/drawing/2017/decorative" val="1"/>
              </a:ext>
            </a:extLst>
          </p:cNvPr>
          <p:cNvSpPr txBox="1"/>
          <p:nvPr/>
        </p:nvSpPr>
        <p:spPr>
          <a:xfrm>
            <a:off x="348000" y="6567643"/>
            <a:ext cx="4692000" cy="153888"/>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1000">
                <a:cs typeface="Arial"/>
                <a:hlinkClick r:id="rId5"/>
              </a:rPr>
              <a:t>BARKAA</a:t>
            </a:r>
            <a:r>
              <a:rPr lang="en-US" sz="1000">
                <a:cs typeface="Arial"/>
              </a:rPr>
              <a:t> photo from BARKAA 2024 </a:t>
            </a:r>
          </a:p>
        </p:txBody>
      </p:sp>
      <p:sp>
        <p:nvSpPr>
          <p:cNvPr id="4" name="Slide Number Placeholder 3">
            <a:extLst>
              <a:ext uri="{FF2B5EF4-FFF2-40B4-BE49-F238E27FC236}">
                <a16:creationId xmlns:a16="http://schemas.microsoft.com/office/drawing/2014/main" id="{8DCF2DC1-62FF-C4AF-3FCB-1A23011758F7}"/>
              </a:ext>
              <a:ext uri="{C183D7F6-B498-43B3-948B-1728B52AA6E4}">
                <adec:decorative xmlns:adec="http://schemas.microsoft.com/office/drawing/2017/decorative" val="1"/>
              </a:ext>
            </a:extLst>
          </p:cNvPr>
          <p:cNvSpPr>
            <a:spLocks noGrp="1"/>
          </p:cNvSpPr>
          <p:nvPr>
            <p:ph type="sldNum" sz="quarter" idx="16"/>
          </p:nvPr>
        </p:nvSpPr>
        <p:spPr>
          <a:xfrm>
            <a:off x="11124000" y="6516000"/>
            <a:ext cx="720000" cy="180000"/>
          </a:xfrm>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84</a:t>
            </a:fld>
            <a:endParaRPr lang="en-AU"/>
          </a:p>
        </p:txBody>
      </p:sp>
    </p:spTree>
    <p:extLst>
      <p:ext uri="{BB962C8B-B14F-4D97-AF65-F5344CB8AC3E}">
        <p14:creationId xmlns:p14="http://schemas.microsoft.com/office/powerpoint/2010/main" val="2018990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02816B-0BD7-938B-E4EE-5E8A68A2B1CA}"/>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E01745D6-AE0B-9AC4-EA2C-081765AA4667}"/>
              </a:ext>
            </a:extLst>
          </p:cNvPr>
          <p:cNvSpPr>
            <a:spLocks noGrp="1"/>
          </p:cNvSpPr>
          <p:nvPr>
            <p:ph type="title"/>
          </p:nvPr>
        </p:nvSpPr>
        <p:spPr/>
        <p:txBody>
          <a:bodyPr/>
          <a:lstStyle/>
          <a:p>
            <a:r>
              <a:rPr lang="en-AU">
                <a:latin typeface="+mj-lt"/>
                <a:cs typeface="Arial"/>
              </a:rPr>
              <a:t>Uncle Leroy Johnson</a:t>
            </a:r>
          </a:p>
        </p:txBody>
      </p:sp>
      <p:sp>
        <p:nvSpPr>
          <p:cNvPr id="18" name="Text Placeholder 5">
            <a:extLst>
              <a:ext uri="{FF2B5EF4-FFF2-40B4-BE49-F238E27FC236}">
                <a16:creationId xmlns:a16="http://schemas.microsoft.com/office/drawing/2014/main" id="{C3D5F245-74E3-313D-1F5D-7769A78CD182}"/>
              </a:ext>
            </a:extLst>
          </p:cNvPr>
          <p:cNvSpPr>
            <a:spLocks noGrp="1"/>
          </p:cNvSpPr>
          <p:nvPr>
            <p:ph type="body" sz="quarter" idx="18"/>
          </p:nvPr>
        </p:nvSpPr>
        <p:spPr>
          <a:xfrm>
            <a:off x="5399998" y="982520"/>
            <a:ext cx="6407150" cy="294189"/>
          </a:xfrm>
        </p:spPr>
        <p:txBody>
          <a:bodyPr/>
          <a:lstStyle/>
          <a:p>
            <a:r>
              <a:rPr lang="en-US" err="1">
                <a:latin typeface="+mj-lt"/>
                <a:cs typeface="Arial"/>
              </a:rPr>
              <a:t>Barkindji</a:t>
            </a:r>
            <a:r>
              <a:rPr lang="en-US">
                <a:latin typeface="+mj-lt"/>
                <a:cs typeface="Arial"/>
              </a:rPr>
              <a:t> / </a:t>
            </a:r>
            <a:r>
              <a:rPr lang="en-US" err="1">
                <a:latin typeface="+mj-lt"/>
                <a:cs typeface="Arial"/>
              </a:rPr>
              <a:t>Malyunapa</a:t>
            </a:r>
            <a:endParaRPr lang="en-US">
              <a:latin typeface="+mj-lt"/>
              <a:cs typeface="Arial"/>
            </a:endParaRPr>
          </a:p>
        </p:txBody>
      </p:sp>
      <p:sp>
        <p:nvSpPr>
          <p:cNvPr id="16" name="Text Placeholder 4">
            <a:extLst>
              <a:ext uri="{FF2B5EF4-FFF2-40B4-BE49-F238E27FC236}">
                <a16:creationId xmlns:a16="http://schemas.microsoft.com/office/drawing/2014/main" id="{4E656014-4C6E-7572-9C18-7CC74C1CECE7}"/>
              </a:ext>
            </a:extLst>
          </p:cNvPr>
          <p:cNvSpPr>
            <a:spLocks noGrp="1"/>
          </p:cNvSpPr>
          <p:nvPr>
            <p:ph type="body" sz="quarter" idx="17"/>
          </p:nvPr>
        </p:nvSpPr>
        <p:spPr>
          <a:xfrm>
            <a:off x="5399998" y="1761382"/>
            <a:ext cx="6407150" cy="3295360"/>
          </a:xfrm>
        </p:spPr>
        <p:txBody>
          <a:bodyPr vert="horz" lIns="0" tIns="0" rIns="0" bIns="0" rtlCol="0" anchor="t">
            <a:noAutofit/>
          </a:bodyPr>
          <a:lstStyle/>
          <a:p>
            <a:r>
              <a:rPr lang="en-US" sz="1800">
                <a:latin typeface="+mn-lt"/>
                <a:cs typeface="Arial"/>
              </a:rPr>
              <a:t>Uncle Leroy Johnson is a </a:t>
            </a:r>
            <a:r>
              <a:rPr lang="en-US" sz="1800" err="1">
                <a:latin typeface="+mn-lt"/>
                <a:cs typeface="Arial"/>
              </a:rPr>
              <a:t>Barkindji</a:t>
            </a:r>
            <a:r>
              <a:rPr lang="en-US" sz="1800">
                <a:latin typeface="+mn-lt"/>
                <a:cs typeface="Arial"/>
              </a:rPr>
              <a:t> / </a:t>
            </a:r>
            <a:r>
              <a:rPr lang="en-US" sz="1800" err="1">
                <a:latin typeface="+mn-lt"/>
                <a:cs typeface="Arial"/>
              </a:rPr>
              <a:t>Malyunapa</a:t>
            </a:r>
            <a:r>
              <a:rPr lang="en-US" sz="1800">
                <a:latin typeface="+mn-lt"/>
                <a:cs typeface="Arial"/>
              </a:rPr>
              <a:t> man who is a storyteller, singer/songwriter and guitarist. </a:t>
            </a:r>
            <a:r>
              <a:rPr lang="en-AU" sz="1800">
                <a:latin typeface="+mn-lt"/>
                <a:cs typeface="Arial"/>
              </a:rPr>
              <a:t>As director of the </a:t>
            </a:r>
            <a:r>
              <a:rPr lang="en-AU" sz="1800" err="1">
                <a:latin typeface="+mn-lt"/>
                <a:cs typeface="Arial"/>
              </a:rPr>
              <a:t>Barkindji</a:t>
            </a:r>
            <a:r>
              <a:rPr lang="en-AU" sz="1800">
                <a:latin typeface="+mn-lt"/>
                <a:cs typeface="Arial"/>
              </a:rPr>
              <a:t> Native Title Prescribed Body Corporate which manages native title rights and interests for </a:t>
            </a:r>
            <a:r>
              <a:rPr lang="en-AU" sz="1800" err="1">
                <a:latin typeface="+mn-lt"/>
                <a:cs typeface="Arial"/>
              </a:rPr>
              <a:t>Barkindji</a:t>
            </a:r>
            <a:r>
              <a:rPr lang="en-AU" sz="1800">
                <a:latin typeface="+mn-lt"/>
                <a:cs typeface="Arial"/>
              </a:rPr>
              <a:t> people in NSW and the first Aboriginal park manager of </a:t>
            </a:r>
            <a:r>
              <a:rPr lang="en-AU" sz="1800" err="1">
                <a:latin typeface="+mn-lt"/>
                <a:cs typeface="Arial"/>
              </a:rPr>
              <a:t>Mutawintji</a:t>
            </a:r>
            <a:r>
              <a:rPr lang="en-AU" sz="1800">
                <a:latin typeface="+mn-lt"/>
                <a:cs typeface="Arial"/>
              </a:rPr>
              <a:t> National Park, his music draws inspiration from the land. Themes include environmental issues and connection to Country.</a:t>
            </a:r>
          </a:p>
        </p:txBody>
      </p:sp>
      <p:sp>
        <p:nvSpPr>
          <p:cNvPr id="6" name="TextBox 5">
            <a:extLst>
              <a:ext uri="{FF2B5EF4-FFF2-40B4-BE49-F238E27FC236}">
                <a16:creationId xmlns:a16="http://schemas.microsoft.com/office/drawing/2014/main" id="{41A96456-E84E-BE1B-53D9-5D74782DE15F}"/>
              </a:ext>
            </a:extLst>
          </p:cNvPr>
          <p:cNvSpPr txBox="1"/>
          <p:nvPr/>
        </p:nvSpPr>
        <p:spPr>
          <a:xfrm>
            <a:off x="5399998" y="5250622"/>
            <a:ext cx="6097836" cy="335092"/>
          </a:xfrm>
          <a:prstGeom prst="rect">
            <a:avLst/>
          </a:prstGeom>
          <a:noFill/>
        </p:spPr>
        <p:txBody>
          <a:bodyPr wrap="square" lIns="36000">
            <a:spAutoFit/>
          </a:bodyPr>
          <a:lstStyle/>
          <a:p>
            <a:pPr marL="0" marR="0" lvl="0"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AU" sz="1200" b="0" i="0" u="none" strike="noStrike" kern="1200" cap="none" spc="0" normalizeH="0" baseline="0" noProof="0">
                <a:ln>
                  <a:noFill/>
                </a:ln>
                <a:solidFill>
                  <a:srgbClr val="22272B"/>
                </a:solidFill>
                <a:effectLst/>
                <a:uLnTx/>
                <a:uFillTx/>
                <a:ea typeface="+mn-ea"/>
                <a:cs typeface="Arial"/>
              </a:rPr>
              <a:t>Information adapted respectfully from </a:t>
            </a:r>
            <a:r>
              <a:rPr kumimoji="0" lang="en-AU" sz="1200" b="0" i="0" u="none" strike="noStrike" kern="1200" cap="none" spc="0" normalizeH="0" baseline="0" noProof="0">
                <a:ln>
                  <a:noFill/>
                </a:ln>
                <a:solidFill>
                  <a:srgbClr val="22272B"/>
                </a:solidFill>
                <a:effectLst/>
                <a:uLnTx/>
                <a:uFillTx/>
                <a:ea typeface="+mn-ea"/>
                <a:cs typeface="Arial"/>
                <a:hlinkClick r:id="rId3"/>
              </a:rPr>
              <a:t>ABC News </a:t>
            </a:r>
            <a:r>
              <a:rPr kumimoji="0" lang="en-AU" sz="1200" b="0" i="0" u="none" strike="noStrike" kern="1200" cap="none" spc="0" normalizeH="0" baseline="0" noProof="0">
                <a:ln>
                  <a:noFill/>
                </a:ln>
                <a:solidFill>
                  <a:srgbClr val="22272B"/>
                </a:solidFill>
                <a:effectLst/>
                <a:uLnTx/>
                <a:uFillTx/>
                <a:ea typeface="+mn-ea"/>
                <a:cs typeface="Arial"/>
              </a:rPr>
              <a:t>and </a:t>
            </a:r>
            <a:r>
              <a:rPr kumimoji="0" lang="en-AU" sz="1200" b="0" i="0" u="none" strike="noStrike" kern="1200" cap="none" spc="0" normalizeH="0" baseline="0" noProof="0">
                <a:ln>
                  <a:noFill/>
                </a:ln>
                <a:solidFill>
                  <a:srgbClr val="22272B"/>
                </a:solidFill>
                <a:effectLst/>
                <a:uLnTx/>
                <a:uFillTx/>
                <a:ea typeface="+mn-ea"/>
                <a:cs typeface="Arial"/>
                <a:hlinkClick r:id="rId4"/>
              </a:rPr>
              <a:t>West Darling Arts</a:t>
            </a:r>
            <a:r>
              <a:rPr kumimoji="0" lang="en-AU" sz="1200" b="0" i="0" u="none" strike="noStrike" kern="1200" cap="none" spc="0" normalizeH="0" baseline="0" noProof="0">
                <a:ln>
                  <a:noFill/>
                </a:ln>
                <a:solidFill>
                  <a:srgbClr val="22272B"/>
                </a:solidFill>
                <a:effectLst/>
                <a:uLnTx/>
                <a:uFillTx/>
                <a:ea typeface="+mn-ea"/>
                <a:cs typeface="Arial"/>
              </a:rPr>
              <a:t>.</a:t>
            </a:r>
          </a:p>
        </p:txBody>
      </p:sp>
      <p:pic>
        <p:nvPicPr>
          <p:cNvPr id="11" name="Picture Placeholder 10">
            <a:extLst>
              <a:ext uri="{FF2B5EF4-FFF2-40B4-BE49-F238E27FC236}">
                <a16:creationId xmlns:a16="http://schemas.microsoft.com/office/drawing/2014/main" id="{604714E1-09F8-0069-BC53-CCDC70405506}"/>
              </a:ext>
              <a:ext uri="{C183D7F6-B498-43B3-948B-1728B52AA6E4}">
                <adec:decorative xmlns:adec="http://schemas.microsoft.com/office/drawing/2017/decorative" val="1"/>
              </a:ext>
            </a:extLst>
          </p:cNvPr>
          <p:cNvPicPr>
            <a:picLocks noGrp="1" noChangeAspect="1"/>
          </p:cNvPicPr>
          <p:nvPr>
            <p:ph type="pic" sz="quarter" idx="13"/>
          </p:nvPr>
        </p:nvPicPr>
        <p:blipFill>
          <a:blip r:embed="rId5" cstate="screen">
            <a:extLst>
              <a:ext uri="{28A0092B-C50C-407E-A947-70E740481C1C}">
                <a14:useLocalDpi xmlns:a14="http://schemas.microsoft.com/office/drawing/2010/main"/>
              </a:ext>
            </a:extLst>
          </a:blip>
          <a:srcRect/>
          <a:stretch>
            <a:fillRect/>
          </a:stretch>
        </p:blipFill>
        <p:spPr>
          <a:xfrm>
            <a:off x="0" y="0"/>
            <a:ext cx="5067759" cy="6297382"/>
          </a:xfrm>
          <a:prstGeom prst="rect">
            <a:avLst/>
          </a:prstGeom>
        </p:spPr>
      </p:pic>
      <p:sp>
        <p:nvSpPr>
          <p:cNvPr id="2" name="TextBox 1">
            <a:extLst>
              <a:ext uri="{FF2B5EF4-FFF2-40B4-BE49-F238E27FC236}">
                <a16:creationId xmlns:a16="http://schemas.microsoft.com/office/drawing/2014/main" id="{146B70CF-FC26-7B8B-06DA-284FDDC0FDDA}"/>
              </a:ext>
              <a:ext uri="{C183D7F6-B498-43B3-948B-1728B52AA6E4}">
                <adec:decorative xmlns:adec="http://schemas.microsoft.com/office/drawing/2017/decorative" val="1"/>
              </a:ext>
            </a:extLst>
          </p:cNvPr>
          <p:cNvSpPr txBox="1"/>
          <p:nvPr/>
        </p:nvSpPr>
        <p:spPr>
          <a:xfrm>
            <a:off x="348000" y="6482889"/>
            <a:ext cx="6258710" cy="153888"/>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1000">
                <a:cs typeface="Arial"/>
                <a:hlinkClick r:id="rId6"/>
              </a:rPr>
              <a:t>Leroy Johnson</a:t>
            </a:r>
            <a:r>
              <a:rPr lang="en-US" sz="1000">
                <a:cs typeface="Arial"/>
              </a:rPr>
              <a:t> photo from Bad Apples Music 2023 </a:t>
            </a:r>
          </a:p>
        </p:txBody>
      </p:sp>
      <p:sp>
        <p:nvSpPr>
          <p:cNvPr id="4" name="Slide Number Placeholder 3">
            <a:extLst>
              <a:ext uri="{FF2B5EF4-FFF2-40B4-BE49-F238E27FC236}">
                <a16:creationId xmlns:a16="http://schemas.microsoft.com/office/drawing/2014/main" id="{E4C787BF-791C-1FFD-8078-E7E372D2C214}"/>
              </a:ext>
              <a:ext uri="{C183D7F6-B498-43B3-948B-1728B52AA6E4}">
                <adec:decorative xmlns:adec="http://schemas.microsoft.com/office/drawing/2017/decorative" val="1"/>
              </a:ext>
            </a:extLst>
          </p:cNvPr>
          <p:cNvSpPr>
            <a:spLocks noGrp="1"/>
          </p:cNvSpPr>
          <p:nvPr>
            <p:ph type="sldNum" sz="quarter" idx="16"/>
          </p:nvPr>
        </p:nvSpPr>
        <p:spPr>
          <a:xfrm>
            <a:off x="11124000" y="6516000"/>
            <a:ext cx="720000" cy="180000"/>
          </a:xfrm>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85</a:t>
            </a:fld>
            <a:endParaRPr lang="en-AU"/>
          </a:p>
        </p:txBody>
      </p:sp>
    </p:spTree>
    <p:extLst>
      <p:ext uri="{BB962C8B-B14F-4D97-AF65-F5344CB8AC3E}">
        <p14:creationId xmlns:p14="http://schemas.microsoft.com/office/powerpoint/2010/main" val="1778198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a:extLst>
            <a:ext uri="{FF2B5EF4-FFF2-40B4-BE49-F238E27FC236}">
              <a16:creationId xmlns:a16="http://schemas.microsoft.com/office/drawing/2014/main" id="{72F5DBA0-C383-ED14-2C74-E300A97F7A8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BAE8EEA-A4F9-7449-10AF-E56C5CF7A696}"/>
              </a:ext>
            </a:extLst>
          </p:cNvPr>
          <p:cNvSpPr>
            <a:spLocks noGrp="1"/>
          </p:cNvSpPr>
          <p:nvPr>
            <p:ph type="title"/>
          </p:nvPr>
        </p:nvSpPr>
        <p:spPr/>
        <p:txBody>
          <a:bodyPr/>
          <a:lstStyle/>
          <a:p>
            <a:r>
              <a:rPr lang="en-AU">
                <a:solidFill>
                  <a:schemeClr val="accent1"/>
                </a:solidFill>
                <a:latin typeface="+mj-lt"/>
                <a:ea typeface="Calibri"/>
                <a:cs typeface="Arial"/>
              </a:rPr>
              <a:t>Activity 5.1 – hip-hop history (11) </a:t>
            </a:r>
            <a:endParaRPr lang="en-US">
              <a:solidFill>
                <a:schemeClr val="accent1"/>
              </a:solidFill>
              <a:latin typeface="+mj-lt"/>
            </a:endParaRPr>
          </a:p>
        </p:txBody>
      </p:sp>
      <p:sp>
        <p:nvSpPr>
          <p:cNvPr id="3" name="Text Placeholder 2">
            <a:extLst>
              <a:ext uri="{FF2B5EF4-FFF2-40B4-BE49-F238E27FC236}">
                <a16:creationId xmlns:a16="http://schemas.microsoft.com/office/drawing/2014/main" id="{489C17C2-9C62-94E1-3928-435157D280C8}"/>
              </a:ext>
            </a:extLst>
          </p:cNvPr>
          <p:cNvSpPr>
            <a:spLocks noGrp="1"/>
          </p:cNvSpPr>
          <p:nvPr>
            <p:ph type="body" sz="quarter" idx="18"/>
          </p:nvPr>
        </p:nvSpPr>
        <p:spPr/>
        <p:txBody>
          <a:bodyPr/>
          <a:lstStyle/>
          <a:p>
            <a:r>
              <a:rPr lang="en-AU">
                <a:latin typeface="+mj-lt"/>
                <a:cs typeface="Arial"/>
              </a:rPr>
              <a:t>Comparative listening</a:t>
            </a:r>
            <a:endParaRPr lang="en-AU">
              <a:latin typeface="+mj-lt"/>
            </a:endParaRPr>
          </a:p>
        </p:txBody>
      </p:sp>
      <p:sp>
        <p:nvSpPr>
          <p:cNvPr id="15" name="TextBox 14">
            <a:extLst>
              <a:ext uri="{FF2B5EF4-FFF2-40B4-BE49-F238E27FC236}">
                <a16:creationId xmlns:a16="http://schemas.microsoft.com/office/drawing/2014/main" id="{CB77C270-CA00-5651-5A38-7F65211E67CF}"/>
              </a:ext>
            </a:extLst>
          </p:cNvPr>
          <p:cNvSpPr txBox="1"/>
          <p:nvPr/>
        </p:nvSpPr>
        <p:spPr>
          <a:xfrm>
            <a:off x="354012" y="2041029"/>
            <a:ext cx="4471068" cy="278340"/>
          </a:xfrm>
          <a:prstGeom prst="rect">
            <a:avLst/>
          </a:prstGeom>
          <a:noFill/>
        </p:spPr>
        <p:txBody>
          <a:bodyPr wrap="square" lIns="0" tIns="0" rIns="0" bIns="0" rtlCol="0">
            <a:noAutofit/>
          </a:bodyPr>
          <a:lstStyle/>
          <a:p>
            <a:pPr algn="l"/>
            <a:r>
              <a:rPr lang="en-AU" sz="1800" b="1"/>
              <a:t>‘</a:t>
            </a:r>
            <a:r>
              <a:rPr lang="en-AU" sz="1800" b="1" err="1"/>
              <a:t>Ngamaka</a:t>
            </a:r>
            <a:r>
              <a:rPr lang="en-AU" sz="1800" b="1"/>
              <a:t>’ – BARKAA ft. Leroy Johnson</a:t>
            </a:r>
          </a:p>
        </p:txBody>
      </p:sp>
      <p:pic>
        <p:nvPicPr>
          <p:cNvPr id="8" name="Online Media 7" title="Barkaa - Ngamaka (feat. Leroy Johnson) ft. Leroy Johnson">
            <a:hlinkClick r:id="" action="ppaction://media"/>
            <a:extLst>
              <a:ext uri="{FF2B5EF4-FFF2-40B4-BE49-F238E27FC236}">
                <a16:creationId xmlns:a16="http://schemas.microsoft.com/office/drawing/2014/main" id="{31A1B7C2-5611-7AF3-30BE-5337B2E0FF77}"/>
              </a:ext>
            </a:extLst>
          </p:cNvPr>
          <p:cNvPicPr>
            <a:picLocks noRot="1" noChangeAspect="1"/>
          </p:cNvPicPr>
          <p:nvPr>
            <a:videoFile r:link="rId1"/>
          </p:nvPr>
        </p:nvPicPr>
        <p:blipFill>
          <a:blip r:embed="rId5"/>
          <a:stretch>
            <a:fillRect/>
          </a:stretch>
        </p:blipFill>
        <p:spPr>
          <a:xfrm>
            <a:off x="354012" y="2403528"/>
            <a:ext cx="5614988" cy="3162300"/>
          </a:xfrm>
          <a:prstGeom prst="rect">
            <a:avLst/>
          </a:prstGeom>
        </p:spPr>
      </p:pic>
      <p:sp>
        <p:nvSpPr>
          <p:cNvPr id="9" name="TextBox 8">
            <a:extLst>
              <a:ext uri="{FF2B5EF4-FFF2-40B4-BE49-F238E27FC236}">
                <a16:creationId xmlns:a16="http://schemas.microsoft.com/office/drawing/2014/main" id="{7F290A4D-5104-1C64-D320-243C93B53AC1}"/>
              </a:ext>
            </a:extLst>
          </p:cNvPr>
          <p:cNvSpPr txBox="1"/>
          <p:nvPr/>
        </p:nvSpPr>
        <p:spPr>
          <a:xfrm>
            <a:off x="354012" y="5589774"/>
            <a:ext cx="5614988" cy="400110"/>
          </a:xfrm>
          <a:prstGeom prst="rect">
            <a:avLst/>
          </a:prstGeom>
          <a:noFill/>
        </p:spPr>
        <p:txBody>
          <a:bodyPr wrap="square" lIns="0">
            <a:spAutoFit/>
          </a:bodyPr>
          <a:lstStyle/>
          <a:p>
            <a:pPr algn="l">
              <a:buNone/>
            </a:pPr>
            <a:r>
              <a:rPr lang="en-AU" sz="1000" i="0">
                <a:solidFill>
                  <a:srgbClr val="0F0F0F"/>
                </a:solidFill>
                <a:effectLst/>
              </a:rPr>
              <a:t>BARKAA (29 May 2025</a:t>
            </a:r>
            <a:r>
              <a:rPr lang="en-AU" sz="1000">
                <a:solidFill>
                  <a:srgbClr val="0F0F0F"/>
                </a:solidFill>
                <a:hlinkClick r:id="rId6"/>
              </a:rPr>
              <a:t>) Barkaa - Ngamaka (feat. Leroy Johnson) ft. Leroy Johnson (3:38)</a:t>
            </a:r>
            <a:r>
              <a:rPr lang="en-AU" sz="1000">
                <a:solidFill>
                  <a:srgbClr val="0F0F0F"/>
                </a:solidFill>
              </a:rPr>
              <a:t> </a:t>
            </a:r>
            <a:r>
              <a:rPr lang="en-AU" sz="1000" i="0">
                <a:solidFill>
                  <a:srgbClr val="0F0F0F"/>
                </a:solidFill>
                <a:effectLst/>
              </a:rPr>
              <a:t>[video], </a:t>
            </a:r>
            <a:r>
              <a:rPr lang="en-AU" sz="1000" i="1">
                <a:solidFill>
                  <a:srgbClr val="0F0F0F"/>
                </a:solidFill>
                <a:effectLst/>
              </a:rPr>
              <a:t>BARKAA</a:t>
            </a:r>
            <a:r>
              <a:rPr lang="en-AU" sz="1000" i="0">
                <a:solidFill>
                  <a:srgbClr val="0F0F0F"/>
                </a:solidFill>
                <a:effectLst/>
              </a:rPr>
              <a:t>, YouTube, accessed 11 June 2025.</a:t>
            </a:r>
          </a:p>
        </p:txBody>
      </p:sp>
      <p:sp>
        <p:nvSpPr>
          <p:cNvPr id="16" name="TextBox 15">
            <a:extLst>
              <a:ext uri="{FF2B5EF4-FFF2-40B4-BE49-F238E27FC236}">
                <a16:creationId xmlns:a16="http://schemas.microsoft.com/office/drawing/2014/main" id="{493967BC-D9A7-52A9-554D-5DCC7D06AD76}"/>
              </a:ext>
            </a:extLst>
          </p:cNvPr>
          <p:cNvSpPr txBox="1"/>
          <p:nvPr/>
        </p:nvSpPr>
        <p:spPr>
          <a:xfrm>
            <a:off x="6223002" y="2041028"/>
            <a:ext cx="5614988" cy="278340"/>
          </a:xfrm>
          <a:prstGeom prst="rect">
            <a:avLst/>
          </a:prstGeom>
          <a:noFill/>
        </p:spPr>
        <p:txBody>
          <a:bodyPr wrap="square" lIns="0" tIns="0" rIns="0" bIns="0" rtlCol="0">
            <a:noAutofit/>
          </a:bodyPr>
          <a:lstStyle/>
          <a:p>
            <a:pPr algn="l"/>
            <a:r>
              <a:rPr lang="en-AU" sz="1800" b="1"/>
              <a:t>‘</a:t>
            </a:r>
            <a:r>
              <a:rPr lang="en-AU" sz="1800" b="1" err="1"/>
              <a:t>Nhaampa</a:t>
            </a:r>
            <a:r>
              <a:rPr lang="en-AU" sz="1800" b="1"/>
              <a:t> Buka’ – Leroy Johnson</a:t>
            </a:r>
          </a:p>
        </p:txBody>
      </p:sp>
      <p:pic>
        <p:nvPicPr>
          <p:cNvPr id="10" name="Online Media 9" title="Nhaampa Buka  - Leroy Johnson and The SYO Big West Orchestra.">
            <a:hlinkClick r:id="" action="ppaction://media"/>
            <a:extLst>
              <a:ext uri="{FF2B5EF4-FFF2-40B4-BE49-F238E27FC236}">
                <a16:creationId xmlns:a16="http://schemas.microsoft.com/office/drawing/2014/main" id="{1B9D1010-3010-5216-83E5-87B09B3B80F0}"/>
              </a:ext>
            </a:extLst>
          </p:cNvPr>
          <p:cNvPicPr>
            <a:picLocks noRot="1" noChangeAspect="1"/>
          </p:cNvPicPr>
          <p:nvPr>
            <a:videoFile r:link="rId2"/>
          </p:nvPr>
        </p:nvPicPr>
        <p:blipFill>
          <a:blip r:embed="rId7"/>
          <a:stretch>
            <a:fillRect/>
          </a:stretch>
        </p:blipFill>
        <p:spPr>
          <a:xfrm>
            <a:off x="6223002" y="2395944"/>
            <a:ext cx="5623837" cy="3177468"/>
          </a:xfrm>
          <a:prstGeom prst="rect">
            <a:avLst/>
          </a:prstGeom>
        </p:spPr>
      </p:pic>
      <p:sp>
        <p:nvSpPr>
          <p:cNvPr id="12" name="TextBox 11">
            <a:extLst>
              <a:ext uri="{FF2B5EF4-FFF2-40B4-BE49-F238E27FC236}">
                <a16:creationId xmlns:a16="http://schemas.microsoft.com/office/drawing/2014/main" id="{821ED6F8-DE26-18B2-AEB6-7BA8F3BBD1EA}"/>
              </a:ext>
            </a:extLst>
          </p:cNvPr>
          <p:cNvSpPr txBox="1"/>
          <p:nvPr/>
        </p:nvSpPr>
        <p:spPr>
          <a:xfrm>
            <a:off x="6223002" y="5589774"/>
            <a:ext cx="5818189" cy="400110"/>
          </a:xfrm>
          <a:prstGeom prst="rect">
            <a:avLst/>
          </a:prstGeom>
          <a:noFill/>
        </p:spPr>
        <p:txBody>
          <a:bodyPr wrap="square" lIns="0">
            <a:spAutoFit/>
          </a:bodyPr>
          <a:lstStyle/>
          <a:p>
            <a:r>
              <a:rPr lang="en-AU" sz="1000" i="0">
                <a:solidFill>
                  <a:srgbClr val="0F0F0F"/>
                </a:solidFill>
                <a:effectLst/>
              </a:rPr>
              <a:t>Sydney Youth Orchestras (12 October 2023) </a:t>
            </a:r>
            <a:r>
              <a:rPr lang="en-AU" sz="1000" i="0">
                <a:solidFill>
                  <a:srgbClr val="0F0F0F"/>
                </a:solidFill>
                <a:effectLst/>
                <a:hlinkClick r:id="rId8"/>
              </a:rPr>
              <a:t>Barkaa - </a:t>
            </a:r>
            <a:r>
              <a:rPr lang="en-AU" sz="1000">
                <a:hlinkClick r:id="rId8"/>
              </a:rPr>
              <a:t>Nhaampa Buka - Leroy Johnson and The SYO Big West Orchestra. (4:23)</a:t>
            </a:r>
            <a:r>
              <a:rPr lang="en-AU" sz="1000"/>
              <a:t> [</a:t>
            </a:r>
            <a:r>
              <a:rPr lang="en-AU" sz="1000" i="0">
                <a:solidFill>
                  <a:srgbClr val="0F0F0F"/>
                </a:solidFill>
                <a:effectLst/>
              </a:rPr>
              <a:t>video]</a:t>
            </a:r>
            <a:r>
              <a:rPr lang="en-AU" sz="1000">
                <a:solidFill>
                  <a:srgbClr val="0F0F0F"/>
                </a:solidFill>
              </a:rPr>
              <a:t>, </a:t>
            </a:r>
            <a:r>
              <a:rPr lang="en-AU" sz="1000" i="1">
                <a:solidFill>
                  <a:srgbClr val="0F0F0F"/>
                </a:solidFill>
              </a:rPr>
              <a:t>Sydney Youth Orchestras</a:t>
            </a:r>
            <a:r>
              <a:rPr lang="en-AU" sz="1000">
                <a:solidFill>
                  <a:srgbClr val="0F0F0F"/>
                </a:solidFill>
              </a:rPr>
              <a:t>, YouTube, </a:t>
            </a:r>
            <a:r>
              <a:rPr lang="en-AU" sz="1000" i="0">
                <a:solidFill>
                  <a:srgbClr val="0F0F0F"/>
                </a:solidFill>
                <a:effectLst/>
              </a:rPr>
              <a:t> accessed 11 June 2025.</a:t>
            </a:r>
          </a:p>
        </p:txBody>
      </p:sp>
      <p:sp>
        <p:nvSpPr>
          <p:cNvPr id="2" name="Slide Number Placeholder 1">
            <a:extLst>
              <a:ext uri="{FF2B5EF4-FFF2-40B4-BE49-F238E27FC236}">
                <a16:creationId xmlns:a16="http://schemas.microsoft.com/office/drawing/2014/main" id="{70E4C9E0-AEEB-9C02-74BC-72F4A8FFA63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86</a:t>
            </a:fld>
            <a:endParaRPr lang="en-AU"/>
          </a:p>
        </p:txBody>
      </p:sp>
    </p:spTree>
    <p:extLst>
      <p:ext uri="{BB962C8B-B14F-4D97-AF65-F5344CB8AC3E}">
        <p14:creationId xmlns:p14="http://schemas.microsoft.com/office/powerpoint/2010/main" val="2029191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rgbClr val="CBEDFD"/>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F460549-6501-9F3B-5D1A-50AB09929385}"/>
              </a:ext>
            </a:extLst>
          </p:cNvPr>
          <p:cNvSpPr>
            <a:spLocks noGrp="1"/>
          </p:cNvSpPr>
          <p:nvPr>
            <p:ph type="title"/>
          </p:nvPr>
        </p:nvSpPr>
        <p:spPr/>
        <p:txBody>
          <a:bodyPr/>
          <a:lstStyle/>
          <a:p>
            <a:r>
              <a:rPr lang="en-AU">
                <a:latin typeface="+mj-lt"/>
                <a:ea typeface="Calibri"/>
                <a:cs typeface="Arial"/>
              </a:rPr>
              <a:t>Activity 5.1 – hip-hop history (12) </a:t>
            </a:r>
            <a:endParaRPr lang="en-AU">
              <a:latin typeface="+mj-lt"/>
            </a:endParaRPr>
          </a:p>
        </p:txBody>
      </p:sp>
      <p:sp>
        <p:nvSpPr>
          <p:cNvPr id="4" name="Text Placeholder 3">
            <a:extLst>
              <a:ext uri="{FF2B5EF4-FFF2-40B4-BE49-F238E27FC236}">
                <a16:creationId xmlns:a16="http://schemas.microsoft.com/office/drawing/2014/main" id="{8E5382E3-D86F-2152-6A72-C07E6BD1FCED}"/>
              </a:ext>
            </a:extLst>
          </p:cNvPr>
          <p:cNvSpPr>
            <a:spLocks noGrp="1"/>
          </p:cNvSpPr>
          <p:nvPr>
            <p:ph type="body" sz="quarter" idx="18"/>
          </p:nvPr>
        </p:nvSpPr>
        <p:spPr/>
        <p:txBody>
          <a:bodyPr/>
          <a:lstStyle/>
          <a:p>
            <a:r>
              <a:rPr lang="en-AU">
                <a:latin typeface="+mj-lt"/>
              </a:rPr>
              <a:t>Connections</a:t>
            </a:r>
          </a:p>
        </p:txBody>
      </p:sp>
      <p:sp>
        <p:nvSpPr>
          <p:cNvPr id="6" name="TextBox 5">
            <a:extLst>
              <a:ext uri="{FF2B5EF4-FFF2-40B4-BE49-F238E27FC236}">
                <a16:creationId xmlns:a16="http://schemas.microsoft.com/office/drawing/2014/main" id="{64867E30-4EB7-555E-FE16-563B748CD75B}"/>
              </a:ext>
            </a:extLst>
          </p:cNvPr>
          <p:cNvSpPr txBox="1"/>
          <p:nvPr/>
        </p:nvSpPr>
        <p:spPr>
          <a:xfrm>
            <a:off x="338856" y="1369454"/>
            <a:ext cx="5599236" cy="5334730"/>
          </a:xfrm>
          <a:prstGeom prst="rect">
            <a:avLst/>
          </a:prstGeom>
          <a:noFill/>
        </p:spPr>
        <p:txBody>
          <a:bodyPr wrap="square" lIns="91440" tIns="45720" rIns="91440" bIns="45720" anchor="t">
            <a:spAutoFit/>
          </a:bodyPr>
          <a:lstStyle/>
          <a:p>
            <a:pPr marL="457200" indent="-457200">
              <a:lnSpc>
                <a:spcPct val="150000"/>
              </a:lnSpc>
              <a:spcAft>
                <a:spcPts val="600"/>
              </a:spcAft>
              <a:buAutoNum type="arabicPeriod"/>
              <a:tabLst>
                <a:tab pos="987425" algn="l"/>
              </a:tabLst>
            </a:pPr>
            <a:r>
              <a:rPr lang="en-AU" sz="1800">
                <a:cs typeface="Arial"/>
              </a:rPr>
              <a:t>Access </a:t>
            </a:r>
            <a:r>
              <a:rPr lang="en-AU" sz="1800" u="sng">
                <a:solidFill>
                  <a:srgbClr val="2F5496"/>
                </a:solidFill>
                <a:effectLst/>
                <a:ea typeface="Arial" panose="020B0604020202020204" pitchFamily="34" charset="0"/>
                <a:cs typeface="Arial"/>
                <a:hlinkClick r:id="rId3"/>
              </a:rPr>
              <a:t>Ngamaka – Bad Apples Music</a:t>
            </a:r>
            <a:r>
              <a:rPr lang="en-AU" sz="1800">
                <a:effectLst/>
                <a:ea typeface="Arial" panose="020B0604020202020204" pitchFamily="34" charset="0"/>
                <a:cs typeface="Arial"/>
              </a:rPr>
              <a:t> to learn about the story behind these </a:t>
            </a:r>
            <a:r>
              <a:rPr lang="en-AU" sz="1800">
                <a:ea typeface="Arial" panose="020B0604020202020204" pitchFamily="34" charset="0"/>
                <a:cs typeface="Arial"/>
              </a:rPr>
              <a:t>2</a:t>
            </a:r>
            <a:r>
              <a:rPr lang="en-AU" sz="1800">
                <a:effectLst/>
                <a:ea typeface="Arial" panose="020B0604020202020204" pitchFamily="34" charset="0"/>
                <a:cs typeface="Arial"/>
              </a:rPr>
              <a:t> songs and the collaboration </a:t>
            </a:r>
            <a:r>
              <a:rPr lang="en-AU" sz="1800">
                <a:cs typeface="Arial"/>
              </a:rPr>
              <a:t>between BARKAA and </a:t>
            </a:r>
            <a:r>
              <a:rPr lang="en-AU" sz="1800">
                <a:effectLst/>
                <a:ea typeface="Arial" panose="020B0604020202020204" pitchFamily="34" charset="0"/>
                <a:cs typeface="Arial"/>
              </a:rPr>
              <a:t>Uncle Leroy Johnson. </a:t>
            </a:r>
            <a:endParaRPr lang="en-AU" sz="1800">
              <a:ea typeface="Calibri" panose="020F0502020204030204" pitchFamily="34" charset="0"/>
              <a:cs typeface="Arial"/>
            </a:endParaRPr>
          </a:p>
          <a:p>
            <a:pPr marL="457200" indent="-457200">
              <a:lnSpc>
                <a:spcPct val="150000"/>
              </a:lnSpc>
              <a:spcAft>
                <a:spcPts val="600"/>
              </a:spcAft>
              <a:buAutoNum type="arabicPeriod"/>
              <a:tabLst>
                <a:tab pos="987425" algn="l"/>
              </a:tabLst>
            </a:pPr>
            <a:r>
              <a:rPr lang="en-AU" sz="1800">
                <a:effectLst/>
                <a:ea typeface="Arial" panose="020B0604020202020204" pitchFamily="34" charset="0"/>
                <a:cs typeface="Arial"/>
              </a:rPr>
              <a:t>Access the ‘Activity 5.1 – hip-hop history worksheet’ in the student booklet and complete the comparison activity between the two pieces. </a:t>
            </a:r>
          </a:p>
          <a:p>
            <a:pPr marL="457200" indent="-457200">
              <a:lnSpc>
                <a:spcPct val="150000"/>
              </a:lnSpc>
              <a:spcAft>
                <a:spcPts val="600"/>
              </a:spcAft>
              <a:buAutoNum type="arabicPeriod"/>
              <a:tabLst>
                <a:tab pos="987425" algn="l"/>
              </a:tabLst>
            </a:pPr>
            <a:r>
              <a:rPr lang="en-AU" sz="1800">
                <a:cs typeface="Arial"/>
              </a:rPr>
              <a:t>In small groups, discuss the connections between ‘</a:t>
            </a:r>
            <a:r>
              <a:rPr lang="en-AU" sz="1800" err="1">
                <a:cs typeface="Arial"/>
              </a:rPr>
              <a:t>Nhaampa</a:t>
            </a:r>
            <a:r>
              <a:rPr lang="en-AU" sz="1800">
                <a:cs typeface="Arial"/>
              </a:rPr>
              <a:t> Buka’ and ‘</a:t>
            </a:r>
            <a:r>
              <a:rPr lang="en-AU" sz="1800" err="1">
                <a:cs typeface="Arial"/>
              </a:rPr>
              <a:t>Ngamaka</a:t>
            </a:r>
            <a:r>
              <a:rPr lang="en-AU" sz="1800">
                <a:cs typeface="Arial"/>
              </a:rPr>
              <a:t>’, and how </a:t>
            </a:r>
            <a:r>
              <a:rPr lang="en-AU" sz="1800" err="1">
                <a:cs typeface="Arial"/>
              </a:rPr>
              <a:t>Barkaa</a:t>
            </a:r>
            <a:r>
              <a:rPr lang="en-AU" sz="1800">
                <a:cs typeface="Arial"/>
              </a:rPr>
              <a:t> honours the original piece whilst adding her own story to it. Use the following prompts to guide your discussion:    </a:t>
            </a:r>
          </a:p>
        </p:txBody>
      </p:sp>
      <p:sp>
        <p:nvSpPr>
          <p:cNvPr id="5" name="Rectangle: Rounded Corners 4">
            <a:extLst>
              <a:ext uri="{FF2B5EF4-FFF2-40B4-BE49-F238E27FC236}">
                <a16:creationId xmlns:a16="http://schemas.microsoft.com/office/drawing/2014/main" id="{205F46EC-5763-D22E-1C15-FE8F81D4C265}"/>
              </a:ext>
            </a:extLst>
          </p:cNvPr>
          <p:cNvSpPr/>
          <p:nvPr/>
        </p:nvSpPr>
        <p:spPr>
          <a:xfrm>
            <a:off x="6253910" y="1380731"/>
            <a:ext cx="5708712" cy="5047072"/>
          </a:xfrm>
          <a:prstGeom prst="roundRect">
            <a:avLst>
              <a:gd name="adj" fmla="val 4225"/>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marL="456580" indent="-457200">
              <a:lnSpc>
                <a:spcPct val="150000"/>
              </a:lnSpc>
              <a:spcBef>
                <a:spcPts val="1200"/>
              </a:spcBef>
              <a:spcAft>
                <a:spcPts val="1200"/>
              </a:spcAft>
              <a:buFont typeface="Arial" panose="020B0604020202020204" pitchFamily="34" charset="0"/>
              <a:buChar char="•"/>
              <a:tabLst>
                <a:tab pos="987425" algn="l"/>
              </a:tabLst>
            </a:pPr>
            <a:r>
              <a:rPr lang="en-AU" sz="1800">
                <a:solidFill>
                  <a:schemeClr val="tx1"/>
                </a:solidFill>
                <a:cs typeface="Arial"/>
              </a:rPr>
              <a:t>How are the moods of the 2 songs different?</a:t>
            </a:r>
          </a:p>
          <a:p>
            <a:pPr marL="456580" indent="-457200">
              <a:lnSpc>
                <a:spcPct val="150000"/>
              </a:lnSpc>
              <a:spcBef>
                <a:spcPts val="1200"/>
              </a:spcBef>
              <a:spcAft>
                <a:spcPts val="1200"/>
              </a:spcAft>
              <a:buFont typeface="Arial" panose="020B0604020202020204" pitchFamily="34" charset="0"/>
              <a:buChar char="•"/>
              <a:tabLst>
                <a:tab pos="987425" algn="l"/>
              </a:tabLst>
            </a:pPr>
            <a:r>
              <a:rPr lang="en-AU" sz="1800">
                <a:solidFill>
                  <a:schemeClr val="tx1"/>
                </a:solidFill>
                <a:cs typeface="Arial"/>
              </a:rPr>
              <a:t>How does combining these songs create a conversation or dialogue in </a:t>
            </a:r>
            <a:r>
              <a:rPr lang="en-AU" sz="1800" err="1">
                <a:solidFill>
                  <a:schemeClr val="tx1"/>
                </a:solidFill>
                <a:cs typeface="Arial"/>
              </a:rPr>
              <a:t>Ngamaka</a:t>
            </a:r>
            <a:r>
              <a:rPr lang="en-AU" sz="1800">
                <a:solidFill>
                  <a:schemeClr val="tx1"/>
                </a:solidFill>
                <a:cs typeface="Arial"/>
              </a:rPr>
              <a:t>?</a:t>
            </a:r>
          </a:p>
          <a:p>
            <a:pPr marL="456580" indent="-457200">
              <a:lnSpc>
                <a:spcPct val="150000"/>
              </a:lnSpc>
              <a:spcBef>
                <a:spcPts val="1200"/>
              </a:spcBef>
              <a:spcAft>
                <a:spcPts val="1200"/>
              </a:spcAft>
              <a:buFont typeface="Arial" panose="020B0604020202020204" pitchFamily="34" charset="0"/>
              <a:buChar char="•"/>
              <a:tabLst>
                <a:tab pos="987425" algn="l"/>
              </a:tabLst>
            </a:pPr>
            <a:r>
              <a:rPr lang="en-AU" sz="1800">
                <a:solidFill>
                  <a:schemeClr val="tx1"/>
                </a:solidFill>
                <a:cs typeface="Arial"/>
              </a:rPr>
              <a:t>How do the lyrics, instruments, and style of each song help communicate their meaning?</a:t>
            </a:r>
          </a:p>
          <a:p>
            <a:pPr marL="456580" indent="-457200">
              <a:lnSpc>
                <a:spcPct val="150000"/>
              </a:lnSpc>
              <a:spcBef>
                <a:spcPts val="1200"/>
              </a:spcBef>
              <a:spcAft>
                <a:spcPts val="1200"/>
              </a:spcAft>
              <a:buFont typeface="Arial" panose="020B0604020202020204" pitchFamily="34" charset="0"/>
              <a:buChar char="•"/>
              <a:tabLst>
                <a:tab pos="987425" algn="l"/>
              </a:tabLst>
            </a:pPr>
            <a:r>
              <a:rPr lang="en-AU" sz="1800">
                <a:solidFill>
                  <a:schemeClr val="tx1"/>
                </a:solidFill>
                <a:cs typeface="Arial"/>
              </a:rPr>
              <a:t>What happens when you reflect on both songs together – what bigger story or message comes through?  </a:t>
            </a:r>
            <a:endParaRPr lang="en-AU" sz="1800"/>
          </a:p>
        </p:txBody>
      </p:sp>
      <p:sp>
        <p:nvSpPr>
          <p:cNvPr id="2" name="Slide Number Placeholder 1">
            <a:extLst>
              <a:ext uri="{FF2B5EF4-FFF2-40B4-BE49-F238E27FC236}">
                <a16:creationId xmlns:a16="http://schemas.microsoft.com/office/drawing/2014/main" id="{E6E4EF34-761C-FD9D-E4D0-22E513E1C5E5}"/>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87</a:t>
            </a:fld>
            <a:endParaRPr lang="en-AU"/>
          </a:p>
        </p:txBody>
      </p:sp>
    </p:spTree>
    <p:extLst>
      <p:ext uri="{BB962C8B-B14F-4D97-AF65-F5344CB8AC3E}">
        <p14:creationId xmlns:p14="http://schemas.microsoft.com/office/powerpoint/2010/main" val="162032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B93F733-38EE-6A91-EC6F-3D9E1580B427}"/>
              </a:ext>
            </a:extLst>
          </p:cNvPr>
          <p:cNvSpPr>
            <a:spLocks noGrp="1"/>
          </p:cNvSpPr>
          <p:nvPr>
            <p:ph type="title"/>
          </p:nvPr>
        </p:nvSpPr>
        <p:spPr>
          <a:xfrm>
            <a:off x="5400000" y="360000"/>
            <a:ext cx="6407150" cy="554400"/>
          </a:xfrm>
        </p:spPr>
        <p:txBody>
          <a:bodyPr anchor="t">
            <a:normAutofit/>
          </a:bodyPr>
          <a:lstStyle/>
          <a:p>
            <a:r>
              <a:rPr lang="en-AU">
                <a:latin typeface="+mj-lt"/>
              </a:rPr>
              <a:t>DOBBY</a:t>
            </a:r>
          </a:p>
        </p:txBody>
      </p:sp>
      <p:sp>
        <p:nvSpPr>
          <p:cNvPr id="18" name="Text Placeholder 5">
            <a:extLst>
              <a:ext uri="{FF2B5EF4-FFF2-40B4-BE49-F238E27FC236}">
                <a16:creationId xmlns:a16="http://schemas.microsoft.com/office/drawing/2014/main" id="{A8276A2C-266C-0C74-3AFB-E6216B8D54E1}"/>
              </a:ext>
            </a:extLst>
          </p:cNvPr>
          <p:cNvSpPr>
            <a:spLocks noGrp="1"/>
          </p:cNvSpPr>
          <p:nvPr>
            <p:ph type="body" sz="quarter" idx="18"/>
          </p:nvPr>
        </p:nvSpPr>
        <p:spPr>
          <a:xfrm>
            <a:off x="5399998" y="982520"/>
            <a:ext cx="6407150" cy="294189"/>
          </a:xfrm>
        </p:spPr>
        <p:txBody>
          <a:bodyPr/>
          <a:lstStyle/>
          <a:p>
            <a:r>
              <a:rPr lang="en-US" err="1">
                <a:latin typeface="+mj-lt"/>
              </a:rPr>
              <a:t>Murrawarri</a:t>
            </a:r>
            <a:r>
              <a:rPr lang="en-US">
                <a:latin typeface="+mj-lt"/>
              </a:rPr>
              <a:t> and Filipino</a:t>
            </a:r>
          </a:p>
        </p:txBody>
      </p:sp>
      <p:sp>
        <p:nvSpPr>
          <p:cNvPr id="16" name="Text Placeholder 4">
            <a:extLst>
              <a:ext uri="{FF2B5EF4-FFF2-40B4-BE49-F238E27FC236}">
                <a16:creationId xmlns:a16="http://schemas.microsoft.com/office/drawing/2014/main" id="{D331DE40-8A85-C7DE-F373-1C668D63F8C1}"/>
              </a:ext>
            </a:extLst>
          </p:cNvPr>
          <p:cNvSpPr>
            <a:spLocks noGrp="1"/>
          </p:cNvSpPr>
          <p:nvPr>
            <p:ph type="body" sz="quarter" idx="17"/>
          </p:nvPr>
        </p:nvSpPr>
        <p:spPr>
          <a:xfrm>
            <a:off x="5399998" y="1596093"/>
            <a:ext cx="6407150" cy="4536000"/>
          </a:xfrm>
        </p:spPr>
        <p:txBody>
          <a:bodyPr/>
          <a:lstStyle/>
          <a:p>
            <a:r>
              <a:rPr lang="en-AU" sz="1800">
                <a:latin typeface="+mn-lt"/>
              </a:rPr>
              <a:t>Rhyan Clapham, also known as DOBBY, is a proud Filipino and </a:t>
            </a:r>
            <a:r>
              <a:rPr lang="en-AU" sz="1800" err="1">
                <a:latin typeface="+mn-lt"/>
              </a:rPr>
              <a:t>Murrawarri</a:t>
            </a:r>
            <a:r>
              <a:rPr lang="en-AU" sz="1800">
                <a:latin typeface="+mn-lt"/>
              </a:rPr>
              <a:t> musician. Rhyan’s grandmother was born and grew up in Brewarrina, on </a:t>
            </a:r>
            <a:r>
              <a:rPr lang="en-AU" sz="1800" err="1">
                <a:latin typeface="+mn-lt"/>
              </a:rPr>
              <a:t>Ngemba</a:t>
            </a:r>
            <a:r>
              <a:rPr lang="en-AU" sz="1800">
                <a:latin typeface="+mn-lt"/>
              </a:rPr>
              <a:t> Country in north-west New South Wales. His great-grandfather was born by the birthing tree on the Culgoa River in Weilmoringle and </a:t>
            </a:r>
            <a:r>
              <a:rPr lang="en-AU" sz="1800" err="1">
                <a:latin typeface="+mn-lt"/>
              </a:rPr>
              <a:t>Murrawarri</a:t>
            </a:r>
            <a:r>
              <a:rPr lang="en-AU" sz="1800">
                <a:latin typeface="+mn-lt"/>
              </a:rPr>
              <a:t> Country.</a:t>
            </a:r>
          </a:p>
          <a:p>
            <a:r>
              <a:rPr lang="en-AU" sz="1800">
                <a:latin typeface="+mn-lt"/>
              </a:rPr>
              <a:t>Rhyan’s love for music started when he was about 7 years old, when his mum encouraged him to learn piano. As he grew up, he became really interested in hip-hop music. He is both a jazz drummer and a rapper, and calls himself a ‘</a:t>
            </a:r>
            <a:r>
              <a:rPr lang="en-AU" sz="1800" err="1">
                <a:latin typeface="+mn-lt"/>
              </a:rPr>
              <a:t>drapper</a:t>
            </a:r>
            <a:r>
              <a:rPr lang="en-AU" sz="1800">
                <a:latin typeface="+mn-lt"/>
              </a:rPr>
              <a:t>’ because he mixes both talents.</a:t>
            </a:r>
            <a:endParaRPr lang="en-US" sz="1800">
              <a:latin typeface="+mn-lt"/>
            </a:endParaRPr>
          </a:p>
        </p:txBody>
      </p:sp>
      <p:pic>
        <p:nvPicPr>
          <p:cNvPr id="5" name="Picture Placeholder 10">
            <a:extLst>
              <a:ext uri="{FF2B5EF4-FFF2-40B4-BE49-F238E27FC236}">
                <a16:creationId xmlns:a16="http://schemas.microsoft.com/office/drawing/2014/main" id="{6665BD22-9E0B-01B1-D289-98182B878E92}"/>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0" y="10"/>
            <a:ext cx="5039980" cy="6378756"/>
          </a:xfrm>
          <a:prstGeom prst="rect">
            <a:avLst/>
          </a:prstGeom>
          <a:noFill/>
        </p:spPr>
      </p:pic>
      <p:sp>
        <p:nvSpPr>
          <p:cNvPr id="2" name="TextBox 1">
            <a:extLst>
              <a:ext uri="{FF2B5EF4-FFF2-40B4-BE49-F238E27FC236}">
                <a16:creationId xmlns:a16="http://schemas.microsoft.com/office/drawing/2014/main" id="{224EFB3E-8181-E6CD-07D5-B9E650F83B50}"/>
              </a:ext>
              <a:ext uri="{C183D7F6-B498-43B3-948B-1728B52AA6E4}">
                <adec:decorative xmlns:adec="http://schemas.microsoft.com/office/drawing/2017/decorative" val="1"/>
              </a:ext>
            </a:extLst>
          </p:cNvPr>
          <p:cNvSpPr txBox="1"/>
          <p:nvPr/>
        </p:nvSpPr>
        <p:spPr>
          <a:xfrm>
            <a:off x="152069" y="6516000"/>
            <a:ext cx="4887912" cy="180000"/>
          </a:xfrm>
          <a:prstGeom prst="rect">
            <a:avLst/>
          </a:prstGeom>
          <a:noFill/>
        </p:spPr>
        <p:txBody>
          <a:bodyPr wrap="square" lIns="0" tIns="0" rIns="0" bIns="0" rtlCol="0">
            <a:noAutofit/>
          </a:bodyPr>
          <a:lstStyle/>
          <a:p>
            <a:pPr algn="l"/>
            <a:r>
              <a:rPr lang="en-US" sz="1000"/>
              <a:t>DOBBY image from </a:t>
            </a:r>
            <a:r>
              <a:rPr lang="en-US" sz="1000">
                <a:hlinkClick r:id="rId4"/>
              </a:rPr>
              <a:t>DOBBYau.com </a:t>
            </a:r>
            <a:r>
              <a:rPr lang="en-US" sz="1000"/>
              <a:t>(2025) [website],</a:t>
            </a:r>
            <a:r>
              <a:rPr lang="en-US" sz="1000" i="1"/>
              <a:t> </a:t>
            </a:r>
            <a:r>
              <a:rPr lang="en-US" sz="1000"/>
              <a:t>accessed 26 November 2025.</a:t>
            </a:r>
          </a:p>
        </p:txBody>
      </p:sp>
      <p:sp>
        <p:nvSpPr>
          <p:cNvPr id="4" name="Slide Number Placeholder 3">
            <a:extLst>
              <a:ext uri="{FF2B5EF4-FFF2-40B4-BE49-F238E27FC236}">
                <a16:creationId xmlns:a16="http://schemas.microsoft.com/office/drawing/2014/main" id="{869D37CA-CDF2-9A15-ECA4-C3D8B2DBFFD0}"/>
              </a:ext>
              <a:ext uri="{C183D7F6-B498-43B3-948B-1728B52AA6E4}">
                <adec:decorative xmlns:adec="http://schemas.microsoft.com/office/drawing/2017/decorative" val="1"/>
              </a:ext>
            </a:extLst>
          </p:cNvPr>
          <p:cNvSpPr>
            <a:spLocks noGrp="1"/>
          </p:cNvSpPr>
          <p:nvPr>
            <p:ph type="sldNum" sz="quarter" idx="16"/>
          </p:nvPr>
        </p:nvSpPr>
        <p:spPr>
          <a:xfrm>
            <a:off x="11124000" y="6516000"/>
            <a:ext cx="720000" cy="180000"/>
          </a:xfrm>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88</a:t>
            </a:fld>
            <a:endParaRPr lang="en-AU"/>
          </a:p>
        </p:txBody>
      </p:sp>
    </p:spTree>
    <p:extLst>
      <p:ext uri="{BB962C8B-B14F-4D97-AF65-F5344CB8AC3E}">
        <p14:creationId xmlns:p14="http://schemas.microsoft.com/office/powerpoint/2010/main" val="1407588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a:extLst>
            <a:ext uri="{FF2B5EF4-FFF2-40B4-BE49-F238E27FC236}">
              <a16:creationId xmlns:a16="http://schemas.microsoft.com/office/drawing/2014/main" id="{BD3883ED-2C3A-BB00-37C9-D9A5D711113B}"/>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596D9AC5-F42F-E5FA-5A3D-CD7D65A46E66}"/>
              </a:ext>
            </a:extLst>
          </p:cNvPr>
          <p:cNvSpPr>
            <a:spLocks noGrp="1"/>
          </p:cNvSpPr>
          <p:nvPr>
            <p:ph type="title"/>
          </p:nvPr>
        </p:nvSpPr>
        <p:spPr/>
        <p:txBody>
          <a:bodyPr/>
          <a:lstStyle/>
          <a:p>
            <a:r>
              <a:rPr lang="en-AU">
                <a:latin typeface="+mj-lt"/>
                <a:cs typeface="Arial"/>
              </a:rPr>
              <a:t>Activity 5.2 – playing ‘Water’ (1) </a:t>
            </a:r>
            <a:endParaRPr lang="en-US">
              <a:latin typeface="+mj-lt"/>
            </a:endParaRPr>
          </a:p>
        </p:txBody>
      </p:sp>
      <p:sp>
        <p:nvSpPr>
          <p:cNvPr id="4" name="Text Placeholder 3">
            <a:extLst>
              <a:ext uri="{FF2B5EF4-FFF2-40B4-BE49-F238E27FC236}">
                <a16:creationId xmlns:a16="http://schemas.microsoft.com/office/drawing/2014/main" id="{6D7B2866-5317-559A-DCE9-54411F29C719}"/>
              </a:ext>
            </a:extLst>
          </p:cNvPr>
          <p:cNvSpPr>
            <a:spLocks noGrp="1"/>
          </p:cNvSpPr>
          <p:nvPr>
            <p:ph type="body" sz="quarter" idx="18"/>
          </p:nvPr>
        </p:nvSpPr>
        <p:spPr>
          <a:xfrm>
            <a:off x="360000" y="982520"/>
            <a:ext cx="11484000" cy="310015"/>
          </a:xfrm>
        </p:spPr>
        <p:txBody>
          <a:bodyPr/>
          <a:lstStyle/>
          <a:p>
            <a:r>
              <a:rPr lang="en-AU">
                <a:latin typeface="+mj-lt"/>
              </a:rPr>
              <a:t>Connections</a:t>
            </a:r>
          </a:p>
        </p:txBody>
      </p:sp>
      <p:sp>
        <p:nvSpPr>
          <p:cNvPr id="10" name="TextBox 9">
            <a:extLst>
              <a:ext uri="{FF2B5EF4-FFF2-40B4-BE49-F238E27FC236}">
                <a16:creationId xmlns:a16="http://schemas.microsoft.com/office/drawing/2014/main" id="{80251A4A-AFB5-2F5A-4404-3DFF4C696068}"/>
              </a:ext>
            </a:extLst>
          </p:cNvPr>
          <p:cNvSpPr txBox="1"/>
          <p:nvPr/>
        </p:nvSpPr>
        <p:spPr>
          <a:xfrm>
            <a:off x="360000" y="1583407"/>
            <a:ext cx="5320689" cy="517218"/>
          </a:xfrm>
          <a:prstGeom prst="rect">
            <a:avLst/>
          </a:prstGeom>
          <a:noFill/>
        </p:spPr>
        <p:txBody>
          <a:bodyPr wrap="square" lIns="0" tIns="0" rIns="0" bIns="0" rtlCol="0">
            <a:noAutofit/>
          </a:bodyPr>
          <a:lstStyle/>
          <a:p>
            <a:pPr>
              <a:lnSpc>
                <a:spcPct val="150000"/>
              </a:lnSpc>
              <a:spcAft>
                <a:spcPts val="1200"/>
              </a:spcAft>
            </a:pPr>
            <a:r>
              <a:rPr lang="en-AU" sz="1800" u="sng">
                <a:hlinkClick r:id="rId3"/>
              </a:rPr>
              <a:t>DOBBY – it's bigger than the song (8:19)</a:t>
            </a:r>
            <a:endParaRPr lang="en-AU" sz="1800" b="1"/>
          </a:p>
        </p:txBody>
      </p:sp>
      <p:grpSp>
        <p:nvGrpSpPr>
          <p:cNvPr id="6" name="Group 5" descr="A screen shot of a musician DOBBY sitting on a chair wearing a black tshirt and long pants with an open grand piano, fairy lights, plant and bookshelf in the background">
            <a:extLst>
              <a:ext uri="{FF2B5EF4-FFF2-40B4-BE49-F238E27FC236}">
                <a16:creationId xmlns:a16="http://schemas.microsoft.com/office/drawing/2014/main" id="{CBDCA623-546C-670D-A861-D2D08DA95A95}"/>
              </a:ext>
            </a:extLst>
          </p:cNvPr>
          <p:cNvGrpSpPr/>
          <p:nvPr/>
        </p:nvGrpSpPr>
        <p:grpSpPr>
          <a:xfrm>
            <a:off x="360000" y="2201137"/>
            <a:ext cx="6827412" cy="3834820"/>
            <a:chOff x="360000" y="2201137"/>
            <a:chExt cx="6827412" cy="3834820"/>
          </a:xfrm>
        </p:grpSpPr>
        <p:pic>
          <p:nvPicPr>
            <p:cNvPr id="11" name="Picture 10">
              <a:hlinkClick r:id="rId4"/>
              <a:extLst>
                <a:ext uri="{FF2B5EF4-FFF2-40B4-BE49-F238E27FC236}">
                  <a16:creationId xmlns:a16="http://schemas.microsoft.com/office/drawing/2014/main" id="{F032E3F9-AA92-676B-5399-0820A678743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60000" y="2201137"/>
              <a:ext cx="6827412" cy="3834820"/>
            </a:xfrm>
            <a:prstGeom prst="rect">
              <a:avLst/>
            </a:prstGeom>
          </p:spPr>
        </p:pic>
        <p:grpSp>
          <p:nvGrpSpPr>
            <p:cNvPr id="3" name="Group 2" descr="play button">
              <a:extLst>
                <a:ext uri="{FF2B5EF4-FFF2-40B4-BE49-F238E27FC236}">
                  <a16:creationId xmlns:a16="http://schemas.microsoft.com/office/drawing/2014/main" id="{48357436-F9AF-A990-2FDF-09D9DD8A2BFB}"/>
                </a:ext>
                <a:ext uri="{C183D7F6-B498-43B3-948B-1728B52AA6E4}">
                  <adec:decorative xmlns:adec="http://schemas.microsoft.com/office/drawing/2017/decorative" val="0"/>
                </a:ext>
              </a:extLst>
            </p:cNvPr>
            <p:cNvGrpSpPr/>
            <p:nvPr/>
          </p:nvGrpSpPr>
          <p:grpSpPr>
            <a:xfrm>
              <a:off x="3304506" y="3429000"/>
              <a:ext cx="914400" cy="914400"/>
              <a:chOff x="1571421" y="4826833"/>
              <a:chExt cx="914400" cy="914400"/>
            </a:xfrm>
          </p:grpSpPr>
          <p:sp>
            <p:nvSpPr>
              <p:cNvPr id="7" name="Oval 6">
                <a:hlinkClick r:id="rId4"/>
                <a:extLst>
                  <a:ext uri="{FF2B5EF4-FFF2-40B4-BE49-F238E27FC236}">
                    <a16:creationId xmlns:a16="http://schemas.microsoft.com/office/drawing/2014/main" id="{D4A9B4F6-FA07-6BFD-783B-4B5BD7CC403A}"/>
                  </a:ext>
                </a:extLst>
              </p:cNvPr>
              <p:cNvSpPr/>
              <p:nvPr/>
            </p:nvSpPr>
            <p:spPr>
              <a:xfrm>
                <a:off x="1571421" y="4826833"/>
                <a:ext cx="914400" cy="914400"/>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p>
            </p:txBody>
          </p:sp>
          <p:sp>
            <p:nvSpPr>
              <p:cNvPr id="9" name="Isosceles Triangle 8">
                <a:hlinkClick r:id="rId4"/>
                <a:extLst>
                  <a:ext uri="{FF2B5EF4-FFF2-40B4-BE49-F238E27FC236}">
                    <a16:creationId xmlns:a16="http://schemas.microsoft.com/office/drawing/2014/main" id="{95BB9BFC-D901-E74B-86DB-C6B2BA6987E8}"/>
                  </a:ext>
                </a:extLst>
              </p:cNvPr>
              <p:cNvSpPr/>
              <p:nvPr/>
            </p:nvSpPr>
            <p:spPr>
              <a:xfrm rot="5400000">
                <a:off x="1833630" y="5036695"/>
                <a:ext cx="494675" cy="464695"/>
              </a:xfrm>
              <a:prstGeom prs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p>
            </p:txBody>
          </p:sp>
        </p:grpSp>
      </p:grpSp>
      <p:sp>
        <p:nvSpPr>
          <p:cNvPr id="8" name="Rectangle: Rounded Corners 7">
            <a:extLst>
              <a:ext uri="{FF2B5EF4-FFF2-40B4-BE49-F238E27FC236}">
                <a16:creationId xmlns:a16="http://schemas.microsoft.com/office/drawing/2014/main" id="{203560F7-A936-7B36-9266-30165C189AD8}"/>
              </a:ext>
            </a:extLst>
          </p:cNvPr>
          <p:cNvSpPr/>
          <p:nvPr/>
        </p:nvSpPr>
        <p:spPr>
          <a:xfrm>
            <a:off x="7329150" y="2201137"/>
            <a:ext cx="4514850" cy="3834820"/>
          </a:xfrm>
          <a:prstGeom prst="roundRect">
            <a:avLst>
              <a:gd name="adj" fmla="val 6612"/>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nSpc>
                <a:spcPct val="150000"/>
              </a:lnSpc>
              <a:spcAft>
                <a:spcPts val="1200"/>
              </a:spcAft>
            </a:pPr>
            <a:r>
              <a:rPr lang="en-AU" sz="1800" b="1">
                <a:solidFill>
                  <a:schemeClr val="tx1"/>
                </a:solidFill>
              </a:rPr>
              <a:t>Discussion</a:t>
            </a:r>
          </a:p>
          <a:p>
            <a:pPr lvl="0">
              <a:lnSpc>
                <a:spcPct val="150000"/>
              </a:lnSpc>
              <a:spcAft>
                <a:spcPts val="1200"/>
              </a:spcAft>
            </a:pPr>
            <a:r>
              <a:rPr lang="en-AU" sz="1800">
                <a:solidFill>
                  <a:schemeClr val="tx1"/>
                </a:solidFill>
              </a:rPr>
              <a:t>What does DOBBY say about:</a:t>
            </a:r>
          </a:p>
          <a:p>
            <a:pPr marL="285750" lvl="0" indent="-285750">
              <a:lnSpc>
                <a:spcPct val="150000"/>
              </a:lnSpc>
              <a:spcAft>
                <a:spcPts val="1200"/>
              </a:spcAft>
              <a:buFont typeface="Arial" panose="020B0604020202020204" pitchFamily="34" charset="0"/>
              <a:buChar char="•"/>
            </a:pPr>
            <a:r>
              <a:rPr lang="en-AU" sz="1800">
                <a:solidFill>
                  <a:schemeClr val="tx1"/>
                </a:solidFill>
              </a:rPr>
              <a:t>the links between the 4 elements of hip-hop culture and the 4 elements of Aboriginal Culture?</a:t>
            </a:r>
          </a:p>
          <a:p>
            <a:pPr marL="285750" lvl="0" indent="-285750">
              <a:lnSpc>
                <a:spcPct val="150000"/>
              </a:lnSpc>
              <a:spcAft>
                <a:spcPts val="1200"/>
              </a:spcAft>
              <a:buFont typeface="Arial" panose="020B0604020202020204" pitchFamily="34" charset="0"/>
              <a:buChar char="•"/>
            </a:pPr>
            <a:r>
              <a:rPr lang="en-AU" sz="1800">
                <a:solidFill>
                  <a:schemeClr val="tx1"/>
                </a:solidFill>
              </a:rPr>
              <a:t>telling your own stories through music?</a:t>
            </a:r>
          </a:p>
        </p:txBody>
      </p:sp>
      <p:sp>
        <p:nvSpPr>
          <p:cNvPr id="2" name="Slide Number Placeholder 1">
            <a:extLst>
              <a:ext uri="{FF2B5EF4-FFF2-40B4-BE49-F238E27FC236}">
                <a16:creationId xmlns:a16="http://schemas.microsoft.com/office/drawing/2014/main" id="{E6900D54-0F72-AB31-939F-24247AF7872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89</a:t>
            </a:fld>
            <a:endParaRPr lang="en-AU"/>
          </a:p>
        </p:txBody>
      </p:sp>
    </p:spTree>
    <p:extLst>
      <p:ext uri="{BB962C8B-B14F-4D97-AF65-F5344CB8AC3E}">
        <p14:creationId xmlns:p14="http://schemas.microsoft.com/office/powerpoint/2010/main" val="4248929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792CE7-ABB4-C061-73C8-69C4F488541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35917C6-A83F-0EE6-BAAE-8DE29979A939}"/>
              </a:ext>
            </a:extLst>
          </p:cNvPr>
          <p:cNvSpPr>
            <a:spLocks noGrp="1"/>
          </p:cNvSpPr>
          <p:nvPr>
            <p:ph type="title"/>
          </p:nvPr>
        </p:nvSpPr>
        <p:spPr/>
        <p:txBody>
          <a:bodyPr/>
          <a:lstStyle/>
          <a:p>
            <a:r>
              <a:rPr lang="en-GB">
                <a:latin typeface="+mj-lt"/>
              </a:rPr>
              <a:t>Lessons</a:t>
            </a:r>
          </a:p>
        </p:txBody>
      </p:sp>
      <p:grpSp>
        <p:nvGrpSpPr>
          <p:cNvPr id="2" name="Group 1" descr="1. I Belong – As I Walk On My Country (Barkindji)">
            <a:extLst>
              <a:ext uri="{FF2B5EF4-FFF2-40B4-BE49-F238E27FC236}">
                <a16:creationId xmlns:a16="http://schemas.microsoft.com/office/drawing/2014/main" id="{44A45752-162E-1C5F-51CD-C2FCE60E8E9E}"/>
              </a:ext>
            </a:extLst>
          </p:cNvPr>
          <p:cNvGrpSpPr/>
          <p:nvPr/>
        </p:nvGrpSpPr>
        <p:grpSpPr>
          <a:xfrm>
            <a:off x="360000" y="1086959"/>
            <a:ext cx="4775638" cy="1045440"/>
            <a:chOff x="360000" y="1086959"/>
            <a:chExt cx="4775638" cy="1045440"/>
          </a:xfrm>
        </p:grpSpPr>
        <p:sp>
          <p:nvSpPr>
            <p:cNvPr id="6" name="Rectangle: Rounded Corners 5" descr="In a light blue rectangle it states: I Belong: As I Walk On My Country (Barkindji)">
              <a:extLst>
                <a:ext uri="{FF2B5EF4-FFF2-40B4-BE49-F238E27FC236}">
                  <a16:creationId xmlns:a16="http://schemas.microsoft.com/office/drawing/2014/main" id="{428DBA46-6746-5436-D3B9-752B5E0FAED6}"/>
                </a:ext>
                <a:ext uri="{C183D7F6-B498-43B3-948B-1728B52AA6E4}">
                  <adec:decorative xmlns:adec="http://schemas.microsoft.com/office/drawing/2017/decorative" val="0"/>
                </a:ext>
              </a:extLst>
            </p:cNvPr>
            <p:cNvSpPr/>
            <p:nvPr/>
          </p:nvSpPr>
          <p:spPr>
            <a:xfrm>
              <a:off x="1037782" y="1159679"/>
              <a:ext cx="4097856" cy="900000"/>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359410">
                <a:lnSpc>
                  <a:spcPct val="114000"/>
                </a:lnSpc>
                <a:spcAft>
                  <a:spcPts val="600"/>
                </a:spcAft>
              </a:pPr>
              <a:r>
                <a:rPr lang="en-US" sz="2000">
                  <a:solidFill>
                    <a:schemeClr val="accent1"/>
                  </a:solidFill>
                  <a:latin typeface="+mj-lt"/>
                  <a:cs typeface="Arial"/>
                  <a:hlinkClick r:id="rId3" action="ppaction://hlinksldjump"/>
                </a:rPr>
                <a:t>I Belong – As I Walk On My Country (</a:t>
              </a:r>
              <a:r>
                <a:rPr lang="en-US" sz="2000" err="1">
                  <a:solidFill>
                    <a:schemeClr val="accent1"/>
                  </a:solidFill>
                  <a:latin typeface="+mj-lt"/>
                  <a:cs typeface="Arial"/>
                  <a:hlinkClick r:id="rId3" action="ppaction://hlinksldjump"/>
                </a:rPr>
                <a:t>Barkindji</a:t>
              </a:r>
              <a:r>
                <a:rPr lang="en-US" sz="2000">
                  <a:solidFill>
                    <a:schemeClr val="accent1"/>
                  </a:solidFill>
                  <a:latin typeface="+mj-lt"/>
                  <a:cs typeface="Arial"/>
                  <a:hlinkClick r:id="rId3" action="ppaction://hlinksldjump"/>
                </a:rPr>
                <a:t>)</a:t>
              </a:r>
              <a:endParaRPr lang="en-US" sz="2000">
                <a:solidFill>
                  <a:schemeClr val="accent1"/>
                </a:solidFill>
                <a:latin typeface="+mj-lt"/>
                <a:cs typeface="Arial"/>
              </a:endParaRPr>
            </a:p>
          </p:txBody>
        </p:sp>
        <p:sp>
          <p:nvSpPr>
            <p:cNvPr id="8" name="Oval 7" descr="Number 1 in a circle">
              <a:hlinkClick r:id="rId4" action="ppaction://hlinksldjump"/>
              <a:extLst>
                <a:ext uri="{FF2B5EF4-FFF2-40B4-BE49-F238E27FC236}">
                  <a16:creationId xmlns:a16="http://schemas.microsoft.com/office/drawing/2014/main" id="{CA8FBEF1-5A24-3D4C-7258-B7565E5D9868}"/>
                </a:ext>
              </a:extLst>
            </p:cNvPr>
            <p:cNvSpPr/>
            <p:nvPr/>
          </p:nvSpPr>
          <p:spPr>
            <a:xfrm>
              <a:off x="360000" y="1086959"/>
              <a:ext cx="1045441"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3000" b="1">
                  <a:solidFill>
                    <a:schemeClr val="bg1"/>
                  </a:solidFill>
                  <a:latin typeface="+mj-lt"/>
                  <a:cs typeface="Arial"/>
                </a:rPr>
                <a:t>1</a:t>
              </a:r>
            </a:p>
          </p:txBody>
        </p:sp>
      </p:grpSp>
      <p:grpSp>
        <p:nvGrpSpPr>
          <p:cNvPr id="5" name="Group 4" descr="2. Emma Donovan (Gumbaynggirr)">
            <a:extLst>
              <a:ext uri="{FF2B5EF4-FFF2-40B4-BE49-F238E27FC236}">
                <a16:creationId xmlns:a16="http://schemas.microsoft.com/office/drawing/2014/main" id="{98E0B427-9DD4-0CE2-AB14-FD0CE275A8B2}"/>
              </a:ext>
            </a:extLst>
          </p:cNvPr>
          <p:cNvGrpSpPr/>
          <p:nvPr/>
        </p:nvGrpSpPr>
        <p:grpSpPr>
          <a:xfrm>
            <a:off x="360000" y="2182859"/>
            <a:ext cx="4775638" cy="1045440"/>
            <a:chOff x="360000" y="2182859"/>
            <a:chExt cx="4775638" cy="1045440"/>
          </a:xfrm>
        </p:grpSpPr>
        <p:sp>
          <p:nvSpPr>
            <p:cNvPr id="9" name="Rectangle: Rounded Corners 8" descr="In a light blue rectangle it states: Emma Donovan (Gumbaynggirr)">
              <a:extLst>
                <a:ext uri="{FF2B5EF4-FFF2-40B4-BE49-F238E27FC236}">
                  <a16:creationId xmlns:a16="http://schemas.microsoft.com/office/drawing/2014/main" id="{83F5A741-EB0E-F01E-035C-357C9646624D}"/>
                </a:ext>
                <a:ext uri="{C183D7F6-B498-43B3-948B-1728B52AA6E4}">
                  <adec:decorative xmlns:adec="http://schemas.microsoft.com/office/drawing/2017/decorative" val="0"/>
                </a:ext>
              </a:extLst>
            </p:cNvPr>
            <p:cNvSpPr/>
            <p:nvPr/>
          </p:nvSpPr>
          <p:spPr>
            <a:xfrm>
              <a:off x="1037782" y="2255579"/>
              <a:ext cx="4097856" cy="900000"/>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359410">
                <a:lnSpc>
                  <a:spcPct val="114000"/>
                </a:lnSpc>
                <a:spcAft>
                  <a:spcPts val="600"/>
                </a:spcAft>
              </a:pPr>
              <a:r>
                <a:rPr lang="en-US" sz="2000">
                  <a:solidFill>
                    <a:schemeClr val="accent1"/>
                  </a:solidFill>
                  <a:latin typeface="+mj-lt"/>
                  <a:hlinkClick r:id="rId5" action="ppaction://hlinksldjump"/>
                </a:rPr>
                <a:t>Emma Donovan (</a:t>
              </a:r>
              <a:r>
                <a:rPr lang="en-US" sz="2000" err="1">
                  <a:solidFill>
                    <a:schemeClr val="accent1"/>
                  </a:solidFill>
                  <a:latin typeface="+mj-lt"/>
                  <a:hlinkClick r:id="rId5" action="ppaction://hlinksldjump"/>
                </a:rPr>
                <a:t>Gumbaynggirr</a:t>
              </a:r>
              <a:r>
                <a:rPr lang="en-US" sz="2000">
                  <a:solidFill>
                    <a:schemeClr val="accent1"/>
                  </a:solidFill>
                  <a:latin typeface="+mj-lt"/>
                  <a:hlinkClick r:id="rId5" action="ppaction://hlinksldjump"/>
                </a:rPr>
                <a:t>)</a:t>
              </a:r>
              <a:endParaRPr lang="en-US" sz="2000">
                <a:solidFill>
                  <a:schemeClr val="accent1"/>
                </a:solidFill>
                <a:latin typeface="+mj-lt"/>
              </a:endParaRPr>
            </a:p>
          </p:txBody>
        </p:sp>
        <p:sp>
          <p:nvSpPr>
            <p:cNvPr id="10" name="Oval 9" descr="Number 2 in a circle">
              <a:hlinkClick r:id="rId4" action="ppaction://hlinksldjump"/>
              <a:extLst>
                <a:ext uri="{FF2B5EF4-FFF2-40B4-BE49-F238E27FC236}">
                  <a16:creationId xmlns:a16="http://schemas.microsoft.com/office/drawing/2014/main" id="{EE1A7973-AEC7-61CC-7879-122515560B7E}"/>
                </a:ext>
              </a:extLst>
            </p:cNvPr>
            <p:cNvSpPr/>
            <p:nvPr/>
          </p:nvSpPr>
          <p:spPr>
            <a:xfrm>
              <a:off x="360000" y="2182859"/>
              <a:ext cx="1045441"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3000" b="1">
                  <a:solidFill>
                    <a:schemeClr val="bg1"/>
                  </a:solidFill>
                  <a:latin typeface="+mj-lt"/>
                  <a:cs typeface="Arial"/>
                </a:rPr>
                <a:t>2</a:t>
              </a:r>
            </a:p>
          </p:txBody>
        </p:sp>
      </p:grpSp>
      <p:grpSp>
        <p:nvGrpSpPr>
          <p:cNvPr id="7" name="Group 6" descr="3. Ngarra Badhu and Yanma Ngurrawa (Dharug)">
            <a:extLst>
              <a:ext uri="{FF2B5EF4-FFF2-40B4-BE49-F238E27FC236}">
                <a16:creationId xmlns:a16="http://schemas.microsoft.com/office/drawing/2014/main" id="{602931A7-B52E-0A0D-4EDD-833F41C7F231}"/>
              </a:ext>
            </a:extLst>
          </p:cNvPr>
          <p:cNvGrpSpPr/>
          <p:nvPr/>
        </p:nvGrpSpPr>
        <p:grpSpPr>
          <a:xfrm>
            <a:off x="360000" y="3253693"/>
            <a:ext cx="4775637" cy="1045440"/>
            <a:chOff x="360000" y="3253693"/>
            <a:chExt cx="4775637" cy="1045440"/>
          </a:xfrm>
        </p:grpSpPr>
        <p:sp>
          <p:nvSpPr>
            <p:cNvPr id="13" name="Rectangle: Rounded Corners 12" descr="In a light blue rectangle it states: Ngara Badu and Yanma Ngurrawa (Dharug)">
              <a:extLst>
                <a:ext uri="{FF2B5EF4-FFF2-40B4-BE49-F238E27FC236}">
                  <a16:creationId xmlns:a16="http://schemas.microsoft.com/office/drawing/2014/main" id="{19A6A22E-7479-83F6-FAAF-DE361A8F2F89}"/>
                </a:ext>
                <a:ext uri="{C183D7F6-B498-43B3-948B-1728B52AA6E4}">
                  <adec:decorative xmlns:adec="http://schemas.microsoft.com/office/drawing/2017/decorative" val="0"/>
                </a:ext>
              </a:extLst>
            </p:cNvPr>
            <p:cNvSpPr/>
            <p:nvPr/>
          </p:nvSpPr>
          <p:spPr>
            <a:xfrm>
              <a:off x="1037781" y="3326413"/>
              <a:ext cx="4097856" cy="900000"/>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359410">
                <a:lnSpc>
                  <a:spcPct val="114000"/>
                </a:lnSpc>
                <a:spcAft>
                  <a:spcPts val="600"/>
                </a:spcAft>
              </a:pPr>
              <a:r>
                <a:rPr lang="en-US" sz="2000">
                  <a:solidFill>
                    <a:schemeClr val="accent1"/>
                  </a:solidFill>
                  <a:latin typeface="+mj-lt"/>
                  <a:cs typeface="Arial"/>
                  <a:hlinkClick r:id="rId6" action="ppaction://hlinksldjump"/>
                </a:rPr>
                <a:t>Ngarra </a:t>
              </a:r>
              <a:r>
                <a:rPr lang="en-US" sz="2000" err="1">
                  <a:solidFill>
                    <a:schemeClr val="accent1"/>
                  </a:solidFill>
                  <a:latin typeface="+mj-lt"/>
                  <a:cs typeface="Arial"/>
                  <a:hlinkClick r:id="rId6" action="ppaction://hlinksldjump"/>
                </a:rPr>
                <a:t>Badhu</a:t>
              </a:r>
              <a:r>
                <a:rPr lang="en-US" sz="2000">
                  <a:solidFill>
                    <a:schemeClr val="accent1"/>
                  </a:solidFill>
                  <a:latin typeface="+mj-lt"/>
                  <a:cs typeface="Arial"/>
                  <a:hlinkClick r:id="rId6" action="ppaction://hlinksldjump"/>
                </a:rPr>
                <a:t> and </a:t>
              </a:r>
              <a:r>
                <a:rPr lang="en-US" sz="2000" err="1">
                  <a:solidFill>
                    <a:schemeClr val="accent1"/>
                  </a:solidFill>
                  <a:latin typeface="+mj-lt"/>
                  <a:cs typeface="Arial"/>
                  <a:hlinkClick r:id="rId6" action="ppaction://hlinksldjump"/>
                </a:rPr>
                <a:t>Yanma</a:t>
              </a:r>
              <a:r>
                <a:rPr lang="en-US" sz="2000">
                  <a:solidFill>
                    <a:schemeClr val="accent1"/>
                  </a:solidFill>
                  <a:latin typeface="+mj-lt"/>
                  <a:cs typeface="Arial"/>
                  <a:hlinkClick r:id="rId6" action="ppaction://hlinksldjump"/>
                </a:rPr>
                <a:t> </a:t>
              </a:r>
              <a:r>
                <a:rPr lang="en-US" sz="2000" err="1">
                  <a:solidFill>
                    <a:schemeClr val="accent1"/>
                  </a:solidFill>
                  <a:latin typeface="+mj-lt"/>
                  <a:cs typeface="Arial"/>
                  <a:hlinkClick r:id="rId6" action="ppaction://hlinksldjump"/>
                </a:rPr>
                <a:t>Ngurrawa</a:t>
              </a:r>
              <a:r>
                <a:rPr lang="en-US" sz="2000">
                  <a:solidFill>
                    <a:schemeClr val="accent1"/>
                  </a:solidFill>
                  <a:latin typeface="+mj-lt"/>
                  <a:cs typeface="Arial"/>
                  <a:hlinkClick r:id="rId6" action="ppaction://hlinksldjump"/>
                </a:rPr>
                <a:t> (</a:t>
              </a:r>
              <a:r>
                <a:rPr lang="en-US" sz="2000" err="1">
                  <a:solidFill>
                    <a:schemeClr val="accent1"/>
                  </a:solidFill>
                  <a:latin typeface="+mj-lt"/>
                  <a:cs typeface="Arial"/>
                  <a:hlinkClick r:id="rId6" action="ppaction://hlinksldjump"/>
                </a:rPr>
                <a:t>Dharug</a:t>
              </a:r>
              <a:r>
                <a:rPr lang="en-US" sz="2000">
                  <a:solidFill>
                    <a:schemeClr val="accent1"/>
                  </a:solidFill>
                  <a:latin typeface="+mj-lt"/>
                  <a:cs typeface="Arial"/>
                  <a:hlinkClick r:id="rId6" action="ppaction://hlinksldjump"/>
                </a:rPr>
                <a:t>)</a:t>
              </a:r>
              <a:endParaRPr lang="en-US" sz="2000">
                <a:solidFill>
                  <a:schemeClr val="accent1"/>
                </a:solidFill>
                <a:latin typeface="+mj-lt"/>
                <a:cs typeface="Arial"/>
              </a:endParaRPr>
            </a:p>
          </p:txBody>
        </p:sp>
        <p:sp>
          <p:nvSpPr>
            <p:cNvPr id="12" name="Oval 11">
              <a:hlinkClick r:id="rId4" action="ppaction://hlinksldjump"/>
              <a:extLst>
                <a:ext uri="{FF2B5EF4-FFF2-40B4-BE49-F238E27FC236}">
                  <a16:creationId xmlns:a16="http://schemas.microsoft.com/office/drawing/2014/main" id="{53CEC09D-7DA6-54FE-E801-2BBAB32811B6}"/>
                </a:ext>
              </a:extLst>
            </p:cNvPr>
            <p:cNvSpPr/>
            <p:nvPr/>
          </p:nvSpPr>
          <p:spPr>
            <a:xfrm>
              <a:off x="360000" y="3253693"/>
              <a:ext cx="1045441"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3000" b="1">
                  <a:solidFill>
                    <a:schemeClr val="bg1"/>
                  </a:solidFill>
                  <a:latin typeface="+mj-lt"/>
                  <a:cs typeface="Arial" panose="020B0604020202020204" pitchFamily="34" charset="0"/>
                </a:rPr>
                <a:t>3</a:t>
              </a:r>
            </a:p>
          </p:txBody>
        </p:sp>
      </p:grpSp>
      <p:grpSp>
        <p:nvGrpSpPr>
          <p:cNvPr id="20" name="Group 19" descr="4. Yanada (Darug)">
            <a:extLst>
              <a:ext uri="{FF2B5EF4-FFF2-40B4-BE49-F238E27FC236}">
                <a16:creationId xmlns:a16="http://schemas.microsoft.com/office/drawing/2014/main" id="{90EE903A-4F76-A754-D416-BABC1E7A9C98}"/>
              </a:ext>
            </a:extLst>
          </p:cNvPr>
          <p:cNvGrpSpPr/>
          <p:nvPr/>
        </p:nvGrpSpPr>
        <p:grpSpPr>
          <a:xfrm>
            <a:off x="360000" y="4374659"/>
            <a:ext cx="4775638" cy="1045440"/>
            <a:chOff x="360000" y="4374659"/>
            <a:chExt cx="4775638" cy="1045440"/>
          </a:xfrm>
        </p:grpSpPr>
        <p:sp>
          <p:nvSpPr>
            <p:cNvPr id="11" name="Rectangle: Rounded Corners 10" descr="In a light blue rectangle it states Yanada (Darug)">
              <a:extLst>
                <a:ext uri="{FF2B5EF4-FFF2-40B4-BE49-F238E27FC236}">
                  <a16:creationId xmlns:a16="http://schemas.microsoft.com/office/drawing/2014/main" id="{85D81C90-C100-5496-30BA-10790AB9D8BF}"/>
                </a:ext>
                <a:ext uri="{C183D7F6-B498-43B3-948B-1728B52AA6E4}">
                  <adec:decorative xmlns:adec="http://schemas.microsoft.com/office/drawing/2017/decorative" val="0"/>
                </a:ext>
              </a:extLst>
            </p:cNvPr>
            <p:cNvSpPr/>
            <p:nvPr/>
          </p:nvSpPr>
          <p:spPr>
            <a:xfrm>
              <a:off x="1037782" y="4447379"/>
              <a:ext cx="4097856" cy="900000"/>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359410">
                <a:lnSpc>
                  <a:spcPct val="114000"/>
                </a:lnSpc>
                <a:spcAft>
                  <a:spcPts val="600"/>
                </a:spcAft>
              </a:pPr>
              <a:r>
                <a:rPr lang="en-US" sz="2000" err="1">
                  <a:solidFill>
                    <a:schemeClr val="accent1"/>
                  </a:solidFill>
                  <a:latin typeface="+mj-lt"/>
                  <a:hlinkClick r:id="rId7" action="ppaction://hlinksldjump"/>
                </a:rPr>
                <a:t>Yanada</a:t>
              </a:r>
              <a:r>
                <a:rPr lang="en-US" sz="2000">
                  <a:solidFill>
                    <a:schemeClr val="accent1"/>
                  </a:solidFill>
                  <a:latin typeface="+mj-lt"/>
                  <a:hlinkClick r:id="rId7" action="ppaction://hlinksldjump"/>
                </a:rPr>
                <a:t> (</a:t>
              </a:r>
              <a:r>
                <a:rPr lang="en-US" sz="2000" err="1">
                  <a:solidFill>
                    <a:schemeClr val="accent1"/>
                  </a:solidFill>
                  <a:latin typeface="+mj-lt"/>
                  <a:hlinkClick r:id="rId7" action="ppaction://hlinksldjump"/>
                </a:rPr>
                <a:t>Darug</a:t>
              </a:r>
              <a:r>
                <a:rPr lang="en-US" sz="2000">
                  <a:solidFill>
                    <a:schemeClr val="accent1"/>
                  </a:solidFill>
                  <a:latin typeface="+mj-lt"/>
                  <a:hlinkClick r:id="rId7" action="ppaction://hlinksldjump"/>
                </a:rPr>
                <a:t>)</a:t>
              </a:r>
              <a:endParaRPr lang="en-US" sz="2000">
                <a:latin typeface="+mj-lt"/>
              </a:endParaRPr>
            </a:p>
          </p:txBody>
        </p:sp>
        <p:sp>
          <p:nvSpPr>
            <p:cNvPr id="14" name="Oval 13">
              <a:hlinkClick r:id="rId4" action="ppaction://hlinksldjump"/>
              <a:extLst>
                <a:ext uri="{FF2B5EF4-FFF2-40B4-BE49-F238E27FC236}">
                  <a16:creationId xmlns:a16="http://schemas.microsoft.com/office/drawing/2014/main" id="{95A49C72-91F2-EB6C-BFCB-BC0EA3680F52}"/>
                </a:ext>
              </a:extLst>
            </p:cNvPr>
            <p:cNvSpPr/>
            <p:nvPr/>
          </p:nvSpPr>
          <p:spPr>
            <a:xfrm>
              <a:off x="360000" y="4374659"/>
              <a:ext cx="1045441"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3000" b="1">
                  <a:solidFill>
                    <a:schemeClr val="bg1"/>
                  </a:solidFill>
                  <a:latin typeface="+mj-lt"/>
                  <a:cs typeface="Arial" panose="020B0604020202020204" pitchFamily="34" charset="0"/>
                </a:rPr>
                <a:t>4</a:t>
              </a:r>
            </a:p>
          </p:txBody>
        </p:sp>
      </p:grpSp>
      <p:grpSp>
        <p:nvGrpSpPr>
          <p:cNvPr id="21" name="Group 20" descr="5. Storytelling in hip-hop">
            <a:extLst>
              <a:ext uri="{FF2B5EF4-FFF2-40B4-BE49-F238E27FC236}">
                <a16:creationId xmlns:a16="http://schemas.microsoft.com/office/drawing/2014/main" id="{02694F70-0092-205B-1C09-EF27499EA416}"/>
              </a:ext>
            </a:extLst>
          </p:cNvPr>
          <p:cNvGrpSpPr/>
          <p:nvPr/>
        </p:nvGrpSpPr>
        <p:grpSpPr>
          <a:xfrm>
            <a:off x="360000" y="5470560"/>
            <a:ext cx="4775638" cy="1045440"/>
            <a:chOff x="360000" y="5470560"/>
            <a:chExt cx="4775638" cy="1045440"/>
          </a:xfrm>
        </p:grpSpPr>
        <p:sp>
          <p:nvSpPr>
            <p:cNvPr id="15" name="Rectangle: Rounded Corners 14" descr="In a light blue rectangle it states: Storytelling in Hip-Hop">
              <a:extLst>
                <a:ext uri="{FF2B5EF4-FFF2-40B4-BE49-F238E27FC236}">
                  <a16:creationId xmlns:a16="http://schemas.microsoft.com/office/drawing/2014/main" id="{1E3E979A-4368-F128-0F9D-F4C200DC1909}"/>
                </a:ext>
                <a:ext uri="{C183D7F6-B498-43B3-948B-1728B52AA6E4}">
                  <adec:decorative xmlns:adec="http://schemas.microsoft.com/office/drawing/2017/decorative" val="0"/>
                </a:ext>
              </a:extLst>
            </p:cNvPr>
            <p:cNvSpPr/>
            <p:nvPr/>
          </p:nvSpPr>
          <p:spPr>
            <a:xfrm>
              <a:off x="1037782" y="5543280"/>
              <a:ext cx="4097856" cy="900000"/>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359410">
                <a:lnSpc>
                  <a:spcPct val="114000"/>
                </a:lnSpc>
                <a:spcAft>
                  <a:spcPts val="600"/>
                </a:spcAft>
              </a:pPr>
              <a:r>
                <a:rPr lang="en-US" sz="2000">
                  <a:solidFill>
                    <a:schemeClr val="accent1"/>
                  </a:solidFill>
                  <a:latin typeface="+mj-lt"/>
                  <a:hlinkClick r:id="rId8" action="ppaction://hlinksldjump"/>
                </a:rPr>
                <a:t>Storytelling in hip-hop</a:t>
              </a:r>
              <a:endParaRPr lang="en-US" sz="2000">
                <a:solidFill>
                  <a:schemeClr val="accent1"/>
                </a:solidFill>
                <a:latin typeface="+mj-lt"/>
              </a:endParaRPr>
            </a:p>
          </p:txBody>
        </p:sp>
        <p:sp>
          <p:nvSpPr>
            <p:cNvPr id="16" name="Oval 15" descr="Number 5 in a circle">
              <a:hlinkClick r:id="rId4" action="ppaction://hlinksldjump"/>
              <a:extLst>
                <a:ext uri="{FF2B5EF4-FFF2-40B4-BE49-F238E27FC236}">
                  <a16:creationId xmlns:a16="http://schemas.microsoft.com/office/drawing/2014/main" id="{AF003913-64E4-BDA3-3FE4-644C41F296DB}"/>
                </a:ext>
              </a:extLst>
            </p:cNvPr>
            <p:cNvSpPr/>
            <p:nvPr/>
          </p:nvSpPr>
          <p:spPr>
            <a:xfrm>
              <a:off x="360000" y="5470560"/>
              <a:ext cx="1045441"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3000" b="1">
                  <a:solidFill>
                    <a:schemeClr val="bg1"/>
                  </a:solidFill>
                  <a:latin typeface="+mj-lt"/>
                  <a:cs typeface="Arial"/>
                </a:rPr>
                <a:t>5</a:t>
              </a:r>
            </a:p>
          </p:txBody>
        </p:sp>
      </p:grpSp>
      <p:grpSp>
        <p:nvGrpSpPr>
          <p:cNvPr id="22" name="Group 21" descr="6. ‘Names Mean Nothing’ – Tempe High School">
            <a:extLst>
              <a:ext uri="{FF2B5EF4-FFF2-40B4-BE49-F238E27FC236}">
                <a16:creationId xmlns:a16="http://schemas.microsoft.com/office/drawing/2014/main" id="{BA5FB6C7-1F5A-87F7-9DFE-9C28EE38D1CE}"/>
              </a:ext>
            </a:extLst>
          </p:cNvPr>
          <p:cNvGrpSpPr/>
          <p:nvPr/>
        </p:nvGrpSpPr>
        <p:grpSpPr>
          <a:xfrm>
            <a:off x="6096000" y="1086959"/>
            <a:ext cx="4775638" cy="1045440"/>
            <a:chOff x="6096000" y="1086959"/>
            <a:chExt cx="4775638" cy="1045440"/>
          </a:xfrm>
        </p:grpSpPr>
        <p:sp>
          <p:nvSpPr>
            <p:cNvPr id="17" name="Rectangle: Rounded Corners 16" descr="In a light blue rectangle it states: Names Mean Nothing – Tempe High School">
              <a:extLst>
                <a:ext uri="{FF2B5EF4-FFF2-40B4-BE49-F238E27FC236}">
                  <a16:creationId xmlns:a16="http://schemas.microsoft.com/office/drawing/2014/main" id="{78F67B53-6206-4ACE-2F34-2E3AD2EB27D6}"/>
                </a:ext>
                <a:ext uri="{C183D7F6-B498-43B3-948B-1728B52AA6E4}">
                  <adec:decorative xmlns:adec="http://schemas.microsoft.com/office/drawing/2017/decorative" val="0"/>
                </a:ext>
              </a:extLst>
            </p:cNvPr>
            <p:cNvSpPr/>
            <p:nvPr/>
          </p:nvSpPr>
          <p:spPr>
            <a:xfrm>
              <a:off x="6773782" y="1159679"/>
              <a:ext cx="4097856" cy="900000"/>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359410">
                <a:lnSpc>
                  <a:spcPct val="114000"/>
                </a:lnSpc>
                <a:spcAft>
                  <a:spcPts val="600"/>
                </a:spcAft>
              </a:pPr>
              <a:r>
                <a:rPr lang="en-US" sz="2000">
                  <a:solidFill>
                    <a:schemeClr val="accent1"/>
                  </a:solidFill>
                  <a:latin typeface="+mj-lt"/>
                  <a:hlinkClick r:id="rId9" action="ppaction://hlinksldjump"/>
                </a:rPr>
                <a:t>‘Names Mean Nothing’ – Tempe High School</a:t>
              </a:r>
              <a:endParaRPr lang="en-US" sz="2000">
                <a:solidFill>
                  <a:schemeClr val="accent1"/>
                </a:solidFill>
                <a:latin typeface="+mj-lt"/>
              </a:endParaRPr>
            </a:p>
          </p:txBody>
        </p:sp>
        <p:sp>
          <p:nvSpPr>
            <p:cNvPr id="18" name="Oval 17" descr="Number 6 in a circle">
              <a:hlinkClick r:id="rId4" action="ppaction://hlinksldjump"/>
              <a:extLst>
                <a:ext uri="{FF2B5EF4-FFF2-40B4-BE49-F238E27FC236}">
                  <a16:creationId xmlns:a16="http://schemas.microsoft.com/office/drawing/2014/main" id="{E95E035A-AC11-B571-D196-F6466E693AB7}"/>
                </a:ext>
              </a:extLst>
            </p:cNvPr>
            <p:cNvSpPr/>
            <p:nvPr/>
          </p:nvSpPr>
          <p:spPr>
            <a:xfrm>
              <a:off x="6096000" y="1086959"/>
              <a:ext cx="1045441"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3000" b="1">
                  <a:solidFill>
                    <a:schemeClr val="bg1"/>
                  </a:solidFill>
                  <a:latin typeface="+mj-lt"/>
                  <a:cs typeface="Arial" panose="020B0604020202020204" pitchFamily="34" charset="0"/>
                </a:rPr>
                <a:t>6</a:t>
              </a:r>
            </a:p>
          </p:txBody>
        </p:sp>
      </p:grpSp>
      <p:grpSp>
        <p:nvGrpSpPr>
          <p:cNvPr id="23" name="Group 22" descr="7. On Country excursion and lyric development">
            <a:extLst>
              <a:ext uri="{FF2B5EF4-FFF2-40B4-BE49-F238E27FC236}">
                <a16:creationId xmlns:a16="http://schemas.microsoft.com/office/drawing/2014/main" id="{485596DD-9564-4080-5DC4-FAD0645CE95E}"/>
              </a:ext>
            </a:extLst>
          </p:cNvPr>
          <p:cNvGrpSpPr/>
          <p:nvPr/>
        </p:nvGrpSpPr>
        <p:grpSpPr>
          <a:xfrm>
            <a:off x="6096000" y="2182859"/>
            <a:ext cx="4775638" cy="1045440"/>
            <a:chOff x="6096000" y="2182859"/>
            <a:chExt cx="4775638" cy="1045440"/>
          </a:xfrm>
        </p:grpSpPr>
        <p:sp>
          <p:nvSpPr>
            <p:cNvPr id="19" name="Rectangle: Rounded Corners 18" descr="In a light blue rectangle it states: On Country Excursion and lyric development">
              <a:extLst>
                <a:ext uri="{FF2B5EF4-FFF2-40B4-BE49-F238E27FC236}">
                  <a16:creationId xmlns:a16="http://schemas.microsoft.com/office/drawing/2014/main" id="{95713CB5-B92F-2A50-6224-E1D8D5CAD01E}"/>
                </a:ext>
                <a:ext uri="{C183D7F6-B498-43B3-948B-1728B52AA6E4}">
                  <adec:decorative xmlns:adec="http://schemas.microsoft.com/office/drawing/2017/decorative" val="0"/>
                </a:ext>
              </a:extLst>
            </p:cNvPr>
            <p:cNvSpPr/>
            <p:nvPr/>
          </p:nvSpPr>
          <p:spPr>
            <a:xfrm>
              <a:off x="6773782" y="2255579"/>
              <a:ext cx="4097856" cy="900000"/>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359410">
                <a:lnSpc>
                  <a:spcPct val="114000"/>
                </a:lnSpc>
                <a:spcAft>
                  <a:spcPts val="600"/>
                </a:spcAft>
              </a:pPr>
              <a:r>
                <a:rPr lang="en-US" sz="2000">
                  <a:solidFill>
                    <a:schemeClr val="accent1"/>
                  </a:solidFill>
                  <a:latin typeface="+mj-lt"/>
                  <a:hlinkClick r:id="rId10" action="ppaction://hlinksldjump"/>
                </a:rPr>
                <a:t>On Country excursion and lyric development</a:t>
              </a:r>
              <a:endParaRPr lang="en-US" sz="2000">
                <a:solidFill>
                  <a:schemeClr val="accent1"/>
                </a:solidFill>
                <a:latin typeface="+mj-lt"/>
              </a:endParaRPr>
            </a:p>
          </p:txBody>
        </p:sp>
        <p:sp>
          <p:nvSpPr>
            <p:cNvPr id="47" name="Oval 46" descr="Number 7 in a circle">
              <a:hlinkClick r:id="rId4" action="ppaction://hlinksldjump"/>
              <a:extLst>
                <a:ext uri="{FF2B5EF4-FFF2-40B4-BE49-F238E27FC236}">
                  <a16:creationId xmlns:a16="http://schemas.microsoft.com/office/drawing/2014/main" id="{DC29BACF-3BF7-C2A7-E65C-FEA6C5E57932}"/>
                </a:ext>
              </a:extLst>
            </p:cNvPr>
            <p:cNvSpPr/>
            <p:nvPr/>
          </p:nvSpPr>
          <p:spPr>
            <a:xfrm>
              <a:off x="6096000" y="2182859"/>
              <a:ext cx="1045441"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3000" b="1">
                  <a:solidFill>
                    <a:schemeClr val="bg1"/>
                  </a:solidFill>
                  <a:latin typeface="+mj-lt"/>
                  <a:cs typeface="Arial"/>
                </a:rPr>
                <a:t>7</a:t>
              </a:r>
            </a:p>
          </p:txBody>
        </p:sp>
      </p:grpSp>
      <p:grpSp>
        <p:nvGrpSpPr>
          <p:cNvPr id="24" name="Group 23" descr="8. Developing compositions">
            <a:extLst>
              <a:ext uri="{FF2B5EF4-FFF2-40B4-BE49-F238E27FC236}">
                <a16:creationId xmlns:a16="http://schemas.microsoft.com/office/drawing/2014/main" id="{312EAADE-E69E-5638-B1B2-B7A310D1BB4C}"/>
              </a:ext>
            </a:extLst>
          </p:cNvPr>
          <p:cNvGrpSpPr/>
          <p:nvPr/>
        </p:nvGrpSpPr>
        <p:grpSpPr>
          <a:xfrm>
            <a:off x="6096000" y="3253693"/>
            <a:ext cx="4775638" cy="1045440"/>
            <a:chOff x="6096000" y="3253693"/>
            <a:chExt cx="4775638" cy="1045440"/>
          </a:xfrm>
        </p:grpSpPr>
        <p:sp>
          <p:nvSpPr>
            <p:cNvPr id="48" name="Rectangle: Rounded Corners 47" descr="In a light blue rectangle it states: Developing projects and beat–making">
              <a:extLst>
                <a:ext uri="{FF2B5EF4-FFF2-40B4-BE49-F238E27FC236}">
                  <a16:creationId xmlns:a16="http://schemas.microsoft.com/office/drawing/2014/main" id="{4A6E6CC7-D6C5-ECC8-64AD-90CA87744915}"/>
                </a:ext>
                <a:ext uri="{C183D7F6-B498-43B3-948B-1728B52AA6E4}">
                  <adec:decorative xmlns:adec="http://schemas.microsoft.com/office/drawing/2017/decorative" val="0"/>
                </a:ext>
              </a:extLst>
            </p:cNvPr>
            <p:cNvSpPr/>
            <p:nvPr/>
          </p:nvSpPr>
          <p:spPr>
            <a:xfrm>
              <a:off x="6773782" y="3326413"/>
              <a:ext cx="4097856" cy="900000"/>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359410">
                <a:lnSpc>
                  <a:spcPct val="114000"/>
                </a:lnSpc>
                <a:spcAft>
                  <a:spcPts val="600"/>
                </a:spcAft>
              </a:pPr>
              <a:r>
                <a:rPr lang="en-US" sz="2000">
                  <a:solidFill>
                    <a:schemeClr val="accent1"/>
                  </a:solidFill>
                  <a:latin typeface="+mj-lt"/>
                  <a:hlinkClick r:id="rId11" action="ppaction://hlinksldjump"/>
                </a:rPr>
                <a:t>Developing compositions</a:t>
              </a:r>
              <a:endParaRPr lang="en-US" sz="2000">
                <a:solidFill>
                  <a:schemeClr val="accent1"/>
                </a:solidFill>
                <a:latin typeface="+mj-lt"/>
              </a:endParaRPr>
            </a:p>
          </p:txBody>
        </p:sp>
        <p:sp>
          <p:nvSpPr>
            <p:cNvPr id="49" name="Oval 48">
              <a:hlinkClick r:id="rId4" action="ppaction://hlinksldjump"/>
              <a:extLst>
                <a:ext uri="{FF2B5EF4-FFF2-40B4-BE49-F238E27FC236}">
                  <a16:creationId xmlns:a16="http://schemas.microsoft.com/office/drawing/2014/main" id="{4783C1F3-7FCD-DE23-FC42-0FD64331FAB6}"/>
                </a:ext>
              </a:extLst>
            </p:cNvPr>
            <p:cNvSpPr/>
            <p:nvPr/>
          </p:nvSpPr>
          <p:spPr>
            <a:xfrm>
              <a:off x="6096000" y="3253693"/>
              <a:ext cx="1045441"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3000" b="1">
                  <a:solidFill>
                    <a:schemeClr val="bg1"/>
                  </a:solidFill>
                  <a:latin typeface="+mj-lt"/>
                  <a:cs typeface="Arial" panose="020B0604020202020204" pitchFamily="34" charset="0"/>
                </a:rPr>
                <a:t>8</a:t>
              </a:r>
            </a:p>
          </p:txBody>
        </p:sp>
      </p:grpSp>
      <p:grpSp>
        <p:nvGrpSpPr>
          <p:cNvPr id="25" name="Group 24" descr="9. Finishing and sharing projects">
            <a:extLst>
              <a:ext uri="{FF2B5EF4-FFF2-40B4-BE49-F238E27FC236}">
                <a16:creationId xmlns:a16="http://schemas.microsoft.com/office/drawing/2014/main" id="{2ABFCF4F-97D5-2C96-C386-96AE6FF6787E}"/>
              </a:ext>
            </a:extLst>
          </p:cNvPr>
          <p:cNvGrpSpPr/>
          <p:nvPr/>
        </p:nvGrpSpPr>
        <p:grpSpPr>
          <a:xfrm>
            <a:off x="6096000" y="4374659"/>
            <a:ext cx="4775638" cy="1045440"/>
            <a:chOff x="6096000" y="4374659"/>
            <a:chExt cx="4775638" cy="1045440"/>
          </a:xfrm>
        </p:grpSpPr>
        <p:sp>
          <p:nvSpPr>
            <p:cNvPr id="50" name="Rectangle: Rounded Corners 49" descr="In a light blue rectangle it states: Finishing and sharing projects">
              <a:extLst>
                <a:ext uri="{FF2B5EF4-FFF2-40B4-BE49-F238E27FC236}">
                  <a16:creationId xmlns:a16="http://schemas.microsoft.com/office/drawing/2014/main" id="{E9FB89EA-E622-0475-863C-912D7A42FCDF}"/>
                </a:ext>
                <a:ext uri="{C183D7F6-B498-43B3-948B-1728B52AA6E4}">
                  <adec:decorative xmlns:adec="http://schemas.microsoft.com/office/drawing/2017/decorative" val="0"/>
                </a:ext>
              </a:extLst>
            </p:cNvPr>
            <p:cNvSpPr/>
            <p:nvPr/>
          </p:nvSpPr>
          <p:spPr>
            <a:xfrm>
              <a:off x="6773782" y="4447379"/>
              <a:ext cx="4097856" cy="900000"/>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359410">
                <a:lnSpc>
                  <a:spcPct val="114000"/>
                </a:lnSpc>
                <a:spcAft>
                  <a:spcPts val="600"/>
                </a:spcAft>
              </a:pPr>
              <a:r>
                <a:rPr lang="en-US" sz="2000">
                  <a:solidFill>
                    <a:schemeClr val="accent1"/>
                  </a:solidFill>
                  <a:latin typeface="+mj-lt"/>
                  <a:hlinkClick r:id="rId12" action="ppaction://hlinksldjump"/>
                </a:rPr>
                <a:t>Finishing and sharing projects</a:t>
              </a:r>
              <a:endParaRPr lang="en-US" sz="2000">
                <a:solidFill>
                  <a:schemeClr val="accent1"/>
                </a:solidFill>
                <a:latin typeface="+mj-lt"/>
              </a:endParaRPr>
            </a:p>
          </p:txBody>
        </p:sp>
        <p:sp>
          <p:nvSpPr>
            <p:cNvPr id="51" name="Oval 50">
              <a:hlinkClick r:id="rId4" action="ppaction://hlinksldjump"/>
              <a:extLst>
                <a:ext uri="{FF2B5EF4-FFF2-40B4-BE49-F238E27FC236}">
                  <a16:creationId xmlns:a16="http://schemas.microsoft.com/office/drawing/2014/main" id="{5DADC0EA-0952-E307-753F-B16A3DA7D5F7}"/>
                </a:ext>
              </a:extLst>
            </p:cNvPr>
            <p:cNvSpPr/>
            <p:nvPr/>
          </p:nvSpPr>
          <p:spPr>
            <a:xfrm>
              <a:off x="6096000" y="4374659"/>
              <a:ext cx="1045441"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3000" b="1">
                  <a:solidFill>
                    <a:schemeClr val="bg1"/>
                  </a:solidFill>
                  <a:latin typeface="+mj-lt"/>
                  <a:cs typeface="Arial" panose="020B0604020202020204" pitchFamily="34" charset="0"/>
                </a:rPr>
                <a:t>9</a:t>
              </a:r>
            </a:p>
          </p:txBody>
        </p:sp>
      </p:grpSp>
      <p:grpSp>
        <p:nvGrpSpPr>
          <p:cNvPr id="26" name="Group 25" descr="10. Podcasting">
            <a:extLst>
              <a:ext uri="{FF2B5EF4-FFF2-40B4-BE49-F238E27FC236}">
                <a16:creationId xmlns:a16="http://schemas.microsoft.com/office/drawing/2014/main" id="{96DBAAC8-4E50-B3C1-6A60-97511DA3B221}"/>
              </a:ext>
            </a:extLst>
          </p:cNvPr>
          <p:cNvGrpSpPr/>
          <p:nvPr/>
        </p:nvGrpSpPr>
        <p:grpSpPr>
          <a:xfrm>
            <a:off x="6096001" y="5470560"/>
            <a:ext cx="4775637" cy="1045440"/>
            <a:chOff x="6096001" y="5470560"/>
            <a:chExt cx="4775637" cy="1045440"/>
          </a:xfrm>
        </p:grpSpPr>
        <p:sp>
          <p:nvSpPr>
            <p:cNvPr id="52" name="Rectangle: Rounded Corners 51" descr="In a light blue rectangle it states: Podcasting">
              <a:extLst>
                <a:ext uri="{FF2B5EF4-FFF2-40B4-BE49-F238E27FC236}">
                  <a16:creationId xmlns:a16="http://schemas.microsoft.com/office/drawing/2014/main" id="{84A97561-8F76-98C9-53F2-2A06F8B069E4}"/>
                </a:ext>
                <a:ext uri="{C183D7F6-B498-43B3-948B-1728B52AA6E4}">
                  <adec:decorative xmlns:adec="http://schemas.microsoft.com/office/drawing/2017/decorative" val="0"/>
                </a:ext>
              </a:extLst>
            </p:cNvPr>
            <p:cNvSpPr/>
            <p:nvPr/>
          </p:nvSpPr>
          <p:spPr>
            <a:xfrm>
              <a:off x="6773782" y="5543280"/>
              <a:ext cx="4097856" cy="900000"/>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359410">
                <a:lnSpc>
                  <a:spcPct val="114000"/>
                </a:lnSpc>
                <a:spcAft>
                  <a:spcPts val="600"/>
                </a:spcAft>
              </a:pPr>
              <a:r>
                <a:rPr lang="en-US" sz="2000">
                  <a:solidFill>
                    <a:schemeClr val="accent1"/>
                  </a:solidFill>
                  <a:latin typeface="+mj-lt"/>
                  <a:hlinkClick r:id="rId13" action="ppaction://hlinksldjump"/>
                </a:rPr>
                <a:t>Podcasting</a:t>
              </a:r>
              <a:endParaRPr lang="en-US" sz="2000">
                <a:solidFill>
                  <a:schemeClr val="accent1"/>
                </a:solidFill>
                <a:latin typeface="+mj-lt"/>
              </a:endParaRPr>
            </a:p>
          </p:txBody>
        </p:sp>
        <p:sp>
          <p:nvSpPr>
            <p:cNvPr id="53" name="Oval 52" descr="Number 10 in a circle">
              <a:hlinkClick r:id="rId4" action="ppaction://hlinksldjump"/>
              <a:extLst>
                <a:ext uri="{FF2B5EF4-FFF2-40B4-BE49-F238E27FC236}">
                  <a16:creationId xmlns:a16="http://schemas.microsoft.com/office/drawing/2014/main" id="{0026CE79-F909-C2A0-6DA5-5E402A3AB453}"/>
                </a:ext>
              </a:extLst>
            </p:cNvPr>
            <p:cNvSpPr/>
            <p:nvPr/>
          </p:nvSpPr>
          <p:spPr>
            <a:xfrm>
              <a:off x="6096001" y="5470560"/>
              <a:ext cx="1045441"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3000" b="1">
                  <a:solidFill>
                    <a:schemeClr val="bg1"/>
                  </a:solidFill>
                  <a:latin typeface="+mj-lt"/>
                  <a:cs typeface="Arial" panose="020B0604020202020204" pitchFamily="34" charset="0"/>
                </a:rPr>
                <a:t>10</a:t>
              </a:r>
            </a:p>
          </p:txBody>
        </p:sp>
      </p:grpSp>
      <p:sp>
        <p:nvSpPr>
          <p:cNvPr id="3" name="Slide Number Placeholder 2">
            <a:extLst>
              <a:ext uri="{FF2B5EF4-FFF2-40B4-BE49-F238E27FC236}">
                <a16:creationId xmlns:a16="http://schemas.microsoft.com/office/drawing/2014/main" id="{295697CB-5664-F6BE-F7AD-14E4473334B5}"/>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9</a:t>
            </a:fld>
            <a:endParaRPr lang="en-AU"/>
          </a:p>
        </p:txBody>
      </p:sp>
    </p:spTree>
    <p:extLst>
      <p:ext uri="{BB962C8B-B14F-4D97-AF65-F5344CB8AC3E}">
        <p14:creationId xmlns:p14="http://schemas.microsoft.com/office/powerpoint/2010/main" val="1913946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a:extLst>
            <a:ext uri="{FF2B5EF4-FFF2-40B4-BE49-F238E27FC236}">
              <a16:creationId xmlns:a16="http://schemas.microsoft.com/office/drawing/2014/main" id="{370BFB46-649C-FA8C-93D0-26034C296FAB}"/>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62BD5FB2-F398-438F-B43A-FC7F17F5801B}"/>
              </a:ext>
            </a:extLst>
          </p:cNvPr>
          <p:cNvSpPr>
            <a:spLocks noGrp="1"/>
          </p:cNvSpPr>
          <p:nvPr>
            <p:ph type="title"/>
          </p:nvPr>
        </p:nvSpPr>
        <p:spPr/>
        <p:txBody>
          <a:bodyPr/>
          <a:lstStyle/>
          <a:p>
            <a:r>
              <a:rPr lang="en-AU">
                <a:latin typeface="+mj-lt"/>
                <a:cs typeface="Arial"/>
              </a:rPr>
              <a:t>Activity 5.2 – playing ‘Water’ (2)</a:t>
            </a:r>
            <a:endParaRPr lang="en-US">
              <a:latin typeface="+mj-lt"/>
            </a:endParaRPr>
          </a:p>
        </p:txBody>
      </p:sp>
      <p:sp>
        <p:nvSpPr>
          <p:cNvPr id="4" name="Text Placeholder 3">
            <a:extLst>
              <a:ext uri="{FF2B5EF4-FFF2-40B4-BE49-F238E27FC236}">
                <a16:creationId xmlns:a16="http://schemas.microsoft.com/office/drawing/2014/main" id="{8F5B9C56-B3A0-BA4D-2E51-4673A49441F5}"/>
              </a:ext>
            </a:extLst>
          </p:cNvPr>
          <p:cNvSpPr>
            <a:spLocks noGrp="1"/>
          </p:cNvSpPr>
          <p:nvPr>
            <p:ph type="body" sz="quarter" idx="18"/>
          </p:nvPr>
        </p:nvSpPr>
        <p:spPr>
          <a:xfrm>
            <a:off x="360000" y="982520"/>
            <a:ext cx="11484000" cy="310015"/>
          </a:xfrm>
        </p:spPr>
        <p:txBody>
          <a:bodyPr/>
          <a:lstStyle/>
          <a:p>
            <a:r>
              <a:rPr lang="en-AU">
                <a:latin typeface="+mj-lt"/>
              </a:rPr>
              <a:t>Meaning</a:t>
            </a:r>
          </a:p>
        </p:txBody>
      </p:sp>
      <p:sp>
        <p:nvSpPr>
          <p:cNvPr id="10" name="TextBox 9">
            <a:extLst>
              <a:ext uri="{FF2B5EF4-FFF2-40B4-BE49-F238E27FC236}">
                <a16:creationId xmlns:a16="http://schemas.microsoft.com/office/drawing/2014/main" id="{03A84368-AA02-F0B3-9337-69EDBA4E2D10}"/>
              </a:ext>
            </a:extLst>
          </p:cNvPr>
          <p:cNvSpPr txBox="1"/>
          <p:nvPr/>
        </p:nvSpPr>
        <p:spPr>
          <a:xfrm>
            <a:off x="320515" y="1577579"/>
            <a:ext cx="3693701" cy="456535"/>
          </a:xfrm>
          <a:prstGeom prst="rect">
            <a:avLst/>
          </a:prstGeom>
          <a:noFill/>
        </p:spPr>
        <p:txBody>
          <a:bodyPr wrap="square" lIns="91440" tIns="45720" rIns="91440" bIns="45720" anchor="t">
            <a:spAutoFit/>
          </a:bodyPr>
          <a:lstStyle/>
          <a:p>
            <a:pPr>
              <a:lnSpc>
                <a:spcPct val="150000"/>
              </a:lnSpc>
              <a:spcAft>
                <a:spcPts val="1200"/>
              </a:spcAft>
            </a:pPr>
            <a:r>
              <a:rPr lang="en-AU" sz="1800">
                <a:effectLst/>
                <a:ea typeface="Calibri"/>
                <a:cs typeface="Arial"/>
              </a:rPr>
              <a:t>Access </a:t>
            </a:r>
            <a:r>
              <a:rPr lang="en-AU" sz="1800">
                <a:ea typeface="Calibri"/>
                <a:cs typeface="Arial"/>
              </a:rPr>
              <a:t>from 4:05 – 8:34</a:t>
            </a:r>
            <a:endParaRPr lang="en-AU" sz="1800" u="sng">
              <a:effectLst/>
              <a:ea typeface="Calibri"/>
              <a:cs typeface="Arial"/>
            </a:endParaRPr>
          </a:p>
        </p:txBody>
      </p:sp>
      <p:sp>
        <p:nvSpPr>
          <p:cNvPr id="11" name="Rectangle: Rounded Corners 10">
            <a:extLst>
              <a:ext uri="{FF2B5EF4-FFF2-40B4-BE49-F238E27FC236}">
                <a16:creationId xmlns:a16="http://schemas.microsoft.com/office/drawing/2014/main" id="{A77C234B-9A66-293C-7313-8C8EC13AB195}"/>
              </a:ext>
            </a:extLst>
          </p:cNvPr>
          <p:cNvSpPr/>
          <p:nvPr/>
        </p:nvSpPr>
        <p:spPr>
          <a:xfrm>
            <a:off x="360000" y="2126113"/>
            <a:ext cx="3693701" cy="3385076"/>
          </a:xfrm>
          <a:prstGeom prst="roundRect">
            <a:avLst>
              <a:gd name="adj" fmla="val 6578"/>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chorCtr="1"/>
          <a:lstStyle/>
          <a:p>
            <a:pPr lvl="0">
              <a:lnSpc>
                <a:spcPct val="150000"/>
              </a:lnSpc>
              <a:spcAft>
                <a:spcPts val="1200"/>
              </a:spcAft>
            </a:pPr>
            <a:r>
              <a:rPr lang="en-AU" sz="2000" b="1">
                <a:solidFill>
                  <a:schemeClr val="tx1"/>
                </a:solidFill>
              </a:rPr>
              <a:t>Discussion</a:t>
            </a:r>
          </a:p>
          <a:p>
            <a:pPr marL="342900" lvl="0" indent="-342900">
              <a:lnSpc>
                <a:spcPct val="150000"/>
              </a:lnSpc>
              <a:spcAft>
                <a:spcPts val="1200"/>
              </a:spcAft>
              <a:buFont typeface="Arial" panose="020B0604020202020204" pitchFamily="34" charset="0"/>
              <a:buChar char="•"/>
            </a:pPr>
            <a:r>
              <a:rPr lang="en-AU" sz="2000">
                <a:solidFill>
                  <a:schemeClr val="tx1"/>
                </a:solidFill>
              </a:rPr>
              <a:t>What is the meaning behind this album?</a:t>
            </a:r>
          </a:p>
          <a:p>
            <a:pPr marL="342900" lvl="0" indent="-342900">
              <a:lnSpc>
                <a:spcPct val="150000"/>
              </a:lnSpc>
              <a:spcAft>
                <a:spcPts val="1200"/>
              </a:spcAft>
              <a:buFont typeface="Arial" panose="020B0604020202020204" pitchFamily="34" charset="0"/>
              <a:buChar char="•"/>
            </a:pPr>
            <a:r>
              <a:rPr lang="en-AU" sz="2000">
                <a:solidFill>
                  <a:schemeClr val="tx1"/>
                </a:solidFill>
              </a:rPr>
              <a:t>What story is DOBBY telling in the album?</a:t>
            </a:r>
          </a:p>
        </p:txBody>
      </p:sp>
      <p:pic>
        <p:nvPicPr>
          <p:cNvPr id="6" name="Online Media 5" title="DOBBY - THE MAKING OF 'WARRANGU; RIVER STORY'">
            <a:hlinkClick r:id="" action="ppaction://noaction"/>
            <a:extLst>
              <a:ext uri="{FF2B5EF4-FFF2-40B4-BE49-F238E27FC236}">
                <a16:creationId xmlns:a16="http://schemas.microsoft.com/office/drawing/2014/main" id="{2694A8E3-209D-670D-B74E-658969959968}"/>
              </a:ext>
            </a:extLst>
          </p:cNvPr>
          <p:cNvPicPr>
            <a:picLocks noRot="1" noChangeAspect="1"/>
          </p:cNvPicPr>
          <p:nvPr>
            <a:videoFile r:link="rId1"/>
          </p:nvPr>
        </p:nvPicPr>
        <p:blipFill>
          <a:blip r:embed="rId4"/>
          <a:stretch>
            <a:fillRect/>
          </a:stretch>
        </p:blipFill>
        <p:spPr>
          <a:xfrm>
            <a:off x="4338193" y="2126113"/>
            <a:ext cx="7024466" cy="3933610"/>
          </a:xfrm>
          <a:prstGeom prst="rect">
            <a:avLst/>
          </a:prstGeom>
        </p:spPr>
      </p:pic>
      <p:sp>
        <p:nvSpPr>
          <p:cNvPr id="7" name="TextBox 6">
            <a:extLst>
              <a:ext uri="{FF2B5EF4-FFF2-40B4-BE49-F238E27FC236}">
                <a16:creationId xmlns:a16="http://schemas.microsoft.com/office/drawing/2014/main" id="{B8374457-0DA0-10D1-0762-9BDE78726D66}"/>
              </a:ext>
            </a:extLst>
          </p:cNvPr>
          <p:cNvSpPr txBox="1"/>
          <p:nvPr/>
        </p:nvSpPr>
        <p:spPr>
          <a:xfrm>
            <a:off x="4338193" y="6125239"/>
            <a:ext cx="7142129" cy="219528"/>
          </a:xfrm>
          <a:prstGeom prst="rect">
            <a:avLst/>
          </a:prstGeom>
          <a:noFill/>
        </p:spPr>
        <p:txBody>
          <a:bodyPr wrap="square" lIns="0" tIns="0" rIns="0" bIns="0" rtlCol="0" anchor="t">
            <a:noAutofit/>
          </a:bodyPr>
          <a:lstStyle/>
          <a:p>
            <a:pPr>
              <a:lnSpc>
                <a:spcPct val="150000"/>
              </a:lnSpc>
              <a:spcAft>
                <a:spcPts val="1200"/>
              </a:spcAft>
            </a:pPr>
            <a:r>
              <a:rPr lang="en-AU" sz="800"/>
              <a:t>ABC Music (11 July 2024) </a:t>
            </a:r>
            <a:r>
              <a:rPr lang="en-AU" sz="800">
                <a:ea typeface="+mn-lt"/>
                <a:cs typeface="+mn-lt"/>
                <a:hlinkClick r:id="rId5"/>
              </a:rPr>
              <a:t>DOBBY - The Making of '</a:t>
            </a:r>
            <a:r>
              <a:rPr lang="en-AU" sz="800" err="1">
                <a:ea typeface="+mn-lt"/>
                <a:cs typeface="+mn-lt"/>
                <a:hlinkClick r:id="rId5"/>
              </a:rPr>
              <a:t>Warrangu</a:t>
            </a:r>
            <a:r>
              <a:rPr lang="en-AU" sz="800">
                <a:ea typeface="+mn-lt"/>
                <a:cs typeface="+mn-lt"/>
                <a:hlinkClick r:id="rId5"/>
              </a:rPr>
              <a:t>; River Story' (9:43) (4:05-8:34)</a:t>
            </a:r>
            <a:r>
              <a:rPr lang="en-AU" sz="800"/>
              <a:t> [video], </a:t>
            </a:r>
            <a:r>
              <a:rPr lang="en-AU" sz="800" i="1"/>
              <a:t>ABC Australia</a:t>
            </a:r>
            <a:r>
              <a:rPr lang="en-AU" sz="800"/>
              <a:t>, YouTube, accessed 23 December 2025.</a:t>
            </a:r>
            <a:endParaRPr lang="en-US">
              <a:cs typeface="Arial" panose="020B0604020202020204"/>
            </a:endParaRPr>
          </a:p>
        </p:txBody>
      </p:sp>
      <p:sp>
        <p:nvSpPr>
          <p:cNvPr id="2" name="Slide Number Placeholder 1">
            <a:extLst>
              <a:ext uri="{FF2B5EF4-FFF2-40B4-BE49-F238E27FC236}">
                <a16:creationId xmlns:a16="http://schemas.microsoft.com/office/drawing/2014/main" id="{9137CA1F-7A9D-E63E-830B-CD5C2A0F7CE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90</a:t>
            </a:fld>
            <a:endParaRPr lang="en-AU"/>
          </a:p>
        </p:txBody>
      </p:sp>
    </p:spTree>
    <p:extLst>
      <p:ext uri="{BB962C8B-B14F-4D97-AF65-F5344CB8AC3E}">
        <p14:creationId xmlns:p14="http://schemas.microsoft.com/office/powerpoint/2010/main" val="4227804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bg>
      <p:bgPr>
        <a:solidFill>
          <a:srgbClr val="CBEDFD"/>
        </a:solidFill>
        <a:effectLst/>
      </p:bgPr>
    </p:bg>
    <p:spTree>
      <p:nvGrpSpPr>
        <p:cNvPr id="1" name="">
          <a:extLst>
            <a:ext uri="{FF2B5EF4-FFF2-40B4-BE49-F238E27FC236}">
              <a16:creationId xmlns:a16="http://schemas.microsoft.com/office/drawing/2014/main" id="{BD3883ED-2C3A-BB00-37C9-D9A5D711113B}"/>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596D9AC5-F42F-E5FA-5A3D-CD7D65A46E66}"/>
              </a:ext>
            </a:extLst>
          </p:cNvPr>
          <p:cNvSpPr>
            <a:spLocks noGrp="1"/>
          </p:cNvSpPr>
          <p:nvPr>
            <p:ph type="title"/>
          </p:nvPr>
        </p:nvSpPr>
        <p:spPr/>
        <p:txBody>
          <a:bodyPr/>
          <a:lstStyle/>
          <a:p>
            <a:r>
              <a:rPr lang="en-AU">
                <a:latin typeface="+mj-lt"/>
                <a:cs typeface="Arial"/>
              </a:rPr>
              <a:t>Activity 5.2 – playing ‘Water’ (3) </a:t>
            </a:r>
            <a:endParaRPr lang="en-US">
              <a:latin typeface="+mj-lt"/>
            </a:endParaRPr>
          </a:p>
        </p:txBody>
      </p:sp>
      <p:sp>
        <p:nvSpPr>
          <p:cNvPr id="3" name="Text Placeholder 3">
            <a:extLst>
              <a:ext uri="{FF2B5EF4-FFF2-40B4-BE49-F238E27FC236}">
                <a16:creationId xmlns:a16="http://schemas.microsoft.com/office/drawing/2014/main" id="{6E76EB9B-41CA-F8F2-3A1E-2E1A34DB70E4}"/>
              </a:ext>
            </a:extLst>
          </p:cNvPr>
          <p:cNvSpPr>
            <a:spLocks noGrp="1"/>
          </p:cNvSpPr>
          <p:nvPr>
            <p:ph type="body" sz="quarter" idx="18"/>
          </p:nvPr>
        </p:nvSpPr>
        <p:spPr>
          <a:xfrm>
            <a:off x="360000" y="982520"/>
            <a:ext cx="11484000" cy="310015"/>
          </a:xfrm>
        </p:spPr>
        <p:txBody>
          <a:bodyPr/>
          <a:lstStyle/>
          <a:p>
            <a:r>
              <a:rPr lang="en-AU">
                <a:latin typeface="+mj-lt"/>
              </a:rPr>
              <a:t>Listening</a:t>
            </a:r>
          </a:p>
        </p:txBody>
      </p:sp>
      <p:sp>
        <p:nvSpPr>
          <p:cNvPr id="6" name="TextBox 5">
            <a:extLst>
              <a:ext uri="{FF2B5EF4-FFF2-40B4-BE49-F238E27FC236}">
                <a16:creationId xmlns:a16="http://schemas.microsoft.com/office/drawing/2014/main" id="{B0F3A03B-96BE-4843-A2A5-E016AD2E9D97}"/>
              </a:ext>
            </a:extLst>
          </p:cNvPr>
          <p:cNvSpPr txBox="1"/>
          <p:nvPr/>
        </p:nvSpPr>
        <p:spPr>
          <a:xfrm>
            <a:off x="348001" y="1369454"/>
            <a:ext cx="4397736" cy="5396285"/>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342900" indent="-342900">
              <a:lnSpc>
                <a:spcPct val="150000"/>
              </a:lnSpc>
              <a:spcAft>
                <a:spcPts val="1200"/>
              </a:spcAft>
              <a:buAutoNum type="arabicPeriod"/>
            </a:pPr>
            <a:r>
              <a:rPr lang="en-AU" sz="1800" b="1">
                <a:solidFill>
                  <a:srgbClr val="000000"/>
                </a:solidFill>
                <a:cs typeface="Arial"/>
              </a:rPr>
              <a:t>Listen</a:t>
            </a:r>
            <a:r>
              <a:rPr lang="en-AU" sz="1800">
                <a:solidFill>
                  <a:srgbClr val="000000"/>
                </a:solidFill>
                <a:cs typeface="Arial"/>
              </a:rPr>
              <a:t> to </a:t>
            </a:r>
            <a:r>
              <a:rPr lang="en-US" sz="1800">
                <a:hlinkClick r:id="rId4"/>
              </a:rPr>
              <a:t>Water (2:13)</a:t>
            </a:r>
            <a:r>
              <a:rPr lang="en-AU" sz="1800">
                <a:solidFill>
                  <a:srgbClr val="000000"/>
                </a:solidFill>
                <a:cs typeface="Arial"/>
              </a:rPr>
              <a:t> by DOBBY f</a:t>
            </a:r>
            <a:r>
              <a:rPr lang="en-AU" sz="1800">
                <a:cs typeface="Arial"/>
              </a:rPr>
              <a:t>ocusing on its layers of sound.</a:t>
            </a:r>
          </a:p>
          <a:p>
            <a:pPr marL="342900" indent="-342900">
              <a:lnSpc>
                <a:spcPct val="150000"/>
              </a:lnSpc>
              <a:spcAft>
                <a:spcPts val="1200"/>
              </a:spcAft>
              <a:buAutoNum type="arabicPeriod"/>
            </a:pPr>
            <a:r>
              <a:rPr lang="en-AU" sz="1800" b="1">
                <a:cs typeface="Arial"/>
              </a:rPr>
              <a:t>Think </a:t>
            </a:r>
            <a:r>
              <a:rPr lang="en-AU" sz="1800">
                <a:cs typeface="Arial"/>
              </a:rPr>
              <a:t>–</a:t>
            </a:r>
            <a:r>
              <a:rPr lang="en-AU" sz="1800" b="1">
                <a:cs typeface="Arial"/>
              </a:rPr>
              <a:t> </a:t>
            </a:r>
            <a:r>
              <a:rPr lang="en-AU" sz="1800">
                <a:cs typeface="Arial"/>
              </a:rPr>
              <a:t>What sounds do you notice in the song? Consider voices, instruments, environmental sounds or percussion.</a:t>
            </a:r>
          </a:p>
          <a:p>
            <a:pPr marL="342900" indent="-342900">
              <a:lnSpc>
                <a:spcPct val="150000"/>
              </a:lnSpc>
              <a:spcAft>
                <a:spcPts val="1200"/>
              </a:spcAft>
              <a:buAutoNum type="arabicPeriod"/>
            </a:pPr>
            <a:r>
              <a:rPr lang="en-AU" sz="1800" b="1">
                <a:cs typeface="Arial"/>
              </a:rPr>
              <a:t>Pair </a:t>
            </a:r>
            <a:r>
              <a:rPr lang="en-AU" sz="1800">
                <a:cs typeface="Arial"/>
              </a:rPr>
              <a:t>– discuss why those sounds might be included and how they contribute to the song’s message.</a:t>
            </a:r>
          </a:p>
          <a:p>
            <a:pPr marL="342900" indent="-342900">
              <a:lnSpc>
                <a:spcPct val="150000"/>
              </a:lnSpc>
              <a:spcAft>
                <a:spcPts val="1200"/>
              </a:spcAft>
              <a:buAutoNum type="arabicPeriod"/>
            </a:pPr>
            <a:r>
              <a:rPr lang="en-AU" sz="1800" b="1">
                <a:cs typeface="Arial"/>
              </a:rPr>
              <a:t>Share </a:t>
            </a:r>
            <a:r>
              <a:rPr lang="en-AU" sz="1800">
                <a:cs typeface="Arial"/>
              </a:rPr>
              <a:t>–</a:t>
            </a:r>
            <a:r>
              <a:rPr lang="en-AU" sz="1800" b="1">
                <a:cs typeface="Arial"/>
              </a:rPr>
              <a:t> </a:t>
            </a:r>
            <a:r>
              <a:rPr lang="en-AU" sz="1800">
                <a:cs typeface="Arial"/>
              </a:rPr>
              <a:t>offer one example of a sound you heard and explain its purpose in communicating the song’s meaning.</a:t>
            </a:r>
          </a:p>
        </p:txBody>
      </p:sp>
      <p:pic>
        <p:nvPicPr>
          <p:cNvPr id="7" name="Online Media 5" title="Water">
            <a:hlinkClick r:id="" action="ppaction://media"/>
            <a:extLst>
              <a:ext uri="{FF2B5EF4-FFF2-40B4-BE49-F238E27FC236}">
                <a16:creationId xmlns:a16="http://schemas.microsoft.com/office/drawing/2014/main" id="{6852D3F7-B6D1-DFAB-E9F0-9B42A37C6E1F}"/>
              </a:ext>
            </a:extLst>
          </p:cNvPr>
          <p:cNvPicPr>
            <a:picLocks noRot="1" noChangeAspect="1"/>
          </p:cNvPicPr>
          <p:nvPr>
            <a:videoFile r:link="rId1"/>
          </p:nvPr>
        </p:nvPicPr>
        <p:blipFill>
          <a:blip r:embed="rId5"/>
          <a:stretch>
            <a:fillRect/>
          </a:stretch>
        </p:blipFill>
        <p:spPr>
          <a:xfrm>
            <a:off x="4998939" y="1333797"/>
            <a:ext cx="6951344" cy="5092548"/>
          </a:xfrm>
          <a:prstGeom prst="rect">
            <a:avLst/>
          </a:prstGeom>
        </p:spPr>
      </p:pic>
      <p:sp>
        <p:nvSpPr>
          <p:cNvPr id="10" name="TextBox 9">
            <a:extLst>
              <a:ext uri="{FF2B5EF4-FFF2-40B4-BE49-F238E27FC236}">
                <a16:creationId xmlns:a16="http://schemas.microsoft.com/office/drawing/2014/main" id="{0F436856-D163-FE2C-FB83-90C4D3FE2A3B}"/>
              </a:ext>
            </a:extLst>
          </p:cNvPr>
          <p:cNvSpPr txBox="1"/>
          <p:nvPr/>
        </p:nvSpPr>
        <p:spPr>
          <a:xfrm>
            <a:off x="4998939" y="6467262"/>
            <a:ext cx="7193061" cy="277476"/>
          </a:xfrm>
          <a:prstGeom prst="rect">
            <a:avLst/>
          </a:prstGeom>
          <a:noFill/>
        </p:spPr>
        <p:txBody>
          <a:bodyPr wrap="square" lIns="0" tIns="0" rIns="0" bIns="0" rtlCol="0">
            <a:noAutofit/>
          </a:bodyPr>
          <a:lstStyle/>
          <a:p>
            <a:pPr algn="l">
              <a:lnSpc>
                <a:spcPct val="150000"/>
              </a:lnSpc>
              <a:spcAft>
                <a:spcPts val="1200"/>
              </a:spcAft>
            </a:pPr>
            <a:r>
              <a:rPr lang="en-US" sz="1000" err="1"/>
              <a:t>DOBBYau</a:t>
            </a:r>
            <a:r>
              <a:rPr lang="en-US" sz="1000"/>
              <a:t> (13 June 2024) </a:t>
            </a:r>
            <a:r>
              <a:rPr lang="en-US" sz="1000">
                <a:hlinkClick r:id="rId4"/>
              </a:rPr>
              <a:t>Water (2:13)</a:t>
            </a:r>
            <a:r>
              <a:rPr lang="en-US" sz="1000"/>
              <a:t> [video], </a:t>
            </a:r>
            <a:r>
              <a:rPr lang="en-US" sz="1000" i="1" err="1"/>
              <a:t>DOBBYau</a:t>
            </a:r>
            <a:r>
              <a:rPr lang="en-US" sz="1000" i="1"/>
              <a:t>, </a:t>
            </a:r>
            <a:r>
              <a:rPr lang="en-US" sz="1000"/>
              <a:t>YouTube,</a:t>
            </a:r>
            <a:r>
              <a:rPr lang="en-US" sz="1000" i="1"/>
              <a:t> </a:t>
            </a:r>
            <a:r>
              <a:rPr lang="en-US" sz="1000"/>
              <a:t>accessed 11 June 2025.</a:t>
            </a:r>
          </a:p>
        </p:txBody>
      </p:sp>
      <p:sp>
        <p:nvSpPr>
          <p:cNvPr id="2" name="Slide Number Placeholder 1">
            <a:extLst>
              <a:ext uri="{FF2B5EF4-FFF2-40B4-BE49-F238E27FC236}">
                <a16:creationId xmlns:a16="http://schemas.microsoft.com/office/drawing/2014/main" id="{E6900D54-0F72-AB31-939F-24247AF7872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91</a:t>
            </a:fld>
            <a:endParaRPr lang="en-AU"/>
          </a:p>
        </p:txBody>
      </p:sp>
    </p:spTree>
    <p:extLst>
      <p:ext uri="{BB962C8B-B14F-4D97-AF65-F5344CB8AC3E}">
        <p14:creationId xmlns:p14="http://schemas.microsoft.com/office/powerpoint/2010/main" val="95201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bg>
      <p:bgPr>
        <a:solidFill>
          <a:srgbClr val="EEF9E0"/>
        </a:solidFill>
        <a:effectLst/>
      </p:bgPr>
    </p:bg>
    <p:spTree>
      <p:nvGrpSpPr>
        <p:cNvPr id="1" name="">
          <a:extLst>
            <a:ext uri="{FF2B5EF4-FFF2-40B4-BE49-F238E27FC236}">
              <a16:creationId xmlns:a16="http://schemas.microsoft.com/office/drawing/2014/main" id="{F7E75E7E-1506-DA45-6C47-AE118D8ACB21}"/>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EA5A3F0A-346B-CBF3-5912-7E54550A204C}"/>
              </a:ext>
            </a:extLst>
          </p:cNvPr>
          <p:cNvSpPr>
            <a:spLocks noGrp="1"/>
          </p:cNvSpPr>
          <p:nvPr>
            <p:ph type="title"/>
          </p:nvPr>
        </p:nvSpPr>
        <p:spPr/>
        <p:txBody>
          <a:bodyPr/>
          <a:lstStyle/>
          <a:p>
            <a:r>
              <a:rPr lang="en-AU">
                <a:latin typeface="+mj-lt"/>
                <a:cs typeface="Arial"/>
              </a:rPr>
              <a:t>Activity 5.2 – playing ‘Water’ (4)</a:t>
            </a:r>
            <a:endParaRPr lang="en-US">
              <a:latin typeface="+mj-lt"/>
            </a:endParaRPr>
          </a:p>
        </p:txBody>
      </p:sp>
      <p:sp>
        <p:nvSpPr>
          <p:cNvPr id="4" name="Text Placeholder 3">
            <a:extLst>
              <a:ext uri="{FF2B5EF4-FFF2-40B4-BE49-F238E27FC236}">
                <a16:creationId xmlns:a16="http://schemas.microsoft.com/office/drawing/2014/main" id="{CDC5DDA3-4266-0BD4-9683-8D42C05CF477}"/>
              </a:ext>
            </a:extLst>
          </p:cNvPr>
          <p:cNvSpPr>
            <a:spLocks noGrp="1"/>
          </p:cNvSpPr>
          <p:nvPr>
            <p:ph type="body" sz="quarter" idx="18"/>
          </p:nvPr>
        </p:nvSpPr>
        <p:spPr>
          <a:xfrm>
            <a:off x="360000" y="982520"/>
            <a:ext cx="11484000" cy="310015"/>
          </a:xfrm>
        </p:spPr>
        <p:txBody>
          <a:bodyPr/>
          <a:lstStyle/>
          <a:p>
            <a:r>
              <a:rPr lang="en-AU">
                <a:latin typeface="+mj-lt"/>
              </a:rPr>
              <a:t>Performing and listening</a:t>
            </a:r>
          </a:p>
        </p:txBody>
      </p:sp>
      <p:sp>
        <p:nvSpPr>
          <p:cNvPr id="6" name="TextBox 5">
            <a:extLst>
              <a:ext uri="{FF2B5EF4-FFF2-40B4-BE49-F238E27FC236}">
                <a16:creationId xmlns:a16="http://schemas.microsoft.com/office/drawing/2014/main" id="{B3B149D9-6DE7-4BDF-9387-78268072ACC1}"/>
              </a:ext>
            </a:extLst>
          </p:cNvPr>
          <p:cNvSpPr txBox="1"/>
          <p:nvPr/>
        </p:nvSpPr>
        <p:spPr>
          <a:xfrm>
            <a:off x="360000" y="1445066"/>
            <a:ext cx="7456270" cy="521732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lvl="0">
              <a:lnSpc>
                <a:spcPct val="150000"/>
              </a:lnSpc>
              <a:spcAft>
                <a:spcPts val="600"/>
              </a:spcAft>
            </a:pPr>
            <a:r>
              <a:rPr lang="en-AU" sz="1600"/>
              <a:t>Listen to the song again and complete the following performing task:</a:t>
            </a:r>
          </a:p>
          <a:p>
            <a:pPr marL="342900" indent="-342900">
              <a:lnSpc>
                <a:spcPct val="150000"/>
              </a:lnSpc>
              <a:spcAft>
                <a:spcPts val="600"/>
              </a:spcAft>
              <a:buFont typeface="+mj-lt"/>
              <a:buAutoNum type="arabicPeriod"/>
            </a:pPr>
            <a:r>
              <a:rPr lang="en-AU" sz="1600"/>
              <a:t>Identify and tap a steady beat on your lap or stomp your feet to feel the pulse.</a:t>
            </a:r>
          </a:p>
          <a:p>
            <a:pPr marL="342900" indent="-342900">
              <a:lnSpc>
                <a:spcPct val="150000"/>
              </a:lnSpc>
              <a:spcAft>
                <a:spcPts val="600"/>
              </a:spcAft>
              <a:buFont typeface="+mj-lt"/>
              <a:buAutoNum type="arabicPeriod"/>
            </a:pPr>
            <a:r>
              <a:rPr lang="en-AU" sz="1600"/>
              <a:t>Listen from 0:14 to 0:27 and isolate the bassline, the low repeated groove.</a:t>
            </a:r>
          </a:p>
          <a:p>
            <a:pPr marL="342900" indent="-342900">
              <a:lnSpc>
                <a:spcPct val="150000"/>
              </a:lnSpc>
              <a:spcAft>
                <a:spcPts val="600"/>
              </a:spcAft>
              <a:buFont typeface="+mj-lt"/>
              <a:buAutoNum type="arabicPeriod"/>
            </a:pPr>
            <a:r>
              <a:rPr lang="en-AU" sz="1600"/>
              <a:t>Hum the bass line together using a simple ‘mm’ or ‘doom’ sound to internalise its pitch and rhythm.</a:t>
            </a:r>
          </a:p>
          <a:p>
            <a:pPr marL="342900" indent="-342900">
              <a:lnSpc>
                <a:spcPct val="150000"/>
              </a:lnSpc>
              <a:spcAft>
                <a:spcPts val="600"/>
              </a:spcAft>
              <a:buFont typeface="+mj-lt"/>
              <a:buAutoNum type="arabicPeriod"/>
            </a:pPr>
            <a:r>
              <a:rPr lang="en-AU" sz="1600"/>
              <a:t>Explore the keyboard individually or in pairs, matching the bass notes by ear. Begin with the first note and gradually build the entire pattern.</a:t>
            </a:r>
          </a:p>
          <a:p>
            <a:pPr marL="342900" indent="-342900">
              <a:lnSpc>
                <a:spcPct val="150000"/>
              </a:lnSpc>
              <a:spcAft>
                <a:spcPts val="600"/>
              </a:spcAft>
              <a:buFont typeface="+mj-lt"/>
              <a:buAutoNum type="arabicPeriod" startAt="5"/>
            </a:pPr>
            <a:r>
              <a:rPr lang="en-AU" sz="1600"/>
              <a:t>Practise playing the bass line on keyboards, first slowly and then at full speed, ensuring a steady pulse </a:t>
            </a:r>
            <a:br>
              <a:rPr lang="en-AU" sz="1600"/>
            </a:br>
            <a:r>
              <a:rPr lang="en-AU" sz="1600"/>
              <a:t>(the notation has been provided on the following slide if needed).</a:t>
            </a:r>
            <a:endParaRPr lang="en-AU" sz="1600">
              <a:cs typeface="Arial"/>
            </a:endParaRPr>
          </a:p>
          <a:p>
            <a:pPr marL="342900" indent="-342900">
              <a:lnSpc>
                <a:spcPct val="150000"/>
              </a:lnSpc>
              <a:spcAft>
                <a:spcPts val="600"/>
              </a:spcAft>
              <a:buFont typeface="+mj-lt"/>
              <a:buAutoNum type="arabicPeriod" startAt="5"/>
            </a:pPr>
            <a:r>
              <a:rPr lang="en-AU" sz="1600"/>
              <a:t>Play along with ‘Water’ as a class, each student playing the bass line on keyboards and tapping or </a:t>
            </a:r>
            <a:br>
              <a:rPr lang="en-AU" sz="1600"/>
            </a:br>
            <a:r>
              <a:rPr lang="en-AU" sz="1600"/>
              <a:t>stomping the beat to lock in the groove.</a:t>
            </a:r>
            <a:endParaRPr lang="en-AU" sz="1600">
              <a:cs typeface="Arial"/>
            </a:endParaRPr>
          </a:p>
        </p:txBody>
      </p:sp>
      <p:pic>
        <p:nvPicPr>
          <p:cNvPr id="8" name="Online Media 5" title="Water">
            <a:hlinkClick r:id="" action="ppaction://media"/>
            <a:extLst>
              <a:ext uri="{FF2B5EF4-FFF2-40B4-BE49-F238E27FC236}">
                <a16:creationId xmlns:a16="http://schemas.microsoft.com/office/drawing/2014/main" id="{0BE5B40F-0ACE-E75B-7602-043369ED85BE}"/>
              </a:ext>
            </a:extLst>
          </p:cNvPr>
          <p:cNvPicPr>
            <a:picLocks noRot="1" noChangeAspect="1"/>
          </p:cNvPicPr>
          <p:nvPr>
            <a:videoFile r:link="rId1"/>
          </p:nvPr>
        </p:nvPicPr>
        <p:blipFill>
          <a:blip r:embed="rId4"/>
          <a:stretch>
            <a:fillRect/>
          </a:stretch>
        </p:blipFill>
        <p:spPr>
          <a:xfrm>
            <a:off x="8152441" y="1445066"/>
            <a:ext cx="3817875" cy="2796972"/>
          </a:xfrm>
          <a:prstGeom prst="rect">
            <a:avLst/>
          </a:prstGeom>
        </p:spPr>
      </p:pic>
      <p:sp>
        <p:nvSpPr>
          <p:cNvPr id="7" name="TextBox 6">
            <a:extLst>
              <a:ext uri="{FF2B5EF4-FFF2-40B4-BE49-F238E27FC236}">
                <a16:creationId xmlns:a16="http://schemas.microsoft.com/office/drawing/2014/main" id="{CD0B49D4-FFA2-33F6-4220-EC24EF2E105A}"/>
              </a:ext>
            </a:extLst>
          </p:cNvPr>
          <p:cNvSpPr txBox="1"/>
          <p:nvPr/>
        </p:nvSpPr>
        <p:spPr>
          <a:xfrm>
            <a:off x="8152441" y="4306738"/>
            <a:ext cx="3851680" cy="280246"/>
          </a:xfrm>
          <a:prstGeom prst="rect">
            <a:avLst/>
          </a:prstGeom>
          <a:noFill/>
        </p:spPr>
        <p:txBody>
          <a:bodyPr wrap="square" lIns="0" tIns="0" rIns="0" bIns="0" rtlCol="0">
            <a:noAutofit/>
          </a:bodyPr>
          <a:lstStyle/>
          <a:p>
            <a:pPr algn="l">
              <a:lnSpc>
                <a:spcPct val="114000"/>
              </a:lnSpc>
            </a:pPr>
            <a:r>
              <a:rPr lang="en-US" sz="1000" err="1"/>
              <a:t>DOBBYau</a:t>
            </a:r>
            <a:r>
              <a:rPr lang="en-US" sz="1000"/>
              <a:t> (13 June 2024) </a:t>
            </a:r>
            <a:r>
              <a:rPr lang="en-US" sz="1000">
                <a:hlinkClick r:id="rId5"/>
              </a:rPr>
              <a:t>Water (2:13)</a:t>
            </a:r>
            <a:r>
              <a:rPr lang="en-US" sz="1000"/>
              <a:t> [video], </a:t>
            </a:r>
            <a:r>
              <a:rPr lang="en-US" sz="1000" i="1" err="1"/>
              <a:t>DOBBYau</a:t>
            </a:r>
            <a:r>
              <a:rPr lang="en-US" sz="1000" i="1"/>
              <a:t>, </a:t>
            </a:r>
            <a:r>
              <a:rPr lang="en-US" sz="1000"/>
              <a:t>YouTube,</a:t>
            </a:r>
            <a:r>
              <a:rPr lang="en-US" sz="1000" i="1"/>
              <a:t> </a:t>
            </a:r>
            <a:r>
              <a:rPr lang="en-US" sz="1000"/>
              <a:t>accessed 11 June 2025</a:t>
            </a:r>
          </a:p>
        </p:txBody>
      </p:sp>
      <p:sp>
        <p:nvSpPr>
          <p:cNvPr id="2" name="Slide Number Placeholder 1">
            <a:extLst>
              <a:ext uri="{FF2B5EF4-FFF2-40B4-BE49-F238E27FC236}">
                <a16:creationId xmlns:a16="http://schemas.microsoft.com/office/drawing/2014/main" id="{7C0E707A-9413-0BDF-5757-C5439B1B876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92</a:t>
            </a:fld>
            <a:endParaRPr lang="en-AU"/>
          </a:p>
        </p:txBody>
      </p:sp>
    </p:spTree>
    <p:extLst>
      <p:ext uri="{BB962C8B-B14F-4D97-AF65-F5344CB8AC3E}">
        <p14:creationId xmlns:p14="http://schemas.microsoft.com/office/powerpoint/2010/main" val="3855451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bg>
      <p:bgPr>
        <a:solidFill>
          <a:srgbClr val="EEF9E0"/>
        </a:solidFill>
        <a:effectLst/>
      </p:bgPr>
    </p:bg>
    <p:spTree>
      <p:nvGrpSpPr>
        <p:cNvPr id="1" name="">
          <a:extLst>
            <a:ext uri="{FF2B5EF4-FFF2-40B4-BE49-F238E27FC236}">
              <a16:creationId xmlns:a16="http://schemas.microsoft.com/office/drawing/2014/main" id="{F7E75E7E-1506-DA45-6C47-AE118D8ACB21}"/>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EA5A3F0A-346B-CBF3-5912-7E54550A204C}"/>
              </a:ext>
            </a:extLst>
          </p:cNvPr>
          <p:cNvSpPr>
            <a:spLocks noGrp="1"/>
          </p:cNvSpPr>
          <p:nvPr>
            <p:ph type="title"/>
          </p:nvPr>
        </p:nvSpPr>
        <p:spPr/>
        <p:txBody>
          <a:bodyPr/>
          <a:lstStyle/>
          <a:p>
            <a:r>
              <a:rPr lang="en-AU">
                <a:latin typeface="+mj-lt"/>
                <a:cs typeface="Arial"/>
              </a:rPr>
              <a:t>Activity 5.2 – playing ‘Water’ (5)</a:t>
            </a:r>
            <a:endParaRPr lang="en-AU">
              <a:latin typeface="+mj-lt"/>
            </a:endParaRPr>
          </a:p>
        </p:txBody>
      </p:sp>
      <p:sp>
        <p:nvSpPr>
          <p:cNvPr id="3" name="Text Placeholder 3">
            <a:extLst>
              <a:ext uri="{FF2B5EF4-FFF2-40B4-BE49-F238E27FC236}">
                <a16:creationId xmlns:a16="http://schemas.microsoft.com/office/drawing/2014/main" id="{BB7F6589-5D13-1A88-849F-1F48AA8AFD6F}"/>
              </a:ext>
            </a:extLst>
          </p:cNvPr>
          <p:cNvSpPr>
            <a:spLocks noGrp="1"/>
          </p:cNvSpPr>
          <p:nvPr>
            <p:ph type="body" sz="quarter" idx="18"/>
          </p:nvPr>
        </p:nvSpPr>
        <p:spPr>
          <a:xfrm>
            <a:off x="360000" y="982520"/>
            <a:ext cx="11484000" cy="310015"/>
          </a:xfrm>
        </p:spPr>
        <p:txBody>
          <a:bodyPr/>
          <a:lstStyle/>
          <a:p>
            <a:r>
              <a:rPr lang="en-AU">
                <a:latin typeface="+mj-lt"/>
              </a:rPr>
              <a:t>Performing</a:t>
            </a:r>
          </a:p>
        </p:txBody>
      </p:sp>
      <p:pic>
        <p:nvPicPr>
          <p:cNvPr id="16" name="Picture 15" descr="A piano keyboard with black and white notes and B, Fsharp and G highlighted in green to indicate the notes to play">
            <a:extLst>
              <a:ext uri="{FF2B5EF4-FFF2-40B4-BE49-F238E27FC236}">
                <a16:creationId xmlns:a16="http://schemas.microsoft.com/office/drawing/2014/main" id="{3AEF8A3A-69B1-DE90-CE2F-3FB7ED2B9C39}"/>
              </a:ext>
            </a:extLst>
          </p:cNvPr>
          <p:cNvPicPr>
            <a:picLocks noChangeAspect="1"/>
          </p:cNvPicPr>
          <p:nvPr/>
        </p:nvPicPr>
        <p:blipFill>
          <a:blip r:embed="rId3"/>
          <a:stretch>
            <a:fillRect/>
          </a:stretch>
        </p:blipFill>
        <p:spPr>
          <a:xfrm>
            <a:off x="7874454" y="170446"/>
            <a:ext cx="4104887" cy="1895153"/>
          </a:xfrm>
          <a:prstGeom prst="rect">
            <a:avLst/>
          </a:prstGeom>
        </p:spPr>
      </p:pic>
      <p:sp>
        <p:nvSpPr>
          <p:cNvPr id="20" name="TextBox 19">
            <a:extLst>
              <a:ext uri="{FF2B5EF4-FFF2-40B4-BE49-F238E27FC236}">
                <a16:creationId xmlns:a16="http://schemas.microsoft.com/office/drawing/2014/main" id="{7F24D0A3-76FF-5216-A6F2-2B3296C4AD49}"/>
              </a:ext>
            </a:extLst>
          </p:cNvPr>
          <p:cNvSpPr txBox="1"/>
          <p:nvPr/>
        </p:nvSpPr>
        <p:spPr>
          <a:xfrm>
            <a:off x="360000" y="1788600"/>
            <a:ext cx="10431887" cy="276999"/>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AU" sz="1100" b="0" i="0" u="none" strike="noStrike" kern="1200" cap="none" spc="0" normalizeH="0" baseline="0" noProof="0">
                <a:ln>
                  <a:noFill/>
                </a:ln>
                <a:solidFill>
                  <a:srgbClr val="22272B"/>
                </a:solidFill>
                <a:effectLst/>
                <a:uLnTx/>
                <a:uFillTx/>
                <a:latin typeface="Arial" panose="020B0604020202020204"/>
                <a:ea typeface="+mn-ea"/>
                <a:cs typeface="Arial"/>
              </a:rPr>
              <a:t> </a:t>
            </a:r>
            <a:r>
              <a:rPr kumimoji="0" lang="en-AU" sz="1800" b="1" i="0" u="none" strike="noStrike" kern="1200" cap="none" spc="0" normalizeH="0" baseline="0" noProof="0">
                <a:ln>
                  <a:noFill/>
                </a:ln>
                <a:solidFill>
                  <a:srgbClr val="22272B"/>
                </a:solidFill>
                <a:effectLst/>
                <a:uLnTx/>
                <a:uFillTx/>
                <a:latin typeface="Arial" panose="020B0604020202020204"/>
                <a:ea typeface="+mn-ea"/>
                <a:cs typeface="Arial"/>
              </a:rPr>
              <a:t>Bassline – easy</a:t>
            </a:r>
          </a:p>
        </p:txBody>
      </p:sp>
      <p:pic>
        <p:nvPicPr>
          <p:cNvPr id="19" name="Picture 18" descr="A bass line notated in the bass clef. An easy version using crotchets and quavers">
            <a:extLst>
              <a:ext uri="{FF2B5EF4-FFF2-40B4-BE49-F238E27FC236}">
                <a16:creationId xmlns:a16="http://schemas.microsoft.com/office/drawing/2014/main" id="{397FE223-45C2-3893-DD34-3499315A04E4}"/>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360000" y="2167805"/>
            <a:ext cx="10911341" cy="755545"/>
          </a:xfrm>
          <a:prstGeom prst="rect">
            <a:avLst/>
          </a:prstGeom>
        </p:spPr>
      </p:pic>
      <p:sp>
        <p:nvSpPr>
          <p:cNvPr id="13" name="TextBox 12">
            <a:extLst>
              <a:ext uri="{FF2B5EF4-FFF2-40B4-BE49-F238E27FC236}">
                <a16:creationId xmlns:a16="http://schemas.microsoft.com/office/drawing/2014/main" id="{8E7F4D22-B836-7C8D-E7E1-96113065E62D}"/>
              </a:ext>
            </a:extLst>
          </p:cNvPr>
          <p:cNvSpPr txBox="1"/>
          <p:nvPr/>
        </p:nvSpPr>
        <p:spPr>
          <a:xfrm>
            <a:off x="360000" y="3024619"/>
            <a:ext cx="10431887" cy="276999"/>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AU" sz="1100" b="0" i="0" u="none" strike="noStrike" kern="1200" cap="none" spc="0" normalizeH="0" baseline="0" noProof="0">
                <a:ln>
                  <a:noFill/>
                </a:ln>
                <a:solidFill>
                  <a:srgbClr val="22272B"/>
                </a:solidFill>
                <a:effectLst/>
                <a:uLnTx/>
                <a:uFillTx/>
                <a:latin typeface="Arial" panose="020B0604020202020204"/>
                <a:ea typeface="+mn-ea"/>
                <a:cs typeface="Arial"/>
              </a:rPr>
              <a:t> </a:t>
            </a:r>
            <a:r>
              <a:rPr kumimoji="0" lang="en-AU" sz="1800" b="1" i="0" u="none" strike="noStrike" kern="1200" cap="none" spc="0" normalizeH="0" baseline="0" noProof="0">
                <a:ln>
                  <a:noFill/>
                </a:ln>
                <a:solidFill>
                  <a:srgbClr val="22272B"/>
                </a:solidFill>
                <a:effectLst/>
                <a:uLnTx/>
                <a:uFillTx/>
                <a:latin typeface="Arial" panose="020B0604020202020204"/>
                <a:ea typeface="+mn-ea"/>
                <a:cs typeface="Arial"/>
              </a:rPr>
              <a:t>Bassline – simplified</a:t>
            </a:r>
          </a:p>
        </p:txBody>
      </p:sp>
      <p:pic>
        <p:nvPicPr>
          <p:cNvPr id="12" name="Picture 11" descr="A bass clef notated bass line using dotted quavers and tied notes. It is not as complex.">
            <a:extLst>
              <a:ext uri="{FF2B5EF4-FFF2-40B4-BE49-F238E27FC236}">
                <a16:creationId xmlns:a16="http://schemas.microsoft.com/office/drawing/2014/main" id="{142F7431-189B-69C3-1A8C-78889FA04BEA}"/>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360000" y="3402887"/>
            <a:ext cx="10911341" cy="896653"/>
          </a:xfrm>
          <a:prstGeom prst="rect">
            <a:avLst/>
          </a:prstGeom>
        </p:spPr>
      </p:pic>
      <p:sp>
        <p:nvSpPr>
          <p:cNvPr id="4" name="TextBox 3">
            <a:extLst>
              <a:ext uri="{FF2B5EF4-FFF2-40B4-BE49-F238E27FC236}">
                <a16:creationId xmlns:a16="http://schemas.microsoft.com/office/drawing/2014/main" id="{CB02D7B0-D968-FE96-3B86-AACB1FFF4E15}"/>
              </a:ext>
            </a:extLst>
          </p:cNvPr>
          <p:cNvSpPr txBox="1"/>
          <p:nvPr/>
        </p:nvSpPr>
        <p:spPr>
          <a:xfrm>
            <a:off x="360000" y="4396888"/>
            <a:ext cx="10431887" cy="276999"/>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AU" sz="1100" b="0" i="0" u="none" strike="noStrike" kern="1200" cap="none" spc="0" normalizeH="0" baseline="0" noProof="0">
                <a:ln>
                  <a:noFill/>
                </a:ln>
                <a:solidFill>
                  <a:srgbClr val="22272B"/>
                </a:solidFill>
                <a:effectLst/>
                <a:uLnTx/>
                <a:uFillTx/>
                <a:latin typeface="Arial" panose="020B0604020202020204"/>
                <a:ea typeface="+mn-ea"/>
                <a:cs typeface="Arial"/>
              </a:rPr>
              <a:t> </a:t>
            </a:r>
            <a:r>
              <a:rPr kumimoji="0" lang="en-AU" sz="1800" b="1" i="0" u="none" strike="noStrike" kern="1200" cap="none" spc="0" normalizeH="0" baseline="0" noProof="0">
                <a:ln>
                  <a:noFill/>
                </a:ln>
                <a:solidFill>
                  <a:srgbClr val="22272B"/>
                </a:solidFill>
                <a:effectLst/>
                <a:uLnTx/>
                <a:uFillTx/>
                <a:latin typeface="Arial" panose="020B0604020202020204"/>
                <a:ea typeface="+mn-ea"/>
                <a:cs typeface="Arial"/>
              </a:rPr>
              <a:t>Bassline – as heard</a:t>
            </a:r>
          </a:p>
        </p:txBody>
      </p:sp>
      <p:pic>
        <p:nvPicPr>
          <p:cNvPr id="10" name="Picture 9" descr="Bass clef manuscript line showing a syncopated bassline using dotted quavers, semiquavers and tied notes">
            <a:extLst>
              <a:ext uri="{FF2B5EF4-FFF2-40B4-BE49-F238E27FC236}">
                <a16:creationId xmlns:a16="http://schemas.microsoft.com/office/drawing/2014/main" id="{3C0075BE-8B45-F572-E4BB-46F151CF7DF5}"/>
              </a:ext>
            </a:extLst>
          </p:cNvPr>
          <p:cNvPicPr>
            <a:picLocks noChangeAspect="1"/>
          </p:cNvPicPr>
          <p:nvPr/>
        </p:nvPicPr>
        <p:blipFill>
          <a:blip r:embed="rId6"/>
          <a:stretch>
            <a:fillRect/>
          </a:stretch>
        </p:blipFill>
        <p:spPr>
          <a:xfrm>
            <a:off x="360000" y="4775156"/>
            <a:ext cx="10911341" cy="1064156"/>
          </a:xfrm>
          <a:prstGeom prst="rect">
            <a:avLst/>
          </a:prstGeom>
        </p:spPr>
      </p:pic>
      <p:sp>
        <p:nvSpPr>
          <p:cNvPr id="6" name="TextBox 5">
            <a:extLst>
              <a:ext uri="{FF2B5EF4-FFF2-40B4-BE49-F238E27FC236}">
                <a16:creationId xmlns:a16="http://schemas.microsoft.com/office/drawing/2014/main" id="{4155D79B-87D6-BF20-0110-C37C488CBE62}"/>
              </a:ext>
            </a:extLst>
          </p:cNvPr>
          <p:cNvSpPr txBox="1"/>
          <p:nvPr/>
        </p:nvSpPr>
        <p:spPr>
          <a:xfrm>
            <a:off x="360000" y="6147510"/>
            <a:ext cx="6573731" cy="553998"/>
          </a:xfrm>
          <a:prstGeom prst="rect">
            <a:avLst/>
          </a:prstGeom>
          <a:noFill/>
        </p:spPr>
        <p:txBody>
          <a:bodyPr wrap="square">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srgbClr val="212121"/>
                </a:solidFill>
                <a:effectLst/>
                <a:uLnTx/>
                <a:uFillTx/>
                <a:latin typeface="Arial" panose="020B0604020202020204"/>
                <a:ea typeface="+mn-ea"/>
                <a:cs typeface="+mn-cs"/>
              </a:rPr>
              <a:t>Words and music by Rhyan Clapham © Copyright Sony Music Publishing (Australia) P/L</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srgbClr val="212121"/>
                </a:solidFill>
                <a:effectLst/>
                <a:uLnTx/>
                <a:uFillTx/>
                <a:latin typeface="Arial" panose="020B0604020202020204"/>
                <a:ea typeface="+mn-ea"/>
                <a:cs typeface="+mn-cs"/>
              </a:rPr>
              <a:t>Print Rights administered in Australia and New Zealand </a:t>
            </a:r>
            <a:r>
              <a:rPr lang="en-AU" sz="1000">
                <a:solidFill>
                  <a:srgbClr val="212121"/>
                </a:solidFill>
                <a:latin typeface="Arial" panose="020B0604020202020204"/>
              </a:rPr>
              <a:t>b</a:t>
            </a:r>
            <a:r>
              <a:rPr kumimoji="0" lang="en-AU" sz="1000" b="0" i="0" u="none" strike="noStrike" kern="1200" cap="none" spc="0" normalizeH="0" baseline="0" noProof="0">
                <a:ln>
                  <a:noFill/>
                </a:ln>
                <a:solidFill>
                  <a:srgbClr val="212121"/>
                </a:solidFill>
                <a:effectLst/>
                <a:uLnTx/>
                <a:uFillTx/>
                <a:latin typeface="Arial" panose="020B0604020202020204"/>
                <a:ea typeface="+mn-ea"/>
                <a:cs typeface="+mn-cs"/>
              </a:rPr>
              <a:t>y Hal Leonard Australia Pty Ltd ABN 13 085 333 713</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srgbClr val="212121"/>
                </a:solidFill>
                <a:effectLst/>
                <a:uLnTx/>
                <a:uFillTx/>
                <a:latin typeface="Arial" panose="020B0604020202020204"/>
                <a:ea typeface="+mn-ea"/>
                <a:cs typeface="+mn-cs"/>
                <a:hlinkClick r:id="rId7"/>
              </a:rPr>
              <a:t>www.halleonard.com.au</a:t>
            </a:r>
            <a:r>
              <a:rPr kumimoji="0" lang="en-AU" sz="1000" b="0" i="0" u="none" strike="noStrike" kern="1200" cap="none" spc="0" normalizeH="0" baseline="0" noProof="0">
                <a:ln>
                  <a:noFill/>
                </a:ln>
                <a:solidFill>
                  <a:srgbClr val="212121"/>
                </a:solidFill>
                <a:effectLst/>
                <a:uLnTx/>
                <a:uFillTx/>
                <a:latin typeface="Arial" panose="020B0604020202020204"/>
                <a:ea typeface="+mn-ea"/>
                <a:cs typeface="+mn-cs"/>
              </a:rPr>
              <a:t> Used By Permission. All Rights Reserved. Unauthorised Reproduction is Illegal.</a:t>
            </a:r>
          </a:p>
        </p:txBody>
      </p:sp>
      <p:sp>
        <p:nvSpPr>
          <p:cNvPr id="2" name="Slide Number Placeholder 1">
            <a:extLst>
              <a:ext uri="{FF2B5EF4-FFF2-40B4-BE49-F238E27FC236}">
                <a16:creationId xmlns:a16="http://schemas.microsoft.com/office/drawing/2014/main" id="{7C0E707A-9413-0BDF-5757-C5439B1B8767}"/>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93</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2140381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a:extLst>
            <a:ext uri="{FF2B5EF4-FFF2-40B4-BE49-F238E27FC236}">
              <a16:creationId xmlns:a16="http://schemas.microsoft.com/office/drawing/2014/main" id="{B1C41EF7-8B87-0998-EEC5-B1650EE9212E}"/>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9B164DCF-D43D-EFB2-E455-5DF5A9413563}"/>
              </a:ext>
            </a:extLst>
          </p:cNvPr>
          <p:cNvSpPr>
            <a:spLocks noGrp="1"/>
          </p:cNvSpPr>
          <p:nvPr>
            <p:ph type="title"/>
          </p:nvPr>
        </p:nvSpPr>
        <p:spPr>
          <a:xfrm>
            <a:off x="405903" y="360000"/>
            <a:ext cx="11006604" cy="545601"/>
          </a:xfrm>
        </p:spPr>
        <p:txBody>
          <a:bodyPr/>
          <a:lstStyle/>
          <a:p>
            <a:r>
              <a:rPr lang="en-AU">
                <a:latin typeface="+mj-lt"/>
                <a:cs typeface="Arial"/>
              </a:rPr>
              <a:t>Activity 5.3 – random rap with DOBBY (1) </a:t>
            </a:r>
            <a:endParaRPr lang="en-AU">
              <a:latin typeface="+mj-lt"/>
            </a:endParaRPr>
          </a:p>
        </p:txBody>
      </p:sp>
      <p:sp>
        <p:nvSpPr>
          <p:cNvPr id="7" name="Text Placeholder 6">
            <a:extLst>
              <a:ext uri="{FF2B5EF4-FFF2-40B4-BE49-F238E27FC236}">
                <a16:creationId xmlns:a16="http://schemas.microsoft.com/office/drawing/2014/main" id="{BF888420-2C86-73AB-F3BF-9B79626DC580}"/>
              </a:ext>
            </a:extLst>
          </p:cNvPr>
          <p:cNvSpPr>
            <a:spLocks noGrp="1"/>
          </p:cNvSpPr>
          <p:nvPr>
            <p:ph type="body" sz="quarter" idx="18"/>
          </p:nvPr>
        </p:nvSpPr>
        <p:spPr>
          <a:xfrm>
            <a:off x="360000" y="982520"/>
            <a:ext cx="11483998" cy="310015"/>
          </a:xfrm>
        </p:spPr>
        <p:txBody>
          <a:bodyPr/>
          <a:lstStyle/>
          <a:p>
            <a:r>
              <a:rPr lang="en-US">
                <a:latin typeface="+mj-lt"/>
                <a:cs typeface="Arial"/>
              </a:rPr>
              <a:t>DOBBY workshop at Tempe High School</a:t>
            </a:r>
            <a:endParaRPr lang="en-US" err="1">
              <a:latin typeface="+mj-lt"/>
            </a:endParaRPr>
          </a:p>
        </p:txBody>
      </p:sp>
      <p:sp>
        <p:nvSpPr>
          <p:cNvPr id="6" name="TextBox 5">
            <a:extLst>
              <a:ext uri="{FF2B5EF4-FFF2-40B4-BE49-F238E27FC236}">
                <a16:creationId xmlns:a16="http://schemas.microsoft.com/office/drawing/2014/main" id="{71CBC18D-2CA5-E474-D40A-BB6D3E2A2CB1}"/>
              </a:ext>
            </a:extLst>
          </p:cNvPr>
          <p:cNvSpPr txBox="1"/>
          <p:nvPr/>
        </p:nvSpPr>
        <p:spPr>
          <a:xfrm>
            <a:off x="360000" y="1502397"/>
            <a:ext cx="9881004" cy="77963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pPr>
            <a:r>
              <a:rPr lang="en-AU" sz="1800"/>
              <a:t>Access the clip of DOBBY and Tempe High School students writing a rap to see the process in action. </a:t>
            </a:r>
            <a:r>
              <a:rPr lang="en-AU" sz="1800">
                <a:hlinkClick r:id="rId3"/>
              </a:rPr>
              <a:t>Bigger than the Song – Tempe High School (11:30 – 13:11, 13:30 – 19:00).</a:t>
            </a:r>
            <a:endParaRPr lang="en-AU" sz="1800">
              <a:highlight>
                <a:srgbClr val="FFFF00"/>
              </a:highlight>
              <a:cs typeface="Arial"/>
            </a:endParaRPr>
          </a:p>
        </p:txBody>
      </p:sp>
      <p:grpSp>
        <p:nvGrpSpPr>
          <p:cNvPr id="8" name="Group 7" descr="Bigger than the Song – Tempe High School ">
            <a:extLst>
              <a:ext uri="{FF2B5EF4-FFF2-40B4-BE49-F238E27FC236}">
                <a16:creationId xmlns:a16="http://schemas.microsoft.com/office/drawing/2014/main" id="{2706C470-37CB-98CC-EE22-EF01E585F16E}"/>
              </a:ext>
            </a:extLst>
          </p:cNvPr>
          <p:cNvGrpSpPr/>
          <p:nvPr/>
        </p:nvGrpSpPr>
        <p:grpSpPr>
          <a:xfrm>
            <a:off x="2156990" y="2577533"/>
            <a:ext cx="7878019" cy="3996867"/>
            <a:chOff x="2156990" y="2577533"/>
            <a:chExt cx="7878019" cy="3996867"/>
          </a:xfrm>
        </p:grpSpPr>
        <p:pic>
          <p:nvPicPr>
            <p:cNvPr id="3" name="Picture 2" descr="Bigger than the Song – Tempe High School ">
              <a:extLst>
                <a:ext uri="{FF2B5EF4-FFF2-40B4-BE49-F238E27FC236}">
                  <a16:creationId xmlns:a16="http://schemas.microsoft.com/office/drawing/2014/main" id="{C98D09C8-557E-6A16-782F-BE32A04BA88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56990" y="2577533"/>
              <a:ext cx="7878019" cy="3996867"/>
            </a:xfrm>
            <a:prstGeom prst="rect">
              <a:avLst/>
            </a:prstGeom>
          </p:spPr>
        </p:pic>
        <p:grpSp>
          <p:nvGrpSpPr>
            <p:cNvPr id="9" name="Group 8">
              <a:extLst>
                <a:ext uri="{FF2B5EF4-FFF2-40B4-BE49-F238E27FC236}">
                  <a16:creationId xmlns:a16="http://schemas.microsoft.com/office/drawing/2014/main" id="{BBACE437-814F-D86C-5F0C-994705CB2454}"/>
                </a:ext>
              </a:extLst>
            </p:cNvPr>
            <p:cNvGrpSpPr/>
            <p:nvPr/>
          </p:nvGrpSpPr>
          <p:grpSpPr>
            <a:xfrm>
              <a:off x="5541620" y="4021587"/>
              <a:ext cx="1108758" cy="1108758"/>
              <a:chOff x="8806030" y="4828780"/>
              <a:chExt cx="914400" cy="914400"/>
            </a:xfrm>
          </p:grpSpPr>
          <p:sp>
            <p:nvSpPr>
              <p:cNvPr id="10" name="Oval 9">
                <a:hlinkClick r:id="rId3"/>
                <a:extLst>
                  <a:ext uri="{FF2B5EF4-FFF2-40B4-BE49-F238E27FC236}">
                    <a16:creationId xmlns:a16="http://schemas.microsoft.com/office/drawing/2014/main" id="{B8DFBD6C-296A-A2C8-F642-A4233C7FBB51}"/>
                  </a:ext>
                </a:extLst>
              </p:cNvPr>
              <p:cNvSpPr/>
              <p:nvPr/>
            </p:nvSpPr>
            <p:spPr>
              <a:xfrm>
                <a:off x="8806030" y="4828780"/>
                <a:ext cx="914400" cy="914400"/>
              </a:xfrm>
              <a:prstGeom prst="ellipse">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p>
            </p:txBody>
          </p:sp>
          <p:sp>
            <p:nvSpPr>
              <p:cNvPr id="11" name="Isosceles Triangle 10">
                <a:hlinkClick r:id="rId3"/>
                <a:extLst>
                  <a:ext uri="{FF2B5EF4-FFF2-40B4-BE49-F238E27FC236}">
                    <a16:creationId xmlns:a16="http://schemas.microsoft.com/office/drawing/2014/main" id="{A6867A19-93E8-689E-B732-AC755061234B}"/>
                  </a:ext>
                </a:extLst>
              </p:cNvPr>
              <p:cNvSpPr/>
              <p:nvPr/>
            </p:nvSpPr>
            <p:spPr>
              <a:xfrm rot="5400000">
                <a:off x="9068668" y="5053632"/>
                <a:ext cx="494675" cy="464695"/>
              </a:xfrm>
              <a:prstGeom prs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p>
            </p:txBody>
          </p:sp>
        </p:grpSp>
      </p:grpSp>
      <p:sp>
        <p:nvSpPr>
          <p:cNvPr id="2" name="Slide Number Placeholder 1">
            <a:extLst>
              <a:ext uri="{FF2B5EF4-FFF2-40B4-BE49-F238E27FC236}">
                <a16:creationId xmlns:a16="http://schemas.microsoft.com/office/drawing/2014/main" id="{02AFBCB9-2D7B-BED4-08EE-657DF43CA26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94</a:t>
            </a:fld>
            <a:endParaRPr lang="en-AU"/>
          </a:p>
        </p:txBody>
      </p:sp>
    </p:spTree>
    <p:extLst>
      <p:ext uri="{BB962C8B-B14F-4D97-AF65-F5344CB8AC3E}">
        <p14:creationId xmlns:p14="http://schemas.microsoft.com/office/powerpoint/2010/main" val="2370987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a:extLst>
            <a:ext uri="{FF2B5EF4-FFF2-40B4-BE49-F238E27FC236}">
              <a16:creationId xmlns:a16="http://schemas.microsoft.com/office/drawing/2014/main" id="{07DE9B97-5E44-C0FE-0D7A-3FD7D98576DC}"/>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5372B9ED-954E-37C7-D613-C475B8B02CB6}"/>
              </a:ext>
            </a:extLst>
          </p:cNvPr>
          <p:cNvSpPr>
            <a:spLocks noGrp="1"/>
          </p:cNvSpPr>
          <p:nvPr>
            <p:ph type="title"/>
          </p:nvPr>
        </p:nvSpPr>
        <p:spPr/>
        <p:txBody>
          <a:bodyPr/>
          <a:lstStyle/>
          <a:p>
            <a:r>
              <a:rPr lang="en-AU">
                <a:latin typeface="+mj-lt"/>
                <a:cs typeface="Arial"/>
              </a:rPr>
              <a:t>Activity 5.3 – random rap with DOBBY (2) </a:t>
            </a:r>
            <a:endParaRPr lang="en-US">
              <a:latin typeface="+mj-lt"/>
            </a:endParaRPr>
          </a:p>
        </p:txBody>
      </p:sp>
      <p:sp>
        <p:nvSpPr>
          <p:cNvPr id="7" name="Text Placeholder 6">
            <a:extLst>
              <a:ext uri="{FF2B5EF4-FFF2-40B4-BE49-F238E27FC236}">
                <a16:creationId xmlns:a16="http://schemas.microsoft.com/office/drawing/2014/main" id="{C96F0D65-E2DD-DD8A-52DF-A1DC44E0BF89}"/>
              </a:ext>
            </a:extLst>
          </p:cNvPr>
          <p:cNvSpPr>
            <a:spLocks noGrp="1"/>
          </p:cNvSpPr>
          <p:nvPr>
            <p:ph type="body" sz="quarter" idx="18"/>
          </p:nvPr>
        </p:nvSpPr>
        <p:spPr/>
        <p:txBody>
          <a:bodyPr/>
          <a:lstStyle/>
          <a:p>
            <a:r>
              <a:rPr lang="en-US">
                <a:latin typeface="+mj-lt"/>
                <a:cs typeface="Arial"/>
              </a:rPr>
              <a:t>DOBBY workshop</a:t>
            </a:r>
            <a:endParaRPr lang="en-US">
              <a:latin typeface="+mj-lt"/>
            </a:endParaRPr>
          </a:p>
        </p:txBody>
      </p:sp>
      <p:sp>
        <p:nvSpPr>
          <p:cNvPr id="3" name="Text Placeholder 2">
            <a:extLst>
              <a:ext uri="{FF2B5EF4-FFF2-40B4-BE49-F238E27FC236}">
                <a16:creationId xmlns:a16="http://schemas.microsoft.com/office/drawing/2014/main" id="{9C52793F-31E3-D62C-8B9C-E691D8BD1652}"/>
              </a:ext>
            </a:extLst>
          </p:cNvPr>
          <p:cNvSpPr>
            <a:spLocks noGrp="1"/>
          </p:cNvSpPr>
          <p:nvPr>
            <p:ph type="body" sz="quarter" idx="17"/>
          </p:nvPr>
        </p:nvSpPr>
        <p:spPr>
          <a:xfrm>
            <a:off x="360000" y="1567086"/>
            <a:ext cx="7671296" cy="4807835"/>
          </a:xfrm>
        </p:spPr>
        <p:txBody>
          <a:bodyPr vert="horz" lIns="0" tIns="0" rIns="0" bIns="0" rtlCol="0" anchor="t">
            <a:noAutofit/>
          </a:bodyPr>
          <a:lstStyle/>
          <a:p>
            <a:r>
              <a:rPr lang="en-AU" sz="1800">
                <a:latin typeface="+mn-lt"/>
              </a:rPr>
              <a:t>As a class, develop lyrics, rhymes, story, and message to create different verse, chorus, bridge sections to rap over the provided beat. Complete your own random rap as a class by following these steps:</a:t>
            </a:r>
          </a:p>
          <a:p>
            <a:pPr marL="342900" lvl="0" indent="-342900">
              <a:buFont typeface="+mj-lt"/>
              <a:buAutoNum type="arabicPeriod"/>
            </a:pPr>
            <a:r>
              <a:rPr lang="en-AU" sz="1800">
                <a:latin typeface="+mn-lt"/>
              </a:rPr>
              <a:t>As a class, decide on a beat from the following copyright free rap beat playlist </a:t>
            </a:r>
            <a:r>
              <a:rPr lang="en-US" sz="1800" u="sng">
                <a:latin typeface="+mn-lt"/>
                <a:hlinkClick r:id="rId3"/>
              </a:rPr>
              <a:t>No Copyright RAP BEATS !</a:t>
            </a:r>
            <a:r>
              <a:rPr lang="en-AU" sz="1800">
                <a:latin typeface="+mn-lt"/>
              </a:rPr>
              <a:t>.</a:t>
            </a:r>
          </a:p>
          <a:p>
            <a:pPr marL="342900" lvl="0" indent="-342900">
              <a:buFont typeface="+mj-lt"/>
              <a:buAutoNum type="arabicPeriod"/>
            </a:pPr>
            <a:r>
              <a:rPr lang="en-AU" sz="1800">
                <a:latin typeface="+mn-lt"/>
              </a:rPr>
              <a:t>As you listen to the beat, suggest words that come to mind. Your teacher will write these on the board.</a:t>
            </a:r>
          </a:p>
          <a:p>
            <a:pPr marL="342900" lvl="0" indent="-342900">
              <a:buFont typeface="+mj-lt"/>
              <a:buAutoNum type="arabicPeriod"/>
            </a:pPr>
            <a:r>
              <a:rPr lang="en-AU" sz="1800">
                <a:latin typeface="+mn-lt"/>
              </a:rPr>
              <a:t>Generate rhyming words for the word list, including perfect rhymes and near rhymes.</a:t>
            </a:r>
          </a:p>
        </p:txBody>
      </p:sp>
      <p:pic>
        <p:nvPicPr>
          <p:cNvPr id="6" name="Picture 5">
            <a:extLst>
              <a:ext uri="{FF2B5EF4-FFF2-40B4-BE49-F238E27FC236}">
                <a16:creationId xmlns:a16="http://schemas.microsoft.com/office/drawing/2014/main" id="{DE126694-D499-546D-CCEB-54C6DE724246}"/>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623545" y="1404029"/>
            <a:ext cx="3089223" cy="4631179"/>
          </a:xfrm>
          <a:prstGeom prst="rect">
            <a:avLst/>
          </a:prstGeom>
        </p:spPr>
      </p:pic>
      <p:sp>
        <p:nvSpPr>
          <p:cNvPr id="8" name="TextBox 7">
            <a:extLst>
              <a:ext uri="{FF2B5EF4-FFF2-40B4-BE49-F238E27FC236}">
                <a16:creationId xmlns:a16="http://schemas.microsoft.com/office/drawing/2014/main" id="{E9BA830D-1D6C-FAC4-CF71-FDB600F9AE83}"/>
              </a:ext>
            </a:extLst>
          </p:cNvPr>
          <p:cNvSpPr txBox="1"/>
          <p:nvPr/>
        </p:nvSpPr>
        <p:spPr>
          <a:xfrm>
            <a:off x="8623545" y="6094491"/>
            <a:ext cx="2500455" cy="310015"/>
          </a:xfrm>
          <a:prstGeom prst="rect">
            <a:avLst/>
          </a:prstGeom>
          <a:noFill/>
        </p:spPr>
        <p:txBody>
          <a:bodyPr wrap="square" lIns="0" tIns="0" rIns="0" bIns="0" rtlCol="0">
            <a:noAutofit/>
          </a:bodyPr>
          <a:lstStyle/>
          <a:p>
            <a:pPr algn="l">
              <a:lnSpc>
                <a:spcPct val="114000"/>
              </a:lnSpc>
              <a:spcAft>
                <a:spcPts val="1200"/>
              </a:spcAft>
            </a:pPr>
            <a:r>
              <a:rPr lang="en-US" sz="1000"/>
              <a:t>DOBBY image from </a:t>
            </a:r>
            <a:r>
              <a:rPr lang="en-US" sz="1000">
                <a:hlinkClick r:id="rId5"/>
              </a:rPr>
              <a:t>DOBBYau.com </a:t>
            </a:r>
            <a:r>
              <a:rPr lang="en-US" sz="1000"/>
              <a:t>(2025) [website],</a:t>
            </a:r>
            <a:r>
              <a:rPr lang="en-US" sz="1000" i="1"/>
              <a:t> </a:t>
            </a:r>
            <a:r>
              <a:rPr lang="en-US" sz="1000"/>
              <a:t>accessed 27 November 2025.</a:t>
            </a:r>
          </a:p>
        </p:txBody>
      </p:sp>
      <p:sp>
        <p:nvSpPr>
          <p:cNvPr id="2" name="Slide Number Placeholder 1">
            <a:extLst>
              <a:ext uri="{FF2B5EF4-FFF2-40B4-BE49-F238E27FC236}">
                <a16:creationId xmlns:a16="http://schemas.microsoft.com/office/drawing/2014/main" id="{143A4749-671D-B1CC-2779-3F3C07392CB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95</a:t>
            </a:fld>
            <a:endParaRPr lang="en-AU"/>
          </a:p>
        </p:txBody>
      </p:sp>
    </p:spTree>
    <p:extLst>
      <p:ext uri="{BB962C8B-B14F-4D97-AF65-F5344CB8AC3E}">
        <p14:creationId xmlns:p14="http://schemas.microsoft.com/office/powerpoint/2010/main" val="1771661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a:extLst>
            <a:ext uri="{FF2B5EF4-FFF2-40B4-BE49-F238E27FC236}">
              <a16:creationId xmlns:a16="http://schemas.microsoft.com/office/drawing/2014/main" id="{2122DE09-02DD-2DF1-7BD7-E90B78114902}"/>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AAD8F321-F00A-4155-578B-1979BB654E24}"/>
              </a:ext>
            </a:extLst>
          </p:cNvPr>
          <p:cNvSpPr>
            <a:spLocks noGrp="1"/>
          </p:cNvSpPr>
          <p:nvPr>
            <p:ph type="title"/>
          </p:nvPr>
        </p:nvSpPr>
        <p:spPr/>
        <p:txBody>
          <a:bodyPr/>
          <a:lstStyle/>
          <a:p>
            <a:r>
              <a:rPr lang="en-AU">
                <a:latin typeface="+mj-lt"/>
                <a:cs typeface="Arial"/>
              </a:rPr>
              <a:t>Activity 5.3 – random rap with DOBBY (3) </a:t>
            </a:r>
            <a:endParaRPr lang="en-US">
              <a:latin typeface="+mj-lt"/>
            </a:endParaRPr>
          </a:p>
        </p:txBody>
      </p:sp>
      <p:sp>
        <p:nvSpPr>
          <p:cNvPr id="7" name="Text Placeholder 6">
            <a:extLst>
              <a:ext uri="{FF2B5EF4-FFF2-40B4-BE49-F238E27FC236}">
                <a16:creationId xmlns:a16="http://schemas.microsoft.com/office/drawing/2014/main" id="{B3D1FBC4-2BB4-CDFC-D4DA-398C449D03E6}"/>
              </a:ext>
            </a:extLst>
          </p:cNvPr>
          <p:cNvSpPr>
            <a:spLocks noGrp="1"/>
          </p:cNvSpPr>
          <p:nvPr>
            <p:ph type="body" sz="quarter" idx="18"/>
          </p:nvPr>
        </p:nvSpPr>
        <p:spPr/>
        <p:txBody>
          <a:bodyPr/>
          <a:lstStyle/>
          <a:p>
            <a:r>
              <a:rPr lang="en-US">
                <a:latin typeface="+mj-lt"/>
                <a:cs typeface="Arial"/>
              </a:rPr>
              <a:t>DOBBY workshop</a:t>
            </a:r>
            <a:endParaRPr lang="en-US">
              <a:latin typeface="+mj-lt"/>
            </a:endParaRPr>
          </a:p>
        </p:txBody>
      </p:sp>
      <p:sp>
        <p:nvSpPr>
          <p:cNvPr id="3" name="Text Placeholder 2">
            <a:extLst>
              <a:ext uri="{FF2B5EF4-FFF2-40B4-BE49-F238E27FC236}">
                <a16:creationId xmlns:a16="http://schemas.microsoft.com/office/drawing/2014/main" id="{459B9EE0-F8E9-405D-18A5-670D1593311E}"/>
              </a:ext>
            </a:extLst>
          </p:cNvPr>
          <p:cNvSpPr>
            <a:spLocks noGrp="1"/>
          </p:cNvSpPr>
          <p:nvPr>
            <p:ph type="body" sz="quarter" idx="17"/>
          </p:nvPr>
        </p:nvSpPr>
        <p:spPr>
          <a:xfrm>
            <a:off x="360000" y="1567086"/>
            <a:ext cx="7803499" cy="4807835"/>
          </a:xfrm>
        </p:spPr>
        <p:txBody>
          <a:bodyPr vert="horz" lIns="0" tIns="0" rIns="0" bIns="0" rtlCol="0" anchor="t">
            <a:noAutofit/>
          </a:bodyPr>
          <a:lstStyle/>
          <a:p>
            <a:pPr marL="342900" indent="-342900">
              <a:buFont typeface="+mj-lt"/>
              <a:buAutoNum type="arabicPeriod" startAt="4"/>
            </a:pPr>
            <a:r>
              <a:rPr lang="en-AU" sz="1800">
                <a:latin typeface="+mn-lt"/>
              </a:rPr>
              <a:t>Use the alphabet to spark more word ideas or find rhymes (for example, think of words starting with each letter that might fit the theme)</a:t>
            </a:r>
          </a:p>
          <a:p>
            <a:pPr marL="342900" indent="-342900">
              <a:buFont typeface="+mj-lt"/>
              <a:buAutoNum type="arabicPeriod" startAt="4"/>
            </a:pPr>
            <a:r>
              <a:rPr lang="en-AU" sz="1800">
                <a:latin typeface="+mn-lt"/>
              </a:rPr>
              <a:t>Explore multisyllabic rhymes by combining syllables (for example, ‘onomatopoeia’ rhymes with ‘water at the pier’).</a:t>
            </a:r>
          </a:p>
          <a:p>
            <a:pPr marL="342900" lvl="0" indent="-342900">
              <a:buFont typeface="+mj-lt"/>
              <a:buAutoNum type="arabicPeriod" startAt="4"/>
            </a:pPr>
            <a:r>
              <a:rPr lang="en-AU" sz="1800">
                <a:latin typeface="+mn-lt"/>
              </a:rPr>
              <a:t>Connect the rhyming ideas into a cohesive story or theme as the rap takes shape.</a:t>
            </a:r>
          </a:p>
          <a:p>
            <a:pPr marL="342900" lvl="0" indent="-342900">
              <a:buFont typeface="+mj-lt"/>
              <a:buAutoNum type="arabicPeriod" startAt="4"/>
            </a:pPr>
            <a:r>
              <a:rPr lang="en-AU" sz="1800">
                <a:latin typeface="+mn-lt"/>
              </a:rPr>
              <a:t>Introduce rhythmic symbols (. , /) to indicate breaths, rests, kick and snare patterns, and anacrusis placement within lines.</a:t>
            </a:r>
          </a:p>
          <a:p>
            <a:pPr marL="342900" lvl="0" indent="-342900">
              <a:buFont typeface="+mj-lt"/>
              <a:buAutoNum type="arabicPeriod" startAt="4"/>
            </a:pPr>
            <a:r>
              <a:rPr lang="en-AU" sz="1800">
                <a:latin typeface="+mn-lt"/>
              </a:rPr>
              <a:t>Discuss similes and metaphors to deepen imagery and help generate more vivid ideas for each verse.</a:t>
            </a:r>
          </a:p>
        </p:txBody>
      </p:sp>
      <p:pic>
        <p:nvPicPr>
          <p:cNvPr id="8" name="Picture 7">
            <a:extLst>
              <a:ext uri="{FF2B5EF4-FFF2-40B4-BE49-F238E27FC236}">
                <a16:creationId xmlns:a16="http://schemas.microsoft.com/office/drawing/2014/main" id="{6C16B579-8D83-0234-3F7B-9E20318E903F}"/>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604571" y="1535158"/>
            <a:ext cx="3059430" cy="4589145"/>
          </a:xfrm>
          <a:prstGeom prst="rect">
            <a:avLst/>
          </a:prstGeom>
        </p:spPr>
      </p:pic>
      <p:sp>
        <p:nvSpPr>
          <p:cNvPr id="4" name="TextBox 3">
            <a:extLst>
              <a:ext uri="{FF2B5EF4-FFF2-40B4-BE49-F238E27FC236}">
                <a16:creationId xmlns:a16="http://schemas.microsoft.com/office/drawing/2014/main" id="{75B7578D-A195-62F6-FCFB-DBB5EB3FEC12}"/>
              </a:ext>
            </a:extLst>
          </p:cNvPr>
          <p:cNvSpPr txBox="1"/>
          <p:nvPr/>
        </p:nvSpPr>
        <p:spPr>
          <a:xfrm>
            <a:off x="8604571" y="6187985"/>
            <a:ext cx="3059430" cy="310015"/>
          </a:xfrm>
          <a:prstGeom prst="rect">
            <a:avLst/>
          </a:prstGeom>
          <a:noFill/>
        </p:spPr>
        <p:txBody>
          <a:bodyPr wrap="square" lIns="0" tIns="0" rIns="0" bIns="0" rtlCol="0">
            <a:noAutofit/>
          </a:bodyPr>
          <a:lstStyle/>
          <a:p>
            <a:pPr algn="l"/>
            <a:r>
              <a:rPr lang="en-US" sz="1000"/>
              <a:t>DOBBY image from </a:t>
            </a:r>
            <a:r>
              <a:rPr lang="en-US" sz="1000">
                <a:hlinkClick r:id="rId4"/>
              </a:rPr>
              <a:t>DOBBYau.com </a:t>
            </a:r>
            <a:r>
              <a:rPr lang="en-US" sz="1000"/>
              <a:t>(2025) [website],</a:t>
            </a:r>
            <a:r>
              <a:rPr lang="en-US" sz="1000" i="1"/>
              <a:t> </a:t>
            </a:r>
            <a:r>
              <a:rPr lang="en-US" sz="1000"/>
              <a:t>accessed 27 November 2025.</a:t>
            </a:r>
          </a:p>
        </p:txBody>
      </p:sp>
      <p:sp>
        <p:nvSpPr>
          <p:cNvPr id="2" name="Slide Number Placeholder 1">
            <a:extLst>
              <a:ext uri="{FF2B5EF4-FFF2-40B4-BE49-F238E27FC236}">
                <a16:creationId xmlns:a16="http://schemas.microsoft.com/office/drawing/2014/main" id="{858CD31D-CEA1-D883-F0ED-E25C094D0CF1}"/>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96</a:t>
            </a:fld>
            <a:endParaRPr lang="en-AU"/>
          </a:p>
        </p:txBody>
      </p:sp>
    </p:spTree>
    <p:extLst>
      <p:ext uri="{BB962C8B-B14F-4D97-AF65-F5344CB8AC3E}">
        <p14:creationId xmlns:p14="http://schemas.microsoft.com/office/powerpoint/2010/main" val="3031536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8F80B1-6970-5F54-2D6E-885EBFF54E43}"/>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74D948FF-C918-4983-585C-1F0622D9B50B}"/>
              </a:ext>
            </a:extLst>
          </p:cNvPr>
          <p:cNvSpPr>
            <a:spLocks noGrp="1"/>
          </p:cNvSpPr>
          <p:nvPr>
            <p:ph type="ctrTitle"/>
          </p:nvPr>
        </p:nvSpPr>
        <p:spPr>
          <a:xfrm>
            <a:off x="592747" y="4086424"/>
            <a:ext cx="6689402" cy="2435562"/>
          </a:xfrm>
        </p:spPr>
        <p:txBody>
          <a:bodyPr/>
          <a:lstStyle/>
          <a:p>
            <a:r>
              <a:rPr lang="en-AU">
                <a:latin typeface="+mj-lt"/>
                <a:cs typeface="Arial"/>
              </a:rPr>
              <a:t>Learning sequence 6 – ‘Names Mean Nothing’ – Tempe High School</a:t>
            </a:r>
          </a:p>
        </p:txBody>
      </p:sp>
      <p:pic>
        <p:nvPicPr>
          <p:cNvPr id="3" name="Picture 2" descr="Seven concentric circles in ochre tones at the centre. Ring of 8 larger horseshoe shapes facing the circle. Ring of 8 smaller horseshoe shapes surround them. Horseshoe shapes represent individual people.​">
            <a:extLst>
              <a:ext uri="{FF2B5EF4-FFF2-40B4-BE49-F238E27FC236}">
                <a16:creationId xmlns:a16="http://schemas.microsoft.com/office/drawing/2014/main" id="{3FFADE51-F202-4085-B333-4705EC329F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93306" y="1586429"/>
            <a:ext cx="4698694" cy="4698694"/>
          </a:xfrm>
          <a:prstGeom prst="rect">
            <a:avLst/>
          </a:prstGeom>
        </p:spPr>
      </p:pic>
      <p:sp>
        <p:nvSpPr>
          <p:cNvPr id="6" name="Text Placeholder 4">
            <a:extLst>
              <a:ext uri="{FF2B5EF4-FFF2-40B4-BE49-F238E27FC236}">
                <a16:creationId xmlns:a16="http://schemas.microsoft.com/office/drawing/2014/main" id="{ADF880E3-6731-C26C-D422-FB5F6F59B5AF}"/>
              </a:ext>
              <a:ext uri="{C183D7F6-B498-43B3-948B-1728B52AA6E4}">
                <adec:decorative xmlns:adec="http://schemas.microsoft.com/office/drawing/2017/decorative" val="0"/>
              </a:ext>
            </a:extLst>
          </p:cNvPr>
          <p:cNvSpPr txBox="1">
            <a:spLocks/>
          </p:cNvSpPr>
          <p:nvPr/>
        </p:nvSpPr>
        <p:spPr>
          <a:xfrm>
            <a:off x="8140941" y="6169446"/>
            <a:ext cx="3403423" cy="352540"/>
          </a:xfrm>
          <a:prstGeom prst="rect">
            <a:avLst/>
          </a:prstGeom>
        </p:spPr>
        <p:txBody>
          <a:bodyPr/>
          <a:lstStyle>
            <a:lvl1pPr marL="0" indent="0" algn="l" defTabSz="914377" rtl="0" eaLnBrk="1" latinLnBrk="0" hangingPunct="1">
              <a:lnSpc>
                <a:spcPct val="10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0" indent="0" algn="l" defTabSz="914377"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0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0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000">
                <a:solidFill>
                  <a:schemeClr val="bg1"/>
                </a:solidFill>
              </a:rPr>
              <a:t>Symbol – Community © Kayleb Waters, 2025. Used with permission.</a:t>
            </a:r>
            <a:endParaRPr lang="en-AU" sz="300">
              <a:solidFill>
                <a:schemeClr val="bg1"/>
              </a:solidFill>
            </a:endParaRPr>
          </a:p>
        </p:txBody>
      </p:sp>
    </p:spTree>
    <p:extLst>
      <p:ext uri="{BB962C8B-B14F-4D97-AF65-F5344CB8AC3E}">
        <p14:creationId xmlns:p14="http://schemas.microsoft.com/office/powerpoint/2010/main" val="3972578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87CDE3-B48A-8446-96BC-69F292A94129}"/>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9091B02F-4488-D0F1-A404-12BEB92B338E}"/>
              </a:ext>
            </a:extLst>
          </p:cNvPr>
          <p:cNvSpPr>
            <a:spLocks noGrp="1"/>
          </p:cNvSpPr>
          <p:nvPr>
            <p:ph type="title"/>
          </p:nvPr>
        </p:nvSpPr>
        <p:spPr/>
        <p:txBody>
          <a:bodyPr/>
          <a:lstStyle/>
          <a:p>
            <a:r>
              <a:rPr lang="en-AU">
                <a:latin typeface="+mj-lt"/>
                <a:cs typeface="Arial"/>
              </a:rPr>
              <a:t>Learning intentions and success criteria (6)</a:t>
            </a:r>
            <a:endParaRPr lang="en-AU">
              <a:latin typeface="+mj-lt"/>
            </a:endParaRPr>
          </a:p>
        </p:txBody>
      </p:sp>
      <p:sp>
        <p:nvSpPr>
          <p:cNvPr id="3" name="TextBox 2">
            <a:extLst>
              <a:ext uri="{FF2B5EF4-FFF2-40B4-BE49-F238E27FC236}">
                <a16:creationId xmlns:a16="http://schemas.microsoft.com/office/drawing/2014/main" id="{13B9E409-654B-DF71-5605-0FE9DECF2ADF}"/>
              </a:ext>
            </a:extLst>
          </p:cNvPr>
          <p:cNvSpPr txBox="1"/>
          <p:nvPr/>
        </p:nvSpPr>
        <p:spPr>
          <a:xfrm>
            <a:off x="370416" y="1894417"/>
            <a:ext cx="11473584" cy="4565289"/>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600"/>
              </a:spcAft>
            </a:pPr>
            <a:r>
              <a:rPr lang="en-AU" sz="1800" b="1">
                <a:solidFill>
                  <a:schemeClr val="accent1"/>
                </a:solidFill>
                <a:latin typeface="+mj-lt"/>
                <a:cs typeface="Arial" panose="020B0604020202020204" pitchFamily="34" charset="0"/>
              </a:rPr>
              <a:t>We are learning to</a:t>
            </a:r>
            <a:endParaRPr lang="en-AU" sz="1800" b="1">
              <a:solidFill>
                <a:schemeClr val="accent1"/>
              </a:solidFill>
              <a:latin typeface="+mj-lt"/>
              <a:ea typeface="+mn-lt"/>
              <a:cs typeface="Arial" panose="020B0604020202020204" pitchFamily="34" charset="0"/>
            </a:endParaRPr>
          </a:p>
          <a:p>
            <a:pPr marL="342900" lvl="0" indent="-342900">
              <a:lnSpc>
                <a:spcPct val="150000"/>
              </a:lnSpc>
              <a:spcAft>
                <a:spcPts val="600"/>
              </a:spcAft>
              <a:buFont typeface="Arial"/>
              <a:buChar char="•"/>
            </a:pPr>
            <a:r>
              <a:rPr lang="en-AU" sz="1800">
                <a:cs typeface="Arial" panose="020B0604020202020204" pitchFamily="34" charset="0"/>
              </a:rPr>
              <a:t>understand how personal and Cultural experiences can be turned into music through collaborative songwriting</a:t>
            </a:r>
          </a:p>
          <a:p>
            <a:pPr marL="342900" lvl="0" indent="-342900">
              <a:lnSpc>
                <a:spcPct val="150000"/>
              </a:lnSpc>
              <a:spcAft>
                <a:spcPts val="600"/>
              </a:spcAft>
              <a:buFont typeface="Arial"/>
              <a:buChar char="•"/>
            </a:pPr>
            <a:r>
              <a:rPr lang="en-AU" sz="1800">
                <a:cs typeface="Arial" panose="020B0604020202020204" pitchFamily="34" charset="0"/>
              </a:rPr>
              <a:t>explore how music and identity are connected by analysing the creative process behind ‘Names Mean Nothing’</a:t>
            </a:r>
          </a:p>
          <a:p>
            <a:pPr marL="342900" indent="-342900">
              <a:lnSpc>
                <a:spcPct val="150000"/>
              </a:lnSpc>
              <a:spcAft>
                <a:spcPts val="600"/>
              </a:spcAft>
              <a:buFont typeface="Arial"/>
              <a:buChar char="•"/>
            </a:pPr>
            <a:r>
              <a:rPr lang="en-AU" sz="1800">
                <a:cs typeface="Arial" panose="020B0604020202020204" pitchFamily="34" charset="0"/>
              </a:rPr>
              <a:t>use digital tools to recreate and layer music, following ethical and creative protocols.</a:t>
            </a:r>
          </a:p>
          <a:p>
            <a:pPr>
              <a:lnSpc>
                <a:spcPct val="150000"/>
              </a:lnSpc>
            </a:pPr>
            <a:r>
              <a:rPr lang="en-AU" sz="1800" b="1">
                <a:solidFill>
                  <a:schemeClr val="accent1"/>
                </a:solidFill>
                <a:latin typeface="+mj-lt"/>
                <a:cs typeface="Arial" panose="020B0604020202020204" pitchFamily="34" charset="0"/>
              </a:rPr>
              <a:t>We can</a:t>
            </a:r>
            <a:endParaRPr lang="en-US" sz="1800">
              <a:solidFill>
                <a:schemeClr val="accent1"/>
              </a:solidFill>
              <a:latin typeface="+mj-lt"/>
              <a:cs typeface="Arial" panose="020B0604020202020204" pitchFamily="34" charset="0"/>
            </a:endParaRPr>
          </a:p>
          <a:p>
            <a:pPr marL="342900" lvl="0" indent="-342900">
              <a:lnSpc>
                <a:spcPct val="150000"/>
              </a:lnSpc>
              <a:spcAft>
                <a:spcPts val="600"/>
              </a:spcAft>
              <a:buFont typeface="Arial"/>
              <a:buChar char="•"/>
            </a:pPr>
            <a:r>
              <a:rPr lang="en-AU" sz="1800">
                <a:cs typeface="Arial" panose="020B0604020202020204" pitchFamily="34" charset="0"/>
              </a:rPr>
              <a:t>describe how the ‘Names Mean Nothing’ project reflects real student experiences and shared creative ideas</a:t>
            </a:r>
          </a:p>
          <a:p>
            <a:pPr marL="342900" lvl="0" indent="-342900">
              <a:lnSpc>
                <a:spcPct val="150000"/>
              </a:lnSpc>
              <a:spcAft>
                <a:spcPts val="600"/>
              </a:spcAft>
              <a:buFont typeface="Arial"/>
              <a:buChar char="•"/>
            </a:pPr>
            <a:r>
              <a:rPr lang="en-AU" sz="1800">
                <a:cs typeface="Arial" panose="020B0604020202020204" pitchFamily="34" charset="0"/>
              </a:rPr>
              <a:t>reflect on how lyrics and musical choices communicate identity, place, or social messages</a:t>
            </a:r>
          </a:p>
          <a:p>
            <a:pPr marL="342900" indent="-342900">
              <a:lnSpc>
                <a:spcPct val="150000"/>
              </a:lnSpc>
              <a:spcAft>
                <a:spcPts val="600"/>
              </a:spcAft>
              <a:buFont typeface="Arial"/>
              <a:buChar char="•"/>
            </a:pPr>
            <a:r>
              <a:rPr lang="en-AU" sz="1800">
                <a:cs typeface="Arial" panose="020B0604020202020204" pitchFamily="34" charset="0"/>
              </a:rPr>
              <a:t>recreate parts of the ‘Names Mean Nothing’ beat in </a:t>
            </a:r>
            <a:r>
              <a:rPr lang="en-AU" sz="1800" err="1">
                <a:cs typeface="Arial" panose="020B0604020202020204" pitchFamily="34" charset="0"/>
              </a:rPr>
              <a:t>BandLab</a:t>
            </a:r>
            <a:r>
              <a:rPr lang="en-AU" sz="1800">
                <a:cs typeface="Arial" panose="020B0604020202020204" pitchFamily="34" charset="0"/>
              </a:rPr>
              <a:t>, layering sounds and making creative decisions in line with the tutorial.</a:t>
            </a:r>
          </a:p>
        </p:txBody>
      </p:sp>
      <p:sp>
        <p:nvSpPr>
          <p:cNvPr id="2" name="Slide Number Placeholder 1">
            <a:extLst>
              <a:ext uri="{FF2B5EF4-FFF2-40B4-BE49-F238E27FC236}">
                <a16:creationId xmlns:a16="http://schemas.microsoft.com/office/drawing/2014/main" id="{A4A2D93C-63FD-5484-1147-776867001941}"/>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98</a:t>
            </a:fld>
            <a:endParaRPr lang="en-AU"/>
          </a:p>
        </p:txBody>
      </p:sp>
    </p:spTree>
    <p:extLst>
      <p:ext uri="{BB962C8B-B14F-4D97-AF65-F5344CB8AC3E}">
        <p14:creationId xmlns:p14="http://schemas.microsoft.com/office/powerpoint/2010/main" val="157968379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rgbClr val="CBEDFD"/>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2536C6B-C9B3-1AAE-26BB-ED562D6F3B21}"/>
              </a:ext>
            </a:extLst>
          </p:cNvPr>
          <p:cNvSpPr>
            <a:spLocks noGrp="1"/>
          </p:cNvSpPr>
          <p:nvPr>
            <p:ph type="title"/>
          </p:nvPr>
        </p:nvSpPr>
        <p:spPr/>
        <p:txBody>
          <a:bodyPr/>
          <a:lstStyle/>
          <a:p>
            <a:r>
              <a:rPr lang="en-AU">
                <a:latin typeface="+mj-lt"/>
                <a:cs typeface="Arial"/>
              </a:rPr>
              <a:t>Activity 6.1 – ‘Names Mean Nothing’ (1)</a:t>
            </a:r>
            <a:endParaRPr lang="en-AU">
              <a:latin typeface="+mj-lt"/>
            </a:endParaRPr>
          </a:p>
        </p:txBody>
      </p:sp>
      <p:sp>
        <p:nvSpPr>
          <p:cNvPr id="4" name="Text Placeholder 3">
            <a:extLst>
              <a:ext uri="{FF2B5EF4-FFF2-40B4-BE49-F238E27FC236}">
                <a16:creationId xmlns:a16="http://schemas.microsoft.com/office/drawing/2014/main" id="{5CC79470-C7FC-226E-357B-F5CDAAE29187}"/>
              </a:ext>
            </a:extLst>
          </p:cNvPr>
          <p:cNvSpPr>
            <a:spLocks noGrp="1"/>
          </p:cNvSpPr>
          <p:nvPr>
            <p:ph type="body" sz="quarter" idx="18"/>
          </p:nvPr>
        </p:nvSpPr>
        <p:spPr/>
        <p:txBody>
          <a:bodyPr/>
          <a:lstStyle/>
          <a:p>
            <a:r>
              <a:rPr lang="en-AU">
                <a:latin typeface="+mj-lt"/>
                <a:cs typeface="Arial"/>
              </a:rPr>
              <a:t>'Names Mean Nothing' – Tempe High School</a:t>
            </a:r>
            <a:endParaRPr lang="en-AU">
              <a:latin typeface="+mj-lt"/>
            </a:endParaRPr>
          </a:p>
        </p:txBody>
      </p:sp>
      <p:sp>
        <p:nvSpPr>
          <p:cNvPr id="5" name="Text Placeholder 4">
            <a:extLst>
              <a:ext uri="{FF2B5EF4-FFF2-40B4-BE49-F238E27FC236}">
                <a16:creationId xmlns:a16="http://schemas.microsoft.com/office/drawing/2014/main" id="{E23C4CA4-5997-4DED-5ABC-7DF71D1ACAC2}"/>
              </a:ext>
            </a:extLst>
          </p:cNvPr>
          <p:cNvSpPr>
            <a:spLocks noGrp="1"/>
          </p:cNvSpPr>
          <p:nvPr>
            <p:ph type="body" sz="quarter" idx="17"/>
          </p:nvPr>
        </p:nvSpPr>
        <p:spPr/>
        <p:txBody>
          <a:bodyPr vert="horz" lIns="0" tIns="0" rIns="0" bIns="0" rtlCol="0" anchor="t">
            <a:noAutofit/>
          </a:bodyPr>
          <a:lstStyle/>
          <a:p>
            <a:r>
              <a:rPr lang="en-AU">
                <a:latin typeface="+mn-lt"/>
                <a:cs typeface="Arial"/>
              </a:rPr>
              <a:t>Listen to the audio track of </a:t>
            </a:r>
            <a:r>
              <a:rPr lang="en-AU">
                <a:latin typeface="+mn-lt"/>
                <a:cs typeface="Arial"/>
                <a:hlinkClick r:id="rId3"/>
              </a:rPr>
              <a:t>‘Names Mean Nothing’</a:t>
            </a:r>
            <a:r>
              <a:rPr lang="en-AU">
                <a:latin typeface="+mn-lt"/>
                <a:cs typeface="Arial"/>
              </a:rPr>
              <a:t> by students at Tempe High School.</a:t>
            </a:r>
          </a:p>
          <a:p>
            <a:endParaRPr lang="en-AU">
              <a:latin typeface="+mn-lt"/>
            </a:endParaRPr>
          </a:p>
        </p:txBody>
      </p:sp>
      <p:pic>
        <p:nvPicPr>
          <p:cNvPr id="6" name="Picture 5">
            <a:extLst>
              <a:ext uri="{FF2B5EF4-FFF2-40B4-BE49-F238E27FC236}">
                <a16:creationId xmlns:a16="http://schemas.microsoft.com/office/drawing/2014/main" id="{A493ACC7-650E-1546-9101-42837F6D26BB}"/>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14236" y="2324202"/>
            <a:ext cx="8963527" cy="4281798"/>
          </a:xfrm>
          <a:prstGeom prst="rect">
            <a:avLst/>
          </a:prstGeom>
        </p:spPr>
      </p:pic>
      <p:sp>
        <p:nvSpPr>
          <p:cNvPr id="2" name="Slide Number Placeholder 1">
            <a:extLst>
              <a:ext uri="{FF2B5EF4-FFF2-40B4-BE49-F238E27FC236}">
                <a16:creationId xmlns:a16="http://schemas.microsoft.com/office/drawing/2014/main" id="{BAACB35E-9173-50B5-0725-E426E1BDE9D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99</a:t>
            </a:fld>
            <a:endParaRPr lang="en-AU"/>
          </a:p>
        </p:txBody>
      </p:sp>
    </p:spTree>
    <p:extLst>
      <p:ext uri="{BB962C8B-B14F-4D97-AF65-F5344CB8AC3E}">
        <p14:creationId xmlns:p14="http://schemas.microsoft.com/office/powerpoint/2010/main" val="1461508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NSWG Corporate">
  <a:themeElements>
    <a:clrScheme name="Custom 14">
      <a:dk1>
        <a:srgbClr val="22272B"/>
      </a:dk1>
      <a:lt1>
        <a:srgbClr val="FFFFFF"/>
      </a:lt1>
      <a:dk2>
        <a:srgbClr val="D7153A"/>
      </a:dk2>
      <a:lt2>
        <a:srgbClr val="EBEBEB"/>
      </a:lt2>
      <a:accent1>
        <a:srgbClr val="002664"/>
      </a:accent1>
      <a:accent2>
        <a:srgbClr val="146CFD"/>
      </a:accent2>
      <a:accent3>
        <a:srgbClr val="8CE0FF"/>
      </a:accent3>
      <a:accent4>
        <a:srgbClr val="CBEDFD"/>
      </a:accent4>
      <a:accent5>
        <a:srgbClr val="495054"/>
      </a:accent5>
      <a:accent6>
        <a:srgbClr val="FFE6EA"/>
      </a:accent6>
      <a:hlink>
        <a:srgbClr val="146CFD"/>
      </a:hlink>
      <a:folHlink>
        <a:srgbClr val="146CF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oAutofit/>
      </a:bodyPr>
      <a:lstStyle>
        <a:defPPr algn="l">
          <a:defRPr sz="1800" dirty="0"/>
        </a:defPPr>
      </a:lstStyle>
    </a:txDef>
  </a:objectDefaults>
  <a:extraClrSchemeLst/>
  <a:extLst>
    <a:ext uri="{05A4C25C-085E-4340-85A3-A5531E510DB2}">
      <thm15:themeFamily xmlns:thm15="http://schemas.microsoft.com/office/thememl/2012/main" name="Presentation1" id="{98D72BBF-9DFB-4703-A10A-3D04BF39C611}" vid="{E5DF0675-1073-40E7-AE87-3170FA1911D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A1D8124FFB2A1438B815462E05615AB" ma:contentTypeVersion="26" ma:contentTypeDescription="Create a new document." ma:contentTypeScope="" ma:versionID="7cb0b11152a3c969d12f475c424a3b6d">
  <xsd:schema xmlns:xsd="http://www.w3.org/2001/XMLSchema" xmlns:xs="http://www.w3.org/2001/XMLSchema" xmlns:p="http://schemas.microsoft.com/office/2006/metadata/properties" xmlns:ns2="95386ad3-46d6-4eb6-bbc1-9b19b13a5756" xmlns:ns3="9191b990-ddf9-46cb-8ffe-20db9d3a58aa" targetNamespace="http://schemas.microsoft.com/office/2006/metadata/properties" ma:root="true" ma:fieldsID="e73936c6d6eb0e273fb7b7b26ec1bc31" ns2:_="" ns3:_="">
    <xsd:import namespace="95386ad3-46d6-4eb6-bbc1-9b19b13a5756"/>
    <xsd:import namespace="9191b990-ddf9-46cb-8ffe-20db9d3a58aa"/>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3:TaxCatchAll" minOccurs="0"/>
                <xsd:element ref="ns2:InDAM" minOccurs="0"/>
                <xsd:element ref="ns2:Readytopublish" minOccurs="0"/>
                <xsd:element ref="ns2:MediaServiceObjectDetectorVersions" minOccurs="0"/>
                <xsd:element ref="ns2:MediaServiceSearchProperties" minOccurs="0"/>
                <xsd:element ref="ns2:Migrated" minOccurs="0"/>
                <xsd:element ref="ns2:Description2"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5386ad3-46d6-4eb6-bbc1-9b19b13a575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51f47cd6-212f-4ea2-b6af-f1d1e47bdbaf" ma:termSetId="09814cd3-568e-fe90-9814-8d621ff8fb84" ma:anchorId="fba54fb3-c3e1-fe81-a776-ca4b69148c4d" ma:open="true" ma:isKeyword="false">
      <xsd:complexType>
        <xsd:sequence>
          <xsd:element ref="pc:Terms" minOccurs="0" maxOccurs="1"/>
        </xsd:sequence>
      </xsd:complexType>
    </xsd:element>
    <xsd:element name="InDAM" ma:index="24" nillable="true" ma:displayName="In DAM" ma:default="0" ma:format="Dropdown" ma:internalName="InDAM">
      <xsd:simpleType>
        <xsd:restriction base="dms:Boolean"/>
      </xsd:simpleType>
    </xsd:element>
    <xsd:element name="Readytopublish" ma:index="25" nillable="true" ma:displayName="Ready to publish" ma:default="0" ma:format="Dropdown" ma:internalName="Readytopublish">
      <xsd:simpleType>
        <xsd:restriction base="dms:Boolean"/>
      </xsd:simple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element name="Migrated" ma:index="28" nillable="true" ma:displayName="Migrated" ma:default="1" ma:format="Dropdown" ma:internalName="Migrated">
      <xsd:simpleType>
        <xsd:restriction base="dms:Boolean"/>
      </xsd:simpleType>
    </xsd:element>
    <xsd:element name="Description2" ma:index="29" nillable="true" ma:displayName="Description" ma:format="Dropdown" ma:internalName="Description2">
      <xsd:simpleType>
        <xsd:restriction base="dms:Note">
          <xsd:maxLength value="255"/>
        </xsd:restriction>
      </xsd:simpleType>
    </xsd:element>
    <xsd:element name="MediaServiceBillingMetadata" ma:index="30"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191b990-ddf9-46cb-8ffe-20db9d3a58aa"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e063c910-61e7-482c-9a48-4fe9d05e06db}" ma:internalName="TaxCatchAll" ma:showField="CatchAllData" ma:web="9191b990-ddf9-46cb-8ffe-20db9d3a58a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Readytopublish xmlns="95386ad3-46d6-4eb6-bbc1-9b19b13a5756">false</Readytopublish>
    <Migrated xmlns="95386ad3-46d6-4eb6-bbc1-9b19b13a5756">true</Migrated>
    <Description2 xmlns="95386ad3-46d6-4eb6-bbc1-9b19b13a5756" xsi:nil="true"/>
    <lcf76f155ced4ddcb4097134ff3c332f xmlns="95386ad3-46d6-4eb6-bbc1-9b19b13a5756">
      <Terms xmlns="http://schemas.microsoft.com/office/infopath/2007/PartnerControls"/>
    </lcf76f155ced4ddcb4097134ff3c332f>
    <TaxCatchAll xmlns="9191b990-ddf9-46cb-8ffe-20db9d3a58aa" xsi:nil="true"/>
    <InDAM xmlns="95386ad3-46d6-4eb6-bbc1-9b19b13a5756">false</InDAM>
  </documentManagement>
</p:properties>
</file>

<file path=customXml/itemProps1.xml><?xml version="1.0" encoding="utf-8"?>
<ds:datastoreItem xmlns:ds="http://schemas.openxmlformats.org/officeDocument/2006/customXml" ds:itemID="{5FF0A546-959B-49BE-913D-20686DC19101}">
  <ds:schemaRefs>
    <ds:schemaRef ds:uri="http://schemas.microsoft.com/sharepoint/v3/contenttype/forms"/>
  </ds:schemaRefs>
</ds:datastoreItem>
</file>

<file path=customXml/itemProps2.xml><?xml version="1.0" encoding="utf-8"?>
<ds:datastoreItem xmlns:ds="http://schemas.openxmlformats.org/officeDocument/2006/customXml" ds:itemID="{E0B8D87A-68F9-466A-8AA3-934CBE7D06E7}">
  <ds:schemaRefs>
    <ds:schemaRef ds:uri="9191b990-ddf9-46cb-8ffe-20db9d3a58aa"/>
    <ds:schemaRef ds:uri="95386ad3-46d6-4eb6-bbc1-9b19b13a575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E6890746-C4B1-4D2C-A167-C41827517E87}">
  <ds:schemaRefs>
    <ds:schemaRef ds:uri="http://purl.org/dc/dcmitype/"/>
    <ds:schemaRef ds:uri="9191b990-ddf9-46cb-8ffe-20db9d3a58aa"/>
    <ds:schemaRef ds:uri="95386ad3-46d6-4eb6-bbc1-9b19b13a5756"/>
    <ds:schemaRef ds:uri="http://purl.org/dc/terms/"/>
    <ds:schemaRef ds:uri="http://schemas.microsoft.com/office/2006/metadata/properties"/>
    <ds:schemaRef ds:uri="http://schemas.microsoft.com/office/2006/documentManagement/types"/>
    <ds:schemaRef ds:uri="http://purl.org/dc/elements/1.1/"/>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student-facing-secondary-template-2025-v1 (1)</Template>
  <TotalTime>16</TotalTime>
  <Words>15694</Words>
  <Application>Microsoft Office PowerPoint</Application>
  <PresentationFormat>Widescreen</PresentationFormat>
  <Paragraphs>1268</Paragraphs>
  <Slides>133</Slides>
  <Notes>97</Notes>
  <HiddenSlides>0</HiddenSlides>
  <MMClips>34</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133</vt:i4>
      </vt:variant>
    </vt:vector>
  </HeadingPairs>
  <TitlesOfParts>
    <vt:vector size="143" baseType="lpstr">
      <vt:lpstr>Public Sans Light</vt:lpstr>
      <vt:lpstr>Segoe UI</vt:lpstr>
      <vt:lpstr>Calibri</vt:lpstr>
      <vt:lpstr>Arial</vt:lpstr>
      <vt:lpstr>Symbol</vt:lpstr>
      <vt:lpstr>Times New Roman</vt:lpstr>
      <vt:lpstr>Segoe UI Symbol</vt:lpstr>
      <vt:lpstr>Roboto</vt:lpstr>
      <vt:lpstr>Public Sans</vt:lpstr>
      <vt:lpstr>NSWG Corporate</vt:lpstr>
      <vt:lpstr>Instructions for use</vt:lpstr>
      <vt:lpstr>Acknowledgement​ of artwork and symbols​</vt:lpstr>
      <vt:lpstr>Artwork – Truth Telling​</vt:lpstr>
      <vt:lpstr>Bigger than the song</vt:lpstr>
      <vt:lpstr>Cultural Advice – Aboriginal and Torres Strait Islander Peoples are advised that this resource contains images, names and/or voices of people who have passed away. </vt:lpstr>
      <vt:lpstr>Pre-learning</vt:lpstr>
      <vt:lpstr>Aboriginal Symbols (1)</vt:lpstr>
      <vt:lpstr>Aboriginal Symbols (2)</vt:lpstr>
      <vt:lpstr>Lessons</vt:lpstr>
      <vt:lpstr>Learning sequence 1 – ‘I Belong – As I Walk On My Country’ (Barkindji)</vt:lpstr>
      <vt:lpstr>Learning intentions and success criteria (1)</vt:lpstr>
      <vt:lpstr>Activity 1.1a – listen to ‘I Belong – As I Walk On My Country’ (1)</vt:lpstr>
      <vt:lpstr>Activity 1.1a – listen to ‘I Belong: As I Walk On My Country’ (2)</vt:lpstr>
      <vt:lpstr>Activity 1.1a – listen to ‘I Belong – As I Walk On My Country’ (3)</vt:lpstr>
      <vt:lpstr>Activity 1.1a – listen to ‘I Belong – As I Walk On My Country’ (4)</vt:lpstr>
      <vt:lpstr>Activity 1.1b – ‘Acknowledgement of Country’ (1)</vt:lpstr>
      <vt:lpstr>Activity 1.1b – ‘Acknowledgement of Country’ (2)</vt:lpstr>
      <vt:lpstr>Activity 1.1b – ‘Acknowledgement of Country’ (3)</vt:lpstr>
      <vt:lpstr>Activity 1.2 – perform ‘I Belong – As I Walk On My Country’ (Barkindji) (1)</vt:lpstr>
      <vt:lpstr>Activity 1.2 – perform ‘I Belong – As I Walk On My Country’ (Barkindji) (2)</vt:lpstr>
      <vt:lpstr>Activity 1.2 – perform ‘I Belong – As I Walk On My Country’ (Barkindji) (3) | Discussing ethical choices</vt:lpstr>
      <vt:lpstr>Activity 1.2 – perform ‘I Belong – As I Walk On My Country’ (Barkindji) (4)</vt:lpstr>
      <vt:lpstr>Activity 1.2 – perform ‘I Belong – As I Walk On My Country’ (Barkindji) (5)</vt:lpstr>
      <vt:lpstr>Activity 1.2 – perform ‘I Belong – As I Walk On My Country’ (Barkindji) (6)</vt:lpstr>
      <vt:lpstr>Activity 1.2 – perform ‘I Belong – As I Walk On My Country’ (Barkindji) (7) </vt:lpstr>
      <vt:lpstr>Activity 1.2 – perform ‘I Belong – As I Walk On My Country’ (Barkindji) (8)</vt:lpstr>
      <vt:lpstr>Activity 1.3 – writing the third verse (1)</vt:lpstr>
      <vt:lpstr>Activity 1.3 – writing the third verse (2)</vt:lpstr>
      <vt:lpstr>Activity 1.3 – writing the third verse (3)</vt:lpstr>
      <vt:lpstr>Learning sequence 2 – Emma Donovan (Gumbaynggirr)</vt:lpstr>
      <vt:lpstr>Learning intentions and success criteria (2)</vt:lpstr>
      <vt:lpstr>Activity 2.1 – ‘Mob March’ (1)</vt:lpstr>
      <vt:lpstr>Emma Donovan</vt:lpstr>
      <vt:lpstr>Activity 2.1 – ‘Mob March’ (2)</vt:lpstr>
      <vt:lpstr>Activity 2.1 – ‘Mob March’ (3)</vt:lpstr>
      <vt:lpstr>Activity 2.2 – Warrell Creek (1) </vt:lpstr>
      <vt:lpstr>Activity 2.2 – Warrell Creek (2) </vt:lpstr>
      <vt:lpstr>Activity 2.2 – Warrell Creek (3) </vt:lpstr>
      <vt:lpstr>Activity 2.2 – ‘Warrell Creek’ (4)</vt:lpstr>
      <vt:lpstr>Activity 2.3 – class instrumental arrangement (1)</vt:lpstr>
      <vt:lpstr>Activity 2.3 – class instrumental arrangement (2)</vt:lpstr>
      <vt:lpstr>Activity 2.3 – class instrumental arrangement (3)</vt:lpstr>
      <vt:lpstr>Activity 2.3 – class instrumental arrangement (4)</vt:lpstr>
      <vt:lpstr>Activity 2.3 – class instrumental arrangement (5)</vt:lpstr>
      <vt:lpstr>Activity 2.3 – class instrumental arrangement (6)</vt:lpstr>
      <vt:lpstr>Activity 2.3 – class instrumental arrangement (7)</vt:lpstr>
      <vt:lpstr>Activity 2.3 – class instrumental arrangement (8)</vt:lpstr>
      <vt:lpstr>Activity 2.3 – class instrumental arrangement (9)</vt:lpstr>
      <vt:lpstr>Activity 2.3 – class instrumental arrangement (10)</vt:lpstr>
      <vt:lpstr>Learning sequence 3 – ‘Ngarra Badhu’ and ‘Yanma Ngurrawa’ (Dharug)</vt:lpstr>
      <vt:lpstr>Learning intentions and success criteria (3)</vt:lpstr>
      <vt:lpstr>Bayala</vt:lpstr>
      <vt:lpstr>Activity 3.1 – ‘Ngarra Badhu’ (1)</vt:lpstr>
      <vt:lpstr>Activity 3.1 – ‘Ngarra Badhu’ (2)</vt:lpstr>
      <vt:lpstr>Activity 3.1 – ‘Ngarra Badhu’ (3)  </vt:lpstr>
      <vt:lpstr>Activity 3.1 – ‘Ngarra Badhu’ (4) </vt:lpstr>
      <vt:lpstr>Activity 3.1 – ‘Ngarra Badhu’ (5) </vt:lpstr>
      <vt:lpstr>Activity 3.2 – ‘Yanma Ngurrawa’ (1)   </vt:lpstr>
      <vt:lpstr>Activity 3.2 – ‘Yanma Ngurrawa’ (2)  </vt:lpstr>
      <vt:lpstr>Activity 3.2 – ‘Yanma Ngurrawa’ (3) </vt:lpstr>
      <vt:lpstr>Activity 3.2 – ‘Yanma Ngurrawa’ (4)  </vt:lpstr>
      <vt:lpstr>Activity 3.2 – ‘Yanma Ngurrawa’ (5)  </vt:lpstr>
      <vt:lpstr>Learning sequence 4 – ‘Yanada’ (Dharug)</vt:lpstr>
      <vt:lpstr>Learning intentions and success criteria (4)</vt:lpstr>
      <vt:lpstr>The Preatures</vt:lpstr>
      <vt:lpstr>Jacinta Tobin</vt:lpstr>
      <vt:lpstr>Activity 4.1 – ‘Yanada’ and Indigenous Cultural Intellectual Property (ICIP) (1)</vt:lpstr>
      <vt:lpstr>Activity 4.1 – ‘Yanada’ and Indigenous Cultural Intellectual Property (ICIP) (2)</vt:lpstr>
      <vt:lpstr>Activity 4.1 – ‘Yanada’ and Indigenous Cultural Intellectual Property (ICIP) (3) </vt:lpstr>
      <vt:lpstr>Activity 4.1 – ‘Yanada’ and Indigenous Cultural Intellectual Property (ICIP) (4) </vt:lpstr>
      <vt:lpstr>Activity 4.2 – Indigenous Cultural Intellectual Property (ICIP) podcast (1)</vt:lpstr>
      <vt:lpstr>Activity 4.2 – Indigenous Cultural Intellectual Property (ICIP) podcast (2)</vt:lpstr>
      <vt:lpstr>Learning sequence 5 – Storytelling in hip-hop</vt:lpstr>
      <vt:lpstr>Cultural advice – Aboriginal and Torres Strait Islander Peoples are advised that this lesson sequence contains images, names and/or voices of people who have passed away.</vt:lpstr>
      <vt:lpstr>Learning intentions and success criteria (5)</vt:lpstr>
      <vt:lpstr>Activity 5.1 – hip-hop history  (1)</vt:lpstr>
      <vt:lpstr>Activity 5.1 – hip-hop history  (2)</vt:lpstr>
      <vt:lpstr>Activity 5.1 – hip-hop history (3)</vt:lpstr>
      <vt:lpstr>Activity 5.1 – hip-hop history  (4)</vt:lpstr>
      <vt:lpstr>Archie Roach</vt:lpstr>
      <vt:lpstr>Briggs</vt:lpstr>
      <vt:lpstr>Activity 5.1 – hip-hop history (7)</vt:lpstr>
      <vt:lpstr>Activity 5.1 – hip-hop history (8)</vt:lpstr>
      <vt:lpstr>BARKAA</vt:lpstr>
      <vt:lpstr>Uncle Leroy Johnson</vt:lpstr>
      <vt:lpstr>Activity 5.1 – hip-hop history (11) </vt:lpstr>
      <vt:lpstr>Activity 5.1 – hip-hop history (12) </vt:lpstr>
      <vt:lpstr>DOBBY</vt:lpstr>
      <vt:lpstr>Activity 5.2 – playing ‘Water’ (1) </vt:lpstr>
      <vt:lpstr>Activity 5.2 – playing ‘Water’ (2)</vt:lpstr>
      <vt:lpstr>Activity 5.2 – playing ‘Water’ (3) </vt:lpstr>
      <vt:lpstr>Activity 5.2 – playing ‘Water’ (4)</vt:lpstr>
      <vt:lpstr>Activity 5.2 – playing ‘Water’ (5)</vt:lpstr>
      <vt:lpstr>Activity 5.3 – random rap with DOBBY (1) </vt:lpstr>
      <vt:lpstr>Activity 5.3 – random rap with DOBBY (2) </vt:lpstr>
      <vt:lpstr>Activity 5.3 – random rap with DOBBY (3) </vt:lpstr>
      <vt:lpstr>Learning sequence 6 – ‘Names Mean Nothing’ – Tempe High School</vt:lpstr>
      <vt:lpstr>Learning intentions and success criteria (6)</vt:lpstr>
      <vt:lpstr>Activity 6.1 – ‘Names Mean Nothing’ (1)</vt:lpstr>
      <vt:lpstr>Activity 6.1 – ‘Names Mean Nothing’ (2)</vt:lpstr>
      <vt:lpstr>Activity 6.1 – ‘Names Mean Nothing’ (3)</vt:lpstr>
      <vt:lpstr>Activity 6.2 – Names Mean Nothing – beat recreation </vt:lpstr>
      <vt:lpstr>Learning sequence 7 – On Country excursion and lyric development</vt:lpstr>
      <vt:lpstr>Learning intentions and success criteria (7)</vt:lpstr>
      <vt:lpstr>Activity 7.2 – writing lyrics as a class  </vt:lpstr>
      <vt:lpstr>Activity 7.3 – developing lyrics in small groups </vt:lpstr>
      <vt:lpstr>Learning sequence 8 – developing compositions</vt:lpstr>
      <vt:lpstr>Learning intentions and success criteria (8)</vt:lpstr>
      <vt:lpstr>Activity 8.1 – composition and podcast assessment task (1)</vt:lpstr>
      <vt:lpstr>Activity 8.1 – composition and podcast assessment task (2)</vt:lpstr>
      <vt:lpstr>Activity 8.1 – composition and podcast assessment task (3)</vt:lpstr>
      <vt:lpstr>Activity 8.2 – building a track (1) </vt:lpstr>
      <vt:lpstr>Activity 8.2 – building a track (2)</vt:lpstr>
      <vt:lpstr>Activity 8.2 – building a track (3)</vt:lpstr>
      <vt:lpstr>Activity 8.2 – building a track (4)</vt:lpstr>
      <vt:lpstr>Activity 8.2 – building a track (5)</vt:lpstr>
      <vt:lpstr>Learning sequence 9 – finishing and sharing projects</vt:lpstr>
      <vt:lpstr>Learning intentions and success criteria (9)</vt:lpstr>
      <vt:lpstr>Activity 9.1 – using samples and effects (1)</vt:lpstr>
      <vt:lpstr>Activity 9.1 – using samples and effects (2)</vt:lpstr>
      <vt:lpstr>Activity 9.1 – using samples and effects (3)</vt:lpstr>
      <vt:lpstr>Activity 9.2 – recording vocals</vt:lpstr>
      <vt:lpstr>Learning sequence 10 – podcasting</vt:lpstr>
      <vt:lpstr>Learning intentions and success criteria (10)</vt:lpstr>
      <vt:lpstr>Activity 10.1 – podcast planning (1)  </vt:lpstr>
      <vt:lpstr>Activity 10.1 – podcast planning (2)  </vt:lpstr>
      <vt:lpstr>Activity 10.1 – podcast planning (3)</vt:lpstr>
      <vt:lpstr>Activity 10.2 – recording the podcast   </vt:lpstr>
      <vt:lpstr>References (1)</vt:lpstr>
      <vt:lpstr>References (2)</vt:lpstr>
      <vt:lpstr>References (3)</vt:lpstr>
      <vt:lpstr>References (4)</vt:lpstr>
      <vt:lpstr>Copyright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Bigger than the song – Music, Stage 4</dc:title>
  <dc:creator>NSW Department of Education</dc:creator>
  <dcterms:created xsi:type="dcterms:W3CDTF">2026-03-08T21:59:02Z</dcterms:created>
  <dcterms:modified xsi:type="dcterms:W3CDTF">2026-03-09T00:20:05Z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b603dfd7-d93a-4381-a340-2995d8282205_Enabled">
    <vt:lpwstr>true</vt:lpwstr>
  </property>
  <property fmtid="{D5CDD505-2E9C-101B-9397-08002B2CF9AE}" pid="3" name="MSIP_Label_b603dfd7-d93a-4381-a340-2995d8282205_SetDate">
    <vt:lpwstr>2026-03-08T21:59:38Z</vt:lpwstr>
  </property>
  <property fmtid="{D5CDD505-2E9C-101B-9397-08002B2CF9AE}" pid="4" name="MSIP_Label_b603dfd7-d93a-4381-a340-2995d8282205_Method">
    <vt:lpwstr>Standard</vt:lpwstr>
  </property>
  <property fmtid="{D5CDD505-2E9C-101B-9397-08002B2CF9AE}" pid="5" name="MSIP_Label_b603dfd7-d93a-4381-a340-2995d8282205_Name">
    <vt:lpwstr>OFFICIAL</vt:lpwstr>
  </property>
  <property fmtid="{D5CDD505-2E9C-101B-9397-08002B2CF9AE}" pid="6" name="MSIP_Label_b603dfd7-d93a-4381-a340-2995d8282205_SiteId">
    <vt:lpwstr>05a0e69a-418a-47c1-9c25-9387261bf991</vt:lpwstr>
  </property>
  <property fmtid="{D5CDD505-2E9C-101B-9397-08002B2CF9AE}" pid="7" name="MSIP_Label_b603dfd7-d93a-4381-a340-2995d8282205_ActionId">
    <vt:lpwstr>8c4c8cba-948c-411d-985b-b17a5f3bcb40</vt:lpwstr>
  </property>
  <property fmtid="{D5CDD505-2E9C-101B-9397-08002B2CF9AE}" pid="8" name="MSIP_Label_b603dfd7-d93a-4381-a340-2995d8282205_ContentBits">
    <vt:lpwstr>0</vt:lpwstr>
  </property>
  <property fmtid="{D5CDD505-2E9C-101B-9397-08002B2CF9AE}" pid="9" name="MSIP_Label_b603dfd7-d93a-4381-a340-2995d8282205_Tag">
    <vt:lpwstr>10, 3, 0, 1</vt:lpwstr>
  </property>
  <property fmtid="{D5CDD505-2E9C-101B-9397-08002B2CF9AE}" pid="10" name="MediaServiceImageTags">
    <vt:lpwstr/>
  </property>
  <property fmtid="{D5CDD505-2E9C-101B-9397-08002B2CF9AE}" pid="11" name="ContentTypeId">
    <vt:lpwstr>0x0101004A1D8124FFB2A1438B815462E05615AB</vt:lpwstr>
  </property>
</Properties>
</file>