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7" r:id="rId1"/>
  </p:sldMasterIdLst>
  <p:notesMasterIdLst>
    <p:notesMasterId r:id="rId54"/>
  </p:notesMasterIdLst>
  <p:handoutMasterIdLst>
    <p:handoutMasterId r:id="rId55"/>
  </p:handoutMasterIdLst>
  <p:sldIdLst>
    <p:sldId id="458" r:id="rId2"/>
    <p:sldId id="366" r:id="rId3"/>
    <p:sldId id="455" r:id="rId4"/>
    <p:sldId id="468" r:id="rId5"/>
    <p:sldId id="401" r:id="rId6"/>
    <p:sldId id="390" r:id="rId7"/>
    <p:sldId id="283" r:id="rId8"/>
    <p:sldId id="400" r:id="rId9"/>
    <p:sldId id="429" r:id="rId10"/>
    <p:sldId id="402" r:id="rId11"/>
    <p:sldId id="463" r:id="rId12"/>
    <p:sldId id="469" r:id="rId13"/>
    <p:sldId id="407" r:id="rId14"/>
    <p:sldId id="406" r:id="rId15"/>
    <p:sldId id="428" r:id="rId16"/>
    <p:sldId id="410" r:id="rId17"/>
    <p:sldId id="403" r:id="rId18"/>
    <p:sldId id="404" r:id="rId19"/>
    <p:sldId id="405" r:id="rId20"/>
    <p:sldId id="450" r:id="rId21"/>
    <p:sldId id="451" r:id="rId22"/>
    <p:sldId id="452" r:id="rId23"/>
    <p:sldId id="453" r:id="rId24"/>
    <p:sldId id="431" r:id="rId25"/>
    <p:sldId id="432" r:id="rId26"/>
    <p:sldId id="433" r:id="rId27"/>
    <p:sldId id="435" r:id="rId28"/>
    <p:sldId id="436" r:id="rId29"/>
    <p:sldId id="467" r:id="rId30"/>
    <p:sldId id="464" r:id="rId31"/>
    <p:sldId id="465" r:id="rId32"/>
    <p:sldId id="441" r:id="rId33"/>
    <p:sldId id="447" r:id="rId34"/>
    <p:sldId id="448" r:id="rId35"/>
    <p:sldId id="449" r:id="rId36"/>
    <p:sldId id="456" r:id="rId37"/>
    <p:sldId id="411" r:id="rId38"/>
    <p:sldId id="414" r:id="rId39"/>
    <p:sldId id="415" r:id="rId40"/>
    <p:sldId id="379" r:id="rId41"/>
    <p:sldId id="416" r:id="rId42"/>
    <p:sldId id="424" r:id="rId43"/>
    <p:sldId id="457" r:id="rId44"/>
    <p:sldId id="380" r:id="rId45"/>
    <p:sldId id="425" r:id="rId46"/>
    <p:sldId id="427" r:id="rId47"/>
    <p:sldId id="470" r:id="rId48"/>
    <p:sldId id="471" r:id="rId49"/>
    <p:sldId id="472" r:id="rId50"/>
    <p:sldId id="473" r:id="rId51"/>
    <p:sldId id="360" r:id="rId52"/>
    <p:sldId id="361" r:id="rId53"/>
  </p:sldIdLst>
  <p:sldSz cx="12192000" cy="6858000"/>
  <p:notesSz cx="6858000" cy="9144000"/>
  <p:embeddedFontLst>
    <p:embeddedFont>
      <p:font typeface="Cambria Math" panose="02040503050406030204" pitchFamily="18" charset="0"/>
      <p:regular r:id="rId56"/>
    </p:embeddedFont>
    <p:embeddedFont>
      <p:font typeface="Public Sans" pitchFamily="2" charset="0"/>
      <p:regular r:id="rId57"/>
      <p:bold r:id="rId58"/>
      <p:italic r:id="rId59"/>
      <p:boldItalic r:id="rId60"/>
    </p:embeddedFont>
    <p:embeddedFont>
      <p:font typeface="Public Sans Light" pitchFamily="2" charset="0"/>
      <p:regular r:id="rId61"/>
      <p:italic r:id="rId62"/>
    </p:embeddedFont>
    <p:embeddedFont>
      <p:font typeface="Segoe UI" panose="020B0502040204020203" pitchFamily="34" charset="0"/>
      <p:regular r:id="rId63"/>
      <p:bold r:id="rId64"/>
      <p:italic r:id="rId65"/>
      <p:boldItalic r:id="rId6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0" userDrawn="1">
          <p15:clr>
            <a:srgbClr val="A4A3A4"/>
          </p15:clr>
        </p15:guide>
        <p15:guide id="2" pos="23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00B4D23-66DF-6C87-27A6-1833080C2C29}" name="Amy Laker" initials="AL" userId="S::Amy.Laker3@det.nsw.edu.au::4c439f8b-4024-428a-85a1-35f7d1063bbc" providerId="AD"/>
  <p188:author id="{3F53B752-9D8C-E924-ED29-FD31AEF52DF0}" name="Alison Tenorio" initials="AT" userId="S::ALISON.TENORIO@det.nsw.edu.au::0a284202-9891-49df-a24d-79a23758c44e" providerId="AD"/>
  <p188:author id="{6012A55E-D771-5B38-B3C8-CC2E58097D69}" name="Alison Tenorio" initials="AT" userId="S::alison.tenorio@det.nsw.edu.au::0a284202-9891-49df-a24d-79a23758c44e" providerId="AD"/>
  <p188:author id="{CEB87279-0F86-5C5C-D4CD-07E8FF92D890}" name="Jane McDavitt" initials="JM" userId="S::Jane.Martin14@det.nsw.edu.au::4e2ed728-ef27-4d1e-9fb3-27f2c6f23b7b" providerId="AD"/>
  <p188:author id="{0370C784-7104-4587-1C03-A4A0A6D07F3E}" name="Alyana Marave" initials="AM" userId="S::Alyana.Marave1@det.nsw.edu.au::dd6e8313-0bdf-4d22-8f0f-323573363137" providerId="AD"/>
  <p188:author id="{A0AFAD92-0F93-C386-3A00-FA14375AD7A9}" name="Matt Hill (Matt Hill)" initials="MH(H" userId="S::MATT.HILL@det.nsw.edu.au::21fce8c2-1479-4366-959f-c55b132280fa" providerId="AD"/>
  <p188:author id="{002681A9-7D58-0AFA-ED9F-A780C1A6EAFE}" name="Jackie King" initials="JK" userId="S::jacquelyn.king1@det.nsw.edu.au::d8b064bb-b302-46ab-9bb5-5991f720e55b" providerId="AD"/>
  <p188:author id="{34CBB4B3-3397-45FC-769A-8FC378E8FA1C}" name="Kim McGown" initials="KM" userId="S::Kim.McGown@det.nsw.edu.au::918567f1-a53d-4ed9-b182-ffed37b95916" providerId="AD"/>
  <p188:author id="{84BB3EC3-4897-07D0-9088-963639FD7750}" name="Ruby Kilroy" initials="RK" userId="S::Ruby.Kilroy@det.nsw.edu.au::7473b3a5-eb11-4b06-a6bb-162e1e62754b" providerId="AD"/>
  <p188:author id="{E01E41E9-2EB3-2CEA-7F62-566CC93C56C6}" name="Alex Papasavvas" initials="AP" userId="S::Alexander.Papasavvas@det.nsw.edu.au::23500b9d-e8c9-4b05-b51e-1cddf5f5d7a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CFD"/>
    <a:srgbClr val="007434"/>
    <a:srgbClr val="DEFBB7"/>
    <a:srgbClr val="E2F9D3"/>
    <a:srgbClr val="D3F9D6"/>
    <a:srgbClr val="F1FDF2"/>
    <a:srgbClr val="CDD3D6"/>
    <a:srgbClr val="EBEBEB"/>
    <a:srgbClr val="FFFFFF"/>
    <a:srgbClr val="0029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285C1E-E7CE-4076-9B49-C6684D42452A}" v="45" dt="2024-09-23T00:47:54.568"/>
    <p1510:client id="{724CDC41-3A87-4C2E-80EF-36725F1FF4FD}" v="59" dt="2024-09-23T05:23:15.159"/>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48" autoAdjust="0"/>
    <p:restoredTop sz="90886" autoAdjust="0"/>
  </p:normalViewPr>
  <p:slideViewPr>
    <p:cSldViewPr snapToGrid="0">
      <p:cViewPr varScale="1">
        <p:scale>
          <a:sx n="99" d="100"/>
          <a:sy n="99" d="100"/>
        </p:scale>
        <p:origin x="480" y="90"/>
      </p:cViewPr>
      <p:guideLst>
        <p:guide orient="horz" pos="640"/>
        <p:guide pos="234"/>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26/09/2024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26/09/2024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346115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3048833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36</a:t>
            </a:fld>
            <a:endParaRPr lang="en-AU"/>
          </a:p>
        </p:txBody>
      </p:sp>
    </p:spTree>
    <p:extLst>
      <p:ext uri="{BB962C8B-B14F-4D97-AF65-F5344CB8AC3E}">
        <p14:creationId xmlns:p14="http://schemas.microsoft.com/office/powerpoint/2010/main" val="4282200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671726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43</a:t>
            </a:fld>
            <a:endParaRPr lang="en-AU"/>
          </a:p>
        </p:txBody>
      </p:sp>
    </p:spTree>
    <p:extLst>
      <p:ext uri="{BB962C8B-B14F-4D97-AF65-F5344CB8AC3E}">
        <p14:creationId xmlns:p14="http://schemas.microsoft.com/office/powerpoint/2010/main" val="2496142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991274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783853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268309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1627278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698721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830335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618570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958061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339792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566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7502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dirty="0"/>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26523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2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6654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14304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5804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26876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785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62529746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music-7-1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players.brightcove.net/6197335233001/default_default/index.html?videoId=6361178256112"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61178255112" TargetMode="External"/><Relationship Id="rId7" Type="http://schemas.openxmlformats.org/officeDocument/2006/relationships/image" Target="../media/image73.png"/><Relationship Id="rId2" Type="http://schemas.openxmlformats.org/officeDocument/2006/relationships/hyperlink" Target="https://players.brightcove.net/6197335233001/default_default/index.html?videoId=6361179711112" TargetMode="Externa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s://players.brightcove.net/6197335233001/default_default/index.html?videoId=636118039311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61179514112" TargetMode="External"/><Relationship Id="rId7" Type="http://schemas.openxmlformats.org/officeDocument/2006/relationships/image" Target="../media/image76.png"/><Relationship Id="rId2" Type="http://schemas.openxmlformats.org/officeDocument/2006/relationships/hyperlink" Target="https://players.brightcove.net/6197335233001/default_default/index.html?videoId=6361177955112" TargetMode="Externa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players.brightcove.net/6197335233001/default_default/index.html?videoId=6361179994112"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61180392112" TargetMode="External"/><Relationship Id="rId7" Type="http://schemas.openxmlformats.org/officeDocument/2006/relationships/image" Target="../media/image79.png"/><Relationship Id="rId2" Type="http://schemas.openxmlformats.org/officeDocument/2006/relationships/hyperlink" Target="https://players.brightcove.net/6197335233001/QxrhEa5OH_default/index.html?videoId=6361179128112" TargetMode="Externa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players.brightcove.net/6197335233001/default_default/index.html?videoId=6361178145112"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61179608112" TargetMode="External"/><Relationship Id="rId7" Type="http://schemas.openxmlformats.org/officeDocument/2006/relationships/image" Target="../media/image82.png"/><Relationship Id="rId2" Type="http://schemas.openxmlformats.org/officeDocument/2006/relationships/hyperlink" Target="https://players.brightcove.net/6197335233001/default_default/index.html?videoId=6361179515112" TargetMode="Externa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hyperlink" Target="https://players.brightcove.net/6197335233001/default_default/index.html?videoId=6361180495112"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hyperlink" Target="https://creativecommons.org/public-domain/cc0/" TargetMode="External"/><Relationship Id="rId2" Type="http://schemas.openxmlformats.org/officeDocument/2006/relationships/image" Target="../media/image93.jpeg"/><Relationship Id="rId1" Type="http://schemas.openxmlformats.org/officeDocument/2006/relationships/slideLayout" Target="../slideLayouts/slideLayout6.xml"/><Relationship Id="rId6" Type="http://schemas.openxmlformats.org/officeDocument/2006/relationships/hyperlink" Target="https://pxhere.com/en/photographer/853807" TargetMode="External"/><Relationship Id="rId5" Type="http://schemas.openxmlformats.org/officeDocument/2006/relationships/hyperlink" Target="https://pxhere.com/en/photo/1431423" TargetMode="Externa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commons.wikimedia.org/wiki/File:Ruanxian_player_in_a_Chinese_Orchestra.jpeg" TargetMode="External"/><Relationship Id="rId2" Type="http://schemas.openxmlformats.org/officeDocument/2006/relationships/image" Target="../media/image94.jpeg"/><Relationship Id="rId1" Type="http://schemas.openxmlformats.org/officeDocument/2006/relationships/slideLayout" Target="../slideLayouts/slideLayout6.xml"/><Relationship Id="rId5" Type="http://schemas.openxmlformats.org/officeDocument/2006/relationships/hyperlink" Target="https://creativecommons.org/licenses/by/2.0/deed.en" TargetMode="External"/><Relationship Id="rId4" Type="http://schemas.openxmlformats.org/officeDocument/2006/relationships/hyperlink" Target="https://www.flickr.com/people/48501390@N08"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s://www.youtube.com/watch?v=lgeW_Uk13dk"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www.youtube.com/watch?v=kqGKBvSzO6E"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9.xml"/><Relationship Id="rId6" Type="http://schemas.openxmlformats.org/officeDocument/2006/relationships/hyperlink" Target="https://www.youtube.com/watch?v=vi25BFJy5x8" TargetMode="External"/><Relationship Id="rId5" Type="http://schemas.openxmlformats.org/officeDocument/2006/relationships/hyperlink" Target="https://curriculum.nsw.edu.au/learning-areas/creative-arts/music-7-10-2024/overview" TargetMode="External"/><Relationship Id="rId4" Type="http://schemas.openxmlformats.org/officeDocument/2006/relationships/hyperlink" Target="https://curriculum.nsw.edu.au/" TargetMode="External"/><Relationship Id="rId9" Type="http://schemas.openxmlformats.org/officeDocument/2006/relationships/hyperlink" Target="mailto:kaboom@kaboompercussion.com?subject=Hello%20Kaboom!"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lgeW_Uk13dk" TargetMode="External"/><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kqGKBvSzO6E"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Arial"/>
                <a:cs typeface="Arial"/>
              </a:rPr>
              <a:t>Instructions for use</a:t>
            </a:r>
          </a:p>
        </p:txBody>
      </p:sp>
      <p:sp>
        <p:nvSpPr>
          <p:cNvPr id="4" name="Picture Placeholder 3">
            <a:extLst>
              <a:ext uri="{FF2B5EF4-FFF2-40B4-BE49-F238E27FC236}">
                <a16:creationId xmlns:a16="http://schemas.microsoft.com/office/drawing/2014/main" id="{87ADF327-EF77-501E-BDE0-44CCF1990BEF}"/>
              </a:ext>
            </a:extLst>
          </p:cNvPr>
          <p:cNvSpPr>
            <a:spLocks noGrp="1"/>
          </p:cNvSpPr>
          <p:nvPr>
            <p:ph type="pic" sz="quarter" idx="13"/>
          </p:nvPr>
        </p:nvSpPr>
        <p:spPr/>
        <p:txBody>
          <a:bodyPr/>
          <a:lstStyle/>
          <a:p>
            <a:pPr marL="342900" indent="-342900">
              <a:buFont typeface="Arial"/>
              <a:buChar char="•"/>
            </a:pPr>
            <a:r>
              <a:rPr lang="en-AU" sz="1800" dirty="0">
                <a:solidFill>
                  <a:srgbClr val="22272B"/>
                </a:solidFill>
                <a:latin typeface="Arial"/>
                <a:cs typeface="Arial"/>
              </a:rPr>
              <a:t>This resource is not a teaching and learning program. It should be used in conjunction with Music Stage 4 (Year 7) ‘Beats and tunes’ unit on the </a:t>
            </a:r>
            <a:r>
              <a:rPr lang="en-GB" sz="1800" b="0" i="0" u="sng" strike="noStrike" dirty="0">
                <a:solidFill>
                  <a:srgbClr val="146CFD"/>
                </a:solidFill>
                <a:effectLst/>
                <a:latin typeface="Arial" panose="020B0604020202020204" pitchFamily="34" charset="0"/>
                <a:hlinkClick r:id="rId3"/>
              </a:rPr>
              <a:t>Planning, programming and assessing music 7–10 (2024) webpage</a:t>
            </a:r>
            <a:r>
              <a:rPr lang="en-AU" sz="1800" b="0" i="0" u="none" strike="noStrike" dirty="0">
                <a:solidFill>
                  <a:srgbClr val="22272B"/>
                </a:solidFill>
                <a:effectLst/>
                <a:latin typeface="Arial" panose="020B0604020202020204" pitchFamily="34" charset="0"/>
              </a:rPr>
              <a:t>. </a:t>
            </a:r>
          </a:p>
          <a:p>
            <a:pPr marL="342900" indent="-342900">
              <a:buFont typeface="Arial"/>
              <a:buChar char="•"/>
            </a:pPr>
            <a:r>
              <a:rPr lang="en-AU" sz="1800" dirty="0">
                <a:solidFill>
                  <a:srgbClr val="22272B"/>
                </a:solidFill>
                <a:latin typeface="Arial"/>
                <a:cs typeface="Arial"/>
              </a:rPr>
              <a:t>Classroom teachers are encouraged to </a:t>
            </a:r>
            <a:r>
              <a:rPr lang="en-AU" sz="1800" b="1" dirty="0">
                <a:solidFill>
                  <a:srgbClr val="22272B"/>
                </a:solidFill>
                <a:latin typeface="Arial"/>
                <a:cs typeface="Arial"/>
              </a:rPr>
              <a:t>add and adapt</a:t>
            </a:r>
            <a:r>
              <a:rPr lang="en-AU" sz="1800" dirty="0">
                <a:solidFill>
                  <a:srgbClr val="22272B"/>
                </a:solidFill>
                <a:latin typeface="Arial"/>
                <a:cs typeface="Arial"/>
              </a:rPr>
              <a:t> slides as required to meet the needs of their students.</a:t>
            </a:r>
          </a:p>
          <a:p>
            <a:pPr marL="342900" indent="-342900">
              <a:lnSpc>
                <a:spcPct val="150000"/>
              </a:lnSpc>
              <a:buFont typeface="Arial"/>
              <a:buChar char="•"/>
            </a:pPr>
            <a:r>
              <a:rPr lang="en-AU" sz="1800" dirty="0">
                <a:solidFill>
                  <a:srgbClr val="22272B"/>
                </a:solidFill>
                <a:latin typeface="Arial"/>
                <a:cs typeface="Arial"/>
              </a:rPr>
              <a:t>Save a copy of the file to make changes to the slide deck. Go to </a:t>
            </a:r>
            <a:r>
              <a:rPr lang="en-AU" sz="1800" b="1" dirty="0">
                <a:solidFill>
                  <a:srgbClr val="22272B"/>
                </a:solidFill>
                <a:latin typeface="Arial"/>
                <a:cs typeface="Arial"/>
              </a:rPr>
              <a:t>File</a:t>
            </a:r>
            <a:r>
              <a:rPr lang="en-AU" sz="1800" dirty="0">
                <a:solidFill>
                  <a:srgbClr val="22272B"/>
                </a:solidFill>
                <a:latin typeface="Arial"/>
                <a:cs typeface="Arial"/>
              </a:rPr>
              <a:t> &gt; </a:t>
            </a:r>
            <a:r>
              <a:rPr lang="en-AU" sz="1800" b="1" dirty="0">
                <a:solidFill>
                  <a:srgbClr val="22272B"/>
                </a:solidFill>
                <a:latin typeface="Arial"/>
                <a:cs typeface="Arial"/>
              </a:rPr>
              <a:t>Download a Copy</a:t>
            </a:r>
            <a:r>
              <a:rPr lang="en-AU" sz="1800" dirty="0">
                <a:solidFill>
                  <a:srgbClr val="22272B"/>
                </a:solidFill>
                <a:latin typeface="Arial"/>
                <a:cs typeface="Arial"/>
              </a:rPr>
              <a:t> (this downloads a copy to the computer to edit in the PowerPoint app).</a:t>
            </a:r>
          </a:p>
          <a:p>
            <a:pPr marL="342900" indent="-342900">
              <a:lnSpc>
                <a:spcPct val="150000"/>
              </a:lnSpc>
              <a:buFont typeface="Arial"/>
              <a:buChar char="•"/>
            </a:pPr>
            <a:r>
              <a:rPr lang="en-AU" sz="1800" dirty="0">
                <a:solidFill>
                  <a:srgbClr val="22272B"/>
                </a:solidFill>
                <a:latin typeface="Arial"/>
                <a:cs typeface="Arial"/>
              </a:rPr>
              <a:t>To convert the PowerPoint to Google Slides:</a:t>
            </a:r>
          </a:p>
          <a:p>
            <a:pPr marL="913765" lvl="1" indent="-457200">
              <a:lnSpc>
                <a:spcPct val="150000"/>
              </a:lnSpc>
              <a:buFont typeface="+mj-lt"/>
              <a:buAutoNum type="arabicPeriod"/>
            </a:pPr>
            <a:r>
              <a:rPr lang="en-AU" dirty="0">
                <a:solidFill>
                  <a:srgbClr val="22272B"/>
                </a:solidFill>
                <a:latin typeface="Arial"/>
                <a:cs typeface="Arial"/>
              </a:rPr>
              <a:t>Upload the file into Google Drive and open it.</a:t>
            </a:r>
          </a:p>
          <a:p>
            <a:pPr marL="913765" lvl="1" indent="-457200">
              <a:lnSpc>
                <a:spcPct val="150000"/>
              </a:lnSpc>
              <a:buFont typeface="+mj-lt"/>
              <a:buAutoNum type="arabicPeriod"/>
            </a:pPr>
            <a:r>
              <a:rPr lang="en-AU" dirty="0">
                <a:solidFill>
                  <a:srgbClr val="22272B"/>
                </a:solidFill>
                <a:latin typeface="Arial"/>
                <a:cs typeface="Arial"/>
              </a:rPr>
              <a:t>Go to </a:t>
            </a:r>
            <a:r>
              <a:rPr lang="en-AU" b="1" dirty="0">
                <a:solidFill>
                  <a:srgbClr val="22272B"/>
                </a:solidFill>
                <a:latin typeface="Arial"/>
                <a:cs typeface="Arial"/>
              </a:rPr>
              <a:t>File</a:t>
            </a:r>
            <a:r>
              <a:rPr lang="en-AU" dirty="0">
                <a:solidFill>
                  <a:srgbClr val="22272B"/>
                </a:solidFill>
                <a:latin typeface="Arial"/>
                <a:cs typeface="Arial"/>
              </a:rPr>
              <a:t> &gt; </a:t>
            </a:r>
            <a:r>
              <a:rPr lang="en-AU" b="1" dirty="0">
                <a:solidFill>
                  <a:srgbClr val="22272B"/>
                </a:solidFill>
                <a:latin typeface="Arial"/>
                <a:cs typeface="Arial"/>
              </a:rPr>
              <a:t>Save as </a:t>
            </a:r>
            <a:r>
              <a:rPr lang="en-AU" dirty="0">
                <a:solidFill>
                  <a:srgbClr val="22272B"/>
                </a:solidFill>
                <a:latin typeface="Arial"/>
                <a:cs typeface="Arial"/>
              </a:rPr>
              <a:t>Google Slides.</a:t>
            </a:r>
          </a:p>
          <a:p>
            <a:pPr marL="456565" lvl="1">
              <a:lnSpc>
                <a:spcPct val="150000"/>
              </a:lnSpc>
            </a:pPr>
            <a:r>
              <a:rPr lang="en-AU" dirty="0">
                <a:solidFill>
                  <a:srgbClr val="22272B"/>
                </a:solidFill>
                <a:latin typeface="Arial"/>
                <a:cs typeface="Arial"/>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202856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1FDB573-8C25-F9AA-CCF6-44508D64155E}"/>
              </a:ext>
              <a:ext uri="{C183D7F6-B498-43B3-948B-1728B52AA6E4}">
                <adec:decorative xmlns:adec="http://schemas.microsoft.com/office/drawing/2017/decorative" val="1"/>
              </a:ext>
            </a:extLst>
          </p:cNvPr>
          <p:cNvSpPr/>
          <p:nvPr/>
        </p:nvSpPr>
        <p:spPr>
          <a:xfrm>
            <a:off x="0" y="4600575"/>
            <a:ext cx="5040000" cy="22574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1C684FB-9516-3400-BF04-8AD618D2EE4D}"/>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Rhythmic dictations</a:t>
            </a:r>
          </a:p>
        </p:txBody>
      </p:sp>
      <p:sp>
        <p:nvSpPr>
          <p:cNvPr id="15" name="Text Placeholder 14">
            <a:extLst>
              <a:ext uri="{FF2B5EF4-FFF2-40B4-BE49-F238E27FC236}">
                <a16:creationId xmlns:a16="http://schemas.microsoft.com/office/drawing/2014/main" id="{392973C5-15C6-5E97-10B5-F6CE228EB3FB}"/>
              </a:ext>
              <a:ext uri="{C183D7F6-B498-43B3-948B-1728B52AA6E4}">
                <adec:decorative xmlns:adec="http://schemas.microsoft.com/office/drawing/2017/decorative" val="1"/>
              </a:ext>
            </a:extLst>
          </p:cNvPr>
          <p:cNvSpPr>
            <a:spLocks noGrp="1"/>
          </p:cNvSpPr>
          <p:nvPr>
            <p:ph type="body" sz="quarter" idx="18"/>
          </p:nvPr>
        </p:nvSpPr>
        <p:spPr/>
        <p:txBody>
          <a:bodyPr/>
          <a:lstStyle/>
          <a:p>
            <a:r>
              <a:rPr lang="en-US" dirty="0">
                <a:latin typeface="Arial" panose="020B0604020202020204" pitchFamily="34" charset="0"/>
                <a:cs typeface="Arial" panose="020B0604020202020204" pitchFamily="34" charset="0"/>
              </a:rPr>
              <a:t>2-bar rhythm</a:t>
            </a:r>
          </a:p>
        </p:txBody>
      </p:sp>
      <p:pic>
        <p:nvPicPr>
          <p:cNvPr id="28" name="Picture Placeholder 13" descr="A child playing drums in a classroom.">
            <a:extLst>
              <a:ext uri="{FF2B5EF4-FFF2-40B4-BE49-F238E27FC236}">
                <a16:creationId xmlns:a16="http://schemas.microsoft.com/office/drawing/2014/main" id="{BD95B48B-F6B7-6912-C333-AED735B6BD85}"/>
              </a:ext>
            </a:extLst>
          </p:cNvPr>
          <p:cNvPicPr>
            <a:picLocks noGrp="1" noChangeAspect="1"/>
          </p:cNvPicPr>
          <p:nvPr>
            <p:ph type="pic" sz="quarter" idx="13"/>
          </p:nvPr>
        </p:nvPicPr>
        <p:blipFill rotWithShape="1">
          <a:blip r:embed="rId2" cstate="hqprint">
            <a:extLst>
              <a:ext uri="{28A0092B-C50C-407E-A947-70E740481C1C}">
                <a14:useLocalDpi xmlns:a14="http://schemas.microsoft.com/office/drawing/2010/main"/>
              </a:ext>
            </a:extLst>
          </a:blip>
          <a:srcRect b="-246"/>
          <a:stretch/>
        </p:blipFill>
        <p:spPr>
          <a:xfrm>
            <a:off x="0" y="0"/>
            <a:ext cx="5040000" cy="4600575"/>
          </a:xfrm>
          <a:prstGeom prst="rect">
            <a:avLst/>
          </a:prstGeom>
        </p:spPr>
      </p:pic>
      <p:pic>
        <p:nvPicPr>
          <p:cNvPr id="10" name="Picture 9" descr="Crotchet note">
            <a:extLst>
              <a:ext uri="{FF2B5EF4-FFF2-40B4-BE49-F238E27FC236}">
                <a16:creationId xmlns:a16="http://schemas.microsoft.com/office/drawing/2014/main" id="{25E2E7D4-393A-A775-97CF-2400714AD93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8935" y="5028322"/>
            <a:ext cx="331752" cy="902161"/>
          </a:xfrm>
          <a:prstGeom prst="rect">
            <a:avLst/>
          </a:prstGeom>
        </p:spPr>
      </p:pic>
      <p:pic>
        <p:nvPicPr>
          <p:cNvPr id="11" name="Picture 10" descr="Crotchet rest symbol.">
            <a:extLst>
              <a:ext uri="{FF2B5EF4-FFF2-40B4-BE49-F238E27FC236}">
                <a16:creationId xmlns:a16="http://schemas.microsoft.com/office/drawing/2014/main" id="{41A19389-432B-1B55-FF00-CB062AFEEBE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310591" y="4913658"/>
            <a:ext cx="477780" cy="1129212"/>
          </a:xfrm>
          <a:prstGeom prst="rect">
            <a:avLst/>
          </a:prstGeom>
        </p:spPr>
      </p:pic>
      <p:pic>
        <p:nvPicPr>
          <p:cNvPr id="12" name="Picture 11" descr="Pair of quavers.">
            <a:extLst>
              <a:ext uri="{FF2B5EF4-FFF2-40B4-BE49-F238E27FC236}">
                <a16:creationId xmlns:a16="http://schemas.microsoft.com/office/drawing/2014/main" id="{0E5A1527-2D21-0358-71E8-88E46FF540A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076968" y="5025244"/>
            <a:ext cx="836014" cy="906421"/>
          </a:xfrm>
          <a:prstGeom prst="rect">
            <a:avLst/>
          </a:prstGeom>
        </p:spPr>
      </p:pic>
      <p:pic>
        <p:nvPicPr>
          <p:cNvPr id="13" name="Picture 12" descr="Set of 4 semiquavers.">
            <a:extLst>
              <a:ext uri="{FF2B5EF4-FFF2-40B4-BE49-F238E27FC236}">
                <a16:creationId xmlns:a16="http://schemas.microsoft.com/office/drawing/2014/main" id="{A834771D-0D3D-CC86-D129-8BCB67015A31}"/>
              </a:ext>
            </a:extLst>
          </p:cNvPr>
          <p:cNvPicPr>
            <a:picLocks noChangeAspect="1"/>
          </p:cNvPicPr>
          <p:nvPr/>
        </p:nvPicPr>
        <p:blipFill>
          <a:blip r:embed="rId6"/>
          <a:stretch>
            <a:fillRect/>
          </a:stretch>
        </p:blipFill>
        <p:spPr>
          <a:xfrm>
            <a:off x="3339687" y="4976788"/>
            <a:ext cx="1384128" cy="955412"/>
          </a:xfrm>
          <a:prstGeom prst="rect">
            <a:avLst/>
          </a:prstGeom>
        </p:spPr>
      </p:pic>
      <p:sp>
        <p:nvSpPr>
          <p:cNvPr id="8" name="Text Placeholder 7">
            <a:extLst>
              <a:ext uri="{FF2B5EF4-FFF2-40B4-BE49-F238E27FC236}">
                <a16:creationId xmlns:a16="http://schemas.microsoft.com/office/drawing/2014/main" id="{54F48A5A-374C-84A6-BDB8-6D574AF4F236}"/>
              </a:ext>
            </a:extLst>
          </p:cNvPr>
          <p:cNvSpPr>
            <a:spLocks noGrp="1"/>
          </p:cNvSpPr>
          <p:nvPr>
            <p:ph type="body" sz="quarter" idx="17"/>
          </p:nvPr>
        </p:nvSpPr>
        <p:spPr/>
        <p:txBody>
          <a:bodyPr vert="horz" lIns="0" tIns="0" rIns="0" bIns="0" rtlCol="0" anchor="t">
            <a:noAutofit/>
          </a:bodyPr>
          <a:lstStyle/>
          <a:p>
            <a:r>
              <a:rPr lang="en-US" sz="2800" b="1" dirty="0"/>
              <a:t>4</a:t>
            </a:r>
            <a:endParaRPr lang="en-US" dirty="0"/>
          </a:p>
          <a:p>
            <a:pPr>
              <a:lnSpc>
                <a:spcPct val="100000"/>
              </a:lnSpc>
            </a:pPr>
            <a:r>
              <a:rPr lang="en-US" sz="2800" b="1" dirty="0"/>
              <a:t>4</a:t>
            </a:r>
          </a:p>
          <a:p>
            <a:endParaRPr lang="en-US" dirty="0"/>
          </a:p>
          <a:p>
            <a:endParaRPr lang="en-US" dirty="0">
              <a:ea typeface="+mn-lt"/>
              <a:cs typeface="+mn-lt"/>
            </a:endParaRPr>
          </a:p>
          <a:p>
            <a:pPr>
              <a:lnSpc>
                <a:spcPct val="100000"/>
              </a:lnSpc>
            </a:pPr>
            <a:r>
              <a:rPr lang="en-US" sz="2800" b="1" dirty="0">
                <a:ea typeface="+mn-lt"/>
                <a:cs typeface="+mn-lt"/>
              </a:rPr>
              <a:t>4 </a:t>
            </a:r>
            <a:endParaRPr lang="en-US" sz="2800" dirty="0">
              <a:ea typeface="+mn-lt"/>
              <a:cs typeface="+mn-lt"/>
            </a:endParaRPr>
          </a:p>
          <a:p>
            <a:pPr>
              <a:lnSpc>
                <a:spcPct val="100000"/>
              </a:lnSpc>
            </a:pPr>
            <a:r>
              <a:rPr lang="en-US" sz="2800" b="1" dirty="0">
                <a:ea typeface="+mn-lt"/>
                <a:cs typeface="+mn-lt"/>
              </a:rPr>
              <a:t>4</a:t>
            </a:r>
            <a:endParaRPr lang="en-US" sz="2800" dirty="0"/>
          </a:p>
          <a:p>
            <a:endParaRPr lang="en-US" sz="2800" b="1" dirty="0"/>
          </a:p>
        </p:txBody>
      </p:sp>
      <p:sp>
        <p:nvSpPr>
          <p:cNvPr id="2" name="Slide Number Placeholder 2">
            <a:extLst>
              <a:ext uri="{FF2B5EF4-FFF2-40B4-BE49-F238E27FC236}">
                <a16:creationId xmlns:a16="http://schemas.microsoft.com/office/drawing/2014/main" id="{55DEE652-81B3-3511-858D-0F003EC234DE}"/>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10</a:t>
            </a:fld>
            <a:endParaRPr lang="en-AU" sz="1200"/>
          </a:p>
        </p:txBody>
      </p:sp>
    </p:spTree>
    <p:extLst>
      <p:ext uri="{BB962C8B-B14F-4D97-AF65-F5344CB8AC3E}">
        <p14:creationId xmlns:p14="http://schemas.microsoft.com/office/powerpoint/2010/main" val="374038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85DC-428D-2E64-A274-82E6F3D9A8FC}"/>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Tuned percussion instruments</a:t>
            </a:r>
          </a:p>
        </p:txBody>
      </p:sp>
      <p:grpSp>
        <p:nvGrpSpPr>
          <p:cNvPr id="4" name="Group 3" descr="Marimba">
            <a:extLst>
              <a:ext uri="{FF2B5EF4-FFF2-40B4-BE49-F238E27FC236}">
                <a16:creationId xmlns:a16="http://schemas.microsoft.com/office/drawing/2014/main" id="{18B3032B-80F8-82E0-3340-2ECB8AE3937E}"/>
              </a:ext>
            </a:extLst>
          </p:cNvPr>
          <p:cNvGrpSpPr/>
          <p:nvPr/>
        </p:nvGrpSpPr>
        <p:grpSpPr>
          <a:xfrm>
            <a:off x="880093" y="1377497"/>
            <a:ext cx="2241143" cy="2124809"/>
            <a:chOff x="880093" y="1377497"/>
            <a:chExt cx="2241143" cy="2124809"/>
          </a:xfrm>
        </p:grpSpPr>
        <p:pic>
          <p:nvPicPr>
            <p:cNvPr id="1034" name="Picture 10">
              <a:extLst>
                <a:ext uri="{FF2B5EF4-FFF2-40B4-BE49-F238E27FC236}">
                  <a16:creationId xmlns:a16="http://schemas.microsoft.com/office/drawing/2014/main" id="{2E93FFC7-C225-DC22-18D3-ADD58523A574}"/>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880093" y="1377497"/>
              <a:ext cx="2241143" cy="15245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9">
              <a:extLst>
                <a:ext uri="{FF2B5EF4-FFF2-40B4-BE49-F238E27FC236}">
                  <a16:creationId xmlns:a16="http://schemas.microsoft.com/office/drawing/2014/main" id="{C3D5B23A-335B-351D-B980-8256C56FEAAC}"/>
                </a:ext>
              </a:extLst>
            </p:cNvPr>
            <p:cNvSpPr>
              <a:spLocks noChangeArrowheads="1"/>
            </p:cNvSpPr>
            <p:nvPr/>
          </p:nvSpPr>
          <p:spPr bwMode="auto">
            <a:xfrm>
              <a:off x="1492480" y="3132974"/>
              <a:ext cx="11464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800" b="0" i="0" u="none" strike="noStrike" cap="none" normalizeH="0" baseline="0" dirty="0">
                  <a:ln>
                    <a:noFill/>
                  </a:ln>
                  <a:solidFill>
                    <a:srgbClr val="000000"/>
                  </a:solidFill>
                  <a:effectLst/>
                  <a:latin typeface="+mj-lt"/>
                  <a:cs typeface="Arial" panose="020B0604020202020204" pitchFamily="34" charset="0"/>
                </a:rPr>
                <a:t>Marimba</a:t>
              </a:r>
              <a:r>
                <a:rPr kumimoji="0" lang="en-AU" altLang="en-US" sz="1800" b="0" i="0" u="none" strike="noStrike" cap="none" normalizeH="0" baseline="0" dirty="0">
                  <a:ln>
                    <a:noFill/>
                  </a:ln>
                  <a:solidFill>
                    <a:schemeClr val="tx1"/>
                  </a:solidFill>
                  <a:effectLst/>
                  <a:latin typeface="+mj-lt"/>
                  <a:cs typeface="Arial" panose="020B0604020202020204" pitchFamily="34" charset="0"/>
                </a:rPr>
                <a:t> </a:t>
              </a:r>
            </a:p>
          </p:txBody>
        </p:sp>
      </p:grpSp>
      <p:grpSp>
        <p:nvGrpSpPr>
          <p:cNvPr id="6" name="Group 5" descr="Tubular bells">
            <a:extLst>
              <a:ext uri="{FF2B5EF4-FFF2-40B4-BE49-F238E27FC236}">
                <a16:creationId xmlns:a16="http://schemas.microsoft.com/office/drawing/2014/main" id="{8956FDD2-6A1B-0F78-18D7-B273A729817E}"/>
              </a:ext>
            </a:extLst>
          </p:cNvPr>
          <p:cNvGrpSpPr/>
          <p:nvPr/>
        </p:nvGrpSpPr>
        <p:grpSpPr>
          <a:xfrm>
            <a:off x="4730343" y="1326139"/>
            <a:ext cx="2023712" cy="2160778"/>
            <a:chOff x="4730343" y="1326139"/>
            <a:chExt cx="2023712" cy="2160778"/>
          </a:xfrm>
        </p:grpSpPr>
        <p:pic>
          <p:nvPicPr>
            <p:cNvPr id="1036" name="Picture 12">
              <a:extLst>
                <a:ext uri="{FF2B5EF4-FFF2-40B4-BE49-F238E27FC236}">
                  <a16:creationId xmlns:a16="http://schemas.microsoft.com/office/drawing/2014/main" id="{3562ED69-D86C-C570-8F6E-124EC8EF7B4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4860770" y="1326139"/>
              <a:ext cx="1220265" cy="17106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A297DF-FFA6-572E-FD49-7AD6015608C1}"/>
                </a:ext>
              </a:extLst>
            </p:cNvPr>
            <p:cNvSpPr txBox="1"/>
            <p:nvPr/>
          </p:nvSpPr>
          <p:spPr>
            <a:xfrm>
              <a:off x="4730343" y="3117585"/>
              <a:ext cx="2023712" cy="369332"/>
            </a:xfrm>
            <a:prstGeom prst="rect">
              <a:avLst/>
            </a:prstGeom>
            <a:noFill/>
          </p:spPr>
          <p:txBody>
            <a:bodyPr wrap="square">
              <a:spAutoFit/>
            </a:bodyPr>
            <a:lstStyle/>
            <a:p>
              <a:r>
                <a:rPr lang="en-AU" sz="1800" b="0" i="0" dirty="0">
                  <a:solidFill>
                    <a:srgbClr val="000000"/>
                  </a:solidFill>
                  <a:effectLst/>
                  <a:highlight>
                    <a:srgbClr val="FFFFFF"/>
                  </a:highlight>
                  <a:latin typeface="+mj-lt"/>
                  <a:cs typeface="Arial" panose="020B0604020202020204" pitchFamily="34" charset="0"/>
                </a:rPr>
                <a:t>Tubular bells </a:t>
              </a:r>
              <a:endParaRPr lang="en-AU" sz="1800" dirty="0">
                <a:latin typeface="+mj-lt"/>
                <a:cs typeface="Arial" panose="020B0604020202020204" pitchFamily="34" charset="0"/>
              </a:endParaRPr>
            </a:p>
          </p:txBody>
        </p:sp>
      </p:grpSp>
      <p:grpSp>
        <p:nvGrpSpPr>
          <p:cNvPr id="8" name="Group 7" descr="Vibraphone">
            <a:extLst>
              <a:ext uri="{FF2B5EF4-FFF2-40B4-BE49-F238E27FC236}">
                <a16:creationId xmlns:a16="http://schemas.microsoft.com/office/drawing/2014/main" id="{CEB111CE-D394-4CF1-A1ED-4E2092C77198}"/>
              </a:ext>
            </a:extLst>
          </p:cNvPr>
          <p:cNvGrpSpPr/>
          <p:nvPr/>
        </p:nvGrpSpPr>
        <p:grpSpPr>
          <a:xfrm>
            <a:off x="8029091" y="1275359"/>
            <a:ext cx="2410909" cy="2176141"/>
            <a:chOff x="8029091" y="1275359"/>
            <a:chExt cx="2410909" cy="2176141"/>
          </a:xfrm>
        </p:grpSpPr>
        <p:pic>
          <p:nvPicPr>
            <p:cNvPr id="1040" name="Picture 16">
              <a:extLst>
                <a:ext uri="{FF2B5EF4-FFF2-40B4-BE49-F238E27FC236}">
                  <a16:creationId xmlns:a16="http://schemas.microsoft.com/office/drawing/2014/main" id="{77BBA077-DC10-EE9B-F050-18631B9896F2}"/>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8029091" y="1275359"/>
              <a:ext cx="2410909" cy="17533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7F59F69-7FA9-64B7-BB33-6360BC42F970}"/>
                </a:ext>
              </a:extLst>
            </p:cNvPr>
            <p:cNvSpPr txBox="1"/>
            <p:nvPr/>
          </p:nvSpPr>
          <p:spPr>
            <a:xfrm>
              <a:off x="8656920" y="3082168"/>
              <a:ext cx="1783080" cy="369332"/>
            </a:xfrm>
            <a:prstGeom prst="rect">
              <a:avLst/>
            </a:prstGeom>
            <a:noFill/>
          </p:spPr>
          <p:txBody>
            <a:bodyPr wrap="square">
              <a:spAutoFit/>
            </a:bodyPr>
            <a:lstStyle/>
            <a:p>
              <a:r>
                <a:rPr lang="en-AU" sz="1800" b="0" i="0" dirty="0">
                  <a:solidFill>
                    <a:srgbClr val="000000"/>
                  </a:solidFill>
                  <a:effectLst/>
                  <a:latin typeface="+mj-lt"/>
                  <a:cs typeface="Arial" panose="020B0604020202020204" pitchFamily="34" charset="0"/>
                </a:rPr>
                <a:t>Vibraphone</a:t>
              </a:r>
              <a:r>
                <a:rPr lang="en-AU" sz="1800" b="0" i="0" dirty="0">
                  <a:solidFill>
                    <a:srgbClr val="000000"/>
                  </a:solidFill>
                  <a:effectLst/>
                  <a:latin typeface="+mj-lt"/>
                </a:rPr>
                <a:t> </a:t>
              </a:r>
              <a:endParaRPr lang="en-AU" sz="1800" dirty="0">
                <a:latin typeface="+mj-lt"/>
              </a:endParaRPr>
            </a:p>
          </p:txBody>
        </p:sp>
      </p:grpSp>
      <p:grpSp>
        <p:nvGrpSpPr>
          <p:cNvPr id="10" name="Group 9" descr="Glockenspiel">
            <a:extLst>
              <a:ext uri="{FF2B5EF4-FFF2-40B4-BE49-F238E27FC236}">
                <a16:creationId xmlns:a16="http://schemas.microsoft.com/office/drawing/2014/main" id="{EA873605-BA67-7B87-9400-1641447C5528}"/>
              </a:ext>
            </a:extLst>
          </p:cNvPr>
          <p:cNvGrpSpPr/>
          <p:nvPr/>
        </p:nvGrpSpPr>
        <p:grpSpPr>
          <a:xfrm>
            <a:off x="2097774" y="4642531"/>
            <a:ext cx="2410909" cy="1563057"/>
            <a:chOff x="2097774" y="4642531"/>
            <a:chExt cx="2410909" cy="1563057"/>
          </a:xfrm>
        </p:grpSpPr>
        <p:pic>
          <p:nvPicPr>
            <p:cNvPr id="1042" name="Picture 18">
              <a:extLst>
                <a:ext uri="{FF2B5EF4-FFF2-40B4-BE49-F238E27FC236}">
                  <a16:creationId xmlns:a16="http://schemas.microsoft.com/office/drawing/2014/main" id="{EC58190E-AC26-57F7-B582-BDC68B56A0C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2097774" y="4642531"/>
              <a:ext cx="2410909" cy="11487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40FCA6F-7449-06B1-C558-9001AE0DD79F}"/>
                </a:ext>
              </a:extLst>
            </p:cNvPr>
            <p:cNvSpPr txBox="1"/>
            <p:nvPr/>
          </p:nvSpPr>
          <p:spPr>
            <a:xfrm>
              <a:off x="2455820" y="5836256"/>
              <a:ext cx="1657725" cy="369332"/>
            </a:xfrm>
            <a:prstGeom prst="rect">
              <a:avLst/>
            </a:prstGeom>
            <a:noFill/>
          </p:spPr>
          <p:txBody>
            <a:bodyPr wrap="square">
              <a:spAutoFit/>
            </a:bodyPr>
            <a:lstStyle/>
            <a:p>
              <a:r>
                <a:rPr lang="en-AU" sz="1800" b="0" i="0">
                  <a:solidFill>
                    <a:srgbClr val="000000"/>
                  </a:solidFill>
                  <a:effectLst/>
                  <a:latin typeface="+mj-lt"/>
                  <a:cs typeface="Arial" panose="020B0604020202020204" pitchFamily="34" charset="0"/>
                </a:rPr>
                <a:t>Glockenspiel</a:t>
              </a:r>
              <a:r>
                <a:rPr lang="en-AU" sz="1800" b="0" i="0">
                  <a:solidFill>
                    <a:srgbClr val="000000"/>
                  </a:solidFill>
                  <a:effectLst/>
                  <a:latin typeface="+mj-lt"/>
                </a:rPr>
                <a:t> </a:t>
              </a:r>
              <a:endParaRPr lang="en-AU" sz="1800">
                <a:latin typeface="+mj-lt"/>
              </a:endParaRPr>
            </a:p>
          </p:txBody>
        </p:sp>
      </p:grpSp>
      <p:grpSp>
        <p:nvGrpSpPr>
          <p:cNvPr id="12" name="Group 11" descr="Timpani">
            <a:extLst>
              <a:ext uri="{FF2B5EF4-FFF2-40B4-BE49-F238E27FC236}">
                <a16:creationId xmlns:a16="http://schemas.microsoft.com/office/drawing/2014/main" id="{384810EA-480C-63B3-2C8F-19712703E64F}"/>
              </a:ext>
            </a:extLst>
          </p:cNvPr>
          <p:cNvGrpSpPr/>
          <p:nvPr/>
        </p:nvGrpSpPr>
        <p:grpSpPr>
          <a:xfrm>
            <a:off x="6367690" y="4377125"/>
            <a:ext cx="2699308" cy="1870641"/>
            <a:chOff x="6367690" y="4377125"/>
            <a:chExt cx="2699308" cy="1870641"/>
          </a:xfrm>
        </p:grpSpPr>
        <p:pic>
          <p:nvPicPr>
            <p:cNvPr id="1044" name="Picture 20">
              <a:extLst>
                <a:ext uri="{FF2B5EF4-FFF2-40B4-BE49-F238E27FC236}">
                  <a16:creationId xmlns:a16="http://schemas.microsoft.com/office/drawing/2014/main" id="{E5E36717-D6C5-59E6-E801-2830B92804A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p:blipFill>
          <p:spPr bwMode="auto">
            <a:xfrm>
              <a:off x="6367690" y="4377125"/>
              <a:ext cx="2699308" cy="13749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8EE6EA6-BA7F-1493-4FDD-2C7521F0134C}"/>
                </a:ext>
              </a:extLst>
            </p:cNvPr>
            <p:cNvSpPr txBox="1"/>
            <p:nvPr/>
          </p:nvSpPr>
          <p:spPr>
            <a:xfrm>
              <a:off x="7132079" y="5878434"/>
              <a:ext cx="1170529" cy="369332"/>
            </a:xfrm>
            <a:prstGeom prst="rect">
              <a:avLst/>
            </a:prstGeom>
            <a:noFill/>
          </p:spPr>
          <p:txBody>
            <a:bodyPr wrap="square">
              <a:spAutoFit/>
            </a:bodyPr>
            <a:lstStyle/>
            <a:p>
              <a:r>
                <a:rPr lang="en-AU" sz="1800" b="0" i="0" dirty="0">
                  <a:solidFill>
                    <a:srgbClr val="000000"/>
                  </a:solidFill>
                  <a:effectLst/>
                  <a:latin typeface="+mj-lt"/>
                  <a:cs typeface="Arial" panose="020B0604020202020204" pitchFamily="34" charset="0"/>
                </a:rPr>
                <a:t>Timpani</a:t>
              </a:r>
              <a:r>
                <a:rPr lang="en-AU" sz="1800" b="0" i="0" dirty="0">
                  <a:solidFill>
                    <a:srgbClr val="000000"/>
                  </a:solidFill>
                  <a:effectLst/>
                  <a:latin typeface="+mj-lt"/>
                </a:rPr>
                <a:t> </a:t>
              </a:r>
              <a:endParaRPr lang="en-AU" sz="1800" dirty="0">
                <a:latin typeface="+mj-lt"/>
              </a:endParaRPr>
            </a:p>
          </p:txBody>
        </p:sp>
      </p:grpSp>
      <p:sp>
        <p:nvSpPr>
          <p:cNvPr id="3" name="Slide Number Placeholder 2">
            <a:extLst>
              <a:ext uri="{FF2B5EF4-FFF2-40B4-BE49-F238E27FC236}">
                <a16:creationId xmlns:a16="http://schemas.microsoft.com/office/drawing/2014/main" id="{DC38401F-887D-AECE-93EC-EA4544BC2F6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15594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8401F-887D-AECE-93EC-EA4544BC2F6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
        <p:nvSpPr>
          <p:cNvPr id="2" name="Title 1">
            <a:extLst>
              <a:ext uri="{FF2B5EF4-FFF2-40B4-BE49-F238E27FC236}">
                <a16:creationId xmlns:a16="http://schemas.microsoft.com/office/drawing/2014/main" id="{5C4885DC-428D-2E64-A274-82E6F3D9A8FC}"/>
              </a:ext>
            </a:extLst>
          </p:cNvPr>
          <p:cNvSpPr>
            <a:spLocks noGrp="1"/>
          </p:cNvSpPr>
          <p:nvPr>
            <p:ph type="title"/>
          </p:nvPr>
        </p:nvSpPr>
        <p:spPr/>
        <p:txBody>
          <a:bodyPr/>
          <a:lstStyle/>
          <a:p>
            <a:r>
              <a:rPr lang="en-AU">
                <a:latin typeface="Arial" panose="020B0604020202020204" pitchFamily="34" charset="0"/>
                <a:cs typeface="Arial" panose="020B0604020202020204" pitchFamily="34" charset="0"/>
              </a:rPr>
              <a:t>Global music tuned percussion instruments</a:t>
            </a:r>
          </a:p>
        </p:txBody>
      </p:sp>
      <p:grpSp>
        <p:nvGrpSpPr>
          <p:cNvPr id="5" name="Group 4" descr="Gangsa – Indonesian gamelan">
            <a:extLst>
              <a:ext uri="{FF2B5EF4-FFF2-40B4-BE49-F238E27FC236}">
                <a16:creationId xmlns:a16="http://schemas.microsoft.com/office/drawing/2014/main" id="{25D30B8F-D2D5-583D-40EC-710D68B5995B}"/>
              </a:ext>
            </a:extLst>
          </p:cNvPr>
          <p:cNvGrpSpPr/>
          <p:nvPr/>
        </p:nvGrpSpPr>
        <p:grpSpPr>
          <a:xfrm>
            <a:off x="461793" y="1578794"/>
            <a:ext cx="3257031" cy="3692971"/>
            <a:chOff x="461793" y="1578794"/>
            <a:chExt cx="3257031" cy="3692971"/>
          </a:xfrm>
        </p:grpSpPr>
        <p:pic>
          <p:nvPicPr>
            <p:cNvPr id="4" name="Picture 2" descr="Gangsa - Indonesian gamelan instrument">
              <a:extLst>
                <a:ext uri="{FF2B5EF4-FFF2-40B4-BE49-F238E27FC236}">
                  <a16:creationId xmlns:a16="http://schemas.microsoft.com/office/drawing/2014/main" id="{B774E501-FCE2-EE5B-D947-BA735737570A}"/>
                </a:ext>
              </a:extLst>
            </p:cNvPr>
            <p:cNvPicPr>
              <a:picLocks noChangeAspect="1" noChangeArrowheads="1"/>
            </p:cNvPicPr>
            <p:nvPr/>
          </p:nvPicPr>
          <p:blipFill>
            <a:blip r:embed="rId2">
              <a:extLst>
                <a:ext uri="{28A0092B-C50C-407E-A947-70E740481C1C}">
                  <a14:useLocalDpi xmlns:a14="http://schemas.microsoft.com/office/drawing/2010/main"/>
                </a:ext>
              </a:extLst>
            </a:blip>
            <a:srcRect l="3633" r="3633"/>
            <a:stretch/>
          </p:blipFill>
          <p:spPr bwMode="auto">
            <a:xfrm>
              <a:off x="461793" y="2188615"/>
              <a:ext cx="3257031" cy="30831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4659F43-841A-5313-4172-3E029E035514}"/>
                </a:ext>
              </a:extLst>
            </p:cNvPr>
            <p:cNvSpPr txBox="1"/>
            <p:nvPr/>
          </p:nvSpPr>
          <p:spPr>
            <a:xfrm>
              <a:off x="510828" y="1578794"/>
              <a:ext cx="3141014"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dirty="0" err="1">
                  <a:solidFill>
                    <a:srgbClr val="000000"/>
                  </a:solidFill>
                  <a:latin typeface="Arial"/>
                  <a:cs typeface="Arial"/>
                </a:rPr>
                <a:t>Gangsa</a:t>
              </a:r>
              <a:r>
                <a:rPr lang="en-US" sz="1800" dirty="0">
                  <a:solidFill>
                    <a:srgbClr val="000000"/>
                  </a:solidFill>
                  <a:latin typeface="Arial"/>
                  <a:cs typeface="Arial"/>
                </a:rPr>
                <a:t> – Indonesian gamelan</a:t>
              </a:r>
              <a:endParaRPr lang="en-US" sz="1800" dirty="0"/>
            </a:p>
            <a:p>
              <a:endParaRPr lang="en-US" sz="1800" dirty="0"/>
            </a:p>
          </p:txBody>
        </p:sp>
      </p:grpSp>
      <p:grpSp>
        <p:nvGrpSpPr>
          <p:cNvPr id="7" name="Group 6" descr="Saron – Indonesian gamelan instrument">
            <a:extLst>
              <a:ext uri="{FF2B5EF4-FFF2-40B4-BE49-F238E27FC236}">
                <a16:creationId xmlns:a16="http://schemas.microsoft.com/office/drawing/2014/main" id="{4479E845-41C3-EB74-E1F1-ACF9FAD4E25A}"/>
              </a:ext>
            </a:extLst>
          </p:cNvPr>
          <p:cNvGrpSpPr/>
          <p:nvPr/>
        </p:nvGrpSpPr>
        <p:grpSpPr>
          <a:xfrm>
            <a:off x="4298341" y="1101815"/>
            <a:ext cx="3595318" cy="3076945"/>
            <a:chOff x="4298341" y="1101815"/>
            <a:chExt cx="3595318" cy="3076945"/>
          </a:xfrm>
        </p:grpSpPr>
        <p:pic>
          <p:nvPicPr>
            <p:cNvPr id="6" name="Picture 4">
              <a:extLst>
                <a:ext uri="{FF2B5EF4-FFF2-40B4-BE49-F238E27FC236}">
                  <a16:creationId xmlns:a16="http://schemas.microsoft.com/office/drawing/2014/main" id="{EF7F5673-DA50-E4F1-85FF-88AE98D55BF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4298341" y="1101815"/>
              <a:ext cx="3595318" cy="23149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9C8FA3B-D489-A8ED-73C5-7A866BB60838}"/>
                </a:ext>
              </a:extLst>
            </p:cNvPr>
            <p:cNvSpPr txBox="1"/>
            <p:nvPr/>
          </p:nvSpPr>
          <p:spPr>
            <a:xfrm>
              <a:off x="4633725" y="3624762"/>
              <a:ext cx="3153014"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dirty="0" err="1">
                  <a:solidFill>
                    <a:srgbClr val="000000"/>
                  </a:solidFill>
                  <a:latin typeface="Arial"/>
                  <a:cs typeface="Arial"/>
                </a:rPr>
                <a:t>Saron</a:t>
              </a:r>
              <a:r>
                <a:rPr lang="en-US" sz="1800" dirty="0">
                  <a:solidFill>
                    <a:srgbClr val="000000"/>
                  </a:solidFill>
                  <a:latin typeface="Arial"/>
                  <a:cs typeface="Arial"/>
                </a:rPr>
                <a:t> – Indonesian gamelan </a:t>
              </a:r>
              <a:endParaRPr lang="en-US" sz="1800" dirty="0"/>
            </a:p>
            <a:p>
              <a:endParaRPr lang="en-US" sz="1800" dirty="0"/>
            </a:p>
          </p:txBody>
        </p:sp>
      </p:grpSp>
      <p:grpSp>
        <p:nvGrpSpPr>
          <p:cNvPr id="9" name="Group 8" descr="Balafon – West Africa">
            <a:extLst>
              <a:ext uri="{FF2B5EF4-FFF2-40B4-BE49-F238E27FC236}">
                <a16:creationId xmlns:a16="http://schemas.microsoft.com/office/drawing/2014/main" id="{7A74EEA5-9141-7E63-A168-D592C7FBC158}"/>
              </a:ext>
            </a:extLst>
          </p:cNvPr>
          <p:cNvGrpSpPr/>
          <p:nvPr/>
        </p:nvGrpSpPr>
        <p:grpSpPr>
          <a:xfrm>
            <a:off x="8134749" y="1595966"/>
            <a:ext cx="3816295" cy="2890813"/>
            <a:chOff x="8134749" y="1595966"/>
            <a:chExt cx="3816295" cy="2890813"/>
          </a:xfrm>
        </p:grpSpPr>
        <p:pic>
          <p:nvPicPr>
            <p:cNvPr id="12" name="Picture 6">
              <a:extLst>
                <a:ext uri="{FF2B5EF4-FFF2-40B4-BE49-F238E27FC236}">
                  <a16:creationId xmlns:a16="http://schemas.microsoft.com/office/drawing/2014/main" id="{AB249BFD-5498-E5AA-279C-2379FA8219B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8134749" y="1943605"/>
              <a:ext cx="3816295" cy="25431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9DF6B95-A6A1-7EF0-A3BF-62A6A51D4DA9}"/>
                </a:ext>
              </a:extLst>
            </p:cNvPr>
            <p:cNvSpPr txBox="1"/>
            <p:nvPr/>
          </p:nvSpPr>
          <p:spPr>
            <a:xfrm>
              <a:off x="8767571" y="1595966"/>
              <a:ext cx="2504368" cy="11387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3200" dirty="0">
                  <a:solidFill>
                    <a:srgbClr val="000000"/>
                  </a:solidFill>
                  <a:latin typeface="Arial"/>
                  <a:cs typeface="Arial"/>
                </a:rPr>
                <a:t> </a:t>
              </a:r>
              <a:r>
                <a:rPr lang="en-US" sz="1800" dirty="0">
                  <a:solidFill>
                    <a:srgbClr val="000000"/>
                  </a:solidFill>
                  <a:latin typeface="Arial"/>
                  <a:cs typeface="Arial"/>
                </a:rPr>
                <a:t>Balafon – West Africa</a:t>
              </a:r>
              <a:endParaRPr lang="en-US" sz="1800" dirty="0"/>
            </a:p>
            <a:p>
              <a:pPr marL="285750" indent="-285750">
                <a:buFont typeface="Arial"/>
                <a:buChar char="•"/>
              </a:pPr>
              <a:endParaRPr lang="en-US" dirty="0">
                <a:solidFill>
                  <a:srgbClr val="000000"/>
                </a:solidFill>
                <a:latin typeface="Arial"/>
                <a:cs typeface="Arial"/>
              </a:endParaRPr>
            </a:p>
            <a:p>
              <a:endParaRPr lang="en-US" sz="1800" dirty="0"/>
            </a:p>
          </p:txBody>
        </p:sp>
      </p:grpSp>
      <p:grpSp>
        <p:nvGrpSpPr>
          <p:cNvPr id="11" name="Group 10" descr="Ranat ek – Thailand">
            <a:extLst>
              <a:ext uri="{FF2B5EF4-FFF2-40B4-BE49-F238E27FC236}">
                <a16:creationId xmlns:a16="http://schemas.microsoft.com/office/drawing/2014/main" id="{C7941DAD-4C6B-9AE8-1C9B-95AFA86AA7FB}"/>
              </a:ext>
            </a:extLst>
          </p:cNvPr>
          <p:cNvGrpSpPr/>
          <p:nvPr/>
        </p:nvGrpSpPr>
        <p:grpSpPr>
          <a:xfrm>
            <a:off x="4176003" y="4486779"/>
            <a:ext cx="5866894" cy="2300897"/>
            <a:chOff x="4176003" y="4486779"/>
            <a:chExt cx="5866894" cy="2300897"/>
          </a:xfrm>
        </p:grpSpPr>
        <p:pic>
          <p:nvPicPr>
            <p:cNvPr id="15" name="Picture 12" descr="Ranat ek - Thai instrument">
              <a:extLst>
                <a:ext uri="{FF2B5EF4-FFF2-40B4-BE49-F238E27FC236}">
                  <a16:creationId xmlns:a16="http://schemas.microsoft.com/office/drawing/2014/main" id="{3379E11A-7145-321F-DC04-8DCB3E9E9B6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4176003" y="4486779"/>
              <a:ext cx="3717656" cy="199287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F777740-6DA1-CE50-2C97-5DD1C84A103E}"/>
                </a:ext>
              </a:extLst>
            </p:cNvPr>
            <p:cNvSpPr txBox="1"/>
            <p:nvPr/>
          </p:nvSpPr>
          <p:spPr>
            <a:xfrm>
              <a:off x="7893659" y="5925902"/>
              <a:ext cx="2149238" cy="8617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dirty="0" err="1">
                  <a:solidFill>
                    <a:srgbClr val="000000"/>
                  </a:solidFill>
                  <a:latin typeface="Arial"/>
                  <a:cs typeface="Arial"/>
                </a:rPr>
                <a:t>Ranat</a:t>
              </a:r>
              <a:r>
                <a:rPr lang="en-US" sz="1800" dirty="0">
                  <a:solidFill>
                    <a:srgbClr val="000000"/>
                  </a:solidFill>
                  <a:latin typeface="Arial"/>
                  <a:cs typeface="Arial"/>
                </a:rPr>
                <a:t> ek – Thailand</a:t>
              </a:r>
              <a:endParaRPr lang="en-US" sz="1800" dirty="0"/>
            </a:p>
            <a:p>
              <a:pPr marL="285750" indent="-285750">
                <a:buFont typeface="Arial"/>
                <a:buChar char="•"/>
              </a:pPr>
              <a:endParaRPr lang="en-US" sz="2000" dirty="0">
                <a:solidFill>
                  <a:srgbClr val="000000"/>
                </a:solidFill>
                <a:latin typeface="Arial"/>
                <a:cs typeface="Arial"/>
              </a:endParaRPr>
            </a:p>
            <a:p>
              <a:endParaRPr lang="en-US" sz="1800" dirty="0"/>
            </a:p>
          </p:txBody>
        </p:sp>
      </p:grpSp>
    </p:spTree>
    <p:extLst>
      <p:ext uri="{BB962C8B-B14F-4D97-AF65-F5344CB8AC3E}">
        <p14:creationId xmlns:p14="http://schemas.microsoft.com/office/powerpoint/2010/main" val="80001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Mallet technique</a:t>
            </a:r>
          </a:p>
        </p:txBody>
      </p:sp>
      <p:sp>
        <p:nvSpPr>
          <p:cNvPr id="10" name="TextBox 9">
            <a:extLst>
              <a:ext uri="{FF2B5EF4-FFF2-40B4-BE49-F238E27FC236}">
                <a16:creationId xmlns:a16="http://schemas.microsoft.com/office/drawing/2014/main" id="{04659F43-841A-5313-4172-3E029E035514}"/>
              </a:ext>
            </a:extLst>
          </p:cNvPr>
          <p:cNvSpPr txBox="1"/>
          <p:nvPr/>
        </p:nvSpPr>
        <p:spPr>
          <a:xfrm>
            <a:off x="280624" y="1404763"/>
            <a:ext cx="6570938" cy="407284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rtl="0" fontAlgn="base">
              <a:lnSpc>
                <a:spcPct val="150000"/>
              </a:lnSpc>
              <a:spcAft>
                <a:spcPts val="600"/>
              </a:spcAft>
              <a:buFont typeface="Arial" panose="020B0604020202020204" pitchFamily="34" charset="0"/>
              <a:buChar char="•"/>
            </a:pPr>
            <a:r>
              <a:rPr lang="en-GB" sz="1800" dirty="0">
                <a:latin typeface="Arial" panose="020B0604020202020204" pitchFamily="34" charset="0"/>
                <a:cs typeface="Arial" panose="020B0604020202020204" pitchFamily="34" charset="0"/>
              </a:rPr>
              <a:t>Hold the mallets loosely in each hand. Two hands, 2 mallets</a:t>
            </a:r>
            <a:endParaRPr lang="en-US" sz="1800" dirty="0"/>
          </a:p>
          <a:p>
            <a:pPr marL="285750" indent="-285750" fontAlgn="base">
              <a:lnSpc>
                <a:spcPct val="150000"/>
              </a:lnSpc>
              <a:spcAft>
                <a:spcPts val="600"/>
              </a:spcAft>
              <a:buFont typeface="Arial" panose="020B0604020202020204" pitchFamily="34" charset="0"/>
              <a:buChar char="•"/>
            </a:pPr>
            <a:r>
              <a:rPr lang="en-GB" sz="1800" dirty="0">
                <a:latin typeface="Arial" panose="020B0604020202020204" pitchFamily="34" charset="0"/>
                <a:cs typeface="Arial" panose="020B0604020202020204" pitchFamily="34" charset="0"/>
              </a:rPr>
              <a:t>Make sure your elbows are not close to your body when playing</a:t>
            </a:r>
          </a:p>
          <a:p>
            <a:pPr marL="285750" indent="-285750" rtl="0" fontAlgn="base">
              <a:lnSpc>
                <a:spcPct val="150000"/>
              </a:lnSpc>
              <a:spcAft>
                <a:spcPts val="600"/>
              </a:spcAft>
              <a:buFont typeface="Arial" panose="020B0604020202020204" pitchFamily="34" charset="0"/>
              <a:buChar char="•"/>
            </a:pPr>
            <a:r>
              <a:rPr lang="en-GB" sz="1800" dirty="0">
                <a:latin typeface="Arial" panose="020B0604020202020204" pitchFamily="34" charset="0"/>
                <a:cs typeface="Arial" panose="020B0604020202020204" pitchFamily="34" charset="0"/>
              </a:rPr>
              <a:t>Always alternate the hand you use when playing the same pitch and sequential notes</a:t>
            </a:r>
          </a:p>
          <a:p>
            <a:pPr marL="285750" indent="-285750" rtl="0" fontAlgn="base">
              <a:lnSpc>
                <a:spcPct val="150000"/>
              </a:lnSpc>
              <a:spcAft>
                <a:spcPts val="600"/>
              </a:spcAft>
              <a:buFont typeface="Arial" panose="020B0604020202020204" pitchFamily="34" charset="0"/>
              <a:buChar char="•"/>
            </a:pPr>
            <a:r>
              <a:rPr lang="en-GB" sz="1800" dirty="0">
                <a:latin typeface="Arial" panose="020B0604020202020204" pitchFamily="34" charset="0"/>
                <a:cs typeface="Arial" panose="020B0604020202020204" pitchFamily="34" charset="0"/>
              </a:rPr>
              <a:t>Hit the note in the </a:t>
            </a:r>
            <a:r>
              <a:rPr lang="en-GB" sz="1800" b="1" dirty="0">
                <a:latin typeface="Arial" panose="020B0604020202020204" pitchFamily="34" charset="0"/>
                <a:cs typeface="Arial" panose="020B0604020202020204" pitchFamily="34" charset="0"/>
              </a:rPr>
              <a:t>centre</a:t>
            </a:r>
            <a:r>
              <a:rPr lang="en-GB" sz="1800" dirty="0">
                <a:latin typeface="Arial" panose="020B0604020202020204" pitchFamily="34" charset="0"/>
                <a:cs typeface="Arial" panose="020B0604020202020204" pitchFamily="34" charset="0"/>
              </a:rPr>
              <a:t> of the key</a:t>
            </a:r>
          </a:p>
          <a:p>
            <a:pPr marL="285750" indent="-285750" rtl="0" fontAlgn="base">
              <a:lnSpc>
                <a:spcPct val="150000"/>
              </a:lnSpc>
              <a:spcAft>
                <a:spcPts val="600"/>
              </a:spcAft>
              <a:buFont typeface="Arial" panose="020B0604020202020204" pitchFamily="34" charset="0"/>
              <a:buChar char="•"/>
            </a:pPr>
            <a:r>
              <a:rPr lang="en-GB" sz="1800" dirty="0">
                <a:latin typeface="Arial" panose="020B0604020202020204" pitchFamily="34" charset="0"/>
                <a:cs typeface="Arial" panose="020B0604020202020204" pitchFamily="34" charset="0"/>
              </a:rPr>
              <a:t>Remove the mallet from the key at the end of a note so the sound rings out</a:t>
            </a:r>
          </a:p>
          <a:p>
            <a:pPr marL="285750" indent="-285750">
              <a:lnSpc>
                <a:spcPct val="150000"/>
              </a:lnSpc>
              <a:spcAft>
                <a:spcPts val="600"/>
              </a:spcAft>
              <a:buFont typeface="Arial" panose="020B0604020202020204" pitchFamily="34" charset="0"/>
              <a:buChar char="•"/>
            </a:pPr>
            <a:r>
              <a:rPr lang="en-GB" sz="1800" dirty="0">
                <a:latin typeface="Arial" panose="020B0604020202020204" pitchFamily="34" charset="0"/>
                <a:cs typeface="Arial" panose="020B0604020202020204" pitchFamily="34" charset="0"/>
              </a:rPr>
              <a:t>To stop a sound ringing, tap the note with your finger</a:t>
            </a:r>
          </a:p>
        </p:txBody>
      </p:sp>
      <p:pic>
        <p:nvPicPr>
          <p:cNvPr id="5126" name="Picture 6" descr="Different types of mallets.">
            <a:extLst>
              <a:ext uri="{FF2B5EF4-FFF2-40B4-BE49-F238E27FC236}">
                <a16:creationId xmlns:a16="http://schemas.microsoft.com/office/drawing/2014/main" id="{8B6CFA51-E83C-EDB9-6D40-4D643F10C2B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7634299" y="1706065"/>
            <a:ext cx="3849701" cy="184282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111411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Caring for the instruments</a:t>
            </a:r>
          </a:p>
        </p:txBody>
      </p:sp>
      <p:sp>
        <p:nvSpPr>
          <p:cNvPr id="10" name="TextBox 9">
            <a:extLst>
              <a:ext uri="{FF2B5EF4-FFF2-40B4-BE49-F238E27FC236}">
                <a16:creationId xmlns:a16="http://schemas.microsoft.com/office/drawing/2014/main" id="{04659F43-841A-5313-4172-3E029E035514}"/>
              </a:ext>
            </a:extLst>
          </p:cNvPr>
          <p:cNvSpPr txBox="1"/>
          <p:nvPr/>
        </p:nvSpPr>
        <p:spPr>
          <a:xfrm>
            <a:off x="2868895" y="2530740"/>
            <a:ext cx="6401114" cy="2698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indent="-457200" rtl="0" fontAlgn="base">
              <a:lnSpc>
                <a:spcPct val="150000"/>
              </a:lnSpc>
              <a:spcAft>
                <a:spcPts val="600"/>
              </a:spcAft>
              <a:buFont typeface="Arial"/>
              <a:buChar char="•"/>
            </a:pPr>
            <a:r>
              <a:rPr lang="en-GB" sz="1800" b="0" i="0" u="none" strike="noStrike" dirty="0">
                <a:solidFill>
                  <a:srgbClr val="000000"/>
                </a:solidFill>
                <a:effectLst/>
                <a:cs typeface="Arial"/>
              </a:rPr>
              <a:t>Always carry the instruments with 2 hands, and when carrying a bass instrument use </a:t>
            </a:r>
            <a:r>
              <a:rPr lang="en-GB" sz="1800" dirty="0">
                <a:solidFill>
                  <a:srgbClr val="000000"/>
                </a:solidFill>
                <a:cs typeface="Arial"/>
              </a:rPr>
              <a:t>2</a:t>
            </a:r>
            <a:r>
              <a:rPr lang="en-GB" sz="1800" b="0" i="0" u="none" strike="noStrike" dirty="0">
                <a:solidFill>
                  <a:srgbClr val="000000"/>
                </a:solidFill>
                <a:effectLst/>
                <a:cs typeface="Arial"/>
              </a:rPr>
              <a:t> people.</a:t>
            </a:r>
            <a:endParaRPr lang="en-GB" sz="1800" b="0" i="0" u="none" strike="noStrike" dirty="0">
              <a:solidFill>
                <a:srgbClr val="B71E42"/>
              </a:solidFill>
              <a:effectLst/>
              <a:cs typeface="Arial"/>
            </a:endParaRPr>
          </a:p>
          <a:p>
            <a:pPr marL="457200" indent="-457200" fontAlgn="base">
              <a:lnSpc>
                <a:spcPct val="150000"/>
              </a:lnSpc>
              <a:spcAft>
                <a:spcPts val="600"/>
              </a:spcAft>
              <a:buFont typeface="Arial"/>
              <a:buChar char="•"/>
            </a:pPr>
            <a:r>
              <a:rPr lang="en-GB" sz="1800" b="0" i="0" u="none" strike="noStrike" dirty="0">
                <a:solidFill>
                  <a:srgbClr val="000000"/>
                </a:solidFill>
                <a:effectLst/>
                <a:cs typeface="Arial"/>
              </a:rPr>
              <a:t>Mallet percussion </a:t>
            </a:r>
            <a:r>
              <a:rPr lang="en-GB" sz="1800" dirty="0">
                <a:solidFill>
                  <a:srgbClr val="000000"/>
                </a:solidFill>
                <a:cs typeface="Arial"/>
              </a:rPr>
              <a:t>instruments are</a:t>
            </a:r>
            <a:r>
              <a:rPr lang="en-GB" sz="1800" b="0" i="0" u="none" strike="noStrike" dirty="0">
                <a:solidFill>
                  <a:srgbClr val="000000"/>
                </a:solidFill>
                <a:effectLst/>
                <a:cs typeface="Arial"/>
              </a:rPr>
              <a:t> not to be played with anything other than mallets.</a:t>
            </a:r>
            <a:endParaRPr lang="en-GB" sz="1800" b="0" i="0" u="none" strike="noStrike" dirty="0">
              <a:solidFill>
                <a:srgbClr val="B71E42"/>
              </a:solidFill>
              <a:effectLst/>
              <a:cs typeface="Arial"/>
            </a:endParaRPr>
          </a:p>
          <a:p>
            <a:pPr marL="457200" indent="-457200">
              <a:lnSpc>
                <a:spcPct val="150000"/>
              </a:lnSpc>
              <a:spcAft>
                <a:spcPts val="600"/>
              </a:spcAft>
              <a:buFont typeface="Arial"/>
              <a:buChar char="•"/>
            </a:pPr>
            <a:r>
              <a:rPr lang="en-GB" sz="1800" dirty="0">
                <a:solidFill>
                  <a:srgbClr val="000000"/>
                </a:solidFill>
                <a:cs typeface="Arial"/>
              </a:rPr>
              <a:t>Strike the instrument from a short distance. You do not need to hit the instrument hard to produce a sound.</a:t>
            </a:r>
            <a:endParaRPr lang="en-GB" sz="1800" b="0" i="0" u="none" strike="noStrike" dirty="0">
              <a:solidFill>
                <a:srgbClr val="000000"/>
              </a:solidFill>
              <a:effectLst/>
              <a:cs typeface="Arial"/>
            </a:endParaRPr>
          </a:p>
        </p:txBody>
      </p:sp>
      <p:sp>
        <p:nvSpPr>
          <p:cNvPr id="5" name="Oval 4">
            <a:extLst>
              <a:ext uri="{FF2B5EF4-FFF2-40B4-BE49-F238E27FC236}">
                <a16:creationId xmlns:a16="http://schemas.microsoft.com/office/drawing/2014/main" id="{A55070B8-7530-D456-0913-9C2C70551251}"/>
              </a:ext>
              <a:ext uri="{C183D7F6-B498-43B3-948B-1728B52AA6E4}">
                <adec:decorative xmlns:adec="http://schemas.microsoft.com/office/drawing/2017/decorative" val="1"/>
              </a:ext>
            </a:extLst>
          </p:cNvPr>
          <p:cNvSpPr/>
          <p:nvPr/>
        </p:nvSpPr>
        <p:spPr>
          <a:xfrm>
            <a:off x="10279345" y="4849165"/>
            <a:ext cx="1370965" cy="130429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bg1"/>
              </a:solidFill>
            </a:endParaRPr>
          </a:p>
        </p:txBody>
      </p:sp>
      <p:sp>
        <p:nvSpPr>
          <p:cNvPr id="6" name="Oval 5">
            <a:extLst>
              <a:ext uri="{FF2B5EF4-FFF2-40B4-BE49-F238E27FC236}">
                <a16:creationId xmlns:a16="http://schemas.microsoft.com/office/drawing/2014/main" id="{9CAEF459-288A-27DA-00A2-3D076F010778}"/>
              </a:ext>
              <a:ext uri="{C183D7F6-B498-43B3-948B-1728B52AA6E4}">
                <adec:decorative xmlns:adec="http://schemas.microsoft.com/office/drawing/2017/decorative" val="1"/>
              </a:ext>
            </a:extLst>
          </p:cNvPr>
          <p:cNvSpPr/>
          <p:nvPr/>
        </p:nvSpPr>
        <p:spPr>
          <a:xfrm>
            <a:off x="9450670" y="4197020"/>
            <a:ext cx="1370965" cy="13042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bg1"/>
              </a:solidFill>
            </a:endParaRPr>
          </a:p>
        </p:txBody>
      </p:sp>
      <p:sp>
        <p:nvSpPr>
          <p:cNvPr id="8" name="Oval 7">
            <a:extLst>
              <a:ext uri="{FF2B5EF4-FFF2-40B4-BE49-F238E27FC236}">
                <a16:creationId xmlns:a16="http://schemas.microsoft.com/office/drawing/2014/main" id="{FA5251DF-9F70-8958-479D-0BDE5BFBE79D}"/>
              </a:ext>
              <a:ext uri="{C183D7F6-B498-43B3-948B-1728B52AA6E4}">
                <adec:decorative xmlns:adec="http://schemas.microsoft.com/office/drawing/2017/decorative" val="1"/>
              </a:ext>
            </a:extLst>
          </p:cNvPr>
          <p:cNvSpPr/>
          <p:nvPr/>
        </p:nvSpPr>
        <p:spPr>
          <a:xfrm>
            <a:off x="669255" y="2530740"/>
            <a:ext cx="1370965" cy="130429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bg1"/>
              </a:solidFill>
            </a:endParaRPr>
          </a:p>
        </p:txBody>
      </p:sp>
      <p:sp>
        <p:nvSpPr>
          <p:cNvPr id="9" name="Oval 8">
            <a:extLst>
              <a:ext uri="{FF2B5EF4-FFF2-40B4-BE49-F238E27FC236}">
                <a16:creationId xmlns:a16="http://schemas.microsoft.com/office/drawing/2014/main" id="{DAC4253D-6FCF-7C81-1CC3-AE00546810A5}"/>
              </a:ext>
              <a:ext uri="{C183D7F6-B498-43B3-948B-1728B52AA6E4}">
                <adec:decorative xmlns:adec="http://schemas.microsoft.com/office/drawing/2017/decorative" val="1"/>
              </a:ext>
            </a:extLst>
          </p:cNvPr>
          <p:cNvSpPr/>
          <p:nvPr/>
        </p:nvSpPr>
        <p:spPr>
          <a:xfrm>
            <a:off x="156880" y="1663263"/>
            <a:ext cx="1370965" cy="13042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bg1"/>
              </a:solidFill>
            </a:endParaRPr>
          </a:p>
        </p:txBody>
      </p:sp>
    </p:spTree>
    <p:extLst>
      <p:ext uri="{BB962C8B-B14F-4D97-AF65-F5344CB8AC3E}">
        <p14:creationId xmlns:p14="http://schemas.microsoft.com/office/powerpoint/2010/main" val="204214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266FE-34D0-53CE-7FDA-A28AB5D69F19}"/>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Musical terms and rules (2)</a:t>
            </a:r>
          </a:p>
        </p:txBody>
      </p:sp>
      <p:sp>
        <p:nvSpPr>
          <p:cNvPr id="9" name="Rectangle: Rounded Corners 8">
            <a:extLst>
              <a:ext uri="{FF2B5EF4-FFF2-40B4-BE49-F238E27FC236}">
                <a16:creationId xmlns:a16="http://schemas.microsoft.com/office/drawing/2014/main" id="{1939C710-D509-85E9-914F-3C6CD62A32F8}"/>
              </a:ext>
              <a:ext uri="{C183D7F6-B498-43B3-948B-1728B52AA6E4}">
                <adec:decorative xmlns:adec="http://schemas.microsoft.com/office/drawing/2017/decorative" val="0"/>
              </a:ext>
            </a:extLst>
          </p:cNvPr>
          <p:cNvSpPr/>
          <p:nvPr/>
        </p:nvSpPr>
        <p:spPr>
          <a:xfrm>
            <a:off x="348000" y="1196245"/>
            <a:ext cx="3722143" cy="5029110"/>
          </a:xfrm>
          <a:prstGeom prst="roundRect">
            <a:avLst>
              <a:gd name="adj" fmla="val 12109"/>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t"/>
          <a:lstStyle/>
          <a:p>
            <a:pPr marL="666735" lvl="1">
              <a:lnSpc>
                <a:spcPct val="150000"/>
              </a:lnSpc>
              <a:spcAft>
                <a:spcPts val="600"/>
              </a:spcAft>
            </a:pPr>
            <a:r>
              <a:rPr lang="en-AU" sz="1800" b="1" dirty="0">
                <a:solidFill>
                  <a:schemeClr val="tx1"/>
                </a:solidFill>
                <a:latin typeface="Arial"/>
                <a:cs typeface="Arial"/>
              </a:rPr>
              <a:t>Notes above and</a:t>
            </a:r>
            <a:br>
              <a:rPr lang="en-AU" sz="1800" b="1" dirty="0">
                <a:solidFill>
                  <a:schemeClr val="tx1"/>
                </a:solidFill>
                <a:latin typeface="Arial"/>
                <a:cs typeface="Arial"/>
              </a:rPr>
            </a:br>
            <a:r>
              <a:rPr lang="en-AU" sz="1800" b="1" dirty="0">
                <a:solidFill>
                  <a:schemeClr val="tx1"/>
                </a:solidFill>
                <a:latin typeface="Arial"/>
                <a:cs typeface="Arial"/>
              </a:rPr>
              <a:t>below the staff</a:t>
            </a:r>
            <a:endParaRPr lang="en-US" sz="1800" dirty="0">
              <a:solidFill>
                <a:schemeClr val="tx1"/>
              </a:solidFill>
            </a:endParaRPr>
          </a:p>
          <a:p>
            <a:pPr>
              <a:lnSpc>
                <a:spcPct val="150000"/>
              </a:lnSpc>
              <a:spcAft>
                <a:spcPts val="600"/>
              </a:spcAft>
            </a:pPr>
            <a:r>
              <a:rPr lang="en-AU" sz="1800" dirty="0">
                <a:solidFill>
                  <a:schemeClr val="tx1"/>
                </a:solidFill>
                <a:latin typeface="Arial"/>
                <a:cs typeface="Segoe UI"/>
              </a:rPr>
              <a:t>Notes can be written above and below the staff. When above, go forward in the musical alphabet, when below, go backward in the musical alphabet.</a:t>
            </a:r>
            <a:endParaRPr lang="en-US" sz="1800" dirty="0">
              <a:solidFill>
                <a:schemeClr val="tx1"/>
              </a:solidFill>
              <a:latin typeface="Arial"/>
              <a:cs typeface="Segoe UI"/>
            </a:endParaRPr>
          </a:p>
          <a:p>
            <a:pPr>
              <a:lnSpc>
                <a:spcPct val="150000"/>
              </a:lnSpc>
              <a:spcAft>
                <a:spcPts val="600"/>
              </a:spcAft>
            </a:pPr>
            <a:r>
              <a:rPr lang="en-AU" sz="1800" dirty="0">
                <a:solidFill>
                  <a:schemeClr val="tx1"/>
                </a:solidFill>
                <a:latin typeface="Arial"/>
                <a:cs typeface="Segoe UI"/>
              </a:rPr>
              <a:t>For example, the top line in treble clef is F, one</a:t>
            </a:r>
            <a:br>
              <a:rPr lang="en-AU" sz="1800" dirty="0">
                <a:solidFill>
                  <a:schemeClr val="tx1"/>
                </a:solidFill>
                <a:latin typeface="Arial"/>
                <a:cs typeface="Segoe UI"/>
              </a:rPr>
            </a:br>
            <a:r>
              <a:rPr lang="en-AU" sz="1800" dirty="0">
                <a:solidFill>
                  <a:schemeClr val="tx1"/>
                </a:solidFill>
                <a:latin typeface="Arial"/>
                <a:cs typeface="Segoe UI"/>
              </a:rPr>
              <a:t>note higher is G.</a:t>
            </a:r>
            <a:endParaRPr lang="en-AU" sz="1800" dirty="0">
              <a:solidFill>
                <a:schemeClr val="tx1"/>
              </a:solidFill>
              <a:latin typeface="Arial"/>
            </a:endParaRPr>
          </a:p>
          <a:p>
            <a:pPr marL="342900" indent="-342900">
              <a:buFont typeface="Arial" panose="020B0604020202020204" pitchFamily="34" charset="0"/>
              <a:buChar char="•"/>
            </a:pPr>
            <a:endParaRPr lang="en-AU" sz="1800" dirty="0">
              <a:solidFill>
                <a:schemeClr val="accent1"/>
              </a:solidFill>
              <a:latin typeface="Arial" panose="020B0604020202020204" pitchFamily="34" charset="0"/>
              <a:cs typeface="Arial" panose="020B0604020202020204" pitchFamily="34" charset="0"/>
            </a:endParaRPr>
          </a:p>
        </p:txBody>
      </p:sp>
      <p:pic>
        <p:nvPicPr>
          <p:cNvPr id="5" name="Picture 4" descr="A coloured in note sitting on top of the 5 lines of the staff with a stem down on the left.">
            <a:extLst>
              <a:ext uri="{FF2B5EF4-FFF2-40B4-BE49-F238E27FC236}">
                <a16:creationId xmlns:a16="http://schemas.microsoft.com/office/drawing/2014/main" id="{ABBEDEC5-DC3F-87FA-D55B-DA5ACD4BF037}"/>
              </a:ext>
            </a:extLst>
          </p:cNvPr>
          <p:cNvPicPr>
            <a:picLocks noChangeAspect="1"/>
          </p:cNvPicPr>
          <p:nvPr/>
        </p:nvPicPr>
        <p:blipFill>
          <a:blip r:embed="rId3"/>
          <a:stretch>
            <a:fillRect/>
          </a:stretch>
        </p:blipFill>
        <p:spPr>
          <a:xfrm>
            <a:off x="2984595" y="5147731"/>
            <a:ext cx="719464" cy="1028048"/>
          </a:xfrm>
          <a:prstGeom prst="rect">
            <a:avLst/>
          </a:prstGeom>
        </p:spPr>
      </p:pic>
      <p:sp>
        <p:nvSpPr>
          <p:cNvPr id="17" name="Rectangle: Rounded Corners 16">
            <a:extLst>
              <a:ext uri="{FF2B5EF4-FFF2-40B4-BE49-F238E27FC236}">
                <a16:creationId xmlns:a16="http://schemas.microsoft.com/office/drawing/2014/main" id="{5DFC989D-28AA-128B-70A2-1AF743A73DBC}"/>
              </a:ext>
              <a:ext uri="{C183D7F6-B498-43B3-948B-1728B52AA6E4}">
                <adec:decorative xmlns:adec="http://schemas.microsoft.com/office/drawing/2017/decorative" val="0"/>
              </a:ext>
            </a:extLst>
          </p:cNvPr>
          <p:cNvSpPr/>
          <p:nvPr/>
        </p:nvSpPr>
        <p:spPr>
          <a:xfrm>
            <a:off x="4234928" y="1196245"/>
            <a:ext cx="3722143" cy="5029110"/>
          </a:xfrm>
          <a:prstGeom prst="roundRect">
            <a:avLst>
              <a:gd name="adj" fmla="val 12109"/>
            </a:avLst>
          </a:prstGeom>
          <a:solidFill>
            <a:srgbClr val="FBDBE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t"/>
          <a:lstStyle/>
          <a:p>
            <a:pPr marL="228600" algn="ctr">
              <a:lnSpc>
                <a:spcPct val="150000"/>
              </a:lnSpc>
              <a:spcAft>
                <a:spcPts val="600"/>
              </a:spcAft>
            </a:pPr>
            <a:r>
              <a:rPr lang="en-AU" sz="1800" b="1" dirty="0">
                <a:solidFill>
                  <a:schemeClr val="tx1"/>
                </a:solidFill>
                <a:latin typeface="Arial"/>
                <a:cs typeface="Arial"/>
              </a:rPr>
              <a:t>Leger lines</a:t>
            </a:r>
            <a:endParaRPr lang="en-AU" sz="1800" b="1" dirty="0">
              <a:solidFill>
                <a:schemeClr val="tx1"/>
              </a:solidFill>
              <a:latin typeface="Arial" panose="020B0604020202020204" pitchFamily="34" charset="0"/>
              <a:cs typeface="Arial" panose="020B0604020202020204" pitchFamily="34" charset="0"/>
            </a:endParaRPr>
          </a:p>
          <a:p>
            <a:pPr>
              <a:lnSpc>
                <a:spcPct val="150000"/>
              </a:lnSpc>
              <a:spcAft>
                <a:spcPts val="600"/>
              </a:spcAft>
            </a:pPr>
            <a:r>
              <a:rPr lang="en-AU" sz="1800" dirty="0">
                <a:solidFill>
                  <a:schemeClr val="tx1"/>
                </a:solidFill>
                <a:latin typeface="Arial"/>
                <a:ea typeface="+mn-lt"/>
                <a:cs typeface="+mn-lt"/>
              </a:rPr>
              <a:t>Leger lines are the small lines to indicate the lines and spaces above and below the staff. They continue the pattern of lines and spaces.</a:t>
            </a:r>
            <a:endParaRPr lang="en-AU" sz="1800" dirty="0">
              <a:solidFill>
                <a:schemeClr val="tx1"/>
              </a:solidFill>
            </a:endParaRPr>
          </a:p>
          <a:p>
            <a:pPr marL="342900" indent="-342900">
              <a:lnSpc>
                <a:spcPct val="150000"/>
              </a:lnSpc>
              <a:spcAft>
                <a:spcPts val="600"/>
              </a:spcAft>
              <a:buFont typeface="Arial" panose="020B0604020202020204" pitchFamily="34" charset="0"/>
              <a:buChar char="•"/>
            </a:pPr>
            <a:endParaRPr lang="en-AU" sz="1800" dirty="0">
              <a:solidFill>
                <a:schemeClr val="accent1"/>
              </a:solidFill>
              <a:latin typeface="Arial" panose="020B0604020202020204" pitchFamily="34" charset="0"/>
              <a:cs typeface="Arial" panose="020B0604020202020204" pitchFamily="34" charset="0"/>
            </a:endParaRPr>
          </a:p>
        </p:txBody>
      </p:sp>
      <p:pic>
        <p:nvPicPr>
          <p:cNvPr id="7" name="Picture 6" descr="A set of descending notes in the treble clef using leger lines. Starts with D under the 5 lines and descends to middle C, B and A.">
            <a:extLst>
              <a:ext uri="{FF2B5EF4-FFF2-40B4-BE49-F238E27FC236}">
                <a16:creationId xmlns:a16="http://schemas.microsoft.com/office/drawing/2014/main" id="{1203306F-89BB-93BF-B4FA-6C90A106626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57880" y="5055841"/>
            <a:ext cx="2667000" cy="990063"/>
          </a:xfrm>
          <a:prstGeom prst="rect">
            <a:avLst/>
          </a:prstGeom>
        </p:spPr>
      </p:pic>
      <p:sp>
        <p:nvSpPr>
          <p:cNvPr id="19" name="Rectangle: Rounded Corners 18">
            <a:extLst>
              <a:ext uri="{FF2B5EF4-FFF2-40B4-BE49-F238E27FC236}">
                <a16:creationId xmlns:a16="http://schemas.microsoft.com/office/drawing/2014/main" id="{BA915783-C595-7B66-A8B7-BEA9F0F6ECE8}"/>
              </a:ext>
              <a:ext uri="{C183D7F6-B498-43B3-948B-1728B52AA6E4}">
                <adec:decorative xmlns:adec="http://schemas.microsoft.com/office/drawing/2017/decorative" val="0"/>
              </a:ext>
            </a:extLst>
          </p:cNvPr>
          <p:cNvSpPr/>
          <p:nvPr/>
        </p:nvSpPr>
        <p:spPr>
          <a:xfrm>
            <a:off x="8172389" y="1196245"/>
            <a:ext cx="3722143" cy="5029110"/>
          </a:xfrm>
          <a:prstGeom prst="roundRect">
            <a:avLst>
              <a:gd name="adj" fmla="val 12109"/>
            </a:avLst>
          </a:prstGeom>
          <a:solidFill>
            <a:srgbClr val="E5F7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rtlCol="0" anchor="t">
            <a:noAutofit/>
          </a:bodyPr>
          <a:lstStyle/>
          <a:p>
            <a:pPr marL="1508110" lvl="1">
              <a:lnSpc>
                <a:spcPct val="150000"/>
              </a:lnSpc>
              <a:spcAft>
                <a:spcPts val="600"/>
              </a:spcAft>
            </a:pPr>
            <a:r>
              <a:rPr lang="en-AU" sz="1800" b="1" dirty="0">
                <a:solidFill>
                  <a:schemeClr val="tx1"/>
                </a:solidFill>
                <a:latin typeface="Arial" panose="020B0604020202020204" pitchFamily="34" charset="0"/>
                <a:cs typeface="Arial" panose="020B0604020202020204" pitchFamily="34" charset="0"/>
              </a:rPr>
              <a:t>Middle C</a:t>
            </a:r>
          </a:p>
          <a:p>
            <a:pPr>
              <a:lnSpc>
                <a:spcPct val="150000"/>
              </a:lnSpc>
              <a:spcAft>
                <a:spcPts val="600"/>
              </a:spcAft>
            </a:pPr>
            <a:r>
              <a:rPr lang="en-AU" sz="1800" dirty="0">
                <a:solidFill>
                  <a:schemeClr val="tx1"/>
                </a:solidFill>
                <a:latin typeface="Arial" panose="020B0604020202020204" pitchFamily="34" charset="0"/>
                <a:cs typeface="Arial" panose="020B0604020202020204" pitchFamily="34" charset="0"/>
              </a:rPr>
              <a:t> Middle C is the first leger line note below the treble clef and the first leger line note above the bass clef. It is in the middle of the piano keyboard.</a:t>
            </a:r>
          </a:p>
          <a:p>
            <a:endParaRPr lang="en-AU" sz="1800" dirty="0">
              <a:solidFill>
                <a:schemeClr val="accent1"/>
              </a:solidFill>
              <a:latin typeface="Arial" panose="020B0604020202020204" pitchFamily="34" charset="0"/>
              <a:cs typeface="Arial" panose="020B0604020202020204" pitchFamily="34" charset="0"/>
            </a:endParaRPr>
          </a:p>
        </p:txBody>
      </p:sp>
      <p:pic>
        <p:nvPicPr>
          <p:cNvPr id="4" name="Picture 3" descr="The grand staff meaning both the treble and bass staff bracketed together, both with Middle C notes showing.">
            <a:extLst>
              <a:ext uri="{FF2B5EF4-FFF2-40B4-BE49-F238E27FC236}">
                <a16:creationId xmlns:a16="http://schemas.microsoft.com/office/drawing/2014/main" id="{B78974DD-604C-22D0-1FC3-80D3EA6BA8D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417408" y="4459264"/>
            <a:ext cx="1232104" cy="1520869"/>
          </a:xfrm>
          <a:prstGeom prst="rect">
            <a:avLst/>
          </a:prstGeom>
        </p:spPr>
      </p:pic>
      <p:sp>
        <p:nvSpPr>
          <p:cNvPr id="2" name="Slide Number Placeholder 1">
            <a:extLst>
              <a:ext uri="{FF2B5EF4-FFF2-40B4-BE49-F238E27FC236}">
                <a16:creationId xmlns:a16="http://schemas.microsoft.com/office/drawing/2014/main" id="{1DB64DCB-79BE-DC8C-C0D7-0123A8C486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6203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sz="4000">
                <a:latin typeface="Arial" panose="020B0604020202020204" pitchFamily="34" charset="0"/>
                <a:cs typeface="Arial" panose="020B0604020202020204" pitchFamily="34" charset="0"/>
              </a:rPr>
              <a:t>Stem rule</a:t>
            </a:r>
          </a:p>
        </p:txBody>
      </p:sp>
      <p:sp>
        <p:nvSpPr>
          <p:cNvPr id="13" name="Rectangle: Rounded Corners 12">
            <a:extLst>
              <a:ext uri="{FF2B5EF4-FFF2-40B4-BE49-F238E27FC236}">
                <a16:creationId xmlns:a16="http://schemas.microsoft.com/office/drawing/2014/main" id="{57924E69-69F8-654D-9D11-9357BF38452A}"/>
              </a:ext>
            </a:extLst>
          </p:cNvPr>
          <p:cNvSpPr/>
          <p:nvPr/>
        </p:nvSpPr>
        <p:spPr>
          <a:xfrm>
            <a:off x="360000" y="1405434"/>
            <a:ext cx="5391832" cy="5110565"/>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dirty="0">
                <a:solidFill>
                  <a:schemeClr val="accent1"/>
                </a:solidFill>
                <a:latin typeface="Arial"/>
                <a:cs typeface="Arial"/>
              </a:rPr>
              <a:t>Stem rule</a:t>
            </a:r>
            <a:endParaRPr lang="en-AU" sz="1800" dirty="0">
              <a:solidFill>
                <a:schemeClr val="accent1"/>
              </a:solidFill>
              <a:latin typeface="Arial"/>
              <a:cs typeface="Arial"/>
            </a:endParaRPr>
          </a:p>
          <a:p>
            <a:pPr>
              <a:lnSpc>
                <a:spcPct val="150000"/>
              </a:lnSpc>
            </a:pPr>
            <a:r>
              <a:rPr lang="en-AU" sz="1800" dirty="0">
                <a:solidFill>
                  <a:schemeClr val="accent1"/>
                </a:solidFill>
                <a:latin typeface="Arial"/>
                <a:cs typeface="Arial"/>
              </a:rPr>
              <a:t>For notes below the middle line, the stems go </a:t>
            </a:r>
            <a:r>
              <a:rPr lang="en-AU" sz="1800" b="1" dirty="0">
                <a:solidFill>
                  <a:schemeClr val="accent1"/>
                </a:solidFill>
                <a:latin typeface="Arial"/>
                <a:cs typeface="Arial"/>
              </a:rPr>
              <a:t>up</a:t>
            </a:r>
            <a:r>
              <a:rPr lang="en-AU" sz="1800" dirty="0">
                <a:solidFill>
                  <a:schemeClr val="accent1"/>
                </a:solidFill>
                <a:latin typeface="Arial"/>
                <a:cs typeface="Arial"/>
              </a:rPr>
              <a:t> on the </a:t>
            </a:r>
            <a:r>
              <a:rPr lang="en-AU" sz="1800" b="1" dirty="0">
                <a:solidFill>
                  <a:schemeClr val="accent1"/>
                </a:solidFill>
                <a:latin typeface="Arial"/>
                <a:cs typeface="Arial"/>
              </a:rPr>
              <a:t>right </a:t>
            </a:r>
            <a:r>
              <a:rPr lang="en-AU" sz="1800" dirty="0">
                <a:solidFill>
                  <a:schemeClr val="accent1"/>
                </a:solidFill>
                <a:latin typeface="Arial"/>
                <a:cs typeface="Arial"/>
              </a:rPr>
              <a:t>(like a d).</a:t>
            </a:r>
          </a:p>
          <a:p>
            <a:pPr>
              <a:lnSpc>
                <a:spcPct val="150000"/>
              </a:lnSpc>
            </a:pPr>
            <a:endParaRPr lang="en-AU" sz="1800" dirty="0">
              <a:solidFill>
                <a:schemeClr val="accent1"/>
              </a:solidFill>
              <a:latin typeface="Arial" panose="020B0604020202020204" pitchFamily="34" charset="0"/>
              <a:cs typeface="Arial" panose="020B0604020202020204" pitchFamily="34" charset="0"/>
            </a:endParaRPr>
          </a:p>
          <a:p>
            <a:pPr>
              <a:lnSpc>
                <a:spcPct val="150000"/>
              </a:lnSpc>
            </a:pPr>
            <a:r>
              <a:rPr lang="en-AU" sz="1800" dirty="0">
                <a:solidFill>
                  <a:schemeClr val="accent1"/>
                </a:solidFill>
                <a:latin typeface="Arial"/>
                <a:cs typeface="Arial"/>
              </a:rPr>
              <a:t>For notes below the middle line, the stems go </a:t>
            </a:r>
            <a:r>
              <a:rPr lang="en-AU" sz="1800" b="1" dirty="0">
                <a:solidFill>
                  <a:schemeClr val="accent1"/>
                </a:solidFill>
                <a:latin typeface="Arial"/>
                <a:cs typeface="Arial"/>
              </a:rPr>
              <a:t>down</a:t>
            </a:r>
            <a:r>
              <a:rPr lang="en-AU" sz="1800" dirty="0">
                <a:solidFill>
                  <a:schemeClr val="accent1"/>
                </a:solidFill>
                <a:latin typeface="Arial"/>
                <a:cs typeface="Arial"/>
              </a:rPr>
              <a:t> on the </a:t>
            </a:r>
            <a:r>
              <a:rPr lang="en-AU" sz="1800" b="1" dirty="0">
                <a:solidFill>
                  <a:schemeClr val="accent1"/>
                </a:solidFill>
                <a:latin typeface="Arial"/>
                <a:cs typeface="Arial"/>
              </a:rPr>
              <a:t>left </a:t>
            </a:r>
            <a:r>
              <a:rPr lang="en-AU" sz="1800" dirty="0">
                <a:solidFill>
                  <a:schemeClr val="accent1"/>
                </a:solidFill>
                <a:latin typeface="Arial"/>
                <a:cs typeface="Arial"/>
              </a:rPr>
              <a:t>(like a p)</a:t>
            </a:r>
          </a:p>
          <a:p>
            <a:pPr>
              <a:lnSpc>
                <a:spcPct val="150000"/>
              </a:lnSpc>
            </a:pPr>
            <a:endParaRPr lang="en-AU" sz="1800" dirty="0">
              <a:solidFill>
                <a:schemeClr val="accent1"/>
              </a:solidFill>
              <a:latin typeface="Arial" panose="020B0604020202020204" pitchFamily="34" charset="0"/>
              <a:cs typeface="Arial" panose="020B0604020202020204" pitchFamily="34" charset="0"/>
            </a:endParaRPr>
          </a:p>
          <a:p>
            <a:pPr>
              <a:lnSpc>
                <a:spcPct val="150000"/>
              </a:lnSpc>
            </a:pPr>
            <a:r>
              <a:rPr lang="en-AU" sz="1800" dirty="0">
                <a:solidFill>
                  <a:schemeClr val="accent1"/>
                </a:solidFill>
                <a:latin typeface="Arial"/>
                <a:cs typeface="Arial"/>
              </a:rPr>
              <a:t>Notes on the middle line can go </a:t>
            </a:r>
            <a:r>
              <a:rPr lang="en-AU" sz="1800" b="1" dirty="0">
                <a:solidFill>
                  <a:schemeClr val="accent1"/>
                </a:solidFill>
                <a:latin typeface="Arial"/>
                <a:cs typeface="Arial"/>
              </a:rPr>
              <a:t>either </a:t>
            </a:r>
            <a:r>
              <a:rPr lang="en-AU" sz="1800" dirty="0">
                <a:solidFill>
                  <a:schemeClr val="accent1"/>
                </a:solidFill>
                <a:latin typeface="Arial"/>
                <a:cs typeface="Arial"/>
              </a:rPr>
              <a:t>direction, usually considering what the rest of the bar is doing.</a:t>
            </a:r>
            <a:endParaRPr lang="en-AU" sz="1800" dirty="0">
              <a:solidFill>
                <a:schemeClr val="accent1"/>
              </a:solidFill>
              <a:latin typeface="+mj-lt"/>
            </a:endParaRPr>
          </a:p>
        </p:txBody>
      </p:sp>
      <p:pic>
        <p:nvPicPr>
          <p:cNvPr id="12" name="Picture 11" descr="Four ascending notes that are below the middle line, so the stems are going up on the right.">
            <a:extLst>
              <a:ext uri="{FF2B5EF4-FFF2-40B4-BE49-F238E27FC236}">
                <a16:creationId xmlns:a16="http://schemas.microsoft.com/office/drawing/2014/main" id="{30D768C8-C4D7-503B-D1ED-3B145905044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1052" y="2572407"/>
            <a:ext cx="1565754" cy="533837"/>
          </a:xfrm>
          <a:prstGeom prst="rect">
            <a:avLst/>
          </a:prstGeom>
        </p:spPr>
      </p:pic>
      <p:pic>
        <p:nvPicPr>
          <p:cNvPr id="14" name="Picture 13" descr="Four descending notes that are above the middle line, so the stems are going down on the left.">
            <a:extLst>
              <a:ext uri="{FF2B5EF4-FFF2-40B4-BE49-F238E27FC236}">
                <a16:creationId xmlns:a16="http://schemas.microsoft.com/office/drawing/2014/main" id="{98BBBB4F-45C7-99DD-BA19-642864019D5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93243" y="3787054"/>
            <a:ext cx="1461371" cy="588036"/>
          </a:xfrm>
          <a:prstGeom prst="rect">
            <a:avLst/>
          </a:prstGeom>
        </p:spPr>
      </p:pic>
      <p:pic>
        <p:nvPicPr>
          <p:cNvPr id="15" name="Picture 14" descr="Four ascending notes 1 is below the middle line so the stem is going up on the right, the other 3 notes are on or above the middle line so their stems are going down on the left.">
            <a:extLst>
              <a:ext uri="{FF2B5EF4-FFF2-40B4-BE49-F238E27FC236}">
                <a16:creationId xmlns:a16="http://schemas.microsoft.com/office/drawing/2014/main" id="{1B83F4B4-5C66-B190-4941-34E61F4F3E8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06822" y="5904826"/>
            <a:ext cx="1263041" cy="602699"/>
          </a:xfrm>
          <a:prstGeom prst="rect">
            <a:avLst/>
          </a:prstGeom>
        </p:spPr>
      </p:pic>
      <p:pic>
        <p:nvPicPr>
          <p:cNvPr id="16" name="Picture 15" descr="Four ascending notes stems on notes going up on the right, including the note on the middle line.">
            <a:extLst>
              <a:ext uri="{FF2B5EF4-FFF2-40B4-BE49-F238E27FC236}">
                <a16:creationId xmlns:a16="http://schemas.microsoft.com/office/drawing/2014/main" id="{26DC85D5-2AE8-397F-48C9-0B445931B7B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793" r="-1001" b="-1290"/>
          <a:stretch/>
        </p:blipFill>
        <p:spPr>
          <a:xfrm>
            <a:off x="3893243" y="5831043"/>
            <a:ext cx="1294358" cy="666957"/>
          </a:xfrm>
          <a:prstGeom prst="rect">
            <a:avLst/>
          </a:prstGeom>
        </p:spPr>
      </p:pic>
      <p:sp>
        <p:nvSpPr>
          <p:cNvPr id="7" name="Rectangle: Rounded Corners 6">
            <a:extLst>
              <a:ext uri="{FF2B5EF4-FFF2-40B4-BE49-F238E27FC236}">
                <a16:creationId xmlns:a16="http://schemas.microsoft.com/office/drawing/2014/main" id="{2D4A829F-98F7-B93B-E02F-CD3F0ABC51A4}"/>
              </a:ext>
            </a:extLst>
          </p:cNvPr>
          <p:cNvSpPr/>
          <p:nvPr/>
        </p:nvSpPr>
        <p:spPr>
          <a:xfrm>
            <a:off x="6452168" y="1407780"/>
            <a:ext cx="5391832" cy="482256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Activity</a:t>
            </a:r>
          </a:p>
          <a:p>
            <a:pPr>
              <a:lnSpc>
                <a:spcPct val="150000"/>
              </a:lnSpc>
              <a:spcAft>
                <a:spcPts val="600"/>
              </a:spcAft>
            </a:pPr>
            <a:r>
              <a:rPr lang="en-AU" sz="1800" dirty="0">
                <a:solidFill>
                  <a:schemeClr val="accent1"/>
                </a:solidFill>
                <a:latin typeface="Arial" panose="020B0604020202020204" pitchFamily="34" charset="0"/>
                <a:cs typeface="Arial" panose="020B0604020202020204" pitchFamily="34" charset="0"/>
              </a:rPr>
              <a:t>Write the following notes in the </a:t>
            </a:r>
            <a:r>
              <a:rPr lang="en-AU" sz="1800" b="1" dirty="0">
                <a:solidFill>
                  <a:schemeClr val="accent1"/>
                </a:solidFill>
                <a:latin typeface="Arial" panose="020B0604020202020204" pitchFamily="34" charset="0"/>
                <a:cs typeface="Arial" panose="020B0604020202020204" pitchFamily="34" charset="0"/>
              </a:rPr>
              <a:t>treble clef</a:t>
            </a:r>
            <a:r>
              <a:rPr lang="en-AU" sz="1800" dirty="0">
                <a:solidFill>
                  <a:schemeClr val="accent1"/>
                </a:solidFill>
                <a:latin typeface="Arial" panose="020B0604020202020204" pitchFamily="34" charset="0"/>
                <a:cs typeface="Arial" panose="020B0604020202020204" pitchFamily="34" charset="0"/>
              </a:rPr>
              <a:t> as </a:t>
            </a:r>
            <a:r>
              <a:rPr lang="en-AU" sz="1800" b="1" dirty="0">
                <a:solidFill>
                  <a:schemeClr val="accent1"/>
                </a:solidFill>
                <a:latin typeface="Arial" panose="020B0604020202020204" pitchFamily="34" charset="0"/>
                <a:cs typeface="Arial" panose="020B0604020202020204" pitchFamily="34" charset="0"/>
              </a:rPr>
              <a:t>crotchets:</a:t>
            </a:r>
            <a:endParaRPr lang="en-AU" sz="1800" dirty="0">
              <a:solidFill>
                <a:schemeClr val="accent1"/>
              </a:solidFill>
              <a:latin typeface="Arial" panose="020B0604020202020204" pitchFamily="34" charset="0"/>
              <a:cs typeface="Arial" panose="020B0604020202020204" pitchFamily="34" charset="0"/>
            </a:endParaRPr>
          </a:p>
          <a:p>
            <a:pPr marL="285750" indent="-285750">
              <a:lnSpc>
                <a:spcPct val="150000"/>
              </a:lnSpc>
              <a:spcAft>
                <a:spcPts val="600"/>
              </a:spcAft>
              <a:buFont typeface="Arial"/>
              <a:buChar char="•"/>
            </a:pPr>
            <a:r>
              <a:rPr lang="en-AU" sz="1800" dirty="0">
                <a:solidFill>
                  <a:schemeClr val="accent1"/>
                </a:solidFill>
                <a:latin typeface="Arial" panose="020B0604020202020204" pitchFamily="34" charset="0"/>
                <a:cs typeface="Arial" panose="020B0604020202020204" pitchFamily="34" charset="0"/>
              </a:rPr>
              <a:t>Stems up on the right.</a:t>
            </a:r>
            <a:endParaRPr lang="en-US" sz="1800" dirty="0">
              <a:solidFill>
                <a:schemeClr val="accent1"/>
              </a:solidFill>
              <a:latin typeface="Arial" panose="020B0604020202020204" pitchFamily="34" charset="0"/>
              <a:cs typeface="Arial" panose="020B0604020202020204" pitchFamily="34" charset="0"/>
            </a:endParaRPr>
          </a:p>
          <a:p>
            <a:pPr>
              <a:lnSpc>
                <a:spcPct val="150000"/>
              </a:lnSpc>
              <a:spcAft>
                <a:spcPts val="600"/>
              </a:spcAft>
            </a:pPr>
            <a:r>
              <a:rPr lang="en-AU" sz="1800" dirty="0">
                <a:solidFill>
                  <a:schemeClr val="accent1"/>
                </a:solidFill>
                <a:latin typeface="Arial" panose="020B0604020202020204" pitchFamily="34" charset="0"/>
                <a:cs typeface="Arial" panose="020B0604020202020204" pitchFamily="34" charset="0"/>
              </a:rPr>
              <a:t>      E, F, A</a:t>
            </a:r>
          </a:p>
          <a:p>
            <a:pPr marL="285750" indent="-285750">
              <a:lnSpc>
                <a:spcPct val="150000"/>
              </a:lnSpc>
              <a:spcAft>
                <a:spcPts val="600"/>
              </a:spcAft>
              <a:buFont typeface="Arial"/>
              <a:buChar char="•"/>
            </a:pPr>
            <a:r>
              <a:rPr lang="en-AU" sz="1800" dirty="0">
                <a:solidFill>
                  <a:schemeClr val="accent1"/>
                </a:solidFill>
                <a:latin typeface="Arial" panose="020B0604020202020204" pitchFamily="34" charset="0"/>
                <a:cs typeface="Arial" panose="020B0604020202020204" pitchFamily="34" charset="0"/>
              </a:rPr>
              <a:t>Stems down on the left. </a:t>
            </a:r>
          </a:p>
          <a:p>
            <a:pPr>
              <a:lnSpc>
                <a:spcPct val="150000"/>
              </a:lnSpc>
              <a:spcAft>
                <a:spcPts val="600"/>
              </a:spcAft>
            </a:pPr>
            <a:r>
              <a:rPr lang="en-AU" sz="1800" dirty="0">
                <a:solidFill>
                  <a:schemeClr val="accent1"/>
                </a:solidFill>
                <a:latin typeface="Arial" panose="020B0604020202020204" pitchFamily="34" charset="0"/>
                <a:cs typeface="Arial" panose="020B0604020202020204" pitchFamily="34" charset="0"/>
              </a:rPr>
              <a:t>      E, C, B</a:t>
            </a:r>
          </a:p>
          <a:p>
            <a:pPr marL="285750" indent="-285750">
              <a:lnSpc>
                <a:spcPct val="150000"/>
              </a:lnSpc>
              <a:spcAft>
                <a:spcPts val="600"/>
              </a:spcAft>
              <a:buFont typeface="Arial"/>
              <a:buChar char="•"/>
            </a:pPr>
            <a:r>
              <a:rPr lang="en-AU" sz="1800" dirty="0">
                <a:solidFill>
                  <a:schemeClr val="accent1"/>
                </a:solidFill>
                <a:latin typeface="Arial" panose="020B0604020202020204" pitchFamily="34" charset="0"/>
                <a:cs typeface="Arial" panose="020B0604020202020204" pitchFamily="34" charset="0"/>
              </a:rPr>
              <a:t>Using the stem rule, write all 5 notes on the lines.</a:t>
            </a:r>
            <a:endParaRPr lang="en-AU" sz="1800" dirty="0">
              <a:solidFill>
                <a:schemeClr val="accent1"/>
              </a:solidFill>
              <a:latin typeface="+mj-lt"/>
            </a:endParaRPr>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151137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Glockenspiel</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lstStyle/>
          <a:p>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Tuned percussion you might find in the classroom </a:t>
            </a:r>
          </a:p>
        </p:txBody>
      </p:sp>
      <p:sp>
        <p:nvSpPr>
          <p:cNvPr id="15" name="TextBox 14">
            <a:extLst>
              <a:ext uri="{FF2B5EF4-FFF2-40B4-BE49-F238E27FC236}">
                <a16:creationId xmlns:a16="http://schemas.microsoft.com/office/drawing/2014/main" id="{BC2356EB-8FDD-C555-FEFF-7EFC35EC71D7}"/>
              </a:ext>
            </a:extLst>
          </p:cNvPr>
          <p:cNvSpPr txBox="1"/>
          <p:nvPr/>
        </p:nvSpPr>
        <p:spPr>
          <a:xfrm>
            <a:off x="360001" y="1808163"/>
            <a:ext cx="4211999" cy="13759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base">
              <a:lnSpc>
                <a:spcPct val="150000"/>
              </a:lnSpc>
              <a:spcAft>
                <a:spcPts val="600"/>
              </a:spcAft>
            </a:pPr>
            <a:r>
              <a:rPr lang="en-GB" sz="1800" b="0" i="0" u="none" strike="noStrike">
                <a:solidFill>
                  <a:srgbClr val="000000"/>
                </a:solidFill>
                <a:effectLst/>
                <a:latin typeface="Arial"/>
                <a:cs typeface="Arial"/>
              </a:rPr>
              <a:t>A </a:t>
            </a:r>
            <a:r>
              <a:rPr lang="en-GB" sz="1800">
                <a:solidFill>
                  <a:srgbClr val="000000"/>
                </a:solidFill>
                <a:latin typeface="Arial"/>
                <a:cs typeface="Arial"/>
              </a:rPr>
              <a:t>high-pitched tuned</a:t>
            </a:r>
            <a:r>
              <a:rPr lang="en-GB" sz="1800" b="0" i="0" u="none" strike="noStrike">
                <a:solidFill>
                  <a:srgbClr val="000000"/>
                </a:solidFill>
                <a:effectLst/>
                <a:latin typeface="Arial"/>
                <a:cs typeface="Arial"/>
              </a:rPr>
              <a:t> percussion </a:t>
            </a:r>
            <a:r>
              <a:rPr lang="en-GB" sz="1800" b="0" i="0" u="none" strike="noStrike" dirty="0">
                <a:solidFill>
                  <a:srgbClr val="000000"/>
                </a:solidFill>
                <a:effectLst/>
                <a:latin typeface="Arial"/>
                <a:cs typeface="Arial"/>
              </a:rPr>
              <a:t>instrument with small metal keys. </a:t>
            </a:r>
            <a:endParaRPr lang="en-GB" sz="1800" b="0" i="0" u="none" strike="noStrike" dirty="0">
              <a:solidFill>
                <a:srgbClr val="B71E42"/>
              </a:solidFill>
              <a:effectLst/>
              <a:latin typeface="Arial"/>
              <a:cs typeface="Arial"/>
            </a:endParaRPr>
          </a:p>
          <a:p>
            <a:pPr rtl="0" fontAlgn="base">
              <a:lnSpc>
                <a:spcPct val="200000"/>
              </a:lnSpc>
              <a:spcAft>
                <a:spcPts val="600"/>
              </a:spcAft>
            </a:pPr>
            <a:endParaRPr lang="en-GB" sz="1800" b="0" i="0" u="none" strike="noStrike">
              <a:solidFill>
                <a:srgbClr val="000000"/>
              </a:solidFill>
              <a:effectLst/>
              <a:latin typeface="Arial" panose="020B0604020202020204" pitchFamily="34" charset="0"/>
              <a:cs typeface="Arial" panose="020B0604020202020204" pitchFamily="34" charset="0"/>
            </a:endParaRPr>
          </a:p>
        </p:txBody>
      </p:sp>
      <p:pic>
        <p:nvPicPr>
          <p:cNvPr id="1028" name="Picture 4" descr="Glockenspiel">
            <a:extLst>
              <a:ext uri="{FF2B5EF4-FFF2-40B4-BE49-F238E27FC236}">
                <a16:creationId xmlns:a16="http://schemas.microsoft.com/office/drawing/2014/main" id="{F113770F-CDAB-3A2D-7732-9A00C7BABCB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9399" b="-9399"/>
          <a:stretch/>
        </p:blipFill>
        <p:spPr bwMode="auto">
          <a:xfrm>
            <a:off x="5067804" y="1901298"/>
            <a:ext cx="6207947" cy="35113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86665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Metallophone</a:t>
            </a:r>
            <a:endParaRPr lang="en-AU" sz="44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Tuned percussion you might find in the classroom</a:t>
            </a:r>
          </a:p>
        </p:txBody>
      </p:sp>
      <p:sp>
        <p:nvSpPr>
          <p:cNvPr id="10" name="TextBox 9">
            <a:extLst>
              <a:ext uri="{FF2B5EF4-FFF2-40B4-BE49-F238E27FC236}">
                <a16:creationId xmlns:a16="http://schemas.microsoft.com/office/drawing/2014/main" id="{04659F43-841A-5313-4172-3E029E035514}"/>
              </a:ext>
            </a:extLst>
          </p:cNvPr>
          <p:cNvSpPr txBox="1"/>
          <p:nvPr/>
        </p:nvSpPr>
        <p:spPr>
          <a:xfrm>
            <a:off x="448849" y="1808163"/>
            <a:ext cx="5266151" cy="210307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150000"/>
              </a:lnSpc>
              <a:spcAft>
                <a:spcPts val="600"/>
              </a:spcAft>
              <a:buFont typeface="Arial"/>
              <a:buChar char="•"/>
            </a:pPr>
            <a:r>
              <a:rPr lang="en-US" sz="1800" dirty="0">
                <a:solidFill>
                  <a:srgbClr val="000000"/>
                </a:solidFill>
                <a:cs typeface="Arial" panose="020B0604020202020204" pitchFamily="34" charset="0"/>
              </a:rPr>
              <a:t>A tuned percussion instrument with larger and thicker metal keys.</a:t>
            </a:r>
            <a:endParaRPr lang="en-US" sz="1800" dirty="0">
              <a:cs typeface="Arial" panose="020B0604020202020204" pitchFamily="34" charset="0"/>
            </a:endParaRPr>
          </a:p>
          <a:p>
            <a:pPr marL="285750" indent="-285750">
              <a:lnSpc>
                <a:spcPct val="150000"/>
              </a:lnSpc>
              <a:spcAft>
                <a:spcPts val="600"/>
              </a:spcAft>
              <a:buFont typeface="Arial"/>
              <a:buChar char="•"/>
            </a:pPr>
            <a:r>
              <a:rPr lang="en-US" sz="1800" dirty="0">
                <a:solidFill>
                  <a:srgbClr val="000000"/>
                </a:solidFill>
                <a:cs typeface="Arial" panose="020B0604020202020204" pitchFamily="34" charset="0"/>
              </a:rPr>
              <a:t>A variety of pitches can be achieved depending on whether the instrument is a bass, tenor, alto or soprano metallophone.</a:t>
            </a:r>
            <a:endParaRPr lang="en-US" sz="1800" dirty="0">
              <a:cs typeface="Arial" panose="020B0604020202020204" pitchFamily="34" charset="0"/>
            </a:endParaRPr>
          </a:p>
        </p:txBody>
      </p:sp>
      <p:pic>
        <p:nvPicPr>
          <p:cNvPr id="2050" name="Picture 2" descr="Metallophone">
            <a:extLst>
              <a:ext uri="{FF2B5EF4-FFF2-40B4-BE49-F238E27FC236}">
                <a16:creationId xmlns:a16="http://schemas.microsoft.com/office/drawing/2014/main" id="{AFC1C91B-D835-9E6E-A1AA-526BBAC12E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6243917" y="2193862"/>
            <a:ext cx="5771512" cy="343475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2769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Xylophone</a:t>
            </a:r>
            <a:endParaRPr lang="en-AU" sz="44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Tuned percussion you might find in the classroom</a:t>
            </a:r>
          </a:p>
        </p:txBody>
      </p:sp>
      <p:sp>
        <p:nvSpPr>
          <p:cNvPr id="10" name="TextBox 9">
            <a:extLst>
              <a:ext uri="{FF2B5EF4-FFF2-40B4-BE49-F238E27FC236}">
                <a16:creationId xmlns:a16="http://schemas.microsoft.com/office/drawing/2014/main" id="{04659F43-841A-5313-4172-3E029E035514}"/>
              </a:ext>
            </a:extLst>
          </p:cNvPr>
          <p:cNvSpPr txBox="1"/>
          <p:nvPr/>
        </p:nvSpPr>
        <p:spPr>
          <a:xfrm>
            <a:off x="357734" y="1808163"/>
            <a:ext cx="5774780" cy="168757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150000"/>
              </a:lnSpc>
              <a:spcAft>
                <a:spcPts val="600"/>
              </a:spcAft>
              <a:buFont typeface="Arial"/>
              <a:buChar char="•"/>
            </a:pPr>
            <a:r>
              <a:rPr lang="en-US" sz="1800" dirty="0">
                <a:solidFill>
                  <a:srgbClr val="000000"/>
                </a:solidFill>
                <a:latin typeface="Arial" panose="020B0604020202020204" pitchFamily="34" charset="0"/>
                <a:cs typeface="Arial" panose="020B0604020202020204" pitchFamily="34" charset="0"/>
              </a:rPr>
              <a:t>A tuned percussion instrument with wooden keys.</a:t>
            </a:r>
            <a:endParaRPr lang="en-US" sz="1800" dirty="0">
              <a:latin typeface="Arial" panose="020B0604020202020204" pitchFamily="34" charset="0"/>
              <a:cs typeface="Arial" panose="020B0604020202020204" pitchFamily="34" charset="0"/>
            </a:endParaRPr>
          </a:p>
          <a:p>
            <a:pPr marL="285750" indent="-285750">
              <a:lnSpc>
                <a:spcPct val="150000"/>
              </a:lnSpc>
              <a:spcAft>
                <a:spcPts val="600"/>
              </a:spcAft>
              <a:buFont typeface="Arial"/>
              <a:buChar char="•"/>
            </a:pPr>
            <a:r>
              <a:rPr lang="en-US" sz="1800" dirty="0">
                <a:solidFill>
                  <a:srgbClr val="000000"/>
                </a:solidFill>
                <a:latin typeface="Arial" panose="020B0604020202020204" pitchFamily="34" charset="0"/>
                <a:cs typeface="Arial" panose="020B0604020202020204" pitchFamily="34" charset="0"/>
              </a:rPr>
              <a:t>A variety of pitches can be achieved depending on whether the instrument is a bass, tenor, alto or soprano xylophone.</a:t>
            </a:r>
            <a:endParaRPr lang="en-US" sz="1800" dirty="0">
              <a:latin typeface="Arial" panose="020B0604020202020204" pitchFamily="34" charset="0"/>
              <a:cs typeface="Arial" panose="020B0604020202020204" pitchFamily="34" charset="0"/>
            </a:endParaRPr>
          </a:p>
        </p:txBody>
      </p:sp>
      <p:pic>
        <p:nvPicPr>
          <p:cNvPr id="3074" name="Picture 2" descr="Xylophone">
            <a:extLst>
              <a:ext uri="{FF2B5EF4-FFF2-40B4-BE49-F238E27FC236}">
                <a16:creationId xmlns:a16="http://schemas.microsoft.com/office/drawing/2014/main" id="{551ECAF8-4E98-A47D-0980-2BB4E01AD0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6281638" y="2006184"/>
            <a:ext cx="5552628" cy="340218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7332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2509C-B653-C287-0F4B-2D42B2AEC24E}"/>
              </a:ext>
            </a:extLst>
          </p:cNvPr>
          <p:cNvSpPr>
            <a:spLocks noGrp="1"/>
          </p:cNvSpPr>
          <p:nvPr>
            <p:ph type="ctrTitle"/>
          </p:nvPr>
        </p:nvSpPr>
        <p:spPr/>
        <p:txBody>
          <a:bodyPr anchor="b">
            <a:normAutofit/>
          </a:bodyPr>
          <a:lstStyle/>
          <a:p>
            <a:r>
              <a:rPr lang="en-AU" sz="5400" dirty="0">
                <a:latin typeface="Arial"/>
                <a:cs typeface="Arial"/>
              </a:rPr>
              <a:t>Music Stage 4</a:t>
            </a:r>
          </a:p>
        </p:txBody>
      </p:sp>
      <p:sp>
        <p:nvSpPr>
          <p:cNvPr id="40" name="Text Placeholder 3">
            <a:extLst>
              <a:ext uri="{FF2B5EF4-FFF2-40B4-BE49-F238E27FC236}">
                <a16:creationId xmlns:a16="http://schemas.microsoft.com/office/drawing/2014/main" id="{22AE4746-E36C-5648-8E4F-DBB76B32887F}"/>
              </a:ext>
            </a:extLst>
          </p:cNvPr>
          <p:cNvSpPr>
            <a:spLocks noGrp="1"/>
          </p:cNvSpPr>
          <p:nvPr>
            <p:ph type="body" sz="quarter" idx="10"/>
          </p:nvPr>
        </p:nvSpPr>
        <p:spPr/>
        <p:txBody>
          <a:bodyPr/>
          <a:lstStyle/>
          <a:p>
            <a:r>
              <a:rPr lang="en-US" sz="2400" dirty="0">
                <a:latin typeface="Arial" panose="020B0604020202020204" pitchFamily="34" charset="0"/>
                <a:cs typeface="Arial" panose="020B0604020202020204" pitchFamily="34" charset="0"/>
              </a:rPr>
              <a:t>Tunes</a:t>
            </a:r>
          </a:p>
        </p:txBody>
      </p:sp>
      <p:pic>
        <p:nvPicPr>
          <p:cNvPr id="10" name="Picture 9" descr="A group of people playing guitars.">
            <a:extLst>
              <a:ext uri="{FF2B5EF4-FFF2-40B4-BE49-F238E27FC236}">
                <a16:creationId xmlns:a16="http://schemas.microsoft.com/office/drawing/2014/main" id="{DFEE80FC-7190-76EE-3084-1E61593B86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7128000" y="10"/>
            <a:ext cx="5064000" cy="6857990"/>
          </a:xfrm>
          <a:prstGeom prst="rect">
            <a:avLst/>
          </a:prstGeom>
          <a:noFill/>
        </p:spPr>
      </p:pic>
    </p:spTree>
    <p:extLst>
      <p:ext uri="{BB962C8B-B14F-4D97-AF65-F5344CB8AC3E}">
        <p14:creationId xmlns:p14="http://schemas.microsoft.com/office/powerpoint/2010/main" val="416351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8E4AD6-7D65-F835-08D1-895F1B851B34}"/>
              </a:ext>
            </a:extLst>
          </p:cNvPr>
          <p:cNvSpPr>
            <a:spLocks noGrp="1"/>
          </p:cNvSpPr>
          <p:nvPr>
            <p:ph type="title"/>
          </p:nvPr>
        </p:nvSpPr>
        <p:spPr/>
        <p:txBody>
          <a:bodyPr/>
          <a:lstStyle/>
          <a:p>
            <a:r>
              <a:rPr lang="en-US" dirty="0"/>
              <a:t>Hot Cross Buns</a:t>
            </a:r>
          </a:p>
        </p:txBody>
      </p:sp>
      <p:sp>
        <p:nvSpPr>
          <p:cNvPr id="9" name="Text Placeholder 8">
            <a:extLst>
              <a:ext uri="{FF2B5EF4-FFF2-40B4-BE49-F238E27FC236}">
                <a16:creationId xmlns:a16="http://schemas.microsoft.com/office/drawing/2014/main" id="{F6A5B073-EDA5-FA63-37E4-429ED4DCE13B}"/>
              </a:ext>
            </a:extLst>
          </p:cNvPr>
          <p:cNvSpPr>
            <a:spLocks noGrp="1"/>
          </p:cNvSpPr>
          <p:nvPr>
            <p:ph type="body" sz="quarter" idx="18"/>
          </p:nvPr>
        </p:nvSpPr>
        <p:spPr/>
        <p:txBody>
          <a:bodyPr/>
          <a:lstStyle/>
          <a:p>
            <a:r>
              <a:rPr lang="en-US" dirty="0"/>
              <a:t>Traditional</a:t>
            </a:r>
          </a:p>
        </p:txBody>
      </p:sp>
      <p:sp>
        <p:nvSpPr>
          <p:cNvPr id="6" name="Slide Number Placeholder 1">
            <a:extLst>
              <a:ext uri="{FF2B5EF4-FFF2-40B4-BE49-F238E27FC236}">
                <a16:creationId xmlns:a16="http://schemas.microsoft.com/office/drawing/2014/main" id="{9D9DDC33-A168-3C59-3DC6-9C36C8F65F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pic>
        <p:nvPicPr>
          <p:cNvPr id="3" name="Picture 2" descr="An image of the song Hot Cross Buns with the notes being, E, D, C, crotchet rest, E, D, C, crotchet rest, C C C C D D D D  E, D, C crotchet rest.">
            <a:extLst>
              <a:ext uri="{FF2B5EF4-FFF2-40B4-BE49-F238E27FC236}">
                <a16:creationId xmlns:a16="http://schemas.microsoft.com/office/drawing/2014/main" id="{1C726E6F-75DE-95D8-FA73-56628B62FA5C}"/>
              </a:ext>
            </a:extLst>
          </p:cNvPr>
          <p:cNvPicPr>
            <a:picLocks noChangeAspect="1"/>
          </p:cNvPicPr>
          <p:nvPr/>
        </p:nvPicPr>
        <p:blipFill>
          <a:blip r:embed="rId2"/>
          <a:stretch>
            <a:fillRect/>
          </a:stretch>
        </p:blipFill>
        <p:spPr>
          <a:xfrm>
            <a:off x="4002726" y="813565"/>
            <a:ext cx="7481274" cy="5460235"/>
          </a:xfrm>
          <a:prstGeom prst="rect">
            <a:avLst/>
          </a:prstGeom>
          <a:noFill/>
        </p:spPr>
      </p:pic>
    </p:spTree>
    <p:extLst>
      <p:ext uri="{BB962C8B-B14F-4D97-AF65-F5344CB8AC3E}">
        <p14:creationId xmlns:p14="http://schemas.microsoft.com/office/powerpoint/2010/main" val="357806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87E570-57D8-D1CC-F2E7-151BD9C77B65}"/>
              </a:ext>
            </a:extLst>
          </p:cNvPr>
          <p:cNvSpPr>
            <a:spLocks noGrp="1"/>
          </p:cNvSpPr>
          <p:nvPr>
            <p:ph type="title"/>
          </p:nvPr>
        </p:nvSpPr>
        <p:spPr>
          <a:xfrm>
            <a:off x="371475" y="-895594"/>
            <a:ext cx="3424600" cy="545601"/>
          </a:xfrm>
        </p:spPr>
        <p:txBody>
          <a:bodyPr/>
          <a:lstStyle/>
          <a:p>
            <a:r>
              <a:rPr lang="en-US" dirty="0"/>
              <a:t>Section A Score</a:t>
            </a:r>
            <a:br>
              <a:rPr lang="en-US" dirty="0"/>
            </a:br>
            <a:endParaRPr lang="en-US" dirty="0"/>
          </a:p>
        </p:txBody>
      </p:sp>
      <p:pic>
        <p:nvPicPr>
          <p:cNvPr id="3" name="Picture 2" descr="Title of sheet music Good Fortunes">
            <a:extLst>
              <a:ext uri="{FF2B5EF4-FFF2-40B4-BE49-F238E27FC236}">
                <a16:creationId xmlns:a16="http://schemas.microsoft.com/office/drawing/2014/main" id="{F91B1A48-DA8C-9321-D9E5-48C6917D81E9}"/>
              </a:ext>
            </a:extLst>
          </p:cNvPr>
          <p:cNvPicPr>
            <a:picLocks noChangeAspect="1"/>
          </p:cNvPicPr>
          <p:nvPr/>
        </p:nvPicPr>
        <p:blipFill rotWithShape="1">
          <a:blip r:embed="rId2"/>
          <a:srcRect l="18996" t="-311" r="19863" b="86800"/>
          <a:stretch/>
        </p:blipFill>
        <p:spPr>
          <a:xfrm>
            <a:off x="271027" y="243593"/>
            <a:ext cx="3269975" cy="864173"/>
          </a:xfrm>
          <a:prstGeom prst="rect">
            <a:avLst/>
          </a:prstGeom>
        </p:spPr>
      </p:pic>
      <p:pic>
        <p:nvPicPr>
          <p:cNvPr id="2" name="Picture 1" descr="A sheet music with notes.">
            <a:extLst>
              <a:ext uri="{FF2B5EF4-FFF2-40B4-BE49-F238E27FC236}">
                <a16:creationId xmlns:a16="http://schemas.microsoft.com/office/drawing/2014/main" id="{6BCE635C-5401-09DF-1F82-4A1096B6C9D0}"/>
              </a:ext>
            </a:extLst>
          </p:cNvPr>
          <p:cNvPicPr>
            <a:picLocks noChangeAspect="1"/>
          </p:cNvPicPr>
          <p:nvPr/>
        </p:nvPicPr>
        <p:blipFill rotWithShape="1">
          <a:blip r:embed="rId2"/>
          <a:srcRect t="23499"/>
          <a:stretch/>
        </p:blipFill>
        <p:spPr>
          <a:xfrm>
            <a:off x="4053197" y="27297"/>
            <a:ext cx="7495670" cy="6857999"/>
          </a:xfrm>
          <a:prstGeom prst="rect">
            <a:avLst/>
          </a:prstGeom>
        </p:spPr>
      </p:pic>
      <p:sp>
        <p:nvSpPr>
          <p:cNvPr id="9" name="Slide Number Placeholder 1">
            <a:extLst>
              <a:ext uri="{FF2B5EF4-FFF2-40B4-BE49-F238E27FC236}">
                <a16:creationId xmlns:a16="http://schemas.microsoft.com/office/drawing/2014/main" id="{4F2C62FD-1A75-5C51-AE20-30AB4E18C19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20094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C3CB5F-4D5A-84BE-99B4-9520BFC92A8E}"/>
              </a:ext>
            </a:extLst>
          </p:cNvPr>
          <p:cNvSpPr>
            <a:spLocks noGrp="1"/>
          </p:cNvSpPr>
          <p:nvPr>
            <p:ph type="title"/>
          </p:nvPr>
        </p:nvSpPr>
        <p:spPr>
          <a:xfrm>
            <a:off x="371475" y="-881946"/>
            <a:ext cx="3326737" cy="545601"/>
          </a:xfrm>
        </p:spPr>
        <p:txBody>
          <a:bodyPr/>
          <a:lstStyle/>
          <a:p>
            <a:r>
              <a:rPr lang="en-US" dirty="0"/>
              <a:t>Section B Score</a:t>
            </a:r>
            <a:br>
              <a:rPr lang="en-US" dirty="0"/>
            </a:br>
            <a:endParaRPr lang="en-US" dirty="0"/>
          </a:p>
        </p:txBody>
      </p:sp>
      <p:pic>
        <p:nvPicPr>
          <p:cNvPr id="7" name="Picture 6" descr="Title of sheet music Good Fortunes">
            <a:extLst>
              <a:ext uri="{FF2B5EF4-FFF2-40B4-BE49-F238E27FC236}">
                <a16:creationId xmlns:a16="http://schemas.microsoft.com/office/drawing/2014/main" id="{0DF67504-5940-D24D-67CB-16FC5B580AA8}"/>
              </a:ext>
            </a:extLst>
          </p:cNvPr>
          <p:cNvPicPr>
            <a:picLocks noChangeAspect="1"/>
          </p:cNvPicPr>
          <p:nvPr/>
        </p:nvPicPr>
        <p:blipFill rotWithShape="1">
          <a:blip r:embed="rId2"/>
          <a:srcRect l="19798" r="19693" b="86744"/>
          <a:stretch/>
        </p:blipFill>
        <p:spPr>
          <a:xfrm>
            <a:off x="302843" y="258887"/>
            <a:ext cx="3149601" cy="824949"/>
          </a:xfrm>
          <a:prstGeom prst="rect">
            <a:avLst/>
          </a:prstGeom>
        </p:spPr>
      </p:pic>
      <p:pic>
        <p:nvPicPr>
          <p:cNvPr id="5" name="Picture 4" descr="A sheet music with notes.">
            <a:extLst>
              <a:ext uri="{FF2B5EF4-FFF2-40B4-BE49-F238E27FC236}">
                <a16:creationId xmlns:a16="http://schemas.microsoft.com/office/drawing/2014/main" id="{3EEDA5B1-E7F0-EACA-6AB8-9ED4EDBCA740}"/>
              </a:ext>
            </a:extLst>
          </p:cNvPr>
          <p:cNvPicPr>
            <a:picLocks noChangeAspect="1"/>
          </p:cNvPicPr>
          <p:nvPr/>
        </p:nvPicPr>
        <p:blipFill rotWithShape="1">
          <a:blip r:embed="rId2"/>
          <a:srcRect t="24168"/>
          <a:stretch/>
        </p:blipFill>
        <p:spPr>
          <a:xfrm>
            <a:off x="3727717" y="162000"/>
            <a:ext cx="7396283" cy="6705600"/>
          </a:xfrm>
          <a:prstGeom prst="rect">
            <a:avLst/>
          </a:prstGeom>
        </p:spPr>
      </p:pic>
      <p:sp>
        <p:nvSpPr>
          <p:cNvPr id="9" name="Slide Number Placeholder 1">
            <a:extLst>
              <a:ext uri="{FF2B5EF4-FFF2-40B4-BE49-F238E27FC236}">
                <a16:creationId xmlns:a16="http://schemas.microsoft.com/office/drawing/2014/main" id="{FAF9CF96-B896-A333-325F-2C8E750A72E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22</a:t>
            </a:fld>
            <a:endParaRPr lang="en-AU" dirty="0"/>
          </a:p>
        </p:txBody>
      </p:sp>
    </p:spTree>
    <p:extLst>
      <p:ext uri="{BB962C8B-B14F-4D97-AF65-F5344CB8AC3E}">
        <p14:creationId xmlns:p14="http://schemas.microsoft.com/office/powerpoint/2010/main" val="82085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204310-5E16-F80D-8CC1-FBA545285CD9}"/>
              </a:ext>
            </a:extLst>
          </p:cNvPr>
          <p:cNvSpPr>
            <a:spLocks noGrp="1"/>
          </p:cNvSpPr>
          <p:nvPr>
            <p:ph type="title"/>
          </p:nvPr>
        </p:nvSpPr>
        <p:spPr>
          <a:xfrm>
            <a:off x="371475" y="-1032071"/>
            <a:ext cx="3577000" cy="545601"/>
          </a:xfrm>
        </p:spPr>
        <p:txBody>
          <a:bodyPr/>
          <a:lstStyle/>
          <a:p>
            <a:r>
              <a:rPr lang="en-US" dirty="0"/>
              <a:t>Structure</a:t>
            </a:r>
          </a:p>
        </p:txBody>
      </p:sp>
      <p:sp>
        <p:nvSpPr>
          <p:cNvPr id="8" name="Slide Number Placeholder 1">
            <a:extLst>
              <a:ext uri="{FF2B5EF4-FFF2-40B4-BE49-F238E27FC236}">
                <a16:creationId xmlns:a16="http://schemas.microsoft.com/office/drawing/2014/main" id="{4B295E69-71BA-24E5-CB0B-403B0AD3458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23</a:t>
            </a:fld>
            <a:endParaRPr lang="en-AU" dirty="0"/>
          </a:p>
        </p:txBody>
      </p:sp>
      <p:pic>
        <p:nvPicPr>
          <p:cNvPr id="6" name="Picture 5" descr="Title of structure for Good Fortunes">
            <a:extLst>
              <a:ext uri="{FF2B5EF4-FFF2-40B4-BE49-F238E27FC236}">
                <a16:creationId xmlns:a16="http://schemas.microsoft.com/office/drawing/2014/main" id="{2D4AD061-B535-0FB9-8159-5E1481D09F3C}"/>
              </a:ext>
            </a:extLst>
          </p:cNvPr>
          <p:cNvPicPr>
            <a:picLocks noChangeAspect="1"/>
          </p:cNvPicPr>
          <p:nvPr/>
        </p:nvPicPr>
        <p:blipFill rotWithShape="1">
          <a:blip r:embed="rId2"/>
          <a:srcRect l="20327" r="18909" b="88593"/>
          <a:stretch/>
        </p:blipFill>
        <p:spPr>
          <a:xfrm>
            <a:off x="288345" y="652550"/>
            <a:ext cx="3302000" cy="782320"/>
          </a:xfrm>
          <a:prstGeom prst="rect">
            <a:avLst/>
          </a:prstGeom>
        </p:spPr>
      </p:pic>
      <p:pic>
        <p:nvPicPr>
          <p:cNvPr id="9" name="Picture 8" descr="Section A in a red box stating bass and drum play, melody and harmony stick clicks on beats 2 and 4.&#10;Section A in a red box, Section B in a blue box, Section A in a red box, Section B in a blue box stating melody ad harmony play quietly, bass stick clicks and drum claps on beats 2 and 4.&#10;Section B in a blue box.">
            <a:extLst>
              <a:ext uri="{FF2B5EF4-FFF2-40B4-BE49-F238E27FC236}">
                <a16:creationId xmlns:a16="http://schemas.microsoft.com/office/drawing/2014/main" id="{2F141C82-7494-04BD-DEEE-00F26EC6F48F}"/>
              </a:ext>
            </a:extLst>
          </p:cNvPr>
          <p:cNvPicPr>
            <a:picLocks noChangeAspect="1"/>
          </p:cNvPicPr>
          <p:nvPr/>
        </p:nvPicPr>
        <p:blipFill rotWithShape="1">
          <a:blip r:embed="rId2"/>
          <a:srcRect t="11450"/>
          <a:stretch/>
        </p:blipFill>
        <p:spPr>
          <a:xfrm>
            <a:off x="5465801" y="109329"/>
            <a:ext cx="5893950" cy="6586671"/>
          </a:xfrm>
          <a:prstGeom prst="rect">
            <a:avLst/>
          </a:prstGeom>
        </p:spPr>
      </p:pic>
    </p:spTree>
    <p:extLst>
      <p:ext uri="{BB962C8B-B14F-4D97-AF65-F5344CB8AC3E}">
        <p14:creationId xmlns:p14="http://schemas.microsoft.com/office/powerpoint/2010/main" val="378979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E22C29-8312-89B2-C3EE-D200A1AD02F5}"/>
              </a:ext>
            </a:extLst>
          </p:cNvPr>
          <p:cNvSpPr>
            <a:spLocks noGrp="1"/>
          </p:cNvSpPr>
          <p:nvPr>
            <p:ph type="title"/>
          </p:nvPr>
        </p:nvSpPr>
        <p:spPr>
          <a:xfrm>
            <a:off x="371475" y="-762218"/>
            <a:ext cx="3665900" cy="545601"/>
          </a:xfrm>
        </p:spPr>
        <p:txBody>
          <a:bodyPr/>
          <a:lstStyle/>
          <a:p>
            <a:r>
              <a:rPr lang="en-US" dirty="0"/>
              <a:t>Melody</a:t>
            </a:r>
          </a:p>
        </p:txBody>
      </p:sp>
      <p:pic>
        <p:nvPicPr>
          <p:cNvPr id="9" name="Picture 8" descr="Title for music - Good Fortunes melody">
            <a:extLst>
              <a:ext uri="{FF2B5EF4-FFF2-40B4-BE49-F238E27FC236}">
                <a16:creationId xmlns:a16="http://schemas.microsoft.com/office/drawing/2014/main" id="{968449FA-4024-2A94-7761-C03DC1157477}"/>
              </a:ext>
            </a:extLst>
          </p:cNvPr>
          <p:cNvPicPr>
            <a:picLocks noChangeAspect="1"/>
          </p:cNvPicPr>
          <p:nvPr/>
        </p:nvPicPr>
        <p:blipFill rotWithShape="1">
          <a:blip r:embed="rId2"/>
          <a:srcRect l="18391" r="18659" b="88889"/>
          <a:stretch/>
        </p:blipFill>
        <p:spPr>
          <a:xfrm>
            <a:off x="316055" y="704275"/>
            <a:ext cx="3120887" cy="762000"/>
          </a:xfrm>
          <a:prstGeom prst="rect">
            <a:avLst/>
          </a:prstGeom>
        </p:spPr>
      </p:pic>
      <p:pic>
        <p:nvPicPr>
          <p:cNvPr id="6" name="Picture 5" descr="A sheet music with black lines and notes.">
            <a:extLst>
              <a:ext uri="{FF2B5EF4-FFF2-40B4-BE49-F238E27FC236}">
                <a16:creationId xmlns:a16="http://schemas.microsoft.com/office/drawing/2014/main" id="{7EF13BAC-9983-0D80-847E-403F07080B88}"/>
              </a:ext>
            </a:extLst>
          </p:cNvPr>
          <p:cNvPicPr>
            <a:picLocks noChangeAspect="1"/>
          </p:cNvPicPr>
          <p:nvPr/>
        </p:nvPicPr>
        <p:blipFill rotWithShape="1">
          <a:blip r:embed="rId2"/>
          <a:srcRect t="11884"/>
          <a:stretch/>
        </p:blipFill>
        <p:spPr>
          <a:xfrm>
            <a:off x="5646797" y="90956"/>
            <a:ext cx="5477203" cy="6676087"/>
          </a:xfrm>
          <a:prstGeom prst="rect">
            <a:avLst/>
          </a:prstGeom>
        </p:spPr>
      </p:pic>
      <p:sp>
        <p:nvSpPr>
          <p:cNvPr id="8" name="Slide Number Placeholder 1">
            <a:extLst>
              <a:ext uri="{FF2B5EF4-FFF2-40B4-BE49-F238E27FC236}">
                <a16:creationId xmlns:a16="http://schemas.microsoft.com/office/drawing/2014/main" id="{1FF35BCE-7209-664B-43F7-38227645D79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24</a:t>
            </a:fld>
            <a:endParaRPr lang="en-AU" dirty="0"/>
          </a:p>
        </p:txBody>
      </p:sp>
    </p:spTree>
    <p:extLst>
      <p:ext uri="{BB962C8B-B14F-4D97-AF65-F5344CB8AC3E}">
        <p14:creationId xmlns:p14="http://schemas.microsoft.com/office/powerpoint/2010/main" val="45844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CA40D-525C-A90E-49AA-BD331A744CEA}"/>
              </a:ext>
            </a:extLst>
          </p:cNvPr>
          <p:cNvSpPr>
            <a:spLocks noGrp="1"/>
          </p:cNvSpPr>
          <p:nvPr>
            <p:ph type="title"/>
          </p:nvPr>
        </p:nvSpPr>
        <p:spPr>
          <a:xfrm>
            <a:off x="263018" y="-789927"/>
            <a:ext cx="3792900" cy="545601"/>
          </a:xfrm>
        </p:spPr>
        <p:txBody>
          <a:bodyPr/>
          <a:lstStyle/>
          <a:p>
            <a:r>
              <a:rPr lang="en-US" dirty="0"/>
              <a:t>Harmony</a:t>
            </a:r>
            <a:br>
              <a:rPr lang="en-US" dirty="0"/>
            </a:br>
            <a:endParaRPr lang="en-US" dirty="0"/>
          </a:p>
        </p:txBody>
      </p:sp>
      <p:pic>
        <p:nvPicPr>
          <p:cNvPr id="9" name="Picture 8" descr="Title for sheet music Good fortunes harmony">
            <a:extLst>
              <a:ext uri="{FF2B5EF4-FFF2-40B4-BE49-F238E27FC236}">
                <a16:creationId xmlns:a16="http://schemas.microsoft.com/office/drawing/2014/main" id="{3D0A01C7-41A2-FE74-4A47-F3C06C4C6358}"/>
              </a:ext>
            </a:extLst>
          </p:cNvPr>
          <p:cNvPicPr>
            <a:picLocks noChangeAspect="1"/>
          </p:cNvPicPr>
          <p:nvPr/>
        </p:nvPicPr>
        <p:blipFill rotWithShape="1">
          <a:blip r:embed="rId2"/>
          <a:srcRect l="18598" r="17644" b="88309"/>
          <a:stretch/>
        </p:blipFill>
        <p:spPr>
          <a:xfrm>
            <a:off x="273408" y="670541"/>
            <a:ext cx="3101009" cy="801757"/>
          </a:xfrm>
          <a:prstGeom prst="rect">
            <a:avLst/>
          </a:prstGeom>
        </p:spPr>
      </p:pic>
      <p:pic>
        <p:nvPicPr>
          <p:cNvPr id="6" name="Picture 5" descr="A sheet music with notes.">
            <a:extLst>
              <a:ext uri="{FF2B5EF4-FFF2-40B4-BE49-F238E27FC236}">
                <a16:creationId xmlns:a16="http://schemas.microsoft.com/office/drawing/2014/main" id="{AAF5D751-48A7-FF87-286A-44C76555CB79}"/>
              </a:ext>
            </a:extLst>
          </p:cNvPr>
          <p:cNvPicPr>
            <a:picLocks noChangeAspect="1"/>
          </p:cNvPicPr>
          <p:nvPr/>
        </p:nvPicPr>
        <p:blipFill rotWithShape="1">
          <a:blip r:embed="rId2"/>
          <a:srcRect t="11450"/>
          <a:stretch/>
        </p:blipFill>
        <p:spPr>
          <a:xfrm>
            <a:off x="5625854" y="34602"/>
            <a:ext cx="5498146" cy="6864963"/>
          </a:xfrm>
          <a:prstGeom prst="rect">
            <a:avLst/>
          </a:prstGeom>
        </p:spPr>
      </p:pic>
      <p:sp>
        <p:nvSpPr>
          <p:cNvPr id="8" name="Slide Number Placeholder 1">
            <a:extLst>
              <a:ext uri="{FF2B5EF4-FFF2-40B4-BE49-F238E27FC236}">
                <a16:creationId xmlns:a16="http://schemas.microsoft.com/office/drawing/2014/main" id="{4466D5C6-E582-F9B7-A0B3-1D9F66B2982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25</a:t>
            </a:fld>
            <a:endParaRPr lang="en-AU" dirty="0"/>
          </a:p>
        </p:txBody>
      </p:sp>
    </p:spTree>
    <p:extLst>
      <p:ext uri="{BB962C8B-B14F-4D97-AF65-F5344CB8AC3E}">
        <p14:creationId xmlns:p14="http://schemas.microsoft.com/office/powerpoint/2010/main" val="46257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7F3A79-82FE-FF4C-9EA1-DA4776301B6D}"/>
              </a:ext>
            </a:extLst>
          </p:cNvPr>
          <p:cNvSpPr>
            <a:spLocks noGrp="1"/>
          </p:cNvSpPr>
          <p:nvPr>
            <p:ph type="title"/>
          </p:nvPr>
        </p:nvSpPr>
        <p:spPr>
          <a:xfrm>
            <a:off x="371475" y="-734509"/>
            <a:ext cx="3602400" cy="545601"/>
          </a:xfrm>
        </p:spPr>
        <p:txBody>
          <a:bodyPr/>
          <a:lstStyle/>
          <a:p>
            <a:r>
              <a:rPr lang="en-US" dirty="0"/>
              <a:t>Bass</a:t>
            </a:r>
          </a:p>
        </p:txBody>
      </p:sp>
      <p:pic>
        <p:nvPicPr>
          <p:cNvPr id="9" name="Picture 8" descr="Title for sheet music good fortunes bass">
            <a:extLst>
              <a:ext uri="{FF2B5EF4-FFF2-40B4-BE49-F238E27FC236}">
                <a16:creationId xmlns:a16="http://schemas.microsoft.com/office/drawing/2014/main" id="{37D000C0-BFEB-0FDF-8D56-D0A6B63E4137}"/>
              </a:ext>
            </a:extLst>
          </p:cNvPr>
          <p:cNvPicPr>
            <a:picLocks noChangeAspect="1"/>
          </p:cNvPicPr>
          <p:nvPr/>
        </p:nvPicPr>
        <p:blipFill rotWithShape="1">
          <a:blip r:embed="rId2"/>
          <a:srcRect l="19020" r="18684" b="88889"/>
          <a:stretch/>
        </p:blipFill>
        <p:spPr>
          <a:xfrm>
            <a:off x="321967" y="648855"/>
            <a:ext cx="3071191" cy="762000"/>
          </a:xfrm>
          <a:prstGeom prst="rect">
            <a:avLst/>
          </a:prstGeom>
        </p:spPr>
      </p:pic>
      <p:pic>
        <p:nvPicPr>
          <p:cNvPr id="6" name="Picture 5" descr="A sheet of music with notes.">
            <a:extLst>
              <a:ext uri="{FF2B5EF4-FFF2-40B4-BE49-F238E27FC236}">
                <a16:creationId xmlns:a16="http://schemas.microsoft.com/office/drawing/2014/main" id="{7B259FD7-7704-26E9-83ED-F1A79A207D07}"/>
              </a:ext>
            </a:extLst>
          </p:cNvPr>
          <p:cNvPicPr>
            <a:picLocks noChangeAspect="1"/>
          </p:cNvPicPr>
          <p:nvPr/>
        </p:nvPicPr>
        <p:blipFill rotWithShape="1">
          <a:blip r:embed="rId2"/>
          <a:srcRect t="12174"/>
          <a:stretch/>
        </p:blipFill>
        <p:spPr>
          <a:xfrm>
            <a:off x="5719129" y="110462"/>
            <a:ext cx="5522929" cy="6747538"/>
          </a:xfrm>
          <a:prstGeom prst="rect">
            <a:avLst/>
          </a:prstGeom>
        </p:spPr>
      </p:pic>
      <p:sp>
        <p:nvSpPr>
          <p:cNvPr id="8" name="Slide Number Placeholder 1">
            <a:extLst>
              <a:ext uri="{FF2B5EF4-FFF2-40B4-BE49-F238E27FC236}">
                <a16:creationId xmlns:a16="http://schemas.microsoft.com/office/drawing/2014/main" id="{2506C80F-1E91-5A11-7864-4A84DFFCCA7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26</a:t>
            </a:fld>
            <a:endParaRPr lang="en-AU" dirty="0"/>
          </a:p>
        </p:txBody>
      </p:sp>
    </p:spTree>
    <p:extLst>
      <p:ext uri="{BB962C8B-B14F-4D97-AF65-F5344CB8AC3E}">
        <p14:creationId xmlns:p14="http://schemas.microsoft.com/office/powerpoint/2010/main" val="36632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3398801-E4F8-D290-02E2-6E931BBE97AD}"/>
              </a:ext>
            </a:extLst>
          </p:cNvPr>
          <p:cNvSpPr>
            <a:spLocks noGrp="1"/>
          </p:cNvSpPr>
          <p:nvPr>
            <p:ph type="title"/>
          </p:nvPr>
        </p:nvSpPr>
        <p:spPr>
          <a:xfrm>
            <a:off x="371475" y="-776073"/>
            <a:ext cx="3704000" cy="545601"/>
          </a:xfrm>
        </p:spPr>
        <p:txBody>
          <a:bodyPr/>
          <a:lstStyle/>
          <a:p>
            <a:r>
              <a:rPr lang="en-US" dirty="0"/>
              <a:t>Drum</a:t>
            </a:r>
          </a:p>
        </p:txBody>
      </p:sp>
      <p:pic>
        <p:nvPicPr>
          <p:cNvPr id="9" name="Picture 8" descr="Title for sheet music good fortunes drum">
            <a:extLst>
              <a:ext uri="{FF2B5EF4-FFF2-40B4-BE49-F238E27FC236}">
                <a16:creationId xmlns:a16="http://schemas.microsoft.com/office/drawing/2014/main" id="{4EADED47-D7AF-3F42-C2E6-EC76C11C64BF}"/>
              </a:ext>
            </a:extLst>
          </p:cNvPr>
          <p:cNvPicPr>
            <a:picLocks noChangeAspect="1"/>
          </p:cNvPicPr>
          <p:nvPr/>
        </p:nvPicPr>
        <p:blipFill rotWithShape="1">
          <a:blip r:embed="rId2"/>
          <a:srcRect l="19256" r="18327" b="88454"/>
          <a:stretch/>
        </p:blipFill>
        <p:spPr>
          <a:xfrm>
            <a:off x="302200" y="647801"/>
            <a:ext cx="3120887" cy="791817"/>
          </a:xfrm>
          <a:prstGeom prst="rect">
            <a:avLst/>
          </a:prstGeom>
        </p:spPr>
      </p:pic>
      <p:pic>
        <p:nvPicPr>
          <p:cNvPr id="7" name="Picture 6" descr="A sheet music with black lines.">
            <a:extLst>
              <a:ext uri="{FF2B5EF4-FFF2-40B4-BE49-F238E27FC236}">
                <a16:creationId xmlns:a16="http://schemas.microsoft.com/office/drawing/2014/main" id="{3FF30A39-412C-570C-DA35-612A5F2D5CB6}"/>
              </a:ext>
            </a:extLst>
          </p:cNvPr>
          <p:cNvPicPr>
            <a:picLocks noChangeAspect="1"/>
          </p:cNvPicPr>
          <p:nvPr/>
        </p:nvPicPr>
        <p:blipFill rotWithShape="1">
          <a:blip r:embed="rId2"/>
          <a:srcRect t="12463"/>
          <a:stretch/>
        </p:blipFill>
        <p:spPr>
          <a:xfrm>
            <a:off x="5446746" y="14035"/>
            <a:ext cx="5677254" cy="6816255"/>
          </a:xfrm>
          <a:prstGeom prst="rect">
            <a:avLst/>
          </a:prstGeom>
        </p:spPr>
      </p:pic>
      <p:sp>
        <p:nvSpPr>
          <p:cNvPr id="6" name="Slide Number Placeholder 1">
            <a:extLst>
              <a:ext uri="{FF2B5EF4-FFF2-40B4-BE49-F238E27FC236}">
                <a16:creationId xmlns:a16="http://schemas.microsoft.com/office/drawing/2014/main" id="{E23D3FD0-3F8D-B88D-926C-3C643A922A3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27</a:t>
            </a:fld>
            <a:endParaRPr lang="en-AU" dirty="0"/>
          </a:p>
        </p:txBody>
      </p:sp>
    </p:spTree>
    <p:extLst>
      <p:ext uri="{BB962C8B-B14F-4D97-AF65-F5344CB8AC3E}">
        <p14:creationId xmlns:p14="http://schemas.microsoft.com/office/powerpoint/2010/main" val="306822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1AEC-43DD-326F-AEF3-6F8621F95EB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Performance recording</a:t>
            </a:r>
          </a:p>
        </p:txBody>
      </p:sp>
      <p:sp>
        <p:nvSpPr>
          <p:cNvPr id="5" name="Text Placeholder 4">
            <a:extLst>
              <a:ext uri="{FF2B5EF4-FFF2-40B4-BE49-F238E27FC236}">
                <a16:creationId xmlns:a16="http://schemas.microsoft.com/office/drawing/2014/main" id="{C2D518F7-3975-3A4F-5CE1-60F4970F73BA}"/>
              </a:ext>
            </a:extLst>
          </p:cNvPr>
          <p:cNvSpPr>
            <a:spLocks noGrp="1"/>
          </p:cNvSpPr>
          <p:nvPr>
            <p:ph type="body" sz="quarter" idx="18"/>
          </p:nvPr>
        </p:nvSpPr>
        <p:spPr/>
        <p:txBody>
          <a:bodyPr/>
          <a:lstStyle/>
          <a:p>
            <a:r>
              <a:rPr lang="en-US" dirty="0">
                <a:latin typeface="Arial" panose="020B0604020202020204" pitchFamily="34" charset="0"/>
                <a:cs typeface="Arial" panose="020B0604020202020204" pitchFamily="34" charset="0"/>
              </a:rPr>
              <a:t>Good For-tunes </a:t>
            </a:r>
          </a:p>
        </p:txBody>
      </p:sp>
      <p:pic>
        <p:nvPicPr>
          <p:cNvPr id="12" name="Picture 11" descr="Screen shot of performance video for Good For–tunes relating to Melody, Harmony, Bass and Drums.">
            <a:extLst>
              <a:ext uri="{FF2B5EF4-FFF2-40B4-BE49-F238E27FC236}">
                <a16:creationId xmlns:a16="http://schemas.microsoft.com/office/drawing/2014/main" id="{A1BA7A39-585F-1B2B-0765-915C84F0819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0000" y="1673423"/>
            <a:ext cx="8811144" cy="4824577"/>
          </a:xfrm>
          <a:prstGeom prst="rect">
            <a:avLst/>
          </a:prstGeom>
        </p:spPr>
      </p:pic>
      <p:grpSp>
        <p:nvGrpSpPr>
          <p:cNvPr id="8" name="Group 7" descr="Play button">
            <a:extLst>
              <a:ext uri="{FF2B5EF4-FFF2-40B4-BE49-F238E27FC236}">
                <a16:creationId xmlns:a16="http://schemas.microsoft.com/office/drawing/2014/main" id="{25E49BEA-7BB9-13ED-BAFA-3D55CBD4F399}"/>
              </a:ext>
            </a:extLst>
          </p:cNvPr>
          <p:cNvGrpSpPr/>
          <p:nvPr/>
        </p:nvGrpSpPr>
        <p:grpSpPr>
          <a:xfrm>
            <a:off x="3612145" y="3628511"/>
            <a:ext cx="914400" cy="914400"/>
            <a:chOff x="1581581" y="4826833"/>
            <a:chExt cx="914400" cy="914400"/>
          </a:xfrm>
        </p:grpSpPr>
        <p:sp>
          <p:nvSpPr>
            <p:cNvPr id="9" name="Oval 8">
              <a:extLst>
                <a:ext uri="{FF2B5EF4-FFF2-40B4-BE49-F238E27FC236}">
                  <a16:creationId xmlns:a16="http://schemas.microsoft.com/office/drawing/2014/main" id="{5B2BDC70-4DBA-E83F-7DFF-0B5A56C8FA24}"/>
                </a:ext>
              </a:extLst>
            </p:cNvPr>
            <p:cNvSpPr/>
            <p:nvPr/>
          </p:nvSpPr>
          <p:spPr>
            <a:xfrm>
              <a:off x="1581581" y="4826833"/>
              <a:ext cx="914400" cy="914400"/>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Isosceles Triangle 9">
              <a:hlinkClick r:id="rId4"/>
              <a:extLst>
                <a:ext uri="{FF2B5EF4-FFF2-40B4-BE49-F238E27FC236}">
                  <a16:creationId xmlns:a16="http://schemas.microsoft.com/office/drawing/2014/main" id="{B07E7E12-6F87-7EE0-D99B-0742BC3DFF17}"/>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 name="Slide Number Placeholder 3">
            <a:extLst>
              <a:ext uri="{FF2B5EF4-FFF2-40B4-BE49-F238E27FC236}">
                <a16:creationId xmlns:a16="http://schemas.microsoft.com/office/drawing/2014/main" id="{E03420BC-5038-1982-1B8F-0EE5B094B8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28</a:t>
            </a:fld>
            <a:endParaRPr lang="en-AU" dirty="0"/>
          </a:p>
        </p:txBody>
      </p:sp>
    </p:spTree>
    <p:extLst>
      <p:ext uri="{BB962C8B-B14F-4D97-AF65-F5344CB8AC3E}">
        <p14:creationId xmlns:p14="http://schemas.microsoft.com/office/powerpoint/2010/main" val="29849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B5550D-4D89-D9E3-3BEF-B5305CC03D83}"/>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a:bodyPr>
          <a:lstStyle/>
          <a:p>
            <a:r>
              <a:rPr lang="en-AU" dirty="0"/>
              <a:t>Musical terms – Pitch (2)</a:t>
            </a:r>
          </a:p>
        </p:txBody>
      </p:sp>
      <p:pic>
        <p:nvPicPr>
          <p:cNvPr id="5" name="Picture 4" descr="A group of people climbing a mountain">
            <a:extLst>
              <a:ext uri="{FF2B5EF4-FFF2-40B4-BE49-F238E27FC236}">
                <a16:creationId xmlns:a16="http://schemas.microsoft.com/office/drawing/2014/main" id="{6FBA0525-C3D0-653D-AF38-EA059647545A}"/>
              </a:ext>
            </a:extLst>
          </p:cNvPr>
          <p:cNvPicPr>
            <a:picLocks noChangeAspect="1"/>
          </p:cNvPicPr>
          <p:nvPr/>
        </p:nvPicPr>
        <p:blipFill>
          <a:blip r:embed="rId2"/>
          <a:stretch>
            <a:fillRect/>
          </a:stretch>
        </p:blipFill>
        <p:spPr>
          <a:xfrm>
            <a:off x="224125" y="1159710"/>
            <a:ext cx="4591751" cy="4538580"/>
          </a:xfrm>
          <a:prstGeom prst="rect">
            <a:avLst/>
          </a:prstGeom>
        </p:spPr>
      </p:pic>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7"/>
          </p:nvPr>
        </p:nvSpPr>
        <p:spPr/>
        <p:txBody>
          <a:bodyPr vert="horz" lIns="0" tIns="0" rIns="0" bIns="0" rtlCol="0" anchor="t">
            <a:noAutofit/>
          </a:bodyPr>
          <a:lstStyle/>
          <a:p>
            <a:pPr>
              <a:spcAft>
                <a:spcPts val="600"/>
              </a:spcAft>
            </a:pPr>
            <a:r>
              <a:rPr lang="en-AU" sz="1800" dirty="0">
                <a:latin typeface="Arial"/>
                <a:cs typeface="Arial"/>
              </a:rPr>
              <a:t>Refers to the relative highness and lowness of sounds.</a:t>
            </a:r>
          </a:p>
          <a:p>
            <a:pPr>
              <a:spcAft>
                <a:spcPts val="600"/>
              </a:spcAft>
            </a:pPr>
            <a:endParaRPr lang="en-US" sz="1800" dirty="0">
              <a:latin typeface="Arial"/>
              <a:cs typeface="Arial"/>
            </a:endParaRPr>
          </a:p>
          <a:p>
            <a:pPr>
              <a:spcAft>
                <a:spcPts val="600"/>
              </a:spcAft>
            </a:pPr>
            <a:r>
              <a:rPr lang="en-AU" sz="1800" dirty="0">
                <a:latin typeface="Arial"/>
                <a:cs typeface="Arial"/>
              </a:rPr>
              <a:t>Key terms include – melody, harmony, higher and lower, definite and indefinite, contour, steps, leaps and repeated notes, tonality, chord progressions, scales, pitch devices, methods of notation.</a:t>
            </a:r>
            <a:endParaRPr lang="en-AU" sz="1800" dirty="0"/>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6"/>
          </p:nvPr>
        </p:nvSpPr>
        <p:spPr/>
        <p:txBody>
          <a:bodyPr/>
          <a:lstStyle/>
          <a:p>
            <a:pPr>
              <a:spcAft>
                <a:spcPts val="600"/>
              </a:spcAft>
            </a:pPr>
            <a:fld id="{10A01DC5-1685-4615-8240-15192985C6A2}" type="slidenum">
              <a:rPr lang="en-AU" smtClean="0"/>
              <a:pPr>
                <a:spcAft>
                  <a:spcPts val="600"/>
                </a:spcAft>
              </a:pPr>
              <a:t>29</a:t>
            </a:fld>
            <a:endParaRPr lang="en-AU"/>
          </a:p>
        </p:txBody>
      </p:sp>
    </p:spTree>
    <p:extLst>
      <p:ext uri="{BB962C8B-B14F-4D97-AF65-F5344CB8AC3E}">
        <p14:creationId xmlns:p14="http://schemas.microsoft.com/office/powerpoint/2010/main" val="411108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 – LS 4</a:t>
            </a:r>
          </a:p>
        </p:txBody>
      </p:sp>
      <p:sp>
        <p:nvSpPr>
          <p:cNvPr id="4" name="TextBox 3">
            <a:extLst>
              <a:ext uri="{FF2B5EF4-FFF2-40B4-BE49-F238E27FC236}">
                <a16:creationId xmlns:a16="http://schemas.microsoft.com/office/drawing/2014/main" id="{39A0BF0E-C931-472E-D69D-ABAAF177167A}"/>
              </a:ext>
            </a:extLst>
          </p:cNvPr>
          <p:cNvSpPr txBox="1"/>
          <p:nvPr/>
        </p:nvSpPr>
        <p:spPr>
          <a:xfrm>
            <a:off x="359998" y="1677022"/>
            <a:ext cx="4361904" cy="370351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Arial"/>
                <a:cs typeface="Arial"/>
              </a:rPr>
              <a:t>We are learning to</a:t>
            </a:r>
            <a:r>
              <a:rPr lang="en-AU" sz="1800" b="1" dirty="0">
                <a:solidFill>
                  <a:schemeClr val="accent1"/>
                </a:solidFill>
                <a:latin typeface="Arial"/>
                <a:ea typeface="+mn-lt"/>
                <a:cs typeface="Arial"/>
              </a:rPr>
              <a:t>:</a:t>
            </a: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read notes on the treble clef</a:t>
            </a:r>
            <a:endParaRPr lang="en-AU" sz="1800" dirty="0">
              <a:highlight>
                <a:srgbClr val="CCEDFC"/>
              </a:highligh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cs typeface="Arial"/>
              </a:rPr>
              <a:t>identify tuned percussion instruments</a:t>
            </a: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identify Gamelan orchestra percussion instruments</a:t>
            </a:r>
            <a:endParaRPr lang="en-AU" sz="1800" dirty="0">
              <a:solidFill>
                <a:srgbClr val="000000"/>
              </a:solidFill>
              <a:highlight>
                <a:srgbClr val="CCEDFC"/>
              </a:highlight>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a:cs typeface="Arial"/>
              </a:rPr>
              <a:t>use leger lines and the stem rule</a:t>
            </a:r>
            <a:endParaRPr lang="en-AU" sz="1800" dirty="0">
              <a:solidFill>
                <a:srgbClr val="000000"/>
              </a:solidFill>
              <a:effectLst/>
              <a:highlight>
                <a:srgbClr val="CCEDFC"/>
              </a:highlight>
              <a:latin typeface="Arial" panose="020B0604020202020204" pitchFamily="34" charset="0"/>
              <a:ea typeface="Calibri"/>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a:cs typeface="Arial"/>
              </a:rPr>
              <a:t>how to play and perform on a mallet percussion instrument.</a:t>
            </a:r>
            <a:endParaRPr lang="en-AU" sz="1800" dirty="0">
              <a:solidFill>
                <a:srgbClr val="000000"/>
              </a:solidFill>
              <a:highlight>
                <a:srgbClr val="CCEDFC"/>
              </a:highlight>
              <a:latin typeface="Arial" panose="020B0604020202020204" pitchFamily="34" charset="0"/>
              <a:ea typeface="Calibri" panose="020F0502020204030204" pitchFamily="34" charset="0"/>
              <a:cs typeface="Arial"/>
            </a:endParaRPr>
          </a:p>
        </p:txBody>
      </p:sp>
      <p:sp>
        <p:nvSpPr>
          <p:cNvPr id="3" name="TextBox 2">
            <a:extLst>
              <a:ext uri="{FF2B5EF4-FFF2-40B4-BE49-F238E27FC236}">
                <a16:creationId xmlns:a16="http://schemas.microsoft.com/office/drawing/2014/main" id="{DF637BA9-DB5E-2457-A795-0B300DBA6F82}"/>
              </a:ext>
            </a:extLst>
          </p:cNvPr>
          <p:cNvSpPr txBox="1"/>
          <p:nvPr/>
        </p:nvSpPr>
        <p:spPr>
          <a:xfrm>
            <a:off x="5329631" y="1681426"/>
            <a:ext cx="6154369" cy="49038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Arial"/>
                <a:cs typeface="Arial"/>
              </a:rPr>
              <a:t>We can:</a:t>
            </a:r>
            <a:endParaRPr lang="en-US" sz="1800" dirty="0">
              <a:solidFill>
                <a:schemeClr val="accent1"/>
              </a:solidFill>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cs typeface="Arial"/>
              </a:rPr>
              <a:t>name the letter names of the notes on the 5 lines and 4 spaces of the treble clef</a:t>
            </a:r>
            <a:endParaRPr lang="en-AU" sz="1800" dirty="0">
              <a:highlight>
                <a:srgbClr val="CCEDFC"/>
              </a:highlight>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a:cs typeface="Arial"/>
              </a:rPr>
              <a:t>identify visually and recall aurally, tuned percussion instruments</a:t>
            </a:r>
            <a:endParaRPr lang="en-AU" sz="1800" dirty="0">
              <a:solidFill>
                <a:srgbClr val="000000"/>
              </a:solidFill>
              <a:highlight>
                <a:srgbClr val="CCEDFC"/>
              </a:highlight>
              <a:latin typeface="Arial" panose="020B0604020202020204" pitchFamily="34" charset="0"/>
              <a:ea typeface="Calibri"/>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a:cs typeface="Arial"/>
              </a:rPr>
              <a:t>name the instruments of the Gamelan orchestra, what they are made from and how their sound is produced</a:t>
            </a: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a:cs typeface="Arial"/>
              </a:rPr>
              <a:t>notate and name music notes above and below the 5 lines of the staff using the stem rule</a:t>
            </a: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a:cs typeface="Arial"/>
              </a:rPr>
              <a:t>use correct mallet technique when learning repertoire on mallet percussion instruments.</a:t>
            </a:r>
            <a:endParaRPr lang="en-AU" sz="1800" dirty="0">
              <a:solidFill>
                <a:srgbClr val="000000"/>
              </a:solidFill>
              <a:highlight>
                <a:srgbClr val="CCEDFC"/>
              </a:highlight>
              <a:latin typeface="Arial" panose="020B0604020202020204" pitchFamily="34" charset="0"/>
              <a:ea typeface="Calibri"/>
              <a:cs typeface="Arial"/>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199080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607F95-DB1B-1016-A204-A0B385D1E7DA}"/>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971464-6D28-A70E-8209-E2524DDBC5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6807" y="1199083"/>
            <a:ext cx="4426387" cy="4459835"/>
          </a:xfrm>
          <a:prstGeom prst="rect">
            <a:avLst/>
          </a:prstGeom>
          <a:noFill/>
        </p:spPr>
      </p:pic>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a:bodyPr>
          <a:lstStyle/>
          <a:p>
            <a:r>
              <a:rPr lang="en-AU" dirty="0"/>
              <a:t>Musical terms – Structure</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7"/>
          </p:nvPr>
        </p:nvSpPr>
        <p:spPr/>
        <p:txBody>
          <a:bodyPr vert="horz" lIns="0" tIns="0" rIns="0" bIns="0" rtlCol="0" anchor="t">
            <a:noAutofit/>
          </a:bodyPr>
          <a:lstStyle/>
          <a:p>
            <a:pPr>
              <a:spcAft>
                <a:spcPts val="600"/>
              </a:spcAft>
            </a:pPr>
            <a:r>
              <a:rPr lang="en-AU" sz="1800" dirty="0">
                <a:latin typeface="Arial"/>
                <a:cs typeface="Arial"/>
              </a:rPr>
              <a:t>Structure refers to the design or form in music. It refers to how a composition is constructed in sections or parts.</a:t>
            </a:r>
          </a:p>
          <a:p>
            <a:pPr>
              <a:spcAft>
                <a:spcPts val="600"/>
              </a:spcAft>
            </a:pPr>
            <a:endParaRPr lang="en-US" sz="1800" dirty="0">
              <a:latin typeface="Arial"/>
              <a:cs typeface="Arial"/>
            </a:endParaRPr>
          </a:p>
          <a:p>
            <a:pPr>
              <a:spcAft>
                <a:spcPts val="600"/>
              </a:spcAft>
            </a:pPr>
            <a:r>
              <a:rPr lang="en-AU" sz="1800" dirty="0">
                <a:latin typeface="Arial"/>
                <a:cs typeface="Arial"/>
              </a:rPr>
              <a:t>Key terms include:</a:t>
            </a:r>
          </a:p>
          <a:p>
            <a:pPr>
              <a:spcAft>
                <a:spcPts val="600"/>
              </a:spcAft>
            </a:pPr>
            <a:r>
              <a:rPr lang="en-AU" sz="1800" dirty="0">
                <a:latin typeface="Arial"/>
                <a:cs typeface="Arial"/>
              </a:rPr>
              <a:t>Macrostructures – verse/chorus form, binary, cyclic, strophic, multi–movement.</a:t>
            </a:r>
          </a:p>
          <a:p>
            <a:pPr>
              <a:spcAft>
                <a:spcPts val="600"/>
              </a:spcAft>
            </a:pPr>
            <a:r>
              <a:rPr lang="en-AU" sz="1800" dirty="0">
                <a:latin typeface="Arial"/>
                <a:cs typeface="Arial"/>
              </a:rPr>
              <a:t>Microstructures – riff, phrase, motif, ostinato, sequence, head, colotomy.</a:t>
            </a:r>
            <a:endParaRPr lang="en-AU" sz="1800" dirty="0"/>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6"/>
          </p:nvPr>
        </p:nvSpPr>
        <p:spPr/>
        <p:txBody>
          <a:bodyPr/>
          <a:lstStyle/>
          <a:p>
            <a:pPr>
              <a:spcAft>
                <a:spcPts val="600"/>
              </a:spcAft>
            </a:pPr>
            <a:fld id="{10A01DC5-1685-4615-8240-15192985C6A2}" type="slidenum">
              <a:rPr lang="en-AU" smtClean="0"/>
              <a:pPr>
                <a:spcAft>
                  <a:spcPts val="600"/>
                </a:spcAft>
              </a:pPr>
              <a:t>30</a:t>
            </a:fld>
            <a:endParaRPr lang="en-AU"/>
          </a:p>
        </p:txBody>
      </p:sp>
    </p:spTree>
    <p:extLst>
      <p:ext uri="{BB962C8B-B14F-4D97-AF65-F5344CB8AC3E}">
        <p14:creationId xmlns:p14="http://schemas.microsoft.com/office/powerpoint/2010/main" val="273995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35E31C-5017-86BD-F97B-6FD1B1095766}"/>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614CD67-0A3E-1C7B-62F7-CF0F5E9DA09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6807" y="1221340"/>
            <a:ext cx="4426387" cy="4415321"/>
          </a:xfrm>
          <a:prstGeom prst="rect">
            <a:avLst/>
          </a:prstGeom>
          <a:noFill/>
        </p:spPr>
      </p:pic>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fontScale="90000"/>
          </a:bodyPr>
          <a:lstStyle/>
          <a:p>
            <a:r>
              <a:rPr lang="en-AU" dirty="0"/>
              <a:t>Musical terms – Dynamics and expression</a:t>
            </a:r>
          </a:p>
        </p:txBody>
      </p:sp>
      <p:sp>
        <p:nvSpPr>
          <p:cNvPr id="10" name="TextBox 9">
            <a:extLst>
              <a:ext uri="{FF2B5EF4-FFF2-40B4-BE49-F238E27FC236}">
                <a16:creationId xmlns:a16="http://schemas.microsoft.com/office/drawing/2014/main" id="{4388220E-41A5-1A93-00C2-850EBEB236A1}"/>
              </a:ext>
            </a:extLst>
          </p:cNvPr>
          <p:cNvSpPr txBox="1"/>
          <p:nvPr/>
        </p:nvSpPr>
        <p:spPr>
          <a:xfrm>
            <a:off x="5346807" y="1488274"/>
            <a:ext cx="6098240" cy="1231619"/>
          </a:xfrm>
          <a:prstGeom prst="rect">
            <a:avLst/>
          </a:prstGeom>
          <a:noFill/>
        </p:spPr>
        <p:txBody>
          <a:bodyPr wrap="square">
            <a:spAutoFit/>
          </a:bodyPr>
          <a:lstStyle/>
          <a:p>
            <a:pPr>
              <a:lnSpc>
                <a:spcPct val="150000"/>
              </a:lnSpc>
              <a:spcAft>
                <a:spcPts val="600"/>
              </a:spcAft>
            </a:pPr>
            <a:r>
              <a:rPr lang="en-AU" sz="1600" b="1" dirty="0">
                <a:latin typeface="Arial"/>
                <a:cs typeface="Arial"/>
              </a:rPr>
              <a:t>Dynamics</a:t>
            </a:r>
            <a:r>
              <a:rPr lang="en-AU" sz="1600" dirty="0">
                <a:latin typeface="Arial"/>
                <a:cs typeface="Arial"/>
              </a:rPr>
              <a:t> – the volume of sound.</a:t>
            </a:r>
            <a:endParaRPr lang="en-US" sz="1600" dirty="0">
              <a:latin typeface="Arial"/>
              <a:cs typeface="Arial"/>
            </a:endParaRPr>
          </a:p>
          <a:p>
            <a:pPr>
              <a:lnSpc>
                <a:spcPct val="150000"/>
              </a:lnSpc>
              <a:spcAft>
                <a:spcPts val="600"/>
              </a:spcAft>
            </a:pPr>
            <a:r>
              <a:rPr lang="en-AU" sz="1600" b="1" dirty="0">
                <a:latin typeface="Arial"/>
                <a:cs typeface="Arial"/>
              </a:rPr>
              <a:t>Expression</a:t>
            </a:r>
            <a:r>
              <a:rPr lang="en-AU" sz="1600" dirty="0">
                <a:latin typeface="Arial"/>
                <a:cs typeface="Arial"/>
              </a:rPr>
              <a:t> – the musical detail that articulates a style or interpretation of a style.</a:t>
            </a:r>
            <a:endParaRPr lang="en-US" sz="1600" dirty="0">
              <a:latin typeface="Arial"/>
              <a:cs typeface="Arial"/>
            </a:endParaRP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7"/>
          </p:nvPr>
        </p:nvSpPr>
        <p:spPr>
          <a:xfrm>
            <a:off x="5400675" y="2931458"/>
            <a:ext cx="6284819" cy="3565906"/>
          </a:xfrm>
        </p:spPr>
        <p:txBody>
          <a:bodyPr vert="horz" lIns="0" tIns="0" rIns="0" bIns="0" rtlCol="0" anchor="t">
            <a:noAutofit/>
          </a:bodyPr>
          <a:lstStyle/>
          <a:p>
            <a:pPr>
              <a:spcAft>
                <a:spcPts val="600"/>
              </a:spcAft>
            </a:pPr>
            <a:r>
              <a:rPr lang="en-AU" sz="1600" dirty="0"/>
              <a:t>Key terms include:</a:t>
            </a:r>
          </a:p>
          <a:p>
            <a:pPr>
              <a:spcAft>
                <a:spcPts val="600"/>
              </a:spcAft>
            </a:pPr>
            <a:r>
              <a:rPr lang="en-AU" sz="1600" dirty="0">
                <a:latin typeface="Arial"/>
                <a:cs typeface="Arial"/>
              </a:rPr>
              <a:t>Dynamics and gradations – pianissimo, piano, mezzo piano, mezzo forte, forte, fortissimo, crescendo, diminuendo, niente, sforzando</a:t>
            </a:r>
          </a:p>
          <a:p>
            <a:pPr>
              <a:spcAft>
                <a:spcPts val="600"/>
              </a:spcAft>
            </a:pPr>
            <a:r>
              <a:rPr lang="en-AU" sz="1600" dirty="0">
                <a:latin typeface="Arial"/>
                <a:cs typeface="Arial"/>
              </a:rPr>
              <a:t>Articulations – legato, accent, tenuto, marcato, </a:t>
            </a:r>
            <a:r>
              <a:rPr lang="en-AU" sz="1600" dirty="0" err="1">
                <a:latin typeface="Arial"/>
                <a:cs typeface="Arial"/>
              </a:rPr>
              <a:t>portato</a:t>
            </a:r>
            <a:endParaRPr lang="en-AU" sz="1600" dirty="0">
              <a:latin typeface="Arial"/>
              <a:cs typeface="Arial"/>
            </a:endParaRPr>
          </a:p>
          <a:p>
            <a:pPr>
              <a:spcAft>
                <a:spcPts val="600"/>
              </a:spcAft>
            </a:pPr>
            <a:r>
              <a:rPr lang="en-AU" sz="1600" dirty="0">
                <a:latin typeface="Arial"/>
                <a:cs typeface="Arial"/>
              </a:rPr>
              <a:t>Expressive techniques – pizzicato, slap, palm muting, flutter–tonguing</a:t>
            </a:r>
          </a:p>
          <a:p>
            <a:pPr>
              <a:spcAft>
                <a:spcPts val="600"/>
              </a:spcAft>
            </a:pPr>
            <a:r>
              <a:rPr lang="en-AU" sz="1600" dirty="0">
                <a:latin typeface="Arial"/>
                <a:cs typeface="Arial"/>
              </a:rPr>
              <a:t>Electronic manipulation techniques – distortion, delay, looping, compression, sustain</a:t>
            </a:r>
          </a:p>
          <a:p>
            <a:pPr>
              <a:spcAft>
                <a:spcPts val="600"/>
              </a:spcAft>
            </a:pPr>
            <a:r>
              <a:rPr lang="en-AU" sz="1600" dirty="0">
                <a:latin typeface="Arial"/>
                <a:cs typeface="Arial"/>
              </a:rPr>
              <a:t>Expressive directions – rubato, dolce, smoothly, vocal ad lib, groove ad lib</a:t>
            </a:r>
            <a:endParaRPr lang="en-AU" sz="1600" dirty="0"/>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6"/>
          </p:nvPr>
        </p:nvSpPr>
        <p:spPr/>
        <p:txBody>
          <a:bodyPr/>
          <a:lstStyle/>
          <a:p>
            <a:pPr>
              <a:spcAft>
                <a:spcPts val="600"/>
              </a:spcAft>
            </a:pPr>
            <a:fld id="{10A01DC5-1685-4615-8240-15192985C6A2}" type="slidenum">
              <a:rPr lang="en-AU" smtClean="0"/>
              <a:pPr>
                <a:spcAft>
                  <a:spcPts val="600"/>
                </a:spcAft>
              </a:pPr>
              <a:t>31</a:t>
            </a:fld>
            <a:endParaRPr lang="en-AU"/>
          </a:p>
        </p:txBody>
      </p:sp>
    </p:spTree>
    <p:extLst>
      <p:ext uri="{BB962C8B-B14F-4D97-AF65-F5344CB8AC3E}">
        <p14:creationId xmlns:p14="http://schemas.microsoft.com/office/powerpoint/2010/main" val="12128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1AEC-43DD-326F-AEF3-6F8621F95EB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Learning the melody part</a:t>
            </a:r>
          </a:p>
        </p:txBody>
      </p:sp>
      <p:sp>
        <p:nvSpPr>
          <p:cNvPr id="5" name="Text Placeholder 4">
            <a:extLst>
              <a:ext uri="{FF2B5EF4-FFF2-40B4-BE49-F238E27FC236}">
                <a16:creationId xmlns:a16="http://schemas.microsoft.com/office/drawing/2014/main" id="{C2D518F7-3975-3A4F-5CE1-60F4970F73BA}"/>
              </a:ext>
            </a:extLst>
          </p:cNvPr>
          <p:cNvSpPr>
            <a:spLocks noGrp="1"/>
          </p:cNvSpPr>
          <p:nvPr>
            <p:ph type="body" sz="quarter" idx="18"/>
          </p:nvPr>
        </p:nvSpPr>
        <p:spPr/>
        <p:txBody>
          <a:bodyPr/>
          <a:lstStyle/>
          <a:p>
            <a:r>
              <a:rPr lang="en-US" dirty="0">
                <a:latin typeface="Arial" panose="020B0604020202020204" pitchFamily="34" charset="0"/>
                <a:cs typeface="Arial" panose="020B0604020202020204" pitchFamily="34" charset="0"/>
              </a:rPr>
              <a:t>Good For-tunes</a:t>
            </a:r>
          </a:p>
        </p:txBody>
      </p:sp>
      <p:sp>
        <p:nvSpPr>
          <p:cNvPr id="10" name="Rectangle: Rounded Corners 9">
            <a:extLst>
              <a:ext uri="{FF2B5EF4-FFF2-40B4-BE49-F238E27FC236}">
                <a16:creationId xmlns:a16="http://schemas.microsoft.com/office/drawing/2014/main" id="{34DB1AE5-58A2-D2B3-A3D9-769A97288AF6}"/>
              </a:ext>
              <a:ext uri="{C183D7F6-B498-43B3-948B-1728B52AA6E4}">
                <adec:decorative xmlns:adec="http://schemas.microsoft.com/office/drawing/2017/decorative" val="0"/>
              </a:ext>
            </a:extLst>
          </p:cNvPr>
          <p:cNvSpPr/>
          <p:nvPr/>
        </p:nvSpPr>
        <p:spPr>
          <a:xfrm>
            <a:off x="210336" y="1520831"/>
            <a:ext cx="3635523" cy="476687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800" b="1" dirty="0">
                <a:solidFill>
                  <a:schemeClr val="bg1"/>
                </a:solidFill>
                <a:latin typeface="+mj-lt"/>
                <a:cs typeface="Arial" panose="020B0604020202020204" pitchFamily="34" charset="0"/>
              </a:rPr>
              <a:t>Section A</a:t>
            </a:r>
          </a:p>
        </p:txBody>
      </p:sp>
      <p:grpSp>
        <p:nvGrpSpPr>
          <p:cNvPr id="25" name="Group 24" descr="play button">
            <a:extLst>
              <a:ext uri="{FF2B5EF4-FFF2-40B4-BE49-F238E27FC236}">
                <a16:creationId xmlns:a16="http://schemas.microsoft.com/office/drawing/2014/main" id="{DD1B2F6B-72AE-F53D-B2E7-0401CC26DE93}"/>
              </a:ext>
            </a:extLst>
          </p:cNvPr>
          <p:cNvGrpSpPr/>
          <p:nvPr/>
        </p:nvGrpSpPr>
        <p:grpSpPr>
          <a:xfrm>
            <a:off x="1686749" y="5076014"/>
            <a:ext cx="914400" cy="914400"/>
            <a:chOff x="1581581" y="4826833"/>
            <a:chExt cx="914400" cy="914400"/>
          </a:xfrm>
        </p:grpSpPr>
        <p:sp>
          <p:nvSpPr>
            <p:cNvPr id="22" name="Oval 21">
              <a:extLst>
                <a:ext uri="{FF2B5EF4-FFF2-40B4-BE49-F238E27FC236}">
                  <a16:creationId xmlns:a16="http://schemas.microsoft.com/office/drawing/2014/main" id="{2A10D5DE-56EF-D96B-AAA0-ED4F5FE3A3C9}"/>
                </a:ext>
              </a:extLst>
            </p:cNvPr>
            <p:cNvSpPr/>
            <p:nvPr/>
          </p:nvSpPr>
          <p:spPr>
            <a:xfrm>
              <a:off x="158158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Isosceles Triangle 22">
              <a:hlinkClick r:id="rId2"/>
              <a:extLst>
                <a:ext uri="{FF2B5EF4-FFF2-40B4-BE49-F238E27FC236}">
                  <a16:creationId xmlns:a16="http://schemas.microsoft.com/office/drawing/2014/main" id="{6358E4FF-C759-00D5-CADE-06ED898E1475}"/>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 name="Rectangle: Rounded Corners 10">
            <a:extLst>
              <a:ext uri="{FF2B5EF4-FFF2-40B4-BE49-F238E27FC236}">
                <a16:creationId xmlns:a16="http://schemas.microsoft.com/office/drawing/2014/main" id="{9DCC4A72-8142-4A60-D8D6-61B77268E145}"/>
              </a:ext>
              <a:ext uri="{C183D7F6-B498-43B3-948B-1728B52AA6E4}">
                <adec:decorative xmlns:adec="http://schemas.microsoft.com/office/drawing/2017/decorative" val="0"/>
              </a:ext>
            </a:extLst>
          </p:cNvPr>
          <p:cNvSpPr/>
          <p:nvPr/>
        </p:nvSpPr>
        <p:spPr>
          <a:xfrm>
            <a:off x="4139986" y="1520831"/>
            <a:ext cx="3635523" cy="476687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800" b="1" dirty="0">
                <a:solidFill>
                  <a:schemeClr val="bg1"/>
                </a:solidFill>
                <a:latin typeface="+mj-lt"/>
                <a:cs typeface="Arial" panose="020B0604020202020204" pitchFamily="34" charset="0"/>
              </a:rPr>
              <a:t>Section B</a:t>
            </a:r>
          </a:p>
        </p:txBody>
      </p:sp>
      <p:grpSp>
        <p:nvGrpSpPr>
          <p:cNvPr id="26" name="Group 25" descr="play button">
            <a:extLst>
              <a:ext uri="{FF2B5EF4-FFF2-40B4-BE49-F238E27FC236}">
                <a16:creationId xmlns:a16="http://schemas.microsoft.com/office/drawing/2014/main" id="{46263A54-279F-E12B-04D3-2C739AEC996E}"/>
              </a:ext>
            </a:extLst>
          </p:cNvPr>
          <p:cNvGrpSpPr/>
          <p:nvPr/>
        </p:nvGrpSpPr>
        <p:grpSpPr>
          <a:xfrm>
            <a:off x="5487101" y="5076014"/>
            <a:ext cx="914400" cy="914400"/>
            <a:chOff x="1581581" y="4826833"/>
            <a:chExt cx="914400" cy="914400"/>
          </a:xfrm>
        </p:grpSpPr>
        <p:sp>
          <p:nvSpPr>
            <p:cNvPr id="27" name="Oval 26">
              <a:extLst>
                <a:ext uri="{FF2B5EF4-FFF2-40B4-BE49-F238E27FC236}">
                  <a16:creationId xmlns:a16="http://schemas.microsoft.com/office/drawing/2014/main" id="{81A6C332-91EF-1F6F-91F1-4D8108A2BA18}"/>
                </a:ext>
              </a:extLst>
            </p:cNvPr>
            <p:cNvSpPr/>
            <p:nvPr/>
          </p:nvSpPr>
          <p:spPr>
            <a:xfrm>
              <a:off x="158158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sosceles Triangle 27">
              <a:hlinkClick r:id="rId3"/>
              <a:extLst>
                <a:ext uri="{FF2B5EF4-FFF2-40B4-BE49-F238E27FC236}">
                  <a16:creationId xmlns:a16="http://schemas.microsoft.com/office/drawing/2014/main" id="{05CA6374-2501-5F2F-64E4-19DF9245633A}"/>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2" name="Rectangle: Rounded Corners 11">
            <a:extLst>
              <a:ext uri="{FF2B5EF4-FFF2-40B4-BE49-F238E27FC236}">
                <a16:creationId xmlns:a16="http://schemas.microsoft.com/office/drawing/2014/main" id="{D6906E6B-C10E-6F13-EB33-D35B5A96035D}"/>
              </a:ext>
              <a:ext uri="{C183D7F6-B498-43B3-948B-1728B52AA6E4}">
                <adec:decorative xmlns:adec="http://schemas.microsoft.com/office/drawing/2017/decorative" val="0"/>
              </a:ext>
            </a:extLst>
          </p:cNvPr>
          <p:cNvSpPr/>
          <p:nvPr/>
        </p:nvSpPr>
        <p:spPr>
          <a:xfrm>
            <a:off x="8069636" y="1520831"/>
            <a:ext cx="3635523" cy="4766872"/>
          </a:xfrm>
          <a:prstGeom prst="roundRect">
            <a:avLst/>
          </a:prstGeom>
          <a:solidFill>
            <a:srgbClr val="00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800" b="1" dirty="0">
                <a:solidFill>
                  <a:schemeClr val="bg1"/>
                </a:solidFill>
                <a:latin typeface="+mj-lt"/>
                <a:cs typeface="Arial" panose="020B0604020202020204" pitchFamily="34" charset="0"/>
              </a:rPr>
              <a:t>Play-along</a:t>
            </a:r>
          </a:p>
        </p:txBody>
      </p:sp>
      <p:grpSp>
        <p:nvGrpSpPr>
          <p:cNvPr id="29" name="Group 28" descr="play button">
            <a:extLst>
              <a:ext uri="{FF2B5EF4-FFF2-40B4-BE49-F238E27FC236}">
                <a16:creationId xmlns:a16="http://schemas.microsoft.com/office/drawing/2014/main" id="{C52EC7CD-DAD2-A63D-114E-E7D07DC02A02}"/>
              </a:ext>
            </a:extLst>
          </p:cNvPr>
          <p:cNvGrpSpPr/>
          <p:nvPr/>
        </p:nvGrpSpPr>
        <p:grpSpPr>
          <a:xfrm>
            <a:off x="9407403" y="5076014"/>
            <a:ext cx="914400" cy="914400"/>
            <a:chOff x="1581581" y="4826833"/>
            <a:chExt cx="914400" cy="914400"/>
          </a:xfrm>
        </p:grpSpPr>
        <p:sp>
          <p:nvSpPr>
            <p:cNvPr id="30" name="Oval 29">
              <a:extLst>
                <a:ext uri="{FF2B5EF4-FFF2-40B4-BE49-F238E27FC236}">
                  <a16:creationId xmlns:a16="http://schemas.microsoft.com/office/drawing/2014/main" id="{1A1017E1-927D-B4E2-1921-360C6E1928D2}"/>
                </a:ext>
              </a:extLst>
            </p:cNvPr>
            <p:cNvSpPr/>
            <p:nvPr/>
          </p:nvSpPr>
          <p:spPr>
            <a:xfrm>
              <a:off x="158158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Isosceles Triangle 30">
              <a:hlinkClick r:id="rId4"/>
              <a:extLst>
                <a:ext uri="{FF2B5EF4-FFF2-40B4-BE49-F238E27FC236}">
                  <a16:creationId xmlns:a16="http://schemas.microsoft.com/office/drawing/2014/main" id="{08A5CB33-A428-6753-D5AB-F0CE77B07CD4}"/>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7" name="Picture 16">
            <a:extLst>
              <a:ext uri="{FF2B5EF4-FFF2-40B4-BE49-F238E27FC236}">
                <a16:creationId xmlns:a16="http://schemas.microsoft.com/office/drawing/2014/main" id="{7FF05843-151A-C546-DB4F-78CE437ED79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4307" y="2857470"/>
            <a:ext cx="3327581" cy="1796305"/>
          </a:xfrm>
          <a:prstGeom prst="rect">
            <a:avLst/>
          </a:prstGeom>
        </p:spPr>
      </p:pic>
      <p:pic>
        <p:nvPicPr>
          <p:cNvPr id="19" name="Picture 18">
            <a:extLst>
              <a:ext uri="{FF2B5EF4-FFF2-40B4-BE49-F238E27FC236}">
                <a16:creationId xmlns:a16="http://schemas.microsoft.com/office/drawing/2014/main" id="{E1E922B7-C938-8A6D-0ED6-DF9317282F2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321936" y="2879335"/>
            <a:ext cx="3271622" cy="1774439"/>
          </a:xfrm>
          <a:prstGeom prst="rect">
            <a:avLst/>
          </a:prstGeom>
        </p:spPr>
      </p:pic>
      <p:pic>
        <p:nvPicPr>
          <p:cNvPr id="21" name="Picture 20">
            <a:extLst>
              <a:ext uri="{FF2B5EF4-FFF2-40B4-BE49-F238E27FC236}">
                <a16:creationId xmlns:a16="http://schemas.microsoft.com/office/drawing/2014/main" id="{1CD3C51C-976F-6661-803D-7B38CF9B7E6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178086" y="2876547"/>
            <a:ext cx="3418622" cy="1758149"/>
          </a:xfrm>
          <a:prstGeom prst="rect">
            <a:avLst/>
          </a:prstGeom>
        </p:spPr>
      </p:pic>
      <p:sp>
        <p:nvSpPr>
          <p:cNvPr id="4" name="Slide Number Placeholder 3">
            <a:extLst>
              <a:ext uri="{FF2B5EF4-FFF2-40B4-BE49-F238E27FC236}">
                <a16:creationId xmlns:a16="http://schemas.microsoft.com/office/drawing/2014/main" id="{E03420BC-5038-1982-1B8F-0EE5B094B8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211264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1AEC-43DD-326F-AEF3-6F8621F95EB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Learning the harmony part </a:t>
            </a:r>
          </a:p>
        </p:txBody>
      </p:sp>
      <p:sp>
        <p:nvSpPr>
          <p:cNvPr id="5" name="Text Placeholder 4">
            <a:extLst>
              <a:ext uri="{FF2B5EF4-FFF2-40B4-BE49-F238E27FC236}">
                <a16:creationId xmlns:a16="http://schemas.microsoft.com/office/drawing/2014/main" id="{C2D518F7-3975-3A4F-5CE1-60F4970F73BA}"/>
              </a:ext>
            </a:extLst>
          </p:cNvPr>
          <p:cNvSpPr>
            <a:spLocks noGrp="1"/>
          </p:cNvSpPr>
          <p:nvPr>
            <p:ph type="body" sz="quarter" idx="18"/>
          </p:nvPr>
        </p:nvSpPr>
        <p:spPr/>
        <p:txBody>
          <a:bodyPr/>
          <a:lstStyle/>
          <a:p>
            <a:r>
              <a:rPr lang="en-US" dirty="0">
                <a:latin typeface="Arial" panose="020B0604020202020204" pitchFamily="34" charset="0"/>
                <a:cs typeface="Arial" panose="020B0604020202020204" pitchFamily="34" charset="0"/>
              </a:rPr>
              <a:t>Good For-tunes</a:t>
            </a:r>
          </a:p>
        </p:txBody>
      </p:sp>
      <p:sp>
        <p:nvSpPr>
          <p:cNvPr id="3" name="Rectangle: Rounded Corners 9">
            <a:extLst>
              <a:ext uri="{FF2B5EF4-FFF2-40B4-BE49-F238E27FC236}">
                <a16:creationId xmlns:a16="http://schemas.microsoft.com/office/drawing/2014/main" id="{46AA2DC4-F3C5-055C-ADBB-5B5D46EC8579}"/>
              </a:ext>
              <a:ext uri="{C183D7F6-B498-43B3-948B-1728B52AA6E4}">
                <adec:decorative xmlns:adec="http://schemas.microsoft.com/office/drawing/2017/decorative" val="0"/>
              </a:ext>
            </a:extLst>
          </p:cNvPr>
          <p:cNvSpPr/>
          <p:nvPr/>
        </p:nvSpPr>
        <p:spPr>
          <a:xfrm>
            <a:off x="210336" y="1520831"/>
            <a:ext cx="3635523" cy="476687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800" b="1" dirty="0">
                <a:solidFill>
                  <a:schemeClr val="bg1"/>
                </a:solidFill>
                <a:latin typeface="+mj-lt"/>
                <a:cs typeface="Arial" panose="020B0604020202020204" pitchFamily="34" charset="0"/>
              </a:rPr>
              <a:t>Section A</a:t>
            </a:r>
          </a:p>
        </p:txBody>
      </p:sp>
      <p:grpSp>
        <p:nvGrpSpPr>
          <p:cNvPr id="25" name="Group 24" descr="play button">
            <a:extLst>
              <a:ext uri="{FF2B5EF4-FFF2-40B4-BE49-F238E27FC236}">
                <a16:creationId xmlns:a16="http://schemas.microsoft.com/office/drawing/2014/main" id="{DD1B2F6B-72AE-F53D-B2E7-0401CC26DE93}"/>
              </a:ext>
            </a:extLst>
          </p:cNvPr>
          <p:cNvGrpSpPr/>
          <p:nvPr/>
        </p:nvGrpSpPr>
        <p:grpSpPr>
          <a:xfrm>
            <a:off x="1570897" y="4940930"/>
            <a:ext cx="914400" cy="914400"/>
            <a:chOff x="1581581" y="4826833"/>
            <a:chExt cx="914400" cy="914400"/>
          </a:xfrm>
        </p:grpSpPr>
        <p:sp>
          <p:nvSpPr>
            <p:cNvPr id="22" name="Oval 21">
              <a:extLst>
                <a:ext uri="{FF2B5EF4-FFF2-40B4-BE49-F238E27FC236}">
                  <a16:creationId xmlns:a16="http://schemas.microsoft.com/office/drawing/2014/main" id="{2A10D5DE-56EF-D96B-AAA0-ED4F5FE3A3C9}"/>
                </a:ext>
              </a:extLst>
            </p:cNvPr>
            <p:cNvSpPr/>
            <p:nvPr/>
          </p:nvSpPr>
          <p:spPr>
            <a:xfrm>
              <a:off x="158158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Isosceles Triangle 22">
              <a:hlinkClick r:id="rId2"/>
              <a:extLst>
                <a:ext uri="{FF2B5EF4-FFF2-40B4-BE49-F238E27FC236}">
                  <a16:creationId xmlns:a16="http://schemas.microsoft.com/office/drawing/2014/main" id="{6358E4FF-C759-00D5-CADE-06ED898E1475}"/>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 name="Rectangle: Rounded Corners 10">
            <a:extLst>
              <a:ext uri="{FF2B5EF4-FFF2-40B4-BE49-F238E27FC236}">
                <a16:creationId xmlns:a16="http://schemas.microsoft.com/office/drawing/2014/main" id="{900013F3-8FA4-4FA9-1403-B97880E2F137}"/>
              </a:ext>
              <a:ext uri="{C183D7F6-B498-43B3-948B-1728B52AA6E4}">
                <adec:decorative xmlns:adec="http://schemas.microsoft.com/office/drawing/2017/decorative" val="0"/>
              </a:ext>
            </a:extLst>
          </p:cNvPr>
          <p:cNvSpPr/>
          <p:nvPr/>
        </p:nvSpPr>
        <p:spPr>
          <a:xfrm>
            <a:off x="4139986" y="1520831"/>
            <a:ext cx="3635523" cy="476687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800" b="1" dirty="0">
                <a:solidFill>
                  <a:schemeClr val="bg1"/>
                </a:solidFill>
                <a:latin typeface="+mj-lt"/>
                <a:cs typeface="Arial" panose="020B0604020202020204" pitchFamily="34" charset="0"/>
              </a:rPr>
              <a:t>Section B</a:t>
            </a:r>
          </a:p>
        </p:txBody>
      </p:sp>
      <p:grpSp>
        <p:nvGrpSpPr>
          <p:cNvPr id="26" name="Group 25" descr="play button">
            <a:extLst>
              <a:ext uri="{FF2B5EF4-FFF2-40B4-BE49-F238E27FC236}">
                <a16:creationId xmlns:a16="http://schemas.microsoft.com/office/drawing/2014/main" id="{46263A54-279F-E12B-04D3-2C739AEC996E}"/>
              </a:ext>
            </a:extLst>
          </p:cNvPr>
          <p:cNvGrpSpPr/>
          <p:nvPr/>
        </p:nvGrpSpPr>
        <p:grpSpPr>
          <a:xfrm>
            <a:off x="5500547" y="4940930"/>
            <a:ext cx="914400" cy="914400"/>
            <a:chOff x="1581581" y="4826833"/>
            <a:chExt cx="914400" cy="914400"/>
          </a:xfrm>
        </p:grpSpPr>
        <p:sp>
          <p:nvSpPr>
            <p:cNvPr id="27" name="Oval 26">
              <a:extLst>
                <a:ext uri="{FF2B5EF4-FFF2-40B4-BE49-F238E27FC236}">
                  <a16:creationId xmlns:a16="http://schemas.microsoft.com/office/drawing/2014/main" id="{81A6C332-91EF-1F6F-91F1-4D8108A2BA18}"/>
                </a:ext>
              </a:extLst>
            </p:cNvPr>
            <p:cNvSpPr/>
            <p:nvPr/>
          </p:nvSpPr>
          <p:spPr>
            <a:xfrm>
              <a:off x="158158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sosceles Triangle 27">
              <a:hlinkClick r:id="rId3"/>
              <a:extLst>
                <a:ext uri="{FF2B5EF4-FFF2-40B4-BE49-F238E27FC236}">
                  <a16:creationId xmlns:a16="http://schemas.microsoft.com/office/drawing/2014/main" id="{05CA6374-2501-5F2F-64E4-19DF9245633A}"/>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Rectangle: Rounded Corners 11">
            <a:extLst>
              <a:ext uri="{FF2B5EF4-FFF2-40B4-BE49-F238E27FC236}">
                <a16:creationId xmlns:a16="http://schemas.microsoft.com/office/drawing/2014/main" id="{CD0D3EB7-53EF-4D97-D4D0-FDDFB15E55DB}"/>
              </a:ext>
              <a:ext uri="{C183D7F6-B498-43B3-948B-1728B52AA6E4}">
                <adec:decorative xmlns:adec="http://schemas.microsoft.com/office/drawing/2017/decorative" val="0"/>
              </a:ext>
            </a:extLst>
          </p:cNvPr>
          <p:cNvSpPr/>
          <p:nvPr/>
        </p:nvSpPr>
        <p:spPr>
          <a:xfrm>
            <a:off x="8069636" y="1520831"/>
            <a:ext cx="3635523" cy="4766872"/>
          </a:xfrm>
          <a:prstGeom prst="roundRect">
            <a:avLst/>
          </a:prstGeom>
          <a:solidFill>
            <a:srgbClr val="00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800" b="1" dirty="0">
                <a:solidFill>
                  <a:schemeClr val="bg1"/>
                </a:solidFill>
                <a:latin typeface="+mj-lt"/>
                <a:cs typeface="Arial" panose="020B0604020202020204" pitchFamily="34" charset="0"/>
              </a:rPr>
              <a:t>Play-along</a:t>
            </a:r>
          </a:p>
        </p:txBody>
      </p:sp>
      <p:grpSp>
        <p:nvGrpSpPr>
          <p:cNvPr id="29" name="Group 28" descr="play button">
            <a:extLst>
              <a:ext uri="{FF2B5EF4-FFF2-40B4-BE49-F238E27FC236}">
                <a16:creationId xmlns:a16="http://schemas.microsoft.com/office/drawing/2014/main" id="{C52EC7CD-DAD2-A63D-114E-E7D07DC02A02}"/>
              </a:ext>
            </a:extLst>
          </p:cNvPr>
          <p:cNvGrpSpPr/>
          <p:nvPr/>
        </p:nvGrpSpPr>
        <p:grpSpPr>
          <a:xfrm>
            <a:off x="9430197" y="4925939"/>
            <a:ext cx="914400" cy="914400"/>
            <a:chOff x="1581581" y="4826833"/>
            <a:chExt cx="914400" cy="914400"/>
          </a:xfrm>
        </p:grpSpPr>
        <p:sp>
          <p:nvSpPr>
            <p:cNvPr id="30" name="Oval 29">
              <a:extLst>
                <a:ext uri="{FF2B5EF4-FFF2-40B4-BE49-F238E27FC236}">
                  <a16:creationId xmlns:a16="http://schemas.microsoft.com/office/drawing/2014/main" id="{1A1017E1-927D-B4E2-1921-360C6E1928D2}"/>
                </a:ext>
              </a:extLst>
            </p:cNvPr>
            <p:cNvSpPr/>
            <p:nvPr/>
          </p:nvSpPr>
          <p:spPr>
            <a:xfrm>
              <a:off x="158158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Isosceles Triangle 30">
              <a:hlinkClick r:id="rId4"/>
              <a:extLst>
                <a:ext uri="{FF2B5EF4-FFF2-40B4-BE49-F238E27FC236}">
                  <a16:creationId xmlns:a16="http://schemas.microsoft.com/office/drawing/2014/main" id="{08A5CB33-A428-6753-D5AB-F0CE77B07CD4}"/>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32" name="Picture 31">
            <a:extLst>
              <a:ext uri="{FF2B5EF4-FFF2-40B4-BE49-F238E27FC236}">
                <a16:creationId xmlns:a16="http://schemas.microsoft.com/office/drawing/2014/main" id="{D70A7012-AB05-BC77-662A-6370706ACE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59133" y="2535888"/>
            <a:ext cx="3337929" cy="2001440"/>
          </a:xfrm>
          <a:prstGeom prst="rect">
            <a:avLst/>
          </a:prstGeom>
        </p:spPr>
      </p:pic>
      <p:pic>
        <p:nvPicPr>
          <p:cNvPr id="20" name="Picture 19">
            <a:extLst>
              <a:ext uri="{FF2B5EF4-FFF2-40B4-BE49-F238E27FC236}">
                <a16:creationId xmlns:a16="http://schemas.microsoft.com/office/drawing/2014/main" id="{6F544CEA-E3E3-E949-6FA9-6846D401382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248867" y="2572414"/>
            <a:ext cx="3417760" cy="1951135"/>
          </a:xfrm>
          <a:prstGeom prst="rect">
            <a:avLst/>
          </a:prstGeom>
        </p:spPr>
      </p:pic>
      <p:pic>
        <p:nvPicPr>
          <p:cNvPr id="34" name="Picture 33">
            <a:extLst>
              <a:ext uri="{FF2B5EF4-FFF2-40B4-BE49-F238E27FC236}">
                <a16:creationId xmlns:a16="http://schemas.microsoft.com/office/drawing/2014/main" id="{E059DA9B-AA15-9175-536C-C56402D704D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260079" y="2614693"/>
            <a:ext cx="3254636" cy="1922635"/>
          </a:xfrm>
          <a:prstGeom prst="rect">
            <a:avLst/>
          </a:prstGeom>
        </p:spPr>
      </p:pic>
      <p:sp>
        <p:nvSpPr>
          <p:cNvPr id="4" name="Slide Number Placeholder 3">
            <a:extLst>
              <a:ext uri="{FF2B5EF4-FFF2-40B4-BE49-F238E27FC236}">
                <a16:creationId xmlns:a16="http://schemas.microsoft.com/office/drawing/2014/main" id="{E03420BC-5038-1982-1B8F-0EE5B094B8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196088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1AEC-43DD-326F-AEF3-6F8621F95EB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Learning the bass part</a:t>
            </a:r>
          </a:p>
        </p:txBody>
      </p:sp>
      <p:sp>
        <p:nvSpPr>
          <p:cNvPr id="5" name="Text Placeholder 4">
            <a:extLst>
              <a:ext uri="{FF2B5EF4-FFF2-40B4-BE49-F238E27FC236}">
                <a16:creationId xmlns:a16="http://schemas.microsoft.com/office/drawing/2014/main" id="{C2D518F7-3975-3A4F-5CE1-60F4970F73BA}"/>
              </a:ext>
            </a:extLst>
          </p:cNvPr>
          <p:cNvSpPr>
            <a:spLocks noGrp="1"/>
          </p:cNvSpPr>
          <p:nvPr>
            <p:ph type="body" sz="quarter" idx="18"/>
          </p:nvPr>
        </p:nvSpPr>
        <p:spPr/>
        <p:txBody>
          <a:bodyPr/>
          <a:lstStyle/>
          <a:p>
            <a:r>
              <a:rPr lang="en-US" dirty="0">
                <a:latin typeface="Arial" panose="020B0604020202020204" pitchFamily="34" charset="0"/>
                <a:cs typeface="Arial" panose="020B0604020202020204" pitchFamily="34" charset="0"/>
              </a:rPr>
              <a:t>Good For-tunes</a:t>
            </a:r>
          </a:p>
        </p:txBody>
      </p:sp>
      <p:sp>
        <p:nvSpPr>
          <p:cNvPr id="3" name="Rectangle: Rounded Corners 9">
            <a:extLst>
              <a:ext uri="{FF2B5EF4-FFF2-40B4-BE49-F238E27FC236}">
                <a16:creationId xmlns:a16="http://schemas.microsoft.com/office/drawing/2014/main" id="{D6210DBE-FEED-7F93-1E8C-804C34C24DFA}"/>
              </a:ext>
              <a:ext uri="{C183D7F6-B498-43B3-948B-1728B52AA6E4}">
                <adec:decorative xmlns:adec="http://schemas.microsoft.com/office/drawing/2017/decorative" val="0"/>
              </a:ext>
            </a:extLst>
          </p:cNvPr>
          <p:cNvSpPr/>
          <p:nvPr/>
        </p:nvSpPr>
        <p:spPr>
          <a:xfrm>
            <a:off x="210336" y="1520831"/>
            <a:ext cx="3635523" cy="476687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800" b="1" dirty="0">
                <a:solidFill>
                  <a:schemeClr val="bg1"/>
                </a:solidFill>
                <a:latin typeface="+mj-lt"/>
                <a:cs typeface="Arial" panose="020B0604020202020204" pitchFamily="34" charset="0"/>
              </a:rPr>
              <a:t>Section A</a:t>
            </a:r>
          </a:p>
        </p:txBody>
      </p:sp>
      <p:grpSp>
        <p:nvGrpSpPr>
          <p:cNvPr id="25" name="Group 24" descr="play button">
            <a:extLst>
              <a:ext uri="{FF2B5EF4-FFF2-40B4-BE49-F238E27FC236}">
                <a16:creationId xmlns:a16="http://schemas.microsoft.com/office/drawing/2014/main" id="{DD1B2F6B-72AE-F53D-B2E7-0401CC26DE93}"/>
              </a:ext>
            </a:extLst>
          </p:cNvPr>
          <p:cNvGrpSpPr/>
          <p:nvPr/>
        </p:nvGrpSpPr>
        <p:grpSpPr>
          <a:xfrm>
            <a:off x="1570897" y="4859623"/>
            <a:ext cx="914400" cy="914400"/>
            <a:chOff x="1581581" y="4826833"/>
            <a:chExt cx="914400" cy="914400"/>
          </a:xfrm>
        </p:grpSpPr>
        <p:sp>
          <p:nvSpPr>
            <p:cNvPr id="22" name="Oval 21">
              <a:extLst>
                <a:ext uri="{FF2B5EF4-FFF2-40B4-BE49-F238E27FC236}">
                  <a16:creationId xmlns:a16="http://schemas.microsoft.com/office/drawing/2014/main" id="{2A10D5DE-56EF-D96B-AAA0-ED4F5FE3A3C9}"/>
                </a:ext>
              </a:extLst>
            </p:cNvPr>
            <p:cNvSpPr/>
            <p:nvPr/>
          </p:nvSpPr>
          <p:spPr>
            <a:xfrm>
              <a:off x="158158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Isosceles Triangle 22">
              <a:hlinkClick r:id="rId2"/>
              <a:extLst>
                <a:ext uri="{FF2B5EF4-FFF2-40B4-BE49-F238E27FC236}">
                  <a16:creationId xmlns:a16="http://schemas.microsoft.com/office/drawing/2014/main" id="{6358E4FF-C759-00D5-CADE-06ED898E1475}"/>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Rectangle: Rounded Corners 10">
            <a:extLst>
              <a:ext uri="{FF2B5EF4-FFF2-40B4-BE49-F238E27FC236}">
                <a16:creationId xmlns:a16="http://schemas.microsoft.com/office/drawing/2014/main" id="{B1B3EF8A-A459-C6E3-631C-A4D068207736}"/>
              </a:ext>
              <a:ext uri="{C183D7F6-B498-43B3-948B-1728B52AA6E4}">
                <adec:decorative xmlns:adec="http://schemas.microsoft.com/office/drawing/2017/decorative" val="0"/>
              </a:ext>
            </a:extLst>
          </p:cNvPr>
          <p:cNvSpPr/>
          <p:nvPr/>
        </p:nvSpPr>
        <p:spPr>
          <a:xfrm>
            <a:off x="4205199" y="1520831"/>
            <a:ext cx="3635523" cy="476687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800" b="1" dirty="0">
                <a:solidFill>
                  <a:schemeClr val="bg1"/>
                </a:solidFill>
                <a:latin typeface="+mj-lt"/>
                <a:cs typeface="Arial" panose="020B0604020202020204" pitchFamily="34" charset="0"/>
              </a:rPr>
              <a:t>Section B</a:t>
            </a:r>
          </a:p>
        </p:txBody>
      </p:sp>
      <p:grpSp>
        <p:nvGrpSpPr>
          <p:cNvPr id="26" name="Group 25" descr="play button&#10;">
            <a:extLst>
              <a:ext uri="{FF2B5EF4-FFF2-40B4-BE49-F238E27FC236}">
                <a16:creationId xmlns:a16="http://schemas.microsoft.com/office/drawing/2014/main" id="{46263A54-279F-E12B-04D3-2C739AEC996E}"/>
              </a:ext>
            </a:extLst>
          </p:cNvPr>
          <p:cNvGrpSpPr/>
          <p:nvPr/>
        </p:nvGrpSpPr>
        <p:grpSpPr>
          <a:xfrm>
            <a:off x="5565760" y="4859623"/>
            <a:ext cx="914400" cy="914400"/>
            <a:chOff x="1581581" y="4826833"/>
            <a:chExt cx="914400" cy="914400"/>
          </a:xfrm>
        </p:grpSpPr>
        <p:sp>
          <p:nvSpPr>
            <p:cNvPr id="27" name="Oval 26">
              <a:extLst>
                <a:ext uri="{FF2B5EF4-FFF2-40B4-BE49-F238E27FC236}">
                  <a16:creationId xmlns:a16="http://schemas.microsoft.com/office/drawing/2014/main" id="{81A6C332-91EF-1F6F-91F1-4D8108A2BA18}"/>
                </a:ext>
              </a:extLst>
            </p:cNvPr>
            <p:cNvSpPr/>
            <p:nvPr/>
          </p:nvSpPr>
          <p:spPr>
            <a:xfrm>
              <a:off x="158158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sosceles Triangle 27">
              <a:hlinkClick r:id="rId3"/>
              <a:extLst>
                <a:ext uri="{FF2B5EF4-FFF2-40B4-BE49-F238E27FC236}">
                  <a16:creationId xmlns:a16="http://schemas.microsoft.com/office/drawing/2014/main" id="{05CA6374-2501-5F2F-64E4-19DF9245633A}"/>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 name="Rectangle: Rounded Corners 11">
            <a:extLst>
              <a:ext uri="{FF2B5EF4-FFF2-40B4-BE49-F238E27FC236}">
                <a16:creationId xmlns:a16="http://schemas.microsoft.com/office/drawing/2014/main" id="{E43F8205-C349-31AF-D3B8-3D6AACB4B6FB}"/>
              </a:ext>
              <a:ext uri="{C183D7F6-B498-43B3-948B-1728B52AA6E4}">
                <adec:decorative xmlns:adec="http://schemas.microsoft.com/office/drawing/2017/decorative" val="0"/>
              </a:ext>
            </a:extLst>
          </p:cNvPr>
          <p:cNvSpPr/>
          <p:nvPr/>
        </p:nvSpPr>
        <p:spPr>
          <a:xfrm>
            <a:off x="8195787" y="1520831"/>
            <a:ext cx="3635523" cy="4766872"/>
          </a:xfrm>
          <a:prstGeom prst="roundRect">
            <a:avLst/>
          </a:prstGeom>
          <a:solidFill>
            <a:srgbClr val="00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800" b="1" dirty="0">
                <a:solidFill>
                  <a:schemeClr val="bg1"/>
                </a:solidFill>
                <a:latin typeface="+mj-lt"/>
                <a:cs typeface="Arial" panose="020B0604020202020204" pitchFamily="34" charset="0"/>
              </a:rPr>
              <a:t>Play-along</a:t>
            </a:r>
          </a:p>
        </p:txBody>
      </p:sp>
      <p:grpSp>
        <p:nvGrpSpPr>
          <p:cNvPr id="29" name="Group 28" descr="play button">
            <a:extLst>
              <a:ext uri="{FF2B5EF4-FFF2-40B4-BE49-F238E27FC236}">
                <a16:creationId xmlns:a16="http://schemas.microsoft.com/office/drawing/2014/main" id="{C52EC7CD-DAD2-A63D-114E-E7D07DC02A02}"/>
              </a:ext>
            </a:extLst>
          </p:cNvPr>
          <p:cNvGrpSpPr/>
          <p:nvPr/>
        </p:nvGrpSpPr>
        <p:grpSpPr>
          <a:xfrm>
            <a:off x="9556348" y="4844632"/>
            <a:ext cx="914400" cy="914400"/>
            <a:chOff x="1581581" y="4826833"/>
            <a:chExt cx="914400" cy="914400"/>
          </a:xfrm>
        </p:grpSpPr>
        <p:sp>
          <p:nvSpPr>
            <p:cNvPr id="30" name="Oval 29">
              <a:extLst>
                <a:ext uri="{FF2B5EF4-FFF2-40B4-BE49-F238E27FC236}">
                  <a16:creationId xmlns:a16="http://schemas.microsoft.com/office/drawing/2014/main" id="{1A1017E1-927D-B4E2-1921-360C6E1928D2}"/>
                </a:ext>
              </a:extLst>
            </p:cNvPr>
            <p:cNvSpPr/>
            <p:nvPr/>
          </p:nvSpPr>
          <p:spPr>
            <a:xfrm>
              <a:off x="158158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Isosceles Triangle 30">
              <a:hlinkClick r:id="rId4"/>
              <a:extLst>
                <a:ext uri="{FF2B5EF4-FFF2-40B4-BE49-F238E27FC236}">
                  <a16:creationId xmlns:a16="http://schemas.microsoft.com/office/drawing/2014/main" id="{08A5CB33-A428-6753-D5AB-F0CE77B07CD4}"/>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6" name="Picture 5">
            <a:extLst>
              <a:ext uri="{FF2B5EF4-FFF2-40B4-BE49-F238E27FC236}">
                <a16:creationId xmlns:a16="http://schemas.microsoft.com/office/drawing/2014/main" id="{E9CCBB9A-FCBD-F040-334E-DD7020833BC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6349" y="2470265"/>
            <a:ext cx="3423496" cy="2056764"/>
          </a:xfrm>
          <a:prstGeom prst="rect">
            <a:avLst/>
          </a:prstGeom>
        </p:spPr>
      </p:pic>
      <p:pic>
        <p:nvPicPr>
          <p:cNvPr id="8" name="Picture 7">
            <a:extLst>
              <a:ext uri="{FF2B5EF4-FFF2-40B4-BE49-F238E27FC236}">
                <a16:creationId xmlns:a16="http://schemas.microsoft.com/office/drawing/2014/main" id="{E1A5997F-F86A-B0A7-D807-4E2787E0589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298025" y="2470265"/>
            <a:ext cx="3449871" cy="2068575"/>
          </a:xfrm>
          <a:prstGeom prst="rect">
            <a:avLst/>
          </a:prstGeom>
        </p:spPr>
      </p:pic>
      <p:pic>
        <p:nvPicPr>
          <p:cNvPr id="20" name="Picture 19">
            <a:extLst>
              <a:ext uri="{FF2B5EF4-FFF2-40B4-BE49-F238E27FC236}">
                <a16:creationId xmlns:a16="http://schemas.microsoft.com/office/drawing/2014/main" id="{395A1376-61AF-C52E-9535-47BBA6E6741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209579" y="2495154"/>
            <a:ext cx="3607938" cy="2057934"/>
          </a:xfrm>
          <a:prstGeom prst="rect">
            <a:avLst/>
          </a:prstGeom>
          <a:ln>
            <a:noFill/>
          </a:ln>
        </p:spPr>
      </p:pic>
      <p:sp>
        <p:nvSpPr>
          <p:cNvPr id="4" name="Slide Number Placeholder 3">
            <a:extLst>
              <a:ext uri="{FF2B5EF4-FFF2-40B4-BE49-F238E27FC236}">
                <a16:creationId xmlns:a16="http://schemas.microsoft.com/office/drawing/2014/main" id="{E03420BC-5038-1982-1B8F-0EE5B094B8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264375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1AEC-43DD-326F-AEF3-6F8621F95EB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Learning the drum part </a:t>
            </a:r>
          </a:p>
        </p:txBody>
      </p:sp>
      <p:sp>
        <p:nvSpPr>
          <p:cNvPr id="5" name="Text Placeholder 4">
            <a:extLst>
              <a:ext uri="{FF2B5EF4-FFF2-40B4-BE49-F238E27FC236}">
                <a16:creationId xmlns:a16="http://schemas.microsoft.com/office/drawing/2014/main" id="{C2D518F7-3975-3A4F-5CE1-60F4970F73BA}"/>
              </a:ext>
            </a:extLst>
          </p:cNvPr>
          <p:cNvSpPr>
            <a:spLocks noGrp="1"/>
          </p:cNvSpPr>
          <p:nvPr>
            <p:ph type="body" sz="quarter" idx="18"/>
          </p:nvPr>
        </p:nvSpPr>
        <p:spPr/>
        <p:txBody>
          <a:bodyPr/>
          <a:lstStyle/>
          <a:p>
            <a:r>
              <a:rPr lang="en-US" dirty="0">
                <a:latin typeface="Arial" panose="020B0604020202020204" pitchFamily="34" charset="0"/>
                <a:cs typeface="Arial" panose="020B0604020202020204" pitchFamily="34" charset="0"/>
              </a:rPr>
              <a:t>Good For-tunes</a:t>
            </a:r>
          </a:p>
        </p:txBody>
      </p:sp>
      <p:sp>
        <p:nvSpPr>
          <p:cNvPr id="3" name="Rectangle: Rounded Corners 9">
            <a:extLst>
              <a:ext uri="{FF2B5EF4-FFF2-40B4-BE49-F238E27FC236}">
                <a16:creationId xmlns:a16="http://schemas.microsoft.com/office/drawing/2014/main" id="{D5905B8F-961C-D6E0-E497-B60DB268751B}"/>
              </a:ext>
              <a:ext uri="{C183D7F6-B498-43B3-948B-1728B52AA6E4}">
                <adec:decorative xmlns:adec="http://schemas.microsoft.com/office/drawing/2017/decorative" val="0"/>
              </a:ext>
            </a:extLst>
          </p:cNvPr>
          <p:cNvSpPr/>
          <p:nvPr/>
        </p:nvSpPr>
        <p:spPr>
          <a:xfrm>
            <a:off x="210336" y="1520831"/>
            <a:ext cx="3635523" cy="476687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800" b="1" dirty="0">
                <a:solidFill>
                  <a:schemeClr val="bg1"/>
                </a:solidFill>
                <a:latin typeface="+mj-lt"/>
                <a:cs typeface="Arial" panose="020B0604020202020204" pitchFamily="34" charset="0"/>
              </a:rPr>
              <a:t>Section A</a:t>
            </a:r>
          </a:p>
        </p:txBody>
      </p:sp>
      <p:grpSp>
        <p:nvGrpSpPr>
          <p:cNvPr id="25" name="Group 24" descr="play button">
            <a:extLst>
              <a:ext uri="{FF2B5EF4-FFF2-40B4-BE49-F238E27FC236}">
                <a16:creationId xmlns:a16="http://schemas.microsoft.com/office/drawing/2014/main" id="{DD1B2F6B-72AE-F53D-B2E7-0401CC26DE93}"/>
              </a:ext>
            </a:extLst>
          </p:cNvPr>
          <p:cNvGrpSpPr/>
          <p:nvPr/>
        </p:nvGrpSpPr>
        <p:grpSpPr>
          <a:xfrm>
            <a:off x="1570897" y="4859623"/>
            <a:ext cx="914400" cy="914400"/>
            <a:chOff x="1581581" y="4826833"/>
            <a:chExt cx="914400" cy="914400"/>
          </a:xfrm>
        </p:grpSpPr>
        <p:sp>
          <p:nvSpPr>
            <p:cNvPr id="22" name="Oval 21">
              <a:extLst>
                <a:ext uri="{FF2B5EF4-FFF2-40B4-BE49-F238E27FC236}">
                  <a16:creationId xmlns:a16="http://schemas.microsoft.com/office/drawing/2014/main" id="{2A10D5DE-56EF-D96B-AAA0-ED4F5FE3A3C9}"/>
                </a:ext>
              </a:extLst>
            </p:cNvPr>
            <p:cNvSpPr/>
            <p:nvPr/>
          </p:nvSpPr>
          <p:spPr>
            <a:xfrm>
              <a:off x="158158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Isosceles Triangle 22">
              <a:hlinkClick r:id="rId2"/>
              <a:extLst>
                <a:ext uri="{FF2B5EF4-FFF2-40B4-BE49-F238E27FC236}">
                  <a16:creationId xmlns:a16="http://schemas.microsoft.com/office/drawing/2014/main" id="{6358E4FF-C759-00D5-CADE-06ED898E1475}"/>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Rectangle: Rounded Corners 10">
            <a:extLst>
              <a:ext uri="{FF2B5EF4-FFF2-40B4-BE49-F238E27FC236}">
                <a16:creationId xmlns:a16="http://schemas.microsoft.com/office/drawing/2014/main" id="{58B32DE6-68E1-CAAF-0A3A-104544AB7613}"/>
              </a:ext>
              <a:ext uri="{C183D7F6-B498-43B3-948B-1728B52AA6E4}">
                <adec:decorative xmlns:adec="http://schemas.microsoft.com/office/drawing/2017/decorative" val="0"/>
              </a:ext>
            </a:extLst>
          </p:cNvPr>
          <p:cNvSpPr/>
          <p:nvPr/>
        </p:nvSpPr>
        <p:spPr>
          <a:xfrm>
            <a:off x="4190555" y="1520831"/>
            <a:ext cx="3635523" cy="476687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800" b="1" dirty="0">
                <a:solidFill>
                  <a:schemeClr val="bg1"/>
                </a:solidFill>
                <a:latin typeface="+mj-lt"/>
                <a:cs typeface="Arial" panose="020B0604020202020204" pitchFamily="34" charset="0"/>
              </a:rPr>
              <a:t>Section B</a:t>
            </a:r>
          </a:p>
        </p:txBody>
      </p:sp>
      <p:grpSp>
        <p:nvGrpSpPr>
          <p:cNvPr id="26" name="Group 25" descr="play button">
            <a:extLst>
              <a:ext uri="{FF2B5EF4-FFF2-40B4-BE49-F238E27FC236}">
                <a16:creationId xmlns:a16="http://schemas.microsoft.com/office/drawing/2014/main" id="{46263A54-279F-E12B-04D3-2C739AEC996E}"/>
              </a:ext>
            </a:extLst>
          </p:cNvPr>
          <p:cNvGrpSpPr/>
          <p:nvPr/>
        </p:nvGrpSpPr>
        <p:grpSpPr>
          <a:xfrm>
            <a:off x="5551116" y="4859623"/>
            <a:ext cx="914400" cy="914400"/>
            <a:chOff x="1581581" y="4826833"/>
            <a:chExt cx="914400" cy="914400"/>
          </a:xfrm>
        </p:grpSpPr>
        <p:sp>
          <p:nvSpPr>
            <p:cNvPr id="27" name="Oval 26">
              <a:extLst>
                <a:ext uri="{FF2B5EF4-FFF2-40B4-BE49-F238E27FC236}">
                  <a16:creationId xmlns:a16="http://schemas.microsoft.com/office/drawing/2014/main" id="{81A6C332-91EF-1F6F-91F1-4D8108A2BA18}"/>
                </a:ext>
              </a:extLst>
            </p:cNvPr>
            <p:cNvSpPr/>
            <p:nvPr/>
          </p:nvSpPr>
          <p:spPr>
            <a:xfrm>
              <a:off x="158158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sosceles Triangle 27">
              <a:hlinkClick r:id="rId3"/>
              <a:extLst>
                <a:ext uri="{FF2B5EF4-FFF2-40B4-BE49-F238E27FC236}">
                  <a16:creationId xmlns:a16="http://schemas.microsoft.com/office/drawing/2014/main" id="{05CA6374-2501-5F2F-64E4-19DF9245633A}"/>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 name="Rectangle: Rounded Corners 11">
            <a:extLst>
              <a:ext uri="{FF2B5EF4-FFF2-40B4-BE49-F238E27FC236}">
                <a16:creationId xmlns:a16="http://schemas.microsoft.com/office/drawing/2014/main" id="{75B7C852-FF53-B9C2-8C86-453CD3E3AC03}"/>
              </a:ext>
              <a:ext uri="{C183D7F6-B498-43B3-948B-1728B52AA6E4}">
                <adec:decorative xmlns:adec="http://schemas.microsoft.com/office/drawing/2017/decorative" val="0"/>
              </a:ext>
            </a:extLst>
          </p:cNvPr>
          <p:cNvSpPr/>
          <p:nvPr/>
        </p:nvSpPr>
        <p:spPr>
          <a:xfrm>
            <a:off x="8180156" y="1520831"/>
            <a:ext cx="3635523" cy="4766872"/>
          </a:xfrm>
          <a:prstGeom prst="roundRect">
            <a:avLst/>
          </a:prstGeom>
          <a:solidFill>
            <a:srgbClr val="00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800" b="1" dirty="0">
                <a:solidFill>
                  <a:schemeClr val="bg1"/>
                </a:solidFill>
                <a:latin typeface="+mj-lt"/>
                <a:cs typeface="Arial" panose="020B0604020202020204" pitchFamily="34" charset="0"/>
              </a:rPr>
              <a:t>Play-along</a:t>
            </a:r>
          </a:p>
        </p:txBody>
      </p:sp>
      <p:grpSp>
        <p:nvGrpSpPr>
          <p:cNvPr id="29" name="Group 28" descr="play button">
            <a:extLst>
              <a:ext uri="{FF2B5EF4-FFF2-40B4-BE49-F238E27FC236}">
                <a16:creationId xmlns:a16="http://schemas.microsoft.com/office/drawing/2014/main" id="{C52EC7CD-DAD2-A63D-114E-E7D07DC02A02}"/>
              </a:ext>
            </a:extLst>
          </p:cNvPr>
          <p:cNvGrpSpPr/>
          <p:nvPr/>
        </p:nvGrpSpPr>
        <p:grpSpPr>
          <a:xfrm>
            <a:off x="9540717" y="4844632"/>
            <a:ext cx="914400" cy="914400"/>
            <a:chOff x="1581581" y="4826833"/>
            <a:chExt cx="914400" cy="914400"/>
          </a:xfrm>
        </p:grpSpPr>
        <p:sp>
          <p:nvSpPr>
            <p:cNvPr id="30" name="Oval 29">
              <a:extLst>
                <a:ext uri="{FF2B5EF4-FFF2-40B4-BE49-F238E27FC236}">
                  <a16:creationId xmlns:a16="http://schemas.microsoft.com/office/drawing/2014/main" id="{1A1017E1-927D-B4E2-1921-360C6E1928D2}"/>
                </a:ext>
              </a:extLst>
            </p:cNvPr>
            <p:cNvSpPr/>
            <p:nvPr/>
          </p:nvSpPr>
          <p:spPr>
            <a:xfrm>
              <a:off x="158158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Isosceles Triangle 30">
              <a:hlinkClick r:id="rId4"/>
              <a:extLst>
                <a:ext uri="{FF2B5EF4-FFF2-40B4-BE49-F238E27FC236}">
                  <a16:creationId xmlns:a16="http://schemas.microsoft.com/office/drawing/2014/main" id="{08A5CB33-A428-6753-D5AB-F0CE77B07CD4}"/>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6" name="Picture 5">
            <a:extLst>
              <a:ext uri="{FF2B5EF4-FFF2-40B4-BE49-F238E27FC236}">
                <a16:creationId xmlns:a16="http://schemas.microsoft.com/office/drawing/2014/main" id="{A759CD09-ACE7-0D9A-35DD-F51DB01B5EE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6133" y="2487612"/>
            <a:ext cx="3503929" cy="2147157"/>
          </a:xfrm>
          <a:prstGeom prst="rect">
            <a:avLst/>
          </a:prstGeom>
        </p:spPr>
      </p:pic>
      <p:pic>
        <p:nvPicPr>
          <p:cNvPr id="8" name="Picture 7">
            <a:extLst>
              <a:ext uri="{FF2B5EF4-FFF2-40B4-BE49-F238E27FC236}">
                <a16:creationId xmlns:a16="http://schemas.microsoft.com/office/drawing/2014/main" id="{43E41406-B3F9-DCB9-58D7-1D2A91BA892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272351" y="2487612"/>
            <a:ext cx="3471931" cy="2147158"/>
          </a:xfrm>
          <a:prstGeom prst="rect">
            <a:avLst/>
          </a:prstGeom>
        </p:spPr>
      </p:pic>
      <p:pic>
        <p:nvPicPr>
          <p:cNvPr id="16" name="Picture 15">
            <a:extLst>
              <a:ext uri="{FF2B5EF4-FFF2-40B4-BE49-F238E27FC236}">
                <a16:creationId xmlns:a16="http://schemas.microsoft.com/office/drawing/2014/main" id="{00FAA732-856F-A24D-400D-4C3DB64F9D5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239884" y="2487771"/>
            <a:ext cx="3516066" cy="2132008"/>
          </a:xfrm>
          <a:prstGeom prst="rect">
            <a:avLst/>
          </a:prstGeom>
        </p:spPr>
      </p:pic>
      <p:sp>
        <p:nvSpPr>
          <p:cNvPr id="4" name="Slide Number Placeholder 3">
            <a:extLst>
              <a:ext uri="{FF2B5EF4-FFF2-40B4-BE49-F238E27FC236}">
                <a16:creationId xmlns:a16="http://schemas.microsoft.com/office/drawing/2014/main" id="{E03420BC-5038-1982-1B8F-0EE5B094B8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319960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 – LS 5</a:t>
            </a:r>
          </a:p>
        </p:txBody>
      </p:sp>
      <p:sp>
        <p:nvSpPr>
          <p:cNvPr id="3" name="TextBox 2">
            <a:extLst>
              <a:ext uri="{FF2B5EF4-FFF2-40B4-BE49-F238E27FC236}">
                <a16:creationId xmlns:a16="http://schemas.microsoft.com/office/drawing/2014/main" id="{DF637BA9-DB5E-2457-A795-0B300DBA6F82}"/>
              </a:ext>
            </a:extLst>
          </p:cNvPr>
          <p:cNvSpPr txBox="1"/>
          <p:nvPr/>
        </p:nvSpPr>
        <p:spPr>
          <a:xfrm>
            <a:off x="359997" y="1714389"/>
            <a:ext cx="4252543" cy="27494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Arial"/>
                <a:cs typeface="Arial"/>
              </a:rPr>
              <a:t>We are learning to</a:t>
            </a:r>
            <a:r>
              <a:rPr lang="en-AU" sz="1800" b="1" dirty="0">
                <a:solidFill>
                  <a:schemeClr val="accent1"/>
                </a:solidFill>
                <a:latin typeface="Arial"/>
                <a:ea typeface="+mn-lt"/>
                <a:cs typeface="Arial"/>
              </a:rPr>
              <a:t>:</a:t>
            </a: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compose for a pitched instrument</a:t>
            </a:r>
            <a:endParaRPr lang="en-AU" sz="1800" dirty="0">
              <a:highlight>
                <a:srgbClr val="CCEDFC"/>
              </a:highligh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listen, identify and notate a melody</a:t>
            </a: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make musical performance decisions and rehearse and perform in groups</a:t>
            </a:r>
            <a:endParaRPr lang="en-AU" sz="1800" dirty="0">
              <a:solidFill>
                <a:srgbClr val="000000"/>
              </a:solidFill>
              <a:highlight>
                <a:srgbClr val="CCEDFC"/>
              </a:highlight>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cs typeface="Arial"/>
              </a:rPr>
              <a:t>peer and self-reflect.</a:t>
            </a:r>
          </a:p>
        </p:txBody>
      </p:sp>
      <p:sp>
        <p:nvSpPr>
          <p:cNvPr id="4" name="TextBox 3">
            <a:extLst>
              <a:ext uri="{FF2B5EF4-FFF2-40B4-BE49-F238E27FC236}">
                <a16:creationId xmlns:a16="http://schemas.microsoft.com/office/drawing/2014/main" id="{57817322-1CCE-2E6E-B7B7-A7034B519DD6}"/>
              </a:ext>
            </a:extLst>
          </p:cNvPr>
          <p:cNvSpPr txBox="1"/>
          <p:nvPr/>
        </p:nvSpPr>
        <p:spPr>
          <a:xfrm>
            <a:off x="5853450" y="1669354"/>
            <a:ext cx="5270550" cy="441140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Arial"/>
                <a:cs typeface="Arial"/>
              </a:rPr>
              <a:t>We can:</a:t>
            </a:r>
            <a:endParaRPr lang="en-US" sz="1800" dirty="0">
              <a:solidFill>
                <a:schemeClr val="accent1"/>
              </a:solidFill>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cs typeface="Arial"/>
              </a:rPr>
              <a:t>write a notated melody for mallet percussion considering pitch, contour, metre and rhythm</a:t>
            </a:r>
            <a:endParaRPr lang="en-AU" sz="1800" dirty="0">
              <a:highlight>
                <a:srgbClr val="CCEDFC"/>
              </a:highlight>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a:cs typeface="Arial"/>
              </a:rPr>
              <a:t>notate the pitch and rhythm of melodic dictations</a:t>
            </a: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a:cs typeface="Arial"/>
              </a:rPr>
              <a:t>decide, plan and incorporate expressive and structural musical elements into performance to present group performances considering structure and musical expression</a:t>
            </a: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a:cs typeface="Arial"/>
              </a:rPr>
              <a:t>reflect on the musical decisions and success of composition writing and group performances.</a:t>
            </a:r>
            <a:endParaRPr lang="en-AU" sz="1800" dirty="0">
              <a:solidFill>
                <a:srgbClr val="000000"/>
              </a:solidFill>
              <a:highlight>
                <a:srgbClr val="CCEDFC"/>
              </a:highlight>
              <a:latin typeface="Arial" panose="020B0604020202020204" pitchFamily="34" charset="0"/>
              <a:ea typeface="Calibri"/>
              <a:cs typeface="Arial"/>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416360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Musical term – Contour</a:t>
            </a:r>
          </a:p>
        </p:txBody>
      </p:sp>
      <p:sp>
        <p:nvSpPr>
          <p:cNvPr id="7" name="Rectangle: Rounded Corners 6">
            <a:extLst>
              <a:ext uri="{FF2B5EF4-FFF2-40B4-BE49-F238E27FC236}">
                <a16:creationId xmlns:a16="http://schemas.microsoft.com/office/drawing/2014/main" id="{2D4A829F-98F7-B93B-E02F-CD3F0ABC51A4}"/>
              </a:ext>
            </a:extLst>
          </p:cNvPr>
          <p:cNvSpPr/>
          <p:nvPr/>
        </p:nvSpPr>
        <p:spPr>
          <a:xfrm>
            <a:off x="360000" y="1283315"/>
            <a:ext cx="11484000" cy="4956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dirty="0">
                <a:solidFill>
                  <a:schemeClr val="accent2"/>
                </a:solidFill>
                <a:latin typeface="Arial" panose="020B0604020202020204" pitchFamily="34" charset="0"/>
                <a:cs typeface="Arial" panose="020B0604020202020204" pitchFamily="34" charset="0"/>
              </a:rPr>
              <a:t>Contour</a:t>
            </a:r>
            <a:r>
              <a:rPr lang="en-AU" sz="1800" b="1" dirty="0">
                <a:solidFill>
                  <a:schemeClr val="accent1"/>
                </a:solidFill>
                <a:latin typeface="Arial" panose="020B0604020202020204" pitchFamily="34" charset="0"/>
                <a:cs typeface="Arial" panose="020B0604020202020204" pitchFamily="34" charset="0"/>
              </a:rPr>
              <a:t> </a:t>
            </a:r>
            <a:r>
              <a:rPr lang="en-AU" sz="1800" dirty="0">
                <a:solidFill>
                  <a:schemeClr val="accent1"/>
                </a:solidFill>
                <a:latin typeface="Arial" panose="020B0604020202020204" pitchFamily="34" charset="0"/>
                <a:cs typeface="Arial" panose="020B0604020202020204" pitchFamily="34" charset="0"/>
              </a:rPr>
              <a:t>– the shape of the melody. </a:t>
            </a:r>
          </a:p>
          <a:p>
            <a:pPr>
              <a:lnSpc>
                <a:spcPct val="150000"/>
              </a:lnSpc>
            </a:pPr>
            <a:endParaRPr lang="en-AU" sz="1800" dirty="0">
              <a:solidFill>
                <a:schemeClr val="accent1"/>
              </a:solidFill>
              <a:latin typeface="Arial" panose="020B0604020202020204" pitchFamily="34" charset="0"/>
              <a:cs typeface="Arial" panose="020B0604020202020204" pitchFamily="34" charset="0"/>
            </a:endParaRPr>
          </a:p>
          <a:p>
            <a:pPr>
              <a:lnSpc>
                <a:spcPct val="150000"/>
              </a:lnSpc>
            </a:pPr>
            <a:endParaRPr lang="en-AU" sz="1800" dirty="0">
              <a:solidFill>
                <a:schemeClr val="accent1"/>
              </a:solidFill>
              <a:latin typeface="Arial" panose="020B0604020202020204" pitchFamily="34" charset="0"/>
              <a:cs typeface="Arial" panose="020B0604020202020204" pitchFamily="34" charset="0"/>
            </a:endParaRPr>
          </a:p>
          <a:p>
            <a:pPr>
              <a:lnSpc>
                <a:spcPct val="150000"/>
              </a:lnSpc>
            </a:pPr>
            <a:r>
              <a:rPr lang="en-AU" sz="1800" dirty="0">
                <a:solidFill>
                  <a:schemeClr val="accent1"/>
                </a:solidFill>
                <a:latin typeface="Arial" panose="020B0604020202020204" pitchFamily="34" charset="0"/>
                <a:cs typeface="Arial" panose="020B0604020202020204" pitchFamily="34" charset="0"/>
              </a:rPr>
              <a:t>Is the melody </a:t>
            </a:r>
            <a:r>
              <a:rPr lang="en-AU" sz="1800" b="1" dirty="0">
                <a:solidFill>
                  <a:schemeClr val="accent1"/>
                </a:solidFill>
                <a:latin typeface="Arial" panose="020B0604020202020204" pitchFamily="34" charset="0"/>
                <a:cs typeface="Arial" panose="020B0604020202020204" pitchFamily="34" charset="0"/>
              </a:rPr>
              <a:t>ascending                                   </a:t>
            </a:r>
            <a:r>
              <a:rPr lang="en-AU" sz="1800" dirty="0">
                <a:solidFill>
                  <a:schemeClr val="accent1"/>
                </a:solidFill>
                <a:latin typeface="Arial" panose="020B0604020202020204" pitchFamily="34" charset="0"/>
                <a:cs typeface="Arial" panose="020B0604020202020204" pitchFamily="34" charset="0"/>
              </a:rPr>
              <a:t>or </a:t>
            </a:r>
            <a:r>
              <a:rPr lang="en-AU" sz="1800" b="1" dirty="0">
                <a:solidFill>
                  <a:schemeClr val="accent1"/>
                </a:solidFill>
                <a:latin typeface="Arial" panose="020B0604020202020204" pitchFamily="34" charset="0"/>
                <a:cs typeface="Arial" panose="020B0604020202020204" pitchFamily="34" charset="0"/>
              </a:rPr>
              <a:t>descending</a:t>
            </a:r>
            <a:r>
              <a:rPr lang="en-AU" sz="1800" dirty="0">
                <a:solidFill>
                  <a:schemeClr val="accent1"/>
                </a:solidFill>
                <a:latin typeface="Arial" panose="020B0604020202020204" pitchFamily="34" charset="0"/>
                <a:cs typeface="Arial" panose="020B0604020202020204" pitchFamily="34" charset="0"/>
              </a:rPr>
              <a:t>?  </a:t>
            </a:r>
          </a:p>
          <a:p>
            <a:pPr>
              <a:lnSpc>
                <a:spcPct val="150000"/>
              </a:lnSpc>
            </a:pPr>
            <a:endParaRPr lang="en-AU" sz="1800" dirty="0">
              <a:solidFill>
                <a:schemeClr val="accent1"/>
              </a:solidFill>
              <a:latin typeface="Arial" panose="020B0604020202020204" pitchFamily="34" charset="0"/>
              <a:cs typeface="Arial" panose="020B0604020202020204" pitchFamily="34" charset="0"/>
            </a:endParaRPr>
          </a:p>
          <a:p>
            <a:pPr>
              <a:lnSpc>
                <a:spcPct val="150000"/>
              </a:lnSpc>
            </a:pPr>
            <a:endParaRPr lang="en-AU" sz="1800" dirty="0">
              <a:solidFill>
                <a:schemeClr val="accent1"/>
              </a:solidFill>
              <a:latin typeface="Arial" panose="020B0604020202020204" pitchFamily="34" charset="0"/>
              <a:cs typeface="Arial" panose="020B0604020202020204" pitchFamily="34" charset="0"/>
            </a:endParaRPr>
          </a:p>
          <a:p>
            <a:pPr>
              <a:lnSpc>
                <a:spcPct val="150000"/>
              </a:lnSpc>
            </a:pPr>
            <a:endParaRPr lang="en-AU" sz="1800" dirty="0">
              <a:solidFill>
                <a:schemeClr val="accent1"/>
              </a:solidFill>
              <a:latin typeface="Arial" panose="020B0604020202020204" pitchFamily="34" charset="0"/>
              <a:cs typeface="Arial" panose="020B0604020202020204" pitchFamily="34" charset="0"/>
            </a:endParaRPr>
          </a:p>
          <a:p>
            <a:pPr>
              <a:lnSpc>
                <a:spcPct val="150000"/>
              </a:lnSpc>
            </a:pPr>
            <a:r>
              <a:rPr lang="en-AU" sz="1800" dirty="0">
                <a:solidFill>
                  <a:schemeClr val="accent1"/>
                </a:solidFill>
                <a:latin typeface="Arial" panose="020B0604020202020204" pitchFamily="34" charset="0"/>
                <a:cs typeface="Arial" panose="020B0604020202020204" pitchFamily="34" charset="0"/>
              </a:rPr>
              <a:t>Is it moving by a </a:t>
            </a:r>
            <a:r>
              <a:rPr lang="en-AU" sz="1800" b="1" dirty="0">
                <a:solidFill>
                  <a:schemeClr val="accent1"/>
                </a:solidFill>
                <a:latin typeface="Arial" panose="020B0604020202020204" pitchFamily="34" charset="0"/>
                <a:cs typeface="Arial" panose="020B0604020202020204" pitchFamily="34" charset="0"/>
              </a:rPr>
              <a:t>step,                      skip                      </a:t>
            </a:r>
            <a:r>
              <a:rPr lang="en-AU" sz="1800" dirty="0">
                <a:solidFill>
                  <a:schemeClr val="accent1"/>
                </a:solidFill>
                <a:latin typeface="Arial" panose="020B0604020202020204" pitchFamily="34" charset="0"/>
                <a:cs typeface="Arial" panose="020B0604020202020204" pitchFamily="34" charset="0"/>
              </a:rPr>
              <a:t>or </a:t>
            </a:r>
            <a:r>
              <a:rPr lang="en-AU" sz="1800" b="1" dirty="0">
                <a:solidFill>
                  <a:schemeClr val="accent1"/>
                </a:solidFill>
                <a:latin typeface="Arial" panose="020B0604020202020204" pitchFamily="34" charset="0"/>
                <a:cs typeface="Arial" panose="020B0604020202020204" pitchFamily="34" charset="0"/>
              </a:rPr>
              <a:t>leap</a:t>
            </a:r>
            <a:r>
              <a:rPr lang="en-AU" sz="1800" dirty="0">
                <a:solidFill>
                  <a:schemeClr val="accent1"/>
                </a:solidFill>
                <a:latin typeface="Arial" panose="020B0604020202020204" pitchFamily="34" charset="0"/>
                <a:cs typeface="Arial" panose="020B0604020202020204" pitchFamily="34" charset="0"/>
              </a:rPr>
              <a:t>?</a:t>
            </a:r>
          </a:p>
          <a:p>
            <a:pPr>
              <a:lnSpc>
                <a:spcPct val="150000"/>
              </a:lnSpc>
            </a:pPr>
            <a:endParaRPr lang="en-AU" sz="1800" dirty="0">
              <a:solidFill>
                <a:schemeClr val="accent1"/>
              </a:solidFill>
              <a:latin typeface="Arial" panose="020B0604020202020204" pitchFamily="34" charset="0"/>
              <a:cs typeface="Arial" panose="020B0604020202020204" pitchFamily="34" charset="0"/>
            </a:endParaRPr>
          </a:p>
          <a:p>
            <a:pPr>
              <a:lnSpc>
                <a:spcPct val="150000"/>
              </a:lnSpc>
            </a:pPr>
            <a:endParaRPr lang="en-AU" sz="1800" dirty="0">
              <a:solidFill>
                <a:schemeClr val="accent1"/>
              </a:solidFill>
              <a:latin typeface="Arial" panose="020B0604020202020204" pitchFamily="34" charset="0"/>
              <a:cs typeface="Arial" panose="020B0604020202020204" pitchFamily="34" charset="0"/>
            </a:endParaRPr>
          </a:p>
          <a:p>
            <a:pPr>
              <a:lnSpc>
                <a:spcPct val="150000"/>
              </a:lnSpc>
            </a:pPr>
            <a:endParaRPr lang="en-AU" sz="1800" dirty="0">
              <a:solidFill>
                <a:schemeClr val="accent1"/>
              </a:solidFill>
              <a:latin typeface="Arial" panose="020B0604020202020204" pitchFamily="34" charset="0"/>
              <a:cs typeface="Arial" panose="020B0604020202020204" pitchFamily="34" charset="0"/>
            </a:endParaRPr>
          </a:p>
          <a:p>
            <a:pPr>
              <a:lnSpc>
                <a:spcPct val="150000"/>
              </a:lnSpc>
            </a:pPr>
            <a:r>
              <a:rPr lang="en-AU" sz="1800" dirty="0">
                <a:solidFill>
                  <a:schemeClr val="accent1"/>
                </a:solidFill>
                <a:latin typeface="Arial" panose="020B0604020202020204" pitchFamily="34" charset="0"/>
                <a:cs typeface="Arial" panose="020B0604020202020204" pitchFamily="34" charset="0"/>
              </a:rPr>
              <a:t>Is the melody using </a:t>
            </a:r>
            <a:r>
              <a:rPr lang="en-AU" sz="1800" b="1" dirty="0">
                <a:solidFill>
                  <a:schemeClr val="accent1"/>
                </a:solidFill>
                <a:latin typeface="Arial" panose="020B0604020202020204" pitchFamily="34" charset="0"/>
                <a:cs typeface="Arial" panose="020B0604020202020204" pitchFamily="34" charset="0"/>
              </a:rPr>
              <a:t>repeated</a:t>
            </a:r>
            <a:r>
              <a:rPr lang="en-AU" sz="1800" dirty="0">
                <a:solidFill>
                  <a:schemeClr val="accent1"/>
                </a:solidFill>
                <a:latin typeface="Arial" panose="020B0604020202020204" pitchFamily="34" charset="0"/>
                <a:cs typeface="Arial" panose="020B0604020202020204" pitchFamily="34" charset="0"/>
              </a:rPr>
              <a:t> notes?</a:t>
            </a:r>
          </a:p>
          <a:p>
            <a:pPr>
              <a:lnSpc>
                <a:spcPct val="150000"/>
              </a:lnSpc>
            </a:pPr>
            <a:endParaRPr lang="en-AU" sz="1800" dirty="0">
              <a:solidFill>
                <a:schemeClr val="accent1"/>
              </a:solidFill>
              <a:latin typeface="Segoe UI"/>
              <a:cs typeface="Segoe UI"/>
            </a:endParaRPr>
          </a:p>
          <a:p>
            <a:pPr>
              <a:lnSpc>
                <a:spcPct val="150000"/>
              </a:lnSpc>
            </a:pPr>
            <a:endParaRPr lang="en-AU" sz="1800" dirty="0">
              <a:solidFill>
                <a:schemeClr val="accent1"/>
              </a:solidFill>
              <a:latin typeface="Segoe UI"/>
              <a:cs typeface="Segoe UI"/>
            </a:endParaRPr>
          </a:p>
          <a:p>
            <a:pPr>
              <a:lnSpc>
                <a:spcPct val="150000"/>
              </a:lnSpc>
            </a:pPr>
            <a:endParaRPr lang="en-AU" sz="1800" dirty="0">
              <a:solidFill>
                <a:schemeClr val="accent1"/>
              </a:solidFill>
              <a:latin typeface="+mj-lt"/>
            </a:endParaRPr>
          </a:p>
        </p:txBody>
      </p:sp>
      <p:grpSp>
        <p:nvGrpSpPr>
          <p:cNvPr id="12" name="Group 11" descr="Ascending notes on the treble clef, E, F, G and A.">
            <a:extLst>
              <a:ext uri="{FF2B5EF4-FFF2-40B4-BE49-F238E27FC236}">
                <a16:creationId xmlns:a16="http://schemas.microsoft.com/office/drawing/2014/main" id="{4CD00272-ACBA-5416-AE54-432689B0E6D7}"/>
              </a:ext>
            </a:extLst>
          </p:cNvPr>
          <p:cNvGrpSpPr/>
          <p:nvPr/>
        </p:nvGrpSpPr>
        <p:grpSpPr>
          <a:xfrm>
            <a:off x="3064908" y="1979280"/>
            <a:ext cx="1745572" cy="1688422"/>
            <a:chOff x="3064908" y="1979280"/>
            <a:chExt cx="1745572" cy="1688422"/>
          </a:xfrm>
        </p:grpSpPr>
        <p:sp>
          <p:nvSpPr>
            <p:cNvPr id="19" name="Oval 18" descr="ascending melody showing the notes E, F, G and A on the treble clef staff">
              <a:extLst>
                <a:ext uri="{FF2B5EF4-FFF2-40B4-BE49-F238E27FC236}">
                  <a16:creationId xmlns:a16="http://schemas.microsoft.com/office/drawing/2014/main" id="{84CD8DEF-84DC-DA6D-F960-9CCE16B6DFC2}"/>
                </a:ext>
              </a:extLst>
            </p:cNvPr>
            <p:cNvSpPr/>
            <p:nvPr/>
          </p:nvSpPr>
          <p:spPr>
            <a:xfrm>
              <a:off x="3064908" y="1979280"/>
              <a:ext cx="1745572" cy="168842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800">
                <a:solidFill>
                  <a:schemeClr val="tx1"/>
                </a:solidFill>
              </a:endParaRPr>
            </a:p>
          </p:txBody>
        </p:sp>
        <p:pic>
          <p:nvPicPr>
            <p:cNvPr id="6" name="Picture 5" descr="Ascending notes on the treble clef, E, F, G and A.">
              <a:extLst>
                <a:ext uri="{FF2B5EF4-FFF2-40B4-BE49-F238E27FC236}">
                  <a16:creationId xmlns:a16="http://schemas.microsoft.com/office/drawing/2014/main" id="{542C19E4-0F43-FC83-C0C7-C53D8922E0B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183131" y="2625531"/>
              <a:ext cx="1509125" cy="557799"/>
            </a:xfrm>
            <a:prstGeom prst="rect">
              <a:avLst/>
            </a:prstGeom>
          </p:spPr>
        </p:pic>
      </p:grpSp>
      <p:grpSp>
        <p:nvGrpSpPr>
          <p:cNvPr id="13" name="Group 12" descr="Four descending notes in the treble clef, D, C, B and A.">
            <a:extLst>
              <a:ext uri="{FF2B5EF4-FFF2-40B4-BE49-F238E27FC236}">
                <a16:creationId xmlns:a16="http://schemas.microsoft.com/office/drawing/2014/main" id="{A4D398A3-B8AB-5892-D899-80043E3F3C94}"/>
              </a:ext>
            </a:extLst>
          </p:cNvPr>
          <p:cNvGrpSpPr/>
          <p:nvPr/>
        </p:nvGrpSpPr>
        <p:grpSpPr>
          <a:xfrm>
            <a:off x="6987840" y="1979280"/>
            <a:ext cx="1745572" cy="1688422"/>
            <a:chOff x="6987840" y="1979280"/>
            <a:chExt cx="1745572" cy="1688422"/>
          </a:xfrm>
        </p:grpSpPr>
        <p:sp>
          <p:nvSpPr>
            <p:cNvPr id="5" name="Oval 4" descr="descending melody showing the notes D, C, B, and A on the treble clef staff">
              <a:extLst>
                <a:ext uri="{FF2B5EF4-FFF2-40B4-BE49-F238E27FC236}">
                  <a16:creationId xmlns:a16="http://schemas.microsoft.com/office/drawing/2014/main" id="{C8C273D3-ACC6-FC90-574C-D5C67D0C9886}"/>
                </a:ext>
              </a:extLst>
            </p:cNvPr>
            <p:cNvSpPr/>
            <p:nvPr/>
          </p:nvSpPr>
          <p:spPr>
            <a:xfrm>
              <a:off x="6987840" y="1979280"/>
              <a:ext cx="1745572" cy="168842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800">
                <a:solidFill>
                  <a:schemeClr val="tx1"/>
                </a:solidFill>
              </a:endParaRPr>
            </a:p>
          </p:txBody>
        </p:sp>
        <p:pic>
          <p:nvPicPr>
            <p:cNvPr id="3" name="Picture 2" descr="Four descending notes in the treble clef, D, C, B and A.">
              <a:extLst>
                <a:ext uri="{FF2B5EF4-FFF2-40B4-BE49-F238E27FC236}">
                  <a16:creationId xmlns:a16="http://schemas.microsoft.com/office/drawing/2014/main" id="{26A17749-F5A0-1F27-BCFE-67540B0C241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87840" y="2594020"/>
              <a:ext cx="1631123" cy="604104"/>
            </a:xfrm>
            <a:prstGeom prst="rect">
              <a:avLst/>
            </a:prstGeom>
          </p:spPr>
        </p:pic>
      </p:grpSp>
      <p:grpSp>
        <p:nvGrpSpPr>
          <p:cNvPr id="14" name="Group 13" descr="Notes showing a step, E and F.">
            <a:extLst>
              <a:ext uri="{FF2B5EF4-FFF2-40B4-BE49-F238E27FC236}">
                <a16:creationId xmlns:a16="http://schemas.microsoft.com/office/drawing/2014/main" id="{91876E9C-2CD1-6301-1AD9-2FFD4FA641A2}"/>
              </a:ext>
            </a:extLst>
          </p:cNvPr>
          <p:cNvGrpSpPr/>
          <p:nvPr/>
        </p:nvGrpSpPr>
        <p:grpSpPr>
          <a:xfrm>
            <a:off x="2754892" y="3913870"/>
            <a:ext cx="1025326" cy="1062121"/>
            <a:chOff x="2754892" y="3913870"/>
            <a:chExt cx="1025326" cy="1062121"/>
          </a:xfrm>
        </p:grpSpPr>
        <p:sp>
          <p:nvSpPr>
            <p:cNvPr id="25" name="Oval 24" descr="Notes showing a step, E and F.">
              <a:extLst>
                <a:ext uri="{FF2B5EF4-FFF2-40B4-BE49-F238E27FC236}">
                  <a16:creationId xmlns:a16="http://schemas.microsoft.com/office/drawing/2014/main" id="{C662D76B-93AC-FC12-8A19-2610115B1EB1}"/>
                </a:ext>
              </a:extLst>
            </p:cNvPr>
            <p:cNvSpPr/>
            <p:nvPr/>
          </p:nvSpPr>
          <p:spPr>
            <a:xfrm>
              <a:off x="2754892" y="3913870"/>
              <a:ext cx="1025326" cy="10621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800">
                <a:solidFill>
                  <a:schemeClr val="tx1"/>
                </a:solidFill>
              </a:endParaRPr>
            </a:p>
          </p:txBody>
        </p:sp>
        <p:pic>
          <p:nvPicPr>
            <p:cNvPr id="8" name="Picture 7" descr="Notes showing a step, E and F.">
              <a:extLst>
                <a:ext uri="{FF2B5EF4-FFF2-40B4-BE49-F238E27FC236}">
                  <a16:creationId xmlns:a16="http://schemas.microsoft.com/office/drawing/2014/main" id="{85BD0A72-CB6B-2356-70AB-69B382EA7BE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43692" y="4206805"/>
              <a:ext cx="847725" cy="476250"/>
            </a:xfrm>
            <a:prstGeom prst="rect">
              <a:avLst/>
            </a:prstGeom>
          </p:spPr>
        </p:pic>
      </p:grpSp>
      <p:grpSp>
        <p:nvGrpSpPr>
          <p:cNvPr id="15" name="Group 14" descr="Notes showing a skip, E and G.">
            <a:extLst>
              <a:ext uri="{FF2B5EF4-FFF2-40B4-BE49-F238E27FC236}">
                <a16:creationId xmlns:a16="http://schemas.microsoft.com/office/drawing/2014/main" id="{3D1E10A2-ED45-7EAD-01BF-1294EE11640E}"/>
              </a:ext>
            </a:extLst>
          </p:cNvPr>
          <p:cNvGrpSpPr/>
          <p:nvPr/>
        </p:nvGrpSpPr>
        <p:grpSpPr>
          <a:xfrm>
            <a:off x="4667699" y="3907509"/>
            <a:ext cx="1025326" cy="1062121"/>
            <a:chOff x="4667699" y="3907509"/>
            <a:chExt cx="1025326" cy="1062121"/>
          </a:xfrm>
        </p:grpSpPr>
        <p:sp>
          <p:nvSpPr>
            <p:cNvPr id="27" name="Oval 26" descr="a skip, showing the notes E and G on the treble clef staff">
              <a:extLst>
                <a:ext uri="{FF2B5EF4-FFF2-40B4-BE49-F238E27FC236}">
                  <a16:creationId xmlns:a16="http://schemas.microsoft.com/office/drawing/2014/main" id="{23D618DC-6735-F095-B801-A326128AABEA}"/>
                </a:ext>
              </a:extLst>
            </p:cNvPr>
            <p:cNvSpPr/>
            <p:nvPr/>
          </p:nvSpPr>
          <p:spPr>
            <a:xfrm>
              <a:off x="4667699" y="3907509"/>
              <a:ext cx="1025326" cy="10621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800">
                <a:solidFill>
                  <a:schemeClr val="tx1"/>
                </a:solidFill>
              </a:endParaRPr>
            </a:p>
          </p:txBody>
        </p:sp>
        <p:pic>
          <p:nvPicPr>
            <p:cNvPr id="9" name="Picture 8" descr="Notes showing a skip, E and G.">
              <a:extLst>
                <a:ext uri="{FF2B5EF4-FFF2-40B4-BE49-F238E27FC236}">
                  <a16:creationId xmlns:a16="http://schemas.microsoft.com/office/drawing/2014/main" id="{0A118867-C90D-2B54-F1AA-95CF4170350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66024" y="4183655"/>
              <a:ext cx="828675" cy="466725"/>
            </a:xfrm>
            <a:prstGeom prst="rect">
              <a:avLst/>
            </a:prstGeom>
          </p:spPr>
        </p:pic>
      </p:grpSp>
      <p:grpSp>
        <p:nvGrpSpPr>
          <p:cNvPr id="16" name="Group 15" descr="Notes showing a leap, E and A.">
            <a:extLst>
              <a:ext uri="{FF2B5EF4-FFF2-40B4-BE49-F238E27FC236}">
                <a16:creationId xmlns:a16="http://schemas.microsoft.com/office/drawing/2014/main" id="{89B98AB2-79C2-AAF9-EF90-17112E5FAA56}"/>
              </a:ext>
            </a:extLst>
          </p:cNvPr>
          <p:cNvGrpSpPr/>
          <p:nvPr/>
        </p:nvGrpSpPr>
        <p:grpSpPr>
          <a:xfrm>
            <a:off x="6806953" y="3918633"/>
            <a:ext cx="1025326" cy="1062121"/>
            <a:chOff x="6806953" y="3918633"/>
            <a:chExt cx="1025326" cy="1062121"/>
          </a:xfrm>
        </p:grpSpPr>
        <p:sp>
          <p:nvSpPr>
            <p:cNvPr id="28" name="Oval 27" descr="showing a leap, the notes E and A on the treble clef staff">
              <a:extLst>
                <a:ext uri="{FF2B5EF4-FFF2-40B4-BE49-F238E27FC236}">
                  <a16:creationId xmlns:a16="http://schemas.microsoft.com/office/drawing/2014/main" id="{A806F931-DD79-E37E-4AA2-46DDF9B0F414}"/>
                </a:ext>
              </a:extLst>
            </p:cNvPr>
            <p:cNvSpPr/>
            <p:nvPr/>
          </p:nvSpPr>
          <p:spPr>
            <a:xfrm>
              <a:off x="6806953" y="3918633"/>
              <a:ext cx="1025326" cy="10621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800">
                <a:solidFill>
                  <a:schemeClr val="tx1"/>
                </a:solidFill>
              </a:endParaRPr>
            </a:p>
          </p:txBody>
        </p:sp>
        <p:pic>
          <p:nvPicPr>
            <p:cNvPr id="10" name="Picture 9" descr="Notes showing a leap, E and A.">
              <a:extLst>
                <a:ext uri="{FF2B5EF4-FFF2-40B4-BE49-F238E27FC236}">
                  <a16:creationId xmlns:a16="http://schemas.microsoft.com/office/drawing/2014/main" id="{0C4E04CD-AE04-1851-2C72-E61AD268C4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71941" y="4206805"/>
              <a:ext cx="895350" cy="485775"/>
            </a:xfrm>
            <a:prstGeom prst="rect">
              <a:avLst/>
            </a:prstGeom>
          </p:spPr>
        </p:pic>
      </p:grpSp>
      <p:grpSp>
        <p:nvGrpSpPr>
          <p:cNvPr id="17" name="Group 16" descr="Four crotchet notes that are repeated on the note F.">
            <a:extLst>
              <a:ext uri="{FF2B5EF4-FFF2-40B4-BE49-F238E27FC236}">
                <a16:creationId xmlns:a16="http://schemas.microsoft.com/office/drawing/2014/main" id="{42365B29-2487-980B-9C13-2CBFCE931AA0}"/>
              </a:ext>
            </a:extLst>
          </p:cNvPr>
          <p:cNvGrpSpPr/>
          <p:nvPr/>
        </p:nvGrpSpPr>
        <p:grpSpPr>
          <a:xfrm>
            <a:off x="4274464" y="5266888"/>
            <a:ext cx="1544075" cy="1419303"/>
            <a:chOff x="4274464" y="5266888"/>
            <a:chExt cx="1544075" cy="1419303"/>
          </a:xfrm>
        </p:grpSpPr>
        <p:sp>
          <p:nvSpPr>
            <p:cNvPr id="29" name="Oval 28" descr="repetitive melody showing the 4 notes all the same, on the note F in the treble staff">
              <a:extLst>
                <a:ext uri="{FF2B5EF4-FFF2-40B4-BE49-F238E27FC236}">
                  <a16:creationId xmlns:a16="http://schemas.microsoft.com/office/drawing/2014/main" id="{6F008558-0642-2345-7C07-FC9E66FF1366}"/>
                </a:ext>
              </a:extLst>
            </p:cNvPr>
            <p:cNvSpPr/>
            <p:nvPr/>
          </p:nvSpPr>
          <p:spPr>
            <a:xfrm>
              <a:off x="4274464" y="5266888"/>
              <a:ext cx="1544075" cy="14193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800">
                <a:solidFill>
                  <a:schemeClr val="tx1"/>
                </a:solidFill>
              </a:endParaRPr>
            </a:p>
          </p:txBody>
        </p:sp>
        <p:pic>
          <p:nvPicPr>
            <p:cNvPr id="11" name="Picture 10" descr="Four crotchet notes that are repeated on the note F.">
              <a:extLst>
                <a:ext uri="{FF2B5EF4-FFF2-40B4-BE49-F238E27FC236}">
                  <a16:creationId xmlns:a16="http://schemas.microsoft.com/office/drawing/2014/main" id="{097902EF-E0D3-B8E6-42BF-07341C9A52C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21035" y="5717470"/>
              <a:ext cx="1450932" cy="518138"/>
            </a:xfrm>
            <a:prstGeom prst="rect">
              <a:avLst/>
            </a:prstGeom>
          </p:spPr>
        </p:pic>
      </p:gr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55829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4BC4364-708F-BC86-A924-872E098335D1}"/>
              </a:ext>
            </a:extLst>
          </p:cNvPr>
          <p:cNvSpPr>
            <a:spLocks noGrp="1"/>
          </p:cNvSpPr>
          <p:nvPr>
            <p:ph type="title"/>
          </p:nvPr>
        </p:nvSpPr>
        <p:spPr/>
        <p:txBody>
          <a:bodyPr/>
          <a:lstStyle/>
          <a:p>
            <a:r>
              <a:rPr kumimoji="0" lang="en-US" sz="3600" i="0" u="none" strike="noStrike" kern="1200" cap="none" spc="0" normalizeH="0" baseline="0" noProof="0" dirty="0">
                <a:ln>
                  <a:noFill/>
                </a:ln>
                <a:effectLst/>
                <a:uLnTx/>
                <a:uFillTx/>
                <a:latin typeface="Arial"/>
                <a:ea typeface="+mn-ea"/>
                <a:cs typeface="Arial"/>
              </a:rPr>
              <a:t>Composition activity</a:t>
            </a:r>
            <a:endParaRPr lang="en-US" dirty="0"/>
          </a:p>
        </p:txBody>
      </p:sp>
      <p:sp>
        <p:nvSpPr>
          <p:cNvPr id="12" name="Title 2">
            <a:extLst>
              <a:ext uri="{FF2B5EF4-FFF2-40B4-BE49-F238E27FC236}">
                <a16:creationId xmlns:a16="http://schemas.microsoft.com/office/drawing/2014/main" id="{7D51C109-48C9-77D5-8E58-1DB7BE81A19C}"/>
              </a:ext>
            </a:extLst>
          </p:cNvPr>
          <p:cNvSpPr txBox="1">
            <a:spLocks noGrp="1"/>
          </p:cNvSpPr>
          <p:nvPr>
            <p:ph type="body" sz="quarter" idx="17"/>
          </p:nvPr>
        </p:nvSpPr>
        <p:spPr>
          <a:xfrm>
            <a:off x="360000" y="1567086"/>
            <a:ext cx="11100163" cy="47191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585">
              <a:spcBef>
                <a:spcPts val="0"/>
              </a:spcBef>
              <a:spcAft>
                <a:spcPts val="600"/>
              </a:spcAft>
              <a:defRPr/>
            </a:pPr>
            <a:r>
              <a:rPr lang="en-US" sz="1800" dirty="0">
                <a:latin typeface="Arial"/>
                <a:ea typeface="+mn-ea"/>
                <a:cs typeface="Arial"/>
              </a:rPr>
              <a:t>On</a:t>
            </a:r>
            <a:r>
              <a:rPr kumimoji="0" lang="en-US" sz="1800" b="0" i="0" u="none" strike="noStrike" kern="1200" cap="none" spc="0" normalizeH="0" baseline="0" noProof="0" dirty="0">
                <a:ln>
                  <a:noFill/>
                </a:ln>
                <a:effectLst/>
                <a:uLnTx/>
                <a:uFillTx/>
                <a:latin typeface="Arial"/>
                <a:ea typeface="+mn-ea"/>
                <a:cs typeface="Arial"/>
              </a:rPr>
              <a:t> manuscript</a:t>
            </a:r>
            <a:r>
              <a:rPr lang="en-US" sz="1800" dirty="0">
                <a:latin typeface="Arial"/>
                <a:ea typeface="+mn-ea"/>
                <a:cs typeface="Arial"/>
              </a:rPr>
              <a:t> paper, and</a:t>
            </a:r>
            <a:r>
              <a:rPr kumimoji="0" lang="en-US" sz="1800" b="0" i="0" u="none" strike="noStrike" kern="1200" cap="none" spc="0" normalizeH="0" baseline="0" noProof="0" dirty="0">
                <a:ln>
                  <a:noFill/>
                </a:ln>
                <a:effectLst/>
                <a:uLnTx/>
                <a:uFillTx/>
                <a:latin typeface="Arial"/>
                <a:ea typeface="+mn-ea"/>
                <a:cs typeface="Arial"/>
              </a:rPr>
              <a:t> using </a:t>
            </a:r>
            <a:r>
              <a:rPr lang="en-US" sz="1800" dirty="0">
                <a:latin typeface="Arial"/>
                <a:ea typeface="+mn-ea"/>
                <a:cs typeface="Arial"/>
              </a:rPr>
              <a:t>a </a:t>
            </a:r>
            <a:r>
              <a:rPr kumimoji="0" lang="en-US" sz="1800" b="0" i="0" u="none" strike="noStrike" kern="1200" cap="none" spc="0" normalizeH="0" baseline="0" noProof="0" dirty="0">
                <a:ln>
                  <a:noFill/>
                </a:ln>
                <a:effectLst/>
                <a:uLnTx/>
                <a:uFillTx/>
                <a:latin typeface="Arial"/>
                <a:ea typeface="+mn-ea"/>
                <a:cs typeface="Arial"/>
              </a:rPr>
              <a:t>lead pencil, compose a piece for mallet percussion using the following guidelines:</a:t>
            </a: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85750" marR="0" lvl="0" indent="-285750" algn="l" defTabSz="609585" rtl="0" eaLnBrk="1" fontAlgn="auto" latinLnBrk="0" hangingPunct="1">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a:ea typeface="+mn-ea"/>
                <a:cs typeface="Arial"/>
              </a:rPr>
              <a:t>Start with a treble clef and     time signature</a:t>
            </a:r>
            <a:endParaRPr lang="en-US" sz="1800" b="0" i="0" u="none" strike="noStrike" kern="1200" cap="none" spc="0" normalizeH="0" baseline="0" noProof="0" dirty="0">
              <a:ln>
                <a:noFill/>
              </a:ln>
              <a:effectLst/>
              <a:uLnTx/>
              <a:uFillTx/>
              <a:latin typeface="Arial"/>
              <a:ea typeface="+mn-ea"/>
              <a:cs typeface="Arial"/>
            </a:endParaRPr>
          </a:p>
          <a:p>
            <a:pPr marL="285750" marR="0" lvl="0" indent="-285750" algn="l" defTabSz="609585" rtl="0" eaLnBrk="1" fontAlgn="auto" latinLnBrk="0" hangingPunct="1">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a:ea typeface="+mn-ea"/>
                <a:cs typeface="Arial"/>
              </a:rPr>
              <a:t>Length – 4 bars</a:t>
            </a:r>
            <a:endParaRPr lang="en-US" sz="1800" b="0" i="0" u="none" strike="noStrike" kern="1200" cap="none" spc="0" normalizeH="0" baseline="0" noProof="0" dirty="0">
              <a:ln>
                <a:noFill/>
              </a:ln>
              <a:effectLst/>
              <a:uLnTx/>
              <a:uFillTx/>
              <a:latin typeface="Arial"/>
              <a:ea typeface="+mn-ea"/>
              <a:cs typeface="Arial"/>
            </a:endParaRPr>
          </a:p>
          <a:p>
            <a:pPr marL="285750" marR="0" lvl="0" indent="-285750" algn="l" defTabSz="609585" rtl="0" eaLnBrk="1" fontAlgn="auto" latinLnBrk="0" hangingPunct="1">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a:ea typeface="+mn-ea"/>
                <a:cs typeface="Arial"/>
              </a:rPr>
              <a:t>Use the notes – C, D and E only</a:t>
            </a:r>
            <a:endParaRPr lang="en-US" sz="1800" b="0" i="0" u="none" strike="noStrike" kern="1200" cap="none" spc="0" normalizeH="0" baseline="0" noProof="0" dirty="0">
              <a:ln>
                <a:noFill/>
              </a:ln>
              <a:effectLst/>
              <a:uLnTx/>
              <a:uFillTx/>
              <a:latin typeface="Arial"/>
              <a:ea typeface="+mn-ea"/>
              <a:cs typeface="Arial"/>
            </a:endParaRPr>
          </a:p>
          <a:p>
            <a:pPr marL="285750" marR="0" lvl="0" indent="-285750" algn="l" defTabSz="609585" rtl="0" eaLnBrk="1" fontAlgn="auto" latinLnBrk="0" hangingPunct="1">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a:ea typeface="+mn-ea"/>
                <a:cs typeface="Arial"/>
              </a:rPr>
              <a:t>Begin and end on C to give the piece a 'home'</a:t>
            </a:r>
            <a:endParaRPr lang="en-US" sz="1800" b="0" i="0" u="none" strike="noStrike" kern="1200" cap="none" spc="0" normalizeH="0" baseline="0" noProof="0" dirty="0">
              <a:ln>
                <a:noFill/>
              </a:ln>
              <a:effectLst/>
              <a:uLnTx/>
              <a:uFillTx/>
              <a:latin typeface="Arial"/>
              <a:ea typeface="+mn-ea"/>
              <a:cs typeface="Arial"/>
            </a:endParaRPr>
          </a:p>
          <a:p>
            <a:pPr marL="285750" marR="0" lvl="0" indent="-285750" algn="l" defTabSz="609585" rtl="0" eaLnBrk="1" fontAlgn="auto" latinLnBrk="0" hangingPunct="1">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a:ea typeface="+mn-ea"/>
                <a:cs typeface="Arial"/>
              </a:rPr>
              <a:t>Use mainly crotchets, pairs of quavers and crotchet rests</a:t>
            </a:r>
            <a:endParaRPr lang="en-US" sz="1800" b="0" i="0" u="none" strike="noStrike" kern="1200" cap="none" spc="0" normalizeH="0" baseline="0" noProof="0" dirty="0">
              <a:ln>
                <a:noFill/>
              </a:ln>
              <a:effectLst/>
              <a:uLnTx/>
              <a:uFillTx/>
              <a:latin typeface="Arial"/>
              <a:ea typeface="+mn-ea"/>
              <a:cs typeface="Arial"/>
            </a:endParaRPr>
          </a:p>
          <a:p>
            <a:pPr marL="285750" marR="0" lvl="0" indent="-285750" algn="l" defTabSz="609585" rtl="0" eaLnBrk="1" fontAlgn="auto" latinLnBrk="0" hangingPunct="1">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a:ea typeface="+mn-ea"/>
                <a:cs typeface="Arial"/>
              </a:rPr>
              <a:t>Include 2 to 3 other rhythms like semiquavers and quaver or semiquaver options</a:t>
            </a:r>
            <a:endParaRPr lang="en-US" sz="1800" b="0" i="0" u="none" strike="noStrike" kern="1200" cap="none" spc="0" normalizeH="0" baseline="0" noProof="0" dirty="0">
              <a:ln>
                <a:noFill/>
              </a:ln>
              <a:effectLst/>
              <a:uLnTx/>
              <a:uFillTx/>
              <a:latin typeface="Arial"/>
              <a:ea typeface="+mn-ea"/>
              <a:cs typeface="Arial"/>
            </a:endParaRPr>
          </a:p>
          <a:p>
            <a:pPr marL="285750" marR="0" lvl="0" indent="-285750" algn="l" defTabSz="609585" rtl="0" eaLnBrk="1" fontAlgn="auto" latinLnBrk="0" hangingPunct="1">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a:ea typeface="+mn-ea"/>
                <a:cs typeface="Arial"/>
              </a:rPr>
              <a:t>Use mostly steps, with some skips and one or 2 leaps.</a:t>
            </a:r>
            <a:endParaRPr lang="en-US" sz="1800" b="0" i="0" u="none" strike="noStrike" kern="1200" cap="none" spc="0" normalizeH="0" baseline="0" noProof="0" dirty="0">
              <a:ln>
                <a:noFill/>
              </a:ln>
              <a:effectLst/>
              <a:uLnTx/>
              <a:uFillTx/>
              <a:latin typeface="Arial"/>
              <a:ea typeface="+mn-ea"/>
              <a:cs typeface="Arial"/>
            </a:endParaRPr>
          </a:p>
          <a:p>
            <a:pPr marL="285750" marR="0" lvl="0" indent="-285750" algn="l" defTabSz="609585" rtl="0" eaLnBrk="1" fontAlgn="auto" latinLnBrk="0" hangingPunct="1">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a:ea typeface="+mn-ea"/>
                <a:cs typeface="Arial"/>
              </a:rPr>
              <a:t>Finish with a double </a:t>
            </a:r>
            <a:r>
              <a:rPr kumimoji="0" lang="en-US" sz="1800" b="0" i="0" u="none" strike="noStrike" kern="1200" cap="none" spc="0" normalizeH="0" baseline="0" noProof="0" dirty="0" err="1">
                <a:ln>
                  <a:noFill/>
                </a:ln>
                <a:effectLst/>
                <a:uLnTx/>
                <a:uFillTx/>
                <a:latin typeface="Arial"/>
                <a:ea typeface="+mn-ea"/>
                <a:cs typeface="Arial"/>
              </a:rPr>
              <a:t>barline</a:t>
            </a:r>
            <a:r>
              <a:rPr lang="en-US" sz="1800" dirty="0">
                <a:latin typeface="Arial"/>
                <a:ea typeface="+mn-ea"/>
                <a:cs typeface="Arial"/>
              </a:rPr>
              <a:t>.</a:t>
            </a: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13" name="Picture 12" descr="4, 4 time signature">
            <a:extLst>
              <a:ext uri="{FF2B5EF4-FFF2-40B4-BE49-F238E27FC236}">
                <a16:creationId xmlns:a16="http://schemas.microsoft.com/office/drawing/2014/main" id="{35AE7529-AC0C-02D2-00D4-416D53A629E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293512" y="2422871"/>
            <a:ext cx="277400" cy="555712"/>
          </a:xfrm>
          <a:prstGeom prst="rect">
            <a:avLst/>
          </a:prstGeom>
        </p:spPr>
      </p:pic>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38</a:t>
            </a:fld>
            <a:endParaRPr lang="en-AU"/>
          </a:p>
        </p:txBody>
      </p:sp>
    </p:spTree>
    <p:extLst>
      <p:ext uri="{BB962C8B-B14F-4D97-AF65-F5344CB8AC3E}">
        <p14:creationId xmlns:p14="http://schemas.microsoft.com/office/powerpoint/2010/main" val="20987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CD49-38C1-73C3-4824-50A92743DDE1}"/>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Composition reflection scaffold</a:t>
            </a:r>
          </a:p>
        </p:txBody>
      </p:sp>
      <p:sp>
        <p:nvSpPr>
          <p:cNvPr id="7" name="Text Placeholder 8">
            <a:extLst>
              <a:ext uri="{FF2B5EF4-FFF2-40B4-BE49-F238E27FC236}">
                <a16:creationId xmlns:a16="http://schemas.microsoft.com/office/drawing/2014/main" id="{CB2F8FE7-F992-66DF-D0E1-770406895B55}"/>
              </a:ext>
            </a:extLst>
          </p:cNvPr>
          <p:cNvSpPr txBox="1">
            <a:spLocks/>
          </p:cNvSpPr>
          <p:nvPr/>
        </p:nvSpPr>
        <p:spPr>
          <a:xfrm>
            <a:off x="10378" y="1056268"/>
            <a:ext cx="10948975" cy="5725531"/>
          </a:xfrm>
          <a:prstGeom prst="rect">
            <a:avLst/>
          </a:prstGeom>
          <a:noFill/>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lnSpc>
                <a:spcPct val="130000"/>
              </a:lnSpc>
              <a:spcAft>
                <a:spcPts val="600"/>
              </a:spcAft>
            </a:pPr>
            <a:r>
              <a:rPr lang="en-AU" sz="1800" dirty="0">
                <a:latin typeface="Arial" panose="020B0604020202020204" pitchFamily="34" charset="0"/>
                <a:cs typeface="Arial" panose="020B0604020202020204" pitchFamily="34" charset="0"/>
              </a:rPr>
              <a:t>Date</a:t>
            </a:r>
            <a:endParaRPr lang="en-US" sz="1800" dirty="0">
              <a:latin typeface="Arial" panose="020B0604020202020204" pitchFamily="34" charset="0"/>
              <a:cs typeface="Arial" panose="020B0604020202020204" pitchFamily="34" charset="0"/>
            </a:endParaRPr>
          </a:p>
          <a:p>
            <a:pPr marL="342900">
              <a:lnSpc>
                <a:spcPct val="130000"/>
              </a:lnSpc>
              <a:spcAft>
                <a:spcPts val="600"/>
              </a:spcAft>
            </a:pPr>
            <a:r>
              <a:rPr lang="en-AU" sz="1800" dirty="0">
                <a:latin typeface="Arial" panose="020B0604020202020204" pitchFamily="34" charset="0"/>
                <a:cs typeface="Arial" panose="020B0604020202020204" pitchFamily="34" charset="0"/>
              </a:rPr>
              <a:t>In today's lesson I wrote a _____  (number of bars) bar melody.</a:t>
            </a:r>
          </a:p>
          <a:p>
            <a:pPr marL="342900">
              <a:lnSpc>
                <a:spcPct val="130000"/>
              </a:lnSpc>
              <a:spcAft>
                <a:spcPts val="600"/>
              </a:spcAft>
            </a:pPr>
            <a:r>
              <a:rPr lang="en-AU" sz="1800" dirty="0">
                <a:latin typeface="Arial" panose="020B0604020202020204" pitchFamily="34" charset="0"/>
                <a:cs typeface="Arial" panose="020B0604020202020204" pitchFamily="34" charset="0"/>
              </a:rPr>
              <a:t>The time signature was ______ , and I used the pitch notes of ____ (name the letter names of notes).</a:t>
            </a:r>
          </a:p>
          <a:p>
            <a:pPr marL="342900">
              <a:lnSpc>
                <a:spcPct val="130000"/>
              </a:lnSpc>
              <a:spcAft>
                <a:spcPts val="600"/>
              </a:spcAft>
            </a:pPr>
            <a:r>
              <a:rPr lang="en-AU" sz="1800" dirty="0">
                <a:latin typeface="Arial" panose="020B0604020202020204" pitchFamily="34" charset="0"/>
                <a:cs typeface="Arial" panose="020B0604020202020204" pitchFamily="34" charset="0"/>
              </a:rPr>
              <a:t>The note values that I used were _____  (examples below) </a:t>
            </a:r>
          </a:p>
          <a:p>
            <a:pPr marL="342900">
              <a:lnSpc>
                <a:spcPct val="130000"/>
              </a:lnSpc>
              <a:spcAft>
                <a:spcPts val="600"/>
              </a:spcAft>
            </a:pPr>
            <a:endParaRPr lang="en-AU" sz="1800" dirty="0">
              <a:latin typeface="Arial" panose="020B0604020202020204" pitchFamily="34" charset="0"/>
              <a:cs typeface="Arial" panose="020B0604020202020204" pitchFamily="34" charset="0"/>
            </a:endParaRPr>
          </a:p>
          <a:p>
            <a:pPr marL="342900">
              <a:lnSpc>
                <a:spcPct val="130000"/>
              </a:lnSpc>
              <a:spcAft>
                <a:spcPts val="600"/>
              </a:spcAft>
            </a:pPr>
            <a:endParaRPr lang="en-AU" sz="1800" dirty="0">
              <a:latin typeface="Arial" panose="020B0604020202020204" pitchFamily="34" charset="0"/>
              <a:cs typeface="Arial" panose="020B0604020202020204" pitchFamily="34" charset="0"/>
            </a:endParaRPr>
          </a:p>
          <a:p>
            <a:pPr marL="342900">
              <a:lnSpc>
                <a:spcPct val="130000"/>
              </a:lnSpc>
              <a:spcAft>
                <a:spcPts val="600"/>
              </a:spcAft>
            </a:pPr>
            <a:r>
              <a:rPr lang="en-AU" sz="1800" dirty="0">
                <a:latin typeface="Arial" panose="020B0604020202020204" pitchFamily="34" charset="0"/>
                <a:cs typeface="Arial" panose="020B0604020202020204" pitchFamily="34" charset="0"/>
              </a:rPr>
              <a:t>The contour of my melody consisted mainly of  (select one)  </a:t>
            </a:r>
          </a:p>
          <a:p>
            <a:pPr marL="342900">
              <a:lnSpc>
                <a:spcPct val="130000"/>
              </a:lnSpc>
              <a:spcAft>
                <a:spcPts val="600"/>
              </a:spcAft>
            </a:pPr>
            <a:r>
              <a:rPr lang="en-AU" sz="1800" dirty="0">
                <a:latin typeface="Arial" panose="020B0604020202020204" pitchFamily="34" charset="0"/>
                <a:cs typeface="Arial" panose="020B0604020202020204" pitchFamily="34" charset="0"/>
              </a:rPr>
              <a:t>I used a step in bar ____ , a skip in bar ____ and a leap in bar ____ .</a:t>
            </a:r>
          </a:p>
          <a:p>
            <a:pPr marL="342900">
              <a:lnSpc>
                <a:spcPct val="130000"/>
              </a:lnSpc>
              <a:spcAft>
                <a:spcPts val="600"/>
              </a:spcAft>
            </a:pPr>
            <a:r>
              <a:rPr lang="en-AU" sz="1800" dirty="0">
                <a:latin typeface="Arial" panose="020B0604020202020204" pitchFamily="34" charset="0"/>
                <a:cs typeface="Arial" panose="020B0604020202020204" pitchFamily="34" charset="0"/>
              </a:rPr>
              <a:t>My composition started on the pitch note of _____ (letter name) , it was a _____ (name the value) </a:t>
            </a:r>
          </a:p>
          <a:p>
            <a:pPr marL="342900">
              <a:lnSpc>
                <a:spcPct val="130000"/>
              </a:lnSpc>
              <a:spcAft>
                <a:spcPts val="600"/>
              </a:spcAft>
            </a:pPr>
            <a:r>
              <a:rPr lang="en-AU" sz="1800" dirty="0">
                <a:latin typeface="Arial" panose="020B0604020202020204" pitchFamily="34" charset="0"/>
                <a:cs typeface="Arial" panose="020B0604020202020204" pitchFamily="34" charset="0"/>
              </a:rPr>
              <a:t> and it ended on a _____(letter) as a ______ (value). </a:t>
            </a:r>
          </a:p>
          <a:p>
            <a:pPr marL="342900">
              <a:lnSpc>
                <a:spcPct val="130000"/>
              </a:lnSpc>
              <a:spcAft>
                <a:spcPts val="600"/>
              </a:spcAft>
            </a:pPr>
            <a:r>
              <a:rPr lang="en-AU" sz="1800" dirty="0">
                <a:latin typeface="Arial" panose="020B0604020202020204" pitchFamily="34" charset="0"/>
                <a:cs typeface="Arial" panose="020B0604020202020204" pitchFamily="34" charset="0"/>
              </a:rPr>
              <a:t>I finished the composition with a (select one) </a:t>
            </a:r>
          </a:p>
          <a:p>
            <a:pPr marL="342900">
              <a:lnSpc>
                <a:spcPct val="130000"/>
              </a:lnSpc>
              <a:spcAft>
                <a:spcPts val="600"/>
              </a:spcAft>
            </a:pPr>
            <a:r>
              <a:rPr lang="en-AU" sz="1800" dirty="0">
                <a:latin typeface="Arial" panose="020B0604020202020204" pitchFamily="34" charset="0"/>
                <a:cs typeface="Arial" panose="020B0604020202020204" pitchFamily="34" charset="0"/>
              </a:rPr>
              <a:t>I am most proud of ___.</a:t>
            </a:r>
          </a:p>
          <a:p>
            <a:pPr marL="342900">
              <a:lnSpc>
                <a:spcPct val="130000"/>
              </a:lnSpc>
              <a:spcAft>
                <a:spcPts val="600"/>
              </a:spcAft>
            </a:pPr>
            <a:r>
              <a:rPr lang="en-AU" sz="1800" dirty="0">
                <a:latin typeface="Arial" panose="020B0604020202020204" pitchFamily="34" charset="0"/>
                <a:cs typeface="Arial" panose="020B0604020202020204" pitchFamily="34" charset="0"/>
              </a:rPr>
              <a:t>My peer feedback said that ____.</a:t>
            </a:r>
          </a:p>
        </p:txBody>
      </p:sp>
      <p:sp>
        <p:nvSpPr>
          <p:cNvPr id="10" name="Rectangle 9">
            <a:extLst>
              <a:ext uri="{FF2B5EF4-FFF2-40B4-BE49-F238E27FC236}">
                <a16:creationId xmlns:a16="http://schemas.microsoft.com/office/drawing/2014/main" id="{2121E155-7B77-BF7D-FAF9-1941A851FB91}"/>
              </a:ext>
            </a:extLst>
          </p:cNvPr>
          <p:cNvSpPr/>
          <p:nvPr/>
        </p:nvSpPr>
        <p:spPr>
          <a:xfrm>
            <a:off x="394437" y="2823882"/>
            <a:ext cx="6602506" cy="51098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dirty="0">
                <a:solidFill>
                  <a:srgbClr val="00296C"/>
                </a:solidFill>
                <a:latin typeface="+mj-lt"/>
                <a:cs typeface="Arial" panose="020B0604020202020204" pitchFamily="34" charset="0"/>
              </a:rPr>
              <a:t>Crotchet – pair of quavers – set of semiquavers – crotchet rest</a:t>
            </a:r>
          </a:p>
        </p:txBody>
      </p:sp>
      <p:sp>
        <p:nvSpPr>
          <p:cNvPr id="11" name="Rectangle 10">
            <a:extLst>
              <a:ext uri="{FF2B5EF4-FFF2-40B4-BE49-F238E27FC236}">
                <a16:creationId xmlns:a16="http://schemas.microsoft.com/office/drawing/2014/main" id="{CFD5F096-170B-BDF9-D4D0-6B29F57B2318}"/>
              </a:ext>
            </a:extLst>
          </p:cNvPr>
          <p:cNvSpPr/>
          <p:nvPr/>
        </p:nvSpPr>
        <p:spPr>
          <a:xfrm>
            <a:off x="6723530" y="3563470"/>
            <a:ext cx="2272552" cy="51098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rgbClr val="00296C"/>
                </a:solidFill>
                <a:latin typeface="+mj-lt"/>
                <a:cs typeface="Arial" panose="020B0604020202020204" pitchFamily="34" charset="0"/>
              </a:rPr>
              <a:t>steps    skips   leaps</a:t>
            </a:r>
          </a:p>
        </p:txBody>
      </p:sp>
      <p:sp>
        <p:nvSpPr>
          <p:cNvPr id="12" name="Rectangle 11">
            <a:extLst>
              <a:ext uri="{FF2B5EF4-FFF2-40B4-BE49-F238E27FC236}">
                <a16:creationId xmlns:a16="http://schemas.microsoft.com/office/drawing/2014/main" id="{DAE242CE-9990-C439-6548-5DF851AB3B81}"/>
              </a:ext>
            </a:extLst>
          </p:cNvPr>
          <p:cNvSpPr/>
          <p:nvPr/>
        </p:nvSpPr>
        <p:spPr>
          <a:xfrm>
            <a:off x="5271247" y="5365376"/>
            <a:ext cx="2796987" cy="51098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err="1">
                <a:solidFill>
                  <a:srgbClr val="00296C"/>
                </a:solidFill>
                <a:latin typeface="+mj-lt"/>
                <a:cs typeface="Arial" panose="020B0604020202020204" pitchFamily="34" charset="0"/>
              </a:rPr>
              <a:t>barline</a:t>
            </a:r>
            <a:r>
              <a:rPr lang="en-AU" sz="1800" dirty="0">
                <a:solidFill>
                  <a:srgbClr val="00296C"/>
                </a:solidFill>
                <a:latin typeface="+mj-lt"/>
                <a:cs typeface="Arial" panose="020B0604020202020204" pitchFamily="34" charset="0"/>
              </a:rPr>
              <a:t>       double </a:t>
            </a:r>
            <a:r>
              <a:rPr lang="en-AU" sz="1800" dirty="0" err="1">
                <a:solidFill>
                  <a:srgbClr val="00296C"/>
                </a:solidFill>
                <a:latin typeface="+mj-lt"/>
                <a:cs typeface="Arial" panose="020B0604020202020204" pitchFamily="34" charset="0"/>
              </a:rPr>
              <a:t>barline</a:t>
            </a:r>
            <a:endParaRPr lang="en-AU" sz="1800" dirty="0">
              <a:solidFill>
                <a:srgbClr val="00296C"/>
              </a:solidFill>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395085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458502-6386-D73C-5DFA-6DA948E5F3B6}"/>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a:bodyPr>
          <a:lstStyle/>
          <a:p>
            <a:r>
              <a:rPr lang="en-AU" dirty="0"/>
              <a:t>Musical terms – Pitch (1)</a:t>
            </a:r>
          </a:p>
        </p:txBody>
      </p:sp>
      <p:pic>
        <p:nvPicPr>
          <p:cNvPr id="5" name="Picture 4" descr="A group of people climbing a mountain.">
            <a:extLst>
              <a:ext uri="{FF2B5EF4-FFF2-40B4-BE49-F238E27FC236}">
                <a16:creationId xmlns:a16="http://schemas.microsoft.com/office/drawing/2014/main" id="{6FBA0525-C3D0-653D-AF38-EA059647545A}"/>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224125" y="1159710"/>
            <a:ext cx="4591751" cy="4538580"/>
          </a:xfrm>
          <a:prstGeom prst="rect">
            <a:avLst/>
          </a:prstGeom>
        </p:spPr>
      </p:pic>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7"/>
          </p:nvPr>
        </p:nvSpPr>
        <p:spPr/>
        <p:txBody>
          <a:bodyPr vert="horz" lIns="0" tIns="0" rIns="0" bIns="0" rtlCol="0" anchor="t">
            <a:noAutofit/>
          </a:bodyPr>
          <a:lstStyle/>
          <a:p>
            <a:pPr>
              <a:spcAft>
                <a:spcPts val="600"/>
              </a:spcAft>
            </a:pPr>
            <a:r>
              <a:rPr lang="en-AU" sz="1800" dirty="0">
                <a:latin typeface="Arial"/>
                <a:cs typeface="Arial"/>
              </a:rPr>
              <a:t>Pitch refers to the relative highness and lowness of sounds.</a:t>
            </a:r>
          </a:p>
          <a:p>
            <a:pPr>
              <a:spcAft>
                <a:spcPts val="600"/>
              </a:spcAft>
            </a:pPr>
            <a:endParaRPr lang="en-US" sz="1800" dirty="0">
              <a:latin typeface="Arial"/>
              <a:cs typeface="Arial"/>
            </a:endParaRPr>
          </a:p>
          <a:p>
            <a:pPr>
              <a:spcAft>
                <a:spcPts val="600"/>
              </a:spcAft>
            </a:pPr>
            <a:r>
              <a:rPr lang="en-AU" sz="1800" dirty="0">
                <a:latin typeface="Arial"/>
                <a:cs typeface="Arial"/>
              </a:rPr>
              <a:t>Key terms include – melody, harmony, higher and lower, definite and indefinite, contour, steps, leaps and repeated notes, tonality, chord progressions, scales, pitch devices, methods of notation.</a:t>
            </a:r>
            <a:endParaRPr lang="en-AU" sz="1800" dirty="0"/>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6"/>
          </p:nvPr>
        </p:nvSpPr>
        <p:spPr/>
        <p:txBody>
          <a:bodyPr/>
          <a:lstStyle/>
          <a:p>
            <a:pPr>
              <a:spcAft>
                <a:spcPts val="600"/>
              </a:spcAft>
            </a:pPr>
            <a:fld id="{10A01DC5-1685-4615-8240-15192985C6A2}" type="slidenum">
              <a:rPr lang="en-AU" smtClean="0"/>
              <a:pPr>
                <a:spcAft>
                  <a:spcPts val="600"/>
                </a:spcAft>
              </a:pPr>
              <a:t>4</a:t>
            </a:fld>
            <a:endParaRPr lang="en-AU"/>
          </a:p>
        </p:txBody>
      </p:sp>
    </p:spTree>
    <p:extLst>
      <p:ext uri="{BB962C8B-B14F-4D97-AF65-F5344CB8AC3E}">
        <p14:creationId xmlns:p14="http://schemas.microsoft.com/office/powerpoint/2010/main" val="13032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C2F47B5-6356-4659-E86C-AC936F063437}"/>
              </a:ext>
            </a:extLst>
          </p:cNvPr>
          <p:cNvSpPr>
            <a:spLocks noGrp="1"/>
          </p:cNvSpPr>
          <p:nvPr>
            <p:ph type="title"/>
          </p:nvPr>
        </p:nvSpPr>
        <p:spPr/>
        <p:txBody>
          <a:bodyPr/>
          <a:lstStyle/>
          <a:p>
            <a:r>
              <a:rPr lang="en-AU" sz="3600" dirty="0"/>
              <a:t>Melodic dictation (1)</a:t>
            </a:r>
            <a:endParaRPr lang="en-US" dirty="0"/>
          </a:p>
        </p:txBody>
      </p:sp>
      <p:pic>
        <p:nvPicPr>
          <p:cNvPr id="5" name="Content Placeholder 4" descr="A person and child standing next to a music stand.">
            <a:extLst>
              <a:ext uri="{FF2B5EF4-FFF2-40B4-BE49-F238E27FC236}">
                <a16:creationId xmlns:a16="http://schemas.microsoft.com/office/drawing/2014/main" id="{0C66646B-6DBF-2C2C-2851-13FE9CF96165}"/>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p:blipFill>
        <p:spPr/>
      </p:pic>
      <p:sp>
        <p:nvSpPr>
          <p:cNvPr id="14" name="Text Placeholder 13">
            <a:extLst>
              <a:ext uri="{FF2B5EF4-FFF2-40B4-BE49-F238E27FC236}">
                <a16:creationId xmlns:a16="http://schemas.microsoft.com/office/drawing/2014/main" id="{07E6419D-4D84-6AAC-0ADE-0179F6204523}"/>
              </a:ext>
            </a:extLst>
          </p:cNvPr>
          <p:cNvSpPr>
            <a:spLocks noGrp="1"/>
          </p:cNvSpPr>
          <p:nvPr>
            <p:ph type="body" sz="quarter" idx="17"/>
          </p:nvPr>
        </p:nvSpPr>
        <p:spPr>
          <a:xfrm>
            <a:off x="5400674" y="1800000"/>
            <a:ext cx="6547413" cy="3588429"/>
          </a:xfrm>
        </p:spPr>
        <p:txBody>
          <a:bodyPr/>
          <a:lstStyle/>
          <a:p>
            <a:pPr marL="571500" indent="-285750">
              <a:spcAft>
                <a:spcPts val="600"/>
              </a:spcAft>
              <a:buFont typeface="Arial" panose="020B0604020202020204" pitchFamily="34" charset="0"/>
              <a:buChar char="•"/>
            </a:pPr>
            <a:r>
              <a:rPr lang="en-US" sz="2000" dirty="0">
                <a:latin typeface="+mn-lt"/>
                <a:cs typeface="Arial"/>
              </a:rPr>
              <a:t>The dictation will be played 6 times for you to notate the 2-bar example.</a:t>
            </a:r>
            <a:endParaRPr lang="en-US" sz="2000" dirty="0">
              <a:latin typeface="+mn-lt"/>
            </a:endParaRPr>
          </a:p>
          <a:p>
            <a:pPr marL="571500" indent="-285750">
              <a:spcAft>
                <a:spcPts val="600"/>
              </a:spcAft>
              <a:buFont typeface="Arial" panose="020B0604020202020204" pitchFamily="34" charset="0"/>
              <a:buChar char="•"/>
            </a:pPr>
            <a:r>
              <a:rPr lang="en-US" sz="2000" dirty="0">
                <a:latin typeface="+mn-lt"/>
                <a:cs typeface="Arial"/>
              </a:rPr>
              <a:t>Notes used will be F, G and A. </a:t>
            </a:r>
          </a:p>
          <a:p>
            <a:pPr marL="571500" indent="-285750">
              <a:spcAft>
                <a:spcPts val="600"/>
              </a:spcAft>
              <a:buFont typeface="Arial" panose="020B0604020202020204" pitchFamily="34" charset="0"/>
              <a:buChar char="•"/>
            </a:pPr>
            <a:r>
              <a:rPr lang="en-US" sz="2000" dirty="0">
                <a:latin typeface="+mn-lt"/>
                <a:cs typeface="Arial"/>
              </a:rPr>
              <a:t>Only crotchets will be used.</a:t>
            </a:r>
            <a:endParaRPr lang="en-US" sz="2000" dirty="0">
              <a:latin typeface="+mn-lt"/>
            </a:endParaRPr>
          </a:p>
          <a:p>
            <a:pPr marL="571500" indent="-285750">
              <a:spcAft>
                <a:spcPts val="600"/>
              </a:spcAft>
              <a:buFont typeface="Arial" panose="020B0604020202020204" pitchFamily="34" charset="0"/>
              <a:buChar char="•"/>
            </a:pPr>
            <a:r>
              <a:rPr lang="en-US" sz="2000" dirty="0">
                <a:latin typeface="+mn-lt"/>
                <a:cs typeface="Arial"/>
              </a:rPr>
              <a:t>Listen out for steps, skips and repeated notes.</a:t>
            </a:r>
            <a:endParaRPr lang="en-US" sz="2000" dirty="0">
              <a:latin typeface="+mn-lt"/>
            </a:endParaRPr>
          </a:p>
          <a:p>
            <a:pPr marL="571500" indent="-285750">
              <a:spcAft>
                <a:spcPts val="600"/>
              </a:spcAft>
              <a:buFont typeface="Arial" panose="020B0604020202020204" pitchFamily="34" charset="0"/>
              <a:buChar char="•"/>
            </a:pPr>
            <a:r>
              <a:rPr lang="en-US" sz="2000" dirty="0">
                <a:latin typeface="+mn-lt"/>
                <a:cs typeface="Arial"/>
              </a:rPr>
              <a:t>This dictation will begin and end on F.</a:t>
            </a:r>
          </a:p>
        </p:txBody>
      </p:sp>
      <p:pic>
        <p:nvPicPr>
          <p:cNvPr id="18" name="Picture 17" descr="Three crotchet notes on the treble clef, starting in the bottom space, F, G and A. All next door to each other.">
            <a:extLst>
              <a:ext uri="{FF2B5EF4-FFF2-40B4-BE49-F238E27FC236}">
                <a16:creationId xmlns:a16="http://schemas.microsoft.com/office/drawing/2014/main" id="{16AEED84-44EF-6097-FBBA-048907FF76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389"/>
          <a:stretch/>
        </p:blipFill>
        <p:spPr>
          <a:xfrm>
            <a:off x="9888735" y="2577459"/>
            <a:ext cx="1558519" cy="851541"/>
          </a:xfrm>
          <a:prstGeom prst="rect">
            <a:avLst/>
          </a:prstGeom>
        </p:spPr>
      </p:pic>
      <p:pic>
        <p:nvPicPr>
          <p:cNvPr id="19" name="Picture 18" descr="Manuscript showing treble clef, 4, 4 time signature and A crotchet F in the first bar and a crotchet F at the end of the 2nd bar. ">
            <a:extLst>
              <a:ext uri="{FF2B5EF4-FFF2-40B4-BE49-F238E27FC236}">
                <a16:creationId xmlns:a16="http://schemas.microsoft.com/office/drawing/2014/main" id="{BCEE65D9-E0EC-C106-703D-14FC0246FBCE}"/>
              </a:ext>
            </a:extLst>
          </p:cNvPr>
          <p:cNvPicPr>
            <a:picLocks noChangeAspect="1"/>
          </p:cNvPicPr>
          <p:nvPr/>
        </p:nvPicPr>
        <p:blipFill>
          <a:blip r:embed="rId4"/>
          <a:stretch>
            <a:fillRect/>
          </a:stretch>
        </p:blipFill>
        <p:spPr>
          <a:xfrm>
            <a:off x="5349764" y="5045522"/>
            <a:ext cx="6649232" cy="1264186"/>
          </a:xfrm>
          <a:prstGeom prst="rect">
            <a:avLst/>
          </a:prstGeom>
        </p:spPr>
      </p:pic>
      <p:sp>
        <p:nvSpPr>
          <p:cNvPr id="21" name="Slide Number Placeholder 1">
            <a:extLst>
              <a:ext uri="{FF2B5EF4-FFF2-40B4-BE49-F238E27FC236}">
                <a16:creationId xmlns:a16="http://schemas.microsoft.com/office/drawing/2014/main" id="{0429DF41-54D8-0C8C-536D-6852623F1EBF}"/>
              </a:ext>
              <a:ext uri="{C183D7F6-B498-43B3-948B-1728B52AA6E4}">
                <adec:decorative xmlns:adec="http://schemas.microsoft.com/office/drawing/2017/decorative" val="1"/>
              </a:ext>
            </a:extLst>
          </p:cNvPr>
          <p:cNvSpPr txBox="1">
            <a:spLocks/>
          </p:cNvSpPr>
          <p:nvPr/>
        </p:nvSpPr>
        <p:spPr>
          <a:xfrm>
            <a:off x="11200617" y="6491296"/>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40</a:t>
            </a:fld>
            <a:endParaRPr lang="en-AU" sz="1200" dirty="0"/>
          </a:p>
        </p:txBody>
      </p:sp>
    </p:spTree>
    <p:extLst>
      <p:ext uri="{BB962C8B-B14F-4D97-AF65-F5344CB8AC3E}">
        <p14:creationId xmlns:p14="http://schemas.microsoft.com/office/powerpoint/2010/main" val="237299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C2F565-F297-86E6-8512-2F48A7BEF9B3}"/>
              </a:ext>
            </a:extLst>
          </p:cNvPr>
          <p:cNvSpPr>
            <a:spLocks noGrp="1"/>
          </p:cNvSpPr>
          <p:nvPr>
            <p:ph type="title"/>
          </p:nvPr>
        </p:nvSpPr>
        <p:spPr/>
        <p:txBody>
          <a:bodyPr anchor="t">
            <a:normAutofit/>
          </a:bodyPr>
          <a:lstStyle/>
          <a:p>
            <a:r>
              <a:rPr lang="en-AU" sz="4000" dirty="0">
                <a:latin typeface="Arial" panose="020B0604020202020204" pitchFamily="34" charset="0"/>
                <a:cs typeface="Arial" panose="020B0604020202020204" pitchFamily="34" charset="0"/>
              </a:rPr>
              <a:t>Melodic dictation</a:t>
            </a:r>
            <a:r>
              <a:rPr lang="en-AU" sz="4000" dirty="0"/>
              <a:t> (2)</a:t>
            </a:r>
            <a:endParaRPr lang="en-AU" sz="4000" dirty="0">
              <a:latin typeface="Arial" panose="020B0604020202020204" pitchFamily="34" charset="0"/>
              <a:cs typeface="Arial" panose="020B0604020202020204" pitchFamily="34" charset="0"/>
            </a:endParaRPr>
          </a:p>
        </p:txBody>
      </p:sp>
      <p:pic>
        <p:nvPicPr>
          <p:cNvPr id="8" name="Content Placeholder 7" descr="A hand holding a pencil and writing on a sheet of music.">
            <a:extLst>
              <a:ext uri="{FF2B5EF4-FFF2-40B4-BE49-F238E27FC236}">
                <a16:creationId xmlns:a16="http://schemas.microsoft.com/office/drawing/2014/main" id="{1C611219-BD23-F5FA-D91D-EB2739DC838E}"/>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p:pic>
      <p:pic>
        <p:nvPicPr>
          <p:cNvPr id="7" name="Picture 6" descr="Three crotchet notes in the treble clef, F in the bottom space, G on the second bottom line and A in the 2nd bottom space.">
            <a:extLst>
              <a:ext uri="{FF2B5EF4-FFF2-40B4-BE49-F238E27FC236}">
                <a16:creationId xmlns:a16="http://schemas.microsoft.com/office/drawing/2014/main" id="{E696E5EA-FAB4-E342-EABF-0B7C74F27B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389"/>
          <a:stretch/>
        </p:blipFill>
        <p:spPr>
          <a:xfrm>
            <a:off x="7868048" y="1296175"/>
            <a:ext cx="1558519" cy="851541"/>
          </a:xfrm>
          <a:prstGeom prst="rect">
            <a:avLst/>
          </a:prstGeom>
        </p:spPr>
      </p:pic>
      <p:pic>
        <p:nvPicPr>
          <p:cNvPr id="9" name="Picture 8" descr="Manuscript showing treble clef, 4, 4 time signature and a crotchet F in the first bar and a crotchet F at the end of the 2nd bar.">
            <a:extLst>
              <a:ext uri="{FF2B5EF4-FFF2-40B4-BE49-F238E27FC236}">
                <a16:creationId xmlns:a16="http://schemas.microsoft.com/office/drawing/2014/main" id="{CB9E75D7-1403-EC5A-EC15-BA844CFE22F2}"/>
              </a:ext>
            </a:extLst>
          </p:cNvPr>
          <p:cNvPicPr>
            <a:picLocks noChangeAspect="1"/>
          </p:cNvPicPr>
          <p:nvPr/>
        </p:nvPicPr>
        <p:blipFill>
          <a:blip r:embed="rId4"/>
          <a:stretch>
            <a:fillRect/>
          </a:stretch>
        </p:blipFill>
        <p:spPr>
          <a:xfrm>
            <a:off x="5349517" y="2077517"/>
            <a:ext cx="6649232" cy="1264186"/>
          </a:xfrm>
          <a:prstGeom prst="rect">
            <a:avLst/>
          </a:prstGeom>
        </p:spPr>
      </p:pic>
      <p:sp>
        <p:nvSpPr>
          <p:cNvPr id="10" name="TextBox 9">
            <a:extLst>
              <a:ext uri="{FF2B5EF4-FFF2-40B4-BE49-F238E27FC236}">
                <a16:creationId xmlns:a16="http://schemas.microsoft.com/office/drawing/2014/main" id="{7875EC2A-8BA5-7919-F088-24404969B196}"/>
              </a:ext>
            </a:extLst>
          </p:cNvPr>
          <p:cNvSpPr txBox="1"/>
          <p:nvPr/>
        </p:nvSpPr>
        <p:spPr>
          <a:xfrm>
            <a:off x="5453900" y="3758665"/>
            <a:ext cx="6482219" cy="77963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US" sz="1800" dirty="0">
                <a:latin typeface="Arial" panose="020B0604020202020204" pitchFamily="34" charset="0"/>
                <a:cs typeface="Arial" panose="020B0604020202020204" pitchFamily="34" charset="0"/>
              </a:rPr>
              <a:t>This final dictation will include pairs of quavers. Still only using the notes, F, G and A.</a:t>
            </a:r>
          </a:p>
        </p:txBody>
      </p:sp>
      <p:pic>
        <p:nvPicPr>
          <p:cNvPr id="11" name="Picture 10" descr="Manuscript showing treble clef, 4, 4 time signature and a crotchet f in the first bar and a crotchet F at the end of the 2nd bar.">
            <a:extLst>
              <a:ext uri="{FF2B5EF4-FFF2-40B4-BE49-F238E27FC236}">
                <a16:creationId xmlns:a16="http://schemas.microsoft.com/office/drawing/2014/main" id="{D6BF2469-4465-83C0-6C0D-98474CD04D2F}"/>
              </a:ext>
            </a:extLst>
          </p:cNvPr>
          <p:cNvPicPr>
            <a:picLocks noChangeAspect="1"/>
          </p:cNvPicPr>
          <p:nvPr/>
        </p:nvPicPr>
        <p:blipFill>
          <a:blip r:embed="rId4"/>
          <a:stretch>
            <a:fillRect/>
          </a:stretch>
        </p:blipFill>
        <p:spPr>
          <a:xfrm>
            <a:off x="5286886" y="4687106"/>
            <a:ext cx="6649232" cy="1264186"/>
          </a:xfrm>
          <a:prstGeom prst="rect">
            <a:avLst/>
          </a:prstGeom>
        </p:spPr>
      </p:pic>
      <p:sp>
        <p:nvSpPr>
          <p:cNvPr id="2" name="TextBox 1">
            <a:extLst>
              <a:ext uri="{FF2B5EF4-FFF2-40B4-BE49-F238E27FC236}">
                <a16:creationId xmlns:a16="http://schemas.microsoft.com/office/drawing/2014/main" id="{7C7678C6-1ADB-A8F7-E847-99D276F18106}"/>
              </a:ext>
            </a:extLst>
          </p:cNvPr>
          <p:cNvSpPr txBox="1"/>
          <p:nvPr/>
        </p:nvSpPr>
        <p:spPr>
          <a:xfrm>
            <a:off x="5286885" y="6529886"/>
            <a:ext cx="4869485"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000" dirty="0">
                <a:latin typeface="Arial"/>
                <a:hlinkClick r:id="rId5"/>
              </a:rPr>
              <a:t>‘</a:t>
            </a:r>
            <a:r>
              <a:rPr lang="en-AU" sz="1000" u="sng" dirty="0">
                <a:solidFill>
                  <a:srgbClr val="146CFD"/>
                </a:solidFill>
                <a:latin typeface="Arial"/>
                <a:cs typeface="Segoe UI"/>
                <a:hlinkClick r:id="rId5"/>
              </a:rPr>
              <a:t>Man writing piano music onto a manuscript</a:t>
            </a:r>
            <a:r>
              <a:rPr lang="en-AU" sz="1000" u="sng" dirty="0">
                <a:solidFill>
                  <a:srgbClr val="146CFD"/>
                </a:solidFill>
                <a:latin typeface="Arial"/>
                <a:cs typeface="Segoe UI"/>
              </a:rPr>
              <a:t>’</a:t>
            </a:r>
            <a:r>
              <a:rPr lang="en-AU" sz="1000" dirty="0">
                <a:latin typeface="Arial"/>
              </a:rPr>
              <a:t> by </a:t>
            </a:r>
            <a:r>
              <a:rPr lang="en-AU" sz="1000" dirty="0">
                <a:latin typeface="Arial"/>
                <a:hlinkClick r:id="rId6"/>
              </a:rPr>
              <a:t>Tymking</a:t>
            </a:r>
            <a:r>
              <a:rPr lang="en-AU" sz="1000" dirty="0">
                <a:latin typeface="Arial"/>
              </a:rPr>
              <a:t> is licensed under </a:t>
            </a:r>
            <a:r>
              <a:rPr lang="en-AU" sz="1000" dirty="0">
                <a:latin typeface="Arial"/>
                <a:hlinkClick r:id="rId7"/>
              </a:rPr>
              <a:t>CC0</a:t>
            </a:r>
            <a:r>
              <a:rPr lang="en-AU" sz="1000" dirty="0">
                <a:latin typeface="Arial"/>
              </a:rPr>
              <a:t>.</a:t>
            </a:r>
            <a:endParaRPr lang="en-US" sz="1000" dirty="0"/>
          </a:p>
        </p:txBody>
      </p:sp>
      <p:sp>
        <p:nvSpPr>
          <p:cNvPr id="12" name="Slide Number Placeholder 1">
            <a:extLst>
              <a:ext uri="{FF2B5EF4-FFF2-40B4-BE49-F238E27FC236}">
                <a16:creationId xmlns:a16="http://schemas.microsoft.com/office/drawing/2014/main" id="{FB21E345-1A75-29E6-BE7E-8936D33A686E}"/>
              </a:ext>
              <a:ext uri="{C183D7F6-B498-43B3-948B-1728B52AA6E4}">
                <adec:decorative xmlns:adec="http://schemas.microsoft.com/office/drawing/2017/decorative" val="1"/>
              </a:ext>
            </a:extLst>
          </p:cNvPr>
          <p:cNvSpPr txBox="1">
            <a:spLocks/>
          </p:cNvSpPr>
          <p:nvPr/>
        </p:nvSpPr>
        <p:spPr>
          <a:xfrm>
            <a:off x="11221980" y="6486782"/>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41</a:t>
            </a:fld>
            <a:endParaRPr lang="en-AU" sz="1200"/>
          </a:p>
        </p:txBody>
      </p:sp>
    </p:spTree>
    <p:extLst>
      <p:ext uri="{BB962C8B-B14F-4D97-AF65-F5344CB8AC3E}">
        <p14:creationId xmlns:p14="http://schemas.microsoft.com/office/powerpoint/2010/main" val="415064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CD49-38C1-73C3-4824-50A92743DDE1}"/>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Performance reflection scaffold</a:t>
            </a:r>
          </a:p>
        </p:txBody>
      </p:sp>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
        <p:nvSpPr>
          <p:cNvPr id="8" name="Text Placeholder 8">
            <a:extLst>
              <a:ext uri="{FF2B5EF4-FFF2-40B4-BE49-F238E27FC236}">
                <a16:creationId xmlns:a16="http://schemas.microsoft.com/office/drawing/2014/main" id="{5372CFFF-DD93-01CA-BA5C-8B7BFFFD8F72}"/>
              </a:ext>
            </a:extLst>
          </p:cNvPr>
          <p:cNvSpPr txBox="1">
            <a:spLocks/>
          </p:cNvSpPr>
          <p:nvPr/>
        </p:nvSpPr>
        <p:spPr>
          <a:xfrm>
            <a:off x="360000" y="1327732"/>
            <a:ext cx="11497038" cy="4909127"/>
          </a:xfrm>
          <a:prstGeom prst="rect">
            <a:avLst/>
          </a:prstGeom>
          <a:solidFill>
            <a:schemeClr val="accent4"/>
          </a:solidFill>
        </p:spPr>
        <p:txBody>
          <a:bodyPr vert="horz" lIns="0" tIns="14400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a:spcAft>
                <a:spcPts val="600"/>
              </a:spcAft>
            </a:pPr>
            <a:r>
              <a:rPr lang="en-AU" sz="1800" dirty="0">
                <a:latin typeface="Arial" panose="020B0604020202020204" pitchFamily="34" charset="0"/>
                <a:cs typeface="Arial" panose="020B0604020202020204" pitchFamily="34" charset="0"/>
              </a:rPr>
              <a:t>Date</a:t>
            </a:r>
            <a:endParaRPr lang="en-US" sz="1800" dirty="0">
              <a:latin typeface="Arial" panose="020B0604020202020204" pitchFamily="34" charset="0"/>
              <a:cs typeface="Arial" panose="020B0604020202020204" pitchFamily="34" charset="0"/>
            </a:endParaRPr>
          </a:p>
          <a:p>
            <a:pPr marL="400050">
              <a:spcAft>
                <a:spcPts val="600"/>
              </a:spcAft>
            </a:pPr>
            <a:r>
              <a:rPr lang="en-AU" sz="1800" dirty="0">
                <a:latin typeface="Arial" panose="020B0604020202020204" pitchFamily="34" charset="0"/>
                <a:cs typeface="Arial" panose="020B0604020202020204" pitchFamily="34" charset="0"/>
              </a:rPr>
              <a:t>Today my group performed the piece Good For-tunes.</a:t>
            </a:r>
          </a:p>
          <a:p>
            <a:pPr marL="400050">
              <a:spcAft>
                <a:spcPts val="600"/>
              </a:spcAft>
            </a:pPr>
            <a:r>
              <a:rPr lang="en-AU" sz="1800" dirty="0">
                <a:latin typeface="Arial" panose="020B0604020202020204" pitchFamily="34" charset="0"/>
                <a:cs typeface="Arial" panose="020B0604020202020204" pitchFamily="34" charset="0"/>
              </a:rPr>
              <a:t>I am proud of myself because …</a:t>
            </a:r>
          </a:p>
          <a:p>
            <a:pPr marL="400050">
              <a:spcAft>
                <a:spcPts val="600"/>
              </a:spcAft>
            </a:pPr>
            <a:r>
              <a:rPr lang="en-AU" sz="1800" dirty="0">
                <a:latin typeface="Arial" panose="020B0604020202020204" pitchFamily="34" charset="0"/>
                <a:cs typeface="Arial" panose="020B0604020202020204" pitchFamily="34" charset="0"/>
              </a:rPr>
              <a:t>I am most pleased with my group because …</a:t>
            </a:r>
          </a:p>
          <a:p>
            <a:pPr marL="400050">
              <a:spcAft>
                <a:spcPts val="600"/>
              </a:spcAft>
            </a:pPr>
            <a:r>
              <a:rPr lang="en-AU" sz="1800" dirty="0">
                <a:latin typeface="Arial" panose="020B0604020202020204" pitchFamily="34" charset="0"/>
                <a:cs typeface="Arial" panose="020B0604020202020204" pitchFamily="34" charset="0"/>
              </a:rPr>
              <a:t>Our performance was musical because …</a:t>
            </a:r>
          </a:p>
          <a:p>
            <a:pPr marL="400050">
              <a:spcAft>
                <a:spcPts val="600"/>
              </a:spcAft>
            </a:pPr>
            <a:r>
              <a:rPr lang="en-AU" sz="1800" dirty="0">
                <a:latin typeface="Arial" panose="020B0604020202020204" pitchFamily="34" charset="0"/>
                <a:cs typeface="Arial" panose="020B0604020202020204" pitchFamily="34" charset="0"/>
              </a:rPr>
              <a:t>If we were to do the performance again, I would …</a:t>
            </a:r>
          </a:p>
        </p:txBody>
      </p:sp>
      <p:sp>
        <p:nvSpPr>
          <p:cNvPr id="9" name="Oval 8">
            <a:extLst>
              <a:ext uri="{FF2B5EF4-FFF2-40B4-BE49-F238E27FC236}">
                <a16:creationId xmlns:a16="http://schemas.microsoft.com/office/drawing/2014/main" id="{AA9198D4-5DFB-FD38-557B-CFD9E4A45864}"/>
              </a:ext>
              <a:ext uri="{C183D7F6-B498-43B3-948B-1728B52AA6E4}">
                <adec:decorative xmlns:adec="http://schemas.microsoft.com/office/drawing/2017/decorative" val="1"/>
              </a:ext>
            </a:extLst>
          </p:cNvPr>
          <p:cNvSpPr/>
          <p:nvPr/>
        </p:nvSpPr>
        <p:spPr>
          <a:xfrm>
            <a:off x="9969406" y="5101019"/>
            <a:ext cx="1447800" cy="129159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bg1"/>
              </a:solidFill>
            </a:endParaRPr>
          </a:p>
        </p:txBody>
      </p:sp>
      <p:sp>
        <p:nvSpPr>
          <p:cNvPr id="10" name="Oval 9">
            <a:extLst>
              <a:ext uri="{FF2B5EF4-FFF2-40B4-BE49-F238E27FC236}">
                <a16:creationId xmlns:a16="http://schemas.microsoft.com/office/drawing/2014/main" id="{1571A295-A33E-BF38-5EB0-6D07BF2EC50B}"/>
              </a:ext>
              <a:ext uri="{C183D7F6-B498-43B3-948B-1728B52AA6E4}">
                <adec:decorative xmlns:adec="http://schemas.microsoft.com/office/drawing/2017/decorative" val="1"/>
              </a:ext>
            </a:extLst>
          </p:cNvPr>
          <p:cNvSpPr/>
          <p:nvPr/>
        </p:nvSpPr>
        <p:spPr>
          <a:xfrm>
            <a:off x="9145095" y="3810870"/>
            <a:ext cx="1821210" cy="16209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bg1"/>
              </a:solidFill>
            </a:endParaRPr>
          </a:p>
        </p:txBody>
      </p:sp>
      <p:sp>
        <p:nvSpPr>
          <p:cNvPr id="11" name="Oval 10">
            <a:extLst>
              <a:ext uri="{FF2B5EF4-FFF2-40B4-BE49-F238E27FC236}">
                <a16:creationId xmlns:a16="http://schemas.microsoft.com/office/drawing/2014/main" id="{04F177D0-FF34-6272-8005-5E76E6D9AAF1}"/>
              </a:ext>
              <a:ext uri="{C183D7F6-B498-43B3-948B-1728B52AA6E4}">
                <adec:decorative xmlns:adec="http://schemas.microsoft.com/office/drawing/2017/decorative" val="1"/>
              </a:ext>
            </a:extLst>
          </p:cNvPr>
          <p:cNvSpPr/>
          <p:nvPr/>
        </p:nvSpPr>
        <p:spPr>
          <a:xfrm>
            <a:off x="9788340" y="2565760"/>
            <a:ext cx="1821211" cy="16602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bg1"/>
              </a:solidFill>
            </a:endParaRPr>
          </a:p>
        </p:txBody>
      </p:sp>
    </p:spTree>
    <p:extLst>
      <p:ext uri="{BB962C8B-B14F-4D97-AF65-F5344CB8AC3E}">
        <p14:creationId xmlns:p14="http://schemas.microsoft.com/office/powerpoint/2010/main" val="11811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 – LS 6</a:t>
            </a:r>
          </a:p>
        </p:txBody>
      </p:sp>
      <p:sp>
        <p:nvSpPr>
          <p:cNvPr id="4" name="Picture Placeholder 3">
            <a:extLst>
              <a:ext uri="{FF2B5EF4-FFF2-40B4-BE49-F238E27FC236}">
                <a16:creationId xmlns:a16="http://schemas.microsoft.com/office/drawing/2014/main" id="{4AB5789F-524C-D0A3-DAEA-4F7E4C91C95C}"/>
              </a:ext>
            </a:extLst>
          </p:cNvPr>
          <p:cNvSpPr>
            <a:spLocks noGrp="1"/>
          </p:cNvSpPr>
          <p:nvPr>
            <p:ph type="pic" sz="quarter" idx="13"/>
          </p:nvPr>
        </p:nvSpPr>
        <p:spPr>
          <a:xfrm>
            <a:off x="359999" y="1909282"/>
            <a:ext cx="4834302" cy="4210718"/>
          </a:xfrm>
        </p:spPr>
        <p:txBody>
          <a:bodyPr/>
          <a:lstStyle/>
          <a:p>
            <a:pPr>
              <a:lnSpc>
                <a:spcPct val="150000"/>
              </a:lnSpc>
              <a:spcAft>
                <a:spcPts val="600"/>
              </a:spcAft>
            </a:pPr>
            <a:r>
              <a:rPr lang="en-AU" sz="1800" b="1" dirty="0">
                <a:solidFill>
                  <a:schemeClr val="accent1"/>
                </a:solidFill>
                <a:latin typeface="Arial"/>
                <a:cs typeface="Arial"/>
              </a:rPr>
              <a:t>We are learning to</a:t>
            </a:r>
            <a:r>
              <a:rPr lang="en-AU" sz="1800" b="1" dirty="0">
                <a:solidFill>
                  <a:schemeClr val="accent1"/>
                </a:solidFill>
                <a:latin typeface="Arial"/>
                <a:ea typeface="+mn-lt"/>
                <a:cs typeface="Arial"/>
              </a:rPr>
              <a:t>:</a:t>
            </a:r>
          </a:p>
          <a:p>
            <a:pPr marL="285750" indent="-285750">
              <a:spcAft>
                <a:spcPts val="600"/>
              </a:spcAft>
              <a:buFont typeface="Arial" panose="020B0604020202020204" pitchFamily="34" charset="0"/>
              <a:buChar char="•"/>
            </a:pPr>
            <a:r>
              <a:rPr lang="en-AU" sz="1800" dirty="0">
                <a:solidFill>
                  <a:srgbClr val="000000"/>
                </a:solidFill>
                <a:latin typeface="Arial"/>
                <a:ea typeface="+mn-lt"/>
                <a:cs typeface="Arial"/>
              </a:rPr>
              <a:t>notate melodies using notation software</a:t>
            </a:r>
            <a:endParaRPr lang="en-AU" sz="1800" dirty="0">
              <a:latin typeface="Arial" panose="020B0604020202020204" pitchFamily="34" charset="0"/>
              <a:ea typeface="Calibri" panose="020F0502020204030204" pitchFamily="34" charset="0"/>
              <a:cs typeface="Arial" panose="020B0604020202020204" pitchFamily="34" charset="0"/>
            </a:endParaRPr>
          </a:p>
          <a:p>
            <a:pPr marL="285750" indent="-285750">
              <a:spcAft>
                <a:spcPts val="600"/>
              </a:spcAft>
              <a:buFont typeface="Arial" panose="020B0604020202020204" pitchFamily="34" charset="0"/>
              <a:buChar char="•"/>
            </a:pPr>
            <a:r>
              <a:rPr lang="en-AU" sz="1800" dirty="0">
                <a:solidFill>
                  <a:srgbClr val="000000"/>
                </a:solidFill>
                <a:latin typeface="Arial"/>
                <a:ea typeface="+mn-lt"/>
                <a:cs typeface="Arial"/>
              </a:rPr>
              <a:t>compose a melody using a pentatonic scale</a:t>
            </a:r>
            <a:endParaRPr lang="en-AU" sz="1800" dirty="0">
              <a:solidFill>
                <a:srgbClr val="000000"/>
              </a:solidFill>
              <a:latin typeface="Arial"/>
              <a:cs typeface="Arial"/>
            </a:endParaRPr>
          </a:p>
          <a:p>
            <a:pPr marL="285750" indent="-285750">
              <a:spcAft>
                <a:spcPts val="600"/>
              </a:spcAft>
              <a:buFont typeface="Arial" panose="020B0604020202020204" pitchFamily="34" charset="0"/>
              <a:buChar char="•"/>
            </a:pPr>
            <a:r>
              <a:rPr lang="en-AU" sz="1800" dirty="0">
                <a:solidFill>
                  <a:srgbClr val="000000"/>
                </a:solidFill>
                <a:latin typeface="Arial"/>
                <a:ea typeface="+mn-lt"/>
                <a:cs typeface="Arial"/>
              </a:rPr>
              <a:t>read and understand score indications and music terminology</a:t>
            </a:r>
            <a:endParaRPr lang="en-AU" sz="1800" dirty="0">
              <a:solidFill>
                <a:srgbClr val="000000"/>
              </a:solidFill>
              <a:latin typeface="Arial"/>
              <a:cs typeface="Arial"/>
            </a:endParaRPr>
          </a:p>
          <a:p>
            <a:pPr marL="285750" indent="-285750">
              <a:spcAft>
                <a:spcPts val="600"/>
              </a:spcAft>
              <a:buFont typeface="Arial" panose="020B0604020202020204" pitchFamily="34" charset="0"/>
              <a:buChar char="•"/>
            </a:pPr>
            <a:r>
              <a:rPr lang="en-AU" sz="1800" dirty="0">
                <a:solidFill>
                  <a:srgbClr val="000000"/>
                </a:solidFill>
                <a:latin typeface="Arial"/>
                <a:cs typeface="Arial"/>
              </a:rPr>
              <a:t>perform from a score considering the composer's directions.</a:t>
            </a:r>
          </a:p>
        </p:txBody>
      </p:sp>
      <p:sp>
        <p:nvSpPr>
          <p:cNvPr id="7" name="Picture Placeholder 3">
            <a:extLst>
              <a:ext uri="{FF2B5EF4-FFF2-40B4-BE49-F238E27FC236}">
                <a16:creationId xmlns:a16="http://schemas.microsoft.com/office/drawing/2014/main" id="{F8349BE3-33BB-46EA-7FF5-DA1119444535}"/>
              </a:ext>
            </a:extLst>
          </p:cNvPr>
          <p:cNvSpPr txBox="1">
            <a:spLocks/>
          </p:cNvSpPr>
          <p:nvPr/>
        </p:nvSpPr>
        <p:spPr>
          <a:xfrm>
            <a:off x="5681299" y="1909282"/>
            <a:ext cx="6139226" cy="421071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600"/>
              </a:spcAft>
            </a:pPr>
            <a:r>
              <a:rPr lang="en-AU" sz="1800" b="1" dirty="0">
                <a:solidFill>
                  <a:schemeClr val="accent1"/>
                </a:solidFill>
                <a:latin typeface="Arial"/>
                <a:cs typeface="Arial"/>
              </a:rPr>
              <a:t>We can:</a:t>
            </a:r>
            <a:endParaRPr lang="en-US" sz="1800" dirty="0">
              <a:solidFill>
                <a:schemeClr val="accent1"/>
              </a:solidFill>
              <a:latin typeface="Arial"/>
              <a:cs typeface="Arial"/>
            </a:endParaRPr>
          </a:p>
          <a:p>
            <a:pPr marL="285750" indent="-285750">
              <a:spcAft>
                <a:spcPts val="600"/>
              </a:spcAft>
              <a:buFont typeface="Arial" panose="020B0604020202020204" pitchFamily="34" charset="0"/>
              <a:buChar char="•"/>
            </a:pPr>
            <a:r>
              <a:rPr lang="en-AU" sz="1800" dirty="0">
                <a:solidFill>
                  <a:srgbClr val="000000"/>
                </a:solidFill>
                <a:latin typeface="Arial"/>
                <a:cs typeface="Arial"/>
              </a:rPr>
              <a:t>transcribe a handwritten score into a notation software program</a:t>
            </a:r>
            <a:endParaRPr lang="en-AU" sz="1800" dirty="0">
              <a:latin typeface="Arial"/>
              <a:cs typeface="Arial"/>
            </a:endParaRPr>
          </a:p>
          <a:p>
            <a:pPr marL="285750" indent="-285750">
              <a:spcAft>
                <a:spcPts val="600"/>
              </a:spcAft>
              <a:buFont typeface="Arial" panose="020B0604020202020204" pitchFamily="34" charset="0"/>
              <a:buChar char="•"/>
            </a:pPr>
            <a:r>
              <a:rPr lang="en-AU" sz="1800" dirty="0">
                <a:solidFill>
                  <a:srgbClr val="000000"/>
                </a:solidFill>
                <a:latin typeface="Arial"/>
                <a:ea typeface="Calibri" panose="020F0502020204030204" pitchFamily="34" charset="0"/>
                <a:cs typeface="Arial"/>
              </a:rPr>
              <a:t>compose and notate an 8-bar melody using the pentatonic scale using notation software</a:t>
            </a:r>
            <a:endParaRPr lang="en-AU" sz="1800" dirty="0">
              <a:solidFill>
                <a:srgbClr val="000000"/>
              </a:solidFill>
              <a:latin typeface="Arial" panose="020B0604020202020204" pitchFamily="34" charset="0"/>
              <a:ea typeface="Calibri" panose="020F0502020204030204" pitchFamily="34" charset="0"/>
              <a:cs typeface="Arial"/>
            </a:endParaRPr>
          </a:p>
          <a:p>
            <a:pPr marL="285750" indent="-285750">
              <a:spcAft>
                <a:spcPts val="600"/>
              </a:spcAft>
              <a:buFont typeface="Arial" panose="020B0604020202020204" pitchFamily="34" charset="0"/>
              <a:buChar char="•"/>
            </a:pPr>
            <a:r>
              <a:rPr lang="en-AU" sz="1800" dirty="0">
                <a:solidFill>
                  <a:srgbClr val="000000"/>
                </a:solidFill>
                <a:latin typeface="Arial"/>
                <a:ea typeface="Calibri" panose="020F0502020204030204" pitchFamily="34" charset="0"/>
                <a:cs typeface="Arial"/>
              </a:rPr>
              <a:t>read the score indications of first and second time bar, tempo and dynamic markings</a:t>
            </a:r>
          </a:p>
          <a:p>
            <a:pPr marL="285750" indent="-285750">
              <a:spcAft>
                <a:spcPts val="600"/>
              </a:spcAft>
              <a:buFont typeface="Arial" panose="020B0604020202020204" pitchFamily="34" charset="0"/>
              <a:buChar char="•"/>
            </a:pPr>
            <a:r>
              <a:rPr lang="en-AU" sz="1800" dirty="0">
                <a:solidFill>
                  <a:srgbClr val="000000"/>
                </a:solidFill>
                <a:latin typeface="Arial"/>
                <a:ea typeface="Calibri" panose="020F0502020204030204" pitchFamily="34" charset="0"/>
                <a:cs typeface="Arial"/>
              </a:rPr>
              <a:t>perform Vivaldi's </a:t>
            </a:r>
            <a:r>
              <a:rPr lang="en-AU" sz="1800" i="1" dirty="0">
                <a:solidFill>
                  <a:srgbClr val="000000"/>
                </a:solidFill>
                <a:latin typeface="Arial"/>
                <a:ea typeface="Calibri" panose="020F0502020204030204" pitchFamily="34" charset="0"/>
                <a:cs typeface="Arial"/>
              </a:rPr>
              <a:t>Allegro</a:t>
            </a:r>
            <a:r>
              <a:rPr lang="en-AU" sz="1800" dirty="0">
                <a:solidFill>
                  <a:srgbClr val="000000"/>
                </a:solidFill>
                <a:latin typeface="Arial"/>
                <a:ea typeface="Calibri" panose="020F0502020204030204" pitchFamily="34" charset="0"/>
                <a:cs typeface="Arial"/>
              </a:rPr>
              <a:t> changing the dynamics on repeats and at an </a:t>
            </a:r>
            <a:r>
              <a:rPr lang="en-AU" sz="1800" i="1" dirty="0">
                <a:solidFill>
                  <a:srgbClr val="000000"/>
                </a:solidFill>
                <a:latin typeface="Arial"/>
                <a:ea typeface="Calibri" panose="020F0502020204030204" pitchFamily="34" charset="0"/>
                <a:cs typeface="Arial"/>
              </a:rPr>
              <a:t>Allegro </a:t>
            </a:r>
            <a:r>
              <a:rPr lang="en-AU" sz="1800" dirty="0">
                <a:solidFill>
                  <a:srgbClr val="000000"/>
                </a:solidFill>
                <a:latin typeface="Arial"/>
                <a:ea typeface="Calibri" panose="020F0502020204030204" pitchFamily="34" charset="0"/>
                <a:cs typeface="Arial"/>
              </a:rPr>
              <a:t>tempo as indicated by the composer on the score.</a:t>
            </a:r>
            <a:endParaRPr lang="en-AU" sz="1800" dirty="0">
              <a:solidFill>
                <a:srgbClr val="000000"/>
              </a:solidFill>
              <a:latin typeface="Arial" panose="020B0604020202020204" pitchFamily="34" charset="0"/>
              <a:ea typeface="Calibri" panose="020F0502020204030204" pitchFamily="34" charset="0"/>
              <a:cs typeface="Arial"/>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12543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C684FB-9516-3400-BF04-8AD618D2EE4D}"/>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Pentatonic scale</a:t>
            </a:r>
          </a:p>
        </p:txBody>
      </p:sp>
      <p:pic>
        <p:nvPicPr>
          <p:cNvPr id="12" name="Picture Placeholder 11" descr="A person playing a musical instrument">
            <a:extLst>
              <a:ext uri="{FF2B5EF4-FFF2-40B4-BE49-F238E27FC236}">
                <a16:creationId xmlns:a16="http://schemas.microsoft.com/office/drawing/2014/main" id="{91F04174-6E27-1DE5-4208-4B7948375CA8}"/>
              </a:ext>
              <a:ext uri="{C183D7F6-B498-43B3-948B-1728B52AA6E4}">
                <adec:decorative xmlns:adec="http://schemas.microsoft.com/office/drawing/2017/decorative" val="0"/>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7DF0F872-2009-C0CA-4E92-642DFC311270}"/>
              </a:ext>
            </a:extLst>
          </p:cNvPr>
          <p:cNvSpPr>
            <a:spLocks noGrp="1"/>
          </p:cNvSpPr>
          <p:nvPr>
            <p:ph type="body" sz="quarter" idx="17"/>
          </p:nvPr>
        </p:nvSpPr>
        <p:spPr/>
        <p:txBody>
          <a:bodyPr vert="horz" lIns="0" tIns="0" rIns="0" bIns="0" rtlCol="0" anchor="t">
            <a:noAutofit/>
          </a:bodyPr>
          <a:lstStyle/>
          <a:p>
            <a:pPr marL="285750" indent="-285750">
              <a:spcAft>
                <a:spcPts val="600"/>
              </a:spcAft>
              <a:buFont typeface="Arial" panose="020B0604020202020204" pitchFamily="34" charset="0"/>
              <a:buChar char="•"/>
            </a:pPr>
            <a:r>
              <a:rPr lang="en-US" sz="1800" dirty="0">
                <a:latin typeface="Arial"/>
                <a:cs typeface="Arial"/>
              </a:rPr>
              <a:t>A 5-note scale</a:t>
            </a:r>
          </a:p>
          <a:p>
            <a:pPr marL="285750" indent="-285750">
              <a:spcAft>
                <a:spcPts val="600"/>
              </a:spcAft>
              <a:buFont typeface="Arial" panose="020B0604020202020204" pitchFamily="34" charset="0"/>
              <a:buChar char="•"/>
            </a:pPr>
            <a:r>
              <a:rPr lang="en-US" sz="1800" dirty="0">
                <a:latin typeface="Arial"/>
                <a:cs typeface="Arial"/>
              </a:rPr>
              <a:t>Pentatonic scales are evident in many cultural music traditions including Africa, India, China and Japan</a:t>
            </a:r>
          </a:p>
          <a:p>
            <a:pPr marL="285750" indent="-285750">
              <a:spcAft>
                <a:spcPts val="600"/>
              </a:spcAft>
              <a:buFont typeface="Arial" panose="020B0604020202020204" pitchFamily="34" charset="0"/>
              <a:buChar char="•"/>
            </a:pPr>
            <a:r>
              <a:rPr lang="en-US" sz="1800" dirty="0">
                <a:latin typeface="Arial"/>
                <a:cs typeface="Arial"/>
              </a:rPr>
              <a:t>Pentatonic scales have been used by famous composers such as Beethoven and Chopin and in Jazz music</a:t>
            </a:r>
          </a:p>
          <a:p>
            <a:pPr marL="285750" indent="-285750">
              <a:spcAft>
                <a:spcPts val="600"/>
              </a:spcAft>
              <a:buFont typeface="Arial" panose="020B0604020202020204" pitchFamily="34" charset="0"/>
              <a:buChar char="•"/>
            </a:pPr>
            <a:r>
              <a:rPr lang="en-US" sz="1800" dirty="0">
                <a:latin typeface="Arial"/>
                <a:cs typeface="Arial"/>
              </a:rPr>
              <a:t>The pentatonic scale you will use in class will include the notes C, D, E, G, A</a:t>
            </a:r>
          </a:p>
        </p:txBody>
      </p:sp>
      <p:sp>
        <p:nvSpPr>
          <p:cNvPr id="5" name="TextBox 4">
            <a:extLst>
              <a:ext uri="{FF2B5EF4-FFF2-40B4-BE49-F238E27FC236}">
                <a16:creationId xmlns:a16="http://schemas.microsoft.com/office/drawing/2014/main" id="{FEB3D480-5B4C-CBBC-2C10-EADDD4AB106A}"/>
              </a:ext>
            </a:extLst>
          </p:cNvPr>
          <p:cNvSpPr txBox="1"/>
          <p:nvPr/>
        </p:nvSpPr>
        <p:spPr>
          <a:xfrm>
            <a:off x="5400000" y="6512312"/>
            <a:ext cx="6030000"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000" dirty="0">
                <a:latin typeface="Arial"/>
                <a:hlinkClick r:id="rId3"/>
              </a:rPr>
              <a:t>‘</a:t>
            </a:r>
            <a:r>
              <a:rPr lang="en-AU" sz="1000" u="sng" dirty="0" err="1">
                <a:solidFill>
                  <a:srgbClr val="146CFD"/>
                </a:solidFill>
                <a:latin typeface="Arial"/>
                <a:cs typeface="Segoe UI"/>
                <a:hlinkClick r:id="rId3"/>
              </a:rPr>
              <a:t>Ruanxian</a:t>
            </a:r>
            <a:r>
              <a:rPr lang="en-AU" sz="1000" u="sng" dirty="0">
                <a:solidFill>
                  <a:srgbClr val="146CFD"/>
                </a:solidFill>
                <a:latin typeface="Arial"/>
                <a:cs typeface="Segoe UI"/>
                <a:hlinkClick r:id="rId3"/>
              </a:rPr>
              <a:t> player in Chinese Orchestra</a:t>
            </a:r>
            <a:r>
              <a:rPr lang="en-AU" sz="1000" u="sng" dirty="0">
                <a:solidFill>
                  <a:srgbClr val="146CFD"/>
                </a:solidFill>
                <a:latin typeface="Arial"/>
                <a:cs typeface="Segoe UI"/>
              </a:rPr>
              <a:t>’</a:t>
            </a:r>
            <a:r>
              <a:rPr lang="en-AU" sz="1000" dirty="0">
                <a:latin typeface="Arial"/>
              </a:rPr>
              <a:t> by ‘</a:t>
            </a:r>
            <a:r>
              <a:rPr lang="en-AU" sz="1000" dirty="0" err="1">
                <a:solidFill>
                  <a:srgbClr val="2F2F2F"/>
                </a:solidFill>
                <a:latin typeface="Arial"/>
                <a:ea typeface="+mn-lt"/>
                <a:cs typeface="+mn-lt"/>
                <a:hlinkClick r:id="rId4"/>
              </a:rPr>
              <a:t>Yishin</a:t>
            </a:r>
            <a:r>
              <a:rPr lang="en-AU" sz="1000" dirty="0">
                <a:solidFill>
                  <a:srgbClr val="2F2F2F"/>
                </a:solidFill>
                <a:latin typeface="Arial"/>
                <a:ea typeface="+mn-lt"/>
                <a:cs typeface="+mn-lt"/>
                <a:hlinkClick r:id="rId4"/>
              </a:rPr>
              <a:t> </a:t>
            </a:r>
            <a:r>
              <a:rPr lang="en-AU" sz="1000" dirty="0">
                <a:solidFill>
                  <a:srgbClr val="2F2F2F"/>
                </a:solidFill>
                <a:latin typeface="Arial"/>
                <a:hlinkClick r:id="rId4"/>
              </a:rPr>
              <a:t>Junior College Photos</a:t>
            </a:r>
            <a:r>
              <a:rPr lang="en-AU" sz="1000" dirty="0">
                <a:solidFill>
                  <a:srgbClr val="2F2F2F"/>
                </a:solidFill>
                <a:latin typeface="Arial"/>
              </a:rPr>
              <a:t>’</a:t>
            </a:r>
            <a:r>
              <a:rPr lang="en-AU" sz="1000" dirty="0">
                <a:latin typeface="Arial"/>
              </a:rPr>
              <a:t> is licensed under </a:t>
            </a:r>
            <a:r>
              <a:rPr lang="en-AU" sz="1000" dirty="0">
                <a:latin typeface="Arial"/>
                <a:hlinkClick r:id="rId5"/>
              </a:rPr>
              <a:t>CC BY 2.0</a:t>
            </a:r>
            <a:r>
              <a:rPr lang="en-AU" sz="1000" dirty="0">
                <a:latin typeface="Arial"/>
              </a:rPr>
              <a:t>.</a:t>
            </a:r>
            <a:endParaRPr lang="en-US" sz="1000" dirty="0"/>
          </a:p>
        </p:txBody>
      </p:sp>
      <p:sp>
        <p:nvSpPr>
          <p:cNvPr id="4" name="Slide Number Placeholder 1">
            <a:extLst>
              <a:ext uri="{FF2B5EF4-FFF2-40B4-BE49-F238E27FC236}">
                <a16:creationId xmlns:a16="http://schemas.microsoft.com/office/drawing/2014/main" id="{C72848AB-C536-E7EC-22E0-F1B04096AA01}"/>
              </a:ext>
              <a:ext uri="{C183D7F6-B498-43B3-948B-1728B52AA6E4}">
                <adec:decorative xmlns:adec="http://schemas.microsoft.com/office/drawing/2017/decorative" val="1"/>
              </a:ext>
            </a:extLst>
          </p:cNvPr>
          <p:cNvSpPr txBox="1">
            <a:spLocks/>
          </p:cNvSpPr>
          <p:nvPr/>
        </p:nvSpPr>
        <p:spPr>
          <a:xfrm>
            <a:off x="11212900" y="64779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44</a:t>
            </a:fld>
            <a:endParaRPr lang="en-AU" sz="1200"/>
          </a:p>
        </p:txBody>
      </p:sp>
    </p:spTree>
    <p:extLst>
      <p:ext uri="{BB962C8B-B14F-4D97-AF65-F5344CB8AC3E}">
        <p14:creationId xmlns:p14="http://schemas.microsoft.com/office/powerpoint/2010/main" val="27931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Musical terms (3) </a:t>
            </a:r>
          </a:p>
        </p:txBody>
      </p:sp>
      <p:sp>
        <p:nvSpPr>
          <p:cNvPr id="7" name="Rectangle: Rounded Corners 6">
            <a:extLst>
              <a:ext uri="{FF2B5EF4-FFF2-40B4-BE49-F238E27FC236}">
                <a16:creationId xmlns:a16="http://schemas.microsoft.com/office/drawing/2014/main" id="{2D4A829F-98F7-B93B-E02F-CD3F0ABC51A4}"/>
              </a:ext>
            </a:extLst>
          </p:cNvPr>
          <p:cNvSpPr/>
          <p:nvPr/>
        </p:nvSpPr>
        <p:spPr>
          <a:xfrm>
            <a:off x="360000" y="1436355"/>
            <a:ext cx="3655240" cy="482256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Anacrusis</a:t>
            </a:r>
            <a:endParaRPr lang="en-AU" sz="1800" dirty="0">
              <a:solidFill>
                <a:schemeClr val="accent1"/>
              </a:solidFill>
              <a:latin typeface="Arial" panose="020B0604020202020204" pitchFamily="34" charset="0"/>
              <a:cs typeface="Arial" panose="020B0604020202020204" pitchFamily="34" charset="0"/>
            </a:endParaRPr>
          </a:p>
          <a:p>
            <a:pPr>
              <a:lnSpc>
                <a:spcPct val="150000"/>
              </a:lnSpc>
              <a:spcAft>
                <a:spcPts val="600"/>
              </a:spcAft>
            </a:pPr>
            <a:r>
              <a:rPr lang="en-AU" sz="1800" dirty="0">
                <a:solidFill>
                  <a:schemeClr val="accent1"/>
                </a:solidFill>
                <a:latin typeface="Arial"/>
                <a:cs typeface="Arial"/>
              </a:rPr>
              <a:t>An anacrusis is where one or more ‘weak beat’ notes occur before the strong beat (First beat) in bar 1. It ‘robs’ the equivalent beat(s) from the last bar in the piece.</a:t>
            </a:r>
          </a:p>
        </p:txBody>
      </p:sp>
      <p:pic>
        <p:nvPicPr>
          <p:cNvPr id="26" name="Picture 25" descr="Music showing a single crotchet followed by a barline before bar 1 starts.">
            <a:extLst>
              <a:ext uri="{FF2B5EF4-FFF2-40B4-BE49-F238E27FC236}">
                <a16:creationId xmlns:a16="http://schemas.microsoft.com/office/drawing/2014/main" id="{3A6FC724-577F-EFCF-FE7E-BE41C75397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4280" y="4863688"/>
            <a:ext cx="2302904" cy="720637"/>
          </a:xfrm>
          <a:prstGeom prst="rect">
            <a:avLst/>
          </a:prstGeom>
        </p:spPr>
      </p:pic>
      <p:sp>
        <p:nvSpPr>
          <p:cNvPr id="9" name="Arrow: Right 8" descr="an arrow pointing to the anacrusis on the score excerpt">
            <a:extLst>
              <a:ext uri="{FF2B5EF4-FFF2-40B4-BE49-F238E27FC236}">
                <a16:creationId xmlns:a16="http://schemas.microsoft.com/office/drawing/2014/main" id="{B9728D75-8A26-C72D-D879-6B449C29DC46}"/>
              </a:ext>
            </a:extLst>
          </p:cNvPr>
          <p:cNvSpPr/>
          <p:nvPr/>
        </p:nvSpPr>
        <p:spPr>
          <a:xfrm rot="16200000">
            <a:off x="1248239" y="5714072"/>
            <a:ext cx="587828" cy="204107"/>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57924E69-69F8-654D-9D11-9357BF38452A}"/>
              </a:ext>
            </a:extLst>
          </p:cNvPr>
          <p:cNvSpPr/>
          <p:nvPr/>
        </p:nvSpPr>
        <p:spPr>
          <a:xfrm>
            <a:off x="4244940" y="1438969"/>
            <a:ext cx="3724778" cy="4822563"/>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1</a:t>
            </a:r>
            <a:r>
              <a:rPr lang="en-AU" sz="1800" b="1" baseline="30000" dirty="0">
                <a:solidFill>
                  <a:schemeClr val="accent1"/>
                </a:solidFill>
                <a:latin typeface="Arial" panose="020B0604020202020204" pitchFamily="34" charset="0"/>
                <a:cs typeface="Arial" panose="020B0604020202020204" pitchFamily="34" charset="0"/>
              </a:rPr>
              <a:t>st</a:t>
            </a:r>
            <a:r>
              <a:rPr lang="en-AU" sz="1800" b="1" dirty="0">
                <a:solidFill>
                  <a:schemeClr val="accent1"/>
                </a:solidFill>
                <a:latin typeface="Arial" panose="020B0604020202020204" pitchFamily="34" charset="0"/>
                <a:cs typeface="Arial" panose="020B0604020202020204" pitchFamily="34" charset="0"/>
              </a:rPr>
              <a:t> and 2</a:t>
            </a:r>
            <a:r>
              <a:rPr lang="en-AU" sz="1800" b="1" baseline="30000" dirty="0">
                <a:solidFill>
                  <a:schemeClr val="accent1"/>
                </a:solidFill>
                <a:latin typeface="Arial" panose="020B0604020202020204" pitchFamily="34" charset="0"/>
                <a:cs typeface="Arial" panose="020B0604020202020204" pitchFamily="34" charset="0"/>
              </a:rPr>
              <a:t>nd</a:t>
            </a:r>
            <a:r>
              <a:rPr lang="en-AU" sz="1800" b="1" dirty="0">
                <a:solidFill>
                  <a:schemeClr val="accent1"/>
                </a:solidFill>
                <a:latin typeface="Arial" panose="020B0604020202020204" pitchFamily="34" charset="0"/>
                <a:cs typeface="Arial" panose="020B0604020202020204" pitchFamily="34" charset="0"/>
              </a:rPr>
              <a:t> time bar</a:t>
            </a:r>
            <a:endParaRPr lang="en-AU" sz="1800" dirty="0">
              <a:solidFill>
                <a:schemeClr val="accent1"/>
              </a:solidFill>
              <a:latin typeface="Arial" panose="020B0604020202020204" pitchFamily="34" charset="0"/>
              <a:cs typeface="Arial" panose="020B0604020202020204" pitchFamily="34" charset="0"/>
            </a:endParaRPr>
          </a:p>
          <a:p>
            <a:pPr>
              <a:lnSpc>
                <a:spcPct val="150000"/>
              </a:lnSpc>
              <a:spcAft>
                <a:spcPts val="600"/>
              </a:spcAft>
            </a:pPr>
            <a:r>
              <a:rPr lang="en-AU" sz="1800" dirty="0">
                <a:solidFill>
                  <a:schemeClr val="accent1"/>
                </a:solidFill>
                <a:latin typeface="Arial"/>
                <a:cs typeface="Arial"/>
              </a:rPr>
              <a:t> A piece of music may require a different ending each time it is played. Example – on the first playing, use the 1</a:t>
            </a:r>
            <a:r>
              <a:rPr lang="en-AU" sz="1800" baseline="30000" dirty="0">
                <a:solidFill>
                  <a:schemeClr val="accent1"/>
                </a:solidFill>
                <a:latin typeface="Arial"/>
                <a:cs typeface="Arial"/>
              </a:rPr>
              <a:t>st</a:t>
            </a:r>
            <a:r>
              <a:rPr lang="en-AU" sz="1800" dirty="0">
                <a:solidFill>
                  <a:schemeClr val="accent1"/>
                </a:solidFill>
                <a:latin typeface="Arial"/>
                <a:cs typeface="Arial"/>
              </a:rPr>
              <a:t> time bar, on the second playing, skip the 1</a:t>
            </a:r>
            <a:r>
              <a:rPr lang="en-AU" sz="1800" baseline="30000" dirty="0">
                <a:solidFill>
                  <a:schemeClr val="accent1"/>
                </a:solidFill>
                <a:latin typeface="Arial"/>
                <a:cs typeface="Arial"/>
              </a:rPr>
              <a:t>st</a:t>
            </a:r>
            <a:r>
              <a:rPr lang="en-AU" sz="1800" dirty="0">
                <a:solidFill>
                  <a:schemeClr val="accent1"/>
                </a:solidFill>
                <a:latin typeface="Arial"/>
                <a:cs typeface="Arial"/>
              </a:rPr>
              <a:t> time bar and go straight to the 2nd time bar.</a:t>
            </a:r>
          </a:p>
        </p:txBody>
      </p:sp>
      <p:pic>
        <p:nvPicPr>
          <p:cNvPr id="22" name="Picture 21" descr="Music showing a first time bar sign over 2  notes and a repeat sign, then a 2nd time bar over 1 note and a double barline.">
            <a:extLst>
              <a:ext uri="{FF2B5EF4-FFF2-40B4-BE49-F238E27FC236}">
                <a16:creationId xmlns:a16="http://schemas.microsoft.com/office/drawing/2014/main" id="{76405FEF-2FAA-BE21-6EDB-A87204D843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5022" y="5219556"/>
            <a:ext cx="2581955" cy="890484"/>
          </a:xfrm>
          <a:prstGeom prst="rect">
            <a:avLst/>
          </a:prstGeom>
        </p:spPr>
      </p:pic>
      <p:sp>
        <p:nvSpPr>
          <p:cNvPr id="15" name="Rectangle: Rounded Corners 14">
            <a:extLst>
              <a:ext uri="{FF2B5EF4-FFF2-40B4-BE49-F238E27FC236}">
                <a16:creationId xmlns:a16="http://schemas.microsoft.com/office/drawing/2014/main" id="{1D81E5D3-7130-FC49-94D9-B831A10D9C9B}"/>
              </a:ext>
            </a:extLst>
          </p:cNvPr>
          <p:cNvSpPr/>
          <p:nvPr/>
        </p:nvSpPr>
        <p:spPr>
          <a:xfrm>
            <a:off x="8199418" y="1436354"/>
            <a:ext cx="3649505" cy="482256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600"/>
              </a:spcAft>
            </a:pPr>
            <a:r>
              <a:rPr lang="en-AU" sz="1800" b="1" dirty="0">
                <a:solidFill>
                  <a:schemeClr val="accent1"/>
                </a:solidFill>
                <a:latin typeface="Arial"/>
                <a:cs typeface="Arial"/>
              </a:rPr>
              <a:t>Speed</a:t>
            </a:r>
            <a:endParaRPr lang="en-AU" sz="1800" dirty="0">
              <a:solidFill>
                <a:schemeClr val="accent1"/>
              </a:solidFill>
              <a:latin typeface="Arial"/>
              <a:cs typeface="Arial"/>
            </a:endParaRPr>
          </a:p>
          <a:p>
            <a:pPr>
              <a:lnSpc>
                <a:spcPct val="150000"/>
              </a:lnSpc>
              <a:spcAft>
                <a:spcPts val="600"/>
              </a:spcAft>
            </a:pPr>
            <a:r>
              <a:rPr lang="en-AU" sz="1800" dirty="0">
                <a:solidFill>
                  <a:schemeClr val="accent1"/>
                </a:solidFill>
                <a:latin typeface="Arial"/>
                <a:cs typeface="Arial"/>
              </a:rPr>
              <a:t>The Italian term or the musical term for the speed of the music is </a:t>
            </a:r>
            <a:r>
              <a:rPr lang="en-AU" sz="1800" i="1" dirty="0">
                <a:solidFill>
                  <a:schemeClr val="accent1"/>
                </a:solidFill>
                <a:latin typeface="Arial"/>
                <a:cs typeface="Arial"/>
              </a:rPr>
              <a:t>tempo. </a:t>
            </a:r>
            <a:r>
              <a:rPr lang="en-AU" sz="1800" dirty="0">
                <a:solidFill>
                  <a:schemeClr val="accent1"/>
                </a:solidFill>
                <a:latin typeface="Arial"/>
                <a:cs typeface="Arial"/>
              </a:rPr>
              <a:t>Sometimes on music the </a:t>
            </a:r>
            <a:r>
              <a:rPr lang="en-AU" sz="1800" i="1" dirty="0">
                <a:solidFill>
                  <a:schemeClr val="accent1"/>
                </a:solidFill>
                <a:latin typeface="Arial"/>
                <a:cs typeface="Arial"/>
              </a:rPr>
              <a:t>tempo </a:t>
            </a:r>
            <a:r>
              <a:rPr lang="en-AU" sz="1800" dirty="0">
                <a:solidFill>
                  <a:schemeClr val="accent1"/>
                </a:solidFill>
                <a:latin typeface="Arial"/>
                <a:cs typeface="Arial"/>
              </a:rPr>
              <a:t>marking is written in Italian. For example, a</a:t>
            </a:r>
            <a:r>
              <a:rPr lang="en-AU" sz="1800" i="1" dirty="0">
                <a:solidFill>
                  <a:schemeClr val="accent1"/>
                </a:solidFill>
                <a:latin typeface="Arial"/>
                <a:cs typeface="Arial"/>
              </a:rPr>
              <a:t>llegro. </a:t>
            </a:r>
            <a:r>
              <a:rPr lang="en-AU" sz="1800" dirty="0">
                <a:solidFill>
                  <a:schemeClr val="accent1"/>
                </a:solidFill>
                <a:latin typeface="Arial"/>
                <a:cs typeface="Arial"/>
              </a:rPr>
              <a:t>The English translation is fast and lively.</a:t>
            </a:r>
            <a:endParaRPr lang="en-AU" sz="1800" dirty="0">
              <a:solidFill>
                <a:schemeClr val="accent1"/>
              </a:solidFill>
              <a:latin typeface="+mj-lt"/>
            </a:endParaRPr>
          </a:p>
        </p:txBody>
      </p:sp>
      <p:pic>
        <p:nvPicPr>
          <p:cNvPr id="30" name="Picture 29" descr="Music showing the word Allegro over the top left of the music, indicating a fast and lively tempo.">
            <a:extLst>
              <a:ext uri="{FF2B5EF4-FFF2-40B4-BE49-F238E27FC236}">
                <a16:creationId xmlns:a16="http://schemas.microsoft.com/office/drawing/2014/main" id="{1A014CB5-F2DA-21CD-7F93-08BDABE9667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71292" y="5147233"/>
            <a:ext cx="2581955" cy="1060885"/>
          </a:xfrm>
          <a:prstGeom prst="rect">
            <a:avLst/>
          </a:prstGeom>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404851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Musical terms and rules</a:t>
            </a:r>
          </a:p>
        </p:txBody>
      </p:sp>
      <p:sp>
        <p:nvSpPr>
          <p:cNvPr id="7" name="Rectangle: Rounded Corners 6">
            <a:extLst>
              <a:ext uri="{FF2B5EF4-FFF2-40B4-BE49-F238E27FC236}">
                <a16:creationId xmlns:a16="http://schemas.microsoft.com/office/drawing/2014/main" id="{2D4A829F-98F7-B93B-E02F-CD3F0ABC51A4}"/>
              </a:ext>
            </a:extLst>
          </p:cNvPr>
          <p:cNvSpPr/>
          <p:nvPr/>
        </p:nvSpPr>
        <p:spPr>
          <a:xfrm>
            <a:off x="360000" y="1436354"/>
            <a:ext cx="5875700" cy="482256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dirty="0">
                <a:solidFill>
                  <a:srgbClr val="002664"/>
                </a:solidFill>
                <a:latin typeface="Arial" panose="020B0604020202020204" pitchFamily="34" charset="0"/>
                <a:cs typeface="Arial" panose="020B0604020202020204" pitchFamily="34" charset="0"/>
              </a:rPr>
              <a:t>Dynamics</a:t>
            </a:r>
            <a:endParaRPr lang="en-AU" sz="1800" b="1" dirty="0">
              <a:solidFill>
                <a:schemeClr val="accent1"/>
              </a:solidFill>
              <a:latin typeface="Aptos"/>
              <a:cs typeface="Segoe UI"/>
            </a:endParaRPr>
          </a:p>
          <a:p>
            <a:pPr>
              <a:lnSpc>
                <a:spcPct val="150000"/>
              </a:lnSpc>
            </a:pPr>
            <a:endParaRPr lang="en-AU" sz="1800" b="1" dirty="0">
              <a:solidFill>
                <a:schemeClr val="accent1"/>
              </a:solidFill>
              <a:latin typeface="Aptos"/>
              <a:cs typeface="Segoe UI"/>
            </a:endParaRPr>
          </a:p>
          <a:p>
            <a:pPr>
              <a:lnSpc>
                <a:spcPct val="150000"/>
              </a:lnSpc>
            </a:pPr>
            <a:endParaRPr lang="en-AU" sz="1800" b="1" dirty="0">
              <a:solidFill>
                <a:schemeClr val="accent1"/>
              </a:solidFill>
              <a:latin typeface="Aptos"/>
              <a:cs typeface="Segoe UI"/>
            </a:endParaRPr>
          </a:p>
          <a:p>
            <a:pPr>
              <a:lnSpc>
                <a:spcPct val="150000"/>
              </a:lnSpc>
            </a:pPr>
            <a:endParaRPr lang="en-AU" sz="1800" b="1" dirty="0">
              <a:solidFill>
                <a:schemeClr val="accent1"/>
              </a:solidFill>
              <a:latin typeface="Aptos"/>
              <a:cs typeface="Segoe UI"/>
            </a:endParaRPr>
          </a:p>
          <a:p>
            <a:pPr>
              <a:lnSpc>
                <a:spcPct val="150000"/>
              </a:lnSpc>
            </a:pPr>
            <a:endParaRPr lang="en-AU" sz="1800" b="1" dirty="0">
              <a:solidFill>
                <a:schemeClr val="accent1"/>
              </a:solidFill>
              <a:latin typeface="Aptos"/>
              <a:cs typeface="Segoe UI"/>
            </a:endParaRPr>
          </a:p>
          <a:p>
            <a:pPr>
              <a:lnSpc>
                <a:spcPct val="150000"/>
              </a:lnSpc>
            </a:pPr>
            <a:endParaRPr lang="en-AU" sz="1800" b="1" dirty="0">
              <a:solidFill>
                <a:schemeClr val="accent1"/>
              </a:solidFill>
              <a:latin typeface="Aptos"/>
              <a:cs typeface="Segoe UI"/>
            </a:endParaRPr>
          </a:p>
          <a:p>
            <a:pPr>
              <a:lnSpc>
                <a:spcPct val="150000"/>
              </a:lnSpc>
            </a:pPr>
            <a:endParaRPr lang="en-AU" sz="1800" b="1" dirty="0">
              <a:solidFill>
                <a:schemeClr val="accent1"/>
              </a:solidFill>
              <a:latin typeface="Aptos"/>
              <a:cs typeface="Segoe UI"/>
            </a:endParaRPr>
          </a:p>
          <a:p>
            <a:pPr>
              <a:lnSpc>
                <a:spcPct val="150000"/>
              </a:lnSpc>
            </a:pPr>
            <a:endParaRPr lang="en-AU" sz="1800" b="1" dirty="0">
              <a:solidFill>
                <a:schemeClr val="accent1"/>
              </a:solidFill>
              <a:latin typeface="Aptos"/>
              <a:cs typeface="Segoe UI"/>
            </a:endParaRPr>
          </a:p>
        </p:txBody>
      </p:sp>
      <p:graphicFrame>
        <p:nvGraphicFramePr>
          <p:cNvPr id="6" name="Table 5">
            <a:extLst>
              <a:ext uri="{FF2B5EF4-FFF2-40B4-BE49-F238E27FC236}">
                <a16:creationId xmlns:a16="http://schemas.microsoft.com/office/drawing/2014/main" id="{2581549F-9FDE-AC12-A58C-4936B83F29AE}"/>
              </a:ext>
            </a:extLst>
          </p:cNvPr>
          <p:cNvGraphicFramePr>
            <a:graphicFrameLocks noGrp="1"/>
          </p:cNvGraphicFramePr>
          <p:nvPr>
            <p:extLst>
              <p:ext uri="{D42A27DB-BD31-4B8C-83A1-F6EECF244321}">
                <p14:modId xmlns:p14="http://schemas.microsoft.com/office/powerpoint/2010/main" val="1052881408"/>
              </p:ext>
            </p:extLst>
          </p:nvPr>
        </p:nvGraphicFramePr>
        <p:xfrm>
          <a:off x="659291" y="2530345"/>
          <a:ext cx="5182709" cy="2745249"/>
        </p:xfrm>
        <a:graphic>
          <a:graphicData uri="http://schemas.openxmlformats.org/drawingml/2006/table">
            <a:tbl>
              <a:tblPr firstRow="1" bandRow="1">
                <a:tableStyleId>{C4B1156A-380E-4F78-BDF5-A606A8083BF9}</a:tableStyleId>
              </a:tblPr>
              <a:tblGrid>
                <a:gridCol w="1123581">
                  <a:extLst>
                    <a:ext uri="{9D8B030D-6E8A-4147-A177-3AD203B41FA5}">
                      <a16:colId xmlns:a16="http://schemas.microsoft.com/office/drawing/2014/main" val="1580369915"/>
                    </a:ext>
                  </a:extLst>
                </a:gridCol>
                <a:gridCol w="1709628">
                  <a:extLst>
                    <a:ext uri="{9D8B030D-6E8A-4147-A177-3AD203B41FA5}">
                      <a16:colId xmlns:a16="http://schemas.microsoft.com/office/drawing/2014/main" val="95442135"/>
                    </a:ext>
                  </a:extLst>
                </a:gridCol>
                <a:gridCol w="2349500">
                  <a:extLst>
                    <a:ext uri="{9D8B030D-6E8A-4147-A177-3AD203B41FA5}">
                      <a16:colId xmlns:a16="http://schemas.microsoft.com/office/drawing/2014/main" val="1257320029"/>
                    </a:ext>
                  </a:extLst>
                </a:gridCol>
              </a:tblGrid>
              <a:tr h="438072">
                <a:tc>
                  <a:txBody>
                    <a:bodyPr/>
                    <a:lstStyle/>
                    <a:p>
                      <a:pPr lvl="0">
                        <a:lnSpc>
                          <a:spcPct val="130000"/>
                        </a:lnSpc>
                        <a:spcAft>
                          <a:spcPts val="600"/>
                        </a:spcAft>
                        <a:buNone/>
                      </a:pPr>
                      <a:r>
                        <a:rPr lang="en-US" sz="1800" b="1" i="0" dirty="0">
                          <a:latin typeface="Arial"/>
                          <a:cs typeface="Arial"/>
                        </a:rPr>
                        <a:t>Symbol</a:t>
                      </a:r>
                    </a:p>
                  </a:txBody>
                  <a:tcPr anchor="ctr"/>
                </a:tc>
                <a:tc>
                  <a:txBody>
                    <a:bodyPr/>
                    <a:lstStyle/>
                    <a:p>
                      <a:pPr lvl="0">
                        <a:lnSpc>
                          <a:spcPct val="130000"/>
                        </a:lnSpc>
                        <a:spcAft>
                          <a:spcPts val="600"/>
                        </a:spcAft>
                        <a:buNone/>
                      </a:pPr>
                      <a:r>
                        <a:rPr lang="en-US" sz="1800" b="1" dirty="0">
                          <a:latin typeface="Arial"/>
                          <a:cs typeface="Arial"/>
                        </a:rPr>
                        <a:t>Italian</a:t>
                      </a:r>
                    </a:p>
                  </a:txBody>
                  <a:tcPr anchor="ctr"/>
                </a:tc>
                <a:tc>
                  <a:txBody>
                    <a:bodyPr/>
                    <a:lstStyle/>
                    <a:p>
                      <a:pPr lvl="0">
                        <a:lnSpc>
                          <a:spcPct val="130000"/>
                        </a:lnSpc>
                        <a:spcAft>
                          <a:spcPts val="600"/>
                        </a:spcAft>
                        <a:buNone/>
                      </a:pPr>
                      <a:r>
                        <a:rPr lang="en-US" sz="1800" b="1">
                          <a:latin typeface="Arial"/>
                          <a:cs typeface="Arial"/>
                        </a:rPr>
                        <a:t>English</a:t>
                      </a:r>
                    </a:p>
                  </a:txBody>
                  <a:tcPr anchor="ctr"/>
                </a:tc>
                <a:extLst>
                  <a:ext uri="{0D108BD9-81ED-4DB2-BD59-A6C34878D82A}">
                    <a16:rowId xmlns:a16="http://schemas.microsoft.com/office/drawing/2014/main" val="1477142413"/>
                  </a:ext>
                </a:extLst>
              </a:tr>
              <a:tr h="438072">
                <a:tc>
                  <a:txBody>
                    <a:bodyPr/>
                    <a:lstStyle/>
                    <a:p>
                      <a:pPr>
                        <a:lnSpc>
                          <a:spcPct val="130000"/>
                        </a:lnSpc>
                        <a:spcAft>
                          <a:spcPts val="600"/>
                        </a:spcAft>
                      </a:pPr>
                      <a:r>
                        <a:rPr lang="en-US" sz="1800" b="1" i="1">
                          <a:latin typeface="Arial"/>
                          <a:cs typeface="Arial"/>
                        </a:rPr>
                        <a:t>p</a:t>
                      </a:r>
                      <a:endParaRPr lang="en-US" sz="1800" b="1">
                        <a:latin typeface="Arial"/>
                        <a:cs typeface="Arial"/>
                      </a:endParaRPr>
                    </a:p>
                  </a:txBody>
                  <a:tcPr anchor="ctr"/>
                </a:tc>
                <a:tc>
                  <a:txBody>
                    <a:bodyPr/>
                    <a:lstStyle/>
                    <a:p>
                      <a:pPr>
                        <a:lnSpc>
                          <a:spcPct val="130000"/>
                        </a:lnSpc>
                        <a:spcAft>
                          <a:spcPts val="600"/>
                        </a:spcAft>
                      </a:pPr>
                      <a:r>
                        <a:rPr lang="en-US" sz="1800" b="0" i="1" dirty="0">
                          <a:latin typeface="Arial"/>
                          <a:cs typeface="Arial"/>
                        </a:rPr>
                        <a:t>piano </a:t>
                      </a:r>
                    </a:p>
                  </a:txBody>
                  <a:tcPr anchor="ctr"/>
                </a:tc>
                <a:tc>
                  <a:txBody>
                    <a:bodyPr/>
                    <a:lstStyle/>
                    <a:p>
                      <a:pPr>
                        <a:lnSpc>
                          <a:spcPct val="130000"/>
                        </a:lnSpc>
                        <a:spcAft>
                          <a:spcPts val="600"/>
                        </a:spcAft>
                      </a:pPr>
                      <a:r>
                        <a:rPr lang="en-US" sz="1800" b="0">
                          <a:latin typeface="Arial"/>
                          <a:cs typeface="Arial"/>
                        </a:rPr>
                        <a:t>soft</a:t>
                      </a:r>
                    </a:p>
                  </a:txBody>
                  <a:tcPr anchor="ctr"/>
                </a:tc>
                <a:extLst>
                  <a:ext uri="{0D108BD9-81ED-4DB2-BD59-A6C34878D82A}">
                    <a16:rowId xmlns:a16="http://schemas.microsoft.com/office/drawing/2014/main" val="1866466670"/>
                  </a:ext>
                </a:extLst>
              </a:tr>
              <a:tr h="477011">
                <a:tc>
                  <a:txBody>
                    <a:bodyPr/>
                    <a:lstStyle/>
                    <a:p>
                      <a:pPr>
                        <a:lnSpc>
                          <a:spcPct val="130000"/>
                        </a:lnSpc>
                        <a:spcAft>
                          <a:spcPts val="600"/>
                        </a:spcAft>
                      </a:pPr>
                      <a:r>
                        <a:rPr lang="en-US" sz="1800" b="1" i="1">
                          <a:latin typeface="Arial"/>
                          <a:cs typeface="Arial"/>
                        </a:rPr>
                        <a:t>mp</a:t>
                      </a:r>
                      <a:endParaRPr lang="en-US" sz="1800" b="1">
                        <a:latin typeface="Arial"/>
                        <a:cs typeface="Arial"/>
                      </a:endParaRPr>
                    </a:p>
                  </a:txBody>
                  <a:tcPr anchor="ctr"/>
                </a:tc>
                <a:tc>
                  <a:txBody>
                    <a:bodyPr/>
                    <a:lstStyle/>
                    <a:p>
                      <a:pPr>
                        <a:lnSpc>
                          <a:spcPct val="130000"/>
                        </a:lnSpc>
                        <a:spcAft>
                          <a:spcPts val="600"/>
                        </a:spcAft>
                      </a:pPr>
                      <a:r>
                        <a:rPr lang="en-US" sz="1800" i="1">
                          <a:latin typeface="Arial"/>
                          <a:cs typeface="Arial"/>
                        </a:rPr>
                        <a:t>mezzo piano </a:t>
                      </a:r>
                    </a:p>
                  </a:txBody>
                  <a:tcPr anchor="ctr"/>
                </a:tc>
                <a:tc>
                  <a:txBody>
                    <a:bodyPr/>
                    <a:lstStyle/>
                    <a:p>
                      <a:pPr>
                        <a:lnSpc>
                          <a:spcPct val="130000"/>
                        </a:lnSpc>
                        <a:spcAft>
                          <a:spcPts val="600"/>
                        </a:spcAft>
                      </a:pPr>
                      <a:r>
                        <a:rPr lang="en-US" sz="1800">
                          <a:latin typeface="Arial"/>
                          <a:cs typeface="Arial"/>
                        </a:rPr>
                        <a:t>moderately soft</a:t>
                      </a:r>
                    </a:p>
                  </a:txBody>
                  <a:tcPr anchor="ctr"/>
                </a:tc>
                <a:extLst>
                  <a:ext uri="{0D108BD9-81ED-4DB2-BD59-A6C34878D82A}">
                    <a16:rowId xmlns:a16="http://schemas.microsoft.com/office/drawing/2014/main" val="156218238"/>
                  </a:ext>
                </a:extLst>
              </a:tr>
              <a:tr h="438072">
                <a:tc>
                  <a:txBody>
                    <a:bodyPr/>
                    <a:lstStyle/>
                    <a:p>
                      <a:pPr>
                        <a:lnSpc>
                          <a:spcPct val="130000"/>
                        </a:lnSpc>
                        <a:spcAft>
                          <a:spcPts val="600"/>
                        </a:spcAft>
                      </a:pPr>
                      <a:r>
                        <a:rPr lang="en-US" sz="1800" b="1" i="1">
                          <a:latin typeface="Arial"/>
                          <a:cs typeface="Arial"/>
                        </a:rPr>
                        <a:t>f</a:t>
                      </a:r>
                    </a:p>
                  </a:txBody>
                  <a:tcPr anchor="ctr"/>
                </a:tc>
                <a:tc>
                  <a:txBody>
                    <a:bodyPr/>
                    <a:lstStyle/>
                    <a:p>
                      <a:pPr>
                        <a:lnSpc>
                          <a:spcPct val="130000"/>
                        </a:lnSpc>
                        <a:spcAft>
                          <a:spcPts val="600"/>
                        </a:spcAft>
                      </a:pPr>
                      <a:r>
                        <a:rPr lang="en-US" sz="1800" i="1" dirty="0">
                          <a:latin typeface="Arial"/>
                          <a:cs typeface="Arial"/>
                        </a:rPr>
                        <a:t>forte</a:t>
                      </a:r>
                    </a:p>
                  </a:txBody>
                  <a:tcPr anchor="ctr"/>
                </a:tc>
                <a:tc>
                  <a:txBody>
                    <a:bodyPr/>
                    <a:lstStyle/>
                    <a:p>
                      <a:pPr>
                        <a:lnSpc>
                          <a:spcPct val="130000"/>
                        </a:lnSpc>
                        <a:spcAft>
                          <a:spcPts val="600"/>
                        </a:spcAft>
                      </a:pPr>
                      <a:r>
                        <a:rPr lang="en-US" sz="1800" dirty="0">
                          <a:latin typeface="Arial"/>
                          <a:cs typeface="Arial"/>
                        </a:rPr>
                        <a:t>loud</a:t>
                      </a:r>
                    </a:p>
                  </a:txBody>
                  <a:tcPr anchor="ctr"/>
                </a:tc>
                <a:extLst>
                  <a:ext uri="{0D108BD9-81ED-4DB2-BD59-A6C34878D82A}">
                    <a16:rowId xmlns:a16="http://schemas.microsoft.com/office/drawing/2014/main" val="3301691875"/>
                  </a:ext>
                </a:extLst>
              </a:tr>
              <a:tr h="477011">
                <a:tc>
                  <a:txBody>
                    <a:bodyPr/>
                    <a:lstStyle/>
                    <a:p>
                      <a:pPr>
                        <a:lnSpc>
                          <a:spcPct val="130000"/>
                        </a:lnSpc>
                        <a:spcAft>
                          <a:spcPts val="600"/>
                        </a:spcAft>
                      </a:pPr>
                      <a:r>
                        <a:rPr lang="en-US" sz="1800" b="1" i="1">
                          <a:latin typeface="Arial"/>
                          <a:cs typeface="Arial"/>
                        </a:rPr>
                        <a:t>mf</a:t>
                      </a:r>
                      <a:endParaRPr lang="en-US" sz="1800" b="1">
                        <a:latin typeface="Arial"/>
                        <a:cs typeface="Arial"/>
                      </a:endParaRPr>
                    </a:p>
                  </a:txBody>
                  <a:tcPr anchor="ctr"/>
                </a:tc>
                <a:tc>
                  <a:txBody>
                    <a:bodyPr/>
                    <a:lstStyle/>
                    <a:p>
                      <a:pPr>
                        <a:lnSpc>
                          <a:spcPct val="130000"/>
                        </a:lnSpc>
                        <a:spcAft>
                          <a:spcPts val="600"/>
                        </a:spcAft>
                      </a:pPr>
                      <a:r>
                        <a:rPr lang="en-US" sz="1800" i="1">
                          <a:latin typeface="Arial"/>
                          <a:cs typeface="Arial"/>
                        </a:rPr>
                        <a:t>mezzo forte</a:t>
                      </a:r>
                    </a:p>
                  </a:txBody>
                  <a:tcPr anchor="ctr"/>
                </a:tc>
                <a:tc>
                  <a:txBody>
                    <a:bodyPr/>
                    <a:lstStyle/>
                    <a:p>
                      <a:pPr>
                        <a:lnSpc>
                          <a:spcPct val="130000"/>
                        </a:lnSpc>
                        <a:spcAft>
                          <a:spcPts val="600"/>
                        </a:spcAft>
                      </a:pPr>
                      <a:r>
                        <a:rPr lang="en-US" sz="1800" dirty="0">
                          <a:latin typeface="Arial"/>
                          <a:cs typeface="Arial"/>
                        </a:rPr>
                        <a:t>moderately loud</a:t>
                      </a:r>
                    </a:p>
                  </a:txBody>
                  <a:tcPr anchor="ctr"/>
                </a:tc>
                <a:extLst>
                  <a:ext uri="{0D108BD9-81ED-4DB2-BD59-A6C34878D82A}">
                    <a16:rowId xmlns:a16="http://schemas.microsoft.com/office/drawing/2014/main" val="4262462964"/>
                  </a:ext>
                </a:extLst>
              </a:tr>
              <a:tr h="477011">
                <a:tc>
                  <a:txBody>
                    <a:bodyPr/>
                    <a:lstStyle/>
                    <a:p>
                      <a:pPr>
                        <a:lnSpc>
                          <a:spcPct val="130000"/>
                        </a:lnSpc>
                        <a:spcAft>
                          <a:spcPts val="600"/>
                        </a:spcAft>
                      </a:pPr>
                      <a:endParaRPr lang="en-US" sz="1800" dirty="0">
                        <a:latin typeface="Arial" panose="020B0604020202020204" pitchFamily="34" charset="0"/>
                        <a:cs typeface="Arial" panose="020B0604020202020204" pitchFamily="34" charset="0"/>
                      </a:endParaRPr>
                    </a:p>
                  </a:txBody>
                  <a:tcPr anchor="ctr"/>
                </a:tc>
                <a:tc>
                  <a:txBody>
                    <a:bodyPr/>
                    <a:lstStyle/>
                    <a:p>
                      <a:pPr>
                        <a:lnSpc>
                          <a:spcPct val="130000"/>
                        </a:lnSpc>
                        <a:spcAft>
                          <a:spcPts val="600"/>
                        </a:spcAft>
                      </a:pPr>
                      <a:r>
                        <a:rPr lang="en-US" sz="1800" i="1" dirty="0">
                          <a:latin typeface="Arial"/>
                          <a:cs typeface="Arial"/>
                        </a:rPr>
                        <a:t>crescendo</a:t>
                      </a:r>
                    </a:p>
                  </a:txBody>
                  <a:tcPr anchor="ctr"/>
                </a:tc>
                <a:tc>
                  <a:txBody>
                    <a:bodyPr/>
                    <a:lstStyle/>
                    <a:p>
                      <a:pPr>
                        <a:lnSpc>
                          <a:spcPct val="130000"/>
                        </a:lnSpc>
                        <a:spcAft>
                          <a:spcPts val="600"/>
                        </a:spcAft>
                      </a:pPr>
                      <a:r>
                        <a:rPr lang="en-US" sz="1800" dirty="0">
                          <a:latin typeface="Arial"/>
                          <a:cs typeface="Arial"/>
                        </a:rPr>
                        <a:t>gradually get louder</a:t>
                      </a:r>
                    </a:p>
                  </a:txBody>
                  <a:tcPr anchor="ctr"/>
                </a:tc>
                <a:extLst>
                  <a:ext uri="{0D108BD9-81ED-4DB2-BD59-A6C34878D82A}">
                    <a16:rowId xmlns:a16="http://schemas.microsoft.com/office/drawing/2014/main" val="1511478003"/>
                  </a:ext>
                </a:extLst>
              </a:tr>
            </a:tbl>
          </a:graphicData>
        </a:graphic>
      </p:graphicFrame>
      <p:pic>
        <p:nvPicPr>
          <p:cNvPr id="8" name="Picture 7" descr="A black triangle shape without the small side being drawn and on the side so it is pointed on the left and open on the right. This indicates a crescendo marking in music">
            <a:extLst>
              <a:ext uri="{FF2B5EF4-FFF2-40B4-BE49-F238E27FC236}">
                <a16:creationId xmlns:a16="http://schemas.microsoft.com/office/drawing/2014/main" id="{0432E6FD-D704-516D-97DA-BF20CBFE47A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flipV="1">
            <a:off x="748495" y="4929967"/>
            <a:ext cx="685800" cy="238125"/>
          </a:xfrm>
          <a:prstGeom prst="rect">
            <a:avLst/>
          </a:prstGeom>
        </p:spPr>
      </p:pic>
      <p:sp>
        <p:nvSpPr>
          <p:cNvPr id="13" name="Rectangle: Rounded Corners 12">
            <a:extLst>
              <a:ext uri="{FF2B5EF4-FFF2-40B4-BE49-F238E27FC236}">
                <a16:creationId xmlns:a16="http://schemas.microsoft.com/office/drawing/2014/main" id="{57924E69-69F8-654D-9D11-9357BF38452A}"/>
              </a:ext>
            </a:extLst>
          </p:cNvPr>
          <p:cNvSpPr/>
          <p:nvPr/>
        </p:nvSpPr>
        <p:spPr>
          <a:xfrm>
            <a:off x="6670700" y="1436354"/>
            <a:ext cx="4453300" cy="4822563"/>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Tremolo</a:t>
            </a:r>
            <a:endParaRPr lang="en-AU" sz="1800" dirty="0">
              <a:solidFill>
                <a:schemeClr val="accent1"/>
              </a:solidFill>
              <a:latin typeface="Arial" panose="020B0604020202020204" pitchFamily="34" charset="0"/>
              <a:cs typeface="Arial" panose="020B0604020202020204" pitchFamily="34" charset="0"/>
            </a:endParaRPr>
          </a:p>
          <a:p>
            <a:pPr>
              <a:lnSpc>
                <a:spcPct val="150000"/>
              </a:lnSpc>
              <a:spcAft>
                <a:spcPts val="600"/>
              </a:spcAft>
            </a:pPr>
            <a:r>
              <a:rPr lang="en-AU" sz="1800" dirty="0">
                <a:solidFill>
                  <a:schemeClr val="accent1"/>
                </a:solidFill>
                <a:latin typeface="Arial" panose="020B0604020202020204" pitchFamily="34" charset="0"/>
                <a:cs typeface="Arial" panose="020B0604020202020204" pitchFamily="34" charset="0"/>
              </a:rPr>
              <a:t> A rapid repetition of a single note or an alternation between 2 notes in fast succession. The number of horizontal lines indicates the speed of the tremolo.</a:t>
            </a:r>
            <a:endParaRPr lang="en-AU" sz="1800" dirty="0">
              <a:solidFill>
                <a:srgbClr val="00296C"/>
              </a:solidFill>
              <a:latin typeface="+mj-lt"/>
            </a:endParaRPr>
          </a:p>
        </p:txBody>
      </p:sp>
      <p:pic>
        <p:nvPicPr>
          <p:cNvPr id="12" name="Picture 11" descr="A music note with a single line going across the stem.">
            <a:extLst>
              <a:ext uri="{FF2B5EF4-FFF2-40B4-BE49-F238E27FC236}">
                <a16:creationId xmlns:a16="http://schemas.microsoft.com/office/drawing/2014/main" id="{DE273EAD-7F2A-1AE6-7D92-5E17CD2913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9712" y="4798318"/>
            <a:ext cx="619125" cy="869723"/>
          </a:xfrm>
          <a:prstGeom prst="rect">
            <a:avLst/>
          </a:prstGeom>
        </p:spPr>
      </p:pic>
      <p:pic>
        <p:nvPicPr>
          <p:cNvPr id="16" name="Picture 15" descr="A music note with 2 horizontal lines going across the stem.">
            <a:extLst>
              <a:ext uri="{FF2B5EF4-FFF2-40B4-BE49-F238E27FC236}">
                <a16:creationId xmlns:a16="http://schemas.microsoft.com/office/drawing/2014/main" id="{BAA79703-66D5-2641-7955-4E7455ACD6D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3653" y="4772585"/>
            <a:ext cx="628996" cy="869723"/>
          </a:xfrm>
          <a:prstGeom prst="rect">
            <a:avLst/>
          </a:prstGeom>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398673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E878A-0DD0-8F31-0CA4-15883FB268DF}"/>
              </a:ext>
            </a:extLst>
          </p:cNvPr>
          <p:cNvSpPr>
            <a:spLocks noGrp="1"/>
          </p:cNvSpPr>
          <p:nvPr>
            <p:ph type="title"/>
          </p:nvPr>
        </p:nvSpPr>
        <p:spPr>
          <a:xfrm>
            <a:off x="371475" y="487000"/>
            <a:ext cx="3552825" cy="3627800"/>
          </a:xfrm>
        </p:spPr>
        <p:txBody>
          <a:bodyPr/>
          <a:lstStyle/>
          <a:p>
            <a:pPr>
              <a:lnSpc>
                <a:spcPct val="130000"/>
              </a:lnSpc>
              <a:spcAft>
                <a:spcPts val="600"/>
              </a:spcAft>
            </a:pPr>
            <a:r>
              <a:rPr lang="en-US" dirty="0"/>
              <a:t>Spring from Violin Concerto – Four Seasons</a:t>
            </a:r>
          </a:p>
        </p:txBody>
      </p:sp>
      <p:sp>
        <p:nvSpPr>
          <p:cNvPr id="2" name="Slide Number Placeholder 1">
            <a:extLst>
              <a:ext uri="{FF2B5EF4-FFF2-40B4-BE49-F238E27FC236}">
                <a16:creationId xmlns:a16="http://schemas.microsoft.com/office/drawing/2014/main" id="{4EEE2EAB-7EC3-F7DD-2FC5-CCFA53C3DB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pic>
        <p:nvPicPr>
          <p:cNvPr id="4" name="Picture 3" descr="A sheet music with lines and notes.">
            <a:extLst>
              <a:ext uri="{FF2B5EF4-FFF2-40B4-BE49-F238E27FC236}">
                <a16:creationId xmlns:a16="http://schemas.microsoft.com/office/drawing/2014/main" id="{7ED143D3-113D-E7CD-436F-DD77596C41E8}"/>
              </a:ext>
            </a:extLst>
          </p:cNvPr>
          <p:cNvPicPr>
            <a:picLocks noChangeAspect="1"/>
          </p:cNvPicPr>
          <p:nvPr/>
        </p:nvPicPr>
        <p:blipFill>
          <a:blip r:embed="rId2"/>
          <a:stretch>
            <a:fillRect/>
          </a:stretch>
        </p:blipFill>
        <p:spPr>
          <a:xfrm>
            <a:off x="6559631" y="0"/>
            <a:ext cx="4728197" cy="6863441"/>
          </a:xfrm>
          <a:prstGeom prst="rect">
            <a:avLst/>
          </a:prstGeom>
        </p:spPr>
      </p:pic>
    </p:spTree>
    <p:extLst>
      <p:ext uri="{BB962C8B-B14F-4D97-AF65-F5344CB8AC3E}">
        <p14:creationId xmlns:p14="http://schemas.microsoft.com/office/powerpoint/2010/main" val="277000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E878A-0DD0-8F31-0CA4-15883FB268DF}"/>
              </a:ext>
            </a:extLst>
          </p:cNvPr>
          <p:cNvSpPr>
            <a:spLocks noGrp="1"/>
          </p:cNvSpPr>
          <p:nvPr>
            <p:ph type="title"/>
          </p:nvPr>
        </p:nvSpPr>
        <p:spPr>
          <a:xfrm>
            <a:off x="371475" y="-825078"/>
            <a:ext cx="11222400" cy="825078"/>
          </a:xfrm>
        </p:spPr>
        <p:txBody>
          <a:bodyPr/>
          <a:lstStyle/>
          <a:p>
            <a:pPr>
              <a:lnSpc>
                <a:spcPct val="130000"/>
              </a:lnSpc>
              <a:spcAft>
                <a:spcPts val="600"/>
              </a:spcAft>
            </a:pPr>
            <a:r>
              <a:rPr lang="en-US" dirty="0"/>
              <a:t>Spring from Violin Concerto – Four Seasons – Melody</a:t>
            </a:r>
          </a:p>
        </p:txBody>
      </p:sp>
      <p:sp>
        <p:nvSpPr>
          <p:cNvPr id="2" name="Slide Number Placeholder 1">
            <a:extLst>
              <a:ext uri="{FF2B5EF4-FFF2-40B4-BE49-F238E27FC236}">
                <a16:creationId xmlns:a16="http://schemas.microsoft.com/office/drawing/2014/main" id="{4EEE2EAB-7EC3-F7DD-2FC5-CCFA53C3DB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pic>
        <p:nvPicPr>
          <p:cNvPr id="5" name="Picture 4" descr="A sheet music with notes.">
            <a:extLst>
              <a:ext uri="{FF2B5EF4-FFF2-40B4-BE49-F238E27FC236}">
                <a16:creationId xmlns:a16="http://schemas.microsoft.com/office/drawing/2014/main" id="{11C2CBCE-54EA-8E48-D33C-6097E7DFD8FE}"/>
              </a:ext>
            </a:extLst>
          </p:cNvPr>
          <p:cNvPicPr>
            <a:picLocks noChangeAspect="1"/>
          </p:cNvPicPr>
          <p:nvPr/>
        </p:nvPicPr>
        <p:blipFill>
          <a:blip r:embed="rId2"/>
          <a:stretch>
            <a:fillRect/>
          </a:stretch>
        </p:blipFill>
        <p:spPr>
          <a:xfrm>
            <a:off x="142875" y="664378"/>
            <a:ext cx="10160000" cy="5672922"/>
          </a:xfrm>
          <a:prstGeom prst="rect">
            <a:avLst/>
          </a:prstGeom>
        </p:spPr>
      </p:pic>
    </p:spTree>
    <p:extLst>
      <p:ext uri="{BB962C8B-B14F-4D97-AF65-F5344CB8AC3E}">
        <p14:creationId xmlns:p14="http://schemas.microsoft.com/office/powerpoint/2010/main" val="367855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E878A-0DD0-8F31-0CA4-15883FB268DF}"/>
              </a:ext>
            </a:extLst>
          </p:cNvPr>
          <p:cNvSpPr>
            <a:spLocks noGrp="1"/>
          </p:cNvSpPr>
          <p:nvPr>
            <p:ph type="title"/>
          </p:nvPr>
        </p:nvSpPr>
        <p:spPr>
          <a:xfrm>
            <a:off x="371475" y="-1002878"/>
            <a:ext cx="11484000" cy="825078"/>
          </a:xfrm>
        </p:spPr>
        <p:txBody>
          <a:bodyPr/>
          <a:lstStyle/>
          <a:p>
            <a:pPr>
              <a:lnSpc>
                <a:spcPct val="130000"/>
              </a:lnSpc>
              <a:spcAft>
                <a:spcPts val="600"/>
              </a:spcAft>
            </a:pPr>
            <a:r>
              <a:rPr lang="en-US" dirty="0"/>
              <a:t>Spring from Violin Concerto – Four Seasons – Harmony</a:t>
            </a:r>
          </a:p>
        </p:txBody>
      </p:sp>
      <p:sp>
        <p:nvSpPr>
          <p:cNvPr id="2" name="Slide Number Placeholder 1">
            <a:extLst>
              <a:ext uri="{FF2B5EF4-FFF2-40B4-BE49-F238E27FC236}">
                <a16:creationId xmlns:a16="http://schemas.microsoft.com/office/drawing/2014/main" id="{4EEE2EAB-7EC3-F7DD-2FC5-CCFA53C3DB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pic>
        <p:nvPicPr>
          <p:cNvPr id="4" name="Picture 3" descr="A sheet music with music notes.">
            <a:extLst>
              <a:ext uri="{FF2B5EF4-FFF2-40B4-BE49-F238E27FC236}">
                <a16:creationId xmlns:a16="http://schemas.microsoft.com/office/drawing/2014/main" id="{398E028C-BD96-F1F8-3217-E887B6754B12}"/>
              </a:ext>
            </a:extLst>
          </p:cNvPr>
          <p:cNvPicPr>
            <a:picLocks noChangeAspect="1"/>
          </p:cNvPicPr>
          <p:nvPr/>
        </p:nvPicPr>
        <p:blipFill>
          <a:blip r:embed="rId2"/>
          <a:stretch>
            <a:fillRect/>
          </a:stretch>
        </p:blipFill>
        <p:spPr>
          <a:xfrm>
            <a:off x="282575" y="565056"/>
            <a:ext cx="10119360" cy="5880288"/>
          </a:xfrm>
          <a:prstGeom prst="rect">
            <a:avLst/>
          </a:prstGeom>
        </p:spPr>
      </p:pic>
    </p:spTree>
    <p:extLst>
      <p:ext uri="{BB962C8B-B14F-4D97-AF65-F5344CB8AC3E}">
        <p14:creationId xmlns:p14="http://schemas.microsoft.com/office/powerpoint/2010/main" val="154205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sz="4000" dirty="0">
                <a:latin typeface="Arial" panose="020B0604020202020204" pitchFamily="34" charset="0"/>
                <a:cs typeface="Arial" panose="020B0604020202020204" pitchFamily="34" charset="0"/>
              </a:rPr>
              <a:t>Musical terms (1)</a:t>
            </a:r>
          </a:p>
        </p:txBody>
      </p:sp>
      <p:sp>
        <p:nvSpPr>
          <p:cNvPr id="10" name="Oval 9">
            <a:extLst>
              <a:ext uri="{FF2B5EF4-FFF2-40B4-BE49-F238E27FC236}">
                <a16:creationId xmlns:a16="http://schemas.microsoft.com/office/drawing/2014/main" id="{F070CC8C-640B-08EF-9271-DB9509374F64}"/>
              </a:ext>
            </a:extLst>
          </p:cNvPr>
          <p:cNvSpPr/>
          <p:nvPr/>
        </p:nvSpPr>
        <p:spPr>
          <a:xfrm>
            <a:off x="348000" y="3554360"/>
            <a:ext cx="2999740" cy="29616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182563">
              <a:lnSpc>
                <a:spcPct val="150000"/>
              </a:lnSpc>
              <a:spcAft>
                <a:spcPts val="600"/>
              </a:spcAft>
            </a:pPr>
            <a:endParaRPr lang="en-AU" sz="1800" b="1" dirty="0">
              <a:solidFill>
                <a:schemeClr val="tx1"/>
              </a:solidFill>
              <a:latin typeface="Arial" panose="020B0604020202020204" pitchFamily="34" charset="0"/>
              <a:ea typeface="+mn-lt"/>
              <a:cs typeface="Arial" panose="020B0604020202020204" pitchFamily="34" charset="0"/>
            </a:endParaRPr>
          </a:p>
          <a:p>
            <a:pPr marL="182563">
              <a:lnSpc>
                <a:spcPct val="150000"/>
              </a:lnSpc>
              <a:spcAft>
                <a:spcPts val="600"/>
              </a:spcAft>
            </a:pPr>
            <a:r>
              <a:rPr lang="en-AU" sz="1800" b="1" dirty="0">
                <a:solidFill>
                  <a:schemeClr val="tx1"/>
                </a:solidFill>
                <a:latin typeface="Arial" panose="020B0604020202020204" pitchFamily="34" charset="0"/>
                <a:ea typeface="+mn-lt"/>
                <a:cs typeface="Arial" panose="020B0604020202020204" pitchFamily="34" charset="0"/>
              </a:rPr>
              <a:t>Staff</a:t>
            </a:r>
            <a:r>
              <a:rPr lang="en-AU" sz="1800" dirty="0">
                <a:solidFill>
                  <a:schemeClr val="tx1"/>
                </a:solidFill>
                <a:latin typeface="Arial" panose="020B0604020202020204" pitchFamily="34" charset="0"/>
                <a:ea typeface="+mn-lt"/>
                <a:cs typeface="Arial" panose="020B0604020202020204" pitchFamily="34" charset="0"/>
              </a:rPr>
              <a:t> – five lines </a:t>
            </a:r>
          </a:p>
          <a:p>
            <a:pPr marL="182563">
              <a:lnSpc>
                <a:spcPct val="150000"/>
              </a:lnSpc>
              <a:spcAft>
                <a:spcPts val="600"/>
              </a:spcAft>
            </a:pPr>
            <a:r>
              <a:rPr lang="en-AU" sz="1800" dirty="0">
                <a:solidFill>
                  <a:schemeClr val="tx1"/>
                </a:solidFill>
                <a:latin typeface="Arial" panose="020B0604020202020204" pitchFamily="34" charset="0"/>
                <a:ea typeface="+mn-lt"/>
                <a:cs typeface="Arial" panose="020B0604020202020204" pitchFamily="34" charset="0"/>
              </a:rPr>
              <a:t>of manuscript.</a:t>
            </a:r>
            <a:endParaRPr lang="en-US" sz="1800" dirty="0">
              <a:solidFill>
                <a:schemeClr val="tx1"/>
              </a:solidFill>
              <a:latin typeface="Arial" panose="020B0604020202020204" pitchFamily="34" charset="0"/>
              <a:cs typeface="Arial" panose="020B0604020202020204" pitchFamily="34" charset="0"/>
            </a:endParaRPr>
          </a:p>
        </p:txBody>
      </p:sp>
      <p:pic>
        <p:nvPicPr>
          <p:cNvPr id="11" name="Picture 10" descr="Staff.">
            <a:extLst>
              <a:ext uri="{FF2B5EF4-FFF2-40B4-BE49-F238E27FC236}">
                <a16:creationId xmlns:a16="http://schemas.microsoft.com/office/drawing/2014/main" id="{1695FF12-930B-B3E0-4CDA-4EC045D2E005}"/>
              </a:ext>
            </a:extLst>
          </p:cNvPr>
          <p:cNvPicPr>
            <a:picLocks noChangeAspect="1"/>
          </p:cNvPicPr>
          <p:nvPr/>
        </p:nvPicPr>
        <p:blipFill>
          <a:blip r:embed="rId2"/>
          <a:stretch>
            <a:fillRect/>
          </a:stretch>
        </p:blipFill>
        <p:spPr>
          <a:xfrm>
            <a:off x="1357332" y="3848030"/>
            <a:ext cx="981075" cy="981075"/>
          </a:xfrm>
          <a:prstGeom prst="rect">
            <a:avLst/>
          </a:prstGeom>
        </p:spPr>
      </p:pic>
      <p:sp>
        <p:nvSpPr>
          <p:cNvPr id="9" name="Oval 8">
            <a:extLst>
              <a:ext uri="{FF2B5EF4-FFF2-40B4-BE49-F238E27FC236}">
                <a16:creationId xmlns:a16="http://schemas.microsoft.com/office/drawing/2014/main" id="{AFEF97FF-4794-D14F-F22A-3AEFF7507918}"/>
              </a:ext>
            </a:extLst>
          </p:cNvPr>
          <p:cNvSpPr/>
          <p:nvPr/>
        </p:nvSpPr>
        <p:spPr>
          <a:xfrm>
            <a:off x="2625866" y="1431324"/>
            <a:ext cx="3901172" cy="409156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600"/>
              </a:spcAft>
            </a:pPr>
            <a:endParaRPr lang="en-AU" sz="1800" dirty="0">
              <a:solidFill>
                <a:schemeClr val="bg1"/>
              </a:solidFill>
              <a:ea typeface="+mn-lt"/>
              <a:cs typeface="+mn-lt"/>
            </a:endParaRPr>
          </a:p>
          <a:p>
            <a:pPr>
              <a:lnSpc>
                <a:spcPct val="150000"/>
              </a:lnSpc>
              <a:spcAft>
                <a:spcPts val="600"/>
              </a:spcAft>
            </a:pPr>
            <a:endParaRPr lang="en-AU" sz="1800" dirty="0">
              <a:solidFill>
                <a:schemeClr val="bg1"/>
              </a:solidFill>
              <a:ea typeface="+mn-lt"/>
              <a:cs typeface="+mn-lt"/>
            </a:endParaRPr>
          </a:p>
          <a:p>
            <a:pPr marL="274638">
              <a:lnSpc>
                <a:spcPct val="150000"/>
              </a:lnSpc>
              <a:spcAft>
                <a:spcPts val="600"/>
              </a:spcAft>
            </a:pPr>
            <a:r>
              <a:rPr lang="en-AU" sz="1800" b="1" dirty="0">
                <a:solidFill>
                  <a:schemeClr val="bg1"/>
                </a:solidFill>
                <a:ea typeface="+mn-lt"/>
                <a:cs typeface="Arial" panose="020B0604020202020204" pitchFamily="34" charset="0"/>
              </a:rPr>
              <a:t>Treble clef </a:t>
            </a:r>
            <a:r>
              <a:rPr lang="en-AU" sz="1800" dirty="0">
                <a:solidFill>
                  <a:schemeClr val="bg1"/>
                </a:solidFill>
                <a:ea typeface="+mn-lt"/>
                <a:cs typeface="Arial" panose="020B0604020202020204" pitchFamily="34" charset="0"/>
              </a:rPr>
              <a:t>– a symbol that shows the higher notes on the staff. Typically, above middle C.</a:t>
            </a:r>
            <a:endParaRPr lang="en-US" sz="1800" dirty="0">
              <a:solidFill>
                <a:schemeClr val="bg1"/>
              </a:solidFill>
              <a:cs typeface="Arial" panose="020B0604020202020204" pitchFamily="34" charset="0"/>
            </a:endParaRPr>
          </a:p>
        </p:txBody>
      </p:sp>
      <p:pic>
        <p:nvPicPr>
          <p:cNvPr id="8" name="Graphic 7" descr="Treble clef symbol on the staff. The treble clef curves around the 5 lines.">
            <a:extLst>
              <a:ext uri="{FF2B5EF4-FFF2-40B4-BE49-F238E27FC236}">
                <a16:creationId xmlns:a16="http://schemas.microsoft.com/office/drawing/2014/main" id="{1486AC71-8349-910F-9757-AD6C6A1000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85156" y="1717457"/>
            <a:ext cx="531988" cy="1025047"/>
          </a:xfrm>
          <a:prstGeom prst="rect">
            <a:avLst/>
          </a:prstGeom>
        </p:spPr>
      </p:pic>
      <p:sp>
        <p:nvSpPr>
          <p:cNvPr id="12" name="Oval 11">
            <a:extLst>
              <a:ext uri="{FF2B5EF4-FFF2-40B4-BE49-F238E27FC236}">
                <a16:creationId xmlns:a16="http://schemas.microsoft.com/office/drawing/2014/main" id="{EBCE47E4-44AB-3156-B825-C569041B5E26}"/>
              </a:ext>
            </a:extLst>
          </p:cNvPr>
          <p:cNvSpPr/>
          <p:nvPr/>
        </p:nvSpPr>
        <p:spPr>
          <a:xfrm>
            <a:off x="5977083" y="2306542"/>
            <a:ext cx="3717316" cy="3940068"/>
          </a:xfrm>
          <a:prstGeom prst="ellipse">
            <a:avLst/>
          </a:prstGeom>
          <a:solidFill>
            <a:srgbClr val="E2F9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58788">
              <a:lnSpc>
                <a:spcPct val="150000"/>
              </a:lnSpc>
              <a:spcAft>
                <a:spcPts val="600"/>
              </a:spcAft>
            </a:pPr>
            <a:endParaRPr lang="en-AU" sz="1800" dirty="0">
              <a:solidFill>
                <a:schemeClr val="bg1"/>
              </a:solidFill>
              <a:ea typeface="+mn-lt"/>
              <a:cs typeface="+mn-lt"/>
            </a:endParaRPr>
          </a:p>
          <a:p>
            <a:pPr marL="458788">
              <a:lnSpc>
                <a:spcPct val="150000"/>
              </a:lnSpc>
              <a:spcAft>
                <a:spcPts val="600"/>
              </a:spcAft>
            </a:pPr>
            <a:endParaRPr lang="en-AU" sz="1800" dirty="0">
              <a:solidFill>
                <a:schemeClr val="bg1"/>
              </a:solidFill>
              <a:ea typeface="+mn-lt"/>
              <a:cs typeface="+mn-lt"/>
            </a:endParaRPr>
          </a:p>
          <a:p>
            <a:pPr marL="458788">
              <a:lnSpc>
                <a:spcPct val="150000"/>
              </a:lnSpc>
              <a:spcAft>
                <a:spcPts val="600"/>
              </a:spcAft>
            </a:pPr>
            <a:r>
              <a:rPr lang="en-AU" sz="1800" b="1" dirty="0">
                <a:solidFill>
                  <a:schemeClr val="tx1"/>
                </a:solidFill>
                <a:latin typeface="Arial" panose="020B0604020202020204" pitchFamily="34" charset="0"/>
                <a:ea typeface="+mn-lt"/>
                <a:cs typeface="Arial" panose="020B0604020202020204" pitchFamily="34" charset="0"/>
              </a:rPr>
              <a:t>Bass clef </a:t>
            </a:r>
            <a:r>
              <a:rPr lang="en-AU" sz="1800" dirty="0">
                <a:solidFill>
                  <a:schemeClr val="tx1"/>
                </a:solidFill>
                <a:latin typeface="Arial" panose="020B0604020202020204" pitchFamily="34" charset="0"/>
                <a:ea typeface="+mn-lt"/>
                <a:cs typeface="Arial" panose="020B0604020202020204" pitchFamily="34" charset="0"/>
              </a:rPr>
              <a:t>– a symbol that shows </a:t>
            </a:r>
          </a:p>
          <a:p>
            <a:pPr marL="458788">
              <a:lnSpc>
                <a:spcPct val="150000"/>
              </a:lnSpc>
              <a:spcAft>
                <a:spcPts val="600"/>
              </a:spcAft>
            </a:pPr>
            <a:r>
              <a:rPr lang="en-AU" sz="1800" dirty="0">
                <a:solidFill>
                  <a:schemeClr val="tx1"/>
                </a:solidFill>
                <a:latin typeface="Arial" panose="020B0604020202020204" pitchFamily="34" charset="0"/>
                <a:ea typeface="+mn-lt"/>
                <a:cs typeface="Arial" panose="020B0604020202020204" pitchFamily="34" charset="0"/>
              </a:rPr>
              <a:t>the lower notes on the staff. Typically, below middle C.</a:t>
            </a:r>
            <a:endParaRPr lang="en-US" sz="1800" dirty="0">
              <a:solidFill>
                <a:schemeClr val="tx1"/>
              </a:solidFill>
              <a:latin typeface="Arial" panose="020B0604020202020204" pitchFamily="34" charset="0"/>
              <a:cs typeface="Arial" panose="020B0604020202020204" pitchFamily="34" charset="0"/>
            </a:endParaRPr>
          </a:p>
        </p:txBody>
      </p:sp>
      <p:pic>
        <p:nvPicPr>
          <p:cNvPr id="13" name="Picture 12" descr="Bass clef on the staff. The bass clef curves around the 5 lines.">
            <a:extLst>
              <a:ext uri="{FF2B5EF4-FFF2-40B4-BE49-F238E27FC236}">
                <a16:creationId xmlns:a16="http://schemas.microsoft.com/office/drawing/2014/main" id="{0FEF1FC8-5D08-1022-21D2-5DC49A6740B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81856" y="2775779"/>
            <a:ext cx="1107770" cy="701326"/>
          </a:xfrm>
          <a:prstGeom prst="rect">
            <a:avLst/>
          </a:prstGeom>
        </p:spPr>
      </p:pic>
      <p:sp>
        <p:nvSpPr>
          <p:cNvPr id="15" name="Oval 14">
            <a:extLst>
              <a:ext uri="{FF2B5EF4-FFF2-40B4-BE49-F238E27FC236}">
                <a16:creationId xmlns:a16="http://schemas.microsoft.com/office/drawing/2014/main" id="{BE0372CB-59DF-7C36-8815-5929C3A560E8}"/>
              </a:ext>
            </a:extLst>
          </p:cNvPr>
          <p:cNvSpPr/>
          <p:nvPr/>
        </p:nvSpPr>
        <p:spPr>
          <a:xfrm>
            <a:off x="8846916" y="1036061"/>
            <a:ext cx="2999740" cy="296164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dirty="0">
              <a:solidFill>
                <a:schemeClr val="tx1"/>
              </a:solidFill>
              <a:ea typeface="+mn-lt"/>
              <a:cs typeface="+mn-lt"/>
            </a:endParaRPr>
          </a:p>
          <a:p>
            <a:pPr algn="ctr">
              <a:lnSpc>
                <a:spcPct val="150000"/>
              </a:lnSpc>
            </a:pPr>
            <a:endParaRPr lang="en-AU" sz="1800" b="1" dirty="0">
              <a:solidFill>
                <a:schemeClr val="tx1"/>
              </a:solidFill>
              <a:ea typeface="+mn-lt"/>
              <a:cs typeface="+mn-lt"/>
            </a:endParaRPr>
          </a:p>
          <a:p>
            <a:pPr marL="366713">
              <a:lnSpc>
                <a:spcPct val="150000"/>
              </a:lnSpc>
              <a:spcAft>
                <a:spcPts val="600"/>
              </a:spcAft>
            </a:pPr>
            <a:r>
              <a:rPr lang="en-AU" sz="1800" b="1" dirty="0">
                <a:solidFill>
                  <a:schemeClr val="tx1"/>
                </a:solidFill>
                <a:latin typeface="Arial" panose="020B0604020202020204" pitchFamily="34" charset="0"/>
                <a:ea typeface="+mn-lt"/>
                <a:cs typeface="Arial" panose="020B0604020202020204" pitchFamily="34" charset="0"/>
              </a:rPr>
              <a:t>Grand staff</a:t>
            </a:r>
            <a:r>
              <a:rPr lang="en-AU" sz="1800" dirty="0">
                <a:solidFill>
                  <a:schemeClr val="tx1"/>
                </a:solidFill>
                <a:latin typeface="Arial" panose="020B0604020202020204" pitchFamily="34" charset="0"/>
                <a:ea typeface="+mn-lt"/>
                <a:cs typeface="Arial" panose="020B0604020202020204" pitchFamily="34" charset="0"/>
              </a:rPr>
              <a:t> –treble and bass clef.</a:t>
            </a:r>
            <a:endParaRPr lang="en-US" dirty="0">
              <a:solidFill>
                <a:schemeClr val="tx1"/>
              </a:solidFill>
              <a:latin typeface="Arial" panose="020B0604020202020204" pitchFamily="34" charset="0"/>
              <a:cs typeface="Arial" panose="020B0604020202020204" pitchFamily="34" charset="0"/>
            </a:endParaRPr>
          </a:p>
        </p:txBody>
      </p:sp>
      <p:pic>
        <p:nvPicPr>
          <p:cNvPr id="18" name="Picture 17" descr="Grand staff symbols. These symbols curve around the 5 lines">
            <a:extLst>
              <a:ext uri="{FF2B5EF4-FFF2-40B4-BE49-F238E27FC236}">
                <a16:creationId xmlns:a16="http://schemas.microsoft.com/office/drawing/2014/main" id="{0561307B-30B5-6AC3-9FA4-9B50FFDCABE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752980" y="1300787"/>
            <a:ext cx="1249604" cy="929193"/>
          </a:xfrm>
          <a:prstGeom prst="rect">
            <a:avLst/>
          </a:prstGeom>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spTree>
    <p:extLst>
      <p:ext uri="{BB962C8B-B14F-4D97-AF65-F5344CB8AC3E}">
        <p14:creationId xmlns:p14="http://schemas.microsoft.com/office/powerpoint/2010/main" val="257632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E878A-0DD0-8F31-0CA4-15883FB268DF}"/>
              </a:ext>
            </a:extLst>
          </p:cNvPr>
          <p:cNvSpPr>
            <a:spLocks noGrp="1"/>
          </p:cNvSpPr>
          <p:nvPr>
            <p:ph type="title"/>
          </p:nvPr>
        </p:nvSpPr>
        <p:spPr>
          <a:xfrm>
            <a:off x="371475" y="-825078"/>
            <a:ext cx="11484000" cy="825078"/>
          </a:xfrm>
        </p:spPr>
        <p:txBody>
          <a:bodyPr/>
          <a:lstStyle/>
          <a:p>
            <a:pPr>
              <a:lnSpc>
                <a:spcPct val="130000"/>
              </a:lnSpc>
              <a:spcAft>
                <a:spcPts val="600"/>
              </a:spcAft>
            </a:pPr>
            <a:r>
              <a:rPr lang="en-US" dirty="0"/>
              <a:t>Spring from Violin Concerto – Four Seasons – Bass</a:t>
            </a:r>
          </a:p>
        </p:txBody>
      </p:sp>
      <p:sp>
        <p:nvSpPr>
          <p:cNvPr id="2" name="Slide Number Placeholder 1">
            <a:extLst>
              <a:ext uri="{FF2B5EF4-FFF2-40B4-BE49-F238E27FC236}">
                <a16:creationId xmlns:a16="http://schemas.microsoft.com/office/drawing/2014/main" id="{4EEE2EAB-7EC3-F7DD-2FC5-CCFA53C3DB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pic>
        <p:nvPicPr>
          <p:cNvPr id="5" name="Picture 4" descr="A sheet music with music notes.">
            <a:extLst>
              <a:ext uri="{FF2B5EF4-FFF2-40B4-BE49-F238E27FC236}">
                <a16:creationId xmlns:a16="http://schemas.microsoft.com/office/drawing/2014/main" id="{42D08291-2C01-F919-FB22-38C62034475F}"/>
              </a:ext>
            </a:extLst>
          </p:cNvPr>
          <p:cNvPicPr>
            <a:picLocks noChangeAspect="1"/>
          </p:cNvPicPr>
          <p:nvPr/>
        </p:nvPicPr>
        <p:blipFill>
          <a:blip r:embed="rId2"/>
          <a:stretch>
            <a:fillRect/>
          </a:stretch>
        </p:blipFill>
        <p:spPr>
          <a:xfrm>
            <a:off x="0" y="596461"/>
            <a:ext cx="10373360" cy="5711378"/>
          </a:xfrm>
          <a:prstGeom prst="rect">
            <a:avLst/>
          </a:prstGeom>
        </p:spPr>
      </p:pic>
    </p:spTree>
    <p:extLst>
      <p:ext uri="{BB962C8B-B14F-4D97-AF65-F5344CB8AC3E}">
        <p14:creationId xmlns:p14="http://schemas.microsoft.com/office/powerpoint/2010/main" val="88669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rPr>
              <a:t> </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and the NSW Curriculum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vert="horz" lIns="0" tIns="0" rIns="0" bIns="0" rtlCol="0" anchor="t">
            <a:noAutofit/>
          </a:bodyPr>
          <a:lstStyle/>
          <a:p>
            <a:r>
              <a:rPr lang="en-AU" dirty="0">
                <a:latin typeface="Arial" panose="020B0604020202020204" pitchFamily="34" charset="0"/>
                <a:cs typeface="Arial" panose="020B0604020202020204" pitchFamily="34" charset="0"/>
                <a:hlinkClick r:id="rId5"/>
              </a:rPr>
              <a:t>Music 7–10</a:t>
            </a:r>
            <a:r>
              <a:rPr lang="en-AU" dirty="0">
                <a:latin typeface="Arial" panose="020B0604020202020204" pitchFamily="34" charset="0"/>
                <a:cs typeface="Arial" panose="020B0604020202020204" pitchFamily="34" charset="0"/>
              </a:rPr>
              <a:t> © Syllabus NSW Education Standards Authority (NESA) for and on behalf of the Crown in right of the State of New South Wales, 2024.</a:t>
            </a:r>
          </a:p>
          <a:p>
            <a:r>
              <a:rPr lang="en-AU" dirty="0" err="1">
                <a:effectLst/>
                <a:latin typeface="Arial" panose="020B0604020202020204" pitchFamily="34" charset="0"/>
                <a:ea typeface="Calibri" panose="020F0502020204030204" pitchFamily="34" charset="0"/>
              </a:rPr>
              <a:t>BarronimoMusic</a:t>
            </a:r>
            <a:r>
              <a:rPr lang="en-AU" dirty="0">
                <a:effectLst/>
                <a:latin typeface="Arial" panose="020B0604020202020204" pitchFamily="34" charset="0"/>
                <a:ea typeface="Calibri" panose="020F0502020204030204" pitchFamily="34" charset="0"/>
              </a:rPr>
              <a:t> (10 April 2012) </a:t>
            </a:r>
            <a:r>
              <a:rPr lang="en-AU" u="sng" dirty="0">
                <a:solidFill>
                  <a:srgbClr val="001C4A"/>
                </a:solidFill>
                <a:effectLst/>
                <a:latin typeface="Arial" panose="020B0604020202020204" pitchFamily="34" charset="0"/>
                <a:ea typeface="Calibri" panose="020F0502020204030204" pitchFamily="34" charset="0"/>
                <a:hlinkClick r:id="rId6"/>
              </a:rPr>
              <a:t>'Every Good Boy Deserves Football' [video]</a:t>
            </a:r>
            <a:r>
              <a:rPr lang="en-AU" dirty="0">
                <a:effectLst/>
                <a:latin typeface="Arial" panose="020B0604020202020204" pitchFamily="34" charset="0"/>
                <a:ea typeface="Calibri" panose="020F0502020204030204" pitchFamily="34" charset="0"/>
              </a:rPr>
              <a:t>, </a:t>
            </a:r>
            <a:r>
              <a:rPr lang="en-AU" i="1" dirty="0" err="1">
                <a:effectLst/>
                <a:latin typeface="Arial" panose="020B0604020202020204" pitchFamily="34" charset="0"/>
                <a:ea typeface="Calibri" panose="020F0502020204030204" pitchFamily="34" charset="0"/>
              </a:rPr>
              <a:t>BarronimoMusic</a:t>
            </a:r>
            <a:r>
              <a:rPr lang="en-AU" dirty="0">
                <a:effectLst/>
                <a:latin typeface="Arial" panose="020B0604020202020204" pitchFamily="34" charset="0"/>
                <a:ea typeface="Calibri" panose="020F0502020204030204" pitchFamily="34" charset="0"/>
              </a:rPr>
              <a:t>, YouTube, accessed 9 August 2024.</a:t>
            </a:r>
          </a:p>
          <a:p>
            <a:r>
              <a:rPr lang="en-AU" dirty="0">
                <a:effectLst/>
                <a:latin typeface="Arial" panose="020B0604020202020204" pitchFamily="34" charset="0"/>
                <a:ea typeface="Calibri" panose="020F0502020204030204" pitchFamily="34" charset="0"/>
              </a:rPr>
              <a:t>Mr. Henry's Music World (2 August 2022) </a:t>
            </a:r>
            <a:r>
              <a:rPr lang="en-AU" u="sng" dirty="0">
                <a:solidFill>
                  <a:srgbClr val="001C4A"/>
                </a:solidFill>
                <a:effectLst/>
                <a:latin typeface="Arial" panose="020B0604020202020204" pitchFamily="34" charset="0"/>
                <a:ea typeface="Calibri" panose="020F0502020204030204" pitchFamily="34" charset="0"/>
                <a:hlinkClick r:id="rId7"/>
              </a:rPr>
              <a:t>'Reading the Music Staff: Lines &amp; Spaces Game!' [video]</a:t>
            </a:r>
            <a:r>
              <a:rPr lang="en-AU" dirty="0">
                <a:effectLst/>
                <a:latin typeface="Arial" panose="020B0604020202020204" pitchFamily="34" charset="0"/>
                <a:ea typeface="Calibri" panose="020F0502020204030204" pitchFamily="34" charset="0"/>
              </a:rPr>
              <a:t>, </a:t>
            </a:r>
            <a:r>
              <a:rPr lang="en-AU" i="1" dirty="0">
                <a:effectLst/>
                <a:latin typeface="Arial" panose="020B0604020202020204" pitchFamily="34" charset="0"/>
                <a:ea typeface="Calibri" panose="020F0502020204030204" pitchFamily="34" charset="0"/>
              </a:rPr>
              <a:t>Mr. Henry’s Music World</a:t>
            </a:r>
            <a:r>
              <a:rPr lang="en-AU" dirty="0">
                <a:effectLst/>
                <a:latin typeface="Arial" panose="020B0604020202020204" pitchFamily="34" charset="0"/>
                <a:ea typeface="Calibri" panose="020F0502020204030204" pitchFamily="34" charset="0"/>
              </a:rPr>
              <a:t>, YouTube, accessed 9 August 2024.</a:t>
            </a:r>
          </a:p>
          <a:p>
            <a:r>
              <a:rPr lang="en-AU" dirty="0" err="1">
                <a:effectLst/>
                <a:latin typeface="Arial" panose="020B0604020202020204" pitchFamily="34" charset="0"/>
                <a:ea typeface="Calibri" panose="020F0502020204030204" pitchFamily="34" charset="0"/>
              </a:rPr>
              <a:t>QuaverEd</a:t>
            </a:r>
            <a:r>
              <a:rPr lang="en-AU" dirty="0">
                <a:effectLst/>
                <a:latin typeface="Arial" panose="020B0604020202020204" pitchFamily="34" charset="0"/>
                <a:ea typeface="Calibri" panose="020F0502020204030204" pitchFamily="34" charset="0"/>
              </a:rPr>
              <a:t> (18 October 2012) </a:t>
            </a:r>
            <a:r>
              <a:rPr lang="en-AU" u="sng" dirty="0">
                <a:solidFill>
                  <a:srgbClr val="001C4A"/>
                </a:solidFill>
                <a:effectLst/>
                <a:latin typeface="Arial" panose="020B0604020202020204" pitchFamily="34" charset="0"/>
                <a:ea typeface="Calibri" panose="020F0502020204030204" pitchFamily="34" charset="0"/>
                <a:hlinkClick r:id="rId8"/>
              </a:rPr>
              <a:t>'"Lines &amp; Spaces" Episode #9 Preview - Quaver's Marvelous World of Music' [video]</a:t>
            </a:r>
            <a:r>
              <a:rPr lang="en-AU" dirty="0">
                <a:effectLst/>
                <a:latin typeface="Arial" panose="020B0604020202020204" pitchFamily="34" charset="0"/>
                <a:ea typeface="Calibri" panose="020F0502020204030204" pitchFamily="34" charset="0"/>
              </a:rPr>
              <a:t>, </a:t>
            </a:r>
            <a:r>
              <a:rPr lang="en-AU" i="1" dirty="0" err="1">
                <a:effectLst/>
                <a:latin typeface="Arial" panose="020B0604020202020204" pitchFamily="34" charset="0"/>
                <a:ea typeface="Calibri" panose="020F0502020204030204" pitchFamily="34" charset="0"/>
              </a:rPr>
              <a:t>QuaverEd</a:t>
            </a:r>
            <a:r>
              <a:rPr lang="en-AU" i="1" dirty="0">
                <a:effectLst/>
                <a:latin typeface="Arial" panose="020B0604020202020204" pitchFamily="34" charset="0"/>
                <a:ea typeface="Calibri" panose="020F0502020204030204" pitchFamily="34" charset="0"/>
              </a:rPr>
              <a:t>,</a:t>
            </a:r>
            <a:r>
              <a:rPr lang="en-AU" dirty="0">
                <a:effectLst/>
                <a:latin typeface="Arial" panose="020B0604020202020204" pitchFamily="34" charset="0"/>
                <a:ea typeface="Calibri" panose="020F0502020204030204" pitchFamily="34" charset="0"/>
              </a:rPr>
              <a:t> YouTube, accessed 2 September 2024.</a:t>
            </a:r>
          </a:p>
          <a:p>
            <a:r>
              <a:rPr lang="en-AU" dirty="0">
                <a:latin typeface="Public Sans Light"/>
              </a:rPr>
              <a:t>'</a:t>
            </a:r>
            <a:r>
              <a:rPr lang="en-AU" dirty="0">
                <a:latin typeface="Arial"/>
                <a:cs typeface="Arial"/>
              </a:rPr>
              <a:t>Good For-tunes' was </a:t>
            </a:r>
            <a:r>
              <a:rPr lang="en-AU" dirty="0">
                <a:solidFill>
                  <a:srgbClr val="000000"/>
                </a:solidFill>
                <a:latin typeface="Arial"/>
                <a:cs typeface="Arial"/>
              </a:rPr>
              <a:t>commissioned by the NSW Department of Education. All rights reserved for the use of NSW Department of Education teachers and students only. Individuals and organisations outside the department must seek the composer’s permission to use the score and teaching videos in this resource. Please contact </a:t>
            </a:r>
            <a:r>
              <a:rPr lang="en-AU" dirty="0">
                <a:latin typeface="Arial"/>
                <a:cs typeface="Arial"/>
                <a:hlinkClick r:id="rId9"/>
              </a:rPr>
              <a:t>kaboom@kaboompercussion.com</a:t>
            </a:r>
            <a:r>
              <a:rPr lang="en-AU" u="sng" dirty="0">
                <a:latin typeface="Arial"/>
                <a:cs typeface="Arial"/>
              </a:rPr>
              <a:t>.</a:t>
            </a:r>
            <a:endParaRPr lang="en-AU" dirty="0">
              <a:solidFill>
                <a:srgbClr val="000000"/>
              </a:solidFill>
              <a:latin typeface="Arial"/>
              <a:cs typeface="Arial"/>
            </a:endParaRPr>
          </a:p>
          <a:p>
            <a:endParaRPr lang="en-AU" dirty="0">
              <a:latin typeface="Arial" panose="020B0604020202020204" pitchFamily="34" charset="0"/>
              <a:cs typeface="Arial" panose="020B0604020202020204" pitchFamily="34" charset="0"/>
            </a:endParaRPr>
          </a:p>
          <a:p>
            <a:endParaRPr lang="en-AU" dirty="0"/>
          </a:p>
          <a:p>
            <a:endParaRPr lang="en-AU" dirty="0"/>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2024</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000"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4FD959-8CE8-C6B3-BA9D-FFD53EED83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dirty="0" smtClean="0"/>
              <a:pPr/>
              <a:t>6</a:t>
            </a:fld>
            <a:endParaRPr lang="en-AU"/>
          </a:p>
        </p:txBody>
      </p:sp>
      <p:sp>
        <p:nvSpPr>
          <p:cNvPr id="6" name="Title 5">
            <a:extLst>
              <a:ext uri="{FF2B5EF4-FFF2-40B4-BE49-F238E27FC236}">
                <a16:creationId xmlns:a16="http://schemas.microsoft.com/office/drawing/2014/main" id="{63290A75-45AB-4E6A-E3B7-69C3B9062C26}"/>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More note names and values</a:t>
            </a:r>
          </a:p>
        </p:txBody>
      </p:sp>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B8A6ABDA-C3A5-BB20-3999-EF6AA03356DF}"/>
                  </a:ext>
                </a:extLst>
              </p:cNvPr>
              <p:cNvGraphicFramePr>
                <a:graphicFrameLocks noGrp="1"/>
              </p:cNvGraphicFramePr>
              <p:nvPr>
                <p:extLst>
                  <p:ext uri="{D42A27DB-BD31-4B8C-83A1-F6EECF244321}">
                    <p14:modId xmlns:p14="http://schemas.microsoft.com/office/powerpoint/2010/main" val="215586866"/>
                  </p:ext>
                </p:extLst>
              </p:nvPr>
            </p:nvGraphicFramePr>
            <p:xfrm>
              <a:off x="370367" y="996163"/>
              <a:ext cx="9285078" cy="5596782"/>
            </p:xfrm>
            <a:graphic>
              <a:graphicData uri="http://schemas.openxmlformats.org/drawingml/2006/table">
                <a:tbl>
                  <a:tblPr firstRow="1" bandRow="1">
                    <a:tableStyleId>{ED083AE6-46FA-4A59-8FB0-9F97EB10719F}</a:tableStyleId>
                  </a:tblPr>
                  <a:tblGrid>
                    <a:gridCol w="1535925">
                      <a:extLst>
                        <a:ext uri="{9D8B030D-6E8A-4147-A177-3AD203B41FA5}">
                          <a16:colId xmlns:a16="http://schemas.microsoft.com/office/drawing/2014/main" val="1152640324"/>
                        </a:ext>
                      </a:extLst>
                    </a:gridCol>
                    <a:gridCol w="3905573">
                      <a:extLst>
                        <a:ext uri="{9D8B030D-6E8A-4147-A177-3AD203B41FA5}">
                          <a16:colId xmlns:a16="http://schemas.microsoft.com/office/drawing/2014/main" val="1191802369"/>
                        </a:ext>
                      </a:extLst>
                    </a:gridCol>
                    <a:gridCol w="2262753">
                      <a:extLst>
                        <a:ext uri="{9D8B030D-6E8A-4147-A177-3AD203B41FA5}">
                          <a16:colId xmlns:a16="http://schemas.microsoft.com/office/drawing/2014/main" val="1375911442"/>
                        </a:ext>
                      </a:extLst>
                    </a:gridCol>
                    <a:gridCol w="1580827">
                      <a:extLst>
                        <a:ext uri="{9D8B030D-6E8A-4147-A177-3AD203B41FA5}">
                          <a16:colId xmlns:a16="http://schemas.microsoft.com/office/drawing/2014/main" val="632730559"/>
                        </a:ext>
                      </a:extLst>
                    </a:gridCol>
                  </a:tblGrid>
                  <a:tr h="497738">
                    <a:tc>
                      <a:txBody>
                        <a:bodyPr/>
                        <a:lstStyle/>
                        <a:p>
                          <a:pPr algn="ctr"/>
                          <a:r>
                            <a:rPr lang="en-US" sz="1800" dirty="0">
                              <a:latin typeface="Arial" panose="020B0604020202020204" pitchFamily="34" charset="0"/>
                              <a:cs typeface="Arial" panose="020B0604020202020204" pitchFamily="34" charset="0"/>
                            </a:rPr>
                            <a:t>Note</a:t>
                          </a:r>
                        </a:p>
                      </a:txBody>
                      <a:tcPr anchor="ctr"/>
                    </a:tc>
                    <a:tc>
                      <a:txBody>
                        <a:bodyPr/>
                        <a:lstStyle/>
                        <a:p>
                          <a:pPr algn="l"/>
                          <a:r>
                            <a:rPr lang="en-US" sz="1800" dirty="0">
                              <a:latin typeface="Arial" panose="020B0604020202020204" pitchFamily="34" charset="0"/>
                              <a:cs typeface="Arial" panose="020B0604020202020204" pitchFamily="34" charset="0"/>
                            </a:rPr>
                            <a:t>Name</a:t>
                          </a:r>
                        </a:p>
                      </a:txBody>
                      <a:tcPr marL="163440" anchor="ctr"/>
                    </a:tc>
                    <a:tc>
                      <a:txBody>
                        <a:bodyPr/>
                        <a:lstStyle/>
                        <a:p>
                          <a:pPr algn="l"/>
                          <a:r>
                            <a:rPr lang="en-US" sz="1800">
                              <a:latin typeface="Arial" panose="020B0604020202020204" pitchFamily="34" charset="0"/>
                              <a:cs typeface="Arial" panose="020B0604020202020204" pitchFamily="34" charset="0"/>
                            </a:rPr>
                            <a:t>Value</a:t>
                          </a:r>
                        </a:p>
                      </a:txBody>
                      <a:tcPr marL="163440" anchor="ctr"/>
                    </a:tc>
                    <a:tc>
                      <a:txBody>
                        <a:bodyPr/>
                        <a:lstStyle/>
                        <a:p>
                          <a:pPr algn="ctr"/>
                          <a:r>
                            <a:rPr lang="en-US" sz="1800" dirty="0">
                              <a:latin typeface="Arial" panose="020B0604020202020204" pitchFamily="34" charset="0"/>
                              <a:cs typeface="Arial" panose="020B0604020202020204" pitchFamily="34" charset="0"/>
                            </a:rPr>
                            <a:t>Rest</a:t>
                          </a:r>
                        </a:p>
                      </a:txBody>
                      <a:tcPr anchor="ctr"/>
                    </a:tc>
                    <a:extLst>
                      <a:ext uri="{0D108BD9-81ED-4DB2-BD59-A6C34878D82A}">
                        <a16:rowId xmlns:a16="http://schemas.microsoft.com/office/drawing/2014/main" val="3159296778"/>
                      </a:ext>
                    </a:extLst>
                  </a:tr>
                  <a:tr h="497738">
                    <a:tc>
                      <a:txBody>
                        <a:bodyPr/>
                        <a:lstStyle/>
                        <a:p>
                          <a:endParaRPr lang="en-US"/>
                        </a:p>
                      </a:txBody>
                      <a:tcPr/>
                    </a:tc>
                    <a:tc>
                      <a:txBody>
                        <a:bodyPr/>
                        <a:lstStyle/>
                        <a:p>
                          <a:pPr algn="l"/>
                          <a:r>
                            <a:rPr lang="en-US" sz="1800" dirty="0">
                              <a:latin typeface="Arial" panose="020B0604020202020204" pitchFamily="34" charset="0"/>
                              <a:cs typeface="Arial" panose="020B0604020202020204" pitchFamily="34" charset="0"/>
                            </a:rPr>
                            <a:t>semibreve</a:t>
                          </a:r>
                        </a:p>
                      </a:txBody>
                      <a:tcPr marL="163440" anchor="ctr"/>
                    </a:tc>
                    <a:tc>
                      <a:txBody>
                        <a:bodyPr/>
                        <a:lstStyle/>
                        <a:p>
                          <a:pPr algn="l"/>
                          <a:r>
                            <a:rPr lang="en-US" sz="1800">
                              <a:latin typeface="Arial" panose="020B0604020202020204" pitchFamily="34" charset="0"/>
                              <a:cs typeface="Arial" panose="020B0604020202020204" pitchFamily="34" charset="0"/>
                            </a:rPr>
                            <a:t>4</a:t>
                          </a:r>
                        </a:p>
                      </a:txBody>
                      <a:tcPr marL="163440" anchor="ctr"/>
                    </a:tc>
                    <a:tc>
                      <a:txBody>
                        <a:bodyPr/>
                        <a:lstStyle/>
                        <a:p>
                          <a:endParaRPr lang="en-US"/>
                        </a:p>
                      </a:txBody>
                      <a:tcPr/>
                    </a:tc>
                    <a:extLst>
                      <a:ext uri="{0D108BD9-81ED-4DB2-BD59-A6C34878D82A}">
                        <a16:rowId xmlns:a16="http://schemas.microsoft.com/office/drawing/2014/main" val="914960964"/>
                      </a:ext>
                    </a:extLst>
                  </a:tr>
                  <a:tr h="497738">
                    <a:tc>
                      <a:txBody>
                        <a:bodyPr/>
                        <a:lstStyle/>
                        <a:p>
                          <a:endParaRPr lang="en-US"/>
                        </a:p>
                      </a:txBody>
                      <a:tcPr/>
                    </a:tc>
                    <a:tc>
                      <a:txBody>
                        <a:bodyPr/>
                        <a:lstStyle/>
                        <a:p>
                          <a:pPr algn="l"/>
                          <a:r>
                            <a:rPr lang="en-US" sz="1800" dirty="0">
                              <a:latin typeface="Arial" panose="020B0604020202020204" pitchFamily="34" charset="0"/>
                              <a:cs typeface="Arial" panose="020B0604020202020204" pitchFamily="34" charset="0"/>
                            </a:rPr>
                            <a:t>minim</a:t>
                          </a:r>
                        </a:p>
                      </a:txBody>
                      <a:tcPr marL="163440" anchor="ctr"/>
                    </a:tc>
                    <a:tc>
                      <a:txBody>
                        <a:bodyPr/>
                        <a:lstStyle/>
                        <a:p>
                          <a:pPr algn="l"/>
                          <a:r>
                            <a:rPr lang="en-US" sz="1800">
                              <a:latin typeface="Arial" panose="020B0604020202020204" pitchFamily="34" charset="0"/>
                              <a:cs typeface="Arial" panose="020B0604020202020204" pitchFamily="34" charset="0"/>
                            </a:rPr>
                            <a:t>2</a:t>
                          </a:r>
                        </a:p>
                      </a:txBody>
                      <a:tcPr marL="163440" anchor="ctr"/>
                    </a:tc>
                    <a:tc>
                      <a:txBody>
                        <a:bodyPr/>
                        <a:lstStyle/>
                        <a:p>
                          <a:endParaRPr lang="en-US"/>
                        </a:p>
                      </a:txBody>
                      <a:tcPr/>
                    </a:tc>
                    <a:extLst>
                      <a:ext uri="{0D108BD9-81ED-4DB2-BD59-A6C34878D82A}">
                        <a16:rowId xmlns:a16="http://schemas.microsoft.com/office/drawing/2014/main" val="1709125432"/>
                      </a:ext>
                    </a:extLst>
                  </a:tr>
                  <a:tr h="497738">
                    <a:tc>
                      <a:txBody>
                        <a:bodyPr/>
                        <a:lstStyle/>
                        <a:p>
                          <a:endParaRPr lang="en-US"/>
                        </a:p>
                      </a:txBody>
                      <a:tcPr/>
                    </a:tc>
                    <a:tc>
                      <a:txBody>
                        <a:bodyPr/>
                        <a:lstStyle/>
                        <a:p>
                          <a:pPr algn="l"/>
                          <a:r>
                            <a:rPr lang="en-US" sz="1800" dirty="0">
                              <a:latin typeface="Arial" panose="020B0604020202020204" pitchFamily="34" charset="0"/>
                              <a:cs typeface="Arial" panose="020B0604020202020204" pitchFamily="34" charset="0"/>
                            </a:rPr>
                            <a:t>crotchet</a:t>
                          </a:r>
                        </a:p>
                      </a:txBody>
                      <a:tcPr marL="163440" anchor="ctr"/>
                    </a:tc>
                    <a:tc>
                      <a:txBody>
                        <a:bodyPr/>
                        <a:lstStyle/>
                        <a:p>
                          <a:pPr algn="l"/>
                          <a:r>
                            <a:rPr lang="en-US" sz="1800" dirty="0">
                              <a:latin typeface="Arial" panose="020B0604020202020204" pitchFamily="34" charset="0"/>
                              <a:cs typeface="Arial" panose="020B0604020202020204" pitchFamily="34" charset="0"/>
                            </a:rPr>
                            <a:t>1</a:t>
                          </a:r>
                        </a:p>
                      </a:txBody>
                      <a:tcPr marL="163440" anchor="ctr"/>
                    </a:tc>
                    <a:tc>
                      <a:txBody>
                        <a:bodyPr/>
                        <a:lstStyle/>
                        <a:p>
                          <a:endParaRPr lang="en-US"/>
                        </a:p>
                      </a:txBody>
                      <a:tcPr/>
                    </a:tc>
                    <a:extLst>
                      <a:ext uri="{0D108BD9-81ED-4DB2-BD59-A6C34878D82A}">
                        <a16:rowId xmlns:a16="http://schemas.microsoft.com/office/drawing/2014/main" val="3875037924"/>
                      </a:ext>
                    </a:extLst>
                  </a:tr>
                  <a:tr h="553041">
                    <a:tc>
                      <a:txBody>
                        <a:bodyPr/>
                        <a:lstStyle/>
                        <a:p>
                          <a:pPr lvl="0" algn="ctr">
                            <a:buNone/>
                          </a:pPr>
                          <a:endParaRPr lang="en-US" sz="2800" b="0" i="0" u="none" strike="noStrike" noProof="0">
                            <a:solidFill>
                              <a:srgbClr val="22272B"/>
                            </a:solidFill>
                            <a:latin typeface="MS UI Gothic"/>
                          </a:endParaRPr>
                        </a:p>
                      </a:txBody>
                      <a:tcPr/>
                    </a:tc>
                    <a:tc>
                      <a:txBody>
                        <a:bodyPr/>
                        <a:lstStyle/>
                        <a:p>
                          <a:pPr lvl="0" algn="l">
                            <a:lnSpc>
                              <a:spcPct val="100000"/>
                            </a:lnSpc>
                            <a:spcBef>
                              <a:spcPts val="0"/>
                            </a:spcBef>
                            <a:spcAft>
                              <a:spcPts val="0"/>
                            </a:spcAft>
                            <a:buNone/>
                          </a:pPr>
                          <a:r>
                            <a:rPr lang="en-US" sz="1800" b="0" i="0" u="none" strike="noStrike" noProof="0" dirty="0">
                              <a:solidFill>
                                <a:srgbClr val="22272B"/>
                              </a:solidFill>
                              <a:latin typeface="Arial" panose="020B0604020202020204" pitchFamily="34" charset="0"/>
                              <a:cs typeface="Arial" panose="020B0604020202020204" pitchFamily="34" charset="0"/>
                            </a:rPr>
                            <a:t>quaver</a:t>
                          </a:r>
                        </a:p>
                      </a:txBody>
                      <a:tcPr marL="163440" anchor="ctr"/>
                    </a:tc>
                    <a:tc>
                      <a:txBody>
                        <a:bodyPr/>
                        <a:lstStyle/>
                        <a:p>
                          <a:pPr algn="l"/>
                          <a:endParaRPr lang="en-US" sz="1800" dirty="0">
                            <a:latin typeface="Arial" panose="020B0604020202020204" pitchFamily="34" charset="0"/>
                            <a:cs typeface="Arial" panose="020B0604020202020204" pitchFamily="34" charset="0"/>
                          </a:endParaRPr>
                        </a:p>
                      </a:txBody>
                      <a:tcPr marL="163440" anchor="ctr"/>
                    </a:tc>
                    <a:tc>
                      <a:txBody>
                        <a:bodyPr/>
                        <a:lstStyle/>
                        <a:p>
                          <a:endParaRPr lang="en-US"/>
                        </a:p>
                      </a:txBody>
                      <a:tcPr/>
                    </a:tc>
                    <a:extLst>
                      <a:ext uri="{0D108BD9-81ED-4DB2-BD59-A6C34878D82A}">
                        <a16:rowId xmlns:a16="http://schemas.microsoft.com/office/drawing/2014/main" val="2834886110"/>
                      </a:ext>
                    </a:extLst>
                  </a:tr>
                  <a:tr h="619406">
                    <a:tc>
                      <a:txBody>
                        <a:bodyPr/>
                        <a:lstStyle/>
                        <a:p>
                          <a:pPr lvl="0" algn="ctr">
                            <a:buNone/>
                          </a:pPr>
                          <a:endParaRPr lang="en-US" sz="3200" b="0" i="0" u="none" strike="noStrike" noProof="0">
                            <a:solidFill>
                              <a:srgbClr val="22272B"/>
                            </a:solidFill>
                            <a:latin typeface="MS UI Gothic"/>
                          </a:endParaRPr>
                        </a:p>
                      </a:txBody>
                      <a:tcPr/>
                    </a:tc>
                    <a:tc>
                      <a:txBody>
                        <a:bodyPr/>
                        <a:lstStyle/>
                        <a:p>
                          <a:pPr algn="l"/>
                          <a:r>
                            <a:rPr lang="en-US" sz="1800" dirty="0">
                              <a:latin typeface="Arial" panose="020B0604020202020204" pitchFamily="34" charset="0"/>
                              <a:cs typeface="Arial" panose="020B0604020202020204" pitchFamily="34" charset="0"/>
                            </a:rPr>
                            <a:t>pair of quavers</a:t>
                          </a:r>
                        </a:p>
                      </a:txBody>
                      <a:tcPr marL="163440" anchor="ctr"/>
                    </a:tc>
                    <a:tc>
                      <a:txBody>
                        <a:bodyPr/>
                        <a:lstStyle/>
                        <a:p>
                          <a:pPr algn="l"/>
                          <a:r>
                            <a:rPr lang="en-US" sz="1800" dirty="0">
                              <a:latin typeface="Arial" panose="020B0604020202020204" pitchFamily="34" charset="0"/>
                              <a:cs typeface="Arial" panose="020B0604020202020204" pitchFamily="34" charset="0"/>
                            </a:rPr>
                            <a:t>1 (</a:t>
                          </a:r>
                          <a14:m>
                            <m:oMath xmlns:m="http://schemas.openxmlformats.org/officeDocument/2006/math">
                              <m:f>
                                <m:fPr>
                                  <m:ctrlPr>
                                    <a:rPr lang="en-US" sz="1800" i="1" smtClean="0">
                                      <a:latin typeface="Cambria Math" panose="02040503050406030204" pitchFamily="18" charset="0"/>
                                      <a:cs typeface="Arial" panose="020B0604020202020204" pitchFamily="34" charset="0"/>
                                    </a:rPr>
                                  </m:ctrlPr>
                                </m:fPr>
                                <m:num>
                                  <m:r>
                                    <a:rPr lang="en-AU" sz="1800" b="0" i="1" smtClean="0">
                                      <a:latin typeface="Cambria Math" panose="02040503050406030204" pitchFamily="18" charset="0"/>
                                      <a:cs typeface="Arial" panose="020B0604020202020204" pitchFamily="34" charset="0"/>
                                    </a:rPr>
                                    <m:t>1</m:t>
                                  </m:r>
                                </m:num>
                                <m:den>
                                  <m:r>
                                    <a:rPr lang="en-AU" sz="1800" b="0" i="1" smtClean="0">
                                      <a:latin typeface="Cambria Math" panose="02040503050406030204" pitchFamily="18" charset="0"/>
                                      <a:cs typeface="Arial" panose="020B0604020202020204" pitchFamily="34" charset="0"/>
                                    </a:rPr>
                                    <m:t>2</m:t>
                                  </m:r>
                                </m:den>
                              </m:f>
                            </m:oMath>
                          </a14:m>
                          <a:r>
                            <a:rPr lang="en-US" sz="1800" dirty="0">
                              <a:latin typeface="Arial" panose="020B0604020202020204" pitchFamily="34" charset="0"/>
                              <a:cs typeface="Arial" panose="020B0604020202020204" pitchFamily="34" charset="0"/>
                            </a:rPr>
                            <a:t> + </a:t>
                          </a:r>
                          <a14:m>
                            <m:oMath xmlns:m="http://schemas.openxmlformats.org/officeDocument/2006/math">
                              <m:f>
                                <m:fPr>
                                  <m:ctrlPr>
                                    <a:rPr lang="en-US" sz="1800" i="1" smtClean="0">
                                      <a:latin typeface="Cambria Math" panose="02040503050406030204" pitchFamily="18" charset="0"/>
                                      <a:cs typeface="Arial" panose="020B0604020202020204" pitchFamily="34" charset="0"/>
                                    </a:rPr>
                                  </m:ctrlPr>
                                </m:fPr>
                                <m:num>
                                  <m:r>
                                    <a:rPr lang="en-AU" sz="1800" b="0" i="1" smtClean="0">
                                      <a:latin typeface="Cambria Math" panose="02040503050406030204" pitchFamily="18" charset="0"/>
                                      <a:cs typeface="Arial" panose="020B0604020202020204" pitchFamily="34" charset="0"/>
                                    </a:rPr>
                                    <m:t>1</m:t>
                                  </m:r>
                                </m:num>
                                <m:den>
                                  <m:r>
                                    <a:rPr lang="en-AU" sz="1800" b="0" i="1" smtClean="0">
                                      <a:latin typeface="Cambria Math" panose="02040503050406030204" pitchFamily="18" charset="0"/>
                                      <a:cs typeface="Arial" panose="020B0604020202020204" pitchFamily="34" charset="0"/>
                                    </a:rPr>
                                    <m:t>2</m:t>
                                  </m:r>
                                </m:den>
                              </m:f>
                            </m:oMath>
                          </a14:m>
                          <a:r>
                            <a:rPr lang="en-US" sz="1800" dirty="0">
                              <a:latin typeface="Arial" panose="020B0604020202020204" pitchFamily="34" charset="0"/>
                              <a:cs typeface="Arial" panose="020B0604020202020204" pitchFamily="34" charset="0"/>
                            </a:rPr>
                            <a:t>)</a:t>
                          </a:r>
                        </a:p>
                      </a:txBody>
                      <a:tcPr marL="163440" anchor="ctr"/>
                    </a:tc>
                    <a:tc>
                      <a:txBody>
                        <a:bodyPr/>
                        <a:lstStyle/>
                        <a:p>
                          <a:endParaRPr lang="en-US" dirty="0"/>
                        </a:p>
                      </a:txBody>
                      <a:tcPr/>
                    </a:tc>
                    <a:extLst>
                      <a:ext uri="{0D108BD9-81ED-4DB2-BD59-A6C34878D82A}">
                        <a16:rowId xmlns:a16="http://schemas.microsoft.com/office/drawing/2014/main" val="339412541"/>
                      </a:ext>
                    </a:extLst>
                  </a:tr>
                  <a:tr h="508798">
                    <a:tc>
                      <a:txBody>
                        <a:bodyPr/>
                        <a:lstStyle/>
                        <a:p>
                          <a:endParaRPr lang="en-US"/>
                        </a:p>
                      </a:txBody>
                      <a:tcPr/>
                    </a:tc>
                    <a:tc>
                      <a:txBody>
                        <a:bodyPr/>
                        <a:lstStyle/>
                        <a:p>
                          <a:pPr algn="l"/>
                          <a:r>
                            <a:rPr lang="en-US" sz="1800" dirty="0">
                              <a:latin typeface="Arial" panose="020B0604020202020204" pitchFamily="34" charset="0"/>
                              <a:cs typeface="Arial" panose="020B0604020202020204" pitchFamily="34" charset="0"/>
                            </a:rPr>
                            <a:t>semiquaver</a:t>
                          </a:r>
                        </a:p>
                      </a:txBody>
                      <a:tcPr marL="163440" anchor="ctr"/>
                    </a:tc>
                    <a:tc>
                      <a:txBody>
                        <a:bodyPr/>
                        <a:lstStyle/>
                        <a:p>
                          <a:pPr algn="l"/>
                          <a14:m>
                            <m:oMath xmlns:m="http://schemas.openxmlformats.org/officeDocument/2006/math">
                              <m:f>
                                <m:fPr>
                                  <m:ctrlPr>
                                    <a:rPr lang="en-US" sz="1800" i="1" smtClean="0">
                                      <a:latin typeface="Cambria Math" panose="02040503050406030204" pitchFamily="18" charset="0"/>
                                      <a:cs typeface="Arial" panose="020B0604020202020204" pitchFamily="34" charset="0"/>
                                    </a:rPr>
                                  </m:ctrlPr>
                                </m:fPr>
                                <m:num>
                                  <m:r>
                                    <a:rPr lang="en-AU" sz="1800" b="0" i="1" smtClean="0">
                                      <a:latin typeface="Cambria Math" panose="02040503050406030204" pitchFamily="18" charset="0"/>
                                      <a:cs typeface="Arial" panose="020B0604020202020204" pitchFamily="34" charset="0"/>
                                    </a:rPr>
                                    <m:t>1</m:t>
                                  </m:r>
                                </m:num>
                                <m:den>
                                  <m:r>
                                    <a:rPr lang="en-AU" sz="1800" b="0" i="1" smtClean="0">
                                      <a:latin typeface="Cambria Math" panose="02040503050406030204" pitchFamily="18" charset="0"/>
                                      <a:cs typeface="Arial" panose="020B0604020202020204" pitchFamily="34" charset="0"/>
                                    </a:rPr>
                                    <m:t>4</m:t>
                                  </m:r>
                                </m:den>
                              </m:f>
                            </m:oMath>
                          </a14:m>
                          <a:r>
                            <a:rPr lang="en-US" sz="1800" dirty="0">
                              <a:latin typeface="Arial" panose="020B0604020202020204" pitchFamily="34" charset="0"/>
                              <a:cs typeface="Arial" panose="020B0604020202020204" pitchFamily="34" charset="0"/>
                            </a:rPr>
                            <a:t> </a:t>
                          </a:r>
                        </a:p>
                      </a:txBody>
                      <a:tcPr marL="163440" anchor="ctr"/>
                    </a:tc>
                    <a:tc>
                      <a:txBody>
                        <a:bodyPr/>
                        <a:lstStyle/>
                        <a:p>
                          <a:endParaRPr lang="en-US"/>
                        </a:p>
                      </a:txBody>
                      <a:tcPr/>
                    </a:tc>
                    <a:extLst>
                      <a:ext uri="{0D108BD9-81ED-4DB2-BD59-A6C34878D82A}">
                        <a16:rowId xmlns:a16="http://schemas.microsoft.com/office/drawing/2014/main" val="583414050"/>
                      </a:ext>
                    </a:extLst>
                  </a:tr>
                  <a:tr h="575163">
                    <a:tc>
                      <a:txBody>
                        <a:bodyPr/>
                        <a:lstStyle/>
                        <a:p>
                          <a:pPr lvl="0">
                            <a:buNone/>
                          </a:pPr>
                          <a:endParaRPr lang="en-US"/>
                        </a:p>
                      </a:txBody>
                      <a:tcPr/>
                    </a:tc>
                    <a:tc>
                      <a:txBody>
                        <a:bodyPr/>
                        <a:lstStyle/>
                        <a:p>
                          <a:pPr lvl="0" algn="l">
                            <a:buNone/>
                          </a:pPr>
                          <a:r>
                            <a:rPr lang="en-US" sz="1800" dirty="0">
                              <a:latin typeface="Arial" panose="020B0604020202020204" pitchFamily="34" charset="0"/>
                              <a:cs typeface="Arial" panose="020B0604020202020204" pitchFamily="34" charset="0"/>
                            </a:rPr>
                            <a:t>set of semiquavers</a:t>
                          </a:r>
                        </a:p>
                      </a:txBody>
                      <a:tcPr marL="163440" anchor="ctr"/>
                    </a:tc>
                    <a:tc>
                      <a:txBody>
                        <a:bodyPr/>
                        <a:lstStyle/>
                        <a:p>
                          <a:pPr lvl="0" algn="l">
                            <a:buNone/>
                          </a:pPr>
                          <a:r>
                            <a:rPr lang="en-US" sz="1800" dirty="0">
                              <a:latin typeface="Arial" panose="020B0604020202020204" pitchFamily="34" charset="0"/>
                              <a:cs typeface="Arial" panose="020B0604020202020204" pitchFamily="34" charset="0"/>
                            </a:rPr>
                            <a:t>1 (</a:t>
                          </a:r>
                          <a14:m>
                            <m:oMath xmlns:m="http://schemas.openxmlformats.org/officeDocument/2006/math">
                              <m:r>
                                <a:rPr lang="en-AU" sz="1800" b="0" i="0" smtClean="0">
                                  <a:latin typeface="Cambria Math" panose="02040503050406030204" pitchFamily="18" charset="0"/>
                                  <a:cs typeface="Arial" panose="020B0604020202020204" pitchFamily="34" charset="0"/>
                                </a:rPr>
                                <m:t> </m:t>
                              </m:r>
                              <m:f>
                                <m:fPr>
                                  <m:ctrlPr>
                                    <a:rPr lang="en-US" sz="1800" i="1" smtClean="0">
                                      <a:latin typeface="Cambria Math" panose="02040503050406030204" pitchFamily="18" charset="0"/>
                                      <a:cs typeface="Arial" panose="020B0604020202020204" pitchFamily="34" charset="0"/>
                                    </a:rPr>
                                  </m:ctrlPr>
                                </m:fPr>
                                <m:num>
                                  <m:r>
                                    <a:rPr lang="en-AU" sz="1800" b="0" i="1" smtClean="0">
                                      <a:latin typeface="Cambria Math" panose="02040503050406030204" pitchFamily="18" charset="0"/>
                                      <a:cs typeface="Arial" panose="020B0604020202020204" pitchFamily="34" charset="0"/>
                                    </a:rPr>
                                    <m:t>1</m:t>
                                  </m:r>
                                </m:num>
                                <m:den>
                                  <m:r>
                                    <a:rPr lang="en-AU" sz="1800" b="0" i="1" smtClean="0">
                                      <a:latin typeface="Cambria Math" panose="02040503050406030204" pitchFamily="18" charset="0"/>
                                      <a:cs typeface="Arial" panose="020B0604020202020204" pitchFamily="34" charset="0"/>
                                    </a:rPr>
                                    <m:t>4</m:t>
                                  </m:r>
                                </m:den>
                              </m:f>
                            </m:oMath>
                          </a14:m>
                          <a:r>
                            <a:rPr lang="en-US" sz="1800" dirty="0">
                              <a:latin typeface="Arial" panose="020B0604020202020204" pitchFamily="34" charset="0"/>
                              <a:cs typeface="Arial" panose="020B0604020202020204" pitchFamily="34" charset="0"/>
                            </a:rPr>
                            <a:t> +</a:t>
                          </a:r>
                          <a14:m>
                            <m:oMath xmlns:m="http://schemas.openxmlformats.org/officeDocument/2006/math">
                              <m:r>
                                <a:rPr lang="en-AU" sz="1800" b="0" i="0" smtClean="0">
                                  <a:latin typeface="Cambria Math" panose="02040503050406030204" pitchFamily="18" charset="0"/>
                                  <a:cs typeface="Arial" panose="020B0604020202020204" pitchFamily="34" charset="0"/>
                                </a:rPr>
                                <m:t> </m:t>
                              </m:r>
                              <m:f>
                                <m:fPr>
                                  <m:ctrlPr>
                                    <a:rPr lang="en-US" sz="1800" i="1" smtClean="0">
                                      <a:latin typeface="Cambria Math" panose="02040503050406030204" pitchFamily="18" charset="0"/>
                                      <a:cs typeface="Arial" panose="020B0604020202020204" pitchFamily="34" charset="0"/>
                                    </a:rPr>
                                  </m:ctrlPr>
                                </m:fPr>
                                <m:num>
                                  <m:r>
                                    <a:rPr lang="en-AU" sz="1800" b="0" i="1" smtClean="0">
                                      <a:latin typeface="Cambria Math" panose="02040503050406030204" pitchFamily="18" charset="0"/>
                                      <a:cs typeface="Arial" panose="020B0604020202020204" pitchFamily="34" charset="0"/>
                                    </a:rPr>
                                    <m:t>1</m:t>
                                  </m:r>
                                </m:num>
                                <m:den>
                                  <m:r>
                                    <a:rPr lang="en-AU" sz="1800" b="0" i="1" smtClean="0">
                                      <a:latin typeface="Cambria Math" panose="02040503050406030204" pitchFamily="18" charset="0"/>
                                      <a:cs typeface="Arial" panose="020B0604020202020204" pitchFamily="34" charset="0"/>
                                    </a:rPr>
                                    <m:t>4</m:t>
                                  </m:r>
                                </m:den>
                              </m:f>
                            </m:oMath>
                          </a14:m>
                          <a:r>
                            <a:rPr lang="en-US" sz="1800" dirty="0">
                              <a:latin typeface="Arial" panose="020B0604020202020204" pitchFamily="34" charset="0"/>
                              <a:cs typeface="Arial" panose="020B0604020202020204" pitchFamily="34" charset="0"/>
                            </a:rPr>
                            <a:t> + </a:t>
                          </a:r>
                          <a14:m>
                            <m:oMath xmlns:m="http://schemas.openxmlformats.org/officeDocument/2006/math">
                              <m:f>
                                <m:fPr>
                                  <m:ctrlPr>
                                    <a:rPr lang="en-US" sz="1800" i="1" smtClean="0">
                                      <a:latin typeface="Cambria Math" panose="02040503050406030204" pitchFamily="18" charset="0"/>
                                      <a:cs typeface="Arial" panose="020B0604020202020204" pitchFamily="34" charset="0"/>
                                    </a:rPr>
                                  </m:ctrlPr>
                                </m:fPr>
                                <m:num>
                                  <m:r>
                                    <a:rPr lang="en-AU" sz="1800" b="0" i="1" smtClean="0">
                                      <a:latin typeface="Cambria Math" panose="02040503050406030204" pitchFamily="18" charset="0"/>
                                      <a:cs typeface="Arial" panose="020B0604020202020204" pitchFamily="34" charset="0"/>
                                    </a:rPr>
                                    <m:t>1</m:t>
                                  </m:r>
                                </m:num>
                                <m:den>
                                  <m:r>
                                    <a:rPr lang="en-AU" sz="1800" b="0" i="1" smtClean="0">
                                      <a:latin typeface="Cambria Math" panose="02040503050406030204" pitchFamily="18" charset="0"/>
                                      <a:cs typeface="Arial" panose="020B0604020202020204" pitchFamily="34" charset="0"/>
                                    </a:rPr>
                                    <m:t>4</m:t>
                                  </m:r>
                                </m:den>
                              </m:f>
                            </m:oMath>
                          </a14:m>
                          <a:r>
                            <a:rPr lang="en-US" sz="1800" dirty="0">
                              <a:latin typeface="Arial" panose="020B0604020202020204" pitchFamily="34" charset="0"/>
                              <a:cs typeface="Arial" panose="020B0604020202020204" pitchFamily="34" charset="0"/>
                            </a:rPr>
                            <a:t> + </a:t>
                          </a:r>
                          <a14:m>
                            <m:oMath xmlns:m="http://schemas.openxmlformats.org/officeDocument/2006/math">
                              <m:f>
                                <m:fPr>
                                  <m:ctrlPr>
                                    <a:rPr lang="en-US" sz="1800" i="1" smtClean="0">
                                      <a:latin typeface="Cambria Math" panose="02040503050406030204" pitchFamily="18" charset="0"/>
                                      <a:cs typeface="Arial" panose="020B0604020202020204" pitchFamily="34" charset="0"/>
                                    </a:rPr>
                                  </m:ctrlPr>
                                </m:fPr>
                                <m:num>
                                  <m:r>
                                    <a:rPr lang="en-AU" sz="1800" b="0" i="1" smtClean="0">
                                      <a:latin typeface="Cambria Math" panose="02040503050406030204" pitchFamily="18" charset="0"/>
                                      <a:cs typeface="Arial" panose="020B0604020202020204" pitchFamily="34" charset="0"/>
                                    </a:rPr>
                                    <m:t>1</m:t>
                                  </m:r>
                                </m:num>
                                <m:den>
                                  <m:r>
                                    <a:rPr lang="en-AU" sz="1800" b="0" i="1" smtClean="0">
                                      <a:latin typeface="Cambria Math" panose="02040503050406030204" pitchFamily="18" charset="0"/>
                                      <a:cs typeface="Arial" panose="020B0604020202020204" pitchFamily="34" charset="0"/>
                                    </a:rPr>
                                    <m:t>4</m:t>
                                  </m:r>
                                </m:den>
                              </m:f>
                              <m:r>
                                <a:rPr lang="en-AU" sz="1800" b="0" i="1" smtClean="0">
                                  <a:latin typeface="Cambria Math" panose="02040503050406030204" pitchFamily="18" charset="0"/>
                                  <a:cs typeface="Arial" panose="020B0604020202020204" pitchFamily="34" charset="0"/>
                                </a:rPr>
                                <m:t> </m:t>
                              </m:r>
                            </m:oMath>
                          </a14:m>
                          <a:r>
                            <a:rPr lang="en-US" sz="1800" dirty="0">
                              <a:latin typeface="Arial" panose="020B0604020202020204" pitchFamily="34" charset="0"/>
                              <a:cs typeface="Arial" panose="020B0604020202020204" pitchFamily="34" charset="0"/>
                            </a:rPr>
                            <a:t>)</a:t>
                          </a:r>
                        </a:p>
                      </a:txBody>
                      <a:tcPr marL="163440" anchor="ctr"/>
                    </a:tc>
                    <a:tc>
                      <a:txBody>
                        <a:bodyPr/>
                        <a:lstStyle/>
                        <a:p>
                          <a:pPr lvl="0">
                            <a:buNone/>
                          </a:pPr>
                          <a:endParaRPr lang="en-US"/>
                        </a:p>
                      </a:txBody>
                      <a:tcPr/>
                    </a:tc>
                    <a:extLst>
                      <a:ext uri="{0D108BD9-81ED-4DB2-BD59-A6C34878D82A}">
                        <a16:rowId xmlns:a16="http://schemas.microsoft.com/office/drawing/2014/main" val="494066762"/>
                      </a:ext>
                    </a:extLst>
                  </a:tr>
                  <a:tr h="674711">
                    <a:tc>
                      <a:txBody>
                        <a:bodyPr/>
                        <a:lstStyle/>
                        <a:p>
                          <a:pPr lvl="0">
                            <a:buNone/>
                          </a:pPr>
                          <a:endParaRPr lang="en-US"/>
                        </a:p>
                      </a:txBody>
                      <a:tcPr/>
                    </a:tc>
                    <a:tc>
                      <a:txBody>
                        <a:bodyPr/>
                        <a:lstStyle/>
                        <a:p>
                          <a:pPr lvl="0" algn="l">
                            <a:buNone/>
                          </a:pPr>
                          <a:r>
                            <a:rPr lang="en-US" sz="1800" b="0" i="0" u="none" strike="noStrike" noProof="0" dirty="0">
                              <a:solidFill>
                                <a:srgbClr val="22272B"/>
                              </a:solidFill>
                              <a:latin typeface="Arial" panose="020B0604020202020204" pitchFamily="34" charset="0"/>
                              <a:cs typeface="Arial" panose="020B0604020202020204" pitchFamily="34" charset="0"/>
                            </a:rPr>
                            <a:t>pair of semiquavers  + a quaver</a:t>
                          </a:r>
                          <a:endParaRPr lang="en-US" sz="1800" dirty="0">
                            <a:latin typeface="Arial" panose="020B0604020202020204" pitchFamily="34" charset="0"/>
                            <a:cs typeface="Arial" panose="020B0604020202020204" pitchFamily="34" charset="0"/>
                          </a:endParaRPr>
                        </a:p>
                      </a:txBody>
                      <a:tcPr marL="163440" anchor="ctr"/>
                    </a:tc>
                    <a:tc>
                      <a:txBody>
                        <a:bodyPr/>
                        <a:lstStyle/>
                        <a:p>
                          <a:pPr lvl="0" algn="l">
                            <a:buNone/>
                          </a:pPr>
                          <a:r>
                            <a:rPr lang="en-US" sz="1800" dirty="0">
                              <a:latin typeface="Arial" panose="020B0604020202020204" pitchFamily="34" charset="0"/>
                              <a:cs typeface="Arial" panose="020B0604020202020204" pitchFamily="34" charset="0"/>
                            </a:rPr>
                            <a:t>1 ( </a:t>
                          </a:r>
                          <a14:m>
                            <m:oMath xmlns:m="http://schemas.openxmlformats.org/officeDocument/2006/math">
                              <m:f>
                                <m:fPr>
                                  <m:ctrlPr>
                                    <a:rPr lang="en-US" sz="1800" i="1" smtClean="0">
                                      <a:latin typeface="Cambria Math" panose="02040503050406030204" pitchFamily="18" charset="0"/>
                                      <a:cs typeface="Arial" panose="020B0604020202020204" pitchFamily="34" charset="0"/>
                                    </a:rPr>
                                  </m:ctrlPr>
                                </m:fPr>
                                <m:num>
                                  <m:r>
                                    <a:rPr lang="en-AU" sz="1800" b="0" i="1" smtClean="0">
                                      <a:latin typeface="Cambria Math" panose="02040503050406030204" pitchFamily="18" charset="0"/>
                                      <a:cs typeface="Arial" panose="020B0604020202020204" pitchFamily="34" charset="0"/>
                                    </a:rPr>
                                    <m:t>1</m:t>
                                  </m:r>
                                </m:num>
                                <m:den>
                                  <m:r>
                                    <a:rPr lang="en-AU" sz="1800" b="0" i="1" smtClean="0">
                                      <a:latin typeface="Cambria Math" panose="02040503050406030204" pitchFamily="18" charset="0"/>
                                      <a:cs typeface="Arial" panose="020B0604020202020204" pitchFamily="34" charset="0"/>
                                    </a:rPr>
                                    <m:t>4</m:t>
                                  </m:r>
                                </m:den>
                              </m:f>
                            </m:oMath>
                          </a14:m>
                          <a:r>
                            <a:rPr lang="en-US" sz="1800" dirty="0">
                              <a:latin typeface="Arial" panose="020B0604020202020204" pitchFamily="34" charset="0"/>
                              <a:cs typeface="Arial" panose="020B0604020202020204" pitchFamily="34" charset="0"/>
                            </a:rPr>
                            <a:t> +</a:t>
                          </a:r>
                          <a14:m>
                            <m:oMath xmlns:m="http://schemas.openxmlformats.org/officeDocument/2006/math">
                              <m:r>
                                <a:rPr lang="en-AU" sz="1800" b="0" i="0" smtClean="0">
                                  <a:latin typeface="Cambria Math" panose="02040503050406030204" pitchFamily="18" charset="0"/>
                                  <a:cs typeface="Arial" panose="020B0604020202020204" pitchFamily="34" charset="0"/>
                                </a:rPr>
                                <m:t> </m:t>
                              </m:r>
                              <m:f>
                                <m:fPr>
                                  <m:ctrlPr>
                                    <a:rPr lang="en-US" sz="1800" i="1" smtClean="0">
                                      <a:latin typeface="Cambria Math" panose="02040503050406030204" pitchFamily="18" charset="0"/>
                                      <a:cs typeface="Arial" panose="020B0604020202020204" pitchFamily="34" charset="0"/>
                                    </a:rPr>
                                  </m:ctrlPr>
                                </m:fPr>
                                <m:num>
                                  <m:r>
                                    <a:rPr lang="en-AU" sz="1800" b="0" i="1" smtClean="0">
                                      <a:latin typeface="Cambria Math" panose="02040503050406030204" pitchFamily="18" charset="0"/>
                                      <a:cs typeface="Arial" panose="020B0604020202020204" pitchFamily="34" charset="0"/>
                                    </a:rPr>
                                    <m:t>1</m:t>
                                  </m:r>
                                </m:num>
                                <m:den>
                                  <m:r>
                                    <a:rPr lang="en-AU" sz="1800" b="0" i="1" smtClean="0">
                                      <a:latin typeface="Cambria Math" panose="02040503050406030204" pitchFamily="18" charset="0"/>
                                      <a:cs typeface="Arial" panose="020B0604020202020204" pitchFamily="34" charset="0"/>
                                    </a:rPr>
                                    <m:t>4</m:t>
                                  </m:r>
                                </m:den>
                              </m:f>
                            </m:oMath>
                          </a14:m>
                          <a:r>
                            <a:rPr lang="en-US" sz="1800" dirty="0">
                              <a:latin typeface="Arial" panose="020B0604020202020204" pitchFamily="34" charset="0"/>
                              <a:cs typeface="Arial" panose="020B0604020202020204" pitchFamily="34" charset="0"/>
                            </a:rPr>
                            <a:t> +</a:t>
                          </a:r>
                          <a14:m>
                            <m:oMath xmlns:m="http://schemas.openxmlformats.org/officeDocument/2006/math">
                              <m:r>
                                <a:rPr lang="en-AU" sz="1800" b="0" i="0" smtClean="0">
                                  <a:latin typeface="Cambria Math" panose="02040503050406030204" pitchFamily="18" charset="0"/>
                                  <a:cs typeface="Arial" panose="020B0604020202020204" pitchFamily="34" charset="0"/>
                                </a:rPr>
                                <m:t> </m:t>
                              </m:r>
                              <m:f>
                                <m:fPr>
                                  <m:ctrlPr>
                                    <a:rPr lang="en-US" sz="1800" i="1" smtClean="0">
                                      <a:latin typeface="Cambria Math" panose="02040503050406030204" pitchFamily="18" charset="0"/>
                                      <a:cs typeface="Arial" panose="020B0604020202020204" pitchFamily="34" charset="0"/>
                                    </a:rPr>
                                  </m:ctrlPr>
                                </m:fPr>
                                <m:num>
                                  <m:r>
                                    <a:rPr lang="en-AU" sz="1800" b="0" i="1" smtClean="0">
                                      <a:latin typeface="Cambria Math" panose="02040503050406030204" pitchFamily="18" charset="0"/>
                                      <a:cs typeface="Arial" panose="020B0604020202020204" pitchFamily="34" charset="0"/>
                                    </a:rPr>
                                    <m:t>1</m:t>
                                  </m:r>
                                </m:num>
                                <m:den>
                                  <m:r>
                                    <a:rPr lang="en-AU" sz="1800" b="0" i="1" smtClean="0">
                                      <a:latin typeface="Cambria Math" panose="02040503050406030204" pitchFamily="18" charset="0"/>
                                      <a:cs typeface="Arial" panose="020B0604020202020204" pitchFamily="34" charset="0"/>
                                    </a:rPr>
                                    <m:t>2</m:t>
                                  </m:r>
                                </m:den>
                              </m:f>
                            </m:oMath>
                          </a14:m>
                          <a:r>
                            <a:rPr lang="en-US" sz="1800" dirty="0">
                              <a:latin typeface="Arial" panose="020B0604020202020204" pitchFamily="34" charset="0"/>
                              <a:cs typeface="Arial" panose="020B0604020202020204" pitchFamily="34" charset="0"/>
                            </a:rPr>
                            <a:t> )</a:t>
                          </a:r>
                        </a:p>
                      </a:txBody>
                      <a:tcPr marL="163440" anchor="ctr"/>
                    </a:tc>
                    <a:tc>
                      <a:txBody>
                        <a:bodyPr/>
                        <a:lstStyle/>
                        <a:p>
                          <a:pPr lvl="0">
                            <a:buNone/>
                          </a:pPr>
                          <a:endParaRPr lang="en-US"/>
                        </a:p>
                      </a:txBody>
                      <a:tcPr/>
                    </a:tc>
                    <a:extLst>
                      <a:ext uri="{0D108BD9-81ED-4DB2-BD59-A6C34878D82A}">
                        <a16:rowId xmlns:a16="http://schemas.microsoft.com/office/drawing/2014/main" val="475269823"/>
                      </a:ext>
                    </a:extLst>
                  </a:tr>
                  <a:tr h="674711">
                    <a:tc>
                      <a:txBody>
                        <a:bodyPr/>
                        <a:lstStyle/>
                        <a:p>
                          <a:pPr lvl="0">
                            <a:buNone/>
                          </a:pPr>
                          <a:endParaRPr lang="en-US"/>
                        </a:p>
                      </a:txBody>
                      <a:tcPr/>
                    </a:tc>
                    <a:tc>
                      <a:txBody>
                        <a:bodyPr/>
                        <a:lstStyle/>
                        <a:p>
                          <a:pPr lvl="0" algn="l">
                            <a:buNone/>
                          </a:pPr>
                          <a:r>
                            <a:rPr lang="en-US" sz="1800" b="0" i="0" u="none" strike="noStrike" noProof="0" dirty="0">
                              <a:solidFill>
                                <a:srgbClr val="22272B"/>
                              </a:solidFill>
                              <a:latin typeface="Arial" panose="020B0604020202020204" pitchFamily="34" charset="0"/>
                              <a:cs typeface="Arial" panose="020B0604020202020204" pitchFamily="34" charset="0"/>
                            </a:rPr>
                            <a:t>quaver and 2 semiquavers</a:t>
                          </a:r>
                          <a:endParaRPr lang="en-US" sz="1800" dirty="0">
                            <a:latin typeface="Arial" panose="020B0604020202020204" pitchFamily="34" charset="0"/>
                            <a:cs typeface="Arial" panose="020B0604020202020204" pitchFamily="34" charset="0"/>
                          </a:endParaRPr>
                        </a:p>
                      </a:txBody>
                      <a:tcPr marL="163440" anchor="ctr"/>
                    </a:tc>
                    <a:tc>
                      <a:txBody>
                        <a:bodyPr/>
                        <a:lstStyle/>
                        <a:p>
                          <a:pPr lvl="0" algn="l">
                            <a:buNone/>
                          </a:pPr>
                          <a:r>
                            <a:rPr lang="en-US" sz="1800" dirty="0">
                              <a:latin typeface="Arial" panose="020B0604020202020204" pitchFamily="34" charset="0"/>
                              <a:cs typeface="Arial" panose="020B0604020202020204" pitchFamily="34" charset="0"/>
                            </a:rPr>
                            <a:t>1 (</a:t>
                          </a:r>
                          <a14:m>
                            <m:oMath xmlns:m="http://schemas.openxmlformats.org/officeDocument/2006/math">
                              <m:r>
                                <a:rPr lang="en-AU" sz="1800" b="0" i="0" smtClean="0">
                                  <a:latin typeface="Cambria Math" panose="02040503050406030204" pitchFamily="18" charset="0"/>
                                  <a:cs typeface="Arial" panose="020B0604020202020204" pitchFamily="34" charset="0"/>
                                </a:rPr>
                                <m:t> </m:t>
                              </m:r>
                              <m:f>
                                <m:fPr>
                                  <m:ctrlPr>
                                    <a:rPr lang="en-US" sz="1800" i="1" smtClean="0">
                                      <a:latin typeface="Cambria Math" panose="02040503050406030204" pitchFamily="18" charset="0"/>
                                      <a:cs typeface="Arial" panose="020B0604020202020204" pitchFamily="34" charset="0"/>
                                    </a:rPr>
                                  </m:ctrlPr>
                                </m:fPr>
                                <m:num>
                                  <m:r>
                                    <a:rPr lang="en-AU" sz="1800" b="0" i="1" smtClean="0">
                                      <a:latin typeface="Cambria Math" panose="02040503050406030204" pitchFamily="18" charset="0"/>
                                      <a:cs typeface="Arial" panose="020B0604020202020204" pitchFamily="34" charset="0"/>
                                    </a:rPr>
                                    <m:t>1</m:t>
                                  </m:r>
                                </m:num>
                                <m:den>
                                  <m:r>
                                    <a:rPr lang="en-AU" sz="1800" b="0" i="1" smtClean="0">
                                      <a:latin typeface="Cambria Math" panose="02040503050406030204" pitchFamily="18" charset="0"/>
                                      <a:cs typeface="Arial" panose="020B0604020202020204" pitchFamily="34" charset="0"/>
                                    </a:rPr>
                                    <m:t>2</m:t>
                                  </m:r>
                                </m:den>
                              </m:f>
                            </m:oMath>
                          </a14:m>
                          <a:r>
                            <a:rPr lang="en-US" sz="1800" dirty="0">
                              <a:latin typeface="Arial" panose="020B0604020202020204" pitchFamily="34" charset="0"/>
                              <a:cs typeface="Arial" panose="020B0604020202020204" pitchFamily="34" charset="0"/>
                            </a:rPr>
                            <a:t> +</a:t>
                          </a:r>
                          <a14:m>
                            <m:oMath xmlns:m="http://schemas.openxmlformats.org/officeDocument/2006/math">
                              <m:r>
                                <a:rPr lang="en-AU" sz="1800" b="0" i="0" smtClean="0">
                                  <a:latin typeface="Cambria Math" panose="02040503050406030204" pitchFamily="18" charset="0"/>
                                  <a:cs typeface="Arial" panose="020B0604020202020204" pitchFamily="34" charset="0"/>
                                </a:rPr>
                                <m:t> </m:t>
                              </m:r>
                              <m:f>
                                <m:fPr>
                                  <m:ctrlPr>
                                    <a:rPr lang="en-US" sz="1800" i="1" smtClean="0">
                                      <a:latin typeface="Cambria Math" panose="02040503050406030204" pitchFamily="18" charset="0"/>
                                      <a:cs typeface="Arial" panose="020B0604020202020204" pitchFamily="34" charset="0"/>
                                    </a:rPr>
                                  </m:ctrlPr>
                                </m:fPr>
                                <m:num>
                                  <m:r>
                                    <a:rPr lang="en-AU" sz="1800" b="0" i="1" smtClean="0">
                                      <a:latin typeface="Cambria Math" panose="02040503050406030204" pitchFamily="18" charset="0"/>
                                      <a:cs typeface="Arial" panose="020B0604020202020204" pitchFamily="34" charset="0"/>
                                    </a:rPr>
                                    <m:t>1</m:t>
                                  </m:r>
                                </m:num>
                                <m:den>
                                  <m:r>
                                    <a:rPr lang="en-AU" sz="1800" b="0" i="1" smtClean="0">
                                      <a:latin typeface="Cambria Math" panose="02040503050406030204" pitchFamily="18" charset="0"/>
                                      <a:cs typeface="Arial" panose="020B0604020202020204" pitchFamily="34" charset="0"/>
                                    </a:rPr>
                                    <m:t>4</m:t>
                                  </m:r>
                                </m:den>
                              </m:f>
                            </m:oMath>
                          </a14:m>
                          <a:r>
                            <a:rPr lang="en-US" sz="1800" dirty="0">
                              <a:latin typeface="Arial" panose="020B0604020202020204" pitchFamily="34" charset="0"/>
                              <a:cs typeface="Arial" panose="020B0604020202020204" pitchFamily="34" charset="0"/>
                            </a:rPr>
                            <a:t> + </a:t>
                          </a:r>
                          <a14:m>
                            <m:oMath xmlns:m="http://schemas.openxmlformats.org/officeDocument/2006/math">
                              <m:f>
                                <m:fPr>
                                  <m:ctrlPr>
                                    <a:rPr lang="en-US" sz="1800" i="1" smtClean="0">
                                      <a:latin typeface="Cambria Math" panose="02040503050406030204" pitchFamily="18" charset="0"/>
                                      <a:cs typeface="Arial" panose="020B0604020202020204" pitchFamily="34" charset="0"/>
                                    </a:rPr>
                                  </m:ctrlPr>
                                </m:fPr>
                                <m:num>
                                  <m:r>
                                    <a:rPr lang="en-AU" sz="1800" b="0" i="1" smtClean="0">
                                      <a:latin typeface="Cambria Math" panose="02040503050406030204" pitchFamily="18" charset="0"/>
                                      <a:cs typeface="Arial" panose="020B0604020202020204" pitchFamily="34" charset="0"/>
                                    </a:rPr>
                                    <m:t>1</m:t>
                                  </m:r>
                                </m:num>
                                <m:den>
                                  <m:r>
                                    <a:rPr lang="en-AU" sz="1800" b="0" i="1" smtClean="0">
                                      <a:latin typeface="Cambria Math" panose="02040503050406030204" pitchFamily="18" charset="0"/>
                                      <a:cs typeface="Arial" panose="020B0604020202020204" pitchFamily="34" charset="0"/>
                                    </a:rPr>
                                    <m:t>4</m:t>
                                  </m:r>
                                </m:den>
                              </m:f>
                            </m:oMath>
                          </a14:m>
                          <a:r>
                            <a:rPr lang="en-US" sz="1800" dirty="0">
                              <a:latin typeface="Arial" panose="020B0604020202020204" pitchFamily="34" charset="0"/>
                              <a:cs typeface="Arial" panose="020B0604020202020204" pitchFamily="34" charset="0"/>
                            </a:rPr>
                            <a:t> )</a:t>
                          </a:r>
                        </a:p>
                      </a:txBody>
                      <a:tcPr marL="163440" anchor="ctr"/>
                    </a:tc>
                    <a:tc>
                      <a:txBody>
                        <a:bodyPr/>
                        <a:lstStyle/>
                        <a:p>
                          <a:pPr lvl="0">
                            <a:buNone/>
                          </a:pPr>
                          <a:endParaRPr lang="en-US" dirty="0"/>
                        </a:p>
                      </a:txBody>
                      <a:tcPr/>
                    </a:tc>
                    <a:extLst>
                      <a:ext uri="{0D108BD9-81ED-4DB2-BD59-A6C34878D82A}">
                        <a16:rowId xmlns:a16="http://schemas.microsoft.com/office/drawing/2014/main" val="430074025"/>
                      </a:ext>
                    </a:extLst>
                  </a:tr>
                </a:tbl>
              </a:graphicData>
            </a:graphic>
          </p:graphicFrame>
        </mc:Choice>
        <mc:Fallback xmlns="">
          <p:graphicFrame>
            <p:nvGraphicFramePr>
              <p:cNvPr id="17" name="Table 16">
                <a:extLst>
                  <a:ext uri="{FF2B5EF4-FFF2-40B4-BE49-F238E27FC236}">
                    <a16:creationId xmlns:a16="http://schemas.microsoft.com/office/drawing/2014/main" id="{B8A6ABDA-C3A5-BB20-3999-EF6AA03356DF}"/>
                  </a:ext>
                </a:extLst>
              </p:cNvPr>
              <p:cNvGraphicFramePr>
                <a:graphicFrameLocks noGrp="1"/>
              </p:cNvGraphicFramePr>
              <p:nvPr>
                <p:extLst>
                  <p:ext uri="{D42A27DB-BD31-4B8C-83A1-F6EECF244321}">
                    <p14:modId xmlns:p14="http://schemas.microsoft.com/office/powerpoint/2010/main" val="215586866"/>
                  </p:ext>
                </p:extLst>
              </p:nvPr>
            </p:nvGraphicFramePr>
            <p:xfrm>
              <a:off x="370367" y="996163"/>
              <a:ext cx="9285078" cy="5596782"/>
            </p:xfrm>
            <a:graphic>
              <a:graphicData uri="http://schemas.openxmlformats.org/drawingml/2006/table">
                <a:tbl>
                  <a:tblPr firstRow="1" bandRow="1">
                    <a:tableStyleId>{ED083AE6-46FA-4A59-8FB0-9F97EB10719F}</a:tableStyleId>
                  </a:tblPr>
                  <a:tblGrid>
                    <a:gridCol w="1535925">
                      <a:extLst>
                        <a:ext uri="{9D8B030D-6E8A-4147-A177-3AD203B41FA5}">
                          <a16:colId xmlns:a16="http://schemas.microsoft.com/office/drawing/2014/main" val="1152640324"/>
                        </a:ext>
                      </a:extLst>
                    </a:gridCol>
                    <a:gridCol w="3905573">
                      <a:extLst>
                        <a:ext uri="{9D8B030D-6E8A-4147-A177-3AD203B41FA5}">
                          <a16:colId xmlns:a16="http://schemas.microsoft.com/office/drawing/2014/main" val="1191802369"/>
                        </a:ext>
                      </a:extLst>
                    </a:gridCol>
                    <a:gridCol w="2262753">
                      <a:extLst>
                        <a:ext uri="{9D8B030D-6E8A-4147-A177-3AD203B41FA5}">
                          <a16:colId xmlns:a16="http://schemas.microsoft.com/office/drawing/2014/main" val="1375911442"/>
                        </a:ext>
                      </a:extLst>
                    </a:gridCol>
                    <a:gridCol w="1580827">
                      <a:extLst>
                        <a:ext uri="{9D8B030D-6E8A-4147-A177-3AD203B41FA5}">
                          <a16:colId xmlns:a16="http://schemas.microsoft.com/office/drawing/2014/main" val="632730559"/>
                        </a:ext>
                      </a:extLst>
                    </a:gridCol>
                  </a:tblGrid>
                  <a:tr h="497738">
                    <a:tc>
                      <a:txBody>
                        <a:bodyPr/>
                        <a:lstStyle/>
                        <a:p>
                          <a:pPr algn="ctr"/>
                          <a:r>
                            <a:rPr lang="en-US" sz="1800" dirty="0">
                              <a:latin typeface="Arial" panose="020B0604020202020204" pitchFamily="34" charset="0"/>
                              <a:cs typeface="Arial" panose="020B0604020202020204" pitchFamily="34" charset="0"/>
                            </a:rPr>
                            <a:t>Note</a:t>
                          </a:r>
                        </a:p>
                      </a:txBody>
                      <a:tcPr anchor="ctr"/>
                    </a:tc>
                    <a:tc>
                      <a:txBody>
                        <a:bodyPr/>
                        <a:lstStyle/>
                        <a:p>
                          <a:pPr algn="l"/>
                          <a:r>
                            <a:rPr lang="en-US" sz="1800" dirty="0">
                              <a:latin typeface="Arial" panose="020B0604020202020204" pitchFamily="34" charset="0"/>
                              <a:cs typeface="Arial" panose="020B0604020202020204" pitchFamily="34" charset="0"/>
                            </a:rPr>
                            <a:t>Name</a:t>
                          </a:r>
                        </a:p>
                      </a:txBody>
                      <a:tcPr marL="163440" anchor="ctr"/>
                    </a:tc>
                    <a:tc>
                      <a:txBody>
                        <a:bodyPr/>
                        <a:lstStyle/>
                        <a:p>
                          <a:pPr algn="l"/>
                          <a:r>
                            <a:rPr lang="en-US" sz="1800">
                              <a:latin typeface="Arial" panose="020B0604020202020204" pitchFamily="34" charset="0"/>
                              <a:cs typeface="Arial" panose="020B0604020202020204" pitchFamily="34" charset="0"/>
                            </a:rPr>
                            <a:t>Value</a:t>
                          </a:r>
                        </a:p>
                      </a:txBody>
                      <a:tcPr marL="163440" anchor="ctr"/>
                    </a:tc>
                    <a:tc>
                      <a:txBody>
                        <a:bodyPr/>
                        <a:lstStyle/>
                        <a:p>
                          <a:pPr algn="ctr"/>
                          <a:r>
                            <a:rPr lang="en-US" sz="1800" dirty="0">
                              <a:latin typeface="Arial" panose="020B0604020202020204" pitchFamily="34" charset="0"/>
                              <a:cs typeface="Arial" panose="020B0604020202020204" pitchFamily="34" charset="0"/>
                            </a:rPr>
                            <a:t>Rest</a:t>
                          </a:r>
                        </a:p>
                      </a:txBody>
                      <a:tcPr anchor="ctr"/>
                    </a:tc>
                    <a:extLst>
                      <a:ext uri="{0D108BD9-81ED-4DB2-BD59-A6C34878D82A}">
                        <a16:rowId xmlns:a16="http://schemas.microsoft.com/office/drawing/2014/main" val="3159296778"/>
                      </a:ext>
                    </a:extLst>
                  </a:tr>
                  <a:tr h="497738">
                    <a:tc>
                      <a:txBody>
                        <a:bodyPr/>
                        <a:lstStyle/>
                        <a:p>
                          <a:endParaRPr lang="en-US"/>
                        </a:p>
                      </a:txBody>
                      <a:tcPr/>
                    </a:tc>
                    <a:tc>
                      <a:txBody>
                        <a:bodyPr/>
                        <a:lstStyle/>
                        <a:p>
                          <a:pPr algn="l"/>
                          <a:r>
                            <a:rPr lang="en-US" sz="1800" dirty="0">
                              <a:latin typeface="Arial" panose="020B0604020202020204" pitchFamily="34" charset="0"/>
                              <a:cs typeface="Arial" panose="020B0604020202020204" pitchFamily="34" charset="0"/>
                            </a:rPr>
                            <a:t>semibreve</a:t>
                          </a:r>
                        </a:p>
                      </a:txBody>
                      <a:tcPr marL="163440" anchor="ctr"/>
                    </a:tc>
                    <a:tc>
                      <a:txBody>
                        <a:bodyPr/>
                        <a:lstStyle/>
                        <a:p>
                          <a:pPr algn="l"/>
                          <a:r>
                            <a:rPr lang="en-US" sz="1800">
                              <a:latin typeface="Arial" panose="020B0604020202020204" pitchFamily="34" charset="0"/>
                              <a:cs typeface="Arial" panose="020B0604020202020204" pitchFamily="34" charset="0"/>
                            </a:rPr>
                            <a:t>4</a:t>
                          </a:r>
                        </a:p>
                      </a:txBody>
                      <a:tcPr marL="163440" anchor="ctr"/>
                    </a:tc>
                    <a:tc>
                      <a:txBody>
                        <a:bodyPr/>
                        <a:lstStyle/>
                        <a:p>
                          <a:endParaRPr lang="en-US"/>
                        </a:p>
                      </a:txBody>
                      <a:tcPr/>
                    </a:tc>
                    <a:extLst>
                      <a:ext uri="{0D108BD9-81ED-4DB2-BD59-A6C34878D82A}">
                        <a16:rowId xmlns:a16="http://schemas.microsoft.com/office/drawing/2014/main" val="914960964"/>
                      </a:ext>
                    </a:extLst>
                  </a:tr>
                  <a:tr h="497738">
                    <a:tc>
                      <a:txBody>
                        <a:bodyPr/>
                        <a:lstStyle/>
                        <a:p>
                          <a:endParaRPr lang="en-US"/>
                        </a:p>
                      </a:txBody>
                      <a:tcPr/>
                    </a:tc>
                    <a:tc>
                      <a:txBody>
                        <a:bodyPr/>
                        <a:lstStyle/>
                        <a:p>
                          <a:pPr algn="l"/>
                          <a:r>
                            <a:rPr lang="en-US" sz="1800" dirty="0">
                              <a:latin typeface="Arial" panose="020B0604020202020204" pitchFamily="34" charset="0"/>
                              <a:cs typeface="Arial" panose="020B0604020202020204" pitchFamily="34" charset="0"/>
                            </a:rPr>
                            <a:t>minim</a:t>
                          </a:r>
                        </a:p>
                      </a:txBody>
                      <a:tcPr marL="163440" anchor="ctr"/>
                    </a:tc>
                    <a:tc>
                      <a:txBody>
                        <a:bodyPr/>
                        <a:lstStyle/>
                        <a:p>
                          <a:pPr algn="l"/>
                          <a:r>
                            <a:rPr lang="en-US" sz="1800">
                              <a:latin typeface="Arial" panose="020B0604020202020204" pitchFamily="34" charset="0"/>
                              <a:cs typeface="Arial" panose="020B0604020202020204" pitchFamily="34" charset="0"/>
                            </a:rPr>
                            <a:t>2</a:t>
                          </a:r>
                        </a:p>
                      </a:txBody>
                      <a:tcPr marL="163440" anchor="ctr"/>
                    </a:tc>
                    <a:tc>
                      <a:txBody>
                        <a:bodyPr/>
                        <a:lstStyle/>
                        <a:p>
                          <a:endParaRPr lang="en-US"/>
                        </a:p>
                      </a:txBody>
                      <a:tcPr/>
                    </a:tc>
                    <a:extLst>
                      <a:ext uri="{0D108BD9-81ED-4DB2-BD59-A6C34878D82A}">
                        <a16:rowId xmlns:a16="http://schemas.microsoft.com/office/drawing/2014/main" val="1709125432"/>
                      </a:ext>
                    </a:extLst>
                  </a:tr>
                  <a:tr h="497738">
                    <a:tc>
                      <a:txBody>
                        <a:bodyPr/>
                        <a:lstStyle/>
                        <a:p>
                          <a:endParaRPr lang="en-US"/>
                        </a:p>
                      </a:txBody>
                      <a:tcPr/>
                    </a:tc>
                    <a:tc>
                      <a:txBody>
                        <a:bodyPr/>
                        <a:lstStyle/>
                        <a:p>
                          <a:pPr algn="l"/>
                          <a:r>
                            <a:rPr lang="en-US" sz="1800" dirty="0">
                              <a:latin typeface="Arial" panose="020B0604020202020204" pitchFamily="34" charset="0"/>
                              <a:cs typeface="Arial" panose="020B0604020202020204" pitchFamily="34" charset="0"/>
                            </a:rPr>
                            <a:t>crotchet</a:t>
                          </a:r>
                        </a:p>
                      </a:txBody>
                      <a:tcPr marL="163440" anchor="ctr"/>
                    </a:tc>
                    <a:tc>
                      <a:txBody>
                        <a:bodyPr/>
                        <a:lstStyle/>
                        <a:p>
                          <a:pPr algn="l"/>
                          <a:r>
                            <a:rPr lang="en-US" sz="1800" dirty="0">
                              <a:latin typeface="Arial" panose="020B0604020202020204" pitchFamily="34" charset="0"/>
                              <a:cs typeface="Arial" panose="020B0604020202020204" pitchFamily="34" charset="0"/>
                            </a:rPr>
                            <a:t>1</a:t>
                          </a:r>
                        </a:p>
                      </a:txBody>
                      <a:tcPr marL="163440" anchor="ctr"/>
                    </a:tc>
                    <a:tc>
                      <a:txBody>
                        <a:bodyPr/>
                        <a:lstStyle/>
                        <a:p>
                          <a:endParaRPr lang="en-US"/>
                        </a:p>
                      </a:txBody>
                      <a:tcPr/>
                    </a:tc>
                    <a:extLst>
                      <a:ext uri="{0D108BD9-81ED-4DB2-BD59-A6C34878D82A}">
                        <a16:rowId xmlns:a16="http://schemas.microsoft.com/office/drawing/2014/main" val="3875037924"/>
                      </a:ext>
                    </a:extLst>
                  </a:tr>
                  <a:tr h="553041">
                    <a:tc>
                      <a:txBody>
                        <a:bodyPr/>
                        <a:lstStyle/>
                        <a:p>
                          <a:pPr lvl="0" algn="ctr">
                            <a:buNone/>
                          </a:pPr>
                          <a:endParaRPr lang="en-US" sz="2800" b="0" i="0" u="none" strike="noStrike" noProof="0">
                            <a:solidFill>
                              <a:srgbClr val="22272B"/>
                            </a:solidFill>
                            <a:latin typeface="MS UI Gothic"/>
                          </a:endParaRPr>
                        </a:p>
                      </a:txBody>
                      <a:tcPr/>
                    </a:tc>
                    <a:tc>
                      <a:txBody>
                        <a:bodyPr/>
                        <a:lstStyle/>
                        <a:p>
                          <a:pPr lvl="0" algn="l">
                            <a:lnSpc>
                              <a:spcPct val="100000"/>
                            </a:lnSpc>
                            <a:spcBef>
                              <a:spcPts val="0"/>
                            </a:spcBef>
                            <a:spcAft>
                              <a:spcPts val="0"/>
                            </a:spcAft>
                            <a:buNone/>
                          </a:pPr>
                          <a:r>
                            <a:rPr lang="en-US" sz="1800" b="0" i="0" u="none" strike="noStrike" noProof="0" dirty="0">
                              <a:solidFill>
                                <a:srgbClr val="22272B"/>
                              </a:solidFill>
                              <a:latin typeface="Arial" panose="020B0604020202020204" pitchFamily="34" charset="0"/>
                              <a:cs typeface="Arial" panose="020B0604020202020204" pitchFamily="34" charset="0"/>
                            </a:rPr>
                            <a:t>quaver</a:t>
                          </a:r>
                        </a:p>
                      </a:txBody>
                      <a:tcPr marL="163440" anchor="ctr"/>
                    </a:tc>
                    <a:tc>
                      <a:txBody>
                        <a:bodyPr/>
                        <a:lstStyle/>
                        <a:p>
                          <a:pPr algn="l"/>
                          <a:endParaRPr lang="en-US" sz="1800" dirty="0">
                            <a:latin typeface="Arial" panose="020B0604020202020204" pitchFamily="34" charset="0"/>
                            <a:cs typeface="Arial" panose="020B0604020202020204" pitchFamily="34" charset="0"/>
                          </a:endParaRPr>
                        </a:p>
                      </a:txBody>
                      <a:tcPr marL="163440" anchor="ctr"/>
                    </a:tc>
                    <a:tc>
                      <a:txBody>
                        <a:bodyPr/>
                        <a:lstStyle/>
                        <a:p>
                          <a:endParaRPr lang="en-US"/>
                        </a:p>
                      </a:txBody>
                      <a:tcPr/>
                    </a:tc>
                    <a:extLst>
                      <a:ext uri="{0D108BD9-81ED-4DB2-BD59-A6C34878D82A}">
                        <a16:rowId xmlns:a16="http://schemas.microsoft.com/office/drawing/2014/main" val="2834886110"/>
                      </a:ext>
                    </a:extLst>
                  </a:tr>
                  <a:tr h="619406">
                    <a:tc>
                      <a:txBody>
                        <a:bodyPr/>
                        <a:lstStyle/>
                        <a:p>
                          <a:pPr lvl="0" algn="ctr">
                            <a:buNone/>
                          </a:pPr>
                          <a:endParaRPr lang="en-US" sz="3200" b="0" i="0" u="none" strike="noStrike" noProof="0">
                            <a:solidFill>
                              <a:srgbClr val="22272B"/>
                            </a:solidFill>
                            <a:latin typeface="MS UI Gothic"/>
                          </a:endParaRPr>
                        </a:p>
                      </a:txBody>
                      <a:tcPr/>
                    </a:tc>
                    <a:tc>
                      <a:txBody>
                        <a:bodyPr/>
                        <a:lstStyle/>
                        <a:p>
                          <a:pPr algn="l"/>
                          <a:r>
                            <a:rPr lang="en-US" sz="1800" dirty="0">
                              <a:latin typeface="Arial" panose="020B0604020202020204" pitchFamily="34" charset="0"/>
                              <a:cs typeface="Arial" panose="020B0604020202020204" pitchFamily="34" charset="0"/>
                            </a:rPr>
                            <a:t>pair of quavers</a:t>
                          </a:r>
                        </a:p>
                      </a:txBody>
                      <a:tcPr marL="163440" anchor="ctr"/>
                    </a:tc>
                    <a:tc>
                      <a:txBody>
                        <a:bodyPr/>
                        <a:lstStyle/>
                        <a:p>
                          <a:endParaRPr lang="en-US"/>
                        </a:p>
                      </a:txBody>
                      <a:tcPr marL="163440" anchor="ctr">
                        <a:blipFill>
                          <a:blip r:embed="rId3"/>
                          <a:stretch>
                            <a:fillRect l="-240323" t="-414851" r="-70699" b="-398020"/>
                          </a:stretch>
                        </a:blipFill>
                      </a:tcPr>
                    </a:tc>
                    <a:tc>
                      <a:txBody>
                        <a:bodyPr/>
                        <a:lstStyle/>
                        <a:p>
                          <a:endParaRPr lang="en-US" dirty="0"/>
                        </a:p>
                      </a:txBody>
                      <a:tcPr/>
                    </a:tc>
                    <a:extLst>
                      <a:ext uri="{0D108BD9-81ED-4DB2-BD59-A6C34878D82A}">
                        <a16:rowId xmlns:a16="http://schemas.microsoft.com/office/drawing/2014/main" val="339412541"/>
                      </a:ext>
                    </a:extLst>
                  </a:tr>
                  <a:tr h="508798">
                    <a:tc>
                      <a:txBody>
                        <a:bodyPr/>
                        <a:lstStyle/>
                        <a:p>
                          <a:endParaRPr lang="en-US"/>
                        </a:p>
                      </a:txBody>
                      <a:tcPr/>
                    </a:tc>
                    <a:tc>
                      <a:txBody>
                        <a:bodyPr/>
                        <a:lstStyle/>
                        <a:p>
                          <a:pPr algn="l"/>
                          <a:r>
                            <a:rPr lang="en-US" sz="1800" dirty="0">
                              <a:latin typeface="Arial" panose="020B0604020202020204" pitchFamily="34" charset="0"/>
                              <a:cs typeface="Arial" panose="020B0604020202020204" pitchFamily="34" charset="0"/>
                            </a:rPr>
                            <a:t>semiquaver</a:t>
                          </a:r>
                        </a:p>
                      </a:txBody>
                      <a:tcPr marL="163440" anchor="ctr"/>
                    </a:tc>
                    <a:tc>
                      <a:txBody>
                        <a:bodyPr/>
                        <a:lstStyle/>
                        <a:p>
                          <a:endParaRPr lang="en-US"/>
                        </a:p>
                      </a:txBody>
                      <a:tcPr marL="163440" anchor="ctr">
                        <a:blipFill>
                          <a:blip r:embed="rId3"/>
                          <a:stretch>
                            <a:fillRect l="-240323" t="-619048" r="-70699" b="-378571"/>
                          </a:stretch>
                        </a:blipFill>
                      </a:tcPr>
                    </a:tc>
                    <a:tc>
                      <a:txBody>
                        <a:bodyPr/>
                        <a:lstStyle/>
                        <a:p>
                          <a:endParaRPr lang="en-US"/>
                        </a:p>
                      </a:txBody>
                      <a:tcPr/>
                    </a:tc>
                    <a:extLst>
                      <a:ext uri="{0D108BD9-81ED-4DB2-BD59-A6C34878D82A}">
                        <a16:rowId xmlns:a16="http://schemas.microsoft.com/office/drawing/2014/main" val="583414050"/>
                      </a:ext>
                    </a:extLst>
                  </a:tr>
                  <a:tr h="575163">
                    <a:tc>
                      <a:txBody>
                        <a:bodyPr/>
                        <a:lstStyle/>
                        <a:p>
                          <a:pPr lvl="0">
                            <a:buNone/>
                          </a:pPr>
                          <a:endParaRPr lang="en-US"/>
                        </a:p>
                      </a:txBody>
                      <a:tcPr/>
                    </a:tc>
                    <a:tc>
                      <a:txBody>
                        <a:bodyPr/>
                        <a:lstStyle/>
                        <a:p>
                          <a:pPr lvl="0" algn="l">
                            <a:buNone/>
                          </a:pPr>
                          <a:r>
                            <a:rPr lang="en-US" sz="1800" dirty="0">
                              <a:latin typeface="Arial" panose="020B0604020202020204" pitchFamily="34" charset="0"/>
                              <a:cs typeface="Arial" panose="020B0604020202020204" pitchFamily="34" charset="0"/>
                            </a:rPr>
                            <a:t>set of semiquavers</a:t>
                          </a:r>
                        </a:p>
                      </a:txBody>
                      <a:tcPr marL="163440" anchor="ctr"/>
                    </a:tc>
                    <a:tc>
                      <a:txBody>
                        <a:bodyPr/>
                        <a:lstStyle/>
                        <a:p>
                          <a:endParaRPr lang="en-US"/>
                        </a:p>
                      </a:txBody>
                      <a:tcPr marL="163440" anchor="ctr">
                        <a:blipFill>
                          <a:blip r:embed="rId3"/>
                          <a:stretch>
                            <a:fillRect l="-240323" t="-642553" r="-70699" b="-238298"/>
                          </a:stretch>
                        </a:blipFill>
                      </a:tcPr>
                    </a:tc>
                    <a:tc>
                      <a:txBody>
                        <a:bodyPr/>
                        <a:lstStyle/>
                        <a:p>
                          <a:pPr lvl="0">
                            <a:buNone/>
                          </a:pPr>
                          <a:endParaRPr lang="en-US"/>
                        </a:p>
                      </a:txBody>
                      <a:tcPr/>
                    </a:tc>
                    <a:extLst>
                      <a:ext uri="{0D108BD9-81ED-4DB2-BD59-A6C34878D82A}">
                        <a16:rowId xmlns:a16="http://schemas.microsoft.com/office/drawing/2014/main" val="494066762"/>
                      </a:ext>
                    </a:extLst>
                  </a:tr>
                  <a:tr h="674711">
                    <a:tc>
                      <a:txBody>
                        <a:bodyPr/>
                        <a:lstStyle/>
                        <a:p>
                          <a:pPr lvl="0">
                            <a:buNone/>
                          </a:pPr>
                          <a:endParaRPr lang="en-US"/>
                        </a:p>
                      </a:txBody>
                      <a:tcPr/>
                    </a:tc>
                    <a:tc>
                      <a:txBody>
                        <a:bodyPr/>
                        <a:lstStyle/>
                        <a:p>
                          <a:pPr lvl="0" algn="l">
                            <a:buNone/>
                          </a:pPr>
                          <a:r>
                            <a:rPr lang="en-US" sz="1800" b="0" i="0" u="none" strike="noStrike" noProof="0" dirty="0">
                              <a:solidFill>
                                <a:srgbClr val="22272B"/>
                              </a:solidFill>
                              <a:latin typeface="Arial" panose="020B0604020202020204" pitchFamily="34" charset="0"/>
                              <a:cs typeface="Arial" panose="020B0604020202020204" pitchFamily="34" charset="0"/>
                            </a:rPr>
                            <a:t>pair of semiquavers  + a quaver</a:t>
                          </a:r>
                          <a:endParaRPr lang="en-US" sz="1800" dirty="0">
                            <a:latin typeface="Arial" panose="020B0604020202020204" pitchFamily="34" charset="0"/>
                            <a:cs typeface="Arial" panose="020B0604020202020204" pitchFamily="34" charset="0"/>
                          </a:endParaRPr>
                        </a:p>
                      </a:txBody>
                      <a:tcPr marL="163440" anchor="ctr"/>
                    </a:tc>
                    <a:tc>
                      <a:txBody>
                        <a:bodyPr/>
                        <a:lstStyle/>
                        <a:p>
                          <a:endParaRPr lang="en-US"/>
                        </a:p>
                      </a:txBody>
                      <a:tcPr marL="163440" anchor="ctr">
                        <a:blipFill>
                          <a:blip r:embed="rId3"/>
                          <a:stretch>
                            <a:fillRect l="-240323" t="-628829" r="-70699" b="-101802"/>
                          </a:stretch>
                        </a:blipFill>
                      </a:tcPr>
                    </a:tc>
                    <a:tc>
                      <a:txBody>
                        <a:bodyPr/>
                        <a:lstStyle/>
                        <a:p>
                          <a:pPr lvl="0">
                            <a:buNone/>
                          </a:pPr>
                          <a:endParaRPr lang="en-US"/>
                        </a:p>
                      </a:txBody>
                      <a:tcPr/>
                    </a:tc>
                    <a:extLst>
                      <a:ext uri="{0D108BD9-81ED-4DB2-BD59-A6C34878D82A}">
                        <a16:rowId xmlns:a16="http://schemas.microsoft.com/office/drawing/2014/main" val="475269823"/>
                      </a:ext>
                    </a:extLst>
                  </a:tr>
                  <a:tr h="674711">
                    <a:tc>
                      <a:txBody>
                        <a:bodyPr/>
                        <a:lstStyle/>
                        <a:p>
                          <a:pPr lvl="0">
                            <a:buNone/>
                          </a:pPr>
                          <a:endParaRPr lang="en-US"/>
                        </a:p>
                      </a:txBody>
                      <a:tcPr/>
                    </a:tc>
                    <a:tc>
                      <a:txBody>
                        <a:bodyPr/>
                        <a:lstStyle/>
                        <a:p>
                          <a:pPr lvl="0" algn="l">
                            <a:buNone/>
                          </a:pPr>
                          <a:r>
                            <a:rPr lang="en-US" sz="1800" b="0" i="0" u="none" strike="noStrike" noProof="0" dirty="0">
                              <a:solidFill>
                                <a:srgbClr val="22272B"/>
                              </a:solidFill>
                              <a:latin typeface="Arial" panose="020B0604020202020204" pitchFamily="34" charset="0"/>
                              <a:cs typeface="Arial" panose="020B0604020202020204" pitchFamily="34" charset="0"/>
                            </a:rPr>
                            <a:t>quaver and 2 semiquavers</a:t>
                          </a:r>
                          <a:endParaRPr lang="en-US" sz="1800" dirty="0">
                            <a:latin typeface="Arial" panose="020B0604020202020204" pitchFamily="34" charset="0"/>
                            <a:cs typeface="Arial" panose="020B0604020202020204" pitchFamily="34" charset="0"/>
                          </a:endParaRPr>
                        </a:p>
                      </a:txBody>
                      <a:tcPr marL="163440" anchor="ctr"/>
                    </a:tc>
                    <a:tc>
                      <a:txBody>
                        <a:bodyPr/>
                        <a:lstStyle/>
                        <a:p>
                          <a:endParaRPr lang="en-US"/>
                        </a:p>
                      </a:txBody>
                      <a:tcPr marL="163440" anchor="ctr">
                        <a:blipFill>
                          <a:blip r:embed="rId3"/>
                          <a:stretch>
                            <a:fillRect l="-240323" t="-728829" r="-70699" b="-1802"/>
                          </a:stretch>
                        </a:blipFill>
                      </a:tcPr>
                    </a:tc>
                    <a:tc>
                      <a:txBody>
                        <a:bodyPr/>
                        <a:lstStyle/>
                        <a:p>
                          <a:pPr lvl="0">
                            <a:buNone/>
                          </a:pPr>
                          <a:endParaRPr lang="en-US" dirty="0"/>
                        </a:p>
                      </a:txBody>
                      <a:tcPr/>
                    </a:tc>
                    <a:extLst>
                      <a:ext uri="{0D108BD9-81ED-4DB2-BD59-A6C34878D82A}">
                        <a16:rowId xmlns:a16="http://schemas.microsoft.com/office/drawing/2014/main" val="430074025"/>
                      </a:ext>
                    </a:extLst>
                  </a:tr>
                </a:tbl>
              </a:graphicData>
            </a:graphic>
          </p:graphicFrame>
        </mc:Fallback>
      </mc:AlternateContent>
      <p:pic>
        <p:nvPicPr>
          <p:cNvPr id="9" name="Graphic 8" descr="A semibreve note – an oval shape that is hollow.">
            <a:extLst>
              <a:ext uri="{FF2B5EF4-FFF2-40B4-BE49-F238E27FC236}">
                <a16:creationId xmlns:a16="http://schemas.microsoft.com/office/drawing/2014/main" id="{6A522C4C-A7F2-E113-BBCD-DCEB26FAA1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439" y="1641634"/>
            <a:ext cx="290830" cy="185420"/>
          </a:xfrm>
          <a:prstGeom prst="rect">
            <a:avLst/>
          </a:prstGeom>
        </p:spPr>
      </p:pic>
      <p:pic>
        <p:nvPicPr>
          <p:cNvPr id="11" name="Graphic 10" descr="A semibreve rest – it sits as a coloured in rectangle hanging from the 2nd top line of the staff.">
            <a:extLst>
              <a:ext uri="{FF2B5EF4-FFF2-40B4-BE49-F238E27FC236}">
                <a16:creationId xmlns:a16="http://schemas.microsoft.com/office/drawing/2014/main" id="{1E04ED8D-222C-6918-E515-4B4FFD5607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5507" y="1474958"/>
            <a:ext cx="808975" cy="595510"/>
          </a:xfrm>
          <a:prstGeom prst="rect">
            <a:avLst/>
          </a:prstGeom>
        </p:spPr>
      </p:pic>
      <p:pic>
        <p:nvPicPr>
          <p:cNvPr id="10" name="Graphic 9" descr="A minim note – an oval shape hollow note, with an upwards stem on the right.">
            <a:extLst>
              <a:ext uri="{FF2B5EF4-FFF2-40B4-BE49-F238E27FC236}">
                <a16:creationId xmlns:a16="http://schemas.microsoft.com/office/drawing/2014/main" id="{5EB936B3-4369-2AE2-85B5-B7AAFD0E98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7542" y="1963579"/>
            <a:ext cx="397510" cy="496570"/>
          </a:xfrm>
          <a:prstGeom prst="rect">
            <a:avLst/>
          </a:prstGeom>
        </p:spPr>
      </p:pic>
      <p:pic>
        <p:nvPicPr>
          <p:cNvPr id="12" name="Graphic 11" descr="A minim rest – it is a coloured in rectangle that sits on the middle line of the staff.">
            <a:extLst>
              <a:ext uri="{FF2B5EF4-FFF2-40B4-BE49-F238E27FC236}">
                <a16:creationId xmlns:a16="http://schemas.microsoft.com/office/drawing/2014/main" id="{D0AF6651-BD6F-EE28-2F32-DDAE8BB099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83453" y="1985814"/>
            <a:ext cx="813958" cy="586637"/>
          </a:xfrm>
          <a:prstGeom prst="rect">
            <a:avLst/>
          </a:prstGeom>
        </p:spPr>
      </p:pic>
      <p:pic>
        <p:nvPicPr>
          <p:cNvPr id="38" name="Picture 37" descr="A crotchet note.">
            <a:extLst>
              <a:ext uri="{FF2B5EF4-FFF2-40B4-BE49-F238E27FC236}">
                <a16:creationId xmlns:a16="http://schemas.microsoft.com/office/drawing/2014/main" id="{2A83FD25-2F53-4F9B-BCF1-87AF409B140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06809" y="2442081"/>
            <a:ext cx="194856" cy="450937"/>
          </a:xfrm>
          <a:prstGeom prst="rect">
            <a:avLst/>
          </a:prstGeom>
        </p:spPr>
      </p:pic>
      <p:pic>
        <p:nvPicPr>
          <p:cNvPr id="43" name="Picture 42" descr="A crotchet rest.">
            <a:extLst>
              <a:ext uri="{FF2B5EF4-FFF2-40B4-BE49-F238E27FC236}">
                <a16:creationId xmlns:a16="http://schemas.microsoft.com/office/drawing/2014/main" id="{7DC7F2A8-8F76-6723-02D0-9BC66A5181E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827978" y="2638167"/>
            <a:ext cx="135347" cy="409185"/>
          </a:xfrm>
          <a:prstGeom prst="rect">
            <a:avLst/>
          </a:prstGeom>
        </p:spPr>
      </p:pic>
      <p:pic>
        <p:nvPicPr>
          <p:cNvPr id="39" name="Picture 38" descr="A black music note with a tail to the right – a quaver.">
            <a:extLst>
              <a:ext uri="{FF2B5EF4-FFF2-40B4-BE49-F238E27FC236}">
                <a16:creationId xmlns:a16="http://schemas.microsoft.com/office/drawing/2014/main" id="{765617A0-4AB3-E2B0-1BEA-90B1D8CB3B2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62144" y="3036503"/>
            <a:ext cx="263308" cy="470509"/>
          </a:xfrm>
          <a:prstGeom prst="rect">
            <a:avLst/>
          </a:prstGeom>
        </p:spPr>
      </p:pic>
      <p:pic>
        <p:nvPicPr>
          <p:cNvPr id="44" name="Picture 43" descr="A quaver rest.">
            <a:extLst>
              <a:ext uri="{FF2B5EF4-FFF2-40B4-BE49-F238E27FC236}">
                <a16:creationId xmlns:a16="http://schemas.microsoft.com/office/drawing/2014/main" id="{14611D18-AA98-2184-6D2B-9D56049380CC}"/>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796227" y="3170915"/>
            <a:ext cx="198851" cy="349424"/>
          </a:xfrm>
          <a:prstGeom prst="rect">
            <a:avLst/>
          </a:prstGeom>
        </p:spPr>
      </p:pic>
      <p:pic>
        <p:nvPicPr>
          <p:cNvPr id="40" name="Picture 39" descr="A pair of quavers.">
            <a:extLst>
              <a:ext uri="{FF2B5EF4-FFF2-40B4-BE49-F238E27FC236}">
                <a16:creationId xmlns:a16="http://schemas.microsoft.com/office/drawing/2014/main" id="{C371A7CE-FB34-1597-C4B6-A2A086D7A951}"/>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774332" y="3669746"/>
            <a:ext cx="452111" cy="446239"/>
          </a:xfrm>
          <a:prstGeom prst="rect">
            <a:avLst/>
          </a:prstGeom>
        </p:spPr>
      </p:pic>
      <p:pic>
        <p:nvPicPr>
          <p:cNvPr id="45" name="Picture 44" descr="A quaver rest.">
            <a:extLst>
              <a:ext uri="{FF2B5EF4-FFF2-40B4-BE49-F238E27FC236}">
                <a16:creationId xmlns:a16="http://schemas.microsoft.com/office/drawing/2014/main" id="{A164A7C3-DBE1-7AD6-1ACE-05248D0B7F4A}"/>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807100" y="3726495"/>
            <a:ext cx="135347" cy="409185"/>
          </a:xfrm>
          <a:prstGeom prst="rect">
            <a:avLst/>
          </a:prstGeom>
        </p:spPr>
      </p:pic>
      <p:pic>
        <p:nvPicPr>
          <p:cNvPr id="41" name="Picture 40" descr="A semiquaver note.">
            <a:extLst>
              <a:ext uri="{FF2B5EF4-FFF2-40B4-BE49-F238E27FC236}">
                <a16:creationId xmlns:a16="http://schemas.microsoft.com/office/drawing/2014/main" id="{1BDD80DB-1358-8C4F-3AD8-37EF8D38CBD1}"/>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15402" y="4229782"/>
            <a:ext cx="332071" cy="475207"/>
          </a:xfrm>
          <a:prstGeom prst="rect">
            <a:avLst/>
          </a:prstGeom>
        </p:spPr>
      </p:pic>
      <p:pic>
        <p:nvPicPr>
          <p:cNvPr id="47" name="Picture 46" descr="A semiquaver rest – like a backwards seven with 2 tails off to the left.">
            <a:extLst>
              <a:ext uri="{FF2B5EF4-FFF2-40B4-BE49-F238E27FC236}">
                <a16:creationId xmlns:a16="http://schemas.microsoft.com/office/drawing/2014/main" id="{0B93F98E-3A35-42DC-5963-9EEA5D01DF93}"/>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736466" y="4319005"/>
            <a:ext cx="318372" cy="391438"/>
          </a:xfrm>
          <a:prstGeom prst="rect">
            <a:avLst/>
          </a:prstGeom>
        </p:spPr>
      </p:pic>
      <p:pic>
        <p:nvPicPr>
          <p:cNvPr id="42" name="Picture 41" descr="A set of 4 semiquaver notes joined together by a double beam.">
            <a:extLst>
              <a:ext uri="{FF2B5EF4-FFF2-40B4-BE49-F238E27FC236}">
                <a16:creationId xmlns:a16="http://schemas.microsoft.com/office/drawing/2014/main" id="{E2D0CAFC-F460-BFC9-580F-0A158A0301E0}"/>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587156" y="4786286"/>
            <a:ext cx="802319" cy="405792"/>
          </a:xfrm>
          <a:prstGeom prst="rect">
            <a:avLst/>
          </a:prstGeom>
        </p:spPr>
      </p:pic>
      <p:pic>
        <p:nvPicPr>
          <p:cNvPr id="46" name="Picture 45" descr="A crotchet rest.">
            <a:extLst>
              <a:ext uri="{FF2B5EF4-FFF2-40B4-BE49-F238E27FC236}">
                <a16:creationId xmlns:a16="http://schemas.microsoft.com/office/drawing/2014/main" id="{E241734A-FC7B-6B8C-64E1-FEB93E737EE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838416" y="4859709"/>
            <a:ext cx="135347" cy="409185"/>
          </a:xfrm>
          <a:prstGeom prst="rect">
            <a:avLst/>
          </a:prstGeom>
        </p:spPr>
      </p:pic>
      <p:pic>
        <p:nvPicPr>
          <p:cNvPr id="5" name="Picture 4" descr="A pair of semiquavers joined to a quaver.">
            <a:extLst>
              <a:ext uri="{FF2B5EF4-FFF2-40B4-BE49-F238E27FC236}">
                <a16:creationId xmlns:a16="http://schemas.microsoft.com/office/drawing/2014/main" id="{01AD80CA-1562-6424-16BF-BF1B6EE0C566}"/>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653144" y="5387990"/>
            <a:ext cx="619125" cy="456228"/>
          </a:xfrm>
          <a:prstGeom prst="rect">
            <a:avLst/>
          </a:prstGeom>
        </p:spPr>
      </p:pic>
      <p:pic>
        <p:nvPicPr>
          <p:cNvPr id="2" name="Picture 1" descr="A crotchet rest.">
            <a:extLst>
              <a:ext uri="{FF2B5EF4-FFF2-40B4-BE49-F238E27FC236}">
                <a16:creationId xmlns:a16="http://schemas.microsoft.com/office/drawing/2014/main" id="{ED5C7325-86BF-4AF7-F563-D4B8696C746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820279" y="5460697"/>
            <a:ext cx="135347" cy="409185"/>
          </a:xfrm>
          <a:prstGeom prst="rect">
            <a:avLst/>
          </a:prstGeom>
        </p:spPr>
      </p:pic>
      <p:pic>
        <p:nvPicPr>
          <p:cNvPr id="7" name="Picture 6" descr="A quaver joined to a pair of semiquavers.">
            <a:extLst>
              <a:ext uri="{FF2B5EF4-FFF2-40B4-BE49-F238E27FC236}">
                <a16:creationId xmlns:a16="http://schemas.microsoft.com/office/drawing/2014/main" id="{A30C2734-C076-FC39-9E8C-BCA4B0DBF1AE}"/>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613593" y="6073437"/>
            <a:ext cx="588072" cy="438413"/>
          </a:xfrm>
          <a:prstGeom prst="rect">
            <a:avLst/>
          </a:prstGeom>
        </p:spPr>
      </p:pic>
      <p:pic>
        <p:nvPicPr>
          <p:cNvPr id="4" name="Picture 3" descr="A crotchet rest.">
            <a:extLst>
              <a:ext uri="{FF2B5EF4-FFF2-40B4-BE49-F238E27FC236}">
                <a16:creationId xmlns:a16="http://schemas.microsoft.com/office/drawing/2014/main" id="{99EC265F-6D18-2DF7-33D4-4E2854C0D966}"/>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809840" y="6097959"/>
            <a:ext cx="135347" cy="409185"/>
          </a:xfrm>
          <a:prstGeom prst="rect">
            <a:avLst/>
          </a:prstGeom>
        </p:spPr>
      </p:pic>
      <p:pic>
        <p:nvPicPr>
          <p:cNvPr id="13" name="Picture 12">
            <a:extLst>
              <a:ext uri="{FF2B5EF4-FFF2-40B4-BE49-F238E27FC236}">
                <a16:creationId xmlns:a16="http://schemas.microsoft.com/office/drawing/2014/main" id="{38845190-7B28-6A5D-66AB-F4FEEB3E8AF5}"/>
              </a:ex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5941559" y="3049233"/>
            <a:ext cx="207282" cy="445047"/>
          </a:xfrm>
          <a:prstGeom prst="rect">
            <a:avLst/>
          </a:prstGeom>
        </p:spPr>
      </p:pic>
    </p:spTree>
    <p:extLst>
      <p:ext uri="{BB962C8B-B14F-4D97-AF65-F5344CB8AC3E}">
        <p14:creationId xmlns:p14="http://schemas.microsoft.com/office/powerpoint/2010/main" val="46110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27E82E-A110-9854-60E4-CAE19E9786C4}"/>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Treble clef (1)</a:t>
            </a:r>
          </a:p>
        </p:txBody>
      </p:sp>
      <p:sp>
        <p:nvSpPr>
          <p:cNvPr id="11" name="Text Placeholder 5">
            <a:extLst>
              <a:ext uri="{FF2B5EF4-FFF2-40B4-BE49-F238E27FC236}">
                <a16:creationId xmlns:a16="http://schemas.microsoft.com/office/drawing/2014/main" id="{15140A7F-BF63-B843-04D9-B77C8D8E073E}"/>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Notes and rhymes</a:t>
            </a:r>
          </a:p>
        </p:txBody>
      </p:sp>
      <p:sp>
        <p:nvSpPr>
          <p:cNvPr id="15" name="Oval 14">
            <a:extLst>
              <a:ext uri="{FF2B5EF4-FFF2-40B4-BE49-F238E27FC236}">
                <a16:creationId xmlns:a16="http://schemas.microsoft.com/office/drawing/2014/main" id="{3FCD248F-EA2A-6A52-8431-96278F00381F}"/>
              </a:ext>
            </a:extLst>
          </p:cNvPr>
          <p:cNvSpPr/>
          <p:nvPr/>
        </p:nvSpPr>
        <p:spPr>
          <a:xfrm>
            <a:off x="1630236" y="2013560"/>
            <a:ext cx="3075632" cy="2975141"/>
          </a:xfrm>
          <a:prstGeom prst="ellips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dirty="0">
                <a:solidFill>
                  <a:schemeClr val="bg1"/>
                </a:solidFill>
                <a:latin typeface="Arial" panose="020B0604020202020204" pitchFamily="34" charset="0"/>
                <a:ea typeface="+mn-lt"/>
                <a:cs typeface="Arial" panose="020B0604020202020204" pitchFamily="34" charset="0"/>
              </a:rPr>
              <a:t>Lines </a:t>
            </a:r>
            <a:endParaRPr lang="en-US" sz="1800" dirty="0">
              <a:solidFill>
                <a:schemeClr val="bg1"/>
              </a:solidFill>
              <a:latin typeface="Arial" panose="020B0604020202020204" pitchFamily="34" charset="0"/>
              <a:cs typeface="Arial" panose="020B0604020202020204" pitchFamily="34" charset="0"/>
            </a:endParaRPr>
          </a:p>
          <a:p>
            <a:pPr algn="ctr">
              <a:lnSpc>
                <a:spcPct val="150000"/>
              </a:lnSpc>
            </a:pPr>
            <a:r>
              <a:rPr lang="en-AU" sz="1800" b="1" dirty="0">
                <a:solidFill>
                  <a:schemeClr val="bg1"/>
                </a:solidFill>
                <a:latin typeface="Arial" panose="020B0604020202020204" pitchFamily="34" charset="0"/>
                <a:cs typeface="Arial" panose="020B0604020202020204" pitchFamily="34" charset="0"/>
              </a:rPr>
              <a:t>E</a:t>
            </a:r>
            <a:r>
              <a:rPr lang="en-AU" sz="1800" dirty="0">
                <a:solidFill>
                  <a:schemeClr val="bg1"/>
                </a:solidFill>
                <a:latin typeface="Arial" panose="020B0604020202020204" pitchFamily="34" charset="0"/>
                <a:cs typeface="Arial" panose="020B0604020202020204" pitchFamily="34" charset="0"/>
              </a:rPr>
              <a:t>very </a:t>
            </a:r>
            <a:r>
              <a:rPr lang="en-AU" sz="1800" b="1" dirty="0">
                <a:solidFill>
                  <a:schemeClr val="bg1"/>
                </a:solidFill>
                <a:latin typeface="Arial" panose="020B0604020202020204" pitchFamily="34" charset="0"/>
                <a:cs typeface="Arial" panose="020B0604020202020204" pitchFamily="34" charset="0"/>
              </a:rPr>
              <a:t>G</a:t>
            </a:r>
            <a:r>
              <a:rPr lang="en-AU" sz="1800" dirty="0">
                <a:solidFill>
                  <a:schemeClr val="bg1"/>
                </a:solidFill>
                <a:latin typeface="Arial" panose="020B0604020202020204" pitchFamily="34" charset="0"/>
                <a:cs typeface="Arial" panose="020B0604020202020204" pitchFamily="34" charset="0"/>
              </a:rPr>
              <a:t>ood </a:t>
            </a:r>
            <a:r>
              <a:rPr lang="en-AU" sz="1800" b="1" dirty="0">
                <a:solidFill>
                  <a:schemeClr val="bg1"/>
                </a:solidFill>
                <a:latin typeface="Arial" panose="020B0604020202020204" pitchFamily="34" charset="0"/>
                <a:cs typeface="Arial" panose="020B0604020202020204" pitchFamily="34" charset="0"/>
              </a:rPr>
              <a:t>B</a:t>
            </a:r>
            <a:r>
              <a:rPr lang="en-AU" sz="1800" dirty="0">
                <a:solidFill>
                  <a:schemeClr val="bg1"/>
                </a:solidFill>
                <a:latin typeface="Arial" panose="020B0604020202020204" pitchFamily="34" charset="0"/>
                <a:cs typeface="Arial" panose="020B0604020202020204" pitchFamily="34" charset="0"/>
              </a:rPr>
              <a:t>oy </a:t>
            </a:r>
            <a:r>
              <a:rPr lang="en-AU" sz="1800" b="1" dirty="0">
                <a:solidFill>
                  <a:schemeClr val="bg1"/>
                </a:solidFill>
                <a:latin typeface="Arial" panose="020B0604020202020204" pitchFamily="34" charset="0"/>
                <a:cs typeface="Arial" panose="020B0604020202020204" pitchFamily="34" charset="0"/>
              </a:rPr>
              <a:t>D</a:t>
            </a:r>
            <a:r>
              <a:rPr lang="en-AU" sz="1800" dirty="0">
                <a:solidFill>
                  <a:schemeClr val="bg1"/>
                </a:solidFill>
                <a:latin typeface="Arial" panose="020B0604020202020204" pitchFamily="34" charset="0"/>
                <a:cs typeface="Arial" panose="020B0604020202020204" pitchFamily="34" charset="0"/>
              </a:rPr>
              <a:t>oes </a:t>
            </a:r>
            <a:r>
              <a:rPr lang="en-AU" sz="1800" b="1" dirty="0">
                <a:solidFill>
                  <a:schemeClr val="bg1"/>
                </a:solidFill>
                <a:latin typeface="Arial" panose="020B0604020202020204" pitchFamily="34" charset="0"/>
                <a:cs typeface="Arial" panose="020B0604020202020204" pitchFamily="34" charset="0"/>
              </a:rPr>
              <a:t>F</a:t>
            </a:r>
            <a:r>
              <a:rPr lang="en-AU" sz="1800" dirty="0">
                <a:solidFill>
                  <a:schemeClr val="bg1"/>
                </a:solidFill>
                <a:latin typeface="Arial" panose="020B0604020202020204" pitchFamily="34" charset="0"/>
                <a:cs typeface="Arial" panose="020B0604020202020204" pitchFamily="34" charset="0"/>
              </a:rPr>
              <a:t>ine</a:t>
            </a:r>
            <a:endParaRPr lang="en-US" sz="1800" dirty="0">
              <a:solidFill>
                <a:schemeClr val="bg1"/>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E6D8271F-7C0C-FD56-20B7-B5162E0F66AA}"/>
              </a:ext>
            </a:extLst>
          </p:cNvPr>
          <p:cNvSpPr/>
          <p:nvPr/>
        </p:nvSpPr>
        <p:spPr>
          <a:xfrm>
            <a:off x="7256121" y="2013560"/>
            <a:ext cx="3075632" cy="29751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dirty="0">
                <a:solidFill>
                  <a:schemeClr val="bg1"/>
                </a:solidFill>
                <a:latin typeface="Arial" panose="020B0604020202020204" pitchFamily="34" charset="0"/>
                <a:ea typeface="+mn-lt"/>
                <a:cs typeface="Arial" panose="020B0604020202020204" pitchFamily="34" charset="0"/>
              </a:rPr>
              <a:t>Spaces</a:t>
            </a:r>
          </a:p>
          <a:p>
            <a:pPr algn="ctr">
              <a:lnSpc>
                <a:spcPct val="150000"/>
              </a:lnSpc>
            </a:pPr>
            <a:r>
              <a:rPr lang="en-AU" sz="1800" b="1" dirty="0">
                <a:solidFill>
                  <a:schemeClr val="bg1"/>
                </a:solidFill>
                <a:latin typeface="Arial" panose="020B0604020202020204" pitchFamily="34" charset="0"/>
                <a:cs typeface="Arial" panose="020B0604020202020204" pitchFamily="34" charset="0"/>
              </a:rPr>
              <a:t>F   A   C  E</a:t>
            </a:r>
          </a:p>
        </p:txBody>
      </p:sp>
      <p:sp>
        <p:nvSpPr>
          <p:cNvPr id="2" name="Slide Number Placeholder 1">
            <a:extLst>
              <a:ext uri="{FF2B5EF4-FFF2-40B4-BE49-F238E27FC236}">
                <a16:creationId xmlns:a16="http://schemas.microsoft.com/office/drawing/2014/main" id="{E7965DE7-4293-AC9C-4EEC-024D66A7391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pic>
        <p:nvPicPr>
          <p:cNvPr id="1026" name="Picture 2" descr="An image showing the notes on the treble clef lines. From the bottom line up – E, G, B, D, F">
            <a:extLst>
              <a:ext uri="{FF2B5EF4-FFF2-40B4-BE49-F238E27FC236}">
                <a16:creationId xmlns:a16="http://schemas.microsoft.com/office/drawing/2014/main" id="{1A228BC3-128B-E773-91A4-FD6F95551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015" y="5183550"/>
            <a:ext cx="2886075"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 image showing the notes in the treble clef spaces from the bottom space up – F, A, C, E">
            <a:extLst>
              <a:ext uri="{FF2B5EF4-FFF2-40B4-BE49-F238E27FC236}">
                <a16:creationId xmlns:a16="http://schemas.microsoft.com/office/drawing/2014/main" id="{1E0A025D-2CA3-47DE-1278-56D55260C0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538"/>
          <a:stretch/>
        </p:blipFill>
        <p:spPr bwMode="auto">
          <a:xfrm>
            <a:off x="7350900" y="5183550"/>
            <a:ext cx="2886075"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10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965DE7-4293-AC9C-4EEC-024D66A7391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
        <p:nvSpPr>
          <p:cNvPr id="5" name="Title 4">
            <a:extLst>
              <a:ext uri="{FF2B5EF4-FFF2-40B4-BE49-F238E27FC236}">
                <a16:creationId xmlns:a16="http://schemas.microsoft.com/office/drawing/2014/main" id="{5227E82E-A110-9854-60E4-CAE19E9786C4}"/>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Treble clef (2)</a:t>
            </a:r>
          </a:p>
        </p:txBody>
      </p:sp>
      <p:sp>
        <p:nvSpPr>
          <p:cNvPr id="11" name="Text Placeholder 5">
            <a:extLst>
              <a:ext uri="{FF2B5EF4-FFF2-40B4-BE49-F238E27FC236}">
                <a16:creationId xmlns:a16="http://schemas.microsoft.com/office/drawing/2014/main" id="{15140A7F-BF63-B843-04D9-B77C8D8E073E}"/>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Notes and rhymes</a:t>
            </a:r>
          </a:p>
        </p:txBody>
      </p:sp>
      <p:pic>
        <p:nvPicPr>
          <p:cNvPr id="7" name="Picture 6" descr="Screenshot of the Lines &amp; Spaces video.">
            <a:extLst>
              <a:ext uri="{FF2B5EF4-FFF2-40B4-BE49-F238E27FC236}">
                <a16:creationId xmlns:a16="http://schemas.microsoft.com/office/drawing/2014/main" id="{FF25C2EB-389D-26E5-2285-E1BE50A9C004}"/>
              </a:ext>
            </a:extLst>
          </p:cNvPr>
          <p:cNvPicPr>
            <a:picLocks noChangeAspect="1"/>
          </p:cNvPicPr>
          <p:nvPr/>
        </p:nvPicPr>
        <p:blipFill>
          <a:blip r:embed="rId2"/>
          <a:stretch>
            <a:fillRect/>
          </a:stretch>
        </p:blipFill>
        <p:spPr>
          <a:xfrm>
            <a:off x="1905239" y="1787743"/>
            <a:ext cx="8381522" cy="4087737"/>
          </a:xfrm>
          <a:prstGeom prst="rect">
            <a:avLst/>
          </a:prstGeom>
        </p:spPr>
      </p:pic>
      <p:grpSp>
        <p:nvGrpSpPr>
          <p:cNvPr id="4" name="Group 3" descr="Play button">
            <a:extLst>
              <a:ext uri="{FF2B5EF4-FFF2-40B4-BE49-F238E27FC236}">
                <a16:creationId xmlns:a16="http://schemas.microsoft.com/office/drawing/2014/main" id="{145A05D0-A913-8699-CFBA-8B552654E8F1}"/>
              </a:ext>
            </a:extLst>
          </p:cNvPr>
          <p:cNvGrpSpPr/>
          <p:nvPr/>
        </p:nvGrpSpPr>
        <p:grpSpPr>
          <a:xfrm>
            <a:off x="4577900" y="3858797"/>
            <a:ext cx="912099" cy="908648"/>
            <a:chOff x="5544380" y="4378684"/>
            <a:chExt cx="912099" cy="908648"/>
          </a:xfrm>
        </p:grpSpPr>
        <p:sp>
          <p:nvSpPr>
            <p:cNvPr id="6" name="Oval 5">
              <a:extLst>
                <a:ext uri="{FF2B5EF4-FFF2-40B4-BE49-F238E27FC236}">
                  <a16:creationId xmlns:a16="http://schemas.microsoft.com/office/drawing/2014/main" id="{3E958EA1-7FB9-EF04-39C0-07032100F9A3}"/>
                </a:ext>
              </a:extLst>
            </p:cNvPr>
            <p:cNvSpPr/>
            <p:nvPr/>
          </p:nvSpPr>
          <p:spPr>
            <a:xfrm>
              <a:off x="5544380" y="4378684"/>
              <a:ext cx="912099" cy="908648"/>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hlinkClick r:id="rId3"/>
              <a:extLst>
                <a:ext uri="{FF2B5EF4-FFF2-40B4-BE49-F238E27FC236}">
                  <a16:creationId xmlns:a16="http://schemas.microsoft.com/office/drawing/2014/main" id="{19AF5448-F20F-0B58-A290-F0B1554D1F96}"/>
                </a:ext>
              </a:extLst>
            </p:cNvPr>
            <p:cNvSpPr/>
            <p:nvPr/>
          </p:nvSpPr>
          <p:spPr>
            <a:xfrm rot="5400000">
              <a:off x="5784659" y="4567757"/>
              <a:ext cx="546339" cy="503207"/>
            </a:xfrm>
            <a:prstGeom prst="triangle">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8F8ED399-550F-D8AF-5FB0-36459E6B4E37}"/>
              </a:ext>
            </a:extLst>
          </p:cNvPr>
          <p:cNvSpPr txBox="1"/>
          <p:nvPr/>
        </p:nvSpPr>
        <p:spPr>
          <a:xfrm>
            <a:off x="1905239" y="6216800"/>
            <a:ext cx="9950067"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000" dirty="0">
                <a:hlinkClick r:id="rId3"/>
              </a:rPr>
              <a:t>“Lines &amp; Spaces” Episode #9 Preview – Quaver’s Marvellous World of Music (0:38)</a:t>
            </a:r>
            <a:endParaRPr lang="en-US" sz="1000" dirty="0"/>
          </a:p>
        </p:txBody>
      </p:sp>
    </p:spTree>
    <p:extLst>
      <p:ext uri="{BB962C8B-B14F-4D97-AF65-F5344CB8AC3E}">
        <p14:creationId xmlns:p14="http://schemas.microsoft.com/office/powerpoint/2010/main" val="242917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336CBB-2F79-3B5A-CD06-AC9378A33D19}"/>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Reading treble staff revision</a:t>
            </a:r>
          </a:p>
        </p:txBody>
      </p:sp>
      <p:pic>
        <p:nvPicPr>
          <p:cNvPr id="5" name="Picture 4" descr="Screen shot of the Youtube clip –  Lines &amp; Spaces Rap!">
            <a:hlinkClick r:id="rId2"/>
            <a:extLst>
              <a:ext uri="{FF2B5EF4-FFF2-40B4-BE49-F238E27FC236}">
                <a16:creationId xmlns:a16="http://schemas.microsoft.com/office/drawing/2014/main" id="{E5228BF7-72A9-C318-686C-64C2BBEE24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0815" y="1754747"/>
            <a:ext cx="7662332" cy="4380477"/>
          </a:xfrm>
          <a:prstGeom prst="rect">
            <a:avLst/>
          </a:prstGeom>
        </p:spPr>
      </p:pic>
      <p:grpSp>
        <p:nvGrpSpPr>
          <p:cNvPr id="8" name="Group 7" descr="Play button">
            <a:extLst>
              <a:ext uri="{FF2B5EF4-FFF2-40B4-BE49-F238E27FC236}">
                <a16:creationId xmlns:a16="http://schemas.microsoft.com/office/drawing/2014/main" id="{F26F50F5-E5AB-3420-1DD3-991ABE8CC816}"/>
              </a:ext>
            </a:extLst>
          </p:cNvPr>
          <p:cNvGrpSpPr/>
          <p:nvPr/>
        </p:nvGrpSpPr>
        <p:grpSpPr>
          <a:xfrm>
            <a:off x="5890436" y="4766914"/>
            <a:ext cx="912099" cy="908648"/>
            <a:chOff x="5400000" y="3429000"/>
            <a:chExt cx="912099" cy="908648"/>
          </a:xfrm>
        </p:grpSpPr>
        <p:sp>
          <p:nvSpPr>
            <p:cNvPr id="2" name="Oval 1">
              <a:extLst>
                <a:ext uri="{FF2B5EF4-FFF2-40B4-BE49-F238E27FC236}">
                  <a16:creationId xmlns:a16="http://schemas.microsoft.com/office/drawing/2014/main" id="{F2E239EA-E470-3F6E-2E20-50D66350CD2A}"/>
                </a:ext>
              </a:extLst>
            </p:cNvPr>
            <p:cNvSpPr/>
            <p:nvPr/>
          </p:nvSpPr>
          <p:spPr>
            <a:xfrm>
              <a:off x="5400000" y="3429000"/>
              <a:ext cx="912099" cy="908648"/>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hlinkClick r:id="rId2"/>
              <a:extLst>
                <a:ext uri="{FF2B5EF4-FFF2-40B4-BE49-F238E27FC236}">
                  <a16:creationId xmlns:a16="http://schemas.microsoft.com/office/drawing/2014/main" id="{F5AD2C86-4BAC-CDA2-7176-CE1AE5F6E683}"/>
                </a:ext>
              </a:extLst>
            </p:cNvPr>
            <p:cNvSpPr/>
            <p:nvPr/>
          </p:nvSpPr>
          <p:spPr>
            <a:xfrm rot="5400000">
              <a:off x="5640279" y="3618073"/>
              <a:ext cx="546339" cy="503207"/>
            </a:xfrm>
            <a:prstGeom prst="triangle">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7A13F38-3FD1-5695-3403-61EE8D4EA08E}"/>
              </a:ext>
            </a:extLst>
          </p:cNvPr>
          <p:cNvSpPr txBox="1"/>
          <p:nvPr/>
        </p:nvSpPr>
        <p:spPr>
          <a:xfrm>
            <a:off x="1770814" y="6362112"/>
            <a:ext cx="9151344"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000" u="sng" dirty="0">
                <a:solidFill>
                  <a:srgbClr val="146CFD"/>
                </a:solidFill>
                <a:cs typeface="Segoe UI"/>
                <a:hlinkClick r:id="rId2"/>
              </a:rPr>
              <a:t>Reading the Music Staff: Lines &amp; Spaces Game! (6:26)</a:t>
            </a:r>
            <a:r>
              <a:rPr lang="en-US" sz="1000" dirty="0"/>
              <a:t>​</a:t>
            </a:r>
          </a:p>
        </p:txBody>
      </p:sp>
      <p:sp>
        <p:nvSpPr>
          <p:cNvPr id="3" name="Slide Number Placeholder 2">
            <a:extLst>
              <a:ext uri="{FF2B5EF4-FFF2-40B4-BE49-F238E27FC236}">
                <a16:creationId xmlns:a16="http://schemas.microsoft.com/office/drawing/2014/main" id="{659392A9-1A4A-9187-8B59-EBCC5A8D4A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352556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econdary classroom slide deck template v0.2.3" id="{0F40AB53-D9C5-4E6C-B2E6-E49E62615CBC}" vid="{B36CCD50-E1DB-4F11-BA46-B71A0CCBE7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curriculum-reform-template-2023</Template>
  <TotalTime>1703</TotalTime>
  <Words>3009</Words>
  <Application>Microsoft Office PowerPoint</Application>
  <PresentationFormat>Widescreen</PresentationFormat>
  <Paragraphs>396</Paragraphs>
  <Slides>52</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Public Sans Light</vt:lpstr>
      <vt:lpstr>Times New Roman</vt:lpstr>
      <vt:lpstr>Cambria Math</vt:lpstr>
      <vt:lpstr>Public Sans</vt:lpstr>
      <vt:lpstr>Arial</vt:lpstr>
      <vt:lpstr>MS UI Gothic</vt:lpstr>
      <vt:lpstr>Calibri</vt:lpstr>
      <vt:lpstr>Segoe UI</vt:lpstr>
      <vt:lpstr>Aptos</vt:lpstr>
      <vt:lpstr>1_NSWG Corporate</vt:lpstr>
      <vt:lpstr>Instructions for use</vt:lpstr>
      <vt:lpstr>Music Stage 4</vt:lpstr>
      <vt:lpstr>Learning intentions and success criteria – LS 4</vt:lpstr>
      <vt:lpstr>Musical terms – Pitch (1)</vt:lpstr>
      <vt:lpstr>Musical terms (1)</vt:lpstr>
      <vt:lpstr>More note names and values</vt:lpstr>
      <vt:lpstr>Treble clef (1)</vt:lpstr>
      <vt:lpstr>Treble clef (2)</vt:lpstr>
      <vt:lpstr>Reading treble staff revision</vt:lpstr>
      <vt:lpstr>Rhythmic dictations</vt:lpstr>
      <vt:lpstr>Tuned percussion instruments</vt:lpstr>
      <vt:lpstr>Global music tuned percussion instruments</vt:lpstr>
      <vt:lpstr>Mallet technique</vt:lpstr>
      <vt:lpstr>Caring for the instruments</vt:lpstr>
      <vt:lpstr>Musical terms and rules (2)</vt:lpstr>
      <vt:lpstr>Stem rule</vt:lpstr>
      <vt:lpstr>Glockenspiel</vt:lpstr>
      <vt:lpstr>Metallophone</vt:lpstr>
      <vt:lpstr>Xylophone</vt:lpstr>
      <vt:lpstr>Hot Cross Buns</vt:lpstr>
      <vt:lpstr>Section A Score </vt:lpstr>
      <vt:lpstr>Section B Score </vt:lpstr>
      <vt:lpstr>Structure</vt:lpstr>
      <vt:lpstr>Melody</vt:lpstr>
      <vt:lpstr>Harmony </vt:lpstr>
      <vt:lpstr>Bass</vt:lpstr>
      <vt:lpstr>Drum</vt:lpstr>
      <vt:lpstr>Performance recording</vt:lpstr>
      <vt:lpstr>Musical terms – Pitch (2)</vt:lpstr>
      <vt:lpstr>Musical terms – Structure</vt:lpstr>
      <vt:lpstr>Musical terms – Dynamics and expression</vt:lpstr>
      <vt:lpstr>Learning the melody part</vt:lpstr>
      <vt:lpstr>Learning the harmony part </vt:lpstr>
      <vt:lpstr>Learning the bass part</vt:lpstr>
      <vt:lpstr>Learning the drum part </vt:lpstr>
      <vt:lpstr>Learning intentions and success criteria – LS 5</vt:lpstr>
      <vt:lpstr>Musical term – Contour</vt:lpstr>
      <vt:lpstr>Composition activity</vt:lpstr>
      <vt:lpstr>Composition reflection scaffold</vt:lpstr>
      <vt:lpstr>Melodic dictation (1)</vt:lpstr>
      <vt:lpstr>Melodic dictation (2)</vt:lpstr>
      <vt:lpstr>Performance reflection scaffold</vt:lpstr>
      <vt:lpstr>Learning intentions and success criteria – LS 6</vt:lpstr>
      <vt:lpstr>Pentatonic scale</vt:lpstr>
      <vt:lpstr>Musical terms (3) </vt:lpstr>
      <vt:lpstr>Musical terms and rules</vt:lpstr>
      <vt:lpstr>Spring from Violin Concerto – Four Seasons</vt:lpstr>
      <vt:lpstr>Spring from Violin Concerto – Four Seasons – Melody</vt:lpstr>
      <vt:lpstr>Spring from Violin Concerto – Four Seasons – Harmony</vt:lpstr>
      <vt:lpstr>Spring from Violin Concerto – Four Seasons – Bass</vt:lpstr>
      <vt:lpstr>References</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 Stage 4 (Year 7)</dc:title>
  <dc:subject>Tunes</dc:subject>
  <dc:creator>NSW Department of Education</dc:creator>
  <cp:keywords>music, stage 4, year 7, tunes</cp:keywords>
  <dc:description/>
  <dcterms:created xsi:type="dcterms:W3CDTF">2024-02-26T22:45:54Z</dcterms:created>
  <dcterms:modified xsi:type="dcterms:W3CDTF">2024-09-25T23:23:50Z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0x010100383E3D96415DCD4BB019856EC1CC25EB</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ies>
</file>