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46" r:id="rId1"/>
  </p:sldMasterIdLst>
  <p:notesMasterIdLst>
    <p:notesMasterId r:id="rId46"/>
  </p:notesMasterIdLst>
  <p:handoutMasterIdLst>
    <p:handoutMasterId r:id="rId47"/>
  </p:handoutMasterIdLst>
  <p:sldIdLst>
    <p:sldId id="461" r:id="rId2"/>
    <p:sldId id="366" r:id="rId3"/>
    <p:sldId id="450" r:id="rId4"/>
    <p:sldId id="284" r:id="rId5"/>
    <p:sldId id="399" r:id="rId6"/>
    <p:sldId id="379" r:id="rId7"/>
    <p:sldId id="454" r:id="rId8"/>
    <p:sldId id="380" r:id="rId9"/>
    <p:sldId id="457" r:id="rId10"/>
    <p:sldId id="456" r:id="rId11"/>
    <p:sldId id="451" r:id="rId12"/>
    <p:sldId id="285" r:id="rId13"/>
    <p:sldId id="364" r:id="rId14"/>
    <p:sldId id="458" r:id="rId15"/>
    <p:sldId id="365" r:id="rId16"/>
    <p:sldId id="385" r:id="rId17"/>
    <p:sldId id="387" r:id="rId18"/>
    <p:sldId id="378" r:id="rId19"/>
    <p:sldId id="391" r:id="rId20"/>
    <p:sldId id="388" r:id="rId21"/>
    <p:sldId id="375" r:id="rId22"/>
    <p:sldId id="393" r:id="rId23"/>
    <p:sldId id="394" r:id="rId24"/>
    <p:sldId id="452" r:id="rId25"/>
    <p:sldId id="448" r:id="rId26"/>
    <p:sldId id="449" r:id="rId27"/>
    <p:sldId id="436" r:id="rId28"/>
    <p:sldId id="441" r:id="rId29"/>
    <p:sldId id="410" r:id="rId30"/>
    <p:sldId id="459" r:id="rId31"/>
    <p:sldId id="460" r:id="rId32"/>
    <p:sldId id="390" r:id="rId33"/>
    <p:sldId id="377" r:id="rId34"/>
    <p:sldId id="376" r:id="rId35"/>
    <p:sldId id="398" r:id="rId36"/>
    <p:sldId id="400" r:id="rId37"/>
    <p:sldId id="401" r:id="rId38"/>
    <p:sldId id="358" r:id="rId39"/>
    <p:sldId id="404" r:id="rId40"/>
    <p:sldId id="412" r:id="rId41"/>
    <p:sldId id="405" r:id="rId42"/>
    <p:sldId id="403" r:id="rId43"/>
    <p:sldId id="360" r:id="rId44"/>
    <p:sldId id="361" r:id="rId45"/>
  </p:sldIdLst>
  <p:sldSz cx="12192000" cy="6858000"/>
  <p:notesSz cx="6858000" cy="9144000"/>
  <p:embeddedFontLst>
    <p:embeddedFont>
      <p:font typeface="Cambria Math" panose="02040503050406030204" pitchFamily="18" charset="0"/>
      <p:regular r:id="rId48"/>
    </p:embeddedFont>
    <p:embeddedFont>
      <p:font typeface="Public Sans" pitchFamily="2" charset="0"/>
      <p:regular r:id="rId49"/>
      <p:bold r:id="rId50"/>
      <p:italic r:id="rId51"/>
      <p:boldItalic r:id="rId52"/>
    </p:embeddedFont>
    <p:embeddedFont>
      <p:font typeface="Public Sans Light" pitchFamily="2" charset="0"/>
      <p:regular r:id="rId53"/>
      <p:italic r:id="rId54"/>
    </p:embeddedFont>
  </p:embeddedFontLst>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201" userDrawn="1">
          <p15:clr>
            <a:srgbClr val="A4A3A4"/>
          </p15:clr>
        </p15:guide>
        <p15:guide id="2" pos="3885"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000B4D23-66DF-6C87-27A6-1833080C2C29}" name="Amy Laker" initials="AL" userId="S::Amy.Laker3@det.nsw.edu.au::4c439f8b-4024-428a-85a1-35f7d1063bbc" providerId="AD"/>
  <p188:author id="{3F53B752-9D8C-E924-ED29-FD31AEF52DF0}" name="Alison Tenorio" initials="AT" userId="S::ALISON.TENORIO@det.nsw.edu.au::0a284202-9891-49df-a24d-79a23758c44e" providerId="AD"/>
  <p188:author id="{6012A55E-D771-5B38-B3C8-CC2E58097D69}" name="Alison Tenorio" initials="AT" userId="S::alison.tenorio@det.nsw.edu.au::0a284202-9891-49df-a24d-79a23758c44e" providerId="AD"/>
  <p188:author id="{A0AFAD92-0F93-C386-3A00-FA14375AD7A9}" name="Matt Hill (Matt Hill)" initials="MH(H" userId="S::MATT.HILL@det.nsw.edu.au::21fce8c2-1479-4366-959f-c55b132280fa" providerId="AD"/>
  <p188:author id="{002681A9-7D58-0AFA-ED9F-A780C1A6EAFE}" name="Jackie King" initials="JK" userId="S::jacquelyn.king1@det.nsw.edu.au::d8b064bb-b302-46ab-9bb5-5991f720e55b" providerId="AD"/>
  <p188:author id="{34CBB4B3-3397-45FC-769A-8FC378E8FA1C}" name="Kim McGown" initials="KM" userId="S::Kim.McGown@det.nsw.edu.au::918567f1-a53d-4ed9-b182-ffed37b95916" providerId="AD"/>
  <p188:author id="{84BB3EC3-4897-07D0-9088-963639FD7750}" name="Ruby Kilroy" initials="RK" userId="S::Ruby.Kilroy@det.nsw.edu.au::7473b3a5-eb11-4b06-a6bb-162e1e62754b" providerId="AD"/>
  <p188:author id="{E01E41E9-2EB3-2CEA-7F62-566CC93C56C6}" name="Alexander Papasavvas" initials="AP" userId="S::Alexander.Papasavvas@det.nsw.edu.au::23500b9d-e8c9-4b05-b51e-1cddf5f5d7a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D3D6"/>
    <a:srgbClr val="EBEBEB"/>
    <a:srgbClr val="FFFFFF"/>
    <a:srgbClr val="00296C"/>
    <a:srgbClr val="146CFD"/>
    <a:srgbClr val="0070C0"/>
    <a:srgbClr val="CBEDFD"/>
    <a:srgbClr val="002664"/>
    <a:srgbClr val="0046B8"/>
    <a:srgbClr val="F6AC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CBF14D9-BCA7-46FD-9D75-75282E94F121}" v="5" dt="2024-09-23T05:19:21.548"/>
  </p1510:revLst>
</p1510:revInfo>
</file>

<file path=ppt/tableStyles.xml><?xml version="1.0" encoding="utf-8"?>
<a:tblStyleLst xmlns:a="http://schemas.openxmlformats.org/drawingml/2006/main" def="{5A111915-BE36-4E01-A7E5-04B1672EAD3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745" autoAdjust="0"/>
    <p:restoredTop sz="85109" autoAdjust="0"/>
  </p:normalViewPr>
  <p:slideViewPr>
    <p:cSldViewPr snapToGrid="0">
      <p:cViewPr varScale="1">
        <p:scale>
          <a:sx n="93" d="100"/>
          <a:sy n="93" d="100"/>
        </p:scale>
        <p:origin x="846" y="78"/>
      </p:cViewPr>
      <p:guideLst>
        <p:guide orient="horz" pos="4201"/>
        <p:guide pos="3885"/>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font" Target="fonts/font3.fntdata"/><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6.fntdata"/><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1.fntdata"/><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59"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2.fntdata"/><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5.fntdata"/><Relationship Id="rId60"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3F5A19-4E20-4EDB-9EC8-DF02AC748E7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latin typeface="Public Sans" pitchFamily="2" charset="0"/>
            </a:endParaRPr>
          </a:p>
        </p:txBody>
      </p:sp>
      <p:sp>
        <p:nvSpPr>
          <p:cNvPr id="3" name="Date Placeholder 2">
            <a:extLst>
              <a:ext uri="{FF2B5EF4-FFF2-40B4-BE49-F238E27FC236}">
                <a16:creationId xmlns:a16="http://schemas.microsoft.com/office/drawing/2014/main" id="{6F2B4FC2-E151-470D-9291-01D2A5A6D34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BF4B7B-ADA4-42BE-A113-1D67CA67812F}" type="datetimeFigureOut">
              <a:rPr lang="en-AU" smtClean="0">
                <a:latin typeface="Public Sans" pitchFamily="2" charset="0"/>
              </a:rPr>
              <a:t>26/09/2024</a:t>
            </a:fld>
            <a:endParaRPr lang="en-AU">
              <a:latin typeface="Public Sans" pitchFamily="2" charset="0"/>
            </a:endParaRPr>
          </a:p>
        </p:txBody>
      </p:sp>
      <p:sp>
        <p:nvSpPr>
          <p:cNvPr id="4" name="Footer Placeholder 3">
            <a:extLst>
              <a:ext uri="{FF2B5EF4-FFF2-40B4-BE49-F238E27FC236}">
                <a16:creationId xmlns:a16="http://schemas.microsoft.com/office/drawing/2014/main" id="{2F07DE46-ED0B-49F3-8199-C129451A46B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latin typeface="Public Sans" pitchFamily="2" charset="0"/>
            </a:endParaRPr>
          </a:p>
        </p:txBody>
      </p:sp>
      <p:sp>
        <p:nvSpPr>
          <p:cNvPr id="5" name="Slide Number Placeholder 4">
            <a:extLst>
              <a:ext uri="{FF2B5EF4-FFF2-40B4-BE49-F238E27FC236}">
                <a16:creationId xmlns:a16="http://schemas.microsoft.com/office/drawing/2014/main" id="{56DA6684-5527-4DB9-88B5-C4F66FB5F78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AAF8501-5769-46EC-B8B9-363B75FA9999}" type="slidenum">
              <a:rPr lang="en-AU" smtClean="0">
                <a:latin typeface="Public Sans" pitchFamily="2" charset="0"/>
              </a:rPr>
              <a:t>‹#›</a:t>
            </a:fld>
            <a:endParaRPr lang="en-AU">
              <a:latin typeface="Public Sans" pitchFamily="2" charset="0"/>
            </a:endParaRPr>
          </a:p>
        </p:txBody>
      </p:sp>
    </p:spTree>
    <p:extLst>
      <p:ext uri="{BB962C8B-B14F-4D97-AF65-F5344CB8AC3E}">
        <p14:creationId xmlns:p14="http://schemas.microsoft.com/office/powerpoint/2010/main" val="4144793809"/>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8-21T11:37:32.191"/>
    </inkml:context>
    <inkml:brush xml:id="br0">
      <inkml:brushProperty name="width" value="0.1" units="cm"/>
      <inkml:brushProperty name="height" value="0.1" units="cm"/>
    </inkml:brush>
  </inkml:definitions>
  <inkml:trace contextRef="#ctx0" brushRef="#br0">27411 9102 16383 0 0,'0'7'0'0'0,"0"6"0"0"0,0 4 0 0 0,0 2 0 0 0,0 2 0 0 0,0 4 0 0 0,0 2 0 0 0,0-1 0 0 0,0-2 0 0 0,0-1 0 0 0,0 0 0 0 0,0 2 0 0 0,0 3 0 0 0,0 2 0 0 0,0-2 0 0 0,0-2 0 0 0,0-1 0 0 0,0-3 0 0 0,0-1 0 0 0,0 0 0 0 0,0 0 0 0 0,0-2 0 0 0,0 1 0 0 0,0 0 0 0 0,0 1 0 0 0,0-2 0 0 0,0 2 0 0 0,0-1 0 0 0,0 1 0 0 0,0-1 0 0 0,0 0 0 0 0,0 1 0 0 0,0-1 0 0 0,0 1 0 0 0,0-1 0 0 0,0 0 0 0 0,0 1 0 0 0,0-1 0 0 0,0 0 0 0 0,0 1 0 0 0,0-1 0 0 0,0 1 0 0 0,0-1 0 0 0,0 0 0 0 0,0 1 0 0 0,0-1 0 0 0,0 1 0 0 0,0-1 0 0 0,0 0 0 0 0,0 1 0 0 0,0-1 0 0 0,0 0 0 0 0,0 1 0 0 0,0-1 0 0 0,0 1 0 0 0,0-1 0 0 0,0 0 0 0 0,0 1 0 0 0,0-1 0 0 0,0 1 0 0 0,0-1 0 0 0,0 0 0 0 0,0 1 0 0 0,0-1 0 0 0,0 0 0 0 0,0 1 0 0 0,0-1 0 0 0,0 1 0 0 0,0-1 0 0 0,0 0 0 0 0,0 1 0 0 0,0-1 0 0 0,0 1 0 0 0,0-1 0 0 0,0 0 0 0 0,0 1 0 0 0,0-1 0 0 0,0 0 0 0 0,0 1 0 0 0,0-1 0 0 0,0 1 0 0 0,0-1 0 0 0,0 0 0 0 0,0-3 0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8-21T11:37:32.192"/>
    </inkml:context>
    <inkml:brush xml:id="br0">
      <inkml:brushProperty name="width" value="0.1" units="cm"/>
      <inkml:brushProperty name="height" value="0.1" units="cm"/>
    </inkml:brush>
  </inkml:definitions>
  <inkml:trace contextRef="#ctx0" brushRef="#br0">27411 9102 16383 0 0,'0'7'0'0'0,"0"6"0"0"0,0 4 0 0 0,0 2 0 0 0,0 2 0 0 0,0 4 0 0 0,0 2 0 0 0,0-1 0 0 0,0-2 0 0 0,0-1 0 0 0,0 0 0 0 0,0 2 0 0 0,0 3 0 0 0,0 2 0 0 0,0-2 0 0 0,0-2 0 0 0,0-1 0 0 0,0-3 0 0 0,0-1 0 0 0,0 0 0 0 0,0 0 0 0 0,0-2 0 0 0,0 1 0 0 0,0 0 0 0 0,0 1 0 0 0,0-2 0 0 0,0 2 0 0 0,0-1 0 0 0,0 1 0 0 0,0-1 0 0 0,0 0 0 0 0,0 1 0 0 0,0-1 0 0 0,0 1 0 0 0,0-1 0 0 0,0 0 0 0 0,0 1 0 0 0,0-1 0 0 0,0 0 0 0 0,0 1 0 0 0,0-1 0 0 0,0 1 0 0 0,0-1 0 0 0,0 0 0 0 0,0 1 0 0 0,0-1 0 0 0,0 1 0 0 0,0-1 0 0 0,0 0 0 0 0,0 1 0 0 0,0-1 0 0 0,0 0 0 0 0,0 1 0 0 0,0-1 0 0 0,0 1 0 0 0,0-1 0 0 0,0 0 0 0 0,0 1 0 0 0,0-1 0 0 0,0 1 0 0 0,0-1 0 0 0,0 0 0 0 0,0 1 0 0 0,0-1 0 0 0,0 0 0 0 0,0 1 0 0 0,0-1 0 0 0,0 1 0 0 0,0-1 0 0 0,0 0 0 0 0,0 1 0 0 0,0-1 0 0 0,0 1 0 0 0,0-1 0 0 0,0 0 0 0 0,0 1 0 0 0,0-1 0 0 0,0 0 0 0 0,0 1 0 0 0,0-1 0 0 0,0 1 0 0 0,0-1 0 0 0,0 0 0 0 0,0-3 0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25T23:03:38.844"/>
    </inkml:context>
    <inkml:brush xml:id="br0">
      <inkml:brushProperty name="width" value="0.1" units="cm"/>
      <inkml:brushProperty name="height" value="0.1" units="cm"/>
    </inkml:brush>
  </inkml:definitions>
  <inkml:trace contextRef="#ctx0" brushRef="#br0">27411 9102 16383 0 0,'0'7'0'0'0,"0"6"0"0"0,0 4 0 0 0,0 2 0 0 0,0 2 0 0 0,0 4 0 0 0,0 2 0 0 0,0-1 0 0 0,0-2 0 0 0,0-1 0 0 0,0 0 0 0 0,0 2 0 0 0,0 3 0 0 0,0 2 0 0 0,0-2 0 0 0,0-2 0 0 0,0-1 0 0 0,0-3 0 0 0,0-1 0 0 0,0 0 0 0 0,0 0 0 0 0,0-2 0 0 0,0 1 0 0 0,0 0 0 0 0,0 1 0 0 0,0-2 0 0 0,0 2 0 0 0,0-1 0 0 0,0 1 0 0 0,0-1 0 0 0,0 0 0 0 0,0 1 0 0 0,0-1 0 0 0,0 1 0 0 0,0-1 0 0 0,0 0 0 0 0,0 1 0 0 0,0-1 0 0 0,0 0 0 0 0,0 1 0 0 0,0-1 0 0 0,0 1 0 0 0,0-1 0 0 0,0 0 0 0 0,0 1 0 0 0,0-1 0 0 0,0 1 0 0 0,0-1 0 0 0,0 0 0 0 0,0 1 0 0 0,0-1 0 0 0,0 0 0 0 0,0 1 0 0 0,0-1 0 0 0,0 1 0 0 0,0-1 0 0 0,0 0 0 0 0,0 1 0 0 0,0-1 0 0 0,0 1 0 0 0,0-1 0 0 0,0 0 0 0 0,0 1 0 0 0,0-1 0 0 0,0 0 0 0 0,0 1 0 0 0,0-1 0 0 0,0 1 0 0 0,0-1 0 0 0,0 0 0 0 0,0 1 0 0 0,0-1 0 0 0,0 1 0 0 0,0-1 0 0 0,0 0 0 0 0,0 1 0 0 0,0-1 0 0 0,0 0 0 0 0,0 1 0 0 0,0-1 0 0 0,0 1 0 0 0,0-1 0 0 0,0 0 0 0 0,0-3 0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25T23:05:08.066"/>
    </inkml:context>
    <inkml:brush xml:id="br0">
      <inkml:brushProperty name="width" value="0.1" units="cm"/>
      <inkml:brushProperty name="height" value="0.1" units="cm"/>
    </inkml:brush>
  </inkml:definitions>
  <inkml:trace contextRef="#ctx0" brushRef="#br0">27411 9102 16383 0 0,'0'7'0'0'0,"0"6"0"0"0,0 4 0 0 0,0 2 0 0 0,0 2 0 0 0,0 4 0 0 0,0 2 0 0 0,0-1 0 0 0,0-2 0 0 0,0-1 0 0 0,0 0 0 0 0,0 2 0 0 0,0 3 0 0 0,0 2 0 0 0,0-2 0 0 0,0-2 0 0 0,0-1 0 0 0,0-3 0 0 0,0-1 0 0 0,0 0 0 0 0,0 0 0 0 0,0-2 0 0 0,0 1 0 0 0,0 0 0 0 0,0 1 0 0 0,0-2 0 0 0,0 2 0 0 0,0-1 0 0 0,0 1 0 0 0,0-1 0 0 0,0 0 0 0 0,0 1 0 0 0,0-1 0 0 0,0 1 0 0 0,0-1 0 0 0,0 0 0 0 0,0 1 0 0 0,0-1 0 0 0,0 0 0 0 0,0 1 0 0 0,0-1 0 0 0,0 1 0 0 0,0-1 0 0 0,0 0 0 0 0,0 1 0 0 0,0-1 0 0 0,0 1 0 0 0,0-1 0 0 0,0 0 0 0 0,0 1 0 0 0,0-1 0 0 0,0 0 0 0 0,0 1 0 0 0,0-1 0 0 0,0 1 0 0 0,0-1 0 0 0,0 0 0 0 0,0 1 0 0 0,0-1 0 0 0,0 1 0 0 0,0-1 0 0 0,0 0 0 0 0,0 1 0 0 0,0-1 0 0 0,0 0 0 0 0,0 1 0 0 0,0-1 0 0 0,0 1 0 0 0,0-1 0 0 0,0 0 0 0 0,0 1 0 0 0,0-1 0 0 0,0 1 0 0 0,0-1 0 0 0,0 0 0 0 0,0 1 0 0 0,0-1 0 0 0,0 0 0 0 0,0 1 0 0 0,0-1 0 0 0,0 1 0 0 0,0-1 0 0 0,0 0 0 0 0,0-3 0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25T23:04:47.657"/>
    </inkml:context>
    <inkml:brush xml:id="br0">
      <inkml:brushProperty name="width" value="0.1" units="cm"/>
      <inkml:brushProperty name="height" value="0.1" units="cm"/>
    </inkml:brush>
  </inkml:definitions>
  <inkml:trace contextRef="#ctx0" brushRef="#br0">27411 9102 16383 0 0,'0'7'0'0'0,"0"6"0"0"0,0 4 0 0 0,0 2 0 0 0,0 2 0 0 0,0 4 0 0 0,0 2 0 0 0,0-1 0 0 0,0-2 0 0 0,0-1 0 0 0,0 0 0 0 0,0 2 0 0 0,0 3 0 0 0,0 2 0 0 0,0-2 0 0 0,0-2 0 0 0,0-1 0 0 0,0-3 0 0 0,0-1 0 0 0,0 0 0 0 0,0 0 0 0 0,0-2 0 0 0,0 1 0 0 0,0 0 0 0 0,0 1 0 0 0,0-2 0 0 0,0 2 0 0 0,0-1 0 0 0,0 1 0 0 0,0-1 0 0 0,0 0 0 0 0,0 1 0 0 0,0-1 0 0 0,0 1 0 0 0,0-1 0 0 0,0 0 0 0 0,0 1 0 0 0,0-1 0 0 0,0 0 0 0 0,0 1 0 0 0,0-1 0 0 0,0 1 0 0 0,0-1 0 0 0,0 0 0 0 0,0 1 0 0 0,0-1 0 0 0,0 1 0 0 0,0-1 0 0 0,0 0 0 0 0,0 1 0 0 0,0-1 0 0 0,0 0 0 0 0,0 1 0 0 0,0-1 0 0 0,0 1 0 0 0,0-1 0 0 0,0 0 0 0 0,0 1 0 0 0,0-1 0 0 0,0 1 0 0 0,0-1 0 0 0,0 0 0 0 0,0 1 0 0 0,0-1 0 0 0,0 0 0 0 0,0 1 0 0 0,0-1 0 0 0,0 1 0 0 0,0-1 0 0 0,0 0 0 0 0,0 1 0 0 0,0-1 0 0 0,0 1 0 0 0,0-1 0 0 0,0 0 0 0 0,0 1 0 0 0,0-1 0 0 0,0 0 0 0 0,0 1 0 0 0,0-1 0 0 0,0 1 0 0 0,0-1 0 0 0,0 0 0 0 0,0-3 0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25T23:04:47.658"/>
    </inkml:context>
    <inkml:brush xml:id="br0">
      <inkml:brushProperty name="width" value="0.1" units="cm"/>
      <inkml:brushProperty name="height" value="0.1" units="cm"/>
    </inkml:brush>
  </inkml:definitions>
  <inkml:trace contextRef="#ctx0" brushRef="#br0">27411 9102 16383 0 0,'0'7'0'0'0,"0"6"0"0"0,0 4 0 0 0,0 2 0 0 0,0 2 0 0 0,0 4 0 0 0,0 2 0 0 0,0-1 0 0 0,0-2 0 0 0,0-1 0 0 0,0 0 0 0 0,0 2 0 0 0,0 3 0 0 0,0 2 0 0 0,0-2 0 0 0,0-2 0 0 0,0-1 0 0 0,0-3 0 0 0,0-1 0 0 0,0 0 0 0 0,0 0 0 0 0,0-2 0 0 0,0 1 0 0 0,0 0 0 0 0,0 1 0 0 0,0-2 0 0 0,0 2 0 0 0,0-1 0 0 0,0 1 0 0 0,0-1 0 0 0,0 0 0 0 0,0 1 0 0 0,0-1 0 0 0,0 1 0 0 0,0-1 0 0 0,0 0 0 0 0,0 1 0 0 0,0-1 0 0 0,0 0 0 0 0,0 1 0 0 0,0-1 0 0 0,0 1 0 0 0,0-1 0 0 0,0 0 0 0 0,0 1 0 0 0,0-1 0 0 0,0 1 0 0 0,0-1 0 0 0,0 0 0 0 0,0 1 0 0 0,0-1 0 0 0,0 0 0 0 0,0 1 0 0 0,0-1 0 0 0,0 1 0 0 0,0-1 0 0 0,0 0 0 0 0,0 1 0 0 0,0-1 0 0 0,0 1 0 0 0,0-1 0 0 0,0 0 0 0 0,0 1 0 0 0,0-1 0 0 0,0 0 0 0 0,0 1 0 0 0,0-1 0 0 0,0 1 0 0 0,0-1 0 0 0,0 0 0 0 0,0 1 0 0 0,0-1 0 0 0,0 1 0 0 0,0-1 0 0 0,0 0 0 0 0,0 1 0 0 0,0-1 0 0 0,0 0 0 0 0,0 1 0 0 0,0-1 0 0 0,0 1 0 0 0,0-1 0 0 0,0 0 0 0 0,0-3 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Public Sans" pitchFamily="2" charset="0"/>
              </a:defRPr>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Public Sans" pitchFamily="2" charset="0"/>
              </a:defRPr>
            </a:lvl1pPr>
          </a:lstStyle>
          <a:p>
            <a:fld id="{EC6F825C-382E-4C1A-82AB-BCE4AFD21ABE}" type="datetimeFigureOut">
              <a:rPr lang="en-AU" smtClean="0"/>
              <a:pPr/>
              <a:t>26/09/2024</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Public Sans" pitchFamily="2" charset="0"/>
              </a:defRPr>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Public Sans" pitchFamily="2" charset="0"/>
              </a:defRPr>
            </a:lvl1pPr>
          </a:lstStyle>
          <a:p>
            <a:fld id="{B07158C4-A119-4B78-9DE8-A50001BC31DC}" type="slidenum">
              <a:rPr lang="en-AU" smtClean="0"/>
              <a:pPr/>
              <a:t>‹#›</a:t>
            </a:fld>
            <a:endParaRPr lang="en-AU"/>
          </a:p>
        </p:txBody>
      </p:sp>
    </p:spTree>
    <p:extLst>
      <p:ext uri="{BB962C8B-B14F-4D97-AF65-F5344CB8AC3E}">
        <p14:creationId xmlns:p14="http://schemas.microsoft.com/office/powerpoint/2010/main" val="3301092027"/>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Public Sans" pitchFamily="2" charset="0"/>
        <a:ea typeface="+mn-ea"/>
        <a:cs typeface="+mn-cs"/>
      </a:defRPr>
    </a:lvl1pPr>
    <a:lvl2pPr marL="609585" algn="l" defTabSz="1219170" rtl="0" eaLnBrk="1" latinLnBrk="0" hangingPunct="1">
      <a:defRPr sz="1600" kern="1200">
        <a:solidFill>
          <a:schemeClr val="tx1"/>
        </a:solidFill>
        <a:latin typeface="Public Sans" pitchFamily="2" charset="0"/>
        <a:ea typeface="+mn-ea"/>
        <a:cs typeface="+mn-cs"/>
      </a:defRPr>
    </a:lvl2pPr>
    <a:lvl3pPr marL="1219170" algn="l" defTabSz="1219170" rtl="0" eaLnBrk="1" latinLnBrk="0" hangingPunct="1">
      <a:defRPr sz="1600" kern="1200">
        <a:solidFill>
          <a:schemeClr val="tx1"/>
        </a:solidFill>
        <a:latin typeface="Public Sans" pitchFamily="2" charset="0"/>
        <a:ea typeface="+mn-ea"/>
        <a:cs typeface="+mn-cs"/>
      </a:defRPr>
    </a:lvl3pPr>
    <a:lvl4pPr marL="1828754" algn="l" defTabSz="1219170" rtl="0" eaLnBrk="1" latinLnBrk="0" hangingPunct="1">
      <a:defRPr sz="1600" kern="1200">
        <a:solidFill>
          <a:schemeClr val="tx1"/>
        </a:solidFill>
        <a:latin typeface="Public Sans" pitchFamily="2" charset="0"/>
        <a:ea typeface="+mn-ea"/>
        <a:cs typeface="+mn-cs"/>
      </a:defRPr>
    </a:lvl4pPr>
    <a:lvl5pPr marL="2438339" algn="l" defTabSz="1219170" rtl="0" eaLnBrk="1" latinLnBrk="0" hangingPunct="1">
      <a:defRPr sz="1600" kern="1200">
        <a:solidFill>
          <a:schemeClr val="tx1"/>
        </a:solidFill>
        <a:latin typeface="Public Sans" pitchFamily="2"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24.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3.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a:t>
            </a:fld>
            <a:endParaRPr lang="en-AU"/>
          </a:p>
        </p:txBody>
      </p:sp>
    </p:spTree>
    <p:extLst>
      <p:ext uri="{BB962C8B-B14F-4D97-AF65-F5344CB8AC3E}">
        <p14:creationId xmlns:p14="http://schemas.microsoft.com/office/powerpoint/2010/main" val="31817263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Notes for teachers:</a:t>
            </a:r>
            <a:endParaRPr lang="en-AU" dirty="0"/>
          </a:p>
          <a:p>
            <a:pPr marL="171450" indent="-171450">
              <a:buFont typeface="Arial"/>
              <a:buChar char="•"/>
            </a:pPr>
            <a:r>
              <a:rPr lang="en-AU" dirty="0"/>
              <a:t>Learning intentions and success are best co-constructed with students. Adapt the learning intention as required and add matching success criteria.</a:t>
            </a:r>
          </a:p>
          <a:p>
            <a:pPr marL="171450" indent="-171450">
              <a:buFont typeface="Arial"/>
              <a:buChar char="•"/>
            </a:pPr>
            <a:r>
              <a:rPr lang="en-AU" dirty="0"/>
              <a:t>For more information see ⁠</a:t>
            </a:r>
            <a:r>
              <a:rPr lang="en-AU" dirty="0">
                <a:hlinkClick r:id="rId3" tooltip="https://www.aitsl.edu.au/docs/default-source/feedback/aitsl-learning-intentions-and-success-criteria-strategy.pdf?sfvrsn=382dec3c_2"/>
              </a:rPr>
              <a:t>AITSL</a:t>
            </a:r>
            <a:r>
              <a:rPr lang="en-AU" dirty="0"/>
              <a:t> or the NSW Department of Education explicit teaching strategies, ⁠</a:t>
            </a:r>
            <a:r>
              <a:rPr lang="en-AU" dirty="0">
                <a:hlinkClick r:id="rId4" tooltip="https://education.nsw.gov.au/teaching-and-learning/curriculum/explicit-teaching/explicit-teaching-strategies/sharing-learning-intentions"/>
              </a:rPr>
              <a:t>Sharing learning intentions</a:t>
            </a:r>
            <a:r>
              <a:rPr lang="en-AU" dirty="0"/>
              <a:t> and ⁠</a:t>
            </a:r>
            <a:r>
              <a:rPr lang="en-AU" dirty="0">
                <a:hlinkClick r:id="rId5" tooltip="https://education.nsw.gov.au/teaching-and-learning/curriculum/explicit-teaching/explicit-teaching-strategies/sharing-success-criteria"/>
              </a:rPr>
              <a:t>Sharing success criteria</a:t>
            </a:r>
            <a:r>
              <a:rPr lang="en-AU" dirty="0"/>
              <a:t>.</a:t>
            </a:r>
          </a:p>
          <a:p>
            <a:pPr marL="171450" indent="-171450">
              <a:buFont typeface="Arial"/>
              <a:buChar char="•"/>
            </a:pPr>
            <a:r>
              <a:rPr lang="en-AU" dirty="0"/>
              <a:t>LISC is not necessarily presented at the beginning of the lesson. Teacher needs to consider most effectual time to introduce. </a:t>
            </a:r>
          </a:p>
          <a:p>
            <a:pPr marL="171450" indent="-171450">
              <a:buFont typeface="Arial"/>
              <a:buChar char="•"/>
            </a:pPr>
            <a:r>
              <a:rPr lang="en-AU" dirty="0"/>
              <a:t>LISC should be revisited during the lesson to support students' evaluation of their learning.</a:t>
            </a:r>
          </a:p>
          <a:p>
            <a:endParaRPr lang="en-AU" b="1" dirty="0">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24</a:t>
            </a:fld>
            <a:endParaRPr lang="en-AU"/>
          </a:p>
        </p:txBody>
      </p:sp>
    </p:spTree>
    <p:extLst>
      <p:ext uri="{BB962C8B-B14F-4D97-AF65-F5344CB8AC3E}">
        <p14:creationId xmlns:p14="http://schemas.microsoft.com/office/powerpoint/2010/main" val="13119115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31</a:t>
            </a:fld>
            <a:endParaRPr lang="en-AU"/>
          </a:p>
        </p:txBody>
      </p:sp>
    </p:spTree>
    <p:extLst>
      <p:ext uri="{BB962C8B-B14F-4D97-AF65-F5344CB8AC3E}">
        <p14:creationId xmlns:p14="http://schemas.microsoft.com/office/powerpoint/2010/main" val="8953081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32</a:t>
            </a:fld>
            <a:endParaRPr lang="en-AU"/>
          </a:p>
        </p:txBody>
      </p:sp>
    </p:spTree>
    <p:extLst>
      <p:ext uri="{BB962C8B-B14F-4D97-AF65-F5344CB8AC3E}">
        <p14:creationId xmlns:p14="http://schemas.microsoft.com/office/powerpoint/2010/main" val="31977586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34</a:t>
            </a:fld>
            <a:endParaRPr lang="en-AU"/>
          </a:p>
        </p:txBody>
      </p:sp>
    </p:spTree>
    <p:extLst>
      <p:ext uri="{BB962C8B-B14F-4D97-AF65-F5344CB8AC3E}">
        <p14:creationId xmlns:p14="http://schemas.microsoft.com/office/powerpoint/2010/main" val="33595116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cs typeface="Calibri"/>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35</a:t>
            </a:fld>
            <a:endParaRPr lang="en-AU"/>
          </a:p>
        </p:txBody>
      </p:sp>
    </p:spTree>
    <p:extLst>
      <p:ext uri="{BB962C8B-B14F-4D97-AF65-F5344CB8AC3E}">
        <p14:creationId xmlns:p14="http://schemas.microsoft.com/office/powerpoint/2010/main" val="13640541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cs typeface="Calibri"/>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36</a:t>
            </a:fld>
            <a:endParaRPr lang="en-AU"/>
          </a:p>
        </p:txBody>
      </p:sp>
    </p:spTree>
    <p:extLst>
      <p:ext uri="{BB962C8B-B14F-4D97-AF65-F5344CB8AC3E}">
        <p14:creationId xmlns:p14="http://schemas.microsoft.com/office/powerpoint/2010/main" val="21757351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cs typeface="Calibri"/>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37</a:t>
            </a:fld>
            <a:endParaRPr lang="en-AU"/>
          </a:p>
        </p:txBody>
      </p:sp>
    </p:spTree>
    <p:extLst>
      <p:ext uri="{BB962C8B-B14F-4D97-AF65-F5344CB8AC3E}">
        <p14:creationId xmlns:p14="http://schemas.microsoft.com/office/powerpoint/2010/main" val="6987210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38</a:t>
            </a:fld>
            <a:endParaRPr lang="en-AU"/>
          </a:p>
        </p:txBody>
      </p:sp>
    </p:spTree>
    <p:extLst>
      <p:ext uri="{BB962C8B-B14F-4D97-AF65-F5344CB8AC3E}">
        <p14:creationId xmlns:p14="http://schemas.microsoft.com/office/powerpoint/2010/main" val="29229943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39</a:t>
            </a:fld>
            <a:endParaRPr lang="en-AU"/>
          </a:p>
        </p:txBody>
      </p:sp>
    </p:spTree>
    <p:extLst>
      <p:ext uri="{BB962C8B-B14F-4D97-AF65-F5344CB8AC3E}">
        <p14:creationId xmlns:p14="http://schemas.microsoft.com/office/powerpoint/2010/main" val="37304902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a:t>
            </a:fld>
            <a:endParaRPr lang="en-AU"/>
          </a:p>
        </p:txBody>
      </p:sp>
    </p:spTree>
    <p:extLst>
      <p:ext uri="{BB962C8B-B14F-4D97-AF65-F5344CB8AC3E}">
        <p14:creationId xmlns:p14="http://schemas.microsoft.com/office/powerpoint/2010/main" val="42881337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Notes for teachers:</a:t>
            </a:r>
            <a:endParaRPr lang="en-AU" dirty="0"/>
          </a:p>
          <a:p>
            <a:pPr marL="171450" indent="-171450">
              <a:buFont typeface="Arial"/>
              <a:buChar char="•"/>
            </a:pPr>
            <a:r>
              <a:rPr lang="en-AU" dirty="0"/>
              <a:t>Learning intentions and success are best co-constructed with students. Adapt the learning intention as required and add matching success criteria.</a:t>
            </a:r>
          </a:p>
          <a:p>
            <a:pPr marL="171450" indent="-171450">
              <a:buFont typeface="Arial"/>
              <a:buChar char="•"/>
            </a:pPr>
            <a:r>
              <a:rPr lang="en-AU" dirty="0"/>
              <a:t>For more information see ⁠</a:t>
            </a:r>
            <a:r>
              <a:rPr lang="en-AU" dirty="0">
                <a:hlinkClick r:id="rId3" tooltip="https://www.aitsl.edu.au/docs/default-source/feedback/aitsl-learning-intentions-and-success-criteria-strategy.pdf?sfvrsn=382dec3c_2"/>
              </a:rPr>
              <a:t>AITSL</a:t>
            </a:r>
            <a:r>
              <a:rPr lang="en-AU" dirty="0"/>
              <a:t> or the NSW Department of Education explicit teaching strategies, ⁠</a:t>
            </a:r>
            <a:r>
              <a:rPr lang="en-AU" dirty="0">
                <a:hlinkClick r:id="rId4" tooltip="https://education.nsw.gov.au/teaching-and-learning/curriculum/explicit-teaching/explicit-teaching-strategies/sharing-learning-intentions"/>
              </a:rPr>
              <a:t>Sharing learning intentions</a:t>
            </a:r>
            <a:r>
              <a:rPr lang="en-AU" dirty="0"/>
              <a:t> and ⁠</a:t>
            </a:r>
            <a:r>
              <a:rPr lang="en-AU" dirty="0">
                <a:hlinkClick r:id="rId5" tooltip="https://education.nsw.gov.au/teaching-and-learning/curriculum/explicit-teaching/explicit-teaching-strategies/sharing-success-criteria"/>
              </a:rPr>
              <a:t>Sharing success criteria</a:t>
            </a:r>
            <a:r>
              <a:rPr lang="en-AU" dirty="0"/>
              <a:t>.</a:t>
            </a:r>
          </a:p>
          <a:p>
            <a:pPr marL="171450" indent="-171450">
              <a:buFont typeface="Arial"/>
              <a:buChar char="•"/>
            </a:pPr>
            <a:r>
              <a:rPr lang="en-AU" dirty="0"/>
              <a:t>LISC is not necessarily presented at the beginning of the lesson. Teacher needs to consider most effectual time to introduce. </a:t>
            </a:r>
          </a:p>
          <a:p>
            <a:pPr marL="171450" indent="-171450">
              <a:buFont typeface="Arial"/>
              <a:buChar char="•"/>
            </a:pPr>
            <a:r>
              <a:rPr lang="en-AU" dirty="0"/>
              <a:t>LISC should be revisited during the lesson to support students' evaluation of their learning.</a:t>
            </a:r>
          </a:p>
          <a:p>
            <a:endParaRPr lang="en-AU" b="1" dirty="0">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3</a:t>
            </a:fld>
            <a:endParaRPr lang="en-AU"/>
          </a:p>
        </p:txBody>
      </p:sp>
    </p:spTree>
    <p:extLst>
      <p:ext uri="{BB962C8B-B14F-4D97-AF65-F5344CB8AC3E}">
        <p14:creationId xmlns:p14="http://schemas.microsoft.com/office/powerpoint/2010/main" val="19151260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4</a:t>
            </a:fld>
            <a:endParaRPr lang="en-AU"/>
          </a:p>
        </p:txBody>
      </p:sp>
    </p:spTree>
    <p:extLst>
      <p:ext uri="{BB962C8B-B14F-4D97-AF65-F5344CB8AC3E}">
        <p14:creationId xmlns:p14="http://schemas.microsoft.com/office/powerpoint/2010/main" val="29787473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6</a:t>
            </a:fld>
            <a:endParaRPr lang="en-AU"/>
          </a:p>
        </p:txBody>
      </p:sp>
    </p:spTree>
    <p:extLst>
      <p:ext uri="{BB962C8B-B14F-4D97-AF65-F5344CB8AC3E}">
        <p14:creationId xmlns:p14="http://schemas.microsoft.com/office/powerpoint/2010/main" val="28551265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7</a:t>
            </a:fld>
            <a:endParaRPr lang="en-AU"/>
          </a:p>
        </p:txBody>
      </p:sp>
    </p:spTree>
    <p:extLst>
      <p:ext uri="{BB962C8B-B14F-4D97-AF65-F5344CB8AC3E}">
        <p14:creationId xmlns:p14="http://schemas.microsoft.com/office/powerpoint/2010/main" val="19092002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10</a:t>
            </a:fld>
            <a:endParaRPr lang="en-AU"/>
          </a:p>
        </p:txBody>
      </p:sp>
    </p:spTree>
    <p:extLst>
      <p:ext uri="{BB962C8B-B14F-4D97-AF65-F5344CB8AC3E}">
        <p14:creationId xmlns:p14="http://schemas.microsoft.com/office/powerpoint/2010/main" val="5142923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Notes for teachers:</a:t>
            </a:r>
            <a:endParaRPr lang="en-AU" dirty="0"/>
          </a:p>
          <a:p>
            <a:pPr marL="171450" indent="-171450">
              <a:buFont typeface="Arial"/>
              <a:buChar char="•"/>
            </a:pPr>
            <a:r>
              <a:rPr lang="en-AU" dirty="0"/>
              <a:t>Learning intentions and success are best co-constructed with students. Adapt the learning intention as required and add matching success criteria.</a:t>
            </a:r>
          </a:p>
          <a:p>
            <a:pPr marL="171450" indent="-171450">
              <a:buFont typeface="Arial"/>
              <a:buChar char="•"/>
            </a:pPr>
            <a:r>
              <a:rPr lang="en-AU" dirty="0"/>
              <a:t>For more information see ⁠</a:t>
            </a:r>
            <a:r>
              <a:rPr lang="en-AU" dirty="0">
                <a:hlinkClick r:id="rId3" tooltip="https://www.aitsl.edu.au/docs/default-source/feedback/aitsl-learning-intentions-and-success-criteria-strategy.pdf?sfvrsn=382dec3c_2"/>
              </a:rPr>
              <a:t>AITSL</a:t>
            </a:r>
            <a:r>
              <a:rPr lang="en-AU" dirty="0"/>
              <a:t> or the NSW Department of Education explicit teaching strategies, ⁠</a:t>
            </a:r>
            <a:r>
              <a:rPr lang="en-AU" dirty="0">
                <a:hlinkClick r:id="rId4" tooltip="https://education.nsw.gov.au/teaching-and-learning/curriculum/explicit-teaching/explicit-teaching-strategies/sharing-learning-intentions"/>
              </a:rPr>
              <a:t>Sharing learning intentions</a:t>
            </a:r>
            <a:r>
              <a:rPr lang="en-AU" dirty="0"/>
              <a:t> and ⁠</a:t>
            </a:r>
            <a:r>
              <a:rPr lang="en-AU" dirty="0">
                <a:hlinkClick r:id="rId5" tooltip="https://education.nsw.gov.au/teaching-and-learning/curriculum/explicit-teaching/explicit-teaching-strategies/sharing-success-criteria"/>
              </a:rPr>
              <a:t>Sharing success criteria</a:t>
            </a:r>
            <a:r>
              <a:rPr lang="en-AU" dirty="0"/>
              <a:t>.</a:t>
            </a:r>
          </a:p>
          <a:p>
            <a:pPr marL="171450" indent="-171450">
              <a:buFont typeface="Arial"/>
              <a:buChar char="•"/>
            </a:pPr>
            <a:r>
              <a:rPr lang="en-AU" dirty="0"/>
              <a:t>LISC is not necessarily presented at the beginning of the lesson. Teacher needs to consider most effectual time to introduce. </a:t>
            </a:r>
          </a:p>
          <a:p>
            <a:pPr marL="171450" indent="-171450">
              <a:buFont typeface="Arial"/>
              <a:buChar char="•"/>
            </a:pPr>
            <a:r>
              <a:rPr lang="en-AU" dirty="0"/>
              <a:t>LISC should be revisited during the lesson to support students' evaluation of their learning.</a:t>
            </a:r>
          </a:p>
          <a:p>
            <a:endParaRPr lang="en-AU" b="1" dirty="0">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11</a:t>
            </a:fld>
            <a:endParaRPr lang="en-AU"/>
          </a:p>
        </p:txBody>
      </p:sp>
    </p:spTree>
    <p:extLst>
      <p:ext uri="{BB962C8B-B14F-4D97-AF65-F5344CB8AC3E}">
        <p14:creationId xmlns:p14="http://schemas.microsoft.com/office/powerpoint/2010/main" val="37767723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20</a:t>
            </a:fld>
            <a:endParaRPr lang="en-AU"/>
          </a:p>
        </p:txBody>
      </p:sp>
    </p:spTree>
    <p:extLst>
      <p:ext uri="{BB962C8B-B14F-4D97-AF65-F5344CB8AC3E}">
        <p14:creationId xmlns:p14="http://schemas.microsoft.com/office/powerpoint/2010/main" val="29142039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2240968"/>
            <a:ext cx="6255979" cy="2033997"/>
          </a:xfrm>
          <a:ln>
            <a:noFill/>
          </a:ln>
        </p:spPr>
        <p:txBody>
          <a:bodyPr anchor="b">
            <a:noAutofit/>
          </a:bodyPr>
          <a:lstStyle>
            <a:lvl1pPr algn="l">
              <a:lnSpc>
                <a:spcPct val="100000"/>
              </a:lnSpc>
              <a:defRPr sz="4800">
                <a:solidFill>
                  <a:schemeClr val="bg1"/>
                </a:solidFill>
                <a:latin typeface="Arial" panose="020B0604020202020204" pitchFamily="34" charset="0"/>
                <a:cs typeface="Arial" panose="020B0604020202020204" pitchFamily="34" charset="0"/>
              </a:defRPr>
            </a:lvl1pPr>
          </a:lstStyle>
          <a:p>
            <a:r>
              <a:rPr lang="en-US" dirty="0"/>
              <a:t>Learning sequence/lesson/ activity 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4385568"/>
            <a:ext cx="6255977" cy="426611"/>
          </a:xfrm>
        </p:spPr>
        <p:txBody>
          <a:bodyPr anchor="t">
            <a:noAutofit/>
          </a:bodyPr>
          <a:lstStyle>
            <a:lvl1pPr>
              <a:defRPr sz="2000">
                <a:solidFill>
                  <a:schemeClr val="accent4"/>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Stage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bg1"/>
                </a:solidFill>
                <a:latin typeface="Arial" panose="020B0604020202020204" pitchFamily="34" charset="0"/>
                <a:cs typeface="Arial" panose="020B0604020202020204" pitchFamily="34" charset="0"/>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Module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bg1"/>
                </a:solidFill>
                <a:latin typeface="Arial" panose="020B0604020202020204" pitchFamily="34" charset="0"/>
                <a:cs typeface="Arial" panose="020B0604020202020204" pitchFamily="34" charset="0"/>
              </a:defRPr>
            </a:lvl1pPr>
          </a:lstStyle>
          <a:p>
            <a:pPr lvl="0"/>
            <a:r>
              <a:rPr lang="en-US" dirty="0"/>
              <a:t>Presenter name</a:t>
            </a:r>
            <a:endParaRPr lang="en-AU" dirty="0"/>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bg1"/>
                </a:solidFill>
                <a:latin typeface="Arial" panose="020B0604020202020204" pitchFamily="34" charset="0"/>
                <a:cs typeface="Arial" panose="020B0604020202020204" pitchFamily="34" charset="0"/>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00 Month YYYY</a:t>
            </a:r>
          </a:p>
        </p:txBody>
      </p:sp>
      <p:pic>
        <p:nvPicPr>
          <p:cNvPr id="17" name="Picture 16">
            <a:extLst>
              <a:ext uri="{FF2B5EF4-FFF2-40B4-BE49-F238E27FC236}">
                <a16:creationId xmlns:a16="http://schemas.microsoft.com/office/drawing/2014/main" id="{1B2918F2-2A15-B218-B84D-C469AD3B60DA}"/>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6135329" y="360000"/>
            <a:ext cx="660650" cy="715199"/>
          </a:xfrm>
          <a:prstGeom prst="rect">
            <a:avLst/>
          </a:prstGeom>
        </p:spPr>
      </p:pic>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a:t>Click icon to add picture</a:t>
            </a:r>
            <a:endParaRPr lang="en-AU" dirty="0"/>
          </a:p>
        </p:txBody>
      </p:sp>
    </p:spTree>
    <p:extLst>
      <p:ext uri="{BB962C8B-B14F-4D97-AF65-F5344CB8AC3E}">
        <p14:creationId xmlns:p14="http://schemas.microsoft.com/office/powerpoint/2010/main" val="1940564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pyright">
    <p:bg>
      <p:bgPr>
        <a:solidFill>
          <a:schemeClr val="accent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solidFill>
              </a:defRPr>
            </a:lvl1pPr>
          </a:lstStyle>
          <a:p>
            <a:fld id="{10A01DC5-1685-4615-8240-15192985C6A2}" type="slidenum">
              <a:rPr lang="en-AU" smtClean="0"/>
              <a:pPr/>
              <a:t>‹#›</a:t>
            </a:fld>
            <a:endParaRPr lang="en-AU"/>
          </a:p>
        </p:txBody>
      </p:sp>
      <p:sp>
        <p:nvSpPr>
          <p:cNvPr id="2" name="Title 1">
            <a:extLst>
              <a:ext uri="{FF2B5EF4-FFF2-40B4-BE49-F238E27FC236}">
                <a16:creationId xmlns:a16="http://schemas.microsoft.com/office/drawing/2014/main" id="{34BE5FFA-C863-5F63-2574-4F650BA4588D}"/>
              </a:ext>
            </a:extLst>
          </p:cNvPr>
          <p:cNvSpPr>
            <a:spLocks noGrp="1"/>
          </p:cNvSpPr>
          <p:nvPr>
            <p:ph type="title" hasCustomPrompt="1"/>
          </p:nvPr>
        </p:nvSpPr>
        <p:spPr>
          <a:xfrm>
            <a:off x="360000" y="360000"/>
            <a:ext cx="10080000" cy="537467"/>
          </a:xfrm>
        </p:spPr>
        <p:txBody>
          <a:bodyPr/>
          <a:lstStyle>
            <a:lvl1pPr>
              <a:defRPr>
                <a:solidFill>
                  <a:schemeClr val="bg1"/>
                </a:solidFill>
              </a:defRPr>
            </a:lvl1pPr>
          </a:lstStyle>
          <a:p>
            <a:r>
              <a:rPr lang="en-US" dirty="0"/>
              <a:t>Copyright</a:t>
            </a:r>
          </a:p>
        </p:txBody>
      </p:sp>
      <p:sp>
        <p:nvSpPr>
          <p:cNvPr id="3" name="Slide Number Placeholder 4">
            <a:extLst>
              <a:ext uri="{FF2B5EF4-FFF2-40B4-BE49-F238E27FC236}">
                <a16:creationId xmlns:a16="http://schemas.microsoft.com/office/drawing/2014/main" id="{CAF241D3-718F-F3B9-95BA-7ED78B1B5BDD}"/>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bg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
        <p:nvSpPr>
          <p:cNvPr id="5" name="Rectangle 4">
            <a:extLst>
              <a:ext uri="{FF2B5EF4-FFF2-40B4-BE49-F238E27FC236}">
                <a16:creationId xmlns:a16="http://schemas.microsoft.com/office/drawing/2014/main" id="{147A10EB-69B5-E036-369C-033BAFE6DB18}"/>
              </a:ext>
            </a:extLst>
          </p:cNvPr>
          <p:cNvSpPr/>
          <p:nvPr userDrawn="1"/>
        </p:nvSpPr>
        <p:spPr>
          <a:xfrm>
            <a:off x="10915048" y="231006"/>
            <a:ext cx="1039529" cy="1100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descr="A red flower with white text&#10;&#10;Description automatically generated with low confidence">
            <a:extLst>
              <a:ext uri="{FF2B5EF4-FFF2-40B4-BE49-F238E27FC236}">
                <a16:creationId xmlns:a16="http://schemas.microsoft.com/office/drawing/2014/main" id="{F5F3CD7E-F06C-6B47-6A3E-198A7C0DC313}"/>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1195216" y="360000"/>
            <a:ext cx="660785" cy="717587"/>
          </a:xfrm>
          <a:prstGeom prst="rect">
            <a:avLst/>
          </a:prstGeom>
        </p:spPr>
      </p:pic>
      <p:pic>
        <p:nvPicPr>
          <p:cNvPr id="7" name="Picture 12" descr="Creative Commons Attribution licence logo">
            <a:extLst>
              <a:ext uri="{FF2B5EF4-FFF2-40B4-BE49-F238E27FC236}">
                <a16:creationId xmlns:a16="http://schemas.microsoft.com/office/drawing/2014/main" id="{7948A98C-F758-2F9B-44F6-E4FEA77CAA7A}"/>
              </a:ext>
            </a:extLst>
          </p:cNvPr>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10244972" y="2967486"/>
            <a:ext cx="1406523" cy="48943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0">
            <a:extLst>
              <a:ext uri="{FF2B5EF4-FFF2-40B4-BE49-F238E27FC236}">
                <a16:creationId xmlns:a16="http://schemas.microsoft.com/office/drawing/2014/main" id="{CD8E711E-20C4-EB65-95D8-4E4BB3686546}"/>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4"/>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1125212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accent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bg1"/>
                </a:solidFill>
                <a:latin typeface="Arial" panose="020B0604020202020204" pitchFamily="34" charset="0"/>
                <a:cs typeface="Arial" panose="020B0604020202020204" pitchFamily="34" charset="0"/>
              </a:defRPr>
            </a:lvl1pPr>
          </a:lstStyle>
          <a:p>
            <a:pPr>
              <a:lnSpc>
                <a:spcPct val="100000"/>
              </a:lnSpc>
            </a:pPr>
            <a:r>
              <a:rPr lang="en-AU" dirty="0"/>
              <a:t>Lesson title</a:t>
            </a:r>
          </a:p>
        </p:txBody>
      </p:sp>
      <p:sp>
        <p:nvSpPr>
          <p:cNvPr id="6" name="Oval 5">
            <a:extLst>
              <a:ext uri="{FF2B5EF4-FFF2-40B4-BE49-F238E27FC236}">
                <a16:creationId xmlns:a16="http://schemas.microsoft.com/office/drawing/2014/main" id="{5EBAE78F-1A35-0A2C-DBF4-48477CA8F3A7}"/>
              </a:ext>
            </a:extLst>
          </p:cNvPr>
          <p:cNvSpPr>
            <a:spLocks noGrp="1" noRot="1" noMove="1" noResize="1" noEditPoints="1" noAdjustHandles="1" noChangeArrowheads="1" noChangeShapeType="1"/>
          </p:cNvSpPr>
          <p:nvPr userDrawn="1"/>
        </p:nvSpPr>
        <p:spPr>
          <a:xfrm>
            <a:off x="11056620" y="289560"/>
            <a:ext cx="906780" cy="80068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a:extLst>
              <a:ext uri="{FF2B5EF4-FFF2-40B4-BE49-F238E27FC236}">
                <a16:creationId xmlns:a16="http://schemas.microsoft.com/office/drawing/2014/main" id="{1DE675F6-B3E6-7651-8B0E-50E39CE29B9F}"/>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171348" y="360000"/>
            <a:ext cx="660650" cy="715199"/>
          </a:xfrm>
          <a:prstGeom prst="rect">
            <a:avLst/>
          </a:prstGeom>
        </p:spPr>
      </p:pic>
    </p:spTree>
    <p:extLst>
      <p:ext uri="{BB962C8B-B14F-4D97-AF65-F5344CB8AC3E}">
        <p14:creationId xmlns:p14="http://schemas.microsoft.com/office/powerpoint/2010/main" val="4115123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ue backgroun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165CECD-C00D-4560-9C97-AE28A8535867}"/>
              </a:ext>
              <a:ext uri="{C183D7F6-B498-43B3-948B-1728B52AA6E4}">
                <adec:decorative xmlns:adec="http://schemas.microsoft.com/office/drawing/2017/decorative" val="1"/>
              </a:ext>
            </a:extLst>
          </p:cNvPr>
          <p:cNvSpPr/>
          <p:nvPr userDrawn="1"/>
        </p:nvSpPr>
        <p:spPr>
          <a:xfrm>
            <a:off x="0" y="1620000"/>
            <a:ext cx="12192000" cy="523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Picture Placeholder 4">
            <a:extLst>
              <a:ext uri="{FF2B5EF4-FFF2-40B4-BE49-F238E27FC236}">
                <a16:creationId xmlns:a16="http://schemas.microsoft.com/office/drawing/2014/main" id="{8AB6FE45-2247-43AE-AFB0-3C1EC574D8FA}"/>
              </a:ext>
              <a:ext uri="{C183D7F6-B498-43B3-948B-1728B52AA6E4}">
                <adec:decorative xmlns:adec="http://schemas.microsoft.com/office/drawing/2017/decorative" val="1"/>
              </a:ext>
            </a:extLst>
          </p:cNvPr>
          <p:cNvSpPr>
            <a:spLocks noGrp="1"/>
          </p:cNvSpPr>
          <p:nvPr>
            <p:ph type="pic" sz="quarter" idx="13"/>
          </p:nvPr>
        </p:nvSpPr>
        <p:spPr>
          <a:xfrm>
            <a:off x="359998" y="1909282"/>
            <a:ext cx="11483999" cy="4210718"/>
          </a:xfrm>
        </p:spPr>
        <p:txBody>
          <a:bodyPr/>
          <a:lstStyle/>
          <a:p>
            <a:r>
              <a:rPr lang="en-US"/>
              <a:t>Click icon to add picture</a:t>
            </a:r>
            <a:endParaRPr lang="en-AU" dirty="0"/>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sp>
        <p:nvSpPr>
          <p:cNvPr id="10" name="Title 4">
            <a:extLst>
              <a:ext uri="{FF2B5EF4-FFF2-40B4-BE49-F238E27FC236}">
                <a16:creationId xmlns:a16="http://schemas.microsoft.com/office/drawing/2014/main" id="{4B69FB63-5913-44B0-9BCA-4B6E66CE48BF}"/>
              </a:ext>
            </a:extLst>
          </p:cNvPr>
          <p:cNvSpPr>
            <a:spLocks noGrp="1"/>
          </p:cNvSpPr>
          <p:nvPr>
            <p:ph type="title"/>
          </p:nvPr>
        </p:nvSpPr>
        <p:spPr>
          <a:xfrm>
            <a:off x="359998" y="360000"/>
            <a:ext cx="10260002" cy="522000"/>
          </a:xfrm>
        </p:spPr>
        <p:txBody>
          <a:bodyPr/>
          <a:lstStyle>
            <a:lvl1pPr>
              <a:defRPr>
                <a:solidFill>
                  <a:schemeClr val="accent1"/>
                </a:solidFill>
              </a:defRPr>
            </a:lvl1pPr>
          </a:lstStyle>
          <a:p>
            <a:r>
              <a:rPr lang="en-US"/>
              <a:t>Click to edit Master title style</a:t>
            </a:r>
            <a:endParaRPr lang="en-AU" dirty="0"/>
          </a:p>
        </p:txBody>
      </p:sp>
      <p:sp>
        <p:nvSpPr>
          <p:cNvPr id="11" name="Text Placeholder 10">
            <a:extLst>
              <a:ext uri="{FF2B5EF4-FFF2-40B4-BE49-F238E27FC236}">
                <a16:creationId xmlns:a16="http://schemas.microsoft.com/office/drawing/2014/main" id="{4A905C52-CF4B-447B-B93D-A86FD209402A}"/>
              </a:ext>
            </a:extLst>
          </p:cNvPr>
          <p:cNvSpPr>
            <a:spLocks noGrp="1"/>
          </p:cNvSpPr>
          <p:nvPr>
            <p:ph type="body" sz="quarter" idx="18" hasCustomPrompt="1"/>
          </p:nvPr>
        </p:nvSpPr>
        <p:spPr>
          <a:xfrm>
            <a:off x="360000" y="1016704"/>
            <a:ext cx="10080000"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26587452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dirty="0"/>
              <a:t>Title</a:t>
            </a:r>
            <a:endParaRPr lang="en-AU" dirty="0"/>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59999" y="982520"/>
            <a:ext cx="11483999"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2" name="Text Placeholder 3">
            <a:extLst>
              <a:ext uri="{FF2B5EF4-FFF2-40B4-BE49-F238E27FC236}">
                <a16:creationId xmlns:a16="http://schemas.microsoft.com/office/drawing/2014/main" id="{7A679F83-4A45-8E00-A9A4-2E8DE35C1BB0}"/>
              </a:ext>
            </a:extLst>
          </p:cNvPr>
          <p:cNvSpPr>
            <a:spLocks noGrp="1"/>
          </p:cNvSpPr>
          <p:nvPr>
            <p:ph type="body" sz="quarter" idx="17" hasCustomPrompt="1"/>
          </p:nvPr>
        </p:nvSpPr>
        <p:spPr>
          <a:xfrm>
            <a:off x="360000" y="1567086"/>
            <a:ext cx="11484000" cy="4807835"/>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88845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dirty="0"/>
              <a:t>Title</a:t>
            </a:r>
            <a:endParaRPr lang="en-AU" dirty="0"/>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59999" y="982520"/>
            <a:ext cx="11483999"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3" name="Content Placeholder 2">
            <a:extLst>
              <a:ext uri="{FF2B5EF4-FFF2-40B4-BE49-F238E27FC236}">
                <a16:creationId xmlns:a16="http://schemas.microsoft.com/office/drawing/2014/main" id="{EAC13D79-FA01-577F-AC79-E39D6DCCC806}"/>
              </a:ext>
            </a:extLst>
          </p:cNvPr>
          <p:cNvSpPr>
            <a:spLocks noGrp="1"/>
          </p:cNvSpPr>
          <p:nvPr>
            <p:ph sz="quarter" idx="19" hasCustomPrompt="1"/>
          </p:nvPr>
        </p:nvSpPr>
        <p:spPr>
          <a:xfrm>
            <a:off x="360363" y="1562471"/>
            <a:ext cx="5735637" cy="4814518"/>
          </a:xfrm>
        </p:spPr>
        <p:txBody>
          <a:body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8" name="Picture Placeholder 7">
            <a:extLst>
              <a:ext uri="{FF2B5EF4-FFF2-40B4-BE49-F238E27FC236}">
                <a16:creationId xmlns:a16="http://schemas.microsoft.com/office/drawing/2014/main" id="{F0C3D212-D9E6-5651-0336-B3898E36FBA5}"/>
              </a:ext>
            </a:extLst>
          </p:cNvPr>
          <p:cNvSpPr>
            <a:spLocks noGrp="1"/>
          </p:cNvSpPr>
          <p:nvPr>
            <p:ph type="pic" sz="quarter" idx="20"/>
          </p:nvPr>
        </p:nvSpPr>
        <p:spPr>
          <a:xfrm>
            <a:off x="6324599" y="1562470"/>
            <a:ext cx="5507038" cy="4814518"/>
          </a:xfrm>
        </p:spPr>
        <p:txBody>
          <a:bodyPr/>
          <a:lstStyle/>
          <a:p>
            <a:r>
              <a:rPr lang="en-US"/>
              <a:t>Click icon to add picture</a:t>
            </a:r>
            <a:endParaRPr lang="en-AU"/>
          </a:p>
        </p:txBody>
      </p:sp>
    </p:spTree>
    <p:extLst>
      <p:ext uri="{BB962C8B-B14F-4D97-AF65-F5344CB8AC3E}">
        <p14:creationId xmlns:p14="http://schemas.microsoft.com/office/powerpoint/2010/main" val="1871233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eature image and text">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91FCC384-7450-516C-24D0-7D029ED3855A}"/>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US"/>
              <a:t>Click icon to add picture</a:t>
            </a:r>
            <a:endParaRPr lang="en-AU"/>
          </a:p>
        </p:txBody>
      </p:sp>
      <p:sp>
        <p:nvSpPr>
          <p:cNvPr id="4" name="Title 1">
            <a:extLst>
              <a:ext uri="{FF2B5EF4-FFF2-40B4-BE49-F238E27FC236}">
                <a16:creationId xmlns:a16="http://schemas.microsoft.com/office/drawing/2014/main" id="{46E61F09-1856-72E7-5C79-31B4A856E7AD}"/>
              </a:ext>
            </a:extLst>
          </p:cNvPr>
          <p:cNvSpPr>
            <a:spLocks noGrp="1"/>
          </p:cNvSpPr>
          <p:nvPr>
            <p:ph type="title" hasCustomPrompt="1"/>
          </p:nvPr>
        </p:nvSpPr>
        <p:spPr>
          <a:xfrm>
            <a:off x="5400000" y="360000"/>
            <a:ext cx="6407150" cy="554400"/>
          </a:xfrm>
        </p:spPr>
        <p:txBody>
          <a:bodyPr/>
          <a:lstStyle>
            <a:lvl1pPr>
              <a:defRPr>
                <a:solidFill>
                  <a:schemeClr val="accent1"/>
                </a:solidFill>
              </a:defRPr>
            </a:lvl1pPr>
          </a:lstStyle>
          <a:p>
            <a:r>
              <a:rPr lang="en-US" dirty="0"/>
              <a:t>Title</a:t>
            </a:r>
          </a:p>
        </p:txBody>
      </p:sp>
      <p:cxnSp>
        <p:nvCxnSpPr>
          <p:cNvPr id="6" name="Straight Connector 5">
            <a:extLst>
              <a:ext uri="{FF2B5EF4-FFF2-40B4-BE49-F238E27FC236}">
                <a16:creationId xmlns:a16="http://schemas.microsoft.com/office/drawing/2014/main" id="{52576981-5B08-29E1-CBD0-60B20605F583}"/>
              </a:ext>
              <a:ext uri="{C183D7F6-B498-43B3-948B-1728B52AA6E4}">
                <adec:decorative xmlns:adec="http://schemas.microsoft.com/office/drawing/2017/decorative" val="1"/>
              </a:ext>
            </a:extLst>
          </p:cNvPr>
          <p:cNvCxnSpPr>
            <a:cxnSpLocks/>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1">
            <a:extLst>
              <a:ext uri="{FF2B5EF4-FFF2-40B4-BE49-F238E27FC236}">
                <a16:creationId xmlns:a16="http://schemas.microsoft.com/office/drawing/2014/main" id="{AC754ADD-23A8-B626-EF2D-A89E9897C22E}"/>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10" name="Text Placeholder 3">
            <a:extLst>
              <a:ext uri="{FF2B5EF4-FFF2-40B4-BE49-F238E27FC236}">
                <a16:creationId xmlns:a16="http://schemas.microsoft.com/office/drawing/2014/main" id="{DE31FF8A-F945-2755-C01F-A984129CCFE4}"/>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3" name="Text Placeholder 10">
            <a:extLst>
              <a:ext uri="{FF2B5EF4-FFF2-40B4-BE49-F238E27FC236}">
                <a16:creationId xmlns:a16="http://schemas.microsoft.com/office/drawing/2014/main" id="{5222D209-0CF8-F581-20B2-402482319282}"/>
              </a:ext>
            </a:extLst>
          </p:cNvPr>
          <p:cNvSpPr>
            <a:spLocks noGrp="1"/>
          </p:cNvSpPr>
          <p:nvPr>
            <p:ph type="body" sz="quarter" idx="18" hasCustomPrompt="1"/>
          </p:nvPr>
        </p:nvSpPr>
        <p:spPr>
          <a:xfrm>
            <a:off x="5399998" y="982520"/>
            <a:ext cx="6407150" cy="294189"/>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2101612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dirty="0"/>
              <a:t>Title</a:t>
            </a:r>
            <a:endParaRPr lang="en-AU" dirty="0"/>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1484000"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1906793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2992951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eferences">
    <p:bg>
      <p:bgPr>
        <a:solidFill>
          <a:schemeClr val="accent4"/>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3C69E21-27A4-4448-A8A5-3DF6A41F3B28}"/>
              </a:ext>
            </a:extLst>
          </p:cNvPr>
          <p:cNvSpPr/>
          <p:nvPr userDrawn="1"/>
        </p:nvSpPr>
        <p:spPr>
          <a:xfrm>
            <a:off x="0" y="1265616"/>
            <a:ext cx="12192000" cy="1901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a:cxnSpLocks/>
          </p:cNvCxnSpPr>
          <p:nvPr userDrawn="1"/>
        </p:nvCxnSpPr>
        <p:spPr>
          <a:xfrm>
            <a:off x="0" y="1265616"/>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itle 3">
            <a:extLst>
              <a:ext uri="{FF2B5EF4-FFF2-40B4-BE49-F238E27FC236}">
                <a16:creationId xmlns:a16="http://schemas.microsoft.com/office/drawing/2014/main" id="{2245FC77-E959-4B3D-936D-71858DF4D065}"/>
              </a:ext>
            </a:extLst>
          </p:cNvPr>
          <p:cNvSpPr>
            <a:spLocks noGrp="1"/>
          </p:cNvSpPr>
          <p:nvPr>
            <p:ph type="title" hasCustomPrompt="1"/>
          </p:nvPr>
        </p:nvSpPr>
        <p:spPr>
          <a:xfrm>
            <a:off x="360000" y="360001"/>
            <a:ext cx="10080000" cy="521412"/>
          </a:xfrm>
        </p:spPr>
        <p:txBody>
          <a:bodyPr/>
          <a:lstStyle>
            <a:lvl1pPr>
              <a:defRPr>
                <a:solidFill>
                  <a:schemeClr val="accent1"/>
                </a:solidFill>
              </a:defRPr>
            </a:lvl1pPr>
          </a:lstStyle>
          <a:p>
            <a:r>
              <a:rPr lang="en-US" dirty="0"/>
              <a:t>References</a:t>
            </a:r>
            <a:endParaRPr lang="en-AU" dirty="0"/>
          </a:p>
        </p:txBody>
      </p:sp>
      <p:sp>
        <p:nvSpPr>
          <p:cNvPr id="2" name="Content Placeholder 2">
            <a:extLst>
              <a:ext uri="{FF2B5EF4-FFF2-40B4-BE49-F238E27FC236}">
                <a16:creationId xmlns:a16="http://schemas.microsoft.com/office/drawing/2014/main" id="{27905181-B8A1-3C65-36D9-EB3FF362FF6C}"/>
              </a:ext>
            </a:extLst>
          </p:cNvPr>
          <p:cNvSpPr>
            <a:spLocks noGrp="1"/>
          </p:cNvSpPr>
          <p:nvPr>
            <p:ph idx="1" hasCustomPrompt="1"/>
          </p:nvPr>
        </p:nvSpPr>
        <p:spPr>
          <a:xfrm>
            <a:off x="360000" y="3428999"/>
            <a:ext cx="11484000" cy="2927351"/>
          </a:xfrm>
        </p:spPr>
        <p:txBody>
          <a:bodyPr/>
          <a:lstStyle>
            <a:lvl1pPr>
              <a:lnSpc>
                <a:spcPct val="150000"/>
              </a:lnSpc>
              <a:defRPr sz="1200">
                <a:latin typeface="Arial" panose="020B0604020202020204" pitchFamily="34" charset="0"/>
                <a:cs typeface="Arial" panose="020B0604020202020204" pitchFamily="34" charset="0"/>
              </a:defRPr>
            </a:lvl1pPr>
            <a:lvl2pPr>
              <a:lnSpc>
                <a:spcPct val="150000"/>
              </a:lnSpc>
              <a:defRPr sz="1200"/>
            </a:lvl2pPr>
            <a:lvl3pPr>
              <a:lnSpc>
                <a:spcPct val="150000"/>
              </a:lnSpc>
              <a:defRPr/>
            </a:lvl3pPr>
            <a:lvl4pPr>
              <a:lnSpc>
                <a:spcPct val="150000"/>
              </a:lnSpc>
              <a:defRPr sz="1200"/>
            </a:lvl4pPr>
            <a:lvl5pPr>
              <a:lnSpc>
                <a:spcPct val="150000"/>
              </a:lnSpc>
              <a:defRPr sz="12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54884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10080000" cy="1008000"/>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360000" y="1620000"/>
            <a:ext cx="11484000" cy="4536000"/>
          </a:xfrm>
          <a:prstGeom prst="rect">
            <a:avLst/>
          </a:prstGeom>
        </p:spPr>
        <p:txBody>
          <a:bodyPr vert="horz" lIns="0" tIns="0" rIns="0" bIns="0" rtlCol="0">
            <a:noAutofit/>
          </a:body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1124000" y="6516000"/>
            <a:ext cx="720000" cy="180000"/>
          </a:xfrm>
          <a:prstGeom prst="rect">
            <a:avLst/>
          </a:prstGeom>
        </p:spPr>
        <p:txBody>
          <a:bodyPr vert="horz" lIns="0" tIns="0" rIns="0" bIns="0" rtlCol="0" anchor="t"/>
          <a:lstStyle>
            <a:lvl1pPr algn="r">
              <a:defRPr sz="1200">
                <a:solidFill>
                  <a:schemeClr val="tx1"/>
                </a:solidFill>
                <a:latin typeface="+mn-lt"/>
              </a:defRPr>
            </a:lvl1pPr>
          </a:lstStyle>
          <a:p>
            <a:fld id="{10A01DC5-1685-4615-8240-15192985C6A2}" type="slidenum">
              <a:rPr lang="en-AU" smtClean="0"/>
              <a:pPr/>
              <a:t>‹#›</a:t>
            </a:fld>
            <a:endParaRPr lang="en-AU"/>
          </a:p>
        </p:txBody>
      </p:sp>
    </p:spTree>
    <p:extLst>
      <p:ext uri="{BB962C8B-B14F-4D97-AF65-F5344CB8AC3E}">
        <p14:creationId xmlns:p14="http://schemas.microsoft.com/office/powerpoint/2010/main" val="3417559320"/>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77" rtl="0" eaLnBrk="1" latinLnBrk="0" hangingPunct="1">
        <a:lnSpc>
          <a:spcPct val="9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education.nsw.gov.au/teaching-and-learning/curriculum/creative-arts/planning-programming-and-assessing-creative-arts-7-10/music-7-10" TargetMode="External"/><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0.png"/><Relationship Id="rId7" Type="http://schemas.openxmlformats.org/officeDocument/2006/relationships/hyperlink" Target="https://www.youtube.com/watch?v=zgc7vwI08q8&amp;t=16s" TargetMode="External"/><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hyperlink" Target="https://youtu.be/5wZ7AqBiA6o?si=TNHUKd4BEWANnpHE&amp;t=25" TargetMode="External"/><Relationship Id="rId5" Type="http://schemas.openxmlformats.org/officeDocument/2006/relationships/image" Target="../media/image7.png"/><Relationship Id="rId4" Type="http://schemas.openxmlformats.org/officeDocument/2006/relationships/hyperlink" Target="https://youtu.be/5wZ7AqBiA6o?si=mF6FVTyD5BeajKA1&amp;t=25" TargetMode="External"/><Relationship Id="rId9" Type="http://schemas.openxmlformats.org/officeDocument/2006/relationships/hyperlink" Target="https://youtu.be/zgc7vwI08q8?si=_Go_g-trcRUvFIrh&amp;t=16"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2.jpeg"/><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6.xml"/><Relationship Id="rId5" Type="http://schemas.openxmlformats.org/officeDocument/2006/relationships/image" Target="../media/image28.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40.png"/><Relationship Id="rId1" Type="http://schemas.openxmlformats.org/officeDocument/2006/relationships/slideLayout" Target="../slideLayouts/slideLayout5.xml"/><Relationship Id="rId6" Type="http://schemas.openxmlformats.org/officeDocument/2006/relationships/image" Target="../media/image32.png"/><Relationship Id="rId11" Type="http://schemas.openxmlformats.org/officeDocument/2006/relationships/image" Target="../media/image37.jpe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9.png"/><Relationship Id="rId1" Type="http://schemas.openxmlformats.org/officeDocument/2006/relationships/slideLayout" Target="../slideLayouts/slideLayout4.xml"/><Relationship Id="rId5" Type="http://schemas.openxmlformats.org/officeDocument/2006/relationships/image" Target="../media/image30.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39.png"/><Relationship Id="rId5" Type="http://schemas.openxmlformats.org/officeDocument/2006/relationships/image" Target="../media/image21.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customXml" Target="../ink/ink3.xml"/><Relationship Id="rId5" Type="http://schemas.openxmlformats.org/officeDocument/2006/relationships/customXml" Target="../ink/ink2.xml"/><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3.png"/><Relationship Id="rId7" Type="http://schemas.openxmlformats.org/officeDocument/2006/relationships/image" Target="../media/image41.png"/><Relationship Id="rId2" Type="http://schemas.openxmlformats.org/officeDocument/2006/relationships/image" Target="../media/image42.png"/><Relationship Id="rId1" Type="http://schemas.openxmlformats.org/officeDocument/2006/relationships/slideLayout" Target="../slideLayouts/slideLayout6.xml"/><Relationship Id="rId6" Type="http://schemas.openxmlformats.org/officeDocument/2006/relationships/customXml" Target="../ink/ink4.xml"/><Relationship Id="rId5" Type="http://schemas.openxmlformats.org/officeDocument/2006/relationships/image" Target="../media/image44.png"/><Relationship Id="rId10" Type="http://schemas.openxmlformats.org/officeDocument/2006/relationships/customXml" Target="../ink/ink6.xml"/><Relationship Id="rId4" Type="http://schemas.openxmlformats.org/officeDocument/2006/relationships/image" Target="../media/image36.png"/><Relationship Id="rId9" Type="http://schemas.openxmlformats.org/officeDocument/2006/relationships/customXml" Target="../ink/ink5.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 Id="rId5" Type="http://schemas.openxmlformats.org/officeDocument/2006/relationships/image" Target="../media/image46.png"/><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hyperlink" Target="https://players.brightcove.net/6197335233001/default_default/index.html?videoId=6361180586112" TargetMode="External"/><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hyperlink" Target="https://players.brightcove.net/6197335233001/default_default/index.html?videoId=6361177555112" TargetMode="External"/><Relationship Id="rId2" Type="http://schemas.openxmlformats.org/officeDocument/2006/relationships/image" Target="../media/image50.png"/><Relationship Id="rId1" Type="http://schemas.openxmlformats.org/officeDocument/2006/relationships/slideLayout" Target="../slideLayouts/slideLayout7.xml"/><Relationship Id="rId5" Type="http://schemas.openxmlformats.org/officeDocument/2006/relationships/hyperlink" Target="https://players.brightcove.net/6197335233001/default_default/index.html?videoId=6361179323112" TargetMode="External"/><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57.pn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470.png"/><Relationship Id="rId9" Type="http://schemas.openxmlformats.org/officeDocument/2006/relationships/image" Target="../media/image33.png"/><Relationship Id="rId14" Type="http://schemas.openxmlformats.org/officeDocument/2006/relationships/image" Target="../media/image58.png"/></Relationships>
</file>

<file path=ppt/slides/_rels/slide3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9.png"/><Relationship Id="rId7" Type="http://schemas.openxmlformats.org/officeDocument/2006/relationships/image" Target="../media/image58.png"/><Relationship Id="rId2" Type="http://schemas.openxmlformats.org/officeDocument/2006/relationships/image" Target="../media/image59.jpeg"/><Relationship Id="rId1" Type="http://schemas.openxmlformats.org/officeDocument/2006/relationships/slideLayout" Target="../slideLayouts/slideLayout6.xml"/><Relationship Id="rId6" Type="http://schemas.openxmlformats.org/officeDocument/2006/relationships/image" Target="../media/image57.png"/><Relationship Id="rId5" Type="http://schemas.openxmlformats.org/officeDocument/2006/relationships/image" Target="../media/image36.png"/><Relationship Id="rId10" Type="http://schemas.openxmlformats.org/officeDocument/2006/relationships/hyperlink" Target="https://creativecommons.org/licenses/by/4.0/deed.en" TargetMode="External"/><Relationship Id="rId4" Type="http://schemas.openxmlformats.org/officeDocument/2006/relationships/image" Target="../media/image33.png"/><Relationship Id="rId9" Type="http://schemas.openxmlformats.org/officeDocument/2006/relationships/hyperlink" Target="https://commons.wikimedia.org/wiki/File:Suburban_housing,_Paddington-_Red_Hill_Brisbane_around_the_late_1980s_QUT-492.jpg"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35.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 Id="rId9" Type="http://schemas.openxmlformats.org/officeDocument/2006/relationships/image" Target="../media/image71.png"/></Relationships>
</file>

<file path=ppt/slides/_rels/slide36.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37.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4.svg"/><Relationship Id="rId7" Type="http://schemas.openxmlformats.org/officeDocument/2006/relationships/image" Target="../media/image87.png"/><Relationship Id="rId12" Type="http://schemas.openxmlformats.org/officeDocument/2006/relationships/image" Target="../media/image92.png"/><Relationship Id="rId2" Type="http://schemas.openxmlformats.org/officeDocument/2006/relationships/image" Target="../media/image83.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91.png"/><Relationship Id="rId5" Type="http://schemas.openxmlformats.org/officeDocument/2006/relationships/image" Target="../media/image86.svg"/><Relationship Id="rId10" Type="http://schemas.openxmlformats.org/officeDocument/2006/relationships/image" Target="../media/image90.png"/><Relationship Id="rId4" Type="http://schemas.openxmlformats.org/officeDocument/2006/relationships/image" Target="../media/image85.png"/><Relationship Id="rId9" Type="http://schemas.openxmlformats.org/officeDocument/2006/relationships/image" Target="../media/image89.svg"/></Relationships>
</file>

<file path=ppt/slides/_rels/slide43.xml.rels><?xml version="1.0" encoding="UTF-8" standalone="yes"?>
<Relationships xmlns="http://schemas.openxmlformats.org/package/2006/relationships"><Relationship Id="rId8" Type="http://schemas.openxmlformats.org/officeDocument/2006/relationships/hyperlink" Target="https://youtu.be/5wZ7AqBiA6o?si=TNHUKd4BEWANnpHE&amp;t=25" TargetMode="External"/><Relationship Id="rId3" Type="http://schemas.openxmlformats.org/officeDocument/2006/relationships/hyperlink" Target="https://educationstandards.nsw.edu.au/wps/portal/nesa/home" TargetMode="External"/><Relationship Id="rId7" Type="http://schemas.openxmlformats.org/officeDocument/2006/relationships/hyperlink" Target="https://youtu.be/zgc7vwI08q8?si=_Go_g-trcRUvFIrh&amp;t=16" TargetMode="External"/><Relationship Id="rId2" Type="http://schemas.openxmlformats.org/officeDocument/2006/relationships/hyperlink" Target="https://educationstandards.nsw.edu.au/wps/portal/nesa/mini-footer/copyright" TargetMode="External"/><Relationship Id="rId1" Type="http://schemas.openxmlformats.org/officeDocument/2006/relationships/slideLayout" Target="../slideLayouts/slideLayout9.xml"/><Relationship Id="rId6" Type="http://schemas.openxmlformats.org/officeDocument/2006/relationships/hyperlink" Target="https://www.youtube.com/watch?v=aSf61bV63cg" TargetMode="External"/><Relationship Id="rId11" Type="http://schemas.openxmlformats.org/officeDocument/2006/relationships/hyperlink" Target="mailto:kaboom@kaboompercussion.com?subject=Hello%20Kaboom!" TargetMode="External"/><Relationship Id="rId5" Type="http://schemas.openxmlformats.org/officeDocument/2006/relationships/hyperlink" Target="https://curriculum.nsw.edu.au/learning-areas/creative-arts/music-7-10-2024/overview" TargetMode="External"/><Relationship Id="rId10" Type="http://schemas.openxmlformats.org/officeDocument/2006/relationships/hyperlink" Target="https://www.youtube.com/watch?v=FMs3LTtgwY8" TargetMode="External"/><Relationship Id="rId4" Type="http://schemas.openxmlformats.org/officeDocument/2006/relationships/hyperlink" Target="https://curriculum.nsw.edu.au/" TargetMode="External"/><Relationship Id="rId9" Type="http://schemas.openxmlformats.org/officeDocument/2006/relationships/hyperlink" Target="https://philharmonia.co.uk/resources/sound-samples/"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hyperlink" Target="https://education.nsw.gov.au/rights-and-accountability/copyright" TargetMode="Externa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hyperlink" Target="https://www.youtube.com/watch?v=FMs3LTtgwY8"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ww.flickr.com/photos/3059349393/3332243434" TargetMode="External"/><Relationship Id="rId2" Type="http://schemas.openxmlformats.org/officeDocument/2006/relationships/image" Target="../media/image8.jpeg"/><Relationship Id="rId1" Type="http://schemas.openxmlformats.org/officeDocument/2006/relationships/slideLayout" Target="../slideLayouts/slideLayout6.xml"/><Relationship Id="rId5" Type="http://schemas.openxmlformats.org/officeDocument/2006/relationships/hyperlink" Target="https://creativecommons.org/licenses/by/2.0/" TargetMode="External"/><Relationship Id="rId4" Type="http://schemas.openxmlformats.org/officeDocument/2006/relationships/hyperlink" Target="https://www.flickr.com/photos/3059349393/"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v=aSf61bV63cg" TargetMode="External"/><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0505ECB4-468B-58EF-46A7-2B51306EE018}"/>
              </a:ext>
            </a:extLst>
          </p:cNvPr>
          <p:cNvSpPr>
            <a:spLocks noGrp="1"/>
          </p:cNvSpPr>
          <p:nvPr>
            <p:ph type="title"/>
          </p:nvPr>
        </p:nvSpPr>
        <p:spPr>
          <a:xfrm>
            <a:off x="360000" y="360000"/>
            <a:ext cx="11484000" cy="545601"/>
          </a:xfrm>
        </p:spPr>
        <p:txBody>
          <a:bodyPr/>
          <a:lstStyle/>
          <a:p>
            <a:r>
              <a:rPr lang="en-AU" dirty="0">
                <a:latin typeface="Arial"/>
                <a:cs typeface="Arial"/>
              </a:rPr>
              <a:t>Instructions for use</a:t>
            </a:r>
          </a:p>
        </p:txBody>
      </p:sp>
      <p:sp>
        <p:nvSpPr>
          <p:cNvPr id="2" name="Picture Placeholder 1">
            <a:extLst>
              <a:ext uri="{FF2B5EF4-FFF2-40B4-BE49-F238E27FC236}">
                <a16:creationId xmlns:a16="http://schemas.microsoft.com/office/drawing/2014/main" id="{488D98AD-469B-E98F-5EEF-0A68BC136E58}"/>
              </a:ext>
            </a:extLst>
          </p:cNvPr>
          <p:cNvSpPr>
            <a:spLocks noGrp="1"/>
          </p:cNvSpPr>
          <p:nvPr>
            <p:ph type="pic" sz="quarter" idx="13"/>
          </p:nvPr>
        </p:nvSpPr>
        <p:spPr>
          <a:xfrm>
            <a:off x="359998" y="1909282"/>
            <a:ext cx="11483999" cy="4606718"/>
          </a:xfrm>
        </p:spPr>
        <p:txBody>
          <a:bodyPr/>
          <a:lstStyle/>
          <a:p>
            <a:pPr marL="342900" indent="-342900">
              <a:buFont typeface="Arial"/>
              <a:buChar char="•"/>
            </a:pPr>
            <a:r>
              <a:rPr lang="en-AU" sz="1800" dirty="0">
                <a:latin typeface="Arial"/>
                <a:ea typeface="+mn-lt"/>
                <a:cs typeface="+mn-lt"/>
              </a:rPr>
              <a:t>This resource is not a teaching and learning program. It should be used in conjunction with Music Stage 4 (Year 7) 'Beats and tunes' unit on the </a:t>
            </a:r>
            <a:r>
              <a:rPr lang="en-GB" sz="1800" dirty="0">
                <a:latin typeface="Arial"/>
                <a:ea typeface="+mn-lt"/>
                <a:cs typeface="+mn-lt"/>
                <a:hlinkClick r:id="rId3"/>
              </a:rPr>
              <a:t>Planning, programming and assessing music 7–10 (2024) webpage</a:t>
            </a:r>
            <a:r>
              <a:rPr lang="en-AU" sz="1800" dirty="0">
                <a:latin typeface="Arial"/>
                <a:ea typeface="+mn-lt"/>
                <a:cs typeface="+mn-lt"/>
              </a:rPr>
              <a:t>.</a:t>
            </a:r>
            <a:endParaRPr lang="en-AU" sz="1800" dirty="0">
              <a:latin typeface="Arial"/>
              <a:cs typeface="Arial"/>
            </a:endParaRPr>
          </a:p>
          <a:p>
            <a:pPr marL="342900" indent="-342900">
              <a:buFont typeface="Arial"/>
              <a:buChar char="•"/>
            </a:pPr>
            <a:r>
              <a:rPr lang="en-AU" sz="1800" dirty="0">
                <a:solidFill>
                  <a:srgbClr val="22272B"/>
                </a:solidFill>
                <a:latin typeface="Arial"/>
                <a:cs typeface="Arial"/>
              </a:rPr>
              <a:t>Classroom teachers are encouraged to </a:t>
            </a:r>
            <a:r>
              <a:rPr lang="en-AU" sz="1800" b="1" dirty="0">
                <a:solidFill>
                  <a:srgbClr val="22272B"/>
                </a:solidFill>
                <a:latin typeface="Arial"/>
                <a:cs typeface="Arial"/>
              </a:rPr>
              <a:t>add and adapt</a:t>
            </a:r>
            <a:r>
              <a:rPr lang="en-AU" sz="1800" dirty="0">
                <a:solidFill>
                  <a:srgbClr val="22272B"/>
                </a:solidFill>
                <a:latin typeface="Arial"/>
                <a:cs typeface="Arial"/>
              </a:rPr>
              <a:t> slides as required to meet the needs of their students.</a:t>
            </a:r>
          </a:p>
          <a:p>
            <a:pPr marL="342900" indent="-342900">
              <a:buFont typeface="Arial"/>
              <a:buChar char="•"/>
            </a:pPr>
            <a:r>
              <a:rPr lang="en-AU" sz="1800" dirty="0">
                <a:solidFill>
                  <a:srgbClr val="22272B"/>
                </a:solidFill>
                <a:latin typeface="Arial"/>
                <a:cs typeface="Arial"/>
              </a:rPr>
              <a:t>Save a copy of the file to make changes to the slide deck. Go to </a:t>
            </a:r>
            <a:r>
              <a:rPr lang="en-AU" sz="1800" b="1" dirty="0">
                <a:solidFill>
                  <a:srgbClr val="22272B"/>
                </a:solidFill>
                <a:latin typeface="Arial"/>
                <a:cs typeface="Arial"/>
              </a:rPr>
              <a:t>File</a:t>
            </a:r>
            <a:r>
              <a:rPr lang="en-AU" sz="1800" dirty="0">
                <a:solidFill>
                  <a:srgbClr val="22272B"/>
                </a:solidFill>
                <a:latin typeface="Arial"/>
                <a:cs typeface="Arial"/>
              </a:rPr>
              <a:t> &gt; </a:t>
            </a:r>
            <a:r>
              <a:rPr lang="en-AU" sz="1800" b="1" dirty="0">
                <a:solidFill>
                  <a:srgbClr val="22272B"/>
                </a:solidFill>
                <a:latin typeface="Arial"/>
                <a:cs typeface="Arial"/>
              </a:rPr>
              <a:t>Download a Copy </a:t>
            </a:r>
            <a:r>
              <a:rPr lang="en-AU" sz="1800" dirty="0">
                <a:solidFill>
                  <a:srgbClr val="22272B"/>
                </a:solidFill>
                <a:latin typeface="Arial"/>
                <a:cs typeface="Arial"/>
              </a:rPr>
              <a:t>(this downloads a copy to the computer to edit in the PowerPoint app).</a:t>
            </a:r>
          </a:p>
          <a:p>
            <a:pPr marL="342900" indent="-342900">
              <a:buFont typeface="Arial"/>
              <a:buChar char="•"/>
            </a:pPr>
            <a:r>
              <a:rPr lang="en-AU" sz="1800" dirty="0">
                <a:solidFill>
                  <a:srgbClr val="22272B"/>
                </a:solidFill>
                <a:latin typeface="Arial"/>
                <a:cs typeface="Arial"/>
              </a:rPr>
              <a:t>To convert the PowerPoint to Google Slides:</a:t>
            </a:r>
          </a:p>
          <a:p>
            <a:pPr marL="913765" lvl="1" indent="-457200">
              <a:buFont typeface="+mj-lt"/>
              <a:buAutoNum type="arabicPeriod"/>
            </a:pPr>
            <a:r>
              <a:rPr lang="en-AU" dirty="0">
                <a:solidFill>
                  <a:srgbClr val="22272B"/>
                </a:solidFill>
                <a:latin typeface="Arial"/>
                <a:cs typeface="Arial"/>
              </a:rPr>
              <a:t>Upload the file into Google Drive and open it.</a:t>
            </a:r>
          </a:p>
          <a:p>
            <a:pPr marL="913765" lvl="1" indent="-457200">
              <a:buFont typeface="+mj-lt"/>
              <a:buAutoNum type="arabicPeriod"/>
            </a:pPr>
            <a:r>
              <a:rPr lang="en-AU" dirty="0">
                <a:solidFill>
                  <a:srgbClr val="22272B"/>
                </a:solidFill>
                <a:latin typeface="Arial"/>
                <a:cs typeface="Arial"/>
              </a:rPr>
              <a:t>Go to </a:t>
            </a:r>
            <a:r>
              <a:rPr lang="en-AU" b="1" dirty="0">
                <a:solidFill>
                  <a:srgbClr val="22272B"/>
                </a:solidFill>
                <a:latin typeface="Arial"/>
                <a:cs typeface="Arial"/>
              </a:rPr>
              <a:t>File</a:t>
            </a:r>
            <a:r>
              <a:rPr lang="en-AU" dirty="0">
                <a:solidFill>
                  <a:srgbClr val="22272B"/>
                </a:solidFill>
                <a:latin typeface="Arial"/>
                <a:cs typeface="Arial"/>
              </a:rPr>
              <a:t> &gt; </a:t>
            </a:r>
            <a:r>
              <a:rPr lang="en-AU" b="1" dirty="0">
                <a:solidFill>
                  <a:srgbClr val="22272B"/>
                </a:solidFill>
                <a:latin typeface="Arial"/>
                <a:cs typeface="Arial"/>
              </a:rPr>
              <a:t>Save as </a:t>
            </a:r>
            <a:r>
              <a:rPr lang="en-AU" dirty="0">
                <a:solidFill>
                  <a:srgbClr val="22272B"/>
                </a:solidFill>
                <a:latin typeface="Arial"/>
                <a:cs typeface="Arial"/>
              </a:rPr>
              <a:t>Google Slides.</a:t>
            </a:r>
          </a:p>
          <a:p>
            <a:pPr marL="456565" lvl="1"/>
            <a:r>
              <a:rPr lang="en-AU" dirty="0">
                <a:solidFill>
                  <a:srgbClr val="22272B"/>
                </a:solidFill>
                <a:latin typeface="Arial"/>
                <a:cs typeface="Arial"/>
              </a:rPr>
              <a:t>(</a:t>
            </a:r>
            <a:r>
              <a:rPr lang="en-AU" b="1" dirty="0">
                <a:solidFill>
                  <a:srgbClr val="22272B"/>
                </a:solidFill>
                <a:latin typeface="Arial"/>
                <a:cs typeface="Arial"/>
              </a:rPr>
              <a:t>Note:</a:t>
            </a:r>
            <a:r>
              <a:rPr lang="en-AU" dirty="0">
                <a:solidFill>
                  <a:srgbClr val="22272B"/>
                </a:solidFill>
                <a:latin typeface="Arial"/>
                <a:cs typeface="Arial"/>
              </a:rPr>
              <a:t> conversion may cause formatting changes in the slides.)</a:t>
            </a:r>
          </a:p>
          <a:p>
            <a:endParaRPr lang="en-US" dirty="0"/>
          </a:p>
        </p:txBody>
      </p:sp>
      <p:sp>
        <p:nvSpPr>
          <p:cNvPr id="3" name="Slide Number Placeholder 2">
            <a:extLst>
              <a:ext uri="{FF2B5EF4-FFF2-40B4-BE49-F238E27FC236}">
                <a16:creationId xmlns:a16="http://schemas.microsoft.com/office/drawing/2014/main" id="{8DEC12B2-E7A4-1A1E-EF75-EFB74748AD7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a:t>
            </a:fld>
            <a:endParaRPr lang="en-AU"/>
          </a:p>
        </p:txBody>
      </p:sp>
    </p:spTree>
    <p:extLst>
      <p:ext uri="{BB962C8B-B14F-4D97-AF65-F5344CB8AC3E}">
        <p14:creationId xmlns:p14="http://schemas.microsoft.com/office/powerpoint/2010/main" val="34911211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17DAB4E-244B-A204-40A4-7C8D30CE205A}"/>
              </a:ext>
            </a:extLst>
          </p:cNvPr>
          <p:cNvSpPr>
            <a:spLocks noGrp="1"/>
          </p:cNvSpPr>
          <p:nvPr>
            <p:ph type="title"/>
          </p:nvPr>
        </p:nvSpPr>
        <p:spPr/>
        <p:txBody>
          <a:bodyPr/>
          <a:lstStyle/>
          <a:p>
            <a:r>
              <a:rPr lang="en-AU" dirty="0">
                <a:latin typeface="Arial" panose="020B0604020202020204" pitchFamily="34" charset="0"/>
                <a:cs typeface="Arial" panose="020B0604020202020204" pitchFamily="34" charset="0"/>
              </a:rPr>
              <a:t>Call and response – listening (2)</a:t>
            </a:r>
          </a:p>
        </p:txBody>
      </p:sp>
      <p:sp>
        <p:nvSpPr>
          <p:cNvPr id="3" name="Text Placeholder 2">
            <a:extLst>
              <a:ext uri="{FF2B5EF4-FFF2-40B4-BE49-F238E27FC236}">
                <a16:creationId xmlns:a16="http://schemas.microsoft.com/office/drawing/2014/main" id="{E2D6A4DB-245E-AA5D-2CA0-D0B0A8167202}"/>
              </a:ext>
            </a:extLst>
          </p:cNvPr>
          <p:cNvSpPr>
            <a:spLocks noGrp="1"/>
          </p:cNvSpPr>
          <p:nvPr>
            <p:ph type="body" sz="quarter" idx="18"/>
          </p:nvPr>
        </p:nvSpPr>
        <p:spPr/>
        <p:txBody>
          <a:bodyPr vert="horz" lIns="0" tIns="0" rIns="0" bIns="0" rtlCol="0" anchor="b">
            <a:noAutofit/>
          </a:bodyPr>
          <a:lstStyle/>
          <a:p>
            <a:r>
              <a:rPr lang="en-AU" dirty="0">
                <a:latin typeface="Arial"/>
                <a:cs typeface="Arial"/>
              </a:rPr>
              <a:t>Question and answer  </a:t>
            </a:r>
            <a:endParaRPr lang="en-AU"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694636F7-73FF-64F6-8B93-A03D4239338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91836" y="1943284"/>
            <a:ext cx="5523189" cy="3373590"/>
          </a:xfrm>
          <a:prstGeom prst="rect">
            <a:avLst/>
          </a:prstGeom>
        </p:spPr>
      </p:pic>
      <p:pic>
        <p:nvPicPr>
          <p:cNvPr id="5" name="Picture 4" descr="Play button">
            <a:hlinkClick r:id="rId4"/>
            <a:extLst>
              <a:ext uri="{FF2B5EF4-FFF2-40B4-BE49-F238E27FC236}">
                <a16:creationId xmlns:a16="http://schemas.microsoft.com/office/drawing/2014/main" id="{984918B8-7818-6936-DC3E-7C900CE21242}"/>
              </a:ext>
            </a:extLst>
          </p:cNvPr>
          <p:cNvPicPr>
            <a:picLocks noChangeAspect="1"/>
          </p:cNvPicPr>
          <p:nvPr/>
        </p:nvPicPr>
        <p:blipFill>
          <a:blip r:embed="rId5"/>
          <a:stretch>
            <a:fillRect/>
          </a:stretch>
        </p:blipFill>
        <p:spPr>
          <a:xfrm>
            <a:off x="328139" y="5010332"/>
            <a:ext cx="771764" cy="771764"/>
          </a:xfrm>
          <a:prstGeom prst="rect">
            <a:avLst/>
          </a:prstGeom>
        </p:spPr>
      </p:pic>
      <p:sp>
        <p:nvSpPr>
          <p:cNvPr id="19" name="TextBox 18">
            <a:extLst>
              <a:ext uri="{FF2B5EF4-FFF2-40B4-BE49-F238E27FC236}">
                <a16:creationId xmlns:a16="http://schemas.microsoft.com/office/drawing/2014/main" id="{31969EE4-1FDC-2936-B558-EED935DB0FE5}"/>
              </a:ext>
            </a:extLst>
          </p:cNvPr>
          <p:cNvSpPr txBox="1"/>
          <p:nvPr/>
        </p:nvSpPr>
        <p:spPr>
          <a:xfrm>
            <a:off x="1305890" y="5303264"/>
            <a:ext cx="4609135" cy="492443"/>
          </a:xfrm>
          <a:prstGeom prst="rect">
            <a:avLst/>
          </a:prstGeom>
          <a:noFill/>
        </p:spPr>
        <p:txBody>
          <a:bodyPr wrap="square" lIns="91440" tIns="45720" rIns="91440" bIns="45720" anchor="t">
            <a:spAutoFit/>
          </a:bodyPr>
          <a:lstStyle/>
          <a:p>
            <a:pPr>
              <a:lnSpc>
                <a:spcPct val="100000"/>
              </a:lnSpc>
              <a:spcAft>
                <a:spcPts val="0"/>
              </a:spcAft>
            </a:pPr>
            <a:endParaRPr lang="en-US" sz="800" dirty="0">
              <a:latin typeface="Arial" panose="020B0604020202020204" pitchFamily="34" charset="0"/>
              <a:cs typeface="Arial" panose="020B0604020202020204" pitchFamily="34" charset="0"/>
            </a:endParaRPr>
          </a:p>
          <a:p>
            <a:r>
              <a:rPr lang="en-AU" sz="1000" dirty="0">
                <a:latin typeface="Arial" panose="020B0604020202020204" pitchFamily="34" charset="0"/>
                <a:ea typeface="+mn-lt"/>
                <a:cs typeface="Arial" panose="020B0604020202020204" pitchFamily="34" charset="0"/>
                <a:hlinkClick r:id="rId6"/>
              </a:rPr>
              <a:t>African Drumming in Trinidad and Tobago....Happy Emancipation! (4:01)</a:t>
            </a:r>
            <a:endParaRPr lang="en-US" sz="1000" dirty="0">
              <a:latin typeface="Arial" panose="020B0604020202020204" pitchFamily="34" charset="0"/>
              <a:cs typeface="Arial" panose="020B0604020202020204" pitchFamily="34" charset="0"/>
            </a:endParaRPr>
          </a:p>
          <a:p>
            <a:endParaRPr lang="en-US" sz="800" dirty="0">
              <a:latin typeface="Arial"/>
              <a:ea typeface="Calibri"/>
              <a:cs typeface="Arial"/>
            </a:endParaRPr>
          </a:p>
        </p:txBody>
      </p:sp>
      <p:sp>
        <p:nvSpPr>
          <p:cNvPr id="10" name="TextBox 9">
            <a:extLst>
              <a:ext uri="{FF2B5EF4-FFF2-40B4-BE49-F238E27FC236}">
                <a16:creationId xmlns:a16="http://schemas.microsoft.com/office/drawing/2014/main" id="{51A397E8-1D65-83EC-D7FA-815EB7B28A63}"/>
              </a:ext>
            </a:extLst>
          </p:cNvPr>
          <p:cNvSpPr txBox="1"/>
          <p:nvPr/>
        </p:nvSpPr>
        <p:spPr>
          <a:xfrm>
            <a:off x="7482201" y="1758685"/>
            <a:ext cx="4130815" cy="936718"/>
          </a:xfrm>
          <a:prstGeom prst="rect">
            <a:avLst/>
          </a:prstGeom>
          <a:noFill/>
        </p:spPr>
        <p:txBody>
          <a:bodyPr wrap="square" lIns="0" tIns="0" rIns="0" bIns="0" rtlCol="0">
            <a:noAutofit/>
          </a:bodyPr>
          <a:lstStyle/>
          <a:p>
            <a:pPr algn="l">
              <a:lnSpc>
                <a:spcPct val="150000"/>
              </a:lnSpc>
            </a:pPr>
            <a:r>
              <a:rPr lang="en-AU" sz="1800" dirty="0">
                <a:latin typeface="Arial" panose="020B0604020202020204" pitchFamily="34" charset="0"/>
                <a:cs typeface="Arial" panose="020B0604020202020204" pitchFamily="34" charset="0"/>
              </a:rPr>
              <a:t>Look at these examples of the ‘question and answer’ style of call and response</a:t>
            </a:r>
          </a:p>
        </p:txBody>
      </p:sp>
      <p:pic>
        <p:nvPicPr>
          <p:cNvPr id="6" name="Picture 5" descr="Play button">
            <a:hlinkClick r:id="rId7"/>
            <a:extLst>
              <a:ext uri="{FF2B5EF4-FFF2-40B4-BE49-F238E27FC236}">
                <a16:creationId xmlns:a16="http://schemas.microsoft.com/office/drawing/2014/main" id="{3488C12A-E19A-DBBA-1768-FE10E03788D0}"/>
              </a:ext>
            </a:extLst>
          </p:cNvPr>
          <p:cNvPicPr>
            <a:picLocks noChangeAspect="1"/>
          </p:cNvPicPr>
          <p:nvPr/>
        </p:nvPicPr>
        <p:blipFill>
          <a:blip r:embed="rId5"/>
          <a:stretch>
            <a:fillRect/>
          </a:stretch>
        </p:blipFill>
        <p:spPr>
          <a:xfrm>
            <a:off x="9268768" y="2765551"/>
            <a:ext cx="771764" cy="771764"/>
          </a:xfrm>
          <a:prstGeom prst="rect">
            <a:avLst/>
          </a:prstGeom>
        </p:spPr>
      </p:pic>
      <p:pic>
        <p:nvPicPr>
          <p:cNvPr id="17" name="Picture 16" descr="Screen shot of Call and Response: Percussion Play Along with Quacktavious Beackman.">
            <a:extLst>
              <a:ext uri="{FF2B5EF4-FFF2-40B4-BE49-F238E27FC236}">
                <a16:creationId xmlns:a16="http://schemas.microsoft.com/office/drawing/2014/main" id="{D194A86A-7677-A2C4-819F-828070A70972}"/>
              </a:ext>
            </a:extLst>
          </p:cNvPr>
          <p:cNvPicPr>
            <a:picLocks noChangeAspect="1"/>
          </p:cNvPicPr>
          <p:nvPr/>
        </p:nvPicPr>
        <p:blipFill>
          <a:blip r:embed="rId8"/>
          <a:stretch>
            <a:fillRect/>
          </a:stretch>
        </p:blipFill>
        <p:spPr>
          <a:xfrm>
            <a:off x="7482201" y="3669413"/>
            <a:ext cx="4341934" cy="2428724"/>
          </a:xfrm>
          <a:prstGeom prst="rect">
            <a:avLst/>
          </a:prstGeom>
        </p:spPr>
      </p:pic>
      <p:sp>
        <p:nvSpPr>
          <p:cNvPr id="18" name="TextBox 17">
            <a:extLst>
              <a:ext uri="{FF2B5EF4-FFF2-40B4-BE49-F238E27FC236}">
                <a16:creationId xmlns:a16="http://schemas.microsoft.com/office/drawing/2014/main" id="{EEC16230-B86B-071E-8169-4C4FA18004D0}"/>
              </a:ext>
            </a:extLst>
          </p:cNvPr>
          <p:cNvSpPr txBox="1"/>
          <p:nvPr/>
        </p:nvSpPr>
        <p:spPr>
          <a:xfrm>
            <a:off x="7482201" y="6091377"/>
            <a:ext cx="4361797" cy="525465"/>
          </a:xfrm>
          <a:prstGeom prst="rect">
            <a:avLst/>
          </a:prstGeom>
          <a:noFill/>
        </p:spPr>
        <p:txBody>
          <a:bodyPr wrap="square" lIns="91440" tIns="45720" rIns="91440" bIns="45720" anchor="t">
            <a:spAutoFit/>
          </a:bodyPr>
          <a:lstStyle/>
          <a:p>
            <a:pPr>
              <a:lnSpc>
                <a:spcPct val="150000"/>
              </a:lnSpc>
            </a:pPr>
            <a:r>
              <a:rPr lang="en-AU" sz="1000" dirty="0">
                <a:latin typeface="Arial"/>
                <a:cs typeface="Arial"/>
                <a:hlinkClick r:id="rId9"/>
              </a:rPr>
              <a:t>Call and Response: Percussion Play Along with </a:t>
            </a:r>
            <a:r>
              <a:rPr lang="en-AU" sz="1000" dirty="0" err="1">
                <a:latin typeface="Arial"/>
                <a:cs typeface="Arial"/>
                <a:hlinkClick r:id="rId9"/>
              </a:rPr>
              <a:t>Quacktavious</a:t>
            </a:r>
            <a:r>
              <a:rPr lang="en-AU" sz="1000" dirty="0">
                <a:latin typeface="Arial"/>
                <a:cs typeface="Arial"/>
                <a:hlinkClick r:id="rId9"/>
              </a:rPr>
              <a:t> </a:t>
            </a:r>
            <a:r>
              <a:rPr lang="en-AU" sz="1000" dirty="0" err="1">
                <a:latin typeface="Arial"/>
                <a:cs typeface="Arial"/>
                <a:hlinkClick r:id="rId9"/>
              </a:rPr>
              <a:t>Beakman</a:t>
            </a:r>
            <a:r>
              <a:rPr lang="en-AU" sz="1000" dirty="0">
                <a:latin typeface="Arial"/>
                <a:cs typeface="Arial"/>
                <a:hlinkClick r:id="rId9"/>
              </a:rPr>
              <a:t> (3:05)</a:t>
            </a:r>
            <a:endParaRPr lang="en-US" sz="1000" dirty="0">
              <a:solidFill>
                <a:srgbClr val="000000"/>
              </a:solidFill>
              <a:latin typeface="Arial"/>
              <a:cs typeface="Arial"/>
            </a:endParaRPr>
          </a:p>
        </p:txBody>
      </p:sp>
      <p:sp>
        <p:nvSpPr>
          <p:cNvPr id="7" name="Slide Number Placeholder 1">
            <a:extLst>
              <a:ext uri="{FF2B5EF4-FFF2-40B4-BE49-F238E27FC236}">
                <a16:creationId xmlns:a16="http://schemas.microsoft.com/office/drawing/2014/main" id="{0377FD0E-4BA2-2296-50EC-B9CDFADD48A3}"/>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pPr/>
              <a:t>10</a:t>
            </a:fld>
            <a:endParaRPr lang="en-AU"/>
          </a:p>
        </p:txBody>
      </p:sp>
    </p:spTree>
    <p:extLst>
      <p:ext uri="{BB962C8B-B14F-4D97-AF65-F5344CB8AC3E}">
        <p14:creationId xmlns:p14="http://schemas.microsoft.com/office/powerpoint/2010/main" val="3054928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a:t>Learning intentions and success criteria – LS 2</a:t>
            </a:r>
          </a:p>
        </p:txBody>
      </p:sp>
      <p:sp>
        <p:nvSpPr>
          <p:cNvPr id="4" name="Picture Placeholder 3">
            <a:extLst>
              <a:ext uri="{FF2B5EF4-FFF2-40B4-BE49-F238E27FC236}">
                <a16:creationId xmlns:a16="http://schemas.microsoft.com/office/drawing/2014/main" id="{FEB20969-1DD0-AEF6-6B63-462181581CEE}"/>
              </a:ext>
            </a:extLst>
          </p:cNvPr>
          <p:cNvSpPr>
            <a:spLocks noGrp="1"/>
          </p:cNvSpPr>
          <p:nvPr>
            <p:ph type="pic" sz="quarter" idx="13"/>
          </p:nvPr>
        </p:nvSpPr>
        <p:spPr>
          <a:xfrm>
            <a:off x="359999" y="1909282"/>
            <a:ext cx="4612052" cy="4210718"/>
          </a:xfrm>
        </p:spPr>
        <p:txBody>
          <a:bodyPr/>
          <a:lstStyle/>
          <a:p>
            <a:pPr>
              <a:lnSpc>
                <a:spcPct val="150000"/>
              </a:lnSpc>
              <a:spcAft>
                <a:spcPts val="600"/>
              </a:spcAft>
            </a:pPr>
            <a:r>
              <a:rPr lang="en-AU" sz="1800" b="1" dirty="0">
                <a:solidFill>
                  <a:schemeClr val="accent1"/>
                </a:solidFill>
                <a:latin typeface="Arial" panose="020B0604020202020204" pitchFamily="34" charset="0"/>
                <a:cs typeface="Arial" panose="020B0604020202020204" pitchFamily="34" charset="0"/>
              </a:rPr>
              <a:t>We are learning to</a:t>
            </a:r>
            <a:r>
              <a:rPr lang="en-AU" sz="1800" b="1" dirty="0">
                <a:solidFill>
                  <a:schemeClr val="accent1"/>
                </a:solidFill>
                <a:latin typeface="Arial" panose="020B0604020202020204" pitchFamily="34" charset="0"/>
                <a:ea typeface="+mn-lt"/>
                <a:cs typeface="Arial" panose="020B0604020202020204" pitchFamily="34" charset="0"/>
              </a:rPr>
              <a:t>:</a:t>
            </a:r>
          </a:p>
          <a:p>
            <a:pPr marL="285750" indent="-285750">
              <a:lnSpc>
                <a:spcPct val="150000"/>
              </a:lnSpc>
              <a:spcAft>
                <a:spcPts val="600"/>
              </a:spcAft>
              <a:buFont typeface="Arial" panose="020B0604020202020204" pitchFamily="34" charset="0"/>
              <a:buChar char="•"/>
            </a:pPr>
            <a:r>
              <a:rPr lang="en-AU" sz="1800" dirty="0">
                <a:solidFill>
                  <a:srgbClr val="000000"/>
                </a:solidFill>
                <a:highlight>
                  <a:srgbClr val="CCEDFC"/>
                </a:highlight>
                <a:latin typeface="Arial"/>
                <a:ea typeface="+mn-lt"/>
                <a:cs typeface="Arial"/>
              </a:rPr>
              <a:t>read music notation</a:t>
            </a:r>
            <a:endParaRPr lang="en-AU" sz="1800" dirty="0">
              <a:highlight>
                <a:srgbClr val="CCEDFC"/>
              </a:highlight>
              <a:latin typeface="Arial" panose="020B0604020202020204" pitchFamily="34" charset="0"/>
              <a:ea typeface="Calibri" panose="020F0502020204030204" pitchFamily="34" charset="0"/>
              <a:cs typeface="Arial" panose="020B0604020202020204" pitchFamily="34" charset="0"/>
            </a:endParaRPr>
          </a:p>
          <a:p>
            <a:pPr marL="285750" indent="-285750">
              <a:lnSpc>
                <a:spcPct val="150000"/>
              </a:lnSpc>
              <a:spcAft>
                <a:spcPts val="600"/>
              </a:spcAft>
              <a:buFont typeface="Arial" panose="020B0604020202020204" pitchFamily="34" charset="0"/>
              <a:buChar char="•"/>
            </a:pPr>
            <a:r>
              <a:rPr lang="en-AU" sz="1800" dirty="0">
                <a:solidFill>
                  <a:srgbClr val="000000"/>
                </a:solidFill>
                <a:highlight>
                  <a:srgbClr val="CCEDFC"/>
                </a:highlight>
                <a:latin typeface="Arial"/>
                <a:ea typeface="+mn-lt"/>
                <a:cs typeface="Arial"/>
              </a:rPr>
              <a:t>recall and notate musical patterns</a:t>
            </a:r>
            <a:endParaRPr lang="en-AU" sz="1800" dirty="0">
              <a:highlight>
                <a:srgbClr val="CCEDFC"/>
              </a:highlight>
              <a:latin typeface="Arial"/>
              <a:cs typeface="Arial"/>
            </a:endParaRPr>
          </a:p>
          <a:p>
            <a:pPr marL="285750" indent="-285750">
              <a:lnSpc>
                <a:spcPct val="150000"/>
              </a:lnSpc>
              <a:spcAft>
                <a:spcPts val="600"/>
              </a:spcAft>
              <a:buFont typeface="Arial" panose="020B0604020202020204" pitchFamily="34" charset="0"/>
              <a:buChar char="•"/>
            </a:pPr>
            <a:r>
              <a:rPr lang="en-AU" sz="1800" dirty="0">
                <a:solidFill>
                  <a:srgbClr val="000000"/>
                </a:solidFill>
                <a:highlight>
                  <a:srgbClr val="CCEDFC"/>
                </a:highlight>
                <a:latin typeface="Arial"/>
                <a:ea typeface="+mn-lt"/>
                <a:cs typeface="Arial"/>
              </a:rPr>
              <a:t>define music terminology for the element of duration.</a:t>
            </a:r>
          </a:p>
          <a:p>
            <a:endParaRPr lang="en-US" sz="1800" dirty="0"/>
          </a:p>
        </p:txBody>
      </p:sp>
      <p:sp>
        <p:nvSpPr>
          <p:cNvPr id="10" name="Picture Placeholder 3">
            <a:extLst>
              <a:ext uri="{FF2B5EF4-FFF2-40B4-BE49-F238E27FC236}">
                <a16:creationId xmlns:a16="http://schemas.microsoft.com/office/drawing/2014/main" id="{0FDED340-3F2E-20D8-0039-D6BEF7F061CF}"/>
              </a:ext>
            </a:extLst>
          </p:cNvPr>
          <p:cNvSpPr txBox="1">
            <a:spLocks/>
          </p:cNvSpPr>
          <p:nvPr/>
        </p:nvSpPr>
        <p:spPr>
          <a:xfrm>
            <a:off x="6146436" y="1909282"/>
            <a:ext cx="5697564" cy="4210718"/>
          </a:xfrm>
          <a:prstGeom prst="rect">
            <a:avLst/>
          </a:prstGeom>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Aft>
                <a:spcPts val="600"/>
              </a:spcAft>
            </a:pPr>
            <a:r>
              <a:rPr lang="en-AU" sz="1800" b="1" dirty="0">
                <a:solidFill>
                  <a:schemeClr val="accent1"/>
                </a:solidFill>
                <a:latin typeface="Arial"/>
                <a:cs typeface="Arial"/>
              </a:rPr>
              <a:t>We can:</a:t>
            </a:r>
            <a:endParaRPr lang="en-US" sz="1800" dirty="0">
              <a:solidFill>
                <a:schemeClr val="accent1"/>
              </a:solidFill>
              <a:latin typeface="Arial"/>
              <a:cs typeface="Arial"/>
            </a:endParaRPr>
          </a:p>
          <a:p>
            <a:pPr marL="285750" indent="-285750">
              <a:lnSpc>
                <a:spcPct val="150000"/>
              </a:lnSpc>
              <a:spcAft>
                <a:spcPts val="600"/>
              </a:spcAft>
              <a:buFont typeface="Arial" panose="020B0604020202020204" pitchFamily="34" charset="0"/>
              <a:buChar char="•"/>
            </a:pPr>
            <a:r>
              <a:rPr lang="en-AU" sz="1800" dirty="0">
                <a:solidFill>
                  <a:srgbClr val="000000"/>
                </a:solidFill>
                <a:highlight>
                  <a:srgbClr val="CCEDFC"/>
                </a:highlight>
                <a:latin typeface="Arial"/>
                <a:cs typeface="Arial"/>
              </a:rPr>
              <a:t>identify the symbol, name and value for the notes and rests: crotchet, quavers and semiquavers</a:t>
            </a:r>
            <a:endParaRPr lang="en-AU" sz="1800" dirty="0">
              <a:highlight>
                <a:srgbClr val="CCEDFC"/>
              </a:highlight>
              <a:latin typeface="Arial"/>
              <a:cs typeface="Arial"/>
            </a:endParaRPr>
          </a:p>
          <a:p>
            <a:pPr marL="285750" indent="-285750">
              <a:lnSpc>
                <a:spcPct val="150000"/>
              </a:lnSpc>
              <a:spcAft>
                <a:spcPts val="600"/>
              </a:spcAft>
              <a:buFont typeface="Arial" panose="020B0604020202020204" pitchFamily="34" charset="0"/>
              <a:buChar char="•"/>
            </a:pPr>
            <a:r>
              <a:rPr lang="en-AU" sz="1800" dirty="0">
                <a:solidFill>
                  <a:srgbClr val="000000"/>
                </a:solidFill>
                <a:highlight>
                  <a:srgbClr val="CCEDFC"/>
                </a:highlight>
                <a:latin typeface="Arial"/>
                <a:ea typeface="Calibri" panose="020F0502020204030204" pitchFamily="34" charset="0"/>
                <a:cs typeface="Arial"/>
              </a:rPr>
              <a:t>use listening skills to memorise and notate short rhythmic patterns</a:t>
            </a:r>
            <a:endParaRPr lang="en-AU" sz="1800" dirty="0">
              <a:solidFill>
                <a:srgbClr val="000000"/>
              </a:solidFill>
              <a:highlight>
                <a:srgbClr val="CCEDFC"/>
              </a:highlight>
              <a:latin typeface="Arial" panose="020B0604020202020204" pitchFamily="34" charset="0"/>
              <a:ea typeface="Calibri" panose="020F0502020204030204" pitchFamily="34" charset="0"/>
              <a:cs typeface="Arial"/>
            </a:endParaRPr>
          </a:p>
          <a:p>
            <a:pPr marL="285750" indent="-285750">
              <a:lnSpc>
                <a:spcPct val="150000"/>
              </a:lnSpc>
              <a:spcAft>
                <a:spcPts val="600"/>
              </a:spcAft>
              <a:buFont typeface="Arial" panose="020B0604020202020204" pitchFamily="34" charset="0"/>
              <a:buChar char="•"/>
            </a:pPr>
            <a:r>
              <a:rPr lang="en-AU" sz="1800" dirty="0">
                <a:solidFill>
                  <a:srgbClr val="000000"/>
                </a:solidFill>
                <a:highlight>
                  <a:srgbClr val="CCEDFC"/>
                </a:highlight>
                <a:latin typeface="Arial"/>
                <a:ea typeface="Calibri" panose="020F0502020204030204" pitchFamily="34" charset="0"/>
                <a:cs typeface="Arial"/>
              </a:rPr>
              <a:t>compose a short rhythmic composition using music notation.</a:t>
            </a:r>
            <a:endParaRPr lang="en-AU" sz="1800" dirty="0">
              <a:solidFill>
                <a:srgbClr val="000000"/>
              </a:solidFill>
              <a:effectLst/>
              <a:highlight>
                <a:srgbClr val="CCEDFC"/>
              </a:highlight>
              <a:latin typeface="Arial" panose="020B0604020202020204" pitchFamily="34" charset="0"/>
              <a:ea typeface="Calibri" panose="020F0502020204030204" pitchFamily="34" charset="0"/>
              <a:cs typeface="Arial"/>
            </a:endParaRPr>
          </a:p>
        </p:txBody>
      </p:sp>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11</a:t>
            </a:fld>
            <a:endParaRPr lang="en-AU"/>
          </a:p>
        </p:txBody>
      </p:sp>
    </p:spTree>
    <p:extLst>
      <p:ext uri="{BB962C8B-B14F-4D97-AF65-F5344CB8AC3E}">
        <p14:creationId xmlns:p14="http://schemas.microsoft.com/office/powerpoint/2010/main" val="15484652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3">
            <a:extLst>
              <a:ext uri="{FF2B5EF4-FFF2-40B4-BE49-F238E27FC236}">
                <a16:creationId xmlns:a16="http://schemas.microsoft.com/office/drawing/2014/main" id="{2AF2911A-7BEE-11C6-7A16-5DB209BB8223}"/>
              </a:ext>
              <a:ext uri="{C183D7F6-B498-43B3-948B-1728B52AA6E4}">
                <adec:decorative xmlns:adec="http://schemas.microsoft.com/office/drawing/2017/decorative" val="1"/>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a:ext>
            </a:extLst>
          </a:blip>
          <a:srcRect/>
          <a:stretch/>
        </p:blipFill>
        <p:spPr>
          <a:xfrm>
            <a:off x="0" y="0"/>
            <a:ext cx="5040000" cy="6858000"/>
          </a:xfrm>
          <a:prstGeom prst="rect">
            <a:avLst/>
          </a:prstGeom>
        </p:spPr>
      </p:pic>
      <p:sp>
        <p:nvSpPr>
          <p:cNvPr id="6" name="Title 5">
            <a:extLst>
              <a:ext uri="{FF2B5EF4-FFF2-40B4-BE49-F238E27FC236}">
                <a16:creationId xmlns:a16="http://schemas.microsoft.com/office/drawing/2014/main" id="{63290A75-45AB-4E6A-E3B7-69C3B9062C26}"/>
              </a:ext>
            </a:extLst>
          </p:cNvPr>
          <p:cNvSpPr>
            <a:spLocks noGrp="1"/>
          </p:cNvSpPr>
          <p:nvPr>
            <p:ph type="title"/>
          </p:nvPr>
        </p:nvSpPr>
        <p:spPr/>
        <p:txBody>
          <a:bodyPr/>
          <a:lstStyle/>
          <a:p>
            <a:r>
              <a:rPr lang="en-AU" dirty="0">
                <a:latin typeface="Arial"/>
                <a:cs typeface="Arial"/>
              </a:rPr>
              <a:t>Note names and values</a:t>
            </a:r>
          </a:p>
        </p:txBody>
      </p:sp>
      <p:sp>
        <p:nvSpPr>
          <p:cNvPr id="9" name="Text Placeholder 8">
            <a:extLst>
              <a:ext uri="{FF2B5EF4-FFF2-40B4-BE49-F238E27FC236}">
                <a16:creationId xmlns:a16="http://schemas.microsoft.com/office/drawing/2014/main" id="{CB6C4BB9-0266-473A-D845-DE62335CA525}"/>
              </a:ext>
            </a:extLst>
          </p:cNvPr>
          <p:cNvSpPr>
            <a:spLocks noGrp="1"/>
          </p:cNvSpPr>
          <p:nvPr>
            <p:ph type="body" sz="quarter" idx="17"/>
          </p:nvPr>
        </p:nvSpPr>
        <p:spPr>
          <a:xfrm>
            <a:off x="5400675" y="1800000"/>
            <a:ext cx="6407150" cy="554400"/>
          </a:xfrm>
        </p:spPr>
        <p:txBody>
          <a:bodyPr/>
          <a:lstStyle/>
          <a:p>
            <a:r>
              <a:rPr lang="en-AU" sz="1800" dirty="0">
                <a:latin typeface="Arial"/>
                <a:cs typeface="Arial"/>
              </a:rPr>
              <a:t>Leave first 2 lines blank</a:t>
            </a:r>
            <a:endParaRPr lang="en-US" sz="1800" dirty="0">
              <a:latin typeface="Arial"/>
              <a:cs typeface="Arial"/>
            </a:endParaRPr>
          </a:p>
        </p:txBody>
      </p:sp>
      <mc:AlternateContent xmlns:mc="http://schemas.openxmlformats.org/markup-compatibility/2006" xmlns:a14="http://schemas.microsoft.com/office/drawing/2010/main">
        <mc:Choice Requires="a14">
          <p:graphicFrame>
            <p:nvGraphicFramePr>
              <p:cNvPr id="5" name="Table 4">
                <a:extLst>
                  <a:ext uri="{FF2B5EF4-FFF2-40B4-BE49-F238E27FC236}">
                    <a16:creationId xmlns:a16="http://schemas.microsoft.com/office/drawing/2014/main" id="{7D9605B5-A600-FBD7-ABFB-94146092040B}"/>
                  </a:ext>
                </a:extLst>
              </p:cNvPr>
              <p:cNvGraphicFramePr>
                <a:graphicFrameLocks noGrp="1"/>
              </p:cNvGraphicFramePr>
              <p:nvPr>
                <p:extLst>
                  <p:ext uri="{D42A27DB-BD31-4B8C-83A1-F6EECF244321}">
                    <p14:modId xmlns:p14="http://schemas.microsoft.com/office/powerpoint/2010/main" val="2916636617"/>
                  </p:ext>
                </p:extLst>
              </p:nvPr>
            </p:nvGraphicFramePr>
            <p:xfrm>
              <a:off x="5399998" y="2925132"/>
              <a:ext cx="6415765" cy="3391317"/>
            </p:xfrm>
            <a:graphic>
              <a:graphicData uri="http://schemas.openxmlformats.org/drawingml/2006/table">
                <a:tbl>
                  <a:tblPr firstRow="1" bandRow="1">
                    <a:tableStyleId>{ED083AE6-46FA-4A59-8FB0-9F97EB10719F}</a:tableStyleId>
                  </a:tblPr>
                  <a:tblGrid>
                    <a:gridCol w="829352">
                      <a:extLst>
                        <a:ext uri="{9D8B030D-6E8A-4147-A177-3AD203B41FA5}">
                          <a16:colId xmlns:a16="http://schemas.microsoft.com/office/drawing/2014/main" val="1152640324"/>
                        </a:ext>
                      </a:extLst>
                    </a:gridCol>
                    <a:gridCol w="1879386">
                      <a:extLst>
                        <a:ext uri="{9D8B030D-6E8A-4147-A177-3AD203B41FA5}">
                          <a16:colId xmlns:a16="http://schemas.microsoft.com/office/drawing/2014/main" val="1191802369"/>
                        </a:ext>
                      </a:extLst>
                    </a:gridCol>
                    <a:gridCol w="1063839">
                      <a:extLst>
                        <a:ext uri="{9D8B030D-6E8A-4147-A177-3AD203B41FA5}">
                          <a16:colId xmlns:a16="http://schemas.microsoft.com/office/drawing/2014/main" val="617071091"/>
                        </a:ext>
                      </a:extLst>
                    </a:gridCol>
                    <a:gridCol w="1414463">
                      <a:extLst>
                        <a:ext uri="{9D8B030D-6E8A-4147-A177-3AD203B41FA5}">
                          <a16:colId xmlns:a16="http://schemas.microsoft.com/office/drawing/2014/main" val="1375911442"/>
                        </a:ext>
                      </a:extLst>
                    </a:gridCol>
                    <a:gridCol w="1228725">
                      <a:extLst>
                        <a:ext uri="{9D8B030D-6E8A-4147-A177-3AD203B41FA5}">
                          <a16:colId xmlns:a16="http://schemas.microsoft.com/office/drawing/2014/main" val="632730559"/>
                        </a:ext>
                      </a:extLst>
                    </a:gridCol>
                  </a:tblGrid>
                  <a:tr h="505810">
                    <a:tc>
                      <a:txBody>
                        <a:bodyPr/>
                        <a:lstStyle/>
                        <a:p>
                          <a:pPr algn="ctr"/>
                          <a:r>
                            <a:rPr lang="en-US" sz="2000">
                              <a:latin typeface="Arial"/>
                            </a:rPr>
                            <a:t>Note</a:t>
                          </a:r>
                        </a:p>
                      </a:txBody>
                      <a:tcPr anchor="ctr"/>
                    </a:tc>
                    <a:tc>
                      <a:txBody>
                        <a:bodyPr/>
                        <a:lstStyle/>
                        <a:p>
                          <a:pPr algn="ctr"/>
                          <a:r>
                            <a:rPr lang="en-US" sz="2000">
                              <a:latin typeface="Arial"/>
                            </a:rPr>
                            <a:t>Name</a:t>
                          </a:r>
                        </a:p>
                      </a:txBody>
                      <a:tcPr anchor="ctr"/>
                    </a:tc>
                    <a:tc>
                      <a:txBody>
                        <a:bodyPr/>
                        <a:lstStyle/>
                        <a:p>
                          <a:pPr lvl="0" algn="ctr">
                            <a:buNone/>
                          </a:pPr>
                          <a:r>
                            <a:rPr lang="en-US" sz="2000" dirty="0" err="1">
                              <a:latin typeface="Arial"/>
                            </a:rPr>
                            <a:t>Kod</a:t>
                          </a:r>
                          <a:r>
                            <a:rPr lang="en-AU" sz="2000" b="1" kern="1200" dirty="0">
                              <a:solidFill>
                                <a:schemeClr val="tx1"/>
                              </a:solidFill>
                              <a:effectLst/>
                              <a:latin typeface="Arial" panose="020B0604020202020204" pitchFamily="34" charset="0"/>
                              <a:ea typeface="+mn-ea"/>
                              <a:cs typeface="Arial" panose="020B0604020202020204" pitchFamily="34" charset="0"/>
                            </a:rPr>
                            <a:t>á</a:t>
                          </a:r>
                          <a:r>
                            <a:rPr lang="en-US" sz="2000" dirty="0" err="1">
                              <a:latin typeface="Arial"/>
                            </a:rPr>
                            <a:t>ly</a:t>
                          </a:r>
                          <a:r>
                            <a:rPr lang="en-US" sz="1600" dirty="0">
                              <a:latin typeface="Arial"/>
                            </a:rPr>
                            <a:t> </a:t>
                          </a:r>
                        </a:p>
                      </a:txBody>
                      <a:tcPr anchor="ctr"/>
                    </a:tc>
                    <a:tc>
                      <a:txBody>
                        <a:bodyPr/>
                        <a:lstStyle/>
                        <a:p>
                          <a:pPr algn="ctr"/>
                          <a:r>
                            <a:rPr lang="en-US" sz="2000" dirty="0">
                              <a:latin typeface="Arial"/>
                            </a:rPr>
                            <a:t>Value</a:t>
                          </a:r>
                        </a:p>
                      </a:txBody>
                      <a:tcPr anchor="ctr"/>
                    </a:tc>
                    <a:tc>
                      <a:txBody>
                        <a:bodyPr/>
                        <a:lstStyle/>
                        <a:p>
                          <a:pPr algn="ctr"/>
                          <a:r>
                            <a:rPr lang="en-US" sz="2000">
                              <a:latin typeface="Arial"/>
                            </a:rPr>
                            <a:t>Rest</a:t>
                          </a:r>
                        </a:p>
                      </a:txBody>
                      <a:tcPr anchor="ctr"/>
                    </a:tc>
                    <a:extLst>
                      <a:ext uri="{0D108BD9-81ED-4DB2-BD59-A6C34878D82A}">
                        <a16:rowId xmlns:a16="http://schemas.microsoft.com/office/drawing/2014/main" val="3159296778"/>
                      </a:ext>
                    </a:extLst>
                  </a:tr>
                  <a:tr h="505810">
                    <a:tc>
                      <a:txBody>
                        <a:bodyPr/>
                        <a:lstStyle/>
                        <a:p>
                          <a:endParaRPr lang="en-US" sz="2000">
                            <a:latin typeface="Arial"/>
                          </a:endParaRPr>
                        </a:p>
                      </a:txBody>
                      <a:tcPr anchor="ctr"/>
                    </a:tc>
                    <a:tc>
                      <a:txBody>
                        <a:bodyPr/>
                        <a:lstStyle/>
                        <a:p>
                          <a:pPr algn="ctr"/>
                          <a:endParaRPr lang="en-US" sz="2000">
                            <a:latin typeface="Arial"/>
                          </a:endParaRPr>
                        </a:p>
                      </a:txBody>
                      <a:tcPr anchor="ctr"/>
                    </a:tc>
                    <a:tc>
                      <a:txBody>
                        <a:bodyPr/>
                        <a:lstStyle/>
                        <a:p>
                          <a:pPr lvl="0" algn="ctr">
                            <a:buNone/>
                          </a:pPr>
                          <a:endParaRPr lang="en-US" sz="2000">
                            <a:latin typeface="Arial"/>
                          </a:endParaRPr>
                        </a:p>
                      </a:txBody>
                      <a:tcPr anchor="ctr"/>
                    </a:tc>
                    <a:tc>
                      <a:txBody>
                        <a:bodyPr/>
                        <a:lstStyle/>
                        <a:p>
                          <a:pPr algn="ctr"/>
                          <a:endParaRPr lang="en-US" sz="2000">
                            <a:latin typeface="Arial"/>
                          </a:endParaRPr>
                        </a:p>
                      </a:txBody>
                      <a:tcPr anchor="ctr"/>
                    </a:tc>
                    <a:tc>
                      <a:txBody>
                        <a:bodyPr/>
                        <a:lstStyle/>
                        <a:p>
                          <a:endParaRPr lang="en-US" sz="2000">
                            <a:latin typeface="Arial"/>
                          </a:endParaRPr>
                        </a:p>
                      </a:txBody>
                      <a:tcPr anchor="ctr"/>
                    </a:tc>
                    <a:extLst>
                      <a:ext uri="{0D108BD9-81ED-4DB2-BD59-A6C34878D82A}">
                        <a16:rowId xmlns:a16="http://schemas.microsoft.com/office/drawing/2014/main" val="914960964"/>
                      </a:ext>
                    </a:extLst>
                  </a:tr>
                  <a:tr h="505810">
                    <a:tc>
                      <a:txBody>
                        <a:bodyPr/>
                        <a:lstStyle/>
                        <a:p>
                          <a:endParaRPr lang="en-US" sz="2000">
                            <a:latin typeface="Arial"/>
                          </a:endParaRPr>
                        </a:p>
                      </a:txBody>
                      <a:tcPr anchor="ctr"/>
                    </a:tc>
                    <a:tc>
                      <a:txBody>
                        <a:bodyPr/>
                        <a:lstStyle/>
                        <a:p>
                          <a:endParaRPr lang="en-US" sz="2000">
                            <a:latin typeface="Arial"/>
                          </a:endParaRPr>
                        </a:p>
                      </a:txBody>
                      <a:tcPr anchor="ctr"/>
                    </a:tc>
                    <a:tc>
                      <a:txBody>
                        <a:bodyPr/>
                        <a:lstStyle/>
                        <a:p>
                          <a:pPr lvl="0">
                            <a:buNone/>
                          </a:pPr>
                          <a:endParaRPr lang="en-US" sz="2000">
                            <a:latin typeface="Arial"/>
                          </a:endParaRPr>
                        </a:p>
                      </a:txBody>
                      <a:tcPr anchor="ctr"/>
                    </a:tc>
                    <a:tc>
                      <a:txBody>
                        <a:bodyPr/>
                        <a:lstStyle/>
                        <a:p>
                          <a:endParaRPr lang="en-US" sz="2000">
                            <a:latin typeface="Arial"/>
                          </a:endParaRPr>
                        </a:p>
                      </a:txBody>
                      <a:tcPr anchor="ctr"/>
                    </a:tc>
                    <a:tc>
                      <a:txBody>
                        <a:bodyPr/>
                        <a:lstStyle/>
                        <a:p>
                          <a:endParaRPr lang="en-US" sz="2000">
                            <a:latin typeface="Arial"/>
                          </a:endParaRPr>
                        </a:p>
                      </a:txBody>
                      <a:tcPr anchor="ctr"/>
                    </a:tc>
                    <a:extLst>
                      <a:ext uri="{0D108BD9-81ED-4DB2-BD59-A6C34878D82A}">
                        <a16:rowId xmlns:a16="http://schemas.microsoft.com/office/drawing/2014/main" val="1709125432"/>
                      </a:ext>
                    </a:extLst>
                  </a:tr>
                  <a:tr h="505810">
                    <a:tc>
                      <a:txBody>
                        <a:bodyPr/>
                        <a:lstStyle/>
                        <a:p>
                          <a:endParaRPr lang="en-US" sz="2000">
                            <a:latin typeface="Arial"/>
                          </a:endParaRPr>
                        </a:p>
                      </a:txBody>
                      <a:tcPr anchor="ctr"/>
                    </a:tc>
                    <a:tc>
                      <a:txBody>
                        <a:bodyPr/>
                        <a:lstStyle/>
                        <a:p>
                          <a:pPr algn="ctr"/>
                          <a:r>
                            <a:rPr lang="en-US" sz="2000">
                              <a:latin typeface="Arial"/>
                            </a:rPr>
                            <a:t>crotchet</a:t>
                          </a:r>
                        </a:p>
                      </a:txBody>
                      <a:tcPr anchor="ctr"/>
                    </a:tc>
                    <a:tc>
                      <a:txBody>
                        <a:bodyPr/>
                        <a:lstStyle/>
                        <a:p>
                          <a:pPr lvl="0" algn="ctr">
                            <a:buNone/>
                          </a:pPr>
                          <a:r>
                            <a:rPr lang="en-US" sz="2000">
                              <a:latin typeface="Arial"/>
                            </a:rPr>
                            <a:t>ta</a:t>
                          </a:r>
                        </a:p>
                      </a:txBody>
                      <a:tcPr anchor="ctr"/>
                    </a:tc>
                    <a:tc>
                      <a:txBody>
                        <a:bodyPr/>
                        <a:lstStyle/>
                        <a:p>
                          <a:pPr algn="ctr"/>
                          <a:r>
                            <a:rPr lang="en-US" sz="2000" dirty="0">
                              <a:latin typeface="Arial"/>
                            </a:rPr>
                            <a:t>1</a:t>
                          </a:r>
                        </a:p>
                      </a:txBody>
                      <a:tcPr anchor="ctr"/>
                    </a:tc>
                    <a:tc>
                      <a:txBody>
                        <a:bodyPr/>
                        <a:lstStyle/>
                        <a:p>
                          <a:endParaRPr lang="en-US" sz="2000">
                            <a:latin typeface="Arial"/>
                          </a:endParaRPr>
                        </a:p>
                      </a:txBody>
                      <a:tcPr anchor="ctr"/>
                    </a:tc>
                    <a:extLst>
                      <a:ext uri="{0D108BD9-81ED-4DB2-BD59-A6C34878D82A}">
                        <a16:rowId xmlns:a16="http://schemas.microsoft.com/office/drawing/2014/main" val="3875037924"/>
                      </a:ext>
                    </a:extLst>
                  </a:tr>
                  <a:tr h="590111">
                    <a:tc>
                      <a:txBody>
                        <a:bodyPr/>
                        <a:lstStyle/>
                        <a:p>
                          <a:pPr lvl="0" algn="ctr">
                            <a:buNone/>
                          </a:pPr>
                          <a:endParaRPr lang="en-US" sz="3200" b="0" i="0" u="none" strike="noStrike" noProof="0">
                            <a:solidFill>
                              <a:srgbClr val="22272B"/>
                            </a:solidFill>
                            <a:latin typeface="Arial"/>
                          </a:endParaRPr>
                        </a:p>
                      </a:txBody>
                      <a:tcPr anchor="ctr"/>
                    </a:tc>
                    <a:tc>
                      <a:txBody>
                        <a:bodyPr/>
                        <a:lstStyle/>
                        <a:p>
                          <a:pPr lvl="0" algn="ctr">
                            <a:lnSpc>
                              <a:spcPct val="100000"/>
                            </a:lnSpc>
                            <a:spcBef>
                              <a:spcPts val="0"/>
                            </a:spcBef>
                            <a:spcAft>
                              <a:spcPts val="0"/>
                            </a:spcAft>
                            <a:buNone/>
                          </a:pPr>
                          <a:r>
                            <a:rPr lang="en-US" sz="2000" b="0" i="0" u="none" strike="noStrike" noProof="0">
                              <a:solidFill>
                                <a:srgbClr val="22272B"/>
                              </a:solidFill>
                              <a:latin typeface="Arial"/>
                            </a:rPr>
                            <a:t>quaver</a:t>
                          </a:r>
                        </a:p>
                      </a:txBody>
                      <a:tcPr anchor="ctr"/>
                    </a:tc>
                    <a:tc>
                      <a:txBody>
                        <a:bodyPr/>
                        <a:lstStyle/>
                        <a:p>
                          <a:pPr lvl="0" algn="ctr">
                            <a:lnSpc>
                              <a:spcPct val="100000"/>
                            </a:lnSpc>
                            <a:spcBef>
                              <a:spcPts val="0"/>
                            </a:spcBef>
                            <a:spcAft>
                              <a:spcPts val="0"/>
                            </a:spcAft>
                            <a:buNone/>
                          </a:pPr>
                          <a:r>
                            <a:rPr lang="en-US" sz="2000" b="0" i="0" u="none" strike="noStrike" noProof="0" err="1">
                              <a:solidFill>
                                <a:srgbClr val="22272B"/>
                              </a:solidFill>
                              <a:latin typeface="Arial"/>
                            </a:rPr>
                            <a:t>ti</a:t>
                          </a:r>
                        </a:p>
                      </a:txBody>
                      <a:tcPr anchor="ctr"/>
                    </a:tc>
                    <a:tc>
                      <a:txBody>
                        <a:bodyPr/>
                        <a:lstStyle/>
                        <a:p>
                          <a:pPr algn="ctr"/>
                          <a14:m>
                            <m:oMathPara xmlns:m="http://schemas.openxmlformats.org/officeDocument/2006/math">
                              <m:oMathParaPr>
                                <m:jc m:val="centerGroup"/>
                              </m:oMathParaPr>
                              <m:oMath xmlns:m="http://schemas.openxmlformats.org/officeDocument/2006/math">
                                <m:f>
                                  <m:fPr>
                                    <m:ctrlPr>
                                      <a:rPr lang="en-US" sz="2000" i="1" dirty="0" smtClean="0">
                                        <a:latin typeface="Cambria Math" panose="02040503050406030204" pitchFamily="18" charset="0"/>
                                      </a:rPr>
                                    </m:ctrlPr>
                                  </m:fPr>
                                  <m:num>
                                    <m:r>
                                      <a:rPr lang="en-AU" sz="2000" b="0" i="1" dirty="0" smtClean="0">
                                        <a:latin typeface="Cambria Math" panose="02040503050406030204" pitchFamily="18" charset="0"/>
                                      </a:rPr>
                                      <m:t>1</m:t>
                                    </m:r>
                                  </m:num>
                                  <m:den>
                                    <m:r>
                                      <a:rPr lang="en-AU" sz="2000" b="0" i="1" dirty="0" smtClean="0">
                                        <a:latin typeface="Cambria Math" panose="02040503050406030204" pitchFamily="18" charset="0"/>
                                      </a:rPr>
                                      <m:t>2</m:t>
                                    </m:r>
                                  </m:den>
                                </m:f>
                              </m:oMath>
                            </m:oMathPara>
                          </a14:m>
                          <a:endParaRPr lang="en-US" sz="2000" dirty="0">
                            <a:latin typeface="Arial" panose="020B0604020202020204" pitchFamily="34" charset="0"/>
                            <a:cs typeface="Arial" panose="020B0604020202020204" pitchFamily="34" charset="0"/>
                          </a:endParaRPr>
                        </a:p>
                      </a:txBody>
                      <a:tcPr anchor="ctr"/>
                    </a:tc>
                    <a:tc>
                      <a:txBody>
                        <a:bodyPr/>
                        <a:lstStyle/>
                        <a:p>
                          <a:endParaRPr lang="en-US" sz="2000" dirty="0">
                            <a:latin typeface="Arial"/>
                          </a:endParaRPr>
                        </a:p>
                      </a:txBody>
                      <a:tcPr anchor="ctr"/>
                    </a:tc>
                    <a:extLst>
                      <a:ext uri="{0D108BD9-81ED-4DB2-BD59-A6C34878D82A}">
                        <a16:rowId xmlns:a16="http://schemas.microsoft.com/office/drawing/2014/main" val="2834886110"/>
                      </a:ext>
                    </a:extLst>
                  </a:tr>
                  <a:tr h="706026">
                    <a:tc>
                      <a:txBody>
                        <a:bodyPr/>
                        <a:lstStyle/>
                        <a:p>
                          <a:pPr lvl="0" algn="ctr">
                            <a:buNone/>
                          </a:pPr>
                          <a:endParaRPr lang="en-US" sz="3600" b="0" i="0" u="none" strike="noStrike" noProof="0" dirty="0">
                            <a:solidFill>
                              <a:srgbClr val="22272B"/>
                            </a:solidFill>
                            <a:latin typeface="Arial"/>
                          </a:endParaRPr>
                        </a:p>
                      </a:txBody>
                      <a:tcPr anchor="ctr"/>
                    </a:tc>
                    <a:tc>
                      <a:txBody>
                        <a:bodyPr/>
                        <a:lstStyle/>
                        <a:p>
                          <a:pPr algn="ctr"/>
                          <a:r>
                            <a:rPr lang="en-US" sz="2000" dirty="0">
                              <a:latin typeface="Arial"/>
                            </a:rPr>
                            <a:t>pair of quavers</a:t>
                          </a:r>
                        </a:p>
                      </a:txBody>
                      <a:tcPr anchor="ctr"/>
                    </a:tc>
                    <a:tc>
                      <a:txBody>
                        <a:bodyPr/>
                        <a:lstStyle/>
                        <a:p>
                          <a:pPr lvl="0" algn="ctr">
                            <a:buNone/>
                          </a:pPr>
                          <a:r>
                            <a:rPr lang="en-US" sz="2000" dirty="0" err="1">
                              <a:latin typeface="Arial"/>
                            </a:rPr>
                            <a:t>ti-ti</a:t>
                          </a:r>
                          <a:endParaRPr lang="en-US" sz="2000" dirty="0">
                            <a:latin typeface="Arial"/>
                          </a:endParaRPr>
                        </a:p>
                      </a:txBody>
                      <a:tcPr anchor="ctr"/>
                    </a:tc>
                    <a:tc>
                      <a:txBody>
                        <a:bodyPr/>
                        <a:lstStyle/>
                        <a:p>
                          <a:pPr algn="ctr"/>
                          <a:r>
                            <a:rPr lang="en-US" sz="2000" dirty="0">
                              <a:latin typeface="Arial"/>
                            </a:rPr>
                            <a:t>   </a:t>
                          </a:r>
                          <a14:m>
                            <m:oMath xmlns:m="http://schemas.openxmlformats.org/officeDocument/2006/math">
                              <m:f>
                                <m:fPr>
                                  <m:ctrlPr>
                                    <a:rPr lang="en-US" sz="2000" i="1" dirty="0" smtClean="0">
                                      <a:latin typeface="Cambria Math" panose="02040503050406030204" pitchFamily="18" charset="0"/>
                                    </a:rPr>
                                  </m:ctrlPr>
                                </m:fPr>
                                <m:num>
                                  <m:r>
                                    <a:rPr lang="en-AU" sz="2000" b="0" i="1" dirty="0" smtClean="0">
                                      <a:latin typeface="Cambria Math" panose="02040503050406030204" pitchFamily="18" charset="0"/>
                                    </a:rPr>
                                    <m:t>1</m:t>
                                  </m:r>
                                </m:num>
                                <m:den>
                                  <m:r>
                                    <a:rPr lang="en-AU" sz="2000" b="0" i="1" dirty="0" smtClean="0">
                                      <a:latin typeface="Cambria Math" panose="02040503050406030204" pitchFamily="18" charset="0"/>
                                    </a:rPr>
                                    <m:t>2</m:t>
                                  </m:r>
                                </m:den>
                              </m:f>
                            </m:oMath>
                          </a14:m>
                          <a:r>
                            <a:rPr lang="en-US" sz="2000" dirty="0">
                              <a:latin typeface="Arial"/>
                            </a:rPr>
                            <a:t> + </a:t>
                          </a:r>
                          <a14:m>
                            <m:oMath xmlns:m="http://schemas.openxmlformats.org/officeDocument/2006/math">
                              <m:f>
                                <m:fPr>
                                  <m:ctrlPr>
                                    <a:rPr lang="en-US" sz="2000" i="1" dirty="0" smtClean="0">
                                      <a:latin typeface="Cambria Math" panose="02040503050406030204" pitchFamily="18" charset="0"/>
                                    </a:rPr>
                                  </m:ctrlPr>
                                </m:fPr>
                                <m:num>
                                  <m:r>
                                    <a:rPr lang="en-AU" sz="2000" b="0" i="1" dirty="0" smtClean="0">
                                      <a:latin typeface="Cambria Math" panose="02040503050406030204" pitchFamily="18" charset="0"/>
                                    </a:rPr>
                                    <m:t>1</m:t>
                                  </m:r>
                                </m:num>
                                <m:den>
                                  <m:r>
                                    <a:rPr lang="en-AU" sz="2000" b="0" i="1" dirty="0" smtClean="0">
                                      <a:latin typeface="Cambria Math" panose="02040503050406030204" pitchFamily="18" charset="0"/>
                                    </a:rPr>
                                    <m:t>2</m:t>
                                  </m:r>
                                </m:den>
                              </m:f>
                            </m:oMath>
                          </a14:m>
                          <a:r>
                            <a:rPr lang="en-US" sz="2000" dirty="0">
                              <a:latin typeface="Arial"/>
                            </a:rPr>
                            <a:t> = 1</a:t>
                          </a:r>
                        </a:p>
                      </a:txBody>
                      <a:tcPr anchor="ctr"/>
                    </a:tc>
                    <a:tc>
                      <a:txBody>
                        <a:bodyPr/>
                        <a:lstStyle/>
                        <a:p>
                          <a:endParaRPr lang="en-US" sz="2000" dirty="0">
                            <a:latin typeface="Arial"/>
                          </a:endParaRPr>
                        </a:p>
                      </a:txBody>
                      <a:tcPr anchor="ctr"/>
                    </a:tc>
                    <a:extLst>
                      <a:ext uri="{0D108BD9-81ED-4DB2-BD59-A6C34878D82A}">
                        <a16:rowId xmlns:a16="http://schemas.microsoft.com/office/drawing/2014/main" val="339412541"/>
                      </a:ext>
                    </a:extLst>
                  </a:tr>
                </a:tbl>
              </a:graphicData>
            </a:graphic>
          </p:graphicFrame>
        </mc:Choice>
        <mc:Fallback xmlns="">
          <p:graphicFrame>
            <p:nvGraphicFramePr>
              <p:cNvPr id="5" name="Table 4">
                <a:extLst>
                  <a:ext uri="{FF2B5EF4-FFF2-40B4-BE49-F238E27FC236}">
                    <a16:creationId xmlns:a16="http://schemas.microsoft.com/office/drawing/2014/main" id="{7D9605B5-A600-FBD7-ABFB-94146092040B}"/>
                  </a:ext>
                </a:extLst>
              </p:cNvPr>
              <p:cNvGraphicFramePr>
                <a:graphicFrameLocks noGrp="1"/>
              </p:cNvGraphicFramePr>
              <p:nvPr>
                <p:extLst>
                  <p:ext uri="{D42A27DB-BD31-4B8C-83A1-F6EECF244321}">
                    <p14:modId xmlns:p14="http://schemas.microsoft.com/office/powerpoint/2010/main" val="2916636617"/>
                  </p:ext>
                </p:extLst>
              </p:nvPr>
            </p:nvGraphicFramePr>
            <p:xfrm>
              <a:off x="5399998" y="2925132"/>
              <a:ext cx="6415765" cy="3391317"/>
            </p:xfrm>
            <a:graphic>
              <a:graphicData uri="http://schemas.openxmlformats.org/drawingml/2006/table">
                <a:tbl>
                  <a:tblPr firstRow="1" bandRow="1">
                    <a:tableStyleId>{ED083AE6-46FA-4A59-8FB0-9F97EB10719F}</a:tableStyleId>
                  </a:tblPr>
                  <a:tblGrid>
                    <a:gridCol w="829352">
                      <a:extLst>
                        <a:ext uri="{9D8B030D-6E8A-4147-A177-3AD203B41FA5}">
                          <a16:colId xmlns:a16="http://schemas.microsoft.com/office/drawing/2014/main" val="1152640324"/>
                        </a:ext>
                      </a:extLst>
                    </a:gridCol>
                    <a:gridCol w="1879386">
                      <a:extLst>
                        <a:ext uri="{9D8B030D-6E8A-4147-A177-3AD203B41FA5}">
                          <a16:colId xmlns:a16="http://schemas.microsoft.com/office/drawing/2014/main" val="1191802369"/>
                        </a:ext>
                      </a:extLst>
                    </a:gridCol>
                    <a:gridCol w="1063839">
                      <a:extLst>
                        <a:ext uri="{9D8B030D-6E8A-4147-A177-3AD203B41FA5}">
                          <a16:colId xmlns:a16="http://schemas.microsoft.com/office/drawing/2014/main" val="617071091"/>
                        </a:ext>
                      </a:extLst>
                    </a:gridCol>
                    <a:gridCol w="1414463">
                      <a:extLst>
                        <a:ext uri="{9D8B030D-6E8A-4147-A177-3AD203B41FA5}">
                          <a16:colId xmlns:a16="http://schemas.microsoft.com/office/drawing/2014/main" val="1375911442"/>
                        </a:ext>
                      </a:extLst>
                    </a:gridCol>
                    <a:gridCol w="1228725">
                      <a:extLst>
                        <a:ext uri="{9D8B030D-6E8A-4147-A177-3AD203B41FA5}">
                          <a16:colId xmlns:a16="http://schemas.microsoft.com/office/drawing/2014/main" val="632730559"/>
                        </a:ext>
                      </a:extLst>
                    </a:gridCol>
                  </a:tblGrid>
                  <a:tr h="505810">
                    <a:tc>
                      <a:txBody>
                        <a:bodyPr/>
                        <a:lstStyle/>
                        <a:p>
                          <a:pPr algn="ctr"/>
                          <a:r>
                            <a:rPr lang="en-US" sz="2000">
                              <a:latin typeface="Arial"/>
                            </a:rPr>
                            <a:t>Note</a:t>
                          </a:r>
                        </a:p>
                      </a:txBody>
                      <a:tcPr anchor="ctr"/>
                    </a:tc>
                    <a:tc>
                      <a:txBody>
                        <a:bodyPr/>
                        <a:lstStyle/>
                        <a:p>
                          <a:pPr algn="ctr"/>
                          <a:r>
                            <a:rPr lang="en-US" sz="2000">
                              <a:latin typeface="Arial"/>
                            </a:rPr>
                            <a:t>Name</a:t>
                          </a:r>
                        </a:p>
                      </a:txBody>
                      <a:tcPr anchor="ctr"/>
                    </a:tc>
                    <a:tc>
                      <a:txBody>
                        <a:bodyPr/>
                        <a:lstStyle/>
                        <a:p>
                          <a:pPr lvl="0" algn="ctr">
                            <a:buNone/>
                          </a:pPr>
                          <a:r>
                            <a:rPr lang="en-US" sz="2000" dirty="0" err="1">
                              <a:latin typeface="Arial"/>
                            </a:rPr>
                            <a:t>Kod</a:t>
                          </a:r>
                          <a:r>
                            <a:rPr lang="en-AU" sz="2000" b="1" kern="1200" dirty="0">
                              <a:solidFill>
                                <a:schemeClr val="tx1"/>
                              </a:solidFill>
                              <a:effectLst/>
                              <a:latin typeface="Arial" panose="020B0604020202020204" pitchFamily="34" charset="0"/>
                              <a:ea typeface="+mn-ea"/>
                              <a:cs typeface="Arial" panose="020B0604020202020204" pitchFamily="34" charset="0"/>
                            </a:rPr>
                            <a:t>á</a:t>
                          </a:r>
                          <a:r>
                            <a:rPr lang="en-US" sz="2000" dirty="0" err="1">
                              <a:latin typeface="Arial"/>
                            </a:rPr>
                            <a:t>ly</a:t>
                          </a:r>
                          <a:r>
                            <a:rPr lang="en-US" sz="1600" dirty="0">
                              <a:latin typeface="Arial"/>
                            </a:rPr>
                            <a:t> </a:t>
                          </a:r>
                        </a:p>
                      </a:txBody>
                      <a:tcPr anchor="ctr"/>
                    </a:tc>
                    <a:tc>
                      <a:txBody>
                        <a:bodyPr/>
                        <a:lstStyle/>
                        <a:p>
                          <a:pPr algn="ctr"/>
                          <a:r>
                            <a:rPr lang="en-US" sz="2000" dirty="0">
                              <a:latin typeface="Arial"/>
                            </a:rPr>
                            <a:t>Value</a:t>
                          </a:r>
                        </a:p>
                      </a:txBody>
                      <a:tcPr anchor="ctr"/>
                    </a:tc>
                    <a:tc>
                      <a:txBody>
                        <a:bodyPr/>
                        <a:lstStyle/>
                        <a:p>
                          <a:pPr algn="ctr"/>
                          <a:r>
                            <a:rPr lang="en-US" sz="2000">
                              <a:latin typeface="Arial"/>
                            </a:rPr>
                            <a:t>Rest</a:t>
                          </a:r>
                        </a:p>
                      </a:txBody>
                      <a:tcPr anchor="ctr"/>
                    </a:tc>
                    <a:extLst>
                      <a:ext uri="{0D108BD9-81ED-4DB2-BD59-A6C34878D82A}">
                        <a16:rowId xmlns:a16="http://schemas.microsoft.com/office/drawing/2014/main" val="3159296778"/>
                      </a:ext>
                    </a:extLst>
                  </a:tr>
                  <a:tr h="505810">
                    <a:tc>
                      <a:txBody>
                        <a:bodyPr/>
                        <a:lstStyle/>
                        <a:p>
                          <a:endParaRPr lang="en-US" sz="2000">
                            <a:latin typeface="Arial"/>
                          </a:endParaRPr>
                        </a:p>
                      </a:txBody>
                      <a:tcPr anchor="ctr"/>
                    </a:tc>
                    <a:tc>
                      <a:txBody>
                        <a:bodyPr/>
                        <a:lstStyle/>
                        <a:p>
                          <a:pPr algn="ctr"/>
                          <a:endParaRPr lang="en-US" sz="2000">
                            <a:latin typeface="Arial"/>
                          </a:endParaRPr>
                        </a:p>
                      </a:txBody>
                      <a:tcPr anchor="ctr"/>
                    </a:tc>
                    <a:tc>
                      <a:txBody>
                        <a:bodyPr/>
                        <a:lstStyle/>
                        <a:p>
                          <a:pPr lvl="0" algn="ctr">
                            <a:buNone/>
                          </a:pPr>
                          <a:endParaRPr lang="en-US" sz="2000">
                            <a:latin typeface="Arial"/>
                          </a:endParaRPr>
                        </a:p>
                      </a:txBody>
                      <a:tcPr anchor="ctr"/>
                    </a:tc>
                    <a:tc>
                      <a:txBody>
                        <a:bodyPr/>
                        <a:lstStyle/>
                        <a:p>
                          <a:pPr algn="ctr"/>
                          <a:endParaRPr lang="en-US" sz="2000">
                            <a:latin typeface="Arial"/>
                          </a:endParaRPr>
                        </a:p>
                      </a:txBody>
                      <a:tcPr anchor="ctr"/>
                    </a:tc>
                    <a:tc>
                      <a:txBody>
                        <a:bodyPr/>
                        <a:lstStyle/>
                        <a:p>
                          <a:endParaRPr lang="en-US" sz="2000">
                            <a:latin typeface="Arial"/>
                          </a:endParaRPr>
                        </a:p>
                      </a:txBody>
                      <a:tcPr anchor="ctr"/>
                    </a:tc>
                    <a:extLst>
                      <a:ext uri="{0D108BD9-81ED-4DB2-BD59-A6C34878D82A}">
                        <a16:rowId xmlns:a16="http://schemas.microsoft.com/office/drawing/2014/main" val="914960964"/>
                      </a:ext>
                    </a:extLst>
                  </a:tr>
                  <a:tr h="505810">
                    <a:tc>
                      <a:txBody>
                        <a:bodyPr/>
                        <a:lstStyle/>
                        <a:p>
                          <a:endParaRPr lang="en-US" sz="2000">
                            <a:latin typeface="Arial"/>
                          </a:endParaRPr>
                        </a:p>
                      </a:txBody>
                      <a:tcPr anchor="ctr"/>
                    </a:tc>
                    <a:tc>
                      <a:txBody>
                        <a:bodyPr/>
                        <a:lstStyle/>
                        <a:p>
                          <a:endParaRPr lang="en-US" sz="2000">
                            <a:latin typeface="Arial"/>
                          </a:endParaRPr>
                        </a:p>
                      </a:txBody>
                      <a:tcPr anchor="ctr"/>
                    </a:tc>
                    <a:tc>
                      <a:txBody>
                        <a:bodyPr/>
                        <a:lstStyle/>
                        <a:p>
                          <a:pPr lvl="0">
                            <a:buNone/>
                          </a:pPr>
                          <a:endParaRPr lang="en-US" sz="2000">
                            <a:latin typeface="Arial"/>
                          </a:endParaRPr>
                        </a:p>
                      </a:txBody>
                      <a:tcPr anchor="ctr"/>
                    </a:tc>
                    <a:tc>
                      <a:txBody>
                        <a:bodyPr/>
                        <a:lstStyle/>
                        <a:p>
                          <a:endParaRPr lang="en-US" sz="2000">
                            <a:latin typeface="Arial"/>
                          </a:endParaRPr>
                        </a:p>
                      </a:txBody>
                      <a:tcPr anchor="ctr"/>
                    </a:tc>
                    <a:tc>
                      <a:txBody>
                        <a:bodyPr/>
                        <a:lstStyle/>
                        <a:p>
                          <a:endParaRPr lang="en-US" sz="2000">
                            <a:latin typeface="Arial"/>
                          </a:endParaRPr>
                        </a:p>
                      </a:txBody>
                      <a:tcPr anchor="ctr"/>
                    </a:tc>
                    <a:extLst>
                      <a:ext uri="{0D108BD9-81ED-4DB2-BD59-A6C34878D82A}">
                        <a16:rowId xmlns:a16="http://schemas.microsoft.com/office/drawing/2014/main" val="1709125432"/>
                      </a:ext>
                    </a:extLst>
                  </a:tr>
                  <a:tr h="505810">
                    <a:tc>
                      <a:txBody>
                        <a:bodyPr/>
                        <a:lstStyle/>
                        <a:p>
                          <a:endParaRPr lang="en-US" sz="2000">
                            <a:latin typeface="Arial"/>
                          </a:endParaRPr>
                        </a:p>
                      </a:txBody>
                      <a:tcPr anchor="ctr"/>
                    </a:tc>
                    <a:tc>
                      <a:txBody>
                        <a:bodyPr/>
                        <a:lstStyle/>
                        <a:p>
                          <a:pPr algn="ctr"/>
                          <a:r>
                            <a:rPr lang="en-US" sz="2000">
                              <a:latin typeface="Arial"/>
                            </a:rPr>
                            <a:t>crotchet</a:t>
                          </a:r>
                        </a:p>
                      </a:txBody>
                      <a:tcPr anchor="ctr"/>
                    </a:tc>
                    <a:tc>
                      <a:txBody>
                        <a:bodyPr/>
                        <a:lstStyle/>
                        <a:p>
                          <a:pPr lvl="0" algn="ctr">
                            <a:buNone/>
                          </a:pPr>
                          <a:r>
                            <a:rPr lang="en-US" sz="2000">
                              <a:latin typeface="Arial"/>
                            </a:rPr>
                            <a:t>ta</a:t>
                          </a:r>
                        </a:p>
                      </a:txBody>
                      <a:tcPr anchor="ctr"/>
                    </a:tc>
                    <a:tc>
                      <a:txBody>
                        <a:bodyPr/>
                        <a:lstStyle/>
                        <a:p>
                          <a:pPr algn="ctr"/>
                          <a:r>
                            <a:rPr lang="en-US" sz="2000" dirty="0">
                              <a:latin typeface="Arial"/>
                            </a:rPr>
                            <a:t>1</a:t>
                          </a:r>
                        </a:p>
                      </a:txBody>
                      <a:tcPr anchor="ctr"/>
                    </a:tc>
                    <a:tc>
                      <a:txBody>
                        <a:bodyPr/>
                        <a:lstStyle/>
                        <a:p>
                          <a:endParaRPr lang="en-US" sz="2000">
                            <a:latin typeface="Arial"/>
                          </a:endParaRPr>
                        </a:p>
                      </a:txBody>
                      <a:tcPr anchor="ctr"/>
                    </a:tc>
                    <a:extLst>
                      <a:ext uri="{0D108BD9-81ED-4DB2-BD59-A6C34878D82A}">
                        <a16:rowId xmlns:a16="http://schemas.microsoft.com/office/drawing/2014/main" val="3875037924"/>
                      </a:ext>
                    </a:extLst>
                  </a:tr>
                  <a:tr h="662051">
                    <a:tc>
                      <a:txBody>
                        <a:bodyPr/>
                        <a:lstStyle/>
                        <a:p>
                          <a:pPr lvl="0" algn="ctr">
                            <a:buNone/>
                          </a:pPr>
                          <a:endParaRPr lang="en-US" sz="3200" b="0" i="0" u="none" strike="noStrike" noProof="0">
                            <a:solidFill>
                              <a:srgbClr val="22272B"/>
                            </a:solidFill>
                            <a:latin typeface="Arial"/>
                          </a:endParaRPr>
                        </a:p>
                      </a:txBody>
                      <a:tcPr anchor="ctr"/>
                    </a:tc>
                    <a:tc>
                      <a:txBody>
                        <a:bodyPr/>
                        <a:lstStyle/>
                        <a:p>
                          <a:pPr lvl="0" algn="ctr">
                            <a:lnSpc>
                              <a:spcPct val="100000"/>
                            </a:lnSpc>
                            <a:spcBef>
                              <a:spcPts val="0"/>
                            </a:spcBef>
                            <a:spcAft>
                              <a:spcPts val="0"/>
                            </a:spcAft>
                            <a:buNone/>
                          </a:pPr>
                          <a:r>
                            <a:rPr lang="en-US" sz="2000" b="0" i="0" u="none" strike="noStrike" noProof="0">
                              <a:solidFill>
                                <a:srgbClr val="22272B"/>
                              </a:solidFill>
                              <a:latin typeface="Arial"/>
                            </a:rPr>
                            <a:t>quaver</a:t>
                          </a:r>
                        </a:p>
                      </a:txBody>
                      <a:tcPr anchor="ctr"/>
                    </a:tc>
                    <a:tc>
                      <a:txBody>
                        <a:bodyPr/>
                        <a:lstStyle/>
                        <a:p>
                          <a:pPr lvl="0" algn="ctr">
                            <a:lnSpc>
                              <a:spcPct val="100000"/>
                            </a:lnSpc>
                            <a:spcBef>
                              <a:spcPts val="0"/>
                            </a:spcBef>
                            <a:spcAft>
                              <a:spcPts val="0"/>
                            </a:spcAft>
                            <a:buNone/>
                          </a:pPr>
                          <a:r>
                            <a:rPr lang="en-US" sz="2000" b="0" i="0" u="none" strike="noStrike" noProof="0" err="1">
                              <a:solidFill>
                                <a:srgbClr val="22272B"/>
                              </a:solidFill>
                              <a:latin typeface="Arial"/>
                            </a:rPr>
                            <a:t>ti</a:t>
                          </a:r>
                        </a:p>
                      </a:txBody>
                      <a:tcPr anchor="ctr"/>
                    </a:tc>
                    <a:tc>
                      <a:txBody>
                        <a:bodyPr/>
                        <a:lstStyle/>
                        <a:p>
                          <a:endParaRPr lang="en-US"/>
                        </a:p>
                      </a:txBody>
                      <a:tcPr anchor="ctr">
                        <a:blipFill>
                          <a:blip r:embed="rId3"/>
                          <a:stretch>
                            <a:fillRect l="-269369" t="-309615" r="-89189" b="-109615"/>
                          </a:stretch>
                        </a:blipFill>
                      </a:tcPr>
                    </a:tc>
                    <a:tc>
                      <a:txBody>
                        <a:bodyPr/>
                        <a:lstStyle/>
                        <a:p>
                          <a:endParaRPr lang="en-US" sz="2000" dirty="0">
                            <a:latin typeface="Arial"/>
                          </a:endParaRPr>
                        </a:p>
                      </a:txBody>
                      <a:tcPr anchor="ctr"/>
                    </a:tc>
                    <a:extLst>
                      <a:ext uri="{0D108BD9-81ED-4DB2-BD59-A6C34878D82A}">
                        <a16:rowId xmlns:a16="http://schemas.microsoft.com/office/drawing/2014/main" val="2834886110"/>
                      </a:ext>
                    </a:extLst>
                  </a:tr>
                  <a:tr h="706026">
                    <a:tc>
                      <a:txBody>
                        <a:bodyPr/>
                        <a:lstStyle/>
                        <a:p>
                          <a:pPr lvl="0" algn="ctr">
                            <a:buNone/>
                          </a:pPr>
                          <a:endParaRPr lang="en-US" sz="3600" b="0" i="0" u="none" strike="noStrike" noProof="0" dirty="0">
                            <a:solidFill>
                              <a:srgbClr val="22272B"/>
                            </a:solidFill>
                            <a:latin typeface="Arial"/>
                          </a:endParaRPr>
                        </a:p>
                      </a:txBody>
                      <a:tcPr anchor="ctr"/>
                    </a:tc>
                    <a:tc>
                      <a:txBody>
                        <a:bodyPr/>
                        <a:lstStyle/>
                        <a:p>
                          <a:pPr algn="ctr"/>
                          <a:r>
                            <a:rPr lang="en-US" sz="2000" dirty="0">
                              <a:latin typeface="Arial"/>
                            </a:rPr>
                            <a:t>pair of quavers</a:t>
                          </a:r>
                        </a:p>
                      </a:txBody>
                      <a:tcPr anchor="ctr"/>
                    </a:tc>
                    <a:tc>
                      <a:txBody>
                        <a:bodyPr/>
                        <a:lstStyle/>
                        <a:p>
                          <a:pPr lvl="0" algn="ctr">
                            <a:buNone/>
                          </a:pPr>
                          <a:r>
                            <a:rPr lang="en-US" sz="2000" dirty="0" err="1">
                              <a:latin typeface="Arial"/>
                            </a:rPr>
                            <a:t>ti-ti</a:t>
                          </a:r>
                          <a:endParaRPr lang="en-US" sz="2000" dirty="0">
                            <a:latin typeface="Arial"/>
                          </a:endParaRPr>
                        </a:p>
                      </a:txBody>
                      <a:tcPr anchor="ctr"/>
                    </a:tc>
                    <a:tc>
                      <a:txBody>
                        <a:bodyPr/>
                        <a:lstStyle/>
                        <a:p>
                          <a:endParaRPr lang="en-US"/>
                        </a:p>
                      </a:txBody>
                      <a:tcPr anchor="ctr">
                        <a:blipFill>
                          <a:blip r:embed="rId3"/>
                          <a:stretch>
                            <a:fillRect l="-269369" t="-380357" r="-89189" b="-1786"/>
                          </a:stretch>
                        </a:blipFill>
                      </a:tcPr>
                    </a:tc>
                    <a:tc>
                      <a:txBody>
                        <a:bodyPr/>
                        <a:lstStyle/>
                        <a:p>
                          <a:endParaRPr lang="en-US" sz="2000" dirty="0">
                            <a:latin typeface="Arial"/>
                          </a:endParaRPr>
                        </a:p>
                      </a:txBody>
                      <a:tcPr anchor="ctr"/>
                    </a:tc>
                    <a:extLst>
                      <a:ext uri="{0D108BD9-81ED-4DB2-BD59-A6C34878D82A}">
                        <a16:rowId xmlns:a16="http://schemas.microsoft.com/office/drawing/2014/main" val="339412541"/>
                      </a:ext>
                    </a:extLst>
                  </a:tr>
                </a:tbl>
              </a:graphicData>
            </a:graphic>
          </p:graphicFrame>
        </mc:Fallback>
      </mc:AlternateContent>
      <p:pic>
        <p:nvPicPr>
          <p:cNvPr id="17" name="Picture 16" descr="Crotchet note.">
            <a:extLst>
              <a:ext uri="{FF2B5EF4-FFF2-40B4-BE49-F238E27FC236}">
                <a16:creationId xmlns:a16="http://schemas.microsoft.com/office/drawing/2014/main" id="{30031693-715B-B0E6-3772-38CFA413E685}"/>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689493" y="4479031"/>
            <a:ext cx="215733" cy="371299"/>
          </a:xfrm>
          <a:prstGeom prst="rect">
            <a:avLst/>
          </a:prstGeom>
        </p:spPr>
      </p:pic>
      <p:pic>
        <p:nvPicPr>
          <p:cNvPr id="22" name="Picture 21" descr="A crotchet rest - looks like a crooked z with a c attached at the bottom.">
            <a:extLst>
              <a:ext uri="{FF2B5EF4-FFF2-40B4-BE49-F238E27FC236}">
                <a16:creationId xmlns:a16="http://schemas.microsoft.com/office/drawing/2014/main" id="{FE402B04-2660-197B-704F-ED72BA386199}"/>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1075749" y="4546886"/>
            <a:ext cx="145784" cy="356992"/>
          </a:xfrm>
          <a:prstGeom prst="rect">
            <a:avLst/>
          </a:prstGeom>
        </p:spPr>
      </p:pic>
      <p:pic>
        <p:nvPicPr>
          <p:cNvPr id="18" name="Picture 17" descr="Single quaver note with tail off to the right.">
            <a:extLst>
              <a:ext uri="{FF2B5EF4-FFF2-40B4-BE49-F238E27FC236}">
                <a16:creationId xmlns:a16="http://schemas.microsoft.com/office/drawing/2014/main" id="{2E98F15B-AD02-02B3-60F2-282DA877809C}"/>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679994" y="5068929"/>
            <a:ext cx="294623" cy="378819"/>
          </a:xfrm>
          <a:prstGeom prst="rect">
            <a:avLst/>
          </a:prstGeom>
        </p:spPr>
      </p:pic>
      <p:pic>
        <p:nvPicPr>
          <p:cNvPr id="20" name="Picture 19" descr="A quaver rest, like a backwards number 7.">
            <a:extLst>
              <a:ext uri="{FF2B5EF4-FFF2-40B4-BE49-F238E27FC236}">
                <a16:creationId xmlns:a16="http://schemas.microsoft.com/office/drawing/2014/main" id="{285D589F-FEF4-0DC2-306F-C61F9B7C12E6}"/>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1075312" y="5109121"/>
            <a:ext cx="209290" cy="328548"/>
          </a:xfrm>
          <a:prstGeom prst="rect">
            <a:avLst/>
          </a:prstGeom>
        </p:spPr>
      </p:pic>
      <p:pic>
        <p:nvPicPr>
          <p:cNvPr id="19" name="Picture 18" descr="A pair of quavers.">
            <a:extLst>
              <a:ext uri="{FF2B5EF4-FFF2-40B4-BE49-F238E27FC236}">
                <a16:creationId xmlns:a16="http://schemas.microsoft.com/office/drawing/2014/main" id="{317C682D-D6F2-9498-D3D1-C9FD9A7102C7}"/>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5522962" y="5783764"/>
            <a:ext cx="452111" cy="367431"/>
          </a:xfrm>
          <a:prstGeom prst="rect">
            <a:avLst/>
          </a:prstGeom>
        </p:spPr>
      </p:pic>
      <p:pic>
        <p:nvPicPr>
          <p:cNvPr id="23" name="Picture 22" descr="A crotchet rest - looks like a crooked z with a c attached at the bottom.">
            <a:extLst>
              <a:ext uri="{FF2B5EF4-FFF2-40B4-BE49-F238E27FC236}">
                <a16:creationId xmlns:a16="http://schemas.microsoft.com/office/drawing/2014/main" id="{A2F4CAA0-0E91-881C-FD91-E3B4E43B21D0}"/>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11125200" y="5785793"/>
            <a:ext cx="124907" cy="367431"/>
          </a:xfrm>
          <a:prstGeom prst="rect">
            <a:avLst/>
          </a:prstGeom>
        </p:spPr>
      </p:pic>
      <p:sp>
        <p:nvSpPr>
          <p:cNvPr id="2" name="Slide Number Placeholder 3">
            <a:extLst>
              <a:ext uri="{FF2B5EF4-FFF2-40B4-BE49-F238E27FC236}">
                <a16:creationId xmlns:a16="http://schemas.microsoft.com/office/drawing/2014/main" id="{3394296E-DE10-27C9-6A1D-0D1352B4A682}"/>
              </a:ext>
              <a:ext uri="{C183D7F6-B498-43B3-948B-1728B52AA6E4}">
                <adec:decorative xmlns:adec="http://schemas.microsoft.com/office/drawing/2017/decorative" val="1"/>
              </a:ext>
            </a:extLst>
          </p:cNvPr>
          <p:cNvSpPr>
            <a:spLocks noGrp="1"/>
          </p:cNvSpPr>
          <p:nvPr>
            <p:ph type="sldNum" sz="quarter" idx="16"/>
          </p:nvPr>
        </p:nvSpPr>
        <p:spPr>
          <a:xfrm>
            <a:off x="11124000" y="6516000"/>
            <a:ext cx="720000" cy="180000"/>
          </a:xfrm>
        </p:spPr>
        <p:txBody>
          <a:bodyPr/>
          <a:lstStyle/>
          <a:p>
            <a:pPr>
              <a:spcAft>
                <a:spcPts val="600"/>
              </a:spcAft>
            </a:pPr>
            <a:fld id="{10A01DC5-1685-4615-8240-15192985C6A2}" type="slidenum">
              <a:rPr lang="en-AU" smtClean="0"/>
              <a:pPr>
                <a:spcAft>
                  <a:spcPts val="600"/>
                </a:spcAft>
              </a:pPr>
              <a:t>12</a:t>
            </a:fld>
            <a:endParaRPr lang="en-AU"/>
          </a:p>
        </p:txBody>
      </p:sp>
    </p:spTree>
    <p:extLst>
      <p:ext uri="{BB962C8B-B14F-4D97-AF65-F5344CB8AC3E}">
        <p14:creationId xmlns:p14="http://schemas.microsoft.com/office/powerpoint/2010/main" val="1475786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a:extLst>
              <a:ext uri="{FF2B5EF4-FFF2-40B4-BE49-F238E27FC236}">
                <a16:creationId xmlns:a16="http://schemas.microsoft.com/office/drawing/2014/main" id="{21C53CB7-C6D1-A9DD-591B-1EE9065A6A91}"/>
              </a:ext>
              <a:ext uri="{C183D7F6-B498-43B3-948B-1728B52AA6E4}">
                <adec:decorative xmlns:adec="http://schemas.microsoft.com/office/drawing/2017/decorative" val="1"/>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a:ext>
            </a:extLst>
          </a:blip>
          <a:srcRect b="-49069"/>
          <a:stretch/>
        </p:blipFill>
        <p:spPr>
          <a:xfrm>
            <a:off x="0" y="0"/>
            <a:ext cx="5040000" cy="6858000"/>
          </a:xfrm>
          <a:prstGeom prst="rect">
            <a:avLst/>
          </a:prstGeom>
        </p:spPr>
      </p:pic>
      <p:sp>
        <p:nvSpPr>
          <p:cNvPr id="17" name="Rectangle 16">
            <a:extLst>
              <a:ext uri="{FF2B5EF4-FFF2-40B4-BE49-F238E27FC236}">
                <a16:creationId xmlns:a16="http://schemas.microsoft.com/office/drawing/2014/main" id="{635C826D-9B4D-CE4C-BE38-6EB4DDD6EEE7}"/>
              </a:ext>
              <a:ext uri="{C183D7F6-B498-43B3-948B-1728B52AA6E4}">
                <adec:decorative xmlns:adec="http://schemas.microsoft.com/office/drawing/2017/decorative" val="1"/>
              </a:ext>
            </a:extLst>
          </p:cNvPr>
          <p:cNvSpPr/>
          <p:nvPr/>
        </p:nvSpPr>
        <p:spPr>
          <a:xfrm>
            <a:off x="0" y="4600575"/>
            <a:ext cx="5040000" cy="2257425"/>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A1C684FB-9516-3400-BF04-8AD618D2EE4D}"/>
              </a:ext>
            </a:extLst>
          </p:cNvPr>
          <p:cNvSpPr>
            <a:spLocks noGrp="1"/>
          </p:cNvSpPr>
          <p:nvPr>
            <p:ph type="title"/>
          </p:nvPr>
        </p:nvSpPr>
        <p:spPr/>
        <p:txBody>
          <a:bodyPr/>
          <a:lstStyle/>
          <a:p>
            <a:r>
              <a:rPr lang="en-AU" sz="4000" dirty="0">
                <a:latin typeface="Arial" panose="020B0604020202020204" pitchFamily="34" charset="0"/>
                <a:cs typeface="Arial" panose="020B0604020202020204" pitchFamily="34" charset="0"/>
              </a:rPr>
              <a:t>Beat circles (1)</a:t>
            </a:r>
          </a:p>
        </p:txBody>
      </p:sp>
      <p:pic>
        <p:nvPicPr>
          <p:cNvPr id="16" name="Picture 15" descr="Crotchet">
            <a:extLst>
              <a:ext uri="{FF2B5EF4-FFF2-40B4-BE49-F238E27FC236}">
                <a16:creationId xmlns:a16="http://schemas.microsoft.com/office/drawing/2014/main" id="{9E92F287-CA30-175D-588D-AC9875571F3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77139" y="5232945"/>
            <a:ext cx="365809" cy="994775"/>
          </a:xfrm>
          <a:prstGeom prst="rect">
            <a:avLst/>
          </a:prstGeom>
        </p:spPr>
      </p:pic>
      <p:pic>
        <p:nvPicPr>
          <p:cNvPr id="18" name="Picture 17" descr="Crotchet rest symbol.">
            <a:extLst>
              <a:ext uri="{FF2B5EF4-FFF2-40B4-BE49-F238E27FC236}">
                <a16:creationId xmlns:a16="http://schemas.microsoft.com/office/drawing/2014/main" id="{1945205B-BD69-DC36-E9B5-45B0AD1C5AEC}"/>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1957310" y="5106510"/>
            <a:ext cx="526827" cy="1245134"/>
          </a:xfrm>
          <a:prstGeom prst="rect">
            <a:avLst/>
          </a:prstGeom>
        </p:spPr>
      </p:pic>
      <p:pic>
        <p:nvPicPr>
          <p:cNvPr id="20" name="Picture 19" descr="A pair of quaver notes.">
            <a:extLst>
              <a:ext uri="{FF2B5EF4-FFF2-40B4-BE49-F238E27FC236}">
                <a16:creationId xmlns:a16="http://schemas.microsoft.com/office/drawing/2014/main" id="{0032BB6E-C9BA-7801-BF25-BD79B5364EF6}"/>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3063319" y="5229551"/>
            <a:ext cx="963590" cy="999472"/>
          </a:xfrm>
          <a:prstGeom prst="rect">
            <a:avLst/>
          </a:prstGeom>
        </p:spPr>
      </p:pic>
      <p:sp>
        <p:nvSpPr>
          <p:cNvPr id="8" name="Text Placeholder 7">
            <a:extLst>
              <a:ext uri="{FF2B5EF4-FFF2-40B4-BE49-F238E27FC236}">
                <a16:creationId xmlns:a16="http://schemas.microsoft.com/office/drawing/2014/main" id="{6CA21F84-B53A-DCF8-A089-86B48E07E305}"/>
              </a:ext>
            </a:extLst>
          </p:cNvPr>
          <p:cNvSpPr>
            <a:spLocks noGrp="1"/>
          </p:cNvSpPr>
          <p:nvPr>
            <p:ph type="body" sz="quarter" idx="18"/>
          </p:nvPr>
        </p:nvSpPr>
        <p:spPr/>
        <p:txBody>
          <a:bodyPr/>
          <a:lstStyle/>
          <a:p>
            <a:r>
              <a:rPr lang="en-AU" sz="2000" dirty="0">
                <a:latin typeface="Arial" panose="020B0604020202020204" pitchFamily="34" charset="0"/>
                <a:cs typeface="Arial" panose="020B0604020202020204" pitchFamily="34" charset="0"/>
              </a:rPr>
              <a:t>Rhythm dictation</a:t>
            </a:r>
          </a:p>
        </p:txBody>
      </p:sp>
      <p:sp>
        <p:nvSpPr>
          <p:cNvPr id="3" name="Oval 2">
            <a:extLst>
              <a:ext uri="{FF2B5EF4-FFF2-40B4-BE49-F238E27FC236}">
                <a16:creationId xmlns:a16="http://schemas.microsoft.com/office/drawing/2014/main" id="{DECE15B4-AA6D-07C0-C010-C5FAB39386F7}"/>
              </a:ext>
              <a:ext uri="{C183D7F6-B498-43B3-948B-1728B52AA6E4}">
                <adec:decorative xmlns:adec="http://schemas.microsoft.com/office/drawing/2017/decorative" val="1"/>
              </a:ext>
            </a:extLst>
          </p:cNvPr>
          <p:cNvSpPr/>
          <p:nvPr/>
        </p:nvSpPr>
        <p:spPr>
          <a:xfrm>
            <a:off x="5800716" y="2442552"/>
            <a:ext cx="1014887" cy="99401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endParaRPr lang="en-AU" sz="1800">
              <a:solidFill>
                <a:schemeClr val="accent1"/>
              </a:solidFill>
              <a:latin typeface="+mj-lt"/>
            </a:endParaRPr>
          </a:p>
        </p:txBody>
      </p:sp>
      <p:sp>
        <p:nvSpPr>
          <p:cNvPr id="4" name="Oval 3">
            <a:extLst>
              <a:ext uri="{FF2B5EF4-FFF2-40B4-BE49-F238E27FC236}">
                <a16:creationId xmlns:a16="http://schemas.microsoft.com/office/drawing/2014/main" id="{19A8569C-CE5B-865E-36B4-6E619260BC2C}"/>
              </a:ext>
              <a:ext uri="{C183D7F6-B498-43B3-948B-1728B52AA6E4}">
                <adec:decorative xmlns:adec="http://schemas.microsoft.com/office/drawing/2017/decorative" val="1"/>
              </a:ext>
            </a:extLst>
          </p:cNvPr>
          <p:cNvSpPr/>
          <p:nvPr/>
        </p:nvSpPr>
        <p:spPr>
          <a:xfrm>
            <a:off x="7481291" y="2442552"/>
            <a:ext cx="1014887" cy="99401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endParaRPr lang="en-AU" sz="1800">
              <a:solidFill>
                <a:schemeClr val="accent1"/>
              </a:solidFill>
              <a:latin typeface="+mj-lt"/>
            </a:endParaRPr>
          </a:p>
        </p:txBody>
      </p:sp>
      <p:sp>
        <p:nvSpPr>
          <p:cNvPr id="5" name="Oval 4">
            <a:extLst>
              <a:ext uri="{FF2B5EF4-FFF2-40B4-BE49-F238E27FC236}">
                <a16:creationId xmlns:a16="http://schemas.microsoft.com/office/drawing/2014/main" id="{21014977-35FF-4FA3-F9C0-189287BAA376}"/>
              </a:ext>
              <a:ext uri="{C183D7F6-B498-43B3-948B-1728B52AA6E4}">
                <adec:decorative xmlns:adec="http://schemas.microsoft.com/office/drawing/2017/decorative" val="1"/>
              </a:ext>
            </a:extLst>
          </p:cNvPr>
          <p:cNvSpPr/>
          <p:nvPr/>
        </p:nvSpPr>
        <p:spPr>
          <a:xfrm>
            <a:off x="8994853" y="2442552"/>
            <a:ext cx="1014887" cy="99401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endParaRPr lang="en-AU" sz="1800">
              <a:solidFill>
                <a:schemeClr val="accent1"/>
              </a:solidFill>
              <a:latin typeface="+mj-lt"/>
            </a:endParaRPr>
          </a:p>
        </p:txBody>
      </p:sp>
      <p:sp>
        <p:nvSpPr>
          <p:cNvPr id="10" name="Oval 9">
            <a:extLst>
              <a:ext uri="{FF2B5EF4-FFF2-40B4-BE49-F238E27FC236}">
                <a16:creationId xmlns:a16="http://schemas.microsoft.com/office/drawing/2014/main" id="{DC114B64-9267-EBCB-7113-C53CDD39D253}"/>
              </a:ext>
              <a:ext uri="{C183D7F6-B498-43B3-948B-1728B52AA6E4}">
                <adec:decorative xmlns:adec="http://schemas.microsoft.com/office/drawing/2017/decorative" val="1"/>
              </a:ext>
            </a:extLst>
          </p:cNvPr>
          <p:cNvSpPr/>
          <p:nvPr/>
        </p:nvSpPr>
        <p:spPr>
          <a:xfrm>
            <a:off x="10581483" y="2442552"/>
            <a:ext cx="1014887" cy="99401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endParaRPr lang="en-AU" sz="1800">
              <a:solidFill>
                <a:schemeClr val="accent1"/>
              </a:solidFill>
              <a:latin typeface="+mj-lt"/>
            </a:endParaRPr>
          </a:p>
        </p:txBody>
      </p:sp>
      <p:sp>
        <p:nvSpPr>
          <p:cNvPr id="11" name="Oval 10">
            <a:extLst>
              <a:ext uri="{FF2B5EF4-FFF2-40B4-BE49-F238E27FC236}">
                <a16:creationId xmlns:a16="http://schemas.microsoft.com/office/drawing/2014/main" id="{E7EA616A-D982-977C-E043-40BB3A4E8C4E}"/>
              </a:ext>
              <a:ext uri="{C183D7F6-B498-43B3-948B-1728B52AA6E4}">
                <adec:decorative xmlns:adec="http://schemas.microsoft.com/office/drawing/2017/decorative" val="1"/>
              </a:ext>
            </a:extLst>
          </p:cNvPr>
          <p:cNvSpPr/>
          <p:nvPr/>
        </p:nvSpPr>
        <p:spPr>
          <a:xfrm>
            <a:off x="5800715" y="4488470"/>
            <a:ext cx="1014887" cy="99401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endParaRPr lang="en-AU" sz="1800">
              <a:solidFill>
                <a:schemeClr val="accent1"/>
              </a:solidFill>
              <a:latin typeface="+mj-lt"/>
            </a:endParaRPr>
          </a:p>
        </p:txBody>
      </p:sp>
      <p:sp>
        <p:nvSpPr>
          <p:cNvPr id="12" name="Oval 11">
            <a:extLst>
              <a:ext uri="{FF2B5EF4-FFF2-40B4-BE49-F238E27FC236}">
                <a16:creationId xmlns:a16="http://schemas.microsoft.com/office/drawing/2014/main" id="{29901030-FA98-9660-DFE6-D3478417C438}"/>
              </a:ext>
              <a:ext uri="{C183D7F6-B498-43B3-948B-1728B52AA6E4}">
                <adec:decorative xmlns:adec="http://schemas.microsoft.com/office/drawing/2017/decorative" val="1"/>
              </a:ext>
            </a:extLst>
          </p:cNvPr>
          <p:cNvSpPr/>
          <p:nvPr/>
        </p:nvSpPr>
        <p:spPr>
          <a:xfrm>
            <a:off x="7481290" y="4488470"/>
            <a:ext cx="1014887" cy="99401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endParaRPr lang="en-AU" sz="1800">
              <a:solidFill>
                <a:schemeClr val="accent1"/>
              </a:solidFill>
              <a:latin typeface="+mj-lt"/>
            </a:endParaRPr>
          </a:p>
        </p:txBody>
      </p:sp>
      <p:sp>
        <p:nvSpPr>
          <p:cNvPr id="13" name="Oval 12">
            <a:extLst>
              <a:ext uri="{FF2B5EF4-FFF2-40B4-BE49-F238E27FC236}">
                <a16:creationId xmlns:a16="http://schemas.microsoft.com/office/drawing/2014/main" id="{413B8E25-C5DB-5419-070C-81BE1917C332}"/>
              </a:ext>
              <a:ext uri="{C183D7F6-B498-43B3-948B-1728B52AA6E4}">
                <adec:decorative xmlns:adec="http://schemas.microsoft.com/office/drawing/2017/decorative" val="1"/>
              </a:ext>
            </a:extLst>
          </p:cNvPr>
          <p:cNvSpPr/>
          <p:nvPr/>
        </p:nvSpPr>
        <p:spPr>
          <a:xfrm>
            <a:off x="8994852" y="4488470"/>
            <a:ext cx="1014887" cy="99401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endParaRPr lang="en-AU" sz="1800">
              <a:solidFill>
                <a:schemeClr val="accent1"/>
              </a:solidFill>
              <a:latin typeface="+mj-lt"/>
            </a:endParaRPr>
          </a:p>
        </p:txBody>
      </p:sp>
      <p:sp>
        <p:nvSpPr>
          <p:cNvPr id="14" name="Oval 13">
            <a:extLst>
              <a:ext uri="{FF2B5EF4-FFF2-40B4-BE49-F238E27FC236}">
                <a16:creationId xmlns:a16="http://schemas.microsoft.com/office/drawing/2014/main" id="{1FADA84C-8875-400D-500B-8B5D56E1E622}"/>
              </a:ext>
              <a:ext uri="{C183D7F6-B498-43B3-948B-1728B52AA6E4}">
                <adec:decorative xmlns:adec="http://schemas.microsoft.com/office/drawing/2017/decorative" val="1"/>
              </a:ext>
            </a:extLst>
          </p:cNvPr>
          <p:cNvSpPr/>
          <p:nvPr/>
        </p:nvSpPr>
        <p:spPr>
          <a:xfrm>
            <a:off x="10581482" y="4488470"/>
            <a:ext cx="1014887" cy="99401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endParaRPr lang="en-AU" sz="1800">
              <a:solidFill>
                <a:schemeClr val="accent1"/>
              </a:solidFill>
              <a:latin typeface="+mj-lt"/>
            </a:endParaRPr>
          </a:p>
        </p:txBody>
      </p:sp>
      <p:sp>
        <p:nvSpPr>
          <p:cNvPr id="2" name="Slide Number Placeholder 3">
            <a:extLst>
              <a:ext uri="{FF2B5EF4-FFF2-40B4-BE49-F238E27FC236}">
                <a16:creationId xmlns:a16="http://schemas.microsoft.com/office/drawing/2014/main" id="{EA472844-68F9-72D2-7905-F7659A71C2F9}"/>
              </a:ext>
              <a:ext uri="{C183D7F6-B498-43B3-948B-1728B52AA6E4}">
                <adec:decorative xmlns:adec="http://schemas.microsoft.com/office/drawing/2017/decorative" val="1"/>
              </a:ext>
            </a:extLst>
          </p:cNvPr>
          <p:cNvSpPr>
            <a:spLocks noGrp="1"/>
          </p:cNvSpPr>
          <p:nvPr>
            <p:ph type="sldNum" sz="quarter" idx="16"/>
          </p:nvPr>
        </p:nvSpPr>
        <p:spPr>
          <a:xfrm>
            <a:off x="11124000" y="6516000"/>
            <a:ext cx="720000" cy="180000"/>
          </a:xfrm>
        </p:spPr>
        <p:txBody>
          <a:bodyPr/>
          <a:lstStyle/>
          <a:p>
            <a:pPr>
              <a:spcAft>
                <a:spcPts val="600"/>
              </a:spcAft>
            </a:pPr>
            <a:fld id="{10A01DC5-1685-4615-8240-15192985C6A2}" type="slidenum">
              <a:rPr lang="en-AU" smtClean="0"/>
              <a:pPr>
                <a:spcAft>
                  <a:spcPts val="600"/>
                </a:spcAft>
              </a:pPr>
              <a:t>13</a:t>
            </a:fld>
            <a:endParaRPr lang="en-AU"/>
          </a:p>
        </p:txBody>
      </p:sp>
    </p:spTree>
    <p:extLst>
      <p:ext uri="{BB962C8B-B14F-4D97-AF65-F5344CB8AC3E}">
        <p14:creationId xmlns:p14="http://schemas.microsoft.com/office/powerpoint/2010/main" val="3051445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6670B6D-D8FC-D5E5-9529-A22472507BE5}"/>
              </a:ext>
              <a:ext uri="{C183D7F6-B498-43B3-948B-1728B52AA6E4}">
                <adec:decorative xmlns:adec="http://schemas.microsoft.com/office/drawing/2017/decorative" val="1"/>
              </a:ext>
            </a:extLst>
          </p:cNvPr>
          <p:cNvSpPr/>
          <p:nvPr/>
        </p:nvSpPr>
        <p:spPr>
          <a:xfrm>
            <a:off x="0" y="0"/>
            <a:ext cx="5040000"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ED738AA6-CD41-F838-3CFC-B7C2B5C4837A}"/>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31151" y="1188505"/>
            <a:ext cx="4577698" cy="4480990"/>
          </a:xfrm>
          <a:prstGeom prst="rect">
            <a:avLst/>
          </a:prstGeom>
        </p:spPr>
      </p:pic>
      <p:sp>
        <p:nvSpPr>
          <p:cNvPr id="4" name="Title 3">
            <a:extLst>
              <a:ext uri="{FF2B5EF4-FFF2-40B4-BE49-F238E27FC236}">
                <a16:creationId xmlns:a16="http://schemas.microsoft.com/office/drawing/2014/main" id="{880C0F84-C528-A726-6D08-0AF549433E03}"/>
              </a:ext>
            </a:extLst>
          </p:cNvPr>
          <p:cNvSpPr>
            <a:spLocks noGrp="1"/>
          </p:cNvSpPr>
          <p:nvPr>
            <p:ph type="title"/>
          </p:nvPr>
        </p:nvSpPr>
        <p:spPr/>
        <p:txBody>
          <a:bodyPr/>
          <a:lstStyle/>
          <a:p>
            <a:r>
              <a:rPr lang="en-AU" dirty="0">
                <a:latin typeface="Arial" panose="020B0604020202020204" pitchFamily="34" charset="0"/>
                <a:cs typeface="Arial" panose="020B0604020202020204" pitchFamily="34" charset="0"/>
              </a:rPr>
              <a:t>Musical terms – Duration</a:t>
            </a:r>
          </a:p>
        </p:txBody>
      </p:sp>
      <p:sp>
        <p:nvSpPr>
          <p:cNvPr id="6" name="Text Placeholder 5">
            <a:extLst>
              <a:ext uri="{FF2B5EF4-FFF2-40B4-BE49-F238E27FC236}">
                <a16:creationId xmlns:a16="http://schemas.microsoft.com/office/drawing/2014/main" id="{09E8F95C-E9B2-C872-3924-E38C255A662C}"/>
              </a:ext>
            </a:extLst>
          </p:cNvPr>
          <p:cNvSpPr>
            <a:spLocks noGrp="1"/>
          </p:cNvSpPr>
          <p:nvPr>
            <p:ph type="body" sz="quarter" idx="17"/>
          </p:nvPr>
        </p:nvSpPr>
        <p:spPr/>
        <p:txBody>
          <a:bodyPr vert="horz" lIns="0" tIns="0" rIns="0" bIns="0" rtlCol="0" anchor="t">
            <a:noAutofit/>
          </a:bodyPr>
          <a:lstStyle/>
          <a:p>
            <a:pPr>
              <a:spcAft>
                <a:spcPts val="600"/>
              </a:spcAft>
            </a:pPr>
            <a:r>
              <a:rPr lang="en-AU" sz="1800" dirty="0">
                <a:latin typeface="Arial"/>
                <a:cs typeface="Arial"/>
              </a:rPr>
              <a:t>Duration refers to the lengths of sounds and silences in music. </a:t>
            </a:r>
          </a:p>
          <a:p>
            <a:pPr>
              <a:spcAft>
                <a:spcPts val="600"/>
              </a:spcAft>
            </a:pPr>
            <a:r>
              <a:rPr lang="en-AU" sz="1800" dirty="0">
                <a:latin typeface="Arial"/>
                <a:cs typeface="Arial"/>
              </a:rPr>
              <a:t>Some key terms include:</a:t>
            </a:r>
          </a:p>
          <a:p>
            <a:pPr marL="285750" indent="-285750">
              <a:spcAft>
                <a:spcPts val="600"/>
              </a:spcAft>
              <a:buFont typeface="Arial" panose="020B0604020202020204" pitchFamily="34" charset="0"/>
              <a:buChar char="•"/>
            </a:pPr>
            <a:r>
              <a:rPr lang="en-AU" sz="1800" dirty="0">
                <a:latin typeface="Arial"/>
                <a:cs typeface="Arial"/>
              </a:rPr>
              <a:t>beat</a:t>
            </a:r>
            <a:endParaRPr lang="en-AU" sz="1800" dirty="0">
              <a:latin typeface="Arial" panose="020B0604020202020204" pitchFamily="34" charset="0"/>
              <a:cs typeface="Arial" panose="020B0604020202020204" pitchFamily="34" charset="0"/>
            </a:endParaRPr>
          </a:p>
          <a:p>
            <a:pPr marL="285750" indent="-285750">
              <a:spcAft>
                <a:spcPts val="600"/>
              </a:spcAft>
              <a:buFont typeface="Arial" panose="020B0604020202020204" pitchFamily="34" charset="0"/>
              <a:buChar char="•"/>
            </a:pPr>
            <a:r>
              <a:rPr lang="en-AU" sz="1800" dirty="0">
                <a:latin typeface="Arial"/>
                <a:cs typeface="Arial"/>
              </a:rPr>
              <a:t>tempo</a:t>
            </a:r>
            <a:endParaRPr lang="en-AU" sz="1800" dirty="0">
              <a:latin typeface="Arial" panose="020B0604020202020204" pitchFamily="34" charset="0"/>
              <a:cs typeface="Arial" panose="020B0604020202020204" pitchFamily="34" charset="0"/>
            </a:endParaRPr>
          </a:p>
          <a:p>
            <a:pPr marL="285750" indent="-285750">
              <a:spcAft>
                <a:spcPts val="600"/>
              </a:spcAft>
              <a:buFont typeface="Arial" panose="020B0604020202020204" pitchFamily="34" charset="0"/>
              <a:buChar char="•"/>
            </a:pPr>
            <a:r>
              <a:rPr lang="en-AU" sz="1800" dirty="0">
                <a:latin typeface="Arial"/>
                <a:cs typeface="Arial"/>
              </a:rPr>
              <a:t>notes and rest values</a:t>
            </a:r>
          </a:p>
          <a:p>
            <a:pPr marL="285750" indent="-285750">
              <a:spcAft>
                <a:spcPts val="600"/>
              </a:spcAft>
              <a:buFont typeface="Arial" panose="020B0604020202020204" pitchFamily="34" charset="0"/>
              <a:buChar char="•"/>
            </a:pPr>
            <a:r>
              <a:rPr lang="en-AU" sz="1800" dirty="0">
                <a:latin typeface="Arial"/>
                <a:cs typeface="Arial"/>
              </a:rPr>
              <a:t>rhythm and rhythmic devices.</a:t>
            </a:r>
            <a:endParaRPr lang="en-AU" sz="1800"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29442BF3-4F23-569D-9930-F15ECC563685}"/>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t>14</a:t>
            </a:fld>
            <a:endParaRPr lang="en-AU"/>
          </a:p>
        </p:txBody>
      </p:sp>
    </p:spTree>
    <p:extLst>
      <p:ext uri="{BB962C8B-B14F-4D97-AF65-F5344CB8AC3E}">
        <p14:creationId xmlns:p14="http://schemas.microsoft.com/office/powerpoint/2010/main" val="1902819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0C0F84-C528-A726-6D08-0AF549433E03}"/>
              </a:ext>
            </a:extLst>
          </p:cNvPr>
          <p:cNvSpPr>
            <a:spLocks noGrp="1"/>
          </p:cNvSpPr>
          <p:nvPr>
            <p:ph type="title"/>
          </p:nvPr>
        </p:nvSpPr>
        <p:spPr/>
        <p:txBody>
          <a:bodyPr/>
          <a:lstStyle/>
          <a:p>
            <a:r>
              <a:rPr lang="en-AU" dirty="0">
                <a:latin typeface="Arial" panose="020B0604020202020204" pitchFamily="34" charset="0"/>
                <a:cs typeface="Arial" panose="020B0604020202020204" pitchFamily="34" charset="0"/>
              </a:rPr>
              <a:t>Element of music and definitions</a:t>
            </a:r>
          </a:p>
        </p:txBody>
      </p:sp>
      <p:sp>
        <p:nvSpPr>
          <p:cNvPr id="6" name="Text Placeholder 5">
            <a:extLst>
              <a:ext uri="{FF2B5EF4-FFF2-40B4-BE49-F238E27FC236}">
                <a16:creationId xmlns:a16="http://schemas.microsoft.com/office/drawing/2014/main" id="{09E8F95C-E9B2-C872-3924-E38C255A662C}"/>
              </a:ext>
            </a:extLst>
          </p:cNvPr>
          <p:cNvSpPr>
            <a:spLocks noGrp="1"/>
          </p:cNvSpPr>
          <p:nvPr>
            <p:ph type="body" sz="quarter" idx="18"/>
          </p:nvPr>
        </p:nvSpPr>
        <p:spPr/>
        <p:txBody>
          <a:bodyPr/>
          <a:lstStyle/>
          <a:p>
            <a:r>
              <a:rPr lang="en-AU" dirty="0">
                <a:latin typeface="Arial" panose="020B0604020202020204" pitchFamily="34" charset="0"/>
                <a:cs typeface="Arial" panose="020B0604020202020204" pitchFamily="34" charset="0"/>
              </a:rPr>
              <a:t>Musical terms</a:t>
            </a:r>
          </a:p>
        </p:txBody>
      </p:sp>
      <p:sp>
        <p:nvSpPr>
          <p:cNvPr id="3" name="TextBox 2">
            <a:extLst>
              <a:ext uri="{FF2B5EF4-FFF2-40B4-BE49-F238E27FC236}">
                <a16:creationId xmlns:a16="http://schemas.microsoft.com/office/drawing/2014/main" id="{13914DA8-F1B1-EEE7-5398-CF310B195428}"/>
              </a:ext>
            </a:extLst>
          </p:cNvPr>
          <p:cNvSpPr txBox="1"/>
          <p:nvPr/>
        </p:nvSpPr>
        <p:spPr>
          <a:xfrm>
            <a:off x="1737511" y="1667605"/>
            <a:ext cx="1008178" cy="310015"/>
          </a:xfrm>
          <a:prstGeom prst="rect">
            <a:avLst/>
          </a:prstGeom>
          <a:noFill/>
        </p:spPr>
        <p:txBody>
          <a:bodyPr wrap="square" lIns="0" tIns="0" rIns="0" bIns="0" rtlCol="0">
            <a:noAutofit/>
          </a:bodyPr>
          <a:lstStyle/>
          <a:p>
            <a:pPr algn="ctr"/>
            <a:r>
              <a:rPr lang="en-AU" sz="1800" b="1" dirty="0">
                <a:solidFill>
                  <a:schemeClr val="accent1"/>
                </a:solidFill>
                <a:latin typeface="Arial" panose="020B0604020202020204" pitchFamily="34" charset="0"/>
                <a:cs typeface="Arial" panose="020B0604020202020204" pitchFamily="34" charset="0"/>
              </a:rPr>
              <a:t>Beat</a:t>
            </a:r>
          </a:p>
        </p:txBody>
      </p:sp>
      <p:sp>
        <p:nvSpPr>
          <p:cNvPr id="9" name="Oval 8">
            <a:extLst>
              <a:ext uri="{FF2B5EF4-FFF2-40B4-BE49-F238E27FC236}">
                <a16:creationId xmlns:a16="http://schemas.microsoft.com/office/drawing/2014/main" id="{AFEF97FF-4794-D14F-F22A-3AEFF7507918}"/>
              </a:ext>
            </a:extLst>
          </p:cNvPr>
          <p:cNvSpPr/>
          <p:nvPr/>
        </p:nvSpPr>
        <p:spPr>
          <a:xfrm>
            <a:off x="258864" y="2099887"/>
            <a:ext cx="3960109" cy="416129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635000">
              <a:lnSpc>
                <a:spcPct val="150000"/>
              </a:lnSpc>
              <a:spcAft>
                <a:spcPts val="600"/>
              </a:spcAft>
            </a:pPr>
            <a:r>
              <a:rPr lang="en-AU" sz="1800" dirty="0">
                <a:solidFill>
                  <a:schemeClr val="bg1"/>
                </a:solidFill>
                <a:latin typeface="Arial" panose="020B0604020202020204" pitchFamily="34" charset="0"/>
                <a:ea typeface="+mn-lt"/>
                <a:cs typeface="Arial" panose="020B0604020202020204" pitchFamily="34" charset="0"/>
              </a:rPr>
              <a:t>a regular, </a:t>
            </a:r>
          </a:p>
          <a:p>
            <a:pPr marL="635000">
              <a:lnSpc>
                <a:spcPct val="150000"/>
              </a:lnSpc>
              <a:spcAft>
                <a:spcPts val="600"/>
              </a:spcAft>
            </a:pPr>
            <a:r>
              <a:rPr lang="en-AU" sz="1800" dirty="0">
                <a:solidFill>
                  <a:schemeClr val="bg1"/>
                </a:solidFill>
                <a:latin typeface="Arial" panose="020B0604020202020204" pitchFamily="34" charset="0"/>
                <a:ea typeface="+mn-lt"/>
                <a:cs typeface="Arial" panose="020B0604020202020204" pitchFamily="34" charset="0"/>
              </a:rPr>
              <a:t>constant pulse</a:t>
            </a:r>
            <a:endParaRPr lang="en-US" sz="1800" dirty="0">
              <a:solidFill>
                <a:schemeClr val="bg1"/>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72980A19-C923-775D-5507-BC030434AB80}"/>
              </a:ext>
            </a:extLst>
          </p:cNvPr>
          <p:cNvSpPr txBox="1"/>
          <p:nvPr/>
        </p:nvSpPr>
        <p:spPr>
          <a:xfrm>
            <a:off x="5068260" y="1655353"/>
            <a:ext cx="1626341" cy="434374"/>
          </a:xfrm>
          <a:prstGeom prst="rect">
            <a:avLst/>
          </a:prstGeom>
          <a:noFill/>
        </p:spPr>
        <p:txBody>
          <a:bodyPr wrap="square" lIns="0" tIns="0" rIns="0" bIns="0" rtlCol="0">
            <a:noAutofit/>
          </a:bodyPr>
          <a:lstStyle/>
          <a:p>
            <a:pPr algn="ctr"/>
            <a:r>
              <a:rPr lang="en-AU" sz="1800" b="1" dirty="0">
                <a:solidFill>
                  <a:schemeClr val="accent1"/>
                </a:solidFill>
                <a:latin typeface="Arial" panose="020B0604020202020204" pitchFamily="34" charset="0"/>
                <a:cs typeface="Arial" panose="020B0604020202020204" pitchFamily="34" charset="0"/>
              </a:rPr>
              <a:t>Rhythm</a:t>
            </a:r>
          </a:p>
        </p:txBody>
      </p:sp>
      <p:sp>
        <p:nvSpPr>
          <p:cNvPr id="11" name="Oval 10">
            <a:extLst>
              <a:ext uri="{FF2B5EF4-FFF2-40B4-BE49-F238E27FC236}">
                <a16:creationId xmlns:a16="http://schemas.microsoft.com/office/drawing/2014/main" id="{B13DB959-D3CA-A9C7-308D-24E68DB2888C}"/>
              </a:ext>
            </a:extLst>
          </p:cNvPr>
          <p:cNvSpPr/>
          <p:nvPr/>
        </p:nvSpPr>
        <p:spPr>
          <a:xfrm>
            <a:off x="3882827" y="2190888"/>
            <a:ext cx="4004108" cy="407148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450850">
              <a:lnSpc>
                <a:spcPct val="150000"/>
              </a:lnSpc>
              <a:spcAft>
                <a:spcPts val="600"/>
              </a:spcAft>
            </a:pPr>
            <a:r>
              <a:rPr lang="en-AU" sz="1800" dirty="0">
                <a:solidFill>
                  <a:schemeClr val="bg1"/>
                </a:solidFill>
                <a:latin typeface="Arial" panose="020B0604020202020204" pitchFamily="34" charset="0"/>
                <a:ea typeface="+mn-lt"/>
                <a:cs typeface="Arial" panose="020B0604020202020204" pitchFamily="34" charset="0"/>
              </a:rPr>
              <a:t>the arrangement or pattern of long and short sounds and silences</a:t>
            </a:r>
            <a:endParaRPr lang="en-US" sz="1800" dirty="0">
              <a:solidFill>
                <a:schemeClr val="bg1"/>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F9416BE9-F292-356C-C466-1ED53863308E}"/>
              </a:ext>
            </a:extLst>
          </p:cNvPr>
          <p:cNvSpPr txBox="1"/>
          <p:nvPr/>
        </p:nvSpPr>
        <p:spPr>
          <a:xfrm>
            <a:off x="9074180" y="1665513"/>
            <a:ext cx="1413160" cy="434374"/>
          </a:xfrm>
          <a:prstGeom prst="rect">
            <a:avLst/>
          </a:prstGeom>
          <a:noFill/>
        </p:spPr>
        <p:txBody>
          <a:bodyPr wrap="square" lIns="0" tIns="0" rIns="0" bIns="0" rtlCol="0">
            <a:noAutofit/>
          </a:bodyPr>
          <a:lstStyle/>
          <a:p>
            <a:pPr algn="ctr"/>
            <a:r>
              <a:rPr lang="en-AU" sz="1800" b="1">
                <a:solidFill>
                  <a:schemeClr val="accent1"/>
                </a:solidFill>
                <a:latin typeface="Arial" panose="020B0604020202020204" pitchFamily="34" charset="0"/>
                <a:cs typeface="Arial" panose="020B0604020202020204" pitchFamily="34" charset="0"/>
              </a:rPr>
              <a:t>Canon</a:t>
            </a:r>
          </a:p>
        </p:txBody>
      </p:sp>
      <p:sp>
        <p:nvSpPr>
          <p:cNvPr id="14" name="Oval 13">
            <a:extLst>
              <a:ext uri="{FF2B5EF4-FFF2-40B4-BE49-F238E27FC236}">
                <a16:creationId xmlns:a16="http://schemas.microsoft.com/office/drawing/2014/main" id="{93A02797-1C4A-B600-B3A8-97A7DE11BB6A}"/>
              </a:ext>
            </a:extLst>
          </p:cNvPr>
          <p:cNvSpPr/>
          <p:nvPr/>
        </p:nvSpPr>
        <p:spPr>
          <a:xfrm>
            <a:off x="7711019" y="2190888"/>
            <a:ext cx="4139483" cy="407148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407988">
              <a:lnSpc>
                <a:spcPct val="150000"/>
              </a:lnSpc>
              <a:spcAft>
                <a:spcPts val="600"/>
              </a:spcAft>
            </a:pPr>
            <a:r>
              <a:rPr lang="en-AU" sz="1800" dirty="0">
                <a:solidFill>
                  <a:schemeClr val="bg1"/>
                </a:solidFill>
                <a:latin typeface="Arial" panose="020B0604020202020204" pitchFamily="34" charset="0"/>
                <a:ea typeface="+mn-lt"/>
                <a:cs typeface="Arial" panose="020B0604020202020204" pitchFamily="34" charset="0"/>
              </a:rPr>
              <a:t>where 2 or more parts sing/play the same melody but start at different times</a:t>
            </a:r>
            <a:endParaRPr lang="en-US" sz="1800" dirty="0">
              <a:solidFill>
                <a:schemeClr val="bg1"/>
              </a:solidFill>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29442BF3-4F23-569D-9930-F15ECC56368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15</a:t>
            </a:fld>
            <a:endParaRPr lang="en-AU"/>
          </a:p>
        </p:txBody>
      </p:sp>
    </p:spTree>
    <p:extLst>
      <p:ext uri="{BB962C8B-B14F-4D97-AF65-F5344CB8AC3E}">
        <p14:creationId xmlns:p14="http://schemas.microsoft.com/office/powerpoint/2010/main" val="1708968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3C2F565-F297-86E6-8512-2F48A7BEF9B3}"/>
              </a:ext>
            </a:extLst>
          </p:cNvPr>
          <p:cNvSpPr>
            <a:spLocks noGrp="1"/>
          </p:cNvSpPr>
          <p:nvPr>
            <p:ph type="title"/>
          </p:nvPr>
        </p:nvSpPr>
        <p:spPr/>
        <p:txBody>
          <a:bodyPr/>
          <a:lstStyle/>
          <a:p>
            <a:r>
              <a:rPr lang="en-AU" dirty="0">
                <a:latin typeface="Arial" panose="020B0604020202020204" pitchFamily="34" charset="0"/>
                <a:cs typeface="Arial" panose="020B0604020202020204" pitchFamily="34" charset="0"/>
              </a:rPr>
              <a:t>Beat circles (2)</a:t>
            </a:r>
          </a:p>
        </p:txBody>
      </p:sp>
      <p:sp>
        <p:nvSpPr>
          <p:cNvPr id="8" name="Text Placeholder 7">
            <a:extLst>
              <a:ext uri="{FF2B5EF4-FFF2-40B4-BE49-F238E27FC236}">
                <a16:creationId xmlns:a16="http://schemas.microsoft.com/office/drawing/2014/main" id="{559C0AFC-396A-A145-7868-9956733DC8A8}"/>
              </a:ext>
            </a:extLst>
          </p:cNvPr>
          <p:cNvSpPr>
            <a:spLocks noGrp="1"/>
          </p:cNvSpPr>
          <p:nvPr>
            <p:ph type="body" sz="quarter" idx="18"/>
          </p:nvPr>
        </p:nvSpPr>
        <p:spPr/>
        <p:txBody>
          <a:bodyPr/>
          <a:lstStyle/>
          <a:p>
            <a:r>
              <a:rPr lang="en-AU" dirty="0">
                <a:latin typeface="Arial" panose="020B0604020202020204" pitchFamily="34" charset="0"/>
                <a:cs typeface="Arial" panose="020B0604020202020204" pitchFamily="34" charset="0"/>
              </a:rPr>
              <a:t>Hot Cross Buns</a:t>
            </a:r>
          </a:p>
        </p:txBody>
      </p:sp>
      <p:sp>
        <p:nvSpPr>
          <p:cNvPr id="7" name="Content Placeholder 6">
            <a:extLst>
              <a:ext uri="{FF2B5EF4-FFF2-40B4-BE49-F238E27FC236}">
                <a16:creationId xmlns:a16="http://schemas.microsoft.com/office/drawing/2014/main" id="{E25577B7-FB37-CA76-7C5E-B339CD82BD94}"/>
              </a:ext>
            </a:extLst>
          </p:cNvPr>
          <p:cNvSpPr>
            <a:spLocks noGrp="1"/>
          </p:cNvSpPr>
          <p:nvPr>
            <p:ph idx="4294967295"/>
          </p:nvPr>
        </p:nvSpPr>
        <p:spPr>
          <a:xfrm>
            <a:off x="356722" y="1619250"/>
            <a:ext cx="2900828" cy="2242527"/>
          </a:xfrm>
        </p:spPr>
        <p:txBody>
          <a:bodyPr vert="horz" lIns="0" tIns="0" rIns="0" bIns="0" rtlCol="0" anchor="t">
            <a:noAutofit/>
          </a:bodyPr>
          <a:lstStyle/>
          <a:p>
            <a:r>
              <a:rPr lang="en-AU" sz="1800" dirty="0">
                <a:latin typeface="Arial" panose="020B0604020202020204" pitchFamily="34" charset="0"/>
                <a:cs typeface="Arial" panose="020B0604020202020204" pitchFamily="34" charset="0"/>
              </a:rPr>
              <a:t>Hot cross buns,</a:t>
            </a:r>
            <a:endParaRPr lang="en-US" sz="1800" dirty="0">
              <a:latin typeface="Arial" panose="020B0604020202020204" pitchFamily="34" charset="0"/>
              <a:cs typeface="Arial" panose="020B0604020202020204" pitchFamily="34" charset="0"/>
            </a:endParaRPr>
          </a:p>
          <a:p>
            <a:r>
              <a:rPr lang="en-AU" sz="1800" dirty="0">
                <a:latin typeface="Arial" panose="020B0604020202020204" pitchFamily="34" charset="0"/>
                <a:cs typeface="Arial" panose="020B0604020202020204" pitchFamily="34" charset="0"/>
              </a:rPr>
              <a:t>hot cross buns.</a:t>
            </a:r>
          </a:p>
          <a:p>
            <a:r>
              <a:rPr lang="en-AU" sz="1800" dirty="0">
                <a:latin typeface="Arial" panose="020B0604020202020204" pitchFamily="34" charset="0"/>
                <a:cs typeface="Arial" panose="020B0604020202020204" pitchFamily="34" charset="0"/>
              </a:rPr>
              <a:t>One a penny, 2 a penny,</a:t>
            </a:r>
          </a:p>
          <a:p>
            <a:r>
              <a:rPr lang="en-AU" sz="1800" dirty="0">
                <a:latin typeface="Arial" panose="020B0604020202020204" pitchFamily="34" charset="0"/>
                <a:cs typeface="Arial" panose="020B0604020202020204" pitchFamily="34" charset="0"/>
              </a:rPr>
              <a:t>hot cross buns.</a:t>
            </a:r>
          </a:p>
        </p:txBody>
      </p:sp>
      <p:pic>
        <p:nvPicPr>
          <p:cNvPr id="3" name="Picture 2" descr="Crotchet note">
            <a:extLst>
              <a:ext uri="{FF2B5EF4-FFF2-40B4-BE49-F238E27FC236}">
                <a16:creationId xmlns:a16="http://schemas.microsoft.com/office/drawing/2014/main" id="{80857001-90EE-33EE-AB59-F79CA7D352C1}"/>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413796" y="4969962"/>
            <a:ext cx="365809" cy="994775"/>
          </a:xfrm>
          <a:prstGeom prst="rect">
            <a:avLst/>
          </a:prstGeom>
        </p:spPr>
      </p:pic>
      <p:pic>
        <p:nvPicPr>
          <p:cNvPr id="10" name="Picture 9" descr="Crotchet rest symbol.">
            <a:extLst>
              <a:ext uri="{FF2B5EF4-FFF2-40B4-BE49-F238E27FC236}">
                <a16:creationId xmlns:a16="http://schemas.microsoft.com/office/drawing/2014/main" id="{B81BB217-3020-BF96-62CF-D08234D05004}"/>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576862" y="4906053"/>
            <a:ext cx="526827" cy="1245134"/>
          </a:xfrm>
          <a:prstGeom prst="rect">
            <a:avLst/>
          </a:prstGeom>
        </p:spPr>
      </p:pic>
      <p:pic>
        <p:nvPicPr>
          <p:cNvPr id="47" name="Picture 46" descr="A pair of quavers.">
            <a:extLst>
              <a:ext uri="{FF2B5EF4-FFF2-40B4-BE49-F238E27FC236}">
                <a16:creationId xmlns:a16="http://schemas.microsoft.com/office/drawing/2014/main" id="{2FC1BFB1-6BA3-F48B-726C-476B26D20AFF}"/>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635749" y="4969962"/>
            <a:ext cx="1015782" cy="999472"/>
          </a:xfrm>
          <a:prstGeom prst="rect">
            <a:avLst/>
          </a:prstGeom>
        </p:spPr>
      </p:pic>
      <p:sp>
        <p:nvSpPr>
          <p:cNvPr id="13" name="Oval 12">
            <a:extLst>
              <a:ext uri="{FF2B5EF4-FFF2-40B4-BE49-F238E27FC236}">
                <a16:creationId xmlns:a16="http://schemas.microsoft.com/office/drawing/2014/main" id="{73FBE30A-674C-355D-9A14-D401BC3A0D68}"/>
              </a:ext>
              <a:ext uri="{C183D7F6-B498-43B3-948B-1728B52AA6E4}">
                <adec:decorative xmlns:adec="http://schemas.microsoft.com/office/drawing/2017/decorative" val="1"/>
              </a:ext>
            </a:extLst>
          </p:cNvPr>
          <p:cNvSpPr/>
          <p:nvPr/>
        </p:nvSpPr>
        <p:spPr>
          <a:xfrm>
            <a:off x="10763317" y="1442427"/>
            <a:ext cx="1014887" cy="99401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endParaRPr lang="en-AU" sz="1800">
              <a:solidFill>
                <a:schemeClr val="accent1"/>
              </a:solidFill>
              <a:latin typeface="+mj-lt"/>
            </a:endParaRPr>
          </a:p>
        </p:txBody>
      </p:sp>
      <p:sp>
        <p:nvSpPr>
          <p:cNvPr id="15" name="Oval 14">
            <a:extLst>
              <a:ext uri="{FF2B5EF4-FFF2-40B4-BE49-F238E27FC236}">
                <a16:creationId xmlns:a16="http://schemas.microsoft.com/office/drawing/2014/main" id="{254A653D-9DF7-BA4D-8D45-F26887D579EF}"/>
              </a:ext>
              <a:ext uri="{C183D7F6-B498-43B3-948B-1728B52AA6E4}">
                <adec:decorative xmlns:adec="http://schemas.microsoft.com/office/drawing/2017/decorative" val="1"/>
              </a:ext>
            </a:extLst>
          </p:cNvPr>
          <p:cNvSpPr/>
          <p:nvPr/>
        </p:nvSpPr>
        <p:spPr>
          <a:xfrm>
            <a:off x="6305617" y="1442427"/>
            <a:ext cx="1014887" cy="99401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endParaRPr lang="en-AU" sz="1800">
              <a:solidFill>
                <a:schemeClr val="accent1"/>
              </a:solidFill>
              <a:latin typeface="+mj-lt"/>
            </a:endParaRPr>
          </a:p>
        </p:txBody>
      </p:sp>
      <p:sp>
        <p:nvSpPr>
          <p:cNvPr id="17" name="Oval 16">
            <a:extLst>
              <a:ext uri="{FF2B5EF4-FFF2-40B4-BE49-F238E27FC236}">
                <a16:creationId xmlns:a16="http://schemas.microsoft.com/office/drawing/2014/main" id="{63CD3EEF-ADB5-2BEF-0985-F97DBBD6CC4C}"/>
              </a:ext>
              <a:ext uri="{C183D7F6-B498-43B3-948B-1728B52AA6E4}">
                <adec:decorative xmlns:adec="http://schemas.microsoft.com/office/drawing/2017/decorative" val="1"/>
              </a:ext>
            </a:extLst>
          </p:cNvPr>
          <p:cNvSpPr/>
          <p:nvPr/>
        </p:nvSpPr>
        <p:spPr>
          <a:xfrm>
            <a:off x="7829617" y="1442427"/>
            <a:ext cx="1014887" cy="99401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endParaRPr lang="en-AU" sz="1800">
              <a:solidFill>
                <a:schemeClr val="accent1"/>
              </a:solidFill>
              <a:latin typeface="+mj-lt"/>
            </a:endParaRPr>
          </a:p>
        </p:txBody>
      </p:sp>
      <p:sp>
        <p:nvSpPr>
          <p:cNvPr id="19" name="Oval 18">
            <a:extLst>
              <a:ext uri="{FF2B5EF4-FFF2-40B4-BE49-F238E27FC236}">
                <a16:creationId xmlns:a16="http://schemas.microsoft.com/office/drawing/2014/main" id="{576E0DFA-8281-59DF-AF22-35B9B498AE25}"/>
              </a:ext>
              <a:ext uri="{C183D7F6-B498-43B3-948B-1728B52AA6E4}">
                <adec:decorative xmlns:adec="http://schemas.microsoft.com/office/drawing/2017/decorative" val="1"/>
              </a:ext>
            </a:extLst>
          </p:cNvPr>
          <p:cNvSpPr/>
          <p:nvPr/>
        </p:nvSpPr>
        <p:spPr>
          <a:xfrm>
            <a:off x="9277417" y="1442427"/>
            <a:ext cx="1014887" cy="99401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endParaRPr lang="en-AU" sz="1800">
              <a:solidFill>
                <a:schemeClr val="accent1"/>
              </a:solidFill>
              <a:latin typeface="+mj-lt"/>
            </a:endParaRPr>
          </a:p>
        </p:txBody>
      </p:sp>
      <p:sp>
        <p:nvSpPr>
          <p:cNvPr id="21" name="Oval 20">
            <a:extLst>
              <a:ext uri="{FF2B5EF4-FFF2-40B4-BE49-F238E27FC236}">
                <a16:creationId xmlns:a16="http://schemas.microsoft.com/office/drawing/2014/main" id="{ED26FB76-C901-4F06-C48C-2E437BC31688}"/>
              </a:ext>
              <a:ext uri="{C183D7F6-B498-43B3-948B-1728B52AA6E4}">
                <adec:decorative xmlns:adec="http://schemas.microsoft.com/office/drawing/2017/decorative" val="1"/>
              </a:ext>
            </a:extLst>
          </p:cNvPr>
          <p:cNvSpPr/>
          <p:nvPr/>
        </p:nvSpPr>
        <p:spPr>
          <a:xfrm>
            <a:off x="6305617" y="2594952"/>
            <a:ext cx="1014887" cy="99401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endParaRPr lang="en-AU" sz="1800">
              <a:solidFill>
                <a:schemeClr val="accent1"/>
              </a:solidFill>
              <a:latin typeface="+mj-lt"/>
            </a:endParaRPr>
          </a:p>
        </p:txBody>
      </p:sp>
      <p:sp>
        <p:nvSpPr>
          <p:cNvPr id="23" name="Oval 22">
            <a:extLst>
              <a:ext uri="{FF2B5EF4-FFF2-40B4-BE49-F238E27FC236}">
                <a16:creationId xmlns:a16="http://schemas.microsoft.com/office/drawing/2014/main" id="{1B32B471-6FA9-1B28-1A6E-2083BB024BC6}"/>
              </a:ext>
              <a:ext uri="{C183D7F6-B498-43B3-948B-1728B52AA6E4}">
                <adec:decorative xmlns:adec="http://schemas.microsoft.com/office/drawing/2017/decorative" val="1"/>
              </a:ext>
            </a:extLst>
          </p:cNvPr>
          <p:cNvSpPr/>
          <p:nvPr/>
        </p:nvSpPr>
        <p:spPr>
          <a:xfrm>
            <a:off x="7829617" y="2594952"/>
            <a:ext cx="1014887" cy="99401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endParaRPr lang="en-AU" sz="1800">
              <a:solidFill>
                <a:schemeClr val="accent1"/>
              </a:solidFill>
              <a:latin typeface="+mj-lt"/>
            </a:endParaRPr>
          </a:p>
        </p:txBody>
      </p:sp>
      <p:sp>
        <p:nvSpPr>
          <p:cNvPr id="25" name="Oval 24">
            <a:extLst>
              <a:ext uri="{FF2B5EF4-FFF2-40B4-BE49-F238E27FC236}">
                <a16:creationId xmlns:a16="http://schemas.microsoft.com/office/drawing/2014/main" id="{613DE8EC-8002-5FA0-77D9-B6EDD61DAE25}"/>
              </a:ext>
              <a:ext uri="{C183D7F6-B498-43B3-948B-1728B52AA6E4}">
                <adec:decorative xmlns:adec="http://schemas.microsoft.com/office/drawing/2017/decorative" val="1"/>
              </a:ext>
            </a:extLst>
          </p:cNvPr>
          <p:cNvSpPr/>
          <p:nvPr/>
        </p:nvSpPr>
        <p:spPr>
          <a:xfrm>
            <a:off x="9277417" y="2594952"/>
            <a:ext cx="1014887" cy="99401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endParaRPr lang="en-AU" sz="1800">
              <a:solidFill>
                <a:schemeClr val="accent1"/>
              </a:solidFill>
              <a:latin typeface="+mj-lt"/>
            </a:endParaRPr>
          </a:p>
        </p:txBody>
      </p:sp>
      <p:sp>
        <p:nvSpPr>
          <p:cNvPr id="27" name="Oval 26">
            <a:extLst>
              <a:ext uri="{FF2B5EF4-FFF2-40B4-BE49-F238E27FC236}">
                <a16:creationId xmlns:a16="http://schemas.microsoft.com/office/drawing/2014/main" id="{F3D70B17-F119-2CF1-3193-459412B5060C}"/>
              </a:ext>
              <a:ext uri="{C183D7F6-B498-43B3-948B-1728B52AA6E4}">
                <adec:decorative xmlns:adec="http://schemas.microsoft.com/office/drawing/2017/decorative" val="1"/>
              </a:ext>
            </a:extLst>
          </p:cNvPr>
          <p:cNvSpPr/>
          <p:nvPr/>
        </p:nvSpPr>
        <p:spPr>
          <a:xfrm>
            <a:off x="10763317" y="2594952"/>
            <a:ext cx="1014887" cy="99401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endParaRPr lang="en-AU" sz="1800">
              <a:solidFill>
                <a:schemeClr val="accent1"/>
              </a:solidFill>
              <a:latin typeface="+mj-lt"/>
            </a:endParaRPr>
          </a:p>
        </p:txBody>
      </p:sp>
      <p:sp>
        <p:nvSpPr>
          <p:cNvPr id="29" name="Oval 28">
            <a:extLst>
              <a:ext uri="{FF2B5EF4-FFF2-40B4-BE49-F238E27FC236}">
                <a16:creationId xmlns:a16="http://schemas.microsoft.com/office/drawing/2014/main" id="{02568856-CEF4-C64A-39A5-2017040F9BC7}"/>
              </a:ext>
              <a:ext uri="{C183D7F6-B498-43B3-948B-1728B52AA6E4}">
                <adec:decorative xmlns:adec="http://schemas.microsoft.com/office/drawing/2017/decorative" val="1"/>
              </a:ext>
            </a:extLst>
          </p:cNvPr>
          <p:cNvSpPr/>
          <p:nvPr/>
        </p:nvSpPr>
        <p:spPr>
          <a:xfrm>
            <a:off x="6305617" y="3861777"/>
            <a:ext cx="1014887" cy="99401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endParaRPr lang="en-AU" sz="1800">
              <a:solidFill>
                <a:schemeClr val="accent1"/>
              </a:solidFill>
              <a:latin typeface="+mj-lt"/>
            </a:endParaRPr>
          </a:p>
        </p:txBody>
      </p:sp>
      <p:sp>
        <p:nvSpPr>
          <p:cNvPr id="31" name="Oval 30">
            <a:extLst>
              <a:ext uri="{FF2B5EF4-FFF2-40B4-BE49-F238E27FC236}">
                <a16:creationId xmlns:a16="http://schemas.microsoft.com/office/drawing/2014/main" id="{D33A857D-79FF-766A-867C-C0DE83247DC0}"/>
              </a:ext>
              <a:ext uri="{C183D7F6-B498-43B3-948B-1728B52AA6E4}">
                <adec:decorative xmlns:adec="http://schemas.microsoft.com/office/drawing/2017/decorative" val="1"/>
              </a:ext>
            </a:extLst>
          </p:cNvPr>
          <p:cNvSpPr/>
          <p:nvPr/>
        </p:nvSpPr>
        <p:spPr>
          <a:xfrm>
            <a:off x="7829617" y="3861777"/>
            <a:ext cx="1014887" cy="99401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endParaRPr lang="en-AU" sz="1800">
              <a:solidFill>
                <a:schemeClr val="accent1"/>
              </a:solidFill>
              <a:latin typeface="+mj-lt"/>
            </a:endParaRPr>
          </a:p>
        </p:txBody>
      </p:sp>
      <p:sp>
        <p:nvSpPr>
          <p:cNvPr id="33" name="Oval 32">
            <a:extLst>
              <a:ext uri="{FF2B5EF4-FFF2-40B4-BE49-F238E27FC236}">
                <a16:creationId xmlns:a16="http://schemas.microsoft.com/office/drawing/2014/main" id="{F4C729CB-59AC-D58D-DDFE-65D4D2FF2283}"/>
              </a:ext>
              <a:ext uri="{C183D7F6-B498-43B3-948B-1728B52AA6E4}">
                <adec:decorative xmlns:adec="http://schemas.microsoft.com/office/drawing/2017/decorative" val="1"/>
              </a:ext>
            </a:extLst>
          </p:cNvPr>
          <p:cNvSpPr/>
          <p:nvPr/>
        </p:nvSpPr>
        <p:spPr>
          <a:xfrm>
            <a:off x="9277417" y="3861777"/>
            <a:ext cx="1014887" cy="99401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endParaRPr lang="en-AU" sz="1800">
              <a:solidFill>
                <a:schemeClr val="accent1"/>
              </a:solidFill>
              <a:latin typeface="+mj-lt"/>
            </a:endParaRPr>
          </a:p>
        </p:txBody>
      </p:sp>
      <p:sp>
        <p:nvSpPr>
          <p:cNvPr id="35" name="Oval 34">
            <a:extLst>
              <a:ext uri="{FF2B5EF4-FFF2-40B4-BE49-F238E27FC236}">
                <a16:creationId xmlns:a16="http://schemas.microsoft.com/office/drawing/2014/main" id="{135EB0FB-DC4D-98B8-6D5D-10210593B2EA}"/>
              </a:ext>
              <a:ext uri="{C183D7F6-B498-43B3-948B-1728B52AA6E4}">
                <adec:decorative xmlns:adec="http://schemas.microsoft.com/office/drawing/2017/decorative" val="1"/>
              </a:ext>
            </a:extLst>
          </p:cNvPr>
          <p:cNvSpPr/>
          <p:nvPr/>
        </p:nvSpPr>
        <p:spPr>
          <a:xfrm>
            <a:off x="10763317" y="3861777"/>
            <a:ext cx="1014887" cy="99401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endParaRPr lang="en-AU" sz="1800">
              <a:solidFill>
                <a:schemeClr val="accent1"/>
              </a:solidFill>
              <a:latin typeface="+mj-lt"/>
            </a:endParaRPr>
          </a:p>
        </p:txBody>
      </p:sp>
      <p:sp>
        <p:nvSpPr>
          <p:cNvPr id="37" name="Oval 36">
            <a:extLst>
              <a:ext uri="{FF2B5EF4-FFF2-40B4-BE49-F238E27FC236}">
                <a16:creationId xmlns:a16="http://schemas.microsoft.com/office/drawing/2014/main" id="{BF6B1EF9-58CA-61D1-8065-534A9C7ED495}"/>
              </a:ext>
              <a:ext uri="{C183D7F6-B498-43B3-948B-1728B52AA6E4}">
                <adec:decorative xmlns:adec="http://schemas.microsoft.com/office/drawing/2017/decorative" val="1"/>
              </a:ext>
            </a:extLst>
          </p:cNvPr>
          <p:cNvSpPr/>
          <p:nvPr/>
        </p:nvSpPr>
        <p:spPr>
          <a:xfrm>
            <a:off x="6305617" y="5157177"/>
            <a:ext cx="1014887" cy="99401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endParaRPr lang="en-AU" sz="1800">
              <a:solidFill>
                <a:schemeClr val="accent1"/>
              </a:solidFill>
              <a:latin typeface="+mj-lt"/>
            </a:endParaRPr>
          </a:p>
        </p:txBody>
      </p:sp>
      <p:sp>
        <p:nvSpPr>
          <p:cNvPr id="39" name="Oval 38">
            <a:extLst>
              <a:ext uri="{FF2B5EF4-FFF2-40B4-BE49-F238E27FC236}">
                <a16:creationId xmlns:a16="http://schemas.microsoft.com/office/drawing/2014/main" id="{B5D86AE2-AC2F-0D8A-9C97-74E5743F8646}"/>
              </a:ext>
              <a:ext uri="{C183D7F6-B498-43B3-948B-1728B52AA6E4}">
                <adec:decorative xmlns:adec="http://schemas.microsoft.com/office/drawing/2017/decorative" val="1"/>
              </a:ext>
            </a:extLst>
          </p:cNvPr>
          <p:cNvSpPr/>
          <p:nvPr/>
        </p:nvSpPr>
        <p:spPr>
          <a:xfrm>
            <a:off x="7829617" y="5157177"/>
            <a:ext cx="1014887" cy="99401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endParaRPr lang="en-AU" sz="1800">
              <a:solidFill>
                <a:schemeClr val="accent1"/>
              </a:solidFill>
              <a:latin typeface="+mj-lt"/>
            </a:endParaRPr>
          </a:p>
        </p:txBody>
      </p:sp>
      <p:sp>
        <p:nvSpPr>
          <p:cNvPr id="41" name="Oval 40">
            <a:extLst>
              <a:ext uri="{FF2B5EF4-FFF2-40B4-BE49-F238E27FC236}">
                <a16:creationId xmlns:a16="http://schemas.microsoft.com/office/drawing/2014/main" id="{2726E76B-E554-AAC3-93D6-F31E4C22A0D1}"/>
              </a:ext>
              <a:ext uri="{C183D7F6-B498-43B3-948B-1728B52AA6E4}">
                <adec:decorative xmlns:adec="http://schemas.microsoft.com/office/drawing/2017/decorative" val="1"/>
              </a:ext>
            </a:extLst>
          </p:cNvPr>
          <p:cNvSpPr/>
          <p:nvPr/>
        </p:nvSpPr>
        <p:spPr>
          <a:xfrm>
            <a:off x="9277417" y="5147652"/>
            <a:ext cx="1014887" cy="99401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endParaRPr lang="en-AU" sz="1800">
              <a:solidFill>
                <a:schemeClr val="accent1"/>
              </a:solidFill>
              <a:latin typeface="+mj-lt"/>
            </a:endParaRPr>
          </a:p>
        </p:txBody>
      </p:sp>
      <p:sp>
        <p:nvSpPr>
          <p:cNvPr id="43" name="Oval 42">
            <a:extLst>
              <a:ext uri="{FF2B5EF4-FFF2-40B4-BE49-F238E27FC236}">
                <a16:creationId xmlns:a16="http://schemas.microsoft.com/office/drawing/2014/main" id="{79E82E44-E680-1E17-B73A-D594BEFC25DA}"/>
              </a:ext>
              <a:ext uri="{C183D7F6-B498-43B3-948B-1728B52AA6E4}">
                <adec:decorative xmlns:adec="http://schemas.microsoft.com/office/drawing/2017/decorative" val="1"/>
              </a:ext>
            </a:extLst>
          </p:cNvPr>
          <p:cNvSpPr/>
          <p:nvPr/>
        </p:nvSpPr>
        <p:spPr>
          <a:xfrm>
            <a:off x="10763317" y="5157177"/>
            <a:ext cx="1014887" cy="99401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endParaRPr lang="en-AU" sz="1800">
              <a:solidFill>
                <a:schemeClr val="accent1"/>
              </a:solidFill>
              <a:latin typeface="+mj-lt"/>
            </a:endParaRPr>
          </a:p>
        </p:txBody>
      </p:sp>
      <p:sp>
        <p:nvSpPr>
          <p:cNvPr id="4" name="Slide Number Placeholder 3">
            <a:extLst>
              <a:ext uri="{FF2B5EF4-FFF2-40B4-BE49-F238E27FC236}">
                <a16:creationId xmlns:a16="http://schemas.microsoft.com/office/drawing/2014/main" id="{0A1F1210-3556-4BB7-1C77-703CBA7878B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16</a:t>
            </a:fld>
            <a:endParaRPr lang="en-AU" dirty="0"/>
          </a:p>
        </p:txBody>
      </p:sp>
    </p:spTree>
    <p:extLst>
      <p:ext uri="{BB962C8B-B14F-4D97-AF65-F5344CB8AC3E}">
        <p14:creationId xmlns:p14="http://schemas.microsoft.com/office/powerpoint/2010/main" val="2167291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Picture Placeholder 75">
            <a:extLst>
              <a:ext uri="{FF2B5EF4-FFF2-40B4-BE49-F238E27FC236}">
                <a16:creationId xmlns:a16="http://schemas.microsoft.com/office/drawing/2014/main" id="{0803E2A4-3A2D-2D88-228B-2EC36AA33216}"/>
              </a:ext>
              <a:ext uri="{C183D7F6-B498-43B3-948B-1728B52AA6E4}">
                <adec:decorative xmlns:adec="http://schemas.microsoft.com/office/drawing/2017/decorative" val="1"/>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a:ext>
            </a:extLst>
          </a:blip>
          <a:srcRect/>
          <a:stretch/>
        </p:blipFill>
        <p:spPr>
          <a:xfrm>
            <a:off x="0" y="0"/>
            <a:ext cx="5040000" cy="6858000"/>
          </a:xfrm>
          <a:prstGeom prst="rect">
            <a:avLst/>
          </a:prstGeom>
        </p:spPr>
      </p:pic>
      <p:sp>
        <p:nvSpPr>
          <p:cNvPr id="4" name="Title 3">
            <a:extLst>
              <a:ext uri="{FF2B5EF4-FFF2-40B4-BE49-F238E27FC236}">
                <a16:creationId xmlns:a16="http://schemas.microsoft.com/office/drawing/2014/main" id="{880C0F84-C528-A726-6D08-0AF549433E03}"/>
              </a:ext>
            </a:extLst>
          </p:cNvPr>
          <p:cNvSpPr>
            <a:spLocks noGrp="1"/>
          </p:cNvSpPr>
          <p:nvPr>
            <p:ph type="title"/>
          </p:nvPr>
        </p:nvSpPr>
        <p:spPr/>
        <p:txBody>
          <a:bodyPr/>
          <a:lstStyle/>
          <a:p>
            <a:r>
              <a:rPr lang="en-AU" dirty="0">
                <a:latin typeface="Arial" panose="020B0604020202020204" pitchFamily="34" charset="0"/>
                <a:cs typeface="Arial" panose="020B0604020202020204" pitchFamily="34" charset="0"/>
              </a:rPr>
              <a:t>Hot Cross Buns</a:t>
            </a:r>
          </a:p>
        </p:txBody>
      </p:sp>
      <p:sp>
        <p:nvSpPr>
          <p:cNvPr id="15" name="Text Placeholder 14">
            <a:extLst>
              <a:ext uri="{FF2B5EF4-FFF2-40B4-BE49-F238E27FC236}">
                <a16:creationId xmlns:a16="http://schemas.microsoft.com/office/drawing/2014/main" id="{D20DD97E-5184-A2B9-EC1F-45BE3BBBB4EC}"/>
              </a:ext>
            </a:extLst>
          </p:cNvPr>
          <p:cNvSpPr>
            <a:spLocks noGrp="1"/>
          </p:cNvSpPr>
          <p:nvPr>
            <p:ph type="body" sz="quarter" idx="18"/>
          </p:nvPr>
        </p:nvSpPr>
        <p:spPr/>
        <p:txBody>
          <a:bodyPr/>
          <a:lstStyle/>
          <a:p>
            <a:r>
              <a:rPr lang="en-US" dirty="0"/>
              <a:t>Answer</a:t>
            </a:r>
          </a:p>
        </p:txBody>
      </p:sp>
      <p:grpSp>
        <p:nvGrpSpPr>
          <p:cNvPr id="8" name="Group 7" descr="Crochet note">
            <a:extLst>
              <a:ext uri="{FF2B5EF4-FFF2-40B4-BE49-F238E27FC236}">
                <a16:creationId xmlns:a16="http://schemas.microsoft.com/office/drawing/2014/main" id="{FE0CA8ED-2B86-C8DE-AA3B-1E88A130DE0F}"/>
              </a:ext>
            </a:extLst>
          </p:cNvPr>
          <p:cNvGrpSpPr/>
          <p:nvPr/>
        </p:nvGrpSpPr>
        <p:grpSpPr>
          <a:xfrm>
            <a:off x="5740871" y="1810193"/>
            <a:ext cx="396657" cy="438410"/>
            <a:chOff x="5740871" y="1810193"/>
            <a:chExt cx="396657" cy="438410"/>
          </a:xfrm>
        </p:grpSpPr>
        <p:sp>
          <p:nvSpPr>
            <p:cNvPr id="37" name="Flowchart: Connector 2" descr="Crotchet note.">
              <a:extLst>
                <a:ext uri="{FF2B5EF4-FFF2-40B4-BE49-F238E27FC236}">
                  <a16:creationId xmlns:a16="http://schemas.microsoft.com/office/drawing/2014/main" id="{FB82DCCB-CC70-B84E-8F28-DEAA3B37B7C2}"/>
                </a:ext>
              </a:extLst>
            </p:cNvPr>
            <p:cNvSpPr/>
            <p:nvPr/>
          </p:nvSpPr>
          <p:spPr>
            <a:xfrm>
              <a:off x="5740871" y="1810193"/>
              <a:ext cx="396657" cy="438410"/>
            </a:xfrm>
            <a:prstGeom prst="flowChartConnector">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descr="File:Quarter note with upwards stem.svg - Wikimedia Commons">
              <a:extLst>
                <a:ext uri="{FF2B5EF4-FFF2-40B4-BE49-F238E27FC236}">
                  <a16:creationId xmlns:a16="http://schemas.microsoft.com/office/drawing/2014/main" id="{56132C4A-7367-2518-741A-D4731D9414FA}"/>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896980" y="1929713"/>
              <a:ext cx="73536" cy="191022"/>
            </a:xfrm>
            <a:prstGeom prst="rect">
              <a:avLst/>
            </a:prstGeom>
          </p:spPr>
        </p:pic>
      </p:grpSp>
      <p:grpSp>
        <p:nvGrpSpPr>
          <p:cNvPr id="9" name="Group 8" descr="Crochet note">
            <a:extLst>
              <a:ext uri="{FF2B5EF4-FFF2-40B4-BE49-F238E27FC236}">
                <a16:creationId xmlns:a16="http://schemas.microsoft.com/office/drawing/2014/main" id="{1D2540C7-9DAB-36C4-49FB-D2AD22D56D0A}"/>
              </a:ext>
            </a:extLst>
          </p:cNvPr>
          <p:cNvGrpSpPr/>
          <p:nvPr/>
        </p:nvGrpSpPr>
        <p:grpSpPr>
          <a:xfrm>
            <a:off x="6523057" y="1810193"/>
            <a:ext cx="396657" cy="438410"/>
            <a:chOff x="6523057" y="1810193"/>
            <a:chExt cx="396657" cy="438410"/>
          </a:xfrm>
        </p:grpSpPr>
        <p:sp>
          <p:nvSpPr>
            <p:cNvPr id="47" name="Flowchart: Connector 9" descr="Crotchet note.">
              <a:extLst>
                <a:ext uri="{FF2B5EF4-FFF2-40B4-BE49-F238E27FC236}">
                  <a16:creationId xmlns:a16="http://schemas.microsoft.com/office/drawing/2014/main" id="{74AEA969-5F5F-3755-650D-D43A8D032C70}"/>
                </a:ext>
              </a:extLst>
            </p:cNvPr>
            <p:cNvSpPr/>
            <p:nvPr/>
          </p:nvSpPr>
          <p:spPr>
            <a:xfrm>
              <a:off x="6523057" y="1810193"/>
              <a:ext cx="396657" cy="438410"/>
            </a:xfrm>
            <a:prstGeom prst="flowChartConnector">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 name="Picture 48" descr="File:Quarter note with upwards stem.svg - Wikimedia Commons">
              <a:extLst>
                <a:ext uri="{FF2B5EF4-FFF2-40B4-BE49-F238E27FC236}">
                  <a16:creationId xmlns:a16="http://schemas.microsoft.com/office/drawing/2014/main" id="{273657EB-EC4C-2430-EAF0-C8BFD58E485D}"/>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679856" y="1929712"/>
              <a:ext cx="73536" cy="191022"/>
            </a:xfrm>
            <a:prstGeom prst="rect">
              <a:avLst/>
            </a:prstGeom>
          </p:spPr>
        </p:pic>
      </p:grpSp>
      <p:grpSp>
        <p:nvGrpSpPr>
          <p:cNvPr id="10" name="Group 9" descr="Crochet note">
            <a:extLst>
              <a:ext uri="{FF2B5EF4-FFF2-40B4-BE49-F238E27FC236}">
                <a16:creationId xmlns:a16="http://schemas.microsoft.com/office/drawing/2014/main" id="{6CA1D0CC-E273-B5D2-BDCD-3134C3E37AC5}"/>
              </a:ext>
            </a:extLst>
          </p:cNvPr>
          <p:cNvGrpSpPr/>
          <p:nvPr/>
        </p:nvGrpSpPr>
        <p:grpSpPr>
          <a:xfrm>
            <a:off x="7305934" y="1810193"/>
            <a:ext cx="396657" cy="438410"/>
            <a:chOff x="7305934" y="1810193"/>
            <a:chExt cx="396657" cy="438410"/>
          </a:xfrm>
        </p:grpSpPr>
        <p:sp>
          <p:nvSpPr>
            <p:cNvPr id="48" name="Flowchart: Connector 10" descr="Crotchet note.">
              <a:extLst>
                <a:ext uri="{FF2B5EF4-FFF2-40B4-BE49-F238E27FC236}">
                  <a16:creationId xmlns:a16="http://schemas.microsoft.com/office/drawing/2014/main" id="{94F55A09-FE0C-EC8E-FFB0-7C7AEF27C76B}"/>
                </a:ext>
              </a:extLst>
            </p:cNvPr>
            <p:cNvSpPr/>
            <p:nvPr/>
          </p:nvSpPr>
          <p:spPr>
            <a:xfrm>
              <a:off x="7305934" y="1810193"/>
              <a:ext cx="396657" cy="438410"/>
            </a:xfrm>
            <a:prstGeom prst="flowChartConnector">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Picture 49" descr="File:Quarter note with upwards stem.svg - Wikimedia Commons">
              <a:extLst>
                <a:ext uri="{FF2B5EF4-FFF2-40B4-BE49-F238E27FC236}">
                  <a16:creationId xmlns:a16="http://schemas.microsoft.com/office/drawing/2014/main" id="{D5A2BEC9-16CE-62B3-A130-1ACFDEF1B0D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465284" y="1929712"/>
              <a:ext cx="73536" cy="191022"/>
            </a:xfrm>
            <a:prstGeom prst="rect">
              <a:avLst/>
            </a:prstGeom>
          </p:spPr>
        </p:pic>
      </p:grpSp>
      <p:grpSp>
        <p:nvGrpSpPr>
          <p:cNvPr id="11" name="Group 10" descr="Crochet rest">
            <a:extLst>
              <a:ext uri="{FF2B5EF4-FFF2-40B4-BE49-F238E27FC236}">
                <a16:creationId xmlns:a16="http://schemas.microsoft.com/office/drawing/2014/main" id="{2E909DCE-6BE7-B109-7671-CEDB3D3EC0B5}"/>
              </a:ext>
            </a:extLst>
          </p:cNvPr>
          <p:cNvGrpSpPr/>
          <p:nvPr/>
        </p:nvGrpSpPr>
        <p:grpSpPr>
          <a:xfrm>
            <a:off x="8297577" y="1810193"/>
            <a:ext cx="396657" cy="438410"/>
            <a:chOff x="8297577" y="1810193"/>
            <a:chExt cx="396657" cy="438410"/>
          </a:xfrm>
        </p:grpSpPr>
        <p:sp>
          <p:nvSpPr>
            <p:cNvPr id="46" name="Flowchart: Connector 8" descr="Crotchet rest.">
              <a:extLst>
                <a:ext uri="{FF2B5EF4-FFF2-40B4-BE49-F238E27FC236}">
                  <a16:creationId xmlns:a16="http://schemas.microsoft.com/office/drawing/2014/main" id="{4295D0EC-CCB7-9F55-6423-B64D5A3FDDBC}"/>
                </a:ext>
              </a:extLst>
            </p:cNvPr>
            <p:cNvSpPr/>
            <p:nvPr/>
          </p:nvSpPr>
          <p:spPr>
            <a:xfrm>
              <a:off x="8297577" y="1810193"/>
              <a:ext cx="396657" cy="438410"/>
            </a:xfrm>
            <a:prstGeom prst="flowChartConnector">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3" name="Picture 72" descr="A crotchet rest">
              <a:extLst>
                <a:ext uri="{FF2B5EF4-FFF2-40B4-BE49-F238E27FC236}">
                  <a16:creationId xmlns:a16="http://schemas.microsoft.com/office/drawing/2014/main" id="{A90D956C-37A4-1B6D-82CC-15966E53CB8A}"/>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8445168" y="1876999"/>
              <a:ext cx="114469" cy="304801"/>
            </a:xfrm>
            <a:prstGeom prst="rect">
              <a:avLst/>
            </a:prstGeom>
          </p:spPr>
        </p:pic>
      </p:grpSp>
      <p:sp>
        <p:nvSpPr>
          <p:cNvPr id="3" name="TextBox 2">
            <a:extLst>
              <a:ext uri="{FF2B5EF4-FFF2-40B4-BE49-F238E27FC236}">
                <a16:creationId xmlns:a16="http://schemas.microsoft.com/office/drawing/2014/main" id="{4C7D4A6C-61E4-C66E-47B2-033CC7F301C5}"/>
              </a:ext>
            </a:extLst>
          </p:cNvPr>
          <p:cNvSpPr txBox="1"/>
          <p:nvPr/>
        </p:nvSpPr>
        <p:spPr>
          <a:xfrm>
            <a:off x="5714816" y="2301319"/>
            <a:ext cx="3074894" cy="351902"/>
          </a:xfrm>
          <a:prstGeom prst="rect">
            <a:avLst/>
          </a:prstGeom>
          <a:noFill/>
        </p:spPr>
        <p:txBody>
          <a:bodyPr wrap="square" lIns="0" tIns="0" rIns="0" bIns="0" rtlCol="0">
            <a:noAutofit/>
          </a:bodyPr>
          <a:lstStyle/>
          <a:p>
            <a:r>
              <a:rPr lang="en-AU" sz="1800" dirty="0"/>
              <a:t>Hot     cross       buns,</a:t>
            </a:r>
          </a:p>
          <a:p>
            <a:pPr algn="l"/>
            <a:endParaRPr lang="en-AU" sz="1800" dirty="0"/>
          </a:p>
        </p:txBody>
      </p:sp>
      <p:grpSp>
        <p:nvGrpSpPr>
          <p:cNvPr id="12" name="Group 11" descr="Crochet note">
            <a:extLst>
              <a:ext uri="{FF2B5EF4-FFF2-40B4-BE49-F238E27FC236}">
                <a16:creationId xmlns:a16="http://schemas.microsoft.com/office/drawing/2014/main" id="{44C9B20F-7843-DDB3-1E78-D32A0F8E317B}"/>
              </a:ext>
            </a:extLst>
          </p:cNvPr>
          <p:cNvGrpSpPr/>
          <p:nvPr/>
        </p:nvGrpSpPr>
        <p:grpSpPr>
          <a:xfrm>
            <a:off x="5698427" y="2801837"/>
            <a:ext cx="396657" cy="438410"/>
            <a:chOff x="5698427" y="2801837"/>
            <a:chExt cx="396657" cy="438410"/>
          </a:xfrm>
        </p:grpSpPr>
        <p:sp>
          <p:nvSpPr>
            <p:cNvPr id="51" name="Flowchart: Connector 15" descr="Crotchet note.">
              <a:extLst>
                <a:ext uri="{FF2B5EF4-FFF2-40B4-BE49-F238E27FC236}">
                  <a16:creationId xmlns:a16="http://schemas.microsoft.com/office/drawing/2014/main" id="{B76B149F-A04A-3A0E-5110-4C05C336DF0B}"/>
                </a:ext>
              </a:extLst>
            </p:cNvPr>
            <p:cNvSpPr/>
            <p:nvPr/>
          </p:nvSpPr>
          <p:spPr>
            <a:xfrm>
              <a:off x="5698427" y="2801837"/>
              <a:ext cx="396657" cy="438410"/>
            </a:xfrm>
            <a:prstGeom prst="flowChartConnector">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Picture 62" descr="File:Quarter note with upwards stem.svg - Wikimedia Commons">
              <a:extLst>
                <a:ext uri="{FF2B5EF4-FFF2-40B4-BE49-F238E27FC236}">
                  <a16:creationId xmlns:a16="http://schemas.microsoft.com/office/drawing/2014/main" id="{3D261A0F-9023-A003-330B-5441981FE2F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865664" y="2921356"/>
              <a:ext cx="73536" cy="191022"/>
            </a:xfrm>
            <a:prstGeom prst="rect">
              <a:avLst/>
            </a:prstGeom>
          </p:spPr>
        </p:pic>
      </p:grpSp>
      <p:grpSp>
        <p:nvGrpSpPr>
          <p:cNvPr id="13" name="Group 12" descr="Crochet note">
            <a:extLst>
              <a:ext uri="{FF2B5EF4-FFF2-40B4-BE49-F238E27FC236}">
                <a16:creationId xmlns:a16="http://schemas.microsoft.com/office/drawing/2014/main" id="{EF8A4375-11BD-A8FE-0362-E1BC8962DC85}"/>
              </a:ext>
            </a:extLst>
          </p:cNvPr>
          <p:cNvGrpSpPr/>
          <p:nvPr/>
        </p:nvGrpSpPr>
        <p:grpSpPr>
          <a:xfrm>
            <a:off x="6523057" y="2801837"/>
            <a:ext cx="396657" cy="438410"/>
            <a:chOff x="6523057" y="2801837"/>
            <a:chExt cx="396657" cy="438410"/>
          </a:xfrm>
        </p:grpSpPr>
        <p:sp>
          <p:nvSpPr>
            <p:cNvPr id="52" name="Flowchart: Connector 16" descr="Crotchet note.">
              <a:extLst>
                <a:ext uri="{FF2B5EF4-FFF2-40B4-BE49-F238E27FC236}">
                  <a16:creationId xmlns:a16="http://schemas.microsoft.com/office/drawing/2014/main" id="{C9715550-9852-383D-423F-AA3F242B7058}"/>
                </a:ext>
              </a:extLst>
            </p:cNvPr>
            <p:cNvSpPr/>
            <p:nvPr/>
          </p:nvSpPr>
          <p:spPr>
            <a:xfrm>
              <a:off x="6523057" y="2801837"/>
              <a:ext cx="396657" cy="438410"/>
            </a:xfrm>
            <a:prstGeom prst="flowChartConnector">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4" name="Picture 63" descr="File:Quarter note with upwards stem.svg - Wikimedia Commons">
              <a:extLst>
                <a:ext uri="{FF2B5EF4-FFF2-40B4-BE49-F238E27FC236}">
                  <a16:creationId xmlns:a16="http://schemas.microsoft.com/office/drawing/2014/main" id="{3BC9C647-F2B1-961D-0CA0-6D12E201829F}"/>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679856" y="2921356"/>
              <a:ext cx="73536" cy="191022"/>
            </a:xfrm>
            <a:prstGeom prst="rect">
              <a:avLst/>
            </a:prstGeom>
          </p:spPr>
        </p:pic>
      </p:grpSp>
      <p:grpSp>
        <p:nvGrpSpPr>
          <p:cNvPr id="14" name="Group 13" descr="Crochet note">
            <a:extLst>
              <a:ext uri="{FF2B5EF4-FFF2-40B4-BE49-F238E27FC236}">
                <a16:creationId xmlns:a16="http://schemas.microsoft.com/office/drawing/2014/main" id="{52B68D2C-C528-489B-C9C8-FF8C5FA8ABCF}"/>
              </a:ext>
            </a:extLst>
          </p:cNvPr>
          <p:cNvGrpSpPr/>
          <p:nvPr/>
        </p:nvGrpSpPr>
        <p:grpSpPr>
          <a:xfrm>
            <a:off x="7305933" y="2801837"/>
            <a:ext cx="396657" cy="438410"/>
            <a:chOff x="7305933" y="2801837"/>
            <a:chExt cx="396657" cy="438410"/>
          </a:xfrm>
        </p:grpSpPr>
        <p:sp>
          <p:nvSpPr>
            <p:cNvPr id="53" name="Flowchart: Connector 17" descr="Crotchet note.">
              <a:extLst>
                <a:ext uri="{FF2B5EF4-FFF2-40B4-BE49-F238E27FC236}">
                  <a16:creationId xmlns:a16="http://schemas.microsoft.com/office/drawing/2014/main" id="{CB27778C-F5C7-11E3-30FF-52649B8167A7}"/>
                </a:ext>
              </a:extLst>
            </p:cNvPr>
            <p:cNvSpPr/>
            <p:nvPr/>
          </p:nvSpPr>
          <p:spPr>
            <a:xfrm>
              <a:off x="7305933" y="2801837"/>
              <a:ext cx="396657" cy="438410"/>
            </a:xfrm>
            <a:prstGeom prst="flowChartConnector">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5" name="Picture 64" descr="File:Quarter note with upwards stem.svg - Wikimedia Commons">
              <a:extLst>
                <a:ext uri="{FF2B5EF4-FFF2-40B4-BE49-F238E27FC236}">
                  <a16:creationId xmlns:a16="http://schemas.microsoft.com/office/drawing/2014/main" id="{81DF7207-6540-6EBB-9271-75B00D17D5DD}"/>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462732" y="2921356"/>
              <a:ext cx="73536" cy="191022"/>
            </a:xfrm>
            <a:prstGeom prst="rect">
              <a:avLst/>
            </a:prstGeom>
          </p:spPr>
        </p:pic>
      </p:grpSp>
      <p:grpSp>
        <p:nvGrpSpPr>
          <p:cNvPr id="16" name="Group 15" descr="Crochet rest">
            <a:extLst>
              <a:ext uri="{FF2B5EF4-FFF2-40B4-BE49-F238E27FC236}">
                <a16:creationId xmlns:a16="http://schemas.microsoft.com/office/drawing/2014/main" id="{05E3D17A-B265-EA98-7FD3-7E6E997DF4DA}"/>
              </a:ext>
            </a:extLst>
          </p:cNvPr>
          <p:cNvGrpSpPr/>
          <p:nvPr/>
        </p:nvGrpSpPr>
        <p:grpSpPr>
          <a:xfrm>
            <a:off x="8297578" y="2801837"/>
            <a:ext cx="396657" cy="438410"/>
            <a:chOff x="8297578" y="2801837"/>
            <a:chExt cx="396657" cy="438410"/>
          </a:xfrm>
        </p:grpSpPr>
        <p:sp>
          <p:nvSpPr>
            <p:cNvPr id="54" name="Flowchart: Connector 18" descr="crotchet rest">
              <a:extLst>
                <a:ext uri="{FF2B5EF4-FFF2-40B4-BE49-F238E27FC236}">
                  <a16:creationId xmlns:a16="http://schemas.microsoft.com/office/drawing/2014/main" id="{9C611221-4D71-D5DF-BBE7-611D9FE3C9E0}"/>
                </a:ext>
              </a:extLst>
            </p:cNvPr>
            <p:cNvSpPr/>
            <p:nvPr/>
          </p:nvSpPr>
          <p:spPr>
            <a:xfrm>
              <a:off x="8297578" y="2801837"/>
              <a:ext cx="396657" cy="438410"/>
            </a:xfrm>
            <a:prstGeom prst="flowChartConnector">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4" name="Picture 73" descr="A crotchet rest.">
              <a:extLst>
                <a:ext uri="{FF2B5EF4-FFF2-40B4-BE49-F238E27FC236}">
                  <a16:creationId xmlns:a16="http://schemas.microsoft.com/office/drawing/2014/main" id="{CAEC52AF-5036-6382-D3D6-6D896B835B4E}"/>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8428235" y="2879081"/>
              <a:ext cx="114469" cy="304801"/>
            </a:xfrm>
            <a:prstGeom prst="rect">
              <a:avLst/>
            </a:prstGeom>
          </p:spPr>
        </p:pic>
      </p:grpSp>
      <p:sp>
        <p:nvSpPr>
          <p:cNvPr id="5" name="TextBox 4">
            <a:extLst>
              <a:ext uri="{FF2B5EF4-FFF2-40B4-BE49-F238E27FC236}">
                <a16:creationId xmlns:a16="http://schemas.microsoft.com/office/drawing/2014/main" id="{D7C908BA-5B4A-C5BE-34C5-F33CC4F8881E}"/>
              </a:ext>
            </a:extLst>
          </p:cNvPr>
          <p:cNvSpPr txBox="1"/>
          <p:nvPr/>
        </p:nvSpPr>
        <p:spPr>
          <a:xfrm>
            <a:off x="5719690" y="3396070"/>
            <a:ext cx="3074894" cy="351902"/>
          </a:xfrm>
          <a:prstGeom prst="rect">
            <a:avLst/>
          </a:prstGeom>
          <a:noFill/>
        </p:spPr>
        <p:txBody>
          <a:bodyPr wrap="square" lIns="0" tIns="0" rIns="0" bIns="0" rtlCol="0">
            <a:noAutofit/>
          </a:bodyPr>
          <a:lstStyle/>
          <a:p>
            <a:r>
              <a:rPr lang="en-AU" sz="1800" dirty="0"/>
              <a:t>hot     cross       buns.</a:t>
            </a:r>
          </a:p>
        </p:txBody>
      </p:sp>
      <p:grpSp>
        <p:nvGrpSpPr>
          <p:cNvPr id="17" name="Group 16" descr="Pair of quavers">
            <a:extLst>
              <a:ext uri="{FF2B5EF4-FFF2-40B4-BE49-F238E27FC236}">
                <a16:creationId xmlns:a16="http://schemas.microsoft.com/office/drawing/2014/main" id="{247192C2-AAD8-98C5-FB73-7761377BB638}"/>
              </a:ext>
            </a:extLst>
          </p:cNvPr>
          <p:cNvGrpSpPr/>
          <p:nvPr/>
        </p:nvGrpSpPr>
        <p:grpSpPr>
          <a:xfrm>
            <a:off x="5899485" y="3991810"/>
            <a:ext cx="396657" cy="438410"/>
            <a:chOff x="5899485" y="3991810"/>
            <a:chExt cx="396657" cy="438410"/>
          </a:xfrm>
        </p:grpSpPr>
        <p:sp>
          <p:nvSpPr>
            <p:cNvPr id="55" name="Flowchart: Connector 19" descr="Pair of quavers.">
              <a:extLst>
                <a:ext uri="{FF2B5EF4-FFF2-40B4-BE49-F238E27FC236}">
                  <a16:creationId xmlns:a16="http://schemas.microsoft.com/office/drawing/2014/main" id="{FE1BCCB8-B153-D9EC-C4FA-B33D98F26A98}"/>
                </a:ext>
              </a:extLst>
            </p:cNvPr>
            <p:cNvSpPr/>
            <p:nvPr/>
          </p:nvSpPr>
          <p:spPr>
            <a:xfrm>
              <a:off x="5899485" y="3991810"/>
              <a:ext cx="396657" cy="438410"/>
            </a:xfrm>
            <a:prstGeom prst="flowChartConnector">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000">
                <a:solidFill>
                  <a:srgbClr val="22272B"/>
                </a:solidFill>
                <a:latin typeface="MS UI Gothic"/>
                <a:ea typeface="MS UI Gothic"/>
              </a:endParaRPr>
            </a:p>
          </p:txBody>
        </p:sp>
        <p:pic>
          <p:nvPicPr>
            <p:cNvPr id="69" name="Picture 68" descr="a pair of quaver notes">
              <a:extLst>
                <a:ext uri="{FF2B5EF4-FFF2-40B4-BE49-F238E27FC236}">
                  <a16:creationId xmlns:a16="http://schemas.microsoft.com/office/drawing/2014/main" id="{C45FF94F-7C08-64D9-FEF0-7503BEC42AA4}"/>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969454" y="4107934"/>
              <a:ext cx="243344" cy="206158"/>
            </a:xfrm>
            <a:prstGeom prst="rect">
              <a:avLst/>
            </a:prstGeom>
          </p:spPr>
        </p:pic>
      </p:grpSp>
      <p:grpSp>
        <p:nvGrpSpPr>
          <p:cNvPr id="18" name="Group 17" descr="Pair of quavers">
            <a:extLst>
              <a:ext uri="{FF2B5EF4-FFF2-40B4-BE49-F238E27FC236}">
                <a16:creationId xmlns:a16="http://schemas.microsoft.com/office/drawing/2014/main" id="{2EF35BB9-6A92-3F2A-6F2B-BE5CFBF3A330}"/>
              </a:ext>
            </a:extLst>
          </p:cNvPr>
          <p:cNvGrpSpPr/>
          <p:nvPr/>
        </p:nvGrpSpPr>
        <p:grpSpPr>
          <a:xfrm>
            <a:off x="6713207" y="3993420"/>
            <a:ext cx="396657" cy="438410"/>
            <a:chOff x="6713207" y="3993420"/>
            <a:chExt cx="396657" cy="438410"/>
          </a:xfrm>
        </p:grpSpPr>
        <p:sp>
          <p:nvSpPr>
            <p:cNvPr id="56" name="Flowchart: Connector 20" descr="Pair of quavers.">
              <a:extLst>
                <a:ext uri="{FF2B5EF4-FFF2-40B4-BE49-F238E27FC236}">
                  <a16:creationId xmlns:a16="http://schemas.microsoft.com/office/drawing/2014/main" id="{F18250E2-1230-712B-5556-4785EEC8F87C}"/>
                </a:ext>
              </a:extLst>
            </p:cNvPr>
            <p:cNvSpPr/>
            <p:nvPr/>
          </p:nvSpPr>
          <p:spPr>
            <a:xfrm>
              <a:off x="6713207" y="3993420"/>
              <a:ext cx="396657" cy="438410"/>
            </a:xfrm>
            <a:prstGeom prst="flowChartConnector">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000">
                <a:solidFill>
                  <a:srgbClr val="22272B"/>
                </a:solidFill>
                <a:latin typeface="MS UI Gothic"/>
                <a:ea typeface="MS UI Gothic"/>
              </a:endParaRPr>
            </a:p>
          </p:txBody>
        </p:sp>
        <p:pic>
          <p:nvPicPr>
            <p:cNvPr id="70" name="Picture 69" descr="a pair of quaver notes">
              <a:extLst>
                <a:ext uri="{FF2B5EF4-FFF2-40B4-BE49-F238E27FC236}">
                  <a16:creationId xmlns:a16="http://schemas.microsoft.com/office/drawing/2014/main" id="{105C6B38-A428-0DA1-F4F6-90BA0A56A2CE}"/>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779519" y="4100987"/>
              <a:ext cx="243344" cy="206158"/>
            </a:xfrm>
            <a:prstGeom prst="rect">
              <a:avLst/>
            </a:prstGeom>
          </p:spPr>
        </p:pic>
      </p:grpSp>
      <p:grpSp>
        <p:nvGrpSpPr>
          <p:cNvPr id="19" name="Group 18" descr="Pair of quavers">
            <a:extLst>
              <a:ext uri="{FF2B5EF4-FFF2-40B4-BE49-F238E27FC236}">
                <a16:creationId xmlns:a16="http://schemas.microsoft.com/office/drawing/2014/main" id="{04AD6D01-92DD-0A1E-8ADF-90A39817FB8A}"/>
              </a:ext>
            </a:extLst>
          </p:cNvPr>
          <p:cNvGrpSpPr/>
          <p:nvPr/>
        </p:nvGrpSpPr>
        <p:grpSpPr>
          <a:xfrm>
            <a:off x="7615497" y="3991810"/>
            <a:ext cx="396657" cy="438410"/>
            <a:chOff x="7615497" y="3991810"/>
            <a:chExt cx="396657" cy="438410"/>
          </a:xfrm>
        </p:grpSpPr>
        <p:sp>
          <p:nvSpPr>
            <p:cNvPr id="59" name="Flowchart: Connector 23" descr="pair of quavers">
              <a:extLst>
                <a:ext uri="{FF2B5EF4-FFF2-40B4-BE49-F238E27FC236}">
                  <a16:creationId xmlns:a16="http://schemas.microsoft.com/office/drawing/2014/main" id="{DA59D208-9BF3-5843-7F8A-78E45AA76A05}"/>
                </a:ext>
              </a:extLst>
            </p:cNvPr>
            <p:cNvSpPr/>
            <p:nvPr/>
          </p:nvSpPr>
          <p:spPr>
            <a:xfrm>
              <a:off x="7615497" y="3991810"/>
              <a:ext cx="396657" cy="438410"/>
            </a:xfrm>
            <a:prstGeom prst="flowChartConnector">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000">
                <a:solidFill>
                  <a:srgbClr val="22272B"/>
                </a:solidFill>
                <a:latin typeface="MS UI Gothic"/>
                <a:ea typeface="MS UI Gothic"/>
              </a:endParaRPr>
            </a:p>
          </p:txBody>
        </p:sp>
        <p:pic>
          <p:nvPicPr>
            <p:cNvPr id="71" name="Picture 70" descr="A pair of quavers.">
              <a:extLst>
                <a:ext uri="{FF2B5EF4-FFF2-40B4-BE49-F238E27FC236}">
                  <a16:creationId xmlns:a16="http://schemas.microsoft.com/office/drawing/2014/main" id="{CE0B4A11-55C7-644F-B9A2-2D517018157D}"/>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688542" y="4107934"/>
              <a:ext cx="243344" cy="206158"/>
            </a:xfrm>
            <a:prstGeom prst="rect">
              <a:avLst/>
            </a:prstGeom>
          </p:spPr>
        </p:pic>
      </p:grpSp>
      <p:grpSp>
        <p:nvGrpSpPr>
          <p:cNvPr id="20" name="Group 19" descr="Pair of quavers">
            <a:extLst>
              <a:ext uri="{FF2B5EF4-FFF2-40B4-BE49-F238E27FC236}">
                <a16:creationId xmlns:a16="http://schemas.microsoft.com/office/drawing/2014/main" id="{99BFD5E2-D2C0-4158-BB50-34ADC6C7C603}"/>
              </a:ext>
            </a:extLst>
          </p:cNvPr>
          <p:cNvGrpSpPr/>
          <p:nvPr/>
        </p:nvGrpSpPr>
        <p:grpSpPr>
          <a:xfrm>
            <a:off x="8548715" y="3991810"/>
            <a:ext cx="396657" cy="438410"/>
            <a:chOff x="8548715" y="3991810"/>
            <a:chExt cx="396657" cy="438410"/>
          </a:xfrm>
        </p:grpSpPr>
        <p:sp>
          <p:nvSpPr>
            <p:cNvPr id="58" name="Flowchart: Connector 22" descr="A pair of quavers.">
              <a:extLst>
                <a:ext uri="{FF2B5EF4-FFF2-40B4-BE49-F238E27FC236}">
                  <a16:creationId xmlns:a16="http://schemas.microsoft.com/office/drawing/2014/main" id="{CFD693D4-DB11-E8A6-125C-7095EF04E308}"/>
                </a:ext>
              </a:extLst>
            </p:cNvPr>
            <p:cNvSpPr/>
            <p:nvPr/>
          </p:nvSpPr>
          <p:spPr>
            <a:xfrm>
              <a:off x="8548715" y="3991810"/>
              <a:ext cx="396657" cy="438410"/>
            </a:xfrm>
            <a:prstGeom prst="flowChartConnector">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000">
                <a:solidFill>
                  <a:srgbClr val="22272B"/>
                </a:solidFill>
                <a:latin typeface="MS UI Gothic"/>
                <a:ea typeface="MS UI Gothic"/>
              </a:endParaRPr>
            </a:p>
          </p:txBody>
        </p:sp>
        <p:pic>
          <p:nvPicPr>
            <p:cNvPr id="72" name="Picture 71" descr="a pair of quaver notes">
              <a:extLst>
                <a:ext uri="{FF2B5EF4-FFF2-40B4-BE49-F238E27FC236}">
                  <a16:creationId xmlns:a16="http://schemas.microsoft.com/office/drawing/2014/main" id="{0F68C415-B843-42F2-BBF8-31CD76BF1136}"/>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8603225" y="4092278"/>
              <a:ext cx="243344" cy="206158"/>
            </a:xfrm>
            <a:prstGeom prst="rect">
              <a:avLst/>
            </a:prstGeom>
          </p:spPr>
        </p:pic>
      </p:grpSp>
      <p:sp>
        <p:nvSpPr>
          <p:cNvPr id="6" name="TextBox 5">
            <a:extLst>
              <a:ext uri="{FF2B5EF4-FFF2-40B4-BE49-F238E27FC236}">
                <a16:creationId xmlns:a16="http://schemas.microsoft.com/office/drawing/2014/main" id="{95EAC6E6-B2BF-6618-4BA7-D0E02B6E82C7}"/>
              </a:ext>
            </a:extLst>
          </p:cNvPr>
          <p:cNvSpPr txBox="1"/>
          <p:nvPr/>
        </p:nvSpPr>
        <p:spPr>
          <a:xfrm>
            <a:off x="5719689" y="4605067"/>
            <a:ext cx="4231341" cy="351902"/>
          </a:xfrm>
          <a:prstGeom prst="rect">
            <a:avLst/>
          </a:prstGeom>
          <a:noFill/>
        </p:spPr>
        <p:txBody>
          <a:bodyPr wrap="square" lIns="0" tIns="0" rIns="0" bIns="0" rtlCol="0">
            <a:noAutofit/>
          </a:bodyPr>
          <a:lstStyle/>
          <a:p>
            <a:r>
              <a:rPr lang="en-AU" sz="1800" dirty="0"/>
              <a:t>One–a   pen-</a:t>
            </a:r>
            <a:r>
              <a:rPr lang="en-AU" sz="1800" dirty="0" err="1"/>
              <a:t>ny</a:t>
            </a:r>
            <a:r>
              <a:rPr lang="en-AU" sz="1800" dirty="0"/>
              <a:t>,   two–a    pen-</a:t>
            </a:r>
            <a:r>
              <a:rPr lang="en-AU" sz="1800" dirty="0" err="1"/>
              <a:t>ny</a:t>
            </a:r>
            <a:r>
              <a:rPr lang="en-AU" sz="1800" dirty="0"/>
              <a:t>,  </a:t>
            </a:r>
          </a:p>
        </p:txBody>
      </p:sp>
      <p:grpSp>
        <p:nvGrpSpPr>
          <p:cNvPr id="21" name="Group 20" descr="Crochet note">
            <a:extLst>
              <a:ext uri="{FF2B5EF4-FFF2-40B4-BE49-F238E27FC236}">
                <a16:creationId xmlns:a16="http://schemas.microsoft.com/office/drawing/2014/main" id="{5B3932E9-0A67-6276-E0FD-9D9F6248D1A5}"/>
              </a:ext>
            </a:extLst>
          </p:cNvPr>
          <p:cNvGrpSpPr/>
          <p:nvPr/>
        </p:nvGrpSpPr>
        <p:grpSpPr>
          <a:xfrm>
            <a:off x="5698427" y="5150467"/>
            <a:ext cx="396657" cy="438410"/>
            <a:chOff x="5698427" y="5150467"/>
            <a:chExt cx="396657" cy="438410"/>
          </a:xfrm>
        </p:grpSpPr>
        <p:sp>
          <p:nvSpPr>
            <p:cNvPr id="60" name="Flowchart: Connector 24" descr="crotchet note">
              <a:extLst>
                <a:ext uri="{FF2B5EF4-FFF2-40B4-BE49-F238E27FC236}">
                  <a16:creationId xmlns:a16="http://schemas.microsoft.com/office/drawing/2014/main" id="{77A1A201-0BA3-80B6-31DB-48656E0CAE60}"/>
                </a:ext>
              </a:extLst>
            </p:cNvPr>
            <p:cNvSpPr/>
            <p:nvPr/>
          </p:nvSpPr>
          <p:spPr>
            <a:xfrm>
              <a:off x="5698427" y="5150467"/>
              <a:ext cx="396657" cy="438410"/>
            </a:xfrm>
            <a:prstGeom prst="flowChartConnector">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6" name="Picture 65" descr="File:Quarter note with upwards stem.svg - Wikimedia Commons">
              <a:extLst>
                <a:ext uri="{FF2B5EF4-FFF2-40B4-BE49-F238E27FC236}">
                  <a16:creationId xmlns:a16="http://schemas.microsoft.com/office/drawing/2014/main" id="{AD6BF33E-3590-DFF0-7514-08862B4FB3B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865664" y="5269986"/>
              <a:ext cx="73536" cy="191022"/>
            </a:xfrm>
            <a:prstGeom prst="rect">
              <a:avLst/>
            </a:prstGeom>
          </p:spPr>
        </p:pic>
      </p:grpSp>
      <p:grpSp>
        <p:nvGrpSpPr>
          <p:cNvPr id="22" name="Group 21" descr="Crochet note">
            <a:extLst>
              <a:ext uri="{FF2B5EF4-FFF2-40B4-BE49-F238E27FC236}">
                <a16:creationId xmlns:a16="http://schemas.microsoft.com/office/drawing/2014/main" id="{09ACEE7E-C5F6-B082-C499-E314B96E451C}"/>
              </a:ext>
            </a:extLst>
          </p:cNvPr>
          <p:cNvGrpSpPr/>
          <p:nvPr/>
        </p:nvGrpSpPr>
        <p:grpSpPr>
          <a:xfrm>
            <a:off x="6534187" y="5150467"/>
            <a:ext cx="396657" cy="438410"/>
            <a:chOff x="6534187" y="5150467"/>
            <a:chExt cx="396657" cy="438410"/>
          </a:xfrm>
        </p:grpSpPr>
        <p:sp>
          <p:nvSpPr>
            <p:cNvPr id="61" name="Flowchart: Connector 25" descr="crotchet note">
              <a:extLst>
                <a:ext uri="{FF2B5EF4-FFF2-40B4-BE49-F238E27FC236}">
                  <a16:creationId xmlns:a16="http://schemas.microsoft.com/office/drawing/2014/main" id="{31648C0A-9E47-5805-C25F-D6D49DFBEDC4}"/>
                </a:ext>
              </a:extLst>
            </p:cNvPr>
            <p:cNvSpPr/>
            <p:nvPr/>
          </p:nvSpPr>
          <p:spPr>
            <a:xfrm>
              <a:off x="6534187" y="5150467"/>
              <a:ext cx="396657" cy="438410"/>
            </a:xfrm>
            <a:prstGeom prst="flowChartConnector">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7" name="Picture 66" descr="File:Quarter note with upwards stem.svg - Wikimedia Commons">
              <a:extLst>
                <a:ext uri="{FF2B5EF4-FFF2-40B4-BE49-F238E27FC236}">
                  <a16:creationId xmlns:a16="http://schemas.microsoft.com/office/drawing/2014/main" id="{FC9AFAE1-0437-6B64-1DC3-A6050FCF6C06}"/>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697274" y="5269986"/>
              <a:ext cx="73536" cy="191022"/>
            </a:xfrm>
            <a:prstGeom prst="rect">
              <a:avLst/>
            </a:prstGeom>
          </p:spPr>
        </p:pic>
      </p:grpSp>
      <p:grpSp>
        <p:nvGrpSpPr>
          <p:cNvPr id="23" name="Group 22" descr="Crochet note">
            <a:extLst>
              <a:ext uri="{FF2B5EF4-FFF2-40B4-BE49-F238E27FC236}">
                <a16:creationId xmlns:a16="http://schemas.microsoft.com/office/drawing/2014/main" id="{0C413BBE-FDDB-4612-E9FA-4317F4A5A5A1}"/>
              </a:ext>
            </a:extLst>
          </p:cNvPr>
          <p:cNvGrpSpPr/>
          <p:nvPr/>
        </p:nvGrpSpPr>
        <p:grpSpPr>
          <a:xfrm>
            <a:off x="7305934" y="5150468"/>
            <a:ext cx="396657" cy="438410"/>
            <a:chOff x="7305934" y="5150468"/>
            <a:chExt cx="396657" cy="438410"/>
          </a:xfrm>
        </p:grpSpPr>
        <p:sp>
          <p:nvSpPr>
            <p:cNvPr id="57" name="Flowchart: Connector 21" descr="pair of quavers">
              <a:extLst>
                <a:ext uri="{FF2B5EF4-FFF2-40B4-BE49-F238E27FC236}">
                  <a16:creationId xmlns:a16="http://schemas.microsoft.com/office/drawing/2014/main" id="{2E29C94D-868D-161F-8E97-0749FF1D3100}"/>
                </a:ext>
              </a:extLst>
            </p:cNvPr>
            <p:cNvSpPr/>
            <p:nvPr/>
          </p:nvSpPr>
          <p:spPr>
            <a:xfrm>
              <a:off x="7305934" y="5150468"/>
              <a:ext cx="396657" cy="438410"/>
            </a:xfrm>
            <a:prstGeom prst="flowChartConnector">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8" name="Picture 67" descr="File:Quarter note with upwards stem.svg - Wikimedia Commons">
              <a:extLst>
                <a:ext uri="{FF2B5EF4-FFF2-40B4-BE49-F238E27FC236}">
                  <a16:creationId xmlns:a16="http://schemas.microsoft.com/office/drawing/2014/main" id="{F70B2B9D-887E-062C-E4F1-0B5B71D823B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462732" y="5269986"/>
              <a:ext cx="73536" cy="191022"/>
            </a:xfrm>
            <a:prstGeom prst="rect">
              <a:avLst/>
            </a:prstGeom>
          </p:spPr>
        </p:pic>
      </p:grpSp>
      <p:grpSp>
        <p:nvGrpSpPr>
          <p:cNvPr id="24" name="Group 23" descr="Crochet rest">
            <a:extLst>
              <a:ext uri="{FF2B5EF4-FFF2-40B4-BE49-F238E27FC236}">
                <a16:creationId xmlns:a16="http://schemas.microsoft.com/office/drawing/2014/main" id="{B39C0AE4-100F-2B95-3673-18355D2571FF}"/>
              </a:ext>
            </a:extLst>
          </p:cNvPr>
          <p:cNvGrpSpPr/>
          <p:nvPr/>
        </p:nvGrpSpPr>
        <p:grpSpPr>
          <a:xfrm>
            <a:off x="8297578" y="5150467"/>
            <a:ext cx="396657" cy="438410"/>
            <a:chOff x="8297578" y="5150467"/>
            <a:chExt cx="396657" cy="438410"/>
          </a:xfrm>
        </p:grpSpPr>
        <p:sp>
          <p:nvSpPr>
            <p:cNvPr id="62" name="Flowchart: Connector 26" descr="crotchet rest">
              <a:extLst>
                <a:ext uri="{FF2B5EF4-FFF2-40B4-BE49-F238E27FC236}">
                  <a16:creationId xmlns:a16="http://schemas.microsoft.com/office/drawing/2014/main" id="{021C2416-6917-3D7E-3AF7-A0B1F6326952}"/>
                </a:ext>
              </a:extLst>
            </p:cNvPr>
            <p:cNvSpPr/>
            <p:nvPr/>
          </p:nvSpPr>
          <p:spPr>
            <a:xfrm>
              <a:off x="8297578" y="5150467"/>
              <a:ext cx="396657" cy="438410"/>
            </a:xfrm>
            <a:prstGeom prst="flowChartConnector">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5" name="Picture 74" descr="A crotchet rest">
              <a:extLst>
                <a:ext uri="{FF2B5EF4-FFF2-40B4-BE49-F238E27FC236}">
                  <a16:creationId xmlns:a16="http://schemas.microsoft.com/office/drawing/2014/main" id="{76FE1741-0F56-A4DC-1D1F-D6A0B223DC8C}"/>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8443923" y="5217272"/>
              <a:ext cx="114469" cy="304801"/>
            </a:xfrm>
            <a:prstGeom prst="rect">
              <a:avLst/>
            </a:prstGeom>
          </p:spPr>
        </p:pic>
      </p:grpSp>
      <p:sp>
        <p:nvSpPr>
          <p:cNvPr id="7" name="TextBox 6">
            <a:extLst>
              <a:ext uri="{FF2B5EF4-FFF2-40B4-BE49-F238E27FC236}">
                <a16:creationId xmlns:a16="http://schemas.microsoft.com/office/drawing/2014/main" id="{98E86195-B4E0-2963-280A-8A4794D4BCC9}"/>
              </a:ext>
            </a:extLst>
          </p:cNvPr>
          <p:cNvSpPr txBox="1"/>
          <p:nvPr/>
        </p:nvSpPr>
        <p:spPr>
          <a:xfrm>
            <a:off x="5719689" y="5761446"/>
            <a:ext cx="4231341" cy="351902"/>
          </a:xfrm>
          <a:prstGeom prst="rect">
            <a:avLst/>
          </a:prstGeom>
          <a:noFill/>
        </p:spPr>
        <p:txBody>
          <a:bodyPr wrap="square" lIns="0" tIns="0" rIns="0" bIns="0" rtlCol="0">
            <a:noAutofit/>
          </a:bodyPr>
          <a:lstStyle/>
          <a:p>
            <a:r>
              <a:rPr lang="en-AU" sz="1800" dirty="0"/>
              <a:t>hot     cross       buns.</a:t>
            </a:r>
          </a:p>
        </p:txBody>
      </p:sp>
      <p:sp>
        <p:nvSpPr>
          <p:cNvPr id="2" name="Slide Number Placeholder 1">
            <a:extLst>
              <a:ext uri="{FF2B5EF4-FFF2-40B4-BE49-F238E27FC236}">
                <a16:creationId xmlns:a16="http://schemas.microsoft.com/office/drawing/2014/main" id="{29442BF3-4F23-569D-9930-F15ECC563685}"/>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t>17</a:t>
            </a:fld>
            <a:endParaRPr lang="en-AU"/>
          </a:p>
        </p:txBody>
      </p:sp>
    </p:spTree>
    <p:extLst>
      <p:ext uri="{BB962C8B-B14F-4D97-AF65-F5344CB8AC3E}">
        <p14:creationId xmlns:p14="http://schemas.microsoft.com/office/powerpoint/2010/main" val="678466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3290A75-45AB-4E6A-E3B7-69C3B9062C26}"/>
              </a:ext>
            </a:extLst>
          </p:cNvPr>
          <p:cNvSpPr>
            <a:spLocks noGrp="1"/>
          </p:cNvSpPr>
          <p:nvPr>
            <p:ph type="title"/>
          </p:nvPr>
        </p:nvSpPr>
        <p:spPr/>
        <p:txBody>
          <a:bodyPr/>
          <a:lstStyle/>
          <a:p>
            <a:r>
              <a:rPr lang="en-AU" dirty="0">
                <a:latin typeface="Arial" panose="020B0604020202020204" pitchFamily="34" charset="0"/>
                <a:cs typeface="Arial" panose="020B0604020202020204" pitchFamily="34" charset="0"/>
              </a:rPr>
              <a:t>More note names and values (1)</a:t>
            </a:r>
          </a:p>
        </p:txBody>
      </p:sp>
      <mc:AlternateContent xmlns:mc="http://schemas.openxmlformats.org/markup-compatibility/2006" xmlns:a14="http://schemas.microsoft.com/office/drawing/2010/main">
        <mc:Choice Requires="a14">
          <p:graphicFrame>
            <p:nvGraphicFramePr>
              <p:cNvPr id="17" name="Table 16">
                <a:extLst>
                  <a:ext uri="{FF2B5EF4-FFF2-40B4-BE49-F238E27FC236}">
                    <a16:creationId xmlns:a16="http://schemas.microsoft.com/office/drawing/2014/main" id="{B8A6ABDA-C3A5-BB20-3999-EF6AA03356DF}"/>
                  </a:ext>
                </a:extLst>
              </p:cNvPr>
              <p:cNvGraphicFramePr>
                <a:graphicFrameLocks noGrp="1"/>
              </p:cNvGraphicFramePr>
              <p:nvPr>
                <p:extLst>
                  <p:ext uri="{D42A27DB-BD31-4B8C-83A1-F6EECF244321}">
                    <p14:modId xmlns:p14="http://schemas.microsoft.com/office/powerpoint/2010/main" val="3987984183"/>
                  </p:ext>
                </p:extLst>
              </p:nvPr>
            </p:nvGraphicFramePr>
            <p:xfrm>
              <a:off x="360000" y="1562470"/>
              <a:ext cx="6874176" cy="4288932"/>
            </p:xfrm>
            <a:graphic>
              <a:graphicData uri="http://schemas.openxmlformats.org/drawingml/2006/table">
                <a:tbl>
                  <a:tblPr firstRow="1" bandRow="1">
                    <a:tableStyleId>{ED083AE6-46FA-4A59-8FB0-9F97EB10719F}</a:tableStyleId>
                  </a:tblPr>
                  <a:tblGrid>
                    <a:gridCol w="1019097">
                      <a:extLst>
                        <a:ext uri="{9D8B030D-6E8A-4147-A177-3AD203B41FA5}">
                          <a16:colId xmlns:a16="http://schemas.microsoft.com/office/drawing/2014/main" val="1152640324"/>
                        </a:ext>
                      </a:extLst>
                    </a:gridCol>
                    <a:gridCol w="1727323">
                      <a:extLst>
                        <a:ext uri="{9D8B030D-6E8A-4147-A177-3AD203B41FA5}">
                          <a16:colId xmlns:a16="http://schemas.microsoft.com/office/drawing/2014/main" val="1191802369"/>
                        </a:ext>
                      </a:extLst>
                    </a:gridCol>
                    <a:gridCol w="1637542">
                      <a:extLst>
                        <a:ext uri="{9D8B030D-6E8A-4147-A177-3AD203B41FA5}">
                          <a16:colId xmlns:a16="http://schemas.microsoft.com/office/drawing/2014/main" val="81533128"/>
                        </a:ext>
                      </a:extLst>
                    </a:gridCol>
                    <a:gridCol w="1683385">
                      <a:extLst>
                        <a:ext uri="{9D8B030D-6E8A-4147-A177-3AD203B41FA5}">
                          <a16:colId xmlns:a16="http://schemas.microsoft.com/office/drawing/2014/main" val="1375911442"/>
                        </a:ext>
                      </a:extLst>
                    </a:gridCol>
                    <a:gridCol w="806829">
                      <a:extLst>
                        <a:ext uri="{9D8B030D-6E8A-4147-A177-3AD203B41FA5}">
                          <a16:colId xmlns:a16="http://schemas.microsoft.com/office/drawing/2014/main" val="632730559"/>
                        </a:ext>
                      </a:extLst>
                    </a:gridCol>
                  </a:tblGrid>
                  <a:tr h="464919">
                    <a:tc>
                      <a:txBody>
                        <a:bodyPr/>
                        <a:lstStyle/>
                        <a:p>
                          <a:pPr algn="ctr"/>
                          <a:r>
                            <a:rPr lang="en-US">
                              <a:latin typeface="Arial"/>
                              <a:cs typeface="Arial"/>
                            </a:rPr>
                            <a:t>Note</a:t>
                          </a:r>
                        </a:p>
                      </a:txBody>
                      <a:tcPr/>
                    </a:tc>
                    <a:tc>
                      <a:txBody>
                        <a:bodyPr/>
                        <a:lstStyle/>
                        <a:p>
                          <a:pPr algn="ctr"/>
                          <a:r>
                            <a:rPr lang="en-US">
                              <a:latin typeface="Arial"/>
                              <a:cs typeface="Arial"/>
                            </a:rPr>
                            <a:t>Name</a:t>
                          </a:r>
                        </a:p>
                      </a:txBody>
                      <a:tcPr/>
                    </a:tc>
                    <a:tc>
                      <a:txBody>
                        <a:bodyPr/>
                        <a:lstStyle/>
                        <a:p>
                          <a:pPr lvl="0" algn="ctr">
                            <a:buNone/>
                          </a:pPr>
                          <a:r>
                            <a:rPr lang="en-US" sz="1800" b="1" i="0" u="none" strike="noStrike" noProof="0" dirty="0" err="1">
                              <a:solidFill>
                                <a:srgbClr val="22272B"/>
                              </a:solidFill>
                              <a:latin typeface="Arial"/>
                              <a:cs typeface="Arial"/>
                            </a:rPr>
                            <a:t>Kod</a:t>
                          </a:r>
                          <a:r>
                            <a:rPr lang="en-AU" sz="2000" b="1" kern="1200" dirty="0">
                              <a:solidFill>
                                <a:schemeClr val="tx1"/>
                              </a:solidFill>
                              <a:effectLst/>
                              <a:latin typeface="Arial" panose="020B0604020202020204" pitchFamily="34" charset="0"/>
                              <a:ea typeface="+mn-ea"/>
                              <a:cs typeface="Arial" panose="020B0604020202020204" pitchFamily="34" charset="0"/>
                            </a:rPr>
                            <a:t>á</a:t>
                          </a:r>
                          <a:r>
                            <a:rPr lang="en-US" sz="1800" b="1" i="0" u="none" strike="noStrike" noProof="0" dirty="0" err="1">
                              <a:solidFill>
                                <a:srgbClr val="22272B"/>
                              </a:solidFill>
                              <a:latin typeface="Arial"/>
                              <a:cs typeface="Arial"/>
                            </a:rPr>
                            <a:t>ly</a:t>
                          </a:r>
                          <a:r>
                            <a:rPr lang="en-US" sz="1400" b="1" i="0" u="none" strike="noStrike" noProof="0" dirty="0">
                              <a:solidFill>
                                <a:srgbClr val="22272B"/>
                              </a:solidFill>
                              <a:latin typeface="Arial"/>
                              <a:cs typeface="Arial"/>
                            </a:rPr>
                            <a:t> </a:t>
                          </a:r>
                          <a:endParaRPr lang="en-US" sz="1600" dirty="0">
                            <a:latin typeface="Arial"/>
                            <a:cs typeface="Arial"/>
                          </a:endParaRPr>
                        </a:p>
                      </a:txBody>
                      <a:tcPr/>
                    </a:tc>
                    <a:tc>
                      <a:txBody>
                        <a:bodyPr/>
                        <a:lstStyle/>
                        <a:p>
                          <a:pPr algn="ctr"/>
                          <a:r>
                            <a:rPr lang="en-US">
                              <a:latin typeface="Arial"/>
                              <a:cs typeface="Arial"/>
                            </a:rPr>
                            <a:t>Value</a:t>
                          </a:r>
                        </a:p>
                      </a:txBody>
                      <a:tcPr/>
                    </a:tc>
                    <a:tc>
                      <a:txBody>
                        <a:bodyPr/>
                        <a:lstStyle/>
                        <a:p>
                          <a:pPr algn="ctr"/>
                          <a:r>
                            <a:rPr lang="en-US">
                              <a:latin typeface="Arial"/>
                              <a:cs typeface="Arial"/>
                            </a:rPr>
                            <a:t>Rest</a:t>
                          </a:r>
                        </a:p>
                      </a:txBody>
                      <a:tcPr/>
                    </a:tc>
                    <a:extLst>
                      <a:ext uri="{0D108BD9-81ED-4DB2-BD59-A6C34878D82A}">
                        <a16:rowId xmlns:a16="http://schemas.microsoft.com/office/drawing/2014/main" val="3159296778"/>
                      </a:ext>
                    </a:extLst>
                  </a:tr>
                  <a:tr h="464919">
                    <a:tc>
                      <a:txBody>
                        <a:bodyPr/>
                        <a:lstStyle/>
                        <a:p>
                          <a:endParaRPr lang="en-US"/>
                        </a:p>
                      </a:txBody>
                      <a:tcPr/>
                    </a:tc>
                    <a:tc>
                      <a:txBody>
                        <a:bodyPr/>
                        <a:lstStyle/>
                        <a:p>
                          <a:pPr algn="ctr"/>
                          <a:endParaRPr lang="en-US"/>
                        </a:p>
                      </a:txBody>
                      <a:tcPr/>
                    </a:tc>
                    <a:tc>
                      <a:txBody>
                        <a:bodyPr/>
                        <a:lstStyle/>
                        <a:p>
                          <a:pPr lvl="0" algn="ctr">
                            <a:buNone/>
                          </a:pPr>
                          <a:endParaRPr lang="en-US"/>
                        </a:p>
                      </a:txBody>
                      <a:tcPr/>
                    </a:tc>
                    <a:tc>
                      <a:txBody>
                        <a:bodyPr/>
                        <a:lstStyle/>
                        <a:p>
                          <a:pPr algn="ctr"/>
                          <a:endParaRPr lang="en-US"/>
                        </a:p>
                      </a:txBody>
                      <a:tcPr/>
                    </a:tc>
                    <a:tc>
                      <a:txBody>
                        <a:bodyPr/>
                        <a:lstStyle/>
                        <a:p>
                          <a:endParaRPr lang="en-US"/>
                        </a:p>
                      </a:txBody>
                      <a:tcPr/>
                    </a:tc>
                    <a:extLst>
                      <a:ext uri="{0D108BD9-81ED-4DB2-BD59-A6C34878D82A}">
                        <a16:rowId xmlns:a16="http://schemas.microsoft.com/office/drawing/2014/main" val="914960964"/>
                      </a:ext>
                    </a:extLst>
                  </a:tr>
                  <a:tr h="464919">
                    <a:tc>
                      <a:txBody>
                        <a:bodyPr/>
                        <a:lstStyle/>
                        <a:p>
                          <a:endParaRPr lang="en-US"/>
                        </a:p>
                      </a:txBody>
                      <a:tcPr/>
                    </a:tc>
                    <a:tc>
                      <a:txBody>
                        <a:bodyPr/>
                        <a:lstStyle/>
                        <a:p>
                          <a:endParaRPr lang="en-US"/>
                        </a:p>
                      </a:txBody>
                      <a:tcPr/>
                    </a:tc>
                    <a:tc>
                      <a:txBody>
                        <a:bodyPr/>
                        <a:lstStyle/>
                        <a:p>
                          <a:pPr lvl="0">
                            <a:buNone/>
                          </a:pPr>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709125432"/>
                      </a:ext>
                    </a:extLst>
                  </a:tr>
                  <a:tr h="464919">
                    <a:tc>
                      <a:txBody>
                        <a:bodyPr/>
                        <a:lstStyle/>
                        <a:p>
                          <a:endParaRPr lang="en-US"/>
                        </a:p>
                      </a:txBody>
                      <a:tcPr/>
                    </a:tc>
                    <a:tc>
                      <a:txBody>
                        <a:bodyPr/>
                        <a:lstStyle/>
                        <a:p>
                          <a:pPr algn="ctr"/>
                          <a:r>
                            <a:rPr lang="en-US">
                              <a:latin typeface="Arial"/>
                              <a:cs typeface="Arial"/>
                            </a:rPr>
                            <a:t>crotchet</a:t>
                          </a:r>
                        </a:p>
                      </a:txBody>
                      <a:tcPr/>
                    </a:tc>
                    <a:tc>
                      <a:txBody>
                        <a:bodyPr/>
                        <a:lstStyle/>
                        <a:p>
                          <a:pPr lvl="0" algn="ctr">
                            <a:buNone/>
                          </a:pPr>
                          <a:r>
                            <a:rPr lang="en-US">
                              <a:latin typeface="Arial"/>
                              <a:cs typeface="Arial"/>
                            </a:rPr>
                            <a:t>ta</a:t>
                          </a:r>
                        </a:p>
                      </a:txBody>
                      <a:tcPr/>
                    </a:tc>
                    <a:tc>
                      <a:txBody>
                        <a:bodyPr/>
                        <a:lstStyle/>
                        <a:p>
                          <a:pPr algn="ctr"/>
                          <a:r>
                            <a:rPr lang="en-US">
                              <a:latin typeface="Arial"/>
                              <a:cs typeface="Arial"/>
                            </a:rPr>
                            <a:t>1</a:t>
                          </a:r>
                        </a:p>
                      </a:txBody>
                      <a:tcPr/>
                    </a:tc>
                    <a:tc>
                      <a:txBody>
                        <a:bodyPr/>
                        <a:lstStyle/>
                        <a:p>
                          <a:endParaRPr lang="en-US"/>
                        </a:p>
                      </a:txBody>
                      <a:tcPr/>
                    </a:tc>
                    <a:extLst>
                      <a:ext uri="{0D108BD9-81ED-4DB2-BD59-A6C34878D82A}">
                        <a16:rowId xmlns:a16="http://schemas.microsoft.com/office/drawing/2014/main" val="3875037924"/>
                      </a:ext>
                    </a:extLst>
                  </a:tr>
                  <a:tr h="464919">
                    <a:tc>
                      <a:txBody>
                        <a:bodyPr/>
                        <a:lstStyle/>
                        <a:p>
                          <a:pPr lvl="0" algn="ctr">
                            <a:buNone/>
                          </a:pPr>
                          <a:endParaRPr lang="en-US" sz="2800" b="0" i="0" u="none" strike="noStrike" noProof="0">
                            <a:solidFill>
                              <a:srgbClr val="22272B"/>
                            </a:solidFill>
                            <a:latin typeface="MS UI Gothic"/>
                          </a:endParaRPr>
                        </a:p>
                      </a:txBody>
                      <a:tcPr/>
                    </a:tc>
                    <a:tc>
                      <a:txBody>
                        <a:bodyPr/>
                        <a:lstStyle/>
                        <a:p>
                          <a:pPr lvl="0" algn="ctr">
                            <a:lnSpc>
                              <a:spcPct val="100000"/>
                            </a:lnSpc>
                            <a:spcBef>
                              <a:spcPts val="0"/>
                            </a:spcBef>
                            <a:spcAft>
                              <a:spcPts val="0"/>
                            </a:spcAft>
                            <a:buNone/>
                          </a:pPr>
                          <a:r>
                            <a:rPr lang="en-US" sz="1800" b="0" i="0" u="none" strike="noStrike" noProof="0">
                              <a:solidFill>
                                <a:srgbClr val="22272B"/>
                              </a:solidFill>
                              <a:latin typeface="Arial"/>
                              <a:cs typeface="Arial"/>
                            </a:rPr>
                            <a:t>quaver</a:t>
                          </a:r>
                        </a:p>
                      </a:txBody>
                      <a:tcPr/>
                    </a:tc>
                    <a:tc>
                      <a:txBody>
                        <a:bodyPr/>
                        <a:lstStyle/>
                        <a:p>
                          <a:pPr lvl="0" algn="ctr">
                            <a:lnSpc>
                              <a:spcPct val="100000"/>
                            </a:lnSpc>
                            <a:spcBef>
                              <a:spcPts val="0"/>
                            </a:spcBef>
                            <a:spcAft>
                              <a:spcPts val="0"/>
                            </a:spcAft>
                            <a:buNone/>
                          </a:pPr>
                          <a:r>
                            <a:rPr lang="en-US" sz="1800" b="0" i="0" u="none" strike="noStrike" noProof="0">
                              <a:solidFill>
                                <a:srgbClr val="22272B"/>
                              </a:solidFill>
                              <a:latin typeface="Arial"/>
                              <a:cs typeface="Arial"/>
                            </a:rPr>
                            <a:t>ti</a:t>
                          </a:r>
                          <a:endParaRPr lang="en-US" sz="1800" b="0" i="0" u="none" strike="noStrike" noProof="0" err="1">
                            <a:solidFill>
                              <a:srgbClr val="22272B"/>
                            </a:solidFill>
                            <a:latin typeface="Arial"/>
                            <a:cs typeface="Arial"/>
                          </a:endParaRPr>
                        </a:p>
                      </a:txBody>
                      <a:tcPr/>
                    </a:tc>
                    <a:tc>
                      <a:txBody>
                        <a:bodyPr/>
                        <a:lstStyle/>
                        <a:p>
                          <a:pPr algn="ctr"/>
                          <a14:m>
                            <m:oMathPara xmlns:m="http://schemas.openxmlformats.org/officeDocument/2006/math">
                              <m:oMathParaPr>
                                <m:jc m:val="centerGroup"/>
                              </m:oMathParaPr>
                              <m:oMath xmlns:m="http://schemas.openxmlformats.org/officeDocument/2006/math">
                                <m:f>
                                  <m:fPr>
                                    <m:ctrlPr>
                                      <a:rPr lang="en-US" sz="1800" i="1" dirty="0" smtClean="0">
                                        <a:latin typeface="Cambria Math" panose="02040503050406030204" pitchFamily="18" charset="0"/>
                                      </a:rPr>
                                    </m:ctrlPr>
                                  </m:fPr>
                                  <m:num>
                                    <m:r>
                                      <a:rPr lang="en-AU" sz="1800" b="0" i="1" dirty="0" smtClean="0">
                                        <a:latin typeface="Cambria Math" panose="02040503050406030204" pitchFamily="18" charset="0"/>
                                      </a:rPr>
                                      <m:t>1</m:t>
                                    </m:r>
                                  </m:num>
                                  <m:den>
                                    <m:r>
                                      <a:rPr lang="en-AU" sz="1800" b="0" i="1" dirty="0" smtClean="0">
                                        <a:latin typeface="Cambria Math" panose="02040503050406030204" pitchFamily="18" charset="0"/>
                                      </a:rPr>
                                      <m:t>2</m:t>
                                    </m:r>
                                  </m:den>
                                </m:f>
                              </m:oMath>
                            </m:oMathPara>
                          </a14:m>
                          <a:endParaRPr lang="en-US" dirty="0">
                            <a:latin typeface="Arial"/>
                            <a:cs typeface="Arial"/>
                          </a:endParaRPr>
                        </a:p>
                      </a:txBody>
                      <a:tcPr/>
                    </a:tc>
                    <a:tc>
                      <a:txBody>
                        <a:bodyPr/>
                        <a:lstStyle/>
                        <a:p>
                          <a:endParaRPr lang="en-US"/>
                        </a:p>
                      </a:txBody>
                      <a:tcPr/>
                    </a:tc>
                    <a:extLst>
                      <a:ext uri="{0D108BD9-81ED-4DB2-BD59-A6C34878D82A}">
                        <a16:rowId xmlns:a16="http://schemas.microsoft.com/office/drawing/2014/main" val="2834886110"/>
                      </a:ext>
                    </a:extLst>
                  </a:tr>
                  <a:tr h="464919">
                    <a:tc>
                      <a:txBody>
                        <a:bodyPr/>
                        <a:lstStyle/>
                        <a:p>
                          <a:pPr lvl="0" algn="ctr">
                            <a:buNone/>
                          </a:pPr>
                          <a:endParaRPr lang="en-US" sz="3200" b="0" i="0" u="none" strike="noStrike" noProof="0">
                            <a:solidFill>
                              <a:srgbClr val="22272B"/>
                            </a:solidFill>
                            <a:latin typeface="MS UI Gothic"/>
                          </a:endParaRPr>
                        </a:p>
                      </a:txBody>
                      <a:tcPr/>
                    </a:tc>
                    <a:tc>
                      <a:txBody>
                        <a:bodyPr/>
                        <a:lstStyle/>
                        <a:p>
                          <a:pPr algn="ctr"/>
                          <a:r>
                            <a:rPr lang="en-US">
                              <a:latin typeface="Arial"/>
                              <a:cs typeface="Arial"/>
                            </a:rPr>
                            <a:t>pair of quavers</a:t>
                          </a:r>
                        </a:p>
                      </a:txBody>
                      <a:tcPr/>
                    </a:tc>
                    <a:tc>
                      <a:txBody>
                        <a:bodyPr/>
                        <a:lstStyle/>
                        <a:p>
                          <a:pPr lvl="0" algn="ctr">
                            <a:buNone/>
                          </a:pPr>
                          <a:r>
                            <a:rPr lang="en-US">
                              <a:latin typeface="Arial"/>
                              <a:cs typeface="Arial"/>
                            </a:rPr>
                            <a:t>ti–ti</a:t>
                          </a:r>
                          <a:endParaRPr lang="en-US" err="1">
                            <a:latin typeface="Arial"/>
                            <a:cs typeface="Arial"/>
                          </a:endParaRPr>
                        </a:p>
                      </a:txBody>
                      <a:tcPr/>
                    </a:tc>
                    <a:tc>
                      <a:txBody>
                        <a:bodyPr/>
                        <a:lstStyle/>
                        <a:p>
                          <a:pPr algn="ctr"/>
                          <a:r>
                            <a:rPr lang="en-US" dirty="0">
                              <a:latin typeface="Arial"/>
                              <a:cs typeface="Arial"/>
                            </a:rPr>
                            <a:t>1 (</a:t>
                          </a:r>
                          <a14:m>
                            <m:oMath xmlns:m="http://schemas.openxmlformats.org/officeDocument/2006/math">
                              <m:f>
                                <m:fPr>
                                  <m:ctrlPr>
                                    <a:rPr lang="en-US" sz="1800" i="1" dirty="0" smtClean="0">
                                      <a:latin typeface="Cambria Math" panose="02040503050406030204" pitchFamily="18" charset="0"/>
                                    </a:rPr>
                                  </m:ctrlPr>
                                </m:fPr>
                                <m:num>
                                  <m:r>
                                    <a:rPr lang="en-AU" sz="1800" b="0" i="1" dirty="0" smtClean="0">
                                      <a:latin typeface="Cambria Math" panose="02040503050406030204" pitchFamily="18" charset="0"/>
                                    </a:rPr>
                                    <m:t>1</m:t>
                                  </m:r>
                                </m:num>
                                <m:den>
                                  <m:r>
                                    <a:rPr lang="en-AU" sz="1800" b="0" i="1" dirty="0" smtClean="0">
                                      <a:latin typeface="Cambria Math" panose="02040503050406030204" pitchFamily="18" charset="0"/>
                                    </a:rPr>
                                    <m:t>2</m:t>
                                  </m:r>
                                </m:den>
                              </m:f>
                            </m:oMath>
                          </a14:m>
                          <a:r>
                            <a:rPr lang="en-US" dirty="0">
                              <a:latin typeface="Arial"/>
                              <a:cs typeface="Arial"/>
                            </a:rPr>
                            <a:t> +</a:t>
                          </a:r>
                          <a14:m>
                            <m:oMath xmlns:m="http://schemas.openxmlformats.org/officeDocument/2006/math">
                              <m:r>
                                <a:rPr lang="en-AU" sz="1800" b="0" i="0" dirty="0" smtClean="0">
                                  <a:latin typeface="Cambria Math" panose="02040503050406030204" pitchFamily="18" charset="0"/>
                                </a:rPr>
                                <m:t> </m:t>
                              </m:r>
                              <m:f>
                                <m:fPr>
                                  <m:ctrlPr>
                                    <a:rPr lang="en-US" sz="1800" i="1" dirty="0" smtClean="0">
                                      <a:latin typeface="Cambria Math" panose="02040503050406030204" pitchFamily="18" charset="0"/>
                                    </a:rPr>
                                  </m:ctrlPr>
                                </m:fPr>
                                <m:num>
                                  <m:r>
                                    <a:rPr lang="en-AU" sz="1800" b="0" i="1" dirty="0" smtClean="0">
                                      <a:latin typeface="Cambria Math" panose="02040503050406030204" pitchFamily="18" charset="0"/>
                                    </a:rPr>
                                    <m:t>1</m:t>
                                  </m:r>
                                </m:num>
                                <m:den>
                                  <m:r>
                                    <a:rPr lang="en-AU" sz="1800" b="0" i="1" dirty="0" smtClean="0">
                                      <a:latin typeface="Cambria Math" panose="02040503050406030204" pitchFamily="18" charset="0"/>
                                    </a:rPr>
                                    <m:t>2</m:t>
                                  </m:r>
                                </m:den>
                              </m:f>
                            </m:oMath>
                          </a14:m>
                          <a:r>
                            <a:rPr lang="en-US" dirty="0">
                              <a:latin typeface="Arial"/>
                              <a:cs typeface="Arial"/>
                            </a:rPr>
                            <a:t>)</a:t>
                          </a:r>
                        </a:p>
                      </a:txBody>
                      <a:tcPr/>
                    </a:tc>
                    <a:tc>
                      <a:txBody>
                        <a:bodyPr/>
                        <a:lstStyle/>
                        <a:p>
                          <a:endParaRPr lang="en-US" dirty="0"/>
                        </a:p>
                      </a:txBody>
                      <a:tcPr/>
                    </a:tc>
                    <a:extLst>
                      <a:ext uri="{0D108BD9-81ED-4DB2-BD59-A6C34878D82A}">
                        <a16:rowId xmlns:a16="http://schemas.microsoft.com/office/drawing/2014/main" val="339412541"/>
                      </a:ext>
                    </a:extLst>
                  </a:tr>
                  <a:tr h="479763">
                    <a:tc>
                      <a:txBody>
                        <a:bodyPr/>
                        <a:lstStyle/>
                        <a:p>
                          <a:endParaRPr lang="en-US"/>
                        </a:p>
                      </a:txBody>
                      <a:tcPr/>
                    </a:tc>
                    <a:tc>
                      <a:txBody>
                        <a:bodyPr/>
                        <a:lstStyle/>
                        <a:p>
                          <a:pPr algn="ctr"/>
                          <a:r>
                            <a:rPr lang="en-US">
                              <a:latin typeface="Arial"/>
                              <a:cs typeface="Arial"/>
                            </a:rPr>
                            <a:t>semiquaver</a:t>
                          </a:r>
                        </a:p>
                      </a:txBody>
                      <a:tcPr/>
                    </a:tc>
                    <a:tc>
                      <a:txBody>
                        <a:bodyPr/>
                        <a:lstStyle/>
                        <a:p>
                          <a:pPr lvl="0" algn="ctr">
                            <a:buNone/>
                          </a:pPr>
                          <a:r>
                            <a:rPr lang="en-US">
                              <a:latin typeface="Arial"/>
                              <a:cs typeface="Arial"/>
                            </a:rPr>
                            <a:t>ka</a:t>
                          </a:r>
                          <a:endParaRPr lang="en-US">
                            <a:latin typeface="Arial" panose="020B0604020202020204" pitchFamily="34" charset="0"/>
                            <a:cs typeface="Arial" panose="020B0604020202020204" pitchFamily="34" charset="0"/>
                          </a:endParaRPr>
                        </a:p>
                      </a:txBody>
                      <a:tcPr/>
                    </a:tc>
                    <a:tc>
                      <a:txBody>
                        <a:bodyPr/>
                        <a:lstStyle/>
                        <a:p>
                          <a:pPr algn="ctr"/>
                          <a14:m>
                            <m:oMathPara xmlns:m="http://schemas.openxmlformats.org/officeDocument/2006/math">
                              <m:oMathParaPr>
                                <m:jc m:val="centerGroup"/>
                              </m:oMathParaPr>
                              <m:oMath xmlns:m="http://schemas.openxmlformats.org/officeDocument/2006/math">
                                <m:f>
                                  <m:fPr>
                                    <m:ctrlPr>
                                      <a:rPr lang="en-US" sz="1800" i="1" dirty="0" smtClean="0">
                                        <a:latin typeface="Cambria Math" panose="02040503050406030204" pitchFamily="18" charset="0"/>
                                      </a:rPr>
                                    </m:ctrlPr>
                                  </m:fPr>
                                  <m:num>
                                    <m:r>
                                      <a:rPr lang="en-AU" sz="1800" b="0" i="1" dirty="0" smtClean="0">
                                        <a:latin typeface="Cambria Math" panose="02040503050406030204" pitchFamily="18" charset="0"/>
                                      </a:rPr>
                                      <m:t>1</m:t>
                                    </m:r>
                                  </m:num>
                                  <m:den>
                                    <m:r>
                                      <a:rPr lang="en-AU" sz="1800" b="0" i="1" dirty="0" smtClean="0">
                                        <a:latin typeface="Cambria Math" panose="02040503050406030204" pitchFamily="18" charset="0"/>
                                      </a:rPr>
                                      <m:t>4</m:t>
                                    </m:r>
                                  </m:den>
                                </m:f>
                              </m:oMath>
                            </m:oMathPara>
                          </a14:m>
                          <a:endParaRPr lang="en-US" dirty="0">
                            <a:latin typeface="Arial"/>
                            <a:cs typeface="Arial"/>
                          </a:endParaRPr>
                        </a:p>
                      </a:txBody>
                      <a:tcPr/>
                    </a:tc>
                    <a:tc>
                      <a:txBody>
                        <a:bodyPr/>
                        <a:lstStyle/>
                        <a:p>
                          <a:endParaRPr lang="en-US"/>
                        </a:p>
                      </a:txBody>
                      <a:tcPr/>
                    </a:tc>
                    <a:extLst>
                      <a:ext uri="{0D108BD9-81ED-4DB2-BD59-A6C34878D82A}">
                        <a16:rowId xmlns:a16="http://schemas.microsoft.com/office/drawing/2014/main" val="583414050"/>
                      </a:ext>
                    </a:extLst>
                  </a:tr>
                  <a:tr h="479762">
                    <a:tc>
                      <a:txBody>
                        <a:bodyPr/>
                        <a:lstStyle/>
                        <a:p>
                          <a:pPr lvl="0">
                            <a:buNone/>
                          </a:pPr>
                          <a:endParaRPr lang="en-US"/>
                        </a:p>
                      </a:txBody>
                      <a:tcPr/>
                    </a:tc>
                    <a:tc>
                      <a:txBody>
                        <a:bodyPr/>
                        <a:lstStyle/>
                        <a:p>
                          <a:pPr lvl="0" algn="ctr">
                            <a:buNone/>
                          </a:pPr>
                          <a:r>
                            <a:rPr lang="en-US" dirty="0">
                              <a:latin typeface="Arial"/>
                              <a:cs typeface="Arial"/>
                            </a:rPr>
                            <a:t>set of semiquavers</a:t>
                          </a:r>
                        </a:p>
                      </a:txBody>
                      <a:tcPr/>
                    </a:tc>
                    <a:tc>
                      <a:txBody>
                        <a:bodyPr/>
                        <a:lstStyle/>
                        <a:p>
                          <a:pPr lvl="0" algn="ctr">
                            <a:buNone/>
                          </a:pPr>
                          <a:r>
                            <a:rPr lang="en-US">
                              <a:latin typeface="Arial"/>
                              <a:cs typeface="Arial"/>
                            </a:rPr>
                            <a:t>ti–ka ti–ka</a:t>
                          </a:r>
                        </a:p>
                      </a:txBody>
                      <a:tcPr/>
                    </a:tc>
                    <a:tc>
                      <a:txBody>
                        <a:bodyPr/>
                        <a:lstStyle/>
                        <a:p>
                          <a:pPr lvl="0" algn="ctr">
                            <a:buNone/>
                          </a:pPr>
                          <a:r>
                            <a:rPr lang="en-US" dirty="0">
                              <a:latin typeface="Arial"/>
                              <a:cs typeface="Arial"/>
                            </a:rPr>
                            <a:t>1 (</a:t>
                          </a:r>
                          <a14:m>
                            <m:oMath xmlns:m="http://schemas.openxmlformats.org/officeDocument/2006/math">
                              <m:f>
                                <m:fPr>
                                  <m:ctrlPr>
                                    <a:rPr lang="en-US" sz="1800" i="1" dirty="0" smtClean="0">
                                      <a:latin typeface="Cambria Math" panose="02040503050406030204" pitchFamily="18" charset="0"/>
                                    </a:rPr>
                                  </m:ctrlPr>
                                </m:fPr>
                                <m:num>
                                  <m:r>
                                    <a:rPr lang="en-AU" sz="1800" b="0" i="1" dirty="0" smtClean="0">
                                      <a:latin typeface="Cambria Math" panose="02040503050406030204" pitchFamily="18" charset="0"/>
                                    </a:rPr>
                                    <m:t>1</m:t>
                                  </m:r>
                                </m:num>
                                <m:den>
                                  <m:r>
                                    <a:rPr lang="en-AU" sz="1800" b="0" i="1" dirty="0" smtClean="0">
                                      <a:latin typeface="Cambria Math" panose="02040503050406030204" pitchFamily="18" charset="0"/>
                                    </a:rPr>
                                    <m:t>4</m:t>
                                  </m:r>
                                </m:den>
                              </m:f>
                            </m:oMath>
                          </a14:m>
                          <a:r>
                            <a:rPr lang="en-US" dirty="0">
                              <a:latin typeface="Arial"/>
                              <a:cs typeface="Arial"/>
                            </a:rPr>
                            <a:t> + </a:t>
                          </a:r>
                          <a14:m>
                            <m:oMath xmlns:m="http://schemas.openxmlformats.org/officeDocument/2006/math">
                              <m:f>
                                <m:fPr>
                                  <m:ctrlPr>
                                    <a:rPr lang="en-US" sz="1800" i="1" dirty="0" smtClean="0">
                                      <a:latin typeface="Cambria Math" panose="02040503050406030204" pitchFamily="18" charset="0"/>
                                    </a:rPr>
                                  </m:ctrlPr>
                                </m:fPr>
                                <m:num>
                                  <m:r>
                                    <a:rPr lang="en-AU" sz="1800" b="0" i="1" dirty="0" smtClean="0">
                                      <a:latin typeface="Cambria Math" panose="02040503050406030204" pitchFamily="18" charset="0"/>
                                    </a:rPr>
                                    <m:t>1</m:t>
                                  </m:r>
                                </m:num>
                                <m:den>
                                  <m:r>
                                    <a:rPr lang="en-AU" sz="1800" b="0" i="1" dirty="0" smtClean="0">
                                      <a:latin typeface="Cambria Math" panose="02040503050406030204" pitchFamily="18" charset="0"/>
                                    </a:rPr>
                                    <m:t>4</m:t>
                                  </m:r>
                                </m:den>
                              </m:f>
                              <m:r>
                                <a:rPr lang="en-AU" sz="1800" b="0" i="1" dirty="0" smtClean="0">
                                  <a:latin typeface="Cambria Math" panose="02040503050406030204" pitchFamily="18" charset="0"/>
                                </a:rPr>
                                <m:t> </m:t>
                              </m:r>
                            </m:oMath>
                          </a14:m>
                          <a:r>
                            <a:rPr lang="en-US" dirty="0">
                              <a:latin typeface="Arial"/>
                              <a:cs typeface="Arial"/>
                            </a:rPr>
                            <a:t>+ </a:t>
                          </a:r>
                          <a14:m>
                            <m:oMath xmlns:m="http://schemas.openxmlformats.org/officeDocument/2006/math">
                              <m:f>
                                <m:fPr>
                                  <m:ctrlPr>
                                    <a:rPr lang="en-US" sz="1800" i="1" dirty="0" smtClean="0">
                                      <a:latin typeface="Cambria Math" panose="02040503050406030204" pitchFamily="18" charset="0"/>
                                    </a:rPr>
                                  </m:ctrlPr>
                                </m:fPr>
                                <m:num>
                                  <m:r>
                                    <a:rPr lang="en-AU" sz="1800" b="0" i="1" dirty="0" smtClean="0">
                                      <a:latin typeface="Cambria Math" panose="02040503050406030204" pitchFamily="18" charset="0"/>
                                    </a:rPr>
                                    <m:t>1</m:t>
                                  </m:r>
                                </m:num>
                                <m:den>
                                  <m:r>
                                    <a:rPr lang="en-AU" sz="1800" b="0" i="1" dirty="0" smtClean="0">
                                      <a:latin typeface="Cambria Math" panose="02040503050406030204" pitchFamily="18" charset="0"/>
                                    </a:rPr>
                                    <m:t>4</m:t>
                                  </m:r>
                                </m:den>
                              </m:f>
                              <m:r>
                                <a:rPr lang="en-AU" sz="1800" b="0" i="1" dirty="0" smtClean="0">
                                  <a:latin typeface="Cambria Math" panose="02040503050406030204" pitchFamily="18" charset="0"/>
                                </a:rPr>
                                <m:t> </m:t>
                              </m:r>
                            </m:oMath>
                          </a14:m>
                          <a:r>
                            <a:rPr lang="en-US" dirty="0">
                              <a:latin typeface="Arial"/>
                              <a:cs typeface="Arial"/>
                            </a:rPr>
                            <a:t>+ </a:t>
                          </a:r>
                          <a14:m>
                            <m:oMath xmlns:m="http://schemas.openxmlformats.org/officeDocument/2006/math">
                              <m:f>
                                <m:fPr>
                                  <m:ctrlPr>
                                    <a:rPr lang="en-US" sz="1800" i="1" dirty="0" smtClean="0">
                                      <a:latin typeface="Cambria Math" panose="02040503050406030204" pitchFamily="18" charset="0"/>
                                    </a:rPr>
                                  </m:ctrlPr>
                                </m:fPr>
                                <m:num>
                                  <m:r>
                                    <a:rPr lang="en-AU" sz="1800" b="0" i="1" dirty="0" smtClean="0">
                                      <a:latin typeface="Cambria Math" panose="02040503050406030204" pitchFamily="18" charset="0"/>
                                    </a:rPr>
                                    <m:t>1</m:t>
                                  </m:r>
                                </m:num>
                                <m:den>
                                  <m:r>
                                    <a:rPr lang="en-AU" sz="1800" b="0" i="1" dirty="0" smtClean="0">
                                      <a:latin typeface="Cambria Math" panose="02040503050406030204" pitchFamily="18" charset="0"/>
                                    </a:rPr>
                                    <m:t>4</m:t>
                                  </m:r>
                                </m:den>
                              </m:f>
                            </m:oMath>
                          </a14:m>
                          <a:r>
                            <a:rPr lang="en-US" dirty="0">
                              <a:latin typeface="Arial"/>
                              <a:cs typeface="Arial"/>
                            </a:rPr>
                            <a:t>)</a:t>
                          </a:r>
                        </a:p>
                      </a:txBody>
                      <a:tcPr/>
                    </a:tc>
                    <a:tc>
                      <a:txBody>
                        <a:bodyPr/>
                        <a:lstStyle/>
                        <a:p>
                          <a:pPr lvl="0">
                            <a:buNone/>
                          </a:pPr>
                          <a:endParaRPr lang="en-US" dirty="0"/>
                        </a:p>
                      </a:txBody>
                      <a:tcPr/>
                    </a:tc>
                    <a:extLst>
                      <a:ext uri="{0D108BD9-81ED-4DB2-BD59-A6C34878D82A}">
                        <a16:rowId xmlns:a16="http://schemas.microsoft.com/office/drawing/2014/main" val="494066762"/>
                      </a:ext>
                    </a:extLst>
                  </a:tr>
                </a:tbl>
              </a:graphicData>
            </a:graphic>
          </p:graphicFrame>
        </mc:Choice>
        <mc:Fallback xmlns="">
          <p:graphicFrame>
            <p:nvGraphicFramePr>
              <p:cNvPr id="17" name="Table 16">
                <a:extLst>
                  <a:ext uri="{FF2B5EF4-FFF2-40B4-BE49-F238E27FC236}">
                    <a16:creationId xmlns:a16="http://schemas.microsoft.com/office/drawing/2014/main" id="{B8A6ABDA-C3A5-BB20-3999-EF6AA03356DF}"/>
                  </a:ext>
                </a:extLst>
              </p:cNvPr>
              <p:cNvGraphicFramePr>
                <a:graphicFrameLocks noGrp="1"/>
              </p:cNvGraphicFramePr>
              <p:nvPr>
                <p:extLst>
                  <p:ext uri="{D42A27DB-BD31-4B8C-83A1-F6EECF244321}">
                    <p14:modId xmlns:p14="http://schemas.microsoft.com/office/powerpoint/2010/main" val="3987984183"/>
                  </p:ext>
                </p:extLst>
              </p:nvPr>
            </p:nvGraphicFramePr>
            <p:xfrm>
              <a:off x="360000" y="1562470"/>
              <a:ext cx="6874176" cy="4288932"/>
            </p:xfrm>
            <a:graphic>
              <a:graphicData uri="http://schemas.openxmlformats.org/drawingml/2006/table">
                <a:tbl>
                  <a:tblPr firstRow="1" bandRow="1">
                    <a:tableStyleId>{ED083AE6-46FA-4A59-8FB0-9F97EB10719F}</a:tableStyleId>
                  </a:tblPr>
                  <a:tblGrid>
                    <a:gridCol w="1019097">
                      <a:extLst>
                        <a:ext uri="{9D8B030D-6E8A-4147-A177-3AD203B41FA5}">
                          <a16:colId xmlns:a16="http://schemas.microsoft.com/office/drawing/2014/main" val="1152640324"/>
                        </a:ext>
                      </a:extLst>
                    </a:gridCol>
                    <a:gridCol w="1727323">
                      <a:extLst>
                        <a:ext uri="{9D8B030D-6E8A-4147-A177-3AD203B41FA5}">
                          <a16:colId xmlns:a16="http://schemas.microsoft.com/office/drawing/2014/main" val="1191802369"/>
                        </a:ext>
                      </a:extLst>
                    </a:gridCol>
                    <a:gridCol w="1637542">
                      <a:extLst>
                        <a:ext uri="{9D8B030D-6E8A-4147-A177-3AD203B41FA5}">
                          <a16:colId xmlns:a16="http://schemas.microsoft.com/office/drawing/2014/main" val="81533128"/>
                        </a:ext>
                      </a:extLst>
                    </a:gridCol>
                    <a:gridCol w="1683385">
                      <a:extLst>
                        <a:ext uri="{9D8B030D-6E8A-4147-A177-3AD203B41FA5}">
                          <a16:colId xmlns:a16="http://schemas.microsoft.com/office/drawing/2014/main" val="1375911442"/>
                        </a:ext>
                      </a:extLst>
                    </a:gridCol>
                    <a:gridCol w="806829">
                      <a:extLst>
                        <a:ext uri="{9D8B030D-6E8A-4147-A177-3AD203B41FA5}">
                          <a16:colId xmlns:a16="http://schemas.microsoft.com/office/drawing/2014/main" val="632730559"/>
                        </a:ext>
                      </a:extLst>
                    </a:gridCol>
                  </a:tblGrid>
                  <a:tr h="464919">
                    <a:tc>
                      <a:txBody>
                        <a:bodyPr/>
                        <a:lstStyle/>
                        <a:p>
                          <a:pPr algn="ctr"/>
                          <a:r>
                            <a:rPr lang="en-US">
                              <a:latin typeface="Arial"/>
                              <a:cs typeface="Arial"/>
                            </a:rPr>
                            <a:t>Note</a:t>
                          </a:r>
                        </a:p>
                      </a:txBody>
                      <a:tcPr/>
                    </a:tc>
                    <a:tc>
                      <a:txBody>
                        <a:bodyPr/>
                        <a:lstStyle/>
                        <a:p>
                          <a:pPr algn="ctr"/>
                          <a:r>
                            <a:rPr lang="en-US">
                              <a:latin typeface="Arial"/>
                              <a:cs typeface="Arial"/>
                            </a:rPr>
                            <a:t>Name</a:t>
                          </a:r>
                        </a:p>
                      </a:txBody>
                      <a:tcPr/>
                    </a:tc>
                    <a:tc>
                      <a:txBody>
                        <a:bodyPr/>
                        <a:lstStyle/>
                        <a:p>
                          <a:pPr lvl="0" algn="ctr">
                            <a:buNone/>
                          </a:pPr>
                          <a:r>
                            <a:rPr lang="en-US" sz="1800" b="1" i="0" u="none" strike="noStrike" noProof="0" dirty="0" err="1">
                              <a:solidFill>
                                <a:srgbClr val="22272B"/>
                              </a:solidFill>
                              <a:latin typeface="Arial"/>
                              <a:cs typeface="Arial"/>
                            </a:rPr>
                            <a:t>Kod</a:t>
                          </a:r>
                          <a:r>
                            <a:rPr lang="en-AU" sz="2000" b="1" kern="1200" dirty="0">
                              <a:solidFill>
                                <a:schemeClr val="tx1"/>
                              </a:solidFill>
                              <a:effectLst/>
                              <a:latin typeface="Arial" panose="020B0604020202020204" pitchFamily="34" charset="0"/>
                              <a:ea typeface="+mn-ea"/>
                              <a:cs typeface="Arial" panose="020B0604020202020204" pitchFamily="34" charset="0"/>
                            </a:rPr>
                            <a:t>á</a:t>
                          </a:r>
                          <a:r>
                            <a:rPr lang="en-US" sz="1800" b="1" i="0" u="none" strike="noStrike" noProof="0" dirty="0" err="1">
                              <a:solidFill>
                                <a:srgbClr val="22272B"/>
                              </a:solidFill>
                              <a:latin typeface="Arial"/>
                              <a:cs typeface="Arial"/>
                            </a:rPr>
                            <a:t>ly</a:t>
                          </a:r>
                          <a:r>
                            <a:rPr lang="en-US" sz="1400" b="1" i="0" u="none" strike="noStrike" noProof="0" dirty="0">
                              <a:solidFill>
                                <a:srgbClr val="22272B"/>
                              </a:solidFill>
                              <a:latin typeface="Arial"/>
                              <a:cs typeface="Arial"/>
                            </a:rPr>
                            <a:t> </a:t>
                          </a:r>
                          <a:endParaRPr lang="en-US" sz="1600" dirty="0">
                            <a:latin typeface="Arial"/>
                            <a:cs typeface="Arial"/>
                          </a:endParaRPr>
                        </a:p>
                      </a:txBody>
                      <a:tcPr/>
                    </a:tc>
                    <a:tc>
                      <a:txBody>
                        <a:bodyPr/>
                        <a:lstStyle/>
                        <a:p>
                          <a:pPr algn="ctr"/>
                          <a:r>
                            <a:rPr lang="en-US">
                              <a:latin typeface="Arial"/>
                              <a:cs typeface="Arial"/>
                            </a:rPr>
                            <a:t>Value</a:t>
                          </a:r>
                        </a:p>
                      </a:txBody>
                      <a:tcPr/>
                    </a:tc>
                    <a:tc>
                      <a:txBody>
                        <a:bodyPr/>
                        <a:lstStyle/>
                        <a:p>
                          <a:pPr algn="ctr"/>
                          <a:r>
                            <a:rPr lang="en-US">
                              <a:latin typeface="Arial"/>
                              <a:cs typeface="Arial"/>
                            </a:rPr>
                            <a:t>Rest</a:t>
                          </a:r>
                        </a:p>
                      </a:txBody>
                      <a:tcPr/>
                    </a:tc>
                    <a:extLst>
                      <a:ext uri="{0D108BD9-81ED-4DB2-BD59-A6C34878D82A}">
                        <a16:rowId xmlns:a16="http://schemas.microsoft.com/office/drawing/2014/main" val="3159296778"/>
                      </a:ext>
                    </a:extLst>
                  </a:tr>
                  <a:tr h="464919">
                    <a:tc>
                      <a:txBody>
                        <a:bodyPr/>
                        <a:lstStyle/>
                        <a:p>
                          <a:endParaRPr lang="en-US"/>
                        </a:p>
                      </a:txBody>
                      <a:tcPr/>
                    </a:tc>
                    <a:tc>
                      <a:txBody>
                        <a:bodyPr/>
                        <a:lstStyle/>
                        <a:p>
                          <a:pPr algn="ctr"/>
                          <a:endParaRPr lang="en-US"/>
                        </a:p>
                      </a:txBody>
                      <a:tcPr/>
                    </a:tc>
                    <a:tc>
                      <a:txBody>
                        <a:bodyPr/>
                        <a:lstStyle/>
                        <a:p>
                          <a:pPr lvl="0" algn="ctr">
                            <a:buNone/>
                          </a:pPr>
                          <a:endParaRPr lang="en-US"/>
                        </a:p>
                      </a:txBody>
                      <a:tcPr/>
                    </a:tc>
                    <a:tc>
                      <a:txBody>
                        <a:bodyPr/>
                        <a:lstStyle/>
                        <a:p>
                          <a:pPr algn="ctr"/>
                          <a:endParaRPr lang="en-US"/>
                        </a:p>
                      </a:txBody>
                      <a:tcPr/>
                    </a:tc>
                    <a:tc>
                      <a:txBody>
                        <a:bodyPr/>
                        <a:lstStyle/>
                        <a:p>
                          <a:endParaRPr lang="en-US"/>
                        </a:p>
                      </a:txBody>
                      <a:tcPr/>
                    </a:tc>
                    <a:extLst>
                      <a:ext uri="{0D108BD9-81ED-4DB2-BD59-A6C34878D82A}">
                        <a16:rowId xmlns:a16="http://schemas.microsoft.com/office/drawing/2014/main" val="914960964"/>
                      </a:ext>
                    </a:extLst>
                  </a:tr>
                  <a:tr h="464919">
                    <a:tc>
                      <a:txBody>
                        <a:bodyPr/>
                        <a:lstStyle/>
                        <a:p>
                          <a:endParaRPr lang="en-US"/>
                        </a:p>
                      </a:txBody>
                      <a:tcPr/>
                    </a:tc>
                    <a:tc>
                      <a:txBody>
                        <a:bodyPr/>
                        <a:lstStyle/>
                        <a:p>
                          <a:endParaRPr lang="en-US"/>
                        </a:p>
                      </a:txBody>
                      <a:tcPr/>
                    </a:tc>
                    <a:tc>
                      <a:txBody>
                        <a:bodyPr/>
                        <a:lstStyle/>
                        <a:p>
                          <a:pPr lvl="0">
                            <a:buNone/>
                          </a:pPr>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709125432"/>
                      </a:ext>
                    </a:extLst>
                  </a:tr>
                  <a:tr h="464919">
                    <a:tc>
                      <a:txBody>
                        <a:bodyPr/>
                        <a:lstStyle/>
                        <a:p>
                          <a:endParaRPr lang="en-US"/>
                        </a:p>
                      </a:txBody>
                      <a:tcPr/>
                    </a:tc>
                    <a:tc>
                      <a:txBody>
                        <a:bodyPr/>
                        <a:lstStyle/>
                        <a:p>
                          <a:pPr algn="ctr"/>
                          <a:r>
                            <a:rPr lang="en-US">
                              <a:latin typeface="Arial"/>
                              <a:cs typeface="Arial"/>
                            </a:rPr>
                            <a:t>crotchet</a:t>
                          </a:r>
                        </a:p>
                      </a:txBody>
                      <a:tcPr/>
                    </a:tc>
                    <a:tc>
                      <a:txBody>
                        <a:bodyPr/>
                        <a:lstStyle/>
                        <a:p>
                          <a:pPr lvl="0" algn="ctr">
                            <a:buNone/>
                          </a:pPr>
                          <a:r>
                            <a:rPr lang="en-US">
                              <a:latin typeface="Arial"/>
                              <a:cs typeface="Arial"/>
                            </a:rPr>
                            <a:t>ta</a:t>
                          </a:r>
                        </a:p>
                      </a:txBody>
                      <a:tcPr/>
                    </a:tc>
                    <a:tc>
                      <a:txBody>
                        <a:bodyPr/>
                        <a:lstStyle/>
                        <a:p>
                          <a:pPr algn="ctr"/>
                          <a:r>
                            <a:rPr lang="en-US">
                              <a:latin typeface="Arial"/>
                              <a:cs typeface="Arial"/>
                            </a:rPr>
                            <a:t>1</a:t>
                          </a:r>
                        </a:p>
                      </a:txBody>
                      <a:tcPr/>
                    </a:tc>
                    <a:tc>
                      <a:txBody>
                        <a:bodyPr/>
                        <a:lstStyle/>
                        <a:p>
                          <a:endParaRPr lang="en-US"/>
                        </a:p>
                      </a:txBody>
                      <a:tcPr/>
                    </a:tc>
                    <a:extLst>
                      <a:ext uri="{0D108BD9-81ED-4DB2-BD59-A6C34878D82A}">
                        <a16:rowId xmlns:a16="http://schemas.microsoft.com/office/drawing/2014/main" val="3875037924"/>
                      </a:ext>
                    </a:extLst>
                  </a:tr>
                  <a:tr h="605028">
                    <a:tc>
                      <a:txBody>
                        <a:bodyPr/>
                        <a:lstStyle/>
                        <a:p>
                          <a:pPr lvl="0" algn="ctr">
                            <a:buNone/>
                          </a:pPr>
                          <a:endParaRPr lang="en-US" sz="2800" b="0" i="0" u="none" strike="noStrike" noProof="0">
                            <a:solidFill>
                              <a:srgbClr val="22272B"/>
                            </a:solidFill>
                            <a:latin typeface="MS UI Gothic"/>
                          </a:endParaRPr>
                        </a:p>
                      </a:txBody>
                      <a:tcPr/>
                    </a:tc>
                    <a:tc>
                      <a:txBody>
                        <a:bodyPr/>
                        <a:lstStyle/>
                        <a:p>
                          <a:pPr lvl="0" algn="ctr">
                            <a:lnSpc>
                              <a:spcPct val="100000"/>
                            </a:lnSpc>
                            <a:spcBef>
                              <a:spcPts val="0"/>
                            </a:spcBef>
                            <a:spcAft>
                              <a:spcPts val="0"/>
                            </a:spcAft>
                            <a:buNone/>
                          </a:pPr>
                          <a:r>
                            <a:rPr lang="en-US" sz="1800" b="0" i="0" u="none" strike="noStrike" noProof="0">
                              <a:solidFill>
                                <a:srgbClr val="22272B"/>
                              </a:solidFill>
                              <a:latin typeface="Arial"/>
                              <a:cs typeface="Arial"/>
                            </a:rPr>
                            <a:t>quaver</a:t>
                          </a:r>
                        </a:p>
                      </a:txBody>
                      <a:tcPr/>
                    </a:tc>
                    <a:tc>
                      <a:txBody>
                        <a:bodyPr/>
                        <a:lstStyle/>
                        <a:p>
                          <a:pPr lvl="0" algn="ctr">
                            <a:lnSpc>
                              <a:spcPct val="100000"/>
                            </a:lnSpc>
                            <a:spcBef>
                              <a:spcPts val="0"/>
                            </a:spcBef>
                            <a:spcAft>
                              <a:spcPts val="0"/>
                            </a:spcAft>
                            <a:buNone/>
                          </a:pPr>
                          <a:r>
                            <a:rPr lang="en-US" sz="1800" b="0" i="0" u="none" strike="noStrike" noProof="0">
                              <a:solidFill>
                                <a:srgbClr val="22272B"/>
                              </a:solidFill>
                              <a:latin typeface="Arial"/>
                              <a:cs typeface="Arial"/>
                            </a:rPr>
                            <a:t>ti</a:t>
                          </a:r>
                          <a:endParaRPr lang="en-US" sz="1800" b="0" i="0" u="none" strike="noStrike" noProof="0" err="1">
                            <a:solidFill>
                              <a:srgbClr val="22272B"/>
                            </a:solidFill>
                            <a:latin typeface="Arial"/>
                            <a:cs typeface="Arial"/>
                          </a:endParaRPr>
                        </a:p>
                      </a:txBody>
                      <a:tcPr/>
                    </a:tc>
                    <a:tc>
                      <a:txBody>
                        <a:bodyPr/>
                        <a:lstStyle/>
                        <a:p>
                          <a:endParaRPr lang="en-US"/>
                        </a:p>
                      </a:txBody>
                      <a:tcPr>
                        <a:blipFill>
                          <a:blip r:embed="rId2"/>
                          <a:stretch>
                            <a:fillRect l="-262879" t="-319149" r="-50000" b="-323404"/>
                          </a:stretch>
                        </a:blipFill>
                      </a:tcPr>
                    </a:tc>
                    <a:tc>
                      <a:txBody>
                        <a:bodyPr/>
                        <a:lstStyle/>
                        <a:p>
                          <a:endParaRPr lang="en-US"/>
                        </a:p>
                      </a:txBody>
                      <a:tcPr/>
                    </a:tc>
                    <a:extLst>
                      <a:ext uri="{0D108BD9-81ED-4DB2-BD59-A6C34878D82A}">
                        <a16:rowId xmlns:a16="http://schemas.microsoft.com/office/drawing/2014/main" val="2834886110"/>
                      </a:ext>
                    </a:extLst>
                  </a:tr>
                  <a:tr h="579120">
                    <a:tc>
                      <a:txBody>
                        <a:bodyPr/>
                        <a:lstStyle/>
                        <a:p>
                          <a:pPr lvl="0" algn="ctr">
                            <a:buNone/>
                          </a:pPr>
                          <a:endParaRPr lang="en-US" sz="3200" b="0" i="0" u="none" strike="noStrike" noProof="0">
                            <a:solidFill>
                              <a:srgbClr val="22272B"/>
                            </a:solidFill>
                            <a:latin typeface="MS UI Gothic"/>
                          </a:endParaRPr>
                        </a:p>
                      </a:txBody>
                      <a:tcPr/>
                    </a:tc>
                    <a:tc>
                      <a:txBody>
                        <a:bodyPr/>
                        <a:lstStyle/>
                        <a:p>
                          <a:pPr algn="ctr"/>
                          <a:r>
                            <a:rPr lang="en-US">
                              <a:latin typeface="Arial"/>
                              <a:cs typeface="Arial"/>
                            </a:rPr>
                            <a:t>pair of quavers</a:t>
                          </a:r>
                        </a:p>
                      </a:txBody>
                      <a:tcPr/>
                    </a:tc>
                    <a:tc>
                      <a:txBody>
                        <a:bodyPr/>
                        <a:lstStyle/>
                        <a:p>
                          <a:pPr lvl="0" algn="ctr">
                            <a:buNone/>
                          </a:pPr>
                          <a:r>
                            <a:rPr lang="en-US">
                              <a:latin typeface="Arial"/>
                              <a:cs typeface="Arial"/>
                            </a:rPr>
                            <a:t>ti–ti</a:t>
                          </a:r>
                          <a:endParaRPr lang="en-US" err="1">
                            <a:latin typeface="Arial"/>
                            <a:cs typeface="Arial"/>
                          </a:endParaRPr>
                        </a:p>
                      </a:txBody>
                      <a:tcPr/>
                    </a:tc>
                    <a:tc>
                      <a:txBody>
                        <a:bodyPr/>
                        <a:lstStyle/>
                        <a:p>
                          <a:endParaRPr lang="en-US"/>
                        </a:p>
                      </a:txBody>
                      <a:tcPr>
                        <a:blipFill>
                          <a:blip r:embed="rId2"/>
                          <a:stretch>
                            <a:fillRect l="-262879" t="-428261" r="-50000" b="-230435"/>
                          </a:stretch>
                        </a:blipFill>
                      </a:tcPr>
                    </a:tc>
                    <a:tc>
                      <a:txBody>
                        <a:bodyPr/>
                        <a:lstStyle/>
                        <a:p>
                          <a:endParaRPr lang="en-US" dirty="0"/>
                        </a:p>
                      </a:txBody>
                      <a:tcPr/>
                    </a:tc>
                    <a:extLst>
                      <a:ext uri="{0D108BD9-81ED-4DB2-BD59-A6C34878D82A}">
                        <a16:rowId xmlns:a16="http://schemas.microsoft.com/office/drawing/2014/main" val="339412541"/>
                      </a:ext>
                    </a:extLst>
                  </a:tr>
                  <a:tr h="605028">
                    <a:tc>
                      <a:txBody>
                        <a:bodyPr/>
                        <a:lstStyle/>
                        <a:p>
                          <a:endParaRPr lang="en-US"/>
                        </a:p>
                      </a:txBody>
                      <a:tcPr/>
                    </a:tc>
                    <a:tc>
                      <a:txBody>
                        <a:bodyPr/>
                        <a:lstStyle/>
                        <a:p>
                          <a:pPr algn="ctr"/>
                          <a:r>
                            <a:rPr lang="en-US">
                              <a:latin typeface="Arial"/>
                              <a:cs typeface="Arial"/>
                            </a:rPr>
                            <a:t>semiquaver</a:t>
                          </a:r>
                        </a:p>
                      </a:txBody>
                      <a:tcPr/>
                    </a:tc>
                    <a:tc>
                      <a:txBody>
                        <a:bodyPr/>
                        <a:lstStyle/>
                        <a:p>
                          <a:pPr lvl="0" algn="ctr">
                            <a:buNone/>
                          </a:pPr>
                          <a:r>
                            <a:rPr lang="en-US">
                              <a:latin typeface="Arial"/>
                              <a:cs typeface="Arial"/>
                            </a:rPr>
                            <a:t>ka</a:t>
                          </a:r>
                          <a:endParaRPr lang="en-US">
                            <a:latin typeface="Arial" panose="020B0604020202020204" pitchFamily="34" charset="0"/>
                            <a:cs typeface="Arial" panose="020B0604020202020204" pitchFamily="34" charset="0"/>
                          </a:endParaRPr>
                        </a:p>
                      </a:txBody>
                      <a:tcPr/>
                    </a:tc>
                    <a:tc>
                      <a:txBody>
                        <a:bodyPr/>
                        <a:lstStyle/>
                        <a:p>
                          <a:endParaRPr lang="en-US"/>
                        </a:p>
                      </a:txBody>
                      <a:tcPr>
                        <a:blipFill>
                          <a:blip r:embed="rId2"/>
                          <a:stretch>
                            <a:fillRect l="-262879" t="-506250" r="-50000" b="-120833"/>
                          </a:stretch>
                        </a:blipFill>
                      </a:tcPr>
                    </a:tc>
                    <a:tc>
                      <a:txBody>
                        <a:bodyPr/>
                        <a:lstStyle/>
                        <a:p>
                          <a:endParaRPr lang="en-US"/>
                        </a:p>
                      </a:txBody>
                      <a:tcPr/>
                    </a:tc>
                    <a:extLst>
                      <a:ext uri="{0D108BD9-81ED-4DB2-BD59-A6C34878D82A}">
                        <a16:rowId xmlns:a16="http://schemas.microsoft.com/office/drawing/2014/main" val="583414050"/>
                      </a:ext>
                    </a:extLst>
                  </a:tr>
                  <a:tr h="640080">
                    <a:tc>
                      <a:txBody>
                        <a:bodyPr/>
                        <a:lstStyle/>
                        <a:p>
                          <a:pPr lvl="0">
                            <a:buNone/>
                          </a:pPr>
                          <a:endParaRPr lang="en-US"/>
                        </a:p>
                      </a:txBody>
                      <a:tcPr/>
                    </a:tc>
                    <a:tc>
                      <a:txBody>
                        <a:bodyPr/>
                        <a:lstStyle/>
                        <a:p>
                          <a:pPr lvl="0" algn="ctr">
                            <a:buNone/>
                          </a:pPr>
                          <a:r>
                            <a:rPr lang="en-US" dirty="0">
                              <a:latin typeface="Arial"/>
                              <a:cs typeface="Arial"/>
                            </a:rPr>
                            <a:t>set of semiquavers</a:t>
                          </a:r>
                        </a:p>
                      </a:txBody>
                      <a:tcPr/>
                    </a:tc>
                    <a:tc>
                      <a:txBody>
                        <a:bodyPr/>
                        <a:lstStyle/>
                        <a:p>
                          <a:pPr lvl="0" algn="ctr">
                            <a:buNone/>
                          </a:pPr>
                          <a:r>
                            <a:rPr lang="en-US">
                              <a:latin typeface="Arial"/>
                              <a:cs typeface="Arial"/>
                            </a:rPr>
                            <a:t>ti–ka ti–ka</a:t>
                          </a:r>
                        </a:p>
                      </a:txBody>
                      <a:tcPr/>
                    </a:tc>
                    <a:tc>
                      <a:txBody>
                        <a:bodyPr/>
                        <a:lstStyle/>
                        <a:p>
                          <a:endParaRPr lang="en-US"/>
                        </a:p>
                      </a:txBody>
                      <a:tcPr>
                        <a:blipFill>
                          <a:blip r:embed="rId2"/>
                          <a:stretch>
                            <a:fillRect l="-262879" t="-582000" r="-50000" b="-16000"/>
                          </a:stretch>
                        </a:blipFill>
                      </a:tcPr>
                    </a:tc>
                    <a:tc>
                      <a:txBody>
                        <a:bodyPr/>
                        <a:lstStyle/>
                        <a:p>
                          <a:pPr lvl="0">
                            <a:buNone/>
                          </a:pPr>
                          <a:endParaRPr lang="en-US" dirty="0"/>
                        </a:p>
                      </a:txBody>
                      <a:tcPr/>
                    </a:tc>
                    <a:extLst>
                      <a:ext uri="{0D108BD9-81ED-4DB2-BD59-A6C34878D82A}">
                        <a16:rowId xmlns:a16="http://schemas.microsoft.com/office/drawing/2014/main" val="494066762"/>
                      </a:ext>
                    </a:extLst>
                  </a:tr>
                </a:tbl>
              </a:graphicData>
            </a:graphic>
          </p:graphicFrame>
        </mc:Fallback>
      </mc:AlternateContent>
      <p:pic>
        <p:nvPicPr>
          <p:cNvPr id="38" name="Picture 37" descr="A crotchet note.">
            <a:extLst>
              <a:ext uri="{FF2B5EF4-FFF2-40B4-BE49-F238E27FC236}">
                <a16:creationId xmlns:a16="http://schemas.microsoft.com/office/drawing/2014/main" id="{2A83FD25-2F53-4F9B-BCF1-87AF409B140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55253" y="2956044"/>
            <a:ext cx="194856" cy="450937"/>
          </a:xfrm>
          <a:prstGeom prst="rect">
            <a:avLst/>
          </a:prstGeom>
        </p:spPr>
      </p:pic>
      <p:pic>
        <p:nvPicPr>
          <p:cNvPr id="43" name="Picture 42" descr="A crotchet rest.">
            <a:extLst>
              <a:ext uri="{FF2B5EF4-FFF2-40B4-BE49-F238E27FC236}">
                <a16:creationId xmlns:a16="http://schemas.microsoft.com/office/drawing/2014/main" id="{7DC7F2A8-8F76-6723-02D0-9BC66A5181E9}"/>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732191" y="3008529"/>
            <a:ext cx="135347" cy="409185"/>
          </a:xfrm>
          <a:prstGeom prst="rect">
            <a:avLst/>
          </a:prstGeom>
        </p:spPr>
      </p:pic>
      <p:pic>
        <p:nvPicPr>
          <p:cNvPr id="39" name="Picture 38" descr="A quaver note with a tail off to the right.">
            <a:extLst>
              <a:ext uri="{FF2B5EF4-FFF2-40B4-BE49-F238E27FC236}">
                <a16:creationId xmlns:a16="http://schemas.microsoft.com/office/drawing/2014/main" id="{765617A0-4AB3-E2B0-1BEA-90B1D8CB3B2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40091" y="3486835"/>
            <a:ext cx="263308" cy="470509"/>
          </a:xfrm>
          <a:prstGeom prst="rect">
            <a:avLst/>
          </a:prstGeom>
        </p:spPr>
      </p:pic>
      <p:pic>
        <p:nvPicPr>
          <p:cNvPr id="44" name="Picture 43" descr="A quaver rest, looks like a backwards number seven.">
            <a:extLst>
              <a:ext uri="{FF2B5EF4-FFF2-40B4-BE49-F238E27FC236}">
                <a16:creationId xmlns:a16="http://schemas.microsoft.com/office/drawing/2014/main" id="{14611D18-AA98-2184-6D2B-9D56049380CC}"/>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668687" y="3545193"/>
            <a:ext cx="198851" cy="349424"/>
          </a:xfrm>
          <a:prstGeom prst="rect">
            <a:avLst/>
          </a:prstGeom>
        </p:spPr>
      </p:pic>
      <p:pic>
        <p:nvPicPr>
          <p:cNvPr id="40" name="Picture 39" descr="A pair of quavers.">
            <a:extLst>
              <a:ext uri="{FF2B5EF4-FFF2-40B4-BE49-F238E27FC236}">
                <a16:creationId xmlns:a16="http://schemas.microsoft.com/office/drawing/2014/main" id="{C371A7CE-FB34-1597-C4B6-A2A086D7A951}"/>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645690" y="4095216"/>
            <a:ext cx="452111" cy="446239"/>
          </a:xfrm>
          <a:prstGeom prst="rect">
            <a:avLst/>
          </a:prstGeom>
        </p:spPr>
      </p:pic>
      <p:pic>
        <p:nvPicPr>
          <p:cNvPr id="45" name="Picture 44" descr="A crotchet rest.">
            <a:extLst>
              <a:ext uri="{FF2B5EF4-FFF2-40B4-BE49-F238E27FC236}">
                <a16:creationId xmlns:a16="http://schemas.microsoft.com/office/drawing/2014/main" id="{A164A7C3-DBE1-7AD6-1ACE-05248D0B7F4A}"/>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729580" y="4102929"/>
            <a:ext cx="135347" cy="409185"/>
          </a:xfrm>
          <a:prstGeom prst="rect">
            <a:avLst/>
          </a:prstGeom>
        </p:spPr>
      </p:pic>
      <p:pic>
        <p:nvPicPr>
          <p:cNvPr id="41" name="Picture 40" descr="A single semiquaver with 2 tails off to the right.">
            <a:extLst>
              <a:ext uri="{FF2B5EF4-FFF2-40B4-BE49-F238E27FC236}">
                <a16:creationId xmlns:a16="http://schemas.microsoft.com/office/drawing/2014/main" id="{1BDD80DB-1358-8C4F-3AD8-37EF8D38CBD1}"/>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705711" y="4673639"/>
            <a:ext cx="332071" cy="475207"/>
          </a:xfrm>
          <a:prstGeom prst="rect">
            <a:avLst/>
          </a:prstGeom>
        </p:spPr>
      </p:pic>
      <p:pic>
        <p:nvPicPr>
          <p:cNvPr id="47" name="Picture 46" descr="A semiquaver rest – looks like a backwards seven with two tails off to the left.">
            <a:extLst>
              <a:ext uri="{FF2B5EF4-FFF2-40B4-BE49-F238E27FC236}">
                <a16:creationId xmlns:a16="http://schemas.microsoft.com/office/drawing/2014/main" id="{0B93F98E-3A35-42DC-5963-9EEA5D01DF93}"/>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6638067" y="4719352"/>
            <a:ext cx="318372" cy="391438"/>
          </a:xfrm>
          <a:prstGeom prst="rect">
            <a:avLst/>
          </a:prstGeom>
        </p:spPr>
      </p:pic>
      <p:pic>
        <p:nvPicPr>
          <p:cNvPr id="2" name="Picture 2" descr="Set of semiquavers.">
            <a:extLst>
              <a:ext uri="{FF2B5EF4-FFF2-40B4-BE49-F238E27FC236}">
                <a16:creationId xmlns:a16="http://schemas.microsoft.com/office/drawing/2014/main" id="{EDF21936-9AD0-0D95-3166-CEF72A936A5E}"/>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395379" y="5330573"/>
            <a:ext cx="911326" cy="396229"/>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descr="A crotchet rest.">
            <a:extLst>
              <a:ext uri="{FF2B5EF4-FFF2-40B4-BE49-F238E27FC236}">
                <a16:creationId xmlns:a16="http://schemas.microsoft.com/office/drawing/2014/main" id="{E241734A-FC7B-6B8C-64E1-FEB93E737EE2}"/>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774163" y="5317617"/>
            <a:ext cx="135347" cy="409185"/>
          </a:xfrm>
          <a:prstGeom prst="rect">
            <a:avLst/>
          </a:prstGeom>
        </p:spPr>
      </p:pic>
      <p:pic>
        <p:nvPicPr>
          <p:cNvPr id="26" name="Picture Placeholder 25" descr="A teacher oversees a student playing the drums.">
            <a:extLst>
              <a:ext uri="{FF2B5EF4-FFF2-40B4-BE49-F238E27FC236}">
                <a16:creationId xmlns:a16="http://schemas.microsoft.com/office/drawing/2014/main" id="{E3FA85B1-0C1F-38BC-B8AF-9339B7DA5B80}"/>
              </a:ext>
            </a:extLst>
          </p:cNvPr>
          <p:cNvPicPr>
            <a:picLocks noGrp="1" noChangeAspect="1"/>
          </p:cNvPicPr>
          <p:nvPr>
            <p:ph type="pic" sz="quarter" idx="20"/>
          </p:nvPr>
        </p:nvPicPr>
        <p:blipFill rotWithShape="1">
          <a:blip r:embed="rId11" cstate="hqprint">
            <a:extLst>
              <a:ext uri="{28A0092B-C50C-407E-A947-70E740481C1C}">
                <a14:useLocalDpi xmlns:a14="http://schemas.microsoft.com/office/drawing/2010/main"/>
              </a:ext>
            </a:extLst>
          </a:blip>
          <a:srcRect/>
          <a:stretch/>
        </p:blipFill>
        <p:spPr>
          <a:xfrm>
            <a:off x="7532913" y="1562470"/>
            <a:ext cx="4298723" cy="4288932"/>
          </a:xfrm>
          <a:prstGeom prst="rect">
            <a:avLst/>
          </a:prstGeom>
        </p:spPr>
      </p:pic>
      <p:sp>
        <p:nvSpPr>
          <p:cNvPr id="28" name="Slide Number Placeholder 1">
            <a:extLst>
              <a:ext uri="{FF2B5EF4-FFF2-40B4-BE49-F238E27FC236}">
                <a16:creationId xmlns:a16="http://schemas.microsoft.com/office/drawing/2014/main" id="{93FC8E6E-B199-FC5F-1A5D-66D58DA39574}"/>
              </a:ext>
              <a:ext uri="{C183D7F6-B498-43B3-948B-1728B52AA6E4}">
                <adec:decorative xmlns:adec="http://schemas.microsoft.com/office/drawing/2017/decorative" val="1"/>
              </a:ext>
            </a:extLst>
          </p:cNvPr>
          <p:cNvSpPr txBox="1">
            <a:spLocks/>
          </p:cNvSpPr>
          <p:nvPr/>
        </p:nvSpPr>
        <p:spPr>
          <a:xfrm>
            <a:off x="11124000" y="6516000"/>
            <a:ext cx="720000" cy="180000"/>
          </a:xfrm>
          <a:prstGeom prst="rect">
            <a:avLst/>
          </a:prstGeo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r"/>
            <a:fld id="{10A01DC5-1685-4615-8240-15192985C6A2}" type="slidenum">
              <a:rPr lang="en-AU" sz="1200" smtClean="0"/>
              <a:pPr algn="r"/>
              <a:t>18</a:t>
            </a:fld>
            <a:endParaRPr lang="en-AU" sz="1200"/>
          </a:p>
        </p:txBody>
      </p:sp>
    </p:spTree>
    <p:extLst>
      <p:ext uri="{BB962C8B-B14F-4D97-AF65-F5344CB8AC3E}">
        <p14:creationId xmlns:p14="http://schemas.microsoft.com/office/powerpoint/2010/main" val="368136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0C0F84-C528-A726-6D08-0AF549433E03}"/>
              </a:ext>
            </a:extLst>
          </p:cNvPr>
          <p:cNvSpPr>
            <a:spLocks noGrp="1"/>
          </p:cNvSpPr>
          <p:nvPr>
            <p:ph type="title"/>
          </p:nvPr>
        </p:nvSpPr>
        <p:spPr/>
        <p:txBody>
          <a:bodyPr/>
          <a:lstStyle/>
          <a:p>
            <a:r>
              <a:rPr lang="en-AU" sz="4000">
                <a:latin typeface="Arial" panose="020B0604020202020204" pitchFamily="34" charset="0"/>
                <a:cs typeface="Arial" panose="020B0604020202020204" pitchFamily="34" charset="0"/>
              </a:rPr>
              <a:t>Rhythms – Echo clapping</a:t>
            </a:r>
          </a:p>
        </p:txBody>
      </p:sp>
      <p:sp>
        <p:nvSpPr>
          <p:cNvPr id="9" name="TextBox 8">
            <a:extLst>
              <a:ext uri="{FF2B5EF4-FFF2-40B4-BE49-F238E27FC236}">
                <a16:creationId xmlns:a16="http://schemas.microsoft.com/office/drawing/2014/main" id="{3D46973C-A176-2825-A610-19BC456AEA3E}"/>
              </a:ext>
            </a:extLst>
          </p:cNvPr>
          <p:cNvSpPr txBox="1"/>
          <p:nvPr/>
        </p:nvSpPr>
        <p:spPr>
          <a:xfrm>
            <a:off x="396793" y="2045918"/>
            <a:ext cx="250520" cy="27699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r>
              <a:rPr lang="en-US" sz="1800">
                <a:latin typeface="Arial" panose="020B0604020202020204" pitchFamily="34" charset="0"/>
                <a:cs typeface="Arial" panose="020B0604020202020204" pitchFamily="34" charset="0"/>
              </a:rPr>
              <a:t>1.</a:t>
            </a:r>
          </a:p>
        </p:txBody>
      </p:sp>
      <p:pic>
        <p:nvPicPr>
          <p:cNvPr id="8" name="Picture 7" descr="A crotchet.">
            <a:extLst>
              <a:ext uri="{FF2B5EF4-FFF2-40B4-BE49-F238E27FC236}">
                <a16:creationId xmlns:a16="http://schemas.microsoft.com/office/drawing/2014/main" id="{7301CE64-D170-1134-4383-61CBB792113A}"/>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821283" y="1872640"/>
            <a:ext cx="194856" cy="450937"/>
          </a:xfrm>
          <a:prstGeom prst="rect">
            <a:avLst/>
          </a:prstGeom>
        </p:spPr>
      </p:pic>
      <p:pic>
        <p:nvPicPr>
          <p:cNvPr id="11" name="Picture 10" descr="A crotchet.">
            <a:extLst>
              <a:ext uri="{FF2B5EF4-FFF2-40B4-BE49-F238E27FC236}">
                <a16:creationId xmlns:a16="http://schemas.microsoft.com/office/drawing/2014/main" id="{11CD9F2A-3E34-633C-F763-8D916E64D605}"/>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739858" y="1872640"/>
            <a:ext cx="194856" cy="450937"/>
          </a:xfrm>
          <a:prstGeom prst="rect">
            <a:avLst/>
          </a:prstGeom>
        </p:spPr>
      </p:pic>
      <p:pic>
        <p:nvPicPr>
          <p:cNvPr id="3" name="Picture 2" descr="Set of semiquavers.">
            <a:extLst>
              <a:ext uri="{FF2B5EF4-FFF2-40B4-BE49-F238E27FC236}">
                <a16:creationId xmlns:a16="http://schemas.microsoft.com/office/drawing/2014/main" id="{38F9FD03-DDD6-5ABC-7994-63DE73BDD28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70966" y="1880211"/>
            <a:ext cx="1031802" cy="44861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A crotchet.">
            <a:extLst>
              <a:ext uri="{FF2B5EF4-FFF2-40B4-BE49-F238E27FC236}">
                <a16:creationId xmlns:a16="http://schemas.microsoft.com/office/drawing/2014/main" id="{9BC03C46-8420-CCC9-6188-54D8C7798A6A}"/>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4245063" y="1872640"/>
            <a:ext cx="194856" cy="450937"/>
          </a:xfrm>
          <a:prstGeom prst="rect">
            <a:avLst/>
          </a:prstGeom>
        </p:spPr>
      </p:pic>
      <p:pic>
        <p:nvPicPr>
          <p:cNvPr id="18" name="Picture 17" descr="Pair of quavers.">
            <a:extLst>
              <a:ext uri="{FF2B5EF4-FFF2-40B4-BE49-F238E27FC236}">
                <a16:creationId xmlns:a16="http://schemas.microsoft.com/office/drawing/2014/main" id="{1C562E0B-DCE1-C6E3-DD7D-14F3D9F98897}"/>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546493" y="1880211"/>
            <a:ext cx="452111" cy="446239"/>
          </a:xfrm>
          <a:prstGeom prst="rect">
            <a:avLst/>
          </a:prstGeom>
        </p:spPr>
      </p:pic>
      <p:pic>
        <p:nvPicPr>
          <p:cNvPr id="20" name="Picture 19" descr="Pair of quavers.">
            <a:extLst>
              <a:ext uri="{FF2B5EF4-FFF2-40B4-BE49-F238E27FC236}">
                <a16:creationId xmlns:a16="http://schemas.microsoft.com/office/drawing/2014/main" id="{4490BFD7-BF43-0898-C94F-26CCEDB79988}"/>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060054" y="1880211"/>
            <a:ext cx="452111" cy="446239"/>
          </a:xfrm>
          <a:prstGeom prst="rect">
            <a:avLst/>
          </a:prstGeom>
        </p:spPr>
      </p:pic>
      <p:pic>
        <p:nvPicPr>
          <p:cNvPr id="21" name="Picture 20" descr="A crotchet.">
            <a:extLst>
              <a:ext uri="{FF2B5EF4-FFF2-40B4-BE49-F238E27FC236}">
                <a16:creationId xmlns:a16="http://schemas.microsoft.com/office/drawing/2014/main" id="{F3292261-5E31-86B9-07EC-8229F6073656}"/>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8545664" y="1872639"/>
            <a:ext cx="194856" cy="450937"/>
          </a:xfrm>
          <a:prstGeom prst="rect">
            <a:avLst/>
          </a:prstGeom>
        </p:spPr>
      </p:pic>
      <p:pic>
        <p:nvPicPr>
          <p:cNvPr id="23" name="Picture 22" descr="Crotchet rest.">
            <a:extLst>
              <a:ext uri="{FF2B5EF4-FFF2-40B4-BE49-F238E27FC236}">
                <a16:creationId xmlns:a16="http://schemas.microsoft.com/office/drawing/2014/main" id="{581C32CF-553E-E4AB-7FD3-DFF24C0DF516}"/>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0226755" y="1913732"/>
            <a:ext cx="135347" cy="409185"/>
          </a:xfrm>
          <a:prstGeom prst="rect">
            <a:avLst/>
          </a:prstGeom>
        </p:spPr>
      </p:pic>
      <p:sp>
        <p:nvSpPr>
          <p:cNvPr id="24" name="TextBox 23">
            <a:extLst>
              <a:ext uri="{FF2B5EF4-FFF2-40B4-BE49-F238E27FC236}">
                <a16:creationId xmlns:a16="http://schemas.microsoft.com/office/drawing/2014/main" id="{2D48CEF2-4753-FF3E-D500-69686C073A4C}"/>
              </a:ext>
            </a:extLst>
          </p:cNvPr>
          <p:cNvSpPr txBox="1"/>
          <p:nvPr/>
        </p:nvSpPr>
        <p:spPr>
          <a:xfrm>
            <a:off x="323725" y="3340274"/>
            <a:ext cx="250520" cy="27699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r>
              <a:rPr lang="en-US" sz="1800">
                <a:latin typeface="Arial" panose="020B0604020202020204" pitchFamily="34" charset="0"/>
                <a:cs typeface="Arial" panose="020B0604020202020204" pitchFamily="34" charset="0"/>
              </a:rPr>
              <a:t>2.</a:t>
            </a:r>
          </a:p>
        </p:txBody>
      </p:sp>
      <p:pic>
        <p:nvPicPr>
          <p:cNvPr id="25" name="Picture 24" descr="Pair of quavers.">
            <a:extLst>
              <a:ext uri="{FF2B5EF4-FFF2-40B4-BE49-F238E27FC236}">
                <a16:creationId xmlns:a16="http://schemas.microsoft.com/office/drawing/2014/main" id="{BBBBE5C7-42F6-64CA-A887-E0E92B3934DB}"/>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50904" y="3205881"/>
            <a:ext cx="452111" cy="446239"/>
          </a:xfrm>
          <a:prstGeom prst="rect">
            <a:avLst/>
          </a:prstGeom>
        </p:spPr>
      </p:pic>
      <p:pic>
        <p:nvPicPr>
          <p:cNvPr id="26" name="Picture 25" descr="A crotchet.">
            <a:extLst>
              <a:ext uri="{FF2B5EF4-FFF2-40B4-BE49-F238E27FC236}">
                <a16:creationId xmlns:a16="http://schemas.microsoft.com/office/drawing/2014/main" id="{282BE9CC-053B-0CD1-B9FD-E6581BB0E332}"/>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739857" y="3198311"/>
            <a:ext cx="194856" cy="450937"/>
          </a:xfrm>
          <a:prstGeom prst="rect">
            <a:avLst/>
          </a:prstGeom>
        </p:spPr>
      </p:pic>
      <p:pic>
        <p:nvPicPr>
          <p:cNvPr id="5" name="Picture 4" descr="Set of semiquavers.">
            <a:extLst>
              <a:ext uri="{FF2B5EF4-FFF2-40B4-BE49-F238E27FC236}">
                <a16:creationId xmlns:a16="http://schemas.microsoft.com/office/drawing/2014/main" id="{DD6F7CE5-7896-5AAB-ABC0-040DB5A8584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64028" y="3205881"/>
            <a:ext cx="1031802" cy="44861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descr="A crotchet.">
            <a:extLst>
              <a:ext uri="{FF2B5EF4-FFF2-40B4-BE49-F238E27FC236}">
                <a16:creationId xmlns:a16="http://schemas.microsoft.com/office/drawing/2014/main" id="{C2BB1D22-6A22-F644-E37A-2287E56DCE35}"/>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4245063" y="3198311"/>
            <a:ext cx="194856" cy="450937"/>
          </a:xfrm>
          <a:prstGeom prst="rect">
            <a:avLst/>
          </a:prstGeom>
        </p:spPr>
      </p:pic>
      <p:pic>
        <p:nvPicPr>
          <p:cNvPr id="29" name="Picture 28" descr="Pair of quavers.">
            <a:extLst>
              <a:ext uri="{FF2B5EF4-FFF2-40B4-BE49-F238E27FC236}">
                <a16:creationId xmlns:a16="http://schemas.microsoft.com/office/drawing/2014/main" id="{07733A40-E537-4C5C-B937-BE14EA4AC71C}"/>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483863" y="3205881"/>
            <a:ext cx="452111" cy="446239"/>
          </a:xfrm>
          <a:prstGeom prst="rect">
            <a:avLst/>
          </a:prstGeom>
        </p:spPr>
      </p:pic>
      <p:pic>
        <p:nvPicPr>
          <p:cNvPr id="6" name="Picture 5" descr="Set of semiquavers.">
            <a:extLst>
              <a:ext uri="{FF2B5EF4-FFF2-40B4-BE49-F238E27FC236}">
                <a16:creationId xmlns:a16="http://schemas.microsoft.com/office/drawing/2014/main" id="{5DB98996-6AD7-D6AB-A54D-AF1F86C287A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768891" y="3205881"/>
            <a:ext cx="1031802" cy="44861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descr="A crotchet.">
            <a:extLst>
              <a:ext uri="{FF2B5EF4-FFF2-40B4-BE49-F238E27FC236}">
                <a16:creationId xmlns:a16="http://schemas.microsoft.com/office/drawing/2014/main" id="{3FACC1B9-3F65-E46B-F4EB-CCB5878EF7D6}"/>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8545663" y="3166994"/>
            <a:ext cx="194856" cy="450937"/>
          </a:xfrm>
          <a:prstGeom prst="rect">
            <a:avLst/>
          </a:prstGeom>
        </p:spPr>
      </p:pic>
      <p:pic>
        <p:nvPicPr>
          <p:cNvPr id="32" name="Picture 31" descr="A crotchet.">
            <a:extLst>
              <a:ext uri="{FF2B5EF4-FFF2-40B4-BE49-F238E27FC236}">
                <a16:creationId xmlns:a16="http://schemas.microsoft.com/office/drawing/2014/main" id="{4ECEFB3F-3152-4E78-7E29-5D2743F2B731}"/>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0194923" y="3198309"/>
            <a:ext cx="194856" cy="450937"/>
          </a:xfrm>
          <a:prstGeom prst="rect">
            <a:avLst/>
          </a:prstGeom>
        </p:spPr>
      </p:pic>
      <p:sp>
        <p:nvSpPr>
          <p:cNvPr id="33" name="TextBox 32">
            <a:extLst>
              <a:ext uri="{FF2B5EF4-FFF2-40B4-BE49-F238E27FC236}">
                <a16:creationId xmlns:a16="http://schemas.microsoft.com/office/drawing/2014/main" id="{85B5DDDB-BE8C-C354-3D7F-1F27E72D1CB1}"/>
              </a:ext>
            </a:extLst>
          </p:cNvPr>
          <p:cNvSpPr txBox="1"/>
          <p:nvPr/>
        </p:nvSpPr>
        <p:spPr>
          <a:xfrm>
            <a:off x="302848" y="4645068"/>
            <a:ext cx="219205" cy="27699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1800">
                <a:latin typeface="Arial" panose="020B0604020202020204" pitchFamily="34" charset="0"/>
                <a:cs typeface="Arial" panose="020B0604020202020204" pitchFamily="34" charset="0"/>
              </a:rPr>
              <a:t>3.</a:t>
            </a:r>
            <a:r>
              <a:rPr lang="en-US" sz="1800"/>
              <a:t> </a:t>
            </a:r>
          </a:p>
        </p:txBody>
      </p:sp>
      <p:pic>
        <p:nvPicPr>
          <p:cNvPr id="34" name="Picture 33" descr="Pair of quavers.">
            <a:extLst>
              <a:ext uri="{FF2B5EF4-FFF2-40B4-BE49-F238E27FC236}">
                <a16:creationId xmlns:a16="http://schemas.microsoft.com/office/drawing/2014/main" id="{8FD1C081-3E23-68AB-9E80-A99E5DB163EF}"/>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50903" y="4479359"/>
            <a:ext cx="452111" cy="446239"/>
          </a:xfrm>
          <a:prstGeom prst="rect">
            <a:avLst/>
          </a:prstGeom>
        </p:spPr>
      </p:pic>
      <p:pic>
        <p:nvPicPr>
          <p:cNvPr id="10" name="Picture 9" descr="Set of semiquavers.">
            <a:extLst>
              <a:ext uri="{FF2B5EF4-FFF2-40B4-BE49-F238E27FC236}">
                <a16:creationId xmlns:a16="http://schemas.microsoft.com/office/drawing/2014/main" id="{3AC5A890-2613-D354-13DE-DEDCBCAAB4C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00177" y="4461350"/>
            <a:ext cx="1031802" cy="44861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descr="Pair of quavers.">
            <a:extLst>
              <a:ext uri="{FF2B5EF4-FFF2-40B4-BE49-F238E27FC236}">
                <a16:creationId xmlns:a16="http://schemas.microsoft.com/office/drawing/2014/main" id="{6229867D-09D6-0940-C111-D7321B71D386}"/>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981109" y="4464239"/>
            <a:ext cx="452111" cy="446239"/>
          </a:xfrm>
          <a:prstGeom prst="rect">
            <a:avLst/>
          </a:prstGeom>
        </p:spPr>
      </p:pic>
      <p:pic>
        <p:nvPicPr>
          <p:cNvPr id="37" name="Picture 36" descr="A crotchet.">
            <a:extLst>
              <a:ext uri="{FF2B5EF4-FFF2-40B4-BE49-F238E27FC236}">
                <a16:creationId xmlns:a16="http://schemas.microsoft.com/office/drawing/2014/main" id="{2EF4D4D3-3B80-7CDA-4F9A-CE2582EFDE18}"/>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4151118" y="4482228"/>
            <a:ext cx="194856" cy="450937"/>
          </a:xfrm>
          <a:prstGeom prst="rect">
            <a:avLst/>
          </a:prstGeom>
        </p:spPr>
      </p:pic>
      <p:pic>
        <p:nvPicPr>
          <p:cNvPr id="38" name="Picture 37" descr="Pair of quavers.">
            <a:extLst>
              <a:ext uri="{FF2B5EF4-FFF2-40B4-BE49-F238E27FC236}">
                <a16:creationId xmlns:a16="http://schemas.microsoft.com/office/drawing/2014/main" id="{3606BF68-5BE5-42D3-5043-6052242E8493}"/>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483863" y="4489798"/>
            <a:ext cx="452111" cy="446239"/>
          </a:xfrm>
          <a:prstGeom prst="rect">
            <a:avLst/>
          </a:prstGeom>
        </p:spPr>
      </p:pic>
      <p:pic>
        <p:nvPicPr>
          <p:cNvPr id="39" name="Picture 38" descr="Crotchet rest.">
            <a:extLst>
              <a:ext uri="{FF2B5EF4-FFF2-40B4-BE49-F238E27FC236}">
                <a16:creationId xmlns:a16="http://schemas.microsoft.com/office/drawing/2014/main" id="{644031BE-B14D-68DF-F502-826C0D075BB3}"/>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228872" y="4523981"/>
            <a:ext cx="135347" cy="409185"/>
          </a:xfrm>
          <a:prstGeom prst="rect">
            <a:avLst/>
          </a:prstGeom>
        </p:spPr>
      </p:pic>
      <p:pic>
        <p:nvPicPr>
          <p:cNvPr id="40" name="Picture 39" descr="A crotchet.">
            <a:extLst>
              <a:ext uri="{FF2B5EF4-FFF2-40B4-BE49-F238E27FC236}">
                <a16:creationId xmlns:a16="http://schemas.microsoft.com/office/drawing/2014/main" id="{7C291FDF-A014-3A66-0A3F-C48346EDCE67}"/>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8545663" y="4461350"/>
            <a:ext cx="194856" cy="450937"/>
          </a:xfrm>
          <a:prstGeom prst="rect">
            <a:avLst/>
          </a:prstGeom>
        </p:spPr>
      </p:pic>
      <p:pic>
        <p:nvPicPr>
          <p:cNvPr id="41" name="Picture 40" descr="Crotchet rest.">
            <a:extLst>
              <a:ext uri="{FF2B5EF4-FFF2-40B4-BE49-F238E27FC236}">
                <a16:creationId xmlns:a16="http://schemas.microsoft.com/office/drawing/2014/main" id="{1DA21376-7C09-8D8E-180E-97E70D540A2E}"/>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0287311" y="4503103"/>
            <a:ext cx="135347" cy="409185"/>
          </a:xfrm>
          <a:prstGeom prst="rect">
            <a:avLst/>
          </a:prstGeom>
        </p:spPr>
      </p:pic>
      <p:sp>
        <p:nvSpPr>
          <p:cNvPr id="2" name="Slide Number Placeholder 1">
            <a:extLst>
              <a:ext uri="{FF2B5EF4-FFF2-40B4-BE49-F238E27FC236}">
                <a16:creationId xmlns:a16="http://schemas.microsoft.com/office/drawing/2014/main" id="{29442BF3-4F23-569D-9930-F15ECC56368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19</a:t>
            </a:fld>
            <a:endParaRPr lang="en-AU"/>
          </a:p>
        </p:txBody>
      </p:sp>
    </p:spTree>
    <p:extLst>
      <p:ext uri="{BB962C8B-B14F-4D97-AF65-F5344CB8AC3E}">
        <p14:creationId xmlns:p14="http://schemas.microsoft.com/office/powerpoint/2010/main" val="3516288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2509C-B653-C287-0F4B-2D42B2AEC24E}"/>
              </a:ext>
            </a:extLst>
          </p:cNvPr>
          <p:cNvSpPr>
            <a:spLocks noGrp="1"/>
          </p:cNvSpPr>
          <p:nvPr>
            <p:ph type="ctrTitle"/>
          </p:nvPr>
        </p:nvSpPr>
        <p:spPr/>
        <p:txBody>
          <a:bodyPr anchor="b">
            <a:normAutofit/>
          </a:bodyPr>
          <a:lstStyle/>
          <a:p>
            <a:r>
              <a:rPr lang="en-AU" sz="5400" dirty="0">
                <a:latin typeface="Arial"/>
                <a:cs typeface="Arial"/>
              </a:rPr>
              <a:t>Music Stage 4 </a:t>
            </a:r>
            <a:endParaRPr lang="en-AU" sz="5400" dirty="0">
              <a:latin typeface="Arial" panose="020B0604020202020204" pitchFamily="34" charset="0"/>
              <a:cs typeface="Arial" panose="020B0604020202020204" pitchFamily="34" charset="0"/>
            </a:endParaRPr>
          </a:p>
        </p:txBody>
      </p:sp>
      <p:sp>
        <p:nvSpPr>
          <p:cNvPr id="5" name="Text Placeholder 4">
            <a:extLst>
              <a:ext uri="{FF2B5EF4-FFF2-40B4-BE49-F238E27FC236}">
                <a16:creationId xmlns:a16="http://schemas.microsoft.com/office/drawing/2014/main" id="{EB461FC4-428B-0DF2-44A7-21BE68D693F0}"/>
              </a:ext>
            </a:extLst>
          </p:cNvPr>
          <p:cNvSpPr>
            <a:spLocks noGrp="1"/>
          </p:cNvSpPr>
          <p:nvPr>
            <p:ph type="body" sz="quarter" idx="10"/>
          </p:nvPr>
        </p:nvSpPr>
        <p:spPr/>
        <p:txBody>
          <a:bodyPr/>
          <a:lstStyle/>
          <a:p>
            <a:r>
              <a:rPr lang="en-US" dirty="0"/>
              <a:t>Beats</a:t>
            </a:r>
          </a:p>
        </p:txBody>
      </p:sp>
      <p:pic>
        <p:nvPicPr>
          <p:cNvPr id="11" name="Picture 10" descr="A group of students playing guitars.">
            <a:extLst>
              <a:ext uri="{FF2B5EF4-FFF2-40B4-BE49-F238E27FC236}">
                <a16:creationId xmlns:a16="http://schemas.microsoft.com/office/drawing/2014/main" id="{35815168-5DEF-1FE6-8B3D-D2AD0E42EA3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b="-1"/>
          <a:stretch/>
        </p:blipFill>
        <p:spPr>
          <a:xfrm>
            <a:off x="7128000" y="10"/>
            <a:ext cx="5064000" cy="6857990"/>
          </a:xfrm>
          <a:prstGeom prst="rect">
            <a:avLst/>
          </a:prstGeom>
          <a:noFill/>
        </p:spPr>
      </p:pic>
    </p:spTree>
    <p:extLst>
      <p:ext uri="{BB962C8B-B14F-4D97-AF65-F5344CB8AC3E}">
        <p14:creationId xmlns:p14="http://schemas.microsoft.com/office/powerpoint/2010/main" val="4163517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a:extLst>
              <a:ext uri="{FF2B5EF4-FFF2-40B4-BE49-F238E27FC236}">
                <a16:creationId xmlns:a16="http://schemas.microsoft.com/office/drawing/2014/main" id="{66AAD55E-6C85-B688-50B2-2425D6974EC9}"/>
              </a:ext>
              <a:ext uri="{C183D7F6-B498-43B3-948B-1728B52AA6E4}">
                <adec:decorative xmlns:adec="http://schemas.microsoft.com/office/drawing/2017/decorative" val="1"/>
              </a:ext>
            </a:extLst>
          </p:cNvPr>
          <p:cNvPicPr>
            <a:picLocks noGrp="1" noChangeAspect="1"/>
          </p:cNvPicPr>
          <p:nvPr>
            <p:ph type="pic" sz="quarter" idx="13"/>
          </p:nvPr>
        </p:nvPicPr>
        <p:blipFill rotWithShape="1">
          <a:blip r:embed="rId3" cstate="hqprint">
            <a:extLst>
              <a:ext uri="{28A0092B-C50C-407E-A947-70E740481C1C}">
                <a14:useLocalDpi xmlns:a14="http://schemas.microsoft.com/office/drawing/2010/main"/>
              </a:ext>
            </a:extLst>
          </a:blip>
          <a:srcRect b="-46907"/>
          <a:stretch/>
        </p:blipFill>
        <p:spPr>
          <a:xfrm>
            <a:off x="0" y="0"/>
            <a:ext cx="5040000" cy="6858000"/>
          </a:xfrm>
          <a:prstGeom prst="rect">
            <a:avLst/>
          </a:prstGeom>
        </p:spPr>
      </p:pic>
      <p:sp>
        <p:nvSpPr>
          <p:cNvPr id="19" name="Rectangle 18">
            <a:extLst>
              <a:ext uri="{FF2B5EF4-FFF2-40B4-BE49-F238E27FC236}">
                <a16:creationId xmlns:a16="http://schemas.microsoft.com/office/drawing/2014/main" id="{FA9F434E-BDB1-BF7F-C057-ACD32E5E27CC}"/>
              </a:ext>
              <a:ext uri="{C183D7F6-B498-43B3-948B-1728B52AA6E4}">
                <adec:decorative xmlns:adec="http://schemas.microsoft.com/office/drawing/2017/decorative" val="1"/>
              </a:ext>
            </a:extLst>
          </p:cNvPr>
          <p:cNvSpPr/>
          <p:nvPr/>
        </p:nvSpPr>
        <p:spPr>
          <a:xfrm>
            <a:off x="0" y="4600575"/>
            <a:ext cx="5040000" cy="2257425"/>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A1C684FB-9516-3400-BF04-8AD618D2EE4D}"/>
              </a:ext>
            </a:extLst>
          </p:cNvPr>
          <p:cNvSpPr>
            <a:spLocks noGrp="1"/>
          </p:cNvSpPr>
          <p:nvPr>
            <p:ph type="title"/>
          </p:nvPr>
        </p:nvSpPr>
        <p:spPr/>
        <p:txBody>
          <a:bodyPr/>
          <a:lstStyle/>
          <a:p>
            <a:r>
              <a:rPr lang="en-AU" dirty="0">
                <a:latin typeface="Arial" panose="020B0604020202020204" pitchFamily="34" charset="0"/>
                <a:cs typeface="Arial" panose="020B0604020202020204" pitchFamily="34" charset="0"/>
              </a:rPr>
              <a:t>Beat circles (3)</a:t>
            </a:r>
          </a:p>
        </p:txBody>
      </p:sp>
      <p:pic>
        <p:nvPicPr>
          <p:cNvPr id="16" name="Picture 15" descr="Crotchet note">
            <a:extLst>
              <a:ext uri="{FF2B5EF4-FFF2-40B4-BE49-F238E27FC236}">
                <a16:creationId xmlns:a16="http://schemas.microsoft.com/office/drawing/2014/main" id="{30A320D2-27C5-2945-0219-002E0534A7E4}"/>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06120" y="4983793"/>
            <a:ext cx="365809" cy="994775"/>
          </a:xfrm>
          <a:prstGeom prst="rect">
            <a:avLst/>
          </a:prstGeom>
        </p:spPr>
      </p:pic>
      <p:pic>
        <p:nvPicPr>
          <p:cNvPr id="18" name="Picture 17" descr="Crotchet rest symbol.">
            <a:extLst>
              <a:ext uri="{FF2B5EF4-FFF2-40B4-BE49-F238E27FC236}">
                <a16:creationId xmlns:a16="http://schemas.microsoft.com/office/drawing/2014/main" id="{EDC72C9D-7C33-4D71-E056-B0D0CB6AB8DC}"/>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911714" y="4859913"/>
            <a:ext cx="526827" cy="1245134"/>
          </a:xfrm>
          <a:prstGeom prst="rect">
            <a:avLst/>
          </a:prstGeom>
        </p:spPr>
      </p:pic>
      <p:pic>
        <p:nvPicPr>
          <p:cNvPr id="20" name="Picture 19" descr="Pair of quavers.">
            <a:extLst>
              <a:ext uri="{FF2B5EF4-FFF2-40B4-BE49-F238E27FC236}">
                <a16:creationId xmlns:a16="http://schemas.microsoft.com/office/drawing/2014/main" id="{EC6315C4-ED7A-3675-E8B9-9DEEC3A19AA3}"/>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555703" y="4979095"/>
            <a:ext cx="921837" cy="999472"/>
          </a:xfrm>
          <a:prstGeom prst="rect">
            <a:avLst/>
          </a:prstGeom>
        </p:spPr>
      </p:pic>
      <p:pic>
        <p:nvPicPr>
          <p:cNvPr id="7" name="Picture 6" descr="Set of semiquavers.">
            <a:extLst>
              <a:ext uri="{FF2B5EF4-FFF2-40B4-BE49-F238E27FC236}">
                <a16:creationId xmlns:a16="http://schemas.microsoft.com/office/drawing/2014/main" id="{39730816-DA5A-675D-74EA-806561F006FE}"/>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773901" y="5059710"/>
            <a:ext cx="2113368" cy="918857"/>
          </a:xfrm>
          <a:prstGeom prst="rect">
            <a:avLst/>
          </a:prstGeom>
          <a:noFill/>
          <a:extLst>
            <a:ext uri="{909E8E84-426E-40DD-AFC4-6F175D3DCCD1}">
              <a14:hiddenFill xmlns:a14="http://schemas.microsoft.com/office/drawing/2010/main">
                <a:solidFill>
                  <a:srgbClr val="FFFFFF"/>
                </a:solidFill>
              </a14:hiddenFill>
            </a:ext>
          </a:extLst>
        </p:spPr>
      </p:pic>
      <p:sp>
        <p:nvSpPr>
          <p:cNvPr id="15" name="Text Placeholder 14">
            <a:extLst>
              <a:ext uri="{FF2B5EF4-FFF2-40B4-BE49-F238E27FC236}">
                <a16:creationId xmlns:a16="http://schemas.microsoft.com/office/drawing/2014/main" id="{4737BF2B-2E07-FF32-1B1C-61CDCF7D6D60}"/>
              </a:ext>
            </a:extLst>
          </p:cNvPr>
          <p:cNvSpPr>
            <a:spLocks noGrp="1"/>
          </p:cNvSpPr>
          <p:nvPr>
            <p:ph type="body" sz="quarter" idx="18"/>
          </p:nvPr>
        </p:nvSpPr>
        <p:spPr/>
        <p:txBody>
          <a:bodyPr/>
          <a:lstStyle/>
          <a:p>
            <a:r>
              <a:rPr lang="en-AU" sz="2000" dirty="0">
                <a:latin typeface="Arial" panose="020B0604020202020204" pitchFamily="34" charset="0"/>
                <a:cs typeface="Arial" panose="020B0604020202020204" pitchFamily="34" charset="0"/>
              </a:rPr>
              <a:t>Rhythm dictation </a:t>
            </a:r>
          </a:p>
        </p:txBody>
      </p:sp>
      <p:sp>
        <p:nvSpPr>
          <p:cNvPr id="3" name="Oval 2">
            <a:extLst>
              <a:ext uri="{FF2B5EF4-FFF2-40B4-BE49-F238E27FC236}">
                <a16:creationId xmlns:a16="http://schemas.microsoft.com/office/drawing/2014/main" id="{DECE15B4-AA6D-07C0-C010-C5FAB39386F7}"/>
              </a:ext>
              <a:ext uri="{C183D7F6-B498-43B3-948B-1728B52AA6E4}">
                <adec:decorative xmlns:adec="http://schemas.microsoft.com/office/drawing/2017/decorative" val="1"/>
              </a:ext>
            </a:extLst>
          </p:cNvPr>
          <p:cNvSpPr/>
          <p:nvPr/>
        </p:nvSpPr>
        <p:spPr>
          <a:xfrm>
            <a:off x="5800716" y="2442552"/>
            <a:ext cx="1014887" cy="99401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endParaRPr lang="en-AU" sz="1800">
              <a:solidFill>
                <a:schemeClr val="accent1"/>
              </a:solidFill>
              <a:latin typeface="+mj-lt"/>
            </a:endParaRPr>
          </a:p>
        </p:txBody>
      </p:sp>
      <p:sp>
        <p:nvSpPr>
          <p:cNvPr id="4" name="Oval 3">
            <a:extLst>
              <a:ext uri="{FF2B5EF4-FFF2-40B4-BE49-F238E27FC236}">
                <a16:creationId xmlns:a16="http://schemas.microsoft.com/office/drawing/2014/main" id="{19A8569C-CE5B-865E-36B4-6E619260BC2C}"/>
              </a:ext>
              <a:ext uri="{C183D7F6-B498-43B3-948B-1728B52AA6E4}">
                <adec:decorative xmlns:adec="http://schemas.microsoft.com/office/drawing/2017/decorative" val="1"/>
              </a:ext>
            </a:extLst>
          </p:cNvPr>
          <p:cNvSpPr/>
          <p:nvPr/>
        </p:nvSpPr>
        <p:spPr>
          <a:xfrm>
            <a:off x="7481291" y="2442552"/>
            <a:ext cx="1014887" cy="99401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endParaRPr lang="en-AU" sz="1800">
              <a:solidFill>
                <a:schemeClr val="accent1"/>
              </a:solidFill>
              <a:latin typeface="+mj-lt"/>
            </a:endParaRPr>
          </a:p>
        </p:txBody>
      </p:sp>
      <p:sp>
        <p:nvSpPr>
          <p:cNvPr id="5" name="Oval 4">
            <a:extLst>
              <a:ext uri="{FF2B5EF4-FFF2-40B4-BE49-F238E27FC236}">
                <a16:creationId xmlns:a16="http://schemas.microsoft.com/office/drawing/2014/main" id="{21014977-35FF-4FA3-F9C0-189287BAA376}"/>
              </a:ext>
              <a:ext uri="{C183D7F6-B498-43B3-948B-1728B52AA6E4}">
                <adec:decorative xmlns:adec="http://schemas.microsoft.com/office/drawing/2017/decorative" val="1"/>
              </a:ext>
            </a:extLst>
          </p:cNvPr>
          <p:cNvSpPr/>
          <p:nvPr/>
        </p:nvSpPr>
        <p:spPr>
          <a:xfrm>
            <a:off x="8994853" y="2442552"/>
            <a:ext cx="1014887" cy="99401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endParaRPr lang="en-AU" sz="1800">
              <a:solidFill>
                <a:schemeClr val="accent1"/>
              </a:solidFill>
              <a:latin typeface="+mj-lt"/>
            </a:endParaRPr>
          </a:p>
        </p:txBody>
      </p:sp>
      <p:sp>
        <p:nvSpPr>
          <p:cNvPr id="10" name="Oval 9">
            <a:extLst>
              <a:ext uri="{FF2B5EF4-FFF2-40B4-BE49-F238E27FC236}">
                <a16:creationId xmlns:a16="http://schemas.microsoft.com/office/drawing/2014/main" id="{DC114B64-9267-EBCB-7113-C53CDD39D253}"/>
              </a:ext>
              <a:ext uri="{C183D7F6-B498-43B3-948B-1728B52AA6E4}">
                <adec:decorative xmlns:adec="http://schemas.microsoft.com/office/drawing/2017/decorative" val="1"/>
              </a:ext>
            </a:extLst>
          </p:cNvPr>
          <p:cNvSpPr/>
          <p:nvPr/>
        </p:nvSpPr>
        <p:spPr>
          <a:xfrm>
            <a:off x="10581483" y="2442552"/>
            <a:ext cx="1014887" cy="99401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endParaRPr lang="en-AU" sz="1800">
              <a:solidFill>
                <a:schemeClr val="accent1"/>
              </a:solidFill>
              <a:latin typeface="+mj-lt"/>
            </a:endParaRPr>
          </a:p>
        </p:txBody>
      </p:sp>
      <p:sp>
        <p:nvSpPr>
          <p:cNvPr id="11" name="Oval 10">
            <a:extLst>
              <a:ext uri="{FF2B5EF4-FFF2-40B4-BE49-F238E27FC236}">
                <a16:creationId xmlns:a16="http://schemas.microsoft.com/office/drawing/2014/main" id="{E7EA616A-D982-977C-E043-40BB3A4E8C4E}"/>
              </a:ext>
              <a:ext uri="{C183D7F6-B498-43B3-948B-1728B52AA6E4}">
                <adec:decorative xmlns:adec="http://schemas.microsoft.com/office/drawing/2017/decorative" val="1"/>
              </a:ext>
            </a:extLst>
          </p:cNvPr>
          <p:cNvSpPr/>
          <p:nvPr/>
        </p:nvSpPr>
        <p:spPr>
          <a:xfrm>
            <a:off x="5800715" y="4488470"/>
            <a:ext cx="1014887" cy="99401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endParaRPr lang="en-AU" sz="1800">
              <a:solidFill>
                <a:schemeClr val="accent1"/>
              </a:solidFill>
              <a:latin typeface="+mj-lt"/>
            </a:endParaRPr>
          </a:p>
        </p:txBody>
      </p:sp>
      <p:sp>
        <p:nvSpPr>
          <p:cNvPr id="12" name="Oval 11">
            <a:extLst>
              <a:ext uri="{FF2B5EF4-FFF2-40B4-BE49-F238E27FC236}">
                <a16:creationId xmlns:a16="http://schemas.microsoft.com/office/drawing/2014/main" id="{29901030-FA98-9660-DFE6-D3478417C438}"/>
              </a:ext>
              <a:ext uri="{C183D7F6-B498-43B3-948B-1728B52AA6E4}">
                <adec:decorative xmlns:adec="http://schemas.microsoft.com/office/drawing/2017/decorative" val="1"/>
              </a:ext>
            </a:extLst>
          </p:cNvPr>
          <p:cNvSpPr/>
          <p:nvPr/>
        </p:nvSpPr>
        <p:spPr>
          <a:xfrm>
            <a:off x="7481290" y="4488470"/>
            <a:ext cx="1014887" cy="99401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endParaRPr lang="en-AU" sz="1800">
              <a:solidFill>
                <a:schemeClr val="accent1"/>
              </a:solidFill>
              <a:latin typeface="+mj-lt"/>
            </a:endParaRPr>
          </a:p>
        </p:txBody>
      </p:sp>
      <p:sp>
        <p:nvSpPr>
          <p:cNvPr id="13" name="Oval 12">
            <a:extLst>
              <a:ext uri="{FF2B5EF4-FFF2-40B4-BE49-F238E27FC236}">
                <a16:creationId xmlns:a16="http://schemas.microsoft.com/office/drawing/2014/main" id="{413B8E25-C5DB-5419-070C-81BE1917C332}"/>
              </a:ext>
              <a:ext uri="{C183D7F6-B498-43B3-948B-1728B52AA6E4}">
                <adec:decorative xmlns:adec="http://schemas.microsoft.com/office/drawing/2017/decorative" val="1"/>
              </a:ext>
            </a:extLst>
          </p:cNvPr>
          <p:cNvSpPr/>
          <p:nvPr/>
        </p:nvSpPr>
        <p:spPr>
          <a:xfrm>
            <a:off x="8994852" y="4488470"/>
            <a:ext cx="1014887" cy="99401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endParaRPr lang="en-AU" sz="1800">
              <a:solidFill>
                <a:schemeClr val="accent1"/>
              </a:solidFill>
              <a:latin typeface="+mj-lt"/>
            </a:endParaRPr>
          </a:p>
        </p:txBody>
      </p:sp>
      <p:sp>
        <p:nvSpPr>
          <p:cNvPr id="14" name="Oval 13">
            <a:extLst>
              <a:ext uri="{FF2B5EF4-FFF2-40B4-BE49-F238E27FC236}">
                <a16:creationId xmlns:a16="http://schemas.microsoft.com/office/drawing/2014/main" id="{1FADA84C-8875-400D-500B-8B5D56E1E622}"/>
              </a:ext>
              <a:ext uri="{C183D7F6-B498-43B3-948B-1728B52AA6E4}">
                <adec:decorative xmlns:adec="http://schemas.microsoft.com/office/drawing/2017/decorative" val="1"/>
              </a:ext>
            </a:extLst>
          </p:cNvPr>
          <p:cNvSpPr/>
          <p:nvPr/>
        </p:nvSpPr>
        <p:spPr>
          <a:xfrm>
            <a:off x="10581482" y="4488470"/>
            <a:ext cx="1014887" cy="99401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endParaRPr lang="en-AU" sz="1800">
              <a:solidFill>
                <a:schemeClr val="accent1"/>
              </a:solidFill>
              <a:latin typeface="+mj-lt"/>
            </a:endParaRPr>
          </a:p>
        </p:txBody>
      </p:sp>
      <p:sp>
        <p:nvSpPr>
          <p:cNvPr id="21" name="Slide Number Placeholder 1">
            <a:extLst>
              <a:ext uri="{FF2B5EF4-FFF2-40B4-BE49-F238E27FC236}">
                <a16:creationId xmlns:a16="http://schemas.microsoft.com/office/drawing/2014/main" id="{C34ECEC3-EC40-6510-018A-CBC1E3ECE54B}"/>
              </a:ext>
              <a:ext uri="{C183D7F6-B498-43B3-948B-1728B52AA6E4}">
                <adec:decorative xmlns:adec="http://schemas.microsoft.com/office/drawing/2017/decorative" val="1"/>
              </a:ext>
            </a:extLst>
          </p:cNvPr>
          <p:cNvSpPr txBox="1">
            <a:spLocks/>
          </p:cNvSpPr>
          <p:nvPr/>
        </p:nvSpPr>
        <p:spPr>
          <a:xfrm>
            <a:off x="11124000" y="6516000"/>
            <a:ext cx="720000" cy="180000"/>
          </a:xfrm>
          <a:prstGeom prst="rect">
            <a:avLst/>
          </a:prstGeom>
        </p:spPr>
        <p:txBody>
          <a:bodyPr rIns="0"/>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r"/>
            <a:fld id="{10A01DC5-1685-4615-8240-15192985C6A2}" type="slidenum">
              <a:rPr lang="en-AU" sz="1200" smtClean="0"/>
              <a:pPr algn="r"/>
              <a:t>20</a:t>
            </a:fld>
            <a:endParaRPr lang="en-AU" sz="1200"/>
          </a:p>
        </p:txBody>
      </p:sp>
    </p:spTree>
    <p:extLst>
      <p:ext uri="{BB962C8B-B14F-4D97-AF65-F5344CB8AC3E}">
        <p14:creationId xmlns:p14="http://schemas.microsoft.com/office/powerpoint/2010/main" val="4262952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0C0F84-C528-A726-6D08-0AF549433E03}"/>
              </a:ext>
            </a:extLst>
          </p:cNvPr>
          <p:cNvSpPr>
            <a:spLocks noGrp="1"/>
          </p:cNvSpPr>
          <p:nvPr>
            <p:ph type="title"/>
          </p:nvPr>
        </p:nvSpPr>
        <p:spPr/>
        <p:txBody>
          <a:bodyPr/>
          <a:lstStyle/>
          <a:p>
            <a:r>
              <a:rPr lang="en-AU" dirty="0">
                <a:latin typeface="Arial" panose="020B0604020202020204" pitchFamily="34" charset="0"/>
                <a:cs typeface="Arial" panose="020B0604020202020204" pitchFamily="34" charset="0"/>
              </a:rPr>
              <a:t>Time signature and </a:t>
            </a:r>
            <a:r>
              <a:rPr lang="en-AU" dirty="0" err="1">
                <a:latin typeface="Arial" panose="020B0604020202020204" pitchFamily="34" charset="0"/>
                <a:cs typeface="Arial" panose="020B0604020202020204" pitchFamily="34" charset="0"/>
              </a:rPr>
              <a:t>barlines</a:t>
            </a:r>
            <a:endParaRPr lang="en-AU" dirty="0">
              <a:latin typeface="Arial" panose="020B0604020202020204" pitchFamily="34" charset="0"/>
              <a:cs typeface="Arial" panose="020B0604020202020204" pitchFamily="34" charset="0"/>
            </a:endParaRPr>
          </a:p>
        </p:txBody>
      </p:sp>
      <p:sp>
        <p:nvSpPr>
          <p:cNvPr id="6" name="Text Placeholder 5">
            <a:extLst>
              <a:ext uri="{FF2B5EF4-FFF2-40B4-BE49-F238E27FC236}">
                <a16:creationId xmlns:a16="http://schemas.microsoft.com/office/drawing/2014/main" id="{09E8F95C-E9B2-C872-3924-E38C255A662C}"/>
              </a:ext>
            </a:extLst>
          </p:cNvPr>
          <p:cNvSpPr>
            <a:spLocks noGrp="1"/>
          </p:cNvSpPr>
          <p:nvPr>
            <p:ph type="body" sz="quarter" idx="18"/>
          </p:nvPr>
        </p:nvSpPr>
        <p:spPr/>
        <p:txBody>
          <a:bodyPr/>
          <a:lstStyle/>
          <a:p>
            <a:r>
              <a:rPr lang="en-AU" dirty="0">
                <a:latin typeface="Arial" panose="020B0604020202020204" pitchFamily="34" charset="0"/>
                <a:cs typeface="Arial" panose="020B0604020202020204" pitchFamily="34" charset="0"/>
              </a:rPr>
              <a:t>Musical terms</a:t>
            </a:r>
          </a:p>
        </p:txBody>
      </p:sp>
      <p:sp>
        <p:nvSpPr>
          <p:cNvPr id="5" name="Content Placeholder 4">
            <a:extLst>
              <a:ext uri="{FF2B5EF4-FFF2-40B4-BE49-F238E27FC236}">
                <a16:creationId xmlns:a16="http://schemas.microsoft.com/office/drawing/2014/main" id="{A94E55D6-2F4E-BB7B-7428-674C32E4640D}"/>
              </a:ext>
            </a:extLst>
          </p:cNvPr>
          <p:cNvSpPr>
            <a:spLocks noGrp="1"/>
          </p:cNvSpPr>
          <p:nvPr>
            <p:ph idx="4294967295"/>
          </p:nvPr>
        </p:nvSpPr>
        <p:spPr>
          <a:xfrm>
            <a:off x="202860" y="1452565"/>
            <a:ext cx="11555412" cy="5048250"/>
          </a:xfrm>
          <a:noFill/>
        </p:spPr>
        <p:txBody>
          <a:bodyPr vert="horz" lIns="0" tIns="0" rIns="0" bIns="0" rtlCol="0" anchor="t">
            <a:noAutofit/>
          </a:bodyPr>
          <a:lstStyle/>
          <a:p>
            <a:pPr marL="171450">
              <a:spcAft>
                <a:spcPts val="600"/>
              </a:spcAft>
            </a:pPr>
            <a:r>
              <a:rPr lang="en-AU" sz="1800" b="1" dirty="0">
                <a:latin typeface="Arial"/>
                <a:cs typeface="Arial"/>
              </a:rPr>
              <a:t>Time signature </a:t>
            </a:r>
            <a:r>
              <a:rPr lang="en-AU" sz="1800" dirty="0">
                <a:latin typeface="Arial"/>
                <a:cs typeface="Arial"/>
              </a:rPr>
              <a:t>– is an indication at the beginning of a piece of music to tell you HOW many beats and WHAT type of beats there are in the bar. The top number tells you HOW many, the bottom number tells you WHAT type.</a:t>
            </a:r>
            <a:endParaRPr lang="en-US" sz="1800" dirty="0">
              <a:latin typeface="Arial"/>
              <a:cs typeface="Arial"/>
            </a:endParaRPr>
          </a:p>
          <a:p>
            <a:pPr marL="171450">
              <a:spcAft>
                <a:spcPts val="600"/>
              </a:spcAft>
            </a:pPr>
            <a:r>
              <a:rPr lang="en-AU" sz="1800" dirty="0">
                <a:latin typeface="Arial"/>
                <a:cs typeface="Arial"/>
              </a:rPr>
              <a:t>For example,      – tells us there are </a:t>
            </a:r>
            <a:r>
              <a:rPr lang="en-AU" sz="1800" b="1" dirty="0">
                <a:latin typeface="Arial"/>
                <a:cs typeface="Arial"/>
              </a:rPr>
              <a:t>3 crotchet</a:t>
            </a:r>
            <a:r>
              <a:rPr lang="en-AU" sz="1800" dirty="0">
                <a:latin typeface="Arial"/>
                <a:cs typeface="Arial"/>
              </a:rPr>
              <a:t> beats to a bar.</a:t>
            </a:r>
          </a:p>
          <a:p>
            <a:pPr marL="171450">
              <a:spcAft>
                <a:spcPts val="600"/>
              </a:spcAft>
            </a:pPr>
            <a:endParaRPr lang="en-AU" sz="1800" dirty="0">
              <a:latin typeface="Arial" panose="020B0604020202020204" pitchFamily="34" charset="0"/>
              <a:cs typeface="Arial" panose="020B0604020202020204" pitchFamily="34" charset="0"/>
            </a:endParaRPr>
          </a:p>
          <a:p>
            <a:pPr marL="171450">
              <a:spcAft>
                <a:spcPts val="600"/>
              </a:spcAft>
            </a:pPr>
            <a:r>
              <a:rPr lang="en-AU" sz="1800" b="1" dirty="0">
                <a:latin typeface="Arial"/>
                <a:cs typeface="Arial"/>
              </a:rPr>
              <a:t>Metre</a:t>
            </a:r>
            <a:r>
              <a:rPr lang="en-AU" sz="1800" dirty="0">
                <a:latin typeface="Arial"/>
                <a:cs typeface="Arial"/>
              </a:rPr>
              <a:t> – the grouping of beats in regular patterns, strong and weak beats. For example, duple metre (strong, weak), triple metre (strong, weak, weak), quadruple metre (strong, weak, medium, weak).</a:t>
            </a:r>
          </a:p>
          <a:p>
            <a:pPr marL="171450">
              <a:spcAft>
                <a:spcPts val="600"/>
              </a:spcAft>
            </a:pPr>
            <a:endParaRPr lang="en-AU" sz="1800" dirty="0">
              <a:latin typeface="Arial" panose="020B0604020202020204" pitchFamily="34" charset="0"/>
              <a:cs typeface="Arial" panose="020B0604020202020204" pitchFamily="34" charset="0"/>
            </a:endParaRPr>
          </a:p>
          <a:p>
            <a:pPr marL="171450">
              <a:spcAft>
                <a:spcPts val="600"/>
              </a:spcAft>
            </a:pPr>
            <a:r>
              <a:rPr lang="en-AU" sz="1800" b="1" dirty="0" err="1">
                <a:latin typeface="Arial"/>
                <a:cs typeface="Arial"/>
              </a:rPr>
              <a:t>Barline</a:t>
            </a:r>
            <a:r>
              <a:rPr lang="en-AU" sz="1800" dirty="0">
                <a:latin typeface="Arial"/>
                <a:cs typeface="Arial"/>
              </a:rPr>
              <a:t> – the small line that divides the music into smaller sections.</a:t>
            </a:r>
            <a:r>
              <a:rPr lang="en-AU" sz="1600" b="0" i="0" dirty="0">
                <a:solidFill>
                  <a:srgbClr val="000000"/>
                </a:solidFill>
                <a:effectLst/>
                <a:latin typeface="Times New Roman" panose="02020603050405020304" pitchFamily="18" charset="0"/>
              </a:rPr>
              <a:t> </a:t>
            </a:r>
            <a:r>
              <a:rPr lang="en-AU" sz="1800" dirty="0">
                <a:latin typeface="Arial"/>
                <a:cs typeface="Arial"/>
              </a:rPr>
              <a:t>  </a:t>
            </a:r>
          </a:p>
          <a:p>
            <a:pPr marL="171450">
              <a:spcAft>
                <a:spcPts val="600"/>
              </a:spcAft>
            </a:pPr>
            <a:endParaRPr lang="en-AU" sz="1800" dirty="0">
              <a:latin typeface="Arial"/>
              <a:cs typeface="Arial"/>
            </a:endParaRPr>
          </a:p>
          <a:p>
            <a:pPr marL="171450">
              <a:spcAft>
                <a:spcPts val="600"/>
              </a:spcAft>
            </a:pPr>
            <a:r>
              <a:rPr lang="en-AU" sz="1800" b="1" dirty="0">
                <a:latin typeface="Arial"/>
                <a:cs typeface="Arial"/>
              </a:rPr>
              <a:t>Double </a:t>
            </a:r>
            <a:r>
              <a:rPr lang="en-AU" sz="1800" b="1" dirty="0" err="1">
                <a:latin typeface="Arial"/>
                <a:cs typeface="Arial"/>
              </a:rPr>
              <a:t>barline</a:t>
            </a:r>
            <a:r>
              <a:rPr lang="en-AU" sz="1800" b="1" dirty="0">
                <a:latin typeface="Arial"/>
                <a:cs typeface="Arial"/>
              </a:rPr>
              <a:t> </a:t>
            </a:r>
            <a:r>
              <a:rPr lang="en-AU" sz="1800" dirty="0">
                <a:latin typeface="Arial"/>
                <a:cs typeface="Arial"/>
              </a:rPr>
              <a:t>– 2 lines drawn to indicate the end of the piece.      </a:t>
            </a:r>
          </a:p>
        </p:txBody>
      </p:sp>
      <p:pic>
        <p:nvPicPr>
          <p:cNvPr id="7" name="Picture 6" descr="time signature 3. 4">
            <a:extLst>
              <a:ext uri="{FF2B5EF4-FFF2-40B4-BE49-F238E27FC236}">
                <a16:creationId xmlns:a16="http://schemas.microsoft.com/office/drawing/2014/main" id="{75FCC829-4724-D14B-8646-FC1732891A4A}"/>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819760" y="2412191"/>
            <a:ext cx="161925" cy="400050"/>
          </a:xfrm>
          <a:prstGeom prst="rect">
            <a:avLst/>
          </a:prstGeom>
        </p:spPr>
      </p:pic>
      <p:sp>
        <p:nvSpPr>
          <p:cNvPr id="2" name="Slide Number Placeholder 1">
            <a:extLst>
              <a:ext uri="{FF2B5EF4-FFF2-40B4-BE49-F238E27FC236}">
                <a16:creationId xmlns:a16="http://schemas.microsoft.com/office/drawing/2014/main" id="{29442BF3-4F23-569D-9930-F15ECC56368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21</a:t>
            </a:fld>
            <a:endParaRPr lang="en-AU"/>
          </a:p>
        </p:txBody>
      </p:sp>
      <p:grpSp>
        <p:nvGrpSpPr>
          <p:cNvPr id="3" name="Group 2" descr="double barline">
            <a:extLst>
              <a:ext uri="{FF2B5EF4-FFF2-40B4-BE49-F238E27FC236}">
                <a16:creationId xmlns:a16="http://schemas.microsoft.com/office/drawing/2014/main" id="{7EEA027D-277E-63DC-8B05-D3FE45586141}"/>
              </a:ext>
            </a:extLst>
          </p:cNvPr>
          <p:cNvGrpSpPr/>
          <p:nvPr/>
        </p:nvGrpSpPr>
        <p:grpSpPr>
          <a:xfrm>
            <a:off x="7082566" y="5560382"/>
            <a:ext cx="60899" cy="630195"/>
            <a:chOff x="10944746" y="3015771"/>
            <a:chExt cx="86638" cy="896538"/>
          </a:xfrm>
        </p:grpSpPr>
        <mc:AlternateContent xmlns:mc="http://schemas.openxmlformats.org/markup-compatibility/2006">
          <mc:Choice xmlns:p14="http://schemas.microsoft.com/office/powerpoint/2010/main" Requires="p14">
            <p:contentPart p14:bwMode="auto" r:id="rId3">
              <p14:nvContentPartPr>
                <p14:cNvPr id="8" name="Ink 7">
                  <a:extLst>
                    <a:ext uri="{FF2B5EF4-FFF2-40B4-BE49-F238E27FC236}">
                      <a16:creationId xmlns:a16="http://schemas.microsoft.com/office/drawing/2014/main" id="{CD6AB92C-C411-A2D7-FD33-A40FCEE4D93E}"/>
                    </a:ext>
                  </a:extLst>
                </p14:cNvPr>
                <p14:cNvContentPartPr/>
                <p14:nvPr/>
              </p14:nvContentPartPr>
              <p14:xfrm>
                <a:off x="10944746" y="3015771"/>
                <a:ext cx="10438" cy="896538"/>
              </p14:xfrm>
            </p:contentPart>
          </mc:Choice>
          <mc:Fallback>
            <p:pic>
              <p:nvPicPr>
                <p:cNvPr id="8" name="Ink 7">
                  <a:extLst>
                    <a:ext uri="{FF2B5EF4-FFF2-40B4-BE49-F238E27FC236}">
                      <a16:creationId xmlns:a16="http://schemas.microsoft.com/office/drawing/2014/main" id="{CD6AB92C-C411-A2D7-FD33-A40FCEE4D93E}"/>
                    </a:ext>
                  </a:extLst>
                </p:cNvPr>
                <p:cNvPicPr/>
                <p:nvPr/>
              </p:nvPicPr>
              <p:blipFill>
                <a:blip r:embed="rId4"/>
                <a:stretch>
                  <a:fillRect/>
                </a:stretch>
              </p:blipFill>
              <p:spPr>
                <a:xfrm>
                  <a:off x="10422846" y="2990170"/>
                  <a:ext cx="1043800" cy="947227"/>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9" name="Ink 8">
                  <a:extLst>
                    <a:ext uri="{FF2B5EF4-FFF2-40B4-BE49-F238E27FC236}">
                      <a16:creationId xmlns:a16="http://schemas.microsoft.com/office/drawing/2014/main" id="{E97D13FD-AA06-A32E-75FE-3C397D91FD1A}"/>
                    </a:ext>
                  </a:extLst>
                </p14:cNvPr>
                <p14:cNvContentPartPr/>
                <p14:nvPr/>
              </p14:nvContentPartPr>
              <p14:xfrm>
                <a:off x="11020946" y="3015771"/>
                <a:ext cx="10438" cy="896538"/>
              </p14:xfrm>
            </p:contentPart>
          </mc:Choice>
          <mc:Fallback>
            <p:pic>
              <p:nvPicPr>
                <p:cNvPr id="9" name="Ink 8">
                  <a:extLst>
                    <a:ext uri="{FF2B5EF4-FFF2-40B4-BE49-F238E27FC236}">
                      <a16:creationId xmlns:a16="http://schemas.microsoft.com/office/drawing/2014/main" id="{E97D13FD-AA06-A32E-75FE-3C397D91FD1A}"/>
                    </a:ext>
                  </a:extLst>
                </p:cNvPr>
                <p:cNvPicPr/>
                <p:nvPr/>
              </p:nvPicPr>
              <p:blipFill>
                <a:blip r:embed="rId4"/>
                <a:stretch>
                  <a:fillRect/>
                </a:stretch>
              </p:blipFill>
              <p:spPr>
                <a:xfrm>
                  <a:off x="10499046" y="2990170"/>
                  <a:ext cx="1043800" cy="947227"/>
                </a:xfrm>
                <a:prstGeom prst="rect">
                  <a:avLst/>
                </a:prstGeom>
              </p:spPr>
            </p:pic>
          </mc:Fallback>
        </mc:AlternateContent>
      </p:grpSp>
      <mc:AlternateContent xmlns:mc="http://schemas.openxmlformats.org/markup-compatibility/2006">
        <mc:Choice xmlns:p14="http://schemas.microsoft.com/office/powerpoint/2010/main" Requires="p14">
          <p:contentPart p14:bwMode="auto" r:id="rId6">
            <p14:nvContentPartPr>
              <p14:cNvPr id="13" name="Ink 12" descr="barline">
                <a:extLst>
                  <a:ext uri="{FF2B5EF4-FFF2-40B4-BE49-F238E27FC236}">
                    <a16:creationId xmlns:a16="http://schemas.microsoft.com/office/drawing/2014/main" id="{E5E7F34F-E229-3C24-FE2D-E28E3DE8BD64}"/>
                  </a:ext>
                </a:extLst>
              </p14:cNvPr>
              <p14:cNvContentPartPr/>
              <p14:nvPr/>
            </p14:nvContentPartPr>
            <p14:xfrm>
              <a:off x="7389078" y="4623721"/>
              <a:ext cx="7337" cy="630195"/>
            </p14:xfrm>
          </p:contentPart>
        </mc:Choice>
        <mc:Fallback>
          <p:pic>
            <p:nvPicPr>
              <p:cNvPr id="13" name="Ink 12" descr="barline">
                <a:extLst>
                  <a:ext uri="{FF2B5EF4-FFF2-40B4-BE49-F238E27FC236}">
                    <a16:creationId xmlns:a16="http://schemas.microsoft.com/office/drawing/2014/main" id="{E5E7F34F-E229-3C24-FE2D-E28E3DE8BD64}"/>
                  </a:ext>
                </a:extLst>
              </p:cNvPr>
              <p:cNvPicPr/>
              <p:nvPr/>
            </p:nvPicPr>
            <p:blipFill>
              <a:blip r:embed="rId4"/>
              <a:stretch>
                <a:fillRect/>
              </a:stretch>
            </p:blipFill>
            <p:spPr>
              <a:xfrm>
                <a:off x="7022228" y="4605726"/>
                <a:ext cx="733700" cy="665826"/>
              </a:xfrm>
              <a:prstGeom prst="rect">
                <a:avLst/>
              </a:prstGeom>
            </p:spPr>
          </p:pic>
        </mc:Fallback>
      </mc:AlternateContent>
    </p:spTree>
    <p:extLst>
      <p:ext uri="{BB962C8B-B14F-4D97-AF65-F5344CB8AC3E}">
        <p14:creationId xmlns:p14="http://schemas.microsoft.com/office/powerpoint/2010/main" val="2446810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A70D8B32-5257-2917-0820-AAF6AC103A7F}"/>
              </a:ext>
              <a:ext uri="{C183D7F6-B498-43B3-948B-1728B52AA6E4}">
                <adec:decorative xmlns:adec="http://schemas.microsoft.com/office/drawing/2017/decorative" val="1"/>
              </a:ext>
            </a:extLst>
          </p:cNvPr>
          <p:cNvSpPr/>
          <p:nvPr/>
        </p:nvSpPr>
        <p:spPr>
          <a:xfrm>
            <a:off x="0" y="0"/>
            <a:ext cx="5040000"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A1C684FB-9516-3400-BF04-8AD618D2EE4D}"/>
              </a:ext>
            </a:extLst>
          </p:cNvPr>
          <p:cNvSpPr>
            <a:spLocks noGrp="1"/>
          </p:cNvSpPr>
          <p:nvPr>
            <p:ph type="title"/>
          </p:nvPr>
        </p:nvSpPr>
        <p:spPr/>
        <p:txBody>
          <a:bodyPr/>
          <a:lstStyle/>
          <a:p>
            <a:r>
              <a:rPr lang="en-AU" dirty="0">
                <a:latin typeface="Arial" panose="020B0604020202020204" pitchFamily="34" charset="0"/>
                <a:cs typeface="Arial" panose="020B0604020202020204" pitchFamily="34" charset="0"/>
              </a:rPr>
              <a:t>Moving beat circles to bars (1)</a:t>
            </a:r>
          </a:p>
        </p:txBody>
      </p:sp>
      <p:sp>
        <p:nvSpPr>
          <p:cNvPr id="9" name="Text Placeholder 8">
            <a:extLst>
              <a:ext uri="{FF2B5EF4-FFF2-40B4-BE49-F238E27FC236}">
                <a16:creationId xmlns:a16="http://schemas.microsoft.com/office/drawing/2014/main" id="{7000B88C-3425-5318-AC25-F330E0A237EB}"/>
              </a:ext>
            </a:extLst>
          </p:cNvPr>
          <p:cNvSpPr>
            <a:spLocks noGrp="1"/>
          </p:cNvSpPr>
          <p:nvPr>
            <p:ph type="body" sz="quarter" idx="18"/>
          </p:nvPr>
        </p:nvSpPr>
        <p:spPr/>
        <p:txBody>
          <a:bodyPr/>
          <a:lstStyle/>
          <a:p>
            <a:r>
              <a:rPr lang="en-AU" dirty="0">
                <a:latin typeface="Arial" panose="020B0604020202020204" pitchFamily="34" charset="0"/>
                <a:cs typeface="Arial" panose="020B0604020202020204" pitchFamily="34" charset="0"/>
              </a:rPr>
              <a:t>Example</a:t>
            </a:r>
          </a:p>
        </p:txBody>
      </p:sp>
      <p:grpSp>
        <p:nvGrpSpPr>
          <p:cNvPr id="7" name="Group 6" descr="Crochet">
            <a:extLst>
              <a:ext uri="{FF2B5EF4-FFF2-40B4-BE49-F238E27FC236}">
                <a16:creationId xmlns:a16="http://schemas.microsoft.com/office/drawing/2014/main" id="{E55358D1-C0D2-14FB-80E4-0F9FA2C85D5E}"/>
              </a:ext>
            </a:extLst>
          </p:cNvPr>
          <p:cNvGrpSpPr/>
          <p:nvPr/>
        </p:nvGrpSpPr>
        <p:grpSpPr>
          <a:xfrm>
            <a:off x="276395" y="1810266"/>
            <a:ext cx="1014887" cy="994010"/>
            <a:chOff x="276395" y="1810266"/>
            <a:chExt cx="1014887" cy="994010"/>
          </a:xfrm>
        </p:grpSpPr>
        <p:sp>
          <p:nvSpPr>
            <p:cNvPr id="3" name="Oval 2" descr="crotchet">
              <a:extLst>
                <a:ext uri="{FF2B5EF4-FFF2-40B4-BE49-F238E27FC236}">
                  <a16:creationId xmlns:a16="http://schemas.microsoft.com/office/drawing/2014/main" id="{DECE15B4-AA6D-07C0-C010-C5FAB39386F7}"/>
                </a:ext>
                <a:ext uri="{C183D7F6-B498-43B3-948B-1728B52AA6E4}">
                  <adec:decorative xmlns:adec="http://schemas.microsoft.com/office/drawing/2017/decorative" val="0"/>
                </a:ext>
              </a:extLst>
            </p:cNvPr>
            <p:cNvSpPr/>
            <p:nvPr/>
          </p:nvSpPr>
          <p:spPr>
            <a:xfrm>
              <a:off x="276395" y="1810266"/>
              <a:ext cx="1014887" cy="99401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endParaRPr lang="en-AU" sz="1800">
                <a:solidFill>
                  <a:schemeClr val="accent1"/>
                </a:solidFill>
                <a:latin typeface="+mj-lt"/>
              </a:endParaRPr>
            </a:p>
          </p:txBody>
        </p:sp>
        <p:pic>
          <p:nvPicPr>
            <p:cNvPr id="16" name="Picture 15" descr="Crotchet note">
              <a:extLst>
                <a:ext uri="{FF2B5EF4-FFF2-40B4-BE49-F238E27FC236}">
                  <a16:creationId xmlns:a16="http://schemas.microsoft.com/office/drawing/2014/main" id="{9E92F287-CA30-175D-588D-AC9875571F38}"/>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672502" y="2019318"/>
              <a:ext cx="222934" cy="585200"/>
            </a:xfrm>
            <a:prstGeom prst="rect">
              <a:avLst/>
            </a:prstGeom>
          </p:spPr>
        </p:pic>
      </p:grpSp>
      <p:grpSp>
        <p:nvGrpSpPr>
          <p:cNvPr id="17" name="Group 16" descr="Pair of quavers">
            <a:extLst>
              <a:ext uri="{FF2B5EF4-FFF2-40B4-BE49-F238E27FC236}">
                <a16:creationId xmlns:a16="http://schemas.microsoft.com/office/drawing/2014/main" id="{C8042E12-3A45-7947-DA9B-BFACB1D03722}"/>
              </a:ext>
            </a:extLst>
          </p:cNvPr>
          <p:cNvGrpSpPr/>
          <p:nvPr/>
        </p:nvGrpSpPr>
        <p:grpSpPr>
          <a:xfrm>
            <a:off x="1404520" y="1810266"/>
            <a:ext cx="1014887" cy="994010"/>
            <a:chOff x="1404520" y="1810266"/>
            <a:chExt cx="1014887" cy="994010"/>
          </a:xfrm>
        </p:grpSpPr>
        <p:sp>
          <p:nvSpPr>
            <p:cNvPr id="4" name="Oval 3" descr="pair of quavers">
              <a:extLst>
                <a:ext uri="{FF2B5EF4-FFF2-40B4-BE49-F238E27FC236}">
                  <a16:creationId xmlns:a16="http://schemas.microsoft.com/office/drawing/2014/main" id="{19A8569C-CE5B-865E-36B4-6E619260BC2C}"/>
                </a:ext>
              </a:extLst>
            </p:cNvPr>
            <p:cNvSpPr/>
            <p:nvPr/>
          </p:nvSpPr>
          <p:spPr>
            <a:xfrm>
              <a:off x="1404520" y="1810266"/>
              <a:ext cx="1014887" cy="99401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endParaRPr lang="en-AU" sz="1800">
                <a:solidFill>
                  <a:schemeClr val="accent1"/>
                </a:solidFill>
                <a:latin typeface="+mj-lt"/>
              </a:endParaRPr>
            </a:p>
          </p:txBody>
        </p:sp>
        <p:pic>
          <p:nvPicPr>
            <p:cNvPr id="20" name="Picture 19" descr="pair of quaver notes">
              <a:extLst>
                <a:ext uri="{FF2B5EF4-FFF2-40B4-BE49-F238E27FC236}">
                  <a16:creationId xmlns:a16="http://schemas.microsoft.com/office/drawing/2014/main" id="{0032BB6E-C9BA-7801-BF25-BD79B5364EF6}"/>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582407" y="2005095"/>
              <a:ext cx="639740" cy="608947"/>
            </a:xfrm>
            <a:prstGeom prst="rect">
              <a:avLst/>
            </a:prstGeom>
          </p:spPr>
        </p:pic>
      </p:grpSp>
      <p:grpSp>
        <p:nvGrpSpPr>
          <p:cNvPr id="36" name="Group 35" descr="Set of 4 semiquavers">
            <a:extLst>
              <a:ext uri="{FF2B5EF4-FFF2-40B4-BE49-F238E27FC236}">
                <a16:creationId xmlns:a16="http://schemas.microsoft.com/office/drawing/2014/main" id="{4FBBD3BE-1091-5C7B-6C17-7BBF24979B9A}"/>
              </a:ext>
            </a:extLst>
          </p:cNvPr>
          <p:cNvGrpSpPr/>
          <p:nvPr/>
        </p:nvGrpSpPr>
        <p:grpSpPr>
          <a:xfrm>
            <a:off x="2546607" y="1810266"/>
            <a:ext cx="1014887" cy="994010"/>
            <a:chOff x="2546607" y="1810266"/>
            <a:chExt cx="1014887" cy="994010"/>
          </a:xfrm>
        </p:grpSpPr>
        <p:sp>
          <p:nvSpPr>
            <p:cNvPr id="5" name="Oval 4" descr="Set of 4 semiquavers.">
              <a:extLst>
                <a:ext uri="{FF2B5EF4-FFF2-40B4-BE49-F238E27FC236}">
                  <a16:creationId xmlns:a16="http://schemas.microsoft.com/office/drawing/2014/main" id="{21014977-35FF-4FA3-F9C0-189287BAA376}"/>
                </a:ext>
              </a:extLst>
            </p:cNvPr>
            <p:cNvSpPr/>
            <p:nvPr/>
          </p:nvSpPr>
          <p:spPr>
            <a:xfrm>
              <a:off x="2546607" y="1810266"/>
              <a:ext cx="1014887" cy="99401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endParaRPr lang="en-AU" sz="1800">
                <a:solidFill>
                  <a:schemeClr val="accent1"/>
                </a:solidFill>
                <a:latin typeface="+mj-lt"/>
              </a:endParaRPr>
            </a:p>
          </p:txBody>
        </p:sp>
        <p:pic>
          <p:nvPicPr>
            <p:cNvPr id="2" name="Picture 2">
              <a:extLst>
                <a:ext uri="{FF2B5EF4-FFF2-40B4-BE49-F238E27FC236}">
                  <a16:creationId xmlns:a16="http://schemas.microsoft.com/office/drawing/2014/main" id="{067D0402-8EAE-581F-3164-870F8D789F2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635305" y="2052928"/>
              <a:ext cx="819478" cy="49683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7" name="Group 36" descr="Crochet">
            <a:extLst>
              <a:ext uri="{FF2B5EF4-FFF2-40B4-BE49-F238E27FC236}">
                <a16:creationId xmlns:a16="http://schemas.microsoft.com/office/drawing/2014/main" id="{48FAC1C7-2547-28EE-1129-D3C36B339036}"/>
              </a:ext>
            </a:extLst>
          </p:cNvPr>
          <p:cNvGrpSpPr/>
          <p:nvPr/>
        </p:nvGrpSpPr>
        <p:grpSpPr>
          <a:xfrm>
            <a:off x="3704612" y="1810266"/>
            <a:ext cx="1014887" cy="994010"/>
            <a:chOff x="3704612" y="1810266"/>
            <a:chExt cx="1014887" cy="994010"/>
          </a:xfrm>
        </p:grpSpPr>
        <p:sp>
          <p:nvSpPr>
            <p:cNvPr id="10" name="Oval 9" descr="crotchet">
              <a:extLst>
                <a:ext uri="{FF2B5EF4-FFF2-40B4-BE49-F238E27FC236}">
                  <a16:creationId xmlns:a16="http://schemas.microsoft.com/office/drawing/2014/main" id="{DC114B64-9267-EBCB-7113-C53CDD39D253}"/>
                </a:ext>
              </a:extLst>
            </p:cNvPr>
            <p:cNvSpPr/>
            <p:nvPr/>
          </p:nvSpPr>
          <p:spPr>
            <a:xfrm>
              <a:off x="3704612" y="1810266"/>
              <a:ext cx="1014887" cy="99401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endParaRPr lang="en-AU" sz="1800">
                <a:solidFill>
                  <a:schemeClr val="accent1"/>
                </a:solidFill>
                <a:latin typeface="+mj-lt"/>
              </a:endParaRPr>
            </a:p>
          </p:txBody>
        </p:sp>
        <p:pic>
          <p:nvPicPr>
            <p:cNvPr id="22" name="Picture 21" descr="Crotchet note">
              <a:extLst>
                <a:ext uri="{FF2B5EF4-FFF2-40B4-BE49-F238E27FC236}">
                  <a16:creationId xmlns:a16="http://schemas.microsoft.com/office/drawing/2014/main" id="{E2428862-D940-EB35-B216-6FEB32F1284B}"/>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4079454" y="2028842"/>
              <a:ext cx="222934" cy="585200"/>
            </a:xfrm>
            <a:prstGeom prst="rect">
              <a:avLst/>
            </a:prstGeom>
          </p:spPr>
        </p:pic>
      </p:grpSp>
      <p:grpSp>
        <p:nvGrpSpPr>
          <p:cNvPr id="38" name="Group 37" descr="Pair of quavers">
            <a:extLst>
              <a:ext uri="{FF2B5EF4-FFF2-40B4-BE49-F238E27FC236}">
                <a16:creationId xmlns:a16="http://schemas.microsoft.com/office/drawing/2014/main" id="{8A453E43-5CB3-B6D4-C6A1-8644072A977E}"/>
              </a:ext>
            </a:extLst>
          </p:cNvPr>
          <p:cNvGrpSpPr/>
          <p:nvPr/>
        </p:nvGrpSpPr>
        <p:grpSpPr>
          <a:xfrm>
            <a:off x="238294" y="3884759"/>
            <a:ext cx="1014887" cy="994010"/>
            <a:chOff x="238294" y="3884759"/>
            <a:chExt cx="1014887" cy="994010"/>
          </a:xfrm>
        </p:grpSpPr>
        <p:sp>
          <p:nvSpPr>
            <p:cNvPr id="11" name="Oval 10" descr="pair of quavers">
              <a:extLst>
                <a:ext uri="{FF2B5EF4-FFF2-40B4-BE49-F238E27FC236}">
                  <a16:creationId xmlns:a16="http://schemas.microsoft.com/office/drawing/2014/main" id="{E7EA616A-D982-977C-E043-40BB3A4E8C4E}"/>
                </a:ext>
              </a:extLst>
            </p:cNvPr>
            <p:cNvSpPr/>
            <p:nvPr/>
          </p:nvSpPr>
          <p:spPr>
            <a:xfrm>
              <a:off x="238294" y="3884759"/>
              <a:ext cx="1014887" cy="99401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endParaRPr lang="en-AU" sz="1800">
                <a:solidFill>
                  <a:schemeClr val="accent1"/>
                </a:solidFill>
                <a:latin typeface="+mj-lt"/>
              </a:endParaRPr>
            </a:p>
          </p:txBody>
        </p:sp>
        <p:pic>
          <p:nvPicPr>
            <p:cNvPr id="21" name="Picture 20" descr="pair of quaver notes">
              <a:extLst>
                <a:ext uri="{FF2B5EF4-FFF2-40B4-BE49-F238E27FC236}">
                  <a16:creationId xmlns:a16="http://schemas.microsoft.com/office/drawing/2014/main" id="{C02A8D64-E51F-B5A8-2AAF-8DADE11F4E1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01207" y="4025699"/>
              <a:ext cx="639740" cy="608947"/>
            </a:xfrm>
            <a:prstGeom prst="rect">
              <a:avLst/>
            </a:prstGeom>
          </p:spPr>
        </p:pic>
      </p:grpSp>
      <p:grpSp>
        <p:nvGrpSpPr>
          <p:cNvPr id="39" name="Group 38" descr="Crochet rest">
            <a:extLst>
              <a:ext uri="{FF2B5EF4-FFF2-40B4-BE49-F238E27FC236}">
                <a16:creationId xmlns:a16="http://schemas.microsoft.com/office/drawing/2014/main" id="{6418A691-ECA5-60A0-8FF1-54FDD05CCE92}"/>
              </a:ext>
            </a:extLst>
          </p:cNvPr>
          <p:cNvGrpSpPr/>
          <p:nvPr/>
        </p:nvGrpSpPr>
        <p:grpSpPr>
          <a:xfrm>
            <a:off x="1404519" y="3884759"/>
            <a:ext cx="1014887" cy="994010"/>
            <a:chOff x="1404519" y="3884759"/>
            <a:chExt cx="1014887" cy="994010"/>
          </a:xfrm>
        </p:grpSpPr>
        <p:sp>
          <p:nvSpPr>
            <p:cNvPr id="12" name="Oval 11" descr="crotchet rest">
              <a:extLst>
                <a:ext uri="{FF2B5EF4-FFF2-40B4-BE49-F238E27FC236}">
                  <a16:creationId xmlns:a16="http://schemas.microsoft.com/office/drawing/2014/main" id="{29901030-FA98-9660-DFE6-D3478417C438}"/>
                </a:ext>
              </a:extLst>
            </p:cNvPr>
            <p:cNvSpPr/>
            <p:nvPr/>
          </p:nvSpPr>
          <p:spPr>
            <a:xfrm>
              <a:off x="1404519" y="3884759"/>
              <a:ext cx="1014887" cy="99401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endParaRPr lang="en-AU" sz="1800">
                <a:solidFill>
                  <a:schemeClr val="accent1"/>
                </a:solidFill>
                <a:latin typeface="+mj-lt"/>
              </a:endParaRPr>
            </a:p>
          </p:txBody>
        </p:sp>
        <p:pic>
          <p:nvPicPr>
            <p:cNvPr id="18" name="Picture 17" descr="crotchet rest">
              <a:extLst>
                <a:ext uri="{FF2B5EF4-FFF2-40B4-BE49-F238E27FC236}">
                  <a16:creationId xmlns:a16="http://schemas.microsoft.com/office/drawing/2014/main" id="{1945205B-BD69-DC36-E9B5-45B0AD1C5AEC}"/>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l="34884" t="20000" r="34496" b="19451"/>
            <a:stretch/>
          </p:blipFill>
          <p:spPr>
            <a:xfrm>
              <a:off x="1714548" y="3959808"/>
              <a:ext cx="393477" cy="854609"/>
            </a:xfrm>
            <a:prstGeom prst="rect">
              <a:avLst/>
            </a:prstGeom>
          </p:spPr>
        </p:pic>
      </p:grpSp>
      <p:grpSp>
        <p:nvGrpSpPr>
          <p:cNvPr id="40" name="Group 39" descr="Crochet">
            <a:extLst>
              <a:ext uri="{FF2B5EF4-FFF2-40B4-BE49-F238E27FC236}">
                <a16:creationId xmlns:a16="http://schemas.microsoft.com/office/drawing/2014/main" id="{CB25AC26-84DC-E2E3-1A28-8AD16EAB35C9}"/>
              </a:ext>
            </a:extLst>
          </p:cNvPr>
          <p:cNvGrpSpPr/>
          <p:nvPr/>
        </p:nvGrpSpPr>
        <p:grpSpPr>
          <a:xfrm>
            <a:off x="2546606" y="3884759"/>
            <a:ext cx="1014887" cy="994010"/>
            <a:chOff x="2546606" y="3884759"/>
            <a:chExt cx="1014887" cy="994010"/>
          </a:xfrm>
        </p:grpSpPr>
        <p:sp>
          <p:nvSpPr>
            <p:cNvPr id="13" name="Oval 12" descr="crotchet">
              <a:extLst>
                <a:ext uri="{FF2B5EF4-FFF2-40B4-BE49-F238E27FC236}">
                  <a16:creationId xmlns:a16="http://schemas.microsoft.com/office/drawing/2014/main" id="{413B8E25-C5DB-5419-070C-81BE1917C332}"/>
                </a:ext>
              </a:extLst>
            </p:cNvPr>
            <p:cNvSpPr/>
            <p:nvPr/>
          </p:nvSpPr>
          <p:spPr>
            <a:xfrm>
              <a:off x="2546606" y="3884759"/>
              <a:ext cx="1014887" cy="99401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endParaRPr lang="en-AU" sz="1800">
                <a:solidFill>
                  <a:schemeClr val="accent1"/>
                </a:solidFill>
                <a:latin typeface="+mj-lt"/>
              </a:endParaRPr>
            </a:p>
          </p:txBody>
        </p:sp>
        <p:pic>
          <p:nvPicPr>
            <p:cNvPr id="19" name="Picture 18" descr="Crotchet note">
              <a:extLst>
                <a:ext uri="{FF2B5EF4-FFF2-40B4-BE49-F238E27FC236}">
                  <a16:creationId xmlns:a16="http://schemas.microsoft.com/office/drawing/2014/main" id="{70D5FBB5-7A83-0A3C-E19C-8C92F10E83C7}"/>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2939451" y="4086242"/>
              <a:ext cx="222934" cy="585200"/>
            </a:xfrm>
            <a:prstGeom prst="rect">
              <a:avLst/>
            </a:prstGeom>
          </p:spPr>
        </p:pic>
      </p:grpSp>
      <p:grpSp>
        <p:nvGrpSpPr>
          <p:cNvPr id="41" name="Group 40" descr="Crochet">
            <a:extLst>
              <a:ext uri="{FF2B5EF4-FFF2-40B4-BE49-F238E27FC236}">
                <a16:creationId xmlns:a16="http://schemas.microsoft.com/office/drawing/2014/main" id="{21067161-B9DE-3CE2-1004-B79743288E44}"/>
              </a:ext>
            </a:extLst>
          </p:cNvPr>
          <p:cNvGrpSpPr/>
          <p:nvPr/>
        </p:nvGrpSpPr>
        <p:grpSpPr>
          <a:xfrm>
            <a:off x="3828436" y="3884759"/>
            <a:ext cx="1014887" cy="994010"/>
            <a:chOff x="3828436" y="3884759"/>
            <a:chExt cx="1014887" cy="994010"/>
          </a:xfrm>
        </p:grpSpPr>
        <p:sp>
          <p:nvSpPr>
            <p:cNvPr id="14" name="Oval 13" descr="crotchet">
              <a:extLst>
                <a:ext uri="{FF2B5EF4-FFF2-40B4-BE49-F238E27FC236}">
                  <a16:creationId xmlns:a16="http://schemas.microsoft.com/office/drawing/2014/main" id="{1FADA84C-8875-400D-500B-8B5D56E1E622}"/>
                </a:ext>
              </a:extLst>
            </p:cNvPr>
            <p:cNvSpPr/>
            <p:nvPr/>
          </p:nvSpPr>
          <p:spPr>
            <a:xfrm>
              <a:off x="3828436" y="3884759"/>
              <a:ext cx="1014887" cy="99401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endParaRPr lang="en-AU" sz="1800">
                <a:solidFill>
                  <a:schemeClr val="accent1"/>
                </a:solidFill>
                <a:latin typeface="+mj-lt"/>
              </a:endParaRPr>
            </a:p>
          </p:txBody>
        </p:sp>
        <p:pic>
          <p:nvPicPr>
            <p:cNvPr id="15" name="Picture 14" descr="File:Quarter note with upwards stem.svg - Wikimedia Commons">
              <a:extLst>
                <a:ext uri="{FF2B5EF4-FFF2-40B4-BE49-F238E27FC236}">
                  <a16:creationId xmlns:a16="http://schemas.microsoft.com/office/drawing/2014/main" id="{37454EFA-1901-FCD2-1F7F-B2A7C0F5218A}"/>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4206276" y="4086242"/>
              <a:ext cx="222934" cy="585200"/>
            </a:xfrm>
            <a:prstGeom prst="rect">
              <a:avLst/>
            </a:prstGeom>
          </p:spPr>
        </p:pic>
      </p:grpSp>
      <p:sp>
        <p:nvSpPr>
          <p:cNvPr id="8" name="Text Placeholder 7">
            <a:extLst>
              <a:ext uri="{FF2B5EF4-FFF2-40B4-BE49-F238E27FC236}">
                <a16:creationId xmlns:a16="http://schemas.microsoft.com/office/drawing/2014/main" id="{54F48A5A-374C-84A6-BDB8-6D574AF4F236}"/>
              </a:ext>
            </a:extLst>
          </p:cNvPr>
          <p:cNvSpPr>
            <a:spLocks noGrp="1"/>
          </p:cNvSpPr>
          <p:nvPr>
            <p:ph type="body" sz="quarter" idx="17"/>
          </p:nvPr>
        </p:nvSpPr>
        <p:spPr>
          <a:xfrm>
            <a:off x="5424489" y="1810266"/>
            <a:ext cx="254262" cy="4536000"/>
          </a:xfrm>
        </p:spPr>
        <p:txBody>
          <a:bodyPr vert="horz" lIns="0" tIns="0" rIns="0" bIns="0" rtlCol="0" anchor="t">
            <a:noAutofit/>
          </a:bodyPr>
          <a:lstStyle/>
          <a:p>
            <a:endParaRPr lang="en-US" dirty="0"/>
          </a:p>
          <a:p>
            <a:endParaRPr lang="en-US" dirty="0"/>
          </a:p>
          <a:p>
            <a:pPr>
              <a:lnSpc>
                <a:spcPct val="100000"/>
              </a:lnSpc>
            </a:pPr>
            <a:r>
              <a:rPr lang="en-US" sz="2800" b="1" dirty="0"/>
              <a:t>4</a:t>
            </a:r>
          </a:p>
          <a:p>
            <a:pPr>
              <a:lnSpc>
                <a:spcPct val="100000"/>
              </a:lnSpc>
            </a:pPr>
            <a:r>
              <a:rPr lang="en-US" sz="2800" b="1" dirty="0"/>
              <a:t>4</a:t>
            </a:r>
          </a:p>
          <a:p>
            <a:endParaRPr lang="en-US" dirty="0"/>
          </a:p>
          <a:p>
            <a:endParaRPr lang="en-US" dirty="0"/>
          </a:p>
        </p:txBody>
      </p:sp>
      <p:pic>
        <p:nvPicPr>
          <p:cNvPr id="23" name="Picture 22" descr="Crotchet note">
            <a:extLst>
              <a:ext uri="{FF2B5EF4-FFF2-40B4-BE49-F238E27FC236}">
                <a16:creationId xmlns:a16="http://schemas.microsoft.com/office/drawing/2014/main" id="{71FD992C-EA4A-480E-4EE3-317C49995918}"/>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5792011" y="3137378"/>
            <a:ext cx="222934" cy="585200"/>
          </a:xfrm>
          <a:prstGeom prst="rect">
            <a:avLst/>
          </a:prstGeom>
        </p:spPr>
      </p:pic>
      <p:pic>
        <p:nvPicPr>
          <p:cNvPr id="24" name="Picture 23" descr="Pair of quaver notes.">
            <a:extLst>
              <a:ext uri="{FF2B5EF4-FFF2-40B4-BE49-F238E27FC236}">
                <a16:creationId xmlns:a16="http://schemas.microsoft.com/office/drawing/2014/main" id="{46224CDB-FFF3-4C0E-05DC-21BE510657D7}"/>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272793" y="3124460"/>
            <a:ext cx="639740" cy="608947"/>
          </a:xfrm>
          <a:prstGeom prst="rect">
            <a:avLst/>
          </a:prstGeom>
        </p:spPr>
      </p:pic>
      <p:pic>
        <p:nvPicPr>
          <p:cNvPr id="1026" name="Picture 2" descr="Set of semiquavers.">
            <a:extLst>
              <a:ext uri="{FF2B5EF4-FFF2-40B4-BE49-F238E27FC236}">
                <a16:creationId xmlns:a16="http://schemas.microsoft.com/office/drawing/2014/main" id="{60A1A829-718B-62C3-C8D1-A576CD9DD0EE}"/>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106271" y="3152827"/>
            <a:ext cx="1301353" cy="56580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descr="Crotchet note">
            <a:extLst>
              <a:ext uri="{FF2B5EF4-FFF2-40B4-BE49-F238E27FC236}">
                <a16:creationId xmlns:a16="http://schemas.microsoft.com/office/drawing/2014/main" id="{13948AF4-47BE-ED70-6C9A-BAD17EC01E8A}"/>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8553938" y="3136714"/>
            <a:ext cx="222934" cy="585200"/>
          </a:xfrm>
          <a:prstGeom prst="rect">
            <a:avLst/>
          </a:prstGeom>
        </p:spPr>
      </p:pic>
      <mc:AlternateContent xmlns:mc="http://schemas.openxmlformats.org/markup-compatibility/2006">
        <mc:Choice xmlns:p14="http://schemas.microsoft.com/office/powerpoint/2010/main" Requires="p14">
          <p:contentPart p14:bwMode="auto" r:id="rId6">
            <p14:nvContentPartPr>
              <p14:cNvPr id="42" name="Ink 41" descr="barline">
                <a:extLst>
                  <a:ext uri="{FF2B5EF4-FFF2-40B4-BE49-F238E27FC236}">
                    <a16:creationId xmlns:a16="http://schemas.microsoft.com/office/drawing/2014/main" id="{0BA44F71-C79E-EA45-7FDA-F5105F283B89}"/>
                  </a:ext>
                </a:extLst>
              </p14:cNvPr>
              <p14:cNvContentPartPr/>
              <p14:nvPr/>
            </p14:nvContentPartPr>
            <p14:xfrm>
              <a:off x="8970296" y="3120632"/>
              <a:ext cx="7337" cy="630195"/>
            </p14:xfrm>
          </p:contentPart>
        </mc:Choice>
        <mc:Fallback>
          <p:pic>
            <p:nvPicPr>
              <p:cNvPr id="42" name="Ink 41" descr="barline">
                <a:extLst>
                  <a:ext uri="{FF2B5EF4-FFF2-40B4-BE49-F238E27FC236}">
                    <a16:creationId xmlns:a16="http://schemas.microsoft.com/office/drawing/2014/main" id="{0BA44F71-C79E-EA45-7FDA-F5105F283B89}"/>
                  </a:ext>
                </a:extLst>
              </p:cNvPr>
              <p:cNvPicPr/>
              <p:nvPr/>
            </p:nvPicPr>
            <p:blipFill>
              <a:blip r:embed="rId7"/>
              <a:stretch>
                <a:fillRect/>
              </a:stretch>
            </p:blipFill>
            <p:spPr>
              <a:xfrm>
                <a:off x="8603446" y="3102637"/>
                <a:ext cx="733700" cy="665826"/>
              </a:xfrm>
              <a:prstGeom prst="rect">
                <a:avLst/>
              </a:prstGeom>
            </p:spPr>
          </p:pic>
        </mc:Fallback>
      </mc:AlternateContent>
      <p:pic>
        <p:nvPicPr>
          <p:cNvPr id="30" name="Picture 29" descr="Pair of quaver notes.">
            <a:extLst>
              <a:ext uri="{FF2B5EF4-FFF2-40B4-BE49-F238E27FC236}">
                <a16:creationId xmlns:a16="http://schemas.microsoft.com/office/drawing/2014/main" id="{54BD3DA0-7660-C91F-A733-00B75140405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147450" y="3120581"/>
            <a:ext cx="639740" cy="608947"/>
          </a:xfrm>
          <a:prstGeom prst="rect">
            <a:avLst/>
          </a:prstGeom>
        </p:spPr>
      </p:pic>
      <p:pic>
        <p:nvPicPr>
          <p:cNvPr id="31" name="Picture 30" descr="Crotchet rest.">
            <a:extLst>
              <a:ext uri="{FF2B5EF4-FFF2-40B4-BE49-F238E27FC236}">
                <a16:creationId xmlns:a16="http://schemas.microsoft.com/office/drawing/2014/main" id="{E3176C1E-E9E7-ED13-B036-D5D66FA6C253}"/>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10060149" y="3022593"/>
            <a:ext cx="393477" cy="854609"/>
          </a:xfrm>
          <a:prstGeom prst="rect">
            <a:avLst/>
          </a:prstGeom>
        </p:spPr>
      </p:pic>
      <p:pic>
        <p:nvPicPr>
          <p:cNvPr id="33" name="Picture 32" descr="Crotchet note">
            <a:extLst>
              <a:ext uri="{FF2B5EF4-FFF2-40B4-BE49-F238E27FC236}">
                <a16:creationId xmlns:a16="http://schemas.microsoft.com/office/drawing/2014/main" id="{9F201D8B-54FF-FE6C-5ECF-F31778E8FF2D}"/>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0651583" y="3137378"/>
            <a:ext cx="222934" cy="585200"/>
          </a:xfrm>
          <a:prstGeom prst="rect">
            <a:avLst/>
          </a:prstGeom>
        </p:spPr>
      </p:pic>
      <p:pic>
        <p:nvPicPr>
          <p:cNvPr id="32" name="Picture 31" descr="Crotchet note">
            <a:extLst>
              <a:ext uri="{FF2B5EF4-FFF2-40B4-BE49-F238E27FC236}">
                <a16:creationId xmlns:a16="http://schemas.microsoft.com/office/drawing/2014/main" id="{D1371EB3-746F-086E-95FF-A67AC0AE71E8}"/>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1221488" y="3124460"/>
            <a:ext cx="222934" cy="585200"/>
          </a:xfrm>
          <a:prstGeom prst="rect">
            <a:avLst/>
          </a:prstGeom>
        </p:spPr>
      </p:pic>
      <p:grpSp>
        <p:nvGrpSpPr>
          <p:cNvPr id="28" name="Group 27" descr="double barline">
            <a:extLst>
              <a:ext uri="{FF2B5EF4-FFF2-40B4-BE49-F238E27FC236}">
                <a16:creationId xmlns:a16="http://schemas.microsoft.com/office/drawing/2014/main" id="{7635BDC7-625B-7124-71A9-DC8F3698ED0E}"/>
              </a:ext>
            </a:extLst>
          </p:cNvPr>
          <p:cNvGrpSpPr/>
          <p:nvPr/>
        </p:nvGrpSpPr>
        <p:grpSpPr>
          <a:xfrm>
            <a:off x="11718760" y="3101962"/>
            <a:ext cx="60899" cy="630195"/>
            <a:chOff x="10944746" y="3015771"/>
            <a:chExt cx="86638" cy="896538"/>
          </a:xfrm>
        </p:grpSpPr>
        <mc:AlternateContent xmlns:mc="http://schemas.openxmlformats.org/markup-compatibility/2006">
          <mc:Choice xmlns:p14="http://schemas.microsoft.com/office/powerpoint/2010/main" Requires="p14">
            <p:contentPart p14:bwMode="auto" r:id="rId9">
              <p14:nvContentPartPr>
                <p14:cNvPr id="34" name="Ink 33">
                  <a:extLst>
                    <a:ext uri="{FF2B5EF4-FFF2-40B4-BE49-F238E27FC236}">
                      <a16:creationId xmlns:a16="http://schemas.microsoft.com/office/drawing/2014/main" id="{ADD06F60-4E40-4978-CC75-8C7D8E57F24D}"/>
                    </a:ext>
                  </a:extLst>
                </p14:cNvPr>
                <p14:cNvContentPartPr/>
                <p14:nvPr/>
              </p14:nvContentPartPr>
              <p14:xfrm>
                <a:off x="10944746" y="3015771"/>
                <a:ext cx="10438" cy="896538"/>
              </p14:xfrm>
            </p:contentPart>
          </mc:Choice>
          <mc:Fallback>
            <p:pic>
              <p:nvPicPr>
                <p:cNvPr id="34" name="Ink 33">
                  <a:extLst>
                    <a:ext uri="{FF2B5EF4-FFF2-40B4-BE49-F238E27FC236}">
                      <a16:creationId xmlns:a16="http://schemas.microsoft.com/office/drawing/2014/main" id="{ADD06F60-4E40-4978-CC75-8C7D8E57F24D}"/>
                    </a:ext>
                  </a:extLst>
                </p:cNvPr>
                <p:cNvPicPr/>
                <p:nvPr/>
              </p:nvPicPr>
              <p:blipFill>
                <a:blip r:embed="rId7"/>
                <a:stretch>
                  <a:fillRect/>
                </a:stretch>
              </p:blipFill>
              <p:spPr>
                <a:xfrm>
                  <a:off x="10422846" y="2990170"/>
                  <a:ext cx="1043800" cy="947227"/>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35" name="Ink 34">
                  <a:extLst>
                    <a:ext uri="{FF2B5EF4-FFF2-40B4-BE49-F238E27FC236}">
                      <a16:creationId xmlns:a16="http://schemas.microsoft.com/office/drawing/2014/main" id="{181B986A-1152-CB96-1310-42825DFAF83B}"/>
                    </a:ext>
                  </a:extLst>
                </p14:cNvPr>
                <p14:cNvContentPartPr/>
                <p14:nvPr/>
              </p14:nvContentPartPr>
              <p14:xfrm>
                <a:off x="11020946" y="3015771"/>
                <a:ext cx="10438" cy="896538"/>
              </p14:xfrm>
            </p:contentPart>
          </mc:Choice>
          <mc:Fallback>
            <p:pic>
              <p:nvPicPr>
                <p:cNvPr id="35" name="Ink 34">
                  <a:extLst>
                    <a:ext uri="{FF2B5EF4-FFF2-40B4-BE49-F238E27FC236}">
                      <a16:creationId xmlns:a16="http://schemas.microsoft.com/office/drawing/2014/main" id="{181B986A-1152-CB96-1310-42825DFAF83B}"/>
                    </a:ext>
                  </a:extLst>
                </p:cNvPr>
                <p:cNvPicPr/>
                <p:nvPr/>
              </p:nvPicPr>
              <p:blipFill>
                <a:blip r:embed="rId7"/>
                <a:stretch>
                  <a:fillRect/>
                </a:stretch>
              </p:blipFill>
              <p:spPr>
                <a:xfrm>
                  <a:off x="10499046" y="2990170"/>
                  <a:ext cx="1043800" cy="947227"/>
                </a:xfrm>
                <a:prstGeom prst="rect">
                  <a:avLst/>
                </a:prstGeom>
              </p:spPr>
            </p:pic>
          </mc:Fallback>
        </mc:AlternateContent>
      </p:grpSp>
      <p:sp>
        <p:nvSpPr>
          <p:cNvPr id="27" name="Slide Number Placeholder 1">
            <a:extLst>
              <a:ext uri="{FF2B5EF4-FFF2-40B4-BE49-F238E27FC236}">
                <a16:creationId xmlns:a16="http://schemas.microsoft.com/office/drawing/2014/main" id="{FDDA1E4B-71A4-3BFF-8F51-CEDEE110ECA6}"/>
              </a:ext>
              <a:ext uri="{C183D7F6-B498-43B3-948B-1728B52AA6E4}">
                <adec:decorative xmlns:adec="http://schemas.microsoft.com/office/drawing/2017/decorative" val="1"/>
              </a:ext>
            </a:extLst>
          </p:cNvPr>
          <p:cNvSpPr txBox="1">
            <a:spLocks/>
          </p:cNvSpPr>
          <p:nvPr/>
        </p:nvSpPr>
        <p:spPr>
          <a:xfrm>
            <a:off x="11124000" y="6516000"/>
            <a:ext cx="720000" cy="180000"/>
          </a:xfrm>
          <a:prstGeom prst="rect">
            <a:avLst/>
          </a:prstGeom>
        </p:spPr>
        <p:txBody>
          <a:bodyPr rIns="0"/>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r"/>
            <a:fld id="{10A01DC5-1685-4615-8240-15192985C6A2}" type="slidenum">
              <a:rPr lang="en-AU" sz="1200" smtClean="0"/>
              <a:pPr algn="r"/>
              <a:t>22</a:t>
            </a:fld>
            <a:endParaRPr lang="en-AU" sz="1200"/>
          </a:p>
        </p:txBody>
      </p:sp>
    </p:spTree>
    <p:extLst>
      <p:ext uri="{BB962C8B-B14F-4D97-AF65-F5344CB8AC3E}">
        <p14:creationId xmlns:p14="http://schemas.microsoft.com/office/powerpoint/2010/main" val="894854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228865B-B498-D39D-3FF9-C6968A115233}"/>
              </a:ext>
              <a:ext uri="{C183D7F6-B498-43B3-948B-1728B52AA6E4}">
                <adec:decorative xmlns:adec="http://schemas.microsoft.com/office/drawing/2017/decorative" val="1"/>
              </a:ext>
            </a:extLst>
          </p:cNvPr>
          <p:cNvSpPr/>
          <p:nvPr/>
        </p:nvSpPr>
        <p:spPr>
          <a:xfrm>
            <a:off x="0" y="0"/>
            <a:ext cx="5040000"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A1C684FB-9516-3400-BF04-8AD618D2EE4D}"/>
              </a:ext>
            </a:extLst>
          </p:cNvPr>
          <p:cNvSpPr>
            <a:spLocks noGrp="1"/>
          </p:cNvSpPr>
          <p:nvPr>
            <p:ph type="title"/>
          </p:nvPr>
        </p:nvSpPr>
        <p:spPr/>
        <p:txBody>
          <a:bodyPr/>
          <a:lstStyle/>
          <a:p>
            <a:r>
              <a:rPr lang="en-AU" dirty="0">
                <a:latin typeface="Arial" panose="020B0604020202020204" pitchFamily="34" charset="0"/>
                <a:cs typeface="Arial" panose="020B0604020202020204" pitchFamily="34" charset="0"/>
              </a:rPr>
              <a:t>Moving beat circles to bars (2)</a:t>
            </a:r>
          </a:p>
        </p:txBody>
      </p:sp>
      <p:sp>
        <p:nvSpPr>
          <p:cNvPr id="8" name="Text Placeholder 7">
            <a:extLst>
              <a:ext uri="{FF2B5EF4-FFF2-40B4-BE49-F238E27FC236}">
                <a16:creationId xmlns:a16="http://schemas.microsoft.com/office/drawing/2014/main" id="{54F48A5A-374C-84A6-BDB8-6D574AF4F236}"/>
              </a:ext>
            </a:extLst>
          </p:cNvPr>
          <p:cNvSpPr>
            <a:spLocks noGrp="1"/>
          </p:cNvSpPr>
          <p:nvPr>
            <p:ph type="body" sz="quarter" idx="17"/>
          </p:nvPr>
        </p:nvSpPr>
        <p:spPr>
          <a:xfrm>
            <a:off x="276167" y="778474"/>
            <a:ext cx="771077" cy="3800700"/>
          </a:xfrm>
        </p:spPr>
        <p:txBody>
          <a:bodyPr vert="horz" lIns="0" tIns="0" rIns="0" bIns="0" rtlCol="0" anchor="t">
            <a:noAutofit/>
          </a:bodyPr>
          <a:lstStyle/>
          <a:p>
            <a:endParaRPr lang="en-US" dirty="0"/>
          </a:p>
          <a:p>
            <a:endParaRPr lang="en-US" dirty="0"/>
          </a:p>
          <a:p>
            <a:endParaRPr lang="en-US" dirty="0"/>
          </a:p>
          <a:p>
            <a:pPr>
              <a:lnSpc>
                <a:spcPct val="100000"/>
              </a:lnSpc>
            </a:pPr>
            <a:r>
              <a:rPr lang="en-US" sz="2800" b="1" dirty="0"/>
              <a:t>4</a:t>
            </a:r>
          </a:p>
          <a:p>
            <a:pPr>
              <a:lnSpc>
                <a:spcPct val="100000"/>
              </a:lnSpc>
            </a:pPr>
            <a:r>
              <a:rPr lang="en-US" sz="2800" b="1" dirty="0"/>
              <a:t>4</a:t>
            </a:r>
          </a:p>
          <a:p>
            <a:endParaRPr lang="en-US" dirty="0"/>
          </a:p>
          <a:p>
            <a:endParaRPr lang="en-US" dirty="0"/>
          </a:p>
        </p:txBody>
      </p:sp>
      <p:sp>
        <p:nvSpPr>
          <p:cNvPr id="9" name="Text Placeholder 8">
            <a:extLst>
              <a:ext uri="{FF2B5EF4-FFF2-40B4-BE49-F238E27FC236}">
                <a16:creationId xmlns:a16="http://schemas.microsoft.com/office/drawing/2014/main" id="{7000B88C-3425-5318-AC25-F330E0A237EB}"/>
              </a:ext>
            </a:extLst>
          </p:cNvPr>
          <p:cNvSpPr>
            <a:spLocks noGrp="1"/>
          </p:cNvSpPr>
          <p:nvPr>
            <p:ph type="body" sz="quarter" idx="18"/>
          </p:nvPr>
        </p:nvSpPr>
        <p:spPr/>
        <p:txBody>
          <a:bodyPr/>
          <a:lstStyle/>
          <a:p>
            <a:r>
              <a:rPr lang="en-AU" dirty="0">
                <a:latin typeface="Arial" panose="020B0604020202020204" pitchFamily="34" charset="0"/>
                <a:cs typeface="Arial" panose="020B0604020202020204" pitchFamily="34" charset="0"/>
              </a:rPr>
              <a:t>Your turn</a:t>
            </a:r>
          </a:p>
        </p:txBody>
      </p:sp>
      <p:sp>
        <p:nvSpPr>
          <p:cNvPr id="3" name="Oval 2">
            <a:extLst>
              <a:ext uri="{FF2B5EF4-FFF2-40B4-BE49-F238E27FC236}">
                <a16:creationId xmlns:a16="http://schemas.microsoft.com/office/drawing/2014/main" id="{DECE15B4-AA6D-07C0-C010-C5FAB39386F7}"/>
              </a:ext>
              <a:ext uri="{C183D7F6-B498-43B3-948B-1728B52AA6E4}">
                <adec:decorative xmlns:adec="http://schemas.microsoft.com/office/drawing/2017/decorative" val="1"/>
              </a:ext>
            </a:extLst>
          </p:cNvPr>
          <p:cNvSpPr/>
          <p:nvPr/>
        </p:nvSpPr>
        <p:spPr>
          <a:xfrm>
            <a:off x="5482886" y="1793093"/>
            <a:ext cx="1014887" cy="99401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endParaRPr lang="en-AU" sz="1800">
              <a:solidFill>
                <a:schemeClr val="accent1"/>
              </a:solidFill>
              <a:latin typeface="+mj-lt"/>
            </a:endParaRPr>
          </a:p>
        </p:txBody>
      </p:sp>
      <p:sp>
        <p:nvSpPr>
          <p:cNvPr id="4" name="Oval 3">
            <a:extLst>
              <a:ext uri="{FF2B5EF4-FFF2-40B4-BE49-F238E27FC236}">
                <a16:creationId xmlns:a16="http://schemas.microsoft.com/office/drawing/2014/main" id="{19A8569C-CE5B-865E-36B4-6E619260BC2C}"/>
              </a:ext>
              <a:ext uri="{C183D7F6-B498-43B3-948B-1728B52AA6E4}">
                <adec:decorative xmlns:adec="http://schemas.microsoft.com/office/drawing/2017/decorative" val="1"/>
              </a:ext>
            </a:extLst>
          </p:cNvPr>
          <p:cNvSpPr/>
          <p:nvPr/>
        </p:nvSpPr>
        <p:spPr>
          <a:xfrm>
            <a:off x="7085111" y="1803462"/>
            <a:ext cx="1014887" cy="99401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endParaRPr lang="en-AU" sz="1800">
              <a:solidFill>
                <a:schemeClr val="accent1"/>
              </a:solidFill>
              <a:latin typeface="+mj-lt"/>
            </a:endParaRPr>
          </a:p>
        </p:txBody>
      </p:sp>
      <p:sp>
        <p:nvSpPr>
          <p:cNvPr id="5" name="Oval 4">
            <a:extLst>
              <a:ext uri="{FF2B5EF4-FFF2-40B4-BE49-F238E27FC236}">
                <a16:creationId xmlns:a16="http://schemas.microsoft.com/office/drawing/2014/main" id="{21014977-35FF-4FA3-F9C0-189287BAA376}"/>
              </a:ext>
              <a:ext uri="{C183D7F6-B498-43B3-948B-1728B52AA6E4}">
                <adec:decorative xmlns:adec="http://schemas.microsoft.com/office/drawing/2017/decorative" val="1"/>
              </a:ext>
            </a:extLst>
          </p:cNvPr>
          <p:cNvSpPr/>
          <p:nvPr/>
        </p:nvSpPr>
        <p:spPr>
          <a:xfrm>
            <a:off x="8712259" y="1793093"/>
            <a:ext cx="1014887" cy="99401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endParaRPr lang="en-AU" sz="1800">
              <a:solidFill>
                <a:schemeClr val="accent1"/>
              </a:solidFill>
              <a:latin typeface="+mj-lt"/>
            </a:endParaRPr>
          </a:p>
        </p:txBody>
      </p:sp>
      <p:sp>
        <p:nvSpPr>
          <p:cNvPr id="10" name="Oval 9">
            <a:extLst>
              <a:ext uri="{FF2B5EF4-FFF2-40B4-BE49-F238E27FC236}">
                <a16:creationId xmlns:a16="http://schemas.microsoft.com/office/drawing/2014/main" id="{DC114B64-9267-EBCB-7113-C53CDD39D253}"/>
              </a:ext>
              <a:ext uri="{C183D7F6-B498-43B3-948B-1728B52AA6E4}">
                <adec:decorative xmlns:adec="http://schemas.microsoft.com/office/drawing/2017/decorative" val="1"/>
              </a:ext>
            </a:extLst>
          </p:cNvPr>
          <p:cNvSpPr/>
          <p:nvPr/>
        </p:nvSpPr>
        <p:spPr>
          <a:xfrm>
            <a:off x="10339407" y="1803462"/>
            <a:ext cx="1014887" cy="99401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endParaRPr lang="en-AU" sz="1800">
              <a:solidFill>
                <a:schemeClr val="accent1"/>
              </a:solidFill>
              <a:latin typeface="+mj-lt"/>
            </a:endParaRPr>
          </a:p>
        </p:txBody>
      </p:sp>
      <p:sp>
        <p:nvSpPr>
          <p:cNvPr id="11" name="Oval 10">
            <a:extLst>
              <a:ext uri="{FF2B5EF4-FFF2-40B4-BE49-F238E27FC236}">
                <a16:creationId xmlns:a16="http://schemas.microsoft.com/office/drawing/2014/main" id="{E7EA616A-D982-977C-E043-40BB3A4E8C4E}"/>
              </a:ext>
              <a:ext uri="{C183D7F6-B498-43B3-948B-1728B52AA6E4}">
                <adec:decorative xmlns:adec="http://schemas.microsoft.com/office/drawing/2017/decorative" val="1"/>
              </a:ext>
            </a:extLst>
          </p:cNvPr>
          <p:cNvSpPr/>
          <p:nvPr/>
        </p:nvSpPr>
        <p:spPr>
          <a:xfrm>
            <a:off x="5477299" y="3542300"/>
            <a:ext cx="1014887" cy="99401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endParaRPr lang="en-AU" sz="1800">
              <a:solidFill>
                <a:schemeClr val="accent1"/>
              </a:solidFill>
              <a:latin typeface="+mj-lt"/>
            </a:endParaRPr>
          </a:p>
        </p:txBody>
      </p:sp>
      <p:sp>
        <p:nvSpPr>
          <p:cNvPr id="12" name="Oval 11">
            <a:extLst>
              <a:ext uri="{FF2B5EF4-FFF2-40B4-BE49-F238E27FC236}">
                <a16:creationId xmlns:a16="http://schemas.microsoft.com/office/drawing/2014/main" id="{29901030-FA98-9660-DFE6-D3478417C438}"/>
              </a:ext>
              <a:ext uri="{C183D7F6-B498-43B3-948B-1728B52AA6E4}">
                <adec:decorative xmlns:adec="http://schemas.microsoft.com/office/drawing/2017/decorative" val="1"/>
              </a:ext>
            </a:extLst>
          </p:cNvPr>
          <p:cNvSpPr/>
          <p:nvPr/>
        </p:nvSpPr>
        <p:spPr>
          <a:xfrm>
            <a:off x="7136101" y="3542300"/>
            <a:ext cx="1014887" cy="99401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endParaRPr lang="en-AU" sz="1800">
              <a:solidFill>
                <a:schemeClr val="accent1"/>
              </a:solidFill>
              <a:latin typeface="+mj-lt"/>
            </a:endParaRPr>
          </a:p>
        </p:txBody>
      </p:sp>
      <p:sp>
        <p:nvSpPr>
          <p:cNvPr id="13" name="Oval 12">
            <a:extLst>
              <a:ext uri="{FF2B5EF4-FFF2-40B4-BE49-F238E27FC236}">
                <a16:creationId xmlns:a16="http://schemas.microsoft.com/office/drawing/2014/main" id="{413B8E25-C5DB-5419-070C-81BE1917C332}"/>
              </a:ext>
              <a:ext uri="{C183D7F6-B498-43B3-948B-1728B52AA6E4}">
                <adec:decorative xmlns:adec="http://schemas.microsoft.com/office/drawing/2017/decorative" val="1"/>
              </a:ext>
            </a:extLst>
          </p:cNvPr>
          <p:cNvSpPr/>
          <p:nvPr/>
        </p:nvSpPr>
        <p:spPr>
          <a:xfrm>
            <a:off x="8784701" y="3542300"/>
            <a:ext cx="1014887" cy="99401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endParaRPr lang="en-AU" sz="1800">
              <a:solidFill>
                <a:schemeClr val="accent1"/>
              </a:solidFill>
              <a:latin typeface="+mj-lt"/>
            </a:endParaRPr>
          </a:p>
        </p:txBody>
      </p:sp>
      <p:sp>
        <p:nvSpPr>
          <p:cNvPr id="14" name="Oval 13">
            <a:extLst>
              <a:ext uri="{FF2B5EF4-FFF2-40B4-BE49-F238E27FC236}">
                <a16:creationId xmlns:a16="http://schemas.microsoft.com/office/drawing/2014/main" id="{1FADA84C-8875-400D-500B-8B5D56E1E622}"/>
              </a:ext>
              <a:ext uri="{C183D7F6-B498-43B3-948B-1728B52AA6E4}">
                <adec:decorative xmlns:adec="http://schemas.microsoft.com/office/drawing/2017/decorative" val="1"/>
              </a:ext>
            </a:extLst>
          </p:cNvPr>
          <p:cNvSpPr/>
          <p:nvPr/>
        </p:nvSpPr>
        <p:spPr>
          <a:xfrm>
            <a:off x="10429110" y="3542300"/>
            <a:ext cx="1014887" cy="99401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endParaRPr lang="en-AU" sz="1800">
              <a:solidFill>
                <a:schemeClr val="accent1"/>
              </a:solidFill>
              <a:latin typeface="+mj-lt"/>
            </a:endParaRPr>
          </a:p>
        </p:txBody>
      </p:sp>
      <p:pic>
        <p:nvPicPr>
          <p:cNvPr id="27" name="Picture 26" descr="Crotchet note">
            <a:extLst>
              <a:ext uri="{FF2B5EF4-FFF2-40B4-BE49-F238E27FC236}">
                <a16:creationId xmlns:a16="http://schemas.microsoft.com/office/drawing/2014/main" id="{3CCA8ADC-BDCF-71BC-8A52-E51B83CBC129}"/>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5896741" y="5123530"/>
            <a:ext cx="365809" cy="994775"/>
          </a:xfrm>
          <a:prstGeom prst="rect">
            <a:avLst/>
          </a:prstGeom>
        </p:spPr>
      </p:pic>
      <p:pic>
        <p:nvPicPr>
          <p:cNvPr id="36" name="Picture 35" descr="Crotchet rest.">
            <a:extLst>
              <a:ext uri="{FF2B5EF4-FFF2-40B4-BE49-F238E27FC236}">
                <a16:creationId xmlns:a16="http://schemas.microsoft.com/office/drawing/2014/main" id="{8B868A34-4328-61E8-E215-B3FC0041ED90}"/>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7326866" y="5123530"/>
            <a:ext cx="526827" cy="1245134"/>
          </a:xfrm>
          <a:prstGeom prst="rect">
            <a:avLst/>
          </a:prstGeom>
        </p:spPr>
      </p:pic>
      <p:pic>
        <p:nvPicPr>
          <p:cNvPr id="38" name="Picture 37" descr="Pair of quaver notes.">
            <a:extLst>
              <a:ext uri="{FF2B5EF4-FFF2-40B4-BE49-F238E27FC236}">
                <a16:creationId xmlns:a16="http://schemas.microsoft.com/office/drawing/2014/main" id="{D23B1D40-6D81-C08B-A6C9-A2F4AEA2948C}"/>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8455747" y="5144141"/>
            <a:ext cx="921837" cy="999472"/>
          </a:xfrm>
          <a:prstGeom prst="rect">
            <a:avLst/>
          </a:prstGeom>
        </p:spPr>
      </p:pic>
      <p:pic>
        <p:nvPicPr>
          <p:cNvPr id="40" name="Picture 39" descr="Set of 4 semiquaver notes joined together by 2 beams.">
            <a:extLst>
              <a:ext uri="{FF2B5EF4-FFF2-40B4-BE49-F238E27FC236}">
                <a16:creationId xmlns:a16="http://schemas.microsoft.com/office/drawing/2014/main" id="{D28401AD-971A-12B8-3FA8-1FBB2FAE2FA7}"/>
              </a:ext>
            </a:extLst>
          </p:cNvPr>
          <p:cNvPicPr>
            <a:picLocks noChangeAspect="1"/>
          </p:cNvPicPr>
          <p:nvPr/>
        </p:nvPicPr>
        <p:blipFill>
          <a:blip r:embed="rId5"/>
          <a:stretch>
            <a:fillRect/>
          </a:stretch>
        </p:blipFill>
        <p:spPr>
          <a:xfrm>
            <a:off x="9939235" y="5123530"/>
            <a:ext cx="1815230" cy="1001301"/>
          </a:xfrm>
          <a:prstGeom prst="rect">
            <a:avLst/>
          </a:prstGeom>
        </p:spPr>
      </p:pic>
      <p:sp>
        <p:nvSpPr>
          <p:cNvPr id="2" name="Slide Number Placeholder 1">
            <a:extLst>
              <a:ext uri="{FF2B5EF4-FFF2-40B4-BE49-F238E27FC236}">
                <a16:creationId xmlns:a16="http://schemas.microsoft.com/office/drawing/2014/main" id="{FE25A5F1-B557-6BE9-1B5A-0EDCC867B2DE}"/>
              </a:ext>
              <a:ext uri="{C183D7F6-B498-43B3-948B-1728B52AA6E4}">
                <adec:decorative xmlns:adec="http://schemas.microsoft.com/office/drawing/2017/decorative" val="1"/>
              </a:ext>
            </a:extLst>
          </p:cNvPr>
          <p:cNvSpPr txBox="1">
            <a:spLocks/>
          </p:cNvSpPr>
          <p:nvPr/>
        </p:nvSpPr>
        <p:spPr>
          <a:xfrm>
            <a:off x="11124000" y="6516000"/>
            <a:ext cx="720000" cy="180000"/>
          </a:xfrm>
          <a:prstGeom prst="rect">
            <a:avLst/>
          </a:prstGeom>
        </p:spPr>
        <p:txBody>
          <a:bodyPr rIns="0"/>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r"/>
            <a:fld id="{10A01DC5-1685-4615-8240-15192985C6A2}" type="slidenum">
              <a:rPr lang="en-AU" sz="1200" smtClean="0"/>
              <a:pPr algn="r"/>
              <a:t>23</a:t>
            </a:fld>
            <a:endParaRPr lang="en-AU" sz="1200"/>
          </a:p>
        </p:txBody>
      </p:sp>
    </p:spTree>
    <p:extLst>
      <p:ext uri="{BB962C8B-B14F-4D97-AF65-F5344CB8AC3E}">
        <p14:creationId xmlns:p14="http://schemas.microsoft.com/office/powerpoint/2010/main" val="2938759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a:t>Learning intentions and success criteria – LS 3</a:t>
            </a:r>
          </a:p>
        </p:txBody>
      </p:sp>
      <p:sp>
        <p:nvSpPr>
          <p:cNvPr id="3" name="TextBox 2">
            <a:extLst>
              <a:ext uri="{FF2B5EF4-FFF2-40B4-BE49-F238E27FC236}">
                <a16:creationId xmlns:a16="http://schemas.microsoft.com/office/drawing/2014/main" id="{DF637BA9-DB5E-2457-A795-0B300DBA6F82}"/>
              </a:ext>
            </a:extLst>
          </p:cNvPr>
          <p:cNvSpPr txBox="1"/>
          <p:nvPr/>
        </p:nvSpPr>
        <p:spPr>
          <a:xfrm>
            <a:off x="359997" y="1827491"/>
            <a:ext cx="5112116" cy="316490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600"/>
              </a:spcAft>
            </a:pPr>
            <a:r>
              <a:rPr lang="en-AU" sz="1800" b="1" dirty="0">
                <a:solidFill>
                  <a:schemeClr val="accent1"/>
                </a:solidFill>
                <a:latin typeface="Arial"/>
                <a:cs typeface="Arial"/>
              </a:rPr>
              <a:t>We are learning to</a:t>
            </a:r>
            <a:r>
              <a:rPr lang="en-AU" sz="1800" b="1" dirty="0">
                <a:solidFill>
                  <a:schemeClr val="accent1"/>
                </a:solidFill>
                <a:latin typeface="Arial"/>
                <a:ea typeface="+mn-lt"/>
                <a:cs typeface="Arial"/>
              </a:rPr>
              <a:t>:</a:t>
            </a:r>
          </a:p>
          <a:p>
            <a:pPr marL="285750" indent="-285750">
              <a:lnSpc>
                <a:spcPct val="150000"/>
              </a:lnSpc>
              <a:spcAft>
                <a:spcPts val="600"/>
              </a:spcAft>
              <a:buFont typeface="Arial" panose="020B0604020202020204" pitchFamily="34" charset="0"/>
              <a:buChar char="•"/>
            </a:pPr>
            <a:r>
              <a:rPr lang="en-AU" sz="1800" dirty="0">
                <a:solidFill>
                  <a:srgbClr val="000000"/>
                </a:solidFill>
                <a:highlight>
                  <a:srgbClr val="CCEDFC"/>
                </a:highlight>
                <a:latin typeface="Arial"/>
                <a:ea typeface="+mn-lt"/>
                <a:cs typeface="Arial"/>
              </a:rPr>
              <a:t>perform from musical scores</a:t>
            </a:r>
            <a:endParaRPr lang="en-AU" sz="1800" dirty="0">
              <a:highlight>
                <a:srgbClr val="CCEDFC"/>
              </a:highlight>
              <a:latin typeface="Arial" panose="020B0604020202020204" pitchFamily="34" charset="0"/>
              <a:ea typeface="Calibri" panose="020F0502020204030204" pitchFamily="34" charset="0"/>
              <a:cs typeface="Arial" panose="020B0604020202020204" pitchFamily="34" charset="0"/>
            </a:endParaRPr>
          </a:p>
          <a:p>
            <a:pPr marL="285750" indent="-285750">
              <a:lnSpc>
                <a:spcPct val="150000"/>
              </a:lnSpc>
              <a:spcAft>
                <a:spcPts val="600"/>
              </a:spcAft>
              <a:buFont typeface="Arial" panose="020B0604020202020204" pitchFamily="34" charset="0"/>
              <a:buChar char="•"/>
            </a:pPr>
            <a:r>
              <a:rPr lang="en-AU" sz="1800" dirty="0">
                <a:solidFill>
                  <a:srgbClr val="000000"/>
                </a:solidFill>
                <a:highlight>
                  <a:srgbClr val="CCEDFC"/>
                </a:highlight>
                <a:latin typeface="Arial"/>
                <a:ea typeface="+mn-lt"/>
                <a:cs typeface="Arial"/>
              </a:rPr>
              <a:t>perform with musical expression</a:t>
            </a:r>
            <a:endParaRPr lang="en-AU" sz="1800" dirty="0">
              <a:highlight>
                <a:srgbClr val="CCEDFC"/>
              </a:highlight>
              <a:latin typeface="Arial"/>
              <a:cs typeface="Arial"/>
            </a:endParaRPr>
          </a:p>
          <a:p>
            <a:pPr marL="285750" indent="-285750">
              <a:lnSpc>
                <a:spcPct val="150000"/>
              </a:lnSpc>
              <a:spcAft>
                <a:spcPts val="600"/>
              </a:spcAft>
              <a:buFont typeface="Arial" panose="020B0604020202020204" pitchFamily="34" charset="0"/>
              <a:buChar char="•"/>
            </a:pPr>
            <a:r>
              <a:rPr lang="en-AU" sz="1800" dirty="0">
                <a:solidFill>
                  <a:srgbClr val="000000"/>
                </a:solidFill>
                <a:highlight>
                  <a:srgbClr val="CCEDFC"/>
                </a:highlight>
                <a:latin typeface="Arial"/>
                <a:ea typeface="+mn-lt"/>
                <a:cs typeface="Arial"/>
              </a:rPr>
              <a:t>identify untuned percussion instruments by sight and/or listening</a:t>
            </a:r>
            <a:endParaRPr lang="en-AU" sz="1800" dirty="0">
              <a:solidFill>
                <a:srgbClr val="000000"/>
              </a:solidFill>
              <a:highlight>
                <a:srgbClr val="CCEDFC"/>
              </a:highlight>
              <a:latin typeface="Arial"/>
              <a:cs typeface="Arial"/>
            </a:endParaRPr>
          </a:p>
          <a:p>
            <a:pPr marL="285750" indent="-285750">
              <a:lnSpc>
                <a:spcPct val="150000"/>
              </a:lnSpc>
              <a:spcAft>
                <a:spcPts val="600"/>
              </a:spcAft>
              <a:buFont typeface="Arial" panose="020B0604020202020204" pitchFamily="34" charset="0"/>
              <a:buChar char="•"/>
            </a:pPr>
            <a:r>
              <a:rPr lang="en-AU" sz="1800" dirty="0">
                <a:solidFill>
                  <a:srgbClr val="000000"/>
                </a:solidFill>
                <a:highlight>
                  <a:srgbClr val="CCEDFC"/>
                </a:highlight>
                <a:latin typeface="Arial"/>
                <a:cs typeface="Arial"/>
              </a:rPr>
              <a:t>experiment with and notate musical ideas for untuned percussion instruments.</a:t>
            </a:r>
          </a:p>
        </p:txBody>
      </p:sp>
      <p:sp>
        <p:nvSpPr>
          <p:cNvPr id="7" name="TextBox 6">
            <a:extLst>
              <a:ext uri="{FF2B5EF4-FFF2-40B4-BE49-F238E27FC236}">
                <a16:creationId xmlns:a16="http://schemas.microsoft.com/office/drawing/2014/main" id="{62B094FB-5D9A-212D-5DE1-08EEC82A9EBB}"/>
              </a:ext>
            </a:extLst>
          </p:cNvPr>
          <p:cNvSpPr txBox="1"/>
          <p:nvPr/>
        </p:nvSpPr>
        <p:spPr>
          <a:xfrm>
            <a:off x="6132147" y="1827491"/>
            <a:ext cx="5772516" cy="358040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600"/>
              </a:spcAft>
            </a:pPr>
            <a:r>
              <a:rPr lang="en-AU" sz="1800" b="1" dirty="0">
                <a:solidFill>
                  <a:schemeClr val="accent1"/>
                </a:solidFill>
                <a:latin typeface="Arial"/>
                <a:cs typeface="Arial"/>
              </a:rPr>
              <a:t>We can:</a:t>
            </a:r>
            <a:endParaRPr lang="en-US" sz="1800" dirty="0">
              <a:solidFill>
                <a:schemeClr val="accent1"/>
              </a:solidFill>
              <a:latin typeface="Arial"/>
              <a:cs typeface="Arial"/>
            </a:endParaRPr>
          </a:p>
          <a:p>
            <a:pPr marL="285750" indent="-285750">
              <a:lnSpc>
                <a:spcPct val="150000"/>
              </a:lnSpc>
              <a:spcAft>
                <a:spcPts val="600"/>
              </a:spcAft>
              <a:buFont typeface="Arial" panose="020B0604020202020204" pitchFamily="34" charset="0"/>
              <a:buChar char="•"/>
            </a:pPr>
            <a:r>
              <a:rPr lang="en-AU" sz="1800" dirty="0">
                <a:solidFill>
                  <a:srgbClr val="000000"/>
                </a:solidFill>
                <a:highlight>
                  <a:srgbClr val="CCEDFC"/>
                </a:highlight>
                <a:latin typeface="Arial"/>
                <a:cs typeface="Arial"/>
              </a:rPr>
              <a:t>read and interpret musical symbols and structure</a:t>
            </a:r>
            <a:endParaRPr lang="en-AU" sz="1800" dirty="0">
              <a:highlight>
                <a:srgbClr val="CCEDFC"/>
              </a:highlight>
              <a:latin typeface="Arial"/>
              <a:cs typeface="Arial"/>
            </a:endParaRPr>
          </a:p>
          <a:p>
            <a:pPr marL="285750" indent="-285750">
              <a:lnSpc>
                <a:spcPct val="150000"/>
              </a:lnSpc>
              <a:spcAft>
                <a:spcPts val="600"/>
              </a:spcAft>
              <a:buFont typeface="Arial" panose="020B0604020202020204" pitchFamily="34" charset="0"/>
              <a:buChar char="•"/>
            </a:pPr>
            <a:r>
              <a:rPr lang="en-AU" sz="1800" dirty="0">
                <a:solidFill>
                  <a:srgbClr val="000000"/>
                </a:solidFill>
                <a:highlight>
                  <a:srgbClr val="CCEDFC"/>
                </a:highlight>
                <a:latin typeface="Arial"/>
                <a:ea typeface="Calibri" panose="020F0502020204030204" pitchFamily="34" charset="0"/>
                <a:cs typeface="Arial"/>
              </a:rPr>
              <a:t>interpret dynamic and tempo markings on musical scores</a:t>
            </a:r>
            <a:endParaRPr lang="en-AU" sz="1800" dirty="0">
              <a:solidFill>
                <a:srgbClr val="000000"/>
              </a:solidFill>
              <a:highlight>
                <a:srgbClr val="CCEDFC"/>
              </a:highlight>
              <a:latin typeface="Arial" panose="020B0604020202020204" pitchFamily="34" charset="0"/>
              <a:ea typeface="Calibri" panose="020F0502020204030204" pitchFamily="34" charset="0"/>
              <a:cs typeface="Arial"/>
            </a:endParaRPr>
          </a:p>
          <a:p>
            <a:pPr marL="285750" indent="-285750">
              <a:lnSpc>
                <a:spcPct val="150000"/>
              </a:lnSpc>
              <a:spcAft>
                <a:spcPts val="600"/>
              </a:spcAft>
              <a:buFont typeface="Arial" panose="020B0604020202020204" pitchFamily="34" charset="0"/>
              <a:buChar char="•"/>
            </a:pPr>
            <a:r>
              <a:rPr lang="en-AU" sz="1800" dirty="0">
                <a:solidFill>
                  <a:srgbClr val="000000"/>
                </a:solidFill>
                <a:highlight>
                  <a:srgbClr val="CCEDFC"/>
                </a:highlight>
                <a:latin typeface="Arial"/>
                <a:ea typeface="Calibri" panose="020F0502020204030204" pitchFamily="34" charset="0"/>
                <a:cs typeface="Arial"/>
              </a:rPr>
              <a:t>use listening and/or visual skills to recognise and name untuned percussion instruments</a:t>
            </a:r>
          </a:p>
          <a:p>
            <a:pPr marL="285750" indent="-285750">
              <a:lnSpc>
                <a:spcPct val="150000"/>
              </a:lnSpc>
              <a:spcAft>
                <a:spcPts val="600"/>
              </a:spcAft>
              <a:buFont typeface="Arial" panose="020B0604020202020204" pitchFamily="34" charset="0"/>
              <a:buChar char="•"/>
            </a:pPr>
            <a:r>
              <a:rPr lang="en-AU" sz="1800" dirty="0">
                <a:solidFill>
                  <a:srgbClr val="000000"/>
                </a:solidFill>
                <a:highlight>
                  <a:srgbClr val="CCEDFC"/>
                </a:highlight>
                <a:latin typeface="Arial"/>
                <a:ea typeface="Calibri" panose="020F0502020204030204" pitchFamily="34" charset="0"/>
                <a:cs typeface="Arial"/>
              </a:rPr>
              <a:t>organise music ideas into a 2-bar composition for untuned percussion instruments.</a:t>
            </a:r>
            <a:endParaRPr lang="en-AU" sz="1800" dirty="0">
              <a:solidFill>
                <a:srgbClr val="000000"/>
              </a:solidFill>
              <a:highlight>
                <a:srgbClr val="CCEDFC"/>
              </a:highlight>
              <a:latin typeface="Arial" panose="020B0604020202020204" pitchFamily="34" charset="0"/>
              <a:ea typeface="Calibri" panose="020F0502020204030204" pitchFamily="34" charset="0"/>
              <a:cs typeface="Arial"/>
            </a:endParaRPr>
          </a:p>
        </p:txBody>
      </p:sp>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24</a:t>
            </a:fld>
            <a:endParaRPr lang="en-AU"/>
          </a:p>
        </p:txBody>
      </p:sp>
    </p:spTree>
    <p:extLst>
      <p:ext uri="{BB962C8B-B14F-4D97-AF65-F5344CB8AC3E}">
        <p14:creationId xmlns:p14="http://schemas.microsoft.com/office/powerpoint/2010/main" val="27149714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FEFF5C6-111E-8D0D-E69E-84F3AA8C8157}"/>
              </a:ext>
            </a:extLst>
          </p:cNvPr>
          <p:cNvSpPr>
            <a:spLocks noGrp="1"/>
          </p:cNvSpPr>
          <p:nvPr>
            <p:ph type="title"/>
          </p:nvPr>
        </p:nvSpPr>
        <p:spPr>
          <a:xfrm>
            <a:off x="360000" y="360000"/>
            <a:ext cx="3939604" cy="545601"/>
          </a:xfrm>
        </p:spPr>
        <p:txBody>
          <a:bodyPr/>
          <a:lstStyle/>
          <a:p>
            <a:r>
              <a:rPr lang="en-US" dirty="0"/>
              <a:t>Score</a:t>
            </a:r>
          </a:p>
        </p:txBody>
      </p:sp>
      <p:sp>
        <p:nvSpPr>
          <p:cNvPr id="4" name="Text Placeholder 3">
            <a:extLst>
              <a:ext uri="{FF2B5EF4-FFF2-40B4-BE49-F238E27FC236}">
                <a16:creationId xmlns:a16="http://schemas.microsoft.com/office/drawing/2014/main" id="{61A588F6-8BA7-CE07-9C24-60AE07A5DB70}"/>
              </a:ext>
            </a:extLst>
          </p:cNvPr>
          <p:cNvSpPr>
            <a:spLocks noGrp="1"/>
          </p:cNvSpPr>
          <p:nvPr>
            <p:ph type="body" sz="quarter" idx="18"/>
          </p:nvPr>
        </p:nvSpPr>
        <p:spPr>
          <a:xfrm>
            <a:off x="360000" y="982520"/>
            <a:ext cx="4116206" cy="310015"/>
          </a:xfrm>
        </p:spPr>
        <p:txBody>
          <a:bodyPr/>
          <a:lstStyle/>
          <a:p>
            <a:r>
              <a:rPr lang="en-US" dirty="0"/>
              <a:t>Beats and Pieces</a:t>
            </a:r>
          </a:p>
        </p:txBody>
      </p:sp>
      <p:pic>
        <p:nvPicPr>
          <p:cNvPr id="5" name="Picture 4" descr="A screenshot of a music score.">
            <a:extLst>
              <a:ext uri="{FF2B5EF4-FFF2-40B4-BE49-F238E27FC236}">
                <a16:creationId xmlns:a16="http://schemas.microsoft.com/office/drawing/2014/main" id="{E4A7E4D5-C985-2840-05C8-082C159DD6EE}"/>
              </a:ext>
            </a:extLst>
          </p:cNvPr>
          <p:cNvPicPr>
            <a:picLocks noChangeAspect="1"/>
          </p:cNvPicPr>
          <p:nvPr/>
        </p:nvPicPr>
        <p:blipFill>
          <a:blip r:embed="rId2"/>
          <a:stretch>
            <a:fillRect/>
          </a:stretch>
        </p:blipFill>
        <p:spPr>
          <a:xfrm>
            <a:off x="4712017" y="0"/>
            <a:ext cx="6719570" cy="6696710"/>
          </a:xfrm>
          <a:prstGeom prst="rect">
            <a:avLst/>
          </a:prstGeom>
        </p:spPr>
      </p:pic>
      <p:sp>
        <p:nvSpPr>
          <p:cNvPr id="2" name="Slide Number Placeholder 1">
            <a:extLst>
              <a:ext uri="{FF2B5EF4-FFF2-40B4-BE49-F238E27FC236}">
                <a16:creationId xmlns:a16="http://schemas.microsoft.com/office/drawing/2014/main" id="{C6A8F8EC-4238-0D93-E04F-B1CEDB826EE1}"/>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pPr/>
              <a:t>25</a:t>
            </a:fld>
            <a:endParaRPr lang="en-AU"/>
          </a:p>
        </p:txBody>
      </p:sp>
    </p:spTree>
    <p:extLst>
      <p:ext uri="{BB962C8B-B14F-4D97-AF65-F5344CB8AC3E}">
        <p14:creationId xmlns:p14="http://schemas.microsoft.com/office/powerpoint/2010/main" val="1439979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490B77D-3D9B-AFEE-795A-99FFBFA21647}"/>
              </a:ext>
            </a:extLst>
          </p:cNvPr>
          <p:cNvSpPr>
            <a:spLocks noGrp="1"/>
          </p:cNvSpPr>
          <p:nvPr>
            <p:ph type="title"/>
          </p:nvPr>
        </p:nvSpPr>
        <p:spPr/>
        <p:txBody>
          <a:bodyPr/>
          <a:lstStyle/>
          <a:p>
            <a:r>
              <a:rPr lang="en-US" dirty="0"/>
              <a:t>Legend</a:t>
            </a:r>
          </a:p>
        </p:txBody>
      </p:sp>
      <p:sp>
        <p:nvSpPr>
          <p:cNvPr id="4" name="Text Placeholder 3">
            <a:extLst>
              <a:ext uri="{FF2B5EF4-FFF2-40B4-BE49-F238E27FC236}">
                <a16:creationId xmlns:a16="http://schemas.microsoft.com/office/drawing/2014/main" id="{A1C4DFFA-A16C-885F-2CA5-5609ECDDF33F}"/>
              </a:ext>
            </a:extLst>
          </p:cNvPr>
          <p:cNvSpPr>
            <a:spLocks noGrp="1"/>
          </p:cNvSpPr>
          <p:nvPr>
            <p:ph type="body" sz="quarter" idx="18"/>
          </p:nvPr>
        </p:nvSpPr>
        <p:spPr/>
        <p:txBody>
          <a:bodyPr/>
          <a:lstStyle/>
          <a:p>
            <a:r>
              <a:rPr lang="en-US" dirty="0"/>
              <a:t>Beats and Pieces</a:t>
            </a:r>
          </a:p>
        </p:txBody>
      </p:sp>
      <p:pic>
        <p:nvPicPr>
          <p:cNvPr id="3" name="Picture 2" descr="Beats and Pieces legend showing hand signals for clap, click, hitting chest, lap and crossing arms.">
            <a:extLst>
              <a:ext uri="{FF2B5EF4-FFF2-40B4-BE49-F238E27FC236}">
                <a16:creationId xmlns:a16="http://schemas.microsoft.com/office/drawing/2014/main" id="{C7530D68-6590-F262-0FCD-B432AB77B3E6}"/>
              </a:ext>
            </a:extLst>
          </p:cNvPr>
          <p:cNvPicPr>
            <a:picLocks noChangeAspect="1"/>
          </p:cNvPicPr>
          <p:nvPr/>
        </p:nvPicPr>
        <p:blipFill rotWithShape="1">
          <a:blip r:embed="rId2">
            <a:extLst>
              <a:ext uri="{28A0092B-C50C-407E-A947-70E740481C1C}">
                <a14:useLocalDpi xmlns:a14="http://schemas.microsoft.com/office/drawing/2010/main"/>
              </a:ext>
            </a:extLst>
          </a:blip>
          <a:srcRect t="17920" b="-48"/>
          <a:stretch/>
        </p:blipFill>
        <p:spPr>
          <a:xfrm>
            <a:off x="4993231" y="982520"/>
            <a:ext cx="6034405" cy="5565465"/>
          </a:xfrm>
          <a:prstGeom prst="rect">
            <a:avLst/>
          </a:prstGeom>
        </p:spPr>
      </p:pic>
      <p:sp>
        <p:nvSpPr>
          <p:cNvPr id="2" name="Slide Number Placeholder 1">
            <a:extLst>
              <a:ext uri="{FF2B5EF4-FFF2-40B4-BE49-F238E27FC236}">
                <a16:creationId xmlns:a16="http://schemas.microsoft.com/office/drawing/2014/main" id="{ABCB02DA-A4C9-F080-D846-04AFC4BEB920}"/>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pPr/>
              <a:t>26</a:t>
            </a:fld>
            <a:endParaRPr lang="en-AU"/>
          </a:p>
        </p:txBody>
      </p:sp>
    </p:spTree>
    <p:extLst>
      <p:ext uri="{BB962C8B-B14F-4D97-AF65-F5344CB8AC3E}">
        <p14:creationId xmlns:p14="http://schemas.microsoft.com/office/powerpoint/2010/main" val="2199535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F1AEC-43DD-326F-AEF3-6F8621F95EB4}"/>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Performance recording</a:t>
            </a:r>
          </a:p>
        </p:txBody>
      </p:sp>
      <p:sp>
        <p:nvSpPr>
          <p:cNvPr id="5" name="Text Placeholder 4">
            <a:extLst>
              <a:ext uri="{FF2B5EF4-FFF2-40B4-BE49-F238E27FC236}">
                <a16:creationId xmlns:a16="http://schemas.microsoft.com/office/drawing/2014/main" id="{C2D518F7-3975-3A4F-5CE1-60F4970F73BA}"/>
              </a:ext>
            </a:extLst>
          </p:cNvPr>
          <p:cNvSpPr>
            <a:spLocks noGrp="1"/>
          </p:cNvSpPr>
          <p:nvPr>
            <p:ph type="body" sz="quarter" idx="18"/>
          </p:nvPr>
        </p:nvSpPr>
        <p:spPr/>
        <p:txBody>
          <a:bodyPr/>
          <a:lstStyle/>
          <a:p>
            <a:r>
              <a:rPr lang="en-US" dirty="0">
                <a:latin typeface="Arial"/>
                <a:cs typeface="Arial"/>
              </a:rPr>
              <a:t>Beats and Pieces</a:t>
            </a:r>
            <a:endParaRPr lang="en-US" dirty="0">
              <a:latin typeface="Arial" panose="020B0604020202020204" pitchFamily="34" charset="0"/>
              <a:cs typeface="Arial" panose="020B0604020202020204" pitchFamily="34" charset="0"/>
            </a:endParaRPr>
          </a:p>
        </p:txBody>
      </p:sp>
      <p:pic>
        <p:nvPicPr>
          <p:cNvPr id="3" name="Picture 2" descr="Two people sitting on chairs with hands crossed – screen shot of video.">
            <a:extLst>
              <a:ext uri="{FF2B5EF4-FFF2-40B4-BE49-F238E27FC236}">
                <a16:creationId xmlns:a16="http://schemas.microsoft.com/office/drawing/2014/main" id="{13B04E32-96D4-2F67-1A33-0DE2BD19706E}"/>
              </a:ext>
            </a:extLst>
          </p:cNvPr>
          <p:cNvPicPr>
            <a:picLocks noChangeAspect="1"/>
          </p:cNvPicPr>
          <p:nvPr/>
        </p:nvPicPr>
        <p:blipFill>
          <a:blip r:embed="rId2"/>
          <a:stretch>
            <a:fillRect/>
          </a:stretch>
        </p:blipFill>
        <p:spPr>
          <a:xfrm>
            <a:off x="360000" y="1614511"/>
            <a:ext cx="7935619" cy="4751563"/>
          </a:xfrm>
          <a:prstGeom prst="rect">
            <a:avLst/>
          </a:prstGeom>
        </p:spPr>
      </p:pic>
      <p:grpSp>
        <p:nvGrpSpPr>
          <p:cNvPr id="8" name="Group 7" descr="Play button">
            <a:extLst>
              <a:ext uri="{FF2B5EF4-FFF2-40B4-BE49-F238E27FC236}">
                <a16:creationId xmlns:a16="http://schemas.microsoft.com/office/drawing/2014/main" id="{25E49BEA-7BB9-13ED-BAFA-3D55CBD4F399}"/>
              </a:ext>
            </a:extLst>
          </p:cNvPr>
          <p:cNvGrpSpPr/>
          <p:nvPr/>
        </p:nvGrpSpPr>
        <p:grpSpPr>
          <a:xfrm>
            <a:off x="3705455" y="1965960"/>
            <a:ext cx="914400" cy="914400"/>
            <a:chOff x="1581581" y="4826833"/>
            <a:chExt cx="914400" cy="914400"/>
          </a:xfrm>
        </p:grpSpPr>
        <p:sp>
          <p:nvSpPr>
            <p:cNvPr id="9" name="Oval 8">
              <a:extLst>
                <a:ext uri="{FF2B5EF4-FFF2-40B4-BE49-F238E27FC236}">
                  <a16:creationId xmlns:a16="http://schemas.microsoft.com/office/drawing/2014/main" id="{5B2BDC70-4DBA-E83F-7DFF-0B5A56C8FA24}"/>
                </a:ext>
              </a:extLst>
            </p:cNvPr>
            <p:cNvSpPr/>
            <p:nvPr/>
          </p:nvSpPr>
          <p:spPr>
            <a:xfrm>
              <a:off x="1581581" y="4826833"/>
              <a:ext cx="914400" cy="914400"/>
            </a:xfrm>
            <a:prstGeom prst="ellipse">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Isosceles Triangle 9">
              <a:hlinkClick r:id="rId3"/>
              <a:extLst>
                <a:ext uri="{FF2B5EF4-FFF2-40B4-BE49-F238E27FC236}">
                  <a16:creationId xmlns:a16="http://schemas.microsoft.com/office/drawing/2014/main" id="{B07E7E12-6F87-7EE0-D99B-0742BC3DFF17}"/>
                </a:ext>
              </a:extLst>
            </p:cNvPr>
            <p:cNvSpPr/>
            <p:nvPr/>
          </p:nvSpPr>
          <p:spPr>
            <a:xfrm rot="5400000">
              <a:off x="1843790" y="5036695"/>
              <a:ext cx="494675" cy="464695"/>
            </a:xfrm>
            <a:prstGeom prst="triangl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4" name="Slide Number Placeholder 3">
            <a:extLst>
              <a:ext uri="{FF2B5EF4-FFF2-40B4-BE49-F238E27FC236}">
                <a16:creationId xmlns:a16="http://schemas.microsoft.com/office/drawing/2014/main" id="{E03420BC-5038-1982-1B8F-0EE5B094B83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27</a:t>
            </a:fld>
            <a:endParaRPr lang="en-AU"/>
          </a:p>
        </p:txBody>
      </p:sp>
    </p:spTree>
    <p:extLst>
      <p:ext uri="{BB962C8B-B14F-4D97-AF65-F5344CB8AC3E}">
        <p14:creationId xmlns:p14="http://schemas.microsoft.com/office/powerpoint/2010/main" val="2984999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F1AEC-43DD-326F-AEF3-6F8621F95EB4}"/>
              </a:ext>
            </a:extLst>
          </p:cNvPr>
          <p:cNvSpPr>
            <a:spLocks noGrp="1"/>
          </p:cNvSpPr>
          <p:nvPr>
            <p:ph type="title"/>
          </p:nvPr>
        </p:nvSpPr>
        <p:spPr/>
        <p:txBody>
          <a:bodyPr/>
          <a:lstStyle/>
          <a:p>
            <a:r>
              <a:rPr lang="en-US" dirty="0">
                <a:latin typeface="Arial"/>
                <a:cs typeface="Arial"/>
              </a:rPr>
              <a:t>Tutorial and play-along</a:t>
            </a:r>
            <a:endParaRPr lang="en-US" dirty="0">
              <a:latin typeface="Arial" panose="020B0604020202020204" pitchFamily="34" charset="0"/>
              <a:cs typeface="Arial" panose="020B0604020202020204" pitchFamily="34" charset="0"/>
            </a:endParaRPr>
          </a:p>
        </p:txBody>
      </p:sp>
      <p:sp>
        <p:nvSpPr>
          <p:cNvPr id="5" name="Text Placeholder 4">
            <a:extLst>
              <a:ext uri="{FF2B5EF4-FFF2-40B4-BE49-F238E27FC236}">
                <a16:creationId xmlns:a16="http://schemas.microsoft.com/office/drawing/2014/main" id="{C2D518F7-3975-3A4F-5CE1-60F4970F73BA}"/>
              </a:ext>
            </a:extLst>
          </p:cNvPr>
          <p:cNvSpPr>
            <a:spLocks noGrp="1"/>
          </p:cNvSpPr>
          <p:nvPr>
            <p:ph type="body" sz="quarter" idx="18"/>
          </p:nvPr>
        </p:nvSpPr>
        <p:spPr/>
        <p:txBody>
          <a:bodyPr/>
          <a:lstStyle/>
          <a:p>
            <a:r>
              <a:rPr lang="en-US" dirty="0">
                <a:latin typeface="Arial"/>
                <a:cs typeface="Arial"/>
              </a:rPr>
              <a:t>Beats and Pieces</a:t>
            </a:r>
            <a:endParaRPr lang="en-US" dirty="0">
              <a:latin typeface="Arial" panose="020B0604020202020204" pitchFamily="34" charset="0"/>
              <a:cs typeface="Arial" panose="020B0604020202020204" pitchFamily="34" charset="0"/>
            </a:endParaRPr>
          </a:p>
        </p:txBody>
      </p:sp>
      <p:sp>
        <p:nvSpPr>
          <p:cNvPr id="10" name="Rectangle: Rounded Corners 9">
            <a:extLst>
              <a:ext uri="{FF2B5EF4-FFF2-40B4-BE49-F238E27FC236}">
                <a16:creationId xmlns:a16="http://schemas.microsoft.com/office/drawing/2014/main" id="{34DB1AE5-58A2-D2B3-A3D9-769A97288AF6}"/>
              </a:ext>
              <a:ext uri="{C183D7F6-B498-43B3-948B-1728B52AA6E4}">
                <adec:decorative xmlns:adec="http://schemas.microsoft.com/office/drawing/2017/decorative" val="0"/>
              </a:ext>
            </a:extLst>
          </p:cNvPr>
          <p:cNvSpPr/>
          <p:nvPr/>
        </p:nvSpPr>
        <p:spPr>
          <a:xfrm>
            <a:off x="359168" y="1611214"/>
            <a:ext cx="5289626" cy="4766872"/>
          </a:xfrm>
          <a:prstGeom prst="roundRect">
            <a:avLst/>
          </a:prstGeom>
          <a:solidFill>
            <a:schemeClr val="tx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AU" sz="2400" b="1" dirty="0">
                <a:solidFill>
                  <a:schemeClr val="bg1"/>
                </a:solidFill>
                <a:latin typeface="Arial"/>
                <a:cs typeface="Arial"/>
              </a:rPr>
              <a:t>Tutorial</a:t>
            </a:r>
            <a:endParaRPr lang="en-AU" sz="2400" b="1" dirty="0">
              <a:solidFill>
                <a:schemeClr val="bg1"/>
              </a:solidFill>
              <a:latin typeface="Arial" panose="020B0604020202020204" pitchFamily="34" charset="0"/>
              <a:cs typeface="Arial" panose="020B0604020202020204" pitchFamily="34" charset="0"/>
            </a:endParaRPr>
          </a:p>
        </p:txBody>
      </p:sp>
      <p:pic>
        <p:nvPicPr>
          <p:cNvPr id="3" name="Picture 2" descr="A person and person sitting on chairs">
            <a:extLst>
              <a:ext uri="{FF2B5EF4-FFF2-40B4-BE49-F238E27FC236}">
                <a16:creationId xmlns:a16="http://schemas.microsoft.com/office/drawing/2014/main" id="{761CE37F-EE23-30A8-FAD5-E99B57D24AC5}"/>
              </a:ext>
            </a:extLst>
          </p:cNvPr>
          <p:cNvPicPr>
            <a:picLocks noChangeAspect="1"/>
          </p:cNvPicPr>
          <p:nvPr/>
        </p:nvPicPr>
        <p:blipFill>
          <a:blip r:embed="rId2"/>
          <a:stretch>
            <a:fillRect/>
          </a:stretch>
        </p:blipFill>
        <p:spPr>
          <a:xfrm>
            <a:off x="932498" y="2402528"/>
            <a:ext cx="4068445" cy="2529840"/>
          </a:xfrm>
          <a:prstGeom prst="rect">
            <a:avLst/>
          </a:prstGeom>
        </p:spPr>
      </p:pic>
      <p:grpSp>
        <p:nvGrpSpPr>
          <p:cNvPr id="25" name="Group 24" descr="play button">
            <a:extLst>
              <a:ext uri="{FF2B5EF4-FFF2-40B4-BE49-F238E27FC236}">
                <a16:creationId xmlns:a16="http://schemas.microsoft.com/office/drawing/2014/main" id="{DD1B2F6B-72AE-F53D-B2E7-0401CC26DE93}"/>
              </a:ext>
            </a:extLst>
          </p:cNvPr>
          <p:cNvGrpSpPr/>
          <p:nvPr/>
        </p:nvGrpSpPr>
        <p:grpSpPr>
          <a:xfrm>
            <a:off x="2551611" y="5204119"/>
            <a:ext cx="914400" cy="914400"/>
            <a:chOff x="1581581" y="4826833"/>
            <a:chExt cx="914400" cy="914400"/>
          </a:xfrm>
        </p:grpSpPr>
        <p:sp>
          <p:nvSpPr>
            <p:cNvPr id="22" name="Oval 21">
              <a:extLst>
                <a:ext uri="{FF2B5EF4-FFF2-40B4-BE49-F238E27FC236}">
                  <a16:creationId xmlns:a16="http://schemas.microsoft.com/office/drawing/2014/main" id="{2A10D5DE-56EF-D96B-AAA0-ED4F5FE3A3C9}"/>
                </a:ext>
              </a:extLst>
            </p:cNvPr>
            <p:cNvSpPr/>
            <p:nvPr/>
          </p:nvSpPr>
          <p:spPr>
            <a:xfrm>
              <a:off x="1581581" y="4826833"/>
              <a:ext cx="914400" cy="9144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Isosceles Triangle 22">
              <a:hlinkClick r:id="rId3"/>
              <a:extLst>
                <a:ext uri="{FF2B5EF4-FFF2-40B4-BE49-F238E27FC236}">
                  <a16:creationId xmlns:a16="http://schemas.microsoft.com/office/drawing/2014/main" id="{6358E4FF-C759-00D5-CADE-06ED898E1475}"/>
                </a:ext>
              </a:extLst>
            </p:cNvPr>
            <p:cNvSpPr/>
            <p:nvPr/>
          </p:nvSpPr>
          <p:spPr>
            <a:xfrm rot="5400000">
              <a:off x="1843790" y="5036695"/>
              <a:ext cx="494675" cy="464695"/>
            </a:xfrm>
            <a:prstGeom prst="triangl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11" name="Rectangle: Rounded Corners 10">
            <a:extLst>
              <a:ext uri="{FF2B5EF4-FFF2-40B4-BE49-F238E27FC236}">
                <a16:creationId xmlns:a16="http://schemas.microsoft.com/office/drawing/2014/main" id="{9DCC4A72-8142-4A60-D8D6-61B77268E145}"/>
              </a:ext>
              <a:ext uri="{C183D7F6-B498-43B3-948B-1728B52AA6E4}">
                <adec:decorative xmlns:adec="http://schemas.microsoft.com/office/drawing/2017/decorative" val="0"/>
              </a:ext>
            </a:extLst>
          </p:cNvPr>
          <p:cNvSpPr/>
          <p:nvPr/>
        </p:nvSpPr>
        <p:spPr>
          <a:xfrm>
            <a:off x="6245187" y="1611214"/>
            <a:ext cx="5401386" cy="4766872"/>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AU" sz="2400" b="1" dirty="0">
                <a:solidFill>
                  <a:schemeClr val="bg1"/>
                </a:solidFill>
                <a:latin typeface="Arial"/>
                <a:cs typeface="Arial"/>
              </a:rPr>
              <a:t>Play-along</a:t>
            </a:r>
            <a:endParaRPr lang="en-AU" sz="2400" b="1" dirty="0">
              <a:solidFill>
                <a:schemeClr val="bg1"/>
              </a:solidFill>
              <a:latin typeface="Arial" panose="020B0604020202020204" pitchFamily="34" charset="0"/>
              <a:cs typeface="Arial" panose="020B0604020202020204" pitchFamily="34" charset="0"/>
            </a:endParaRPr>
          </a:p>
        </p:txBody>
      </p:sp>
      <p:pic>
        <p:nvPicPr>
          <p:cNvPr id="7" name="Picture 6" descr="A person and person sitting on a chair">
            <a:extLst>
              <a:ext uri="{FF2B5EF4-FFF2-40B4-BE49-F238E27FC236}">
                <a16:creationId xmlns:a16="http://schemas.microsoft.com/office/drawing/2014/main" id="{874242C5-52AF-21D6-99DB-6E6E5652E9AA}"/>
              </a:ext>
            </a:extLst>
          </p:cNvPr>
          <p:cNvPicPr>
            <a:picLocks noChangeAspect="1"/>
          </p:cNvPicPr>
          <p:nvPr/>
        </p:nvPicPr>
        <p:blipFill>
          <a:blip r:embed="rId4"/>
          <a:stretch>
            <a:fillRect/>
          </a:stretch>
        </p:blipFill>
        <p:spPr>
          <a:xfrm>
            <a:off x="6804660" y="2401893"/>
            <a:ext cx="4109720" cy="2470150"/>
          </a:xfrm>
          <a:prstGeom prst="rect">
            <a:avLst/>
          </a:prstGeom>
        </p:spPr>
      </p:pic>
      <p:grpSp>
        <p:nvGrpSpPr>
          <p:cNvPr id="26" name="Group 25" descr="play button">
            <a:extLst>
              <a:ext uri="{FF2B5EF4-FFF2-40B4-BE49-F238E27FC236}">
                <a16:creationId xmlns:a16="http://schemas.microsoft.com/office/drawing/2014/main" id="{46263A54-279F-E12B-04D3-2C739AEC996E}"/>
              </a:ext>
            </a:extLst>
          </p:cNvPr>
          <p:cNvGrpSpPr/>
          <p:nvPr/>
        </p:nvGrpSpPr>
        <p:grpSpPr>
          <a:xfrm>
            <a:off x="8555452" y="5189831"/>
            <a:ext cx="914400" cy="914400"/>
            <a:chOff x="1571421" y="4826833"/>
            <a:chExt cx="914400" cy="914400"/>
          </a:xfrm>
        </p:grpSpPr>
        <p:sp>
          <p:nvSpPr>
            <p:cNvPr id="27" name="Oval 26">
              <a:extLst>
                <a:ext uri="{FF2B5EF4-FFF2-40B4-BE49-F238E27FC236}">
                  <a16:creationId xmlns:a16="http://schemas.microsoft.com/office/drawing/2014/main" id="{81A6C332-91EF-1F6F-91F1-4D8108A2BA18}"/>
                </a:ext>
              </a:extLst>
            </p:cNvPr>
            <p:cNvSpPr/>
            <p:nvPr/>
          </p:nvSpPr>
          <p:spPr>
            <a:xfrm>
              <a:off x="1571421" y="4826833"/>
              <a:ext cx="914400" cy="9144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 name="Isosceles Triangle 27">
              <a:hlinkClick r:id="rId5"/>
              <a:extLst>
                <a:ext uri="{FF2B5EF4-FFF2-40B4-BE49-F238E27FC236}">
                  <a16:creationId xmlns:a16="http://schemas.microsoft.com/office/drawing/2014/main" id="{05CA6374-2501-5F2F-64E4-19DF9245633A}"/>
                </a:ext>
              </a:extLst>
            </p:cNvPr>
            <p:cNvSpPr/>
            <p:nvPr/>
          </p:nvSpPr>
          <p:spPr>
            <a:xfrm rot="5400000">
              <a:off x="1833630" y="5036695"/>
              <a:ext cx="494675" cy="464695"/>
            </a:xfrm>
            <a:prstGeom prst="triangl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4" name="Slide Number Placeholder 3">
            <a:extLst>
              <a:ext uri="{FF2B5EF4-FFF2-40B4-BE49-F238E27FC236}">
                <a16:creationId xmlns:a16="http://schemas.microsoft.com/office/drawing/2014/main" id="{E03420BC-5038-1982-1B8F-0EE5B094B83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28</a:t>
            </a:fld>
            <a:endParaRPr lang="en-AU"/>
          </a:p>
        </p:txBody>
      </p:sp>
    </p:spTree>
    <p:extLst>
      <p:ext uri="{BB962C8B-B14F-4D97-AF65-F5344CB8AC3E}">
        <p14:creationId xmlns:p14="http://schemas.microsoft.com/office/powerpoint/2010/main" val="2112648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0C0F84-C528-A726-6D08-0AF549433E03}"/>
              </a:ext>
            </a:extLst>
          </p:cNvPr>
          <p:cNvSpPr>
            <a:spLocks noGrp="1"/>
          </p:cNvSpPr>
          <p:nvPr>
            <p:ph type="title"/>
          </p:nvPr>
        </p:nvSpPr>
        <p:spPr/>
        <p:txBody>
          <a:bodyPr/>
          <a:lstStyle/>
          <a:p>
            <a:r>
              <a:rPr lang="en-AU" dirty="0">
                <a:latin typeface="Arial"/>
                <a:cs typeface="Arial"/>
              </a:rPr>
              <a:t>Repeat signs</a:t>
            </a:r>
          </a:p>
        </p:txBody>
      </p:sp>
      <p:sp>
        <p:nvSpPr>
          <p:cNvPr id="6" name="Text Placeholder 5">
            <a:extLst>
              <a:ext uri="{FF2B5EF4-FFF2-40B4-BE49-F238E27FC236}">
                <a16:creationId xmlns:a16="http://schemas.microsoft.com/office/drawing/2014/main" id="{09E8F95C-E9B2-C872-3924-E38C255A662C}"/>
              </a:ext>
            </a:extLst>
          </p:cNvPr>
          <p:cNvSpPr>
            <a:spLocks noGrp="1"/>
          </p:cNvSpPr>
          <p:nvPr>
            <p:ph type="body" sz="quarter" idx="18"/>
          </p:nvPr>
        </p:nvSpPr>
        <p:spPr/>
        <p:txBody>
          <a:bodyPr/>
          <a:lstStyle/>
          <a:p>
            <a:r>
              <a:rPr lang="en-AU" dirty="0">
                <a:latin typeface="Arial"/>
                <a:cs typeface="Arial"/>
              </a:rPr>
              <a:t>Musical terms</a:t>
            </a:r>
          </a:p>
        </p:txBody>
      </p:sp>
      <p:sp>
        <p:nvSpPr>
          <p:cNvPr id="5" name="Content Placeholder 4">
            <a:extLst>
              <a:ext uri="{FF2B5EF4-FFF2-40B4-BE49-F238E27FC236}">
                <a16:creationId xmlns:a16="http://schemas.microsoft.com/office/drawing/2014/main" id="{A94E55D6-2F4E-BB7B-7428-674C32E4640D}"/>
              </a:ext>
            </a:extLst>
          </p:cNvPr>
          <p:cNvSpPr>
            <a:spLocks noGrp="1"/>
          </p:cNvSpPr>
          <p:nvPr>
            <p:ph idx="4294967295"/>
          </p:nvPr>
        </p:nvSpPr>
        <p:spPr>
          <a:xfrm>
            <a:off x="119063" y="1573885"/>
            <a:ext cx="11472862" cy="4845050"/>
          </a:xfrm>
          <a:noFill/>
        </p:spPr>
        <p:txBody>
          <a:bodyPr vert="horz" lIns="0" tIns="0" rIns="0" bIns="0" rtlCol="0" anchor="t">
            <a:noAutofit/>
          </a:bodyPr>
          <a:lstStyle/>
          <a:p>
            <a:pPr marL="228600">
              <a:spcAft>
                <a:spcPts val="600"/>
              </a:spcAft>
            </a:pPr>
            <a:r>
              <a:rPr lang="en-AU" sz="2000" b="1" dirty="0">
                <a:latin typeface="Arial"/>
                <a:cs typeface="Arial"/>
              </a:rPr>
              <a:t>Repeat signs</a:t>
            </a:r>
            <a:r>
              <a:rPr lang="en-AU" sz="2000" dirty="0">
                <a:latin typeface="Arial"/>
                <a:cs typeface="Arial"/>
              </a:rPr>
              <a:t> – tell us to go back and play again. There are 3 types of repeats signs:</a:t>
            </a:r>
            <a:endParaRPr lang="en-US" sz="2000" dirty="0">
              <a:latin typeface="Arial"/>
              <a:cs typeface="Arial"/>
            </a:endParaRPr>
          </a:p>
          <a:p>
            <a:pPr marL="228600">
              <a:spcAft>
                <a:spcPts val="600"/>
              </a:spcAft>
            </a:pPr>
            <a:endParaRPr lang="en-AU" sz="2000" dirty="0">
              <a:latin typeface="Arial"/>
              <a:cs typeface="Arial"/>
            </a:endParaRPr>
          </a:p>
          <a:p>
            <a:pPr marL="228600">
              <a:spcAft>
                <a:spcPts val="600"/>
              </a:spcAft>
            </a:pPr>
            <a:r>
              <a:rPr lang="en-AU" sz="2000" dirty="0">
                <a:latin typeface="Arial"/>
                <a:cs typeface="Arial"/>
              </a:rPr>
              <a:t>Beginning (open) repeat sign       – where you go back to and start playing again. If there is no beginning repeat sign, go back to the start of the piece.</a:t>
            </a:r>
          </a:p>
          <a:p>
            <a:pPr marL="228600">
              <a:spcAft>
                <a:spcPts val="600"/>
              </a:spcAft>
            </a:pPr>
            <a:endParaRPr lang="en-AU" sz="2000" dirty="0">
              <a:latin typeface="Arial"/>
              <a:cs typeface="Arial"/>
            </a:endParaRPr>
          </a:p>
          <a:p>
            <a:pPr marL="228600">
              <a:spcAft>
                <a:spcPts val="600"/>
              </a:spcAft>
            </a:pPr>
            <a:r>
              <a:rPr lang="en-AU" sz="2000" dirty="0">
                <a:latin typeface="Arial"/>
                <a:cs typeface="Arial"/>
              </a:rPr>
              <a:t>Ending (close) repeat sign       – where you finish playing the repeat.</a:t>
            </a:r>
          </a:p>
          <a:p>
            <a:pPr marL="228600">
              <a:spcAft>
                <a:spcPts val="600"/>
              </a:spcAft>
            </a:pPr>
            <a:endParaRPr lang="en-AU" sz="2000" dirty="0">
              <a:latin typeface="Arial"/>
              <a:cs typeface="Arial"/>
            </a:endParaRPr>
          </a:p>
          <a:p>
            <a:pPr marL="228600">
              <a:spcAft>
                <a:spcPts val="600"/>
              </a:spcAft>
            </a:pPr>
            <a:r>
              <a:rPr lang="en-AU" sz="2000" dirty="0">
                <a:latin typeface="Arial"/>
                <a:cs typeface="Arial"/>
              </a:rPr>
              <a:t>Repeat bar before sign           – where you play the same notes as was in the previous.</a:t>
            </a:r>
          </a:p>
        </p:txBody>
      </p:sp>
      <p:pic>
        <p:nvPicPr>
          <p:cNvPr id="8" name="Picture 7" descr="2 black vertical lines followed by 2 dots sitting on top of each other.">
            <a:extLst>
              <a:ext uri="{FF2B5EF4-FFF2-40B4-BE49-F238E27FC236}">
                <a16:creationId xmlns:a16="http://schemas.microsoft.com/office/drawing/2014/main" id="{CF63E5BB-241D-8C93-A456-DBD0FED43F8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667330" y="2598940"/>
            <a:ext cx="365847" cy="638944"/>
          </a:xfrm>
          <a:prstGeom prst="rect">
            <a:avLst/>
          </a:prstGeom>
        </p:spPr>
      </p:pic>
      <p:pic>
        <p:nvPicPr>
          <p:cNvPr id="10" name="Picture 9" descr=" 2 dots sitting on top of each other followed by 2 black vertical lines.">
            <a:extLst>
              <a:ext uri="{FF2B5EF4-FFF2-40B4-BE49-F238E27FC236}">
                <a16:creationId xmlns:a16="http://schemas.microsoft.com/office/drawing/2014/main" id="{A2C6BC63-AF42-3D49-B0CC-5F0F4153F99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81465" y="4102281"/>
            <a:ext cx="365848" cy="638945"/>
          </a:xfrm>
          <a:prstGeom prst="rect">
            <a:avLst/>
          </a:prstGeom>
        </p:spPr>
      </p:pic>
      <p:pic>
        <p:nvPicPr>
          <p:cNvPr id="12" name="Picture 11" descr="One diagonal line with a dot either side sitting on the 5 lines of the music staff.">
            <a:extLst>
              <a:ext uri="{FF2B5EF4-FFF2-40B4-BE49-F238E27FC236}">
                <a16:creationId xmlns:a16="http://schemas.microsoft.com/office/drawing/2014/main" id="{60D6C892-DF50-FA28-4680-160AD48350D3}"/>
              </a:ext>
            </a:extLst>
          </p:cNvPr>
          <p:cNvPicPr>
            <a:picLocks noChangeAspect="1"/>
          </p:cNvPicPr>
          <p:nvPr/>
        </p:nvPicPr>
        <p:blipFill rotWithShape="1">
          <a:blip r:embed="rId4">
            <a:extLst>
              <a:ext uri="{28A0092B-C50C-407E-A947-70E740481C1C}">
                <a14:useLocalDpi xmlns:a14="http://schemas.microsoft.com/office/drawing/2010/main"/>
              </a:ext>
            </a:extLst>
          </a:blip>
          <a:srcRect r="7521"/>
          <a:stretch/>
        </p:blipFill>
        <p:spPr>
          <a:xfrm>
            <a:off x="3127094" y="5241520"/>
            <a:ext cx="368672" cy="531540"/>
          </a:xfrm>
          <a:prstGeom prst="rect">
            <a:avLst/>
          </a:prstGeom>
        </p:spPr>
      </p:pic>
      <p:sp>
        <p:nvSpPr>
          <p:cNvPr id="2" name="Slide Number Placeholder 1">
            <a:extLst>
              <a:ext uri="{FF2B5EF4-FFF2-40B4-BE49-F238E27FC236}">
                <a16:creationId xmlns:a16="http://schemas.microsoft.com/office/drawing/2014/main" id="{29442BF3-4F23-569D-9930-F15ECC56368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29</a:t>
            </a:fld>
            <a:endParaRPr lang="en-AU" dirty="0"/>
          </a:p>
        </p:txBody>
      </p:sp>
    </p:spTree>
    <p:extLst>
      <p:ext uri="{BB962C8B-B14F-4D97-AF65-F5344CB8AC3E}">
        <p14:creationId xmlns:p14="http://schemas.microsoft.com/office/powerpoint/2010/main" val="237708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t>Learning intentions and success criteria – LS 1</a:t>
            </a:r>
          </a:p>
        </p:txBody>
      </p:sp>
      <p:sp>
        <p:nvSpPr>
          <p:cNvPr id="4" name="Picture Placeholder 3">
            <a:extLst>
              <a:ext uri="{FF2B5EF4-FFF2-40B4-BE49-F238E27FC236}">
                <a16:creationId xmlns:a16="http://schemas.microsoft.com/office/drawing/2014/main" id="{57202276-0319-A6AD-7D65-5BD514CFC765}"/>
              </a:ext>
            </a:extLst>
          </p:cNvPr>
          <p:cNvSpPr>
            <a:spLocks noGrp="1"/>
          </p:cNvSpPr>
          <p:nvPr>
            <p:ph type="pic" sz="quarter" idx="13"/>
          </p:nvPr>
        </p:nvSpPr>
        <p:spPr>
          <a:xfrm>
            <a:off x="359999" y="1909282"/>
            <a:ext cx="4969240" cy="4210718"/>
          </a:xfrm>
        </p:spPr>
        <p:txBody>
          <a:bodyPr/>
          <a:lstStyle/>
          <a:p>
            <a:pPr>
              <a:lnSpc>
                <a:spcPct val="150000"/>
              </a:lnSpc>
              <a:spcAft>
                <a:spcPts val="600"/>
              </a:spcAft>
            </a:pPr>
            <a:r>
              <a:rPr lang="en-AU" sz="1800" b="1" dirty="0">
                <a:solidFill>
                  <a:schemeClr val="accent1"/>
                </a:solidFill>
                <a:latin typeface="Arial" panose="020B0604020202020204" pitchFamily="34" charset="0"/>
                <a:cs typeface="Arial" panose="020B0604020202020204" pitchFamily="34" charset="0"/>
              </a:rPr>
              <a:t>We are learning to</a:t>
            </a:r>
            <a:r>
              <a:rPr lang="en-AU" sz="1800" b="1" dirty="0">
                <a:solidFill>
                  <a:schemeClr val="accent1"/>
                </a:solidFill>
                <a:latin typeface="Arial" panose="020B0604020202020204" pitchFamily="34" charset="0"/>
                <a:ea typeface="+mn-lt"/>
                <a:cs typeface="Arial" panose="020B0604020202020204" pitchFamily="34" charset="0"/>
              </a:rPr>
              <a:t>:</a:t>
            </a:r>
          </a:p>
          <a:p>
            <a:pPr marL="285750" indent="-285750">
              <a:lnSpc>
                <a:spcPct val="150000"/>
              </a:lnSpc>
              <a:spcAft>
                <a:spcPts val="600"/>
              </a:spcAft>
              <a:buFont typeface="Arial" panose="020B0604020202020204" pitchFamily="34" charset="0"/>
              <a:buChar char="•"/>
            </a:pPr>
            <a:r>
              <a:rPr lang="en-AU" sz="1800" dirty="0">
                <a:solidFill>
                  <a:srgbClr val="000000"/>
                </a:solidFill>
                <a:highlight>
                  <a:srgbClr val="CCEDFC"/>
                </a:highlight>
                <a:latin typeface="Arial"/>
                <a:ea typeface="+mn-lt"/>
                <a:cs typeface="Arial"/>
              </a:rPr>
              <a:t>create a safe and respectful classroom</a:t>
            </a:r>
            <a:endParaRPr lang="en-AU" sz="1800" dirty="0">
              <a:highlight>
                <a:srgbClr val="CCEDFC"/>
              </a:highlight>
              <a:latin typeface="Arial" panose="020B0604020202020204" pitchFamily="34" charset="0"/>
              <a:ea typeface="Calibri" panose="020F0502020204030204" pitchFamily="34" charset="0"/>
              <a:cs typeface="Arial" panose="020B0604020202020204" pitchFamily="34" charset="0"/>
            </a:endParaRPr>
          </a:p>
          <a:p>
            <a:pPr marL="285750" indent="-285750">
              <a:lnSpc>
                <a:spcPct val="150000"/>
              </a:lnSpc>
              <a:spcAft>
                <a:spcPts val="600"/>
              </a:spcAft>
              <a:buFont typeface="Arial" panose="020B0604020202020204" pitchFamily="34" charset="0"/>
              <a:buChar char="•"/>
            </a:pPr>
            <a:r>
              <a:rPr lang="en-AU" sz="1800" dirty="0">
                <a:solidFill>
                  <a:srgbClr val="000000"/>
                </a:solidFill>
                <a:highlight>
                  <a:srgbClr val="CCEDFC"/>
                </a:highlight>
                <a:latin typeface="Arial"/>
                <a:ea typeface="+mn-lt"/>
                <a:cs typeface="Arial"/>
              </a:rPr>
              <a:t>sing as a whole class and in canon</a:t>
            </a:r>
            <a:endParaRPr lang="en-AU" sz="1800" dirty="0">
              <a:highlight>
                <a:srgbClr val="CCEDFC"/>
              </a:highlight>
              <a:latin typeface="Arial"/>
              <a:cs typeface="Arial"/>
            </a:endParaRPr>
          </a:p>
          <a:p>
            <a:pPr marL="285750" indent="-285750">
              <a:lnSpc>
                <a:spcPct val="150000"/>
              </a:lnSpc>
              <a:spcAft>
                <a:spcPts val="600"/>
              </a:spcAft>
              <a:buFont typeface="Arial" panose="020B0604020202020204" pitchFamily="34" charset="0"/>
              <a:buChar char="•"/>
            </a:pPr>
            <a:r>
              <a:rPr lang="en-AU" sz="1800" dirty="0">
                <a:solidFill>
                  <a:srgbClr val="000000"/>
                </a:solidFill>
                <a:highlight>
                  <a:srgbClr val="CCEDFC"/>
                </a:highlight>
                <a:latin typeface="Arial"/>
                <a:ea typeface="+mn-lt"/>
                <a:cs typeface="Arial"/>
              </a:rPr>
              <a:t>define </a:t>
            </a:r>
            <a:r>
              <a:rPr lang="en-AU" sz="1800" dirty="0">
                <a:solidFill>
                  <a:srgbClr val="000000"/>
                </a:solidFill>
                <a:effectLst/>
                <a:highlight>
                  <a:srgbClr val="CCEDFC"/>
                </a:highlight>
                <a:latin typeface="Arial"/>
                <a:ea typeface="+mn-lt"/>
                <a:cs typeface="Arial"/>
              </a:rPr>
              <a:t>and </a:t>
            </a:r>
            <a:r>
              <a:rPr lang="en-AU" sz="1800" dirty="0">
                <a:solidFill>
                  <a:srgbClr val="000000"/>
                </a:solidFill>
                <a:highlight>
                  <a:srgbClr val="CCEDFC"/>
                </a:highlight>
                <a:latin typeface="Arial"/>
                <a:ea typeface="+mn-lt"/>
                <a:cs typeface="Arial"/>
              </a:rPr>
              <a:t>perform beats and rhythms and know the difference.</a:t>
            </a:r>
            <a:endParaRPr lang="en-AU" sz="1800" dirty="0">
              <a:latin typeface="Arial"/>
              <a:cs typeface="Arial"/>
            </a:endParaRPr>
          </a:p>
        </p:txBody>
      </p:sp>
      <p:sp>
        <p:nvSpPr>
          <p:cNvPr id="7" name="Picture Placeholder 3">
            <a:extLst>
              <a:ext uri="{FF2B5EF4-FFF2-40B4-BE49-F238E27FC236}">
                <a16:creationId xmlns:a16="http://schemas.microsoft.com/office/drawing/2014/main" id="{AFDBF1F7-D82C-18E0-5D4E-3F99FCC85F9B}"/>
              </a:ext>
            </a:extLst>
          </p:cNvPr>
          <p:cNvSpPr txBox="1">
            <a:spLocks/>
          </p:cNvSpPr>
          <p:nvPr/>
        </p:nvSpPr>
        <p:spPr>
          <a:xfrm>
            <a:off x="6146435" y="1909282"/>
            <a:ext cx="5685565" cy="4210718"/>
          </a:xfrm>
          <a:prstGeom prst="rect">
            <a:avLst/>
          </a:prstGeom>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Aft>
                <a:spcPts val="600"/>
              </a:spcAft>
            </a:pPr>
            <a:r>
              <a:rPr lang="en-AU" sz="1800" b="1" dirty="0">
                <a:solidFill>
                  <a:schemeClr val="accent1"/>
                </a:solidFill>
                <a:latin typeface="Arial" panose="020B0604020202020204" pitchFamily="34" charset="0"/>
                <a:cs typeface="Arial" panose="020B0604020202020204" pitchFamily="34" charset="0"/>
              </a:rPr>
              <a:t>We can:</a:t>
            </a:r>
            <a:endParaRPr lang="en-US" sz="1800" dirty="0">
              <a:solidFill>
                <a:schemeClr val="accent1"/>
              </a:solidFill>
              <a:latin typeface="Arial" panose="020B0604020202020204" pitchFamily="34" charset="0"/>
              <a:cs typeface="Arial" panose="020B0604020202020204" pitchFamily="34" charset="0"/>
            </a:endParaRPr>
          </a:p>
          <a:p>
            <a:pPr marL="285750" indent="-285750">
              <a:lnSpc>
                <a:spcPct val="150000"/>
              </a:lnSpc>
              <a:spcAft>
                <a:spcPts val="600"/>
              </a:spcAft>
              <a:buFont typeface="Arial" panose="020B0604020202020204" pitchFamily="34" charset="0"/>
              <a:buChar char="•"/>
            </a:pPr>
            <a:r>
              <a:rPr lang="en-AU" sz="1800" dirty="0">
                <a:solidFill>
                  <a:srgbClr val="000000"/>
                </a:solidFill>
                <a:highlight>
                  <a:srgbClr val="CCEDFC"/>
                </a:highlight>
                <a:latin typeface="Arial"/>
                <a:ea typeface="Calibri" panose="020F0502020204030204" pitchFamily="34" charset="0"/>
                <a:cs typeface="Arial"/>
              </a:rPr>
              <a:t>work safely </a:t>
            </a:r>
            <a:r>
              <a:rPr lang="en-AU" sz="1800" dirty="0">
                <a:solidFill>
                  <a:srgbClr val="000000"/>
                </a:solidFill>
                <a:effectLst/>
                <a:highlight>
                  <a:srgbClr val="CCEDFC"/>
                </a:highlight>
                <a:latin typeface="Arial"/>
                <a:ea typeface="Calibri" panose="020F0502020204030204" pitchFamily="34" charset="0"/>
                <a:cs typeface="Arial"/>
              </a:rPr>
              <a:t>and </a:t>
            </a:r>
            <a:r>
              <a:rPr lang="en-AU" sz="1800" dirty="0">
                <a:solidFill>
                  <a:srgbClr val="000000"/>
                </a:solidFill>
                <a:highlight>
                  <a:srgbClr val="CCEDFC"/>
                </a:highlight>
                <a:latin typeface="Arial"/>
                <a:ea typeface="Calibri" panose="020F0502020204030204" pitchFamily="34" charset="0"/>
                <a:cs typeface="Arial"/>
              </a:rPr>
              <a:t>respectfully with others</a:t>
            </a:r>
            <a:endParaRPr lang="en-AU" sz="1800" dirty="0">
              <a:highlight>
                <a:srgbClr val="CCEDFC"/>
              </a:highlight>
              <a:latin typeface="Arial" panose="020B0604020202020204" pitchFamily="34" charset="0"/>
              <a:ea typeface="Calibri" panose="020F0502020204030204" pitchFamily="34" charset="0"/>
            </a:endParaRPr>
          </a:p>
          <a:p>
            <a:pPr marL="285750" indent="-285750">
              <a:lnSpc>
                <a:spcPct val="150000"/>
              </a:lnSpc>
              <a:spcAft>
                <a:spcPts val="600"/>
              </a:spcAft>
              <a:buFont typeface="Arial" panose="020B0604020202020204" pitchFamily="34" charset="0"/>
              <a:buChar char="•"/>
            </a:pPr>
            <a:r>
              <a:rPr lang="en-AU" sz="1800" dirty="0">
                <a:solidFill>
                  <a:srgbClr val="000000"/>
                </a:solidFill>
                <a:highlight>
                  <a:srgbClr val="CCEDFC"/>
                </a:highlight>
                <a:latin typeface="Arial"/>
                <a:ea typeface="Calibri" panose="020F0502020204030204" pitchFamily="34" charset="0"/>
                <a:cs typeface="Arial"/>
              </a:rPr>
              <a:t>sing a warm-up song together as a class and divide into groups to sing in canon</a:t>
            </a:r>
            <a:endParaRPr lang="en-AU" sz="1800" dirty="0">
              <a:solidFill>
                <a:srgbClr val="000000"/>
              </a:solidFill>
              <a:highlight>
                <a:srgbClr val="CCEDFC"/>
              </a:highlight>
              <a:latin typeface="Arial" panose="020B0604020202020204" pitchFamily="34" charset="0"/>
              <a:ea typeface="Calibri" panose="020F0502020204030204" pitchFamily="34" charset="0"/>
              <a:cs typeface="Arial"/>
            </a:endParaRPr>
          </a:p>
          <a:p>
            <a:pPr marL="285750" indent="-285750">
              <a:lnSpc>
                <a:spcPct val="150000"/>
              </a:lnSpc>
              <a:spcAft>
                <a:spcPts val="600"/>
              </a:spcAft>
              <a:buFont typeface="Arial" panose="020B0604020202020204" pitchFamily="34" charset="0"/>
              <a:buChar char="•"/>
            </a:pPr>
            <a:r>
              <a:rPr lang="en-AU" sz="1800" dirty="0">
                <a:solidFill>
                  <a:srgbClr val="000000"/>
                </a:solidFill>
                <a:highlight>
                  <a:srgbClr val="CCEDFC"/>
                </a:highlight>
                <a:latin typeface="Arial"/>
                <a:ea typeface="Calibri" panose="020F0502020204030204" pitchFamily="34" charset="0"/>
                <a:cs typeface="Arial"/>
              </a:rPr>
              <a:t>perform a constant beat and changing rhythm vocally and with body percussion.</a:t>
            </a:r>
            <a:endParaRPr lang="en-AU" sz="1800" dirty="0">
              <a:solidFill>
                <a:srgbClr val="000000"/>
              </a:solidFill>
              <a:effectLst/>
              <a:highlight>
                <a:srgbClr val="CCEDFC"/>
              </a:highlight>
              <a:latin typeface="Arial" panose="020B0604020202020204" pitchFamily="34" charset="0"/>
              <a:ea typeface="Calibri" panose="020F0502020204030204" pitchFamily="34" charset="0"/>
              <a:cs typeface="Arial"/>
            </a:endParaRPr>
          </a:p>
        </p:txBody>
      </p:sp>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3</a:t>
            </a:fld>
            <a:endParaRPr lang="en-AU"/>
          </a:p>
        </p:txBody>
      </p:sp>
    </p:spTree>
    <p:extLst>
      <p:ext uri="{BB962C8B-B14F-4D97-AF65-F5344CB8AC3E}">
        <p14:creationId xmlns:p14="http://schemas.microsoft.com/office/powerpoint/2010/main" val="36489671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EE123BF-CA60-10C7-A819-F7095D95D05E}"/>
              </a:ext>
              <a:ext uri="{C183D7F6-B498-43B3-948B-1728B52AA6E4}">
                <adec:decorative xmlns:adec="http://schemas.microsoft.com/office/drawing/2017/decorative" val="1"/>
              </a:ext>
            </a:extLst>
          </p:cNvPr>
          <p:cNvSpPr/>
          <p:nvPr/>
        </p:nvSpPr>
        <p:spPr>
          <a:xfrm>
            <a:off x="0" y="0"/>
            <a:ext cx="5040000"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B971464-6D28-A70E-8209-E2524DDBC57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06807" y="1199083"/>
            <a:ext cx="4426387" cy="4459835"/>
          </a:xfrm>
          <a:prstGeom prst="rect">
            <a:avLst/>
          </a:prstGeom>
          <a:noFill/>
        </p:spPr>
      </p:pic>
      <p:sp>
        <p:nvSpPr>
          <p:cNvPr id="4" name="Title 3">
            <a:extLst>
              <a:ext uri="{FF2B5EF4-FFF2-40B4-BE49-F238E27FC236}">
                <a16:creationId xmlns:a16="http://schemas.microsoft.com/office/drawing/2014/main" id="{880C0F84-C528-A726-6D08-0AF549433E03}"/>
              </a:ext>
            </a:extLst>
          </p:cNvPr>
          <p:cNvSpPr>
            <a:spLocks noGrp="1"/>
          </p:cNvSpPr>
          <p:nvPr>
            <p:ph type="title"/>
          </p:nvPr>
        </p:nvSpPr>
        <p:spPr/>
        <p:txBody>
          <a:bodyPr anchor="t">
            <a:normAutofit/>
          </a:bodyPr>
          <a:lstStyle/>
          <a:p>
            <a:r>
              <a:rPr lang="en-AU" dirty="0"/>
              <a:t>Musical terms – Structure</a:t>
            </a:r>
          </a:p>
        </p:txBody>
      </p:sp>
      <p:sp>
        <p:nvSpPr>
          <p:cNvPr id="6" name="Text Placeholder 5">
            <a:extLst>
              <a:ext uri="{FF2B5EF4-FFF2-40B4-BE49-F238E27FC236}">
                <a16:creationId xmlns:a16="http://schemas.microsoft.com/office/drawing/2014/main" id="{09E8F95C-E9B2-C872-3924-E38C255A662C}"/>
              </a:ext>
            </a:extLst>
          </p:cNvPr>
          <p:cNvSpPr>
            <a:spLocks noGrp="1"/>
          </p:cNvSpPr>
          <p:nvPr>
            <p:ph type="body" sz="quarter" idx="17"/>
          </p:nvPr>
        </p:nvSpPr>
        <p:spPr/>
        <p:txBody>
          <a:bodyPr vert="horz" lIns="0" tIns="0" rIns="0" bIns="0" rtlCol="0" anchor="t">
            <a:noAutofit/>
          </a:bodyPr>
          <a:lstStyle/>
          <a:p>
            <a:pPr>
              <a:spcAft>
                <a:spcPts val="600"/>
              </a:spcAft>
            </a:pPr>
            <a:r>
              <a:rPr lang="en-AU" sz="1800" dirty="0">
                <a:latin typeface="Arial"/>
                <a:cs typeface="Arial"/>
              </a:rPr>
              <a:t>Structure refers to the design or form in music. It refers to how a composition is constructed in sections or parts.</a:t>
            </a:r>
          </a:p>
          <a:p>
            <a:pPr>
              <a:spcAft>
                <a:spcPts val="600"/>
              </a:spcAft>
            </a:pPr>
            <a:endParaRPr lang="en-US" sz="1800" dirty="0">
              <a:latin typeface="Arial"/>
              <a:cs typeface="Arial"/>
            </a:endParaRPr>
          </a:p>
          <a:p>
            <a:pPr>
              <a:spcAft>
                <a:spcPts val="600"/>
              </a:spcAft>
            </a:pPr>
            <a:r>
              <a:rPr lang="en-AU" sz="1800" dirty="0">
                <a:latin typeface="Arial"/>
                <a:cs typeface="Arial"/>
              </a:rPr>
              <a:t>Key terms include:</a:t>
            </a:r>
          </a:p>
          <a:p>
            <a:pPr>
              <a:spcAft>
                <a:spcPts val="600"/>
              </a:spcAft>
            </a:pPr>
            <a:r>
              <a:rPr lang="en-AU" sz="1800" dirty="0">
                <a:latin typeface="Arial"/>
                <a:cs typeface="Arial"/>
              </a:rPr>
              <a:t>Macrostructures – verse/chorus form, binary, cyclic, strophic, multi–movement.</a:t>
            </a:r>
          </a:p>
          <a:p>
            <a:pPr>
              <a:spcAft>
                <a:spcPts val="600"/>
              </a:spcAft>
            </a:pPr>
            <a:r>
              <a:rPr lang="en-AU" sz="1800" dirty="0">
                <a:latin typeface="Arial"/>
                <a:cs typeface="Arial"/>
              </a:rPr>
              <a:t>Microstructures – riff, phrase, motif, ostinato, sequence, head, colotomy</a:t>
            </a:r>
            <a:endParaRPr lang="en-AU" sz="1800" dirty="0"/>
          </a:p>
        </p:txBody>
      </p:sp>
      <p:sp>
        <p:nvSpPr>
          <p:cNvPr id="11" name="Slide Number Placeholder 1">
            <a:extLst>
              <a:ext uri="{FF2B5EF4-FFF2-40B4-BE49-F238E27FC236}">
                <a16:creationId xmlns:a16="http://schemas.microsoft.com/office/drawing/2014/main" id="{3655C02B-79FF-A6D7-997B-A9B6C25DE150}"/>
              </a:ext>
              <a:ext uri="{C183D7F6-B498-43B3-948B-1728B52AA6E4}">
                <adec:decorative xmlns:adec="http://schemas.microsoft.com/office/drawing/2017/decorative" val="1"/>
              </a:ext>
            </a:extLst>
          </p:cNvPr>
          <p:cNvSpPr txBox="1">
            <a:spLocks/>
          </p:cNvSpPr>
          <p:nvPr/>
        </p:nvSpPr>
        <p:spPr>
          <a:xfrm>
            <a:off x="11233536" y="6496944"/>
            <a:ext cx="720000" cy="180000"/>
          </a:xfrm>
          <a:prstGeom prst="rect">
            <a:avLst/>
          </a:prstGeo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r"/>
            <a:fld id="{10A01DC5-1685-4615-8240-15192985C6A2}" type="slidenum">
              <a:rPr lang="en-AU" sz="1200" smtClean="0"/>
              <a:pPr algn="r"/>
              <a:t>30</a:t>
            </a:fld>
            <a:endParaRPr lang="en-AU" sz="1200" dirty="0"/>
          </a:p>
        </p:txBody>
      </p:sp>
    </p:spTree>
    <p:extLst>
      <p:ext uri="{BB962C8B-B14F-4D97-AF65-F5344CB8AC3E}">
        <p14:creationId xmlns:p14="http://schemas.microsoft.com/office/powerpoint/2010/main" val="3764906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7DAE64B-7AAA-13F5-73BD-C02E1BA8C98C}"/>
              </a:ext>
              <a:ext uri="{C183D7F6-B498-43B3-948B-1728B52AA6E4}">
                <adec:decorative xmlns:adec="http://schemas.microsoft.com/office/drawing/2017/decorative" val="1"/>
              </a:ext>
            </a:extLst>
          </p:cNvPr>
          <p:cNvSpPr/>
          <p:nvPr/>
        </p:nvSpPr>
        <p:spPr>
          <a:xfrm>
            <a:off x="0" y="0"/>
            <a:ext cx="5040000"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614CD67-0A3E-1C7B-62F7-CF0F5E9DA09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6807" y="1221340"/>
            <a:ext cx="4426387" cy="4415321"/>
          </a:xfrm>
          <a:prstGeom prst="rect">
            <a:avLst/>
          </a:prstGeom>
          <a:noFill/>
        </p:spPr>
      </p:pic>
      <p:sp>
        <p:nvSpPr>
          <p:cNvPr id="4" name="Title 3">
            <a:extLst>
              <a:ext uri="{FF2B5EF4-FFF2-40B4-BE49-F238E27FC236}">
                <a16:creationId xmlns:a16="http://schemas.microsoft.com/office/drawing/2014/main" id="{880C0F84-C528-A726-6D08-0AF549433E03}"/>
              </a:ext>
            </a:extLst>
          </p:cNvPr>
          <p:cNvSpPr>
            <a:spLocks noGrp="1"/>
          </p:cNvSpPr>
          <p:nvPr>
            <p:ph type="title"/>
          </p:nvPr>
        </p:nvSpPr>
        <p:spPr/>
        <p:txBody>
          <a:bodyPr anchor="t">
            <a:normAutofit/>
          </a:bodyPr>
          <a:lstStyle/>
          <a:p>
            <a:r>
              <a:rPr lang="en-AU" dirty="0"/>
              <a:t>Musical terms</a:t>
            </a:r>
          </a:p>
        </p:txBody>
      </p:sp>
      <p:sp>
        <p:nvSpPr>
          <p:cNvPr id="7" name="Text Placeholder 6">
            <a:extLst>
              <a:ext uri="{FF2B5EF4-FFF2-40B4-BE49-F238E27FC236}">
                <a16:creationId xmlns:a16="http://schemas.microsoft.com/office/drawing/2014/main" id="{669EA62B-4674-2F2E-62C3-3414D96BAD7B}"/>
              </a:ext>
            </a:extLst>
          </p:cNvPr>
          <p:cNvSpPr>
            <a:spLocks noGrp="1"/>
          </p:cNvSpPr>
          <p:nvPr>
            <p:ph type="body" sz="quarter" idx="18"/>
          </p:nvPr>
        </p:nvSpPr>
        <p:spPr/>
        <p:txBody>
          <a:bodyPr anchor="b">
            <a:noAutofit/>
          </a:bodyPr>
          <a:lstStyle/>
          <a:p>
            <a:pPr>
              <a:lnSpc>
                <a:spcPct val="140000"/>
              </a:lnSpc>
            </a:pPr>
            <a:r>
              <a:rPr lang="en-US" dirty="0">
                <a:latin typeface="Arial"/>
                <a:cs typeface="Arial"/>
              </a:rPr>
              <a:t>Dynamics and expression</a:t>
            </a:r>
          </a:p>
        </p:txBody>
      </p:sp>
      <p:sp>
        <p:nvSpPr>
          <p:cNvPr id="6" name="Text Placeholder 5">
            <a:extLst>
              <a:ext uri="{FF2B5EF4-FFF2-40B4-BE49-F238E27FC236}">
                <a16:creationId xmlns:a16="http://schemas.microsoft.com/office/drawing/2014/main" id="{09E8F95C-E9B2-C872-3924-E38C255A662C}"/>
              </a:ext>
            </a:extLst>
          </p:cNvPr>
          <p:cNvSpPr>
            <a:spLocks noGrp="1"/>
          </p:cNvSpPr>
          <p:nvPr>
            <p:ph type="body" sz="quarter" idx="17"/>
          </p:nvPr>
        </p:nvSpPr>
        <p:spPr/>
        <p:txBody>
          <a:bodyPr vert="horz" lIns="0" tIns="0" rIns="0" bIns="0" rtlCol="0" anchor="t">
            <a:noAutofit/>
          </a:bodyPr>
          <a:lstStyle/>
          <a:p>
            <a:pPr>
              <a:lnSpc>
                <a:spcPct val="130000"/>
              </a:lnSpc>
              <a:spcAft>
                <a:spcPts val="600"/>
              </a:spcAft>
            </a:pPr>
            <a:r>
              <a:rPr lang="en-AU" sz="1600" b="1" dirty="0">
                <a:latin typeface="Arial"/>
                <a:cs typeface="Arial"/>
              </a:rPr>
              <a:t>Dynamics</a:t>
            </a:r>
            <a:r>
              <a:rPr lang="en-AU" sz="1600" dirty="0">
                <a:latin typeface="Arial"/>
                <a:cs typeface="Arial"/>
              </a:rPr>
              <a:t> – the volume of sound</a:t>
            </a:r>
            <a:endParaRPr lang="en-US" sz="1600" dirty="0">
              <a:latin typeface="Arial"/>
              <a:cs typeface="Arial"/>
            </a:endParaRPr>
          </a:p>
          <a:p>
            <a:pPr>
              <a:lnSpc>
                <a:spcPct val="130000"/>
              </a:lnSpc>
              <a:spcAft>
                <a:spcPts val="600"/>
              </a:spcAft>
            </a:pPr>
            <a:r>
              <a:rPr lang="en-AU" sz="1600" b="1" dirty="0">
                <a:latin typeface="Arial"/>
                <a:cs typeface="Arial"/>
              </a:rPr>
              <a:t>Expression</a:t>
            </a:r>
            <a:r>
              <a:rPr lang="en-AU" sz="1600" dirty="0">
                <a:latin typeface="Arial"/>
                <a:cs typeface="Arial"/>
              </a:rPr>
              <a:t> – the musical detail that articulates a style or interpretation of a style.</a:t>
            </a:r>
            <a:endParaRPr lang="en-US" sz="1600" dirty="0">
              <a:latin typeface="Arial"/>
              <a:cs typeface="Arial"/>
            </a:endParaRPr>
          </a:p>
          <a:p>
            <a:pPr>
              <a:lnSpc>
                <a:spcPct val="130000"/>
              </a:lnSpc>
              <a:spcAft>
                <a:spcPts val="600"/>
              </a:spcAft>
            </a:pPr>
            <a:endParaRPr lang="en-AU" sz="1600" dirty="0">
              <a:latin typeface="Arial" panose="020B0604020202020204" pitchFamily="34" charset="0"/>
              <a:cs typeface="Arial" panose="020B0604020202020204" pitchFamily="34" charset="0"/>
            </a:endParaRPr>
          </a:p>
          <a:p>
            <a:pPr>
              <a:lnSpc>
                <a:spcPct val="130000"/>
              </a:lnSpc>
              <a:spcAft>
                <a:spcPts val="600"/>
              </a:spcAft>
            </a:pPr>
            <a:r>
              <a:rPr lang="en-AU" sz="1600" dirty="0">
                <a:latin typeface="Arial" panose="020B0604020202020204" pitchFamily="34" charset="0"/>
                <a:cs typeface="Arial" panose="020B0604020202020204" pitchFamily="34" charset="0"/>
              </a:rPr>
              <a:t>Key terms include:</a:t>
            </a:r>
          </a:p>
          <a:p>
            <a:pPr>
              <a:lnSpc>
                <a:spcPct val="130000"/>
              </a:lnSpc>
              <a:spcAft>
                <a:spcPts val="600"/>
              </a:spcAft>
            </a:pPr>
            <a:r>
              <a:rPr lang="en-AU" sz="1600" dirty="0">
                <a:latin typeface="Arial"/>
                <a:cs typeface="Arial"/>
              </a:rPr>
              <a:t>Dynamics and gradations – pianissimo, piano, mezzo piano, mezzo forte, forte, fortissimo, crescendo, diminuendo, niente, sforzando</a:t>
            </a:r>
          </a:p>
          <a:p>
            <a:pPr>
              <a:lnSpc>
                <a:spcPct val="130000"/>
              </a:lnSpc>
              <a:spcAft>
                <a:spcPts val="600"/>
              </a:spcAft>
            </a:pPr>
            <a:r>
              <a:rPr lang="en-AU" sz="1600" dirty="0">
                <a:latin typeface="Arial"/>
                <a:cs typeface="Arial"/>
              </a:rPr>
              <a:t>Articulations – legato, accent, tenuto, marcato, </a:t>
            </a:r>
            <a:r>
              <a:rPr lang="en-AU" sz="1600" dirty="0" err="1">
                <a:latin typeface="Arial"/>
                <a:cs typeface="Arial"/>
              </a:rPr>
              <a:t>portato</a:t>
            </a:r>
            <a:endParaRPr lang="en-AU" sz="1600" dirty="0">
              <a:latin typeface="Arial"/>
              <a:cs typeface="Arial"/>
            </a:endParaRPr>
          </a:p>
          <a:p>
            <a:pPr>
              <a:lnSpc>
                <a:spcPct val="130000"/>
              </a:lnSpc>
              <a:spcAft>
                <a:spcPts val="600"/>
              </a:spcAft>
            </a:pPr>
            <a:r>
              <a:rPr lang="en-AU" sz="1600" dirty="0">
                <a:latin typeface="Arial"/>
                <a:cs typeface="Arial"/>
              </a:rPr>
              <a:t>Expressive techniques – pizzicato, slap, palm muting, flutter–tonguing</a:t>
            </a:r>
          </a:p>
          <a:p>
            <a:pPr>
              <a:lnSpc>
                <a:spcPct val="130000"/>
              </a:lnSpc>
              <a:spcAft>
                <a:spcPts val="600"/>
              </a:spcAft>
            </a:pPr>
            <a:r>
              <a:rPr lang="en-AU" sz="1600" dirty="0">
                <a:latin typeface="Arial"/>
                <a:cs typeface="Arial"/>
              </a:rPr>
              <a:t>Electronic manipulation techniques – distortion, delay, looping, compression, sustain</a:t>
            </a:r>
          </a:p>
          <a:p>
            <a:pPr>
              <a:lnSpc>
                <a:spcPct val="130000"/>
              </a:lnSpc>
              <a:spcAft>
                <a:spcPts val="600"/>
              </a:spcAft>
            </a:pPr>
            <a:r>
              <a:rPr lang="en-AU" sz="1600" dirty="0">
                <a:latin typeface="Arial"/>
                <a:cs typeface="Arial"/>
              </a:rPr>
              <a:t>Expressive directions – rubato, dolce, smoothly, vocal ad lib,</a:t>
            </a:r>
            <a:br>
              <a:rPr lang="en-AU" sz="1600" dirty="0">
                <a:latin typeface="Arial"/>
                <a:cs typeface="Arial"/>
              </a:rPr>
            </a:br>
            <a:r>
              <a:rPr lang="en-AU" sz="1600" dirty="0">
                <a:latin typeface="Arial"/>
                <a:cs typeface="Arial"/>
              </a:rPr>
              <a:t>groove ad lib</a:t>
            </a:r>
            <a:endParaRPr lang="en-AU" sz="1600" dirty="0"/>
          </a:p>
        </p:txBody>
      </p:sp>
      <p:sp>
        <p:nvSpPr>
          <p:cNvPr id="2" name="Slide Number Placeholder 1">
            <a:extLst>
              <a:ext uri="{FF2B5EF4-FFF2-40B4-BE49-F238E27FC236}">
                <a16:creationId xmlns:a16="http://schemas.microsoft.com/office/drawing/2014/main" id="{29442BF3-4F23-569D-9930-F15ECC563685}"/>
              </a:ext>
              <a:ext uri="{C183D7F6-B498-43B3-948B-1728B52AA6E4}">
                <adec:decorative xmlns:adec="http://schemas.microsoft.com/office/drawing/2017/decorative" val="1"/>
              </a:ext>
            </a:extLst>
          </p:cNvPr>
          <p:cNvSpPr>
            <a:spLocks noGrp="1"/>
          </p:cNvSpPr>
          <p:nvPr>
            <p:ph type="sldNum" sz="quarter" idx="16"/>
          </p:nvPr>
        </p:nvSpPr>
        <p:spPr/>
        <p:txBody>
          <a:bodyPr/>
          <a:lstStyle/>
          <a:p>
            <a:pPr>
              <a:spcAft>
                <a:spcPts val="600"/>
              </a:spcAft>
            </a:pPr>
            <a:fld id="{10A01DC5-1685-4615-8240-15192985C6A2}" type="slidenum">
              <a:rPr lang="en-AU" smtClean="0"/>
              <a:pPr>
                <a:spcAft>
                  <a:spcPts val="600"/>
                </a:spcAft>
              </a:pPr>
              <a:t>31</a:t>
            </a:fld>
            <a:endParaRPr lang="en-AU"/>
          </a:p>
        </p:txBody>
      </p:sp>
    </p:spTree>
    <p:extLst>
      <p:ext uri="{BB962C8B-B14F-4D97-AF65-F5344CB8AC3E}">
        <p14:creationId xmlns:p14="http://schemas.microsoft.com/office/powerpoint/2010/main" val="127729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3290A75-45AB-4E6A-E3B7-69C3B9062C26}"/>
              </a:ext>
            </a:extLst>
          </p:cNvPr>
          <p:cNvSpPr>
            <a:spLocks noGrp="1"/>
          </p:cNvSpPr>
          <p:nvPr>
            <p:ph type="title"/>
          </p:nvPr>
        </p:nvSpPr>
        <p:spPr/>
        <p:txBody>
          <a:bodyPr/>
          <a:lstStyle/>
          <a:p>
            <a:r>
              <a:rPr lang="en-AU" dirty="0">
                <a:latin typeface="Arial"/>
                <a:cs typeface="Arial"/>
              </a:rPr>
              <a:t>More note names and values (2)</a:t>
            </a:r>
          </a:p>
        </p:txBody>
      </p:sp>
      <mc:AlternateContent xmlns:mc="http://schemas.openxmlformats.org/markup-compatibility/2006" xmlns:a14="http://schemas.microsoft.com/office/drawing/2010/main">
        <mc:Choice Requires="a14">
          <p:graphicFrame>
            <p:nvGraphicFramePr>
              <p:cNvPr id="17" name="Table 16">
                <a:extLst>
                  <a:ext uri="{FF2B5EF4-FFF2-40B4-BE49-F238E27FC236}">
                    <a16:creationId xmlns:a16="http://schemas.microsoft.com/office/drawing/2014/main" id="{B8A6ABDA-C3A5-BB20-3999-EF6AA03356DF}"/>
                  </a:ext>
                </a:extLst>
              </p:cNvPr>
              <p:cNvGraphicFramePr>
                <a:graphicFrameLocks noGrp="1"/>
              </p:cNvGraphicFramePr>
              <p:nvPr>
                <p:extLst>
                  <p:ext uri="{D42A27DB-BD31-4B8C-83A1-F6EECF244321}">
                    <p14:modId xmlns:p14="http://schemas.microsoft.com/office/powerpoint/2010/main" val="3111722401"/>
                  </p:ext>
                </p:extLst>
              </p:nvPr>
            </p:nvGraphicFramePr>
            <p:xfrm>
              <a:off x="360000" y="982830"/>
              <a:ext cx="10005022" cy="5648769"/>
            </p:xfrm>
            <a:graphic>
              <a:graphicData uri="http://schemas.openxmlformats.org/drawingml/2006/table">
                <a:tbl>
                  <a:tblPr firstRow="1" bandRow="1">
                    <a:tableStyleId>{ED083AE6-46FA-4A59-8FB0-9F97EB10719F}</a:tableStyleId>
                  </a:tblPr>
                  <a:tblGrid>
                    <a:gridCol w="1065809">
                      <a:extLst>
                        <a:ext uri="{9D8B030D-6E8A-4147-A177-3AD203B41FA5}">
                          <a16:colId xmlns:a16="http://schemas.microsoft.com/office/drawing/2014/main" val="1152640324"/>
                        </a:ext>
                      </a:extLst>
                    </a:gridCol>
                    <a:gridCol w="3689116">
                      <a:extLst>
                        <a:ext uri="{9D8B030D-6E8A-4147-A177-3AD203B41FA5}">
                          <a16:colId xmlns:a16="http://schemas.microsoft.com/office/drawing/2014/main" val="1191802369"/>
                        </a:ext>
                      </a:extLst>
                    </a:gridCol>
                    <a:gridCol w="1914525">
                      <a:extLst>
                        <a:ext uri="{9D8B030D-6E8A-4147-A177-3AD203B41FA5}">
                          <a16:colId xmlns:a16="http://schemas.microsoft.com/office/drawing/2014/main" val="306983018"/>
                        </a:ext>
                      </a:extLst>
                    </a:gridCol>
                    <a:gridCol w="1800225">
                      <a:extLst>
                        <a:ext uri="{9D8B030D-6E8A-4147-A177-3AD203B41FA5}">
                          <a16:colId xmlns:a16="http://schemas.microsoft.com/office/drawing/2014/main" val="1375911442"/>
                        </a:ext>
                      </a:extLst>
                    </a:gridCol>
                    <a:gridCol w="1535347">
                      <a:extLst>
                        <a:ext uri="{9D8B030D-6E8A-4147-A177-3AD203B41FA5}">
                          <a16:colId xmlns:a16="http://schemas.microsoft.com/office/drawing/2014/main" val="632730559"/>
                        </a:ext>
                      </a:extLst>
                    </a:gridCol>
                  </a:tblGrid>
                  <a:tr h="497738">
                    <a:tc>
                      <a:txBody>
                        <a:bodyPr/>
                        <a:lstStyle/>
                        <a:p>
                          <a:pPr algn="ctr"/>
                          <a:r>
                            <a:rPr lang="en-US" sz="1800">
                              <a:latin typeface="Arial"/>
                            </a:rPr>
                            <a:t>Note</a:t>
                          </a:r>
                        </a:p>
                      </a:txBody>
                      <a:tcPr anchor="ctr"/>
                    </a:tc>
                    <a:tc>
                      <a:txBody>
                        <a:bodyPr/>
                        <a:lstStyle/>
                        <a:p>
                          <a:pPr algn="ctr"/>
                          <a:r>
                            <a:rPr lang="en-US" sz="1800">
                              <a:latin typeface="Arial"/>
                            </a:rPr>
                            <a:t>Name</a:t>
                          </a:r>
                        </a:p>
                      </a:txBody>
                      <a:tcPr anchor="ctr"/>
                    </a:tc>
                    <a:tc>
                      <a:txBody>
                        <a:bodyPr/>
                        <a:lstStyle/>
                        <a:p>
                          <a:pPr lvl="0" algn="ctr">
                            <a:buNone/>
                          </a:pPr>
                          <a:r>
                            <a:rPr lang="en-US" sz="1800" dirty="0" err="1">
                              <a:latin typeface="Arial"/>
                            </a:rPr>
                            <a:t>Kod</a:t>
                          </a:r>
                          <a:r>
                            <a:rPr lang="en-AU" sz="1800" b="1" kern="1200" dirty="0">
                              <a:solidFill>
                                <a:schemeClr val="tx1"/>
                              </a:solidFill>
                              <a:effectLst/>
                              <a:latin typeface="Arial" panose="020B0604020202020204" pitchFamily="34" charset="0"/>
                              <a:ea typeface="+mn-ea"/>
                              <a:cs typeface="Arial" panose="020B0604020202020204" pitchFamily="34" charset="0"/>
                            </a:rPr>
                            <a:t>á</a:t>
                          </a:r>
                          <a:r>
                            <a:rPr lang="en-US" sz="1800" dirty="0" err="1">
                              <a:latin typeface="Arial"/>
                            </a:rPr>
                            <a:t>ly</a:t>
                          </a:r>
                          <a:endParaRPr lang="en-US" sz="1800" dirty="0">
                            <a:latin typeface="Arial"/>
                          </a:endParaRPr>
                        </a:p>
                      </a:txBody>
                      <a:tcPr anchor="ctr"/>
                    </a:tc>
                    <a:tc>
                      <a:txBody>
                        <a:bodyPr/>
                        <a:lstStyle/>
                        <a:p>
                          <a:pPr algn="ctr"/>
                          <a:r>
                            <a:rPr lang="en-US" sz="1800">
                              <a:latin typeface="Arial"/>
                            </a:rPr>
                            <a:t>Value</a:t>
                          </a:r>
                        </a:p>
                      </a:txBody>
                      <a:tcPr anchor="ctr"/>
                    </a:tc>
                    <a:tc>
                      <a:txBody>
                        <a:bodyPr/>
                        <a:lstStyle/>
                        <a:p>
                          <a:pPr algn="ctr"/>
                          <a:r>
                            <a:rPr lang="en-US" sz="1800">
                              <a:latin typeface="Arial"/>
                            </a:rPr>
                            <a:t>Rest</a:t>
                          </a:r>
                        </a:p>
                      </a:txBody>
                      <a:tcPr anchor="ctr"/>
                    </a:tc>
                    <a:extLst>
                      <a:ext uri="{0D108BD9-81ED-4DB2-BD59-A6C34878D82A}">
                        <a16:rowId xmlns:a16="http://schemas.microsoft.com/office/drawing/2014/main" val="3159296778"/>
                      </a:ext>
                    </a:extLst>
                  </a:tr>
                  <a:tr h="497738">
                    <a:tc>
                      <a:txBody>
                        <a:bodyPr/>
                        <a:lstStyle/>
                        <a:p>
                          <a:endParaRPr lang="en-US" sz="1800">
                            <a:latin typeface="Arial"/>
                          </a:endParaRPr>
                        </a:p>
                      </a:txBody>
                      <a:tcPr anchor="ctr"/>
                    </a:tc>
                    <a:tc>
                      <a:txBody>
                        <a:bodyPr/>
                        <a:lstStyle/>
                        <a:p>
                          <a:pPr algn="ctr"/>
                          <a:endParaRPr lang="en-US" sz="1800">
                            <a:latin typeface="Arial"/>
                          </a:endParaRPr>
                        </a:p>
                      </a:txBody>
                      <a:tcPr anchor="ctr"/>
                    </a:tc>
                    <a:tc>
                      <a:txBody>
                        <a:bodyPr/>
                        <a:lstStyle/>
                        <a:p>
                          <a:pPr lvl="0" algn="ctr">
                            <a:buNone/>
                          </a:pPr>
                          <a:endParaRPr lang="en-US" sz="1800">
                            <a:latin typeface="Arial"/>
                          </a:endParaRPr>
                        </a:p>
                      </a:txBody>
                      <a:tcPr anchor="ctr"/>
                    </a:tc>
                    <a:tc>
                      <a:txBody>
                        <a:bodyPr/>
                        <a:lstStyle/>
                        <a:p>
                          <a:pPr algn="ctr"/>
                          <a:endParaRPr lang="en-US" sz="1800">
                            <a:latin typeface="Arial"/>
                          </a:endParaRPr>
                        </a:p>
                      </a:txBody>
                      <a:tcPr anchor="ctr"/>
                    </a:tc>
                    <a:tc>
                      <a:txBody>
                        <a:bodyPr/>
                        <a:lstStyle/>
                        <a:p>
                          <a:endParaRPr lang="en-US" sz="1800">
                            <a:latin typeface="Arial"/>
                          </a:endParaRPr>
                        </a:p>
                      </a:txBody>
                      <a:tcPr anchor="ctr"/>
                    </a:tc>
                    <a:extLst>
                      <a:ext uri="{0D108BD9-81ED-4DB2-BD59-A6C34878D82A}">
                        <a16:rowId xmlns:a16="http://schemas.microsoft.com/office/drawing/2014/main" val="914960964"/>
                      </a:ext>
                    </a:extLst>
                  </a:tr>
                  <a:tr h="497738">
                    <a:tc>
                      <a:txBody>
                        <a:bodyPr/>
                        <a:lstStyle/>
                        <a:p>
                          <a:endParaRPr lang="en-US" sz="1800">
                            <a:latin typeface="Arial"/>
                          </a:endParaRPr>
                        </a:p>
                      </a:txBody>
                      <a:tcPr anchor="ctr"/>
                    </a:tc>
                    <a:tc>
                      <a:txBody>
                        <a:bodyPr/>
                        <a:lstStyle/>
                        <a:p>
                          <a:endParaRPr lang="en-US" sz="1800">
                            <a:latin typeface="Arial"/>
                          </a:endParaRPr>
                        </a:p>
                      </a:txBody>
                      <a:tcPr anchor="ctr"/>
                    </a:tc>
                    <a:tc>
                      <a:txBody>
                        <a:bodyPr/>
                        <a:lstStyle/>
                        <a:p>
                          <a:pPr lvl="0">
                            <a:buNone/>
                          </a:pPr>
                          <a:endParaRPr lang="en-US" sz="1800">
                            <a:latin typeface="Arial"/>
                          </a:endParaRPr>
                        </a:p>
                      </a:txBody>
                      <a:tcPr anchor="ctr"/>
                    </a:tc>
                    <a:tc>
                      <a:txBody>
                        <a:bodyPr/>
                        <a:lstStyle/>
                        <a:p>
                          <a:endParaRPr lang="en-US" sz="1800">
                            <a:latin typeface="Arial"/>
                          </a:endParaRPr>
                        </a:p>
                      </a:txBody>
                      <a:tcPr anchor="ctr"/>
                    </a:tc>
                    <a:tc>
                      <a:txBody>
                        <a:bodyPr/>
                        <a:lstStyle/>
                        <a:p>
                          <a:endParaRPr lang="en-US" sz="1800">
                            <a:latin typeface="Arial"/>
                          </a:endParaRPr>
                        </a:p>
                      </a:txBody>
                      <a:tcPr anchor="ctr"/>
                    </a:tc>
                    <a:extLst>
                      <a:ext uri="{0D108BD9-81ED-4DB2-BD59-A6C34878D82A}">
                        <a16:rowId xmlns:a16="http://schemas.microsoft.com/office/drawing/2014/main" val="1709125432"/>
                      </a:ext>
                    </a:extLst>
                  </a:tr>
                  <a:tr h="497738">
                    <a:tc>
                      <a:txBody>
                        <a:bodyPr/>
                        <a:lstStyle/>
                        <a:p>
                          <a:endParaRPr lang="en-US" sz="1800">
                            <a:latin typeface="Arial"/>
                          </a:endParaRPr>
                        </a:p>
                      </a:txBody>
                      <a:tcPr anchor="ctr"/>
                    </a:tc>
                    <a:tc>
                      <a:txBody>
                        <a:bodyPr/>
                        <a:lstStyle/>
                        <a:p>
                          <a:pPr algn="ctr"/>
                          <a:r>
                            <a:rPr lang="en-US" sz="1800">
                              <a:latin typeface="Arial"/>
                            </a:rPr>
                            <a:t>crotchet</a:t>
                          </a:r>
                        </a:p>
                      </a:txBody>
                      <a:tcPr anchor="ctr"/>
                    </a:tc>
                    <a:tc>
                      <a:txBody>
                        <a:bodyPr/>
                        <a:lstStyle/>
                        <a:p>
                          <a:pPr lvl="0" algn="ctr">
                            <a:buNone/>
                          </a:pPr>
                          <a:r>
                            <a:rPr lang="en-US" sz="1800">
                              <a:latin typeface="Arial"/>
                            </a:rPr>
                            <a:t>ta</a:t>
                          </a:r>
                        </a:p>
                      </a:txBody>
                      <a:tcPr anchor="ctr"/>
                    </a:tc>
                    <a:tc>
                      <a:txBody>
                        <a:bodyPr/>
                        <a:lstStyle/>
                        <a:p>
                          <a:pPr algn="ctr"/>
                          <a:r>
                            <a:rPr lang="en-US" sz="1800">
                              <a:latin typeface="Arial"/>
                            </a:rPr>
                            <a:t>1</a:t>
                          </a:r>
                        </a:p>
                      </a:txBody>
                      <a:tcPr anchor="ctr"/>
                    </a:tc>
                    <a:tc>
                      <a:txBody>
                        <a:bodyPr/>
                        <a:lstStyle/>
                        <a:p>
                          <a:endParaRPr lang="en-US" sz="1800">
                            <a:latin typeface="Arial"/>
                          </a:endParaRPr>
                        </a:p>
                      </a:txBody>
                      <a:tcPr anchor="ctr"/>
                    </a:tc>
                    <a:extLst>
                      <a:ext uri="{0D108BD9-81ED-4DB2-BD59-A6C34878D82A}">
                        <a16:rowId xmlns:a16="http://schemas.microsoft.com/office/drawing/2014/main" val="3875037924"/>
                      </a:ext>
                    </a:extLst>
                  </a:tr>
                  <a:tr h="553041">
                    <a:tc>
                      <a:txBody>
                        <a:bodyPr/>
                        <a:lstStyle/>
                        <a:p>
                          <a:pPr lvl="0" algn="ctr">
                            <a:buNone/>
                          </a:pPr>
                          <a:endParaRPr lang="en-US" sz="1800" b="0" i="0" u="none" strike="noStrike" noProof="0">
                            <a:solidFill>
                              <a:srgbClr val="22272B"/>
                            </a:solidFill>
                            <a:latin typeface="Arial"/>
                          </a:endParaRPr>
                        </a:p>
                      </a:txBody>
                      <a:tcPr anchor="ctr"/>
                    </a:tc>
                    <a:tc>
                      <a:txBody>
                        <a:bodyPr/>
                        <a:lstStyle/>
                        <a:p>
                          <a:pPr lvl="0" algn="ctr">
                            <a:lnSpc>
                              <a:spcPct val="100000"/>
                            </a:lnSpc>
                            <a:spcBef>
                              <a:spcPts val="0"/>
                            </a:spcBef>
                            <a:spcAft>
                              <a:spcPts val="0"/>
                            </a:spcAft>
                            <a:buNone/>
                          </a:pPr>
                          <a:r>
                            <a:rPr lang="en-US" sz="1800" b="0" i="0" u="none" strike="noStrike" noProof="0">
                              <a:solidFill>
                                <a:srgbClr val="22272B"/>
                              </a:solidFill>
                              <a:latin typeface="Arial"/>
                            </a:rPr>
                            <a:t>quaver</a:t>
                          </a:r>
                        </a:p>
                      </a:txBody>
                      <a:tcPr anchor="ctr"/>
                    </a:tc>
                    <a:tc>
                      <a:txBody>
                        <a:bodyPr/>
                        <a:lstStyle/>
                        <a:p>
                          <a:pPr lvl="0" algn="ctr">
                            <a:lnSpc>
                              <a:spcPct val="100000"/>
                            </a:lnSpc>
                            <a:spcBef>
                              <a:spcPts val="0"/>
                            </a:spcBef>
                            <a:spcAft>
                              <a:spcPts val="0"/>
                            </a:spcAft>
                            <a:buNone/>
                          </a:pPr>
                          <a:r>
                            <a:rPr lang="en-US" sz="1800" b="0" i="0" u="none" strike="noStrike" noProof="0" err="1">
                              <a:solidFill>
                                <a:srgbClr val="22272B"/>
                              </a:solidFill>
                              <a:latin typeface="Arial"/>
                            </a:rPr>
                            <a:t>ti</a:t>
                          </a:r>
                        </a:p>
                      </a:txBody>
                      <a:tcPr anchor="ctr"/>
                    </a:tc>
                    <a:tc>
                      <a:txBody>
                        <a:bodyPr/>
                        <a:lstStyle/>
                        <a:p>
                          <a:pPr algn="ctr"/>
                          <a14:m>
                            <m:oMathPara xmlns:m="http://schemas.openxmlformats.org/officeDocument/2006/math">
                              <m:oMathParaPr>
                                <m:jc m:val="centerGroup"/>
                              </m:oMathParaPr>
                              <m:oMath xmlns:m="http://schemas.openxmlformats.org/officeDocument/2006/math">
                                <m:f>
                                  <m:fPr>
                                    <m:ctrlPr>
                                      <a:rPr lang="en-US" sz="1800" i="1" dirty="0" smtClean="0">
                                        <a:latin typeface="Cambria Math" panose="02040503050406030204" pitchFamily="18" charset="0"/>
                                      </a:rPr>
                                    </m:ctrlPr>
                                  </m:fPr>
                                  <m:num>
                                    <m:r>
                                      <a:rPr lang="en-AU" sz="1800" b="0" i="1" dirty="0" smtClean="0">
                                        <a:latin typeface="Cambria Math" panose="02040503050406030204" pitchFamily="18" charset="0"/>
                                      </a:rPr>
                                      <m:t>1</m:t>
                                    </m:r>
                                  </m:num>
                                  <m:den>
                                    <m:r>
                                      <a:rPr lang="en-AU" sz="1800" b="0" i="1" dirty="0" smtClean="0">
                                        <a:latin typeface="Cambria Math" panose="02040503050406030204" pitchFamily="18" charset="0"/>
                                      </a:rPr>
                                      <m:t>2</m:t>
                                    </m:r>
                                  </m:den>
                                </m:f>
                              </m:oMath>
                            </m:oMathPara>
                          </a14:m>
                          <a:endParaRPr lang="en-US" sz="1800" dirty="0">
                            <a:latin typeface="Arial"/>
                          </a:endParaRPr>
                        </a:p>
                      </a:txBody>
                      <a:tcPr anchor="ctr"/>
                    </a:tc>
                    <a:tc>
                      <a:txBody>
                        <a:bodyPr/>
                        <a:lstStyle/>
                        <a:p>
                          <a:endParaRPr lang="en-US" sz="1800">
                            <a:latin typeface="Arial"/>
                          </a:endParaRPr>
                        </a:p>
                      </a:txBody>
                      <a:tcPr anchor="ctr"/>
                    </a:tc>
                    <a:extLst>
                      <a:ext uri="{0D108BD9-81ED-4DB2-BD59-A6C34878D82A}">
                        <a16:rowId xmlns:a16="http://schemas.microsoft.com/office/drawing/2014/main" val="2834886110"/>
                      </a:ext>
                    </a:extLst>
                  </a:tr>
                  <a:tr h="619406">
                    <a:tc>
                      <a:txBody>
                        <a:bodyPr/>
                        <a:lstStyle/>
                        <a:p>
                          <a:pPr lvl="0" algn="ctr">
                            <a:buNone/>
                          </a:pPr>
                          <a:endParaRPr lang="en-US" sz="1800" b="0" i="0" u="none" strike="noStrike" noProof="0">
                            <a:solidFill>
                              <a:srgbClr val="22272B"/>
                            </a:solidFill>
                            <a:latin typeface="Arial"/>
                          </a:endParaRPr>
                        </a:p>
                      </a:txBody>
                      <a:tcPr anchor="ctr"/>
                    </a:tc>
                    <a:tc>
                      <a:txBody>
                        <a:bodyPr/>
                        <a:lstStyle/>
                        <a:p>
                          <a:pPr algn="ctr"/>
                          <a:r>
                            <a:rPr lang="en-US" sz="1800">
                              <a:latin typeface="Arial"/>
                            </a:rPr>
                            <a:t>pair of quavers</a:t>
                          </a:r>
                        </a:p>
                      </a:txBody>
                      <a:tcPr anchor="ctr"/>
                    </a:tc>
                    <a:tc>
                      <a:txBody>
                        <a:bodyPr/>
                        <a:lstStyle/>
                        <a:p>
                          <a:pPr lvl="0" algn="ctr">
                            <a:buNone/>
                          </a:pPr>
                          <a:r>
                            <a:rPr lang="en-US" sz="1800" err="1">
                              <a:latin typeface="Arial"/>
                            </a:rPr>
                            <a:t>ti-ti</a:t>
                          </a:r>
                        </a:p>
                      </a:txBody>
                      <a:tcPr anchor="ctr"/>
                    </a:tc>
                    <a:tc>
                      <a:txBody>
                        <a:bodyPr/>
                        <a:lstStyle/>
                        <a:p>
                          <a:pPr algn="ctr"/>
                          <a:r>
                            <a:rPr lang="en-US" sz="1800" dirty="0">
                              <a:latin typeface="Arial"/>
                            </a:rPr>
                            <a:t>1 (</a:t>
                          </a:r>
                          <a14:m>
                            <m:oMath xmlns:m="http://schemas.openxmlformats.org/officeDocument/2006/math">
                              <m:f>
                                <m:fPr>
                                  <m:ctrlPr>
                                    <a:rPr lang="en-US" sz="1800" i="1" dirty="0" smtClean="0">
                                      <a:latin typeface="Cambria Math" panose="02040503050406030204" pitchFamily="18" charset="0"/>
                                    </a:rPr>
                                  </m:ctrlPr>
                                </m:fPr>
                                <m:num>
                                  <m:r>
                                    <a:rPr lang="en-AU" sz="1800" b="0" i="1" dirty="0" smtClean="0">
                                      <a:latin typeface="Cambria Math" panose="02040503050406030204" pitchFamily="18" charset="0"/>
                                    </a:rPr>
                                    <m:t>1</m:t>
                                  </m:r>
                                </m:num>
                                <m:den>
                                  <m:r>
                                    <a:rPr lang="en-AU" sz="1800" b="0" i="1" dirty="0" smtClean="0">
                                      <a:latin typeface="Cambria Math" panose="02040503050406030204" pitchFamily="18" charset="0"/>
                                    </a:rPr>
                                    <m:t>2</m:t>
                                  </m:r>
                                </m:den>
                              </m:f>
                            </m:oMath>
                          </a14:m>
                          <a:r>
                            <a:rPr lang="en-US" sz="1800" dirty="0">
                              <a:latin typeface="Arial"/>
                            </a:rPr>
                            <a:t> + </a:t>
                          </a:r>
                          <a14:m>
                            <m:oMath xmlns:m="http://schemas.openxmlformats.org/officeDocument/2006/math">
                              <m:f>
                                <m:fPr>
                                  <m:ctrlPr>
                                    <a:rPr lang="en-US" sz="1800" i="1" dirty="0" smtClean="0">
                                      <a:latin typeface="Cambria Math" panose="02040503050406030204" pitchFamily="18" charset="0"/>
                                    </a:rPr>
                                  </m:ctrlPr>
                                </m:fPr>
                                <m:num>
                                  <m:r>
                                    <a:rPr lang="en-AU" sz="1800" b="0" i="1" dirty="0" smtClean="0">
                                      <a:latin typeface="Cambria Math" panose="02040503050406030204" pitchFamily="18" charset="0"/>
                                    </a:rPr>
                                    <m:t>1</m:t>
                                  </m:r>
                                </m:num>
                                <m:den>
                                  <m:r>
                                    <a:rPr lang="en-AU" sz="1800" b="0" i="1" dirty="0" smtClean="0">
                                      <a:latin typeface="Cambria Math" panose="02040503050406030204" pitchFamily="18" charset="0"/>
                                    </a:rPr>
                                    <m:t>2</m:t>
                                  </m:r>
                                </m:den>
                              </m:f>
                            </m:oMath>
                          </a14:m>
                          <a:r>
                            <a:rPr lang="en-US" sz="1800" dirty="0">
                              <a:latin typeface="Arial"/>
                            </a:rPr>
                            <a:t>)</a:t>
                          </a:r>
                        </a:p>
                      </a:txBody>
                      <a:tcPr anchor="ctr"/>
                    </a:tc>
                    <a:tc>
                      <a:txBody>
                        <a:bodyPr/>
                        <a:lstStyle/>
                        <a:p>
                          <a:endParaRPr lang="en-US" sz="1800">
                            <a:latin typeface="Arial"/>
                          </a:endParaRPr>
                        </a:p>
                      </a:txBody>
                      <a:tcPr anchor="ctr"/>
                    </a:tc>
                    <a:extLst>
                      <a:ext uri="{0D108BD9-81ED-4DB2-BD59-A6C34878D82A}">
                        <a16:rowId xmlns:a16="http://schemas.microsoft.com/office/drawing/2014/main" val="339412541"/>
                      </a:ext>
                    </a:extLst>
                  </a:tr>
                  <a:tr h="508798">
                    <a:tc>
                      <a:txBody>
                        <a:bodyPr/>
                        <a:lstStyle/>
                        <a:p>
                          <a:endParaRPr lang="en-US" sz="1800">
                            <a:latin typeface="Arial"/>
                          </a:endParaRPr>
                        </a:p>
                      </a:txBody>
                      <a:tcPr anchor="ctr"/>
                    </a:tc>
                    <a:tc>
                      <a:txBody>
                        <a:bodyPr/>
                        <a:lstStyle/>
                        <a:p>
                          <a:pPr algn="ctr"/>
                          <a:r>
                            <a:rPr lang="en-US" sz="1800">
                              <a:latin typeface="Arial"/>
                            </a:rPr>
                            <a:t>semiquaver</a:t>
                          </a:r>
                        </a:p>
                      </a:txBody>
                      <a:tcPr anchor="ctr"/>
                    </a:tc>
                    <a:tc>
                      <a:txBody>
                        <a:bodyPr/>
                        <a:lstStyle/>
                        <a:p>
                          <a:pPr lvl="0" algn="ctr">
                            <a:buNone/>
                          </a:pPr>
                          <a:r>
                            <a:rPr lang="en-US" sz="1800">
                              <a:latin typeface="Arial"/>
                            </a:rPr>
                            <a:t>ka</a:t>
                          </a:r>
                        </a:p>
                      </a:txBody>
                      <a:tcPr anchor="ctr"/>
                    </a:tc>
                    <a:tc>
                      <a:txBody>
                        <a:bodyPr/>
                        <a:lstStyle/>
                        <a:p>
                          <a:pPr algn="ctr"/>
                          <a14:m>
                            <m:oMath xmlns:m="http://schemas.openxmlformats.org/officeDocument/2006/math">
                              <m:f>
                                <m:fPr>
                                  <m:ctrlPr>
                                    <a:rPr lang="en-US" sz="1800" i="1" dirty="0" smtClean="0">
                                      <a:latin typeface="Cambria Math" panose="02040503050406030204" pitchFamily="18" charset="0"/>
                                    </a:rPr>
                                  </m:ctrlPr>
                                </m:fPr>
                                <m:num>
                                  <m:r>
                                    <a:rPr lang="en-AU" sz="1800" b="0" i="1" dirty="0" smtClean="0">
                                      <a:latin typeface="Cambria Math" panose="02040503050406030204" pitchFamily="18" charset="0"/>
                                    </a:rPr>
                                    <m:t>1</m:t>
                                  </m:r>
                                </m:num>
                                <m:den>
                                  <m:r>
                                    <a:rPr lang="en-AU" sz="1800" b="0" i="1" dirty="0" smtClean="0">
                                      <a:latin typeface="Cambria Math" panose="02040503050406030204" pitchFamily="18" charset="0"/>
                                    </a:rPr>
                                    <m:t>4</m:t>
                                  </m:r>
                                </m:den>
                              </m:f>
                            </m:oMath>
                          </a14:m>
                          <a:r>
                            <a:rPr lang="en-US" sz="1800" dirty="0">
                              <a:latin typeface="Arial"/>
                            </a:rPr>
                            <a:t> </a:t>
                          </a:r>
                        </a:p>
                      </a:txBody>
                      <a:tcPr anchor="ctr"/>
                    </a:tc>
                    <a:tc>
                      <a:txBody>
                        <a:bodyPr/>
                        <a:lstStyle/>
                        <a:p>
                          <a:endParaRPr lang="en-US" sz="1800">
                            <a:latin typeface="Arial"/>
                          </a:endParaRPr>
                        </a:p>
                      </a:txBody>
                      <a:tcPr anchor="ctr"/>
                    </a:tc>
                    <a:extLst>
                      <a:ext uri="{0D108BD9-81ED-4DB2-BD59-A6C34878D82A}">
                        <a16:rowId xmlns:a16="http://schemas.microsoft.com/office/drawing/2014/main" val="583414050"/>
                      </a:ext>
                    </a:extLst>
                  </a:tr>
                  <a:tr h="575163">
                    <a:tc>
                      <a:txBody>
                        <a:bodyPr/>
                        <a:lstStyle/>
                        <a:p>
                          <a:pPr lvl="0">
                            <a:buNone/>
                          </a:pPr>
                          <a:endParaRPr lang="en-US" sz="1800">
                            <a:latin typeface="Arial"/>
                          </a:endParaRPr>
                        </a:p>
                      </a:txBody>
                      <a:tcPr anchor="ctr"/>
                    </a:tc>
                    <a:tc>
                      <a:txBody>
                        <a:bodyPr/>
                        <a:lstStyle/>
                        <a:p>
                          <a:pPr lvl="0" algn="ctr">
                            <a:buNone/>
                          </a:pPr>
                          <a:r>
                            <a:rPr lang="en-US" sz="1800">
                              <a:latin typeface="Arial"/>
                            </a:rPr>
                            <a:t>set of semiquavers</a:t>
                          </a:r>
                        </a:p>
                      </a:txBody>
                      <a:tcPr anchor="ctr"/>
                    </a:tc>
                    <a:tc>
                      <a:txBody>
                        <a:bodyPr/>
                        <a:lstStyle/>
                        <a:p>
                          <a:pPr lvl="0" algn="ctr">
                            <a:buNone/>
                          </a:pPr>
                          <a:r>
                            <a:rPr lang="en-US" sz="1800" err="1">
                              <a:latin typeface="Arial"/>
                            </a:rPr>
                            <a:t>ti</a:t>
                          </a:r>
                          <a:r>
                            <a:rPr lang="en-US" sz="1800">
                              <a:latin typeface="Arial"/>
                            </a:rPr>
                            <a:t>-ka </a:t>
                          </a:r>
                          <a:r>
                            <a:rPr lang="en-US" sz="1800" err="1">
                              <a:latin typeface="Arial"/>
                            </a:rPr>
                            <a:t>ti</a:t>
                          </a:r>
                          <a:r>
                            <a:rPr lang="en-US" sz="1800">
                              <a:latin typeface="Arial"/>
                            </a:rPr>
                            <a:t>-ka</a:t>
                          </a:r>
                        </a:p>
                      </a:txBody>
                      <a:tcPr anchor="ct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1800" dirty="0">
                              <a:latin typeface="Arial"/>
                            </a:rPr>
                            <a:t>1 (</a:t>
                          </a:r>
                          <a14:m>
                            <m:oMath xmlns:m="http://schemas.openxmlformats.org/officeDocument/2006/math">
                              <m:f>
                                <m:fPr>
                                  <m:ctrlPr>
                                    <a:rPr lang="en-US" sz="1800" i="1" dirty="0" smtClean="0">
                                      <a:latin typeface="Cambria Math" panose="02040503050406030204" pitchFamily="18" charset="0"/>
                                    </a:rPr>
                                  </m:ctrlPr>
                                </m:fPr>
                                <m:num>
                                  <m:r>
                                    <a:rPr lang="en-AU" sz="1800" b="0" i="1" dirty="0" smtClean="0">
                                      <a:latin typeface="Cambria Math" panose="02040503050406030204" pitchFamily="18" charset="0"/>
                                    </a:rPr>
                                    <m:t>1</m:t>
                                  </m:r>
                                </m:num>
                                <m:den>
                                  <m:r>
                                    <a:rPr lang="en-AU" sz="1800" b="0" i="1" dirty="0" smtClean="0">
                                      <a:latin typeface="Cambria Math" panose="02040503050406030204" pitchFamily="18" charset="0"/>
                                    </a:rPr>
                                    <m:t>4 </m:t>
                                  </m:r>
                                </m:den>
                              </m:f>
                              <m:r>
                                <a:rPr lang="en-AU" sz="1800" b="0" i="1" dirty="0" smtClean="0">
                                  <a:latin typeface="Cambria Math" panose="02040503050406030204" pitchFamily="18" charset="0"/>
                                </a:rPr>
                                <m:t> </m:t>
                              </m:r>
                            </m:oMath>
                          </a14:m>
                          <a:r>
                            <a:rPr lang="en-US" sz="1800" dirty="0">
                              <a:latin typeface="Arial"/>
                            </a:rPr>
                            <a:t>+ </a:t>
                          </a:r>
                          <a14:m>
                            <m:oMath xmlns:m="http://schemas.openxmlformats.org/officeDocument/2006/math">
                              <m:f>
                                <m:fPr>
                                  <m:ctrlPr>
                                    <a:rPr lang="en-US" sz="1800" i="1" dirty="0" smtClean="0">
                                      <a:latin typeface="Cambria Math" panose="02040503050406030204" pitchFamily="18" charset="0"/>
                                    </a:rPr>
                                  </m:ctrlPr>
                                </m:fPr>
                                <m:num>
                                  <m:r>
                                    <a:rPr lang="en-AU" sz="1800" b="0" i="1" dirty="0" smtClean="0">
                                      <a:latin typeface="Cambria Math" panose="02040503050406030204" pitchFamily="18" charset="0"/>
                                    </a:rPr>
                                    <m:t>1</m:t>
                                  </m:r>
                                </m:num>
                                <m:den>
                                  <m:r>
                                    <a:rPr lang="en-AU" sz="1800" b="0" i="1" dirty="0" smtClean="0">
                                      <a:latin typeface="Cambria Math" panose="02040503050406030204" pitchFamily="18" charset="0"/>
                                    </a:rPr>
                                    <m:t>4</m:t>
                                  </m:r>
                                </m:den>
                              </m:f>
                            </m:oMath>
                          </a14:m>
                          <a:r>
                            <a:rPr lang="en-US" sz="1800" dirty="0">
                              <a:latin typeface="Arial"/>
                            </a:rPr>
                            <a:t> + </a:t>
                          </a:r>
                          <a14:m>
                            <m:oMath xmlns:m="http://schemas.openxmlformats.org/officeDocument/2006/math">
                              <m:f>
                                <m:fPr>
                                  <m:ctrlPr>
                                    <a:rPr lang="en-US" sz="1800" i="1" dirty="0" smtClean="0">
                                      <a:latin typeface="Cambria Math" panose="02040503050406030204" pitchFamily="18" charset="0"/>
                                    </a:rPr>
                                  </m:ctrlPr>
                                </m:fPr>
                                <m:num>
                                  <m:r>
                                    <a:rPr lang="en-AU" sz="1800" b="0" i="1" dirty="0" smtClean="0">
                                      <a:latin typeface="Cambria Math" panose="02040503050406030204" pitchFamily="18" charset="0"/>
                                    </a:rPr>
                                    <m:t>1</m:t>
                                  </m:r>
                                </m:num>
                                <m:den>
                                  <m:r>
                                    <a:rPr lang="en-AU" sz="1800" b="0" i="1" dirty="0" smtClean="0">
                                      <a:latin typeface="Cambria Math" panose="02040503050406030204" pitchFamily="18" charset="0"/>
                                    </a:rPr>
                                    <m:t>4</m:t>
                                  </m:r>
                                </m:den>
                              </m:f>
                            </m:oMath>
                          </a14:m>
                          <a:r>
                            <a:rPr lang="en-US" sz="1800" dirty="0">
                              <a:latin typeface="Arial"/>
                            </a:rPr>
                            <a:t> + </a:t>
                          </a:r>
                          <a14:m>
                            <m:oMath xmlns:m="http://schemas.openxmlformats.org/officeDocument/2006/math">
                              <m:f>
                                <m:fPr>
                                  <m:ctrlPr>
                                    <a:rPr lang="en-US" sz="1800" i="1" dirty="0" smtClean="0">
                                      <a:latin typeface="Cambria Math" panose="02040503050406030204" pitchFamily="18" charset="0"/>
                                    </a:rPr>
                                  </m:ctrlPr>
                                </m:fPr>
                                <m:num>
                                  <m:r>
                                    <a:rPr lang="en-AU" sz="1800" b="0" i="1" dirty="0" smtClean="0">
                                      <a:latin typeface="Cambria Math" panose="02040503050406030204" pitchFamily="18" charset="0"/>
                                    </a:rPr>
                                    <m:t>1</m:t>
                                  </m:r>
                                </m:num>
                                <m:den>
                                  <m:r>
                                    <a:rPr lang="en-AU" sz="1800" b="0" i="1" dirty="0" smtClean="0">
                                      <a:latin typeface="Cambria Math" panose="02040503050406030204" pitchFamily="18" charset="0"/>
                                    </a:rPr>
                                    <m:t>4</m:t>
                                  </m:r>
                                </m:den>
                              </m:f>
                            </m:oMath>
                          </a14:m>
                          <a:r>
                            <a:rPr lang="en-US" sz="1800" dirty="0">
                              <a:latin typeface="Arial"/>
                            </a:rPr>
                            <a:t> )</a:t>
                          </a:r>
                        </a:p>
                      </a:txBody>
                      <a:tcPr anchor="ctr"/>
                    </a:tc>
                    <a:tc>
                      <a:txBody>
                        <a:bodyPr/>
                        <a:lstStyle/>
                        <a:p>
                          <a:pPr lvl="0">
                            <a:buNone/>
                          </a:pPr>
                          <a:endParaRPr lang="en-US" sz="1800">
                            <a:latin typeface="Arial"/>
                          </a:endParaRPr>
                        </a:p>
                      </a:txBody>
                      <a:tcPr anchor="ctr"/>
                    </a:tc>
                    <a:extLst>
                      <a:ext uri="{0D108BD9-81ED-4DB2-BD59-A6C34878D82A}">
                        <a16:rowId xmlns:a16="http://schemas.microsoft.com/office/drawing/2014/main" val="494066762"/>
                      </a:ext>
                    </a:extLst>
                  </a:tr>
                  <a:tr h="674711">
                    <a:tc>
                      <a:txBody>
                        <a:bodyPr/>
                        <a:lstStyle/>
                        <a:p>
                          <a:pPr lvl="0">
                            <a:buNone/>
                          </a:pPr>
                          <a:endParaRPr lang="en-US" sz="1800">
                            <a:latin typeface="Arial"/>
                          </a:endParaRPr>
                        </a:p>
                      </a:txBody>
                      <a:tcPr anchor="ctr"/>
                    </a:tc>
                    <a:tc>
                      <a:txBody>
                        <a:bodyPr/>
                        <a:lstStyle/>
                        <a:p>
                          <a:pPr lvl="0" algn="ctr">
                            <a:buNone/>
                          </a:pPr>
                          <a:r>
                            <a:rPr lang="en-US" sz="1800" b="0" i="0" u="none" strike="noStrike" noProof="0">
                              <a:solidFill>
                                <a:srgbClr val="22272B"/>
                              </a:solidFill>
                              <a:latin typeface="Arial"/>
                            </a:rPr>
                            <a:t>pair of semiquavers  + a quaver</a:t>
                          </a:r>
                          <a:endParaRPr lang="en-US" sz="1800">
                            <a:latin typeface="Arial"/>
                          </a:endParaRPr>
                        </a:p>
                      </a:txBody>
                      <a:tcPr anchor="ctr"/>
                    </a:tc>
                    <a:tc>
                      <a:txBody>
                        <a:bodyPr/>
                        <a:lstStyle/>
                        <a:p>
                          <a:pPr lvl="0" algn="ctr">
                            <a:buNone/>
                          </a:pPr>
                          <a:r>
                            <a:rPr lang="en-US" sz="1800" b="0" i="0" u="none" strike="noStrike" noProof="0" err="1">
                              <a:solidFill>
                                <a:srgbClr val="22272B"/>
                              </a:solidFill>
                              <a:latin typeface="Arial"/>
                            </a:rPr>
                            <a:t>ti</a:t>
                          </a:r>
                          <a:r>
                            <a:rPr lang="en-US" sz="1800" b="0" i="0" u="none" strike="noStrike" noProof="0">
                              <a:solidFill>
                                <a:srgbClr val="22272B"/>
                              </a:solidFill>
                              <a:latin typeface="Arial"/>
                            </a:rPr>
                            <a:t>-ka </a:t>
                          </a:r>
                          <a:r>
                            <a:rPr lang="en-US" sz="1800" b="0" i="0" u="none" strike="noStrike" noProof="0" err="1">
                              <a:solidFill>
                                <a:srgbClr val="22272B"/>
                              </a:solidFill>
                              <a:latin typeface="Arial"/>
                            </a:rPr>
                            <a:t>ti</a:t>
                          </a:r>
                        </a:p>
                      </a:txBody>
                      <a:tcPr anchor="ctr"/>
                    </a:tc>
                    <a:tc>
                      <a:txBody>
                        <a:bodyPr/>
                        <a:lstStyle/>
                        <a:p>
                          <a:pPr lvl="0" algn="ctr">
                            <a:buNone/>
                          </a:pPr>
                          <a:r>
                            <a:rPr lang="en-US" sz="1800" dirty="0">
                              <a:latin typeface="Arial"/>
                            </a:rPr>
                            <a:t>1 (</a:t>
                          </a:r>
                          <a14:m>
                            <m:oMath xmlns:m="http://schemas.openxmlformats.org/officeDocument/2006/math">
                              <m:f>
                                <m:fPr>
                                  <m:ctrlPr>
                                    <a:rPr lang="en-US" sz="1800" i="1" dirty="0" smtClean="0">
                                      <a:latin typeface="Cambria Math" panose="02040503050406030204" pitchFamily="18" charset="0"/>
                                    </a:rPr>
                                  </m:ctrlPr>
                                </m:fPr>
                                <m:num>
                                  <m:r>
                                    <a:rPr lang="en-AU" sz="1800" b="0" i="1" dirty="0" smtClean="0">
                                      <a:latin typeface="Cambria Math" panose="02040503050406030204" pitchFamily="18" charset="0"/>
                                    </a:rPr>
                                    <m:t>1</m:t>
                                  </m:r>
                                </m:num>
                                <m:den>
                                  <m:r>
                                    <a:rPr lang="en-AU" sz="1800" b="0" i="1" dirty="0" smtClean="0">
                                      <a:latin typeface="Cambria Math" panose="02040503050406030204" pitchFamily="18" charset="0"/>
                                    </a:rPr>
                                    <m:t>4 </m:t>
                                  </m:r>
                                </m:den>
                              </m:f>
                              <m:r>
                                <a:rPr lang="en-AU" sz="1800" b="0" i="1" dirty="0" smtClean="0">
                                  <a:latin typeface="Cambria Math" panose="02040503050406030204" pitchFamily="18" charset="0"/>
                                </a:rPr>
                                <m:t> </m:t>
                              </m:r>
                            </m:oMath>
                          </a14:m>
                          <a:r>
                            <a:rPr lang="en-US" sz="1800" dirty="0">
                              <a:latin typeface="Arial"/>
                            </a:rPr>
                            <a:t>+ </a:t>
                          </a:r>
                          <a14:m>
                            <m:oMath xmlns:m="http://schemas.openxmlformats.org/officeDocument/2006/math">
                              <m:f>
                                <m:fPr>
                                  <m:ctrlPr>
                                    <a:rPr lang="en-US" sz="1800" i="1" dirty="0" smtClean="0">
                                      <a:latin typeface="Cambria Math" panose="02040503050406030204" pitchFamily="18" charset="0"/>
                                    </a:rPr>
                                  </m:ctrlPr>
                                </m:fPr>
                                <m:num>
                                  <m:r>
                                    <a:rPr lang="en-AU" sz="1800" b="0" i="1" dirty="0" smtClean="0">
                                      <a:latin typeface="Cambria Math" panose="02040503050406030204" pitchFamily="18" charset="0"/>
                                    </a:rPr>
                                    <m:t>1</m:t>
                                  </m:r>
                                </m:num>
                                <m:den>
                                  <m:r>
                                    <a:rPr lang="en-AU" sz="1800" b="0" i="1" dirty="0" smtClean="0">
                                      <a:latin typeface="Cambria Math" panose="02040503050406030204" pitchFamily="18" charset="0"/>
                                    </a:rPr>
                                    <m:t>4</m:t>
                                  </m:r>
                                </m:den>
                              </m:f>
                            </m:oMath>
                          </a14:m>
                          <a:r>
                            <a:rPr lang="en-US" sz="1800" dirty="0">
                              <a:latin typeface="Arial"/>
                            </a:rPr>
                            <a:t> + </a:t>
                          </a:r>
                          <a14:m>
                            <m:oMath xmlns:m="http://schemas.openxmlformats.org/officeDocument/2006/math">
                              <m:f>
                                <m:fPr>
                                  <m:ctrlPr>
                                    <a:rPr lang="en-US" sz="1800" i="1" dirty="0" smtClean="0">
                                      <a:latin typeface="Cambria Math" panose="02040503050406030204" pitchFamily="18" charset="0"/>
                                    </a:rPr>
                                  </m:ctrlPr>
                                </m:fPr>
                                <m:num>
                                  <m:r>
                                    <a:rPr lang="en-AU" sz="1800" b="0" i="1" dirty="0" smtClean="0">
                                      <a:latin typeface="Cambria Math" panose="02040503050406030204" pitchFamily="18" charset="0"/>
                                    </a:rPr>
                                    <m:t>1</m:t>
                                  </m:r>
                                </m:num>
                                <m:den>
                                  <m:r>
                                    <a:rPr lang="en-AU" sz="1800" b="0" i="1" dirty="0" smtClean="0">
                                      <a:latin typeface="Cambria Math" panose="02040503050406030204" pitchFamily="18" charset="0"/>
                                    </a:rPr>
                                    <m:t>2</m:t>
                                  </m:r>
                                </m:den>
                              </m:f>
                            </m:oMath>
                          </a14:m>
                          <a:r>
                            <a:rPr lang="en-US" sz="1800" dirty="0">
                              <a:latin typeface="Arial"/>
                            </a:rPr>
                            <a:t>)</a:t>
                          </a:r>
                        </a:p>
                      </a:txBody>
                      <a:tcPr anchor="ctr"/>
                    </a:tc>
                    <a:tc>
                      <a:txBody>
                        <a:bodyPr/>
                        <a:lstStyle/>
                        <a:p>
                          <a:pPr lvl="0">
                            <a:buNone/>
                          </a:pPr>
                          <a:endParaRPr lang="en-US" sz="1800">
                            <a:latin typeface="Arial"/>
                          </a:endParaRPr>
                        </a:p>
                      </a:txBody>
                      <a:tcPr anchor="ctr"/>
                    </a:tc>
                    <a:extLst>
                      <a:ext uri="{0D108BD9-81ED-4DB2-BD59-A6C34878D82A}">
                        <a16:rowId xmlns:a16="http://schemas.microsoft.com/office/drawing/2014/main" val="475269823"/>
                      </a:ext>
                    </a:extLst>
                  </a:tr>
                  <a:tr h="674711">
                    <a:tc>
                      <a:txBody>
                        <a:bodyPr/>
                        <a:lstStyle/>
                        <a:p>
                          <a:pPr lvl="0">
                            <a:buNone/>
                          </a:pPr>
                          <a:endParaRPr lang="en-US" sz="1800" dirty="0">
                            <a:latin typeface="Arial"/>
                          </a:endParaRPr>
                        </a:p>
                      </a:txBody>
                      <a:tcPr anchor="ctr"/>
                    </a:tc>
                    <a:tc>
                      <a:txBody>
                        <a:bodyPr/>
                        <a:lstStyle/>
                        <a:p>
                          <a:pPr lvl="0" algn="ctr">
                            <a:buNone/>
                          </a:pPr>
                          <a:r>
                            <a:rPr lang="en-US" sz="1800" b="0" i="0" u="none" strike="noStrike" noProof="0" dirty="0">
                              <a:solidFill>
                                <a:srgbClr val="22272B"/>
                              </a:solidFill>
                              <a:latin typeface="Arial"/>
                            </a:rPr>
                            <a:t>quaver and 2 semiquavers</a:t>
                          </a:r>
                          <a:endParaRPr lang="en-US" sz="1800" dirty="0">
                            <a:latin typeface="Arial"/>
                          </a:endParaRPr>
                        </a:p>
                      </a:txBody>
                      <a:tcPr anchor="ctr"/>
                    </a:tc>
                    <a:tc>
                      <a:txBody>
                        <a:bodyPr/>
                        <a:lstStyle/>
                        <a:p>
                          <a:pPr lvl="0" algn="ctr">
                            <a:buNone/>
                          </a:pPr>
                          <a:r>
                            <a:rPr lang="en-US" sz="1800" b="0" i="0" u="none" strike="noStrike" noProof="0" dirty="0" err="1">
                              <a:solidFill>
                                <a:srgbClr val="22272B"/>
                              </a:solidFill>
                              <a:latin typeface="Arial"/>
                            </a:rPr>
                            <a:t>ti</a:t>
                          </a:r>
                          <a:r>
                            <a:rPr lang="en-US" sz="1800" b="0" i="0" u="none" strike="noStrike" noProof="0" dirty="0">
                              <a:solidFill>
                                <a:srgbClr val="22272B"/>
                              </a:solidFill>
                              <a:latin typeface="Arial"/>
                            </a:rPr>
                            <a:t> </a:t>
                          </a:r>
                          <a:r>
                            <a:rPr lang="en-US" sz="1800" b="0" i="0" u="none" strike="noStrike" noProof="0" dirty="0" err="1">
                              <a:solidFill>
                                <a:srgbClr val="22272B"/>
                              </a:solidFill>
                              <a:latin typeface="Arial"/>
                            </a:rPr>
                            <a:t>ti</a:t>
                          </a:r>
                          <a:r>
                            <a:rPr lang="en-US" sz="1800" b="0" i="0" u="none" strike="noStrike" noProof="0" dirty="0">
                              <a:solidFill>
                                <a:srgbClr val="22272B"/>
                              </a:solidFill>
                              <a:latin typeface="Arial"/>
                            </a:rPr>
                            <a:t>-ka</a:t>
                          </a:r>
                        </a:p>
                      </a:txBody>
                      <a:tcPr anchor="ctr"/>
                    </a:tc>
                    <a:tc>
                      <a:txBody>
                        <a:bodyPr/>
                        <a:lstStyle/>
                        <a:p>
                          <a:pPr lvl="0" algn="ctr">
                            <a:buNone/>
                          </a:pPr>
                          <a:r>
                            <a:rPr lang="en-US" sz="1800" dirty="0">
                              <a:latin typeface="Arial"/>
                            </a:rPr>
                            <a:t>1 (</a:t>
                          </a:r>
                          <a14:m>
                            <m:oMath xmlns:m="http://schemas.openxmlformats.org/officeDocument/2006/math">
                              <m:f>
                                <m:fPr>
                                  <m:ctrlPr>
                                    <a:rPr lang="en-US" sz="1800" i="1" dirty="0" smtClean="0">
                                      <a:latin typeface="Cambria Math" panose="02040503050406030204" pitchFamily="18" charset="0"/>
                                    </a:rPr>
                                  </m:ctrlPr>
                                </m:fPr>
                                <m:num>
                                  <m:r>
                                    <a:rPr lang="en-AU" sz="1800" b="0" i="1" dirty="0" smtClean="0">
                                      <a:latin typeface="Cambria Math" panose="02040503050406030204" pitchFamily="18" charset="0"/>
                                    </a:rPr>
                                    <m:t>1</m:t>
                                  </m:r>
                                </m:num>
                                <m:den>
                                  <m:r>
                                    <a:rPr lang="en-AU" sz="1800" b="0" i="1" dirty="0" smtClean="0">
                                      <a:latin typeface="Cambria Math" panose="02040503050406030204" pitchFamily="18" charset="0"/>
                                    </a:rPr>
                                    <m:t>2 </m:t>
                                  </m:r>
                                </m:den>
                              </m:f>
                              <m:r>
                                <a:rPr lang="en-AU" sz="1800" b="0" i="1" dirty="0" smtClean="0">
                                  <a:latin typeface="Cambria Math" panose="02040503050406030204" pitchFamily="18" charset="0"/>
                                </a:rPr>
                                <m:t> </m:t>
                              </m:r>
                            </m:oMath>
                          </a14:m>
                          <a:r>
                            <a:rPr lang="en-US" sz="1800" dirty="0">
                              <a:latin typeface="Arial"/>
                            </a:rPr>
                            <a:t>+ </a:t>
                          </a:r>
                          <a14:m>
                            <m:oMath xmlns:m="http://schemas.openxmlformats.org/officeDocument/2006/math">
                              <m:f>
                                <m:fPr>
                                  <m:ctrlPr>
                                    <a:rPr lang="en-US" sz="1800" i="1" dirty="0" smtClean="0">
                                      <a:latin typeface="Cambria Math" panose="02040503050406030204" pitchFamily="18" charset="0"/>
                                    </a:rPr>
                                  </m:ctrlPr>
                                </m:fPr>
                                <m:num>
                                  <m:r>
                                    <a:rPr lang="en-AU" sz="1800" b="0" i="1" dirty="0" smtClean="0">
                                      <a:latin typeface="Cambria Math" panose="02040503050406030204" pitchFamily="18" charset="0"/>
                                    </a:rPr>
                                    <m:t>1</m:t>
                                  </m:r>
                                </m:num>
                                <m:den>
                                  <m:r>
                                    <a:rPr lang="en-AU" sz="1800" b="0" i="1" dirty="0" smtClean="0">
                                      <a:latin typeface="Cambria Math" panose="02040503050406030204" pitchFamily="18" charset="0"/>
                                    </a:rPr>
                                    <m:t>4</m:t>
                                  </m:r>
                                </m:den>
                              </m:f>
                            </m:oMath>
                          </a14:m>
                          <a:r>
                            <a:rPr lang="en-US" sz="1800" dirty="0">
                              <a:latin typeface="Arial"/>
                            </a:rPr>
                            <a:t> + </a:t>
                          </a:r>
                          <a14:m>
                            <m:oMath xmlns:m="http://schemas.openxmlformats.org/officeDocument/2006/math">
                              <m:f>
                                <m:fPr>
                                  <m:ctrlPr>
                                    <a:rPr lang="en-US" sz="1800" i="1" dirty="0" smtClean="0">
                                      <a:latin typeface="Cambria Math" panose="02040503050406030204" pitchFamily="18" charset="0"/>
                                    </a:rPr>
                                  </m:ctrlPr>
                                </m:fPr>
                                <m:num>
                                  <m:r>
                                    <a:rPr lang="en-AU" sz="1800" b="0" i="1" dirty="0" smtClean="0">
                                      <a:latin typeface="Cambria Math" panose="02040503050406030204" pitchFamily="18" charset="0"/>
                                    </a:rPr>
                                    <m:t>1</m:t>
                                  </m:r>
                                </m:num>
                                <m:den>
                                  <m:r>
                                    <a:rPr lang="en-AU" sz="1800" b="0" i="1" dirty="0" smtClean="0">
                                      <a:latin typeface="Cambria Math" panose="02040503050406030204" pitchFamily="18" charset="0"/>
                                    </a:rPr>
                                    <m:t>4</m:t>
                                  </m:r>
                                </m:den>
                              </m:f>
                            </m:oMath>
                          </a14:m>
                          <a:r>
                            <a:rPr lang="en-US" sz="1800" dirty="0">
                              <a:latin typeface="Arial"/>
                            </a:rPr>
                            <a:t>)</a:t>
                          </a:r>
                        </a:p>
                      </a:txBody>
                      <a:tcPr anchor="ctr"/>
                    </a:tc>
                    <a:tc>
                      <a:txBody>
                        <a:bodyPr/>
                        <a:lstStyle/>
                        <a:p>
                          <a:pPr lvl="0">
                            <a:buNone/>
                          </a:pPr>
                          <a:endParaRPr lang="en-US" sz="1800" dirty="0">
                            <a:latin typeface="Arial"/>
                          </a:endParaRPr>
                        </a:p>
                      </a:txBody>
                      <a:tcPr anchor="ctr"/>
                    </a:tc>
                    <a:extLst>
                      <a:ext uri="{0D108BD9-81ED-4DB2-BD59-A6C34878D82A}">
                        <a16:rowId xmlns:a16="http://schemas.microsoft.com/office/drawing/2014/main" val="430074025"/>
                      </a:ext>
                    </a:extLst>
                  </a:tr>
                </a:tbl>
              </a:graphicData>
            </a:graphic>
          </p:graphicFrame>
        </mc:Choice>
        <mc:Fallback xmlns="">
          <p:graphicFrame>
            <p:nvGraphicFramePr>
              <p:cNvPr id="17" name="Table 16">
                <a:extLst>
                  <a:ext uri="{FF2B5EF4-FFF2-40B4-BE49-F238E27FC236}">
                    <a16:creationId xmlns:a16="http://schemas.microsoft.com/office/drawing/2014/main" id="{B8A6ABDA-C3A5-BB20-3999-EF6AA03356DF}"/>
                  </a:ext>
                </a:extLst>
              </p:cNvPr>
              <p:cNvGraphicFramePr>
                <a:graphicFrameLocks noGrp="1"/>
              </p:cNvGraphicFramePr>
              <p:nvPr>
                <p:extLst>
                  <p:ext uri="{D42A27DB-BD31-4B8C-83A1-F6EECF244321}">
                    <p14:modId xmlns:p14="http://schemas.microsoft.com/office/powerpoint/2010/main" val="3111722401"/>
                  </p:ext>
                </p:extLst>
              </p:nvPr>
            </p:nvGraphicFramePr>
            <p:xfrm>
              <a:off x="360000" y="982830"/>
              <a:ext cx="10005022" cy="5648769"/>
            </p:xfrm>
            <a:graphic>
              <a:graphicData uri="http://schemas.openxmlformats.org/drawingml/2006/table">
                <a:tbl>
                  <a:tblPr firstRow="1" bandRow="1">
                    <a:tableStyleId>{ED083AE6-46FA-4A59-8FB0-9F97EB10719F}</a:tableStyleId>
                  </a:tblPr>
                  <a:tblGrid>
                    <a:gridCol w="1065809">
                      <a:extLst>
                        <a:ext uri="{9D8B030D-6E8A-4147-A177-3AD203B41FA5}">
                          <a16:colId xmlns:a16="http://schemas.microsoft.com/office/drawing/2014/main" val="1152640324"/>
                        </a:ext>
                      </a:extLst>
                    </a:gridCol>
                    <a:gridCol w="3689116">
                      <a:extLst>
                        <a:ext uri="{9D8B030D-6E8A-4147-A177-3AD203B41FA5}">
                          <a16:colId xmlns:a16="http://schemas.microsoft.com/office/drawing/2014/main" val="1191802369"/>
                        </a:ext>
                      </a:extLst>
                    </a:gridCol>
                    <a:gridCol w="1914525">
                      <a:extLst>
                        <a:ext uri="{9D8B030D-6E8A-4147-A177-3AD203B41FA5}">
                          <a16:colId xmlns:a16="http://schemas.microsoft.com/office/drawing/2014/main" val="306983018"/>
                        </a:ext>
                      </a:extLst>
                    </a:gridCol>
                    <a:gridCol w="1800225">
                      <a:extLst>
                        <a:ext uri="{9D8B030D-6E8A-4147-A177-3AD203B41FA5}">
                          <a16:colId xmlns:a16="http://schemas.microsoft.com/office/drawing/2014/main" val="1375911442"/>
                        </a:ext>
                      </a:extLst>
                    </a:gridCol>
                    <a:gridCol w="1535347">
                      <a:extLst>
                        <a:ext uri="{9D8B030D-6E8A-4147-A177-3AD203B41FA5}">
                          <a16:colId xmlns:a16="http://schemas.microsoft.com/office/drawing/2014/main" val="632730559"/>
                        </a:ext>
                      </a:extLst>
                    </a:gridCol>
                  </a:tblGrid>
                  <a:tr h="497738">
                    <a:tc>
                      <a:txBody>
                        <a:bodyPr/>
                        <a:lstStyle/>
                        <a:p>
                          <a:pPr algn="ctr"/>
                          <a:r>
                            <a:rPr lang="en-US" sz="1800">
                              <a:latin typeface="Arial"/>
                            </a:rPr>
                            <a:t>Note</a:t>
                          </a:r>
                        </a:p>
                      </a:txBody>
                      <a:tcPr anchor="ctr"/>
                    </a:tc>
                    <a:tc>
                      <a:txBody>
                        <a:bodyPr/>
                        <a:lstStyle/>
                        <a:p>
                          <a:pPr algn="ctr"/>
                          <a:r>
                            <a:rPr lang="en-US" sz="1800">
                              <a:latin typeface="Arial"/>
                            </a:rPr>
                            <a:t>Name</a:t>
                          </a:r>
                        </a:p>
                      </a:txBody>
                      <a:tcPr anchor="ctr"/>
                    </a:tc>
                    <a:tc>
                      <a:txBody>
                        <a:bodyPr/>
                        <a:lstStyle/>
                        <a:p>
                          <a:pPr lvl="0" algn="ctr">
                            <a:buNone/>
                          </a:pPr>
                          <a:r>
                            <a:rPr lang="en-US" sz="1800" dirty="0" err="1">
                              <a:latin typeface="Arial"/>
                            </a:rPr>
                            <a:t>Kod</a:t>
                          </a:r>
                          <a:r>
                            <a:rPr lang="en-AU" sz="1800" b="1" kern="1200" dirty="0">
                              <a:solidFill>
                                <a:schemeClr val="tx1"/>
                              </a:solidFill>
                              <a:effectLst/>
                              <a:latin typeface="Arial" panose="020B0604020202020204" pitchFamily="34" charset="0"/>
                              <a:ea typeface="+mn-ea"/>
                              <a:cs typeface="Arial" panose="020B0604020202020204" pitchFamily="34" charset="0"/>
                            </a:rPr>
                            <a:t>á</a:t>
                          </a:r>
                          <a:r>
                            <a:rPr lang="en-US" sz="1800" dirty="0" err="1">
                              <a:latin typeface="Arial"/>
                            </a:rPr>
                            <a:t>ly</a:t>
                          </a:r>
                          <a:endParaRPr lang="en-US" sz="1800" dirty="0">
                            <a:latin typeface="Arial"/>
                          </a:endParaRPr>
                        </a:p>
                      </a:txBody>
                      <a:tcPr anchor="ctr"/>
                    </a:tc>
                    <a:tc>
                      <a:txBody>
                        <a:bodyPr/>
                        <a:lstStyle/>
                        <a:p>
                          <a:pPr algn="ctr"/>
                          <a:r>
                            <a:rPr lang="en-US" sz="1800">
                              <a:latin typeface="Arial"/>
                            </a:rPr>
                            <a:t>Value</a:t>
                          </a:r>
                        </a:p>
                      </a:txBody>
                      <a:tcPr anchor="ctr"/>
                    </a:tc>
                    <a:tc>
                      <a:txBody>
                        <a:bodyPr/>
                        <a:lstStyle/>
                        <a:p>
                          <a:pPr algn="ctr"/>
                          <a:r>
                            <a:rPr lang="en-US" sz="1800">
                              <a:latin typeface="Arial"/>
                            </a:rPr>
                            <a:t>Rest</a:t>
                          </a:r>
                        </a:p>
                      </a:txBody>
                      <a:tcPr anchor="ctr"/>
                    </a:tc>
                    <a:extLst>
                      <a:ext uri="{0D108BD9-81ED-4DB2-BD59-A6C34878D82A}">
                        <a16:rowId xmlns:a16="http://schemas.microsoft.com/office/drawing/2014/main" val="3159296778"/>
                      </a:ext>
                    </a:extLst>
                  </a:tr>
                  <a:tr h="497738">
                    <a:tc>
                      <a:txBody>
                        <a:bodyPr/>
                        <a:lstStyle/>
                        <a:p>
                          <a:endParaRPr lang="en-US" sz="1800">
                            <a:latin typeface="Arial"/>
                          </a:endParaRPr>
                        </a:p>
                      </a:txBody>
                      <a:tcPr anchor="ctr"/>
                    </a:tc>
                    <a:tc>
                      <a:txBody>
                        <a:bodyPr/>
                        <a:lstStyle/>
                        <a:p>
                          <a:pPr algn="ctr"/>
                          <a:endParaRPr lang="en-US" sz="1800">
                            <a:latin typeface="Arial"/>
                          </a:endParaRPr>
                        </a:p>
                      </a:txBody>
                      <a:tcPr anchor="ctr"/>
                    </a:tc>
                    <a:tc>
                      <a:txBody>
                        <a:bodyPr/>
                        <a:lstStyle/>
                        <a:p>
                          <a:pPr lvl="0" algn="ctr">
                            <a:buNone/>
                          </a:pPr>
                          <a:endParaRPr lang="en-US" sz="1800">
                            <a:latin typeface="Arial"/>
                          </a:endParaRPr>
                        </a:p>
                      </a:txBody>
                      <a:tcPr anchor="ctr"/>
                    </a:tc>
                    <a:tc>
                      <a:txBody>
                        <a:bodyPr/>
                        <a:lstStyle/>
                        <a:p>
                          <a:pPr algn="ctr"/>
                          <a:endParaRPr lang="en-US" sz="1800">
                            <a:latin typeface="Arial"/>
                          </a:endParaRPr>
                        </a:p>
                      </a:txBody>
                      <a:tcPr anchor="ctr"/>
                    </a:tc>
                    <a:tc>
                      <a:txBody>
                        <a:bodyPr/>
                        <a:lstStyle/>
                        <a:p>
                          <a:endParaRPr lang="en-US" sz="1800">
                            <a:latin typeface="Arial"/>
                          </a:endParaRPr>
                        </a:p>
                      </a:txBody>
                      <a:tcPr anchor="ctr"/>
                    </a:tc>
                    <a:extLst>
                      <a:ext uri="{0D108BD9-81ED-4DB2-BD59-A6C34878D82A}">
                        <a16:rowId xmlns:a16="http://schemas.microsoft.com/office/drawing/2014/main" val="914960964"/>
                      </a:ext>
                    </a:extLst>
                  </a:tr>
                  <a:tr h="497738">
                    <a:tc>
                      <a:txBody>
                        <a:bodyPr/>
                        <a:lstStyle/>
                        <a:p>
                          <a:endParaRPr lang="en-US" sz="1800">
                            <a:latin typeface="Arial"/>
                          </a:endParaRPr>
                        </a:p>
                      </a:txBody>
                      <a:tcPr anchor="ctr"/>
                    </a:tc>
                    <a:tc>
                      <a:txBody>
                        <a:bodyPr/>
                        <a:lstStyle/>
                        <a:p>
                          <a:endParaRPr lang="en-US" sz="1800">
                            <a:latin typeface="Arial"/>
                          </a:endParaRPr>
                        </a:p>
                      </a:txBody>
                      <a:tcPr anchor="ctr"/>
                    </a:tc>
                    <a:tc>
                      <a:txBody>
                        <a:bodyPr/>
                        <a:lstStyle/>
                        <a:p>
                          <a:pPr lvl="0">
                            <a:buNone/>
                          </a:pPr>
                          <a:endParaRPr lang="en-US" sz="1800">
                            <a:latin typeface="Arial"/>
                          </a:endParaRPr>
                        </a:p>
                      </a:txBody>
                      <a:tcPr anchor="ctr"/>
                    </a:tc>
                    <a:tc>
                      <a:txBody>
                        <a:bodyPr/>
                        <a:lstStyle/>
                        <a:p>
                          <a:endParaRPr lang="en-US" sz="1800">
                            <a:latin typeface="Arial"/>
                          </a:endParaRPr>
                        </a:p>
                      </a:txBody>
                      <a:tcPr anchor="ctr"/>
                    </a:tc>
                    <a:tc>
                      <a:txBody>
                        <a:bodyPr/>
                        <a:lstStyle/>
                        <a:p>
                          <a:endParaRPr lang="en-US" sz="1800">
                            <a:latin typeface="Arial"/>
                          </a:endParaRPr>
                        </a:p>
                      </a:txBody>
                      <a:tcPr anchor="ctr"/>
                    </a:tc>
                    <a:extLst>
                      <a:ext uri="{0D108BD9-81ED-4DB2-BD59-A6C34878D82A}">
                        <a16:rowId xmlns:a16="http://schemas.microsoft.com/office/drawing/2014/main" val="1709125432"/>
                      </a:ext>
                    </a:extLst>
                  </a:tr>
                  <a:tr h="497738">
                    <a:tc>
                      <a:txBody>
                        <a:bodyPr/>
                        <a:lstStyle/>
                        <a:p>
                          <a:endParaRPr lang="en-US" sz="1800">
                            <a:latin typeface="Arial"/>
                          </a:endParaRPr>
                        </a:p>
                      </a:txBody>
                      <a:tcPr anchor="ctr"/>
                    </a:tc>
                    <a:tc>
                      <a:txBody>
                        <a:bodyPr/>
                        <a:lstStyle/>
                        <a:p>
                          <a:pPr algn="ctr"/>
                          <a:r>
                            <a:rPr lang="en-US" sz="1800">
                              <a:latin typeface="Arial"/>
                            </a:rPr>
                            <a:t>crotchet</a:t>
                          </a:r>
                        </a:p>
                      </a:txBody>
                      <a:tcPr anchor="ctr"/>
                    </a:tc>
                    <a:tc>
                      <a:txBody>
                        <a:bodyPr/>
                        <a:lstStyle/>
                        <a:p>
                          <a:pPr lvl="0" algn="ctr">
                            <a:buNone/>
                          </a:pPr>
                          <a:r>
                            <a:rPr lang="en-US" sz="1800">
                              <a:latin typeface="Arial"/>
                            </a:rPr>
                            <a:t>ta</a:t>
                          </a:r>
                        </a:p>
                      </a:txBody>
                      <a:tcPr anchor="ctr"/>
                    </a:tc>
                    <a:tc>
                      <a:txBody>
                        <a:bodyPr/>
                        <a:lstStyle/>
                        <a:p>
                          <a:pPr algn="ctr"/>
                          <a:r>
                            <a:rPr lang="en-US" sz="1800">
                              <a:latin typeface="Arial"/>
                            </a:rPr>
                            <a:t>1</a:t>
                          </a:r>
                        </a:p>
                      </a:txBody>
                      <a:tcPr anchor="ctr"/>
                    </a:tc>
                    <a:tc>
                      <a:txBody>
                        <a:bodyPr/>
                        <a:lstStyle/>
                        <a:p>
                          <a:endParaRPr lang="en-US" sz="1800">
                            <a:latin typeface="Arial"/>
                          </a:endParaRPr>
                        </a:p>
                      </a:txBody>
                      <a:tcPr anchor="ctr"/>
                    </a:tc>
                    <a:extLst>
                      <a:ext uri="{0D108BD9-81ED-4DB2-BD59-A6C34878D82A}">
                        <a16:rowId xmlns:a16="http://schemas.microsoft.com/office/drawing/2014/main" val="3875037924"/>
                      </a:ext>
                    </a:extLst>
                  </a:tr>
                  <a:tr h="605028">
                    <a:tc>
                      <a:txBody>
                        <a:bodyPr/>
                        <a:lstStyle/>
                        <a:p>
                          <a:pPr lvl="0" algn="ctr">
                            <a:buNone/>
                          </a:pPr>
                          <a:endParaRPr lang="en-US" sz="1800" b="0" i="0" u="none" strike="noStrike" noProof="0">
                            <a:solidFill>
                              <a:srgbClr val="22272B"/>
                            </a:solidFill>
                            <a:latin typeface="Arial"/>
                          </a:endParaRPr>
                        </a:p>
                      </a:txBody>
                      <a:tcPr anchor="ctr"/>
                    </a:tc>
                    <a:tc>
                      <a:txBody>
                        <a:bodyPr/>
                        <a:lstStyle/>
                        <a:p>
                          <a:pPr lvl="0" algn="ctr">
                            <a:lnSpc>
                              <a:spcPct val="100000"/>
                            </a:lnSpc>
                            <a:spcBef>
                              <a:spcPts val="0"/>
                            </a:spcBef>
                            <a:spcAft>
                              <a:spcPts val="0"/>
                            </a:spcAft>
                            <a:buNone/>
                          </a:pPr>
                          <a:r>
                            <a:rPr lang="en-US" sz="1800" b="0" i="0" u="none" strike="noStrike" noProof="0">
                              <a:solidFill>
                                <a:srgbClr val="22272B"/>
                              </a:solidFill>
                              <a:latin typeface="Arial"/>
                            </a:rPr>
                            <a:t>quaver</a:t>
                          </a:r>
                        </a:p>
                      </a:txBody>
                      <a:tcPr anchor="ctr"/>
                    </a:tc>
                    <a:tc>
                      <a:txBody>
                        <a:bodyPr/>
                        <a:lstStyle/>
                        <a:p>
                          <a:pPr lvl="0" algn="ctr">
                            <a:lnSpc>
                              <a:spcPct val="100000"/>
                            </a:lnSpc>
                            <a:spcBef>
                              <a:spcPts val="0"/>
                            </a:spcBef>
                            <a:spcAft>
                              <a:spcPts val="0"/>
                            </a:spcAft>
                            <a:buNone/>
                          </a:pPr>
                          <a:r>
                            <a:rPr lang="en-US" sz="1800" b="0" i="0" u="none" strike="noStrike" noProof="0" err="1">
                              <a:solidFill>
                                <a:srgbClr val="22272B"/>
                              </a:solidFill>
                              <a:latin typeface="Arial"/>
                            </a:rPr>
                            <a:t>ti</a:t>
                          </a:r>
                        </a:p>
                      </a:txBody>
                      <a:tcPr anchor="ctr"/>
                    </a:tc>
                    <a:tc>
                      <a:txBody>
                        <a:bodyPr/>
                        <a:lstStyle/>
                        <a:p>
                          <a:endParaRPr lang="en-US"/>
                        </a:p>
                      </a:txBody>
                      <a:tcPr anchor="ctr">
                        <a:blipFill>
                          <a:blip r:embed="rId4"/>
                          <a:stretch>
                            <a:fillRect l="-371127" t="-329167" r="-85915" b="-504167"/>
                          </a:stretch>
                        </a:blipFill>
                      </a:tcPr>
                    </a:tc>
                    <a:tc>
                      <a:txBody>
                        <a:bodyPr/>
                        <a:lstStyle/>
                        <a:p>
                          <a:endParaRPr lang="en-US" sz="1800">
                            <a:latin typeface="Arial"/>
                          </a:endParaRPr>
                        </a:p>
                      </a:txBody>
                      <a:tcPr anchor="ctr"/>
                    </a:tc>
                    <a:extLst>
                      <a:ext uri="{0D108BD9-81ED-4DB2-BD59-A6C34878D82A}">
                        <a16:rowId xmlns:a16="http://schemas.microsoft.com/office/drawing/2014/main" val="2834886110"/>
                      </a:ext>
                    </a:extLst>
                  </a:tr>
                  <a:tr h="619406">
                    <a:tc>
                      <a:txBody>
                        <a:bodyPr/>
                        <a:lstStyle/>
                        <a:p>
                          <a:pPr lvl="0" algn="ctr">
                            <a:buNone/>
                          </a:pPr>
                          <a:endParaRPr lang="en-US" sz="1800" b="0" i="0" u="none" strike="noStrike" noProof="0">
                            <a:solidFill>
                              <a:srgbClr val="22272B"/>
                            </a:solidFill>
                            <a:latin typeface="Arial"/>
                          </a:endParaRPr>
                        </a:p>
                      </a:txBody>
                      <a:tcPr anchor="ctr"/>
                    </a:tc>
                    <a:tc>
                      <a:txBody>
                        <a:bodyPr/>
                        <a:lstStyle/>
                        <a:p>
                          <a:pPr algn="ctr"/>
                          <a:r>
                            <a:rPr lang="en-US" sz="1800">
                              <a:latin typeface="Arial"/>
                            </a:rPr>
                            <a:t>pair of quavers</a:t>
                          </a:r>
                        </a:p>
                      </a:txBody>
                      <a:tcPr anchor="ctr"/>
                    </a:tc>
                    <a:tc>
                      <a:txBody>
                        <a:bodyPr/>
                        <a:lstStyle/>
                        <a:p>
                          <a:pPr lvl="0" algn="ctr">
                            <a:buNone/>
                          </a:pPr>
                          <a:r>
                            <a:rPr lang="en-US" sz="1800" err="1">
                              <a:latin typeface="Arial"/>
                            </a:rPr>
                            <a:t>ti-ti</a:t>
                          </a:r>
                        </a:p>
                      </a:txBody>
                      <a:tcPr anchor="ctr"/>
                    </a:tc>
                    <a:tc>
                      <a:txBody>
                        <a:bodyPr/>
                        <a:lstStyle/>
                        <a:p>
                          <a:endParaRPr lang="en-US"/>
                        </a:p>
                      </a:txBody>
                      <a:tcPr anchor="ctr">
                        <a:blipFill>
                          <a:blip r:embed="rId4"/>
                          <a:stretch>
                            <a:fillRect l="-371127" t="-420408" r="-85915" b="-393878"/>
                          </a:stretch>
                        </a:blipFill>
                      </a:tcPr>
                    </a:tc>
                    <a:tc>
                      <a:txBody>
                        <a:bodyPr/>
                        <a:lstStyle/>
                        <a:p>
                          <a:endParaRPr lang="en-US" sz="1800">
                            <a:latin typeface="Arial"/>
                          </a:endParaRPr>
                        </a:p>
                      </a:txBody>
                      <a:tcPr anchor="ctr"/>
                    </a:tc>
                    <a:extLst>
                      <a:ext uri="{0D108BD9-81ED-4DB2-BD59-A6C34878D82A}">
                        <a16:rowId xmlns:a16="http://schemas.microsoft.com/office/drawing/2014/main" val="339412541"/>
                      </a:ext>
                    </a:extLst>
                  </a:tr>
                  <a:tr h="508798">
                    <a:tc>
                      <a:txBody>
                        <a:bodyPr/>
                        <a:lstStyle/>
                        <a:p>
                          <a:endParaRPr lang="en-US" sz="1800">
                            <a:latin typeface="Arial"/>
                          </a:endParaRPr>
                        </a:p>
                      </a:txBody>
                      <a:tcPr anchor="ctr"/>
                    </a:tc>
                    <a:tc>
                      <a:txBody>
                        <a:bodyPr/>
                        <a:lstStyle/>
                        <a:p>
                          <a:pPr algn="ctr"/>
                          <a:r>
                            <a:rPr lang="en-US" sz="1800">
                              <a:latin typeface="Arial"/>
                            </a:rPr>
                            <a:t>semiquaver</a:t>
                          </a:r>
                        </a:p>
                      </a:txBody>
                      <a:tcPr anchor="ctr"/>
                    </a:tc>
                    <a:tc>
                      <a:txBody>
                        <a:bodyPr/>
                        <a:lstStyle/>
                        <a:p>
                          <a:pPr lvl="0" algn="ctr">
                            <a:buNone/>
                          </a:pPr>
                          <a:r>
                            <a:rPr lang="en-US" sz="1800">
                              <a:latin typeface="Arial"/>
                            </a:rPr>
                            <a:t>ka</a:t>
                          </a:r>
                        </a:p>
                      </a:txBody>
                      <a:tcPr anchor="ctr"/>
                    </a:tc>
                    <a:tc>
                      <a:txBody>
                        <a:bodyPr/>
                        <a:lstStyle/>
                        <a:p>
                          <a:endParaRPr lang="en-US"/>
                        </a:p>
                      </a:txBody>
                      <a:tcPr anchor="ctr">
                        <a:blipFill>
                          <a:blip r:embed="rId4"/>
                          <a:stretch>
                            <a:fillRect l="-371127" t="-637500" r="-85915" b="-382500"/>
                          </a:stretch>
                        </a:blipFill>
                      </a:tcPr>
                    </a:tc>
                    <a:tc>
                      <a:txBody>
                        <a:bodyPr/>
                        <a:lstStyle/>
                        <a:p>
                          <a:endParaRPr lang="en-US" sz="1800">
                            <a:latin typeface="Arial"/>
                          </a:endParaRPr>
                        </a:p>
                      </a:txBody>
                      <a:tcPr anchor="ctr"/>
                    </a:tc>
                    <a:extLst>
                      <a:ext uri="{0D108BD9-81ED-4DB2-BD59-A6C34878D82A}">
                        <a16:rowId xmlns:a16="http://schemas.microsoft.com/office/drawing/2014/main" val="583414050"/>
                      </a:ext>
                    </a:extLst>
                  </a:tr>
                  <a:tr h="575163">
                    <a:tc>
                      <a:txBody>
                        <a:bodyPr/>
                        <a:lstStyle/>
                        <a:p>
                          <a:pPr lvl="0">
                            <a:buNone/>
                          </a:pPr>
                          <a:endParaRPr lang="en-US" sz="1800">
                            <a:latin typeface="Arial"/>
                          </a:endParaRPr>
                        </a:p>
                      </a:txBody>
                      <a:tcPr anchor="ctr"/>
                    </a:tc>
                    <a:tc>
                      <a:txBody>
                        <a:bodyPr/>
                        <a:lstStyle/>
                        <a:p>
                          <a:pPr lvl="0" algn="ctr">
                            <a:buNone/>
                          </a:pPr>
                          <a:r>
                            <a:rPr lang="en-US" sz="1800">
                              <a:latin typeface="Arial"/>
                            </a:rPr>
                            <a:t>set of semiquavers</a:t>
                          </a:r>
                        </a:p>
                      </a:txBody>
                      <a:tcPr anchor="ctr"/>
                    </a:tc>
                    <a:tc>
                      <a:txBody>
                        <a:bodyPr/>
                        <a:lstStyle/>
                        <a:p>
                          <a:pPr lvl="0" algn="ctr">
                            <a:buNone/>
                          </a:pPr>
                          <a:r>
                            <a:rPr lang="en-US" sz="1800" err="1">
                              <a:latin typeface="Arial"/>
                            </a:rPr>
                            <a:t>ti</a:t>
                          </a:r>
                          <a:r>
                            <a:rPr lang="en-US" sz="1800">
                              <a:latin typeface="Arial"/>
                            </a:rPr>
                            <a:t>-ka </a:t>
                          </a:r>
                          <a:r>
                            <a:rPr lang="en-US" sz="1800" err="1">
                              <a:latin typeface="Arial"/>
                            </a:rPr>
                            <a:t>ti</a:t>
                          </a:r>
                          <a:r>
                            <a:rPr lang="en-US" sz="1800">
                              <a:latin typeface="Arial"/>
                            </a:rPr>
                            <a:t>-ka</a:t>
                          </a:r>
                        </a:p>
                      </a:txBody>
                      <a:tcPr anchor="ctr"/>
                    </a:tc>
                    <a:tc>
                      <a:txBody>
                        <a:bodyPr/>
                        <a:lstStyle/>
                        <a:p>
                          <a:endParaRPr lang="en-US"/>
                        </a:p>
                      </a:txBody>
                      <a:tcPr anchor="ctr">
                        <a:blipFill>
                          <a:blip r:embed="rId4"/>
                          <a:stretch>
                            <a:fillRect l="-371127" t="-655556" r="-85915" b="-240000"/>
                          </a:stretch>
                        </a:blipFill>
                      </a:tcPr>
                    </a:tc>
                    <a:tc>
                      <a:txBody>
                        <a:bodyPr/>
                        <a:lstStyle/>
                        <a:p>
                          <a:pPr lvl="0">
                            <a:buNone/>
                          </a:pPr>
                          <a:endParaRPr lang="en-US" sz="1800">
                            <a:latin typeface="Arial"/>
                          </a:endParaRPr>
                        </a:p>
                      </a:txBody>
                      <a:tcPr anchor="ctr"/>
                    </a:tc>
                    <a:extLst>
                      <a:ext uri="{0D108BD9-81ED-4DB2-BD59-A6C34878D82A}">
                        <a16:rowId xmlns:a16="http://schemas.microsoft.com/office/drawing/2014/main" val="494066762"/>
                      </a:ext>
                    </a:extLst>
                  </a:tr>
                  <a:tr h="674711">
                    <a:tc>
                      <a:txBody>
                        <a:bodyPr/>
                        <a:lstStyle/>
                        <a:p>
                          <a:pPr lvl="0">
                            <a:buNone/>
                          </a:pPr>
                          <a:endParaRPr lang="en-US" sz="1800">
                            <a:latin typeface="Arial"/>
                          </a:endParaRPr>
                        </a:p>
                      </a:txBody>
                      <a:tcPr anchor="ctr"/>
                    </a:tc>
                    <a:tc>
                      <a:txBody>
                        <a:bodyPr/>
                        <a:lstStyle/>
                        <a:p>
                          <a:pPr lvl="0" algn="ctr">
                            <a:buNone/>
                          </a:pPr>
                          <a:r>
                            <a:rPr lang="en-US" sz="1800" b="0" i="0" u="none" strike="noStrike" noProof="0">
                              <a:solidFill>
                                <a:srgbClr val="22272B"/>
                              </a:solidFill>
                              <a:latin typeface="Arial"/>
                            </a:rPr>
                            <a:t>pair of semiquavers  + a quaver</a:t>
                          </a:r>
                          <a:endParaRPr lang="en-US" sz="1800">
                            <a:latin typeface="Arial"/>
                          </a:endParaRPr>
                        </a:p>
                      </a:txBody>
                      <a:tcPr anchor="ctr"/>
                    </a:tc>
                    <a:tc>
                      <a:txBody>
                        <a:bodyPr/>
                        <a:lstStyle/>
                        <a:p>
                          <a:pPr lvl="0" algn="ctr">
                            <a:buNone/>
                          </a:pPr>
                          <a:r>
                            <a:rPr lang="en-US" sz="1800" b="0" i="0" u="none" strike="noStrike" noProof="0" err="1">
                              <a:solidFill>
                                <a:srgbClr val="22272B"/>
                              </a:solidFill>
                              <a:latin typeface="Arial"/>
                            </a:rPr>
                            <a:t>ti</a:t>
                          </a:r>
                          <a:r>
                            <a:rPr lang="en-US" sz="1800" b="0" i="0" u="none" strike="noStrike" noProof="0">
                              <a:solidFill>
                                <a:srgbClr val="22272B"/>
                              </a:solidFill>
                              <a:latin typeface="Arial"/>
                            </a:rPr>
                            <a:t>-ka </a:t>
                          </a:r>
                          <a:r>
                            <a:rPr lang="en-US" sz="1800" b="0" i="0" u="none" strike="noStrike" noProof="0" err="1">
                              <a:solidFill>
                                <a:srgbClr val="22272B"/>
                              </a:solidFill>
                              <a:latin typeface="Arial"/>
                            </a:rPr>
                            <a:t>ti</a:t>
                          </a:r>
                        </a:p>
                      </a:txBody>
                      <a:tcPr anchor="ctr"/>
                    </a:tc>
                    <a:tc>
                      <a:txBody>
                        <a:bodyPr/>
                        <a:lstStyle/>
                        <a:p>
                          <a:endParaRPr lang="en-US"/>
                        </a:p>
                      </a:txBody>
                      <a:tcPr anchor="ctr">
                        <a:blipFill>
                          <a:blip r:embed="rId4"/>
                          <a:stretch>
                            <a:fillRect l="-371127" t="-629630" r="-85915" b="-100000"/>
                          </a:stretch>
                        </a:blipFill>
                      </a:tcPr>
                    </a:tc>
                    <a:tc>
                      <a:txBody>
                        <a:bodyPr/>
                        <a:lstStyle/>
                        <a:p>
                          <a:pPr lvl="0">
                            <a:buNone/>
                          </a:pPr>
                          <a:endParaRPr lang="en-US" sz="1800">
                            <a:latin typeface="Arial"/>
                          </a:endParaRPr>
                        </a:p>
                      </a:txBody>
                      <a:tcPr anchor="ctr"/>
                    </a:tc>
                    <a:extLst>
                      <a:ext uri="{0D108BD9-81ED-4DB2-BD59-A6C34878D82A}">
                        <a16:rowId xmlns:a16="http://schemas.microsoft.com/office/drawing/2014/main" val="475269823"/>
                      </a:ext>
                    </a:extLst>
                  </a:tr>
                  <a:tr h="674711">
                    <a:tc>
                      <a:txBody>
                        <a:bodyPr/>
                        <a:lstStyle/>
                        <a:p>
                          <a:pPr lvl="0">
                            <a:buNone/>
                          </a:pPr>
                          <a:endParaRPr lang="en-US" sz="1800" dirty="0">
                            <a:latin typeface="Arial"/>
                          </a:endParaRPr>
                        </a:p>
                      </a:txBody>
                      <a:tcPr anchor="ctr"/>
                    </a:tc>
                    <a:tc>
                      <a:txBody>
                        <a:bodyPr/>
                        <a:lstStyle/>
                        <a:p>
                          <a:pPr lvl="0" algn="ctr">
                            <a:buNone/>
                          </a:pPr>
                          <a:r>
                            <a:rPr lang="en-US" sz="1800" b="0" i="0" u="none" strike="noStrike" noProof="0" dirty="0">
                              <a:solidFill>
                                <a:srgbClr val="22272B"/>
                              </a:solidFill>
                              <a:latin typeface="Arial"/>
                            </a:rPr>
                            <a:t>quaver and 2 semiquavers</a:t>
                          </a:r>
                          <a:endParaRPr lang="en-US" sz="1800" dirty="0">
                            <a:latin typeface="Arial"/>
                          </a:endParaRPr>
                        </a:p>
                      </a:txBody>
                      <a:tcPr anchor="ctr"/>
                    </a:tc>
                    <a:tc>
                      <a:txBody>
                        <a:bodyPr/>
                        <a:lstStyle/>
                        <a:p>
                          <a:pPr lvl="0" algn="ctr">
                            <a:buNone/>
                          </a:pPr>
                          <a:r>
                            <a:rPr lang="en-US" sz="1800" b="0" i="0" u="none" strike="noStrike" noProof="0" dirty="0" err="1">
                              <a:solidFill>
                                <a:srgbClr val="22272B"/>
                              </a:solidFill>
                              <a:latin typeface="Arial"/>
                            </a:rPr>
                            <a:t>ti</a:t>
                          </a:r>
                          <a:r>
                            <a:rPr lang="en-US" sz="1800" b="0" i="0" u="none" strike="noStrike" noProof="0" dirty="0">
                              <a:solidFill>
                                <a:srgbClr val="22272B"/>
                              </a:solidFill>
                              <a:latin typeface="Arial"/>
                            </a:rPr>
                            <a:t> </a:t>
                          </a:r>
                          <a:r>
                            <a:rPr lang="en-US" sz="1800" b="0" i="0" u="none" strike="noStrike" noProof="0" dirty="0" err="1">
                              <a:solidFill>
                                <a:srgbClr val="22272B"/>
                              </a:solidFill>
                              <a:latin typeface="Arial"/>
                            </a:rPr>
                            <a:t>ti</a:t>
                          </a:r>
                          <a:r>
                            <a:rPr lang="en-US" sz="1800" b="0" i="0" u="none" strike="noStrike" noProof="0" dirty="0">
                              <a:solidFill>
                                <a:srgbClr val="22272B"/>
                              </a:solidFill>
                              <a:latin typeface="Arial"/>
                            </a:rPr>
                            <a:t>-ka</a:t>
                          </a:r>
                        </a:p>
                      </a:txBody>
                      <a:tcPr anchor="ctr"/>
                    </a:tc>
                    <a:tc>
                      <a:txBody>
                        <a:bodyPr/>
                        <a:lstStyle/>
                        <a:p>
                          <a:endParaRPr lang="en-US"/>
                        </a:p>
                      </a:txBody>
                      <a:tcPr anchor="ctr">
                        <a:blipFill>
                          <a:blip r:embed="rId4"/>
                          <a:stretch>
                            <a:fillRect l="-371127" t="-743396" r="-85915" b="-1887"/>
                          </a:stretch>
                        </a:blipFill>
                      </a:tcPr>
                    </a:tc>
                    <a:tc>
                      <a:txBody>
                        <a:bodyPr/>
                        <a:lstStyle/>
                        <a:p>
                          <a:pPr lvl="0">
                            <a:buNone/>
                          </a:pPr>
                          <a:endParaRPr lang="en-US" sz="1800" dirty="0">
                            <a:latin typeface="Arial"/>
                          </a:endParaRPr>
                        </a:p>
                      </a:txBody>
                      <a:tcPr anchor="ctr"/>
                    </a:tc>
                    <a:extLst>
                      <a:ext uri="{0D108BD9-81ED-4DB2-BD59-A6C34878D82A}">
                        <a16:rowId xmlns:a16="http://schemas.microsoft.com/office/drawing/2014/main" val="430074025"/>
                      </a:ext>
                    </a:extLst>
                  </a:tr>
                </a:tbl>
              </a:graphicData>
            </a:graphic>
          </p:graphicFrame>
        </mc:Fallback>
      </mc:AlternateContent>
      <p:pic>
        <p:nvPicPr>
          <p:cNvPr id="38" name="Picture 37" descr="A crotchet note.">
            <a:extLst>
              <a:ext uri="{FF2B5EF4-FFF2-40B4-BE49-F238E27FC236}">
                <a16:creationId xmlns:a16="http://schemas.microsoft.com/office/drawing/2014/main" id="{2A83FD25-2F53-4F9B-BCF1-87AF409B1405}"/>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14605" y="2500915"/>
            <a:ext cx="194856" cy="450937"/>
          </a:xfrm>
          <a:prstGeom prst="rect">
            <a:avLst/>
          </a:prstGeom>
        </p:spPr>
      </p:pic>
      <p:pic>
        <p:nvPicPr>
          <p:cNvPr id="43" name="Picture 42" descr="A crotchet rest.">
            <a:extLst>
              <a:ext uri="{FF2B5EF4-FFF2-40B4-BE49-F238E27FC236}">
                <a16:creationId xmlns:a16="http://schemas.microsoft.com/office/drawing/2014/main" id="{7DC7F2A8-8F76-6723-02D0-9BC66A5181E9}"/>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9499549" y="2541754"/>
            <a:ext cx="135347" cy="409185"/>
          </a:xfrm>
          <a:prstGeom prst="rect">
            <a:avLst/>
          </a:prstGeom>
        </p:spPr>
      </p:pic>
      <p:pic>
        <p:nvPicPr>
          <p:cNvPr id="39" name="Picture 38" descr="A quaver note with a singe tail off to the right.">
            <a:extLst>
              <a:ext uri="{FF2B5EF4-FFF2-40B4-BE49-F238E27FC236}">
                <a16:creationId xmlns:a16="http://schemas.microsoft.com/office/drawing/2014/main" id="{765617A0-4AB3-E2B0-1BEA-90B1D8CB3B21}"/>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725982" y="3042470"/>
            <a:ext cx="263308" cy="470509"/>
          </a:xfrm>
          <a:prstGeom prst="rect">
            <a:avLst/>
          </a:prstGeom>
        </p:spPr>
      </p:pic>
      <p:pic>
        <p:nvPicPr>
          <p:cNvPr id="44" name="Picture 43" descr="A quaver rest that looks like a backwards seven.">
            <a:extLst>
              <a:ext uri="{FF2B5EF4-FFF2-40B4-BE49-F238E27FC236}">
                <a16:creationId xmlns:a16="http://schemas.microsoft.com/office/drawing/2014/main" id="{14611D18-AA98-2184-6D2B-9D56049380CC}"/>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9457359" y="3084941"/>
            <a:ext cx="198851" cy="349424"/>
          </a:xfrm>
          <a:prstGeom prst="rect">
            <a:avLst/>
          </a:prstGeom>
        </p:spPr>
      </p:pic>
      <p:pic>
        <p:nvPicPr>
          <p:cNvPr id="40" name="Picture 39" descr="A pair of quavers.">
            <a:extLst>
              <a:ext uri="{FF2B5EF4-FFF2-40B4-BE49-F238E27FC236}">
                <a16:creationId xmlns:a16="http://schemas.microsoft.com/office/drawing/2014/main" id="{C371A7CE-FB34-1597-C4B6-A2A086D7A951}"/>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627017" y="3656703"/>
            <a:ext cx="452111" cy="446239"/>
          </a:xfrm>
          <a:prstGeom prst="rect">
            <a:avLst/>
          </a:prstGeom>
        </p:spPr>
      </p:pic>
      <p:pic>
        <p:nvPicPr>
          <p:cNvPr id="45" name="Picture 44" descr="A crotchet rest.">
            <a:extLst>
              <a:ext uri="{FF2B5EF4-FFF2-40B4-BE49-F238E27FC236}">
                <a16:creationId xmlns:a16="http://schemas.microsoft.com/office/drawing/2014/main" id="{A164A7C3-DBE1-7AD6-1ACE-05248D0B7F4A}"/>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9499547" y="3650959"/>
            <a:ext cx="135347" cy="409185"/>
          </a:xfrm>
          <a:prstGeom prst="rect">
            <a:avLst/>
          </a:prstGeom>
        </p:spPr>
      </p:pic>
      <p:pic>
        <p:nvPicPr>
          <p:cNvPr id="41" name="Picture 40" descr="A semiquaver note with 2 tails off to the right.">
            <a:extLst>
              <a:ext uri="{FF2B5EF4-FFF2-40B4-BE49-F238E27FC236}">
                <a16:creationId xmlns:a16="http://schemas.microsoft.com/office/drawing/2014/main" id="{1BDD80DB-1358-8C4F-3AD8-37EF8D38CBD1}"/>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715612" y="4191277"/>
            <a:ext cx="332071" cy="475207"/>
          </a:xfrm>
          <a:prstGeom prst="rect">
            <a:avLst/>
          </a:prstGeom>
        </p:spPr>
      </p:pic>
      <p:pic>
        <p:nvPicPr>
          <p:cNvPr id="47" name="Picture 46" descr="Semiquaver rest – looks like a backwards seven with 2 tails off to the left.">
            <a:extLst>
              <a:ext uri="{FF2B5EF4-FFF2-40B4-BE49-F238E27FC236}">
                <a16:creationId xmlns:a16="http://schemas.microsoft.com/office/drawing/2014/main" id="{0B93F98E-3A35-42DC-5963-9EEA5D01DF93}"/>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9408036" y="4277005"/>
            <a:ext cx="318372" cy="391438"/>
          </a:xfrm>
          <a:prstGeom prst="rect">
            <a:avLst/>
          </a:prstGeom>
        </p:spPr>
      </p:pic>
      <p:pic>
        <p:nvPicPr>
          <p:cNvPr id="9" name="Picture 8" descr="A set of semiquavers.">
            <a:extLst>
              <a:ext uri="{FF2B5EF4-FFF2-40B4-BE49-F238E27FC236}">
                <a16:creationId xmlns:a16="http://schemas.microsoft.com/office/drawing/2014/main" id="{28C1755F-C27D-4D72-F095-37B6855661A3}"/>
              </a:ext>
            </a:extLst>
          </p:cNvPr>
          <p:cNvPicPr>
            <a:picLocks noChangeAspect="1" noChangeArrowheads="1"/>
          </p:cNvPicPr>
          <p:nvPr/>
        </p:nvPicPr>
        <p:blipFill>
          <a:blip r:embed="rId12" cstate="hqprint">
            <a:extLst>
              <a:ext uri="{28A0092B-C50C-407E-A947-70E740481C1C}">
                <a14:useLocalDpi xmlns:a14="http://schemas.microsoft.com/office/drawing/2010/main"/>
              </a:ext>
            </a:extLst>
          </a:blip>
          <a:srcRect/>
          <a:stretch>
            <a:fillRect/>
          </a:stretch>
        </p:blipFill>
        <p:spPr bwMode="auto">
          <a:xfrm>
            <a:off x="463732" y="4824810"/>
            <a:ext cx="822146" cy="357455"/>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descr="A crotchet rest.">
            <a:extLst>
              <a:ext uri="{FF2B5EF4-FFF2-40B4-BE49-F238E27FC236}">
                <a16:creationId xmlns:a16="http://schemas.microsoft.com/office/drawing/2014/main" id="{E241734A-FC7B-6B8C-64E1-FEB93E737EE2}"/>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9499548" y="4810528"/>
            <a:ext cx="135347" cy="409185"/>
          </a:xfrm>
          <a:prstGeom prst="rect">
            <a:avLst/>
          </a:prstGeom>
        </p:spPr>
      </p:pic>
      <p:pic>
        <p:nvPicPr>
          <p:cNvPr id="5" name="Picture 4" descr="A pair of semiquaver notes joined to a quaver note.">
            <a:extLst>
              <a:ext uri="{FF2B5EF4-FFF2-40B4-BE49-F238E27FC236}">
                <a16:creationId xmlns:a16="http://schemas.microsoft.com/office/drawing/2014/main" id="{01AD80CA-1562-6424-16BF-BF1B6EE0C566}"/>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486812" y="5403740"/>
            <a:ext cx="619125" cy="456228"/>
          </a:xfrm>
          <a:prstGeom prst="rect">
            <a:avLst/>
          </a:prstGeom>
        </p:spPr>
      </p:pic>
      <p:pic>
        <p:nvPicPr>
          <p:cNvPr id="2" name="Picture 1" descr="A crotchet rest.">
            <a:extLst>
              <a:ext uri="{FF2B5EF4-FFF2-40B4-BE49-F238E27FC236}">
                <a16:creationId xmlns:a16="http://schemas.microsoft.com/office/drawing/2014/main" id="{ED5C7325-86BF-4AF7-F563-D4B8696C7465}"/>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9491850" y="5434540"/>
            <a:ext cx="135347" cy="409185"/>
          </a:xfrm>
          <a:prstGeom prst="rect">
            <a:avLst/>
          </a:prstGeom>
        </p:spPr>
      </p:pic>
      <p:pic>
        <p:nvPicPr>
          <p:cNvPr id="7" name="Picture 6" descr="A quaver note joined to a pair of semiquaver notes.">
            <a:extLst>
              <a:ext uri="{FF2B5EF4-FFF2-40B4-BE49-F238E27FC236}">
                <a16:creationId xmlns:a16="http://schemas.microsoft.com/office/drawing/2014/main" id="{A30C2734-C076-FC39-9E8C-BCA4B0DBF1AE}"/>
              </a:ext>
            </a:extLst>
          </p:cNvPr>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a:off x="530914" y="6098238"/>
            <a:ext cx="588072" cy="438413"/>
          </a:xfrm>
          <a:prstGeom prst="rect">
            <a:avLst/>
          </a:prstGeom>
        </p:spPr>
      </p:pic>
      <p:pic>
        <p:nvPicPr>
          <p:cNvPr id="4" name="Picture 3" descr="A crotchet rest.">
            <a:extLst>
              <a:ext uri="{FF2B5EF4-FFF2-40B4-BE49-F238E27FC236}">
                <a16:creationId xmlns:a16="http://schemas.microsoft.com/office/drawing/2014/main" id="{99EC265F-6D18-2DF7-33D4-4E2854C0D966}"/>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9491850" y="6114401"/>
            <a:ext cx="135347" cy="409185"/>
          </a:xfrm>
          <a:prstGeom prst="rect">
            <a:avLst/>
          </a:prstGeom>
        </p:spPr>
      </p:pic>
      <p:sp>
        <p:nvSpPr>
          <p:cNvPr id="3" name="Slide Number Placeholder 2">
            <a:extLst>
              <a:ext uri="{FF2B5EF4-FFF2-40B4-BE49-F238E27FC236}">
                <a16:creationId xmlns:a16="http://schemas.microsoft.com/office/drawing/2014/main" id="{214FD959-8CE8-C6B3-BA9D-FFD53EED838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dirty="0" smtClean="0"/>
              <a:pPr/>
              <a:t>32</a:t>
            </a:fld>
            <a:endParaRPr lang="en-AU"/>
          </a:p>
        </p:txBody>
      </p:sp>
    </p:spTree>
    <p:extLst>
      <p:ext uri="{BB962C8B-B14F-4D97-AF65-F5344CB8AC3E}">
        <p14:creationId xmlns:p14="http://schemas.microsoft.com/office/powerpoint/2010/main" val="461106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96A697DB-EA13-AE4F-507E-61E8A2CA5129}"/>
              </a:ext>
              <a:ext uri="{C183D7F6-B498-43B3-948B-1728B52AA6E4}">
                <adec:decorative xmlns:adec="http://schemas.microsoft.com/office/drawing/2017/decorative" val="1"/>
              </a:ext>
            </a:extLst>
          </p:cNvPr>
          <p:cNvPicPr>
            <a:picLocks noGrp="1" noChangeAspect="1"/>
          </p:cNvPicPr>
          <p:nvPr>
            <p:ph type="pic" sz="quarter" idx="13"/>
          </p:nvPr>
        </p:nvPicPr>
        <p:blipFill>
          <a:blip r:embed="rId2">
            <a:extLst>
              <a:ext uri="{28A0092B-C50C-407E-A947-70E740481C1C}">
                <a14:useLocalDpi xmlns:a14="http://schemas.microsoft.com/office/drawing/2010/main"/>
              </a:ext>
            </a:extLst>
          </a:blip>
          <a:srcRect/>
          <a:stretch>
            <a:fillRect/>
          </a:stretch>
        </p:blipFill>
        <p:spPr>
          <a:xfrm>
            <a:off x="-19794" y="0"/>
            <a:ext cx="5040000" cy="6858000"/>
          </a:xfrm>
          <a:prstGeom prst="rect">
            <a:avLst/>
          </a:prstGeom>
        </p:spPr>
      </p:pic>
      <p:sp>
        <p:nvSpPr>
          <p:cNvPr id="6" name="Title 5">
            <a:extLst>
              <a:ext uri="{FF2B5EF4-FFF2-40B4-BE49-F238E27FC236}">
                <a16:creationId xmlns:a16="http://schemas.microsoft.com/office/drawing/2014/main" id="{63290A75-45AB-4E6A-E3B7-69C3B9062C26}"/>
              </a:ext>
            </a:extLst>
          </p:cNvPr>
          <p:cNvSpPr>
            <a:spLocks noGrp="1"/>
          </p:cNvSpPr>
          <p:nvPr>
            <p:ph type="title"/>
          </p:nvPr>
        </p:nvSpPr>
        <p:spPr/>
        <p:txBody>
          <a:bodyPr/>
          <a:lstStyle/>
          <a:p>
            <a:r>
              <a:rPr lang="en-AU" dirty="0">
                <a:latin typeface="Arial"/>
                <a:cs typeface="Arial"/>
              </a:rPr>
              <a:t>Suburban rhythms</a:t>
            </a:r>
          </a:p>
        </p:txBody>
      </p:sp>
      <p:graphicFrame>
        <p:nvGraphicFramePr>
          <p:cNvPr id="11" name="Table 10">
            <a:extLst>
              <a:ext uri="{FF2B5EF4-FFF2-40B4-BE49-F238E27FC236}">
                <a16:creationId xmlns:a16="http://schemas.microsoft.com/office/drawing/2014/main" id="{0DD0CAC1-A820-E335-6D1E-D00DFD3DBEAA}"/>
              </a:ext>
            </a:extLst>
          </p:cNvPr>
          <p:cNvGraphicFramePr>
            <a:graphicFrameLocks noGrp="1"/>
          </p:cNvGraphicFramePr>
          <p:nvPr>
            <p:extLst>
              <p:ext uri="{D42A27DB-BD31-4B8C-83A1-F6EECF244321}">
                <p14:modId xmlns:p14="http://schemas.microsoft.com/office/powerpoint/2010/main" val="2214720694"/>
              </p:ext>
            </p:extLst>
          </p:nvPr>
        </p:nvGraphicFramePr>
        <p:xfrm>
          <a:off x="5399998" y="1812533"/>
          <a:ext cx="6458627" cy="4190120"/>
        </p:xfrm>
        <a:graphic>
          <a:graphicData uri="http://schemas.openxmlformats.org/drawingml/2006/table">
            <a:tbl>
              <a:tblPr firstRow="1" bandRow="1">
                <a:tableStyleId>{ED083AE6-46FA-4A59-8FB0-9F97EB10719F}</a:tableStyleId>
              </a:tblPr>
              <a:tblGrid>
                <a:gridCol w="1632900">
                  <a:extLst>
                    <a:ext uri="{9D8B030D-6E8A-4147-A177-3AD203B41FA5}">
                      <a16:colId xmlns:a16="http://schemas.microsoft.com/office/drawing/2014/main" val="1152640324"/>
                    </a:ext>
                  </a:extLst>
                </a:gridCol>
                <a:gridCol w="3396977">
                  <a:extLst>
                    <a:ext uri="{9D8B030D-6E8A-4147-A177-3AD203B41FA5}">
                      <a16:colId xmlns:a16="http://schemas.microsoft.com/office/drawing/2014/main" val="1191802369"/>
                    </a:ext>
                  </a:extLst>
                </a:gridCol>
                <a:gridCol w="1428750">
                  <a:extLst>
                    <a:ext uri="{9D8B030D-6E8A-4147-A177-3AD203B41FA5}">
                      <a16:colId xmlns:a16="http://schemas.microsoft.com/office/drawing/2014/main" val="1375911442"/>
                    </a:ext>
                  </a:extLst>
                </a:gridCol>
              </a:tblGrid>
              <a:tr h="496606">
                <a:tc>
                  <a:txBody>
                    <a:bodyPr/>
                    <a:lstStyle/>
                    <a:p>
                      <a:pPr algn="ctr"/>
                      <a:r>
                        <a:rPr lang="en-US" sz="1800">
                          <a:latin typeface="Arial"/>
                        </a:rPr>
                        <a:t>Note</a:t>
                      </a:r>
                    </a:p>
                  </a:txBody>
                  <a:tcPr anchor="ctr"/>
                </a:tc>
                <a:tc>
                  <a:txBody>
                    <a:bodyPr/>
                    <a:lstStyle/>
                    <a:p>
                      <a:pPr algn="ctr"/>
                      <a:r>
                        <a:rPr lang="en-US" sz="1800">
                          <a:latin typeface="Arial"/>
                        </a:rPr>
                        <a:t>Suburb name</a:t>
                      </a:r>
                    </a:p>
                  </a:txBody>
                  <a:tcPr anchor="ctr"/>
                </a:tc>
                <a:tc>
                  <a:txBody>
                    <a:bodyPr/>
                    <a:lstStyle/>
                    <a:p>
                      <a:pPr algn="ctr"/>
                      <a:r>
                        <a:rPr lang="en-US" sz="1800" dirty="0">
                          <a:latin typeface="Arial"/>
                        </a:rPr>
                        <a:t>Value</a:t>
                      </a:r>
                    </a:p>
                  </a:txBody>
                  <a:tcPr anchor="ctr"/>
                </a:tc>
                <a:extLst>
                  <a:ext uri="{0D108BD9-81ED-4DB2-BD59-A6C34878D82A}">
                    <a16:rowId xmlns:a16="http://schemas.microsoft.com/office/drawing/2014/main" val="3159296778"/>
                  </a:ext>
                </a:extLst>
              </a:tr>
              <a:tr h="496606">
                <a:tc>
                  <a:txBody>
                    <a:bodyPr/>
                    <a:lstStyle/>
                    <a:p>
                      <a:endParaRPr lang="en-US" sz="1800"/>
                    </a:p>
                  </a:txBody>
                  <a:tcPr anchor="ctr"/>
                </a:tc>
                <a:tc>
                  <a:txBody>
                    <a:bodyPr/>
                    <a:lstStyle/>
                    <a:p>
                      <a:pPr algn="ctr"/>
                      <a:r>
                        <a:rPr lang="en-US" sz="1800" dirty="0">
                          <a:latin typeface="Arial"/>
                        </a:rPr>
                        <a:t>Bourke</a:t>
                      </a:r>
                    </a:p>
                  </a:txBody>
                  <a:tcPr anchor="ctr"/>
                </a:tc>
                <a:tc>
                  <a:txBody>
                    <a:bodyPr/>
                    <a:lstStyle/>
                    <a:p>
                      <a:pPr algn="ctr"/>
                      <a:r>
                        <a:rPr lang="en-US" sz="1800" dirty="0">
                          <a:latin typeface="Arial"/>
                        </a:rPr>
                        <a:t>1</a:t>
                      </a:r>
                    </a:p>
                  </a:txBody>
                  <a:tcPr anchor="ctr"/>
                </a:tc>
                <a:extLst>
                  <a:ext uri="{0D108BD9-81ED-4DB2-BD59-A6C34878D82A}">
                    <a16:rowId xmlns:a16="http://schemas.microsoft.com/office/drawing/2014/main" val="3875037924"/>
                  </a:ext>
                </a:extLst>
              </a:tr>
              <a:tr h="610413">
                <a:tc>
                  <a:txBody>
                    <a:bodyPr/>
                    <a:lstStyle/>
                    <a:p>
                      <a:pPr lvl="0" algn="ctr">
                        <a:buNone/>
                      </a:pPr>
                      <a:endParaRPr lang="en-US" sz="1800" b="0" i="0" u="none" strike="noStrike" noProof="0">
                        <a:solidFill>
                          <a:srgbClr val="22272B"/>
                        </a:solidFill>
                        <a:latin typeface="MS UI Gothic"/>
                      </a:endParaRPr>
                    </a:p>
                  </a:txBody>
                  <a:tcPr anchor="ctr"/>
                </a:tc>
                <a:tc>
                  <a:txBody>
                    <a:bodyPr/>
                    <a:lstStyle/>
                    <a:p>
                      <a:pPr algn="ctr"/>
                      <a:r>
                        <a:rPr lang="en-US" sz="1800">
                          <a:latin typeface="Arial"/>
                        </a:rPr>
                        <a:t>Syd-ney</a:t>
                      </a:r>
                      <a:endParaRPr lang="en-US" sz="1800" err="1">
                        <a:latin typeface="Arial"/>
                      </a:endParaRPr>
                    </a:p>
                  </a:txBody>
                  <a:tcPr anchor="ctr"/>
                </a:tc>
                <a:tc>
                  <a:txBody>
                    <a:bodyPr/>
                    <a:lstStyle/>
                    <a:p>
                      <a:pPr algn="ctr"/>
                      <a:r>
                        <a:rPr lang="en-US" sz="1800" dirty="0">
                          <a:latin typeface="Arial"/>
                        </a:rPr>
                        <a:t>1 </a:t>
                      </a:r>
                    </a:p>
                  </a:txBody>
                  <a:tcPr anchor="ctr"/>
                </a:tc>
                <a:extLst>
                  <a:ext uri="{0D108BD9-81ED-4DB2-BD59-A6C34878D82A}">
                    <a16:rowId xmlns:a16="http://schemas.microsoft.com/office/drawing/2014/main" val="339412541"/>
                  </a:ext>
                </a:extLst>
              </a:tr>
              <a:tr h="569029">
                <a:tc>
                  <a:txBody>
                    <a:bodyPr/>
                    <a:lstStyle/>
                    <a:p>
                      <a:pPr lvl="0">
                        <a:buNone/>
                      </a:pPr>
                      <a:endParaRPr lang="en-US" sz="1800"/>
                    </a:p>
                  </a:txBody>
                  <a:tcPr anchor="ctr"/>
                </a:tc>
                <a:tc>
                  <a:txBody>
                    <a:bodyPr/>
                    <a:lstStyle/>
                    <a:p>
                      <a:pPr lvl="0" algn="ctr">
                        <a:buNone/>
                      </a:pPr>
                      <a:r>
                        <a:rPr lang="en-US" sz="1800">
                          <a:latin typeface="Arial"/>
                        </a:rPr>
                        <a:t>Me-re-we-ther</a:t>
                      </a:r>
                      <a:endParaRPr lang="en-US" sz="1800" err="1">
                        <a:latin typeface="Arial"/>
                      </a:endParaRPr>
                    </a:p>
                  </a:txBody>
                  <a:tcPr anchor="ctr"/>
                </a:tc>
                <a:tc>
                  <a:txBody>
                    <a:bodyPr/>
                    <a:lstStyle/>
                    <a:p>
                      <a:pPr lvl="0" algn="ctr">
                        <a:buNone/>
                      </a:pPr>
                      <a:r>
                        <a:rPr lang="en-US" sz="1800" dirty="0">
                          <a:latin typeface="Arial"/>
                        </a:rPr>
                        <a:t>1 </a:t>
                      </a:r>
                    </a:p>
                  </a:txBody>
                  <a:tcPr anchor="ctr"/>
                </a:tc>
                <a:extLst>
                  <a:ext uri="{0D108BD9-81ED-4DB2-BD59-A6C34878D82A}">
                    <a16:rowId xmlns:a16="http://schemas.microsoft.com/office/drawing/2014/main" val="494066762"/>
                  </a:ext>
                </a:extLst>
              </a:tr>
              <a:tr h="672489">
                <a:tc>
                  <a:txBody>
                    <a:bodyPr/>
                    <a:lstStyle/>
                    <a:p>
                      <a:pPr lvl="0">
                        <a:buNone/>
                      </a:pPr>
                      <a:endParaRPr lang="en-US" sz="1800"/>
                    </a:p>
                  </a:txBody>
                  <a:tcPr anchor="ctr"/>
                </a:tc>
                <a:tc>
                  <a:txBody>
                    <a:bodyPr/>
                    <a:lstStyle/>
                    <a:p>
                      <a:pPr lvl="0" algn="ctr">
                        <a:buNone/>
                      </a:pPr>
                      <a:r>
                        <a:rPr lang="en-US" sz="1800" b="0" i="0" u="none" strike="noStrike" noProof="0">
                          <a:solidFill>
                            <a:srgbClr val="22272B"/>
                          </a:solidFill>
                          <a:latin typeface="Arial"/>
                        </a:rPr>
                        <a:t>Arm-i-dale</a:t>
                      </a:r>
                    </a:p>
                  </a:txBody>
                  <a:tcPr anchor="ctr"/>
                </a:tc>
                <a:tc>
                  <a:txBody>
                    <a:bodyPr/>
                    <a:lstStyle/>
                    <a:p>
                      <a:pPr lvl="0" algn="ctr">
                        <a:buNone/>
                      </a:pPr>
                      <a:r>
                        <a:rPr lang="en-US" sz="1800" dirty="0">
                          <a:latin typeface="Arial"/>
                        </a:rPr>
                        <a:t>1 </a:t>
                      </a:r>
                    </a:p>
                  </a:txBody>
                  <a:tcPr anchor="ctr"/>
                </a:tc>
                <a:extLst>
                  <a:ext uri="{0D108BD9-81ED-4DB2-BD59-A6C34878D82A}">
                    <a16:rowId xmlns:a16="http://schemas.microsoft.com/office/drawing/2014/main" val="475269823"/>
                  </a:ext>
                </a:extLst>
              </a:tr>
              <a:tr h="672489">
                <a:tc>
                  <a:txBody>
                    <a:bodyPr/>
                    <a:lstStyle/>
                    <a:p>
                      <a:pPr lvl="0">
                        <a:buNone/>
                      </a:pPr>
                      <a:endParaRPr lang="en-US" sz="1800"/>
                    </a:p>
                  </a:txBody>
                  <a:tcPr anchor="ctr"/>
                </a:tc>
                <a:tc>
                  <a:txBody>
                    <a:bodyPr/>
                    <a:lstStyle/>
                    <a:p>
                      <a:pPr lvl="0" algn="ctr">
                        <a:buNone/>
                      </a:pPr>
                      <a:r>
                        <a:rPr lang="en-US" sz="1800" b="0" i="0" u="none" strike="noStrike" noProof="0">
                          <a:solidFill>
                            <a:srgbClr val="22272B"/>
                          </a:solidFill>
                          <a:latin typeface="Arial"/>
                        </a:rPr>
                        <a:t>Coffs Har-bour </a:t>
                      </a:r>
                    </a:p>
                  </a:txBody>
                  <a:tcPr anchor="ctr"/>
                </a:tc>
                <a:tc>
                  <a:txBody>
                    <a:bodyPr/>
                    <a:lstStyle/>
                    <a:p>
                      <a:pPr lvl="0" algn="ctr">
                        <a:buNone/>
                      </a:pPr>
                      <a:r>
                        <a:rPr lang="en-US" sz="1800" dirty="0">
                          <a:latin typeface="Arial"/>
                        </a:rPr>
                        <a:t>1 </a:t>
                      </a:r>
                    </a:p>
                  </a:txBody>
                  <a:tcPr anchor="ctr"/>
                </a:tc>
                <a:extLst>
                  <a:ext uri="{0D108BD9-81ED-4DB2-BD59-A6C34878D82A}">
                    <a16:rowId xmlns:a16="http://schemas.microsoft.com/office/drawing/2014/main" val="430074025"/>
                  </a:ext>
                </a:extLst>
              </a:tr>
              <a:tr h="672488">
                <a:tc>
                  <a:txBody>
                    <a:bodyPr/>
                    <a:lstStyle/>
                    <a:p>
                      <a:pPr lvl="0">
                        <a:buNone/>
                      </a:pPr>
                      <a:endParaRPr lang="en-US" sz="1800" dirty="0"/>
                    </a:p>
                  </a:txBody>
                  <a:tcPr anchor="ctr"/>
                </a:tc>
                <a:tc>
                  <a:txBody>
                    <a:bodyPr/>
                    <a:lstStyle/>
                    <a:p>
                      <a:pPr lvl="0" algn="ctr">
                        <a:buNone/>
                      </a:pPr>
                      <a:r>
                        <a:rPr lang="en-US" sz="1800" b="0" i="0" u="none" strike="noStrike" noProof="0" dirty="0">
                          <a:solidFill>
                            <a:srgbClr val="22272B"/>
                          </a:solidFill>
                          <a:latin typeface="Arial"/>
                        </a:rPr>
                        <a:t>rest</a:t>
                      </a:r>
                    </a:p>
                  </a:txBody>
                  <a:tcPr anchor="ctr"/>
                </a:tc>
                <a:tc>
                  <a:txBody>
                    <a:bodyPr/>
                    <a:lstStyle/>
                    <a:p>
                      <a:pPr lvl="0" algn="ctr">
                        <a:buNone/>
                      </a:pPr>
                      <a:r>
                        <a:rPr lang="en-US" sz="1800" dirty="0">
                          <a:latin typeface="Arial"/>
                        </a:rPr>
                        <a:t>1</a:t>
                      </a:r>
                    </a:p>
                  </a:txBody>
                  <a:tcPr anchor="ctr"/>
                </a:tc>
                <a:extLst>
                  <a:ext uri="{0D108BD9-81ED-4DB2-BD59-A6C34878D82A}">
                    <a16:rowId xmlns:a16="http://schemas.microsoft.com/office/drawing/2014/main" val="2614356763"/>
                  </a:ext>
                </a:extLst>
              </a:tr>
            </a:tbl>
          </a:graphicData>
        </a:graphic>
      </p:graphicFrame>
      <p:pic>
        <p:nvPicPr>
          <p:cNvPr id="13" name="Picture 12" descr="A crotchet note.">
            <a:extLst>
              <a:ext uri="{FF2B5EF4-FFF2-40B4-BE49-F238E27FC236}">
                <a16:creationId xmlns:a16="http://schemas.microsoft.com/office/drawing/2014/main" id="{9A6E9EA3-4D3F-4890-A408-AA4F246FB8B3}"/>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996415" y="2318097"/>
            <a:ext cx="194856" cy="450937"/>
          </a:xfrm>
          <a:prstGeom prst="rect">
            <a:avLst/>
          </a:prstGeom>
        </p:spPr>
      </p:pic>
      <p:pic>
        <p:nvPicPr>
          <p:cNvPr id="15" name="Picture 14" descr="A pair of quaver notes.">
            <a:extLst>
              <a:ext uri="{FF2B5EF4-FFF2-40B4-BE49-F238E27FC236}">
                <a16:creationId xmlns:a16="http://schemas.microsoft.com/office/drawing/2014/main" id="{87DE564C-0E43-6F36-BFEA-3DE3870A50F0}"/>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866972" y="2891067"/>
            <a:ext cx="452111" cy="446239"/>
          </a:xfrm>
          <a:prstGeom prst="rect">
            <a:avLst/>
          </a:prstGeom>
        </p:spPr>
      </p:pic>
      <p:pic>
        <p:nvPicPr>
          <p:cNvPr id="2" name="Picture 1" descr="A set of semiquavers.">
            <a:extLst>
              <a:ext uri="{FF2B5EF4-FFF2-40B4-BE49-F238E27FC236}">
                <a16:creationId xmlns:a16="http://schemas.microsoft.com/office/drawing/2014/main" id="{985411C1-68FC-2AEF-C099-B9CE14F7A0D8}"/>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694747" y="3494175"/>
            <a:ext cx="987768" cy="42946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A pair of semiquaver notes joined to a quaver note.">
            <a:extLst>
              <a:ext uri="{FF2B5EF4-FFF2-40B4-BE49-F238E27FC236}">
                <a16:creationId xmlns:a16="http://schemas.microsoft.com/office/drawing/2014/main" id="{48014AAB-56DB-D7EA-0843-B2637FCDFAC2}"/>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809397" y="4101908"/>
            <a:ext cx="619125" cy="456228"/>
          </a:xfrm>
          <a:prstGeom prst="rect">
            <a:avLst/>
          </a:prstGeom>
        </p:spPr>
      </p:pic>
      <p:pic>
        <p:nvPicPr>
          <p:cNvPr id="21" name="Picture 20" descr="A quaver note joined to a pair of semiquaver notes.">
            <a:extLst>
              <a:ext uri="{FF2B5EF4-FFF2-40B4-BE49-F238E27FC236}">
                <a16:creationId xmlns:a16="http://schemas.microsoft.com/office/drawing/2014/main" id="{498C7BCE-7800-0A96-338A-A9B1407BCE6D}"/>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801659" y="4789475"/>
            <a:ext cx="588072" cy="438413"/>
          </a:xfrm>
          <a:prstGeom prst="rect">
            <a:avLst/>
          </a:prstGeom>
        </p:spPr>
      </p:pic>
      <p:pic>
        <p:nvPicPr>
          <p:cNvPr id="23" name="Picture 22" descr="A crotchet rest.">
            <a:extLst>
              <a:ext uri="{FF2B5EF4-FFF2-40B4-BE49-F238E27FC236}">
                <a16:creationId xmlns:a16="http://schemas.microsoft.com/office/drawing/2014/main" id="{A05A2E96-B337-69B9-5BD5-D92CA4F769DD}"/>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6069056" y="5498660"/>
            <a:ext cx="135347" cy="409185"/>
          </a:xfrm>
          <a:prstGeom prst="rect">
            <a:avLst/>
          </a:prstGeom>
        </p:spPr>
      </p:pic>
      <p:sp>
        <p:nvSpPr>
          <p:cNvPr id="9" name="TextBox 8">
            <a:extLst>
              <a:ext uri="{FF2B5EF4-FFF2-40B4-BE49-F238E27FC236}">
                <a16:creationId xmlns:a16="http://schemas.microsoft.com/office/drawing/2014/main" id="{E54473CF-F8BF-BD60-1C04-E5D3B439E7BB}"/>
              </a:ext>
            </a:extLst>
          </p:cNvPr>
          <p:cNvSpPr txBox="1"/>
          <p:nvPr/>
        </p:nvSpPr>
        <p:spPr>
          <a:xfrm>
            <a:off x="5399998" y="6250678"/>
            <a:ext cx="6457040" cy="287800"/>
          </a:xfrm>
          <a:prstGeom prst="rect">
            <a:avLst/>
          </a:prstGeom>
          <a:noFill/>
        </p:spPr>
        <p:txBody>
          <a:bodyPr wrap="square" lIns="0" tIns="0" rIns="0" bIns="0" rtlCol="0">
            <a:noAutofit/>
          </a:bodyPr>
          <a:lstStyle/>
          <a:p>
            <a:pPr algn="l"/>
            <a:r>
              <a:rPr lang="en-AU" sz="1000" dirty="0">
                <a:latin typeface="Arial"/>
                <a:cs typeface="Arial"/>
                <a:hlinkClick r:id="rId9"/>
              </a:rPr>
              <a:t>‘Suburban housing, Paddington/Red Hill Brisbane around late 1980s</a:t>
            </a:r>
            <a:r>
              <a:rPr lang="en-GB" sz="1000" dirty="0">
                <a:latin typeface="Arial"/>
                <a:cs typeface="Arial"/>
              </a:rPr>
              <a:t>’ by </a:t>
            </a:r>
            <a:r>
              <a:rPr lang="en-GB" sz="1000" dirty="0" err="1">
                <a:latin typeface="Arial"/>
                <a:cs typeface="Arial"/>
              </a:rPr>
              <a:t>Iraphne</a:t>
            </a:r>
            <a:r>
              <a:rPr lang="en-GB" sz="1000" dirty="0">
                <a:latin typeface="Arial"/>
                <a:cs typeface="Arial"/>
              </a:rPr>
              <a:t> Childs licensed under </a:t>
            </a:r>
            <a:r>
              <a:rPr lang="en-GB" sz="1000" dirty="0">
                <a:latin typeface="Arial"/>
                <a:cs typeface="Arial"/>
                <a:hlinkClick r:id="rId10"/>
              </a:rPr>
              <a:t>CC BY 4.0</a:t>
            </a:r>
            <a:r>
              <a:rPr lang="en-GB" sz="1000" dirty="0">
                <a:latin typeface="Arial"/>
                <a:cs typeface="Arial"/>
              </a:rPr>
              <a:t>.</a:t>
            </a:r>
            <a:endParaRPr lang="en-AU" sz="1000" dirty="0">
              <a:latin typeface="Arial"/>
              <a:cs typeface="Arial"/>
            </a:endParaRPr>
          </a:p>
        </p:txBody>
      </p:sp>
    </p:spTree>
    <p:extLst>
      <p:ext uri="{BB962C8B-B14F-4D97-AF65-F5344CB8AC3E}">
        <p14:creationId xmlns:p14="http://schemas.microsoft.com/office/powerpoint/2010/main" val="1755003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0C0F84-C528-A726-6D08-0AF549433E03}"/>
              </a:ext>
            </a:extLst>
          </p:cNvPr>
          <p:cNvSpPr>
            <a:spLocks noGrp="1"/>
          </p:cNvSpPr>
          <p:nvPr>
            <p:ph type="title"/>
          </p:nvPr>
        </p:nvSpPr>
        <p:spPr/>
        <p:txBody>
          <a:bodyPr/>
          <a:lstStyle/>
          <a:p>
            <a:r>
              <a:rPr lang="en-AU" dirty="0">
                <a:latin typeface="Arial" panose="020B0604020202020204" pitchFamily="34" charset="0"/>
                <a:cs typeface="Arial" panose="020B0604020202020204" pitchFamily="34" charset="0"/>
              </a:rPr>
              <a:t>Types of drums (Hit)</a:t>
            </a:r>
          </a:p>
        </p:txBody>
      </p:sp>
      <p:sp>
        <p:nvSpPr>
          <p:cNvPr id="6" name="Text Placeholder 5">
            <a:extLst>
              <a:ext uri="{FF2B5EF4-FFF2-40B4-BE49-F238E27FC236}">
                <a16:creationId xmlns:a16="http://schemas.microsoft.com/office/drawing/2014/main" id="{09E8F95C-E9B2-C872-3924-E38C255A662C}"/>
              </a:ext>
            </a:extLst>
          </p:cNvPr>
          <p:cNvSpPr>
            <a:spLocks noGrp="1"/>
          </p:cNvSpPr>
          <p:nvPr>
            <p:ph type="body" sz="quarter" idx="18"/>
          </p:nvPr>
        </p:nvSpPr>
        <p:spPr/>
        <p:txBody>
          <a:bodyPr/>
          <a:lstStyle/>
          <a:p>
            <a:r>
              <a:rPr lang="en-AU" dirty="0">
                <a:latin typeface="Arial" panose="020B0604020202020204" pitchFamily="34" charset="0"/>
                <a:cs typeface="Arial" panose="020B0604020202020204" pitchFamily="34" charset="0"/>
              </a:rPr>
              <a:t>Untuned percussion instruments</a:t>
            </a:r>
          </a:p>
        </p:txBody>
      </p:sp>
      <p:grpSp>
        <p:nvGrpSpPr>
          <p:cNvPr id="3" name="Group 2" descr="Bass drum">
            <a:extLst>
              <a:ext uri="{FF2B5EF4-FFF2-40B4-BE49-F238E27FC236}">
                <a16:creationId xmlns:a16="http://schemas.microsoft.com/office/drawing/2014/main" id="{21C66E49-7456-FDE8-1DF6-3E7249C778B5}"/>
              </a:ext>
            </a:extLst>
          </p:cNvPr>
          <p:cNvGrpSpPr/>
          <p:nvPr/>
        </p:nvGrpSpPr>
        <p:grpSpPr>
          <a:xfrm>
            <a:off x="458050" y="2451807"/>
            <a:ext cx="2609723" cy="3423658"/>
            <a:chOff x="458050" y="2451807"/>
            <a:chExt cx="2609723" cy="3423658"/>
          </a:xfrm>
        </p:grpSpPr>
        <p:sp>
          <p:nvSpPr>
            <p:cNvPr id="15" name="TextBox 14">
              <a:extLst>
                <a:ext uri="{FF2B5EF4-FFF2-40B4-BE49-F238E27FC236}">
                  <a16:creationId xmlns:a16="http://schemas.microsoft.com/office/drawing/2014/main" id="{BC2356EB-8FDD-C555-FEFF-7EFC35EC71D7}"/>
                </a:ext>
              </a:extLst>
            </p:cNvPr>
            <p:cNvSpPr txBox="1"/>
            <p:nvPr/>
          </p:nvSpPr>
          <p:spPr>
            <a:xfrm>
              <a:off x="1142007" y="2451807"/>
              <a:ext cx="1241807" cy="30777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2000" dirty="0">
                  <a:latin typeface="Arial" panose="020B0604020202020204" pitchFamily="34" charset="0"/>
                  <a:cs typeface="Arial" panose="020B0604020202020204" pitchFamily="34" charset="0"/>
                </a:rPr>
                <a:t>Bass drum</a:t>
              </a:r>
            </a:p>
          </p:txBody>
        </p:sp>
        <p:pic>
          <p:nvPicPr>
            <p:cNvPr id="2052" name="Picture 4">
              <a:extLst>
                <a:ext uri="{FF2B5EF4-FFF2-40B4-BE49-F238E27FC236}">
                  <a16:creationId xmlns:a16="http://schemas.microsoft.com/office/drawing/2014/main" id="{04DDC20D-7D6A-5A05-9FA8-6250169D77A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p:blipFill>
          <p:spPr bwMode="auto">
            <a:xfrm>
              <a:off x="458050" y="2869329"/>
              <a:ext cx="2609723" cy="300613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descr="Snare drum">
            <a:extLst>
              <a:ext uri="{FF2B5EF4-FFF2-40B4-BE49-F238E27FC236}">
                <a16:creationId xmlns:a16="http://schemas.microsoft.com/office/drawing/2014/main" id="{1E7769F4-1551-CD54-C6DD-CB7CB7892DCE}"/>
              </a:ext>
            </a:extLst>
          </p:cNvPr>
          <p:cNvGrpSpPr/>
          <p:nvPr/>
        </p:nvGrpSpPr>
        <p:grpSpPr>
          <a:xfrm>
            <a:off x="3878260" y="1450038"/>
            <a:ext cx="3929629" cy="1960748"/>
            <a:chOff x="3878260" y="1450038"/>
            <a:chExt cx="3929629" cy="1960748"/>
          </a:xfrm>
        </p:grpSpPr>
        <p:sp>
          <p:nvSpPr>
            <p:cNvPr id="16" name="TextBox 15">
              <a:extLst>
                <a:ext uri="{FF2B5EF4-FFF2-40B4-BE49-F238E27FC236}">
                  <a16:creationId xmlns:a16="http://schemas.microsoft.com/office/drawing/2014/main" id="{D937F84E-CE75-125F-D445-F811D7BA1DB7}"/>
                </a:ext>
              </a:extLst>
            </p:cNvPr>
            <p:cNvSpPr txBox="1"/>
            <p:nvPr/>
          </p:nvSpPr>
          <p:spPr>
            <a:xfrm>
              <a:off x="6200383" y="1774520"/>
              <a:ext cx="1607506" cy="30777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2000">
                  <a:latin typeface="Arial" panose="020B0604020202020204" pitchFamily="34" charset="0"/>
                  <a:cs typeface="Arial" panose="020B0604020202020204" pitchFamily="34" charset="0"/>
                </a:rPr>
                <a:t>Snare drum</a:t>
              </a:r>
            </a:p>
          </p:txBody>
        </p:sp>
        <p:pic>
          <p:nvPicPr>
            <p:cNvPr id="2054" name="Picture 6">
              <a:extLst>
                <a:ext uri="{FF2B5EF4-FFF2-40B4-BE49-F238E27FC236}">
                  <a16:creationId xmlns:a16="http://schemas.microsoft.com/office/drawing/2014/main" id="{6FEE2BDF-6480-564E-BCEE-CAE4D0457ADA}"/>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p:blipFill>
          <p:spPr bwMode="auto">
            <a:xfrm>
              <a:off x="3878260" y="1450038"/>
              <a:ext cx="2269181" cy="196074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descr="Congas">
            <a:extLst>
              <a:ext uri="{FF2B5EF4-FFF2-40B4-BE49-F238E27FC236}">
                <a16:creationId xmlns:a16="http://schemas.microsoft.com/office/drawing/2014/main" id="{AA0EA1FC-37F5-2107-EA1C-764432094412}"/>
              </a:ext>
            </a:extLst>
          </p:cNvPr>
          <p:cNvGrpSpPr/>
          <p:nvPr/>
        </p:nvGrpSpPr>
        <p:grpSpPr>
          <a:xfrm>
            <a:off x="4292691" y="3763408"/>
            <a:ext cx="2833882" cy="2711386"/>
            <a:chOff x="4292691" y="3763408"/>
            <a:chExt cx="2833882" cy="2711386"/>
          </a:xfrm>
        </p:grpSpPr>
        <p:sp>
          <p:nvSpPr>
            <p:cNvPr id="14" name="TextBox 13">
              <a:extLst>
                <a:ext uri="{FF2B5EF4-FFF2-40B4-BE49-F238E27FC236}">
                  <a16:creationId xmlns:a16="http://schemas.microsoft.com/office/drawing/2014/main" id="{2FEE07FB-DC4B-0086-565B-BF32EA4EAB46}"/>
                </a:ext>
              </a:extLst>
            </p:cNvPr>
            <p:cNvSpPr txBox="1"/>
            <p:nvPr/>
          </p:nvSpPr>
          <p:spPr>
            <a:xfrm>
              <a:off x="4292691" y="4798230"/>
              <a:ext cx="1085183" cy="30777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r>
                <a:rPr lang="en-US" sz="2000" dirty="0">
                  <a:latin typeface="Arial" panose="020B0604020202020204" pitchFamily="34" charset="0"/>
                  <a:cs typeface="Arial" panose="020B0604020202020204" pitchFamily="34" charset="0"/>
                </a:rPr>
                <a:t>Congas</a:t>
              </a:r>
            </a:p>
          </p:txBody>
        </p:sp>
        <p:pic>
          <p:nvPicPr>
            <p:cNvPr id="2056" name="Picture 8">
              <a:extLst>
                <a:ext uri="{FF2B5EF4-FFF2-40B4-BE49-F238E27FC236}">
                  <a16:creationId xmlns:a16="http://schemas.microsoft.com/office/drawing/2014/main" id="{E5992091-5C61-6DDE-63F0-9EECF6FE4478}"/>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p:blipFill>
          <p:spPr bwMode="auto">
            <a:xfrm>
              <a:off x="5274193" y="3763408"/>
              <a:ext cx="1852380" cy="2711386"/>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9" name="Group 8" descr="Bongos">
            <a:extLst>
              <a:ext uri="{FF2B5EF4-FFF2-40B4-BE49-F238E27FC236}">
                <a16:creationId xmlns:a16="http://schemas.microsoft.com/office/drawing/2014/main" id="{D42896F1-5F9E-708D-884B-437A6CF0CCD5}"/>
              </a:ext>
            </a:extLst>
          </p:cNvPr>
          <p:cNvGrpSpPr/>
          <p:nvPr/>
        </p:nvGrpSpPr>
        <p:grpSpPr>
          <a:xfrm>
            <a:off x="8173626" y="1508564"/>
            <a:ext cx="4085438" cy="1843695"/>
            <a:chOff x="8173626" y="1508564"/>
            <a:chExt cx="4085438" cy="1843695"/>
          </a:xfrm>
        </p:grpSpPr>
        <p:sp>
          <p:nvSpPr>
            <p:cNvPr id="8" name="TextBox 7">
              <a:extLst>
                <a:ext uri="{FF2B5EF4-FFF2-40B4-BE49-F238E27FC236}">
                  <a16:creationId xmlns:a16="http://schemas.microsoft.com/office/drawing/2014/main" id="{57E453B2-D665-F0EF-903F-5C47E5672FA9}"/>
                </a:ext>
              </a:extLst>
            </p:cNvPr>
            <p:cNvSpPr txBox="1"/>
            <p:nvPr/>
          </p:nvSpPr>
          <p:spPr>
            <a:xfrm>
              <a:off x="10505421" y="2561552"/>
              <a:ext cx="1753643" cy="30777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r>
                <a:rPr lang="en-US" sz="2000" dirty="0">
                  <a:latin typeface="Arial" panose="020B0604020202020204" pitchFamily="34" charset="0"/>
                  <a:cs typeface="Arial" panose="020B0604020202020204" pitchFamily="34" charset="0"/>
                </a:rPr>
                <a:t>Bongos</a:t>
              </a:r>
            </a:p>
          </p:txBody>
        </p:sp>
        <p:pic>
          <p:nvPicPr>
            <p:cNvPr id="2058" name="Picture 10">
              <a:extLst>
                <a:ext uri="{FF2B5EF4-FFF2-40B4-BE49-F238E27FC236}">
                  <a16:creationId xmlns:a16="http://schemas.microsoft.com/office/drawing/2014/main" id="{651B9827-BFAF-6AEA-CBA8-CD059D0BB1EC}"/>
                </a:ext>
              </a:extLst>
            </p:cNvPr>
            <p:cNvPicPr>
              <a:picLocks noChangeAspect="1" noChangeArrowheads="1"/>
            </p:cNvPicPr>
            <p:nvPr/>
          </p:nvPicPr>
          <p:blipFill>
            <a:blip r:embed="rId6" cstate="hqprint">
              <a:extLst>
                <a:ext uri="{28A0092B-C50C-407E-A947-70E740481C1C}">
                  <a14:useLocalDpi xmlns:a14="http://schemas.microsoft.com/office/drawing/2010/main"/>
                </a:ext>
              </a:extLst>
            </a:blip>
            <a:srcRect/>
            <a:stretch/>
          </p:blipFill>
          <p:spPr bwMode="auto">
            <a:xfrm>
              <a:off x="8173626" y="1508564"/>
              <a:ext cx="2305699" cy="184369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descr="Tom toms">
            <a:extLst>
              <a:ext uri="{FF2B5EF4-FFF2-40B4-BE49-F238E27FC236}">
                <a16:creationId xmlns:a16="http://schemas.microsoft.com/office/drawing/2014/main" id="{45E796C4-DDCB-D072-96B4-FCFE6FD76E25}"/>
              </a:ext>
            </a:extLst>
          </p:cNvPr>
          <p:cNvGrpSpPr/>
          <p:nvPr/>
        </p:nvGrpSpPr>
        <p:grpSpPr>
          <a:xfrm>
            <a:off x="8173626" y="3913959"/>
            <a:ext cx="3541540" cy="2189846"/>
            <a:chOff x="8173626" y="3913959"/>
            <a:chExt cx="3541540" cy="2189846"/>
          </a:xfrm>
        </p:grpSpPr>
        <p:sp>
          <p:nvSpPr>
            <p:cNvPr id="13" name="TextBox 12">
              <a:extLst>
                <a:ext uri="{FF2B5EF4-FFF2-40B4-BE49-F238E27FC236}">
                  <a16:creationId xmlns:a16="http://schemas.microsoft.com/office/drawing/2014/main" id="{B0CD584B-BF4A-20BA-7E13-5C5C42AEA9B3}"/>
                </a:ext>
              </a:extLst>
            </p:cNvPr>
            <p:cNvSpPr txBox="1"/>
            <p:nvPr/>
          </p:nvSpPr>
          <p:spPr>
            <a:xfrm>
              <a:off x="9576408" y="5796028"/>
              <a:ext cx="1805835" cy="30777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2000" dirty="0">
                  <a:latin typeface="Arial" panose="020B0604020202020204" pitchFamily="34" charset="0"/>
                  <a:cs typeface="Arial" panose="020B0604020202020204" pitchFamily="34" charset="0"/>
                </a:rPr>
                <a:t>Tom toms</a:t>
              </a:r>
            </a:p>
          </p:txBody>
        </p:sp>
        <p:pic>
          <p:nvPicPr>
            <p:cNvPr id="2060" name="Picture 12">
              <a:extLst>
                <a:ext uri="{FF2B5EF4-FFF2-40B4-BE49-F238E27FC236}">
                  <a16:creationId xmlns:a16="http://schemas.microsoft.com/office/drawing/2014/main" id="{75D3C526-F2BD-8773-8A32-B2EA1154DF52}"/>
                </a:ext>
              </a:extLst>
            </p:cNvPr>
            <p:cNvPicPr>
              <a:picLocks noChangeAspect="1" noChangeArrowheads="1"/>
            </p:cNvPicPr>
            <p:nvPr/>
          </p:nvPicPr>
          <p:blipFill rotWithShape="1">
            <a:blip r:embed="rId7">
              <a:extLst>
                <a:ext uri="{28A0092B-C50C-407E-A947-70E740481C1C}">
                  <a14:useLocalDpi xmlns:a14="http://schemas.microsoft.com/office/drawing/2010/main"/>
                </a:ext>
              </a:extLst>
            </a:blip>
            <a:srcRect l="4198" t="-641" r="7009" b="62440"/>
            <a:stretch/>
          </p:blipFill>
          <p:spPr bwMode="auto">
            <a:xfrm>
              <a:off x="8173626" y="3913959"/>
              <a:ext cx="3541540" cy="1718239"/>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Slide Number Placeholder 1">
            <a:extLst>
              <a:ext uri="{FF2B5EF4-FFF2-40B4-BE49-F238E27FC236}">
                <a16:creationId xmlns:a16="http://schemas.microsoft.com/office/drawing/2014/main" id="{29442BF3-4F23-569D-9930-F15ECC56368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34</a:t>
            </a:fld>
            <a:endParaRPr lang="en-AU"/>
          </a:p>
        </p:txBody>
      </p:sp>
    </p:spTree>
    <p:extLst>
      <p:ext uri="{BB962C8B-B14F-4D97-AF65-F5344CB8AC3E}">
        <p14:creationId xmlns:p14="http://schemas.microsoft.com/office/powerpoint/2010/main" val="3903746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0C0F84-C528-A726-6D08-0AF549433E03}"/>
              </a:ext>
            </a:extLst>
          </p:cNvPr>
          <p:cNvSpPr>
            <a:spLocks noGrp="1"/>
          </p:cNvSpPr>
          <p:nvPr>
            <p:ph type="title"/>
          </p:nvPr>
        </p:nvSpPr>
        <p:spPr/>
        <p:txBody>
          <a:bodyPr/>
          <a:lstStyle/>
          <a:p>
            <a:r>
              <a:rPr lang="en-AU" dirty="0">
                <a:latin typeface="Arial" panose="020B0604020202020204" pitchFamily="34" charset="0"/>
                <a:cs typeface="Arial" panose="020B0604020202020204" pitchFamily="34" charset="0"/>
              </a:rPr>
              <a:t>Hit</a:t>
            </a:r>
          </a:p>
        </p:txBody>
      </p:sp>
      <p:sp>
        <p:nvSpPr>
          <p:cNvPr id="6" name="Text Placeholder 5">
            <a:extLst>
              <a:ext uri="{FF2B5EF4-FFF2-40B4-BE49-F238E27FC236}">
                <a16:creationId xmlns:a16="http://schemas.microsoft.com/office/drawing/2014/main" id="{09E8F95C-E9B2-C872-3924-E38C255A662C}"/>
              </a:ext>
            </a:extLst>
          </p:cNvPr>
          <p:cNvSpPr>
            <a:spLocks noGrp="1"/>
          </p:cNvSpPr>
          <p:nvPr>
            <p:ph type="body" sz="quarter" idx="18"/>
          </p:nvPr>
        </p:nvSpPr>
        <p:spPr/>
        <p:txBody>
          <a:bodyPr/>
          <a:lstStyle/>
          <a:p>
            <a:r>
              <a:rPr lang="en-AU" dirty="0">
                <a:latin typeface="Arial" panose="020B0604020202020204" pitchFamily="34" charset="0"/>
                <a:cs typeface="Arial" panose="020B0604020202020204" pitchFamily="34" charset="0"/>
              </a:rPr>
              <a:t>Untuned percussion instruments</a:t>
            </a:r>
          </a:p>
        </p:txBody>
      </p:sp>
      <p:grpSp>
        <p:nvGrpSpPr>
          <p:cNvPr id="23" name="Group 22" descr="agogo bells">
            <a:extLst>
              <a:ext uri="{FF2B5EF4-FFF2-40B4-BE49-F238E27FC236}">
                <a16:creationId xmlns:a16="http://schemas.microsoft.com/office/drawing/2014/main" id="{6E3BB642-B1FB-4E65-9BFF-C27795EFD899}"/>
              </a:ext>
            </a:extLst>
          </p:cNvPr>
          <p:cNvGrpSpPr/>
          <p:nvPr/>
        </p:nvGrpSpPr>
        <p:grpSpPr>
          <a:xfrm>
            <a:off x="800790" y="1464056"/>
            <a:ext cx="3385936" cy="2136409"/>
            <a:chOff x="800790" y="1464056"/>
            <a:chExt cx="3385936" cy="2136409"/>
          </a:xfrm>
        </p:grpSpPr>
        <p:sp>
          <p:nvSpPr>
            <p:cNvPr id="10" name="TextBox 9">
              <a:extLst>
                <a:ext uri="{FF2B5EF4-FFF2-40B4-BE49-F238E27FC236}">
                  <a16:creationId xmlns:a16="http://schemas.microsoft.com/office/drawing/2014/main" id="{04659F43-841A-5313-4172-3E029E035514}"/>
                </a:ext>
              </a:extLst>
            </p:cNvPr>
            <p:cNvSpPr txBox="1"/>
            <p:nvPr/>
          </p:nvSpPr>
          <p:spPr>
            <a:xfrm>
              <a:off x="1091658" y="1464056"/>
              <a:ext cx="1586630" cy="27699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1800" dirty="0">
                  <a:latin typeface="Arial" panose="020B0604020202020204" pitchFamily="34" charset="0"/>
                  <a:cs typeface="Arial" panose="020B0604020202020204" pitchFamily="34" charset="0"/>
                </a:rPr>
                <a:t>Agogo bells</a:t>
              </a:r>
            </a:p>
          </p:txBody>
        </p:sp>
        <p:pic>
          <p:nvPicPr>
            <p:cNvPr id="3076" name="Picture 4">
              <a:extLst>
                <a:ext uri="{FF2B5EF4-FFF2-40B4-BE49-F238E27FC236}">
                  <a16:creationId xmlns:a16="http://schemas.microsoft.com/office/drawing/2014/main" id="{559E4AC2-2C2D-E5D1-3E7B-5C1CD5531F30}"/>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p:blipFill>
          <p:spPr bwMode="auto">
            <a:xfrm>
              <a:off x="800790" y="2296829"/>
              <a:ext cx="2244384" cy="1303636"/>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a:extLst>
                <a:ext uri="{FF2B5EF4-FFF2-40B4-BE49-F238E27FC236}">
                  <a16:creationId xmlns:a16="http://schemas.microsoft.com/office/drawing/2014/main" id="{F71ABF9D-3F01-66DE-D760-B95F2DC83FF9}"/>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p:blipFill>
          <p:spPr bwMode="auto">
            <a:xfrm rot="18055420">
              <a:off x="3284624" y="1662832"/>
              <a:ext cx="280920" cy="152328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descr="cowbell">
            <a:extLst>
              <a:ext uri="{FF2B5EF4-FFF2-40B4-BE49-F238E27FC236}">
                <a16:creationId xmlns:a16="http://schemas.microsoft.com/office/drawing/2014/main" id="{2E3B8405-8DDD-99FF-7045-C76B87AAC1ED}"/>
              </a:ext>
            </a:extLst>
          </p:cNvPr>
          <p:cNvGrpSpPr/>
          <p:nvPr/>
        </p:nvGrpSpPr>
        <p:grpSpPr>
          <a:xfrm>
            <a:off x="5164647" y="1464056"/>
            <a:ext cx="3167814" cy="2292581"/>
            <a:chOff x="5164647" y="1464056"/>
            <a:chExt cx="3167814" cy="2292581"/>
          </a:xfrm>
        </p:grpSpPr>
        <p:sp>
          <p:nvSpPr>
            <p:cNvPr id="11" name="TextBox 10">
              <a:extLst>
                <a:ext uri="{FF2B5EF4-FFF2-40B4-BE49-F238E27FC236}">
                  <a16:creationId xmlns:a16="http://schemas.microsoft.com/office/drawing/2014/main" id="{050C03A6-7A21-1AD6-8DB1-CA112F8BE419}"/>
                </a:ext>
              </a:extLst>
            </p:cNvPr>
            <p:cNvSpPr txBox="1"/>
            <p:nvPr/>
          </p:nvSpPr>
          <p:spPr>
            <a:xfrm>
              <a:off x="5164647" y="1464056"/>
              <a:ext cx="2348630" cy="27699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r>
                <a:rPr lang="en-US" sz="1800" dirty="0">
                  <a:latin typeface="Arial" panose="020B0604020202020204" pitchFamily="34" charset="0"/>
                  <a:cs typeface="Arial" panose="020B0604020202020204" pitchFamily="34" charset="0"/>
                </a:rPr>
                <a:t>Cowbell</a:t>
              </a:r>
            </a:p>
          </p:txBody>
        </p:sp>
        <p:pic>
          <p:nvPicPr>
            <p:cNvPr id="3080" name="Picture 8">
              <a:extLst>
                <a:ext uri="{FF2B5EF4-FFF2-40B4-BE49-F238E27FC236}">
                  <a16:creationId xmlns:a16="http://schemas.microsoft.com/office/drawing/2014/main" id="{D1535486-45F0-7706-FAEC-EC3C8D03C616}"/>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p:blipFill>
          <p:spPr bwMode="auto">
            <a:xfrm>
              <a:off x="5221179" y="2065106"/>
              <a:ext cx="3111282" cy="169153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Group 18" descr="triangle">
            <a:extLst>
              <a:ext uri="{FF2B5EF4-FFF2-40B4-BE49-F238E27FC236}">
                <a16:creationId xmlns:a16="http://schemas.microsoft.com/office/drawing/2014/main" id="{734AF7B1-3629-0F72-CB20-9CCF74C3CF4E}"/>
              </a:ext>
            </a:extLst>
          </p:cNvPr>
          <p:cNvGrpSpPr/>
          <p:nvPr/>
        </p:nvGrpSpPr>
        <p:grpSpPr>
          <a:xfrm>
            <a:off x="9334620" y="1464056"/>
            <a:ext cx="1882117" cy="2015181"/>
            <a:chOff x="9334620" y="1464056"/>
            <a:chExt cx="1882117" cy="2015181"/>
          </a:xfrm>
        </p:grpSpPr>
        <p:sp>
          <p:nvSpPr>
            <p:cNvPr id="15" name="TextBox 14">
              <a:extLst>
                <a:ext uri="{FF2B5EF4-FFF2-40B4-BE49-F238E27FC236}">
                  <a16:creationId xmlns:a16="http://schemas.microsoft.com/office/drawing/2014/main" id="{66D9C02A-73EA-3274-4205-406A553EFE7C}"/>
                </a:ext>
              </a:extLst>
            </p:cNvPr>
            <p:cNvSpPr txBox="1"/>
            <p:nvPr/>
          </p:nvSpPr>
          <p:spPr>
            <a:xfrm>
              <a:off x="9496619" y="1464056"/>
              <a:ext cx="1720118" cy="279405"/>
            </a:xfrm>
            <a:prstGeom prst="rect">
              <a:avLst/>
            </a:prstGeom>
            <a:noFill/>
          </p:spPr>
          <p:txBody>
            <a:bodyPr wrap="square" lIns="0" tIns="0" rIns="0" bIns="0" rtlCol="0">
              <a:noAutofit/>
            </a:bodyPr>
            <a:lstStyle/>
            <a:p>
              <a:pPr algn="l"/>
              <a:r>
                <a:rPr lang="en-AU" sz="1800" dirty="0"/>
                <a:t>Triangle</a:t>
              </a:r>
            </a:p>
          </p:txBody>
        </p:sp>
        <p:pic>
          <p:nvPicPr>
            <p:cNvPr id="3084" name="Picture 12">
              <a:extLst>
                <a:ext uri="{FF2B5EF4-FFF2-40B4-BE49-F238E27FC236}">
                  <a16:creationId xmlns:a16="http://schemas.microsoft.com/office/drawing/2014/main" id="{539D5039-5D6B-1F51-BEAC-351D9B3DAFFA}"/>
                </a:ext>
              </a:extLst>
            </p:cNvPr>
            <p:cNvPicPr>
              <a:picLocks noChangeAspect="1" noChangeArrowheads="1"/>
            </p:cNvPicPr>
            <p:nvPr/>
          </p:nvPicPr>
          <p:blipFill>
            <a:blip r:embed="rId6" cstate="hqprint">
              <a:extLst>
                <a:ext uri="{28A0092B-C50C-407E-A947-70E740481C1C}">
                  <a14:useLocalDpi xmlns:a14="http://schemas.microsoft.com/office/drawing/2010/main"/>
                </a:ext>
              </a:extLst>
            </a:blip>
            <a:srcRect/>
            <a:stretch/>
          </p:blipFill>
          <p:spPr bwMode="auto">
            <a:xfrm>
              <a:off x="9334620" y="2069110"/>
              <a:ext cx="1427377" cy="141012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 20" descr="woodblocks">
            <a:extLst>
              <a:ext uri="{FF2B5EF4-FFF2-40B4-BE49-F238E27FC236}">
                <a16:creationId xmlns:a16="http://schemas.microsoft.com/office/drawing/2014/main" id="{B0FC704E-B053-5321-D9DC-66A5B0E33490}"/>
              </a:ext>
            </a:extLst>
          </p:cNvPr>
          <p:cNvGrpSpPr/>
          <p:nvPr/>
        </p:nvGrpSpPr>
        <p:grpSpPr>
          <a:xfrm>
            <a:off x="1091658" y="4323207"/>
            <a:ext cx="2689232" cy="1988028"/>
            <a:chOff x="1091658" y="4323207"/>
            <a:chExt cx="2689232" cy="1988028"/>
          </a:xfrm>
        </p:grpSpPr>
        <p:sp>
          <p:nvSpPr>
            <p:cNvPr id="12" name="TextBox 11">
              <a:extLst>
                <a:ext uri="{FF2B5EF4-FFF2-40B4-BE49-F238E27FC236}">
                  <a16:creationId xmlns:a16="http://schemas.microsoft.com/office/drawing/2014/main" id="{ED28E3F2-535E-3AA0-C69D-8C22D2E1E688}"/>
                </a:ext>
              </a:extLst>
            </p:cNvPr>
            <p:cNvSpPr txBox="1"/>
            <p:nvPr/>
          </p:nvSpPr>
          <p:spPr>
            <a:xfrm>
              <a:off x="1091658" y="4323207"/>
              <a:ext cx="2077232" cy="27699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r>
                <a:rPr lang="en-US" sz="1800" dirty="0">
                  <a:latin typeface="Arial" panose="020B0604020202020204" pitchFamily="34" charset="0"/>
                  <a:cs typeface="Arial" panose="020B0604020202020204" pitchFamily="34" charset="0"/>
                </a:rPr>
                <a:t>Woodblocks</a:t>
              </a:r>
            </a:p>
          </p:txBody>
        </p:sp>
        <p:pic>
          <p:nvPicPr>
            <p:cNvPr id="3078" name="Picture 6">
              <a:extLst>
                <a:ext uri="{FF2B5EF4-FFF2-40B4-BE49-F238E27FC236}">
                  <a16:creationId xmlns:a16="http://schemas.microsoft.com/office/drawing/2014/main" id="{76AEB086-8737-5D56-7D1B-397901A7CDF3}"/>
                </a:ext>
              </a:extLst>
            </p:cNvPr>
            <p:cNvPicPr>
              <a:picLocks noChangeAspect="1" noChangeArrowheads="1"/>
            </p:cNvPicPr>
            <p:nvPr/>
          </p:nvPicPr>
          <p:blipFill>
            <a:blip r:embed="rId7" cstate="hqprint">
              <a:extLst>
                <a:ext uri="{28A0092B-C50C-407E-A947-70E740481C1C}">
                  <a14:useLocalDpi xmlns:a14="http://schemas.microsoft.com/office/drawing/2010/main"/>
                </a:ext>
              </a:extLst>
            </a:blip>
            <a:srcRect/>
            <a:stretch/>
          </p:blipFill>
          <p:spPr bwMode="auto">
            <a:xfrm>
              <a:off x="1262223" y="4476651"/>
              <a:ext cx="2518667" cy="183458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 name="Group 19" descr="claves">
            <a:extLst>
              <a:ext uri="{FF2B5EF4-FFF2-40B4-BE49-F238E27FC236}">
                <a16:creationId xmlns:a16="http://schemas.microsoft.com/office/drawing/2014/main" id="{AFA20A74-189A-417C-783B-AA0FF0087E6E}"/>
              </a:ext>
            </a:extLst>
          </p:cNvPr>
          <p:cNvGrpSpPr/>
          <p:nvPr/>
        </p:nvGrpSpPr>
        <p:grpSpPr>
          <a:xfrm>
            <a:off x="5164647" y="4182229"/>
            <a:ext cx="2287999" cy="2423429"/>
            <a:chOff x="5164647" y="4182229"/>
            <a:chExt cx="2287999" cy="2423429"/>
          </a:xfrm>
        </p:grpSpPr>
        <p:sp>
          <p:nvSpPr>
            <p:cNvPr id="13" name="TextBox 12">
              <a:extLst>
                <a:ext uri="{FF2B5EF4-FFF2-40B4-BE49-F238E27FC236}">
                  <a16:creationId xmlns:a16="http://schemas.microsoft.com/office/drawing/2014/main" id="{04713576-65E1-E3DC-2A10-5E9C0E221C9F}"/>
                </a:ext>
              </a:extLst>
            </p:cNvPr>
            <p:cNvSpPr txBox="1"/>
            <p:nvPr/>
          </p:nvSpPr>
          <p:spPr>
            <a:xfrm>
              <a:off x="5164647" y="4323207"/>
              <a:ext cx="1649260" cy="27699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r>
                <a:rPr lang="en-US" sz="1800" dirty="0">
                  <a:latin typeface="Arial" panose="020B0604020202020204" pitchFamily="34" charset="0"/>
                  <a:cs typeface="Arial" panose="020B0604020202020204" pitchFamily="34" charset="0"/>
                </a:rPr>
                <a:t>Claves</a:t>
              </a:r>
            </a:p>
          </p:txBody>
        </p:sp>
        <p:pic>
          <p:nvPicPr>
            <p:cNvPr id="3082" name="Picture 10">
              <a:extLst>
                <a:ext uri="{FF2B5EF4-FFF2-40B4-BE49-F238E27FC236}">
                  <a16:creationId xmlns:a16="http://schemas.microsoft.com/office/drawing/2014/main" id="{9E6605DD-A416-2E0C-63D7-8F563236E73B}"/>
                </a:ext>
              </a:extLst>
            </p:cNvPr>
            <p:cNvPicPr>
              <a:picLocks noChangeAspect="1" noChangeArrowheads="1"/>
            </p:cNvPicPr>
            <p:nvPr/>
          </p:nvPicPr>
          <p:blipFill>
            <a:blip r:embed="rId8" cstate="hqprint">
              <a:extLst>
                <a:ext uri="{28A0092B-C50C-407E-A947-70E740481C1C}">
                  <a14:useLocalDpi xmlns:a14="http://schemas.microsoft.com/office/drawing/2010/main"/>
                </a:ext>
              </a:extLst>
            </a:blip>
            <a:srcRect/>
            <a:stretch/>
          </p:blipFill>
          <p:spPr bwMode="auto">
            <a:xfrm>
              <a:off x="5799763" y="4182229"/>
              <a:ext cx="1652883" cy="242342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Group 21" descr="cymbals">
            <a:extLst>
              <a:ext uri="{FF2B5EF4-FFF2-40B4-BE49-F238E27FC236}">
                <a16:creationId xmlns:a16="http://schemas.microsoft.com/office/drawing/2014/main" id="{EA5F15B6-37BE-FD33-DEF6-1830A72A3921}"/>
              </a:ext>
            </a:extLst>
          </p:cNvPr>
          <p:cNvGrpSpPr/>
          <p:nvPr/>
        </p:nvGrpSpPr>
        <p:grpSpPr>
          <a:xfrm>
            <a:off x="8686425" y="4323207"/>
            <a:ext cx="2985504" cy="1655611"/>
            <a:chOff x="8686425" y="4323207"/>
            <a:chExt cx="2985504" cy="1655611"/>
          </a:xfrm>
        </p:grpSpPr>
        <p:sp>
          <p:nvSpPr>
            <p:cNvPr id="16" name="TextBox 15">
              <a:extLst>
                <a:ext uri="{FF2B5EF4-FFF2-40B4-BE49-F238E27FC236}">
                  <a16:creationId xmlns:a16="http://schemas.microsoft.com/office/drawing/2014/main" id="{0B39E817-4242-30DD-7934-17F1F3944909}"/>
                </a:ext>
              </a:extLst>
            </p:cNvPr>
            <p:cNvSpPr txBox="1"/>
            <p:nvPr/>
          </p:nvSpPr>
          <p:spPr>
            <a:xfrm>
              <a:off x="9496619" y="4323207"/>
              <a:ext cx="2175310" cy="279405"/>
            </a:xfrm>
            <a:prstGeom prst="rect">
              <a:avLst/>
            </a:prstGeom>
            <a:noFill/>
          </p:spPr>
          <p:txBody>
            <a:bodyPr wrap="square" lIns="0" tIns="0" rIns="0" bIns="0" rtlCol="0">
              <a:noAutofit/>
            </a:bodyPr>
            <a:lstStyle/>
            <a:p>
              <a:pPr algn="l"/>
              <a:r>
                <a:rPr lang="en-AU" sz="1800" dirty="0"/>
                <a:t>Cymbals</a:t>
              </a:r>
            </a:p>
          </p:txBody>
        </p:sp>
        <p:pic>
          <p:nvPicPr>
            <p:cNvPr id="3088" name="Picture 16">
              <a:extLst>
                <a:ext uri="{FF2B5EF4-FFF2-40B4-BE49-F238E27FC236}">
                  <a16:creationId xmlns:a16="http://schemas.microsoft.com/office/drawing/2014/main" id="{C7E767F6-3784-F758-5F10-3CF64F0A2E6B}"/>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p:blipFill>
          <p:spPr bwMode="auto">
            <a:xfrm>
              <a:off x="8686425" y="4809068"/>
              <a:ext cx="2723767" cy="1169750"/>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Slide Number Placeholder 1">
            <a:extLst>
              <a:ext uri="{FF2B5EF4-FFF2-40B4-BE49-F238E27FC236}">
                <a16:creationId xmlns:a16="http://schemas.microsoft.com/office/drawing/2014/main" id="{29442BF3-4F23-569D-9930-F15ECC56368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35</a:t>
            </a:fld>
            <a:endParaRPr lang="en-AU"/>
          </a:p>
        </p:txBody>
      </p:sp>
    </p:spTree>
    <p:extLst>
      <p:ext uri="{BB962C8B-B14F-4D97-AF65-F5344CB8AC3E}">
        <p14:creationId xmlns:p14="http://schemas.microsoft.com/office/powerpoint/2010/main" val="4100214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0C0F84-C528-A726-6D08-0AF549433E03}"/>
              </a:ext>
            </a:extLst>
          </p:cNvPr>
          <p:cNvSpPr>
            <a:spLocks noGrp="1"/>
          </p:cNvSpPr>
          <p:nvPr>
            <p:ph type="title"/>
          </p:nvPr>
        </p:nvSpPr>
        <p:spPr/>
        <p:txBody>
          <a:bodyPr/>
          <a:lstStyle/>
          <a:p>
            <a:r>
              <a:rPr lang="en-AU" dirty="0">
                <a:latin typeface="Arial" panose="020B0604020202020204" pitchFamily="34" charset="0"/>
                <a:cs typeface="Arial" panose="020B0604020202020204" pitchFamily="34" charset="0"/>
              </a:rPr>
              <a:t>Shake</a:t>
            </a:r>
          </a:p>
        </p:txBody>
      </p:sp>
      <p:sp>
        <p:nvSpPr>
          <p:cNvPr id="6" name="Text Placeholder 5">
            <a:extLst>
              <a:ext uri="{FF2B5EF4-FFF2-40B4-BE49-F238E27FC236}">
                <a16:creationId xmlns:a16="http://schemas.microsoft.com/office/drawing/2014/main" id="{09E8F95C-E9B2-C872-3924-E38C255A662C}"/>
              </a:ext>
            </a:extLst>
          </p:cNvPr>
          <p:cNvSpPr>
            <a:spLocks noGrp="1"/>
          </p:cNvSpPr>
          <p:nvPr>
            <p:ph type="body" sz="quarter" idx="18"/>
          </p:nvPr>
        </p:nvSpPr>
        <p:spPr/>
        <p:txBody>
          <a:bodyPr/>
          <a:lstStyle/>
          <a:p>
            <a:r>
              <a:rPr lang="en-AU" dirty="0">
                <a:latin typeface="Arial" panose="020B0604020202020204" pitchFamily="34" charset="0"/>
                <a:cs typeface="Arial" panose="020B0604020202020204" pitchFamily="34" charset="0"/>
              </a:rPr>
              <a:t>Untuned percussion instruments</a:t>
            </a:r>
          </a:p>
        </p:txBody>
      </p:sp>
      <p:grpSp>
        <p:nvGrpSpPr>
          <p:cNvPr id="16" name="Group 15" descr="Tambourine">
            <a:extLst>
              <a:ext uri="{FF2B5EF4-FFF2-40B4-BE49-F238E27FC236}">
                <a16:creationId xmlns:a16="http://schemas.microsoft.com/office/drawing/2014/main" id="{9E3B9BC2-A64B-9624-7E19-0947A853EFE6}"/>
              </a:ext>
            </a:extLst>
          </p:cNvPr>
          <p:cNvGrpSpPr/>
          <p:nvPr/>
        </p:nvGrpSpPr>
        <p:grpSpPr>
          <a:xfrm>
            <a:off x="393103" y="1776012"/>
            <a:ext cx="2310351" cy="4627614"/>
            <a:chOff x="393103" y="1776012"/>
            <a:chExt cx="2310351" cy="4627614"/>
          </a:xfrm>
        </p:grpSpPr>
        <p:sp>
          <p:nvSpPr>
            <p:cNvPr id="10" name="TextBox 9">
              <a:extLst>
                <a:ext uri="{FF2B5EF4-FFF2-40B4-BE49-F238E27FC236}">
                  <a16:creationId xmlns:a16="http://schemas.microsoft.com/office/drawing/2014/main" id="{04659F43-841A-5313-4172-3E029E035514}"/>
                </a:ext>
              </a:extLst>
            </p:cNvPr>
            <p:cNvSpPr txBox="1"/>
            <p:nvPr/>
          </p:nvSpPr>
          <p:spPr>
            <a:xfrm>
              <a:off x="1047889" y="1776012"/>
              <a:ext cx="1586630" cy="27699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1800" dirty="0">
                  <a:latin typeface="Arial" panose="020B0604020202020204" pitchFamily="34" charset="0"/>
                  <a:cs typeface="Arial" panose="020B0604020202020204" pitchFamily="34" charset="0"/>
                </a:rPr>
                <a:t>Tambourine</a:t>
              </a:r>
            </a:p>
          </p:txBody>
        </p:sp>
        <p:pic>
          <p:nvPicPr>
            <p:cNvPr id="4100" name="Picture 4">
              <a:extLst>
                <a:ext uri="{FF2B5EF4-FFF2-40B4-BE49-F238E27FC236}">
                  <a16:creationId xmlns:a16="http://schemas.microsoft.com/office/drawing/2014/main" id="{6BF3FE84-5E5F-EFAD-578D-2EE43A0308AA}"/>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p:blipFill>
          <p:spPr bwMode="auto">
            <a:xfrm>
              <a:off x="406168" y="2162946"/>
              <a:ext cx="2297286" cy="275076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62695F43-63D9-2D47-C13A-B62D9D379E29}"/>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p:blipFill>
          <p:spPr bwMode="auto">
            <a:xfrm>
              <a:off x="393103" y="4914925"/>
              <a:ext cx="2241416" cy="148870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descr="Maracas">
            <a:extLst>
              <a:ext uri="{FF2B5EF4-FFF2-40B4-BE49-F238E27FC236}">
                <a16:creationId xmlns:a16="http://schemas.microsoft.com/office/drawing/2014/main" id="{40D0D438-1D5C-272B-3561-75DAE77E9000}"/>
              </a:ext>
            </a:extLst>
          </p:cNvPr>
          <p:cNvGrpSpPr/>
          <p:nvPr/>
        </p:nvGrpSpPr>
        <p:grpSpPr>
          <a:xfrm>
            <a:off x="4268008" y="1846663"/>
            <a:ext cx="3452812" cy="1814096"/>
            <a:chOff x="4268008" y="1846663"/>
            <a:chExt cx="3452812" cy="1814096"/>
          </a:xfrm>
        </p:grpSpPr>
        <p:pic>
          <p:nvPicPr>
            <p:cNvPr id="4104" name="Picture 8">
              <a:extLst>
                <a:ext uri="{FF2B5EF4-FFF2-40B4-BE49-F238E27FC236}">
                  <a16:creationId xmlns:a16="http://schemas.microsoft.com/office/drawing/2014/main" id="{44423656-1DCE-0DA3-C973-A60A996F4869}"/>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p:blipFill>
          <p:spPr bwMode="auto">
            <a:xfrm>
              <a:off x="4268008" y="1846663"/>
              <a:ext cx="3452812" cy="181409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ED28E3F2-535E-3AA0-C69D-8C22D2E1E688}"/>
                </a:ext>
              </a:extLst>
            </p:cNvPr>
            <p:cNvSpPr txBox="1"/>
            <p:nvPr/>
          </p:nvSpPr>
          <p:spPr>
            <a:xfrm>
              <a:off x="4465663" y="2208680"/>
              <a:ext cx="2077232" cy="27699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r>
                <a:rPr lang="en-US" sz="1800" dirty="0">
                  <a:latin typeface="Arial" panose="020B0604020202020204" pitchFamily="34" charset="0"/>
                  <a:cs typeface="Arial" panose="020B0604020202020204" pitchFamily="34" charset="0"/>
                </a:rPr>
                <a:t>Maracas</a:t>
              </a:r>
            </a:p>
          </p:txBody>
        </p:sp>
      </p:grpSp>
      <p:grpSp>
        <p:nvGrpSpPr>
          <p:cNvPr id="7" name="Group 6" descr="Sleigh bells">
            <a:extLst>
              <a:ext uri="{FF2B5EF4-FFF2-40B4-BE49-F238E27FC236}">
                <a16:creationId xmlns:a16="http://schemas.microsoft.com/office/drawing/2014/main" id="{7EF0FE0E-6B63-9924-C47A-15608E99447B}"/>
              </a:ext>
            </a:extLst>
          </p:cNvPr>
          <p:cNvGrpSpPr/>
          <p:nvPr/>
        </p:nvGrpSpPr>
        <p:grpSpPr>
          <a:xfrm>
            <a:off x="8912129" y="1369454"/>
            <a:ext cx="2348630" cy="2826646"/>
            <a:chOff x="8912129" y="1369454"/>
            <a:chExt cx="2348630" cy="2826646"/>
          </a:xfrm>
        </p:grpSpPr>
        <p:sp>
          <p:nvSpPr>
            <p:cNvPr id="11" name="TextBox 10">
              <a:extLst>
                <a:ext uri="{FF2B5EF4-FFF2-40B4-BE49-F238E27FC236}">
                  <a16:creationId xmlns:a16="http://schemas.microsoft.com/office/drawing/2014/main" id="{050C03A6-7A21-1AD6-8DB1-CA112F8BE419}"/>
                </a:ext>
              </a:extLst>
            </p:cNvPr>
            <p:cNvSpPr txBox="1"/>
            <p:nvPr/>
          </p:nvSpPr>
          <p:spPr>
            <a:xfrm>
              <a:off x="8912129" y="2266203"/>
              <a:ext cx="2348630" cy="27699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1800" dirty="0">
                  <a:latin typeface="Arial" panose="020B0604020202020204" pitchFamily="34" charset="0"/>
                  <a:cs typeface="Arial" panose="020B0604020202020204" pitchFamily="34" charset="0"/>
                </a:rPr>
                <a:t>Sleigh bells</a:t>
              </a:r>
            </a:p>
          </p:txBody>
        </p:sp>
        <p:pic>
          <p:nvPicPr>
            <p:cNvPr id="4106" name="Picture 10">
              <a:extLst>
                <a:ext uri="{FF2B5EF4-FFF2-40B4-BE49-F238E27FC236}">
                  <a16:creationId xmlns:a16="http://schemas.microsoft.com/office/drawing/2014/main" id="{2F46F478-1E58-EA20-C673-0F0D8F411A09}"/>
                </a:ext>
              </a:extLst>
            </p:cNvPr>
            <p:cNvPicPr>
              <a:picLocks noChangeAspect="1" noChangeArrowheads="1"/>
            </p:cNvPicPr>
            <p:nvPr/>
          </p:nvPicPr>
          <p:blipFill>
            <a:blip r:embed="rId6" cstate="hqprint">
              <a:extLst>
                <a:ext uri="{28A0092B-C50C-407E-A947-70E740481C1C}">
                  <a14:useLocalDpi xmlns:a14="http://schemas.microsoft.com/office/drawing/2010/main"/>
                </a:ext>
              </a:extLst>
            </a:blip>
            <a:srcRect/>
            <a:stretch/>
          </p:blipFill>
          <p:spPr bwMode="auto">
            <a:xfrm>
              <a:off x="10285333" y="1369454"/>
              <a:ext cx="887161" cy="282664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descr="Castanets">
            <a:extLst>
              <a:ext uri="{FF2B5EF4-FFF2-40B4-BE49-F238E27FC236}">
                <a16:creationId xmlns:a16="http://schemas.microsoft.com/office/drawing/2014/main" id="{0C02D6C8-6B63-EDEF-0512-E376588BABAF}"/>
              </a:ext>
            </a:extLst>
          </p:cNvPr>
          <p:cNvGrpSpPr/>
          <p:nvPr/>
        </p:nvGrpSpPr>
        <p:grpSpPr>
          <a:xfrm>
            <a:off x="3909081" y="3702903"/>
            <a:ext cx="2992077" cy="2850299"/>
            <a:chOff x="3909081" y="3702903"/>
            <a:chExt cx="2992077" cy="2850299"/>
          </a:xfrm>
        </p:grpSpPr>
        <p:grpSp>
          <p:nvGrpSpPr>
            <p:cNvPr id="8" name="Group 7">
              <a:extLst>
                <a:ext uri="{FF2B5EF4-FFF2-40B4-BE49-F238E27FC236}">
                  <a16:creationId xmlns:a16="http://schemas.microsoft.com/office/drawing/2014/main" id="{EEC7E0B9-D4B1-3731-2A44-A58E46282E7B}"/>
                </a:ext>
              </a:extLst>
            </p:cNvPr>
            <p:cNvGrpSpPr/>
            <p:nvPr/>
          </p:nvGrpSpPr>
          <p:grpSpPr>
            <a:xfrm>
              <a:off x="3909081" y="4302772"/>
              <a:ext cx="2015745" cy="2250430"/>
              <a:chOff x="3909081" y="4302772"/>
              <a:chExt cx="2015745" cy="2250430"/>
            </a:xfrm>
          </p:grpSpPr>
          <p:sp>
            <p:nvSpPr>
              <p:cNvPr id="13" name="TextBox 12">
                <a:extLst>
                  <a:ext uri="{FF2B5EF4-FFF2-40B4-BE49-F238E27FC236}">
                    <a16:creationId xmlns:a16="http://schemas.microsoft.com/office/drawing/2014/main" id="{1F57BEC6-793C-A134-139C-F0E8A877E0EB}"/>
                  </a:ext>
                </a:extLst>
              </p:cNvPr>
              <p:cNvSpPr txBox="1"/>
              <p:nvPr/>
            </p:nvSpPr>
            <p:spPr>
              <a:xfrm>
                <a:off x="3909081" y="4302772"/>
                <a:ext cx="1126155" cy="252679"/>
              </a:xfrm>
              <a:prstGeom prst="rect">
                <a:avLst/>
              </a:prstGeom>
              <a:noFill/>
            </p:spPr>
            <p:txBody>
              <a:bodyPr wrap="square" lIns="0" tIns="0" rIns="0" bIns="0" rtlCol="0">
                <a:noAutofit/>
              </a:bodyPr>
              <a:lstStyle/>
              <a:p>
                <a:pPr algn="l"/>
                <a:r>
                  <a:rPr lang="en-AU" sz="1800" dirty="0"/>
                  <a:t>Castanets</a:t>
                </a:r>
              </a:p>
            </p:txBody>
          </p:sp>
          <p:pic>
            <p:nvPicPr>
              <p:cNvPr id="4108" name="Picture 12">
                <a:extLst>
                  <a:ext uri="{FF2B5EF4-FFF2-40B4-BE49-F238E27FC236}">
                    <a16:creationId xmlns:a16="http://schemas.microsoft.com/office/drawing/2014/main" id="{F4C18EA2-2EF4-7310-3D6C-0D15AB07D499}"/>
                  </a:ext>
                </a:extLst>
              </p:cNvPr>
              <p:cNvPicPr>
                <a:picLocks noChangeAspect="1" noChangeArrowheads="1"/>
              </p:cNvPicPr>
              <p:nvPr/>
            </p:nvPicPr>
            <p:blipFill rotWithShape="1">
              <a:blip r:embed="rId7">
                <a:extLst>
                  <a:ext uri="{28A0092B-C50C-407E-A947-70E740481C1C}">
                    <a14:useLocalDpi xmlns:a14="http://schemas.microsoft.com/office/drawing/2010/main"/>
                  </a:ext>
                </a:extLst>
              </a:blip>
              <a:srcRect t="15467" r="45786" b="-5650"/>
              <a:stretch/>
            </p:blipFill>
            <p:spPr bwMode="auto">
              <a:xfrm>
                <a:off x="4145645" y="4580163"/>
                <a:ext cx="1779181" cy="1973039"/>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Right Triangle 4">
              <a:extLst>
                <a:ext uri="{FF2B5EF4-FFF2-40B4-BE49-F238E27FC236}">
                  <a16:creationId xmlns:a16="http://schemas.microsoft.com/office/drawing/2014/main" id="{5BD2B5AC-A54D-7745-9968-2F9E5E00C4D9}"/>
                </a:ext>
              </a:extLst>
            </p:cNvPr>
            <p:cNvSpPr/>
            <p:nvPr/>
          </p:nvSpPr>
          <p:spPr>
            <a:xfrm rot="-960000">
              <a:off x="5599854" y="3702903"/>
              <a:ext cx="1301304" cy="2033617"/>
            </a:xfrm>
            <a:prstGeom prst="r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descr="Shakers">
            <a:extLst>
              <a:ext uri="{FF2B5EF4-FFF2-40B4-BE49-F238E27FC236}">
                <a16:creationId xmlns:a16="http://schemas.microsoft.com/office/drawing/2014/main" id="{B73D1293-7979-D748-E955-B956D7321F4D}"/>
              </a:ext>
            </a:extLst>
          </p:cNvPr>
          <p:cNvGrpSpPr/>
          <p:nvPr/>
        </p:nvGrpSpPr>
        <p:grpSpPr>
          <a:xfrm>
            <a:off x="7937060" y="4251887"/>
            <a:ext cx="2692137" cy="1875373"/>
            <a:chOff x="7937060" y="4251887"/>
            <a:chExt cx="2692137" cy="1875373"/>
          </a:xfrm>
        </p:grpSpPr>
        <p:sp>
          <p:nvSpPr>
            <p:cNvPr id="14" name="TextBox 13">
              <a:extLst>
                <a:ext uri="{FF2B5EF4-FFF2-40B4-BE49-F238E27FC236}">
                  <a16:creationId xmlns:a16="http://schemas.microsoft.com/office/drawing/2014/main" id="{A8312C53-B5D4-CF16-B2F5-446D961AAC7C}"/>
                </a:ext>
              </a:extLst>
            </p:cNvPr>
            <p:cNvSpPr txBox="1"/>
            <p:nvPr/>
          </p:nvSpPr>
          <p:spPr>
            <a:xfrm>
              <a:off x="8628237" y="4251887"/>
              <a:ext cx="2000960" cy="368011"/>
            </a:xfrm>
            <a:prstGeom prst="rect">
              <a:avLst/>
            </a:prstGeom>
            <a:noFill/>
          </p:spPr>
          <p:txBody>
            <a:bodyPr wrap="square" lIns="0" tIns="0" rIns="0" bIns="0" rtlCol="0">
              <a:noAutofit/>
            </a:bodyPr>
            <a:lstStyle/>
            <a:p>
              <a:pPr algn="l"/>
              <a:r>
                <a:rPr lang="en-AU" sz="1800" dirty="0"/>
                <a:t>Shakers</a:t>
              </a:r>
            </a:p>
          </p:txBody>
        </p:sp>
        <p:pic>
          <p:nvPicPr>
            <p:cNvPr id="4110" name="Picture 14">
              <a:extLst>
                <a:ext uri="{FF2B5EF4-FFF2-40B4-BE49-F238E27FC236}">
                  <a16:creationId xmlns:a16="http://schemas.microsoft.com/office/drawing/2014/main" id="{8239F27D-D492-265B-32D4-69A64347B4DB}"/>
                </a:ext>
              </a:extLst>
            </p:cNvPr>
            <p:cNvPicPr>
              <a:picLocks noChangeAspect="1" noChangeArrowheads="1"/>
            </p:cNvPicPr>
            <p:nvPr/>
          </p:nvPicPr>
          <p:blipFill>
            <a:blip r:embed="rId8" cstate="hqprint">
              <a:extLst>
                <a:ext uri="{28A0092B-C50C-407E-A947-70E740481C1C}">
                  <a14:useLocalDpi xmlns:a14="http://schemas.microsoft.com/office/drawing/2010/main"/>
                </a:ext>
              </a:extLst>
            </a:blip>
            <a:srcRect/>
            <a:stretch/>
          </p:blipFill>
          <p:spPr bwMode="auto">
            <a:xfrm>
              <a:off x="7937060" y="4580163"/>
              <a:ext cx="2348273" cy="1547097"/>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Slide Number Placeholder 1">
            <a:extLst>
              <a:ext uri="{FF2B5EF4-FFF2-40B4-BE49-F238E27FC236}">
                <a16:creationId xmlns:a16="http://schemas.microsoft.com/office/drawing/2014/main" id="{29442BF3-4F23-569D-9930-F15ECC56368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36</a:t>
            </a:fld>
            <a:endParaRPr lang="en-AU"/>
          </a:p>
        </p:txBody>
      </p:sp>
    </p:spTree>
    <p:extLst>
      <p:ext uri="{BB962C8B-B14F-4D97-AF65-F5344CB8AC3E}">
        <p14:creationId xmlns:p14="http://schemas.microsoft.com/office/powerpoint/2010/main" val="2532122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0C0F84-C528-A726-6D08-0AF549433E03}"/>
              </a:ext>
            </a:extLst>
          </p:cNvPr>
          <p:cNvSpPr>
            <a:spLocks noGrp="1"/>
          </p:cNvSpPr>
          <p:nvPr>
            <p:ph type="title"/>
          </p:nvPr>
        </p:nvSpPr>
        <p:spPr/>
        <p:txBody>
          <a:bodyPr/>
          <a:lstStyle/>
          <a:p>
            <a:r>
              <a:rPr lang="en-AU" dirty="0">
                <a:latin typeface="Arial" panose="020B0604020202020204" pitchFamily="34" charset="0"/>
                <a:cs typeface="Arial" panose="020B0604020202020204" pitchFamily="34" charset="0"/>
              </a:rPr>
              <a:t>Scrape</a:t>
            </a:r>
          </a:p>
        </p:txBody>
      </p:sp>
      <p:sp>
        <p:nvSpPr>
          <p:cNvPr id="6" name="Text Placeholder 5">
            <a:extLst>
              <a:ext uri="{FF2B5EF4-FFF2-40B4-BE49-F238E27FC236}">
                <a16:creationId xmlns:a16="http://schemas.microsoft.com/office/drawing/2014/main" id="{09E8F95C-E9B2-C872-3924-E38C255A662C}"/>
              </a:ext>
            </a:extLst>
          </p:cNvPr>
          <p:cNvSpPr>
            <a:spLocks noGrp="1"/>
          </p:cNvSpPr>
          <p:nvPr>
            <p:ph type="body" sz="quarter" idx="18"/>
          </p:nvPr>
        </p:nvSpPr>
        <p:spPr/>
        <p:txBody>
          <a:bodyPr/>
          <a:lstStyle/>
          <a:p>
            <a:r>
              <a:rPr lang="en-AU" dirty="0">
                <a:latin typeface="Arial" panose="020B0604020202020204" pitchFamily="34" charset="0"/>
                <a:cs typeface="Arial" panose="020B0604020202020204" pitchFamily="34" charset="0"/>
              </a:rPr>
              <a:t>Untuned percussion instruments</a:t>
            </a:r>
          </a:p>
        </p:txBody>
      </p:sp>
      <p:grpSp>
        <p:nvGrpSpPr>
          <p:cNvPr id="3" name="Group 2" descr="Cabasa">
            <a:extLst>
              <a:ext uri="{FF2B5EF4-FFF2-40B4-BE49-F238E27FC236}">
                <a16:creationId xmlns:a16="http://schemas.microsoft.com/office/drawing/2014/main" id="{E0CF6A64-B552-6A84-D243-A569C87D5CD3}"/>
              </a:ext>
            </a:extLst>
          </p:cNvPr>
          <p:cNvGrpSpPr/>
          <p:nvPr/>
        </p:nvGrpSpPr>
        <p:grpSpPr>
          <a:xfrm>
            <a:off x="360000" y="1775486"/>
            <a:ext cx="2338712" cy="2207036"/>
            <a:chOff x="360000" y="1775486"/>
            <a:chExt cx="2338712" cy="2207036"/>
          </a:xfrm>
        </p:grpSpPr>
        <p:sp>
          <p:nvSpPr>
            <p:cNvPr id="10" name="TextBox 9">
              <a:extLst>
                <a:ext uri="{FF2B5EF4-FFF2-40B4-BE49-F238E27FC236}">
                  <a16:creationId xmlns:a16="http://schemas.microsoft.com/office/drawing/2014/main" id="{04659F43-841A-5313-4172-3E029E035514}"/>
                </a:ext>
              </a:extLst>
            </p:cNvPr>
            <p:cNvSpPr txBox="1"/>
            <p:nvPr/>
          </p:nvSpPr>
          <p:spPr>
            <a:xfrm>
              <a:off x="360000" y="1775486"/>
              <a:ext cx="1586630" cy="27699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1800" dirty="0">
                  <a:latin typeface="Arial" panose="020B0604020202020204" pitchFamily="34" charset="0"/>
                  <a:cs typeface="Arial" panose="020B0604020202020204" pitchFamily="34" charset="0"/>
                </a:rPr>
                <a:t>Cabasa</a:t>
              </a:r>
            </a:p>
          </p:txBody>
        </p:sp>
        <p:pic>
          <p:nvPicPr>
            <p:cNvPr id="1026" name="Picture 2">
              <a:extLst>
                <a:ext uri="{FF2B5EF4-FFF2-40B4-BE49-F238E27FC236}">
                  <a16:creationId xmlns:a16="http://schemas.microsoft.com/office/drawing/2014/main" id="{3D696874-B350-B021-C0C3-835CC5AFD340}"/>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p:blipFill>
          <p:spPr bwMode="auto">
            <a:xfrm>
              <a:off x="1022362" y="1919680"/>
              <a:ext cx="1676350" cy="206284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descr="Chimes or mark tree">
            <a:extLst>
              <a:ext uri="{FF2B5EF4-FFF2-40B4-BE49-F238E27FC236}">
                <a16:creationId xmlns:a16="http://schemas.microsoft.com/office/drawing/2014/main" id="{AEB54A01-C962-C35B-1218-21C81DE04EDE}"/>
              </a:ext>
            </a:extLst>
          </p:cNvPr>
          <p:cNvGrpSpPr/>
          <p:nvPr/>
        </p:nvGrpSpPr>
        <p:grpSpPr>
          <a:xfrm>
            <a:off x="4585218" y="1541189"/>
            <a:ext cx="2847830" cy="2629500"/>
            <a:chOff x="4585218" y="1541189"/>
            <a:chExt cx="2847830" cy="2629500"/>
          </a:xfrm>
        </p:grpSpPr>
        <p:sp>
          <p:nvSpPr>
            <p:cNvPr id="11" name="TextBox 10">
              <a:extLst>
                <a:ext uri="{FF2B5EF4-FFF2-40B4-BE49-F238E27FC236}">
                  <a16:creationId xmlns:a16="http://schemas.microsoft.com/office/drawing/2014/main" id="{050C03A6-7A21-1AD6-8DB1-CA112F8BE419}"/>
                </a:ext>
              </a:extLst>
            </p:cNvPr>
            <p:cNvSpPr txBox="1"/>
            <p:nvPr/>
          </p:nvSpPr>
          <p:spPr>
            <a:xfrm>
              <a:off x="4747895" y="1541189"/>
              <a:ext cx="2348630" cy="27699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1800" dirty="0">
                  <a:latin typeface="Arial" panose="020B0604020202020204" pitchFamily="34" charset="0"/>
                  <a:cs typeface="Arial" panose="020B0604020202020204" pitchFamily="34" charset="0"/>
                </a:rPr>
                <a:t>Chimes or mark tree</a:t>
              </a:r>
            </a:p>
          </p:txBody>
        </p:sp>
        <p:pic>
          <p:nvPicPr>
            <p:cNvPr id="1030" name="Picture 6">
              <a:extLst>
                <a:ext uri="{FF2B5EF4-FFF2-40B4-BE49-F238E27FC236}">
                  <a16:creationId xmlns:a16="http://schemas.microsoft.com/office/drawing/2014/main" id="{E28C6B7D-2605-35EC-DD19-4D9443BDCB79}"/>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p:blipFill>
          <p:spPr bwMode="auto">
            <a:xfrm>
              <a:off x="4585218" y="2034816"/>
              <a:ext cx="2847830" cy="213587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descr="Guiro">
            <a:extLst>
              <a:ext uri="{FF2B5EF4-FFF2-40B4-BE49-F238E27FC236}">
                <a16:creationId xmlns:a16="http://schemas.microsoft.com/office/drawing/2014/main" id="{A634C8EE-64FE-43F4-DCCF-1B6C3549CA2E}"/>
              </a:ext>
            </a:extLst>
          </p:cNvPr>
          <p:cNvGrpSpPr/>
          <p:nvPr/>
        </p:nvGrpSpPr>
        <p:grpSpPr>
          <a:xfrm>
            <a:off x="575491" y="4983884"/>
            <a:ext cx="2548128" cy="1355884"/>
            <a:chOff x="575491" y="4983884"/>
            <a:chExt cx="2548128" cy="1355884"/>
          </a:xfrm>
        </p:grpSpPr>
        <p:pic>
          <p:nvPicPr>
            <p:cNvPr id="1028" name="Picture 4">
              <a:extLst>
                <a:ext uri="{FF2B5EF4-FFF2-40B4-BE49-F238E27FC236}">
                  <a16:creationId xmlns:a16="http://schemas.microsoft.com/office/drawing/2014/main" id="{C0206E99-FD3E-C5B6-F3D2-EAF882D6752A}"/>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p:blipFill>
          <p:spPr bwMode="auto">
            <a:xfrm>
              <a:off x="575491" y="4983884"/>
              <a:ext cx="2548128" cy="135588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ED28E3F2-535E-3AA0-C69D-8C22D2E1E688}"/>
                </a:ext>
              </a:extLst>
            </p:cNvPr>
            <p:cNvSpPr txBox="1"/>
            <p:nvPr/>
          </p:nvSpPr>
          <p:spPr>
            <a:xfrm>
              <a:off x="662219" y="4992378"/>
              <a:ext cx="1924852" cy="27699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r>
                <a:rPr lang="en-US" sz="1800" dirty="0">
                  <a:latin typeface="Arial" panose="020B0604020202020204" pitchFamily="34" charset="0"/>
                  <a:cs typeface="Arial" panose="020B0604020202020204" pitchFamily="34" charset="0"/>
                </a:rPr>
                <a:t>Guiro</a:t>
              </a:r>
            </a:p>
          </p:txBody>
        </p:sp>
      </p:grpSp>
      <p:grpSp>
        <p:nvGrpSpPr>
          <p:cNvPr id="9" name="Group 8" descr="Ratchet">
            <a:extLst>
              <a:ext uri="{FF2B5EF4-FFF2-40B4-BE49-F238E27FC236}">
                <a16:creationId xmlns:a16="http://schemas.microsoft.com/office/drawing/2014/main" id="{7037A75D-18B7-7167-2E56-C3287A0F4A84}"/>
              </a:ext>
            </a:extLst>
          </p:cNvPr>
          <p:cNvGrpSpPr/>
          <p:nvPr/>
        </p:nvGrpSpPr>
        <p:grpSpPr>
          <a:xfrm>
            <a:off x="5922210" y="4609668"/>
            <a:ext cx="2531749" cy="2199596"/>
            <a:chOff x="5922210" y="4609668"/>
            <a:chExt cx="2531749" cy="2199596"/>
          </a:xfrm>
        </p:grpSpPr>
        <p:sp>
          <p:nvSpPr>
            <p:cNvPr id="18" name="TextBox 17">
              <a:extLst>
                <a:ext uri="{FF2B5EF4-FFF2-40B4-BE49-F238E27FC236}">
                  <a16:creationId xmlns:a16="http://schemas.microsoft.com/office/drawing/2014/main" id="{9F7A9602-94F1-40D7-8280-7DA44DAC4356}"/>
                </a:ext>
              </a:extLst>
            </p:cNvPr>
            <p:cNvSpPr txBox="1"/>
            <p:nvPr/>
          </p:nvSpPr>
          <p:spPr>
            <a:xfrm>
              <a:off x="6009133" y="4983884"/>
              <a:ext cx="917608" cy="377088"/>
            </a:xfrm>
            <a:prstGeom prst="rect">
              <a:avLst/>
            </a:prstGeom>
            <a:noFill/>
          </p:spPr>
          <p:txBody>
            <a:bodyPr wrap="square" lIns="0" tIns="0" rIns="0" bIns="0" rtlCol="0">
              <a:noAutofit/>
            </a:bodyPr>
            <a:lstStyle/>
            <a:p>
              <a:pPr algn="l"/>
              <a:r>
                <a:rPr lang="en-AU" sz="1800" dirty="0"/>
                <a:t>Ratchet</a:t>
              </a:r>
            </a:p>
          </p:txBody>
        </p:sp>
        <p:pic>
          <p:nvPicPr>
            <p:cNvPr id="19" name="Picture 18">
              <a:extLst>
                <a:ext uri="{FF2B5EF4-FFF2-40B4-BE49-F238E27FC236}">
                  <a16:creationId xmlns:a16="http://schemas.microsoft.com/office/drawing/2014/main" id="{8097C4C3-5C0F-83FD-76DE-7257307139FA}"/>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t="-19023" b="-19023"/>
            <a:stretch/>
          </p:blipFill>
          <p:spPr>
            <a:xfrm>
              <a:off x="5922210" y="4609668"/>
              <a:ext cx="2531749" cy="2199596"/>
            </a:xfrm>
            <a:prstGeom prst="rect">
              <a:avLst/>
            </a:prstGeom>
          </p:spPr>
        </p:pic>
      </p:grpSp>
      <p:grpSp>
        <p:nvGrpSpPr>
          <p:cNvPr id="7" name="Group 6" descr="Bell tree">
            <a:extLst>
              <a:ext uri="{FF2B5EF4-FFF2-40B4-BE49-F238E27FC236}">
                <a16:creationId xmlns:a16="http://schemas.microsoft.com/office/drawing/2014/main" id="{3AD158BD-313B-2F25-E976-00736E8E3372}"/>
              </a:ext>
            </a:extLst>
          </p:cNvPr>
          <p:cNvGrpSpPr/>
          <p:nvPr/>
        </p:nvGrpSpPr>
        <p:grpSpPr>
          <a:xfrm>
            <a:off x="9193187" y="1610364"/>
            <a:ext cx="2428932" cy="4307600"/>
            <a:chOff x="9193187" y="1610364"/>
            <a:chExt cx="2428932" cy="4307600"/>
          </a:xfrm>
        </p:grpSpPr>
        <p:sp>
          <p:nvSpPr>
            <p:cNvPr id="15" name="TextBox 14">
              <a:extLst>
                <a:ext uri="{FF2B5EF4-FFF2-40B4-BE49-F238E27FC236}">
                  <a16:creationId xmlns:a16="http://schemas.microsoft.com/office/drawing/2014/main" id="{F01DD5D6-D700-D6B8-CAA2-A55277229357}"/>
                </a:ext>
              </a:extLst>
            </p:cNvPr>
            <p:cNvSpPr txBox="1"/>
            <p:nvPr/>
          </p:nvSpPr>
          <p:spPr>
            <a:xfrm>
              <a:off x="9193187" y="1610364"/>
              <a:ext cx="2290813" cy="545601"/>
            </a:xfrm>
            <a:prstGeom prst="rect">
              <a:avLst/>
            </a:prstGeom>
            <a:noFill/>
          </p:spPr>
          <p:txBody>
            <a:bodyPr wrap="square" lIns="0" tIns="0" rIns="0" bIns="0" rtlCol="0">
              <a:noAutofit/>
            </a:bodyPr>
            <a:lstStyle/>
            <a:p>
              <a:pPr algn="l"/>
              <a:r>
                <a:rPr lang="en-AU" sz="1800" dirty="0"/>
                <a:t>Bell tree</a:t>
              </a:r>
            </a:p>
          </p:txBody>
        </p:sp>
        <p:pic>
          <p:nvPicPr>
            <p:cNvPr id="17" name="Picture 16">
              <a:extLst>
                <a:ext uri="{FF2B5EF4-FFF2-40B4-BE49-F238E27FC236}">
                  <a16:creationId xmlns:a16="http://schemas.microsoft.com/office/drawing/2014/main" id="{1C712380-D29B-C25B-9A81-4FA1FA75A810}"/>
                </a:ext>
              </a:extLst>
            </p:cNvPr>
            <p:cNvPicPr>
              <a:picLocks noChangeAspect="1"/>
            </p:cNvPicPr>
            <p:nvPr/>
          </p:nvPicPr>
          <p:blipFill>
            <a:blip r:embed="rId7">
              <a:extLst>
                <a:ext uri="{28A0092B-C50C-407E-A947-70E740481C1C}">
                  <a14:useLocalDpi xmlns:a14="http://schemas.microsoft.com/office/drawing/2010/main"/>
                </a:ext>
              </a:extLst>
            </a:blip>
            <a:srcRect/>
            <a:stretch/>
          </p:blipFill>
          <p:spPr>
            <a:xfrm>
              <a:off x="10246479" y="1654719"/>
              <a:ext cx="1375640" cy="4263245"/>
            </a:xfrm>
            <a:prstGeom prst="rect">
              <a:avLst/>
            </a:prstGeom>
          </p:spPr>
        </p:pic>
      </p:grpSp>
      <p:sp>
        <p:nvSpPr>
          <p:cNvPr id="2" name="Slide Number Placeholder 1">
            <a:extLst>
              <a:ext uri="{FF2B5EF4-FFF2-40B4-BE49-F238E27FC236}">
                <a16:creationId xmlns:a16="http://schemas.microsoft.com/office/drawing/2014/main" id="{29442BF3-4F23-569D-9930-F15ECC56368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37</a:t>
            </a:fld>
            <a:endParaRPr lang="en-AU"/>
          </a:p>
        </p:txBody>
      </p:sp>
    </p:spTree>
    <p:extLst>
      <p:ext uri="{BB962C8B-B14F-4D97-AF65-F5344CB8AC3E}">
        <p14:creationId xmlns:p14="http://schemas.microsoft.com/office/powerpoint/2010/main" val="2042144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FA0CD49-38C1-73C3-4824-50A92743DDE1}"/>
              </a:ext>
            </a:extLst>
          </p:cNvPr>
          <p:cNvSpPr>
            <a:spLocks noGrp="1"/>
          </p:cNvSpPr>
          <p:nvPr>
            <p:ph type="title"/>
          </p:nvPr>
        </p:nvSpPr>
        <p:spPr/>
        <p:txBody>
          <a:bodyPr/>
          <a:lstStyle/>
          <a:p>
            <a:r>
              <a:rPr lang="en-AU" sz="4000" dirty="0">
                <a:latin typeface="Arial" panose="020B0604020202020204" pitchFamily="34" charset="0"/>
                <a:cs typeface="Arial" panose="020B0604020202020204" pitchFamily="34" charset="0"/>
              </a:rPr>
              <a:t>Composition reflection scaffold</a:t>
            </a:r>
          </a:p>
        </p:txBody>
      </p:sp>
      <p:sp>
        <p:nvSpPr>
          <p:cNvPr id="7" name="Text Placeholder 8">
            <a:extLst>
              <a:ext uri="{FF2B5EF4-FFF2-40B4-BE49-F238E27FC236}">
                <a16:creationId xmlns:a16="http://schemas.microsoft.com/office/drawing/2014/main" id="{CB2F8FE7-F992-66DF-D0E1-770406895B55}"/>
              </a:ext>
            </a:extLst>
          </p:cNvPr>
          <p:cNvSpPr txBox="1">
            <a:spLocks/>
          </p:cNvSpPr>
          <p:nvPr/>
        </p:nvSpPr>
        <p:spPr>
          <a:xfrm>
            <a:off x="47954" y="1246769"/>
            <a:ext cx="11422927" cy="5269231"/>
          </a:xfrm>
          <a:prstGeom prst="rect">
            <a:avLst/>
          </a:prstGeom>
          <a:noFill/>
        </p:spPr>
        <p:txBody>
          <a:bodyPr vert="horz" lIns="0" tIns="0" rIns="0" bIns="0" rtlCol="0" anchor="t">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a:spcAft>
                <a:spcPts val="600"/>
              </a:spcAft>
            </a:pPr>
            <a:r>
              <a:rPr lang="en-AU" sz="1800" dirty="0">
                <a:latin typeface="Arial" panose="020B0604020202020204" pitchFamily="34" charset="0"/>
                <a:cs typeface="Arial" panose="020B0604020202020204" pitchFamily="34" charset="0"/>
              </a:rPr>
              <a:t>Date</a:t>
            </a:r>
            <a:endParaRPr lang="en-US" sz="1800" dirty="0">
              <a:latin typeface="Arial" panose="020B0604020202020204" pitchFamily="34" charset="0"/>
              <a:cs typeface="Arial" panose="020B0604020202020204" pitchFamily="34" charset="0"/>
            </a:endParaRPr>
          </a:p>
          <a:p>
            <a:pPr marL="342900">
              <a:spcAft>
                <a:spcPts val="600"/>
              </a:spcAft>
            </a:pPr>
            <a:r>
              <a:rPr lang="en-AU" sz="1800" dirty="0">
                <a:latin typeface="Arial" panose="020B0604020202020204" pitchFamily="34" charset="0"/>
                <a:cs typeface="Arial" panose="020B0604020202020204" pitchFamily="34" charset="0"/>
              </a:rPr>
              <a:t>In today's lesson I wrote a _____  (number </a:t>
            </a:r>
            <a:r>
              <a:rPr lang="en-AU" sz="1800">
                <a:latin typeface="Arial" panose="020B0604020202020204" pitchFamily="34" charset="0"/>
                <a:cs typeface="Arial" panose="020B0604020202020204" pitchFamily="34" charset="0"/>
              </a:rPr>
              <a:t>of bars) </a:t>
            </a:r>
            <a:r>
              <a:rPr lang="en-AU" sz="1800" dirty="0">
                <a:latin typeface="Arial" panose="020B0604020202020204" pitchFamily="34" charset="0"/>
                <a:cs typeface="Arial" panose="020B0604020202020204" pitchFamily="34" charset="0"/>
              </a:rPr>
              <a:t>bar rhythm.</a:t>
            </a:r>
          </a:p>
          <a:p>
            <a:pPr marL="342900">
              <a:spcAft>
                <a:spcPts val="600"/>
              </a:spcAft>
            </a:pPr>
            <a:r>
              <a:rPr lang="en-AU" sz="1800" dirty="0">
                <a:latin typeface="Arial" panose="020B0604020202020204" pitchFamily="34" charset="0"/>
                <a:cs typeface="Arial" panose="020B0604020202020204" pitchFamily="34" charset="0"/>
              </a:rPr>
              <a:t>The rhythm was in ______ , (identify the time signature) meaning there were ____ crotchet beats in a bar.</a:t>
            </a:r>
          </a:p>
          <a:p>
            <a:pPr marL="342900">
              <a:spcAft>
                <a:spcPts val="600"/>
              </a:spcAft>
            </a:pPr>
            <a:r>
              <a:rPr lang="en-AU" sz="1800" dirty="0">
                <a:latin typeface="Arial" panose="020B0604020202020204" pitchFamily="34" charset="0"/>
                <a:cs typeface="Arial" panose="020B0604020202020204" pitchFamily="34" charset="0"/>
              </a:rPr>
              <a:t>The note values that I used were (select from the list) </a:t>
            </a:r>
          </a:p>
          <a:p>
            <a:pPr marL="342900">
              <a:spcAft>
                <a:spcPts val="600"/>
              </a:spcAft>
            </a:pPr>
            <a:endParaRPr lang="en-AU" sz="1800" dirty="0">
              <a:latin typeface="Arial" panose="020B0604020202020204" pitchFamily="34" charset="0"/>
              <a:cs typeface="Arial" panose="020B0604020202020204" pitchFamily="34" charset="0"/>
            </a:endParaRPr>
          </a:p>
          <a:p>
            <a:pPr marL="342900">
              <a:spcAft>
                <a:spcPts val="600"/>
              </a:spcAft>
            </a:pPr>
            <a:r>
              <a:rPr lang="en-AU" sz="1800" dirty="0">
                <a:latin typeface="Arial" panose="020B0604020202020204" pitchFamily="34" charset="0"/>
                <a:cs typeface="Arial" panose="020B0604020202020204" pitchFamily="34" charset="0"/>
              </a:rPr>
              <a:t>The suburban rhythm names for these note values were (select from the list)</a:t>
            </a:r>
          </a:p>
          <a:p>
            <a:pPr marL="342900">
              <a:spcAft>
                <a:spcPts val="600"/>
              </a:spcAft>
            </a:pPr>
            <a:endParaRPr lang="en-AU" sz="1800" dirty="0">
              <a:latin typeface="Arial" panose="020B0604020202020204" pitchFamily="34" charset="0"/>
              <a:cs typeface="Arial" panose="020B0604020202020204" pitchFamily="34" charset="0"/>
            </a:endParaRPr>
          </a:p>
          <a:p>
            <a:pPr marL="342900">
              <a:spcAft>
                <a:spcPts val="600"/>
              </a:spcAft>
            </a:pPr>
            <a:r>
              <a:rPr lang="en-AU" sz="1800" dirty="0">
                <a:latin typeface="Arial"/>
                <a:cs typeface="Arial"/>
              </a:rPr>
              <a:t>I used a </a:t>
            </a:r>
            <a:r>
              <a:rPr lang="en-AU" sz="1800" dirty="0" err="1">
                <a:latin typeface="Arial"/>
                <a:cs typeface="Arial"/>
              </a:rPr>
              <a:t>barline</a:t>
            </a:r>
            <a:r>
              <a:rPr lang="en-AU" sz="1800" dirty="0">
                <a:latin typeface="Arial"/>
                <a:cs typeface="Arial"/>
              </a:rPr>
              <a:t> after ____ beats and a double </a:t>
            </a:r>
            <a:r>
              <a:rPr lang="en-AU" sz="1800" dirty="0" err="1">
                <a:latin typeface="Arial"/>
                <a:cs typeface="Arial"/>
              </a:rPr>
              <a:t>barline</a:t>
            </a:r>
            <a:r>
              <a:rPr lang="en-AU" sz="1800" dirty="0">
                <a:latin typeface="Arial"/>
                <a:cs typeface="Arial"/>
              </a:rPr>
              <a:t> at the ____ of the piece.</a:t>
            </a:r>
          </a:p>
          <a:p>
            <a:pPr marL="342900">
              <a:spcAft>
                <a:spcPts val="600"/>
              </a:spcAft>
            </a:pPr>
            <a:r>
              <a:rPr lang="en-AU" sz="1800" dirty="0">
                <a:latin typeface="Arial" panose="020B0604020202020204" pitchFamily="34" charset="0"/>
                <a:cs typeface="Arial" panose="020B0604020202020204" pitchFamily="34" charset="0"/>
              </a:rPr>
              <a:t>I am most proud of ___.</a:t>
            </a:r>
          </a:p>
        </p:txBody>
      </p:sp>
      <p:sp>
        <p:nvSpPr>
          <p:cNvPr id="9" name="Rectangle: Rounded Corners 8">
            <a:extLst>
              <a:ext uri="{FF2B5EF4-FFF2-40B4-BE49-F238E27FC236}">
                <a16:creationId xmlns:a16="http://schemas.microsoft.com/office/drawing/2014/main" id="{2047F68E-D07E-7F5E-CEE3-894E55AA9613}"/>
              </a:ext>
            </a:extLst>
          </p:cNvPr>
          <p:cNvSpPr/>
          <p:nvPr/>
        </p:nvSpPr>
        <p:spPr>
          <a:xfrm>
            <a:off x="360000" y="3180130"/>
            <a:ext cx="7321601" cy="481974"/>
          </a:xfrm>
          <a:prstGeom prst="rect">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50000"/>
              </a:lnSpc>
            </a:pPr>
            <a:r>
              <a:rPr lang="en-AU" sz="1800" dirty="0">
                <a:solidFill>
                  <a:srgbClr val="00296C"/>
                </a:solidFill>
                <a:latin typeface="+mj-lt"/>
              </a:rPr>
              <a:t>Crotchet –  pair of quavers –  set of semiquavers –  crotchet rest</a:t>
            </a:r>
          </a:p>
        </p:txBody>
      </p:sp>
      <p:sp>
        <p:nvSpPr>
          <p:cNvPr id="10" name="Rectangle: Rounded Corners 9">
            <a:extLst>
              <a:ext uri="{FF2B5EF4-FFF2-40B4-BE49-F238E27FC236}">
                <a16:creationId xmlns:a16="http://schemas.microsoft.com/office/drawing/2014/main" id="{2DF8B073-CD9E-37EF-0866-3B4FF02167C9}"/>
              </a:ext>
            </a:extLst>
          </p:cNvPr>
          <p:cNvSpPr/>
          <p:nvPr/>
        </p:nvSpPr>
        <p:spPr>
          <a:xfrm>
            <a:off x="360000" y="4120663"/>
            <a:ext cx="4040762" cy="481974"/>
          </a:xfrm>
          <a:prstGeom prst="rect">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50000"/>
              </a:lnSpc>
            </a:pPr>
            <a:r>
              <a:rPr lang="en-AU" sz="1800" dirty="0">
                <a:solidFill>
                  <a:srgbClr val="00296C"/>
                </a:solidFill>
                <a:latin typeface="+mj-lt"/>
              </a:rPr>
              <a:t>Bourke – Sydney – Merewether – rest</a:t>
            </a:r>
          </a:p>
        </p:txBody>
      </p:sp>
      <p:sp>
        <p:nvSpPr>
          <p:cNvPr id="2" name="Slide Number Placeholder 1">
            <a:extLst>
              <a:ext uri="{FF2B5EF4-FFF2-40B4-BE49-F238E27FC236}">
                <a16:creationId xmlns:a16="http://schemas.microsoft.com/office/drawing/2014/main" id="{FE99FCAD-B981-9BBC-C5BF-914232435E0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38</a:t>
            </a:fld>
            <a:endParaRPr lang="en-AU"/>
          </a:p>
        </p:txBody>
      </p:sp>
    </p:spTree>
    <p:extLst>
      <p:ext uri="{BB962C8B-B14F-4D97-AF65-F5344CB8AC3E}">
        <p14:creationId xmlns:p14="http://schemas.microsoft.com/office/powerpoint/2010/main" val="1063542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FA0CD49-38C1-73C3-4824-50A92743DDE1}"/>
              </a:ext>
            </a:extLst>
          </p:cNvPr>
          <p:cNvSpPr>
            <a:spLocks noGrp="1"/>
          </p:cNvSpPr>
          <p:nvPr>
            <p:ph type="title"/>
          </p:nvPr>
        </p:nvSpPr>
        <p:spPr/>
        <p:txBody>
          <a:bodyPr/>
          <a:lstStyle/>
          <a:p>
            <a:r>
              <a:rPr lang="en-AU" dirty="0">
                <a:latin typeface="Arial" panose="020B0604020202020204" pitchFamily="34" charset="0"/>
                <a:cs typeface="Arial" panose="020B0604020202020204" pitchFamily="34" charset="0"/>
              </a:rPr>
              <a:t>Performance preparation reflection scaffold</a:t>
            </a:r>
          </a:p>
        </p:txBody>
      </p:sp>
      <p:sp>
        <p:nvSpPr>
          <p:cNvPr id="7" name="Text Placeholder 8">
            <a:extLst>
              <a:ext uri="{FF2B5EF4-FFF2-40B4-BE49-F238E27FC236}">
                <a16:creationId xmlns:a16="http://schemas.microsoft.com/office/drawing/2014/main" id="{CB2F8FE7-F992-66DF-D0E1-770406895B55}"/>
              </a:ext>
            </a:extLst>
          </p:cNvPr>
          <p:cNvSpPr txBox="1">
            <a:spLocks/>
          </p:cNvSpPr>
          <p:nvPr/>
        </p:nvSpPr>
        <p:spPr>
          <a:xfrm>
            <a:off x="18097" y="958255"/>
            <a:ext cx="11480191" cy="5533441"/>
          </a:xfrm>
          <a:prstGeom prst="rect">
            <a:avLst/>
          </a:prstGeom>
          <a:noFill/>
        </p:spPr>
        <p:txBody>
          <a:bodyPr vert="horz" lIns="0" tIns="0" rIns="0" bIns="0" rtlCol="0" anchor="t">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a:r>
              <a:rPr lang="en-AU" sz="1800" dirty="0">
                <a:latin typeface="Arial"/>
                <a:cs typeface="Arial"/>
              </a:rPr>
              <a:t>Date</a:t>
            </a:r>
            <a:endParaRPr lang="en-US" sz="1800" dirty="0">
              <a:latin typeface="Arial"/>
              <a:cs typeface="Arial"/>
            </a:endParaRPr>
          </a:p>
          <a:p>
            <a:pPr marL="342900"/>
            <a:r>
              <a:rPr lang="en-AU" sz="1800" dirty="0">
                <a:latin typeface="Arial"/>
                <a:cs typeface="Arial"/>
              </a:rPr>
              <a:t>In today's lesson I was working in a group to prepare our group performance. The members of my group are _______________. </a:t>
            </a:r>
          </a:p>
          <a:p>
            <a:pPr marL="342900"/>
            <a:r>
              <a:rPr lang="en-AU" sz="1800" dirty="0">
                <a:latin typeface="Arial"/>
                <a:cs typeface="Arial"/>
              </a:rPr>
              <a:t>(Name 1) and (Name 2) are performing Part 1 and (Name 3) and (Name 4), Part 2.</a:t>
            </a:r>
          </a:p>
          <a:p>
            <a:pPr marL="342900"/>
            <a:r>
              <a:rPr lang="en-AU" sz="1800" dirty="0">
                <a:latin typeface="Arial"/>
                <a:cs typeface="Arial"/>
              </a:rPr>
              <a:t>The musical decisions our group made were to include dynamics and expression. We did this by __________ (include specific reference to where it happens in the piece and who plays it).</a:t>
            </a:r>
          </a:p>
          <a:p>
            <a:endParaRPr lang="en-AU" sz="1800" dirty="0">
              <a:latin typeface="Arial" panose="020B0604020202020204" pitchFamily="34" charset="0"/>
              <a:cs typeface="Arial" panose="020B0604020202020204" pitchFamily="34" charset="0"/>
            </a:endParaRPr>
          </a:p>
          <a:p>
            <a:pPr marL="342900"/>
            <a:r>
              <a:rPr lang="en-AU" sz="1800" dirty="0">
                <a:latin typeface="Arial"/>
                <a:cs typeface="Arial"/>
              </a:rPr>
              <a:t>I enjoyed preparing for our performance of  'Beats and Pieces' because...</a:t>
            </a:r>
          </a:p>
          <a:p>
            <a:pPr marL="342900"/>
            <a:r>
              <a:rPr lang="en-AU" sz="1800" dirty="0">
                <a:latin typeface="Arial"/>
                <a:cs typeface="Arial"/>
              </a:rPr>
              <a:t>Before we perform to the class, I would like to improve... (outline what you would like to improve. Examples – keeping in time, dynamics, the speed) and I will do this by...</a:t>
            </a:r>
          </a:p>
          <a:p>
            <a:pPr marL="342900"/>
            <a:r>
              <a:rPr lang="en-AU" sz="1800" dirty="0">
                <a:latin typeface="Arial"/>
                <a:cs typeface="Arial"/>
              </a:rPr>
              <a:t>I feel that today's rehearsal was (select one)</a:t>
            </a:r>
          </a:p>
        </p:txBody>
      </p:sp>
      <p:sp>
        <p:nvSpPr>
          <p:cNvPr id="9" name="Rectangle: Rounded Corners 8">
            <a:extLst>
              <a:ext uri="{FF2B5EF4-FFF2-40B4-BE49-F238E27FC236}">
                <a16:creationId xmlns:a16="http://schemas.microsoft.com/office/drawing/2014/main" id="{2047F68E-D07E-7F5E-CEE3-894E55AA9613}"/>
              </a:ext>
            </a:extLst>
          </p:cNvPr>
          <p:cNvSpPr/>
          <p:nvPr/>
        </p:nvSpPr>
        <p:spPr>
          <a:xfrm>
            <a:off x="360000" y="3954783"/>
            <a:ext cx="11182401" cy="6534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50000"/>
              </a:lnSpc>
            </a:pPr>
            <a:r>
              <a:rPr lang="en-AU" sz="1200" dirty="0">
                <a:solidFill>
                  <a:srgbClr val="00296C"/>
                </a:solidFill>
                <a:latin typeface="Arial"/>
                <a:cs typeface="Arial"/>
              </a:rPr>
              <a:t>Example: we did this by everyone starting moderately loud (</a:t>
            </a:r>
            <a:r>
              <a:rPr lang="en-AU" sz="1200" i="1" dirty="0">
                <a:solidFill>
                  <a:srgbClr val="00296C"/>
                </a:solidFill>
                <a:latin typeface="Arial"/>
                <a:cs typeface="Arial"/>
              </a:rPr>
              <a:t>mf</a:t>
            </a:r>
            <a:r>
              <a:rPr lang="en-AU" sz="1200" dirty="0">
                <a:solidFill>
                  <a:srgbClr val="00296C"/>
                </a:solidFill>
                <a:latin typeface="Arial"/>
                <a:cs typeface="Arial"/>
              </a:rPr>
              <a:t>) in section A and then we split into 2 parts, where section B started loud (</a:t>
            </a:r>
            <a:r>
              <a:rPr lang="en-AU" sz="1200" i="1" dirty="0">
                <a:solidFill>
                  <a:srgbClr val="00296C"/>
                </a:solidFill>
                <a:latin typeface="Arial"/>
                <a:cs typeface="Arial"/>
              </a:rPr>
              <a:t>forte</a:t>
            </a:r>
            <a:r>
              <a:rPr lang="en-AU" sz="1200" dirty="0">
                <a:solidFill>
                  <a:srgbClr val="00296C"/>
                </a:solidFill>
                <a:latin typeface="Arial"/>
                <a:cs typeface="Arial"/>
              </a:rPr>
              <a:t>) and section C started soft (</a:t>
            </a:r>
            <a:r>
              <a:rPr lang="en-AU" sz="1200" i="1" dirty="0">
                <a:solidFill>
                  <a:srgbClr val="00296C"/>
                </a:solidFill>
                <a:latin typeface="Arial"/>
                <a:cs typeface="Arial"/>
              </a:rPr>
              <a:t>piano</a:t>
            </a:r>
            <a:r>
              <a:rPr lang="en-AU" sz="1200" dirty="0">
                <a:solidFill>
                  <a:srgbClr val="00296C"/>
                </a:solidFill>
                <a:latin typeface="Arial"/>
                <a:cs typeface="Arial"/>
              </a:rPr>
              <a:t>). When we came back to section A, only (name 1 and name 2) performed and they performed it at a soft (</a:t>
            </a:r>
            <a:r>
              <a:rPr lang="en-AU" sz="1200" i="1" dirty="0">
                <a:solidFill>
                  <a:srgbClr val="00296C"/>
                </a:solidFill>
                <a:latin typeface="Arial"/>
                <a:cs typeface="Arial"/>
              </a:rPr>
              <a:t>piano</a:t>
            </a:r>
            <a:r>
              <a:rPr lang="en-AU" sz="1200" dirty="0">
                <a:solidFill>
                  <a:srgbClr val="00296C"/>
                </a:solidFill>
                <a:latin typeface="Arial"/>
                <a:cs typeface="Arial"/>
              </a:rPr>
              <a:t>) dynamic. </a:t>
            </a:r>
          </a:p>
        </p:txBody>
      </p:sp>
      <p:sp>
        <p:nvSpPr>
          <p:cNvPr id="5" name="Rectangle: Rounded Corners 4">
            <a:extLst>
              <a:ext uri="{FF2B5EF4-FFF2-40B4-BE49-F238E27FC236}">
                <a16:creationId xmlns:a16="http://schemas.microsoft.com/office/drawing/2014/main" id="{8A01D338-5D6A-8808-6EF6-385B774A6DF7}"/>
              </a:ext>
            </a:extLst>
          </p:cNvPr>
          <p:cNvSpPr/>
          <p:nvPr/>
        </p:nvSpPr>
        <p:spPr>
          <a:xfrm>
            <a:off x="4922074" y="6123336"/>
            <a:ext cx="3110457" cy="42101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50000"/>
              </a:lnSpc>
            </a:pPr>
            <a:r>
              <a:rPr lang="en-AU" sz="1800" dirty="0">
                <a:solidFill>
                  <a:srgbClr val="00296C"/>
                </a:solidFill>
                <a:latin typeface="Arial" panose="020B0604020202020204" pitchFamily="34" charset="0"/>
                <a:cs typeface="Arial" panose="020B0604020202020204" pitchFamily="34" charset="0"/>
              </a:rPr>
              <a:t>successful, fun, challenging. </a:t>
            </a:r>
          </a:p>
        </p:txBody>
      </p:sp>
      <p:sp>
        <p:nvSpPr>
          <p:cNvPr id="2" name="Slide Number Placeholder 1">
            <a:extLst>
              <a:ext uri="{FF2B5EF4-FFF2-40B4-BE49-F238E27FC236}">
                <a16:creationId xmlns:a16="http://schemas.microsoft.com/office/drawing/2014/main" id="{FE99FCAD-B981-9BBC-C5BF-914232435E0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39</a:t>
            </a:fld>
            <a:endParaRPr lang="en-AU"/>
          </a:p>
        </p:txBody>
      </p:sp>
    </p:spTree>
    <p:extLst>
      <p:ext uri="{BB962C8B-B14F-4D97-AF65-F5344CB8AC3E}">
        <p14:creationId xmlns:p14="http://schemas.microsoft.com/office/powerpoint/2010/main" val="2084583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E336CBB-2F79-3B5A-CD06-AC9378A33D19}"/>
              </a:ext>
            </a:extLst>
          </p:cNvPr>
          <p:cNvSpPr>
            <a:spLocks noGrp="1"/>
          </p:cNvSpPr>
          <p:nvPr>
            <p:ph type="title"/>
          </p:nvPr>
        </p:nvSpPr>
        <p:spPr/>
        <p:txBody>
          <a:bodyPr/>
          <a:lstStyle/>
          <a:p>
            <a:r>
              <a:rPr lang="en-AU" dirty="0">
                <a:latin typeface="Arial" panose="020B0604020202020204" pitchFamily="34" charset="0"/>
                <a:cs typeface="Arial" panose="020B0604020202020204" pitchFamily="34" charset="0"/>
              </a:rPr>
              <a:t>Safety in the music classroom (1)</a:t>
            </a:r>
          </a:p>
        </p:txBody>
      </p:sp>
      <p:sp>
        <p:nvSpPr>
          <p:cNvPr id="2" name="Picture Placeholder 1">
            <a:extLst>
              <a:ext uri="{FF2B5EF4-FFF2-40B4-BE49-F238E27FC236}">
                <a16:creationId xmlns:a16="http://schemas.microsoft.com/office/drawing/2014/main" id="{E425CA54-23B8-195B-A65C-6E199953857D}"/>
              </a:ext>
            </a:extLst>
          </p:cNvPr>
          <p:cNvSpPr>
            <a:spLocks noGrp="1"/>
          </p:cNvSpPr>
          <p:nvPr>
            <p:ph type="pic" sz="quarter" idx="13"/>
          </p:nvPr>
        </p:nvSpPr>
        <p:spPr>
          <a:xfrm>
            <a:off x="359998" y="1909282"/>
            <a:ext cx="10527077" cy="4210718"/>
          </a:xfrm>
        </p:spPr>
        <p:txBody>
          <a:bodyPr/>
          <a:lstStyle/>
          <a:p>
            <a:pPr marL="285750" indent="-285750">
              <a:spcAft>
                <a:spcPts val="600"/>
              </a:spcAft>
              <a:buFont typeface="Arial" panose="020B0604020202020204" pitchFamily="34" charset="0"/>
              <a:buChar char="•"/>
            </a:pPr>
            <a:r>
              <a:rPr lang="en-AU" sz="1800" dirty="0">
                <a:latin typeface="Arial" panose="020B0604020202020204" pitchFamily="34" charset="0"/>
                <a:cs typeface="Arial" panose="020B0604020202020204" pitchFamily="34" charset="0"/>
              </a:rPr>
              <a:t>Show respect for your classmates, your teacher and the music classroom equipment.</a:t>
            </a:r>
          </a:p>
          <a:p>
            <a:pPr marL="285750" indent="-285750">
              <a:spcAft>
                <a:spcPts val="600"/>
              </a:spcAft>
              <a:buFont typeface="Arial" panose="020B0604020202020204" pitchFamily="34" charset="0"/>
              <a:buChar char="•"/>
            </a:pPr>
            <a:r>
              <a:rPr lang="en-AU" sz="1800" dirty="0">
                <a:latin typeface="Arial" panose="020B0604020202020204" pitchFamily="34" charset="0"/>
                <a:cs typeface="Arial" panose="020B0604020202020204" pitchFamily="34" charset="0"/>
              </a:rPr>
              <a:t>Return instruments and equipment (including leads, adaptors, pedals) to the right place.</a:t>
            </a:r>
          </a:p>
          <a:p>
            <a:pPr marL="285750" indent="-285750">
              <a:spcAft>
                <a:spcPts val="600"/>
              </a:spcAft>
              <a:buFont typeface="Arial" panose="020B0604020202020204" pitchFamily="34" charset="0"/>
              <a:buChar char="•"/>
            </a:pPr>
            <a:r>
              <a:rPr lang="en-AU" sz="1800" dirty="0">
                <a:latin typeface="Arial" panose="020B0604020202020204" pitchFamily="34" charset="0"/>
                <a:cs typeface="Arial" panose="020B0604020202020204" pitchFamily="34" charset="0"/>
              </a:rPr>
              <a:t>Take care when using instruments to avoid accidents and damage. Report any damage immediately to your teacher.</a:t>
            </a:r>
          </a:p>
          <a:p>
            <a:pPr marL="285750" indent="-285750">
              <a:spcAft>
                <a:spcPts val="600"/>
              </a:spcAft>
              <a:buFont typeface="Arial" panose="020B0604020202020204" pitchFamily="34" charset="0"/>
              <a:buChar char="•"/>
            </a:pPr>
            <a:r>
              <a:rPr lang="en-AU" sz="1800" dirty="0">
                <a:latin typeface="Arial" panose="020B0604020202020204" pitchFamily="34" charset="0"/>
                <a:ea typeface="+mn-lt"/>
                <a:cs typeface="Arial" panose="020B0604020202020204" pitchFamily="34" charset="0"/>
              </a:rPr>
              <a:t>Consider safe volume levels when rehearsing and think about others around you.</a:t>
            </a:r>
            <a:endParaRPr lang="en-US" sz="1800" dirty="0">
              <a:latin typeface="Arial" panose="020B0604020202020204" pitchFamily="34" charset="0"/>
              <a:ea typeface="+mn-lt"/>
              <a:cs typeface="Arial" panose="020B0604020202020204" pitchFamily="34" charset="0"/>
            </a:endParaRPr>
          </a:p>
          <a:p>
            <a:pPr marL="285750" indent="-285750">
              <a:spcAft>
                <a:spcPts val="600"/>
              </a:spcAft>
              <a:buFont typeface="Arial" panose="020B0604020202020204" pitchFamily="34" charset="0"/>
              <a:buChar char="•"/>
            </a:pPr>
            <a:r>
              <a:rPr lang="en-AU" sz="1800" dirty="0">
                <a:latin typeface="Arial" panose="020B0604020202020204" pitchFamily="34" charset="0"/>
                <a:ea typeface="+mn-lt"/>
                <a:cs typeface="Arial" panose="020B0604020202020204" pitchFamily="34" charset="0"/>
              </a:rPr>
              <a:t>Always do a warm-up and/or technical work before rehearsing a performance piece.</a:t>
            </a:r>
            <a:endParaRPr lang="en-US" sz="1800" dirty="0">
              <a:latin typeface="Arial" panose="020B0604020202020204" pitchFamily="34" charset="0"/>
              <a:ea typeface="+mn-lt"/>
              <a:cs typeface="Arial" panose="020B0604020202020204" pitchFamily="34" charset="0"/>
            </a:endParaRPr>
          </a:p>
          <a:p>
            <a:pPr marL="285750" indent="-285750">
              <a:spcAft>
                <a:spcPts val="600"/>
              </a:spcAft>
              <a:buFont typeface="Arial" panose="020B0604020202020204" pitchFamily="34" charset="0"/>
              <a:buChar char="•"/>
            </a:pPr>
            <a:r>
              <a:rPr lang="en-AU" sz="1800" dirty="0">
                <a:latin typeface="Arial" panose="020B0604020202020204" pitchFamily="34" charset="0"/>
                <a:ea typeface="+mn-lt"/>
                <a:cs typeface="Arial" panose="020B0604020202020204" pitchFamily="34" charset="0"/>
              </a:rPr>
              <a:t>Position your music and/or ensemble members to ensure correct posture both in rehearsal and performance. </a:t>
            </a:r>
            <a:endParaRPr lang="en-US" sz="1800" dirty="0">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659392A9-1A4A-9187-8B59-EBCC5A8D4AFA}"/>
              </a:ext>
            </a:extLst>
          </p:cNvPr>
          <p:cNvSpPr>
            <a:spLocks noGrp="1"/>
          </p:cNvSpPr>
          <p:nvPr>
            <p:ph type="sldNum" sz="quarter" idx="12"/>
          </p:nvPr>
        </p:nvSpPr>
        <p:spPr/>
        <p:txBody>
          <a:bodyPr/>
          <a:lstStyle/>
          <a:p>
            <a:fld id="{10A01DC5-1685-4615-8240-15192985C6A2}" type="slidenum">
              <a:rPr lang="en-AU" smtClean="0"/>
              <a:pPr/>
              <a:t>4</a:t>
            </a:fld>
            <a:endParaRPr lang="en-AU"/>
          </a:p>
        </p:txBody>
      </p:sp>
    </p:spTree>
    <p:extLst>
      <p:ext uri="{BB962C8B-B14F-4D97-AF65-F5344CB8AC3E}">
        <p14:creationId xmlns:p14="http://schemas.microsoft.com/office/powerpoint/2010/main" val="3501596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3290A75-45AB-4E6A-E3B7-69C3B9062C26}"/>
              </a:ext>
            </a:extLst>
          </p:cNvPr>
          <p:cNvSpPr>
            <a:spLocks noGrp="1"/>
          </p:cNvSpPr>
          <p:nvPr>
            <p:ph type="title"/>
          </p:nvPr>
        </p:nvSpPr>
        <p:spPr/>
        <p:txBody>
          <a:bodyPr/>
          <a:lstStyle/>
          <a:p>
            <a:r>
              <a:rPr lang="en-AU" dirty="0">
                <a:latin typeface="Arial" panose="020B0604020202020204" pitchFamily="34" charset="0"/>
                <a:cs typeface="Arial" panose="020B0604020202020204" pitchFamily="34" charset="0"/>
              </a:rPr>
              <a:t>Performance etiquette</a:t>
            </a:r>
          </a:p>
        </p:txBody>
      </p:sp>
      <p:sp>
        <p:nvSpPr>
          <p:cNvPr id="3" name="Text Placeholder 2">
            <a:extLst>
              <a:ext uri="{FF2B5EF4-FFF2-40B4-BE49-F238E27FC236}">
                <a16:creationId xmlns:a16="http://schemas.microsoft.com/office/drawing/2014/main" id="{FEBBB06E-6BDD-A29E-789C-4B3EEBDD859D}"/>
              </a:ext>
            </a:extLst>
          </p:cNvPr>
          <p:cNvSpPr>
            <a:spLocks noGrp="1"/>
          </p:cNvSpPr>
          <p:nvPr>
            <p:ph type="body" sz="quarter" idx="18"/>
          </p:nvPr>
        </p:nvSpPr>
        <p:spPr/>
        <p:txBody>
          <a:bodyPr/>
          <a:lstStyle/>
          <a:p>
            <a:r>
              <a:rPr lang="en-AU" sz="2000" dirty="0">
                <a:latin typeface="Arial" panose="020B0604020202020204" pitchFamily="34" charset="0"/>
                <a:cs typeface="Arial" panose="020B0604020202020204" pitchFamily="34" charset="0"/>
              </a:rPr>
              <a:t>As a performer and an audience member</a:t>
            </a:r>
          </a:p>
        </p:txBody>
      </p:sp>
      <p:sp>
        <p:nvSpPr>
          <p:cNvPr id="4" name="TextBox 3">
            <a:extLst>
              <a:ext uri="{FF2B5EF4-FFF2-40B4-BE49-F238E27FC236}">
                <a16:creationId xmlns:a16="http://schemas.microsoft.com/office/drawing/2014/main" id="{0D4803C3-4148-D730-092D-BC876F76B768}"/>
              </a:ext>
            </a:extLst>
          </p:cNvPr>
          <p:cNvSpPr txBox="1"/>
          <p:nvPr/>
        </p:nvSpPr>
        <p:spPr>
          <a:xfrm>
            <a:off x="360000" y="1509227"/>
            <a:ext cx="5243512" cy="5178140"/>
          </a:xfrm>
          <a:prstGeom prst="rect">
            <a:avLst/>
          </a:prstGeom>
          <a:solidFill>
            <a:schemeClr val="accent6"/>
          </a:solidFill>
          <a:ln w="3175">
            <a:noFill/>
          </a:ln>
        </p:spPr>
        <p:txBody>
          <a:bodyPr rot="0" spcFirstLastPara="0" vertOverflow="overflow" horzOverflow="overflow" vert="horz" wrap="square" lIns="108000" tIns="36000" rIns="108000" bIns="0" numCol="1" spcCol="0" rtlCol="0" fromWordArt="0" anchor="t" anchorCtr="0" forceAA="0" compatLnSpc="1">
            <a:prstTxWarp prst="textNoShape">
              <a:avLst/>
            </a:prstTxWarp>
            <a:spAutoFit/>
          </a:bodyPr>
          <a:lstStyle/>
          <a:p>
            <a:pPr algn="l">
              <a:lnSpc>
                <a:spcPct val="130000"/>
              </a:lnSpc>
              <a:spcAft>
                <a:spcPts val="600"/>
              </a:spcAft>
            </a:pPr>
            <a:r>
              <a:rPr lang="en-US" sz="1800" b="1" dirty="0">
                <a:latin typeface="Arial"/>
                <a:cs typeface="Arial"/>
              </a:rPr>
              <a:t>Performer</a:t>
            </a:r>
            <a:endParaRPr lang="en-US" sz="1800" dirty="0">
              <a:latin typeface="Arial" panose="020B0604020202020204" pitchFamily="34" charset="0"/>
              <a:cs typeface="Arial" panose="020B0604020202020204" pitchFamily="34" charset="0"/>
            </a:endParaRPr>
          </a:p>
          <a:p>
            <a:pPr marL="285750" indent="-285750" algn="l">
              <a:lnSpc>
                <a:spcPct val="130000"/>
              </a:lnSpc>
              <a:spcAft>
                <a:spcPts val="600"/>
              </a:spcAft>
              <a:buFont typeface="Arial" panose="020B0604020202020204" pitchFamily="34" charset="0"/>
              <a:buChar char="•"/>
            </a:pPr>
            <a:r>
              <a:rPr lang="en-US" sz="1800" dirty="0">
                <a:latin typeface="Arial"/>
                <a:cs typeface="Arial"/>
              </a:rPr>
              <a:t>Move to the performance space and face the audience</a:t>
            </a:r>
          </a:p>
          <a:p>
            <a:pPr marL="285750" indent="-285750" algn="l">
              <a:lnSpc>
                <a:spcPct val="130000"/>
              </a:lnSpc>
              <a:spcAft>
                <a:spcPts val="600"/>
              </a:spcAft>
              <a:buFont typeface="Arial" panose="020B0604020202020204" pitchFamily="34" charset="0"/>
              <a:buChar char="•"/>
            </a:pPr>
            <a:r>
              <a:rPr lang="en-US" sz="1800" dirty="0">
                <a:latin typeface="Arial"/>
                <a:cs typeface="Arial"/>
              </a:rPr>
              <a:t>Ensure that you have eye contact with the other members of your group</a:t>
            </a:r>
          </a:p>
          <a:p>
            <a:pPr marL="285750" indent="-285750" algn="l">
              <a:lnSpc>
                <a:spcPct val="130000"/>
              </a:lnSpc>
              <a:spcAft>
                <a:spcPts val="600"/>
              </a:spcAft>
              <a:buFont typeface="Arial" panose="020B0604020202020204" pitchFamily="34" charset="0"/>
              <a:buChar char="•"/>
            </a:pPr>
            <a:r>
              <a:rPr lang="en-US" sz="1800" dirty="0">
                <a:latin typeface="Arial"/>
                <a:cs typeface="Arial"/>
              </a:rPr>
              <a:t>Wait until the audience is settled and quiet</a:t>
            </a:r>
          </a:p>
          <a:p>
            <a:pPr marL="285750" indent="-285750" algn="l">
              <a:lnSpc>
                <a:spcPct val="130000"/>
              </a:lnSpc>
              <a:spcAft>
                <a:spcPts val="600"/>
              </a:spcAft>
              <a:buFont typeface="Arial" panose="020B0604020202020204" pitchFamily="34" charset="0"/>
              <a:buChar char="•"/>
            </a:pPr>
            <a:r>
              <a:rPr lang="en-US" sz="1800" dirty="0">
                <a:latin typeface="Arial"/>
                <a:cs typeface="Arial"/>
              </a:rPr>
              <a:t>Remain focused throughout the performance, even if you lose your place</a:t>
            </a:r>
          </a:p>
          <a:p>
            <a:pPr marL="285750" indent="-285750" algn="l">
              <a:lnSpc>
                <a:spcPct val="130000"/>
              </a:lnSpc>
              <a:spcAft>
                <a:spcPts val="600"/>
              </a:spcAft>
              <a:buFont typeface="Arial" panose="020B0604020202020204" pitchFamily="34" charset="0"/>
              <a:buChar char="•"/>
            </a:pPr>
            <a:r>
              <a:rPr lang="en-US" sz="1800" dirty="0">
                <a:latin typeface="Arial"/>
                <a:cs typeface="Arial"/>
              </a:rPr>
              <a:t>If you lose your place, don’t giggle or pull faces, focus on joining back in with the rest of the group</a:t>
            </a:r>
          </a:p>
          <a:p>
            <a:pPr marL="285750" indent="-285750" algn="l">
              <a:lnSpc>
                <a:spcPct val="130000"/>
              </a:lnSpc>
              <a:spcAft>
                <a:spcPts val="600"/>
              </a:spcAft>
              <a:buFont typeface="Arial" panose="020B0604020202020204" pitchFamily="34" charset="0"/>
              <a:buChar char="•"/>
            </a:pPr>
            <a:r>
              <a:rPr lang="en-US" sz="1800" dirty="0">
                <a:latin typeface="Arial"/>
                <a:cs typeface="Arial"/>
              </a:rPr>
              <a:t>Appreciate the applause from the audience. Take a bow</a:t>
            </a:r>
            <a:endParaRPr lang="en-US" sz="180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F1F0B8FA-B528-9036-981C-013BD674B66A}"/>
              </a:ext>
            </a:extLst>
          </p:cNvPr>
          <p:cNvSpPr txBox="1"/>
          <p:nvPr/>
        </p:nvSpPr>
        <p:spPr>
          <a:xfrm>
            <a:off x="5917837" y="1509227"/>
            <a:ext cx="5243511" cy="5178140"/>
          </a:xfrm>
          <a:prstGeom prst="rect">
            <a:avLst/>
          </a:prstGeom>
          <a:solidFill>
            <a:schemeClr val="accent4"/>
          </a:solidFill>
          <a:ln w="3175">
            <a:noFill/>
          </a:ln>
        </p:spPr>
        <p:txBody>
          <a:bodyPr wrap="square" lIns="108000" tIns="36000" rIns="108000" bIns="0" rtlCol="0" anchor="t">
            <a:noAutofit/>
          </a:bodyPr>
          <a:lstStyle/>
          <a:p>
            <a:pPr algn="l">
              <a:lnSpc>
                <a:spcPct val="130000"/>
              </a:lnSpc>
              <a:spcAft>
                <a:spcPts val="600"/>
              </a:spcAft>
            </a:pPr>
            <a:r>
              <a:rPr lang="en-AU" sz="1800" b="1" dirty="0">
                <a:latin typeface="Arial"/>
                <a:cs typeface="Arial"/>
              </a:rPr>
              <a:t>Audience member</a:t>
            </a:r>
            <a:endParaRPr lang="en-AU" sz="1800" dirty="0">
              <a:latin typeface="Arial" panose="020B0604020202020204" pitchFamily="34" charset="0"/>
              <a:cs typeface="Arial" panose="020B0604020202020204" pitchFamily="34" charset="0"/>
            </a:endParaRPr>
          </a:p>
          <a:p>
            <a:pPr marL="285750" indent="-285750" algn="l">
              <a:lnSpc>
                <a:spcPct val="130000"/>
              </a:lnSpc>
              <a:spcAft>
                <a:spcPts val="600"/>
              </a:spcAft>
              <a:buFont typeface="Arial" panose="020B0604020202020204" pitchFamily="34" charset="0"/>
              <a:buChar char="•"/>
            </a:pPr>
            <a:r>
              <a:rPr lang="en-AU" sz="1800" dirty="0">
                <a:latin typeface="Arial"/>
                <a:cs typeface="Arial"/>
              </a:rPr>
              <a:t>Respect the performer(s) by not talking or moving during their performance</a:t>
            </a:r>
          </a:p>
          <a:p>
            <a:pPr marL="285750" indent="-285750">
              <a:lnSpc>
                <a:spcPct val="130000"/>
              </a:lnSpc>
              <a:spcAft>
                <a:spcPts val="600"/>
              </a:spcAft>
              <a:buFont typeface="Arial" panose="020B0604020202020204" pitchFamily="34" charset="0"/>
              <a:buChar char="•"/>
            </a:pPr>
            <a:r>
              <a:rPr lang="en-AU" sz="1800" dirty="0">
                <a:ea typeface="+mn-lt"/>
                <a:cs typeface="+mn-lt"/>
              </a:rPr>
              <a:t>Applause only – show the performer(s) your appreciation by applauding. No whistling or calling out.</a:t>
            </a:r>
          </a:p>
          <a:p>
            <a:pPr marL="285750" indent="-285750">
              <a:lnSpc>
                <a:spcPct val="130000"/>
              </a:lnSpc>
              <a:spcAft>
                <a:spcPts val="600"/>
              </a:spcAft>
              <a:buFont typeface="Arial" panose="020B0604020202020204" pitchFamily="34" charset="0"/>
              <a:buChar char="•"/>
            </a:pPr>
            <a:r>
              <a:rPr lang="en-AU" sz="1800" dirty="0">
                <a:latin typeface="Arial"/>
                <a:cs typeface="Arial"/>
              </a:rPr>
              <a:t>If you arrive to class late or need to leave, do not enter or exit during a performance, wait until the performance is over</a:t>
            </a:r>
          </a:p>
          <a:p>
            <a:pPr marL="285750" indent="-285750">
              <a:lnSpc>
                <a:spcPct val="130000"/>
              </a:lnSpc>
              <a:spcAft>
                <a:spcPts val="600"/>
              </a:spcAft>
              <a:buFont typeface="Arial" panose="020B0604020202020204" pitchFamily="34" charset="0"/>
              <a:buChar char="•"/>
            </a:pPr>
            <a:r>
              <a:rPr lang="en-AU" sz="1800" dirty="0">
                <a:latin typeface="Arial"/>
                <a:cs typeface="Arial"/>
              </a:rPr>
              <a:t>Outside a school setting, remember to have your mobile phone switched off and put it in your bag/pocket</a:t>
            </a:r>
          </a:p>
          <a:p>
            <a:pPr marL="285750" indent="-285750" algn="l">
              <a:lnSpc>
                <a:spcPct val="130000"/>
              </a:lnSpc>
              <a:spcAft>
                <a:spcPts val="600"/>
              </a:spcAft>
              <a:buFont typeface="Arial" panose="020B0604020202020204" pitchFamily="34" charset="0"/>
              <a:buChar char="•"/>
            </a:pPr>
            <a:endParaRPr lang="en-AU" sz="1800" dirty="0"/>
          </a:p>
        </p:txBody>
      </p:sp>
      <p:sp>
        <p:nvSpPr>
          <p:cNvPr id="5" name="Slide Number Placeholder 1">
            <a:extLst>
              <a:ext uri="{FF2B5EF4-FFF2-40B4-BE49-F238E27FC236}">
                <a16:creationId xmlns:a16="http://schemas.microsoft.com/office/drawing/2014/main" id="{543CB0D2-B91F-3A94-0FC1-12A811E22396}"/>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t>40</a:t>
            </a:fld>
            <a:endParaRPr lang="en-AU"/>
          </a:p>
        </p:txBody>
      </p:sp>
    </p:spTree>
    <p:extLst>
      <p:ext uri="{BB962C8B-B14F-4D97-AF65-F5344CB8AC3E}">
        <p14:creationId xmlns:p14="http://schemas.microsoft.com/office/powerpoint/2010/main" val="3478251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FA0CD49-38C1-73C3-4824-50A92743DDE1}"/>
              </a:ext>
            </a:extLst>
          </p:cNvPr>
          <p:cNvSpPr>
            <a:spLocks noGrp="1"/>
          </p:cNvSpPr>
          <p:nvPr>
            <p:ph type="title"/>
          </p:nvPr>
        </p:nvSpPr>
        <p:spPr/>
        <p:txBody>
          <a:bodyPr/>
          <a:lstStyle/>
          <a:p>
            <a:r>
              <a:rPr lang="en-AU" sz="4000" dirty="0">
                <a:latin typeface="Arial" panose="020B0604020202020204" pitchFamily="34" charset="0"/>
                <a:cs typeface="Arial" panose="020B0604020202020204" pitchFamily="34" charset="0"/>
              </a:rPr>
              <a:t>Performance reflection scaffold</a:t>
            </a:r>
          </a:p>
        </p:txBody>
      </p:sp>
      <p:sp>
        <p:nvSpPr>
          <p:cNvPr id="7" name="Text Placeholder 8">
            <a:extLst>
              <a:ext uri="{FF2B5EF4-FFF2-40B4-BE49-F238E27FC236}">
                <a16:creationId xmlns:a16="http://schemas.microsoft.com/office/drawing/2014/main" id="{CB2F8FE7-F992-66DF-D0E1-770406895B55}"/>
              </a:ext>
            </a:extLst>
          </p:cNvPr>
          <p:cNvSpPr txBox="1">
            <a:spLocks/>
          </p:cNvSpPr>
          <p:nvPr/>
        </p:nvSpPr>
        <p:spPr>
          <a:xfrm>
            <a:off x="360000" y="1327732"/>
            <a:ext cx="11497038" cy="4909127"/>
          </a:xfrm>
          <a:prstGeom prst="rect">
            <a:avLst/>
          </a:prstGeom>
          <a:solidFill>
            <a:schemeClr val="accent4"/>
          </a:solidFill>
        </p:spPr>
        <p:txBody>
          <a:bodyPr vert="horz" lIns="0" tIns="144000" rIns="0" bIns="0" rtlCol="0" anchor="t">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00050">
              <a:spcAft>
                <a:spcPts val="600"/>
              </a:spcAft>
            </a:pPr>
            <a:r>
              <a:rPr lang="en-AU" sz="1800" dirty="0">
                <a:latin typeface="Arial" panose="020B0604020202020204" pitchFamily="34" charset="0"/>
                <a:cs typeface="Arial" panose="020B0604020202020204" pitchFamily="34" charset="0"/>
              </a:rPr>
              <a:t>Date</a:t>
            </a:r>
            <a:endParaRPr lang="en-US" sz="1800" dirty="0">
              <a:latin typeface="Arial" panose="020B0604020202020204" pitchFamily="34" charset="0"/>
              <a:cs typeface="Arial" panose="020B0604020202020204" pitchFamily="34" charset="0"/>
            </a:endParaRPr>
          </a:p>
          <a:p>
            <a:pPr marL="400050">
              <a:spcAft>
                <a:spcPts val="600"/>
              </a:spcAft>
            </a:pPr>
            <a:r>
              <a:rPr lang="en-AU" sz="1800" dirty="0">
                <a:latin typeface="Arial" panose="020B0604020202020204" pitchFamily="34" charset="0"/>
                <a:cs typeface="Arial" panose="020B0604020202020204" pitchFamily="34" charset="0"/>
              </a:rPr>
              <a:t>Today my group performed ’Beats and Pieces’.</a:t>
            </a:r>
          </a:p>
          <a:p>
            <a:pPr marL="400050">
              <a:spcAft>
                <a:spcPts val="600"/>
              </a:spcAft>
            </a:pPr>
            <a:r>
              <a:rPr lang="en-AU" sz="1800" dirty="0">
                <a:latin typeface="Arial" panose="020B0604020202020204" pitchFamily="34" charset="0"/>
                <a:cs typeface="Arial" panose="020B0604020202020204" pitchFamily="34" charset="0"/>
              </a:rPr>
              <a:t>I am proud of myself because …</a:t>
            </a:r>
          </a:p>
          <a:p>
            <a:pPr marL="400050">
              <a:spcAft>
                <a:spcPts val="600"/>
              </a:spcAft>
            </a:pPr>
            <a:r>
              <a:rPr lang="en-AU" sz="1800" dirty="0">
                <a:latin typeface="Arial" panose="020B0604020202020204" pitchFamily="34" charset="0"/>
                <a:cs typeface="Arial" panose="020B0604020202020204" pitchFamily="34" charset="0"/>
              </a:rPr>
              <a:t>I am most pleased with my group because …</a:t>
            </a:r>
          </a:p>
          <a:p>
            <a:pPr marL="400050">
              <a:spcAft>
                <a:spcPts val="600"/>
              </a:spcAft>
            </a:pPr>
            <a:r>
              <a:rPr lang="en-AU" sz="1800" dirty="0">
                <a:latin typeface="Arial" panose="020B0604020202020204" pitchFamily="34" charset="0"/>
                <a:cs typeface="Arial" panose="020B0604020202020204" pitchFamily="34" charset="0"/>
              </a:rPr>
              <a:t>Our performance was musical because …</a:t>
            </a:r>
          </a:p>
          <a:p>
            <a:pPr marL="400050">
              <a:spcAft>
                <a:spcPts val="600"/>
              </a:spcAft>
            </a:pPr>
            <a:r>
              <a:rPr lang="en-AU" sz="1800" dirty="0">
                <a:latin typeface="Arial" panose="020B0604020202020204" pitchFamily="34" charset="0"/>
                <a:cs typeface="Arial" panose="020B0604020202020204" pitchFamily="34" charset="0"/>
              </a:rPr>
              <a:t>If we were to do the performance again, what would I change?</a:t>
            </a:r>
            <a:endParaRPr lang="en-AU" sz="1800" dirty="0">
              <a:cs typeface="Arial" panose="020B0604020202020204"/>
            </a:endParaRPr>
          </a:p>
        </p:txBody>
      </p:sp>
      <p:sp>
        <p:nvSpPr>
          <p:cNvPr id="4" name="Oval 3">
            <a:extLst>
              <a:ext uri="{FF2B5EF4-FFF2-40B4-BE49-F238E27FC236}">
                <a16:creationId xmlns:a16="http://schemas.microsoft.com/office/drawing/2014/main" id="{A1334D80-484E-4723-0495-DB8FD890D15E}"/>
              </a:ext>
              <a:ext uri="{C183D7F6-B498-43B3-948B-1728B52AA6E4}">
                <adec:decorative xmlns:adec="http://schemas.microsoft.com/office/drawing/2017/decorative" val="1"/>
              </a:ext>
            </a:extLst>
          </p:cNvPr>
          <p:cNvSpPr/>
          <p:nvPr/>
        </p:nvSpPr>
        <p:spPr>
          <a:xfrm>
            <a:off x="9969406" y="5101019"/>
            <a:ext cx="1447800" cy="129159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endParaRPr lang="en-AU" sz="1800">
              <a:solidFill>
                <a:schemeClr val="bg1"/>
              </a:solidFill>
            </a:endParaRPr>
          </a:p>
        </p:txBody>
      </p:sp>
      <p:sp>
        <p:nvSpPr>
          <p:cNvPr id="5" name="Oval 4">
            <a:extLst>
              <a:ext uri="{FF2B5EF4-FFF2-40B4-BE49-F238E27FC236}">
                <a16:creationId xmlns:a16="http://schemas.microsoft.com/office/drawing/2014/main" id="{A5F6EA9D-BF63-37E0-898F-3EA34ADE4607}"/>
              </a:ext>
              <a:ext uri="{C183D7F6-B498-43B3-948B-1728B52AA6E4}">
                <adec:decorative xmlns:adec="http://schemas.microsoft.com/office/drawing/2017/decorative" val="1"/>
              </a:ext>
            </a:extLst>
          </p:cNvPr>
          <p:cNvSpPr/>
          <p:nvPr/>
        </p:nvSpPr>
        <p:spPr>
          <a:xfrm>
            <a:off x="9145095" y="3810870"/>
            <a:ext cx="1821210" cy="162097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endParaRPr lang="en-AU" sz="1800">
              <a:solidFill>
                <a:schemeClr val="bg1"/>
              </a:solidFill>
            </a:endParaRPr>
          </a:p>
        </p:txBody>
      </p:sp>
      <p:sp>
        <p:nvSpPr>
          <p:cNvPr id="6" name="Oval 5">
            <a:extLst>
              <a:ext uri="{FF2B5EF4-FFF2-40B4-BE49-F238E27FC236}">
                <a16:creationId xmlns:a16="http://schemas.microsoft.com/office/drawing/2014/main" id="{207B7F77-CE15-666E-FDD8-F697F82D46B2}"/>
              </a:ext>
              <a:ext uri="{C183D7F6-B498-43B3-948B-1728B52AA6E4}">
                <adec:decorative xmlns:adec="http://schemas.microsoft.com/office/drawing/2017/decorative" val="1"/>
              </a:ext>
            </a:extLst>
          </p:cNvPr>
          <p:cNvSpPr/>
          <p:nvPr/>
        </p:nvSpPr>
        <p:spPr>
          <a:xfrm>
            <a:off x="9788340" y="2565760"/>
            <a:ext cx="1821211" cy="166022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endParaRPr lang="en-AU" sz="1800">
              <a:solidFill>
                <a:schemeClr val="bg1"/>
              </a:solidFill>
            </a:endParaRPr>
          </a:p>
        </p:txBody>
      </p:sp>
      <p:sp>
        <p:nvSpPr>
          <p:cNvPr id="2" name="Slide Number Placeholder 1">
            <a:extLst>
              <a:ext uri="{FF2B5EF4-FFF2-40B4-BE49-F238E27FC236}">
                <a16:creationId xmlns:a16="http://schemas.microsoft.com/office/drawing/2014/main" id="{FE99FCAD-B981-9BBC-C5BF-914232435E0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41</a:t>
            </a:fld>
            <a:endParaRPr lang="en-AU"/>
          </a:p>
        </p:txBody>
      </p:sp>
    </p:spTree>
    <p:extLst>
      <p:ext uri="{BB962C8B-B14F-4D97-AF65-F5344CB8AC3E}">
        <p14:creationId xmlns:p14="http://schemas.microsoft.com/office/powerpoint/2010/main" val="1181154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3290A75-45AB-4E6A-E3B7-69C3B9062C26}"/>
              </a:ext>
            </a:extLst>
          </p:cNvPr>
          <p:cNvSpPr>
            <a:spLocks noGrp="1"/>
          </p:cNvSpPr>
          <p:nvPr>
            <p:ph type="title"/>
          </p:nvPr>
        </p:nvSpPr>
        <p:spPr/>
        <p:txBody>
          <a:bodyPr/>
          <a:lstStyle/>
          <a:p>
            <a:r>
              <a:rPr lang="en-AU" dirty="0">
                <a:latin typeface="Arial" panose="020B0604020202020204" pitchFamily="34" charset="0"/>
                <a:cs typeface="Arial" panose="020B0604020202020204" pitchFamily="34" charset="0"/>
              </a:rPr>
              <a:t>Dotted notes</a:t>
            </a:r>
          </a:p>
        </p:txBody>
      </p:sp>
      <p:graphicFrame>
        <p:nvGraphicFramePr>
          <p:cNvPr id="5" name="Table 4">
            <a:extLst>
              <a:ext uri="{FF2B5EF4-FFF2-40B4-BE49-F238E27FC236}">
                <a16:creationId xmlns:a16="http://schemas.microsoft.com/office/drawing/2014/main" id="{7D9605B5-A600-FBD7-ABFB-94146092040B}"/>
              </a:ext>
            </a:extLst>
          </p:cNvPr>
          <p:cNvGraphicFramePr>
            <a:graphicFrameLocks noGrp="1"/>
          </p:cNvGraphicFramePr>
          <p:nvPr>
            <p:extLst>
              <p:ext uri="{D42A27DB-BD31-4B8C-83A1-F6EECF244321}">
                <p14:modId xmlns:p14="http://schemas.microsoft.com/office/powerpoint/2010/main" val="2924489338"/>
              </p:ext>
            </p:extLst>
          </p:nvPr>
        </p:nvGraphicFramePr>
        <p:xfrm>
          <a:off x="360000" y="1166558"/>
          <a:ext cx="8247972" cy="2148840"/>
        </p:xfrm>
        <a:graphic>
          <a:graphicData uri="http://schemas.openxmlformats.org/drawingml/2006/table">
            <a:tbl>
              <a:tblPr firstRow="1" bandRow="1">
                <a:tableStyleId>{ED083AE6-46FA-4A59-8FB0-9F97EB10719F}</a:tableStyleId>
              </a:tblPr>
              <a:tblGrid>
                <a:gridCol w="882157">
                  <a:extLst>
                    <a:ext uri="{9D8B030D-6E8A-4147-A177-3AD203B41FA5}">
                      <a16:colId xmlns:a16="http://schemas.microsoft.com/office/drawing/2014/main" val="1152640324"/>
                    </a:ext>
                  </a:extLst>
                </a:gridCol>
                <a:gridCol w="2194921">
                  <a:extLst>
                    <a:ext uri="{9D8B030D-6E8A-4147-A177-3AD203B41FA5}">
                      <a16:colId xmlns:a16="http://schemas.microsoft.com/office/drawing/2014/main" val="1191802369"/>
                    </a:ext>
                  </a:extLst>
                </a:gridCol>
                <a:gridCol w="1005840">
                  <a:extLst>
                    <a:ext uri="{9D8B030D-6E8A-4147-A177-3AD203B41FA5}">
                      <a16:colId xmlns:a16="http://schemas.microsoft.com/office/drawing/2014/main" val="397702540"/>
                    </a:ext>
                  </a:extLst>
                </a:gridCol>
                <a:gridCol w="2115537">
                  <a:extLst>
                    <a:ext uri="{9D8B030D-6E8A-4147-A177-3AD203B41FA5}">
                      <a16:colId xmlns:a16="http://schemas.microsoft.com/office/drawing/2014/main" val="1375911442"/>
                    </a:ext>
                  </a:extLst>
                </a:gridCol>
                <a:gridCol w="2049517">
                  <a:extLst>
                    <a:ext uri="{9D8B030D-6E8A-4147-A177-3AD203B41FA5}">
                      <a16:colId xmlns:a16="http://schemas.microsoft.com/office/drawing/2014/main" val="632730559"/>
                    </a:ext>
                  </a:extLst>
                </a:gridCol>
              </a:tblGrid>
              <a:tr h="502920">
                <a:tc>
                  <a:txBody>
                    <a:bodyPr/>
                    <a:lstStyle/>
                    <a:p>
                      <a:pPr algn="ctr"/>
                      <a:r>
                        <a:rPr lang="en-US">
                          <a:latin typeface="Arial"/>
                          <a:cs typeface="Arial"/>
                        </a:rPr>
                        <a:t>Note</a:t>
                      </a:r>
                    </a:p>
                  </a:txBody>
                  <a:tcPr anchor="ctr"/>
                </a:tc>
                <a:tc>
                  <a:txBody>
                    <a:bodyPr/>
                    <a:lstStyle/>
                    <a:p>
                      <a:pPr algn="ctr"/>
                      <a:r>
                        <a:rPr lang="en-US">
                          <a:latin typeface="Arial"/>
                          <a:cs typeface="Arial"/>
                        </a:rPr>
                        <a:t>Name</a:t>
                      </a:r>
                    </a:p>
                  </a:txBody>
                  <a:tcPr anchor="ctr"/>
                </a:tc>
                <a:tc>
                  <a:txBody>
                    <a:bodyPr/>
                    <a:lstStyle/>
                    <a:p>
                      <a:pPr lvl="0" algn="ctr">
                        <a:buNone/>
                      </a:pPr>
                      <a:r>
                        <a:rPr lang="en-US" dirty="0" err="1">
                          <a:latin typeface="Arial"/>
                          <a:cs typeface="Arial"/>
                        </a:rPr>
                        <a:t>Kod</a:t>
                      </a:r>
                      <a:r>
                        <a:rPr lang="en-AU" sz="1800" b="1" kern="1200" dirty="0">
                          <a:solidFill>
                            <a:schemeClr val="tx1"/>
                          </a:solidFill>
                          <a:effectLst/>
                          <a:latin typeface="Arial" panose="020B0604020202020204" pitchFamily="34" charset="0"/>
                          <a:ea typeface="+mn-ea"/>
                          <a:cs typeface="Arial" panose="020B0604020202020204" pitchFamily="34" charset="0"/>
                        </a:rPr>
                        <a:t>á</a:t>
                      </a:r>
                      <a:r>
                        <a:rPr lang="en-US" dirty="0" err="1">
                          <a:latin typeface="Arial"/>
                          <a:cs typeface="Arial"/>
                        </a:rPr>
                        <a:t>ly</a:t>
                      </a:r>
                      <a:endParaRPr lang="en-US" dirty="0">
                        <a:latin typeface="Arial"/>
                        <a:cs typeface="Arial"/>
                      </a:endParaRPr>
                    </a:p>
                  </a:txBody>
                  <a:tcPr anchor="ctr"/>
                </a:tc>
                <a:tc>
                  <a:txBody>
                    <a:bodyPr/>
                    <a:lstStyle/>
                    <a:p>
                      <a:pPr algn="ctr"/>
                      <a:r>
                        <a:rPr lang="en-US">
                          <a:latin typeface="Arial"/>
                          <a:cs typeface="Arial"/>
                        </a:rPr>
                        <a:t>Value</a:t>
                      </a:r>
                    </a:p>
                  </a:txBody>
                  <a:tcPr anchor="ctr"/>
                </a:tc>
                <a:tc>
                  <a:txBody>
                    <a:bodyPr/>
                    <a:lstStyle/>
                    <a:p>
                      <a:pPr algn="ctr"/>
                      <a:r>
                        <a:rPr lang="en-US">
                          <a:latin typeface="Arial"/>
                          <a:cs typeface="Arial"/>
                        </a:rPr>
                        <a:t>Rest</a:t>
                      </a:r>
                    </a:p>
                  </a:txBody>
                  <a:tcPr anchor="ctr"/>
                </a:tc>
                <a:extLst>
                  <a:ext uri="{0D108BD9-81ED-4DB2-BD59-A6C34878D82A}">
                    <a16:rowId xmlns:a16="http://schemas.microsoft.com/office/drawing/2014/main" val="3159296778"/>
                  </a:ext>
                </a:extLst>
              </a:tr>
              <a:tr h="502920">
                <a:tc>
                  <a:txBody>
                    <a:bodyPr/>
                    <a:lstStyle/>
                    <a:p>
                      <a:endParaRPr lang="en-US">
                        <a:latin typeface="Arial" panose="020B0604020202020204" pitchFamily="34" charset="0"/>
                        <a:cs typeface="Arial" panose="020B0604020202020204" pitchFamily="34" charset="0"/>
                      </a:endParaRPr>
                    </a:p>
                  </a:txBody>
                  <a:tcPr anchor="ctr"/>
                </a:tc>
                <a:tc>
                  <a:txBody>
                    <a:bodyPr/>
                    <a:lstStyle/>
                    <a:p>
                      <a:pPr algn="ctr"/>
                      <a:r>
                        <a:rPr lang="en-US" dirty="0">
                          <a:latin typeface="Arial"/>
                          <a:cs typeface="Arial"/>
                        </a:rPr>
                        <a:t>dotted minim</a:t>
                      </a:r>
                    </a:p>
                  </a:txBody>
                  <a:tcPr anchor="ctr"/>
                </a:tc>
                <a:tc>
                  <a:txBody>
                    <a:bodyPr/>
                    <a:lstStyle/>
                    <a:p>
                      <a:pPr lvl="0" algn="ctr">
                        <a:buNone/>
                      </a:pPr>
                      <a:r>
                        <a:rPr lang="en-US" err="1">
                          <a:latin typeface="Arial"/>
                          <a:cs typeface="Arial"/>
                        </a:rPr>
                        <a:t>toom</a:t>
                      </a:r>
                    </a:p>
                  </a:txBody>
                  <a:tcPr anchor="ctr"/>
                </a:tc>
                <a:tc>
                  <a:txBody>
                    <a:bodyPr/>
                    <a:lstStyle/>
                    <a:p>
                      <a:pPr algn="ctr"/>
                      <a:r>
                        <a:rPr lang="en-US" dirty="0">
                          <a:latin typeface="Arial"/>
                          <a:cs typeface="Arial"/>
                        </a:rPr>
                        <a:t>3  (2 + 1)</a:t>
                      </a:r>
                    </a:p>
                  </a:txBody>
                  <a:tcPr anchor="ctr"/>
                </a:tc>
                <a:tc>
                  <a:txBody>
                    <a:bodyPr/>
                    <a:lstStyle/>
                    <a:p>
                      <a:pPr algn="ctr"/>
                      <a:r>
                        <a:rPr lang="en-US" dirty="0">
                          <a:latin typeface="Arial"/>
                          <a:cs typeface="Arial"/>
                        </a:rPr>
                        <a:t>or </a:t>
                      </a:r>
                    </a:p>
                  </a:txBody>
                  <a:tcPr anchor="ctr"/>
                </a:tc>
                <a:extLst>
                  <a:ext uri="{0D108BD9-81ED-4DB2-BD59-A6C34878D82A}">
                    <a16:rowId xmlns:a16="http://schemas.microsoft.com/office/drawing/2014/main" val="914960964"/>
                  </a:ext>
                </a:extLst>
              </a:tr>
              <a:tr h="502920">
                <a:tc>
                  <a:txBody>
                    <a:bodyPr/>
                    <a:lstStyle/>
                    <a:p>
                      <a:pPr lvl="0">
                        <a:buNone/>
                      </a:pPr>
                      <a:endParaRPr lang="en-US" dirty="0">
                        <a:latin typeface="Arial" panose="020B0604020202020204" pitchFamily="34" charset="0"/>
                        <a:cs typeface="Arial" panose="020B0604020202020204" pitchFamily="34" charset="0"/>
                      </a:endParaRPr>
                    </a:p>
                  </a:txBody>
                  <a:tcPr anchor="ctr"/>
                </a:tc>
                <a:tc>
                  <a:txBody>
                    <a:bodyPr/>
                    <a:lstStyle/>
                    <a:p>
                      <a:pPr algn="ctr"/>
                      <a:r>
                        <a:rPr lang="en-US">
                          <a:latin typeface="Arial"/>
                          <a:cs typeface="Arial"/>
                        </a:rPr>
                        <a:t>dotted crotchet</a:t>
                      </a:r>
                    </a:p>
                  </a:txBody>
                  <a:tcPr anchor="ctr"/>
                </a:tc>
                <a:tc>
                  <a:txBody>
                    <a:bodyPr/>
                    <a:lstStyle/>
                    <a:p>
                      <a:pPr lvl="0" algn="ctr">
                        <a:buNone/>
                      </a:pPr>
                      <a:r>
                        <a:rPr lang="en-US">
                          <a:latin typeface="Arial"/>
                          <a:cs typeface="Arial"/>
                        </a:rPr>
                        <a:t>tum</a:t>
                      </a:r>
                    </a:p>
                  </a:txBody>
                  <a:tcPr anchor="ctr"/>
                </a:tc>
                <a:tc>
                  <a:txBody>
                    <a:bodyPr/>
                    <a:lstStyle/>
                    <a:p>
                      <a:pPr algn="ctr"/>
                      <a:r>
                        <a:rPr lang="en-US" dirty="0">
                          <a:latin typeface="Arial"/>
                          <a:cs typeface="Arial"/>
                        </a:rPr>
                        <a:t>1 ½</a:t>
                      </a:r>
                      <a:r>
                        <a:rPr lang="en-US" baseline="0" dirty="0">
                          <a:latin typeface="Arial"/>
                          <a:cs typeface="Arial"/>
                        </a:rPr>
                        <a:t> (1+1/2)</a:t>
                      </a:r>
                      <a:endParaRPr lang="en-US" dirty="0">
                        <a:latin typeface="Arial"/>
                        <a:cs typeface="Arial"/>
                      </a:endParaRPr>
                    </a:p>
                  </a:txBody>
                  <a:tcPr anchor="ctr"/>
                </a:tc>
                <a:tc>
                  <a:txBody>
                    <a:bodyPr/>
                    <a:lstStyle/>
                    <a:p>
                      <a:pPr algn="ctr"/>
                      <a:r>
                        <a:rPr lang="en-US" dirty="0">
                          <a:latin typeface="Arial"/>
                          <a:cs typeface="Arial"/>
                        </a:rPr>
                        <a:t>or</a:t>
                      </a:r>
                    </a:p>
                  </a:txBody>
                  <a:tcPr anchor="ctr"/>
                </a:tc>
                <a:extLst>
                  <a:ext uri="{0D108BD9-81ED-4DB2-BD59-A6C34878D82A}">
                    <a16:rowId xmlns:a16="http://schemas.microsoft.com/office/drawing/2014/main" val="1709125432"/>
                  </a:ext>
                </a:extLst>
              </a:tr>
              <a:tr h="502920">
                <a:tc>
                  <a:txBody>
                    <a:bodyPr/>
                    <a:lstStyle/>
                    <a:p>
                      <a:pPr lvl="0">
                        <a:buNone/>
                      </a:pPr>
                      <a:endParaRPr lang="en-US" dirty="0">
                        <a:latin typeface="Arial" panose="020B0604020202020204" pitchFamily="34" charset="0"/>
                        <a:cs typeface="Arial" panose="020B0604020202020204" pitchFamily="34" charset="0"/>
                      </a:endParaRPr>
                    </a:p>
                  </a:txBody>
                  <a:tcPr anchor="ctr"/>
                </a:tc>
                <a:tc>
                  <a:txBody>
                    <a:bodyPr/>
                    <a:lstStyle/>
                    <a:p>
                      <a:pPr lvl="0" algn="ctr">
                        <a:buNone/>
                      </a:pPr>
                      <a:r>
                        <a:rPr lang="en-US" dirty="0">
                          <a:latin typeface="Arial"/>
                          <a:cs typeface="Arial"/>
                        </a:rPr>
                        <a:t>dotted quaver/semiquaver</a:t>
                      </a:r>
                    </a:p>
                  </a:txBody>
                  <a:tcPr anchor="ctr"/>
                </a:tc>
                <a:tc>
                  <a:txBody>
                    <a:bodyPr/>
                    <a:lstStyle/>
                    <a:p>
                      <a:pPr lvl="0" algn="ctr">
                        <a:buNone/>
                      </a:pPr>
                      <a:r>
                        <a:rPr lang="en-US" err="1">
                          <a:latin typeface="Arial"/>
                          <a:cs typeface="Arial"/>
                        </a:rPr>
                        <a:t>tim</a:t>
                      </a:r>
                      <a:r>
                        <a:rPr lang="en-US">
                          <a:latin typeface="Arial"/>
                          <a:cs typeface="Arial"/>
                        </a:rPr>
                        <a:t>-ka</a:t>
                      </a:r>
                    </a:p>
                  </a:txBody>
                  <a:tcPr anchor="ctr"/>
                </a:tc>
                <a:tc>
                  <a:txBody>
                    <a:bodyPr/>
                    <a:lstStyle/>
                    <a:p>
                      <a:pPr lvl="0" algn="ctr">
                        <a:buNone/>
                      </a:pPr>
                      <a:r>
                        <a:rPr lang="en-AU" sz="1800" kern="1200" dirty="0">
                          <a:solidFill>
                            <a:schemeClr val="tx1"/>
                          </a:solidFill>
                          <a:effectLst/>
                          <a:latin typeface="+mn-lt"/>
                          <a:ea typeface="+mn-ea"/>
                          <a:cs typeface="+mn-cs"/>
                        </a:rPr>
                        <a:t>(1/2 + 1/4 +1/4)</a:t>
                      </a:r>
                      <a:endParaRPr lang="en-US" dirty="0">
                        <a:latin typeface="Arial" panose="020B0604020202020204" pitchFamily="34" charset="0"/>
                        <a:cs typeface="Arial" panose="020B0604020202020204" pitchFamily="34" charset="0"/>
                      </a:endParaRPr>
                    </a:p>
                  </a:txBody>
                  <a:tcPr anchor="ctr"/>
                </a:tc>
                <a:tc>
                  <a:txBody>
                    <a:bodyPr/>
                    <a:lstStyle/>
                    <a:p>
                      <a:pPr lvl="0" algn="ctr">
                        <a:buNone/>
                      </a:pPr>
                      <a:endParaRPr lang="en-US"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055932117"/>
                  </a:ext>
                </a:extLst>
              </a:tr>
            </a:tbl>
          </a:graphicData>
        </a:graphic>
      </p:graphicFrame>
      <p:pic>
        <p:nvPicPr>
          <p:cNvPr id="2" name="Graphic 1" descr="Dotted minim note. A hollow note with a stem up on the right followed by a dot.">
            <a:extLst>
              <a:ext uri="{FF2B5EF4-FFF2-40B4-BE49-F238E27FC236}">
                <a16:creationId xmlns:a16="http://schemas.microsoft.com/office/drawing/2014/main" id="{500910B7-07AF-DDA4-A72B-F1FC31A1E63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48418" y="1708656"/>
            <a:ext cx="187015" cy="398747"/>
          </a:xfrm>
          <a:prstGeom prst="rect">
            <a:avLst/>
          </a:prstGeom>
        </p:spPr>
      </p:pic>
      <p:pic>
        <p:nvPicPr>
          <p:cNvPr id="10" name="Graphic 9" descr="A minim rest - a coloured rectangle sitting on middle line of staff.">
            <a:extLst>
              <a:ext uri="{FF2B5EF4-FFF2-40B4-BE49-F238E27FC236}">
                <a16:creationId xmlns:a16="http://schemas.microsoft.com/office/drawing/2014/main" id="{7BCA905B-EF2E-FAB3-AD5E-36F762C884A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642434" y="1727605"/>
            <a:ext cx="578792" cy="384955"/>
          </a:xfrm>
          <a:prstGeom prst="rect">
            <a:avLst/>
          </a:prstGeom>
        </p:spPr>
      </p:pic>
      <p:pic>
        <p:nvPicPr>
          <p:cNvPr id="23" name="Picture 22" descr="A crotchet rest.">
            <a:extLst>
              <a:ext uri="{FF2B5EF4-FFF2-40B4-BE49-F238E27FC236}">
                <a16:creationId xmlns:a16="http://schemas.microsoft.com/office/drawing/2014/main" id="{A2F4CAA0-0E91-881C-FD91-E3B4E43B21D0}"/>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258341" y="1726534"/>
            <a:ext cx="124907" cy="367431"/>
          </a:xfrm>
          <a:prstGeom prst="rect">
            <a:avLst/>
          </a:prstGeom>
        </p:spPr>
      </p:pic>
      <p:pic>
        <p:nvPicPr>
          <p:cNvPr id="14" name="Picture 13" descr="A dotted minim rest rectangle shape sitting on the middle line of the 5 lines of the staff.">
            <a:extLst>
              <a:ext uri="{FF2B5EF4-FFF2-40B4-BE49-F238E27FC236}">
                <a16:creationId xmlns:a16="http://schemas.microsoft.com/office/drawing/2014/main" id="{5C301F06-F07D-48F3-0D8C-DB43C19B3CDD}"/>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7717849" y="1737312"/>
            <a:ext cx="501118" cy="384105"/>
          </a:xfrm>
          <a:prstGeom prst="rect">
            <a:avLst/>
          </a:prstGeom>
        </p:spPr>
      </p:pic>
      <p:pic>
        <p:nvPicPr>
          <p:cNvPr id="12" name="Graphic 11" descr="Dotted crotchet note. A coloured in note with a stem up on the right followed by a dot.">
            <a:extLst>
              <a:ext uri="{FF2B5EF4-FFF2-40B4-BE49-F238E27FC236}">
                <a16:creationId xmlns:a16="http://schemas.microsoft.com/office/drawing/2014/main" id="{AD5499BC-07A2-504F-ACC4-A4FC29C1CDC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48416" y="2253493"/>
            <a:ext cx="187015" cy="356993"/>
          </a:xfrm>
          <a:prstGeom prst="rect">
            <a:avLst/>
          </a:prstGeom>
        </p:spPr>
      </p:pic>
      <p:pic>
        <p:nvPicPr>
          <p:cNvPr id="13" name="Picture 12" descr="A crotchet rest.">
            <a:extLst>
              <a:ext uri="{FF2B5EF4-FFF2-40B4-BE49-F238E27FC236}">
                <a16:creationId xmlns:a16="http://schemas.microsoft.com/office/drawing/2014/main" id="{A17503CE-100A-9B62-5B5F-5B777AB6AEE1}"/>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920377" y="2223405"/>
            <a:ext cx="124907" cy="367431"/>
          </a:xfrm>
          <a:prstGeom prst="rect">
            <a:avLst/>
          </a:prstGeom>
        </p:spPr>
      </p:pic>
      <p:pic>
        <p:nvPicPr>
          <p:cNvPr id="20" name="Picture 19" descr="A quaver rest.">
            <a:extLst>
              <a:ext uri="{FF2B5EF4-FFF2-40B4-BE49-F238E27FC236}">
                <a16:creationId xmlns:a16="http://schemas.microsoft.com/office/drawing/2014/main" id="{285D589F-FEF4-0DC2-306F-C61F9B7C12E6}"/>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7148476" y="2287600"/>
            <a:ext cx="219729" cy="255480"/>
          </a:xfrm>
          <a:prstGeom prst="rect">
            <a:avLst/>
          </a:prstGeom>
        </p:spPr>
      </p:pic>
      <p:pic>
        <p:nvPicPr>
          <p:cNvPr id="16" name="Picture 15" descr="A crotchet rest with a dot after it.">
            <a:extLst>
              <a:ext uri="{FF2B5EF4-FFF2-40B4-BE49-F238E27FC236}">
                <a16:creationId xmlns:a16="http://schemas.microsoft.com/office/drawing/2014/main" id="{50FE6A6B-CC19-9C5D-05FE-CB5AFF7FAB9D}"/>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7849434" y="2167382"/>
            <a:ext cx="277308" cy="429983"/>
          </a:xfrm>
          <a:prstGeom prst="rect">
            <a:avLst/>
          </a:prstGeom>
        </p:spPr>
      </p:pic>
      <p:pic>
        <p:nvPicPr>
          <p:cNvPr id="1026" name="Picture 2" descr="A dotted quaver joined to a semiquaver note.">
            <a:extLst>
              <a:ext uri="{FF2B5EF4-FFF2-40B4-BE49-F238E27FC236}">
                <a16:creationId xmlns:a16="http://schemas.microsoft.com/office/drawing/2014/main" id="{9E070438-C692-0228-B3E8-1C1B8626AA41}"/>
              </a:ext>
            </a:extLst>
          </p:cNvPr>
          <p:cNvPicPr>
            <a:picLocks noChangeAspect="1" noChangeArrowheads="1"/>
          </p:cNvPicPr>
          <p:nvPr/>
        </p:nvPicPr>
        <p:blipFill>
          <a:blip r:embed="rId12" cstate="hqprint">
            <a:extLst>
              <a:ext uri="{28A0092B-C50C-407E-A947-70E740481C1C}">
                <a14:useLocalDpi xmlns:a14="http://schemas.microsoft.com/office/drawing/2010/main"/>
              </a:ext>
            </a:extLst>
          </a:blip>
          <a:srcRect/>
          <a:stretch>
            <a:fillRect/>
          </a:stretch>
        </p:blipFill>
        <p:spPr bwMode="auto">
          <a:xfrm>
            <a:off x="494473" y="2830179"/>
            <a:ext cx="507887" cy="35699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crotchet rest.">
            <a:extLst>
              <a:ext uri="{FF2B5EF4-FFF2-40B4-BE49-F238E27FC236}">
                <a16:creationId xmlns:a16="http://schemas.microsoft.com/office/drawing/2014/main" id="{91C25921-1B70-32ED-18F7-F41982546993}"/>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509309" y="2830179"/>
            <a:ext cx="124907" cy="367431"/>
          </a:xfrm>
          <a:prstGeom prst="rect">
            <a:avLst/>
          </a:prstGeom>
        </p:spPr>
      </p:pic>
      <p:sp>
        <p:nvSpPr>
          <p:cNvPr id="17" name="Oval 16">
            <a:extLst>
              <a:ext uri="{FF2B5EF4-FFF2-40B4-BE49-F238E27FC236}">
                <a16:creationId xmlns:a16="http://schemas.microsoft.com/office/drawing/2014/main" id="{EF68AC2E-8984-532F-33C8-216A121194F5}"/>
              </a:ext>
            </a:extLst>
          </p:cNvPr>
          <p:cNvSpPr/>
          <p:nvPr/>
        </p:nvSpPr>
        <p:spPr>
          <a:xfrm>
            <a:off x="360000" y="4194270"/>
            <a:ext cx="2187481" cy="22605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tIns="45720" rIns="7200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50000"/>
              </a:lnSpc>
            </a:pPr>
            <a:r>
              <a:rPr lang="en-AU" sz="1800" dirty="0">
                <a:solidFill>
                  <a:schemeClr val="bg1"/>
                </a:solidFill>
                <a:latin typeface="Arial" panose="020B0604020202020204" pitchFamily="34" charset="0"/>
                <a:ea typeface="+mn-lt"/>
                <a:cs typeface="Arial" panose="020B0604020202020204" pitchFamily="34" charset="0"/>
              </a:rPr>
              <a:t>A dot after a note adds value</a:t>
            </a:r>
            <a:endParaRPr lang="en-US" sz="1800" dirty="0">
              <a:solidFill>
                <a:schemeClr val="bg1"/>
              </a:solidFill>
              <a:latin typeface="Arial" panose="020B0604020202020204" pitchFamily="34" charset="0"/>
              <a:cs typeface="Arial" panose="020B0604020202020204" pitchFamily="34" charset="0"/>
            </a:endParaRPr>
          </a:p>
        </p:txBody>
      </p:sp>
      <p:sp>
        <p:nvSpPr>
          <p:cNvPr id="18" name="Oval 17">
            <a:extLst>
              <a:ext uri="{FF2B5EF4-FFF2-40B4-BE49-F238E27FC236}">
                <a16:creationId xmlns:a16="http://schemas.microsoft.com/office/drawing/2014/main" id="{97EACD9F-363C-108F-1E0C-31BA9F2A24B1}"/>
              </a:ext>
            </a:extLst>
          </p:cNvPr>
          <p:cNvSpPr/>
          <p:nvPr/>
        </p:nvSpPr>
        <p:spPr>
          <a:xfrm>
            <a:off x="2246099" y="4325579"/>
            <a:ext cx="2252124" cy="212923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tIns="45720" rIns="7200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50000"/>
              </a:lnSpc>
            </a:pPr>
            <a:r>
              <a:rPr lang="en-AU" sz="1800" dirty="0">
                <a:solidFill>
                  <a:schemeClr val="tx1"/>
                </a:solidFill>
                <a:latin typeface="Arial" panose="020B0604020202020204" pitchFamily="34" charset="0"/>
                <a:ea typeface="+mn-lt"/>
                <a:cs typeface="Arial" panose="020B0604020202020204" pitchFamily="34" charset="0"/>
              </a:rPr>
              <a:t>A dot is worth half the value of the note</a:t>
            </a:r>
            <a:endParaRPr lang="en-US" sz="1800" dirty="0">
              <a:solidFill>
                <a:schemeClr val="tx1"/>
              </a:solidFill>
              <a:latin typeface="Arial" panose="020B0604020202020204" pitchFamily="34" charset="0"/>
              <a:cs typeface="Arial" panose="020B0604020202020204" pitchFamily="34" charset="0"/>
            </a:endParaRPr>
          </a:p>
        </p:txBody>
      </p:sp>
      <p:sp>
        <p:nvSpPr>
          <p:cNvPr id="19" name="Oval 18">
            <a:extLst>
              <a:ext uri="{FF2B5EF4-FFF2-40B4-BE49-F238E27FC236}">
                <a16:creationId xmlns:a16="http://schemas.microsoft.com/office/drawing/2014/main" id="{B0F04C38-D3F3-922D-01D6-FAEB3E83AD06}"/>
              </a:ext>
            </a:extLst>
          </p:cNvPr>
          <p:cNvSpPr/>
          <p:nvPr/>
        </p:nvSpPr>
        <p:spPr>
          <a:xfrm>
            <a:off x="6179987" y="3721339"/>
            <a:ext cx="2658645" cy="273347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tIns="45720" rIns="7200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50000"/>
              </a:lnSpc>
            </a:pPr>
            <a:r>
              <a:rPr lang="en-AU" sz="1800" dirty="0">
                <a:solidFill>
                  <a:schemeClr val="bg1"/>
                </a:solidFill>
                <a:latin typeface="Arial" panose="020B0604020202020204" pitchFamily="34" charset="0"/>
                <a:ea typeface="+mn-lt"/>
                <a:cs typeface="Arial" panose="020B0604020202020204" pitchFamily="34" charset="0"/>
              </a:rPr>
              <a:t>A minim is worth 2 beats. The dot is worth half of 2 beats = 1</a:t>
            </a:r>
            <a:endParaRPr lang="en-US" sz="1800" dirty="0">
              <a:solidFill>
                <a:schemeClr val="bg1"/>
              </a:solidFill>
              <a:latin typeface="Arial" panose="020B0604020202020204" pitchFamily="34" charset="0"/>
              <a:cs typeface="Arial" panose="020B0604020202020204" pitchFamily="34" charset="0"/>
            </a:endParaRPr>
          </a:p>
        </p:txBody>
      </p:sp>
      <p:sp>
        <p:nvSpPr>
          <p:cNvPr id="21" name="Oval 20">
            <a:extLst>
              <a:ext uri="{FF2B5EF4-FFF2-40B4-BE49-F238E27FC236}">
                <a16:creationId xmlns:a16="http://schemas.microsoft.com/office/drawing/2014/main" id="{1BDBFF13-4713-B0AD-025C-F2626AA38DF3}"/>
              </a:ext>
            </a:extLst>
          </p:cNvPr>
          <p:cNvSpPr/>
          <p:nvPr/>
        </p:nvSpPr>
        <p:spPr>
          <a:xfrm>
            <a:off x="8546803" y="4092299"/>
            <a:ext cx="2463477" cy="234293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tIns="45720" rIns="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50000"/>
              </a:lnSpc>
            </a:pPr>
            <a:r>
              <a:rPr lang="en-AU" sz="1800" dirty="0">
                <a:solidFill>
                  <a:schemeClr val="tx1"/>
                </a:solidFill>
                <a:latin typeface="Arial" panose="020B0604020202020204" pitchFamily="34" charset="0"/>
                <a:ea typeface="+mn-lt"/>
                <a:cs typeface="Arial" panose="020B0604020202020204" pitchFamily="34" charset="0"/>
              </a:rPr>
              <a:t>That means a dotted minim is worth 3 beats.</a:t>
            </a:r>
            <a:endParaRPr lang="en-US" sz="1800" dirty="0">
              <a:solidFill>
                <a:schemeClr val="tx1"/>
              </a:solidFill>
              <a:latin typeface="Arial" panose="020B0604020202020204" pitchFamily="34" charset="0"/>
              <a:cs typeface="Arial" panose="020B0604020202020204" pitchFamily="34" charset="0"/>
            </a:endParaRPr>
          </a:p>
        </p:txBody>
      </p:sp>
      <p:sp>
        <p:nvSpPr>
          <p:cNvPr id="3" name="Slide Number Placeholder 1">
            <a:extLst>
              <a:ext uri="{FF2B5EF4-FFF2-40B4-BE49-F238E27FC236}">
                <a16:creationId xmlns:a16="http://schemas.microsoft.com/office/drawing/2014/main" id="{08598663-91D0-A811-D2C0-A6A9CE7059AB}"/>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t>42</a:t>
            </a:fld>
            <a:endParaRPr lang="en-AU" dirty="0"/>
          </a:p>
        </p:txBody>
      </p:sp>
    </p:spTree>
    <p:extLst>
      <p:ext uri="{BB962C8B-B14F-4D97-AF65-F5344CB8AC3E}">
        <p14:creationId xmlns:p14="http://schemas.microsoft.com/office/powerpoint/2010/main" val="1390660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8966FD-9600-3EC7-EF10-06492353388E}"/>
              </a:ext>
            </a:extLst>
          </p:cNvPr>
          <p:cNvSpPr>
            <a:spLocks noGrp="1"/>
          </p:cNvSpPr>
          <p:nvPr>
            <p:ph type="title"/>
          </p:nvPr>
        </p:nvSpPr>
        <p:spPr/>
        <p:txBody>
          <a:bodyPr/>
          <a:lstStyle/>
          <a:p>
            <a:r>
              <a:rPr lang="en-AU" dirty="0"/>
              <a:t>References</a:t>
            </a:r>
          </a:p>
        </p:txBody>
      </p:sp>
      <p:sp>
        <p:nvSpPr>
          <p:cNvPr id="6" name="TextBox 5">
            <a:extLst>
              <a:ext uri="{FF2B5EF4-FFF2-40B4-BE49-F238E27FC236}">
                <a16:creationId xmlns:a16="http://schemas.microsoft.com/office/drawing/2014/main" id="{EABCE76F-41B1-7EE2-14F1-DC744150DE0C}"/>
              </a:ext>
            </a:extLst>
          </p:cNvPr>
          <p:cNvSpPr txBox="1"/>
          <p:nvPr/>
        </p:nvSpPr>
        <p:spPr>
          <a:xfrm>
            <a:off x="335826" y="1397263"/>
            <a:ext cx="11471999" cy="1597297"/>
          </a:xfrm>
          <a:prstGeom prst="rect">
            <a:avLst/>
          </a:prstGeom>
          <a:noFill/>
        </p:spPr>
        <p:txBody>
          <a:bodyPr wrap="square">
            <a:spAutoFit/>
          </a:bodyPr>
          <a:lstStyle/>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This presentation contains NSW Curriculum and syllabus content. The NSW Curriculum is developed by the NSW Education Standards Authority. This content is prepared by NESA for and on behalf of the Crown in the right of the State of New South Wales. The material is protected by Crown copyright.</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Please refer to the NESA Copyright Disclaimer for more information </a:t>
            </a:r>
            <a:r>
              <a:rPr kumimoji="0" lang="en-AU" sz="1200" b="0" i="0" u="none" strike="noStrike" kern="1200" cap="none" spc="0" normalizeH="0" baseline="0" noProof="0" dirty="0">
                <a:ln>
                  <a:noFill/>
                </a:ln>
                <a:solidFill>
                  <a:srgbClr val="CBEDFD"/>
                </a:solidFill>
                <a:effectLst/>
                <a:uLnTx/>
                <a:uFillTx/>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https://educationstandards.nsw.edu.au/wps/portal/nesa/mini-footer/copyright</a:t>
            </a:r>
            <a:r>
              <a:rPr kumimoji="0" lang="en-AU"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NESA holds the only official and up-to-date versions of the NSW Curriculum and syllabus documents. Please visit the NSW Education Standards Authority (NESA) website </a:t>
            </a:r>
            <a:r>
              <a:rPr kumimoji="0" lang="en-AU" sz="1200" b="0" i="0" u="none" strike="noStrike" kern="1200" cap="none" spc="0" normalizeH="0" baseline="0" noProof="0" dirty="0">
                <a:ln>
                  <a:noFill/>
                </a:ln>
                <a:solidFill>
                  <a:srgbClr val="CBEDFD"/>
                </a:solidFill>
                <a:effectLst/>
                <a:uLnTx/>
                <a:uFillTx/>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https://educationstandards.nsw.edu.au/wps/portal/nesa/home</a:t>
            </a:r>
            <a:r>
              <a:rPr kumimoji="0" lang="en-AU" sz="1200" b="0" i="0" u="none" strike="noStrike" kern="1200" cap="none" spc="0" normalizeH="0" baseline="0" noProof="0" dirty="0">
                <a:ln>
                  <a:noFill/>
                </a:ln>
                <a:solidFill>
                  <a:srgbClr val="CBEDFD"/>
                </a:solidFill>
                <a:effectLst/>
                <a:uLnTx/>
                <a:uFillTx/>
                <a:latin typeface="Arial" panose="020B0604020202020204" pitchFamily="34" charset="0"/>
                <a:cs typeface="Arial" panose="020B0604020202020204" pitchFamily="34" charset="0"/>
              </a:rPr>
              <a:t> </a:t>
            </a:r>
            <a:r>
              <a:rPr kumimoji="0" lang="en-AU"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and the NSW Curriculum website </a:t>
            </a:r>
            <a:r>
              <a:rPr kumimoji="0" lang="en-AU" sz="1200" b="0" i="0" u="none" strike="noStrike" kern="1200" cap="none" spc="0" normalizeH="0" baseline="0" noProof="0" dirty="0">
                <a:ln>
                  <a:noFill/>
                </a:ln>
                <a:solidFill>
                  <a:srgbClr val="CBEDFD"/>
                </a:solidFill>
                <a:effectLst/>
                <a:uLnTx/>
                <a:uFillTx/>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https://curriculum.nsw.edu.au</a:t>
            </a:r>
            <a:r>
              <a:rPr kumimoji="0" lang="en-AU"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p>
        </p:txBody>
      </p:sp>
      <p:sp>
        <p:nvSpPr>
          <p:cNvPr id="4" name="Content Placeholder 3">
            <a:extLst>
              <a:ext uri="{FF2B5EF4-FFF2-40B4-BE49-F238E27FC236}">
                <a16:creationId xmlns:a16="http://schemas.microsoft.com/office/drawing/2014/main" id="{B7C07B50-96D9-2E35-E2CE-3139F6377F08}"/>
              </a:ext>
            </a:extLst>
          </p:cNvPr>
          <p:cNvSpPr>
            <a:spLocks noGrp="1"/>
          </p:cNvSpPr>
          <p:nvPr>
            <p:ph idx="1"/>
          </p:nvPr>
        </p:nvSpPr>
        <p:spPr/>
        <p:txBody>
          <a:bodyPr vert="horz" lIns="0" tIns="0" rIns="0" bIns="0" rtlCol="0" anchor="t">
            <a:noAutofit/>
          </a:bodyPr>
          <a:lstStyle/>
          <a:p>
            <a:pPr>
              <a:lnSpc>
                <a:spcPct val="130000"/>
              </a:lnSpc>
              <a:spcAft>
                <a:spcPts val="600"/>
              </a:spcAft>
            </a:pPr>
            <a:r>
              <a:rPr lang="en-AU" dirty="0">
                <a:latin typeface="Arial" panose="020B0604020202020204" pitchFamily="34" charset="0"/>
                <a:cs typeface="Arial" panose="020B0604020202020204" pitchFamily="34" charset="0"/>
                <a:hlinkClick r:id="rId5"/>
              </a:rPr>
              <a:t>Music 7–10</a:t>
            </a:r>
            <a:r>
              <a:rPr lang="en-AU" dirty="0">
                <a:latin typeface="Arial" panose="020B0604020202020204" pitchFamily="34" charset="0"/>
                <a:cs typeface="Arial" panose="020B0604020202020204" pitchFamily="34" charset="0"/>
              </a:rPr>
              <a:t> © Syllabus NSW Education Standards Authority (NESA) for and on behalf of the Crown in right of the State of New South Wales, 2024.</a:t>
            </a:r>
          </a:p>
          <a:p>
            <a:pPr>
              <a:lnSpc>
                <a:spcPct val="130000"/>
              </a:lnSpc>
              <a:spcAft>
                <a:spcPts val="600"/>
              </a:spcAft>
            </a:pPr>
            <a:r>
              <a:rPr lang="en-AU" dirty="0">
                <a:latin typeface="Arial" panose="020B0604020202020204" pitchFamily="34" charset="0"/>
                <a:cs typeface="Arial" panose="020B0604020202020204" pitchFamily="34" charset="0"/>
              </a:rPr>
              <a:t>K5 Hidden Peak Education (25 July 2022) </a:t>
            </a:r>
            <a:r>
              <a:rPr lang="en-AU" dirty="0">
                <a:latin typeface="Arial" panose="020B0604020202020204" pitchFamily="34" charset="0"/>
                <a:cs typeface="Arial" panose="020B0604020202020204" pitchFamily="34" charset="0"/>
                <a:hlinkClick r:id="rId6"/>
              </a:rPr>
              <a:t>‘Music: Chay </a:t>
            </a:r>
            <a:r>
              <a:rPr lang="en-AU" dirty="0" err="1">
                <a:latin typeface="Arial" panose="020B0604020202020204" pitchFamily="34" charset="0"/>
                <a:cs typeface="Arial" panose="020B0604020202020204" pitchFamily="34" charset="0"/>
                <a:hlinkClick r:id="rId6"/>
              </a:rPr>
              <a:t>Chay</a:t>
            </a:r>
            <a:r>
              <a:rPr lang="en-AU" dirty="0">
                <a:latin typeface="Arial" panose="020B0604020202020204" pitchFamily="34" charset="0"/>
                <a:cs typeface="Arial" panose="020B0604020202020204" pitchFamily="34" charset="0"/>
                <a:hlinkClick r:id="rId6"/>
              </a:rPr>
              <a:t> Cool Eh, Vocal Music Education, African Song, Children Singing Call and Response' [video]</a:t>
            </a:r>
            <a:r>
              <a:rPr lang="en-AU" dirty="0">
                <a:latin typeface="Arial" panose="020B0604020202020204" pitchFamily="34" charset="0"/>
                <a:cs typeface="Arial" panose="020B0604020202020204" pitchFamily="34" charset="0"/>
              </a:rPr>
              <a:t>, </a:t>
            </a:r>
            <a:r>
              <a:rPr lang="en-AU" i="1" dirty="0">
                <a:latin typeface="Arial" panose="020B0604020202020204" pitchFamily="34" charset="0"/>
                <a:cs typeface="Arial" panose="020B0604020202020204" pitchFamily="34" charset="0"/>
              </a:rPr>
              <a:t>K5 Hidden Peak Education,</a:t>
            </a:r>
            <a:r>
              <a:rPr lang="en-AU" dirty="0">
                <a:latin typeface="Arial" panose="020B0604020202020204" pitchFamily="34" charset="0"/>
                <a:cs typeface="Arial" panose="020B0604020202020204" pitchFamily="34" charset="0"/>
              </a:rPr>
              <a:t> YouTube,</a:t>
            </a:r>
            <a:r>
              <a:rPr lang="en-US" sz="1200" dirty="0">
                <a:solidFill>
                  <a:srgbClr val="000000"/>
                </a:solidFill>
                <a:latin typeface="Arial" panose="020B0604020202020204" pitchFamily="34" charset="0"/>
                <a:cs typeface="Arial" panose="020B0604020202020204" pitchFamily="34" charset="0"/>
              </a:rPr>
              <a:t> accessed 5 August 2024.</a:t>
            </a:r>
          </a:p>
          <a:p>
            <a:pPr>
              <a:lnSpc>
                <a:spcPct val="130000"/>
              </a:lnSpc>
              <a:spcAft>
                <a:spcPts val="600"/>
              </a:spcAft>
            </a:pPr>
            <a:r>
              <a:rPr lang="en-AU" dirty="0">
                <a:latin typeface="Arial" panose="020B0604020202020204" pitchFamily="34" charset="0"/>
                <a:cs typeface="Arial" panose="020B0604020202020204" pitchFamily="34" charset="0"/>
              </a:rPr>
              <a:t>Music with Mrs E (30 April 2024) </a:t>
            </a:r>
            <a:r>
              <a:rPr lang="en-AU" dirty="0">
                <a:latin typeface="Arial" panose="020B0604020202020204" pitchFamily="34" charset="0"/>
                <a:cs typeface="Arial" panose="020B0604020202020204" pitchFamily="34" charset="0"/>
                <a:hlinkClick r:id="rId7"/>
              </a:rPr>
              <a:t>'Call and Response: Percussion Play Along with </a:t>
            </a:r>
            <a:r>
              <a:rPr lang="en-AU" dirty="0" err="1">
                <a:latin typeface="Arial" panose="020B0604020202020204" pitchFamily="34" charset="0"/>
                <a:cs typeface="Arial" panose="020B0604020202020204" pitchFamily="34" charset="0"/>
                <a:hlinkClick r:id="rId7"/>
              </a:rPr>
              <a:t>Quacktavious</a:t>
            </a:r>
            <a:r>
              <a:rPr lang="en-AU" dirty="0">
                <a:latin typeface="Arial" panose="020B0604020202020204" pitchFamily="34" charset="0"/>
                <a:cs typeface="Arial" panose="020B0604020202020204" pitchFamily="34" charset="0"/>
                <a:hlinkClick r:id="rId7"/>
              </a:rPr>
              <a:t> </a:t>
            </a:r>
            <a:r>
              <a:rPr lang="en-AU" dirty="0" err="1">
                <a:latin typeface="Arial" panose="020B0604020202020204" pitchFamily="34" charset="0"/>
                <a:cs typeface="Arial" panose="020B0604020202020204" pitchFamily="34" charset="0"/>
                <a:hlinkClick r:id="rId7"/>
              </a:rPr>
              <a:t>Beakman</a:t>
            </a:r>
            <a:r>
              <a:rPr lang="en-AU" dirty="0">
                <a:latin typeface="Arial" panose="020B0604020202020204" pitchFamily="34" charset="0"/>
                <a:cs typeface="Arial" panose="020B0604020202020204" pitchFamily="34" charset="0"/>
                <a:hlinkClick r:id="rId7"/>
              </a:rPr>
              <a:t>' [video]</a:t>
            </a:r>
            <a:r>
              <a:rPr lang="en-AU" dirty="0">
                <a:latin typeface="Arial" panose="020B0604020202020204" pitchFamily="34" charset="0"/>
                <a:cs typeface="Arial" panose="020B0604020202020204" pitchFamily="34" charset="0"/>
              </a:rPr>
              <a:t>, </a:t>
            </a:r>
            <a:r>
              <a:rPr lang="en-AU" i="1" dirty="0">
                <a:latin typeface="Arial" panose="020B0604020202020204" pitchFamily="34" charset="0"/>
                <a:cs typeface="Arial" panose="020B0604020202020204" pitchFamily="34" charset="0"/>
              </a:rPr>
              <a:t>Music with Mrs E</a:t>
            </a:r>
            <a:r>
              <a:rPr lang="en-AU" dirty="0">
                <a:latin typeface="Arial" panose="020B0604020202020204" pitchFamily="34" charset="0"/>
                <a:cs typeface="Arial" panose="020B0604020202020204" pitchFamily="34" charset="0"/>
              </a:rPr>
              <a:t>, YouTube, </a:t>
            </a:r>
            <a:r>
              <a:rPr lang="en-US" dirty="0">
                <a:solidFill>
                  <a:srgbClr val="000000"/>
                </a:solidFill>
                <a:latin typeface="Arial" panose="020B0604020202020204" pitchFamily="34" charset="0"/>
                <a:cs typeface="Arial" panose="020B0604020202020204" pitchFamily="34" charset="0"/>
              </a:rPr>
              <a:t>accessed 21 August 2024.</a:t>
            </a:r>
            <a:endParaRPr lang="en-US" dirty="0">
              <a:latin typeface="Arial" panose="020B0604020202020204" pitchFamily="34" charset="0"/>
              <a:cs typeface="Arial" panose="020B0604020202020204" pitchFamily="34" charset="0"/>
            </a:endParaRPr>
          </a:p>
          <a:p>
            <a:pPr>
              <a:lnSpc>
                <a:spcPct val="130000"/>
              </a:lnSpc>
              <a:spcAft>
                <a:spcPts val="600"/>
              </a:spcAft>
            </a:pPr>
            <a:r>
              <a:rPr lang="en-US" dirty="0">
                <a:solidFill>
                  <a:srgbClr val="000000"/>
                </a:solidFill>
                <a:latin typeface="Arial" panose="020B0604020202020204" pitchFamily="34" charset="0"/>
                <a:cs typeface="Arial" panose="020B0604020202020204" pitchFamily="34" charset="0"/>
              </a:rPr>
              <a:t>Neptune J (1 August 2021) </a:t>
            </a:r>
            <a:r>
              <a:rPr lang="en-AU" dirty="0">
                <a:latin typeface="Arial" panose="020B0604020202020204" pitchFamily="34" charset="0"/>
                <a:cs typeface="Arial" panose="020B0604020202020204" pitchFamily="34" charset="0"/>
                <a:hlinkClick r:id="rId8"/>
              </a:rPr>
              <a:t>'African Drumming in Trinidad and Tobago....Happy Emancipation!' [video]</a:t>
            </a:r>
            <a:r>
              <a:rPr lang="en-US" dirty="0">
                <a:solidFill>
                  <a:srgbClr val="000000"/>
                </a:solidFill>
                <a:latin typeface="Arial" panose="020B0604020202020204" pitchFamily="34" charset="0"/>
                <a:cs typeface="Arial" panose="020B0604020202020204" pitchFamily="34" charset="0"/>
              </a:rPr>
              <a:t>, </a:t>
            </a:r>
            <a:r>
              <a:rPr lang="en-US" i="1" dirty="0" err="1">
                <a:solidFill>
                  <a:srgbClr val="000000"/>
                </a:solidFill>
                <a:latin typeface="Arial" panose="020B0604020202020204" pitchFamily="34" charset="0"/>
                <a:cs typeface="Arial" panose="020B0604020202020204" pitchFamily="34" charset="0"/>
              </a:rPr>
              <a:t>Jahvin</a:t>
            </a:r>
            <a:r>
              <a:rPr lang="en-US" i="1" dirty="0">
                <a:solidFill>
                  <a:srgbClr val="000000"/>
                </a:solidFill>
                <a:latin typeface="Arial" panose="020B0604020202020204" pitchFamily="34" charset="0"/>
                <a:cs typeface="Arial" panose="020B0604020202020204" pitchFamily="34" charset="0"/>
              </a:rPr>
              <a:t> Neptune</a:t>
            </a:r>
            <a:r>
              <a:rPr lang="en-US" dirty="0">
                <a:solidFill>
                  <a:srgbClr val="000000"/>
                </a:solidFill>
                <a:latin typeface="Arial" panose="020B0604020202020204" pitchFamily="34" charset="0"/>
                <a:cs typeface="Arial" panose="020B0604020202020204" pitchFamily="34" charset="0"/>
              </a:rPr>
              <a:t>, YouTube, accessed 29 August 2024.</a:t>
            </a:r>
            <a:endParaRPr lang="en-US" dirty="0">
              <a:latin typeface="Arial" panose="020B0604020202020204" pitchFamily="34" charset="0"/>
              <a:cs typeface="Arial" panose="020B0604020202020204" pitchFamily="34" charset="0"/>
            </a:endParaRPr>
          </a:p>
          <a:p>
            <a:pPr>
              <a:lnSpc>
                <a:spcPct val="130000"/>
              </a:lnSpc>
              <a:spcAft>
                <a:spcPts val="600"/>
              </a:spcAft>
            </a:pPr>
            <a:r>
              <a:rPr lang="en-AU" dirty="0" err="1">
                <a:latin typeface="Arial" panose="020B0604020202020204" pitchFamily="34" charset="0"/>
                <a:cs typeface="Arial" panose="020B0604020202020204" pitchFamily="34" charset="0"/>
              </a:rPr>
              <a:t>Philharmonia</a:t>
            </a:r>
            <a:r>
              <a:rPr lang="en-AU" dirty="0">
                <a:latin typeface="Arial" panose="020B0604020202020204" pitchFamily="34" charset="0"/>
                <a:cs typeface="Arial" panose="020B0604020202020204" pitchFamily="34" charset="0"/>
              </a:rPr>
              <a:t> (2024) </a:t>
            </a:r>
            <a:r>
              <a:rPr lang="en-AU" dirty="0">
                <a:latin typeface="Arial" panose="020B0604020202020204" pitchFamily="34" charset="0"/>
                <a:cs typeface="Arial" panose="020B0604020202020204" pitchFamily="34" charset="0"/>
                <a:hlinkClick r:id="rId9"/>
              </a:rPr>
              <a:t>'Sound samples’</a:t>
            </a:r>
            <a:r>
              <a:rPr lang="en-AU" dirty="0">
                <a:latin typeface="Arial" panose="020B0604020202020204" pitchFamily="34" charset="0"/>
                <a:cs typeface="Arial" panose="020B0604020202020204" pitchFamily="34" charset="0"/>
              </a:rPr>
              <a:t>, </a:t>
            </a:r>
            <a:r>
              <a:rPr lang="en-AU" i="1" dirty="0">
                <a:latin typeface="Arial" panose="020B0604020202020204" pitchFamily="34" charset="0"/>
                <a:cs typeface="Arial" panose="020B0604020202020204" pitchFamily="34" charset="0"/>
              </a:rPr>
              <a:t>Resources</a:t>
            </a:r>
            <a:r>
              <a:rPr lang="en-AU" dirty="0">
                <a:latin typeface="Arial" panose="020B0604020202020204" pitchFamily="34" charset="0"/>
                <a:cs typeface="Arial" panose="020B0604020202020204" pitchFamily="34" charset="0"/>
              </a:rPr>
              <a:t>, </a:t>
            </a:r>
            <a:r>
              <a:rPr lang="en-AU" dirty="0" err="1">
                <a:latin typeface="Arial" panose="020B0604020202020204" pitchFamily="34" charset="0"/>
                <a:cs typeface="Arial" panose="020B0604020202020204" pitchFamily="34" charset="0"/>
              </a:rPr>
              <a:t>Philharmonia</a:t>
            </a:r>
            <a:r>
              <a:rPr lang="en-AU" dirty="0">
                <a:latin typeface="Arial" panose="020B0604020202020204" pitchFamily="34" charset="0"/>
                <a:cs typeface="Arial" panose="020B0604020202020204" pitchFamily="34" charset="0"/>
              </a:rPr>
              <a:t> website, accessed 21 August 2024.</a:t>
            </a:r>
          </a:p>
          <a:p>
            <a:pPr>
              <a:lnSpc>
                <a:spcPct val="130000"/>
              </a:lnSpc>
              <a:spcAft>
                <a:spcPts val="600"/>
              </a:spcAft>
            </a:pPr>
            <a:r>
              <a:rPr lang="en-AU" dirty="0" err="1">
                <a:latin typeface="Arial" panose="020B0604020202020204" pitchFamily="34" charset="0"/>
                <a:cs typeface="Arial" panose="020B0604020202020204" pitchFamily="34" charset="0"/>
              </a:rPr>
              <a:t>wuladrum</a:t>
            </a:r>
            <a:r>
              <a:rPr lang="en-AU" dirty="0">
                <a:latin typeface="Arial" panose="020B0604020202020204" pitchFamily="34" charset="0"/>
                <a:cs typeface="Arial" panose="020B0604020202020204" pitchFamily="34" charset="0"/>
              </a:rPr>
              <a:t> (13 May 2011) </a:t>
            </a:r>
            <a:r>
              <a:rPr lang="sv-SE" dirty="0">
                <a:latin typeface="Arial" panose="020B0604020202020204" pitchFamily="34" charset="0"/>
                <a:cs typeface="Arial" panose="020B0604020202020204" pitchFamily="34" charset="0"/>
                <a:hlinkClick r:id="rId10"/>
              </a:rPr>
              <a:t>'Djembe Solo by Master Drummer: M'Bemba Bangoura' [video]</a:t>
            </a:r>
            <a:r>
              <a:rPr lang="en-GB" dirty="0">
                <a:latin typeface="Arial" panose="020B0604020202020204" pitchFamily="34" charset="0"/>
                <a:cs typeface="Arial" panose="020B0604020202020204" pitchFamily="34" charset="0"/>
              </a:rPr>
              <a:t>, </a:t>
            </a:r>
            <a:r>
              <a:rPr lang="en-GB" i="1" dirty="0" err="1">
                <a:latin typeface="Arial" panose="020B0604020202020204" pitchFamily="34" charset="0"/>
                <a:cs typeface="Arial" panose="020B0604020202020204" pitchFamily="34" charset="0"/>
              </a:rPr>
              <a:t>wuladrum</a:t>
            </a:r>
            <a:r>
              <a:rPr lang="en-GB" dirty="0">
                <a:latin typeface="Arial" panose="020B0604020202020204" pitchFamily="34" charset="0"/>
                <a:cs typeface="Arial" panose="020B0604020202020204" pitchFamily="34" charset="0"/>
              </a:rPr>
              <a:t>, YouTube, accessed 2 August 2024.</a:t>
            </a:r>
            <a:endParaRPr lang="en-AU" dirty="0">
              <a:latin typeface="Arial" panose="020B0604020202020204" pitchFamily="34" charset="0"/>
              <a:cs typeface="Arial" panose="020B0604020202020204" pitchFamily="34" charset="0"/>
            </a:endParaRPr>
          </a:p>
          <a:p>
            <a:pPr>
              <a:lnSpc>
                <a:spcPct val="130000"/>
              </a:lnSpc>
              <a:spcAft>
                <a:spcPts val="600"/>
              </a:spcAft>
            </a:pPr>
            <a:r>
              <a:rPr lang="en-AU" dirty="0">
                <a:latin typeface="Arial" panose="020B0604020202020204" pitchFamily="34" charset="0"/>
                <a:cs typeface="Arial" panose="020B0604020202020204" pitchFamily="34" charset="0"/>
              </a:rPr>
              <a:t>'Beats and Pieces' was </a:t>
            </a:r>
            <a:r>
              <a:rPr lang="en-AU" dirty="0">
                <a:solidFill>
                  <a:srgbClr val="000000"/>
                </a:solidFill>
                <a:latin typeface="Arial" panose="020B0604020202020204" pitchFamily="34" charset="0"/>
                <a:cs typeface="Arial" panose="020B0604020202020204" pitchFamily="34" charset="0"/>
              </a:rPr>
              <a:t>commissioned by the NSW Department of Education. All rights reserved for the use of NSW Department of Education teachers and students only. Individuals and organisations outside the department must seek the composer’s permission to use the score and teaching videos in this resource. Please contact </a:t>
            </a:r>
            <a:r>
              <a:rPr lang="en-AU" u="sng" dirty="0">
                <a:latin typeface="Arial" panose="020B0604020202020204" pitchFamily="34" charset="0"/>
                <a:cs typeface="Arial" panose="020B0604020202020204" pitchFamily="34" charset="0"/>
                <a:hlinkClick r:id="rId11"/>
              </a:rPr>
              <a:t>kaboom@kaboompercussion.com</a:t>
            </a:r>
            <a:endParaRPr lang="en-AU" dirty="0">
              <a:latin typeface="Arial" panose="020B0604020202020204" pitchFamily="34" charset="0"/>
              <a:cs typeface="Arial" panose="020B0604020202020204" pitchFamily="34" charset="0"/>
            </a:endParaRPr>
          </a:p>
          <a:p>
            <a:pPr>
              <a:lnSpc>
                <a:spcPct val="130000"/>
              </a:lnSpc>
              <a:spcAft>
                <a:spcPts val="600"/>
              </a:spcAft>
            </a:pPr>
            <a:endParaRPr lang="en-AU"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48223418-AC99-D403-B6BA-7F5E5111A87A}"/>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43</a:t>
            </a:fld>
            <a:endParaRPr lang="en-AU"/>
          </a:p>
        </p:txBody>
      </p:sp>
    </p:spTree>
    <p:extLst>
      <p:ext uri="{BB962C8B-B14F-4D97-AF65-F5344CB8AC3E}">
        <p14:creationId xmlns:p14="http://schemas.microsoft.com/office/powerpoint/2010/main" val="1181014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146F84-0A22-2DEF-978C-013AB2B0CDA6}"/>
              </a:ext>
            </a:extLst>
          </p:cNvPr>
          <p:cNvSpPr>
            <a:spLocks noGrp="1"/>
          </p:cNvSpPr>
          <p:nvPr>
            <p:ph type="title"/>
          </p:nvPr>
        </p:nvSpPr>
        <p:spPr/>
        <p:txBody>
          <a:bodyPr/>
          <a:lstStyle/>
          <a:p>
            <a:r>
              <a:rPr lang="en-AU"/>
              <a:t>Copyright</a:t>
            </a:r>
          </a:p>
        </p:txBody>
      </p:sp>
      <p:sp>
        <p:nvSpPr>
          <p:cNvPr id="7" name="Text Placeholder 6">
            <a:extLst>
              <a:ext uri="{FF2B5EF4-FFF2-40B4-BE49-F238E27FC236}">
                <a16:creationId xmlns:a16="http://schemas.microsoft.com/office/drawing/2014/main" id="{E762E711-B51D-9854-C2DD-A164FE59F882}"/>
              </a:ext>
            </a:extLst>
          </p:cNvPr>
          <p:cNvSpPr>
            <a:spLocks noGrp="1"/>
          </p:cNvSpPr>
          <p:nvPr>
            <p:ph type="body" sz="quarter" idx="18"/>
          </p:nvPr>
        </p:nvSpPr>
        <p:spPr/>
        <p:txBody>
          <a:bodyPr/>
          <a:lstStyle/>
          <a:p>
            <a:r>
              <a:rPr lang="en-AU">
                <a:hlinkClick r:id="rId2">
                  <a:extLst>
                    <a:ext uri="{A12FA001-AC4F-418D-AE19-62706E023703}">
                      <ahyp:hlinkClr xmlns:ahyp="http://schemas.microsoft.com/office/drawing/2018/hyperlinkcolor" val="tx"/>
                    </a:ext>
                  </a:extLst>
                </a:hlinkClick>
              </a:rPr>
              <a:t>© State of New South Wales (Department of Education), 2024</a:t>
            </a:r>
            <a:endParaRPr lang="en-AU"/>
          </a:p>
        </p:txBody>
      </p:sp>
      <p:sp>
        <p:nvSpPr>
          <p:cNvPr id="8" name="TextBox 7">
            <a:extLst>
              <a:ext uri="{FF2B5EF4-FFF2-40B4-BE49-F238E27FC236}">
                <a16:creationId xmlns:a16="http://schemas.microsoft.com/office/drawing/2014/main" id="{F70BB973-8437-BE43-4C71-6089E7F934FA}"/>
              </a:ext>
            </a:extLst>
          </p:cNvPr>
          <p:cNvSpPr txBox="1"/>
          <p:nvPr/>
        </p:nvSpPr>
        <p:spPr>
          <a:xfrm>
            <a:off x="360000" y="1453575"/>
            <a:ext cx="11484338" cy="5067724"/>
          </a:xfrm>
          <a:prstGeom prst="rect">
            <a:avLst/>
          </a:prstGeom>
          <a:noFill/>
        </p:spPr>
        <p:txBody>
          <a:bodyPr wrap="square" lIns="0" tIns="0" rIns="0" bIns="0" rtlCol="0">
            <a:noAutofit/>
          </a:bodyPr>
          <a:lstStyle/>
          <a:p>
            <a:pPr algn="l">
              <a:lnSpc>
                <a:spcPct val="150000"/>
              </a:lnSpc>
              <a:spcAft>
                <a:spcPts val="600"/>
              </a:spcAft>
            </a:pPr>
            <a:r>
              <a:rPr lang="en-AU" sz="1200" dirty="0">
                <a:solidFill>
                  <a:schemeClr val="bg1"/>
                </a:solidFill>
              </a:rPr>
              <a:t>The copyright material published in this resource is subject to the </a:t>
            </a:r>
            <a:r>
              <a:rPr lang="en-AU" sz="1200" i="1" dirty="0">
                <a:solidFill>
                  <a:schemeClr val="bg1"/>
                </a:solidFill>
              </a:rPr>
              <a:t>Copyright Act 1968</a:t>
            </a:r>
            <a:r>
              <a:rPr lang="en-AU" sz="1200" dirty="0">
                <a:solidFill>
                  <a:schemeClr val="bg1"/>
                </a:solidFill>
              </a:rPr>
              <a:t> (</a:t>
            </a:r>
            <a:r>
              <a:rPr lang="en-AU" sz="1200" dirty="0" err="1">
                <a:solidFill>
                  <a:schemeClr val="bg1"/>
                </a:solidFill>
              </a:rPr>
              <a:t>Cth</a:t>
            </a:r>
            <a:r>
              <a:rPr lang="en-AU" sz="1200" dirty="0">
                <a:solidFill>
                  <a:schemeClr val="bg1"/>
                </a:solidFill>
              </a:rPr>
              <a:t>) and is owned by the NSW Department of Education or, where indicated, by a party other than the NSW Department of Education (third-party material).</a:t>
            </a:r>
          </a:p>
          <a:p>
            <a:pPr algn="l">
              <a:lnSpc>
                <a:spcPct val="150000"/>
              </a:lnSpc>
              <a:spcAft>
                <a:spcPts val="600"/>
              </a:spcAft>
            </a:pPr>
            <a:r>
              <a:rPr lang="en-AU" sz="1200" dirty="0">
                <a:solidFill>
                  <a:schemeClr val="bg1"/>
                </a:solidFill>
              </a:rPr>
              <a:t>Copyright material available in this resource and owned by the NSW Department of Education is licensed under a </a:t>
            </a:r>
            <a:r>
              <a:rPr lang="en-AU" sz="1200" dirty="0">
                <a:solidFill>
                  <a:schemeClr val="accent4"/>
                </a:solidFill>
                <a:hlinkClick r:id="rId3">
                  <a:extLst>
                    <a:ext uri="{A12FA001-AC4F-418D-AE19-62706E023703}">
                      <ahyp:hlinkClr xmlns:ahyp="http://schemas.microsoft.com/office/drawing/2018/hyperlinkcolor" val="tx"/>
                    </a:ext>
                  </a:extLst>
                </a:hlinkClick>
              </a:rPr>
              <a:t>Creative Commons Attribution 4.0 International (CC BY 4.0) license</a:t>
            </a:r>
            <a:r>
              <a:rPr lang="en-AU" sz="1200" dirty="0">
                <a:solidFill>
                  <a:schemeClr val="bg1"/>
                </a:solidFill>
              </a:rPr>
              <a:t>.</a:t>
            </a:r>
          </a:p>
          <a:p>
            <a:pPr algn="l">
              <a:lnSpc>
                <a:spcPct val="150000"/>
              </a:lnSpc>
              <a:spcAft>
                <a:spcPts val="600"/>
              </a:spcAft>
            </a:pPr>
            <a:r>
              <a:rPr lang="en-AU" sz="1200" dirty="0">
                <a:solidFill>
                  <a:schemeClr val="bg1"/>
                </a:solidFill>
              </a:rPr>
              <a:t>This license allows you to share and adapt the material for any purpose, even commercially.</a:t>
            </a:r>
          </a:p>
          <a:p>
            <a:pPr algn="l">
              <a:lnSpc>
                <a:spcPct val="150000"/>
              </a:lnSpc>
              <a:spcAft>
                <a:spcPts val="600"/>
              </a:spcAft>
            </a:pPr>
            <a:r>
              <a:rPr lang="en-AU" sz="1200" dirty="0">
                <a:solidFill>
                  <a:schemeClr val="bg1"/>
                </a:solidFill>
              </a:rPr>
              <a:t>Attribution should be given to © State of New South Wales (Department of Education), 2024.</a:t>
            </a:r>
          </a:p>
          <a:p>
            <a:pPr algn="l">
              <a:lnSpc>
                <a:spcPct val="150000"/>
              </a:lnSpc>
            </a:pPr>
            <a:r>
              <a:rPr lang="en-AU" sz="1200" dirty="0">
                <a:solidFill>
                  <a:schemeClr val="bg1"/>
                </a:solidFill>
              </a:rPr>
              <a:t>Material in this resource not available under a Creative Commons license:</a:t>
            </a:r>
          </a:p>
          <a:p>
            <a:pPr marL="171450" indent="-171450" algn="l">
              <a:lnSpc>
                <a:spcPct val="150000"/>
              </a:lnSpc>
              <a:buFont typeface="Arial" panose="020B0604020202020204" pitchFamily="34" charset="0"/>
              <a:buChar char="•"/>
            </a:pPr>
            <a:r>
              <a:rPr lang="en-AU" sz="1200" dirty="0">
                <a:solidFill>
                  <a:schemeClr val="bg1"/>
                </a:solidFill>
              </a:rPr>
              <a:t>the NSW Department of Education logo, other logos and trademark-protected material</a:t>
            </a:r>
          </a:p>
          <a:p>
            <a:pPr marL="171450" indent="-171450" algn="l">
              <a:lnSpc>
                <a:spcPct val="150000"/>
              </a:lnSpc>
              <a:buFont typeface="Arial" panose="020B0604020202020204" pitchFamily="34" charset="0"/>
              <a:buChar char="•"/>
            </a:pPr>
            <a:r>
              <a:rPr lang="en-AU" sz="1200" dirty="0">
                <a:solidFill>
                  <a:schemeClr val="bg1"/>
                </a:solidFill>
              </a:rPr>
              <a:t>Material owned by a third party that has been reproduced with permission. You will need to obtain permission from the third party to reuse its material. </a:t>
            </a:r>
          </a:p>
          <a:p>
            <a:pPr algn="l">
              <a:lnSpc>
                <a:spcPct val="150000"/>
              </a:lnSpc>
              <a:spcBef>
                <a:spcPts val="1200"/>
              </a:spcBef>
              <a:spcAft>
                <a:spcPts val="600"/>
              </a:spcAft>
            </a:pPr>
            <a:r>
              <a:rPr lang="en-AU" sz="1200" b="1" dirty="0">
                <a:solidFill>
                  <a:schemeClr val="bg1"/>
                </a:solidFill>
                <a:latin typeface="+mj-lt"/>
              </a:rPr>
              <a:t>Links to third-party material and websites</a:t>
            </a:r>
          </a:p>
          <a:p>
            <a:pPr marL="171450" indent="-171450" algn="l">
              <a:lnSpc>
                <a:spcPct val="150000"/>
              </a:lnSpc>
              <a:spcAft>
                <a:spcPts val="600"/>
              </a:spcAft>
              <a:buFont typeface="Arial" panose="020B0604020202020204" pitchFamily="34" charset="0"/>
              <a:buChar char="•"/>
            </a:pPr>
            <a:r>
              <a:rPr lang="en-AU" sz="1200" dirty="0">
                <a:solidFill>
                  <a:schemeClr val="bg1"/>
                </a:solidFill>
              </a:rPr>
              <a:t>Please note that the provided (reading/viewing material/list/links/texts) are a suggestion only and implies no endorsement, by the New South Wales Department of Education, of any author, publisher, or book title. School principals and teachers are best placed to assess the suitability of resources that would complement the curriculum and reflect the needs and interests of their students.</a:t>
            </a:r>
          </a:p>
          <a:p>
            <a:pPr marL="171450" indent="-171450" algn="l">
              <a:lnSpc>
                <a:spcPct val="150000"/>
              </a:lnSpc>
              <a:spcAft>
                <a:spcPts val="600"/>
              </a:spcAft>
              <a:buFont typeface="Arial" panose="020B0604020202020204" pitchFamily="34" charset="0"/>
              <a:buChar char="•"/>
            </a:pPr>
            <a:r>
              <a:rPr lang="en-AU" sz="1200" dirty="0">
                <a:solidFill>
                  <a:schemeClr val="bg1"/>
                </a:solidFill>
              </a:rPr>
              <a:t>If you use the links provided in this document to access a third party’s website, you acknowledge that the terms of use, including licence terms set out on the third-party’s website apply to the use which may be made of the materials on that third-party website or where permitted by the Copyright Act 1968 (</a:t>
            </a:r>
            <a:r>
              <a:rPr lang="en-AU" sz="1200" dirty="0" err="1">
                <a:solidFill>
                  <a:schemeClr val="bg1"/>
                </a:solidFill>
              </a:rPr>
              <a:t>Cth</a:t>
            </a:r>
            <a:r>
              <a:rPr lang="en-AU" sz="1200" dirty="0">
                <a:solidFill>
                  <a:schemeClr val="bg1"/>
                </a:solidFill>
              </a:rPr>
              <a:t>). The department accepts no responsibility for content on third-party websites. </a:t>
            </a:r>
          </a:p>
        </p:txBody>
      </p:sp>
      <p:sp>
        <p:nvSpPr>
          <p:cNvPr id="2" name="Slide Number Placeholder 1">
            <a:extLst>
              <a:ext uri="{FF2B5EF4-FFF2-40B4-BE49-F238E27FC236}">
                <a16:creationId xmlns:a16="http://schemas.microsoft.com/office/drawing/2014/main" id="{0303DFE7-8ED6-8289-3C7A-37260EDA32B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44</a:t>
            </a:fld>
            <a:endParaRPr lang="en-AU"/>
          </a:p>
        </p:txBody>
      </p:sp>
    </p:spTree>
    <p:extLst>
      <p:ext uri="{BB962C8B-B14F-4D97-AF65-F5344CB8AC3E}">
        <p14:creationId xmlns:p14="http://schemas.microsoft.com/office/powerpoint/2010/main" val="3820411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E336CBB-2F79-3B5A-CD06-AC9378A33D19}"/>
              </a:ext>
            </a:extLst>
          </p:cNvPr>
          <p:cNvSpPr>
            <a:spLocks noGrp="1"/>
          </p:cNvSpPr>
          <p:nvPr>
            <p:ph type="title"/>
          </p:nvPr>
        </p:nvSpPr>
        <p:spPr/>
        <p:txBody>
          <a:bodyPr/>
          <a:lstStyle/>
          <a:p>
            <a:r>
              <a:rPr lang="en-AU" dirty="0">
                <a:latin typeface="Arial" panose="020B0604020202020204" pitchFamily="34" charset="0"/>
                <a:cs typeface="Arial" panose="020B0604020202020204" pitchFamily="34" charset="0"/>
              </a:rPr>
              <a:t>Safety in the music classroom (2)</a:t>
            </a:r>
          </a:p>
        </p:txBody>
      </p:sp>
      <p:sp>
        <p:nvSpPr>
          <p:cNvPr id="2" name="Picture Placeholder 1">
            <a:extLst>
              <a:ext uri="{FF2B5EF4-FFF2-40B4-BE49-F238E27FC236}">
                <a16:creationId xmlns:a16="http://schemas.microsoft.com/office/drawing/2014/main" id="{F09EB8D9-FCBB-9A73-60DD-81D6FE60DCE5}"/>
              </a:ext>
            </a:extLst>
          </p:cNvPr>
          <p:cNvSpPr>
            <a:spLocks noGrp="1"/>
          </p:cNvSpPr>
          <p:nvPr>
            <p:ph type="pic" sz="quarter" idx="13"/>
          </p:nvPr>
        </p:nvSpPr>
        <p:spPr>
          <a:xfrm>
            <a:off x="359999" y="1909282"/>
            <a:ext cx="10384202" cy="4210718"/>
          </a:xfrm>
        </p:spPr>
        <p:txBody>
          <a:bodyPr/>
          <a:lstStyle/>
          <a:p>
            <a:pPr marL="285750" indent="-285750">
              <a:spcAft>
                <a:spcPts val="600"/>
              </a:spcAft>
              <a:buFont typeface="Arial" panose="020B0604020202020204" pitchFamily="34" charset="0"/>
              <a:buChar char="•"/>
            </a:pPr>
            <a:r>
              <a:rPr lang="en-US" sz="1800" dirty="0">
                <a:latin typeface="Arial"/>
                <a:ea typeface="+mn-lt"/>
                <a:cs typeface="Arial"/>
              </a:rPr>
              <a:t>Cover any trip hazards, including cords.</a:t>
            </a:r>
            <a:endParaRPr lang="en-AU" sz="1800" dirty="0">
              <a:latin typeface="Arial"/>
              <a:ea typeface="+mn-lt"/>
              <a:cs typeface="Arial"/>
            </a:endParaRPr>
          </a:p>
          <a:p>
            <a:pPr>
              <a:spcAft>
                <a:spcPts val="600"/>
              </a:spcAft>
              <a:buChar char="•"/>
            </a:pPr>
            <a:r>
              <a:rPr lang="en-US" sz="1800" dirty="0">
                <a:latin typeface="Arial"/>
                <a:ea typeface="+mn-lt"/>
                <a:cs typeface="Arial"/>
              </a:rPr>
              <a:t>   Explore different ways to play. For example, adjust volume or pitch controls or select different                   </a:t>
            </a:r>
            <a:endParaRPr lang="en-AU" sz="1800" dirty="0">
              <a:latin typeface="Arial"/>
              <a:ea typeface="+mn-lt"/>
              <a:cs typeface="Arial"/>
            </a:endParaRPr>
          </a:p>
          <a:p>
            <a:pPr>
              <a:spcAft>
                <a:spcPts val="600"/>
              </a:spcAft>
            </a:pPr>
            <a:r>
              <a:rPr lang="en-US" sz="1800" dirty="0">
                <a:latin typeface="Arial"/>
                <a:ea typeface="+mn-lt"/>
                <a:cs typeface="Arial"/>
              </a:rPr>
              <a:t>    modes or effects instead of playing forcefully.</a:t>
            </a:r>
          </a:p>
          <a:p>
            <a:pPr>
              <a:spcAft>
                <a:spcPts val="600"/>
              </a:spcAft>
              <a:buChar char="•"/>
            </a:pPr>
            <a:r>
              <a:rPr lang="en-AU" sz="1800" dirty="0">
                <a:latin typeface="Arial"/>
                <a:ea typeface="+mn-lt"/>
                <a:cs typeface="Arial"/>
              </a:rPr>
              <a:t>   Be considerate of class members with sound sensitivity.</a:t>
            </a:r>
          </a:p>
          <a:p>
            <a:pPr marL="285750" indent="-285750">
              <a:spcAft>
                <a:spcPts val="600"/>
              </a:spcAft>
              <a:buChar char="•"/>
            </a:pPr>
            <a:r>
              <a:rPr lang="en-US" sz="1800" dirty="0">
                <a:latin typeface="Arial"/>
                <a:ea typeface="+mn-lt"/>
                <a:cs typeface="Arial"/>
              </a:rPr>
              <a:t>Practice safety when packing away. For example, turn off the instrument before unplugging and switch off power points before pulling out plugs.</a:t>
            </a:r>
            <a:endParaRPr lang="en-AU" sz="1800" dirty="0">
              <a:latin typeface="Arial"/>
              <a:cs typeface="Arial"/>
            </a:endParaRPr>
          </a:p>
        </p:txBody>
      </p:sp>
      <p:sp>
        <p:nvSpPr>
          <p:cNvPr id="3" name="Slide Number Placeholder 2">
            <a:extLst>
              <a:ext uri="{FF2B5EF4-FFF2-40B4-BE49-F238E27FC236}">
                <a16:creationId xmlns:a16="http://schemas.microsoft.com/office/drawing/2014/main" id="{659392A9-1A4A-9187-8B59-EBCC5A8D4AF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5</a:t>
            </a:fld>
            <a:endParaRPr lang="en-AU"/>
          </a:p>
        </p:txBody>
      </p:sp>
    </p:spTree>
    <p:extLst>
      <p:ext uri="{BB962C8B-B14F-4D97-AF65-F5344CB8AC3E}">
        <p14:creationId xmlns:p14="http://schemas.microsoft.com/office/powerpoint/2010/main" val="286456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3C2F565-F297-86E6-8512-2F48A7BEF9B3}"/>
              </a:ext>
            </a:extLst>
          </p:cNvPr>
          <p:cNvSpPr>
            <a:spLocks noGrp="1"/>
          </p:cNvSpPr>
          <p:nvPr>
            <p:ph type="title"/>
          </p:nvPr>
        </p:nvSpPr>
        <p:spPr/>
        <p:txBody>
          <a:bodyPr anchor="t">
            <a:normAutofit/>
          </a:bodyPr>
          <a:lstStyle/>
          <a:p>
            <a:r>
              <a:rPr lang="en-AU" dirty="0">
                <a:latin typeface="Arial" panose="020B0604020202020204" pitchFamily="34" charset="0"/>
                <a:cs typeface="Arial" panose="020B0604020202020204" pitchFamily="34" charset="0"/>
              </a:rPr>
              <a:t>Djembe</a:t>
            </a:r>
          </a:p>
        </p:txBody>
      </p:sp>
      <p:pic>
        <p:nvPicPr>
          <p:cNvPr id="1026" name="Picture 2" descr="Djembe">
            <a:extLst>
              <a:ext uri="{FF2B5EF4-FFF2-40B4-BE49-F238E27FC236}">
                <a16:creationId xmlns:a16="http://schemas.microsoft.com/office/drawing/2014/main" id="{53D94151-CB1F-1957-B42B-CF6C7C9AEE61}"/>
              </a:ext>
            </a:extLst>
          </p:cNvPr>
          <p:cNvPicPr>
            <a:picLocks noGrp="1" noChangeAspect="1" noChangeArrowheads="1"/>
          </p:cNvPicPr>
          <p:nvPr>
            <p:ph type="pic" sz="quarter" idx="13"/>
          </p:nvPr>
        </p:nvPicPr>
        <p:blipFill rotWithShape="1">
          <a:blip r:embed="rId3">
            <a:extLst>
              <a:ext uri="{28A0092B-C50C-407E-A947-70E740481C1C}">
                <a14:useLocalDpi xmlns:a14="http://schemas.microsoft.com/office/drawing/2010/main"/>
              </a:ext>
            </a:extLst>
          </a:blip>
          <a:srcRect t="-15209" b="-15209"/>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13" name="Text Placeholder 2">
            <a:extLst>
              <a:ext uri="{FF2B5EF4-FFF2-40B4-BE49-F238E27FC236}">
                <a16:creationId xmlns:a16="http://schemas.microsoft.com/office/drawing/2014/main" id="{CCD42347-0912-6E6A-4FFF-6DD7A72E139C}"/>
              </a:ext>
            </a:extLst>
          </p:cNvPr>
          <p:cNvSpPr>
            <a:spLocks noGrp="1"/>
          </p:cNvSpPr>
          <p:nvPr>
            <p:ph type="body" sz="quarter" idx="17"/>
          </p:nvPr>
        </p:nvSpPr>
        <p:spPr/>
        <p:txBody>
          <a:bodyPr vert="horz" lIns="0" tIns="0" rIns="0" bIns="0" rtlCol="0" anchor="t">
            <a:noAutofit/>
          </a:bodyPr>
          <a:lstStyle/>
          <a:p>
            <a:pPr marL="285750" indent="-285750">
              <a:lnSpc>
                <a:spcPct val="130000"/>
              </a:lnSpc>
              <a:spcAft>
                <a:spcPts val="600"/>
              </a:spcAft>
              <a:buFont typeface="Arial" panose="020B0604020202020204" pitchFamily="34" charset="0"/>
              <a:buChar char="•"/>
            </a:pPr>
            <a:r>
              <a:rPr lang="en-US" sz="1800" dirty="0">
                <a:latin typeface="Arial"/>
                <a:cs typeface="Arial"/>
              </a:rPr>
              <a:t>The djembe is an untuned percussion instrument.</a:t>
            </a:r>
            <a:endParaRPr lang="en-US" sz="1800" dirty="0">
              <a:latin typeface="Public Sans Light"/>
              <a:cs typeface="Arial"/>
            </a:endParaRPr>
          </a:p>
          <a:p>
            <a:pPr marL="285750" indent="-285750">
              <a:lnSpc>
                <a:spcPct val="130000"/>
              </a:lnSpc>
              <a:spcAft>
                <a:spcPts val="600"/>
              </a:spcAft>
              <a:buFont typeface="Arial" panose="020B0604020202020204" pitchFamily="34" charset="0"/>
              <a:buChar char="•"/>
            </a:pPr>
            <a:r>
              <a:rPr lang="en-US" sz="1800" dirty="0">
                <a:latin typeface="Arial"/>
                <a:cs typeface="Arial"/>
              </a:rPr>
              <a:t>It is a membranophone, meaning with skin or membrane</a:t>
            </a:r>
            <a:endParaRPr lang="en-US" sz="1800" dirty="0">
              <a:latin typeface="Public Sans Light"/>
              <a:cs typeface="Arial"/>
            </a:endParaRPr>
          </a:p>
          <a:p>
            <a:pPr marL="285750" indent="-285750">
              <a:lnSpc>
                <a:spcPct val="130000"/>
              </a:lnSpc>
              <a:spcAft>
                <a:spcPts val="600"/>
              </a:spcAft>
              <a:buFont typeface="Arial" panose="020B0604020202020204" pitchFamily="34" charset="0"/>
              <a:buChar char="•"/>
            </a:pPr>
            <a:r>
              <a:rPr lang="en-US" sz="1800" dirty="0">
                <a:latin typeface="Arial"/>
                <a:cs typeface="Arial"/>
              </a:rPr>
              <a:t>It is an instrument from West Africa.</a:t>
            </a:r>
            <a:endParaRPr lang="en-US" sz="1800" dirty="0"/>
          </a:p>
          <a:p>
            <a:pPr marL="285750" indent="-285750">
              <a:lnSpc>
                <a:spcPct val="130000"/>
              </a:lnSpc>
              <a:spcAft>
                <a:spcPts val="600"/>
              </a:spcAft>
              <a:buFont typeface="Arial" panose="020B0604020202020204" pitchFamily="34" charset="0"/>
              <a:buChar char="•"/>
            </a:pPr>
            <a:r>
              <a:rPr lang="en-US" sz="1800" dirty="0">
                <a:latin typeface="Arial"/>
                <a:cs typeface="Arial"/>
              </a:rPr>
              <a:t>The body is made from wood and the drumhead from animal skin.</a:t>
            </a:r>
          </a:p>
          <a:p>
            <a:pPr marL="285750" indent="-285750">
              <a:lnSpc>
                <a:spcPct val="130000"/>
              </a:lnSpc>
              <a:spcAft>
                <a:spcPts val="600"/>
              </a:spcAft>
              <a:buFont typeface="Arial" panose="020B0604020202020204" pitchFamily="34" charset="0"/>
              <a:buChar char="•"/>
            </a:pPr>
            <a:r>
              <a:rPr lang="en-US" sz="1800" dirty="0">
                <a:latin typeface="Arial"/>
                <a:cs typeface="Arial"/>
              </a:rPr>
              <a:t>A master djembe player is called a </a:t>
            </a:r>
            <a:r>
              <a:rPr lang="en-US" sz="1800" i="1" dirty="0" err="1">
                <a:latin typeface="Arial"/>
                <a:cs typeface="Arial"/>
              </a:rPr>
              <a:t>djembefola</a:t>
            </a:r>
            <a:r>
              <a:rPr lang="en-US" sz="1800" i="1" dirty="0">
                <a:latin typeface="Arial"/>
                <a:cs typeface="Arial"/>
              </a:rPr>
              <a:t>.</a:t>
            </a:r>
          </a:p>
          <a:p>
            <a:pPr marL="285750" indent="-285750">
              <a:lnSpc>
                <a:spcPct val="130000"/>
              </a:lnSpc>
              <a:spcAft>
                <a:spcPts val="600"/>
              </a:spcAft>
              <a:buFont typeface="Arial" panose="020B0604020202020204" pitchFamily="34" charset="0"/>
              <a:buChar char="•"/>
            </a:pPr>
            <a:r>
              <a:rPr lang="en-US" sz="1800" dirty="0">
                <a:latin typeface="Arial"/>
                <a:cs typeface="Arial"/>
              </a:rPr>
              <a:t>The djembe was traditionally used for communicating long  distances between tribes due to its loud, resonating sound.</a:t>
            </a:r>
          </a:p>
          <a:p>
            <a:pPr marL="285750" indent="-285750">
              <a:lnSpc>
                <a:spcPct val="130000"/>
              </a:lnSpc>
              <a:spcAft>
                <a:spcPts val="600"/>
              </a:spcAft>
              <a:buFont typeface="Arial" panose="020B0604020202020204" pitchFamily="34" charset="0"/>
              <a:buChar char="•"/>
            </a:pPr>
            <a:r>
              <a:rPr lang="en-US" sz="1800" dirty="0">
                <a:latin typeface="Arial"/>
                <a:cs typeface="Arial"/>
              </a:rPr>
              <a:t>Djembe translates to 'everyone gather together in peace’.</a:t>
            </a:r>
          </a:p>
          <a:p>
            <a:pPr marL="285750" indent="-285750">
              <a:lnSpc>
                <a:spcPct val="130000"/>
              </a:lnSpc>
              <a:spcAft>
                <a:spcPts val="600"/>
              </a:spcAft>
              <a:buFont typeface="Arial" panose="020B0604020202020204" pitchFamily="34" charset="0"/>
              <a:buChar char="•"/>
            </a:pPr>
            <a:r>
              <a:rPr lang="en-US" sz="1800" dirty="0">
                <a:latin typeface="Arial"/>
                <a:cs typeface="Arial"/>
              </a:rPr>
              <a:t>The 3 basic sounds produced on the djembe are bass, tone and slap.</a:t>
            </a:r>
            <a:endParaRPr lang="en-US" sz="1800" dirty="0"/>
          </a:p>
        </p:txBody>
      </p:sp>
      <p:sp>
        <p:nvSpPr>
          <p:cNvPr id="4" name="Slide Number Placeholder 3">
            <a:extLst>
              <a:ext uri="{FF2B5EF4-FFF2-40B4-BE49-F238E27FC236}">
                <a16:creationId xmlns:a16="http://schemas.microsoft.com/office/drawing/2014/main" id="{0A1F1210-3556-4BB7-1C77-703CBA7878B4}"/>
              </a:ext>
              <a:ext uri="{C183D7F6-B498-43B3-948B-1728B52AA6E4}">
                <adec:decorative xmlns:adec="http://schemas.microsoft.com/office/drawing/2017/decorative" val="1"/>
              </a:ext>
            </a:extLst>
          </p:cNvPr>
          <p:cNvSpPr>
            <a:spLocks noGrp="1"/>
          </p:cNvSpPr>
          <p:nvPr>
            <p:ph type="sldNum" sz="quarter" idx="16"/>
          </p:nvPr>
        </p:nvSpPr>
        <p:spPr/>
        <p:txBody>
          <a:bodyPr/>
          <a:lstStyle/>
          <a:p>
            <a:pPr>
              <a:spcAft>
                <a:spcPts val="600"/>
              </a:spcAft>
            </a:pPr>
            <a:fld id="{10A01DC5-1685-4615-8240-15192985C6A2}" type="slidenum">
              <a:rPr lang="en-AU" smtClean="0"/>
              <a:pPr>
                <a:spcAft>
                  <a:spcPts val="600"/>
                </a:spcAft>
              </a:pPr>
              <a:t>6</a:t>
            </a:fld>
            <a:endParaRPr lang="en-AU"/>
          </a:p>
        </p:txBody>
      </p:sp>
    </p:spTree>
    <p:extLst>
      <p:ext uri="{BB962C8B-B14F-4D97-AF65-F5344CB8AC3E}">
        <p14:creationId xmlns:p14="http://schemas.microsoft.com/office/powerpoint/2010/main" val="2372995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3">
            <a:extLst>
              <a:ext uri="{FF2B5EF4-FFF2-40B4-BE49-F238E27FC236}">
                <a16:creationId xmlns:a16="http://schemas.microsoft.com/office/drawing/2014/main" id="{E273D021-445B-8BE6-F26A-FBC16C4B31C8}"/>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Djembe – listening</a:t>
            </a:r>
          </a:p>
        </p:txBody>
      </p:sp>
      <p:pic>
        <p:nvPicPr>
          <p:cNvPr id="6" name="Content Placeholder 5" descr="Screen shot from a video of master drummer M'Bemba Bangoura playing the Djembe.">
            <a:extLst>
              <a:ext uri="{FF2B5EF4-FFF2-40B4-BE49-F238E27FC236}">
                <a16:creationId xmlns:a16="http://schemas.microsoft.com/office/drawing/2014/main" id="{75EE3127-6848-A7F1-259A-3B23BF398D5A}"/>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a:ext>
            </a:extLst>
          </a:blip>
          <a:srcRect/>
          <a:stretch/>
        </p:blipFill>
        <p:spPr>
          <a:noFill/>
        </p:spPr>
      </p:pic>
      <p:pic>
        <p:nvPicPr>
          <p:cNvPr id="7" name="Picture 6" descr="Play button">
            <a:hlinkClick r:id="rId4"/>
            <a:extLst>
              <a:ext uri="{FF2B5EF4-FFF2-40B4-BE49-F238E27FC236}">
                <a16:creationId xmlns:a16="http://schemas.microsoft.com/office/drawing/2014/main" id="{DC34CD77-AFA0-B898-81E5-45EE9598C2CC}"/>
              </a:ext>
            </a:extLst>
          </p:cNvPr>
          <p:cNvPicPr>
            <a:picLocks noChangeAspect="1"/>
          </p:cNvPicPr>
          <p:nvPr/>
        </p:nvPicPr>
        <p:blipFill>
          <a:blip r:embed="rId5"/>
          <a:stretch>
            <a:fillRect/>
          </a:stretch>
        </p:blipFill>
        <p:spPr>
          <a:xfrm>
            <a:off x="2520000" y="1800000"/>
            <a:ext cx="955910" cy="946502"/>
          </a:xfrm>
          <a:prstGeom prst="rect">
            <a:avLst/>
          </a:prstGeom>
          <a:ln>
            <a:solidFill>
              <a:schemeClr val="tx1"/>
            </a:solidFill>
          </a:ln>
        </p:spPr>
      </p:pic>
      <p:sp>
        <p:nvSpPr>
          <p:cNvPr id="3" name="Text Placeholder 2">
            <a:extLst>
              <a:ext uri="{FF2B5EF4-FFF2-40B4-BE49-F238E27FC236}">
                <a16:creationId xmlns:a16="http://schemas.microsoft.com/office/drawing/2014/main" id="{4036D56F-32A6-0EBB-B699-CD4FCFBD1F2F}"/>
              </a:ext>
            </a:extLst>
          </p:cNvPr>
          <p:cNvSpPr>
            <a:spLocks noGrp="1"/>
          </p:cNvSpPr>
          <p:nvPr>
            <p:ph type="body" sz="quarter" idx="18"/>
          </p:nvPr>
        </p:nvSpPr>
        <p:spPr/>
        <p:txBody>
          <a:bodyPr/>
          <a:lstStyle/>
          <a:p>
            <a:r>
              <a:rPr lang="en-US" dirty="0" err="1">
                <a:latin typeface="Arial" panose="020B0604020202020204" pitchFamily="34" charset="0"/>
                <a:cs typeface="Arial" panose="020B0604020202020204" pitchFamily="34" charset="0"/>
              </a:rPr>
              <a:t>M'Bemba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Bangoura</a:t>
            </a:r>
            <a:endParaRPr lang="en-US" dirty="0">
              <a:latin typeface="Arial" panose="020B0604020202020204" pitchFamily="34" charset="0"/>
              <a:cs typeface="Arial" panose="020B0604020202020204" pitchFamily="34" charset="0"/>
            </a:endParaRPr>
          </a:p>
        </p:txBody>
      </p:sp>
      <p:sp>
        <p:nvSpPr>
          <p:cNvPr id="15" name="Text Placeholder 4">
            <a:extLst>
              <a:ext uri="{FF2B5EF4-FFF2-40B4-BE49-F238E27FC236}">
                <a16:creationId xmlns:a16="http://schemas.microsoft.com/office/drawing/2014/main" id="{4B5701FC-CEFF-554B-2960-6C2590BC75C0}"/>
              </a:ext>
            </a:extLst>
          </p:cNvPr>
          <p:cNvSpPr>
            <a:spLocks noGrp="1"/>
          </p:cNvSpPr>
          <p:nvPr>
            <p:ph type="body" sz="quarter" idx="17"/>
          </p:nvPr>
        </p:nvSpPr>
        <p:spPr>
          <a:xfrm>
            <a:off x="5400675" y="1800000"/>
            <a:ext cx="6407150" cy="2327654"/>
          </a:xfrm>
        </p:spPr>
        <p:txBody>
          <a:bodyPr/>
          <a:lstStyle/>
          <a:p>
            <a:pPr>
              <a:spcAft>
                <a:spcPts val="600"/>
              </a:spcAft>
            </a:pPr>
            <a:r>
              <a:rPr lang="en-AU" sz="1800" dirty="0">
                <a:latin typeface="Arial" panose="020B0604020202020204" pitchFamily="34" charset="0"/>
                <a:cs typeface="Arial" panose="020B0604020202020204" pitchFamily="34" charset="0"/>
              </a:rPr>
              <a:t>Listen for the different rhythms and sounds that can be played on the djembe.</a:t>
            </a:r>
          </a:p>
        </p:txBody>
      </p:sp>
      <p:sp>
        <p:nvSpPr>
          <p:cNvPr id="14" name="TextBox 13">
            <a:extLst>
              <a:ext uri="{FF2B5EF4-FFF2-40B4-BE49-F238E27FC236}">
                <a16:creationId xmlns:a16="http://schemas.microsoft.com/office/drawing/2014/main" id="{EA0AB387-9A4D-5A58-95BA-BF697C2600B6}"/>
              </a:ext>
            </a:extLst>
          </p:cNvPr>
          <p:cNvSpPr txBox="1"/>
          <p:nvPr/>
        </p:nvSpPr>
        <p:spPr>
          <a:xfrm>
            <a:off x="5399998" y="6173968"/>
            <a:ext cx="6444908" cy="20229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pPr>
            <a:r>
              <a:rPr lang="en-AU" sz="1000" dirty="0">
                <a:latin typeface="Arial"/>
                <a:cs typeface="Arial"/>
                <a:hlinkClick r:id="rId4"/>
              </a:rPr>
              <a:t>Djembe Solo by Master Drummer: </a:t>
            </a:r>
            <a:r>
              <a:rPr lang="en-AU" sz="1000" dirty="0" err="1">
                <a:latin typeface="Arial"/>
                <a:cs typeface="Arial"/>
                <a:hlinkClick r:id="rId4"/>
              </a:rPr>
              <a:t>M'Bemba</a:t>
            </a:r>
            <a:r>
              <a:rPr lang="en-AU" sz="1000" dirty="0">
                <a:latin typeface="Arial"/>
                <a:cs typeface="Arial"/>
                <a:hlinkClick r:id="rId4"/>
              </a:rPr>
              <a:t> </a:t>
            </a:r>
            <a:r>
              <a:rPr lang="en-AU" sz="1000" dirty="0" err="1">
                <a:latin typeface="Arial"/>
                <a:cs typeface="Arial"/>
                <a:hlinkClick r:id="rId4"/>
              </a:rPr>
              <a:t>Bangoura</a:t>
            </a:r>
            <a:r>
              <a:rPr lang="en-AU" sz="1000" dirty="0">
                <a:latin typeface="Arial"/>
                <a:cs typeface="Arial"/>
                <a:hlinkClick r:id="rId4"/>
              </a:rPr>
              <a:t> (1:09)</a:t>
            </a:r>
            <a:endParaRPr lang="en-US" sz="1000" dirty="0"/>
          </a:p>
        </p:txBody>
      </p:sp>
      <p:sp>
        <p:nvSpPr>
          <p:cNvPr id="2" name="Slide Number Placeholder 3">
            <a:extLst>
              <a:ext uri="{FF2B5EF4-FFF2-40B4-BE49-F238E27FC236}">
                <a16:creationId xmlns:a16="http://schemas.microsoft.com/office/drawing/2014/main" id="{5947034E-58A5-5154-A4CC-77CB67D4DB8D}"/>
              </a:ext>
              <a:ext uri="{C183D7F6-B498-43B3-948B-1728B52AA6E4}">
                <adec:decorative xmlns:adec="http://schemas.microsoft.com/office/drawing/2017/decorative" val="1"/>
              </a:ext>
            </a:extLst>
          </p:cNvPr>
          <p:cNvSpPr>
            <a:spLocks noGrp="1"/>
          </p:cNvSpPr>
          <p:nvPr>
            <p:ph type="sldNum" sz="quarter" idx="16"/>
          </p:nvPr>
        </p:nvSpPr>
        <p:spPr>
          <a:xfrm>
            <a:off x="11124000" y="6516000"/>
            <a:ext cx="720000" cy="180000"/>
          </a:xfrm>
        </p:spPr>
        <p:txBody>
          <a:bodyPr/>
          <a:lstStyle/>
          <a:p>
            <a:pPr>
              <a:spcAft>
                <a:spcPts val="600"/>
              </a:spcAft>
            </a:pPr>
            <a:fld id="{10A01DC5-1685-4615-8240-15192985C6A2}" type="slidenum">
              <a:rPr lang="en-AU" smtClean="0"/>
              <a:pPr>
                <a:spcAft>
                  <a:spcPts val="600"/>
                </a:spcAft>
              </a:pPr>
              <a:t>7</a:t>
            </a:fld>
            <a:endParaRPr lang="en-AU"/>
          </a:p>
        </p:txBody>
      </p:sp>
    </p:spTree>
    <p:extLst>
      <p:ext uri="{BB962C8B-B14F-4D97-AF65-F5344CB8AC3E}">
        <p14:creationId xmlns:p14="http://schemas.microsoft.com/office/powerpoint/2010/main" val="168967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1C684FB-9516-3400-BF04-8AD618D2EE4D}"/>
              </a:ext>
            </a:extLst>
          </p:cNvPr>
          <p:cNvSpPr>
            <a:spLocks noGrp="1"/>
          </p:cNvSpPr>
          <p:nvPr>
            <p:ph type="title"/>
          </p:nvPr>
        </p:nvSpPr>
        <p:spPr/>
        <p:txBody>
          <a:bodyPr/>
          <a:lstStyle/>
          <a:p>
            <a:r>
              <a:rPr lang="en-AU" dirty="0">
                <a:latin typeface="Arial" panose="020B0604020202020204" pitchFamily="34" charset="0"/>
                <a:cs typeface="Arial" panose="020B0604020202020204" pitchFamily="34" charset="0"/>
              </a:rPr>
              <a:t>Call and response</a:t>
            </a:r>
            <a:endParaRPr lang="en-US" dirty="0">
              <a:latin typeface="Arial" panose="020B0604020202020204" pitchFamily="34" charset="0"/>
              <a:cs typeface="Arial" panose="020B0604020202020204" pitchFamily="34" charset="0"/>
            </a:endParaRPr>
          </a:p>
        </p:txBody>
      </p:sp>
      <p:pic>
        <p:nvPicPr>
          <p:cNvPr id="15" name="Picture Placeholder 14" descr="Lift the Spirit ! | The beat, the call and response has reac… | Flickr">
            <a:extLst>
              <a:ext uri="{FF2B5EF4-FFF2-40B4-BE49-F238E27FC236}">
                <a16:creationId xmlns:a16="http://schemas.microsoft.com/office/drawing/2014/main" id="{47979277-207A-5A94-37AC-ACF07C85AEAD}"/>
              </a:ext>
            </a:extLst>
          </p:cNvPr>
          <p:cNvPicPr>
            <a:picLocks noGrp="1" noChangeAspect="1"/>
          </p:cNvPicPr>
          <p:nvPr>
            <p:ph type="pic" sz="quarter" idx="13"/>
          </p:nvPr>
        </p:nvPicPr>
        <p:blipFill>
          <a:blip r:embed="rId2">
            <a:extLst>
              <a:ext uri="{28A0092B-C50C-407E-A947-70E740481C1C}">
                <a14:useLocalDpi xmlns:a14="http://schemas.microsoft.com/office/drawing/2010/main"/>
              </a:ext>
            </a:extLst>
          </a:blip>
          <a:srcRect/>
          <a:stretch/>
        </p:blipFill>
        <p:spPr>
          <a:xfrm>
            <a:off x="0" y="0"/>
            <a:ext cx="5040000" cy="6858000"/>
          </a:xfrm>
        </p:spPr>
      </p:pic>
      <p:sp>
        <p:nvSpPr>
          <p:cNvPr id="8" name="Text Placeholder 7">
            <a:extLst>
              <a:ext uri="{FF2B5EF4-FFF2-40B4-BE49-F238E27FC236}">
                <a16:creationId xmlns:a16="http://schemas.microsoft.com/office/drawing/2014/main" id="{54F48A5A-374C-84A6-BDB8-6D574AF4F236}"/>
              </a:ext>
            </a:extLst>
          </p:cNvPr>
          <p:cNvSpPr>
            <a:spLocks noGrp="1"/>
          </p:cNvSpPr>
          <p:nvPr>
            <p:ph type="body" sz="quarter" idx="17"/>
          </p:nvPr>
        </p:nvSpPr>
        <p:spPr>
          <a:xfrm>
            <a:off x="5400675" y="1800000"/>
            <a:ext cx="6406475" cy="3986438"/>
          </a:xfrm>
        </p:spPr>
        <p:txBody>
          <a:bodyPr vert="horz" lIns="0" tIns="0" rIns="0" bIns="0" rtlCol="0" anchor="t">
            <a:noAutofit/>
          </a:bodyPr>
          <a:lstStyle/>
          <a:p>
            <a:pPr marL="285750" indent="-285750">
              <a:spcAft>
                <a:spcPts val="600"/>
              </a:spcAft>
              <a:buFont typeface="Arial" panose="020B0604020202020204" pitchFamily="34" charset="0"/>
              <a:buChar char="•"/>
            </a:pPr>
            <a:r>
              <a:rPr lang="en-US" sz="1800" dirty="0">
                <a:latin typeface="Arial" panose="020B0604020202020204" pitchFamily="34" charset="0"/>
                <a:cs typeface="Arial" panose="020B0604020202020204" pitchFamily="34" charset="0"/>
              </a:rPr>
              <a:t>Call and response is like a conversation.</a:t>
            </a:r>
          </a:p>
          <a:p>
            <a:pPr marL="285750" indent="-285750">
              <a:spcAft>
                <a:spcPts val="600"/>
              </a:spcAft>
              <a:buFont typeface="Arial" panose="020B0604020202020204" pitchFamily="34" charset="0"/>
              <a:buChar char="•"/>
            </a:pPr>
            <a:r>
              <a:rPr lang="en-US" sz="1800" dirty="0">
                <a:latin typeface="Arial"/>
                <a:cs typeface="Arial"/>
              </a:rPr>
              <a:t>In Sub-Saharan African cultures, it was used in public gatherings (civic affairs, religious rituals, vocal and instrumental expression). </a:t>
            </a:r>
          </a:p>
          <a:p>
            <a:pPr marL="285750" indent="-285750">
              <a:spcAft>
                <a:spcPts val="600"/>
              </a:spcAft>
              <a:buFont typeface="Arial" panose="020B0604020202020204" pitchFamily="34" charset="0"/>
              <a:buChar char="•"/>
            </a:pPr>
            <a:r>
              <a:rPr lang="en-US" sz="1800" dirty="0">
                <a:latin typeface="Arial"/>
                <a:cs typeface="Arial"/>
              </a:rPr>
              <a:t>In music, call and response is a composition device where one musician performs a phrase or musical idea (call) and a single or group of musicians respond (response). The response can be the same idea, a variation of the idea or something new.</a:t>
            </a:r>
          </a:p>
        </p:txBody>
      </p:sp>
      <p:sp>
        <p:nvSpPr>
          <p:cNvPr id="3" name="TextBox 2">
            <a:extLst>
              <a:ext uri="{FF2B5EF4-FFF2-40B4-BE49-F238E27FC236}">
                <a16:creationId xmlns:a16="http://schemas.microsoft.com/office/drawing/2014/main" id="{AD36D068-3F59-FB7C-8354-C0938EBC41BB}"/>
              </a:ext>
            </a:extLst>
          </p:cNvPr>
          <p:cNvSpPr txBox="1"/>
          <p:nvPr/>
        </p:nvSpPr>
        <p:spPr>
          <a:xfrm>
            <a:off x="5400000" y="6228493"/>
            <a:ext cx="4426388" cy="269507"/>
          </a:xfrm>
          <a:prstGeom prst="rect">
            <a:avLst/>
          </a:prstGeom>
          <a:noFill/>
        </p:spPr>
        <p:txBody>
          <a:bodyPr wrap="square" lIns="0" tIns="0" rIns="0" bIns="0" rtlCol="0" anchor="t">
            <a:noAutofit/>
          </a:bodyPr>
          <a:lstStyle/>
          <a:p>
            <a:pPr algn="l"/>
            <a:r>
              <a:rPr lang="en-AU" sz="1000" dirty="0">
                <a:latin typeface="Arial"/>
                <a:cs typeface="Arial"/>
              </a:rPr>
              <a:t>‘</a:t>
            </a:r>
            <a:r>
              <a:rPr lang="en-AU" sz="1000" dirty="0">
                <a:latin typeface="Arial"/>
                <a:cs typeface="Arial"/>
                <a:hlinkClick r:id="rId3"/>
              </a:rPr>
              <a:t>Lift the Spirit!</a:t>
            </a:r>
            <a:r>
              <a:rPr lang="en-AU" sz="1000" dirty="0">
                <a:latin typeface="Arial"/>
                <a:cs typeface="Arial"/>
              </a:rPr>
              <a:t>’ by </a:t>
            </a:r>
            <a:r>
              <a:rPr lang="en-AU" sz="1000" dirty="0">
                <a:latin typeface="Arial"/>
                <a:cs typeface="Arial"/>
                <a:hlinkClick r:id="rId4"/>
              </a:rPr>
              <a:t>Emilio Labrador</a:t>
            </a:r>
            <a:r>
              <a:rPr lang="en-AU" sz="1000" dirty="0">
                <a:latin typeface="Arial"/>
                <a:cs typeface="Arial"/>
              </a:rPr>
              <a:t> is licenced under </a:t>
            </a:r>
            <a:r>
              <a:rPr lang="en-AU" sz="1000" dirty="0">
                <a:latin typeface="Arial"/>
                <a:cs typeface="Arial"/>
                <a:hlinkClick r:id="rId5"/>
              </a:rPr>
              <a:t>CC BY 2.0</a:t>
            </a:r>
            <a:r>
              <a:rPr lang="en-AU" sz="1000" dirty="0">
                <a:latin typeface="Arial"/>
                <a:cs typeface="Arial"/>
              </a:rPr>
              <a:t>.</a:t>
            </a:r>
          </a:p>
        </p:txBody>
      </p:sp>
      <p:sp>
        <p:nvSpPr>
          <p:cNvPr id="2" name="Slide Number Placeholder 3">
            <a:extLst>
              <a:ext uri="{FF2B5EF4-FFF2-40B4-BE49-F238E27FC236}">
                <a16:creationId xmlns:a16="http://schemas.microsoft.com/office/drawing/2014/main" id="{DAD1437D-BA21-1D1A-36B3-B52F339E5725}"/>
              </a:ext>
              <a:ext uri="{C183D7F6-B498-43B3-948B-1728B52AA6E4}">
                <adec:decorative xmlns:adec="http://schemas.microsoft.com/office/drawing/2017/decorative" val="1"/>
              </a:ext>
            </a:extLst>
          </p:cNvPr>
          <p:cNvSpPr>
            <a:spLocks noGrp="1"/>
          </p:cNvSpPr>
          <p:nvPr>
            <p:ph type="sldNum" sz="quarter" idx="16"/>
          </p:nvPr>
        </p:nvSpPr>
        <p:spPr>
          <a:xfrm>
            <a:off x="11124000" y="6516000"/>
            <a:ext cx="720000" cy="180000"/>
          </a:xfrm>
        </p:spPr>
        <p:txBody>
          <a:bodyPr/>
          <a:lstStyle/>
          <a:p>
            <a:pPr>
              <a:spcAft>
                <a:spcPts val="600"/>
              </a:spcAft>
            </a:pPr>
            <a:fld id="{10A01DC5-1685-4615-8240-15192985C6A2}" type="slidenum">
              <a:rPr lang="en-AU" smtClean="0"/>
              <a:pPr>
                <a:spcAft>
                  <a:spcPts val="600"/>
                </a:spcAft>
              </a:pPr>
              <a:t>8</a:t>
            </a:fld>
            <a:endParaRPr lang="en-AU"/>
          </a:p>
        </p:txBody>
      </p:sp>
    </p:spTree>
    <p:extLst>
      <p:ext uri="{BB962C8B-B14F-4D97-AF65-F5344CB8AC3E}">
        <p14:creationId xmlns:p14="http://schemas.microsoft.com/office/powerpoint/2010/main" val="279310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F7A9C-06D8-EFAA-7E99-8F512556BD7B}"/>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Call and response – listening (1)</a:t>
            </a:r>
            <a:endParaRPr lang="en-AU" dirty="0"/>
          </a:p>
        </p:txBody>
      </p:sp>
      <p:sp>
        <p:nvSpPr>
          <p:cNvPr id="4" name="Text Placeholder 3">
            <a:extLst>
              <a:ext uri="{FF2B5EF4-FFF2-40B4-BE49-F238E27FC236}">
                <a16:creationId xmlns:a16="http://schemas.microsoft.com/office/drawing/2014/main" id="{41C0E87D-7AA1-6733-FFC0-A2BF62110B79}"/>
              </a:ext>
            </a:extLst>
          </p:cNvPr>
          <p:cNvSpPr>
            <a:spLocks noGrp="1"/>
          </p:cNvSpPr>
          <p:nvPr>
            <p:ph type="body" sz="quarter" idx="18"/>
          </p:nvPr>
        </p:nvSpPr>
        <p:spPr/>
        <p:txBody>
          <a:bodyPr/>
          <a:lstStyle/>
          <a:p>
            <a:r>
              <a:rPr lang="en-US" dirty="0"/>
              <a:t>Echo</a:t>
            </a:r>
          </a:p>
        </p:txBody>
      </p:sp>
      <p:pic>
        <p:nvPicPr>
          <p:cNvPr id="7" name="Picture 6" descr="Screen shot of call and response video.">
            <a:extLst>
              <a:ext uri="{FF2B5EF4-FFF2-40B4-BE49-F238E27FC236}">
                <a16:creationId xmlns:a16="http://schemas.microsoft.com/office/drawing/2014/main" id="{886B7552-1E47-8C49-BA76-374FD7B11136}"/>
              </a:ext>
            </a:extLst>
          </p:cNvPr>
          <p:cNvPicPr>
            <a:picLocks noChangeAspect="1"/>
          </p:cNvPicPr>
          <p:nvPr/>
        </p:nvPicPr>
        <p:blipFill>
          <a:blip r:embed="rId2"/>
          <a:stretch>
            <a:fillRect/>
          </a:stretch>
        </p:blipFill>
        <p:spPr>
          <a:xfrm>
            <a:off x="1911991" y="1941581"/>
            <a:ext cx="7239585" cy="4163944"/>
          </a:xfrm>
          <a:prstGeom prst="rect">
            <a:avLst/>
          </a:prstGeom>
        </p:spPr>
      </p:pic>
      <p:pic>
        <p:nvPicPr>
          <p:cNvPr id="14" name="Picture 13" descr="Play button">
            <a:hlinkClick r:id="rId3"/>
            <a:extLst>
              <a:ext uri="{FF2B5EF4-FFF2-40B4-BE49-F238E27FC236}">
                <a16:creationId xmlns:a16="http://schemas.microsoft.com/office/drawing/2014/main" id="{11908EF6-8265-B64A-936E-70BF166C600E}"/>
              </a:ext>
            </a:extLst>
          </p:cNvPr>
          <p:cNvPicPr>
            <a:picLocks noChangeAspect="1"/>
          </p:cNvPicPr>
          <p:nvPr/>
        </p:nvPicPr>
        <p:blipFill>
          <a:blip r:embed="rId4"/>
          <a:stretch>
            <a:fillRect/>
          </a:stretch>
        </p:blipFill>
        <p:spPr>
          <a:xfrm>
            <a:off x="9687762" y="3637671"/>
            <a:ext cx="771764" cy="771764"/>
          </a:xfrm>
          <a:prstGeom prst="rect">
            <a:avLst/>
          </a:prstGeom>
        </p:spPr>
      </p:pic>
      <p:sp>
        <p:nvSpPr>
          <p:cNvPr id="9" name="TextBox 8">
            <a:extLst>
              <a:ext uri="{FF2B5EF4-FFF2-40B4-BE49-F238E27FC236}">
                <a16:creationId xmlns:a16="http://schemas.microsoft.com/office/drawing/2014/main" id="{CA5C5C3E-C62C-BF8D-282A-664B769D26CC}"/>
              </a:ext>
            </a:extLst>
          </p:cNvPr>
          <p:cNvSpPr txBox="1"/>
          <p:nvPr/>
        </p:nvSpPr>
        <p:spPr>
          <a:xfrm>
            <a:off x="1840551" y="6251779"/>
            <a:ext cx="8903153" cy="246221"/>
          </a:xfrm>
          <a:prstGeom prst="rect">
            <a:avLst/>
          </a:prstGeom>
          <a:noFill/>
        </p:spPr>
        <p:txBody>
          <a:bodyPr wrap="square">
            <a:spAutoFit/>
          </a:bodyPr>
          <a:lstStyle/>
          <a:p>
            <a:r>
              <a:rPr lang="en-AU" sz="1000" dirty="0">
                <a:latin typeface="Arial"/>
                <a:cs typeface="Arial"/>
                <a:hlinkClick r:id="rId3"/>
              </a:rPr>
              <a:t>Music: Chay </a:t>
            </a:r>
            <a:r>
              <a:rPr lang="en-AU" sz="1000" dirty="0" err="1">
                <a:latin typeface="Arial"/>
                <a:cs typeface="Arial"/>
                <a:hlinkClick r:id="rId3"/>
              </a:rPr>
              <a:t>Chay</a:t>
            </a:r>
            <a:r>
              <a:rPr lang="en-AU" sz="1000" dirty="0">
                <a:latin typeface="Arial"/>
                <a:cs typeface="Arial"/>
                <a:hlinkClick r:id="rId3"/>
              </a:rPr>
              <a:t> Cool Eh, Vocal Music Education, African Song, Children Singing Call and Response (1:05)</a:t>
            </a:r>
            <a:endParaRPr lang="en-US" sz="1000" dirty="0">
              <a:solidFill>
                <a:srgbClr val="000000"/>
              </a:solidFill>
              <a:latin typeface="Arial"/>
              <a:cs typeface="Arial"/>
            </a:endParaRPr>
          </a:p>
        </p:txBody>
      </p:sp>
      <p:sp>
        <p:nvSpPr>
          <p:cNvPr id="3" name="Slide Number Placeholder 2">
            <a:extLst>
              <a:ext uri="{FF2B5EF4-FFF2-40B4-BE49-F238E27FC236}">
                <a16:creationId xmlns:a16="http://schemas.microsoft.com/office/drawing/2014/main" id="{FACE9384-F576-D373-97BA-350C85F1DE3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9</a:t>
            </a:fld>
            <a:endParaRPr lang="en-AU"/>
          </a:p>
        </p:txBody>
      </p:sp>
    </p:spTree>
    <p:extLst>
      <p:ext uri="{BB962C8B-B14F-4D97-AF65-F5344CB8AC3E}">
        <p14:creationId xmlns:p14="http://schemas.microsoft.com/office/powerpoint/2010/main" val="665902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NSWG Corporate">
  <a:themeElements>
    <a:clrScheme name="Custom 14">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146CFD"/>
      </a:hlink>
      <a:folHlink>
        <a:srgbClr val="146CF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800" dirty="0"/>
        </a:defPPr>
      </a:lstStyle>
    </a:txDef>
  </a:objectDefaults>
  <a:extraClrSchemeLst/>
  <a:extLst>
    <a:ext uri="{05A4C25C-085E-4340-85A3-A5531E510DB2}">
      <thm15:themeFamily xmlns:thm15="http://schemas.microsoft.com/office/thememl/2012/main" name="Secondary classroom slide deck template v0.2.3" id="{0F40AB53-D9C5-4E6C-B2E6-E49E62615CBC}" vid="{B36CCD50-E1DB-4F11-BA46-B71A0CCBE7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curriculum-reform-template-2023</Template>
  <TotalTime>1714</TotalTime>
  <Words>3397</Words>
  <Application>Microsoft Office PowerPoint</Application>
  <PresentationFormat>Widescreen</PresentationFormat>
  <Paragraphs>447</Paragraphs>
  <Slides>44</Slides>
  <Notes>18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44</vt:i4>
      </vt:variant>
    </vt:vector>
  </HeadingPairs>
  <TitlesOfParts>
    <vt:vector size="52" baseType="lpstr">
      <vt:lpstr>Times New Roman</vt:lpstr>
      <vt:lpstr>Cambria Math</vt:lpstr>
      <vt:lpstr>Arial</vt:lpstr>
      <vt:lpstr>Public Sans Light</vt:lpstr>
      <vt:lpstr>MS UI Gothic</vt:lpstr>
      <vt:lpstr>Public Sans</vt:lpstr>
      <vt:lpstr>Calibri</vt:lpstr>
      <vt:lpstr>1_NSWG Corporate</vt:lpstr>
      <vt:lpstr>Instructions for use</vt:lpstr>
      <vt:lpstr>Music Stage 4 </vt:lpstr>
      <vt:lpstr>Learning intentions and success criteria – LS 1</vt:lpstr>
      <vt:lpstr>Safety in the music classroom (1)</vt:lpstr>
      <vt:lpstr>Safety in the music classroom (2)</vt:lpstr>
      <vt:lpstr>Djembe</vt:lpstr>
      <vt:lpstr>Djembe – listening</vt:lpstr>
      <vt:lpstr>Call and response</vt:lpstr>
      <vt:lpstr>Call and response – listening (1)</vt:lpstr>
      <vt:lpstr>Call and response – listening (2)</vt:lpstr>
      <vt:lpstr>Learning intentions and success criteria – LS 2</vt:lpstr>
      <vt:lpstr>Note names and values</vt:lpstr>
      <vt:lpstr>Beat circles (1)</vt:lpstr>
      <vt:lpstr>Musical terms – Duration</vt:lpstr>
      <vt:lpstr>Element of music and definitions</vt:lpstr>
      <vt:lpstr>Beat circles (2)</vt:lpstr>
      <vt:lpstr>Hot Cross Buns</vt:lpstr>
      <vt:lpstr>More note names and values (1)</vt:lpstr>
      <vt:lpstr>Rhythms – Echo clapping</vt:lpstr>
      <vt:lpstr>Beat circles (3)</vt:lpstr>
      <vt:lpstr>Time signature and barlines</vt:lpstr>
      <vt:lpstr>Moving beat circles to bars (1)</vt:lpstr>
      <vt:lpstr>Moving beat circles to bars (2)</vt:lpstr>
      <vt:lpstr>Learning intentions and success criteria – LS 3</vt:lpstr>
      <vt:lpstr>Score</vt:lpstr>
      <vt:lpstr>Legend</vt:lpstr>
      <vt:lpstr>Performance recording</vt:lpstr>
      <vt:lpstr>Tutorial and play-along</vt:lpstr>
      <vt:lpstr>Repeat signs</vt:lpstr>
      <vt:lpstr>Musical terms – Structure</vt:lpstr>
      <vt:lpstr>Musical terms</vt:lpstr>
      <vt:lpstr>More note names and values (2)</vt:lpstr>
      <vt:lpstr>Suburban rhythms</vt:lpstr>
      <vt:lpstr>Types of drums (Hit)</vt:lpstr>
      <vt:lpstr>Hit</vt:lpstr>
      <vt:lpstr>Shake</vt:lpstr>
      <vt:lpstr>Scrape</vt:lpstr>
      <vt:lpstr>Composition reflection scaffold</vt:lpstr>
      <vt:lpstr>Performance preparation reflection scaffold</vt:lpstr>
      <vt:lpstr>Performance etiquette</vt:lpstr>
      <vt:lpstr>Performance reflection scaffold</vt:lpstr>
      <vt:lpstr>Dotted notes</vt:lpstr>
      <vt:lpstr>References</vt:lpstr>
      <vt:lpstr>Copyright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Music Stage 4 (Year 7)</dc:title>
  <dc:subject>Beats</dc:subject>
  <dc:creator>NSW Department of Education</dc:creator>
  <cp:keywords>music, stage 4, year 7, beats</cp:keywords>
  <dc:description/>
  <dcterms:created xsi:type="dcterms:W3CDTF">2024-02-26T22:45:54Z</dcterms:created>
  <dcterms:modified xsi:type="dcterms:W3CDTF">2024-09-25T23:15:26Z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0x010100383E3D96415DCD4BB019856EC1CC25EB</vt:lpwstr>
  </property>
  <property fmtid="{D5CDD505-2E9C-101B-9397-08002B2CF9AE}" pid="3" name="MediaServiceImageTags">
    <vt:lpwstr/>
  </property>
  <property fmtid="{D5CDD505-2E9C-101B-9397-08002B2CF9AE}" pid="4" name="MSIP_Label_b603dfd7-d93a-4381-a340-2995d8282205_Enabled">
    <vt:lpwstr>true</vt:lpwstr>
  </property>
  <property fmtid="{D5CDD505-2E9C-101B-9397-08002B2CF9AE}" pid="5" name="MSIP_Label_b603dfd7-d93a-4381-a340-2995d8282205_SetDate">
    <vt:lpwstr>2023-07-07T02:46:40Z</vt:lpwstr>
  </property>
  <property fmtid="{D5CDD505-2E9C-101B-9397-08002B2CF9AE}" pid="6" name="MSIP_Label_b603dfd7-d93a-4381-a340-2995d8282205_Method">
    <vt:lpwstr>Standard</vt:lpwstr>
  </property>
  <property fmtid="{D5CDD505-2E9C-101B-9397-08002B2CF9AE}" pid="7" name="MSIP_Label_b603dfd7-d93a-4381-a340-2995d8282205_Name">
    <vt:lpwstr>OFFICIAL</vt:lpwstr>
  </property>
  <property fmtid="{D5CDD505-2E9C-101B-9397-08002B2CF9AE}" pid="8" name="MSIP_Label_b603dfd7-d93a-4381-a340-2995d8282205_SiteId">
    <vt:lpwstr>05a0e69a-418a-47c1-9c25-9387261bf991</vt:lpwstr>
  </property>
  <property fmtid="{D5CDD505-2E9C-101B-9397-08002B2CF9AE}" pid="9" name="MSIP_Label_b603dfd7-d93a-4381-a340-2995d8282205_ActionId">
    <vt:lpwstr>a8bf8051-9d17-4791-8c94-11bc95fd3c4a</vt:lpwstr>
  </property>
  <property fmtid="{D5CDD505-2E9C-101B-9397-08002B2CF9AE}" pid="10" name="MSIP_Label_b603dfd7-d93a-4381-a340-2995d8282205_ContentBits">
    <vt:lpwstr>0</vt:lpwstr>
  </property>
</Properties>
</file>