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4"/>
  </p:sldMasterIdLst>
  <p:notesMasterIdLst>
    <p:notesMasterId r:id="rId32"/>
  </p:notesMasterIdLst>
  <p:handoutMasterIdLst>
    <p:handoutMasterId r:id="rId33"/>
  </p:handoutMasterIdLst>
  <p:sldIdLst>
    <p:sldId id="2147480318" r:id="rId5"/>
    <p:sldId id="265" r:id="rId6"/>
    <p:sldId id="2147480155" r:id="rId7"/>
    <p:sldId id="2147480233" r:id="rId8"/>
    <p:sldId id="2147470041" r:id="rId9"/>
    <p:sldId id="27341" r:id="rId10"/>
    <p:sldId id="2147480330" r:id="rId11"/>
    <p:sldId id="2141411654" r:id="rId12"/>
    <p:sldId id="2147480097" r:id="rId13"/>
    <p:sldId id="2147480347" r:id="rId14"/>
    <p:sldId id="2147480098" r:id="rId15"/>
    <p:sldId id="2147480086" r:id="rId16"/>
    <p:sldId id="2147480075" r:id="rId17"/>
    <p:sldId id="2147480354" r:id="rId18"/>
    <p:sldId id="2147480349" r:id="rId19"/>
    <p:sldId id="2147480350" r:id="rId20"/>
    <p:sldId id="2147480351" r:id="rId21"/>
    <p:sldId id="2147480352" r:id="rId22"/>
    <p:sldId id="2147480353" r:id="rId23"/>
    <p:sldId id="27351" r:id="rId24"/>
    <p:sldId id="2147480319" r:id="rId25"/>
    <p:sldId id="2147480082" r:id="rId26"/>
    <p:sldId id="2147480355" r:id="rId27"/>
    <p:sldId id="2147480094" r:id="rId28"/>
    <p:sldId id="2147480337" r:id="rId29"/>
    <p:sldId id="2147480205" r:id="rId30"/>
    <p:sldId id="2147480234" r:id="rId31"/>
  </p:sldIdLst>
  <p:sldSz cx="12192000" cy="6858000"/>
  <p:notesSz cx="6858000" cy="9144000"/>
  <p:embeddedFontLst>
    <p:embeddedFont>
      <p:font typeface="Public Sans" pitchFamily="2" charset="0"/>
      <p:regular r:id="rId34"/>
      <p:bold r:id="rId35"/>
      <p:italic r:id="rId36"/>
      <p:boldItalic r:id="rId37"/>
    </p:embeddedFont>
    <p:embeddedFont>
      <p:font typeface="Public Sans Light" pitchFamily="2" charset="0"/>
      <p:regular r:id="rId38"/>
      <p:italic r:id="rId39"/>
    </p:embeddedFont>
    <p:embeddedFont>
      <p:font typeface="Public Sans SemiBold" pitchFamily="2" charset="0"/>
      <p:bold r:id="rId40"/>
      <p:boldItalic r:id="rId41"/>
    </p:embeddedFont>
  </p:embeddedFontLst>
  <p:custDataLst>
    <p:tags r:id="rId42"/>
  </p:custData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D33A504-3C6A-A801-43CA-FF18440AC509}" name="Andrew Pearson (Andrew Pearson)" initials="AP" userId="S::ANDREW.PEARSON1@det.nsw.edu.au::56f0cd36-a443-4078-a064-48f3634e5b4f" providerId="AD"/>
  <p188:author id="{0CD30D0E-D29F-D756-A7A3-C91F17207C2A}" name="Andrew Pearson (Andrew Pearson)" initials="AP" userId="S::andrew.pearson1@det.nsw.edu.au::56f0cd36-a443-4078-a064-48f3634e5b4f" providerId="AD"/>
  <p188:author id="{972A2628-46AD-5580-4AA2-31465C9B3ED2}" name="Sarah Young" initials="SY" userId="S::Sarah.Allen17@det.nsw.edu.au::8b12af28-de41-486e-8b9b-3fb29fa3a5cc" providerId="AD"/>
  <p188:author id="{0461DA37-F36D-89F3-FC3B-40A29462BBAD}" name="Cindy Waldock" initials="CW" userId="S::elaine.waldock@det.nsw.edu.au::a1b361a9-5b18-4cd4-8b1e-09b16f3a200e" providerId="AD"/>
  <p188:author id="{A3C30247-7A03-3DEB-9382-E563AE83D493}" name="Jessica Townsing" initials="JT" userId="S::Jessica.Townsing@det.nsw.edu.au::0268cdba-c04a-4c2a-977f-708f602f219a" providerId="AD"/>
  <p188:author id="{4B508A65-1127-90B5-3374-5F4A9AEC3BFF}" name="Rod Cheal (Rod Cheal)" initials="RC" userId="S::rodney.cheal@det.nsw.edu.au::590d99fa-36b2-4cff-8ec2-6917c524ac9c" providerId="AD"/>
  <p188:author id="{782B686A-B87E-F193-466D-2E33CB185DA3}" name="Lacy Sampson" initials="LS" userId="S::Lacy.Sampson2@det.nsw.edu.au::7529923d-1f45-47aa-b91d-e074a0ecbb3e" providerId="AD"/>
  <p188:author id="{5CFB0C70-1D38-CA2B-099B-6E9843579502}" name="David Opie" initials="DO" userId="S::David.Opie1@det.nsw.edu.au::90cec8b4-8165-46fb-b7c7-51929ee40cfd" providerId="AD"/>
  <p188:author id="{AC3DB579-9A60-3C36-FF4D-EF84A9046194}" name="Megan Druitt" initials="MD" userId="S::Megan.Druitt@det.nsw.edu.au::244896a6-d16e-4140-85e7-734e52fda6c7" providerId="AD"/>
  <p188:author id="{24A8467C-757A-5F56-7BAB-DEF795E548B4}" name="Kellie Stone" initials="KS" userId="S::KELLIE.STONE@det.nsw.edu.au::255e2e15-ae70-4106-ad48-c64d464b670d" providerId="AD"/>
  <p188:author id="{CC299289-D9ED-11DE-1373-21C5E9B1E4E1}" name="Matt Hill (Matt Hill)" initials="MH" userId="S::matt.hill@det.nsw.edu.au::21fce8c2-1479-4366-959f-c55b132280fa" providerId="AD"/>
  <p188:author id="{D7717F8B-572C-71E8-B422-F2DA33700712}" name="Easter Carmeli" initials="EC" userId="S::easter.carmeli@det.nsw.edu.au::ba8d3078-1e0c-486b-a8bb-489542d2f92d" providerId="AD"/>
  <p188:author id="{4D595C93-44BA-F6BC-AEE7-9E924FA62F03}" name="Nicole Laauw" initials="NL" userId="S::nicole.laauw@det.nsw.edu.au::e61739e4-d7b2-4610-825c-b679f97087a8" providerId="AD"/>
  <p188:author id="{B5973796-DE4B-80E8-8ECA-2A0C96D10817}" name="Lacy Sampson" initials="LS" userId="S::lacy.sampson2@det.nsw.edu.au::7529923d-1f45-47aa-b91d-e074a0ecbb3e" providerId="AD"/>
  <p188:author id="{0E14B6A2-D504-052B-DE98-EB0664FB2682}" name="Rod Cheal (Rod Cheal)" initials="RC" userId="S::RODNEY.CHEAL@det.nsw.edu.au::590d99fa-36b2-4cff-8ec2-6917c524ac9c" providerId="AD"/>
  <p188:author id="{DD88A7A9-2865-3558-A853-D85B392A425C}" name="Kate Slack-Smith" initials="KS" userId="S::KATE.SLACK-SMITH@det.nsw.edu.au::3e88f19a-1a89-4354-98d6-272f09c6536c" providerId="AD"/>
  <p188:author id="{A78889AF-E0FE-17FD-893C-C036613A7ACB}" name="Easter Carmeli" initials="EC" userId="S::Easter.Carmeli@det.nsw.edu.au::ba8d3078-1e0c-486b-a8bb-489542d2f92d" providerId="AD"/>
  <p188:author id="{D4FF44B1-952D-2283-86A0-D54E5EEA0762}" name="Kylie Sutherland" initials="KS" userId="S::Kylie.Sutherland10@det.nsw.edu.au::4de7e557-3d9c-4828-aa24-033bb31c5001" providerId="AD"/>
  <p188:author id="{3C6B0DB5-E693-FC4C-1CE9-2E8FEC3BF2A3}" name="Courtney Frost" initials="CF" userId="S::courtney.frost1@det.nsw.edu.au::d44d0c7e-204d-41c2-9afd-373d3d6f2c0e" providerId="AD"/>
  <p188:author id="{4E142FB8-E19A-30C4-BAEE-682F14A3366C}" name="Natalie Callan" initials="NC" userId="S::Natalie.Callan@det.nsw.edu.au::6258334d-3249-4312-88fd-84499771206e" providerId="AD"/>
  <p188:author id="{696DC6D4-7F6F-0C81-66A9-420D6EE24C30}" name="Megan Baker" initials="MB" userId="S::Megan.Baker15@det.nsw.edu.au::78a75e2c-c31f-4fb4-bae1-b53074d570c2"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C1"/>
    <a:srgbClr val="F2F2F2"/>
    <a:srgbClr val="CBEDFD"/>
    <a:srgbClr val="00296C"/>
    <a:srgbClr val="1F4489"/>
    <a:srgbClr val="002664"/>
    <a:srgbClr val="CDD3D6"/>
    <a:srgbClr val="EBEBEB"/>
    <a:srgbClr val="FFFFFF"/>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4233B-F323-441C-BED5-925CBC421516}" v="1" dt="2025-07-18T05:20:00.00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12" autoAdjust="0"/>
  </p:normalViewPr>
  <p:slideViewPr>
    <p:cSldViewPr snapToGrid="0">
      <p:cViewPr varScale="1">
        <p:scale>
          <a:sx n="83" d="100"/>
          <a:sy n="83" d="100"/>
        </p:scale>
        <p:origin x="1314" y="9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6F270512-DF18-449D-B5B9-52C8328BE11C}"/>
    <pc:docChg chg="modSld">
      <pc:chgData name="Christopher Farlow" userId="1d6e7c80-f391-4c69-991c-b443ceeb1639" providerId="ADAL" clId="{6F270512-DF18-449D-B5B9-52C8328BE11C}" dt="2025-06-12T23:57:50.461" v="1" actId="403"/>
      <pc:docMkLst>
        <pc:docMk/>
      </pc:docMkLst>
      <pc:sldChg chg="modSp mod">
        <pc:chgData name="Christopher Farlow" userId="1d6e7c80-f391-4c69-991c-b443ceeb1639" providerId="ADAL" clId="{6F270512-DF18-449D-B5B9-52C8328BE11C}" dt="2025-06-12T23:57:50.461" v="1" actId="403"/>
        <pc:sldMkLst>
          <pc:docMk/>
          <pc:sldMk cId="2992287345" sldId="2147480318"/>
        </pc:sldMkLst>
        <pc:spChg chg="mod">
          <ac:chgData name="Christopher Farlow" userId="1d6e7c80-f391-4c69-991c-b443ceeb1639" providerId="ADAL" clId="{6F270512-DF18-449D-B5B9-52C8328BE11C}" dt="2025-06-12T23:57:50.461" v="1" actId="403"/>
          <ac:spMkLst>
            <pc:docMk/>
            <pc:sldMk cId="2992287345" sldId="2147480318"/>
            <ac:spMk id="6" creationId="{85BFED6D-C057-8981-6C7E-61CE737A95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AU" b="1" dirty="0">
                <a:latin typeface="Public Sans"/>
              </a:rPr>
              <a:t>1. Purpose</a:t>
            </a:r>
            <a:r>
              <a:rPr lang="en-AU" sz="1600" b="1" dirty="0">
                <a:latin typeface="Public Sans"/>
              </a:rPr>
              <a:t>: </a:t>
            </a:r>
            <a:r>
              <a:rPr lang="en-AU" sz="1600" b="0" dirty="0">
                <a:latin typeface="Public Sans"/>
              </a:rPr>
              <a:t>Creative </a:t>
            </a:r>
            <a:r>
              <a:rPr lang="en-AU" sz="1600" dirty="0">
                <a:latin typeface="Public Sans"/>
              </a:rPr>
              <a:t>arts</a:t>
            </a:r>
            <a:r>
              <a:rPr lang="en-AU" sz="1600" b="0" dirty="0">
                <a:latin typeface="Public Sans"/>
              </a:rPr>
              <a:t> title slide</a:t>
            </a:r>
            <a:endParaRPr lang="en-AU" sz="1600" b="1" dirty="0">
              <a:latin typeface="Public Sans"/>
            </a:endParaRPr>
          </a:p>
          <a:p>
            <a:pPr marL="0" indent="0">
              <a:buFont typeface="Arial"/>
              <a:buNone/>
            </a:pPr>
            <a:endParaRPr lang="en-US" sz="1600" dirty="0">
              <a:latin typeface="Public Sans" pitchFamily="2" charset="0"/>
            </a:endParaRPr>
          </a:p>
          <a:p>
            <a:r>
              <a:rPr lang="en-US" sz="1600" b="1" dirty="0">
                <a:latin typeface="Public Sans"/>
              </a:rPr>
              <a:t>Timing: </a:t>
            </a:r>
            <a:r>
              <a:rPr lang="en-US" sz="1600" b="0" dirty="0">
                <a:latin typeface="Public Sans"/>
              </a:rPr>
              <a:t>15 sec</a:t>
            </a:r>
          </a:p>
          <a:p>
            <a:endParaRPr lang="en-US" sz="1600" dirty="0">
              <a:latin typeface="Public Sans" pitchFamily="2" charset="0"/>
            </a:endParaRPr>
          </a:p>
          <a:p>
            <a:r>
              <a:rPr lang="en-US" sz="1600" b="1" dirty="0">
                <a:latin typeface="Public Sans"/>
              </a:rPr>
              <a:t>Presenter notes:</a:t>
            </a:r>
          </a:p>
          <a:p>
            <a:pPr defTabSz="914400">
              <a:defRPr/>
            </a:pPr>
            <a:endParaRPr lang="en-US" sz="1600" b="1" dirty="0">
              <a:latin typeface="Public Sans"/>
            </a:endParaRPr>
          </a:p>
          <a:p>
            <a:pPr defTabSz="914400" fontAlgn="base">
              <a:defRPr/>
            </a:pPr>
            <a:r>
              <a:rPr lang="en-AU" sz="1600" b="0" i="0" u="none" strike="noStrike" dirty="0">
                <a:solidFill>
                  <a:schemeClr val="tx1"/>
                </a:solidFill>
                <a:effectLst/>
                <a:latin typeface="Public Sans"/>
              </a:rPr>
              <a:t>Welcome </a:t>
            </a:r>
            <a:r>
              <a:rPr lang="en-US" sz="1600" b="0" i="0" u="none" strike="noStrike" dirty="0">
                <a:solidFill>
                  <a:schemeClr val="tx1"/>
                </a:solidFill>
                <a:effectLst/>
                <a:latin typeface="Public Sans"/>
              </a:rPr>
              <a:t>to our Creative </a:t>
            </a:r>
            <a:r>
              <a:rPr lang="en-US" sz="1600" dirty="0">
                <a:latin typeface="Public Sans"/>
              </a:rPr>
              <a:t>arts</a:t>
            </a:r>
            <a:r>
              <a:rPr lang="en-US" sz="1600" b="0" i="0" u="none" strike="noStrike" dirty="0">
                <a:solidFill>
                  <a:schemeClr val="tx1"/>
                </a:solidFill>
                <a:effectLst/>
                <a:latin typeface="Public Sans"/>
              </a:rPr>
              <a:t> session: </a:t>
            </a:r>
            <a:r>
              <a:rPr lang="en-AU" sz="1600" dirty="0">
                <a:latin typeface="Public Sans"/>
              </a:rPr>
              <a:t>unpacking</a:t>
            </a:r>
            <a:r>
              <a:rPr lang="en-AU" sz="1600" b="0" i="0" u="none" strike="noStrike" dirty="0">
                <a:effectLst/>
                <a:latin typeface="Public Sans"/>
              </a:rPr>
              <a:t> the elements and artworld concepts</a:t>
            </a:r>
            <a:r>
              <a:rPr lang="en-AU" sz="1600" dirty="0">
                <a:latin typeface="Public Sans"/>
              </a:rPr>
              <a:t> in the Creative Arts K-6 Syllabus.</a:t>
            </a:r>
            <a:endParaRPr lang="en-US" sz="1600" b="0" i="0" u="none" strike="noStrike" dirty="0">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600" b="0" i="0" dirty="0">
              <a:solidFill>
                <a:schemeClr val="tx1"/>
              </a:solidFill>
              <a:effectLst/>
              <a:latin typeface="Public Sans"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600" b="0" i="0" dirty="0">
                <a:solidFill>
                  <a:schemeClr val="tx1"/>
                </a:solidFill>
                <a:effectLst/>
                <a:latin typeface="Public Sans"/>
              </a:rPr>
              <a:t>[NEXT SLIDE]</a:t>
            </a:r>
          </a:p>
          <a:p>
            <a:pPr algn="l" rtl="0" fontAlgn="base"/>
            <a:endParaRPr lang="en-US" sz="1200" b="0" i="0" u="none" strike="noStrike" dirty="0">
              <a:solidFill>
                <a:schemeClr val="tx1"/>
              </a:solidFill>
              <a:effectLst/>
              <a:latin typeface="Public Sans" pitchFamily="2" charset="0"/>
            </a:endParaRPr>
          </a:p>
          <a:p>
            <a:pPr algn="l" rtl="0" fontAlgn="base"/>
            <a:endParaRPr lang="en-US" sz="1200" b="0" i="0" u="none" strike="noStrike" dirty="0">
              <a:solidFill>
                <a:schemeClr val="tx1"/>
              </a:solidFill>
              <a:effectLst/>
              <a:latin typeface="Public Sans" pitchFamily="2" charset="0"/>
            </a:endParaRPr>
          </a:p>
          <a:p>
            <a:pPr algn="l" rtl="0" fontAlgn="base"/>
            <a:r>
              <a:rPr lang="en-US" sz="1200" b="0" i="0" dirty="0">
                <a:solidFill>
                  <a:schemeClr val="tx1"/>
                </a:solidFill>
                <a:effectLst/>
                <a:latin typeface="Public Sans"/>
              </a:rPr>
              <a:t>​</a:t>
            </a:r>
          </a:p>
          <a:p>
            <a:endParaRPr lang="en-US" dirty="0">
              <a:latin typeface="Public Sans"/>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68558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B0BAC-68E1-10E6-BE6B-BD3320D35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D2A77-E3CD-5376-56EF-D4C9EEF7C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5991E-AFC7-57B6-8E90-4376D248DF0F}"/>
              </a:ext>
            </a:extLst>
          </p:cNvPr>
          <p:cNvSpPr>
            <a:spLocks noGrp="1"/>
          </p:cNvSpPr>
          <p:nvPr>
            <p:ph type="body" idx="1"/>
          </p:nvPr>
        </p:nvSpPr>
        <p:spPr/>
        <p:txBody>
          <a:bodyPr/>
          <a:lstStyle/>
          <a:p>
            <a:r>
              <a:rPr lang="en-AU" b="1" dirty="0">
                <a:latin typeface="Public Sans"/>
              </a:rPr>
              <a:t>10. Purpose</a:t>
            </a:r>
            <a:r>
              <a:rPr lang="en-AU" sz="1200" b="1" dirty="0">
                <a:latin typeface="Public Sans"/>
              </a:rPr>
              <a:t>: </a:t>
            </a:r>
            <a:r>
              <a:rPr lang="en-AU" sz="1200" b="0" dirty="0">
                <a:latin typeface="Public Sans"/>
              </a:rPr>
              <a:t>To provide a </a:t>
            </a:r>
            <a:r>
              <a:rPr lang="en-AU" sz="1200" dirty="0">
                <a:latin typeface="Public Sans"/>
              </a:rPr>
              <a:t>walkthrough</a:t>
            </a:r>
            <a:r>
              <a:rPr lang="en-AU" sz="1200" b="0" dirty="0">
                <a:latin typeface="Public Sans"/>
              </a:rPr>
              <a:t> of the digital platform so participants can identify and locate evidence of the elements within syllabus content, teaching advice and examples.  </a:t>
            </a:r>
          </a:p>
          <a:p>
            <a:endParaRPr lang="en-AU" sz="1200" b="1" dirty="0">
              <a:latin typeface="Public Sans" pitchFamily="2" charset="0"/>
            </a:endParaRPr>
          </a:p>
          <a:p>
            <a:r>
              <a:rPr lang="en-AU" sz="1200" b="1" dirty="0">
                <a:latin typeface="Public Sans"/>
              </a:rPr>
              <a:t>Time: </a:t>
            </a:r>
            <a:r>
              <a:rPr lang="en-AU" sz="1200" dirty="0">
                <a:latin typeface="Public Sans"/>
              </a:rPr>
              <a:t>1 min</a:t>
            </a:r>
            <a:endParaRPr lang="en-AU" sz="1200" b="0" dirty="0">
              <a:latin typeface="Public Sans"/>
            </a:endParaRPr>
          </a:p>
          <a:p>
            <a:endParaRPr lang="en-AU" sz="1200" b="1" dirty="0">
              <a:latin typeface="Public Sans" pitchFamily="2" charset="0"/>
            </a:endParaRPr>
          </a:p>
          <a:p>
            <a:r>
              <a:rPr lang="en-AU" sz="1200" b="1" dirty="0">
                <a:latin typeface="Public Sans"/>
              </a:rPr>
              <a:t>Presenter notes: </a:t>
            </a:r>
          </a:p>
          <a:p>
            <a:endParaRPr lang="en-AU" sz="1200" kern="100" dirty="0">
              <a:effectLst/>
              <a:latin typeface="Public Sans"/>
              <a:ea typeface="Aptos" panose="020B0004020202020204" pitchFamily="34" charset="0"/>
              <a:cs typeface="Times New Roman" panose="02020603050405020304" pitchFamily="18" charset="0"/>
            </a:endParaRPr>
          </a:p>
          <a:p>
            <a:pPr>
              <a:lnSpc>
                <a:spcPct val="107000"/>
              </a:lnSpc>
              <a:spcAft>
                <a:spcPts val="800"/>
              </a:spcAft>
              <a:buNone/>
            </a:pPr>
            <a:endParaRPr lang="en-AU" sz="12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kern="100" dirty="0">
                <a:latin typeface="Public Sans"/>
                <a:ea typeface="Aptos" panose="020B0004020202020204" pitchFamily="34" charset="0"/>
                <a:cs typeface="Times New Roman" panose="02020603050405020304" pitchFamily="18" charset="0"/>
              </a:rPr>
              <a:t>The</a:t>
            </a:r>
            <a:r>
              <a:rPr lang="en-AU" sz="1200" kern="100" dirty="0">
                <a:effectLst/>
                <a:latin typeface="Public Sans"/>
                <a:ea typeface="Aptos" panose="020B0004020202020204" pitchFamily="34" charset="0"/>
                <a:cs typeface="Times New Roman" panose="02020603050405020304" pitchFamily="18" charset="0"/>
              </a:rPr>
              <a:t> content point ‘experiment with level, direction, or pathway of movement with awareness of space’ </a:t>
            </a:r>
            <a:r>
              <a:rPr lang="en-AU" kern="100" dirty="0">
                <a:latin typeface="Public Sans"/>
                <a:ea typeface="Aptos" panose="020B0004020202020204" pitchFamily="34" charset="0"/>
                <a:cs typeface="Times New Roman" panose="02020603050405020304" pitchFamily="18" charset="0"/>
              </a:rPr>
              <a:t>highlights some of the components of space that Stage 1 students can experiment with when composing dances</a:t>
            </a:r>
            <a:r>
              <a:rPr lang="en-AU" sz="1200" kern="100" dirty="0">
                <a:effectLst/>
                <a:latin typeface="Public Sans"/>
                <a:ea typeface="Aptos" panose="020B0004020202020204" pitchFamily="34" charset="0"/>
                <a:cs typeface="Times New Roman" panose="02020603050405020304" pitchFamily="18" charset="0"/>
              </a:rPr>
              <a:t>. </a:t>
            </a:r>
            <a:br>
              <a:rPr lang="en-AU" sz="1200" kern="100" dirty="0">
                <a:effectLst/>
                <a:latin typeface="Public Sans" pitchFamily="2" charset="0"/>
                <a:ea typeface="Aptos" panose="020B0004020202020204" pitchFamily="34" charset="0"/>
                <a:cs typeface="Times New Roman" panose="02020603050405020304" pitchFamily="18" charset="0"/>
              </a:rPr>
            </a:br>
            <a:endParaRPr lang="en-AU" b="1" dirty="0"/>
          </a:p>
          <a:p>
            <a:endParaRPr lang="en-AU" sz="1200" b="1" dirty="0"/>
          </a:p>
          <a:p>
            <a:r>
              <a:rPr lang="en-AU" dirty="0">
                <a:latin typeface="Public Sans"/>
              </a:rPr>
              <a:t>[NEXT SLIDE]</a:t>
            </a:r>
          </a:p>
        </p:txBody>
      </p:sp>
      <p:sp>
        <p:nvSpPr>
          <p:cNvPr id="4" name="Slide Number Placeholder 3">
            <a:extLst>
              <a:ext uri="{FF2B5EF4-FFF2-40B4-BE49-F238E27FC236}">
                <a16:creationId xmlns:a16="http://schemas.microsoft.com/office/drawing/2014/main" id="{72C6C793-B359-354A-AEA0-958C568AAF69}"/>
              </a:ext>
            </a:extLst>
          </p:cNvPr>
          <p:cNvSpPr>
            <a:spLocks noGrp="1"/>
          </p:cNvSpPr>
          <p:nvPr>
            <p:ph type="sldNum" sz="quarter" idx="5"/>
          </p:nvPr>
        </p:nvSpPr>
        <p:spPr/>
        <p:txBody>
          <a:bodyPr/>
          <a:lstStyle/>
          <a:p>
            <a:fld id="{C273A117-CFBF-4B51-BFA9-F51A42E28C6C}" type="slidenum">
              <a:rPr lang="en-AU" smtClean="0"/>
              <a:t>10</a:t>
            </a:fld>
            <a:endParaRPr lang="en-AU"/>
          </a:p>
        </p:txBody>
      </p:sp>
    </p:spTree>
    <p:extLst>
      <p:ext uri="{BB962C8B-B14F-4D97-AF65-F5344CB8AC3E}">
        <p14:creationId xmlns:p14="http://schemas.microsoft.com/office/powerpoint/2010/main" val="60511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E1904-BE48-9C53-67BA-93ABBD775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43C40-D1F8-6674-A549-622BE1880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E6082-7679-4483-E3F6-FE144388D608}"/>
              </a:ext>
            </a:extLst>
          </p:cNvPr>
          <p:cNvSpPr>
            <a:spLocks noGrp="1"/>
          </p:cNvSpPr>
          <p:nvPr>
            <p:ph type="body" idx="1"/>
          </p:nvPr>
        </p:nvSpPr>
        <p:spPr/>
        <p:txBody>
          <a:bodyPr/>
          <a:lstStyle/>
          <a:p>
            <a:r>
              <a:rPr lang="en-AU" b="1" dirty="0">
                <a:latin typeface="Public Sans"/>
              </a:rPr>
              <a:t>11. Purpose</a:t>
            </a:r>
            <a:r>
              <a:rPr lang="en-AU" sz="1200" b="1" dirty="0">
                <a:latin typeface="Public Sans"/>
              </a:rPr>
              <a:t>: </a:t>
            </a:r>
            <a:r>
              <a:rPr lang="en-AU" sz="1200" b="0" dirty="0">
                <a:latin typeface="Public Sans"/>
              </a:rPr>
              <a:t>To provide a </a:t>
            </a:r>
            <a:r>
              <a:rPr lang="en-AU" sz="1200" dirty="0">
                <a:latin typeface="Public Sans"/>
              </a:rPr>
              <a:t>walkthrough</a:t>
            </a:r>
            <a:r>
              <a:rPr lang="en-AU" sz="1200" b="0" dirty="0">
                <a:latin typeface="Public Sans"/>
              </a:rPr>
              <a:t> of the digital platform so participants can identify and locate evidence of the elements within syllabus content, teaching advice and examples.  </a:t>
            </a:r>
          </a:p>
          <a:p>
            <a:endParaRPr lang="en-AU" sz="1200" b="1" dirty="0">
              <a:latin typeface="Public Sans" pitchFamily="2" charset="0"/>
            </a:endParaRPr>
          </a:p>
          <a:p>
            <a:r>
              <a:rPr lang="en-AU" sz="1200" b="1" dirty="0">
                <a:latin typeface="Public Sans"/>
              </a:rPr>
              <a:t>Time: </a:t>
            </a:r>
            <a:r>
              <a:rPr lang="en-AU" sz="1200" dirty="0">
                <a:latin typeface="Public Sans"/>
              </a:rPr>
              <a:t>1</a:t>
            </a:r>
            <a:r>
              <a:rPr lang="en-AU" dirty="0">
                <a:latin typeface="Public Sans"/>
              </a:rPr>
              <a:t> </a:t>
            </a:r>
            <a:r>
              <a:rPr lang="en-AU" sz="1200" b="0" dirty="0">
                <a:latin typeface="Public Sans"/>
              </a:rPr>
              <a:t>min</a:t>
            </a:r>
          </a:p>
          <a:p>
            <a:endParaRPr lang="en-AU" sz="1200" b="1" dirty="0">
              <a:latin typeface="Public Sans" pitchFamily="2" charset="0"/>
            </a:endParaRPr>
          </a:p>
          <a:p>
            <a:r>
              <a:rPr lang="en-AU" sz="1200" b="1" dirty="0">
                <a:latin typeface="Public Sans"/>
              </a:rPr>
              <a:t>Presenter notes: </a:t>
            </a:r>
          </a:p>
          <a:p>
            <a:pPr>
              <a:lnSpc>
                <a:spcPct val="107000"/>
              </a:lnSpc>
              <a:spcAft>
                <a:spcPts val="800"/>
              </a:spcAft>
            </a:pPr>
            <a:endParaRPr lang="en-AU" sz="12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kern="100" dirty="0">
                <a:latin typeface="Public Sans"/>
                <a:cs typeface="Times New Roman" panose="02020603050405020304" pitchFamily="18" charset="0"/>
              </a:rPr>
              <a:t>The examples in the syllabus provide additional information and guidance to support teaching and learning.</a:t>
            </a:r>
            <a:br>
              <a:rPr lang="en-AU" sz="1200" kern="100" dirty="0">
                <a:effectLst/>
                <a:latin typeface="Public Sans" pitchFamily="2" charset="0"/>
                <a:ea typeface="Aptos" panose="020B0004020202020204" pitchFamily="34" charset="0"/>
                <a:cs typeface="Times New Roman" panose="02020603050405020304" pitchFamily="18" charset="0"/>
              </a:rPr>
            </a:br>
            <a:endParaRPr lang="en-AU" sz="12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US" kern="100" dirty="0">
                <a:latin typeface="Public Sans"/>
              </a:rPr>
              <a:t>[</a:t>
            </a:r>
            <a:r>
              <a:rPr lang="en-US" kern="100" dirty="0">
                <a:effectLst/>
                <a:latin typeface="Public Sans"/>
              </a:rPr>
              <a:t>CLICK</a:t>
            </a:r>
            <a:r>
              <a:rPr lang="en-US" kern="100" dirty="0">
                <a:latin typeface="Public Sans"/>
              </a:rPr>
              <a:t>]</a:t>
            </a:r>
            <a:r>
              <a:rPr lang="en-AU" sz="1200" b="1" kern="100" dirty="0">
                <a:latin typeface="Public Sans"/>
                <a:ea typeface="Aptos" panose="020B0004020202020204" pitchFamily="34" charset="0"/>
                <a:cs typeface="Times New Roman" panose="02020603050405020304" pitchFamily="18" charset="0"/>
              </a:rPr>
              <a:t> </a:t>
            </a:r>
            <a:r>
              <a:rPr lang="en-AU" kern="100" dirty="0">
                <a:latin typeface="Public Sans"/>
                <a:ea typeface="Aptos" panose="020B0004020202020204" pitchFamily="34" charset="0"/>
                <a:cs typeface="Times New Roman" panose="02020603050405020304" pitchFamily="18" charset="0"/>
              </a:rPr>
              <a:t>Access</a:t>
            </a:r>
            <a:r>
              <a:rPr lang="en-AU" sz="1200" kern="100" dirty="0">
                <a:effectLst/>
                <a:latin typeface="Public Sans"/>
                <a:ea typeface="Aptos" panose="020B0004020202020204" pitchFamily="34" charset="0"/>
                <a:cs typeface="Times New Roman" panose="02020603050405020304" pitchFamily="18" charset="0"/>
              </a:rPr>
              <a:t> the examples </a:t>
            </a:r>
            <a:r>
              <a:rPr lang="en-AU" kern="100" dirty="0">
                <a:latin typeface="Public Sans"/>
                <a:ea typeface="Aptos" panose="020B0004020202020204" pitchFamily="34" charset="0"/>
                <a:cs typeface="Times New Roman" panose="02020603050405020304" pitchFamily="18" charset="0"/>
              </a:rPr>
              <a:t>by selecting the button at the top of the content.</a:t>
            </a:r>
            <a:r>
              <a:rPr lang="en-AU" sz="1200" b="1" kern="100" dirty="0">
                <a:effectLst/>
                <a:latin typeface="Public Sans"/>
                <a:ea typeface="Aptos" panose="020B0004020202020204" pitchFamily="34" charset="0"/>
                <a:cs typeface="Times New Roman" panose="02020603050405020304" pitchFamily="18" charset="0"/>
              </a:rPr>
              <a:t> </a:t>
            </a:r>
            <a:r>
              <a:rPr lang="en-AU" kern="100" dirty="0">
                <a:latin typeface="Public Sans"/>
                <a:ea typeface="Aptos" panose="020B0004020202020204" pitchFamily="34" charset="0"/>
                <a:cs typeface="Times New Roman" panose="02020603050405020304" pitchFamily="18" charset="0"/>
              </a:rPr>
              <a:t>The </a:t>
            </a:r>
            <a:r>
              <a:rPr lang="en-AU" sz="1200" kern="100" dirty="0">
                <a:effectLst/>
                <a:latin typeface="Public Sans"/>
                <a:ea typeface="Aptos" panose="020B0004020202020204" pitchFamily="34" charset="0"/>
                <a:cs typeface="Times New Roman" panose="02020603050405020304" pitchFamily="18" charset="0"/>
              </a:rPr>
              <a:t>examples </a:t>
            </a:r>
            <a:r>
              <a:rPr lang="en-AU" kern="100" dirty="0">
                <a:latin typeface="Public Sans"/>
                <a:ea typeface="Aptos" panose="020B0004020202020204" pitchFamily="34" charset="0"/>
                <a:cs typeface="Times New Roman" panose="02020603050405020304" pitchFamily="18" charset="0"/>
              </a:rPr>
              <a:t>for this content point</a:t>
            </a:r>
            <a:r>
              <a:rPr lang="en-AU" sz="1200" kern="100" dirty="0">
                <a:effectLst/>
                <a:latin typeface="Public Sans"/>
                <a:ea typeface="Aptos" panose="020B0004020202020204" pitchFamily="34" charset="0"/>
                <a:cs typeface="Times New Roman" panose="02020603050405020304" pitchFamily="18" charset="0"/>
              </a:rPr>
              <a:t> </a:t>
            </a:r>
            <a:r>
              <a:rPr lang="en-AU" kern="100" dirty="0">
                <a:latin typeface="Public Sans"/>
                <a:ea typeface="Aptos" panose="020B0004020202020204" pitchFamily="34" charset="0"/>
                <a:cs typeface="Times New Roman" panose="02020603050405020304" pitchFamily="18" charset="0"/>
              </a:rPr>
              <a:t>show relevant vocabulary and ideas to support students in experimenting with level, direction and pathway of movement. </a:t>
            </a:r>
            <a:endParaRPr lang="en-AU" sz="1200" b="1" dirty="0">
              <a:latin typeface="Public Sans"/>
            </a:endParaRPr>
          </a:p>
          <a:p>
            <a:endParaRPr lang="en-AU" sz="1200" b="1" dirty="0">
              <a:latin typeface="Public Sans" pitchFamily="2" charset="0"/>
            </a:endParaRPr>
          </a:p>
          <a:p>
            <a:r>
              <a:rPr lang="en-AU" dirty="0">
                <a:latin typeface="Public Sans"/>
              </a:rPr>
              <a:t>[NEXT SLIDE]</a:t>
            </a:r>
          </a:p>
        </p:txBody>
      </p:sp>
      <p:sp>
        <p:nvSpPr>
          <p:cNvPr id="4" name="Slide Number Placeholder 3">
            <a:extLst>
              <a:ext uri="{FF2B5EF4-FFF2-40B4-BE49-F238E27FC236}">
                <a16:creationId xmlns:a16="http://schemas.microsoft.com/office/drawing/2014/main" id="{2257938F-0E31-D8A0-7A01-D76E5727C40F}"/>
              </a:ext>
            </a:extLst>
          </p:cNvPr>
          <p:cNvSpPr>
            <a:spLocks noGrp="1"/>
          </p:cNvSpPr>
          <p:nvPr>
            <p:ph type="sldNum" sz="quarter" idx="5"/>
          </p:nvPr>
        </p:nvSpPr>
        <p:spPr/>
        <p:txBody>
          <a:bodyPr/>
          <a:lstStyle/>
          <a:p>
            <a:fld id="{C273A117-CFBF-4B51-BFA9-F51A42E28C6C}" type="slidenum">
              <a:rPr lang="en-AU" smtClean="0"/>
              <a:t>11</a:t>
            </a:fld>
            <a:endParaRPr lang="en-AU"/>
          </a:p>
        </p:txBody>
      </p:sp>
    </p:spTree>
    <p:extLst>
      <p:ext uri="{BB962C8B-B14F-4D97-AF65-F5344CB8AC3E}">
        <p14:creationId xmlns:p14="http://schemas.microsoft.com/office/powerpoint/2010/main" val="279299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55AE2-3C37-2F0D-DEB4-42168157F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5C24C-3FFB-05EC-AC68-C386E1847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DF811-29EF-24CD-7605-8AEC86BF2C22}"/>
              </a:ext>
            </a:extLst>
          </p:cNvPr>
          <p:cNvSpPr>
            <a:spLocks noGrp="1"/>
          </p:cNvSpPr>
          <p:nvPr>
            <p:ph type="body" idx="1"/>
          </p:nvPr>
        </p:nvSpPr>
        <p:spPr/>
        <p:txBody>
          <a:bodyPr/>
          <a:lstStyle/>
          <a:p>
            <a:r>
              <a:rPr lang="en-AU" sz="1200" b="1" dirty="0">
                <a:latin typeface="Public Sans"/>
              </a:rPr>
              <a:t>12. Purpose: </a:t>
            </a:r>
            <a:r>
              <a:rPr lang="en-AU" sz="1200" b="0" dirty="0">
                <a:latin typeface="Public Sans"/>
              </a:rPr>
              <a:t>To provide a </a:t>
            </a:r>
            <a:r>
              <a:rPr lang="en-AU" sz="1200" dirty="0">
                <a:latin typeface="Public Sans"/>
              </a:rPr>
              <a:t>walkthrough</a:t>
            </a:r>
            <a:r>
              <a:rPr lang="en-AU" sz="1200" b="0" dirty="0">
                <a:latin typeface="Public Sans"/>
              </a:rPr>
              <a:t> of the digital platform so participants can identify and locate evidence of the elements within syllabus content, teaching advice and examples.  </a:t>
            </a:r>
          </a:p>
          <a:p>
            <a:endParaRPr lang="en-AU" sz="1200" b="1" dirty="0">
              <a:latin typeface="Public Sans" pitchFamily="2" charset="0"/>
            </a:endParaRPr>
          </a:p>
          <a:p>
            <a:r>
              <a:rPr lang="en-AU" sz="1200" b="1" dirty="0">
                <a:latin typeface="Public Sans"/>
              </a:rPr>
              <a:t>Time: </a:t>
            </a:r>
            <a:r>
              <a:rPr lang="en-AU" sz="1200" dirty="0">
                <a:latin typeface="Public Sans"/>
              </a:rPr>
              <a:t>1 </a:t>
            </a:r>
            <a:r>
              <a:rPr lang="en-AU" sz="1200" b="0" dirty="0">
                <a:latin typeface="Public Sans"/>
              </a:rPr>
              <a:t>min</a:t>
            </a:r>
          </a:p>
          <a:p>
            <a:endParaRPr lang="en-AU" sz="1200" b="1" dirty="0">
              <a:latin typeface="Public Sans" pitchFamily="2" charset="0"/>
            </a:endParaRPr>
          </a:p>
          <a:p>
            <a:r>
              <a:rPr lang="en-AU" sz="1200" b="1" dirty="0">
                <a:latin typeface="Public Sans"/>
              </a:rPr>
              <a:t>Presenter notes: </a:t>
            </a:r>
          </a:p>
          <a:p>
            <a:endParaRPr lang="en-AU" sz="1200" b="1" dirty="0">
              <a:latin typeface="Public Sans"/>
              <a:cs typeface="Times New Roman" panose="02020603050405020304" pitchFamily="18" charset="0"/>
            </a:endParaRPr>
          </a:p>
          <a:p>
            <a:r>
              <a:rPr lang="en-AU" kern="100" dirty="0">
                <a:latin typeface="Public Sans"/>
                <a:cs typeface="Times New Roman" panose="02020603050405020304" pitchFamily="18" charset="0"/>
              </a:rPr>
              <a:t>The teaching advice provides a</a:t>
            </a:r>
            <a:r>
              <a:rPr lang="en-AU" sz="1200" kern="100" dirty="0">
                <a:effectLst/>
                <a:latin typeface="Public Sans"/>
                <a:ea typeface="Aptos" panose="020B0004020202020204" pitchFamily="34" charset="0"/>
                <a:cs typeface="Times New Roman" panose="02020603050405020304" pitchFamily="18" charset="0"/>
              </a:rPr>
              <a:t>dditional information </a:t>
            </a:r>
            <a:r>
              <a:rPr lang="en-AU" kern="100" dirty="0">
                <a:latin typeface="Public Sans"/>
                <a:ea typeface="Aptos" panose="020B0004020202020204" pitchFamily="34" charset="0"/>
                <a:cs typeface="Times New Roman" panose="02020603050405020304" pitchFamily="18" charset="0"/>
              </a:rPr>
              <a:t>and </a:t>
            </a:r>
            <a:r>
              <a:rPr lang="en-AU" sz="1200" kern="100" dirty="0">
                <a:effectLst/>
                <a:latin typeface="Public Sans"/>
                <a:ea typeface="Aptos" panose="020B0004020202020204" pitchFamily="34" charset="0"/>
                <a:cs typeface="Times New Roman" panose="02020603050405020304" pitchFamily="18" charset="0"/>
              </a:rPr>
              <a:t>advice </a:t>
            </a:r>
            <a:r>
              <a:rPr lang="en-AU" kern="100" dirty="0">
                <a:latin typeface="Public Sans"/>
                <a:ea typeface="Aptos" panose="020B0004020202020204" pitchFamily="34" charset="0"/>
                <a:cs typeface="Times New Roman" panose="02020603050405020304" pitchFamily="18" charset="0"/>
              </a:rPr>
              <a:t>to support teaching the</a:t>
            </a:r>
            <a:r>
              <a:rPr lang="en-AU" sz="1200" kern="100" dirty="0">
                <a:effectLst/>
                <a:latin typeface="Public Sans"/>
                <a:ea typeface="Aptos" panose="020B0004020202020204" pitchFamily="34" charset="0"/>
                <a:cs typeface="Times New Roman" panose="02020603050405020304" pitchFamily="18" charset="0"/>
              </a:rPr>
              <a:t> content </a:t>
            </a:r>
            <a:r>
              <a:rPr lang="en-AU" kern="100" dirty="0">
                <a:latin typeface="Public Sans"/>
                <a:ea typeface="Aptos" panose="020B0004020202020204" pitchFamily="34" charset="0"/>
                <a:cs typeface="Times New Roman" panose="02020603050405020304" pitchFamily="18" charset="0"/>
              </a:rPr>
              <a:t>in</a:t>
            </a:r>
            <a:r>
              <a:rPr lang="en-AU" sz="1200" kern="100" dirty="0">
                <a:effectLst/>
                <a:latin typeface="Public Sans"/>
                <a:ea typeface="Aptos" panose="020B0004020202020204" pitchFamily="34" charset="0"/>
                <a:cs typeface="Times New Roman" panose="02020603050405020304" pitchFamily="18" charset="0"/>
              </a:rPr>
              <a:t> </a:t>
            </a:r>
            <a:r>
              <a:rPr lang="en-AU" kern="100" dirty="0">
                <a:latin typeface="Public Sans"/>
                <a:ea typeface="Aptos" panose="020B0004020202020204" pitchFamily="34" charset="0"/>
                <a:cs typeface="Times New Roman" panose="02020603050405020304" pitchFamily="18" charset="0"/>
              </a:rPr>
              <a:t>each </a:t>
            </a:r>
            <a:r>
              <a:rPr lang="en-AU" sz="1200" kern="100" dirty="0">
                <a:effectLst/>
                <a:latin typeface="Public Sans"/>
                <a:ea typeface="Aptos" panose="020B0004020202020204" pitchFamily="34" charset="0"/>
                <a:cs typeface="Times New Roman" panose="02020603050405020304" pitchFamily="18" charset="0"/>
              </a:rPr>
              <a:t>focus area</a:t>
            </a:r>
            <a:r>
              <a:rPr lang="en-AU" kern="100" dirty="0">
                <a:latin typeface="Public Sans"/>
                <a:ea typeface="Aptos" panose="020B0004020202020204" pitchFamily="34" charset="0"/>
                <a:cs typeface="Times New Roman" panose="02020603050405020304" pitchFamily="18" charset="0"/>
              </a:rPr>
              <a:t>. The</a:t>
            </a:r>
            <a:r>
              <a:rPr lang="en-AU" sz="1200" kern="100" dirty="0">
                <a:effectLst/>
                <a:latin typeface="Public Sans"/>
                <a:ea typeface="Aptos" panose="020B0004020202020204" pitchFamily="34" charset="0"/>
                <a:cs typeface="Times New Roman" panose="02020603050405020304" pitchFamily="18" charset="0"/>
              </a:rPr>
              <a:t> teaching advice </a:t>
            </a:r>
            <a:r>
              <a:rPr lang="en-AU" kern="100" dirty="0">
                <a:latin typeface="Public Sans"/>
                <a:ea typeface="Aptos" panose="020B0004020202020204" pitchFamily="34" charset="0"/>
                <a:cs typeface="Times New Roman" panose="02020603050405020304" pitchFamily="18" charset="0"/>
              </a:rPr>
              <a:t>outlines the</a:t>
            </a:r>
            <a:r>
              <a:rPr lang="en-AU" sz="1200" kern="100" dirty="0">
                <a:effectLst/>
                <a:latin typeface="Public Sans"/>
                <a:ea typeface="Aptos" panose="020B0004020202020204" pitchFamily="34" charset="0"/>
                <a:cs typeface="Times New Roman" panose="02020603050405020304" pitchFamily="18" charset="0"/>
              </a:rPr>
              <a:t> elements</a:t>
            </a:r>
            <a:r>
              <a:rPr lang="en-AU" kern="100" dirty="0">
                <a:latin typeface="Public Sans"/>
                <a:ea typeface="Aptos" panose="020B0004020202020204" pitchFamily="34" charset="0"/>
                <a:cs typeface="Times New Roman" panose="02020603050405020304" pitchFamily="18" charset="0"/>
              </a:rPr>
              <a:t> of dance, drama and music for each stage of learning</a:t>
            </a:r>
            <a:r>
              <a:rPr lang="en-AU" sz="1200" kern="100" dirty="0">
                <a:effectLst/>
                <a:latin typeface="Public Sans"/>
                <a:ea typeface="Aptos" panose="020B0004020202020204" pitchFamily="34" charset="0"/>
                <a:cs typeface="Times New Roman" panose="02020603050405020304" pitchFamily="18" charset="0"/>
              </a:rPr>
              <a:t>. </a:t>
            </a:r>
            <a:r>
              <a:rPr lang="en-AU" kern="100" dirty="0">
                <a:latin typeface="Public Sans"/>
                <a:ea typeface="Aptos" panose="020B0004020202020204" pitchFamily="34" charset="0"/>
                <a:cs typeface="Times New Roman" panose="02020603050405020304" pitchFamily="18" charset="0"/>
              </a:rPr>
              <a:t>It also includes key focus questions and examples of tier 2 and 3 vocabulary. </a:t>
            </a:r>
            <a:endParaRPr lang="en-AU" kern="100" dirty="0">
              <a:latin typeface="Public Sans"/>
              <a:cs typeface="Times New Roman" panose="02020603050405020304" pitchFamily="18" charset="0"/>
            </a:endParaRPr>
          </a:p>
          <a:p>
            <a:br>
              <a:rPr lang="en-AU" kern="100" dirty="0">
                <a:latin typeface="Public Sans"/>
                <a:cs typeface="Times New Roman" panose="02020603050405020304" pitchFamily="18" charset="0"/>
              </a:rPr>
            </a:br>
            <a:r>
              <a:rPr lang="en-AU" kern="100" dirty="0">
                <a:latin typeface="Public Sans"/>
                <a:cs typeface="Times New Roman" panose="02020603050405020304" pitchFamily="18" charset="0"/>
              </a:rPr>
              <a:t>For our Stage 1 dance example, explicitly teaching the language and vocabulary of the elements of dance – space, time and dynamics – helps students understand and describe dance as they learn to compose, perform and appreciate it. </a:t>
            </a:r>
            <a:endParaRPr lang="en-AU" dirty="0"/>
          </a:p>
          <a:p>
            <a:pPr>
              <a:lnSpc>
                <a:spcPct val="107000"/>
              </a:lnSpc>
              <a:spcAft>
                <a:spcPts val="800"/>
              </a:spcAft>
              <a:buNone/>
            </a:pPr>
            <a:endParaRPr lang="en-AU" b="1" kern="100" dirty="0">
              <a:latin typeface="Public Sans"/>
            </a:endParaRPr>
          </a:p>
          <a:p>
            <a:r>
              <a:rPr lang="en-AU" dirty="0">
                <a:latin typeface="Public Sans"/>
              </a:rPr>
              <a:t>[NEXT SLIDE]</a:t>
            </a:r>
          </a:p>
          <a:p>
            <a:pPr marL="171450" indent="-171450">
              <a:buFont typeface="Arial" panose="020B0604020202020204" pitchFamily="34" charset="0"/>
              <a:buChar char="•"/>
            </a:pPr>
            <a:endParaRPr lang="en-AU" sz="1200" dirty="0">
              <a:latin typeface="Public Sans" pitchFamily="2" charset="0"/>
            </a:endParaRPr>
          </a:p>
        </p:txBody>
      </p:sp>
      <p:sp>
        <p:nvSpPr>
          <p:cNvPr id="4" name="Slide Number Placeholder 3">
            <a:extLst>
              <a:ext uri="{FF2B5EF4-FFF2-40B4-BE49-F238E27FC236}">
                <a16:creationId xmlns:a16="http://schemas.microsoft.com/office/drawing/2014/main" id="{A1F44428-B19E-7551-740F-BA146FC13B6B}"/>
              </a:ext>
            </a:extLst>
          </p:cNvPr>
          <p:cNvSpPr>
            <a:spLocks noGrp="1"/>
          </p:cNvSpPr>
          <p:nvPr>
            <p:ph type="sldNum" sz="quarter" idx="5"/>
          </p:nvPr>
        </p:nvSpPr>
        <p:spPr/>
        <p:txBody>
          <a:bodyPr/>
          <a:lstStyle/>
          <a:p>
            <a:fld id="{C273A117-CFBF-4B51-BFA9-F51A42E28C6C}" type="slidenum">
              <a:rPr lang="en-AU" smtClean="0"/>
              <a:t>12</a:t>
            </a:fld>
            <a:endParaRPr lang="en-AU"/>
          </a:p>
        </p:txBody>
      </p:sp>
    </p:spTree>
    <p:extLst>
      <p:ext uri="{BB962C8B-B14F-4D97-AF65-F5344CB8AC3E}">
        <p14:creationId xmlns:p14="http://schemas.microsoft.com/office/powerpoint/2010/main" val="100947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FF238-46F1-F37D-E5C1-C3CF64968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74F73-AF11-BDD6-BFF8-96652EA95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C0409-291D-5CEF-0480-A4F0ACFCD262}"/>
              </a:ext>
            </a:extLst>
          </p:cNvPr>
          <p:cNvSpPr>
            <a:spLocks noGrp="1"/>
          </p:cNvSpPr>
          <p:nvPr>
            <p:ph type="body" idx="1"/>
          </p:nvPr>
        </p:nvSpPr>
        <p:spPr/>
        <p:txBody>
          <a:bodyPr/>
          <a:lstStyle/>
          <a:p>
            <a:r>
              <a:rPr lang="en-AU" b="1" dirty="0">
                <a:latin typeface="Public Sans"/>
              </a:rPr>
              <a:t>13. Purpose</a:t>
            </a:r>
            <a:r>
              <a:rPr lang="en-AU" sz="1200" b="1" dirty="0">
                <a:latin typeface="Public Sans"/>
              </a:rPr>
              <a:t>: </a:t>
            </a:r>
            <a:r>
              <a:rPr lang="en-AU" sz="1200" dirty="0">
                <a:latin typeface="Public Sans"/>
              </a:rPr>
              <a:t>To </a:t>
            </a:r>
            <a:r>
              <a:rPr lang="en-AU" dirty="0">
                <a:latin typeface="Public Sans"/>
              </a:rPr>
              <a:t>introduce activity 1: scavenger hunt. </a:t>
            </a:r>
            <a:endParaRPr lang="en-US" dirty="0"/>
          </a:p>
          <a:p>
            <a:endParaRPr lang="en-AU" b="1" dirty="0">
              <a:latin typeface="Public Sans"/>
            </a:endParaRPr>
          </a:p>
          <a:p>
            <a:r>
              <a:rPr lang="en-AU" sz="1200" b="1" dirty="0">
                <a:latin typeface="Public Sans"/>
              </a:rPr>
              <a:t>Time: </a:t>
            </a:r>
            <a:r>
              <a:rPr lang="en-AU" sz="1200" dirty="0">
                <a:latin typeface="Public Sans"/>
              </a:rPr>
              <a:t>2</a:t>
            </a:r>
            <a:r>
              <a:rPr lang="en-AU" dirty="0">
                <a:latin typeface="Public Sans"/>
              </a:rPr>
              <a:t> mins</a:t>
            </a:r>
            <a:endParaRPr lang="en-AU" dirty="0"/>
          </a:p>
          <a:p>
            <a:endParaRPr lang="en-AU" sz="1200" b="1" dirty="0">
              <a:latin typeface="Public Sans" pitchFamily="2" charset="0"/>
            </a:endParaRPr>
          </a:p>
          <a:p>
            <a:r>
              <a:rPr lang="en-AU" b="1" dirty="0">
                <a:latin typeface="Public Sans"/>
              </a:rPr>
              <a:t>Presenter</a:t>
            </a:r>
            <a:r>
              <a:rPr lang="en-AU" sz="1200" b="1" dirty="0">
                <a:latin typeface="Public Sans"/>
              </a:rPr>
              <a:t> notes: </a:t>
            </a:r>
          </a:p>
          <a:p>
            <a:endParaRPr lang="en-AU" b="1" dirty="0">
              <a:latin typeface="Public Sans"/>
            </a:endParaRPr>
          </a:p>
          <a:p>
            <a:r>
              <a:rPr lang="en-AU" dirty="0">
                <a:latin typeface="Public Sans"/>
              </a:rPr>
              <a:t>We are now going</a:t>
            </a:r>
            <a:r>
              <a:rPr lang="en-AU" sz="1200" dirty="0">
                <a:latin typeface="Public Sans"/>
              </a:rPr>
              <a:t> </a:t>
            </a:r>
            <a:r>
              <a:rPr lang="en-AU" dirty="0">
                <a:latin typeface="Public Sans"/>
              </a:rPr>
              <a:t>to explore the syllabus by engaging in a scavenger hunt. This activity is an opportunity for you to examine</a:t>
            </a:r>
            <a:r>
              <a:rPr lang="en-AU" sz="1200" dirty="0">
                <a:latin typeface="Public Sans"/>
              </a:rPr>
              <a:t> the elements in greater detail</a:t>
            </a:r>
            <a:r>
              <a:rPr lang="en-AU" dirty="0">
                <a:latin typeface="Public Sans"/>
              </a:rPr>
              <a:t> by exploring the syllabus content, examples and teaching advice.  If you haven’t already, take a moment to access the digital syllabus. I recommend bookmarking this page to return to later. </a:t>
            </a:r>
            <a:endParaRPr lang="en-AU" sz="1200" dirty="0">
              <a:latin typeface="Public Sans" pitchFamily="2" charset="0"/>
            </a:endParaRPr>
          </a:p>
          <a:p>
            <a:endParaRPr lang="en-US" sz="1200" dirty="0">
              <a:solidFill>
                <a:srgbClr val="444444"/>
              </a:solidFill>
              <a:latin typeface="Public Sans" pitchFamily="2" charset="0"/>
              <a:ea typeface="Calibri"/>
              <a:cs typeface="Calibri"/>
            </a:endParaRPr>
          </a:p>
          <a:p>
            <a:pPr>
              <a:defRPr/>
            </a:pPr>
            <a:r>
              <a:rPr lang="en-AU" dirty="0">
                <a:latin typeface="Public Sans"/>
              </a:rPr>
              <a:t>[NEXT SLIDE]</a:t>
            </a:r>
          </a:p>
          <a:p>
            <a:pPr>
              <a:defRPr/>
            </a:pPr>
            <a:endParaRPr lang="en-AU" dirty="0">
              <a:latin typeface="Public Sans" pitchFamily="2" charset="0"/>
            </a:endParaRPr>
          </a:p>
        </p:txBody>
      </p:sp>
      <p:sp>
        <p:nvSpPr>
          <p:cNvPr id="4" name="Slide Number Placeholder 3">
            <a:extLst>
              <a:ext uri="{FF2B5EF4-FFF2-40B4-BE49-F238E27FC236}">
                <a16:creationId xmlns:a16="http://schemas.microsoft.com/office/drawing/2014/main" id="{BCF38DA0-3600-5E6E-7417-8C0D2F537882}"/>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161624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FF238-46F1-F37D-E5C1-C3CF64968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74F73-AF11-BDD6-BFF8-96652EA95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C0409-291D-5CEF-0480-A4F0ACFCD262}"/>
              </a:ext>
            </a:extLst>
          </p:cNvPr>
          <p:cNvSpPr>
            <a:spLocks noGrp="1"/>
          </p:cNvSpPr>
          <p:nvPr>
            <p:ph type="body" idx="1"/>
          </p:nvPr>
        </p:nvSpPr>
        <p:spPr/>
        <p:txBody>
          <a:bodyPr/>
          <a:lstStyle/>
          <a:p>
            <a:pPr>
              <a:defRPr/>
            </a:pPr>
            <a:r>
              <a:rPr lang="en-AU" b="1" dirty="0">
                <a:latin typeface="Public Sans"/>
              </a:rPr>
              <a:t>14. Purpose</a:t>
            </a:r>
            <a:r>
              <a:rPr lang="en-AU" sz="1200" b="1" dirty="0">
                <a:latin typeface="Public Sans"/>
              </a:rPr>
              <a:t>: </a:t>
            </a:r>
            <a:r>
              <a:rPr lang="en-AU" dirty="0">
                <a:latin typeface="Public Sans"/>
              </a:rPr>
              <a:t>Time to navigate the syllabus to locate information on the elements of dance, drama and music and visual arts</a:t>
            </a:r>
            <a:endParaRPr lang="en-US" dirty="0">
              <a:latin typeface="Public Sans"/>
            </a:endParaRPr>
          </a:p>
          <a:p>
            <a:pPr>
              <a:defRPr/>
            </a:pPr>
            <a:endParaRPr lang="en-AU" dirty="0"/>
          </a:p>
          <a:p>
            <a:r>
              <a:rPr lang="en-AU" sz="1200" b="1" i="0" dirty="0">
                <a:latin typeface="Public Sans"/>
              </a:rPr>
              <a:t>Time: </a:t>
            </a:r>
            <a:r>
              <a:rPr lang="en-AU" sz="1200" dirty="0">
                <a:latin typeface="Public Sans"/>
              </a:rPr>
              <a:t>12</a:t>
            </a:r>
            <a:r>
              <a:rPr lang="en-AU" sz="1200" b="0" i="0" dirty="0">
                <a:latin typeface="Public Sans"/>
              </a:rPr>
              <a:t> mins</a:t>
            </a:r>
          </a:p>
          <a:p>
            <a:endParaRPr lang="en-AU" dirty="0">
              <a:latin typeface="Public Sans"/>
            </a:endParaRPr>
          </a:p>
          <a:p>
            <a:r>
              <a:rPr lang="en-AU" dirty="0">
                <a:latin typeface="Public Sans"/>
              </a:rPr>
              <a:t>We will use the questions on this slide to explore the inclusion of the elements in the syllabus. You will find a copy of these questions on page 33 of your workbook.</a:t>
            </a:r>
            <a:endParaRPr lang="en-US" dirty="0">
              <a:latin typeface="Public Sans"/>
            </a:endParaRPr>
          </a:p>
          <a:p>
            <a:r>
              <a:rPr lang="en-AU" dirty="0">
                <a:latin typeface="Public Sans"/>
              </a:rPr>
              <a:t> </a:t>
            </a:r>
          </a:p>
          <a:p>
            <a:r>
              <a:rPr lang="en-AU" dirty="0">
                <a:latin typeface="Public Sans"/>
              </a:rPr>
              <a:t>This activity should take approximately 10 minutes.  You can use your workbook to record your responses.</a:t>
            </a:r>
            <a:endParaRPr lang="en-AU" dirty="0"/>
          </a:p>
          <a:p>
            <a:endParaRPr lang="en-AU" dirty="0">
              <a:latin typeface="Public Sans"/>
            </a:endParaRPr>
          </a:p>
          <a:p>
            <a:r>
              <a:rPr lang="en-AU" dirty="0">
                <a:latin typeface="Public Sans"/>
              </a:rPr>
              <a:t>We will now begin our scavenger hunt.</a:t>
            </a:r>
          </a:p>
          <a:p>
            <a:endParaRPr lang="en-AU" sz="1200" dirty="0">
              <a:latin typeface="Public Sans"/>
            </a:endParaRPr>
          </a:p>
          <a:p>
            <a:r>
              <a:rPr lang="en-AU" dirty="0">
                <a:latin typeface="Public Sans"/>
              </a:rPr>
              <a:t>Thank you for engaging in this activity. Let’s examine the answers together. </a:t>
            </a:r>
            <a:br>
              <a:rPr lang="en-AU" dirty="0"/>
            </a:br>
            <a:endParaRPr lang="en-AU" dirty="0"/>
          </a:p>
          <a:p>
            <a:pPr>
              <a:lnSpc>
                <a:spcPct val="107000"/>
              </a:lnSpc>
              <a:spcAft>
                <a:spcPts val="800"/>
              </a:spcAft>
            </a:pPr>
            <a:r>
              <a:rPr lang="en-AU" sz="1200" kern="100" dirty="0">
                <a:effectLst/>
                <a:latin typeface="Public Sans"/>
                <a:ea typeface="Aptos" panose="020B0004020202020204" pitchFamily="34" charset="0"/>
                <a:cs typeface="Times New Roman" panose="02020603050405020304" pitchFamily="18" charset="0"/>
              </a:rPr>
              <a:t>[NEXT SLIDE]</a:t>
            </a:r>
            <a:endParaRPr lang="en-AU" kern="100" dirty="0">
              <a:latin typeface="Public Sans"/>
              <a:ea typeface="Aptos" panose="020B000402020202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BCF38DA0-3600-5E6E-7417-8C0D2F537882}"/>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16162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777CA-55F1-B346-740E-3B95EAC7A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7D70C-2D02-17C4-79F7-150062BED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79EF57-55AA-7F44-F2C7-CFFCF6A02AF4}"/>
              </a:ext>
            </a:extLst>
          </p:cNvPr>
          <p:cNvSpPr>
            <a:spLocks noGrp="1"/>
          </p:cNvSpPr>
          <p:nvPr>
            <p:ph type="body" idx="1"/>
          </p:nvPr>
        </p:nvSpPr>
        <p:spPr/>
        <p:txBody>
          <a:bodyPr/>
          <a:lstStyle/>
          <a:p>
            <a:r>
              <a:rPr lang="en-AU" b="1" dirty="0">
                <a:latin typeface="Public Sans"/>
              </a:rPr>
              <a:t>15. Purpose: </a:t>
            </a:r>
            <a:r>
              <a:rPr lang="en-AU" dirty="0">
                <a:latin typeface="Public Sans"/>
              </a:rPr>
              <a:t>Time to walk through the answers for each of the questions in the scavenger hunt.</a:t>
            </a:r>
            <a:endParaRPr lang="en-AU" dirty="0"/>
          </a:p>
          <a:p>
            <a:endParaRPr lang="en-AU" dirty="0">
              <a:latin typeface="Public Sans"/>
            </a:endParaRPr>
          </a:p>
          <a:p>
            <a:r>
              <a:rPr lang="en-AU" b="1" dirty="0">
                <a:latin typeface="Public Sans"/>
              </a:rPr>
              <a:t>Time:</a:t>
            </a:r>
            <a:r>
              <a:rPr lang="en-AU" dirty="0">
                <a:latin typeface="Public Sans"/>
              </a:rPr>
              <a:t> 4 minutes (total)</a:t>
            </a:r>
          </a:p>
          <a:p>
            <a:endParaRPr lang="en-AU" b="1" i="1" dirty="0">
              <a:latin typeface="Public Sans"/>
            </a:endParaRPr>
          </a:p>
          <a:p>
            <a:r>
              <a:rPr lang="en-AU" b="1" i="1" dirty="0">
                <a:latin typeface="Public Sans"/>
              </a:rPr>
              <a:t>ANSWERS:</a:t>
            </a:r>
            <a:r>
              <a:rPr lang="en-AU" i="1" dirty="0">
                <a:latin typeface="Public Sans"/>
              </a:rPr>
              <a:t> </a:t>
            </a:r>
            <a:endParaRPr lang="en-AU" dirty="0">
              <a:latin typeface="Public Sans"/>
            </a:endParaRPr>
          </a:p>
          <a:p>
            <a:r>
              <a:rPr lang="en-AU" i="1" dirty="0">
                <a:latin typeface="Public Sans"/>
                <a:cs typeface="Times New Roman" panose="02020603050405020304" pitchFamily="18" charset="0"/>
              </a:rPr>
              <a:t>I will now walk you through answers for each of the questions.</a:t>
            </a:r>
          </a:p>
          <a:p>
            <a:endParaRPr lang="en-AU" dirty="0">
              <a:latin typeface="Public Sans"/>
              <a:ea typeface="Aptos" panose="020B0004020202020204" pitchFamily="34" charset="0"/>
              <a:cs typeface="Times New Roman" panose="02020603050405020304" pitchFamily="18" charset="0"/>
            </a:endParaRPr>
          </a:p>
          <a:p>
            <a:pPr>
              <a:lnSpc>
                <a:spcPct val="107000"/>
              </a:lnSpc>
              <a:spcAft>
                <a:spcPts val="800"/>
              </a:spcAft>
            </a:pPr>
            <a:r>
              <a:rPr lang="en-AU" sz="1200" b="1" kern="100" dirty="0">
                <a:effectLst/>
                <a:latin typeface="Public Sans"/>
                <a:ea typeface="Aptos" panose="020B0004020202020204" pitchFamily="34" charset="0"/>
                <a:cs typeface="Times New Roman" panose="02020603050405020304" pitchFamily="18" charset="0"/>
              </a:rPr>
              <a:t>Question 1:</a:t>
            </a:r>
            <a:r>
              <a:rPr lang="en-AU" b="1" kern="100" dirty="0">
                <a:latin typeface="Public Sans"/>
                <a:ea typeface="Aptos" panose="020B0004020202020204" pitchFamily="34" charset="0"/>
                <a:cs typeface="Times New Roman" panose="02020603050405020304" pitchFamily="18" charset="0"/>
              </a:rPr>
              <a:t> </a:t>
            </a:r>
            <a:r>
              <a:rPr lang="en-AU" sz="1200" b="1" kern="100" dirty="0">
                <a:effectLst/>
                <a:latin typeface="Public Sans"/>
                <a:ea typeface="Aptos" panose="020B0004020202020204" pitchFamily="34" charset="0"/>
                <a:cs typeface="Times New Roman" panose="02020603050405020304" pitchFamily="18" charset="0"/>
              </a:rPr>
              <a:t>Drama</a:t>
            </a:r>
            <a:endParaRPr lang="en-AU" sz="1200" kern="100" dirty="0">
              <a:effectLst/>
              <a:latin typeface="Public Sans"/>
              <a:ea typeface="Aptos" panose="020B0004020202020204" pitchFamily="34" charset="0"/>
              <a:cs typeface="Times New Roman" panose="02020603050405020304" pitchFamily="18" charset="0"/>
            </a:endParaRPr>
          </a:p>
          <a:p>
            <a:pPr>
              <a:lnSpc>
                <a:spcPct val="107000"/>
              </a:lnSpc>
              <a:spcAft>
                <a:spcPts val="800"/>
              </a:spcAft>
              <a:buNone/>
            </a:pPr>
            <a:r>
              <a:rPr lang="en-AU" sz="1200" i="1" kern="100" dirty="0">
                <a:effectLst/>
                <a:latin typeface="Public Sans"/>
                <a:ea typeface="Aptos" panose="020B0004020202020204" pitchFamily="34" charset="0"/>
                <a:cs typeface="Times New Roman" panose="02020603050405020304" pitchFamily="18" charset="0"/>
              </a:rPr>
              <a:t>[CLICK] </a:t>
            </a:r>
          </a:p>
          <a:p>
            <a:pPr marL="342900" indent="-342900">
              <a:lnSpc>
                <a:spcPct val="107000"/>
              </a:lnSpc>
              <a:buFont typeface="Symbol" panose="05050102010706020507" pitchFamily="18" charset="2"/>
              <a:buChar char=""/>
            </a:pPr>
            <a:r>
              <a:rPr lang="en-AU" kern="100" dirty="0">
                <a:latin typeface="Public Sans"/>
                <a:cs typeface="Times New Roman" panose="02020603050405020304" pitchFamily="18" charset="0"/>
              </a:rPr>
              <a:t>In ES1, the dramatic elements are</a:t>
            </a:r>
            <a:r>
              <a:rPr lang="en-AU" kern="100" dirty="0">
                <a:latin typeface="Public Sans"/>
              </a:rPr>
              <a:t>– </a:t>
            </a:r>
            <a:r>
              <a:rPr lang="en-AU" i="1" kern="100" dirty="0">
                <a:latin typeface="Public Sans"/>
                <a:ea typeface="Aptos" panose="020B0004020202020204" pitchFamily="34" charset="0"/>
                <a:cs typeface="Times New Roman" panose="02020603050405020304" pitchFamily="18" charset="0"/>
              </a:rPr>
              <a:t>role, character, situation</a:t>
            </a:r>
            <a:endParaRPr lang="en-AU" sz="1200" i="1" kern="100" dirty="0">
              <a:effectLst/>
              <a:latin typeface="Public Sans"/>
              <a:ea typeface="Aptos" panose="020B0004020202020204" pitchFamily="34" charset="0"/>
              <a:cs typeface="Times New Roman" panose="02020603050405020304" pitchFamily="18" charset="0"/>
            </a:endParaRPr>
          </a:p>
          <a:p>
            <a:pPr marL="342900" indent="-342900">
              <a:lnSpc>
                <a:spcPct val="107000"/>
              </a:lnSpc>
              <a:buFont typeface="Arial" panose="05050102010706020507" pitchFamily="18" charset="2"/>
              <a:buChar char="•"/>
            </a:pPr>
            <a:r>
              <a:rPr lang="en-AU" kern="100" dirty="0">
                <a:latin typeface="Public Sans"/>
                <a:cs typeface="Times New Roman" panose="02020603050405020304" pitchFamily="18" charset="0"/>
              </a:rPr>
              <a:t>In S1 the dramatic elements include</a:t>
            </a:r>
            <a:r>
              <a:rPr lang="en-AU" i="1" kern="100" dirty="0">
                <a:latin typeface="Public Sans"/>
              </a:rPr>
              <a:t>– </a:t>
            </a:r>
            <a:r>
              <a:rPr lang="en-AU" i="1" kern="100" dirty="0">
                <a:latin typeface="Aptos"/>
                <a:cs typeface="Times New Roman" panose="02020603050405020304" pitchFamily="18" charset="0"/>
              </a:rPr>
              <a:t>role</a:t>
            </a:r>
            <a:r>
              <a:rPr lang="en-AU" i="1" kern="100" dirty="0">
                <a:latin typeface="Public Sans"/>
              </a:rPr>
              <a:t>, character, situation,</a:t>
            </a:r>
            <a:r>
              <a:rPr lang="en-AU" b="1" i="1" kern="100" dirty="0">
                <a:latin typeface="Public Sans"/>
              </a:rPr>
              <a:t> language, space, time</a:t>
            </a:r>
          </a:p>
          <a:p>
            <a:pPr marL="342900" indent="-342900">
              <a:lnSpc>
                <a:spcPct val="107000"/>
              </a:lnSpc>
              <a:buFont typeface="Arial" panose="05050102010706020507" pitchFamily="18" charset="2"/>
              <a:buChar char="•"/>
            </a:pPr>
            <a:r>
              <a:rPr lang="en-AU" kern="100" dirty="0">
                <a:latin typeface="Public Sans"/>
                <a:cs typeface="Times New Roman" panose="02020603050405020304" pitchFamily="18" charset="0"/>
              </a:rPr>
              <a:t>In S2 they are</a:t>
            </a:r>
            <a:r>
              <a:rPr lang="en-AU" kern="100" dirty="0">
                <a:latin typeface="Public Sans"/>
              </a:rPr>
              <a:t>– </a:t>
            </a:r>
            <a:r>
              <a:rPr lang="en-AU" i="1" kern="100" dirty="0">
                <a:latin typeface="Aptos"/>
                <a:cs typeface="Times New Roman" panose="02020603050405020304" pitchFamily="18" charset="0"/>
              </a:rPr>
              <a:t>role</a:t>
            </a:r>
            <a:r>
              <a:rPr lang="en-AU" i="1" kern="100" dirty="0">
                <a:latin typeface="Public Sans"/>
              </a:rPr>
              <a:t>, character, situation, language, space, time, </a:t>
            </a:r>
            <a:r>
              <a:rPr lang="en-AU" b="1" i="1" kern="100" dirty="0">
                <a:latin typeface="Public Sans"/>
              </a:rPr>
              <a:t>structure, tension</a:t>
            </a:r>
          </a:p>
          <a:p>
            <a:pPr marL="342900" indent="-342900">
              <a:lnSpc>
                <a:spcPct val="107000"/>
              </a:lnSpc>
              <a:buFont typeface="Arial" panose="05050102010706020507" pitchFamily="18" charset="2"/>
              <a:buChar char="•"/>
            </a:pPr>
            <a:r>
              <a:rPr lang="en-AU" kern="100" dirty="0">
                <a:latin typeface="Public Sans"/>
                <a:cs typeface="Times New Roman" panose="02020603050405020304" pitchFamily="18" charset="0"/>
              </a:rPr>
              <a:t>And in S3</a:t>
            </a:r>
            <a:r>
              <a:rPr lang="en-AU" kern="100" dirty="0">
                <a:latin typeface="Public Sans"/>
              </a:rPr>
              <a:t>– </a:t>
            </a:r>
            <a:r>
              <a:rPr lang="en-AU" i="1" kern="100" dirty="0">
                <a:latin typeface="Aptos"/>
                <a:cs typeface="Times New Roman" panose="02020603050405020304" pitchFamily="18" charset="0"/>
              </a:rPr>
              <a:t>role</a:t>
            </a:r>
            <a:r>
              <a:rPr lang="en-AU" i="1" kern="100" dirty="0">
                <a:latin typeface="Public Sans"/>
              </a:rPr>
              <a:t>, character, situation, language, space, time, structure, tension</a:t>
            </a:r>
            <a:r>
              <a:rPr lang="en-AU" b="1" i="1" kern="100" dirty="0">
                <a:latin typeface="Public Sans"/>
              </a:rPr>
              <a:t>, atmosphere, symbol</a:t>
            </a:r>
          </a:p>
          <a:p>
            <a:pPr marL="342900" indent="-342900">
              <a:lnSpc>
                <a:spcPct val="107000"/>
              </a:lnSpc>
              <a:buFont typeface="Symbol" panose="05050102010706020507" pitchFamily="18" charset="2"/>
              <a:buChar char=""/>
            </a:pPr>
            <a:endParaRPr lang="en-AU" kern="100" dirty="0">
              <a:latin typeface="Public Sans"/>
              <a:ea typeface="Aptos" panose="020B0004020202020204" pitchFamily="34" charset="0"/>
              <a:cs typeface="Times New Roman" panose="02020603050405020304" pitchFamily="18" charset="0"/>
            </a:endParaRPr>
          </a:p>
          <a:p>
            <a:br>
              <a:rPr lang="en-AU" i="1" kern="100" dirty="0">
                <a:latin typeface="Public Sans"/>
                <a:ea typeface="Aptos" panose="020B0004020202020204" pitchFamily="34" charset="0"/>
                <a:cs typeface="Times New Roman" panose="02020603050405020304" pitchFamily="18" charset="0"/>
              </a:rPr>
            </a:br>
            <a:r>
              <a:rPr lang="en-AU" kern="100" dirty="0"/>
              <a:t>As outlined in the syllabus, new elements are introduced progressively from ES1 to S3, while the complexity of existing elements is developed further. This progression is clearly outlined in the teaching advice.</a:t>
            </a:r>
            <a:endParaRPr lang="en-US" kern="100" dirty="0"/>
          </a:p>
          <a:p>
            <a:endParaRPr lang="en-AU" kern="100" dirty="0"/>
          </a:p>
          <a:p>
            <a:r>
              <a:rPr lang="en-AU" kern="100" dirty="0"/>
              <a:t>You may have noticed that the progression of elements develops differently across each focus area, particularly in terms of when new elements are introduced and how their complexity builds on prior learning.</a:t>
            </a:r>
            <a:endParaRPr lang="en-US" kern="100" dirty="0"/>
          </a:p>
          <a:p>
            <a:br>
              <a:rPr lang="en-AU" kern="100" dirty="0"/>
            </a:br>
            <a:r>
              <a:rPr lang="en-AU" kern="100" dirty="0">
                <a:latin typeface="Public Sans"/>
              </a:rPr>
              <a:t>It is important to highlight that the syllabus content</a:t>
            </a:r>
            <a:r>
              <a:rPr lang="en-GB" kern="100" dirty="0">
                <a:latin typeface="Public Sans"/>
              </a:rPr>
              <a:t> is designed to be coherent, and carefully sequenced. This intentional structure helps build students' vocabulary and enriches their background knowledge, equipping them to tackle increasingly complex concepts and language as they advance in their learning journey. </a:t>
            </a:r>
            <a:endParaRPr lang="en-AU" kern="100" dirty="0">
              <a:latin typeface="Public Sans"/>
            </a:endParaRPr>
          </a:p>
          <a:p>
            <a:pPr>
              <a:lnSpc>
                <a:spcPct val="107000"/>
              </a:lnSpc>
              <a:spcAft>
                <a:spcPts val="800"/>
              </a:spcAft>
            </a:pPr>
            <a:endParaRPr lang="en-AU" kern="100" dirty="0"/>
          </a:p>
          <a:p>
            <a:endParaRPr lang="en-AU" i="1" kern="100" dirty="0">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endParaRPr lang="en-AU" kern="100" dirty="0"/>
          </a:p>
          <a:p>
            <a:pPr>
              <a:lnSpc>
                <a:spcPct val="107000"/>
              </a:lnSpc>
              <a:spcAft>
                <a:spcPts val="800"/>
              </a:spcAft>
            </a:pPr>
            <a:r>
              <a:rPr lang="en-AU" sz="1200" kern="100" dirty="0">
                <a:effectLst/>
                <a:latin typeface="Public Sans"/>
                <a:ea typeface="Aptos" panose="020B0004020202020204" pitchFamily="34" charset="0"/>
                <a:cs typeface="Times New Roman" panose="02020603050405020304" pitchFamily="18" charset="0"/>
              </a:rPr>
              <a:t>[NEXT SLIDE]</a:t>
            </a:r>
            <a:endParaRPr lang="en-AU" kern="100" dirty="0">
              <a:latin typeface="Public Sans"/>
              <a:ea typeface="Aptos" panose="020B000402020202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1380E07D-5B99-97E7-D0B3-3D80460EB08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164461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CDC0-6952-6F71-041C-5DC91E265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23411-40E3-1DBC-7F56-CD2445070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B9F4D-EC14-7061-66D2-B0441700E9E8}"/>
              </a:ext>
            </a:extLst>
          </p:cNvPr>
          <p:cNvSpPr>
            <a:spLocks noGrp="1"/>
          </p:cNvSpPr>
          <p:nvPr>
            <p:ph type="body" idx="1"/>
          </p:nvPr>
        </p:nvSpPr>
        <p:spPr/>
        <p:txBody>
          <a:bodyPr/>
          <a:lstStyle/>
          <a:p>
            <a:pPr>
              <a:defRPr/>
            </a:pPr>
            <a:r>
              <a:rPr lang="en-AU" b="1" dirty="0">
                <a:latin typeface="Public Sans"/>
              </a:rPr>
              <a:t>16. Purpose: </a:t>
            </a:r>
            <a:r>
              <a:rPr lang="en-AU" dirty="0">
                <a:latin typeface="Public Sans"/>
              </a:rPr>
              <a:t>Time to walk through the answers for each of the questions in the scavenger hunt.</a:t>
            </a:r>
            <a:endParaRPr lang="en-AU" dirty="0">
              <a:solidFill>
                <a:srgbClr val="444444"/>
              </a:solidFill>
              <a:latin typeface="Public Sans"/>
            </a:endParaRPr>
          </a:p>
          <a:p>
            <a:pPr>
              <a:defRPr/>
            </a:pPr>
            <a:endParaRPr lang="en-AU" dirty="0">
              <a:solidFill>
                <a:srgbClr val="444444"/>
              </a:solidFill>
            </a:endParaRPr>
          </a:p>
          <a:p>
            <a:pPr>
              <a:defRPr/>
            </a:pPr>
            <a:r>
              <a:rPr lang="en-AU" b="1" dirty="0">
                <a:latin typeface="Public Sans"/>
              </a:rPr>
              <a:t>Time:</a:t>
            </a:r>
            <a:r>
              <a:rPr lang="en-AU" dirty="0">
                <a:latin typeface="Public Sans"/>
              </a:rPr>
              <a:t> 4 minutes (total)</a:t>
            </a:r>
            <a:endParaRPr lang="en-US" dirty="0">
              <a:solidFill>
                <a:srgbClr val="444444"/>
              </a:solidFill>
              <a:latin typeface="Public Sans"/>
            </a:endParaRPr>
          </a:p>
          <a:p>
            <a:pPr>
              <a:lnSpc>
                <a:spcPct val="107000"/>
              </a:lnSpc>
              <a:spcAft>
                <a:spcPts val="800"/>
              </a:spcAft>
              <a:defRPr/>
            </a:pPr>
            <a:endParaRPr lang="en-AU" sz="1200" b="1" i="1" dirty="0">
              <a:latin typeface="Public Sans"/>
            </a:endParaRPr>
          </a:p>
          <a:p>
            <a:pPr marL="0" marR="0" lvl="0" indent="0" algn="l" defTabSz="1219170">
              <a:lnSpc>
                <a:spcPct val="107000"/>
              </a:lnSpc>
              <a:spcBef>
                <a:spcPts val="0"/>
              </a:spcBef>
              <a:spcAft>
                <a:spcPts val="800"/>
              </a:spcAft>
              <a:buClrTx/>
              <a:buSzTx/>
              <a:buFontTx/>
              <a:buNone/>
              <a:tabLst/>
              <a:defRPr/>
            </a:pPr>
            <a:r>
              <a:rPr lang="en-AU" sz="1200" b="1" i="1" dirty="0">
                <a:latin typeface="Public Sans"/>
              </a:rPr>
              <a:t>ANSWERS:</a:t>
            </a:r>
            <a:r>
              <a:rPr lang="en-AU" sz="1200" i="1" dirty="0">
                <a:latin typeface="Public Sans"/>
              </a:rPr>
              <a:t> </a:t>
            </a:r>
            <a:endParaRPr lang="en-AU" sz="1200" dirty="0">
              <a:latin typeface="Public Sans"/>
            </a:endParaRPr>
          </a:p>
          <a:p>
            <a:pPr>
              <a:lnSpc>
                <a:spcPct val="107000"/>
              </a:lnSpc>
              <a:spcAft>
                <a:spcPts val="800"/>
              </a:spcAft>
              <a:buNone/>
            </a:pPr>
            <a:endParaRPr lang="en-AU" sz="1200" b="1" kern="100" dirty="0">
              <a:effectLst/>
              <a:latin typeface="Public Sans"/>
              <a:ea typeface="Aptos" panose="020B0004020202020204" pitchFamily="34" charset="0"/>
              <a:cs typeface="Times New Roman" panose="02020603050405020304" pitchFamily="18" charset="0"/>
            </a:endParaRPr>
          </a:p>
          <a:p>
            <a:pPr>
              <a:lnSpc>
                <a:spcPct val="107000"/>
              </a:lnSpc>
              <a:spcAft>
                <a:spcPts val="800"/>
              </a:spcAft>
              <a:buNone/>
            </a:pPr>
            <a:r>
              <a:rPr lang="en-AU" sz="1200" b="1" kern="100" dirty="0">
                <a:effectLst/>
                <a:latin typeface="Public Sans"/>
                <a:ea typeface="Aptos" panose="020B0004020202020204" pitchFamily="34" charset="0"/>
                <a:cs typeface="Times New Roman" panose="02020603050405020304" pitchFamily="18" charset="0"/>
              </a:rPr>
              <a:t>Question 2: </a:t>
            </a:r>
            <a:r>
              <a:rPr lang="en-AU" b="1" kern="100" dirty="0">
                <a:latin typeface="Public Sans"/>
                <a:ea typeface="Aptos" panose="020B0004020202020204" pitchFamily="34" charset="0"/>
                <a:cs typeface="Times New Roman" panose="02020603050405020304" pitchFamily="18" charset="0"/>
              </a:rPr>
              <a:t>Dance</a:t>
            </a:r>
            <a:endParaRPr lang="en-AU" sz="1200" kern="100" dirty="0">
              <a:effectLst/>
              <a:latin typeface="Public Sans"/>
              <a:ea typeface="Aptos" panose="020B0004020202020204" pitchFamily="34" charset="0"/>
              <a:cs typeface="Times New Roman" panose="02020603050405020304" pitchFamily="18" charset="0"/>
            </a:endParaRPr>
          </a:p>
          <a:p>
            <a:pPr>
              <a:lnSpc>
                <a:spcPct val="107000"/>
              </a:lnSpc>
              <a:spcAft>
                <a:spcPts val="800"/>
              </a:spcAft>
            </a:pPr>
            <a:endParaRPr lang="en-AU" kern="100" dirty="0">
              <a:latin typeface="Public Sans"/>
              <a:ea typeface="Aptos" panose="020B0004020202020204" pitchFamily="34" charset="0"/>
              <a:cs typeface="Times New Roman" panose="02020603050405020304" pitchFamily="18" charset="0"/>
            </a:endParaRPr>
          </a:p>
          <a:p>
            <a:pPr>
              <a:lnSpc>
                <a:spcPct val="107000"/>
              </a:lnSpc>
              <a:spcAft>
                <a:spcPts val="800"/>
              </a:spcAft>
            </a:pPr>
            <a:r>
              <a:rPr lang="en-AU" kern="100" dirty="0">
                <a:latin typeface="Public Sans"/>
                <a:ea typeface="Aptos" panose="020B0004020202020204" pitchFamily="34" charset="0"/>
                <a:cs typeface="Times New Roman" panose="02020603050405020304" pitchFamily="18" charset="0"/>
              </a:rPr>
              <a:t>The vocabulary examples suggested for dynamics in stage 1 dance are:</a:t>
            </a:r>
            <a:endParaRPr lang="en-US" kern="100" dirty="0">
              <a:latin typeface="Public Sans"/>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endParaRPr lang="en-US" kern="100" dirty="0">
              <a:latin typeface="Public Sans"/>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lang="en-AU" i="1" kern="100" dirty="0">
                <a:latin typeface="Public Sans"/>
              </a:rPr>
              <a:t>[CLICK] Bounce, explode, swoop, float, swirl, soft, strong, light, heavy movements.</a:t>
            </a:r>
            <a:endParaRPr lang="en-AU" i="1" kern="100" dirty="0">
              <a:latin typeface="Public Sans"/>
              <a:ea typeface="Aptos" panose="020B0004020202020204" pitchFamily="34" charset="0"/>
              <a:cs typeface="Times New Roman" panose="02020603050405020304" pitchFamily="18" charset="0"/>
            </a:endParaRPr>
          </a:p>
          <a:p>
            <a:pPr>
              <a:lnSpc>
                <a:spcPct val="107000"/>
              </a:lnSpc>
              <a:spcAft>
                <a:spcPts val="800"/>
              </a:spcAft>
            </a:pPr>
            <a:endParaRPr lang="en-US" kern="100" dirty="0">
              <a:latin typeface="Public Sans"/>
              <a:ea typeface="Aptos" panose="020B0004020202020204" pitchFamily="34" charset="0"/>
              <a:cs typeface="Times New Roman" panose="02020603050405020304" pitchFamily="18" charset="0"/>
            </a:endParaRPr>
          </a:p>
          <a:p>
            <a:pPr>
              <a:lnSpc>
                <a:spcPct val="107000"/>
              </a:lnSpc>
              <a:spcAft>
                <a:spcPts val="800"/>
              </a:spcAft>
            </a:pPr>
            <a:r>
              <a:rPr lang="en-AU" sz="1200" kern="100" dirty="0">
                <a:effectLst/>
                <a:latin typeface="Public Sans"/>
                <a:ea typeface="Aptos" panose="020B0004020202020204" pitchFamily="34" charset="0"/>
                <a:cs typeface="Times New Roman" panose="02020603050405020304" pitchFamily="18" charset="0"/>
              </a:rPr>
              <a:t>[NEXT SLIDE]</a:t>
            </a:r>
            <a:endParaRPr lang="en-AU" kern="100" dirty="0">
              <a:latin typeface="Public Sans"/>
              <a:ea typeface="Aptos" panose="020B000402020202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EB729DAC-8409-EA75-2BE6-CB4F2A31CECF}"/>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07983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D8DFD-987B-6165-79D6-AAB9EE49D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728BE-E11D-806E-461F-30E86F3D8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84EEC-BFBA-291A-890B-CB48ACCFDFEA}"/>
              </a:ext>
            </a:extLst>
          </p:cNvPr>
          <p:cNvSpPr>
            <a:spLocks noGrp="1"/>
          </p:cNvSpPr>
          <p:nvPr>
            <p:ph type="body" idx="1"/>
          </p:nvPr>
        </p:nvSpPr>
        <p:spPr/>
        <p:txBody>
          <a:bodyPr/>
          <a:lstStyle/>
          <a:p>
            <a:pPr>
              <a:defRPr/>
            </a:pPr>
            <a:r>
              <a:rPr lang="en-AU" b="1" dirty="0">
                <a:latin typeface="Public Sans"/>
              </a:rPr>
              <a:t>17. Purpose: </a:t>
            </a:r>
            <a:r>
              <a:rPr lang="en-AU" dirty="0">
                <a:latin typeface="Public Sans"/>
              </a:rPr>
              <a:t>Time to walk through the answers for each of the questions in the scavenger hunt.</a:t>
            </a:r>
            <a:endParaRPr lang="en-AU" dirty="0">
              <a:solidFill>
                <a:srgbClr val="444444"/>
              </a:solidFill>
              <a:latin typeface="Public Sans"/>
            </a:endParaRPr>
          </a:p>
          <a:p>
            <a:pPr>
              <a:defRPr/>
            </a:pPr>
            <a:endParaRPr lang="en-AU" dirty="0">
              <a:solidFill>
                <a:srgbClr val="444444"/>
              </a:solidFill>
            </a:endParaRPr>
          </a:p>
          <a:p>
            <a:pPr>
              <a:defRPr/>
            </a:pPr>
            <a:r>
              <a:rPr lang="en-AU" b="1" dirty="0"/>
              <a:t>Time:</a:t>
            </a:r>
            <a:r>
              <a:rPr lang="en-AU" dirty="0"/>
              <a:t> 4 minutes (total)</a:t>
            </a:r>
            <a:endParaRPr lang="en-US" dirty="0">
              <a:solidFill>
                <a:srgbClr val="444444"/>
              </a:solidFill>
            </a:endParaRPr>
          </a:p>
          <a:p>
            <a:pPr>
              <a:lnSpc>
                <a:spcPct val="107000"/>
              </a:lnSpc>
              <a:spcAft>
                <a:spcPts val="800"/>
              </a:spcAft>
              <a:defRPr/>
            </a:pPr>
            <a:endParaRPr lang="en-AU" b="1" i="1" dirty="0">
              <a:latin typeface="Public Sans"/>
            </a:endParaRPr>
          </a:p>
          <a:p>
            <a:pPr marL="0" marR="0" lvl="0" indent="0" algn="l" defTabSz="1219170">
              <a:lnSpc>
                <a:spcPct val="107000"/>
              </a:lnSpc>
              <a:spcBef>
                <a:spcPts val="0"/>
              </a:spcBef>
              <a:spcAft>
                <a:spcPts val="800"/>
              </a:spcAft>
              <a:buClrTx/>
              <a:buSzTx/>
              <a:buFontTx/>
              <a:buNone/>
              <a:tabLst/>
              <a:defRPr/>
            </a:pPr>
            <a:r>
              <a:rPr lang="en-AU" b="1" i="1" dirty="0">
                <a:latin typeface="Public Sans"/>
              </a:rPr>
              <a:t>ANSWERS:</a:t>
            </a:r>
            <a:r>
              <a:rPr lang="en-AU" i="1" dirty="0">
                <a:latin typeface="Public Sans"/>
              </a:rPr>
              <a:t> </a:t>
            </a:r>
            <a:endParaRPr lang="en-AU" dirty="0">
              <a:latin typeface="Public Sans"/>
            </a:endParaRPr>
          </a:p>
          <a:p>
            <a:pPr>
              <a:lnSpc>
                <a:spcPct val="107000"/>
              </a:lnSpc>
              <a:spcAft>
                <a:spcPts val="800"/>
              </a:spcAft>
            </a:pPr>
            <a:endParaRPr lang="en-US" b="1" kern="100" dirty="0">
              <a:latin typeface="Public Sans"/>
              <a:ea typeface="Aptos" panose="020B0004020202020204" pitchFamily="34" charset="0"/>
              <a:cs typeface="Times New Roman" panose="02020603050405020304" pitchFamily="18" charset="0"/>
            </a:endParaRPr>
          </a:p>
          <a:p>
            <a:pPr>
              <a:lnSpc>
                <a:spcPct val="107000"/>
              </a:lnSpc>
              <a:spcAft>
                <a:spcPts val="800"/>
              </a:spcAft>
            </a:pPr>
            <a:r>
              <a:rPr lang="en-US" b="1" kern="100" dirty="0">
                <a:latin typeface="Public Sans"/>
                <a:ea typeface="Aptos" panose="020B0004020202020204" pitchFamily="34" charset="0"/>
                <a:cs typeface="Times New Roman" panose="02020603050405020304" pitchFamily="18" charset="0"/>
              </a:rPr>
              <a:t>Question 3: Music</a:t>
            </a:r>
          </a:p>
          <a:p>
            <a:pPr>
              <a:lnSpc>
                <a:spcPct val="107000"/>
              </a:lnSpc>
              <a:spcAft>
                <a:spcPts val="800"/>
              </a:spcAft>
            </a:pPr>
            <a:r>
              <a:rPr lang="en-AU" b="1" i="1" dirty="0">
                <a:latin typeface="Public Sans"/>
                <a:ea typeface="Aptos" panose="020B0004020202020204" pitchFamily="34" charset="0"/>
                <a:cs typeface="Times New Roman" panose="02020603050405020304" pitchFamily="18" charset="0"/>
              </a:rPr>
              <a:t>ANSWERS:</a:t>
            </a:r>
            <a:r>
              <a:rPr lang="en-AU" i="1" dirty="0">
                <a:latin typeface="Public Sans"/>
                <a:ea typeface="Aptos" panose="020B0004020202020204" pitchFamily="34" charset="0"/>
                <a:cs typeface="Times New Roman" panose="02020603050405020304" pitchFamily="18" charset="0"/>
              </a:rPr>
              <a:t> </a:t>
            </a:r>
          </a:p>
          <a:p>
            <a:pPr>
              <a:lnSpc>
                <a:spcPct val="107000"/>
              </a:lnSpc>
              <a:spcAft>
                <a:spcPts val="800"/>
              </a:spcAft>
            </a:pPr>
            <a:endParaRPr lang="en-US" sz="1200" kern="100" dirty="0">
              <a:latin typeface="Public Sans"/>
              <a:ea typeface="Aptos" panose="020B0004020202020204" pitchFamily="34" charset="0"/>
              <a:cs typeface="Times New Roman" panose="02020603050405020304" pitchFamily="18" charset="0"/>
            </a:endParaRPr>
          </a:p>
          <a:p>
            <a:pPr>
              <a:lnSpc>
                <a:spcPct val="107000"/>
              </a:lnSpc>
              <a:spcAft>
                <a:spcPts val="800"/>
              </a:spcAft>
            </a:pPr>
            <a:r>
              <a:rPr lang="en-US" b="1" kern="100" dirty="0">
                <a:latin typeface="Public Sans"/>
                <a:ea typeface="Aptos" panose="020B0004020202020204" pitchFamily="34" charset="0"/>
                <a:cs typeface="Times New Roman" panose="02020603050405020304" pitchFamily="18" charset="0"/>
              </a:rPr>
              <a:t>Question 3: Music</a:t>
            </a:r>
            <a:endParaRPr lang="en-AU" i="1" kern="100" dirty="0">
              <a:latin typeface="Public Sans"/>
              <a:ea typeface="Aptos" panose="020B0004020202020204" pitchFamily="34" charset="0"/>
              <a:cs typeface="Times New Roman" panose="02020603050405020304" pitchFamily="18" charset="0"/>
            </a:endParaRPr>
          </a:p>
          <a:p>
            <a:pPr>
              <a:lnSpc>
                <a:spcPct val="107000"/>
              </a:lnSpc>
              <a:spcAft>
                <a:spcPts val="800"/>
              </a:spcAft>
            </a:pPr>
            <a:r>
              <a:rPr lang="en-US" kern="100" dirty="0">
                <a:latin typeface="Public Sans"/>
                <a:ea typeface="Aptos" panose="020B0004020202020204" pitchFamily="34" charset="0"/>
                <a:cs typeface="Times New Roman" panose="02020603050405020304" pitchFamily="18" charset="0"/>
              </a:rPr>
              <a:t>In</a:t>
            </a:r>
            <a:r>
              <a:rPr lang="en-US" sz="1200" kern="100" dirty="0">
                <a:effectLst/>
                <a:latin typeface="Public Sans"/>
                <a:ea typeface="Aptos" panose="020B0004020202020204" pitchFamily="34" charset="0"/>
                <a:cs typeface="Times New Roman" panose="02020603050405020304" pitchFamily="18" charset="0"/>
              </a:rPr>
              <a:t> Stage 2 Music, </a:t>
            </a:r>
            <a:r>
              <a:rPr lang="en-US" sz="1200" kern="100" dirty="0">
                <a:latin typeface="Public Sans"/>
                <a:ea typeface="Aptos" panose="020B0004020202020204" pitchFamily="34" charset="0"/>
                <a:cs typeface="Times New Roman" panose="02020603050405020304" pitchFamily="18" charset="0"/>
              </a:rPr>
              <a:t>(click) pitch is the </a:t>
            </a:r>
            <a:r>
              <a:rPr lang="en-US" sz="1200" kern="100" dirty="0">
                <a:effectLst/>
                <a:latin typeface="Public Sans"/>
                <a:ea typeface="Aptos" panose="020B0004020202020204" pitchFamily="34" charset="0"/>
                <a:cs typeface="Times New Roman" panose="02020603050405020304" pitchFamily="18" charset="0"/>
              </a:rPr>
              <a:t>element </a:t>
            </a:r>
            <a:r>
              <a:rPr lang="en-US" sz="1200" kern="100" dirty="0">
                <a:latin typeface="Public Sans"/>
                <a:ea typeface="Aptos" panose="020B0004020202020204" pitchFamily="34" charset="0"/>
                <a:cs typeface="Times New Roman" panose="02020603050405020304" pitchFamily="18" charset="0"/>
              </a:rPr>
              <a:t>defined</a:t>
            </a:r>
            <a:r>
              <a:rPr lang="en-US" sz="1200" kern="100" dirty="0">
                <a:effectLst/>
                <a:latin typeface="Public Sans"/>
                <a:ea typeface="Aptos" panose="020B0004020202020204" pitchFamily="34" charset="0"/>
                <a:cs typeface="Times New Roman" panose="02020603050405020304" pitchFamily="18" charset="0"/>
              </a:rPr>
              <a:t> as 'the relative highness or lowness of sounds</a:t>
            </a:r>
            <a:r>
              <a:rPr lang="en-US" sz="1200" kern="100" dirty="0">
                <a:latin typeface="Public Sans"/>
                <a:ea typeface="Aptos" panose="020B0004020202020204" pitchFamily="34" charset="0"/>
                <a:cs typeface="Times New Roman" panose="02020603050405020304" pitchFamily="18" charset="0"/>
              </a:rPr>
              <a:t>’.</a:t>
            </a:r>
            <a:endParaRPr lang="en-AU" kern="100" dirty="0"/>
          </a:p>
          <a:p>
            <a:pPr>
              <a:lnSpc>
                <a:spcPct val="107000"/>
              </a:lnSpc>
              <a:spcAft>
                <a:spcPts val="800"/>
              </a:spcAft>
            </a:pPr>
            <a:r>
              <a:rPr lang="en-AU" sz="1200" kern="100" dirty="0">
                <a:effectLst/>
                <a:latin typeface="Public Sans"/>
                <a:ea typeface="Aptos" panose="020B0004020202020204" pitchFamily="34" charset="0"/>
                <a:cs typeface="Times New Roman" panose="02020603050405020304" pitchFamily="18" charset="0"/>
              </a:rPr>
              <a:t>[NEXT SLIDE]</a:t>
            </a:r>
            <a:endParaRPr lang="en-AU" kern="100" dirty="0">
              <a:latin typeface="Public Sans"/>
              <a:ea typeface="Aptos" panose="020B000402020202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7B29203B-316A-55C3-691A-E895FB7858E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2947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776E-B4B4-7463-204B-FC9E5CEE9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CBE4E-1D3D-7282-043B-10E7EECFC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C7DB6-129F-F816-6391-3B6172D0B2E2}"/>
              </a:ext>
            </a:extLst>
          </p:cNvPr>
          <p:cNvSpPr>
            <a:spLocks noGrp="1"/>
          </p:cNvSpPr>
          <p:nvPr>
            <p:ph type="body" idx="1"/>
          </p:nvPr>
        </p:nvSpPr>
        <p:spPr/>
        <p:txBody>
          <a:bodyPr/>
          <a:lstStyle/>
          <a:p>
            <a:pPr>
              <a:defRPr/>
            </a:pPr>
            <a:r>
              <a:rPr lang="en-AU" b="1" dirty="0">
                <a:latin typeface="Public Sans"/>
              </a:rPr>
              <a:t>18. Purpose: </a:t>
            </a:r>
            <a:r>
              <a:rPr lang="en-AU" dirty="0">
                <a:latin typeface="Public Sans"/>
              </a:rPr>
              <a:t>Time to walk through the answers for each of the questions in the scavenger hunt.</a:t>
            </a:r>
            <a:endParaRPr lang="en-AU" dirty="0">
              <a:solidFill>
                <a:srgbClr val="444444"/>
              </a:solidFill>
              <a:latin typeface="Public Sans"/>
            </a:endParaRPr>
          </a:p>
          <a:p>
            <a:pPr>
              <a:defRPr/>
            </a:pPr>
            <a:endParaRPr lang="en-AU" dirty="0">
              <a:solidFill>
                <a:srgbClr val="444444"/>
              </a:solidFill>
            </a:endParaRPr>
          </a:p>
          <a:p>
            <a:pPr>
              <a:defRPr/>
            </a:pPr>
            <a:r>
              <a:rPr lang="en-AU" b="1" dirty="0">
                <a:latin typeface="Public Sans"/>
              </a:rPr>
              <a:t>Time:</a:t>
            </a:r>
            <a:r>
              <a:rPr lang="en-AU" dirty="0">
                <a:latin typeface="Public Sans"/>
              </a:rPr>
              <a:t> 4 minutes (total)</a:t>
            </a:r>
            <a:endParaRPr lang="en-US" dirty="0">
              <a:solidFill>
                <a:srgbClr val="444444"/>
              </a:solidFill>
              <a:latin typeface="Public Sans"/>
            </a:endParaRPr>
          </a:p>
          <a:p>
            <a:pPr>
              <a:lnSpc>
                <a:spcPct val="107000"/>
              </a:lnSpc>
              <a:spcAft>
                <a:spcPts val="800"/>
              </a:spcAft>
              <a:defRPr/>
            </a:pPr>
            <a:endParaRPr lang="en-AU" sz="1200" b="1" i="1" dirty="0">
              <a:latin typeface="Public Sans"/>
            </a:endParaRPr>
          </a:p>
          <a:p>
            <a:pPr marL="0" marR="0" lvl="0" indent="0" algn="l" defTabSz="1219170">
              <a:lnSpc>
                <a:spcPct val="107000"/>
              </a:lnSpc>
              <a:spcBef>
                <a:spcPts val="0"/>
              </a:spcBef>
              <a:spcAft>
                <a:spcPts val="800"/>
              </a:spcAft>
              <a:buClrTx/>
              <a:buSzTx/>
              <a:buFontTx/>
              <a:buNone/>
              <a:tabLst/>
              <a:defRPr/>
            </a:pPr>
            <a:r>
              <a:rPr lang="en-AU" sz="1200" b="1" i="1" dirty="0">
                <a:latin typeface="Public Sans"/>
              </a:rPr>
              <a:t>ANSWERS:</a:t>
            </a:r>
            <a:r>
              <a:rPr lang="en-AU" sz="1200" i="1" dirty="0">
                <a:latin typeface="Public Sans"/>
              </a:rPr>
              <a:t> </a:t>
            </a:r>
            <a:endParaRPr lang="en-AU" sz="1200" dirty="0">
              <a:latin typeface="Public Sans"/>
            </a:endParaRPr>
          </a:p>
          <a:p>
            <a:pPr>
              <a:lnSpc>
                <a:spcPct val="107000"/>
              </a:lnSpc>
              <a:spcAft>
                <a:spcPts val="800"/>
              </a:spcAft>
            </a:pPr>
            <a:endParaRPr lang="en-AU" sz="1200" b="1" kern="100" dirty="0">
              <a:effectLst/>
              <a:latin typeface="Public Sans"/>
              <a:ea typeface="Aptos" panose="020B0004020202020204" pitchFamily="34" charset="0"/>
              <a:cs typeface="Times New Roman" panose="02020603050405020304" pitchFamily="18" charset="0"/>
            </a:endParaRPr>
          </a:p>
          <a:p>
            <a:pPr>
              <a:lnSpc>
                <a:spcPct val="107000"/>
              </a:lnSpc>
              <a:spcAft>
                <a:spcPts val="800"/>
              </a:spcAft>
            </a:pPr>
            <a:r>
              <a:rPr lang="en-AU" sz="1200" b="1" kern="100" dirty="0">
                <a:effectLst/>
                <a:latin typeface="Public Sans"/>
                <a:ea typeface="Aptos" panose="020B0004020202020204" pitchFamily="34" charset="0"/>
                <a:cs typeface="Times New Roman" panose="02020603050405020304" pitchFamily="18" charset="0"/>
              </a:rPr>
              <a:t>Question </a:t>
            </a:r>
            <a:r>
              <a:rPr lang="en-AU" b="1" kern="100" dirty="0">
                <a:latin typeface="Public Sans"/>
                <a:ea typeface="Aptos" panose="020B0004020202020204" pitchFamily="34" charset="0"/>
                <a:cs typeface="Times New Roman" panose="02020603050405020304" pitchFamily="18" charset="0"/>
              </a:rPr>
              <a:t>4: VA</a:t>
            </a:r>
            <a:endParaRPr lang="en-AU" sz="1200" kern="100" dirty="0">
              <a:effectLst/>
              <a:latin typeface="Public Sans"/>
              <a:ea typeface="Aptos" panose="020B0004020202020204" pitchFamily="34" charset="0"/>
              <a:cs typeface="Times New Roman" panose="02020603050405020304" pitchFamily="18" charset="0"/>
            </a:endParaRPr>
          </a:p>
          <a:p>
            <a:pPr>
              <a:lnSpc>
                <a:spcPct val="107000"/>
              </a:lnSpc>
              <a:spcAft>
                <a:spcPts val="800"/>
              </a:spcAft>
            </a:pPr>
            <a:r>
              <a:rPr lang="en-US" kern="100" dirty="0">
                <a:effectLst/>
                <a:latin typeface="Public Sans"/>
              </a:rPr>
              <a:t>In Stage 3 </a:t>
            </a:r>
            <a:r>
              <a:rPr lang="en-US" kern="100" dirty="0">
                <a:latin typeface="Public Sans"/>
              </a:rPr>
              <a:t>visual arts</a:t>
            </a:r>
            <a:r>
              <a:rPr lang="en-US" kern="100" dirty="0">
                <a:effectLst/>
                <a:latin typeface="Public Sans"/>
              </a:rPr>
              <a:t>, </a:t>
            </a:r>
            <a:r>
              <a:rPr lang="en-US" kern="100" dirty="0">
                <a:latin typeface="Public Sans"/>
              </a:rPr>
              <a:t>the content</a:t>
            </a:r>
            <a:r>
              <a:rPr lang="en-US" kern="100" dirty="0">
                <a:effectLst/>
                <a:latin typeface="Public Sans"/>
              </a:rPr>
              <a:t> point </a:t>
            </a:r>
            <a:r>
              <a:rPr lang="en-US" kern="100" dirty="0">
                <a:latin typeface="Public Sans"/>
              </a:rPr>
              <a:t>that explicitly references </a:t>
            </a:r>
            <a:r>
              <a:rPr lang="en-US" kern="100" dirty="0">
                <a:effectLst/>
                <a:latin typeface="Public Sans"/>
              </a:rPr>
              <a:t>the elements of art and design</a:t>
            </a:r>
            <a:r>
              <a:rPr lang="en-US" kern="100" dirty="0">
                <a:latin typeface="Public Sans"/>
              </a:rPr>
              <a:t> asks students to:</a:t>
            </a:r>
            <a:endParaRPr lang="en-AU" sz="1200" kern="100" dirty="0">
              <a:latin typeface="Public Sans"/>
              <a:ea typeface="Aptos" panose="020B0004020202020204" pitchFamily="34" charset="0"/>
              <a:cs typeface="Times New Roman" panose="02020603050405020304" pitchFamily="18" charset="0"/>
            </a:endParaRPr>
          </a:p>
          <a:p>
            <a:pPr>
              <a:lnSpc>
                <a:spcPct val="107000"/>
              </a:lnSpc>
              <a:spcAft>
                <a:spcPts val="800"/>
              </a:spcAft>
            </a:pPr>
            <a:r>
              <a:rPr lang="en-AU" sz="1200" b="0" i="1" kern="100" dirty="0">
                <a:effectLst/>
                <a:latin typeface="Public Sans"/>
                <a:ea typeface="Aptos" panose="020B0004020202020204" pitchFamily="34" charset="0"/>
                <a:cs typeface="Times New Roman" panose="02020603050405020304" pitchFamily="18" charset="0"/>
              </a:rPr>
              <a:t>[CLICK] </a:t>
            </a:r>
            <a:r>
              <a:rPr lang="en-AU" sz="1200" i="1" kern="100" dirty="0">
                <a:effectLst/>
                <a:latin typeface="Public Sans"/>
                <a:ea typeface="Aptos" panose="020B0004020202020204" pitchFamily="34" charset="0"/>
                <a:cs typeface="Times New Roman" panose="02020603050405020304" pitchFamily="18" charset="0"/>
              </a:rPr>
              <a:t>Explain structural features of an artwork and how artists use the elements of art and design to communicate meaning to audiences through art forms, using Tier 2 and Tier 3 vocabulary</a:t>
            </a:r>
            <a:endParaRPr lang="en-AU" sz="1200" kern="100" dirty="0">
              <a:effectLst/>
              <a:latin typeface="Public Sans"/>
              <a:ea typeface="Aptos" panose="020B0004020202020204" pitchFamily="34" charset="0"/>
              <a:cs typeface="Times New Roman" panose="02020603050405020304" pitchFamily="18" charset="0"/>
            </a:endParaRPr>
          </a:p>
          <a:p>
            <a:pPr>
              <a:lnSpc>
                <a:spcPct val="107000"/>
              </a:lnSpc>
              <a:spcAft>
                <a:spcPts val="800"/>
              </a:spcAft>
            </a:pPr>
            <a:endParaRPr lang="en-AU" b="1" i="1" kern="100" dirty="0">
              <a:latin typeface="Public Sans"/>
              <a:ea typeface="Aptos" panose="020B0004020202020204" pitchFamily="34" charset="0"/>
              <a:cs typeface="Times New Roman" panose="02020603050405020304" pitchFamily="18" charset="0"/>
            </a:endParaRPr>
          </a:p>
          <a:p>
            <a:pPr>
              <a:lnSpc>
                <a:spcPct val="107000"/>
              </a:lnSpc>
              <a:spcAft>
                <a:spcPts val="800"/>
              </a:spcAft>
            </a:pPr>
            <a:r>
              <a:rPr lang="en-AU" sz="1200" i="1" kern="100" dirty="0">
                <a:effectLst/>
                <a:latin typeface="Public Sans"/>
                <a:ea typeface="Aptos" panose="020B0004020202020204" pitchFamily="34" charset="0"/>
                <a:cs typeface="Times New Roman" panose="02020603050405020304" pitchFamily="18" charset="0"/>
              </a:rPr>
              <a:t>[CLICK] </a:t>
            </a:r>
            <a:r>
              <a:rPr lang="en-AU" sz="1200" i="1" kern="100" dirty="0">
                <a:latin typeface="Public Sans"/>
                <a:ea typeface="Aptos" panose="020B0004020202020204" pitchFamily="34" charset="0"/>
                <a:cs typeface="Times New Roman" panose="02020603050405020304" pitchFamily="18" charset="0"/>
              </a:rPr>
              <a:t>Examples of the elements of art and design include:</a:t>
            </a:r>
            <a:endParaRPr lang="en-AU" sz="1200" kern="100" dirty="0">
              <a:effectLst/>
              <a:latin typeface="Public Sans"/>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i="1" kern="100" dirty="0">
                <a:effectLst/>
                <a:latin typeface="Public Sans"/>
                <a:ea typeface="Aptos" panose="020B0004020202020204" pitchFamily="34" charset="0"/>
                <a:cs typeface="Times New Roman" panose="02020603050405020304" pitchFamily="18" charset="0"/>
              </a:rPr>
              <a:t>Lines: to express movement.</a:t>
            </a:r>
            <a:endParaRPr lang="en-AU" sz="1200" kern="100" dirty="0">
              <a:effectLst/>
              <a:latin typeface="Public Sans"/>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i="1" kern="100" dirty="0">
                <a:effectLst/>
                <a:latin typeface="Public Sans"/>
                <a:ea typeface="Aptos" panose="020B0004020202020204" pitchFamily="34" charset="0"/>
                <a:cs typeface="Times New Roman" panose="02020603050405020304" pitchFamily="18" charset="0"/>
              </a:rPr>
              <a:t>Shapes: repetition to create rhythm, solid or hollow forms.</a:t>
            </a:r>
            <a:endParaRPr lang="en-AU" sz="1200" kern="100" dirty="0">
              <a:effectLst/>
              <a:latin typeface="Public Sans"/>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i="1" kern="100" dirty="0">
                <a:effectLst/>
                <a:latin typeface="Public Sans"/>
                <a:ea typeface="Aptos" panose="020B0004020202020204" pitchFamily="34" charset="0"/>
                <a:cs typeface="Times New Roman" panose="02020603050405020304" pitchFamily="18" charset="0"/>
              </a:rPr>
              <a:t>Colours: for emphasis.</a:t>
            </a:r>
            <a:endParaRPr lang="en-AU" sz="1200" kern="100" dirty="0">
              <a:effectLst/>
              <a:latin typeface="Public Sans"/>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i="1" kern="100" dirty="0">
                <a:effectLst/>
                <a:latin typeface="Public Sans"/>
                <a:ea typeface="Aptos" panose="020B0004020202020204" pitchFamily="34" charset="0"/>
                <a:cs typeface="Times New Roman" panose="02020603050405020304" pitchFamily="18" charset="0"/>
              </a:rPr>
              <a:t>Tone: to create mood.</a:t>
            </a:r>
            <a:endParaRPr lang="en-AU" sz="1200" kern="100" dirty="0">
              <a:effectLst/>
              <a:latin typeface="Public Sans"/>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i="1" kern="100" dirty="0">
                <a:effectLst/>
                <a:latin typeface="Public Sans"/>
                <a:ea typeface="Aptos" panose="020B0004020202020204" pitchFamily="34" charset="0"/>
                <a:cs typeface="Times New Roman" panose="02020603050405020304" pitchFamily="18" charset="0"/>
              </a:rPr>
              <a:t>Texture: to represent surfaces or objects.</a:t>
            </a:r>
            <a:endParaRPr lang="en-AU" sz="1200" kern="100" dirty="0">
              <a:effectLst/>
              <a:latin typeface="Public Sans"/>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200" i="1" kern="100" dirty="0">
                <a:effectLst/>
                <a:latin typeface="Public Sans"/>
                <a:ea typeface="Aptos" panose="020B0004020202020204" pitchFamily="34" charset="0"/>
                <a:cs typeface="Times New Roman" panose="02020603050405020304" pitchFamily="18" charset="0"/>
              </a:rPr>
              <a:t>Space: balance, perspective.</a:t>
            </a:r>
            <a:endParaRPr lang="en-AU" sz="1200" kern="100" dirty="0">
              <a:effectLst/>
              <a:latin typeface="Public Sans"/>
              <a:ea typeface="Aptos" panose="020B0004020202020204" pitchFamily="34" charset="0"/>
              <a:cs typeface="Times New Roman" panose="02020603050405020304" pitchFamily="18" charset="0"/>
            </a:endParaRPr>
          </a:p>
          <a:p>
            <a:br>
              <a:rPr lang="en-AU" i="1" kern="100" dirty="0">
                <a:latin typeface="Public Sans"/>
                <a:ea typeface="Aptos" panose="020B0004020202020204" pitchFamily="34" charset="0"/>
                <a:cs typeface="Times New Roman" panose="02020603050405020304" pitchFamily="18" charset="0"/>
              </a:rPr>
            </a:br>
            <a:r>
              <a:rPr lang="en-AU" sz="1200" kern="100" dirty="0">
                <a:effectLst/>
                <a:latin typeface="Public Sans"/>
                <a:ea typeface="Aptos" panose="020B0004020202020204" pitchFamily="34" charset="0"/>
                <a:cs typeface="Times New Roman" panose="02020603050405020304" pitchFamily="18" charset="0"/>
              </a:rPr>
              <a:t>[NEXT SLIDE]</a:t>
            </a:r>
            <a:endParaRPr lang="en-AU" kern="100" dirty="0">
              <a:latin typeface="Public Sans"/>
              <a:ea typeface="Aptos" panose="020B000402020202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28927B3E-D7CA-CB4A-2ADD-F85CBBBE657B}"/>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415380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19. Purpose</a:t>
            </a:r>
            <a:r>
              <a:rPr lang="en-AU" sz="1200" b="1" dirty="0">
                <a:latin typeface="Public Sans"/>
              </a:rPr>
              <a:t>: </a:t>
            </a:r>
            <a:r>
              <a:rPr lang="en-AU" sz="1200" dirty="0">
                <a:latin typeface="Public Sans"/>
              </a:rPr>
              <a:t>To </a:t>
            </a:r>
            <a:r>
              <a:rPr lang="en-AU" dirty="0">
                <a:latin typeface="Public Sans"/>
              </a:rPr>
              <a:t>support participants to understand and become familiar with the artworld concepts in visual arts.</a:t>
            </a:r>
          </a:p>
          <a:p>
            <a:endParaRPr lang="en-AU" dirty="0">
              <a:latin typeface="Public Sans" pitchFamily="2" charset="0"/>
            </a:endParaRPr>
          </a:p>
          <a:p>
            <a:r>
              <a:rPr lang="en-AU" sz="1200" b="1" dirty="0">
                <a:latin typeface="Public Sans"/>
              </a:rPr>
              <a:t>Time:</a:t>
            </a:r>
            <a:r>
              <a:rPr lang="en-AU" b="1" dirty="0">
                <a:latin typeface="Public Sans"/>
              </a:rPr>
              <a:t> </a:t>
            </a:r>
            <a:r>
              <a:rPr lang="en-AU" dirty="0">
                <a:latin typeface="Public Sans"/>
              </a:rPr>
              <a:t>4 mins</a:t>
            </a:r>
            <a:endParaRPr lang="en-AU" sz="1200" b="1" dirty="0">
              <a:latin typeface="Public Sans"/>
            </a:endParaRPr>
          </a:p>
          <a:p>
            <a:endParaRPr lang="en-AU" b="1" dirty="0">
              <a:latin typeface="Public Sans" pitchFamily="2" charset="0"/>
            </a:endParaRPr>
          </a:p>
          <a:p>
            <a:r>
              <a:rPr lang="en-AU" sz="1200" b="1" dirty="0">
                <a:latin typeface="Public Sans"/>
              </a:rPr>
              <a:t>Presenter notes: </a:t>
            </a:r>
          </a:p>
          <a:p>
            <a:pPr>
              <a:defRPr/>
            </a:pPr>
            <a:endParaRPr lang="en-AU" sz="1200" b="1" dirty="0">
              <a:latin typeface="Public Sans"/>
            </a:endParaRPr>
          </a:p>
          <a:p>
            <a:pPr>
              <a:defRPr/>
            </a:pPr>
            <a:r>
              <a:rPr lang="en-AU" sz="1200" dirty="0">
                <a:latin typeface="Public Sans"/>
              </a:rPr>
              <a:t>We will now explore the artworld concepts as they relate to learning in visual arts.</a:t>
            </a:r>
          </a:p>
          <a:p>
            <a:pPr>
              <a:defRPr/>
            </a:pPr>
            <a:endParaRPr lang="en-AU" dirty="0">
              <a:latin typeface="Public Sans"/>
            </a:endParaRPr>
          </a:p>
          <a:p>
            <a:pPr>
              <a:defRPr/>
            </a:pPr>
            <a:r>
              <a:rPr lang="en-AU" dirty="0">
                <a:latin typeface="Public Sans"/>
              </a:rPr>
              <a:t>The artworld concepts are a conceptual framework that highlight the relationships between artists, artworks, the world and audiences. Understanding the artworld concepts assists students to represent subject matter or ideas with intent, for diverse audiences.</a:t>
            </a:r>
          </a:p>
          <a:p>
            <a:pPr>
              <a:defRPr/>
            </a:pPr>
            <a:endParaRPr lang="en-AU" dirty="0">
              <a:latin typeface="Public Sans"/>
            </a:endParaRPr>
          </a:p>
          <a:p>
            <a:pPr>
              <a:defRPr/>
            </a:pPr>
            <a:r>
              <a:rPr lang="en-AU" dirty="0">
                <a:latin typeface="Public Sans"/>
              </a:rPr>
              <a:t>Let's take a closer look at the artworld concepts.</a:t>
            </a:r>
            <a:endParaRPr lang="en-AU" dirty="0"/>
          </a:p>
          <a:p>
            <a:pPr>
              <a:defRPr/>
            </a:pPr>
            <a:endParaRPr lang="en-AU" dirty="0">
              <a:latin typeface="Public Sans" pitchFamily="2" charset="0"/>
            </a:endParaRPr>
          </a:p>
          <a:p>
            <a:pPr>
              <a:defRPr/>
            </a:pPr>
            <a:r>
              <a:rPr lang="en-AU" dirty="0">
                <a:latin typeface="Public Sans"/>
              </a:rPr>
              <a:t>[CLICK] </a:t>
            </a:r>
            <a:r>
              <a:rPr lang="en-AU" b="1" dirty="0">
                <a:latin typeface="Public Sans"/>
              </a:rPr>
              <a:t>Artists:</a:t>
            </a:r>
            <a:r>
              <a:rPr lang="en-AU" dirty="0">
                <a:latin typeface="Public Sans"/>
              </a:rPr>
              <a:t> Students explore the role of artists as creators who express their ideas, feelings, and cultural narratives through their work. Understanding this helps students appreciate the intention behind an artwork.</a:t>
            </a:r>
            <a:endParaRPr lang="en-AU" dirty="0"/>
          </a:p>
          <a:p>
            <a:pPr>
              <a:defRPr/>
            </a:pPr>
            <a:endParaRPr lang="en-AU" dirty="0">
              <a:latin typeface="Public Sans" pitchFamily="2" charset="0"/>
            </a:endParaRPr>
          </a:p>
          <a:p>
            <a:pPr>
              <a:defRPr/>
            </a:pPr>
            <a:r>
              <a:rPr lang="en-AU" dirty="0">
                <a:latin typeface="Public Sans"/>
              </a:rPr>
              <a:t>[CLICK]</a:t>
            </a:r>
            <a:r>
              <a:rPr lang="en-AU" b="1" dirty="0">
                <a:latin typeface="Public Sans"/>
              </a:rPr>
              <a:t> Artworks:</a:t>
            </a:r>
            <a:r>
              <a:rPr lang="en-AU" dirty="0">
                <a:latin typeface="Public Sans"/>
              </a:rPr>
              <a:t> Students consider how artworks communicate the artist's ideas, choices and intentions. They reflect on the use of forms, materials and techniques to consider the meanings they convey.</a:t>
            </a:r>
            <a:endParaRPr lang="en-AU" dirty="0"/>
          </a:p>
          <a:p>
            <a:pPr>
              <a:defRPr/>
            </a:pPr>
            <a:endParaRPr lang="en-AU" dirty="0">
              <a:latin typeface="Public Sans"/>
            </a:endParaRPr>
          </a:p>
          <a:p>
            <a:pPr>
              <a:defRPr/>
            </a:pPr>
            <a:r>
              <a:rPr lang="en-US" dirty="0">
                <a:latin typeface="Public Sans"/>
              </a:rPr>
              <a:t>[CLICK]</a:t>
            </a:r>
            <a:r>
              <a:rPr lang="en-AU" b="1" dirty="0">
                <a:latin typeface="Public Sans"/>
              </a:rPr>
              <a:t> World:</a:t>
            </a:r>
            <a:r>
              <a:rPr lang="en-AU" dirty="0">
                <a:latin typeface="Public Sans"/>
              </a:rPr>
              <a:t> A</a:t>
            </a:r>
            <a:r>
              <a:rPr lang="en-GB" dirty="0" err="1">
                <a:latin typeface="Public Sans"/>
              </a:rPr>
              <a:t>rtists</a:t>
            </a:r>
            <a:r>
              <a:rPr lang="en-GB" dirty="0">
                <a:latin typeface="Public Sans"/>
              </a:rPr>
              <a:t>, artworks and the audience are influenced by the world, time and environment in which they exist. An artist's experience of the world influences their artmaking practice. An audience's experience of the world influences the way they value and interpret artworks. </a:t>
            </a:r>
            <a:endParaRPr lang="en-AU" dirty="0">
              <a:latin typeface="Public Sans"/>
            </a:endParaRPr>
          </a:p>
          <a:p>
            <a:pPr>
              <a:defRPr/>
            </a:pPr>
            <a:endParaRPr lang="en-AU" dirty="0">
              <a:latin typeface="Public Sans" pitchFamily="2" charset="0"/>
            </a:endParaRPr>
          </a:p>
          <a:p>
            <a:pPr>
              <a:defRPr/>
            </a:pPr>
            <a:r>
              <a:rPr lang="en-US" dirty="0">
                <a:latin typeface="Public Sans"/>
              </a:rPr>
              <a:t>[CLICK]</a:t>
            </a:r>
            <a:r>
              <a:rPr lang="en-AU" dirty="0">
                <a:latin typeface="Public Sans"/>
              </a:rPr>
              <a:t> </a:t>
            </a:r>
            <a:r>
              <a:rPr lang="en-AU" b="1" dirty="0">
                <a:latin typeface="Public Sans"/>
              </a:rPr>
              <a:t>Audiences: </a:t>
            </a:r>
            <a:r>
              <a:rPr lang="en-GB" dirty="0">
                <a:latin typeface="Public Sans"/>
              </a:rPr>
              <a:t>An audience is anyone who views an artwork. </a:t>
            </a:r>
            <a:r>
              <a:rPr lang="en-AU" dirty="0">
                <a:latin typeface="Public Sans"/>
              </a:rPr>
              <a:t>Students consider how individual experiences and perspectives can influence how audiences engage with and interpret artworks .</a:t>
            </a:r>
            <a:endParaRPr lang="en-AU" dirty="0"/>
          </a:p>
          <a:p>
            <a:pPr>
              <a:defRPr/>
            </a:pPr>
            <a:endParaRPr lang="en-AU" dirty="0">
              <a:latin typeface="Public Sans"/>
            </a:endParaRPr>
          </a:p>
          <a:p>
            <a:pPr>
              <a:defRPr/>
            </a:pPr>
            <a:r>
              <a:rPr lang="en-GB" dirty="0">
                <a:latin typeface="Public Sans"/>
              </a:rPr>
              <a:t>[CLICK] Through the artworld concepts, students develop an understanding of the ways subject matter and ideas about the world are represented in artworks and how artists communicate ideas to audiences. Making, appreciating and exhibiting art through the lens of the artworld concepts adds depth and rigour to student learning in visual arts. Students are encouraged to consider the context in which art is made and viewed and see themselves as artists. It is important for students to be aware of the way in which their own context influences the way they make, view and interpret art. </a:t>
            </a:r>
          </a:p>
          <a:p>
            <a:pPr>
              <a:defRPr/>
            </a:pPr>
            <a:endParaRPr lang="en-GB" dirty="0">
              <a:latin typeface="Public Sans"/>
            </a:endParaRPr>
          </a:p>
          <a:p>
            <a:pPr>
              <a:defRPr/>
            </a:pPr>
            <a:r>
              <a:rPr lang="en-AU" dirty="0">
                <a:latin typeface="Public Sans"/>
              </a:rPr>
              <a:t>[NEXT SLIDE]</a:t>
            </a:r>
            <a:endParaRPr lang="en-GB" dirty="0">
              <a:latin typeface="Public Sans"/>
            </a:endParaRPr>
          </a:p>
          <a:p>
            <a:pPr>
              <a:defRPr/>
            </a:pPr>
            <a:endParaRPr lang="en-GB" dirty="0">
              <a:latin typeface="Public Sans"/>
            </a:endParaRPr>
          </a:p>
        </p:txBody>
      </p:sp>
      <p:sp>
        <p:nvSpPr>
          <p:cNvPr id="4" name="Slide Number Placeholder 3"/>
          <p:cNvSpPr>
            <a:spLocks noGrp="1"/>
          </p:cNvSpPr>
          <p:nvPr>
            <p:ph type="sldNum" sz="quarter" idx="5"/>
          </p:nvPr>
        </p:nvSpPr>
        <p:spPr/>
        <p:txBody>
          <a:bodyPr/>
          <a:lstStyle/>
          <a:p>
            <a:fld id="{C273A117-CFBF-4B51-BFA9-F51A42E28C6C}" type="slidenum">
              <a:rPr lang="en-AU" smtClean="0"/>
              <a:t>19</a:t>
            </a:fld>
            <a:endParaRPr lang="en-AU"/>
          </a:p>
        </p:txBody>
      </p:sp>
    </p:spTree>
    <p:extLst>
      <p:ext uri="{BB962C8B-B14F-4D97-AF65-F5344CB8AC3E}">
        <p14:creationId xmlns:p14="http://schemas.microsoft.com/office/powerpoint/2010/main" val="420067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a:ln>
                  <a:noFill/>
                </a:ln>
                <a:solidFill>
                  <a:prstClr val="black"/>
                </a:solidFill>
                <a:effectLst/>
                <a:uLnTx/>
                <a:uFillTx/>
                <a:latin typeface="Public Sans"/>
                <a:cs typeface="Calibri"/>
              </a:rPr>
              <a:t>2. Purpose: </a:t>
            </a:r>
            <a:r>
              <a:rPr lang="en-AU" b="0" i="0" u="none" strike="noStrike" kern="1200" cap="none" spc="0" normalizeH="0" baseline="0" noProof="0">
                <a:ln>
                  <a:noFill/>
                </a:ln>
                <a:solidFill>
                  <a:prstClr val="black"/>
                </a:solidFill>
                <a:effectLst/>
                <a:uLnTx/>
                <a:uFillTx/>
                <a:latin typeface="Public Sans"/>
                <a:cs typeface="Calibri"/>
              </a:rPr>
              <a:t>Acknowledgement of Country</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a:ln>
                  <a:noFill/>
                </a:ln>
                <a:solidFill>
                  <a:prstClr val="black"/>
                </a:solidFill>
                <a:effectLst/>
                <a:uLnTx/>
                <a:uFillTx/>
                <a:latin typeface="Public Sans"/>
                <a:cs typeface="Calibri"/>
              </a:rPr>
              <a:t>Time: </a:t>
            </a:r>
            <a:r>
              <a:rPr lang="en-AU" b="0" i="0" u="none" strike="noStrike" kern="1200" cap="none" spc="0" normalizeH="0" baseline="0" noProof="0">
                <a:ln>
                  <a:noFill/>
                </a:ln>
                <a:solidFill>
                  <a:prstClr val="black"/>
                </a:solidFill>
                <a:effectLst/>
                <a:uLnTx/>
                <a:uFillTx/>
                <a:latin typeface="Public Sans"/>
                <a:cs typeface="Calibri"/>
              </a:rPr>
              <a:t>30 sec</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a:ln>
                  <a:noFill/>
                </a:ln>
                <a:solidFill>
                  <a:prstClr val="black"/>
                </a:solidFill>
                <a:effectLst/>
                <a:uLnTx/>
                <a:uFillTx/>
                <a:latin typeface="Public Sans"/>
                <a:cs typeface="Calibri"/>
              </a:rPr>
              <a:t>Presenter notes:</a:t>
            </a: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solidFill>
                  <a:srgbClr val="333333"/>
                </a:solidFill>
                <a:effectLst/>
                <a:latin typeface="Public Sans" pitchFamily="2" charset="0"/>
              </a:rPr>
              <a:t>I would like to pay my respect and acknowledge the Ongoing Custodians of the lands on which we meet. I pay respect to Elders past and present and extend that respect to other Aboriginal and Torres Strait people with us here today.</a:t>
            </a:r>
            <a:endParaRPr lang="en-AU" b="0" i="0" u="none" strike="noStrike" kern="1200" cap="none" spc="0" normalizeH="0" baseline="0" noProof="0">
              <a:ln>
                <a:noFill/>
              </a:ln>
              <a:solidFill>
                <a:prstClr val="black"/>
              </a:solidFill>
              <a:effectLst/>
              <a:uLnTx/>
              <a:uFillTx/>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a:ln>
                <a:noFill/>
              </a:ln>
              <a:solidFill>
                <a:prstClr val="black"/>
              </a:solidFill>
              <a:effectLst/>
              <a:uLnTx/>
              <a:uFillTx/>
              <a:latin typeface="Public Sans"/>
              <a:cs typeface="Calibri"/>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8178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20. Purpose</a:t>
            </a:r>
            <a:r>
              <a:rPr lang="en-AU" sz="1200" b="1" dirty="0">
                <a:latin typeface="Public Sans"/>
              </a:rPr>
              <a:t>: </a:t>
            </a:r>
            <a:r>
              <a:rPr lang="en-AU" sz="1200" b="0" dirty="0">
                <a:latin typeface="Public Sans"/>
              </a:rPr>
              <a:t>To identify where participants can locate teaching advice for artworld concepts.</a:t>
            </a:r>
          </a:p>
          <a:p>
            <a:endParaRPr lang="en-US" dirty="0">
              <a:latin typeface="Public Sans" pitchFamily="2" charset="0"/>
              <a:ea typeface="Calibri"/>
              <a:cs typeface="Calibri"/>
            </a:endParaRPr>
          </a:p>
          <a:p>
            <a:r>
              <a:rPr lang="en-AU" sz="1200" b="1" dirty="0">
                <a:latin typeface="Public Sans"/>
              </a:rPr>
              <a:t>Time: </a:t>
            </a:r>
            <a:r>
              <a:rPr lang="en-AU" sz="1200" b="0" dirty="0">
                <a:latin typeface="Public Sans"/>
              </a:rPr>
              <a:t>1 min</a:t>
            </a:r>
          </a:p>
          <a:p>
            <a:endParaRPr lang="en-AU" sz="1200" b="1" dirty="0">
              <a:latin typeface="Public Sans" pitchFamily="2" charset="0"/>
            </a:endParaRPr>
          </a:p>
          <a:p>
            <a:r>
              <a:rPr lang="en-US" b="1" dirty="0">
                <a:latin typeface="Public Sans"/>
              </a:rPr>
              <a:t>Presenter notes:</a:t>
            </a:r>
          </a:p>
          <a:p>
            <a:endParaRPr lang="en-US" b="1" dirty="0">
              <a:latin typeface="Public Sans"/>
            </a:endParaRPr>
          </a:p>
          <a:p>
            <a:r>
              <a:rPr lang="en-AU" b="0" i="0" dirty="0">
                <a:solidFill>
                  <a:srgbClr val="000000"/>
                </a:solidFill>
                <a:effectLst/>
                <a:latin typeface="Public Sans"/>
              </a:rPr>
              <a:t>We will now explore the syllabus to identify where we can find </a:t>
            </a:r>
            <a:r>
              <a:rPr lang="en-AU" dirty="0">
                <a:solidFill>
                  <a:srgbClr val="000000"/>
                </a:solidFill>
                <a:latin typeface="Public Sans"/>
              </a:rPr>
              <a:t>further information to support teacher understanding about the artworld </a:t>
            </a:r>
            <a:r>
              <a:rPr lang="en-AU" b="0" i="0" dirty="0">
                <a:solidFill>
                  <a:srgbClr val="000000"/>
                </a:solidFill>
                <a:effectLst/>
                <a:latin typeface="Public Sans"/>
              </a:rPr>
              <a:t>concepts</a:t>
            </a:r>
            <a:r>
              <a:rPr lang="en-AU" dirty="0">
                <a:solidFill>
                  <a:srgbClr val="000000"/>
                </a:solidFill>
                <a:latin typeface="Public Sans"/>
              </a:rPr>
              <a:t>.</a:t>
            </a:r>
            <a:endParaRPr lang="en-AU" b="0" i="0" dirty="0">
              <a:solidFill>
                <a:srgbClr val="000000"/>
              </a:solidFill>
              <a:effectLst/>
              <a:latin typeface="Public Sans" pitchFamily="2" charset="0"/>
            </a:endParaRPr>
          </a:p>
          <a:p>
            <a:endParaRPr lang="en-AU" dirty="0">
              <a:solidFill>
                <a:srgbClr val="000000"/>
              </a:solidFill>
              <a:latin typeface="Public Sans" pitchFamily="2" charset="0"/>
              <a:ea typeface="Roboto"/>
              <a:cs typeface="Roboto"/>
            </a:endParaRPr>
          </a:p>
          <a:p>
            <a:r>
              <a:rPr lang="en-AU" sz="1600" b="0" dirty="0">
                <a:latin typeface="Public Sans"/>
              </a:rPr>
              <a:t>[CLICK] </a:t>
            </a:r>
            <a:r>
              <a:rPr lang="en-AU" b="0" i="0" dirty="0">
                <a:solidFill>
                  <a:srgbClr val="000000"/>
                </a:solidFill>
                <a:effectLst/>
                <a:latin typeface="Public Sans"/>
              </a:rPr>
              <a:t>The teaching advice includes valuable information about artworld concepts</a:t>
            </a:r>
            <a:r>
              <a:rPr lang="en-AU" dirty="0">
                <a:solidFill>
                  <a:srgbClr val="000000"/>
                </a:solidFill>
                <a:latin typeface="Public Sans"/>
              </a:rPr>
              <a:t> to support teaching and learning.</a:t>
            </a:r>
            <a:endParaRPr lang="en-AU" dirty="0"/>
          </a:p>
          <a:p>
            <a:br>
              <a:rPr lang="en-AU" b="0" i="0" dirty="0">
                <a:effectLst/>
                <a:latin typeface="Public Sans" pitchFamily="2" charset="0"/>
              </a:rPr>
            </a:br>
            <a:r>
              <a:rPr lang="en-AU" sz="1600" b="0" dirty="0">
                <a:latin typeface="Public Sans"/>
              </a:rPr>
              <a:t>[CLICK] </a:t>
            </a:r>
            <a:r>
              <a:rPr lang="en-AU" b="0" i="0" dirty="0">
                <a:solidFill>
                  <a:srgbClr val="000000"/>
                </a:solidFill>
                <a:effectLst/>
                <a:latin typeface="Public Sans"/>
              </a:rPr>
              <a:t>It also includes </a:t>
            </a:r>
            <a:r>
              <a:rPr lang="en-AU" dirty="0">
                <a:solidFill>
                  <a:srgbClr val="000000"/>
                </a:solidFill>
                <a:latin typeface="Public Sans"/>
              </a:rPr>
              <a:t>key questions and </a:t>
            </a:r>
            <a:r>
              <a:rPr lang="en-AU" b="0" i="0" dirty="0">
                <a:solidFill>
                  <a:srgbClr val="000000"/>
                </a:solidFill>
                <a:effectLst/>
                <a:latin typeface="Public Sans"/>
              </a:rPr>
              <a:t>vocabulary examples. </a:t>
            </a:r>
            <a:endParaRPr lang="en-AU" b="0" i="0" dirty="0">
              <a:solidFill>
                <a:srgbClr val="000000"/>
              </a:solidFill>
              <a:effectLst/>
              <a:latin typeface="Public Sans" pitchFamily="2" charset="0"/>
            </a:endParaRPr>
          </a:p>
          <a:p>
            <a:endParaRPr lang="en-AU" dirty="0">
              <a:solidFill>
                <a:srgbClr val="000000"/>
              </a:solidFill>
              <a:latin typeface="Public Sans"/>
            </a:endParaRPr>
          </a:p>
          <a:p>
            <a:r>
              <a:rPr lang="en-AU" b="0" i="0" dirty="0">
                <a:solidFill>
                  <a:srgbClr val="000000"/>
                </a:solidFill>
                <a:effectLst/>
                <a:latin typeface="Public Sans"/>
              </a:rPr>
              <a:t>In </a:t>
            </a:r>
            <a:r>
              <a:rPr lang="en-AU" dirty="0">
                <a:solidFill>
                  <a:srgbClr val="000000"/>
                </a:solidFill>
                <a:latin typeface="Public Sans"/>
              </a:rPr>
              <a:t>the </a:t>
            </a:r>
            <a:r>
              <a:rPr lang="en-AU" b="0" i="0" dirty="0">
                <a:solidFill>
                  <a:srgbClr val="000000"/>
                </a:solidFill>
                <a:effectLst/>
                <a:latin typeface="Public Sans"/>
              </a:rPr>
              <a:t>next part of the session, we will </a:t>
            </a:r>
            <a:r>
              <a:rPr lang="en-AU" dirty="0">
                <a:solidFill>
                  <a:srgbClr val="000000"/>
                </a:solidFill>
                <a:latin typeface="Public Sans"/>
              </a:rPr>
              <a:t>model </a:t>
            </a:r>
            <a:r>
              <a:rPr lang="en-AU" b="0" i="0" dirty="0">
                <a:solidFill>
                  <a:srgbClr val="000000"/>
                </a:solidFill>
                <a:effectLst/>
                <a:latin typeface="Public Sans"/>
              </a:rPr>
              <a:t>how</a:t>
            </a:r>
            <a:r>
              <a:rPr lang="en-AU" dirty="0">
                <a:solidFill>
                  <a:srgbClr val="000000"/>
                </a:solidFill>
                <a:latin typeface="Public Sans"/>
              </a:rPr>
              <a:t> the elements and artworld concepts can be used to support teaching and learning in visual arts.</a:t>
            </a:r>
            <a:endParaRPr lang="en-AU" b="0" i="0" dirty="0">
              <a:solidFill>
                <a:srgbClr val="000000"/>
              </a:solidFill>
              <a:effectLst/>
              <a:latin typeface="Public Sans"/>
            </a:endParaRPr>
          </a:p>
          <a:p>
            <a:pPr algn="l"/>
            <a:endParaRPr lang="en-AU" b="0" i="0" dirty="0">
              <a:solidFill>
                <a:srgbClr val="000000"/>
              </a:solidFill>
              <a:effectLst/>
              <a:latin typeface="Public Sans" pitchFamily="2" charset="0"/>
            </a:endParaRPr>
          </a:p>
          <a:p>
            <a:pPr algn="l"/>
            <a:r>
              <a:rPr lang="en-AU" b="0" i="0" dirty="0">
                <a:solidFill>
                  <a:srgbClr val="000000"/>
                </a:solidFill>
                <a:effectLst/>
                <a:latin typeface="Public Sans"/>
              </a:rPr>
              <a:t>[NEXT SLIDE]</a:t>
            </a:r>
          </a:p>
        </p:txBody>
      </p:sp>
      <p:sp>
        <p:nvSpPr>
          <p:cNvPr id="4" name="Slide Number Placeholder 3"/>
          <p:cNvSpPr>
            <a:spLocks noGrp="1"/>
          </p:cNvSpPr>
          <p:nvPr>
            <p:ph type="sldNum" sz="quarter" idx="5"/>
          </p:nvPr>
        </p:nvSpPr>
        <p:spPr/>
        <p:txBody>
          <a:bodyPr/>
          <a:lstStyle/>
          <a:p>
            <a:fld id="{C273A117-CFBF-4B51-BFA9-F51A42E28C6C}" type="slidenum">
              <a:rPr lang="en-AU" smtClean="0"/>
              <a:t>20</a:t>
            </a:fld>
            <a:endParaRPr lang="en-AU"/>
          </a:p>
        </p:txBody>
      </p:sp>
    </p:spTree>
    <p:extLst>
      <p:ext uri="{BB962C8B-B14F-4D97-AF65-F5344CB8AC3E}">
        <p14:creationId xmlns:p14="http://schemas.microsoft.com/office/powerpoint/2010/main" val="1624615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200" b="1" dirty="0">
                <a:latin typeface="Public Sans"/>
              </a:rPr>
              <a:t>21. Purpose: </a:t>
            </a:r>
            <a:r>
              <a:rPr lang="en-AU" sz="1200" b="0" dirty="0">
                <a:latin typeface="Public Sans"/>
              </a:rPr>
              <a:t>To explore how the </a:t>
            </a:r>
            <a:r>
              <a:rPr lang="en-AU" sz="1200" dirty="0">
                <a:latin typeface="Public Sans"/>
              </a:rPr>
              <a:t>elements and artworld</a:t>
            </a:r>
            <a:r>
              <a:rPr lang="en-AU" sz="1200" b="0" dirty="0">
                <a:latin typeface="Public Sans"/>
              </a:rPr>
              <a:t> concepts can be used in practice when </a:t>
            </a:r>
            <a:r>
              <a:rPr lang="en-AU" sz="1200" dirty="0">
                <a:latin typeface="Public Sans"/>
              </a:rPr>
              <a:t>appreciating artworks</a:t>
            </a:r>
            <a:r>
              <a:rPr lang="en-AU" sz="1200" b="0" dirty="0">
                <a:latin typeface="Public Sans"/>
              </a:rPr>
              <a:t>.</a:t>
            </a:r>
            <a:endParaRPr lang="en-AU" sz="1200" dirty="0">
              <a:latin typeface="Public Sans"/>
            </a:endParaRPr>
          </a:p>
          <a:p>
            <a:pPr defTabSz="1219170">
              <a:defRPr/>
            </a:pPr>
            <a:endParaRPr lang="en-AU" dirty="0"/>
          </a:p>
          <a:p>
            <a:pPr>
              <a:defRPr/>
            </a:pPr>
            <a:r>
              <a:rPr lang="en-AU" b="1" dirty="0">
                <a:latin typeface="Public Sans"/>
              </a:rPr>
              <a:t>Time: </a:t>
            </a:r>
            <a:r>
              <a:rPr lang="en-AU" b="0" dirty="0">
                <a:latin typeface="Public Sans"/>
              </a:rPr>
              <a:t>4 mins</a:t>
            </a:r>
            <a:endParaRPr lang="en-US" b="0" dirty="0"/>
          </a:p>
          <a:p>
            <a:pPr defTabSz="1219170">
              <a:defRPr/>
            </a:pPr>
            <a:endParaRPr lang="en-AU" dirty="0"/>
          </a:p>
          <a:p>
            <a:pPr defTabSz="1219170">
              <a:defRPr/>
            </a:pPr>
            <a:r>
              <a:rPr lang="en-AU" b="1" dirty="0">
                <a:latin typeface="Public Sans"/>
              </a:rPr>
              <a:t>Presenter notes: </a:t>
            </a:r>
          </a:p>
          <a:p>
            <a:pPr>
              <a:defRPr/>
            </a:pPr>
            <a:r>
              <a:rPr lang="en-AU" dirty="0">
                <a:latin typeface="Public Sans"/>
              </a:rPr>
              <a:t>We will now examine how the elements and</a:t>
            </a:r>
            <a:r>
              <a:rPr lang="en-GB" dirty="0">
                <a:latin typeface="Public Sans"/>
              </a:rPr>
              <a:t> artworld concepts can be used in practice. Let's start with the syllabus content. </a:t>
            </a:r>
            <a:r>
              <a:rPr lang="en-AU" dirty="0">
                <a:latin typeface="Public Sans"/>
              </a:rPr>
              <a:t>This makes clear what students are expected to know, understand and do. </a:t>
            </a:r>
            <a:endParaRPr lang="en-US" dirty="0">
              <a:latin typeface="Public Sans"/>
            </a:endParaRPr>
          </a:p>
          <a:p>
            <a:pPr>
              <a:defRPr/>
            </a:pPr>
            <a:endParaRPr lang="en-AU" dirty="0">
              <a:latin typeface="Public Sans"/>
            </a:endParaRPr>
          </a:p>
          <a:p>
            <a:pPr>
              <a:defRPr/>
            </a:pPr>
            <a:r>
              <a:rPr lang="en-AU" dirty="0">
                <a:latin typeface="Public Sans"/>
              </a:rPr>
              <a:t>[CLICK] We have selected some Stage 3 content points from the Appreciating content group to inform the focus of our art appreciation.  </a:t>
            </a:r>
            <a:endParaRPr lang="en-US" dirty="0">
              <a:latin typeface="Public Sans"/>
            </a:endParaRPr>
          </a:p>
          <a:p>
            <a:pPr>
              <a:defRPr/>
            </a:pPr>
            <a:endParaRPr lang="en-AU" dirty="0"/>
          </a:p>
          <a:p>
            <a:pPr>
              <a:defRPr/>
            </a:pPr>
            <a:r>
              <a:rPr lang="en-AU" dirty="0">
                <a:latin typeface="Public Sans"/>
              </a:rPr>
              <a:t>In the classroom, we would model and scaffold an analysis of an example artwork by discussing the relevant contexts of the artwork, artist, audience and world. </a:t>
            </a:r>
            <a:endParaRPr lang="en-US" dirty="0">
              <a:latin typeface="Public Sans"/>
            </a:endParaRPr>
          </a:p>
          <a:p>
            <a:pPr>
              <a:defRPr/>
            </a:pPr>
            <a:endParaRPr lang="en-AU" dirty="0">
              <a:latin typeface="Public Sans"/>
            </a:endParaRPr>
          </a:p>
          <a:p>
            <a:pPr>
              <a:defRPr/>
            </a:pPr>
            <a:r>
              <a:rPr lang="en-AU" dirty="0">
                <a:latin typeface="Public Sans"/>
              </a:rPr>
              <a:t>[CLICK] For this example, we are using </a:t>
            </a:r>
            <a:r>
              <a:rPr lang="en-AU" i="1" dirty="0">
                <a:latin typeface="Public Sans"/>
              </a:rPr>
              <a:t>Ballarat, My Country</a:t>
            </a:r>
            <a:r>
              <a:rPr lang="en-AU" dirty="0">
                <a:latin typeface="Public Sans"/>
              </a:rPr>
              <a:t> by Marlene Gilson, which is on display at the Art Gallery of NSW. We can't display the image in this slide deck, due to copyright restrictions, however if you scan the QR code, it will take you to the Art Gallery of NSW Website, where you can view the artwork. Take a moment to observe the artwork. What do you notice?</a:t>
            </a:r>
            <a:endParaRPr lang="en-AU" dirty="0"/>
          </a:p>
          <a:p>
            <a:pPr>
              <a:defRPr/>
            </a:pPr>
            <a:endParaRPr lang="en-AU" i="1" dirty="0">
              <a:latin typeface="Public Sans"/>
            </a:endParaRPr>
          </a:p>
          <a:p>
            <a:pPr>
              <a:defRPr/>
            </a:pPr>
            <a:r>
              <a:rPr lang="en-AU" i="1" dirty="0">
                <a:latin typeface="Public Sans"/>
              </a:rPr>
              <a:t>[Provide time for participants to share their observations.]</a:t>
            </a:r>
            <a:endParaRPr lang="en-AU" dirty="0"/>
          </a:p>
          <a:p>
            <a:pPr defTabSz="1219170">
              <a:defRPr/>
            </a:pPr>
            <a:endParaRPr lang="en-AU" dirty="0"/>
          </a:p>
          <a:p>
            <a:pPr>
              <a:defRPr/>
            </a:pPr>
            <a:r>
              <a:rPr lang="en-AU" dirty="0">
                <a:latin typeface="Public Sans"/>
              </a:rPr>
              <a:t>By sharing background information about artworks, artists and the world they are representing, teachers can support students can gain a deeper understanding of why artists have made particular choices and how meaning can be shared through artworks. For example:</a:t>
            </a:r>
          </a:p>
          <a:p>
            <a:pPr defTabSz="1219170">
              <a:defRPr/>
            </a:pPr>
            <a:endParaRPr lang="en-AU" dirty="0"/>
          </a:p>
          <a:p>
            <a:pPr marL="285750" indent="-285750" defTabSz="1219170">
              <a:buFont typeface="Arial"/>
              <a:buChar char="•"/>
              <a:defRPr/>
            </a:pPr>
            <a:r>
              <a:rPr lang="en-AU" dirty="0">
                <a:latin typeface="Public Sans"/>
              </a:rPr>
              <a:t>Marlene Gilson is a </a:t>
            </a:r>
            <a:r>
              <a:rPr lang="en-AU" dirty="0" err="1">
                <a:latin typeface="Public Sans"/>
              </a:rPr>
              <a:t>Wathaurung</a:t>
            </a:r>
            <a:r>
              <a:rPr lang="en-AU" dirty="0">
                <a:latin typeface="Public Sans"/>
              </a:rPr>
              <a:t> artist known for her storytelling style of painting. Her work challenges the dominant versions of Australia’s history by re-inserting Aboriginal voices and perspectives that have often been left out.</a:t>
            </a:r>
          </a:p>
          <a:p>
            <a:pPr marL="285750" indent="-285750" defTabSz="1219170">
              <a:buFont typeface="Arial"/>
              <a:buChar char="•"/>
              <a:defRPr/>
            </a:pPr>
            <a:r>
              <a:rPr lang="en-AU" dirty="0">
                <a:latin typeface="Public Sans"/>
              </a:rPr>
              <a:t>In this painting, Marlene shares stories passed down through her family—focusing on life on Country during the gold rush. </a:t>
            </a:r>
          </a:p>
          <a:p>
            <a:pPr marL="285750" indent="-285750" defTabSz="1219170">
              <a:buFont typeface="Arial"/>
              <a:buChar char="•"/>
              <a:defRPr/>
            </a:pPr>
            <a:r>
              <a:rPr lang="en-AU" dirty="0">
                <a:latin typeface="Public Sans"/>
              </a:rPr>
              <a:t>Marlene's paintings are rich in detail and symbolism. In this work, she includes real people, places, and events—like John Ah Loo’s restaurant, the Cobb and Co coaches, Chinese market gardens, Aboriginal families, and even small touches like a woman harvesting </a:t>
            </a:r>
            <a:r>
              <a:rPr lang="en-AU" dirty="0" err="1">
                <a:latin typeface="Public Sans"/>
              </a:rPr>
              <a:t>murnong</a:t>
            </a:r>
            <a:r>
              <a:rPr lang="en-AU" dirty="0">
                <a:latin typeface="Public Sans"/>
              </a:rPr>
              <a:t> daisies. These details carry cultural and historical significance, highlighting stories often left out of history.</a:t>
            </a:r>
          </a:p>
          <a:p>
            <a:pPr defTabSz="1219170">
              <a:defRPr/>
            </a:pPr>
            <a:endParaRPr lang="en-AU" dirty="0"/>
          </a:p>
          <a:p>
            <a:pPr>
              <a:defRPr/>
            </a:pPr>
            <a:r>
              <a:rPr lang="en-AU" dirty="0">
                <a:latin typeface="Public Sans"/>
              </a:rPr>
              <a:t>There are also strong connections to HSIE, particularly the gold rush and its impact on colonial life in Australia.</a:t>
            </a:r>
          </a:p>
          <a:p>
            <a:pPr defTabSz="1219170">
              <a:defRPr/>
            </a:pPr>
            <a:endParaRPr lang="en-AU" dirty="0"/>
          </a:p>
          <a:p>
            <a:pPr defTabSz="1219170">
              <a:defRPr/>
            </a:pPr>
            <a:r>
              <a:rPr lang="en-AU" dirty="0">
                <a:latin typeface="Public Sans"/>
              </a:rPr>
              <a:t>This is a great example of how creative arts can connect with broader curriculum learning while deepening students’ understanding of history, culture, and artistic practice.</a:t>
            </a:r>
          </a:p>
          <a:p>
            <a:pPr defTabSz="1219170">
              <a:defRPr/>
            </a:pPr>
            <a:endParaRPr lang="en-AU" dirty="0"/>
          </a:p>
          <a:p>
            <a:pPr>
              <a:defRPr/>
            </a:pPr>
            <a:r>
              <a:rPr lang="en-US" dirty="0">
                <a:latin typeface="Public Sans"/>
              </a:rPr>
              <a:t>[NEXT SLIDE] </a:t>
            </a:r>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586627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79148-A6C1-DCCB-2B19-9F5596B07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61BAF-7C36-8415-54E2-B9E95CDBF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C0361-1AA8-A071-BB0D-DF812FC39F6E}"/>
              </a:ext>
            </a:extLst>
          </p:cNvPr>
          <p:cNvSpPr>
            <a:spLocks noGrp="1"/>
          </p:cNvSpPr>
          <p:nvPr>
            <p:ph type="body" idx="1"/>
          </p:nvPr>
        </p:nvSpPr>
        <p:spPr/>
        <p:txBody>
          <a:bodyPr/>
          <a:lstStyle/>
          <a:p>
            <a:pPr>
              <a:defRPr/>
            </a:pPr>
            <a:r>
              <a:rPr lang="en-AU" sz="1200" b="1" dirty="0">
                <a:latin typeface="Public Sans"/>
              </a:rPr>
              <a:t>22. Purpose: </a:t>
            </a:r>
            <a:r>
              <a:rPr lang="en-AU" sz="1200" b="0" dirty="0">
                <a:latin typeface="Public Sans"/>
              </a:rPr>
              <a:t>To explore how the artworld concepts can be used in practice when analysing an artwork.</a:t>
            </a:r>
            <a:endParaRPr lang="en-AU" sz="120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200" kern="100" dirty="0">
              <a:effectLst/>
              <a:latin typeface="Public Sans" pitchFamily="2" charset="0"/>
              <a:ea typeface="Calibri" panose="020F0502020204030204" pitchFamily="34" charset="0"/>
              <a:cs typeface="Times New Roman" panose="02020603050405020304" pitchFamily="18" charset="0"/>
            </a:endParaRPr>
          </a:p>
          <a:p>
            <a:pPr>
              <a:defRPr/>
            </a:pPr>
            <a:r>
              <a:rPr lang="en-AU" b="1" kern="100" dirty="0">
                <a:latin typeface="Public Sans"/>
              </a:rPr>
              <a:t>Time: </a:t>
            </a:r>
            <a:r>
              <a:rPr lang="en-AU" kern="100" dirty="0">
                <a:latin typeface="Public Sans"/>
              </a:rPr>
              <a:t>3 mins</a:t>
            </a:r>
            <a:endParaRPr lang="en-US" kern="100" dirty="0"/>
          </a:p>
          <a:p>
            <a:pPr defTabSz="1219170">
              <a:defRPr/>
            </a:pPr>
            <a:endParaRPr lang="en-AU" kern="100" dirty="0"/>
          </a:p>
          <a:p>
            <a:pPr defTabSz="1219170">
              <a:defRPr/>
            </a:pPr>
            <a:r>
              <a:rPr lang="en-AU" b="1" kern="100" dirty="0">
                <a:latin typeface="Public Sans"/>
              </a:rPr>
              <a:t>Presenter notes: </a:t>
            </a:r>
            <a:endParaRPr lang="en-AU" dirty="0">
              <a:latin typeface="Public Sans"/>
            </a:endParaRPr>
          </a:p>
          <a:p>
            <a:pPr defTabSz="1219170">
              <a:defRPr/>
            </a:pPr>
            <a:endParaRPr lang="en-AU" kern="100" dirty="0"/>
          </a:p>
          <a:p>
            <a:pPr>
              <a:defRPr/>
            </a:pPr>
            <a:r>
              <a:rPr lang="en-AU" kern="100" dirty="0">
                <a:latin typeface="Public Sans"/>
              </a:rPr>
              <a:t>Visible thinking routines like See, Think, Feel</a:t>
            </a:r>
            <a:r>
              <a:rPr lang="en-AU" kern="100" dirty="0">
                <a:effectLst/>
                <a:latin typeface="Public Sans"/>
              </a:rPr>
              <a:t>, </a:t>
            </a:r>
            <a:r>
              <a:rPr lang="en-AU" kern="100" dirty="0">
                <a:latin typeface="Public Sans"/>
              </a:rPr>
              <a:t>Wonder, combined with effective questioning, encourage </a:t>
            </a:r>
            <a:r>
              <a:rPr lang="en-AU" kern="100" dirty="0">
                <a:effectLst/>
                <a:latin typeface="Public Sans"/>
              </a:rPr>
              <a:t>students </a:t>
            </a:r>
            <a:r>
              <a:rPr lang="en-AU" kern="100" dirty="0">
                <a:latin typeface="Public Sans"/>
              </a:rPr>
              <a:t>to analyse artworks and interpret </a:t>
            </a:r>
            <a:r>
              <a:rPr lang="en-AU" kern="100" dirty="0">
                <a:effectLst/>
                <a:latin typeface="Public Sans"/>
              </a:rPr>
              <a:t>meaning </a:t>
            </a:r>
            <a:r>
              <a:rPr lang="en-AU" kern="100" dirty="0">
                <a:latin typeface="Public Sans"/>
              </a:rPr>
              <a:t>through the lens of the elements and artworld concepts</a:t>
            </a:r>
            <a:r>
              <a:rPr lang="en-AU" kern="100" dirty="0">
                <a:effectLst/>
                <a:latin typeface="Public Sans"/>
              </a:rPr>
              <a:t>.</a:t>
            </a:r>
            <a:r>
              <a:rPr lang="en-AU" kern="100" dirty="0">
                <a:latin typeface="Public Sans"/>
              </a:rPr>
              <a:t> In a classroom context, you could use background knowledge of the artwork, artist, world and audience and 'Think-</a:t>
            </a:r>
            <a:r>
              <a:rPr lang="en-AU" kern="100" dirty="0" err="1">
                <a:latin typeface="Public Sans"/>
              </a:rPr>
              <a:t>alouds</a:t>
            </a:r>
            <a:r>
              <a:rPr lang="en-AU" kern="100" dirty="0">
                <a:latin typeface="Public Sans"/>
              </a:rPr>
              <a:t>' to scaffold analysis of the artwork. </a:t>
            </a:r>
            <a:endParaRPr lang="en-AU" dirty="0">
              <a:latin typeface="Public Sans"/>
            </a:endParaRPr>
          </a:p>
          <a:p>
            <a:pPr>
              <a:defRPr/>
            </a:pPr>
            <a:endParaRPr lang="en-AU" kern="100" dirty="0">
              <a:latin typeface="Public Sans"/>
            </a:endParaRPr>
          </a:p>
          <a:p>
            <a:pPr>
              <a:defRPr/>
            </a:pPr>
            <a:r>
              <a:rPr lang="en-AU" kern="100" dirty="0">
                <a:latin typeface="Public Sans"/>
              </a:rPr>
              <a:t>Take a moment to read the example questions. In the brackets, you will see each of the artworld concepts that are related to the questions.</a:t>
            </a:r>
            <a:endParaRPr lang="en-AU" dirty="0">
              <a:latin typeface="Public Sans"/>
            </a:endParaRPr>
          </a:p>
          <a:p>
            <a:pPr>
              <a:defRPr/>
            </a:pPr>
            <a:endParaRPr lang="en-AU" kern="100" dirty="0">
              <a:latin typeface="Public Sans"/>
            </a:endParaRPr>
          </a:p>
          <a:p>
            <a:pPr>
              <a:defRPr/>
            </a:pPr>
            <a:r>
              <a:rPr lang="en-AU" i="1" kern="100" dirty="0">
                <a:latin typeface="Public Sans"/>
              </a:rPr>
              <a:t>[Pause - 30 seconds to allow the group to read the questions] </a:t>
            </a:r>
            <a:r>
              <a:rPr lang="en-AU" kern="100" dirty="0">
                <a:latin typeface="Public Sans"/>
              </a:rPr>
              <a:t> </a:t>
            </a:r>
            <a:endParaRPr lang="en-AU" dirty="0">
              <a:latin typeface="Public Sans"/>
            </a:endParaRPr>
          </a:p>
          <a:p>
            <a:pPr>
              <a:defRPr/>
            </a:pPr>
            <a:endParaRPr lang="en-AU" kern="100" dirty="0">
              <a:latin typeface="Public Sans"/>
            </a:endParaRPr>
          </a:p>
          <a:p>
            <a:pPr>
              <a:defRPr/>
            </a:pPr>
            <a:r>
              <a:rPr lang="en-AU" kern="100" dirty="0">
                <a:latin typeface="Public Sans"/>
              </a:rPr>
              <a:t>When discussing artworks with students, the </a:t>
            </a:r>
            <a:r>
              <a:rPr lang="en-AU" b="1" kern="100" dirty="0">
                <a:latin typeface="Public Sans"/>
              </a:rPr>
              <a:t>artist's intention</a:t>
            </a:r>
            <a:r>
              <a:rPr lang="en-AU" kern="100" dirty="0">
                <a:latin typeface="Public Sans"/>
              </a:rPr>
              <a:t> must be represented. It is important that we consider and understand the </a:t>
            </a:r>
            <a:r>
              <a:rPr lang="en-AU" b="1" kern="100" dirty="0">
                <a:latin typeface="Public Sans"/>
              </a:rPr>
              <a:t>lens we bring</a:t>
            </a:r>
            <a:r>
              <a:rPr lang="en-AU" kern="100" dirty="0">
                <a:latin typeface="Public Sans"/>
              </a:rPr>
              <a:t> to viewing and interpreting art. Similarly, it is important that we encourage students to consider their context and how this may influence the way they view and interpret art. This analysis of a chosen artwork is part of the creative process. Making art then springboards from this, ensuring that the focus is on </a:t>
            </a:r>
            <a:r>
              <a:rPr lang="en-AU" b="1" kern="100" dirty="0">
                <a:latin typeface="Public Sans"/>
              </a:rPr>
              <a:t>creating</a:t>
            </a:r>
            <a:r>
              <a:rPr lang="en-AU" kern="100" dirty="0">
                <a:latin typeface="Public Sans"/>
              </a:rPr>
              <a:t> art - </a:t>
            </a:r>
            <a:r>
              <a:rPr lang="en-AU" b="1" kern="100" dirty="0">
                <a:latin typeface="Public Sans"/>
              </a:rPr>
              <a:t>not replication or imitation</a:t>
            </a:r>
            <a:r>
              <a:rPr lang="en-AU" kern="100" dirty="0">
                <a:latin typeface="Public Sans"/>
              </a:rPr>
              <a:t>.</a:t>
            </a:r>
            <a:endParaRPr lang="en-AU" dirty="0">
              <a:latin typeface="Public Sans"/>
            </a:endParaRPr>
          </a:p>
          <a:p>
            <a:pPr defTabSz="1219170">
              <a:defRPr/>
            </a:pPr>
            <a:endParaRPr lang="en-AU" kern="100" dirty="0"/>
          </a:p>
          <a:p>
            <a:pPr>
              <a:defRPr/>
            </a:pPr>
            <a:r>
              <a:rPr lang="en-AU" kern="100" dirty="0">
                <a:latin typeface="Public Sans"/>
              </a:rPr>
              <a:t>This approach supports students to engage critically with artworks, connect personally with what they see, and deepen their understanding of how the elements and artworld concepts work together. </a:t>
            </a:r>
          </a:p>
          <a:p>
            <a:pPr>
              <a:defRPr/>
            </a:pPr>
            <a:endParaRPr lang="en-AU" kern="100" dirty="0">
              <a:ea typeface="Calibri"/>
              <a:cs typeface="Calibri" panose="020F0502020204030204"/>
            </a:endParaRPr>
          </a:p>
          <a:p>
            <a:r>
              <a:rPr lang="en-AU" kern="100" dirty="0">
                <a:latin typeface="Public Sans"/>
              </a:rPr>
              <a:t>These example questions are included in your workbook for reference, as well as an alternative approach with another example artwork.</a:t>
            </a:r>
            <a:endParaRPr lang="en-US" kern="100" dirty="0">
              <a:solidFill>
                <a:srgbClr val="444444"/>
              </a:solidFill>
              <a:latin typeface="Public Sans"/>
            </a:endParaRPr>
          </a:p>
          <a:p>
            <a:endParaRPr lang="en-AU" kern="100" dirty="0">
              <a:solidFill>
                <a:srgbClr val="444444"/>
              </a:solidFill>
            </a:endParaRPr>
          </a:p>
          <a:p>
            <a:endParaRPr lang="en-AU" kern="100" dirty="0">
              <a:latin typeface="Public Sans"/>
              <a:ea typeface="Calibri"/>
            </a:endParaRPr>
          </a:p>
          <a:p>
            <a:r>
              <a:rPr lang="en-US" kern="100" dirty="0">
                <a:latin typeface="Public Sans"/>
              </a:rPr>
              <a:t>[NEXT SLIDE] </a:t>
            </a:r>
            <a:endParaRPr lang="en-AU" dirty="0">
              <a:latin typeface="Public Sans"/>
            </a:endParaRPr>
          </a:p>
          <a:p>
            <a:endParaRPr lang="en-AU" kern="100" dirty="0">
              <a:latin typeface="Public Sans"/>
              <a:ea typeface="Calibri"/>
            </a:endParaRPr>
          </a:p>
        </p:txBody>
      </p:sp>
      <p:sp>
        <p:nvSpPr>
          <p:cNvPr id="4" name="Slide Number Placeholder 3">
            <a:extLst>
              <a:ext uri="{FF2B5EF4-FFF2-40B4-BE49-F238E27FC236}">
                <a16:creationId xmlns:a16="http://schemas.microsoft.com/office/drawing/2014/main" id="{B7483348-1DF3-A100-A6D6-4E5609281FD4}"/>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564630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AD72-27F6-7761-EC98-46CBA8B9B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1FD78-5582-BD79-F39D-405112293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D45B2-0C44-4809-F0D8-5CF804991B8F}"/>
              </a:ext>
            </a:extLst>
          </p:cNvPr>
          <p:cNvSpPr>
            <a:spLocks noGrp="1"/>
          </p:cNvSpPr>
          <p:nvPr>
            <p:ph type="body" idx="1"/>
          </p:nvPr>
        </p:nvSpPr>
        <p:spPr/>
        <p:txBody>
          <a:bodyPr/>
          <a:lstStyle/>
          <a:p>
            <a:pPr>
              <a:defRPr/>
            </a:pPr>
            <a:r>
              <a:rPr lang="en-AU" sz="1200" b="1" dirty="0">
                <a:latin typeface="Public Sans"/>
              </a:rPr>
              <a:t>23. Purpose: </a:t>
            </a:r>
            <a:r>
              <a:rPr lang="en-AU" sz="1200" b="0" dirty="0">
                <a:latin typeface="Public Sans"/>
              </a:rPr>
              <a:t>To provide time for participants to engage </a:t>
            </a:r>
            <a:r>
              <a:rPr lang="en-AU" dirty="0">
                <a:latin typeface="Public Sans"/>
              </a:rPr>
              <a:t>with the</a:t>
            </a:r>
            <a:r>
              <a:rPr lang="en-AU" sz="1200" b="0" dirty="0">
                <a:latin typeface="Public Sans"/>
              </a:rPr>
              <a:t> </a:t>
            </a:r>
            <a:r>
              <a:rPr lang="en-AU" dirty="0">
                <a:latin typeface="Public Sans"/>
              </a:rPr>
              <a:t>Creative Arts Syllabus (2024) and deepen understanding of the elements and artworld</a:t>
            </a:r>
            <a:r>
              <a:rPr lang="en-AU" sz="1200" b="0" dirty="0">
                <a:latin typeface="Public Sans"/>
              </a:rPr>
              <a:t> concepts.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latin typeface="Public Sans" pitchFamily="2" charset="0"/>
            </a:endParaRPr>
          </a:p>
          <a:p>
            <a:r>
              <a:rPr lang="en-AU" sz="1200" b="1" dirty="0">
                <a:latin typeface="Public Sans"/>
              </a:rPr>
              <a:t>Time: </a:t>
            </a:r>
            <a:r>
              <a:rPr lang="en-AU" sz="1200" dirty="0">
                <a:latin typeface="Public Sans"/>
              </a:rPr>
              <a:t>23</a:t>
            </a:r>
            <a:r>
              <a:rPr lang="en-AU" sz="1200" b="0" dirty="0">
                <a:latin typeface="Public Sans"/>
              </a:rPr>
              <a:t> mins</a:t>
            </a:r>
            <a:r>
              <a:rPr lang="en-AU" sz="1200" dirty="0">
                <a:latin typeface="Public Sans"/>
              </a:rPr>
              <a:t> </a:t>
            </a:r>
            <a:endParaRPr lang="en-AU" sz="1200" b="0" dirty="0">
              <a:latin typeface="Public Sans"/>
            </a:endParaRPr>
          </a:p>
          <a:p>
            <a:endParaRPr lang="en-AU" sz="1200" b="1" dirty="0"/>
          </a:p>
          <a:p>
            <a:r>
              <a:rPr lang="en-AU" sz="1200" b="1" dirty="0">
                <a:latin typeface="Public Sans"/>
              </a:rPr>
              <a:t>Presenter notes: </a:t>
            </a:r>
          </a:p>
          <a:p>
            <a:pPr>
              <a:lnSpc>
                <a:spcPct val="107000"/>
              </a:lnSpc>
              <a:spcAft>
                <a:spcPts val="800"/>
              </a:spcAft>
            </a:pPr>
            <a:r>
              <a:rPr lang="en-AU" dirty="0">
                <a:latin typeface="Public Sans"/>
              </a:rPr>
              <a:t>This activity provides you with an opportunity to deepen and apply your understanding of the elements and artworld concepts. You will develop an activity that incorporates effective questioning and/or visible thinking routines to enhance visual arts learning in your classroom. </a:t>
            </a:r>
            <a:endParaRPr lang="en-US" dirty="0">
              <a:latin typeface="Public Sans"/>
            </a:endParaRPr>
          </a:p>
          <a:p>
            <a:pPr>
              <a:lnSpc>
                <a:spcPct val="107000"/>
              </a:lnSpc>
              <a:spcAft>
                <a:spcPts val="800"/>
              </a:spcAft>
            </a:pPr>
            <a:endParaRPr lang="en-AU" dirty="0"/>
          </a:p>
          <a:p>
            <a:pPr>
              <a:lnSpc>
                <a:spcPct val="107000"/>
              </a:lnSpc>
              <a:spcAft>
                <a:spcPts val="800"/>
              </a:spcAft>
            </a:pPr>
            <a:r>
              <a:rPr lang="en-AU" dirty="0">
                <a:latin typeface="Public Sans"/>
              </a:rPr>
              <a:t>This activity can be completed individually or collaboratively in teams.</a:t>
            </a:r>
            <a:endParaRPr lang="en-US" dirty="0">
              <a:latin typeface="Public Sans"/>
            </a:endParaRPr>
          </a:p>
          <a:p>
            <a:pPr marL="342900" indent="-342900">
              <a:lnSpc>
                <a:spcPct val="107000"/>
              </a:lnSpc>
              <a:buFont typeface="Public Sans"/>
              <a:buChar char=""/>
            </a:pPr>
            <a:endParaRPr lang="en-AU" dirty="0"/>
          </a:p>
          <a:p>
            <a:pPr>
              <a:lnSpc>
                <a:spcPct val="107000"/>
              </a:lnSpc>
            </a:pPr>
            <a:r>
              <a:rPr lang="en-AU" dirty="0">
                <a:latin typeface="Public Sans"/>
              </a:rPr>
              <a:t>1. Select an artwork. You can refer to the examples provided in the workbook or select an artwork that you are familiar with or plan to use in an upcoming lesson.</a:t>
            </a:r>
            <a:endParaRPr lang="en-US" dirty="0">
              <a:latin typeface="Public Sans"/>
            </a:endParaRPr>
          </a:p>
          <a:p>
            <a:pPr>
              <a:lnSpc>
                <a:spcPct val="107000"/>
              </a:lnSpc>
            </a:pPr>
            <a:endParaRPr lang="en-AU" dirty="0"/>
          </a:p>
          <a:p>
            <a:pPr>
              <a:lnSpc>
                <a:spcPct val="107000"/>
              </a:lnSpc>
            </a:pPr>
            <a:r>
              <a:rPr lang="en-AU" dirty="0">
                <a:latin typeface="Public Sans"/>
              </a:rPr>
              <a:t>2. Identify content points. Select a stage and use the syllabus to identify the </a:t>
            </a:r>
            <a:r>
              <a:rPr lang="en-AU" b="1" dirty="0">
                <a:latin typeface="Public Sans"/>
              </a:rPr>
              <a:t>appreciating</a:t>
            </a:r>
            <a:r>
              <a:rPr lang="en-AU" dirty="0">
                <a:latin typeface="Public Sans"/>
              </a:rPr>
              <a:t> and </a:t>
            </a:r>
            <a:r>
              <a:rPr lang="en-AU" b="1" dirty="0">
                <a:latin typeface="Public Sans"/>
              </a:rPr>
              <a:t>making</a:t>
            </a:r>
            <a:r>
              <a:rPr lang="en-AU" dirty="0">
                <a:latin typeface="Public Sans"/>
              </a:rPr>
              <a:t> content points that will drive your learning experiences. </a:t>
            </a:r>
            <a:endParaRPr lang="en-US" dirty="0">
              <a:latin typeface="Public Sans"/>
            </a:endParaRPr>
          </a:p>
          <a:p>
            <a:pPr>
              <a:lnSpc>
                <a:spcPct val="107000"/>
              </a:lnSpc>
            </a:pPr>
            <a:endParaRPr lang="en-AU" dirty="0"/>
          </a:p>
          <a:p>
            <a:pPr>
              <a:lnSpc>
                <a:spcPct val="107000"/>
              </a:lnSpc>
            </a:pPr>
            <a:r>
              <a:rPr lang="en-AU" dirty="0">
                <a:latin typeface="Public Sans"/>
              </a:rPr>
              <a:t>3. Develop guiding questions: Consider questions that will scaffold the analysis of the artwork through the lens of the elements and artworld concepts. Feel free to refer to the modelled examples in the workbook.</a:t>
            </a:r>
            <a:endParaRPr lang="en-US" dirty="0">
              <a:latin typeface="Public Sans"/>
            </a:endParaRPr>
          </a:p>
          <a:p>
            <a:pPr>
              <a:lnSpc>
                <a:spcPct val="107000"/>
              </a:lnSpc>
            </a:pPr>
            <a:endParaRPr lang="en-AU" dirty="0"/>
          </a:p>
          <a:p>
            <a:pPr>
              <a:lnSpc>
                <a:spcPct val="107000"/>
              </a:lnSpc>
            </a:pPr>
            <a:r>
              <a:rPr lang="en-AU" dirty="0">
                <a:latin typeface="Public Sans"/>
              </a:rPr>
              <a:t>4. Plan learning experiences: If time allows, consider how you could design learning experiences based on the chosen artwork to support the teaching of a 'Making' content point. For example:</a:t>
            </a:r>
            <a:endParaRPr lang="en-US" dirty="0">
              <a:latin typeface="Public Sans"/>
            </a:endParaRPr>
          </a:p>
          <a:p>
            <a:pPr marL="285750" indent="-285750">
              <a:buFont typeface="Public Sans"/>
              <a:buChar char="•"/>
            </a:pPr>
            <a:r>
              <a:rPr lang="en-AU" dirty="0">
                <a:latin typeface="Public Sans"/>
              </a:rPr>
              <a:t>What </a:t>
            </a:r>
            <a:r>
              <a:rPr lang="en-AU" b="1" dirty="0">
                <a:latin typeface="Public Sans"/>
              </a:rPr>
              <a:t>themes</a:t>
            </a:r>
            <a:r>
              <a:rPr lang="en-AU" dirty="0">
                <a:latin typeface="Public Sans"/>
              </a:rPr>
              <a:t> are communicated through the artwork? </a:t>
            </a:r>
            <a:r>
              <a:rPr lang="en-AU" i="1" dirty="0">
                <a:latin typeface="Public Sans"/>
              </a:rPr>
              <a:t>For instance, Marlene Gilson explores</a:t>
            </a:r>
            <a:r>
              <a:rPr lang="en-AU" b="1" i="1" dirty="0">
                <a:latin typeface="Public Sans"/>
              </a:rPr>
              <a:t> themes </a:t>
            </a:r>
            <a:r>
              <a:rPr lang="en-AU" i="1" dirty="0">
                <a:latin typeface="Public Sans"/>
              </a:rPr>
              <a:t>of life on Country during the gold rush, highlighting stories of cultural and historical significance that are often overlooked.</a:t>
            </a:r>
            <a:endParaRPr lang="en-US" dirty="0">
              <a:latin typeface="Public Sans"/>
            </a:endParaRPr>
          </a:p>
          <a:p>
            <a:pPr marL="285750" indent="-285750">
              <a:buFont typeface="Public Sans"/>
              <a:buChar char="•"/>
            </a:pPr>
            <a:r>
              <a:rPr lang="en-AU" dirty="0">
                <a:latin typeface="Public Sans"/>
              </a:rPr>
              <a:t>How could you experiment with the artist's </a:t>
            </a:r>
            <a:r>
              <a:rPr lang="en-AU" b="1" dirty="0">
                <a:latin typeface="Public Sans"/>
              </a:rPr>
              <a:t>processes</a:t>
            </a:r>
            <a:r>
              <a:rPr lang="en-AU" dirty="0">
                <a:latin typeface="Public Sans"/>
              </a:rPr>
              <a:t> and </a:t>
            </a:r>
            <a:r>
              <a:rPr lang="en-AU" b="1" dirty="0">
                <a:latin typeface="Public Sans"/>
              </a:rPr>
              <a:t>practices</a:t>
            </a:r>
            <a:r>
              <a:rPr lang="en-AU" dirty="0">
                <a:latin typeface="Public Sans"/>
              </a:rPr>
              <a:t>, including forms, techniques, and materials? </a:t>
            </a:r>
            <a:r>
              <a:rPr lang="en-AU" i="1" dirty="0">
                <a:latin typeface="Public Sans"/>
              </a:rPr>
              <a:t>For example, Gilson's paintings are rich in detail, symbolism, and storytelling. In her work, she incorporates real people, places, and events, using acrylic paint on linen.</a:t>
            </a:r>
            <a:endParaRPr lang="en-US" dirty="0">
              <a:latin typeface="Public Sans"/>
            </a:endParaRPr>
          </a:p>
          <a:p>
            <a:pPr>
              <a:lnSpc>
                <a:spcPct val="107000"/>
              </a:lnSpc>
            </a:pPr>
            <a:endParaRPr lang="en-AU" dirty="0"/>
          </a:p>
          <a:p>
            <a:pPr>
              <a:lnSpc>
                <a:spcPct val="107000"/>
              </a:lnSpc>
            </a:pPr>
            <a:r>
              <a:rPr lang="en-AU" dirty="0">
                <a:latin typeface="Public Sans"/>
              </a:rPr>
              <a:t>5. Please note: As reflected in the artworld concepts, we want students to see themselves as artists. When planning learning that focuses on artmaking, it is important to </a:t>
            </a:r>
            <a:r>
              <a:rPr lang="en-AU" b="1" dirty="0">
                <a:latin typeface="Public Sans"/>
              </a:rPr>
              <a:t>avoid imitation or replication</a:t>
            </a:r>
            <a:r>
              <a:rPr lang="en-AU" dirty="0">
                <a:latin typeface="Public Sans"/>
              </a:rPr>
              <a:t>, but rather use understanding of the elements and artworld concepts to support students in communication and self-expression through their own creative practice.</a:t>
            </a:r>
            <a:endParaRPr lang="en-US" dirty="0">
              <a:latin typeface="Public Sans"/>
            </a:endParaRPr>
          </a:p>
          <a:p>
            <a:pPr>
              <a:lnSpc>
                <a:spcPct val="107000"/>
              </a:lnSpc>
              <a:spcAft>
                <a:spcPts val="800"/>
              </a:spcAft>
            </a:pPr>
            <a:endParaRPr lang="en-AU" dirty="0"/>
          </a:p>
          <a:p>
            <a:endParaRPr lang="en-AU" dirty="0"/>
          </a:p>
          <a:p>
            <a:r>
              <a:rPr lang="en-AU" dirty="0">
                <a:latin typeface="Public Sans"/>
              </a:rPr>
              <a:t>Please complete the activity on your screen.  You may only complete one or two parts, that’s ok, but it will serve as a solid starting point for further planning. I will leave a copy of the instructions on the screen, but just a reminder, there are also instructions and links in your workbook. Please allow approximately 20 minutes to engage in this activity.</a:t>
            </a:r>
            <a:endParaRPr lang="en-US" dirty="0">
              <a:latin typeface="Public Sans"/>
            </a:endParaRPr>
          </a:p>
          <a:p>
            <a:endParaRPr lang="en-AU" dirty="0"/>
          </a:p>
          <a:p>
            <a:endParaRPr lang="en-US" dirty="0">
              <a:latin typeface="Public Sans"/>
            </a:endParaRPr>
          </a:p>
          <a:p>
            <a:r>
              <a:rPr lang="en-US" dirty="0">
                <a:latin typeface="Public Sans"/>
              </a:rPr>
              <a:t>[NEXT SLIDE]  </a:t>
            </a:r>
            <a:endParaRPr lang="en-AU" dirty="0"/>
          </a:p>
        </p:txBody>
      </p:sp>
      <p:sp>
        <p:nvSpPr>
          <p:cNvPr id="4" name="Slide Number Placeholder 3">
            <a:extLst>
              <a:ext uri="{FF2B5EF4-FFF2-40B4-BE49-F238E27FC236}">
                <a16:creationId xmlns:a16="http://schemas.microsoft.com/office/drawing/2014/main" id="{F8808AF5-D4E8-0CCA-949B-4599F5F2597A}"/>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700096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24. Purpose: </a:t>
            </a:r>
            <a:r>
              <a:rPr lang="en-US" dirty="0">
                <a:latin typeface="Public Sans"/>
              </a:rPr>
              <a:t>to support participants to </a:t>
            </a:r>
            <a:r>
              <a:rPr lang="en-US" b="1" dirty="0">
                <a:latin typeface="Public Sans"/>
              </a:rPr>
              <a:t>make connections between new ideas and prior knowledge</a:t>
            </a:r>
            <a:r>
              <a:rPr lang="en-US" dirty="0">
                <a:latin typeface="Public Sans"/>
              </a:rPr>
              <a:t>. </a:t>
            </a:r>
          </a:p>
          <a:p>
            <a:endParaRPr lang="en-US" b="1" dirty="0">
              <a:latin typeface="Calibri"/>
              <a:ea typeface="Calibri"/>
              <a:cs typeface="Calibri"/>
            </a:endParaRPr>
          </a:p>
          <a:p>
            <a:r>
              <a:rPr lang="en-US" b="1" dirty="0">
                <a:latin typeface="Calibri"/>
                <a:ea typeface="Calibri"/>
                <a:cs typeface="Calibri"/>
              </a:rPr>
              <a:t>Time:</a:t>
            </a:r>
            <a:r>
              <a:rPr lang="en-US" dirty="0">
                <a:latin typeface="Calibri"/>
                <a:ea typeface="Calibri"/>
                <a:cs typeface="Calibri"/>
              </a:rPr>
              <a:t> 2 mins</a:t>
            </a:r>
            <a:endParaRPr lang="en-US" dirty="0"/>
          </a:p>
          <a:p>
            <a:endParaRPr lang="en-US" dirty="0">
              <a:latin typeface="Calibri"/>
              <a:ea typeface="Calibri"/>
              <a:cs typeface="Calibri"/>
            </a:endParaRPr>
          </a:p>
          <a:p>
            <a:r>
              <a:rPr lang="en-US" b="1" dirty="0">
                <a:latin typeface="Public Sans"/>
              </a:rPr>
              <a:t>Presenter Notes: </a:t>
            </a:r>
            <a:r>
              <a:rPr lang="en-US" b="1" i="1" dirty="0">
                <a:latin typeface="Public Sans"/>
              </a:rPr>
              <a:t> </a:t>
            </a:r>
          </a:p>
          <a:p>
            <a:endParaRPr lang="en-US" i="1" dirty="0">
              <a:latin typeface="Public Sans"/>
            </a:endParaRPr>
          </a:p>
          <a:p>
            <a:r>
              <a:rPr lang="en-US" dirty="0">
                <a:latin typeface="Public Sans"/>
              </a:rPr>
              <a:t>Connect, extend, challenge is a great routine to make connections between new ideas and prior knowledge. Take a moment to reflect on what we have learned about the elements and artworld concepts in the Creative Arts K-6 Syllabus. Feel free to discuss with those around you or record your thoughts in your workbook.</a:t>
            </a:r>
            <a:endParaRPr lang="en-US" dirty="0">
              <a:latin typeface="Public Sans"/>
              <a:ea typeface="Calibri"/>
              <a:cs typeface="Calibri"/>
            </a:endParaRPr>
          </a:p>
          <a:p>
            <a:endParaRPr lang="en-US" dirty="0">
              <a:latin typeface="Public Sans"/>
            </a:endParaRPr>
          </a:p>
          <a:p>
            <a:r>
              <a:rPr lang="en-US" dirty="0">
                <a:latin typeface="Public Sans"/>
              </a:rPr>
              <a:t>[NEXT SLIDE] </a:t>
            </a:r>
          </a:p>
        </p:txBody>
      </p:sp>
      <p:sp>
        <p:nvSpPr>
          <p:cNvPr id="4" name="Slide Number Placeholder 3"/>
          <p:cNvSpPr>
            <a:spLocks noGrp="1"/>
          </p:cNvSpPr>
          <p:nvPr>
            <p:ph type="sldNum" sz="quarter" idx="5"/>
          </p:nvPr>
        </p:nvSpPr>
        <p:spPr/>
        <p:txBody>
          <a:bodyPr/>
          <a:lstStyle/>
          <a:p>
            <a:fld id="{C273A117-CFBF-4B51-BFA9-F51A42E28C6C}" type="slidenum">
              <a:rPr lang="en-AU" smtClean="0"/>
              <a:t>24</a:t>
            </a:fld>
            <a:endParaRPr lang="en-AU"/>
          </a:p>
        </p:txBody>
      </p:sp>
    </p:spTree>
    <p:extLst>
      <p:ext uri="{BB962C8B-B14F-4D97-AF65-F5344CB8AC3E}">
        <p14:creationId xmlns:p14="http://schemas.microsoft.com/office/powerpoint/2010/main" val="4158152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2E698-B656-E04D-1BA4-8289C85BD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8B95C-F1E8-08B0-C74B-3D4F2CFAA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587AB-5885-D4C2-A0E1-1F15B232E5C2}"/>
              </a:ext>
            </a:extLst>
          </p:cNvPr>
          <p:cNvSpPr>
            <a:spLocks noGrp="1"/>
          </p:cNvSpPr>
          <p:nvPr>
            <p:ph type="body" idx="1"/>
          </p:nvPr>
        </p:nvSpPr>
        <p:spPr/>
        <p:txBody>
          <a:bodyPr/>
          <a:lstStyle/>
          <a:p>
            <a:r>
              <a:rPr lang="en-AU" b="1" dirty="0">
                <a:latin typeface="Public Sans"/>
              </a:rPr>
              <a:t>25. Purpose: </a:t>
            </a:r>
            <a:r>
              <a:rPr lang="en-AU" dirty="0">
                <a:latin typeface="Public Sans"/>
              </a:rPr>
              <a:t>To reflect on the key takeaways of the creative arts presentation.</a:t>
            </a:r>
          </a:p>
          <a:p>
            <a:endParaRPr lang="en-AU" b="1" dirty="0">
              <a:latin typeface="Public Sans"/>
            </a:endParaRPr>
          </a:p>
          <a:p>
            <a:r>
              <a:rPr lang="en-AU" b="1" dirty="0">
                <a:latin typeface="Public Sans"/>
              </a:rPr>
              <a:t>Time: </a:t>
            </a:r>
            <a:r>
              <a:rPr lang="en-AU" dirty="0">
                <a:latin typeface="Public Sans"/>
              </a:rPr>
              <a:t>1 min</a:t>
            </a:r>
            <a:endParaRPr lang="en-AU" b="1" dirty="0">
              <a:latin typeface="Public Sans"/>
            </a:endParaRPr>
          </a:p>
          <a:p>
            <a:endParaRPr lang="en-AU" b="1" dirty="0">
              <a:latin typeface="Public Sans"/>
            </a:endParaRPr>
          </a:p>
          <a:p>
            <a:r>
              <a:rPr lang="en-AU" b="1" dirty="0">
                <a:latin typeface="Public Sans"/>
              </a:rPr>
              <a:t>Presenter notes:</a:t>
            </a:r>
            <a:endParaRPr lang="en-US" dirty="0"/>
          </a:p>
          <a:p>
            <a:endParaRPr lang="en-US" b="1" dirty="0">
              <a:latin typeface="Public Sans"/>
            </a:endParaRPr>
          </a:p>
          <a:p>
            <a:pPr marL="0" marR="0" lvl="0" indent="0" algn="l" defTabSz="1219170" rtl="0" eaLnBrk="1" fontAlgn="auto" latinLnBrk="0" hangingPunct="1">
              <a:lnSpc>
                <a:spcPct val="107000"/>
              </a:lnSpc>
              <a:spcBef>
                <a:spcPts val="0"/>
              </a:spcBef>
              <a:spcAft>
                <a:spcPts val="800"/>
              </a:spcAft>
              <a:buClrTx/>
              <a:buSzTx/>
              <a:buFontTx/>
              <a:buNone/>
              <a:tabLst/>
              <a:defRPr/>
            </a:pPr>
            <a:r>
              <a:rPr lang="en-AU">
                <a:latin typeface="Public Sans"/>
              </a:rPr>
              <a:t>We </a:t>
            </a:r>
            <a:r>
              <a:rPr lang="en-AU" dirty="0">
                <a:latin typeface="Public Sans"/>
              </a:rPr>
              <a:t>hope that we have supported you to explore how the elements and artworld concepts in the Creative arts K–6 syllabus contribute to building knowledge, understanding and skills. The reflection questions on screen could help guide your next steps.</a:t>
            </a:r>
          </a:p>
          <a:p>
            <a:endParaRPr lang="en-AU" dirty="0"/>
          </a:p>
          <a:p>
            <a:r>
              <a:rPr lang="en-AU" dirty="0">
                <a:latin typeface="Public Sans"/>
              </a:rPr>
              <a:t>[NEXT SLIDE]</a:t>
            </a:r>
            <a:endParaRPr lang="en-US" dirty="0">
              <a:latin typeface="Public Sans"/>
            </a:endParaRPr>
          </a:p>
        </p:txBody>
      </p:sp>
      <p:sp>
        <p:nvSpPr>
          <p:cNvPr id="4" name="Slide Number Placeholder 3">
            <a:extLst>
              <a:ext uri="{FF2B5EF4-FFF2-40B4-BE49-F238E27FC236}">
                <a16:creationId xmlns:a16="http://schemas.microsoft.com/office/drawing/2014/main" id="{38C65BAC-DDC2-25F6-EF8B-4391904F63C6}"/>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137759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26. Purpose: </a:t>
            </a:r>
            <a:r>
              <a:rPr lang="en-AU" dirty="0">
                <a:latin typeface="Public Sans"/>
              </a:rPr>
              <a:t>Contact details for the Primary Curriculum team</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r>
              <a:rPr lang="en-US" b="1" dirty="0">
                <a:latin typeface="Public Sans"/>
                <a:cs typeface="Public Sans"/>
              </a:rPr>
              <a:t>Time: </a:t>
            </a:r>
            <a:r>
              <a:rPr lang="en-US" b="0" dirty="0">
                <a:latin typeface="Public Sans"/>
                <a:cs typeface="Public Sans"/>
              </a:rPr>
              <a:t>30 sec</a:t>
            </a:r>
          </a:p>
          <a:p>
            <a:endParaRPr lang="en-AU" dirty="0">
              <a:latin typeface="Public Sans" pitchFamily="2" charset="0"/>
              <a:cs typeface="Public Sans" panose="020B0604020202020204" pitchFamily="34" charset="0"/>
            </a:endParaRPr>
          </a:p>
          <a:p>
            <a:pPr defTabSz="1221243">
              <a:defRPr/>
            </a:pPr>
            <a:r>
              <a:rPr lang="en-AU" b="1" dirty="0">
                <a:latin typeface="Public Sans"/>
                <a:cs typeface="Public Sans"/>
              </a:rPr>
              <a:t>Presenter notes:</a:t>
            </a:r>
            <a:endParaRPr lang="en-AU" b="0" dirty="0"/>
          </a:p>
          <a:p>
            <a:endParaRPr lang="en-AU" dirty="0"/>
          </a:p>
          <a:p>
            <a:r>
              <a:rPr lang="en-AU" dirty="0">
                <a:latin typeface="Public Sans"/>
              </a:rPr>
              <a:t>If you have any questions or would like to reach out to the Primary Curriculum team, please contact us via this email address, or through the Statewide Staffroom.  </a:t>
            </a:r>
          </a:p>
          <a:p>
            <a:endParaRPr lang="en-AU" dirty="0">
              <a:latin typeface="Public Sans"/>
            </a:endParaRPr>
          </a:p>
          <a:p>
            <a:r>
              <a:rPr lang="en-AU" dirty="0">
                <a:latin typeface="Public Sans"/>
              </a:rPr>
              <a:t>This QR code takes you to the enrolment page to</a:t>
            </a:r>
            <a:r>
              <a:rPr lang="en-AU" b="1" dirty="0">
                <a:latin typeface="Public Sans"/>
              </a:rPr>
              <a:t> join the statewide staffroom. </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[NEXT SLIDE]</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02127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B4A1E-3DAF-FBC6-8CBD-50101A292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C6FBA-5A6A-AD74-0125-FD01688285A5}"/>
              </a:ext>
            </a:extLst>
          </p:cNvPr>
          <p:cNvSpPr>
            <a:spLocks noGrp="1" noRot="1" noChangeAspect="1"/>
          </p:cNvSpPr>
          <p:nvPr>
            <p:ph type="sldImg"/>
          </p:nvPr>
        </p:nvSpPr>
        <p:spPr>
          <a:xfrm>
            <a:off x="1898650" y="282575"/>
            <a:ext cx="3060700" cy="1720850"/>
          </a:xfrm>
        </p:spPr>
      </p:sp>
      <p:sp>
        <p:nvSpPr>
          <p:cNvPr id="3" name="Notes Placeholder 2">
            <a:extLst>
              <a:ext uri="{FF2B5EF4-FFF2-40B4-BE49-F238E27FC236}">
                <a16:creationId xmlns:a16="http://schemas.microsoft.com/office/drawing/2014/main" id="{22BEF5CF-AF27-3003-7947-2AC0DEFD2E11}"/>
              </a:ext>
            </a:extLst>
          </p:cNvPr>
          <p:cNvSpPr>
            <a:spLocks noGrp="1"/>
          </p:cNvSpPr>
          <p:nvPr>
            <p:ph type="body" idx="1"/>
          </p:nvPr>
        </p:nvSpPr>
        <p:spPr/>
        <p:txBody>
          <a:bodyPr/>
          <a:lstStyle/>
          <a:p>
            <a:pPr>
              <a:defRPr/>
            </a:pPr>
            <a:r>
              <a:rPr lang="en-AU" b="1">
                <a:latin typeface="Public Sans"/>
              </a:rPr>
              <a:t>3</a:t>
            </a:r>
            <a:r>
              <a:rPr lang="en-AU" sz="1600" b="1">
                <a:latin typeface="Public Sans"/>
              </a:rPr>
              <a:t>. Purpose: </a:t>
            </a:r>
            <a:r>
              <a:rPr lang="en-AU" sz="1600">
                <a:latin typeface="Public Sans"/>
              </a:rPr>
              <a:t>To outline the teaching standards addressed in this professional learning.</a:t>
            </a:r>
            <a:endParaRPr lang="en-AU"/>
          </a:p>
          <a:p>
            <a:pPr>
              <a:defRPr/>
            </a:pPr>
            <a:endParaRPr lang="en-US"/>
          </a:p>
          <a:p>
            <a:pPr>
              <a:defRPr/>
            </a:pPr>
            <a:r>
              <a:rPr lang="en-AU" sz="1600" b="1">
                <a:latin typeface="Public Sans"/>
              </a:rPr>
              <a:t>Time: </a:t>
            </a:r>
            <a:r>
              <a:rPr lang="en-AU" sz="1600" b="0">
                <a:latin typeface="Public Sans"/>
              </a:rPr>
              <a:t>15 sec</a:t>
            </a:r>
            <a:endParaRPr lang="en-AU" b="0"/>
          </a:p>
          <a:p>
            <a:pPr>
              <a:defRPr/>
            </a:pPr>
            <a:endParaRPr lang="en-AU"/>
          </a:p>
          <a:p>
            <a:pPr>
              <a:defRPr/>
            </a:pPr>
            <a:r>
              <a:rPr lang="en-AU" sz="1600" b="1">
                <a:latin typeface="Public Sans"/>
              </a:rPr>
              <a:t>Presenter notes: </a:t>
            </a:r>
          </a:p>
          <a:p>
            <a:pPr>
              <a:defRPr/>
            </a:pPr>
            <a:endParaRPr lang="en-AU" sz="1600" b="1">
              <a:latin typeface="Public Sans"/>
            </a:endParaRPr>
          </a:p>
          <a:p>
            <a:pPr>
              <a:defRPr/>
            </a:pPr>
            <a:r>
              <a:rPr lang="en-AU" sz="1600">
                <a:latin typeface="Public Sans"/>
              </a:rPr>
              <a:t>Here are the Australian Professional Standards for Teachers that today’s presentation will address. Please take a moment to read through them.</a:t>
            </a:r>
          </a:p>
          <a:p>
            <a:pPr>
              <a:defRPr/>
            </a:pPr>
            <a:endParaRPr lang="en-AU" sz="1600">
              <a:latin typeface="Public Sans"/>
            </a:endParaRPr>
          </a:p>
          <a:p>
            <a:pPr>
              <a:defRPr/>
            </a:pPr>
            <a:r>
              <a:rPr lang="en-AU" sz="1600" i="1">
                <a:latin typeface="Public Sans"/>
              </a:rPr>
              <a:t>Pause 10 seconds</a:t>
            </a:r>
            <a:endParaRPr lang="en-AU" i="1"/>
          </a:p>
          <a:p>
            <a:pPr>
              <a:defRPr/>
            </a:pPr>
            <a:endParaRPr lang="en-AU" sz="1600"/>
          </a:p>
          <a:p>
            <a:pPr>
              <a:defRPr/>
            </a:pPr>
            <a:r>
              <a:rPr lang="en-AU" sz="1600">
                <a:latin typeface="Public Sans"/>
              </a:rPr>
              <a:t>[NEXT SLIDE]</a:t>
            </a:r>
            <a:endParaRPr lang="en-AU"/>
          </a:p>
          <a:p>
            <a:pPr>
              <a:defRPr/>
            </a:pPr>
            <a:endParaRPr lang="en-AU"/>
          </a:p>
        </p:txBody>
      </p:sp>
      <p:sp>
        <p:nvSpPr>
          <p:cNvPr id="4" name="Slide Number Placeholder 3">
            <a:extLst>
              <a:ext uri="{FF2B5EF4-FFF2-40B4-BE49-F238E27FC236}">
                <a16:creationId xmlns:a16="http://schemas.microsoft.com/office/drawing/2014/main" id="{3DCFCF78-5D57-EA29-69C0-03CBF104E48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1374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598A-730B-F353-EDB5-35F52ACD6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7456A-B949-2B75-495D-FE841F3FB33D}"/>
              </a:ext>
            </a:extLst>
          </p:cNvPr>
          <p:cNvSpPr>
            <a:spLocks noGrp="1" noRot="1" noChangeAspect="1"/>
          </p:cNvSpPr>
          <p:nvPr>
            <p:ph type="sldImg"/>
          </p:nvPr>
        </p:nvSpPr>
        <p:spPr>
          <a:xfrm>
            <a:off x="1898650" y="282575"/>
            <a:ext cx="3060700" cy="1720850"/>
          </a:xfrm>
        </p:spPr>
      </p:sp>
      <p:sp>
        <p:nvSpPr>
          <p:cNvPr id="3" name="Notes Placeholder 2">
            <a:extLst>
              <a:ext uri="{FF2B5EF4-FFF2-40B4-BE49-F238E27FC236}">
                <a16:creationId xmlns:a16="http://schemas.microsoft.com/office/drawing/2014/main" id="{29EC93B3-BAE9-39EF-4CC7-3FEF34F1B82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dirty="0">
                <a:ln>
                  <a:noFill/>
                </a:ln>
                <a:solidFill>
                  <a:prstClr val="black"/>
                </a:solidFill>
                <a:effectLst/>
                <a:uLnTx/>
                <a:uFillTx/>
                <a:latin typeface="Public Sans"/>
                <a:cs typeface="Calibri"/>
              </a:rPr>
              <a:t>4. Purpose: </a:t>
            </a:r>
            <a:r>
              <a:rPr lang="en-AU" b="0" i="0" u="none" strike="noStrike" kern="1200" cap="none" spc="0" normalizeH="0" baseline="0" noProof="0" dirty="0">
                <a:ln>
                  <a:noFill/>
                </a:ln>
                <a:solidFill>
                  <a:prstClr val="black"/>
                </a:solidFill>
                <a:effectLst/>
                <a:uLnTx/>
                <a:uFillTx/>
                <a:latin typeface="Public Sans"/>
                <a:cs typeface="Calibri"/>
              </a:rPr>
              <a:t>To outline the learning intention and success criteria for the workshop</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u="none" strike="noStrike" kern="1200" cap="none" spc="0" normalizeH="0" baseline="0" noProof="0" dirty="0">
              <a:ln>
                <a:noFill/>
              </a:ln>
              <a:solidFill>
                <a:prstClr val="black"/>
              </a:solidFill>
              <a:effectLst/>
              <a:uLnTx/>
              <a:uFillTx/>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dirty="0">
                <a:ln>
                  <a:noFill/>
                </a:ln>
                <a:solidFill>
                  <a:prstClr val="black"/>
                </a:solidFill>
                <a:effectLst/>
                <a:uLnTx/>
                <a:uFillTx/>
                <a:latin typeface="Public Sans"/>
                <a:cs typeface="Calibri"/>
              </a:rPr>
              <a:t>Time: </a:t>
            </a:r>
            <a:r>
              <a:rPr lang="en-AU" b="0" i="0" u="none" strike="noStrike" kern="1200" cap="none" spc="0" normalizeH="0" baseline="0" noProof="0" dirty="0">
                <a:ln>
                  <a:noFill/>
                </a:ln>
                <a:solidFill>
                  <a:prstClr val="black"/>
                </a:solidFill>
                <a:effectLst/>
                <a:uLnTx/>
                <a:uFillTx/>
                <a:latin typeface="Public Sans"/>
                <a:cs typeface="Calibri"/>
              </a:rPr>
              <a:t>30 sec</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u="none" strike="noStrike" kern="1200" cap="none" spc="0" normalizeH="0" baseline="0" noProof="0" dirty="0">
              <a:ln>
                <a:noFill/>
              </a:ln>
              <a:solidFill>
                <a:prstClr val="black"/>
              </a:solidFill>
              <a:effectLst/>
              <a:uLnTx/>
              <a:uFillTx/>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u="none" strike="noStrike" kern="1200" cap="none" spc="0" normalizeH="0" baseline="0" noProof="0" dirty="0">
                <a:ln>
                  <a:noFill/>
                </a:ln>
                <a:solidFill>
                  <a:prstClr val="black"/>
                </a:solidFill>
                <a:effectLst/>
                <a:uLnTx/>
                <a:uFillTx/>
                <a:latin typeface="Public Sans"/>
                <a:cs typeface="Calibri"/>
              </a:rPr>
              <a:t>Presenter notes: </a:t>
            </a:r>
          </a:p>
          <a:p>
            <a:endParaRPr lang="en-AU" dirty="0">
              <a:latin typeface="Public Sans"/>
            </a:endParaRPr>
          </a:p>
          <a:p>
            <a:r>
              <a:rPr lang="en-AU" dirty="0">
                <a:latin typeface="Public Sans"/>
              </a:rPr>
              <a:t>We are learning to deepen our understanding of Creative arts K-6 syllabus content.</a:t>
            </a:r>
            <a:endParaRPr lang="en-US" dirty="0">
              <a:latin typeface="Public Sans"/>
            </a:endParaRPr>
          </a:p>
          <a:p>
            <a:pPr marL="285750" indent="-285750" defTabSz="914400">
              <a:lnSpc>
                <a:spcPct val="114999"/>
              </a:lnSpc>
              <a:spcBef>
                <a:spcPts val="600"/>
              </a:spcBef>
              <a:spcAft>
                <a:spcPts val="600"/>
              </a:spcAft>
              <a:buFont typeface="Public Sans" panose="020B0604020202020204" pitchFamily="34" charset="0"/>
              <a:buChar char="•"/>
              <a:defRPr/>
            </a:pPr>
            <a:endParaRPr lang="en-AU" dirty="0">
              <a:solidFill>
                <a:prstClr val="black"/>
              </a:solidFill>
              <a:cs typeface="Calibri"/>
            </a:endParaRPr>
          </a:p>
          <a:p>
            <a:pPr marL="0" marR="0" lvl="0" indent="0" algn="l" defTabSz="1219170" rtl="0" eaLnBrk="1" fontAlgn="auto" latinLnBrk="0" hangingPunct="1">
              <a:lnSpc>
                <a:spcPct val="100000"/>
              </a:lnSpc>
              <a:spcBef>
                <a:spcPts val="0"/>
              </a:spcBef>
              <a:spcAft>
                <a:spcPts val="0"/>
              </a:spcAft>
              <a:buClrTx/>
              <a:buSzTx/>
              <a:buFont typeface="Public Sans" panose="020B0604020202020204" pitchFamily="34" charset="0"/>
              <a:buNone/>
              <a:tabLst/>
              <a:defRPr/>
            </a:pPr>
            <a:r>
              <a:rPr lang="en-AU" b="0" i="0" u="none" strike="noStrike" kern="1200" cap="none" spc="0" normalizeH="0" baseline="0" noProof="0" dirty="0">
                <a:ln>
                  <a:noFill/>
                </a:ln>
                <a:solidFill>
                  <a:prstClr val="black"/>
                </a:solidFill>
                <a:effectLst/>
                <a:uLnTx/>
                <a:uFillTx/>
                <a:latin typeface="Public Sans"/>
                <a:cs typeface="Calibri"/>
              </a:rPr>
              <a:t>By the end of this workshop, we will be successful if we can:</a:t>
            </a:r>
          </a:p>
          <a:p>
            <a:pPr marL="285750" marR="0" lvl="0" indent="-285750" algn="l" defTabSz="1219170" rtl="0" eaLnBrk="1" fontAlgn="auto" latinLnBrk="0" hangingPunct="1">
              <a:lnSpc>
                <a:spcPct val="100000"/>
              </a:lnSpc>
              <a:spcBef>
                <a:spcPts val="0"/>
              </a:spcBef>
              <a:spcAft>
                <a:spcPts val="0"/>
              </a:spcAft>
              <a:buClrTx/>
              <a:buSzTx/>
              <a:buFont typeface="Public Sans" panose="020B0604020202020204" pitchFamily="34" charset="0"/>
              <a:buChar char="•"/>
              <a:tabLst/>
              <a:defRPr/>
            </a:pPr>
            <a:endParaRPr lang="en-AU" b="0" i="0" u="none" strike="noStrike" kern="1200" cap="none" spc="0" normalizeH="0" baseline="0" noProof="0" dirty="0">
              <a:ln>
                <a:noFill/>
              </a:ln>
              <a:solidFill>
                <a:prstClr val="black"/>
              </a:solidFill>
              <a:effectLst/>
              <a:uLnTx/>
              <a:uFillTx/>
              <a:cs typeface="Calibri"/>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2664"/>
                </a:solidFill>
                <a:latin typeface="Public Sans Light"/>
                <a:ea typeface="+mn-lt"/>
                <a:cs typeface="Arial"/>
              </a:rPr>
              <a:t>explore how the elements and artworld concepts in the Creative Arts K-6 Syllabus contribute to building knowledge, understanding, and skills.</a:t>
            </a:r>
            <a:endParaRPr lang="en-US" sz="1600" dirty="0">
              <a:solidFill>
                <a:srgbClr val="002664"/>
              </a:solidFill>
              <a:cs typeface="Arial"/>
            </a:endParaRPr>
          </a:p>
          <a:p>
            <a:pPr marL="0" indent="0">
              <a:buFont typeface="Public Sans" panose="020B0604020202020204" pitchFamily="34" charset="0"/>
              <a:buNone/>
              <a:defRPr/>
            </a:pPr>
            <a:endParaRPr lang="en-AU" dirty="0">
              <a:solidFill>
                <a:prstClr val="black"/>
              </a:solidFill>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prstClr val="black"/>
                </a:solidFill>
                <a:latin typeface="Public Sans"/>
                <a:cs typeface="Calibri"/>
              </a:rPr>
              <a:t>[NEXT SLIDE]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prstClr val="black"/>
              </a:solidFill>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prstClr val="black"/>
              </a:solidFill>
              <a:latin typeface="Public Sans"/>
              <a:cs typeface="Calibri"/>
            </a:endParaRPr>
          </a:p>
        </p:txBody>
      </p:sp>
      <p:sp>
        <p:nvSpPr>
          <p:cNvPr id="4" name="Slide Number Placeholder 3">
            <a:extLst>
              <a:ext uri="{FF2B5EF4-FFF2-40B4-BE49-F238E27FC236}">
                <a16:creationId xmlns:a16="http://schemas.microsoft.com/office/drawing/2014/main" id="{4BAEE192-71EE-492C-8514-655AF45FAD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CC790-B39B-3749-AD09-DE446100E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71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282575"/>
            <a:ext cx="3060700" cy="1720850"/>
          </a:xfrm>
        </p:spPr>
      </p:sp>
      <p:sp>
        <p:nvSpPr>
          <p:cNvPr id="3" name="Notes Placeholder 2"/>
          <p:cNvSpPr>
            <a:spLocks noGrp="1"/>
          </p:cNvSpPr>
          <p:nvPr>
            <p:ph type="body" idx="1"/>
          </p:nvPr>
        </p:nvSpPr>
        <p:spPr/>
        <p:txBody>
          <a:bodyPr/>
          <a:lstStyle/>
          <a:p>
            <a:pPr>
              <a:defRPr/>
            </a:pPr>
            <a:r>
              <a:rPr lang="en-AU" b="1" dirty="0">
                <a:latin typeface="Public Sans"/>
              </a:rPr>
              <a:t>5. Purpose</a:t>
            </a:r>
            <a:r>
              <a:rPr lang="en-AU" sz="1600" b="1" dirty="0">
                <a:latin typeface="Public Sans"/>
              </a:rPr>
              <a:t>: </a:t>
            </a:r>
            <a:r>
              <a:rPr lang="en-AU" sz="1600" dirty="0">
                <a:latin typeface="Public Sans"/>
                <a:cs typeface="Calibri"/>
              </a:rPr>
              <a:t>To outline the learning outcomes for this workshop.</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latin typeface="Public Sans" pitchFamily="2" charset="0"/>
              <a:cs typeface="Calibri"/>
            </a:endParaRPr>
          </a:p>
          <a:p>
            <a:r>
              <a:rPr lang="en-US" sz="1600" b="1" dirty="0">
                <a:latin typeface="Public Sans"/>
              </a:rPr>
              <a:t>Time: </a:t>
            </a:r>
            <a:r>
              <a:rPr lang="en-US" sz="1600" b="0" dirty="0">
                <a:latin typeface="Public Sans"/>
              </a:rPr>
              <a:t>30 sec</a:t>
            </a:r>
          </a:p>
          <a:p>
            <a:endParaRPr lang="en-US" sz="1600" dirty="0">
              <a:latin typeface="Public Sans" pitchFamily="2" charset="0"/>
            </a:endParaRPr>
          </a:p>
          <a:p>
            <a:r>
              <a:rPr lang="en-US" sz="1600" b="1" dirty="0">
                <a:latin typeface="Public Sans"/>
              </a:rPr>
              <a:t>Presenter notes:</a:t>
            </a:r>
          </a:p>
          <a:p>
            <a:pPr defTabSz="914400">
              <a:defRPr/>
            </a:pPr>
            <a:endParaRPr lang="en-US" sz="1600" b="1" dirty="0">
              <a:latin typeface="Public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u="none" strike="noStrike" dirty="0">
                <a:solidFill>
                  <a:schemeClr val="tx1"/>
                </a:solidFill>
                <a:effectLst/>
                <a:latin typeface="Public Sans"/>
              </a:rPr>
              <a:t>During this workshop we will:</a:t>
            </a:r>
            <a:r>
              <a:rPr lang="en-US" sz="1600" b="0" i="0" dirty="0">
                <a:solidFill>
                  <a:schemeClr val="tx1"/>
                </a:solidFill>
                <a:effectLst/>
                <a:latin typeface="Public Sans"/>
              </a:rPr>
              <a:t>​</a:t>
            </a:r>
          </a:p>
          <a:p>
            <a:endParaRPr lang="en-US" sz="1600" dirty="0">
              <a:latin typeface="Public Sans" pitchFamily="2" charset="0"/>
            </a:endParaRPr>
          </a:p>
          <a:p>
            <a:pPr>
              <a:defRPr/>
            </a:pPr>
            <a:r>
              <a:rPr lang="en-US" sz="1600" dirty="0">
                <a:latin typeface="Public Sans"/>
              </a:rPr>
              <a:t>[CLICK] explore how the elements and artworld concepts contribute to building knowledge, understanding and skills in creative arts K-6 </a:t>
            </a:r>
          </a:p>
          <a:p>
            <a:pPr>
              <a:defRPr/>
            </a:pPr>
            <a:r>
              <a:rPr lang="en-US" sz="1600" dirty="0">
                <a:latin typeface="Public Sans"/>
              </a:rPr>
              <a:t> </a:t>
            </a:r>
          </a:p>
          <a:p>
            <a:pPr>
              <a:defRPr/>
            </a:pPr>
            <a:r>
              <a:rPr lang="en-US" sz="1600" dirty="0">
                <a:latin typeface="Public Sans"/>
              </a:rPr>
              <a:t>[CLICK] examine the elements of dance, drama, music and visual arts as outlined in the Creative Arts K-6 Syllabus (2024), and </a:t>
            </a:r>
          </a:p>
          <a:p>
            <a:pPr>
              <a:defRPr/>
            </a:pPr>
            <a:r>
              <a:rPr lang="en-US" sz="1600" dirty="0">
                <a:latin typeface="Public Sans"/>
              </a:rPr>
              <a:t> </a:t>
            </a:r>
          </a:p>
          <a:p>
            <a:pPr>
              <a:defRPr/>
            </a:pPr>
            <a:r>
              <a:rPr lang="en-US" sz="1600" dirty="0">
                <a:latin typeface="Public Sans"/>
              </a:rPr>
              <a:t>[CLICK] explore the elements and artworld concepts in practice. </a:t>
            </a:r>
            <a:endParaRPr lang="en-US" sz="1600" dirty="0"/>
          </a:p>
          <a:p>
            <a:pPr>
              <a:defRPr/>
            </a:pPr>
            <a:r>
              <a:rPr lang="en-US" sz="1600" dirty="0">
                <a:latin typeface="Public Sans"/>
              </a:rPr>
              <a:t> </a:t>
            </a:r>
          </a:p>
          <a:p>
            <a:pPr>
              <a:defRPr/>
            </a:pPr>
            <a:r>
              <a:rPr lang="en-US" sz="1600" dirty="0">
                <a:latin typeface="Public Sans"/>
              </a:rPr>
              <a:t>[NEXT SLIDE] </a:t>
            </a:r>
          </a:p>
          <a:p>
            <a:pPr>
              <a:defRPr/>
            </a:pPr>
            <a:r>
              <a:rPr lang="en-US" sz="1600" dirty="0">
                <a:latin typeface="Public Sans"/>
              </a:rPr>
              <a:t> </a:t>
            </a:r>
          </a:p>
          <a:p>
            <a:pPr>
              <a:defRPr/>
            </a:pPr>
            <a:r>
              <a:rPr lang="en-US" dirty="0">
                <a:latin typeface="Public Sans"/>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cs typeface="Calibri"/>
            </a:endParaRPr>
          </a:p>
          <a:p>
            <a:pPr>
              <a:buFont typeface="Arial" panose="020B0604020202020204" pitchFamily="34" charset="0"/>
              <a:defRPr/>
            </a:pPr>
            <a:endParaRPr lang="en-AU" sz="1200" dirty="0">
              <a:solidFill>
                <a:srgbClr val="4472C4"/>
              </a:solidFill>
              <a:cs typeface="Calibri"/>
            </a:endParaRPr>
          </a:p>
          <a:p>
            <a:pPr>
              <a:defRPr/>
            </a:pPr>
            <a:endParaRPr lang="en-AU" dirty="0">
              <a:solidFill>
                <a:prstClr val="black"/>
              </a:solidFill>
              <a:latin typeface="Public San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9CC790-B39B-3749-AD09-DE446100E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6. Purpose</a:t>
            </a:r>
            <a:r>
              <a:rPr lang="en-AU" sz="1600" b="1" dirty="0">
                <a:latin typeface="Public Sans"/>
              </a:rPr>
              <a:t>: </a:t>
            </a:r>
            <a:r>
              <a:rPr lang="en-AU" sz="1600" b="0" dirty="0">
                <a:latin typeface="Public Sans"/>
              </a:rPr>
              <a:t>To </a:t>
            </a:r>
            <a:r>
              <a:rPr lang="en-AU" sz="1600" dirty="0">
                <a:latin typeface="Public Sans"/>
              </a:rPr>
              <a:t>provide an overview of the syllabus organisation, revisiting key messaging from the Term 1 workshop.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latin typeface="Public Sans" pitchFamily="2" charset="0"/>
            </a:endParaRPr>
          </a:p>
          <a:p>
            <a:r>
              <a:rPr lang="en-AU" sz="1600" b="1" dirty="0">
                <a:latin typeface="Public Sans"/>
              </a:rPr>
              <a:t>Time: </a:t>
            </a:r>
            <a:r>
              <a:rPr lang="en-AU" sz="1600" dirty="0">
                <a:latin typeface="Public Sans"/>
              </a:rPr>
              <a:t>2 </a:t>
            </a:r>
            <a:r>
              <a:rPr lang="en-AU" sz="1600" b="0" dirty="0">
                <a:latin typeface="Public Sans"/>
              </a:rPr>
              <a:t>min</a:t>
            </a:r>
          </a:p>
          <a:p>
            <a:endParaRPr lang="en-AU" sz="1600" b="1" dirty="0">
              <a:latin typeface="Publi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latin typeface="Public Sans"/>
              </a:rPr>
              <a:t>Presenter notes</a:t>
            </a:r>
            <a:r>
              <a:rPr lang="en-AU" sz="1600" b="1" i="1" dirty="0">
                <a:latin typeface="Public Sans"/>
              </a:rPr>
              <a:t>: </a:t>
            </a:r>
          </a:p>
          <a:p>
            <a:endParaRPr lang="en-AU" sz="1600" b="1" i="1" dirty="0">
              <a:latin typeface="Public Sans" pitchFamily="2" charset="0"/>
            </a:endParaRPr>
          </a:p>
          <a:p>
            <a:r>
              <a:rPr lang="en-AU" dirty="0">
                <a:latin typeface="Public Sans"/>
              </a:rPr>
              <a:t>We will start by looking at the organisation of the Creative arts syllabus.</a:t>
            </a:r>
            <a:br>
              <a:rPr lang="en-AU" dirty="0">
                <a:latin typeface="Public Sans"/>
              </a:rPr>
            </a:br>
            <a:br>
              <a:rPr lang="en-AU" dirty="0">
                <a:latin typeface="Public Sans"/>
              </a:rPr>
            </a:br>
            <a:r>
              <a:rPr lang="en-AU" dirty="0">
                <a:latin typeface="Public Sans"/>
              </a:rPr>
              <a:t>The</a:t>
            </a:r>
            <a:r>
              <a:rPr lang="en-AU" sz="1600" dirty="0">
                <a:latin typeface="Public Sans"/>
              </a:rPr>
              <a:t> focus areas of creative arts are:</a:t>
            </a:r>
          </a:p>
          <a:p>
            <a:endParaRPr lang="en-AU" sz="1600" dirty="0">
              <a:latin typeface="Public Sans" pitchFamily="2" charset="0"/>
            </a:endParaRPr>
          </a:p>
          <a:p>
            <a:r>
              <a:rPr lang="en-AU" sz="1600" b="0" dirty="0">
                <a:latin typeface="Public Sans"/>
              </a:rPr>
              <a:t>[CLICK] </a:t>
            </a:r>
            <a:r>
              <a:rPr lang="en-AU" sz="1600" dirty="0">
                <a:latin typeface="Public Sans"/>
              </a:rPr>
              <a:t>Dance, Drama, Music, and Visual Arts. Whilst each focus area has a distinct body of knowledge, connections exist across </a:t>
            </a:r>
            <a:r>
              <a:rPr lang="en-AU" dirty="0">
                <a:latin typeface="Public Sans"/>
              </a:rPr>
              <a:t>the focus</a:t>
            </a:r>
            <a:r>
              <a:rPr lang="en-AU" sz="1600" dirty="0">
                <a:latin typeface="Public Sans"/>
              </a:rPr>
              <a:t> areas.</a:t>
            </a:r>
          </a:p>
          <a:p>
            <a:pPr marL="0" indent="0">
              <a:buFont typeface="Arial" panose="020B0604020202020204" pitchFamily="34" charset="0"/>
              <a:buNone/>
            </a:pPr>
            <a:endParaRPr lang="en-AU" sz="1600" dirty="0">
              <a:latin typeface="Public Sans" pitchFamily="2" charset="0"/>
            </a:endParaRPr>
          </a:p>
          <a:p>
            <a:pPr>
              <a:buFont typeface="Arial" panose="020B0604020202020204" pitchFamily="34" charset="0"/>
              <a:defRPr/>
            </a:pPr>
            <a:r>
              <a:rPr lang="en-AU" sz="1600" b="0" dirty="0">
                <a:latin typeface="Public Sans"/>
              </a:rPr>
              <a:t>[CLICK] </a:t>
            </a:r>
            <a:r>
              <a:rPr lang="en-AU" sz="1600" dirty="0">
                <a:latin typeface="Public Sans"/>
              </a:rPr>
              <a:t>The red line surrounding the syllabus organisation diagram emphasises the importance of students applying knowledge, understanding, and skills through the </a:t>
            </a:r>
            <a:r>
              <a:rPr lang="en-AU" sz="1600" b="1" dirty="0">
                <a:latin typeface="Public Sans"/>
              </a:rPr>
              <a:t>interrelated practices</a:t>
            </a:r>
            <a:r>
              <a:rPr lang="en-AU" sz="1600" dirty="0">
                <a:latin typeface="Public Sans"/>
              </a:rPr>
              <a:t> of each focus area.</a:t>
            </a:r>
          </a:p>
          <a:p>
            <a:pPr marL="0" indent="0">
              <a:buFont typeface="Arial" panose="020B0604020202020204" pitchFamily="34" charset="0"/>
              <a:buNone/>
            </a:pPr>
            <a:endParaRPr lang="en-AU" sz="1600" dirty="0">
              <a:latin typeface="Public Sans" pitchFamily="2" charset="0"/>
            </a:endParaRPr>
          </a:p>
          <a:p>
            <a:r>
              <a:rPr lang="en-AU" sz="1600" b="0" dirty="0">
                <a:latin typeface="Public Sans"/>
              </a:rPr>
              <a:t>[CLICK] </a:t>
            </a:r>
            <a:r>
              <a:rPr lang="en-AU" sz="1600" dirty="0">
                <a:latin typeface="Public Sans"/>
              </a:rPr>
              <a:t>The content groups, shown in the dark blue boxes, highlight the </a:t>
            </a:r>
            <a:r>
              <a:rPr lang="en-AU" b="1" dirty="0">
                <a:latin typeface="Public Sans"/>
              </a:rPr>
              <a:t>interrelated </a:t>
            </a:r>
            <a:r>
              <a:rPr lang="en-AU" sz="1600" b="1" dirty="0">
                <a:latin typeface="Public Sans"/>
              </a:rPr>
              <a:t>arts practices</a:t>
            </a:r>
            <a:r>
              <a:rPr lang="en-AU" sz="1600" dirty="0">
                <a:latin typeface="Public Sans"/>
              </a:rPr>
              <a:t> for each focus areas. [</a:t>
            </a:r>
            <a:r>
              <a:rPr lang="en-AU" sz="1600" i="1" dirty="0">
                <a:latin typeface="Public Sans"/>
              </a:rPr>
              <a:t>Presenter to model an example]</a:t>
            </a:r>
            <a:r>
              <a:rPr lang="en-AU" sz="1600" dirty="0">
                <a:latin typeface="Public Sans"/>
              </a:rPr>
              <a:t>. These are not meant to be taught in a linear, sequential</a:t>
            </a:r>
            <a:r>
              <a:rPr lang="en-AU" sz="1600" b="0" i="0" dirty="0">
                <a:effectLst/>
                <a:latin typeface="Public Sans"/>
              </a:rPr>
              <a:t> </a:t>
            </a:r>
            <a:r>
              <a:rPr lang="en-AU" sz="1600" dirty="0">
                <a:latin typeface="Public Sans"/>
              </a:rPr>
              <a:t>way. They clarify what is essential for students to know, understand, and do in creative arts.  </a:t>
            </a:r>
          </a:p>
          <a:p>
            <a:r>
              <a:rPr lang="en-AU" sz="1600" dirty="0">
                <a:latin typeface="Public Sans"/>
              </a:rPr>
              <a:t>Learning experiences should support students to </a:t>
            </a:r>
            <a:r>
              <a:rPr lang="en-AU" sz="1600" b="1" dirty="0">
                <a:latin typeface="Public Sans"/>
              </a:rPr>
              <a:t>make connections</a:t>
            </a:r>
            <a:r>
              <a:rPr lang="en-AU" sz="1600" dirty="0">
                <a:latin typeface="Public Sans"/>
              </a:rPr>
              <a:t> between content groups within each focus area. This will assist students to </a:t>
            </a:r>
            <a:r>
              <a:rPr lang="en-AU" sz="1600" b="1" dirty="0">
                <a:latin typeface="Public Sans"/>
              </a:rPr>
              <a:t>apply their learning</a:t>
            </a:r>
            <a:r>
              <a:rPr lang="en-AU" sz="1600" dirty="0">
                <a:latin typeface="Public Sans"/>
              </a:rPr>
              <a:t> in meaningful and creative ways.</a:t>
            </a:r>
          </a:p>
          <a:p>
            <a:endParaRPr lang="en-AU" sz="1600" dirty="0">
              <a:latin typeface="Public Sans" pitchFamily="2" charset="0"/>
            </a:endParaRPr>
          </a:p>
          <a:p>
            <a:r>
              <a:rPr lang="en-AU" sz="1600" b="0" dirty="0">
                <a:latin typeface="Public Sans"/>
              </a:rPr>
              <a:t>[CLICK] </a:t>
            </a:r>
            <a:r>
              <a:rPr lang="en-AU" sz="1600" dirty="0">
                <a:latin typeface="Public Sans"/>
              </a:rPr>
              <a:t>Within each focus area</a:t>
            </a:r>
            <a:r>
              <a:rPr lang="en-AU" dirty="0">
                <a:latin typeface="Public Sans"/>
              </a:rPr>
              <a:t>,</a:t>
            </a:r>
            <a:r>
              <a:rPr lang="en-AU" sz="1600" dirty="0">
                <a:latin typeface="Public Sans"/>
              </a:rPr>
              <a:t> essential content makes clear what students are expected to </a:t>
            </a:r>
            <a:r>
              <a:rPr lang="en-AU" sz="1600" b="1" dirty="0">
                <a:latin typeface="Public Sans"/>
              </a:rPr>
              <a:t>know, understand </a:t>
            </a:r>
            <a:r>
              <a:rPr lang="en-AU" sz="1600" dirty="0">
                <a:latin typeface="Public Sans"/>
              </a:rPr>
              <a:t>and </a:t>
            </a:r>
            <a:r>
              <a:rPr lang="en-AU" sz="1600" b="1" dirty="0">
                <a:latin typeface="Public Sans"/>
              </a:rPr>
              <a:t>do</a:t>
            </a:r>
            <a:r>
              <a:rPr lang="en-AU" sz="1600" dirty="0">
                <a:latin typeface="Public Sans"/>
              </a:rPr>
              <a:t>. The content addresses the outcomes in the focus area. No single content point alone will enable a student to demonstrate an outcome.</a:t>
            </a:r>
          </a:p>
          <a:p>
            <a:r>
              <a:rPr lang="en-AU" sz="1600" dirty="0">
                <a:latin typeface="Public Sans"/>
              </a:rPr>
              <a:t> </a:t>
            </a:r>
            <a:br>
              <a:rPr lang="en-AU" dirty="0">
                <a:latin typeface="Public Sans"/>
              </a:rPr>
            </a:br>
            <a:r>
              <a:rPr lang="en-AU" sz="1600" dirty="0">
                <a:latin typeface="Public Sans"/>
              </a:rPr>
              <a:t>There is a balance of syllabus content across dance, drama, music and visual arts. This means that that all focus areas should be given approximately equal teaching time to support students in achieving syllabus outcomes. It is up to individual schools to determine how to achieve this balance among the four focus areas in a way that suits their unique context. </a:t>
            </a:r>
          </a:p>
          <a:p>
            <a:endParaRPr lang="en-AU" sz="1600" dirty="0">
              <a:latin typeface="Public Sans" pitchFamily="2" charset="0"/>
            </a:endParaRPr>
          </a:p>
          <a:p>
            <a:r>
              <a:rPr lang="en-AU" sz="1600" dirty="0">
                <a:latin typeface="Public Sans"/>
              </a:rPr>
              <a:t>[NEXT SLIDE]</a:t>
            </a:r>
          </a:p>
        </p:txBody>
      </p:sp>
      <p:sp>
        <p:nvSpPr>
          <p:cNvPr id="4" name="Slide Number Placeholder 3"/>
          <p:cNvSpPr>
            <a:spLocks noGrp="1"/>
          </p:cNvSpPr>
          <p:nvPr>
            <p:ph type="sldNum" sz="quarter" idx="5"/>
          </p:nvPr>
        </p:nvSpPr>
        <p:spPr/>
        <p:txBody>
          <a:bodyPr/>
          <a:lstStyle/>
          <a:p>
            <a:fld id="{C273A117-CFBF-4B51-BFA9-F51A42E28C6C}" type="slidenum">
              <a:rPr lang="en-AU" smtClean="0"/>
              <a:t>6</a:t>
            </a:fld>
            <a:endParaRPr lang="en-AU"/>
          </a:p>
        </p:txBody>
      </p:sp>
    </p:spTree>
    <p:extLst>
      <p:ext uri="{BB962C8B-B14F-4D97-AF65-F5344CB8AC3E}">
        <p14:creationId xmlns:p14="http://schemas.microsoft.com/office/powerpoint/2010/main" val="51431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409A2-4B20-65CC-B513-EE451F30E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442DE-BDB8-D273-0C24-626DEA98B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A6F2D-FE8B-F3B4-38DF-8AC074B7E4C3}"/>
              </a:ext>
            </a:extLst>
          </p:cNvPr>
          <p:cNvSpPr>
            <a:spLocks noGrp="1"/>
          </p:cNvSpPr>
          <p:nvPr>
            <p:ph type="body" idx="1"/>
          </p:nvPr>
        </p:nvSpPr>
        <p:spPr/>
        <p:txBody>
          <a:bodyPr/>
          <a:lstStyle/>
          <a:p>
            <a:r>
              <a:rPr lang="en-AU" sz="1200" b="1" dirty="0">
                <a:latin typeface="Public Sans"/>
              </a:rPr>
              <a:t>7. Purpose: </a:t>
            </a:r>
            <a:r>
              <a:rPr lang="en-AU" sz="1200" dirty="0">
                <a:latin typeface="Public Sans"/>
              </a:rPr>
              <a:t>To identify the elements of dance, drama, music and visual arts.</a:t>
            </a:r>
          </a:p>
          <a:p>
            <a:endParaRPr lang="en-AU" sz="1200" dirty="0">
              <a:latin typeface="Public Sans"/>
            </a:endParaRPr>
          </a:p>
          <a:p>
            <a:r>
              <a:rPr lang="en-AU" sz="1200" b="1" dirty="0">
                <a:latin typeface="Public Sans"/>
              </a:rPr>
              <a:t>Time: </a:t>
            </a:r>
            <a:r>
              <a:rPr lang="en-AU" dirty="0">
                <a:latin typeface="Public Sans"/>
              </a:rPr>
              <a:t>3 </a:t>
            </a:r>
            <a:r>
              <a:rPr lang="en-AU" sz="1200" b="0" dirty="0">
                <a:latin typeface="Public Sans"/>
              </a:rPr>
              <a:t>mins</a:t>
            </a:r>
          </a:p>
          <a:p>
            <a:pPr marL="0" indent="0">
              <a:buFont typeface="Arial" panose="020B0604020202020204" pitchFamily="34" charset="0"/>
              <a:buNone/>
            </a:pPr>
            <a:endParaRPr lang="en-AU" sz="1200" b="1" dirty="0">
              <a:latin typeface="Public Sans" pitchFamily="2" charset="0"/>
            </a:endParaRPr>
          </a:p>
          <a:p>
            <a:r>
              <a:rPr lang="en-AU" sz="1200" b="1" dirty="0">
                <a:latin typeface="Public Sans"/>
              </a:rPr>
              <a:t>Presenter notes:</a:t>
            </a:r>
          </a:p>
          <a:p>
            <a:endParaRPr lang="en-AU" dirty="0">
              <a:latin typeface="Public Sans"/>
            </a:endParaRPr>
          </a:p>
          <a:p>
            <a:r>
              <a:rPr lang="en-AU" dirty="0">
                <a:latin typeface="Public Sans"/>
              </a:rPr>
              <a:t>The elements of each focus area are fundamental to learning in creative arts.  </a:t>
            </a:r>
            <a:br>
              <a:rPr lang="en-AU" dirty="0">
                <a:latin typeface="Public Sans"/>
              </a:rPr>
            </a:br>
            <a:endParaRPr lang="en-AU" sz="1200" b="1" dirty="0">
              <a:latin typeface="Public Sans"/>
            </a:endParaRPr>
          </a:p>
          <a:p>
            <a:r>
              <a:rPr lang="en-AU" dirty="0">
                <a:latin typeface="Public Sans"/>
              </a:rPr>
              <a:t>By understanding how to recognise and manipulate the elements of each focus area, students develop the skills and vocabulary to create, interpret and respond to artistic works.</a:t>
            </a:r>
          </a:p>
          <a:p>
            <a:r>
              <a:rPr lang="en-AU" dirty="0">
                <a:latin typeface="Public Sans"/>
              </a:rPr>
              <a:t>The </a:t>
            </a:r>
            <a:r>
              <a:rPr lang="en-AU" b="0" dirty="0">
                <a:latin typeface="Public Sans"/>
              </a:rPr>
              <a:t>teaching advice </a:t>
            </a:r>
            <a:r>
              <a:rPr lang="en-AU" dirty="0">
                <a:latin typeface="Public Sans"/>
              </a:rPr>
              <a:t>in the syllabus includes definitions, focus questions, and vocabulary examples to support student learning and deepen understanding. </a:t>
            </a:r>
          </a:p>
          <a:p>
            <a:r>
              <a:rPr lang="en-AU" dirty="0">
                <a:latin typeface="Public Sans"/>
              </a:rPr>
              <a:t>The introduction and progression of the elements across the stages of learning builds the foundational understandings which are further developed in 7-10 syllabus.</a:t>
            </a:r>
          </a:p>
          <a:p>
            <a:endParaRPr lang="en-AU" sz="1200" b="0" dirty="0">
              <a:latin typeface="Public Sans"/>
            </a:endParaRPr>
          </a:p>
          <a:p>
            <a:r>
              <a:rPr lang="en-US" dirty="0">
                <a:latin typeface="Public Sans"/>
              </a:rPr>
              <a:t>[CLICK]</a:t>
            </a:r>
            <a:r>
              <a:rPr lang="en-AU" sz="1200" b="1" dirty="0">
                <a:latin typeface="Public Sans"/>
              </a:rPr>
              <a:t> </a:t>
            </a:r>
            <a:r>
              <a:rPr lang="en-AU" dirty="0">
                <a:latin typeface="Public Sans"/>
              </a:rPr>
              <a:t>In dance, students explore how the components of </a:t>
            </a:r>
            <a:r>
              <a:rPr lang="en-AU" b="0" dirty="0">
                <a:latin typeface="Public Sans"/>
              </a:rPr>
              <a:t>space, time and dynamics</a:t>
            </a:r>
            <a:r>
              <a:rPr lang="en-AU" dirty="0">
                <a:latin typeface="Public Sans"/>
              </a:rPr>
              <a:t> help to structure movement, express ideas, and respond to the dances of others.</a:t>
            </a:r>
            <a:br>
              <a:rPr lang="en-AU" dirty="0">
                <a:cs typeface="+mn-lt"/>
              </a:rPr>
            </a:br>
            <a:endParaRPr lang="en-AU" dirty="0"/>
          </a:p>
          <a:p>
            <a:r>
              <a:rPr lang="en-US" dirty="0">
                <a:latin typeface="Public Sans"/>
              </a:rPr>
              <a:t>[CLICK]</a:t>
            </a:r>
            <a:r>
              <a:rPr lang="en-AU" sz="1200" b="1" dirty="0">
                <a:latin typeface="Public Sans"/>
              </a:rPr>
              <a:t> </a:t>
            </a:r>
            <a:r>
              <a:rPr lang="en-AU" dirty="0">
                <a:latin typeface="Public Sans"/>
              </a:rPr>
              <a:t>In drama, students develop understanding of how the dramatic elements are used to build stories, shape meaning, and interpret dramatic action.</a:t>
            </a:r>
            <a:br>
              <a:rPr lang="en-AU" dirty="0">
                <a:cs typeface="+mn-lt"/>
              </a:rPr>
            </a:br>
            <a:endParaRPr lang="en-AU" sz="1200" dirty="0">
              <a:latin typeface="Aptos"/>
            </a:endParaRPr>
          </a:p>
          <a:p>
            <a:pPr>
              <a:defRPr/>
            </a:pPr>
            <a:r>
              <a:rPr lang="en-US" dirty="0">
                <a:latin typeface="Public Sans"/>
              </a:rPr>
              <a:t>[CLICK]</a:t>
            </a:r>
            <a:r>
              <a:rPr lang="en-AU" sz="1200" b="1" dirty="0">
                <a:latin typeface="Public Sans"/>
              </a:rPr>
              <a:t> </a:t>
            </a:r>
            <a:r>
              <a:rPr lang="en-AU" dirty="0">
                <a:latin typeface="Public Sans"/>
              </a:rPr>
              <a:t>In music</a:t>
            </a:r>
            <a:r>
              <a:rPr lang="en-AU" b="0" dirty="0">
                <a:latin typeface="Public Sans"/>
              </a:rPr>
              <a:t>, </a:t>
            </a:r>
            <a:r>
              <a:rPr lang="en-AU" dirty="0">
                <a:latin typeface="Public Sans"/>
              </a:rPr>
              <a:t>students learn about and use the elements of </a:t>
            </a:r>
            <a:r>
              <a:rPr lang="en-AU" b="0" dirty="0">
                <a:latin typeface="Public Sans"/>
              </a:rPr>
              <a:t>duration, pitch, texture, performing media, timbre</a:t>
            </a:r>
            <a:r>
              <a:rPr lang="en-AU" dirty="0">
                <a:latin typeface="Public Sans"/>
              </a:rPr>
              <a:t> </a:t>
            </a:r>
            <a:r>
              <a:rPr lang="en-AU" i="1" dirty="0">
                <a:latin typeface="Public Sans"/>
              </a:rPr>
              <a:t>(pron. tam-</a:t>
            </a:r>
            <a:r>
              <a:rPr lang="en-AU" i="1" dirty="0" err="1">
                <a:latin typeface="Public Sans"/>
              </a:rPr>
              <a:t>ba</a:t>
            </a:r>
            <a:r>
              <a:rPr lang="en-AU" i="1" dirty="0">
                <a:latin typeface="Public Sans"/>
              </a:rPr>
              <a:t>)</a:t>
            </a:r>
            <a:r>
              <a:rPr lang="en-AU" dirty="0">
                <a:latin typeface="Public Sans"/>
              </a:rPr>
              <a:t>,</a:t>
            </a:r>
            <a:r>
              <a:rPr lang="en-AU" b="0" dirty="0">
                <a:latin typeface="Public Sans"/>
              </a:rPr>
              <a:t> dynamics, expression and </a:t>
            </a:r>
            <a:r>
              <a:rPr lang="en-AU" dirty="0">
                <a:latin typeface="Public Sans"/>
              </a:rPr>
              <a:t>structure to compose, perform, and respond to music in meaningful ways.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a:defRPr/>
            </a:pPr>
            <a:r>
              <a:rPr lang="en-US" dirty="0">
                <a:latin typeface="Public Sans"/>
              </a:rPr>
              <a:t>[CLICK]</a:t>
            </a:r>
            <a:r>
              <a:rPr lang="en-AU" b="1" dirty="0">
                <a:latin typeface="Public Sans"/>
              </a:rPr>
              <a:t> </a:t>
            </a:r>
            <a:r>
              <a:rPr lang="en-AU" dirty="0">
                <a:latin typeface="Public Sans"/>
              </a:rPr>
              <a:t>In visual arts, students learn how artists can use the </a:t>
            </a:r>
            <a:r>
              <a:rPr lang="en-AU" b="0" dirty="0">
                <a:latin typeface="Public Sans"/>
              </a:rPr>
              <a:t>elements of art </a:t>
            </a:r>
            <a:r>
              <a:rPr lang="en-AU" dirty="0">
                <a:latin typeface="Public Sans"/>
              </a:rPr>
              <a:t>and design to communicate ideas and intent.</a:t>
            </a:r>
            <a:endParaRPr lang="en-AU" dirty="0"/>
          </a:p>
          <a:p>
            <a:pPr marL="0" marR="0" lvl="0" indent="0" algn="l" defTabSz="914400">
              <a:lnSpc>
                <a:spcPct val="100000"/>
              </a:lnSpc>
              <a:spcBef>
                <a:spcPts val="0"/>
              </a:spcBef>
              <a:spcAft>
                <a:spcPts val="0"/>
              </a:spcAft>
              <a:buClrTx/>
              <a:buSzTx/>
              <a:buFontTx/>
              <a:buNone/>
              <a:tabLst/>
              <a:defRPr/>
            </a:pPr>
            <a:endParaRPr lang="en-AU" b="0" dirty="0"/>
          </a:p>
          <a:p>
            <a:pPr>
              <a:defRPr/>
            </a:pPr>
            <a:r>
              <a:rPr lang="en-US" dirty="0">
                <a:latin typeface="Public Sans"/>
              </a:rPr>
              <a:t>[CLICK] </a:t>
            </a:r>
            <a:r>
              <a:rPr lang="en-AU" dirty="0">
                <a:latin typeface="Public Sans"/>
              </a:rPr>
              <a:t>Knowledge, understanding and skills in the elements progresses from Early Stage 1 to Stage 3. Syllabus content builds on prior learning about the elements, and in some focus areas, new elements are introduced.</a:t>
            </a:r>
            <a:br>
              <a:rPr lang="en-AU" dirty="0">
                <a:latin typeface="Public Sans"/>
              </a:rPr>
            </a:br>
            <a:endParaRPr lang="en-AU" dirty="0"/>
          </a:p>
          <a:p>
            <a:pPr>
              <a:defRPr/>
            </a:pPr>
            <a:r>
              <a:rPr lang="en-AU" dirty="0">
                <a:latin typeface="Public Sans"/>
              </a:rPr>
              <a:t>The syllabus teaching advice provides further support in the introduction and progression of the elements.</a:t>
            </a:r>
          </a:p>
          <a:p>
            <a:pPr>
              <a:defRPr/>
            </a:pPr>
            <a:endParaRPr lang="en-AU" dirty="0">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Public Sans"/>
              </a:rPr>
              <a:t>[NEXT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p:txBody>
      </p:sp>
      <p:sp>
        <p:nvSpPr>
          <p:cNvPr id="4" name="Slide Number Placeholder 3">
            <a:extLst>
              <a:ext uri="{FF2B5EF4-FFF2-40B4-BE49-F238E27FC236}">
                <a16:creationId xmlns:a16="http://schemas.microsoft.com/office/drawing/2014/main" id="{69B6C7C9-663A-294F-04A6-C10AD8B7382E}"/>
              </a:ext>
            </a:extLst>
          </p:cNvPr>
          <p:cNvSpPr>
            <a:spLocks noGrp="1"/>
          </p:cNvSpPr>
          <p:nvPr>
            <p:ph type="sldNum" sz="quarter" idx="5"/>
          </p:nvPr>
        </p:nvSpPr>
        <p:spPr/>
        <p:txBody>
          <a:bodyPr/>
          <a:lstStyle/>
          <a:p>
            <a:fld id="{C273A117-CFBF-4B51-BFA9-F51A42E28C6C}" type="slidenum">
              <a:rPr lang="en-AU" smtClean="0"/>
              <a:t>7</a:t>
            </a:fld>
            <a:endParaRPr lang="en-AU"/>
          </a:p>
        </p:txBody>
      </p:sp>
    </p:spTree>
    <p:extLst>
      <p:ext uri="{BB962C8B-B14F-4D97-AF65-F5344CB8AC3E}">
        <p14:creationId xmlns:p14="http://schemas.microsoft.com/office/powerpoint/2010/main" val="199368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8. Purpose</a:t>
            </a:r>
            <a:r>
              <a:rPr lang="en-AU" sz="1200" b="1" dirty="0">
                <a:latin typeface="Public Sans"/>
              </a:rPr>
              <a:t>: </a:t>
            </a:r>
            <a:r>
              <a:rPr lang="en-AU" sz="1200" b="0" dirty="0">
                <a:latin typeface="Public Sans"/>
              </a:rPr>
              <a:t>To provide a live walkthrough of the digital platform so participants can identify and locate evidence of the elements within syllabus content, teaching advice and examples.  </a:t>
            </a:r>
          </a:p>
          <a:p>
            <a:pPr>
              <a:lnSpc>
                <a:spcPct val="107000"/>
              </a:lnSpc>
              <a:spcAft>
                <a:spcPts val="800"/>
              </a:spcAft>
            </a:pPr>
            <a:endParaRPr lang="en-AU" dirty="0">
              <a:latin typeface="Public Sans"/>
            </a:endParaRPr>
          </a:p>
          <a:p>
            <a:r>
              <a:rPr lang="en-AU" sz="1200" b="1" dirty="0">
                <a:latin typeface="Public Sans"/>
              </a:rPr>
              <a:t>Time: </a:t>
            </a:r>
            <a:r>
              <a:rPr lang="en-AU" sz="1200" dirty="0">
                <a:latin typeface="Public Sans"/>
              </a:rPr>
              <a:t>3 mins</a:t>
            </a:r>
          </a:p>
          <a:p>
            <a:endParaRPr lang="en-AU" sz="1200" b="1" dirty="0">
              <a:latin typeface="Public Sans" pitchFamily="2" charset="0"/>
            </a:endParaRPr>
          </a:p>
          <a:p>
            <a:r>
              <a:rPr lang="en-AU" sz="1200" b="1" dirty="0">
                <a:latin typeface="Public Sans"/>
              </a:rPr>
              <a:t>Presenter notes: </a:t>
            </a:r>
          </a:p>
          <a:p>
            <a:endParaRPr lang="en-AU" sz="1200" b="1" dirty="0">
              <a:latin typeface="Public Sans"/>
              <a:ea typeface="Aptos" panose="020B0004020202020204" pitchFamily="34" charset="0"/>
              <a:cs typeface="Times New Roman" panose="02020603050405020304" pitchFamily="18" charset="0"/>
            </a:endParaRPr>
          </a:p>
          <a:p>
            <a:r>
              <a:rPr lang="en-AU" sz="1200" kern="100" dirty="0">
                <a:effectLst/>
                <a:latin typeface="Public Sans"/>
                <a:ea typeface="Aptos" panose="020B0004020202020204" pitchFamily="34" charset="0"/>
                <a:cs typeface="Times New Roman" panose="02020603050405020304" pitchFamily="18" charset="0"/>
              </a:rPr>
              <a:t>We will now conduct a walkthrough of the</a:t>
            </a:r>
            <a:r>
              <a:rPr lang="en-AU" kern="100" dirty="0">
                <a:latin typeface="Public Sans"/>
                <a:ea typeface="Aptos" panose="020B0004020202020204" pitchFamily="34" charset="0"/>
                <a:cs typeface="Times New Roman" panose="02020603050405020304" pitchFamily="18" charset="0"/>
              </a:rPr>
              <a:t> </a:t>
            </a:r>
            <a:r>
              <a:rPr lang="en-AU" sz="1200" kern="100" dirty="0">
                <a:effectLst/>
                <a:latin typeface="Public Sans"/>
                <a:ea typeface="Aptos" panose="020B0004020202020204" pitchFamily="34" charset="0"/>
                <a:cs typeface="Times New Roman" panose="02020603050405020304" pitchFamily="18" charset="0"/>
              </a:rPr>
              <a:t>Creative Arts </a:t>
            </a:r>
            <a:r>
              <a:rPr lang="en-AU" kern="100" dirty="0">
                <a:latin typeface="Public Sans"/>
                <a:ea typeface="Aptos" panose="020B0004020202020204" pitchFamily="34" charset="0"/>
                <a:cs typeface="Times New Roman" panose="02020603050405020304" pitchFamily="18" charset="0"/>
              </a:rPr>
              <a:t>K-6 </a:t>
            </a:r>
            <a:r>
              <a:rPr lang="en-AU" sz="1200" kern="100" dirty="0">
                <a:effectLst/>
                <a:latin typeface="Public Sans"/>
                <a:ea typeface="Aptos" panose="020B0004020202020204" pitchFamily="34" charset="0"/>
                <a:cs typeface="Times New Roman" panose="02020603050405020304" pitchFamily="18" charset="0"/>
              </a:rPr>
              <a:t>Syllabus, highlighting the </a:t>
            </a:r>
            <a:r>
              <a:rPr lang="en-AU" kern="100" dirty="0">
                <a:latin typeface="Public Sans"/>
                <a:ea typeface="Aptos" panose="020B0004020202020204" pitchFamily="34" charset="0"/>
                <a:cs typeface="Times New Roman" panose="02020603050405020304" pitchFamily="18" charset="0"/>
              </a:rPr>
              <a:t>inclusion of the </a:t>
            </a:r>
            <a:r>
              <a:rPr lang="en-AU" sz="1200" kern="100" dirty="0">
                <a:effectLst/>
                <a:latin typeface="Public Sans"/>
                <a:ea typeface="Aptos" panose="020B0004020202020204" pitchFamily="34" charset="0"/>
                <a:cs typeface="Times New Roman" panose="02020603050405020304" pitchFamily="18" charset="0"/>
              </a:rPr>
              <a:t>elements within syllabus content, teaching advice and examples.</a:t>
            </a:r>
            <a:r>
              <a:rPr lang="en-AU" sz="1200" kern="100" dirty="0">
                <a:latin typeface="Public Sans"/>
                <a:ea typeface="Aptos" panose="020B0004020202020204" pitchFamily="34" charset="0"/>
                <a:cs typeface="Times New Roman" panose="02020603050405020304" pitchFamily="18" charset="0"/>
              </a:rPr>
              <a:t> </a:t>
            </a:r>
          </a:p>
          <a:p>
            <a:endParaRPr lang="en-AU" sz="1200" kern="100" dirty="0">
              <a:latin typeface="Public Sans"/>
              <a:ea typeface="Aptos" panose="020B0004020202020204" pitchFamily="34" charset="0"/>
              <a:cs typeface="Times New Roman" panose="02020603050405020304" pitchFamily="18" charset="0"/>
            </a:endParaRPr>
          </a:p>
          <a:p>
            <a:r>
              <a:rPr lang="en-AU" sz="1200" i="1" kern="100" dirty="0">
                <a:latin typeface="Public Sans"/>
                <a:ea typeface="Aptos" panose="020B0004020202020204" pitchFamily="34" charset="0"/>
                <a:cs typeface="Times New Roman" panose="02020603050405020304" pitchFamily="18" charset="0"/>
              </a:rPr>
              <a:t>Invite participants to open to open the syllabus using the link in their workbook and follow along.</a:t>
            </a:r>
            <a:endParaRPr lang="en-AU" i="1" dirty="0"/>
          </a:p>
          <a:p>
            <a:pPr>
              <a:lnSpc>
                <a:spcPct val="107000"/>
              </a:lnSpc>
              <a:spcAft>
                <a:spcPts val="800"/>
              </a:spcAft>
              <a:buNone/>
            </a:pPr>
            <a:endParaRPr lang="en-AU" sz="1200" kern="100" dirty="0">
              <a:effectLst/>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US" kern="100" dirty="0">
                <a:latin typeface="Public Sans"/>
              </a:rPr>
              <a:t>[CLICK]</a:t>
            </a:r>
            <a:r>
              <a:rPr lang="en-AU" kern="100" dirty="0">
                <a:latin typeface="Public Sans"/>
                <a:ea typeface="Aptos" panose="020B0004020202020204" pitchFamily="34" charset="0"/>
                <a:cs typeface="Times New Roman" panose="02020603050405020304" pitchFamily="18" charset="0"/>
              </a:rPr>
              <a:t> Let's start by</a:t>
            </a:r>
            <a:r>
              <a:rPr lang="en-AU" sz="1200" kern="100" dirty="0">
                <a:effectLst/>
                <a:latin typeface="Public Sans"/>
                <a:ea typeface="Aptos" panose="020B0004020202020204" pitchFamily="34" charset="0"/>
                <a:cs typeface="Times New Roman" panose="02020603050405020304" pitchFamily="18" charset="0"/>
              </a:rPr>
              <a:t> </a:t>
            </a:r>
            <a:r>
              <a:rPr lang="en-AU" kern="100" dirty="0">
                <a:latin typeface="Public Sans"/>
                <a:ea typeface="Aptos" panose="020B0004020202020204" pitchFamily="34" charset="0"/>
                <a:cs typeface="Times New Roman" panose="02020603050405020304" pitchFamily="18" charset="0"/>
              </a:rPr>
              <a:t>selecting</a:t>
            </a:r>
            <a:r>
              <a:rPr lang="en-AU" sz="1200" kern="100" dirty="0">
                <a:effectLst/>
                <a:latin typeface="Public Sans"/>
                <a:ea typeface="Aptos" panose="020B0004020202020204" pitchFamily="34" charset="0"/>
                <a:cs typeface="Times New Roman" panose="02020603050405020304" pitchFamily="18" charset="0"/>
              </a:rPr>
              <a:t> the ‘content’ tab</a:t>
            </a:r>
            <a:r>
              <a:rPr lang="en-AU" kern="100" dirty="0">
                <a:latin typeface="Public Sans"/>
                <a:ea typeface="Aptos" panose="020B0004020202020204" pitchFamily="34" charset="0"/>
                <a:cs typeface="Times New Roman" panose="02020603050405020304" pitchFamily="18" charset="0"/>
              </a:rPr>
              <a:t>.</a:t>
            </a:r>
            <a:endParaRPr lang="en-AU" dirty="0">
              <a:latin typeface="Public Sans"/>
              <a:ea typeface="Aptos" panose="020B0004020202020204" pitchFamily="34" charset="0"/>
              <a:cs typeface="Times New Roman" panose="02020603050405020304" pitchFamily="18" charset="0"/>
            </a:endParaRPr>
          </a:p>
          <a:p>
            <a:pPr>
              <a:lnSpc>
                <a:spcPct val="107000"/>
              </a:lnSpc>
              <a:spcAft>
                <a:spcPts val="800"/>
              </a:spcAft>
            </a:pPr>
            <a:endParaRPr lang="en-AU" kern="100" dirty="0">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kern="100" dirty="0">
                <a:latin typeface="Public Sans"/>
              </a:rPr>
              <a:t>[NEXT SLIDE]</a:t>
            </a:r>
            <a:br>
              <a:rPr lang="en-AU" sz="1200" kern="100" dirty="0">
                <a:effectLst/>
                <a:latin typeface="Public Sans" pitchFamily="2" charset="0"/>
                <a:ea typeface="Aptos" panose="020B0004020202020204" pitchFamily="34" charset="0"/>
                <a:cs typeface="Times New Roman" panose="02020603050405020304" pitchFamily="18" charset="0"/>
              </a:rPr>
            </a:br>
            <a:endParaRPr lang="en-AU" sz="1200" dirty="0">
              <a:latin typeface="Public Sans"/>
            </a:endParaRPr>
          </a:p>
        </p:txBody>
      </p:sp>
      <p:sp>
        <p:nvSpPr>
          <p:cNvPr id="4" name="Slide Number Placeholder 3"/>
          <p:cNvSpPr>
            <a:spLocks noGrp="1"/>
          </p:cNvSpPr>
          <p:nvPr>
            <p:ph type="sldNum" sz="quarter" idx="5"/>
          </p:nvPr>
        </p:nvSpPr>
        <p:spPr/>
        <p:txBody>
          <a:bodyPr/>
          <a:lstStyle/>
          <a:p>
            <a:fld id="{C273A117-CFBF-4B51-BFA9-F51A42E28C6C}" type="slidenum">
              <a:rPr lang="en-AU" smtClean="0"/>
              <a:t>8</a:t>
            </a:fld>
            <a:endParaRPr lang="en-AU"/>
          </a:p>
        </p:txBody>
      </p:sp>
    </p:spTree>
    <p:extLst>
      <p:ext uri="{BB962C8B-B14F-4D97-AF65-F5344CB8AC3E}">
        <p14:creationId xmlns:p14="http://schemas.microsoft.com/office/powerpoint/2010/main" val="340275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04DF1-7841-14EB-4A8E-8B28D62A2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54271-D808-C753-9821-E494B594B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0E2AF-47FC-7756-53C5-FBE0A18470E8}"/>
              </a:ext>
            </a:extLst>
          </p:cNvPr>
          <p:cNvSpPr>
            <a:spLocks noGrp="1"/>
          </p:cNvSpPr>
          <p:nvPr>
            <p:ph type="body" idx="1"/>
          </p:nvPr>
        </p:nvSpPr>
        <p:spPr/>
        <p:txBody>
          <a:bodyPr/>
          <a:lstStyle/>
          <a:p>
            <a:r>
              <a:rPr lang="en-AU" b="1" dirty="0">
                <a:latin typeface="Public Sans"/>
              </a:rPr>
              <a:t>9. Purpose</a:t>
            </a:r>
            <a:r>
              <a:rPr lang="en-AU" sz="1200" b="1" dirty="0">
                <a:latin typeface="Public Sans"/>
              </a:rPr>
              <a:t>: </a:t>
            </a:r>
            <a:r>
              <a:rPr lang="en-AU" sz="1200" b="0" dirty="0">
                <a:latin typeface="Public Sans"/>
              </a:rPr>
              <a:t>To provide a </a:t>
            </a:r>
            <a:r>
              <a:rPr lang="en-AU" sz="1200" dirty="0">
                <a:latin typeface="Public Sans"/>
              </a:rPr>
              <a:t>walkthrough</a:t>
            </a:r>
            <a:r>
              <a:rPr lang="en-AU" sz="1200" b="0" dirty="0">
                <a:latin typeface="Public Sans"/>
              </a:rPr>
              <a:t> of the digital platform so participants can identify and locate evidence of the elements within syllabus content, teaching advice and examples.  </a:t>
            </a:r>
          </a:p>
          <a:p>
            <a:endParaRPr lang="en-AU" sz="1200" b="1" dirty="0">
              <a:latin typeface="Public Sans" pitchFamily="2" charset="0"/>
            </a:endParaRPr>
          </a:p>
          <a:p>
            <a:r>
              <a:rPr lang="en-AU" sz="1200" b="1" dirty="0">
                <a:latin typeface="Public Sans"/>
              </a:rPr>
              <a:t>Time: </a:t>
            </a:r>
            <a:r>
              <a:rPr lang="en-AU" sz="1200" dirty="0">
                <a:latin typeface="Public Sans"/>
              </a:rPr>
              <a:t>1 min</a:t>
            </a:r>
            <a:endParaRPr lang="en-AU" sz="1200" b="0" dirty="0">
              <a:latin typeface="Public Sans"/>
            </a:endParaRPr>
          </a:p>
          <a:p>
            <a:endParaRPr lang="en-AU" sz="1200" b="1" dirty="0">
              <a:latin typeface="Public Sans" pitchFamily="2" charset="0"/>
            </a:endParaRPr>
          </a:p>
          <a:p>
            <a:r>
              <a:rPr lang="en-AU" sz="1200" b="1" dirty="0">
                <a:latin typeface="Public Sans"/>
              </a:rPr>
              <a:t>Presenter notes: </a:t>
            </a:r>
          </a:p>
          <a:p>
            <a:endParaRPr lang="en-AU" b="1" dirty="0">
              <a:latin typeface="Public Sans" pitchFamily="2" charset="0"/>
              <a:ea typeface="Aptos" panose="020B0004020202020204" pitchFamily="34" charset="0"/>
              <a:cs typeface="Times New Roman" panose="02020603050405020304" pitchFamily="18" charset="0"/>
            </a:endParaRPr>
          </a:p>
          <a:p>
            <a:pPr>
              <a:lnSpc>
                <a:spcPct val="107000"/>
              </a:lnSpc>
              <a:spcAft>
                <a:spcPts val="800"/>
              </a:spcAft>
            </a:pPr>
            <a:r>
              <a:rPr lang="en-AU" kern="100" dirty="0">
                <a:latin typeface="Public Sans"/>
                <a:cs typeface="Times New Roman" panose="02020603050405020304" pitchFamily="18" charset="0"/>
              </a:rPr>
              <a:t>Syllabus content represents the essential learning within each focus area. </a:t>
            </a:r>
            <a:r>
              <a:rPr lang="en-US" kern="100" dirty="0">
                <a:latin typeface="Public Sans"/>
              </a:rPr>
              <a:t>[CLICK]</a:t>
            </a:r>
            <a:r>
              <a:rPr lang="en-AU" b="1" kern="100" dirty="0">
                <a:latin typeface="Public Sans"/>
              </a:rPr>
              <a:t> </a:t>
            </a:r>
            <a:r>
              <a:rPr lang="en-AU" kern="100" dirty="0">
                <a:latin typeface="Public Sans"/>
              </a:rPr>
              <a:t>In this example, we will use Stage 1 syllabus content within the focus area of</a:t>
            </a:r>
            <a:r>
              <a:rPr lang="en-AU" b="1" kern="100" dirty="0">
                <a:latin typeface="Public Sans"/>
              </a:rPr>
              <a:t> </a:t>
            </a:r>
            <a:r>
              <a:rPr lang="en-AU" kern="100" dirty="0">
                <a:latin typeface="Public Sans"/>
              </a:rPr>
              <a:t>dance as our example. </a:t>
            </a:r>
          </a:p>
          <a:p>
            <a:br>
              <a:rPr lang="en-AU" sz="1200" kern="100" dirty="0">
                <a:effectLst/>
                <a:latin typeface="Public Sans" pitchFamily="2" charset="0"/>
                <a:ea typeface="Aptos" panose="020B0004020202020204" pitchFamily="34" charset="0"/>
                <a:cs typeface="Times New Roman" panose="02020603050405020304" pitchFamily="18" charset="0"/>
              </a:rPr>
            </a:br>
            <a:r>
              <a:rPr lang="en-AU" i="1" dirty="0">
                <a:latin typeface="Public Sans"/>
              </a:rPr>
              <a:t>Important to note:  The content addresses the outcomes in the focus area. No single content point alone will enable a student to demonstrate an outcome. NESA refers to the essential content and outcomes as 'firm friends'.</a:t>
            </a:r>
          </a:p>
          <a:p>
            <a:endParaRPr lang="en-AU" sz="1200" b="1" dirty="0">
              <a:latin typeface="Public Sans" pitchFamily="2" charset="0"/>
            </a:endParaRPr>
          </a:p>
          <a:p>
            <a:r>
              <a:rPr lang="en-AU" dirty="0">
                <a:latin typeface="Public Sans"/>
              </a:rPr>
              <a:t>[NEXT SLIDE]</a:t>
            </a:r>
          </a:p>
        </p:txBody>
      </p:sp>
      <p:sp>
        <p:nvSpPr>
          <p:cNvPr id="4" name="Slide Number Placeholder 3">
            <a:extLst>
              <a:ext uri="{FF2B5EF4-FFF2-40B4-BE49-F238E27FC236}">
                <a16:creationId xmlns:a16="http://schemas.microsoft.com/office/drawing/2014/main" id="{74AA3B0B-5475-1B25-7905-66CB752F8D69}"/>
              </a:ext>
            </a:extLst>
          </p:cNvPr>
          <p:cNvSpPr>
            <a:spLocks noGrp="1"/>
          </p:cNvSpPr>
          <p:nvPr>
            <p:ph type="sldNum" sz="quarter" idx="5"/>
          </p:nvPr>
        </p:nvSpPr>
        <p:spPr/>
        <p:txBody>
          <a:bodyPr/>
          <a:lstStyle/>
          <a:p>
            <a:fld id="{C273A117-CFBF-4B51-BFA9-F51A42E28C6C}" type="slidenum">
              <a:rPr lang="en-AU" smtClean="0"/>
              <a:t>9</a:t>
            </a:fld>
            <a:endParaRPr lang="en-AU"/>
          </a:p>
        </p:txBody>
      </p:sp>
    </p:spTree>
    <p:extLst>
      <p:ext uri="{BB962C8B-B14F-4D97-AF65-F5344CB8AC3E}">
        <p14:creationId xmlns:p14="http://schemas.microsoft.com/office/powerpoint/2010/main" val="625038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5641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1233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237966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3354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64350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9697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217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9700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9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Public Sans"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Public Sans"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Public Sans"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11874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3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65775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5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5301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393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63995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032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1624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7167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667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7523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69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0419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992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196B32-D0A9-4327-9A9A-1F77D2B83F7D}"/>
              </a:ext>
              <a:ext uri="{C183D7F6-B498-43B3-948B-1728B52AA6E4}">
                <adec:decorative xmlns:adec="http://schemas.microsoft.com/office/drawing/2017/decorative" val="1"/>
              </a:ext>
            </a:extLst>
          </p:cNvPr>
          <p:cNvSpPr/>
          <p:nvPr userDrawn="1"/>
        </p:nvSpPr>
        <p:spPr>
          <a:xfrm>
            <a:off x="1" y="0"/>
            <a:ext cx="370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4" name="Picture Placeholder 4">
            <a:extLst>
              <a:ext uri="{FF2B5EF4-FFF2-40B4-BE49-F238E27FC236}">
                <a16:creationId xmlns:a16="http://schemas.microsoft.com/office/drawing/2014/main" id="{B24BD980-DAE8-D72E-7B9D-1F923CDA4E62}"/>
              </a:ext>
              <a:ext uri="{C183D7F6-B498-43B3-948B-1728B52AA6E4}">
                <adec:decorative xmlns:adec="http://schemas.microsoft.com/office/drawing/2017/decorative" val="1"/>
              </a:ext>
            </a:extLst>
          </p:cNvPr>
          <p:cNvSpPr>
            <a:spLocks noGrp="1"/>
          </p:cNvSpPr>
          <p:nvPr>
            <p:ph type="pic" sz="quarter" idx="20"/>
          </p:nvPr>
        </p:nvSpPr>
        <p:spPr>
          <a:xfrm>
            <a:off x="0" y="0"/>
            <a:ext cx="3708000" cy="6858000"/>
          </a:xfrm>
          <a:prstGeom prst="rect">
            <a:avLst/>
          </a:prstGeom>
        </p:spPr>
        <p:txBody>
          <a:bodyPr/>
          <a:lstStyle/>
          <a:p>
            <a:r>
              <a:rPr lang="en-GB"/>
              <a:t>Click icon to add picture</a:t>
            </a:r>
            <a:endParaRPr lang="en-AU"/>
          </a:p>
        </p:txBody>
      </p:sp>
      <p:sp>
        <p:nvSpPr>
          <p:cNvPr id="10" name="Text Placeholder 5">
            <a:extLst>
              <a:ext uri="{FF2B5EF4-FFF2-40B4-BE49-F238E27FC236}">
                <a16:creationId xmlns:a16="http://schemas.microsoft.com/office/drawing/2014/main" id="{0ED77813-F3CC-A07C-B8C2-28765B8DEC5C}"/>
              </a:ext>
            </a:extLst>
          </p:cNvPr>
          <p:cNvSpPr>
            <a:spLocks noGrp="1"/>
          </p:cNvSpPr>
          <p:nvPr>
            <p:ph type="body" sz="quarter" idx="13" hasCustomPrompt="1"/>
          </p:nvPr>
        </p:nvSpPr>
        <p:spPr>
          <a:xfrm>
            <a:off x="4068000" y="1056266"/>
            <a:ext cx="6804002" cy="4127353"/>
          </a:xfrm>
        </p:spPr>
        <p:txBody>
          <a:bodyPr/>
          <a:lstStyle>
            <a:lvl1pPr>
              <a:defRPr sz="3600">
                <a:solidFill>
                  <a:schemeClr val="accent1"/>
                </a:solidFill>
              </a:defRPr>
            </a:lvl1pPr>
          </a:lstStyle>
          <a:p>
            <a:r>
              <a:rPr lang="en-AU"/>
              <a:t>“The real test is not whether you avoid this failure, because you won't. It's whether you let it harden or shame you into inaction, or whether you learn from it; whether you choose to persevere.</a:t>
            </a:r>
          </a:p>
        </p:txBody>
      </p:sp>
      <p:sp>
        <p:nvSpPr>
          <p:cNvPr id="7" name="Slide Number Placeholder 6"/>
          <p:cNvSpPr>
            <a:spLocks noGrp="1"/>
          </p:cNvSpPr>
          <p:nvPr>
            <p:ph type="sldNum" sz="quarter" idx="12"/>
          </p:nvPr>
        </p:nvSpPr>
        <p:spPr>
          <a:xfrm>
            <a:off x="11124000" y="6516000"/>
            <a:ext cx="720000" cy="180000"/>
          </a:xfrm>
          <a:prstGeom prst="rect">
            <a:avLst/>
          </a:prstGeom>
        </p:spPr>
        <p:txBody>
          <a:bodyPr/>
          <a:lstStyle/>
          <a:p>
            <a:fld id="{10A01DC5-1685-4615-8240-15192985C6A2}" type="slidenum">
              <a:rPr lang="en-AU" smtClean="0"/>
              <a:t>‹#›</a:t>
            </a:fld>
            <a:endParaRPr lang="en-AU"/>
          </a:p>
        </p:txBody>
      </p:sp>
      <p:sp>
        <p:nvSpPr>
          <p:cNvPr id="11" name="Text Placeholder 5">
            <a:extLst>
              <a:ext uri="{FF2B5EF4-FFF2-40B4-BE49-F238E27FC236}">
                <a16:creationId xmlns:a16="http://schemas.microsoft.com/office/drawing/2014/main" id="{0D7F6DA0-FD4A-3780-1E01-DD23067B3E31}"/>
              </a:ext>
            </a:extLst>
          </p:cNvPr>
          <p:cNvSpPr>
            <a:spLocks noGrp="1"/>
          </p:cNvSpPr>
          <p:nvPr>
            <p:ph type="body" sz="quarter" idx="19" hasCustomPrompt="1"/>
          </p:nvPr>
        </p:nvSpPr>
        <p:spPr>
          <a:xfrm>
            <a:off x="4068000" y="5301264"/>
            <a:ext cx="6804002" cy="453395"/>
          </a:xfrm>
        </p:spPr>
        <p:txBody>
          <a:bodyPr/>
          <a:lstStyle>
            <a:lvl1pPr>
              <a:defRPr sz="2800" b="1">
                <a:solidFill>
                  <a:schemeClr val="accent1"/>
                </a:solidFill>
              </a:defRPr>
            </a:lvl1pPr>
          </a:lstStyle>
          <a:p>
            <a:r>
              <a:rPr lang="en-AU"/>
              <a:t>Barack Obama</a:t>
            </a:r>
          </a:p>
        </p:txBody>
      </p:sp>
    </p:spTree>
    <p:extLst>
      <p:ext uri="{BB962C8B-B14F-4D97-AF65-F5344CB8AC3E}">
        <p14:creationId xmlns:p14="http://schemas.microsoft.com/office/powerpoint/2010/main" val="1071936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09079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69440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14897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08796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41151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59229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46303658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Public Sans"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Public Sans"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Public Sans"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Public Sans"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Public Sans"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8.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8.xml"/><Relationship Id="rId1" Type="http://schemas.openxmlformats.org/officeDocument/2006/relationships/tags" Target="../tags/tag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8.xml"/><Relationship Id="rId1" Type="http://schemas.openxmlformats.org/officeDocument/2006/relationships/tags" Target="../tags/tag8.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8.xml"/><Relationship Id="rId1" Type="http://schemas.openxmlformats.org/officeDocument/2006/relationships/tags" Target="../tags/tag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tags" Target="../tags/tag1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hyperlink" Target="https://www.artgallery.nsw.gov.au/collection/works/77.20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mailto:primarycurriculum@det.nsw.edu.au"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EA25D-88FD-BC0D-39BB-324EBE43CC6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CB29CE-D27D-DE95-F134-95E5FD3A6FDD}"/>
              </a:ext>
            </a:extLst>
          </p:cNvPr>
          <p:cNvSpPr>
            <a:spLocks noGrp="1"/>
          </p:cNvSpPr>
          <p:nvPr>
            <p:ph type="ctrTitle"/>
          </p:nvPr>
        </p:nvSpPr>
        <p:spPr/>
        <p:txBody>
          <a:bodyPr/>
          <a:lstStyle/>
          <a:p>
            <a:r>
              <a:rPr lang="en-AU" dirty="0"/>
              <a:t>Creative arts</a:t>
            </a:r>
          </a:p>
        </p:txBody>
      </p:sp>
      <p:sp>
        <p:nvSpPr>
          <p:cNvPr id="6" name="Text Placeholder 5">
            <a:extLst>
              <a:ext uri="{FF2B5EF4-FFF2-40B4-BE49-F238E27FC236}">
                <a16:creationId xmlns:a16="http://schemas.microsoft.com/office/drawing/2014/main" id="{85BFED6D-C057-8981-6C7E-61CE737A9511}"/>
              </a:ext>
            </a:extLst>
          </p:cNvPr>
          <p:cNvSpPr>
            <a:spLocks noGrp="1"/>
          </p:cNvSpPr>
          <p:nvPr>
            <p:ph type="body" sz="quarter" idx="15"/>
          </p:nvPr>
        </p:nvSpPr>
        <p:spPr/>
        <p:txBody>
          <a:bodyPr/>
          <a:lstStyle/>
          <a:p>
            <a:r>
              <a:rPr lang="en-US" sz="2400" dirty="0"/>
              <a:t>May 2025</a:t>
            </a:r>
            <a:endParaRPr lang="en-AU" sz="2400" dirty="0"/>
          </a:p>
        </p:txBody>
      </p:sp>
      <p:pic>
        <p:nvPicPr>
          <p:cNvPr id="4" name="Picture Placeholder 3">
            <a:extLst>
              <a:ext uri="{FF2B5EF4-FFF2-40B4-BE49-F238E27FC236}">
                <a16:creationId xmlns:a16="http://schemas.microsoft.com/office/drawing/2014/main" id="{96F1AD6A-6764-1825-BF78-F94464755B3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44" b="44"/>
          <a:stretch/>
        </p:blipFill>
        <p:spPr/>
      </p:pic>
    </p:spTree>
    <p:extLst>
      <p:ext uri="{BB962C8B-B14F-4D97-AF65-F5344CB8AC3E}">
        <p14:creationId xmlns:p14="http://schemas.microsoft.com/office/powerpoint/2010/main" val="299228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25BCC-1AAB-D4BA-6171-CD815031B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BA41C-4772-7B36-63D9-3295FF68E0EE}"/>
              </a:ext>
            </a:extLst>
          </p:cNvPr>
          <p:cNvSpPr>
            <a:spLocks noGrp="1"/>
          </p:cNvSpPr>
          <p:nvPr>
            <p:ph type="title"/>
          </p:nvPr>
        </p:nvSpPr>
        <p:spPr>
          <a:xfrm>
            <a:off x="360000" y="360000"/>
            <a:ext cx="10663600" cy="546377"/>
          </a:xfrm>
        </p:spPr>
        <p:txBody>
          <a:bodyPr/>
          <a:lstStyle/>
          <a:p>
            <a:r>
              <a:rPr lang="en-US" dirty="0"/>
              <a:t>How does the syllabus address the elements? </a:t>
            </a:r>
            <a:r>
              <a:rPr lang="en-US" dirty="0">
                <a:solidFill>
                  <a:schemeClr val="bg1"/>
                </a:solidFill>
              </a:rPr>
              <a:t>(3)</a:t>
            </a:r>
            <a:endParaRPr lang="en-US" sz="4000" dirty="0">
              <a:solidFill>
                <a:schemeClr val="bg1"/>
              </a:solidFill>
            </a:endParaRPr>
          </a:p>
        </p:txBody>
      </p:sp>
      <p:pic>
        <p:nvPicPr>
          <p:cNvPr id="15" name="Picture 14" descr="Stage 1">
            <a:extLst>
              <a:ext uri="{FF2B5EF4-FFF2-40B4-BE49-F238E27FC236}">
                <a16:creationId xmlns:a16="http://schemas.microsoft.com/office/drawing/2014/main" id="{18AF42D9-B077-5186-BEA2-321682DBBFCC}"/>
              </a:ext>
            </a:extLst>
          </p:cNvPr>
          <p:cNvPicPr>
            <a:picLocks noChangeAspect="1"/>
          </p:cNvPicPr>
          <p:nvPr/>
        </p:nvPicPr>
        <p:blipFill>
          <a:blip r:embed="rId3"/>
          <a:stretch>
            <a:fillRect/>
          </a:stretch>
        </p:blipFill>
        <p:spPr>
          <a:xfrm>
            <a:off x="679821" y="1434815"/>
            <a:ext cx="766716" cy="468549"/>
          </a:xfrm>
          <a:prstGeom prst="rect">
            <a:avLst/>
          </a:prstGeom>
        </p:spPr>
      </p:pic>
      <p:pic>
        <p:nvPicPr>
          <p:cNvPr id="8" name="Picture 7" descr="A screenshot of NESA's Creative Arts K-6 Syllabus, showing Dance content for Stage 1. The content point 'Experiment with level, direction or pathway of movement with awareness of space' has been highlighted with a red box.">
            <a:extLst>
              <a:ext uri="{FF2B5EF4-FFF2-40B4-BE49-F238E27FC236}">
                <a16:creationId xmlns:a16="http://schemas.microsoft.com/office/drawing/2014/main" id="{ABD9F4FE-0E8D-1C0F-E4E8-314FFB4AF1D9}"/>
              </a:ext>
            </a:extLst>
          </p:cNvPr>
          <p:cNvPicPr>
            <a:picLocks noChangeAspect="1"/>
          </p:cNvPicPr>
          <p:nvPr/>
        </p:nvPicPr>
        <p:blipFill>
          <a:blip r:embed="rId4"/>
          <a:stretch>
            <a:fillRect/>
          </a:stretch>
        </p:blipFill>
        <p:spPr>
          <a:xfrm>
            <a:off x="1507971" y="906377"/>
            <a:ext cx="7055213" cy="5759746"/>
          </a:xfrm>
          <a:prstGeom prst="rect">
            <a:avLst/>
          </a:prstGeom>
          <a:effectLst>
            <a:outerShdw blurRad="50800" dist="38100" dir="2700000" algn="tl" rotWithShape="0">
              <a:prstClr val="black">
                <a:alpha val="40000"/>
              </a:prstClr>
            </a:outerShdw>
          </a:effectLst>
        </p:spPr>
      </p:pic>
      <p:sp>
        <p:nvSpPr>
          <p:cNvPr id="16" name="Rectangle: Rounded Corners 15">
            <a:extLst>
              <a:ext uri="{FF2B5EF4-FFF2-40B4-BE49-F238E27FC236}">
                <a16:creationId xmlns:a16="http://schemas.microsoft.com/office/drawing/2014/main" id="{3334BAF8-209B-C8AE-FB08-50BED6D20822}"/>
              </a:ext>
              <a:ext uri="{C183D7F6-B498-43B3-948B-1728B52AA6E4}">
                <adec:decorative xmlns:adec="http://schemas.microsoft.com/office/drawing/2017/decorative" val="1"/>
              </a:ext>
            </a:extLst>
          </p:cNvPr>
          <p:cNvSpPr/>
          <p:nvPr/>
        </p:nvSpPr>
        <p:spPr>
          <a:xfrm>
            <a:off x="4095285" y="2712713"/>
            <a:ext cx="4175258" cy="180612"/>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Slide Number Placeholder 5">
            <a:extLst>
              <a:ext uri="{FF2B5EF4-FFF2-40B4-BE49-F238E27FC236}">
                <a16:creationId xmlns:a16="http://schemas.microsoft.com/office/drawing/2014/main" id="{FBFF4F17-3DAC-2FD1-2D33-3FD1E16D33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03920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70BF5-3F42-16CD-B0C6-09B4474FA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AF191-9009-C76A-8BEF-9B3983333B01}"/>
              </a:ext>
            </a:extLst>
          </p:cNvPr>
          <p:cNvSpPr>
            <a:spLocks noGrp="1"/>
          </p:cNvSpPr>
          <p:nvPr>
            <p:ph type="title"/>
          </p:nvPr>
        </p:nvSpPr>
        <p:spPr>
          <a:xfrm>
            <a:off x="359999" y="360000"/>
            <a:ext cx="10591285" cy="1008000"/>
          </a:xfrm>
        </p:spPr>
        <p:txBody>
          <a:bodyPr/>
          <a:lstStyle/>
          <a:p>
            <a:r>
              <a:rPr lang="en-US" sz="3000" dirty="0"/>
              <a:t>How does the syllabus support teaching the elements? </a:t>
            </a:r>
            <a:r>
              <a:rPr lang="en-US" sz="3000" dirty="0">
                <a:solidFill>
                  <a:schemeClr val="bg1"/>
                </a:solidFill>
              </a:rPr>
              <a:t>(1)</a:t>
            </a:r>
          </a:p>
        </p:txBody>
      </p:sp>
      <p:pic>
        <p:nvPicPr>
          <p:cNvPr id="9" name="Picture 8" descr="A screenshot of NESA's Creative Arts K-6 Syllabus, showing the examples for Dance content in Stage 1. The examples for the content point 'Experiment with level, direction or pathway of movement with awareness of space' have been highlighted with a red box. The examples are 'Level: high, medium and low. Direction: changing directions, turning left and right. Pathway: straight, irregular.'">
            <a:extLst>
              <a:ext uri="{FF2B5EF4-FFF2-40B4-BE49-F238E27FC236}">
                <a16:creationId xmlns:a16="http://schemas.microsoft.com/office/drawing/2014/main" id="{178956E9-E433-19B3-C854-1560AD13DADE}"/>
              </a:ext>
            </a:extLst>
          </p:cNvPr>
          <p:cNvPicPr>
            <a:picLocks noChangeAspect="1"/>
          </p:cNvPicPr>
          <p:nvPr/>
        </p:nvPicPr>
        <p:blipFill>
          <a:blip r:embed="rId3"/>
          <a:stretch>
            <a:fillRect/>
          </a:stretch>
        </p:blipFill>
        <p:spPr>
          <a:xfrm>
            <a:off x="2633751" y="1005875"/>
            <a:ext cx="7055213" cy="5543835"/>
          </a:xfrm>
          <a:prstGeom prst="rect">
            <a:avLst/>
          </a:prstGeom>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DD160892-AD90-C68D-FCA0-21887F6329E6}"/>
              </a:ext>
              <a:ext uri="{C183D7F6-B498-43B3-948B-1728B52AA6E4}">
                <adec:decorative xmlns:adec="http://schemas.microsoft.com/office/drawing/2017/decorative" val="1"/>
              </a:ext>
            </a:extLst>
          </p:cNvPr>
          <p:cNvSpPr/>
          <p:nvPr/>
        </p:nvSpPr>
        <p:spPr>
          <a:xfrm>
            <a:off x="3795474" y="1005875"/>
            <a:ext cx="1315006" cy="427374"/>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9CD193BF-4EB2-D0D1-3926-9DE7E4DD81F0}"/>
              </a:ext>
              <a:ext uri="{C183D7F6-B498-43B3-948B-1728B52AA6E4}">
                <adec:decorative xmlns:adec="http://schemas.microsoft.com/office/drawing/2017/decorative" val="1"/>
              </a:ext>
            </a:extLst>
          </p:cNvPr>
          <p:cNvSpPr/>
          <p:nvPr/>
        </p:nvSpPr>
        <p:spPr>
          <a:xfrm>
            <a:off x="5415280" y="3799573"/>
            <a:ext cx="4039200" cy="1192626"/>
          </a:xfrm>
          <a:prstGeom prst="roundRect">
            <a:avLst>
              <a:gd name="adj" fmla="val 3888"/>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8F88BA86-EAB1-79EF-FD4C-8225AE9568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79177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A26C0-CF87-DEF0-F49E-03B0C817B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31DAA-0841-1A9F-AF39-FF589A3B7217}"/>
              </a:ext>
            </a:extLst>
          </p:cNvPr>
          <p:cNvSpPr>
            <a:spLocks noGrp="1"/>
          </p:cNvSpPr>
          <p:nvPr>
            <p:ph type="title"/>
          </p:nvPr>
        </p:nvSpPr>
        <p:spPr>
          <a:xfrm>
            <a:off x="360000" y="360000"/>
            <a:ext cx="10612800" cy="1008000"/>
          </a:xfrm>
        </p:spPr>
        <p:txBody>
          <a:bodyPr/>
          <a:lstStyle/>
          <a:p>
            <a:r>
              <a:rPr lang="en-US" sz="3000" dirty="0"/>
              <a:t>How does the syllabus support teaching the elements? </a:t>
            </a:r>
            <a:r>
              <a:rPr lang="en-US" sz="3000" dirty="0">
                <a:solidFill>
                  <a:schemeClr val="bg1"/>
                </a:solidFill>
              </a:rPr>
              <a:t>(2)</a:t>
            </a:r>
          </a:p>
        </p:txBody>
      </p:sp>
      <p:grpSp>
        <p:nvGrpSpPr>
          <p:cNvPr id="3" name="Group 2" descr="A screenshot of NESA's Creative Arts K-6 Syllabus, showing the teaching advice for Stage 1 Dance. A red box highlights the teaching advice for space. It says the components of space including shape, level, direction, dimension, pathways, floor patterns and stage space. &#10;&#10;A focus questions column inlcludes the following questions: How can you use the space to include movements at different levels? How will you connect shapes and movements to make a sequence? How did the dancers use the level, direction or pathway of movement to communicate an idea? &#10;&#10;A vocabulary examples column includes High/medium/low level, left/right direction, straight/irregular pathway.">
            <a:extLst>
              <a:ext uri="{FF2B5EF4-FFF2-40B4-BE49-F238E27FC236}">
                <a16:creationId xmlns:a16="http://schemas.microsoft.com/office/drawing/2014/main" id="{F19F509D-9B7F-117D-5A01-669C39B7AE7C}"/>
              </a:ext>
            </a:extLst>
          </p:cNvPr>
          <p:cNvGrpSpPr/>
          <p:nvPr/>
        </p:nvGrpSpPr>
        <p:grpSpPr>
          <a:xfrm>
            <a:off x="3232393" y="1173377"/>
            <a:ext cx="5727213" cy="5414238"/>
            <a:chOff x="3232393" y="1173377"/>
            <a:chExt cx="5727213" cy="5414238"/>
          </a:xfrm>
        </p:grpSpPr>
        <p:pic>
          <p:nvPicPr>
            <p:cNvPr id="17" name="Picture 16">
              <a:extLst>
                <a:ext uri="{FF2B5EF4-FFF2-40B4-BE49-F238E27FC236}">
                  <a16:creationId xmlns:a16="http://schemas.microsoft.com/office/drawing/2014/main" id="{31B1881F-65BD-4389-6D6C-41436391B3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2393" y="1173377"/>
              <a:ext cx="5727213" cy="5197294"/>
            </a:xfrm>
            <a:prstGeom prst="rect">
              <a:avLst/>
            </a:prstGeom>
          </p:spPr>
        </p:pic>
        <p:sp>
          <p:nvSpPr>
            <p:cNvPr id="21" name="Rectangle: Rounded Corners 20">
              <a:extLst>
                <a:ext uri="{FF2B5EF4-FFF2-40B4-BE49-F238E27FC236}">
                  <a16:creationId xmlns:a16="http://schemas.microsoft.com/office/drawing/2014/main" id="{5C29CB58-8109-AA25-7387-063297AE5984}"/>
                </a:ext>
                <a:ext uri="{C183D7F6-B498-43B3-948B-1728B52AA6E4}">
                  <adec:decorative xmlns:adec="http://schemas.microsoft.com/office/drawing/2017/decorative" val="1"/>
                </a:ext>
              </a:extLst>
            </p:cNvPr>
            <p:cNvSpPr/>
            <p:nvPr/>
          </p:nvSpPr>
          <p:spPr>
            <a:xfrm>
              <a:off x="3232393" y="1582773"/>
              <a:ext cx="1026887" cy="326392"/>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820206F1-AA0D-F567-D5FE-51F3ED9980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2883" y="1568185"/>
              <a:ext cx="3726723" cy="5019430"/>
            </a:xfrm>
            <a:prstGeom prst="rect">
              <a:avLst/>
            </a:prstGeom>
          </p:spPr>
        </p:pic>
        <p:sp>
          <p:nvSpPr>
            <p:cNvPr id="26" name="Rectangle: Rounded Corners 25">
              <a:extLst>
                <a:ext uri="{FF2B5EF4-FFF2-40B4-BE49-F238E27FC236}">
                  <a16:creationId xmlns:a16="http://schemas.microsoft.com/office/drawing/2014/main" id="{14709A8B-F144-7EB4-A30E-4DF9C6ADB98B}"/>
                </a:ext>
                <a:ext uri="{C183D7F6-B498-43B3-948B-1728B52AA6E4}">
                  <adec:decorative xmlns:adec="http://schemas.microsoft.com/office/drawing/2017/decorative" val="1"/>
                </a:ext>
              </a:extLst>
            </p:cNvPr>
            <p:cNvSpPr/>
            <p:nvPr/>
          </p:nvSpPr>
          <p:spPr>
            <a:xfrm>
              <a:off x="5232883" y="2384436"/>
              <a:ext cx="3726723" cy="1633982"/>
            </a:xfrm>
            <a:prstGeom prst="roundRect">
              <a:avLst>
                <a:gd name="adj" fmla="val 2183"/>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Slide Number Placeholder 4">
            <a:extLst>
              <a:ext uri="{FF2B5EF4-FFF2-40B4-BE49-F238E27FC236}">
                <a16:creationId xmlns:a16="http://schemas.microsoft.com/office/drawing/2014/main" id="{8482CAE3-EB6B-7038-4151-DB1DCA8BB8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20484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93992-C6E7-BB40-8F89-8A10F847D0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2959D09-A2C3-A269-D420-8C36F86247EB}"/>
              </a:ext>
            </a:extLst>
          </p:cNvPr>
          <p:cNvSpPr>
            <a:spLocks noGrp="1"/>
          </p:cNvSpPr>
          <p:nvPr>
            <p:ph type="title"/>
          </p:nvPr>
        </p:nvSpPr>
        <p:spPr>
          <a:xfrm>
            <a:off x="283115" y="428120"/>
            <a:ext cx="4389936" cy="554400"/>
          </a:xfrm>
        </p:spPr>
        <p:txBody>
          <a:bodyPr/>
          <a:lstStyle/>
          <a:p>
            <a:r>
              <a:rPr lang="en-AU" dirty="0"/>
              <a:t>Activity – scavenger hunt</a:t>
            </a:r>
            <a:endParaRPr lang="en-US" sz="2000" dirty="0"/>
          </a:p>
        </p:txBody>
      </p:sp>
      <p:pic>
        <p:nvPicPr>
          <p:cNvPr id="2145" name="Picture 9">
            <a:extLst>
              <a:ext uri="{FF2B5EF4-FFF2-40B4-BE49-F238E27FC236}">
                <a16:creationId xmlns:a16="http://schemas.microsoft.com/office/drawing/2014/main" id="{09B03530-B4E5-5FCC-F650-A227AD8405D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551" y="2223756"/>
            <a:ext cx="3941063" cy="3990636"/>
          </a:xfrm>
          <a:prstGeom prst="rect">
            <a:avLst/>
          </a:prstGeom>
        </p:spPr>
      </p:pic>
      <p:sp>
        <p:nvSpPr>
          <p:cNvPr id="10" name="Rectangle 9">
            <a:extLst>
              <a:ext uri="{FF2B5EF4-FFF2-40B4-BE49-F238E27FC236}">
                <a16:creationId xmlns:a16="http://schemas.microsoft.com/office/drawing/2014/main" id="{34286F31-A66E-ADF8-3E6C-C6E58B39F050}"/>
              </a:ext>
              <a:ext uri="{C183D7F6-B498-43B3-948B-1728B52AA6E4}">
                <adec:decorative xmlns:adec="http://schemas.microsoft.com/office/drawing/2017/decorative" val="1"/>
              </a:ext>
            </a:extLst>
          </p:cNvPr>
          <p:cNvSpPr/>
          <p:nvPr/>
        </p:nvSpPr>
        <p:spPr>
          <a:xfrm>
            <a:off x="5400895" y="1581374"/>
            <a:ext cx="6443104" cy="4711850"/>
          </a:xfrm>
          <a:prstGeom prst="rect">
            <a:avLst/>
          </a:prstGeom>
          <a:solidFill>
            <a:schemeClr val="bg1"/>
          </a:solid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lvl="1">
              <a:lnSpc>
                <a:spcPct val="150000"/>
              </a:lnSpc>
              <a:spcAft>
                <a:spcPts val="1200"/>
              </a:spcAft>
            </a:pPr>
            <a:endParaRPr lang="en-AU" sz="2000">
              <a:solidFill>
                <a:schemeClr val="accent1"/>
              </a:solidFill>
              <a:ea typeface="+mn-lt"/>
              <a:cs typeface="+mn-lt"/>
            </a:endParaRPr>
          </a:p>
        </p:txBody>
      </p:sp>
      <p:grpSp>
        <p:nvGrpSpPr>
          <p:cNvPr id="11" name="Your turn">
            <a:extLst>
              <a:ext uri="{FF2B5EF4-FFF2-40B4-BE49-F238E27FC236}">
                <a16:creationId xmlns:a16="http://schemas.microsoft.com/office/drawing/2014/main" id="{96E3FB5B-0026-9CD9-5052-9E170F1662B4}"/>
              </a:ext>
              <a:ext uri="{C183D7F6-B498-43B3-948B-1728B52AA6E4}">
                <adec:decorative xmlns:adec="http://schemas.microsoft.com/office/drawing/2017/decorative" val="1"/>
              </a:ext>
            </a:extLst>
          </p:cNvPr>
          <p:cNvGrpSpPr/>
          <p:nvPr/>
        </p:nvGrpSpPr>
        <p:grpSpPr>
          <a:xfrm>
            <a:off x="7264046" y="1141199"/>
            <a:ext cx="2716802" cy="880350"/>
            <a:chOff x="1611200" y="5216280"/>
            <a:chExt cx="2225484" cy="679231"/>
          </a:xfrm>
        </p:grpSpPr>
        <p:sp>
          <p:nvSpPr>
            <p:cNvPr id="20" name="Rectangle: Rounded Corners 19">
              <a:extLst>
                <a:ext uri="{FF2B5EF4-FFF2-40B4-BE49-F238E27FC236}">
                  <a16:creationId xmlns:a16="http://schemas.microsoft.com/office/drawing/2014/main" id="{E099B43F-4C0B-1028-10DD-981FB30315D8}"/>
                </a:ext>
              </a:extLst>
            </p:cNvPr>
            <p:cNvSpPr/>
            <p:nvPr/>
          </p:nvSpPr>
          <p:spPr>
            <a:xfrm>
              <a:off x="1611200" y="5326285"/>
              <a:ext cx="1693440" cy="508676"/>
            </a:xfrm>
            <a:prstGeom prst="roundRect">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9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US" sz="2000" b="1">
                  <a:latin typeface="Public Sans" pitchFamily="2" charset="77"/>
                </a:rPr>
                <a:t>Your turn</a:t>
              </a:r>
              <a:endParaRPr lang="en-US" sz="2000" b="1">
                <a:latin typeface="Public Sans SemiBold" pitchFamily="2" charset="77"/>
              </a:endParaRPr>
            </a:p>
          </p:txBody>
        </p:sp>
        <p:sp>
          <p:nvSpPr>
            <p:cNvPr id="24" name="Oval 23">
              <a:extLst>
                <a:ext uri="{FF2B5EF4-FFF2-40B4-BE49-F238E27FC236}">
                  <a16:creationId xmlns:a16="http://schemas.microsoft.com/office/drawing/2014/main" id="{7ACCFABD-3C87-1821-E39E-D2679AFD02EC}"/>
                </a:ext>
              </a:extLst>
            </p:cNvPr>
            <p:cNvSpPr/>
            <p:nvPr/>
          </p:nvSpPr>
          <p:spPr>
            <a:xfrm>
              <a:off x="3157453" y="5216280"/>
              <a:ext cx="679231" cy="679231"/>
            </a:xfrm>
            <a:prstGeom prst="ellipse">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US"/>
            </a:p>
          </p:txBody>
        </p:sp>
        <p:sp>
          <p:nvSpPr>
            <p:cNvPr id="25" name="Freeform 28">
              <a:extLst>
                <a:ext uri="{FF2B5EF4-FFF2-40B4-BE49-F238E27FC236}">
                  <a16:creationId xmlns:a16="http://schemas.microsoft.com/office/drawing/2014/main" id="{DAE5E8E8-DDDE-81A2-F6D0-18ACB8D87596}"/>
                </a:ext>
              </a:extLst>
            </p:cNvPr>
            <p:cNvSpPr/>
            <p:nvPr/>
          </p:nvSpPr>
          <p:spPr>
            <a:xfrm>
              <a:off x="3304640" y="5366094"/>
              <a:ext cx="384855" cy="330146"/>
            </a:xfrm>
            <a:custGeom>
              <a:avLst/>
              <a:gdLst>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023" h="346075">
                  <a:moveTo>
                    <a:pt x="213273" y="85725"/>
                  </a:moveTo>
                  <a:lnTo>
                    <a:pt x="213273" y="0"/>
                  </a:lnTo>
                  <a:lnTo>
                    <a:pt x="372023" y="155575"/>
                  </a:lnTo>
                  <a:lnTo>
                    <a:pt x="213273" y="323850"/>
                  </a:lnTo>
                  <a:cubicBezTo>
                    <a:pt x="212215" y="287867"/>
                    <a:pt x="211156" y="251883"/>
                    <a:pt x="210098" y="215900"/>
                  </a:cubicBezTo>
                  <a:cubicBezTo>
                    <a:pt x="165648" y="223308"/>
                    <a:pt x="146598" y="227542"/>
                    <a:pt x="95798" y="244475"/>
                  </a:cubicBezTo>
                  <a:cubicBezTo>
                    <a:pt x="21715" y="289983"/>
                    <a:pt x="30181" y="310092"/>
                    <a:pt x="6898" y="346075"/>
                  </a:cubicBezTo>
                  <a:cubicBezTo>
                    <a:pt x="-14269" y="302683"/>
                    <a:pt x="15365" y="218017"/>
                    <a:pt x="67223" y="152400"/>
                  </a:cubicBezTo>
                  <a:cubicBezTo>
                    <a:pt x="93681" y="134408"/>
                    <a:pt x="129665" y="94192"/>
                    <a:pt x="213273" y="85725"/>
                  </a:cubicBezTo>
                  <a:close/>
                </a:path>
              </a:pathLst>
            </a:custGeom>
            <a:solidFill>
              <a:schemeClr val="bg1"/>
            </a:solidFill>
            <a:ln cap="sq">
              <a:no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US"/>
            </a:p>
          </p:txBody>
        </p:sp>
      </p:grpSp>
      <p:sp>
        <p:nvSpPr>
          <p:cNvPr id="3" name="TextBox 2">
            <a:extLst>
              <a:ext uri="{FF2B5EF4-FFF2-40B4-BE49-F238E27FC236}">
                <a16:creationId xmlns:a16="http://schemas.microsoft.com/office/drawing/2014/main" id="{0C15EDBE-AAD7-3908-1CEA-BB90E1A1A097}"/>
              </a:ext>
            </a:extLst>
          </p:cNvPr>
          <p:cNvSpPr txBox="1"/>
          <p:nvPr/>
        </p:nvSpPr>
        <p:spPr>
          <a:xfrm>
            <a:off x="5575344" y="2164126"/>
            <a:ext cx="6094206" cy="3729162"/>
          </a:xfrm>
          <a:prstGeom prst="rect">
            <a:avLst/>
          </a:prstGeom>
          <a:noFill/>
        </p:spPr>
        <p:txBody>
          <a:bodyPr wrap="square">
            <a:spAutoFit/>
          </a:bodyPr>
          <a:lstStyle/>
          <a:p>
            <a:pPr marL="0" marR="0" lvl="1"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dirty="0">
                <a:ln>
                  <a:noFill/>
                </a:ln>
                <a:solidFill>
                  <a:srgbClr val="002664"/>
                </a:solidFill>
                <a:effectLst/>
                <a:uLnTx/>
                <a:uFillTx/>
                <a:latin typeface="Public Sans"/>
                <a:ea typeface="+mn-lt"/>
                <a:cs typeface="+mn-lt"/>
              </a:rPr>
              <a:t>This activity will support you to examine the elements in greater detail. </a:t>
            </a:r>
          </a:p>
          <a:p>
            <a:pPr marL="342900" marR="0" lvl="1" indent="-342900" algn="l" defTabSz="609585" rtl="0" eaLnBrk="1" fontAlgn="auto" latinLnBrk="0" hangingPunct="1">
              <a:lnSpc>
                <a:spcPct val="150000"/>
              </a:lnSpc>
              <a:spcBef>
                <a:spcPts val="0"/>
              </a:spcBef>
              <a:spcAft>
                <a:spcPts val="1200"/>
              </a:spcAft>
              <a:buClrTx/>
              <a:buSzTx/>
              <a:buFontTx/>
              <a:buAutoNum type="arabicPeriod"/>
              <a:tabLst/>
              <a:defRPr/>
            </a:pPr>
            <a:r>
              <a:rPr kumimoji="0" lang="en-AU" sz="2000" b="0" i="0" u="none" strike="noStrike" kern="1200" cap="none" spc="0" normalizeH="0" baseline="0" noProof="0" dirty="0">
                <a:ln>
                  <a:noFill/>
                </a:ln>
                <a:solidFill>
                  <a:srgbClr val="002664"/>
                </a:solidFill>
                <a:effectLst/>
                <a:uLnTx/>
                <a:uFillTx/>
                <a:latin typeface="Public Sans"/>
                <a:ea typeface="+mn-lt"/>
                <a:cs typeface="Arial"/>
              </a:rPr>
              <a:t>Open the digital Creative Arts K–6 Syllabus (2024)</a:t>
            </a:r>
            <a:endParaRPr kumimoji="0" lang="en-US" sz="2000" b="0" i="0" u="none" strike="noStrike" kern="1200" cap="none" spc="0" normalizeH="0" baseline="0" noProof="0" dirty="0">
              <a:ln>
                <a:noFill/>
              </a:ln>
              <a:solidFill>
                <a:srgbClr val="002664"/>
              </a:solidFill>
              <a:effectLst/>
              <a:uLnTx/>
              <a:uFillTx/>
              <a:latin typeface="Public Sans"/>
              <a:ea typeface="+mn-ea"/>
              <a:cs typeface="+mn-cs"/>
            </a:endParaRPr>
          </a:p>
          <a:p>
            <a:pPr marL="342900" marR="0" lvl="1" indent="-342900" algn="l" defTabSz="609585" rtl="0" eaLnBrk="1" fontAlgn="auto" latinLnBrk="0" hangingPunct="1">
              <a:lnSpc>
                <a:spcPct val="150000"/>
              </a:lnSpc>
              <a:spcBef>
                <a:spcPts val="0"/>
              </a:spcBef>
              <a:spcAft>
                <a:spcPts val="1200"/>
              </a:spcAft>
              <a:buClrTx/>
              <a:buSzTx/>
              <a:buFontTx/>
              <a:buAutoNum type="arabicPeriod"/>
              <a:tabLst/>
              <a:defRPr/>
            </a:pPr>
            <a:r>
              <a:rPr kumimoji="0" lang="en-AU" sz="2000" b="0" i="0" u="none" strike="noStrike" kern="1200" cap="none" spc="0" normalizeH="0" baseline="0" noProof="0" dirty="0">
                <a:ln>
                  <a:noFill/>
                </a:ln>
                <a:solidFill>
                  <a:srgbClr val="002664"/>
                </a:solidFill>
                <a:effectLst/>
                <a:uLnTx/>
                <a:uFillTx/>
                <a:latin typeface="Public Sans"/>
                <a:ea typeface="+mn-lt"/>
                <a:cs typeface="Arial"/>
              </a:rPr>
              <a:t>Use the questions on the next slide to explore </a:t>
            </a:r>
            <a:br>
              <a:rPr kumimoji="0" lang="en-AU" sz="2000" b="0" i="0" u="none" strike="noStrike" kern="1200" cap="none" spc="0" normalizeH="0" baseline="0" noProof="0" dirty="0">
                <a:ln>
                  <a:noFill/>
                </a:ln>
                <a:solidFill>
                  <a:srgbClr val="002664"/>
                </a:solidFill>
                <a:effectLst/>
                <a:uLnTx/>
                <a:uFillTx/>
                <a:latin typeface="Public Sans"/>
                <a:ea typeface="+mn-lt"/>
                <a:cs typeface="Arial"/>
              </a:rPr>
            </a:br>
            <a:r>
              <a:rPr kumimoji="0" lang="en-AU" sz="2000" b="0" i="0" u="none" strike="noStrike" kern="1200" cap="none" spc="0" normalizeH="0" baseline="0" noProof="0" dirty="0">
                <a:ln>
                  <a:noFill/>
                </a:ln>
                <a:solidFill>
                  <a:srgbClr val="002664"/>
                </a:solidFill>
                <a:effectLst/>
                <a:uLnTx/>
                <a:uFillTx/>
                <a:latin typeface="Public Sans"/>
                <a:ea typeface="+mn-lt"/>
                <a:cs typeface="Arial"/>
              </a:rPr>
              <a:t>the content, examples, and teaching advice </a:t>
            </a:r>
            <a:endParaRPr kumimoji="0" lang="en-AU" sz="2000" b="0" i="0" u="none" strike="noStrike" kern="1200" cap="none" spc="0" normalizeH="0" baseline="0" noProof="0" dirty="0">
              <a:ln>
                <a:noFill/>
              </a:ln>
              <a:solidFill>
                <a:srgbClr val="002664"/>
              </a:solidFill>
              <a:effectLst/>
              <a:uLnTx/>
              <a:uFillTx/>
              <a:latin typeface="Public Sans"/>
              <a:ea typeface="+mn-ea"/>
              <a:cs typeface="Arial"/>
            </a:endParaRPr>
          </a:p>
          <a:p>
            <a:pPr marL="342900" marR="0" lvl="1" indent="-342900" algn="l" defTabSz="609585" rtl="0" eaLnBrk="1" fontAlgn="auto" latinLnBrk="0" hangingPunct="1">
              <a:lnSpc>
                <a:spcPct val="150000"/>
              </a:lnSpc>
              <a:spcBef>
                <a:spcPts val="0"/>
              </a:spcBef>
              <a:spcAft>
                <a:spcPts val="1200"/>
              </a:spcAft>
              <a:buClrTx/>
              <a:buSzTx/>
              <a:buFontTx/>
              <a:buAutoNum type="arabicPeriod"/>
              <a:tabLst/>
              <a:defRPr/>
            </a:pPr>
            <a:r>
              <a:rPr kumimoji="0" lang="en-AU" sz="2000" b="0" i="0" u="none" strike="noStrike" kern="1200" cap="none" spc="0" normalizeH="0" baseline="0" noProof="0" dirty="0">
                <a:ln>
                  <a:noFill/>
                </a:ln>
                <a:solidFill>
                  <a:srgbClr val="002664"/>
                </a:solidFill>
                <a:effectLst/>
                <a:uLnTx/>
                <a:uFillTx/>
                <a:latin typeface="Public Sans"/>
                <a:ea typeface="+mn-lt"/>
                <a:cs typeface="Arial"/>
              </a:rPr>
              <a:t>Record your responses in your workbook</a:t>
            </a:r>
            <a:endParaRPr kumimoji="0" lang="en-AU" sz="2000" b="0" i="0" u="none" strike="noStrike" kern="1200" cap="none" spc="0" normalizeH="0" baseline="0" noProof="0" dirty="0">
              <a:ln>
                <a:noFill/>
              </a:ln>
              <a:solidFill>
                <a:srgbClr val="002664"/>
              </a:solidFill>
              <a:effectLst/>
              <a:uLnTx/>
              <a:uFillTx/>
              <a:latin typeface="Public Sans"/>
              <a:ea typeface="+mn-lt"/>
              <a:cs typeface="+mn-lt"/>
            </a:endParaRPr>
          </a:p>
        </p:txBody>
      </p:sp>
      <p:sp>
        <p:nvSpPr>
          <p:cNvPr id="4" name="Slide Number Placeholder 3">
            <a:extLst>
              <a:ext uri="{FF2B5EF4-FFF2-40B4-BE49-F238E27FC236}">
                <a16:creationId xmlns:a16="http://schemas.microsoft.com/office/drawing/2014/main" id="{37D4E00B-060A-B2F2-D86D-E11146D8B73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dirty="0" smtClean="0"/>
              <a:pPr/>
              <a:t>13</a:t>
            </a:fld>
            <a:endParaRPr lang="en-AU"/>
          </a:p>
        </p:txBody>
      </p:sp>
    </p:spTree>
    <p:extLst>
      <p:ext uri="{BB962C8B-B14F-4D97-AF65-F5344CB8AC3E}">
        <p14:creationId xmlns:p14="http://schemas.microsoft.com/office/powerpoint/2010/main" val="403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93992-C6E7-BB40-8F89-8A10F847D05A}"/>
            </a:ext>
          </a:extLst>
        </p:cNvPr>
        <p:cNvGrpSpPr/>
        <p:nvPr/>
      </p:nvGrpSpPr>
      <p:grpSpPr>
        <a:xfrm>
          <a:off x="0" y="0"/>
          <a:ext cx="0" cy="0"/>
          <a:chOff x="0" y="0"/>
          <a:chExt cx="0" cy="0"/>
        </a:xfrm>
      </p:grpSpPr>
      <p:sp>
        <p:nvSpPr>
          <p:cNvPr id="36" name="Text Placeholder 5">
            <a:extLst>
              <a:ext uri="{FF2B5EF4-FFF2-40B4-BE49-F238E27FC236}">
                <a16:creationId xmlns:a16="http://schemas.microsoft.com/office/drawing/2014/main" id="{686719A3-5851-56A9-526F-45DAD1AB6834}"/>
              </a:ext>
            </a:extLst>
          </p:cNvPr>
          <p:cNvSpPr>
            <a:spLocks noGrp="1"/>
          </p:cNvSpPr>
          <p:nvPr>
            <p:ph type="title" idx="4294967295"/>
          </p:nvPr>
        </p:nvSpPr>
        <p:spPr>
          <a:xfrm>
            <a:off x="214313" y="265113"/>
            <a:ext cx="3290887" cy="18399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50000"/>
              </a:lnSpc>
              <a:spcBef>
                <a:spcPts val="0"/>
              </a:spcBef>
              <a:spcAft>
                <a:spcPts val="1200"/>
              </a:spcAft>
              <a:buClrTx/>
              <a:buSzTx/>
              <a:buFont typeface="Public Sans" panose="020B0604020202020204" pitchFamily="34" charset="0"/>
              <a:buNone/>
              <a:tabLst/>
              <a:defRPr/>
            </a:pPr>
            <a:r>
              <a:rPr kumimoji="0" lang="en-AU" sz="3600" b="0" i="0" u="none" strike="noStrike" kern="1200" cap="none" spc="0" normalizeH="0" baseline="0" noProof="0" dirty="0">
                <a:ln>
                  <a:noFill/>
                </a:ln>
                <a:solidFill>
                  <a:schemeClr val="accent1"/>
                </a:solidFill>
                <a:effectLst/>
                <a:uLnTx/>
                <a:uFillTx/>
                <a:latin typeface="+mj-lt"/>
                <a:ea typeface="+mn-ea"/>
                <a:cs typeface="Public Sans SemiBold"/>
              </a:rPr>
              <a:t>Activity – scavenger </a:t>
            </a:r>
            <a:br>
              <a:rPr kumimoji="0" lang="en-AU" sz="3600" b="0" i="0" u="none" strike="noStrike" kern="1200" cap="none" spc="0" normalizeH="0" baseline="0" noProof="0" dirty="0">
                <a:ln>
                  <a:noFill/>
                </a:ln>
                <a:solidFill>
                  <a:schemeClr val="accent1"/>
                </a:solidFill>
                <a:effectLst/>
                <a:uLnTx/>
                <a:uFillTx/>
                <a:latin typeface="+mj-lt"/>
                <a:ea typeface="+mn-ea"/>
                <a:cs typeface="Public Sans SemiBold"/>
              </a:rPr>
            </a:br>
            <a:r>
              <a:rPr kumimoji="0" lang="en-AU" sz="3600" b="0" i="0" u="none" strike="noStrike" kern="1200" cap="none" spc="0" normalizeH="0" baseline="0" noProof="0" dirty="0">
                <a:ln>
                  <a:noFill/>
                </a:ln>
                <a:solidFill>
                  <a:schemeClr val="accent1"/>
                </a:solidFill>
                <a:effectLst/>
                <a:uLnTx/>
                <a:uFillTx/>
                <a:latin typeface="+mj-lt"/>
                <a:ea typeface="+mn-ea"/>
                <a:cs typeface="Public Sans SemiBold"/>
              </a:rPr>
              <a:t>hunt</a:t>
            </a:r>
            <a:endParaRPr kumimoji="0" lang="en-AU" sz="3600" b="0" i="0" u="none" strike="noStrike" kern="1200" cap="none" spc="0" normalizeH="0" baseline="0" noProof="0" dirty="0">
              <a:ln>
                <a:noFill/>
              </a:ln>
              <a:solidFill>
                <a:schemeClr val="accent1"/>
              </a:solidFill>
              <a:effectLst/>
              <a:uLnTx/>
              <a:uFillTx/>
              <a:latin typeface="+mn-lt"/>
              <a:ea typeface="+mn-ea"/>
              <a:cs typeface="+mn-cs"/>
            </a:endParaRPr>
          </a:p>
        </p:txBody>
      </p:sp>
      <p:sp>
        <p:nvSpPr>
          <p:cNvPr id="5" name="Freeform: Shape 4">
            <a:extLst>
              <a:ext uri="{FF2B5EF4-FFF2-40B4-BE49-F238E27FC236}">
                <a16:creationId xmlns:a16="http://schemas.microsoft.com/office/drawing/2014/main" id="{F81EB078-66D9-AE4B-798A-42F050CE5A1F}"/>
              </a:ext>
            </a:extLst>
          </p:cNvPr>
          <p:cNvSpPr/>
          <p:nvPr/>
        </p:nvSpPr>
        <p:spPr>
          <a:xfrm>
            <a:off x="4075243" y="566722"/>
            <a:ext cx="1077323" cy="1539033"/>
          </a:xfrm>
          <a:custGeom>
            <a:avLst/>
            <a:gdLst>
              <a:gd name="connsiteX0" fmla="*/ 0 w 1539033"/>
              <a:gd name="connsiteY0" fmla="*/ 0 h 1077323"/>
              <a:gd name="connsiteX1" fmla="*/ 1000372 w 1539033"/>
              <a:gd name="connsiteY1" fmla="*/ 0 h 1077323"/>
              <a:gd name="connsiteX2" fmla="*/ 1539033 w 1539033"/>
              <a:gd name="connsiteY2" fmla="*/ 538662 h 1077323"/>
              <a:gd name="connsiteX3" fmla="*/ 1000372 w 1539033"/>
              <a:gd name="connsiteY3" fmla="*/ 1077323 h 1077323"/>
              <a:gd name="connsiteX4" fmla="*/ 0 w 1539033"/>
              <a:gd name="connsiteY4" fmla="*/ 1077323 h 1077323"/>
              <a:gd name="connsiteX5" fmla="*/ 538662 w 1539033"/>
              <a:gd name="connsiteY5" fmla="*/ 538662 h 1077323"/>
              <a:gd name="connsiteX6" fmla="*/ 0 w 1539033"/>
              <a:gd name="connsiteY6" fmla="*/ 0 h 107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033" h="1077323">
                <a:moveTo>
                  <a:pt x="1539033" y="0"/>
                </a:moveTo>
                <a:lnTo>
                  <a:pt x="1539033" y="700260"/>
                </a:lnTo>
                <a:lnTo>
                  <a:pt x="769516" y="1077323"/>
                </a:lnTo>
                <a:lnTo>
                  <a:pt x="0" y="700260"/>
                </a:lnTo>
                <a:lnTo>
                  <a:pt x="0" y="0"/>
                </a:lnTo>
                <a:lnTo>
                  <a:pt x="769516" y="377063"/>
                </a:lnTo>
                <a:lnTo>
                  <a:pt x="153903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48822" rIns="10159" bIns="548821"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mj-lt"/>
              </a:rPr>
              <a:t>Drama</a:t>
            </a:r>
          </a:p>
        </p:txBody>
      </p:sp>
      <p:sp>
        <p:nvSpPr>
          <p:cNvPr id="6" name="Freeform: Shape 5">
            <a:extLst>
              <a:ext uri="{FF2B5EF4-FFF2-40B4-BE49-F238E27FC236}">
                <a16:creationId xmlns:a16="http://schemas.microsoft.com/office/drawing/2014/main" id="{870A45F2-59EE-768E-E96A-EFE751FAC931}"/>
              </a:ext>
            </a:extLst>
          </p:cNvPr>
          <p:cNvSpPr/>
          <p:nvPr/>
        </p:nvSpPr>
        <p:spPr>
          <a:xfrm>
            <a:off x="5152564" y="566723"/>
            <a:ext cx="5971435" cy="1000372"/>
          </a:xfrm>
          <a:custGeom>
            <a:avLst/>
            <a:gdLst>
              <a:gd name="connsiteX0" fmla="*/ 166732 w 1000371"/>
              <a:gd name="connsiteY0" fmla="*/ 0 h 5971434"/>
              <a:gd name="connsiteX1" fmla="*/ 833639 w 1000371"/>
              <a:gd name="connsiteY1" fmla="*/ 0 h 5971434"/>
              <a:gd name="connsiteX2" fmla="*/ 1000371 w 1000371"/>
              <a:gd name="connsiteY2" fmla="*/ 166732 h 5971434"/>
              <a:gd name="connsiteX3" fmla="*/ 1000371 w 1000371"/>
              <a:gd name="connsiteY3" fmla="*/ 5971434 h 5971434"/>
              <a:gd name="connsiteX4" fmla="*/ 1000371 w 1000371"/>
              <a:gd name="connsiteY4" fmla="*/ 5971434 h 5971434"/>
              <a:gd name="connsiteX5" fmla="*/ 0 w 1000371"/>
              <a:gd name="connsiteY5" fmla="*/ 5971434 h 5971434"/>
              <a:gd name="connsiteX6" fmla="*/ 0 w 1000371"/>
              <a:gd name="connsiteY6" fmla="*/ 5971434 h 5971434"/>
              <a:gd name="connsiteX7" fmla="*/ 0 w 1000371"/>
              <a:gd name="connsiteY7" fmla="*/ 166732 h 5971434"/>
              <a:gd name="connsiteX8" fmla="*/ 166732 w 1000371"/>
              <a:gd name="connsiteY8" fmla="*/ 0 h 59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371" h="5971434">
                <a:moveTo>
                  <a:pt x="1000371" y="995262"/>
                </a:moveTo>
                <a:lnTo>
                  <a:pt x="1000371" y="4976172"/>
                </a:lnTo>
                <a:cubicBezTo>
                  <a:pt x="1000371" y="5525841"/>
                  <a:pt x="987865" y="5971431"/>
                  <a:pt x="972439" y="5971431"/>
                </a:cubicBezTo>
                <a:lnTo>
                  <a:pt x="0" y="5971431"/>
                </a:lnTo>
                <a:lnTo>
                  <a:pt x="0" y="5971431"/>
                </a:lnTo>
                <a:lnTo>
                  <a:pt x="0" y="3"/>
                </a:lnTo>
                <a:lnTo>
                  <a:pt x="0" y="3"/>
                </a:lnTo>
                <a:lnTo>
                  <a:pt x="972439" y="3"/>
                </a:lnTo>
                <a:cubicBezTo>
                  <a:pt x="987865" y="3"/>
                  <a:pt x="1000371" y="445593"/>
                  <a:pt x="1000371" y="99526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0264" rIns="60264" bIns="60265" numCol="1" spcCol="1270" anchor="ctr" anchorCtr="0">
            <a:noAutofit/>
          </a:bodyPr>
          <a:lstStyle/>
          <a:p>
            <a:pPr marL="0" lvl="1" algn="l" defTabSz="800100" rtl="0">
              <a:lnSpc>
                <a:spcPct val="114000"/>
              </a:lnSpc>
              <a:spcBef>
                <a:spcPct val="0"/>
              </a:spcBef>
              <a:spcAft>
                <a:spcPts val="600"/>
              </a:spcAft>
            </a:pPr>
            <a:r>
              <a:rPr lang="en-AU" sz="1600" b="0" kern="1200" dirty="0">
                <a:solidFill>
                  <a:schemeClr val="accent1"/>
                </a:solidFill>
              </a:rPr>
              <a:t>Use the teaching advice to identify the dramatic elements </a:t>
            </a:r>
            <a:br>
              <a:rPr lang="en-AU" sz="1600" b="0" kern="1200" dirty="0">
                <a:solidFill>
                  <a:schemeClr val="accent1"/>
                </a:solidFill>
              </a:rPr>
            </a:br>
            <a:r>
              <a:rPr lang="en-AU" sz="1600" b="0" kern="1200" dirty="0">
                <a:solidFill>
                  <a:schemeClr val="accent1"/>
                </a:solidFill>
              </a:rPr>
              <a:t>as they are introduced </a:t>
            </a:r>
            <a:r>
              <a:rPr lang="en-AU" sz="1600" kern="1200" dirty="0">
                <a:solidFill>
                  <a:schemeClr val="accent1"/>
                </a:solidFill>
              </a:rPr>
              <a:t>in each stage.</a:t>
            </a:r>
          </a:p>
        </p:txBody>
      </p:sp>
      <p:sp>
        <p:nvSpPr>
          <p:cNvPr id="7" name="Freeform: Shape 6">
            <a:extLst>
              <a:ext uri="{FF2B5EF4-FFF2-40B4-BE49-F238E27FC236}">
                <a16:creationId xmlns:a16="http://schemas.microsoft.com/office/drawing/2014/main" id="{64E3884D-9363-87F5-89FD-A0B2E73EB88D}"/>
              </a:ext>
            </a:extLst>
          </p:cNvPr>
          <p:cNvSpPr/>
          <p:nvPr/>
        </p:nvSpPr>
        <p:spPr>
          <a:xfrm>
            <a:off x="4075243" y="1961896"/>
            <a:ext cx="1077323" cy="1539033"/>
          </a:xfrm>
          <a:custGeom>
            <a:avLst/>
            <a:gdLst>
              <a:gd name="connsiteX0" fmla="*/ 0 w 1539033"/>
              <a:gd name="connsiteY0" fmla="*/ 0 h 1077323"/>
              <a:gd name="connsiteX1" fmla="*/ 1000372 w 1539033"/>
              <a:gd name="connsiteY1" fmla="*/ 0 h 1077323"/>
              <a:gd name="connsiteX2" fmla="*/ 1539033 w 1539033"/>
              <a:gd name="connsiteY2" fmla="*/ 538662 h 1077323"/>
              <a:gd name="connsiteX3" fmla="*/ 1000372 w 1539033"/>
              <a:gd name="connsiteY3" fmla="*/ 1077323 h 1077323"/>
              <a:gd name="connsiteX4" fmla="*/ 0 w 1539033"/>
              <a:gd name="connsiteY4" fmla="*/ 1077323 h 1077323"/>
              <a:gd name="connsiteX5" fmla="*/ 538662 w 1539033"/>
              <a:gd name="connsiteY5" fmla="*/ 538662 h 1077323"/>
              <a:gd name="connsiteX6" fmla="*/ 0 w 1539033"/>
              <a:gd name="connsiteY6" fmla="*/ 0 h 107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033" h="1077323">
                <a:moveTo>
                  <a:pt x="1539033" y="0"/>
                </a:moveTo>
                <a:lnTo>
                  <a:pt x="1539033" y="700260"/>
                </a:lnTo>
                <a:lnTo>
                  <a:pt x="769516" y="1077323"/>
                </a:lnTo>
                <a:lnTo>
                  <a:pt x="0" y="700260"/>
                </a:lnTo>
                <a:lnTo>
                  <a:pt x="0" y="0"/>
                </a:lnTo>
                <a:lnTo>
                  <a:pt x="769516" y="377063"/>
                </a:lnTo>
                <a:lnTo>
                  <a:pt x="153903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76" tIns="554537" rIns="15874" bIns="554536" numCol="1" spcCol="1270" anchor="ctr" anchorCtr="0">
            <a:noAutofit/>
          </a:bodyPr>
          <a:lstStyle/>
          <a:p>
            <a:pPr marL="0" lvl="0" indent="0" algn="ctr" defTabSz="1111250" rtl="0">
              <a:lnSpc>
                <a:spcPct val="90000"/>
              </a:lnSpc>
              <a:spcBef>
                <a:spcPct val="0"/>
              </a:spcBef>
              <a:spcAft>
                <a:spcPct val="35000"/>
              </a:spcAft>
              <a:buNone/>
            </a:pPr>
            <a:r>
              <a:rPr lang="en-US" sz="1600" b="1" kern="1200" dirty="0">
                <a:latin typeface="+mj-lt"/>
              </a:rPr>
              <a:t> Dance</a:t>
            </a:r>
          </a:p>
        </p:txBody>
      </p:sp>
      <p:sp>
        <p:nvSpPr>
          <p:cNvPr id="8" name="Freeform: Shape 7">
            <a:extLst>
              <a:ext uri="{FF2B5EF4-FFF2-40B4-BE49-F238E27FC236}">
                <a16:creationId xmlns:a16="http://schemas.microsoft.com/office/drawing/2014/main" id="{6AC13A9D-D3C7-549E-938E-50B1E0FA8662}"/>
              </a:ext>
            </a:extLst>
          </p:cNvPr>
          <p:cNvSpPr/>
          <p:nvPr/>
        </p:nvSpPr>
        <p:spPr>
          <a:xfrm>
            <a:off x="5152564" y="1961896"/>
            <a:ext cx="5971435" cy="1000372"/>
          </a:xfrm>
          <a:custGeom>
            <a:avLst/>
            <a:gdLst>
              <a:gd name="connsiteX0" fmla="*/ 166732 w 1000371"/>
              <a:gd name="connsiteY0" fmla="*/ 0 h 5971434"/>
              <a:gd name="connsiteX1" fmla="*/ 833639 w 1000371"/>
              <a:gd name="connsiteY1" fmla="*/ 0 h 5971434"/>
              <a:gd name="connsiteX2" fmla="*/ 1000371 w 1000371"/>
              <a:gd name="connsiteY2" fmla="*/ 166732 h 5971434"/>
              <a:gd name="connsiteX3" fmla="*/ 1000371 w 1000371"/>
              <a:gd name="connsiteY3" fmla="*/ 5971434 h 5971434"/>
              <a:gd name="connsiteX4" fmla="*/ 1000371 w 1000371"/>
              <a:gd name="connsiteY4" fmla="*/ 5971434 h 5971434"/>
              <a:gd name="connsiteX5" fmla="*/ 0 w 1000371"/>
              <a:gd name="connsiteY5" fmla="*/ 5971434 h 5971434"/>
              <a:gd name="connsiteX6" fmla="*/ 0 w 1000371"/>
              <a:gd name="connsiteY6" fmla="*/ 5971434 h 5971434"/>
              <a:gd name="connsiteX7" fmla="*/ 0 w 1000371"/>
              <a:gd name="connsiteY7" fmla="*/ 166732 h 5971434"/>
              <a:gd name="connsiteX8" fmla="*/ 166732 w 1000371"/>
              <a:gd name="connsiteY8" fmla="*/ 0 h 59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371" h="5971434">
                <a:moveTo>
                  <a:pt x="1000371" y="995262"/>
                </a:moveTo>
                <a:lnTo>
                  <a:pt x="1000371" y="4976172"/>
                </a:lnTo>
                <a:cubicBezTo>
                  <a:pt x="1000371" y="5525841"/>
                  <a:pt x="987865" y="5971431"/>
                  <a:pt x="972439" y="5971431"/>
                </a:cubicBezTo>
                <a:lnTo>
                  <a:pt x="0" y="5971431"/>
                </a:lnTo>
                <a:lnTo>
                  <a:pt x="0" y="5971431"/>
                </a:lnTo>
                <a:lnTo>
                  <a:pt x="0" y="3"/>
                </a:lnTo>
                <a:lnTo>
                  <a:pt x="0" y="3"/>
                </a:lnTo>
                <a:lnTo>
                  <a:pt x="972439" y="3"/>
                </a:lnTo>
                <a:cubicBezTo>
                  <a:pt x="987865" y="3"/>
                  <a:pt x="1000371" y="445593"/>
                  <a:pt x="1000371" y="99526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0264" rIns="60264" bIns="60265" numCol="1" spcCol="1270" anchor="ctr" anchorCtr="0">
            <a:noAutofit/>
          </a:bodyPr>
          <a:lstStyle/>
          <a:p>
            <a:pPr marL="0" lvl="1" algn="l" defTabSz="800100" rtl="0">
              <a:lnSpc>
                <a:spcPct val="114000"/>
              </a:lnSpc>
              <a:spcBef>
                <a:spcPct val="0"/>
              </a:spcBef>
              <a:spcAft>
                <a:spcPts val="600"/>
              </a:spcAft>
            </a:pPr>
            <a:r>
              <a:rPr lang="en-AU" sz="1600" b="0" i="0" kern="1200" dirty="0">
                <a:solidFill>
                  <a:schemeClr val="accent1"/>
                </a:solidFill>
              </a:rPr>
              <a:t>What vocabulary examples are suggested for the element </a:t>
            </a:r>
            <a:br>
              <a:rPr lang="en-AU" sz="1600" b="0" i="0" kern="1200" dirty="0">
                <a:solidFill>
                  <a:schemeClr val="accent1"/>
                </a:solidFill>
              </a:rPr>
            </a:br>
            <a:r>
              <a:rPr lang="en-AU" sz="1600" b="0" i="0" kern="1200" dirty="0">
                <a:solidFill>
                  <a:schemeClr val="accent1"/>
                </a:solidFill>
              </a:rPr>
              <a:t>of dynamics in Stage 1? </a:t>
            </a:r>
            <a:endParaRPr lang="en-AU" sz="1600" b="0" kern="1200" dirty="0">
              <a:solidFill>
                <a:srgbClr val="444444"/>
              </a:solidFill>
              <a:ea typeface="Calibri"/>
              <a:cs typeface="Calibri"/>
            </a:endParaRPr>
          </a:p>
        </p:txBody>
      </p:sp>
      <p:sp>
        <p:nvSpPr>
          <p:cNvPr id="9" name="Freeform: Shape 8">
            <a:extLst>
              <a:ext uri="{FF2B5EF4-FFF2-40B4-BE49-F238E27FC236}">
                <a16:creationId xmlns:a16="http://schemas.microsoft.com/office/drawing/2014/main" id="{74D7F6ED-3839-7E95-A562-F9AAA15DE4DE}"/>
              </a:ext>
            </a:extLst>
          </p:cNvPr>
          <p:cNvSpPr/>
          <p:nvPr/>
        </p:nvSpPr>
        <p:spPr>
          <a:xfrm>
            <a:off x="4075243" y="3357070"/>
            <a:ext cx="1077323" cy="1539033"/>
          </a:xfrm>
          <a:custGeom>
            <a:avLst/>
            <a:gdLst>
              <a:gd name="connsiteX0" fmla="*/ 0 w 1539033"/>
              <a:gd name="connsiteY0" fmla="*/ 0 h 1077323"/>
              <a:gd name="connsiteX1" fmla="*/ 1000372 w 1539033"/>
              <a:gd name="connsiteY1" fmla="*/ 0 h 1077323"/>
              <a:gd name="connsiteX2" fmla="*/ 1539033 w 1539033"/>
              <a:gd name="connsiteY2" fmla="*/ 538662 h 1077323"/>
              <a:gd name="connsiteX3" fmla="*/ 1000372 w 1539033"/>
              <a:gd name="connsiteY3" fmla="*/ 1077323 h 1077323"/>
              <a:gd name="connsiteX4" fmla="*/ 0 w 1539033"/>
              <a:gd name="connsiteY4" fmla="*/ 1077323 h 1077323"/>
              <a:gd name="connsiteX5" fmla="*/ 538662 w 1539033"/>
              <a:gd name="connsiteY5" fmla="*/ 538662 h 1077323"/>
              <a:gd name="connsiteX6" fmla="*/ 0 w 1539033"/>
              <a:gd name="connsiteY6" fmla="*/ 0 h 107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033" h="1077323">
                <a:moveTo>
                  <a:pt x="1539033" y="0"/>
                </a:moveTo>
                <a:lnTo>
                  <a:pt x="1539033" y="700260"/>
                </a:lnTo>
                <a:lnTo>
                  <a:pt x="769516" y="1077323"/>
                </a:lnTo>
                <a:lnTo>
                  <a:pt x="0" y="700260"/>
                </a:lnTo>
                <a:lnTo>
                  <a:pt x="0" y="0"/>
                </a:lnTo>
                <a:lnTo>
                  <a:pt x="769516" y="377063"/>
                </a:lnTo>
                <a:lnTo>
                  <a:pt x="153903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76" tIns="554537" rIns="15874" bIns="554536" numCol="1" spcCol="1270" anchor="ctr" anchorCtr="0">
            <a:noAutofit/>
          </a:bodyPr>
          <a:lstStyle/>
          <a:p>
            <a:pPr marL="0" lvl="0" indent="0" algn="ctr" defTabSz="1111250" rtl="0">
              <a:lnSpc>
                <a:spcPct val="90000"/>
              </a:lnSpc>
              <a:spcBef>
                <a:spcPct val="0"/>
              </a:spcBef>
              <a:spcAft>
                <a:spcPct val="35000"/>
              </a:spcAft>
              <a:buNone/>
            </a:pPr>
            <a:r>
              <a:rPr lang="en-US" sz="1600" b="1" kern="1200" dirty="0">
                <a:latin typeface="+mj-lt"/>
              </a:rPr>
              <a:t> Music</a:t>
            </a:r>
          </a:p>
        </p:txBody>
      </p:sp>
      <p:sp>
        <p:nvSpPr>
          <p:cNvPr id="10" name="Freeform: Shape 9">
            <a:extLst>
              <a:ext uri="{FF2B5EF4-FFF2-40B4-BE49-F238E27FC236}">
                <a16:creationId xmlns:a16="http://schemas.microsoft.com/office/drawing/2014/main" id="{A3CA82EB-9BE4-7CC8-9198-0320CDE87735}"/>
              </a:ext>
            </a:extLst>
          </p:cNvPr>
          <p:cNvSpPr/>
          <p:nvPr/>
        </p:nvSpPr>
        <p:spPr>
          <a:xfrm>
            <a:off x="5152564" y="3357069"/>
            <a:ext cx="5971435" cy="1000372"/>
          </a:xfrm>
          <a:custGeom>
            <a:avLst/>
            <a:gdLst>
              <a:gd name="connsiteX0" fmla="*/ 166732 w 1000371"/>
              <a:gd name="connsiteY0" fmla="*/ 0 h 5971434"/>
              <a:gd name="connsiteX1" fmla="*/ 833639 w 1000371"/>
              <a:gd name="connsiteY1" fmla="*/ 0 h 5971434"/>
              <a:gd name="connsiteX2" fmla="*/ 1000371 w 1000371"/>
              <a:gd name="connsiteY2" fmla="*/ 166732 h 5971434"/>
              <a:gd name="connsiteX3" fmla="*/ 1000371 w 1000371"/>
              <a:gd name="connsiteY3" fmla="*/ 5971434 h 5971434"/>
              <a:gd name="connsiteX4" fmla="*/ 1000371 w 1000371"/>
              <a:gd name="connsiteY4" fmla="*/ 5971434 h 5971434"/>
              <a:gd name="connsiteX5" fmla="*/ 0 w 1000371"/>
              <a:gd name="connsiteY5" fmla="*/ 5971434 h 5971434"/>
              <a:gd name="connsiteX6" fmla="*/ 0 w 1000371"/>
              <a:gd name="connsiteY6" fmla="*/ 5971434 h 5971434"/>
              <a:gd name="connsiteX7" fmla="*/ 0 w 1000371"/>
              <a:gd name="connsiteY7" fmla="*/ 166732 h 5971434"/>
              <a:gd name="connsiteX8" fmla="*/ 166732 w 1000371"/>
              <a:gd name="connsiteY8" fmla="*/ 0 h 59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371" h="5971434">
                <a:moveTo>
                  <a:pt x="1000371" y="995262"/>
                </a:moveTo>
                <a:lnTo>
                  <a:pt x="1000371" y="4976172"/>
                </a:lnTo>
                <a:cubicBezTo>
                  <a:pt x="1000371" y="5525841"/>
                  <a:pt x="987865" y="5971431"/>
                  <a:pt x="972439" y="5971431"/>
                </a:cubicBezTo>
                <a:lnTo>
                  <a:pt x="0" y="5971431"/>
                </a:lnTo>
                <a:lnTo>
                  <a:pt x="0" y="5971431"/>
                </a:lnTo>
                <a:lnTo>
                  <a:pt x="0" y="3"/>
                </a:lnTo>
                <a:lnTo>
                  <a:pt x="0" y="3"/>
                </a:lnTo>
                <a:lnTo>
                  <a:pt x="972439" y="3"/>
                </a:lnTo>
                <a:cubicBezTo>
                  <a:pt x="987865" y="3"/>
                  <a:pt x="1000371" y="445593"/>
                  <a:pt x="1000371" y="99526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0264" rIns="60264" bIns="60265" numCol="1" spcCol="1270" anchor="ctr" anchorCtr="0">
            <a:noAutofit/>
          </a:bodyPr>
          <a:lstStyle/>
          <a:p>
            <a:pPr marL="0" lvl="1" algn="l" defTabSz="800100" rtl="0">
              <a:lnSpc>
                <a:spcPct val="114000"/>
              </a:lnSpc>
              <a:spcBef>
                <a:spcPct val="0"/>
              </a:spcBef>
              <a:spcAft>
                <a:spcPts val="600"/>
              </a:spcAft>
            </a:pPr>
            <a:r>
              <a:rPr lang="en-US" sz="1600" b="0" kern="1200" dirty="0">
                <a:solidFill>
                  <a:schemeClr val="accent1"/>
                </a:solidFill>
                <a:ea typeface="Calibri"/>
                <a:cs typeface="Calibri"/>
              </a:rPr>
              <a:t>In Stage 2 music, which element is defined as 'the relative highness or lowness of sounds’?   		</a:t>
            </a:r>
            <a:endParaRPr lang="en-US" sz="1600" b="0" kern="1200" dirty="0">
              <a:solidFill>
                <a:srgbClr val="000000"/>
              </a:solidFill>
              <a:ea typeface="Calibri" panose="020F0502020204030204" pitchFamily="34" charset="0"/>
              <a:cs typeface="Calibri"/>
            </a:endParaRPr>
          </a:p>
        </p:txBody>
      </p:sp>
      <p:sp>
        <p:nvSpPr>
          <p:cNvPr id="11" name="Freeform: Shape 10">
            <a:extLst>
              <a:ext uri="{FF2B5EF4-FFF2-40B4-BE49-F238E27FC236}">
                <a16:creationId xmlns:a16="http://schemas.microsoft.com/office/drawing/2014/main" id="{61777F08-CCA0-835F-85DA-51A874A1D1F3}"/>
              </a:ext>
            </a:extLst>
          </p:cNvPr>
          <p:cNvSpPr/>
          <p:nvPr/>
        </p:nvSpPr>
        <p:spPr>
          <a:xfrm>
            <a:off x="4075243" y="4752244"/>
            <a:ext cx="1077323" cy="1539033"/>
          </a:xfrm>
          <a:custGeom>
            <a:avLst/>
            <a:gdLst>
              <a:gd name="connsiteX0" fmla="*/ 0 w 1539033"/>
              <a:gd name="connsiteY0" fmla="*/ 0 h 1077323"/>
              <a:gd name="connsiteX1" fmla="*/ 1000372 w 1539033"/>
              <a:gd name="connsiteY1" fmla="*/ 0 h 1077323"/>
              <a:gd name="connsiteX2" fmla="*/ 1539033 w 1539033"/>
              <a:gd name="connsiteY2" fmla="*/ 538662 h 1077323"/>
              <a:gd name="connsiteX3" fmla="*/ 1000372 w 1539033"/>
              <a:gd name="connsiteY3" fmla="*/ 1077323 h 1077323"/>
              <a:gd name="connsiteX4" fmla="*/ 0 w 1539033"/>
              <a:gd name="connsiteY4" fmla="*/ 1077323 h 1077323"/>
              <a:gd name="connsiteX5" fmla="*/ 538662 w 1539033"/>
              <a:gd name="connsiteY5" fmla="*/ 538662 h 1077323"/>
              <a:gd name="connsiteX6" fmla="*/ 0 w 1539033"/>
              <a:gd name="connsiteY6" fmla="*/ 0 h 107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033" h="1077323">
                <a:moveTo>
                  <a:pt x="1539033" y="0"/>
                </a:moveTo>
                <a:lnTo>
                  <a:pt x="1539033" y="700260"/>
                </a:lnTo>
                <a:lnTo>
                  <a:pt x="769516" y="1077323"/>
                </a:lnTo>
                <a:lnTo>
                  <a:pt x="0" y="700260"/>
                </a:lnTo>
                <a:lnTo>
                  <a:pt x="0" y="0"/>
                </a:lnTo>
                <a:lnTo>
                  <a:pt x="769516" y="377063"/>
                </a:lnTo>
                <a:lnTo>
                  <a:pt x="153903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48822" rIns="10159" bIns="548821"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mj-lt"/>
              </a:rPr>
              <a:t>Visual</a:t>
            </a:r>
            <a:r>
              <a:rPr lang="en-US" sz="1600" b="1" kern="1200" dirty="0">
                <a:latin typeface="+mj-lt"/>
                <a:ea typeface="Calibri"/>
                <a:cs typeface="Calibri"/>
              </a:rPr>
              <a:t> </a:t>
            </a:r>
            <a:br>
              <a:rPr lang="en-US" sz="1600" b="1" kern="1200" dirty="0">
                <a:latin typeface="+mj-lt"/>
                <a:ea typeface="Calibri"/>
                <a:cs typeface="Calibri"/>
              </a:rPr>
            </a:br>
            <a:r>
              <a:rPr lang="en-US" sz="1600" b="1" dirty="0">
                <a:latin typeface="+mj-lt"/>
                <a:ea typeface="Calibri"/>
                <a:cs typeface="Calibri"/>
              </a:rPr>
              <a:t>a</a:t>
            </a:r>
            <a:r>
              <a:rPr lang="en-US" sz="1600" b="1" kern="1200" dirty="0">
                <a:latin typeface="+mj-lt"/>
              </a:rPr>
              <a:t>rts</a:t>
            </a:r>
            <a:endParaRPr lang="en-US" sz="1600" b="1" kern="1200" dirty="0">
              <a:solidFill>
                <a:srgbClr val="000000"/>
              </a:solidFill>
              <a:latin typeface="+mj-lt"/>
              <a:ea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AEC4EC7B-D69A-09DF-B07C-59C9692C0A0D}"/>
              </a:ext>
            </a:extLst>
          </p:cNvPr>
          <p:cNvSpPr/>
          <p:nvPr/>
        </p:nvSpPr>
        <p:spPr>
          <a:xfrm>
            <a:off x="5152564" y="4752243"/>
            <a:ext cx="5971435" cy="1000372"/>
          </a:xfrm>
          <a:custGeom>
            <a:avLst/>
            <a:gdLst>
              <a:gd name="connsiteX0" fmla="*/ 166732 w 1000371"/>
              <a:gd name="connsiteY0" fmla="*/ 0 h 5971434"/>
              <a:gd name="connsiteX1" fmla="*/ 833639 w 1000371"/>
              <a:gd name="connsiteY1" fmla="*/ 0 h 5971434"/>
              <a:gd name="connsiteX2" fmla="*/ 1000371 w 1000371"/>
              <a:gd name="connsiteY2" fmla="*/ 166732 h 5971434"/>
              <a:gd name="connsiteX3" fmla="*/ 1000371 w 1000371"/>
              <a:gd name="connsiteY3" fmla="*/ 5971434 h 5971434"/>
              <a:gd name="connsiteX4" fmla="*/ 1000371 w 1000371"/>
              <a:gd name="connsiteY4" fmla="*/ 5971434 h 5971434"/>
              <a:gd name="connsiteX5" fmla="*/ 0 w 1000371"/>
              <a:gd name="connsiteY5" fmla="*/ 5971434 h 5971434"/>
              <a:gd name="connsiteX6" fmla="*/ 0 w 1000371"/>
              <a:gd name="connsiteY6" fmla="*/ 5971434 h 5971434"/>
              <a:gd name="connsiteX7" fmla="*/ 0 w 1000371"/>
              <a:gd name="connsiteY7" fmla="*/ 166732 h 5971434"/>
              <a:gd name="connsiteX8" fmla="*/ 166732 w 1000371"/>
              <a:gd name="connsiteY8" fmla="*/ 0 h 59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371" h="5971434">
                <a:moveTo>
                  <a:pt x="1000371" y="995262"/>
                </a:moveTo>
                <a:lnTo>
                  <a:pt x="1000371" y="4976172"/>
                </a:lnTo>
                <a:cubicBezTo>
                  <a:pt x="1000371" y="5525841"/>
                  <a:pt x="987865" y="5971431"/>
                  <a:pt x="972439" y="5971431"/>
                </a:cubicBezTo>
                <a:lnTo>
                  <a:pt x="0" y="5971431"/>
                </a:lnTo>
                <a:lnTo>
                  <a:pt x="0" y="5971431"/>
                </a:lnTo>
                <a:lnTo>
                  <a:pt x="0" y="3"/>
                </a:lnTo>
                <a:lnTo>
                  <a:pt x="0" y="3"/>
                </a:lnTo>
                <a:lnTo>
                  <a:pt x="972439" y="3"/>
                </a:lnTo>
                <a:cubicBezTo>
                  <a:pt x="987865" y="3"/>
                  <a:pt x="1000371" y="445593"/>
                  <a:pt x="1000371" y="99526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0264" rIns="60264" bIns="60265" numCol="1" spcCol="1270" anchor="ctr" anchorCtr="0">
            <a:noAutofit/>
          </a:bodyPr>
          <a:lstStyle/>
          <a:p>
            <a:pPr marL="0" lvl="1" algn="l" defTabSz="800100" rtl="0">
              <a:lnSpc>
                <a:spcPct val="114000"/>
              </a:lnSpc>
              <a:spcBef>
                <a:spcPct val="0"/>
              </a:spcBef>
              <a:spcAft>
                <a:spcPts val="600"/>
              </a:spcAft>
            </a:pPr>
            <a:r>
              <a:rPr lang="en-US" sz="1600" kern="1200" dirty="0">
                <a:solidFill>
                  <a:schemeClr val="accent1"/>
                </a:solidFill>
              </a:rPr>
              <a:t>In Stage 3 visual arts, what content point explicitly references the elements of art and design? What examples are provided?</a:t>
            </a:r>
            <a:r>
              <a:rPr lang="en-US" sz="1600" b="0" kern="1200" dirty="0">
                <a:solidFill>
                  <a:schemeClr val="accent1"/>
                </a:solidFill>
                <a:ea typeface="Calibri"/>
                <a:cs typeface="Calibri"/>
              </a:rPr>
              <a:t>	</a:t>
            </a:r>
            <a:endParaRPr lang="en-AU" sz="1600" kern="1200" dirty="0">
              <a:cs typeface="Calibri"/>
            </a:endParaRPr>
          </a:p>
        </p:txBody>
      </p:sp>
      <p:sp>
        <p:nvSpPr>
          <p:cNvPr id="4" name="Slide Number Placeholder 3">
            <a:extLst>
              <a:ext uri="{FF2B5EF4-FFF2-40B4-BE49-F238E27FC236}">
                <a16:creationId xmlns:a16="http://schemas.microsoft.com/office/drawing/2014/main" id="{37D4E00B-060A-B2F2-D86D-E11146D8B7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dirty="0" smtClean="0"/>
              <a:pPr/>
              <a:t>14</a:t>
            </a:fld>
            <a:endParaRPr lang="en-AU"/>
          </a:p>
        </p:txBody>
      </p:sp>
    </p:spTree>
    <p:extLst>
      <p:ext uri="{BB962C8B-B14F-4D97-AF65-F5344CB8AC3E}">
        <p14:creationId xmlns:p14="http://schemas.microsoft.com/office/powerpoint/2010/main" val="2722668180"/>
      </p:ext>
    </p:extLst>
  </p:cSld>
  <p:clrMapOvr>
    <a:masterClrMapping/>
  </p:clrMapOvr>
  <mc:AlternateContent xmlns:mc="http://schemas.openxmlformats.org/markup-compatibility/2006" xmlns:p14="http://schemas.microsoft.com/office/powerpoint/2010/main">
    <mc:Choice Requires="p14">
      <p:transition spd="med" p14:dur="700" advTm="37383">
        <p:fade/>
      </p:transition>
    </mc:Choice>
    <mc:Fallback xmlns="">
      <p:transition spd="med" advTm="37383">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6174B-47DA-D621-7DF1-0F31512B4F9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621504B-BA8E-3731-D242-F90249690A9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Identify the dramatic elements</a:t>
            </a:r>
            <a:endParaRPr lang="en-AU" dirty="0"/>
          </a:p>
        </p:txBody>
      </p:sp>
      <p:sp>
        <p:nvSpPr>
          <p:cNvPr id="7" name="Freeform: Shape 6">
            <a:extLst>
              <a:ext uri="{FF2B5EF4-FFF2-40B4-BE49-F238E27FC236}">
                <a16:creationId xmlns:a16="http://schemas.microsoft.com/office/drawing/2014/main" id="{B7995471-D708-2354-205B-A32B26488A1B}"/>
              </a:ext>
            </a:extLst>
          </p:cNvPr>
          <p:cNvSpPr/>
          <p:nvPr/>
        </p:nvSpPr>
        <p:spPr>
          <a:xfrm>
            <a:off x="348001" y="507509"/>
            <a:ext cx="1288947" cy="1841353"/>
          </a:xfrm>
          <a:custGeom>
            <a:avLst/>
            <a:gdLst>
              <a:gd name="connsiteX0" fmla="*/ 0 w 1841353"/>
              <a:gd name="connsiteY0" fmla="*/ 0 h 1288947"/>
              <a:gd name="connsiteX1" fmla="*/ 1196880 w 1841353"/>
              <a:gd name="connsiteY1" fmla="*/ 0 h 1288947"/>
              <a:gd name="connsiteX2" fmla="*/ 1841353 w 1841353"/>
              <a:gd name="connsiteY2" fmla="*/ 644474 h 1288947"/>
              <a:gd name="connsiteX3" fmla="*/ 1196880 w 1841353"/>
              <a:gd name="connsiteY3" fmla="*/ 1288947 h 1288947"/>
              <a:gd name="connsiteX4" fmla="*/ 0 w 1841353"/>
              <a:gd name="connsiteY4" fmla="*/ 1288947 h 1288947"/>
              <a:gd name="connsiteX5" fmla="*/ 644474 w 1841353"/>
              <a:gd name="connsiteY5" fmla="*/ 644474 h 1288947"/>
              <a:gd name="connsiteX6" fmla="*/ 0 w 1841353"/>
              <a:gd name="connsiteY6" fmla="*/ 0 h 128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353" h="1288947">
                <a:moveTo>
                  <a:pt x="1841353" y="0"/>
                </a:moveTo>
                <a:lnTo>
                  <a:pt x="1841353" y="837816"/>
                </a:lnTo>
                <a:lnTo>
                  <a:pt x="920676" y="1288947"/>
                </a:lnTo>
                <a:lnTo>
                  <a:pt x="0" y="837816"/>
                </a:lnTo>
                <a:lnTo>
                  <a:pt x="0" y="0"/>
                </a:lnTo>
                <a:lnTo>
                  <a:pt x="920676" y="451132"/>
                </a:lnTo>
                <a:lnTo>
                  <a:pt x="184135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654634" rIns="10159" bIns="654633" numCol="1" spcCol="1270" anchor="ctr" anchorCtr="0">
            <a:noAutofit/>
          </a:bodyPr>
          <a:lstStyle/>
          <a:p>
            <a:pPr marL="0" lvl="0" indent="0" algn="ctr" defTabSz="711200" rtl="0">
              <a:lnSpc>
                <a:spcPct val="90000"/>
              </a:lnSpc>
              <a:spcBef>
                <a:spcPct val="0"/>
              </a:spcBef>
              <a:spcAft>
                <a:spcPct val="35000"/>
              </a:spcAft>
              <a:buNone/>
            </a:pPr>
            <a:r>
              <a:rPr lang="en-US" sz="1800" b="1" kern="1200" dirty="0">
                <a:latin typeface="+mj-lt"/>
              </a:rPr>
              <a:t>Drama</a:t>
            </a:r>
            <a:endParaRPr lang="en-US" sz="1600" b="1" kern="1200" dirty="0">
              <a:latin typeface="+mj-lt"/>
            </a:endParaRPr>
          </a:p>
        </p:txBody>
      </p:sp>
      <p:sp>
        <p:nvSpPr>
          <p:cNvPr id="8" name="Freeform: Shape 7">
            <a:extLst>
              <a:ext uri="{FF2B5EF4-FFF2-40B4-BE49-F238E27FC236}">
                <a16:creationId xmlns:a16="http://schemas.microsoft.com/office/drawing/2014/main" id="{00F11C5A-C382-BD26-CE5D-19A221EEC2E9}"/>
              </a:ext>
            </a:extLst>
          </p:cNvPr>
          <p:cNvSpPr/>
          <p:nvPr/>
        </p:nvSpPr>
        <p:spPr>
          <a:xfrm>
            <a:off x="1636946" y="507510"/>
            <a:ext cx="9487053" cy="1196880"/>
          </a:xfrm>
          <a:custGeom>
            <a:avLst/>
            <a:gdLst>
              <a:gd name="connsiteX0" fmla="*/ 199484 w 1196879"/>
              <a:gd name="connsiteY0" fmla="*/ 0 h 9487052"/>
              <a:gd name="connsiteX1" fmla="*/ 997395 w 1196879"/>
              <a:gd name="connsiteY1" fmla="*/ 0 h 9487052"/>
              <a:gd name="connsiteX2" fmla="*/ 1196879 w 1196879"/>
              <a:gd name="connsiteY2" fmla="*/ 199484 h 9487052"/>
              <a:gd name="connsiteX3" fmla="*/ 1196879 w 1196879"/>
              <a:gd name="connsiteY3" fmla="*/ 9487052 h 9487052"/>
              <a:gd name="connsiteX4" fmla="*/ 1196879 w 1196879"/>
              <a:gd name="connsiteY4" fmla="*/ 9487052 h 9487052"/>
              <a:gd name="connsiteX5" fmla="*/ 0 w 1196879"/>
              <a:gd name="connsiteY5" fmla="*/ 9487052 h 9487052"/>
              <a:gd name="connsiteX6" fmla="*/ 0 w 1196879"/>
              <a:gd name="connsiteY6" fmla="*/ 9487052 h 9487052"/>
              <a:gd name="connsiteX7" fmla="*/ 0 w 1196879"/>
              <a:gd name="connsiteY7" fmla="*/ 199484 h 9487052"/>
              <a:gd name="connsiteX8" fmla="*/ 199484 w 1196879"/>
              <a:gd name="connsiteY8" fmla="*/ 0 h 948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879" h="9487052">
                <a:moveTo>
                  <a:pt x="1196879" y="1581211"/>
                </a:moveTo>
                <a:lnTo>
                  <a:pt x="1196879" y="7905841"/>
                </a:lnTo>
                <a:cubicBezTo>
                  <a:pt x="1196879" y="8779118"/>
                  <a:pt x="1185611" y="9487048"/>
                  <a:pt x="1171712" y="9487048"/>
                </a:cubicBezTo>
                <a:lnTo>
                  <a:pt x="0" y="9487048"/>
                </a:lnTo>
                <a:lnTo>
                  <a:pt x="0" y="9487048"/>
                </a:lnTo>
                <a:lnTo>
                  <a:pt x="0" y="4"/>
                </a:lnTo>
                <a:lnTo>
                  <a:pt x="0" y="4"/>
                </a:lnTo>
                <a:lnTo>
                  <a:pt x="1171712" y="4"/>
                </a:lnTo>
                <a:cubicBezTo>
                  <a:pt x="1185611" y="4"/>
                  <a:pt x="1196879" y="707934"/>
                  <a:pt x="1196879" y="158121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1127" rIns="71127" bIns="71128" numCol="1" spcCol="1270" anchor="ctr" anchorCtr="0">
            <a:noAutofit/>
          </a:bodyPr>
          <a:lstStyle/>
          <a:p>
            <a:pPr marL="0" lvl="1" algn="l" defTabSz="889000" rtl="0">
              <a:lnSpc>
                <a:spcPct val="114000"/>
              </a:lnSpc>
              <a:spcBef>
                <a:spcPct val="0"/>
              </a:spcBef>
              <a:spcAft>
                <a:spcPts val="600"/>
              </a:spcAft>
            </a:pPr>
            <a:r>
              <a:rPr lang="en-AU" sz="1800" b="0" kern="1200" dirty="0">
                <a:solidFill>
                  <a:schemeClr val="accent1"/>
                </a:solidFill>
              </a:rPr>
              <a:t>Use the teaching advice to identify the dramatic elements as they are introduced </a:t>
            </a:r>
            <a:br>
              <a:rPr lang="en-AU" sz="1800" b="0" kern="1200" dirty="0">
                <a:solidFill>
                  <a:schemeClr val="accent1"/>
                </a:solidFill>
              </a:rPr>
            </a:br>
            <a:r>
              <a:rPr lang="en-AU" sz="1800" kern="1200" dirty="0">
                <a:solidFill>
                  <a:schemeClr val="accent1"/>
                </a:solidFill>
              </a:rPr>
              <a:t>in each stage.</a:t>
            </a:r>
          </a:p>
        </p:txBody>
      </p:sp>
      <p:sp>
        <p:nvSpPr>
          <p:cNvPr id="10" name="TextBox 9">
            <a:extLst>
              <a:ext uri="{FF2B5EF4-FFF2-40B4-BE49-F238E27FC236}">
                <a16:creationId xmlns:a16="http://schemas.microsoft.com/office/drawing/2014/main" id="{77951348-2E69-0381-0378-B7A51060CA61}"/>
              </a:ext>
            </a:extLst>
          </p:cNvPr>
          <p:cNvSpPr txBox="1"/>
          <p:nvPr/>
        </p:nvSpPr>
        <p:spPr>
          <a:xfrm>
            <a:off x="8780206" y="2035277"/>
            <a:ext cx="2343793" cy="560407"/>
          </a:xfrm>
          <a:prstGeom prst="rect">
            <a:avLst/>
          </a:prstGeom>
          <a:noFill/>
        </p:spPr>
        <p:txBody>
          <a:bodyPr wrap="square" lIns="0" tIns="0" rIns="0" bIns="0" rtlCol="0">
            <a:noAutofit/>
          </a:bodyPr>
          <a:lstStyle/>
          <a:p>
            <a:pPr algn="l"/>
            <a:r>
              <a:rPr lang="en-US" sz="3600" dirty="0"/>
              <a:t>ANSWERS</a:t>
            </a:r>
            <a:endParaRPr lang="en-AU" sz="3600" dirty="0"/>
          </a:p>
        </p:txBody>
      </p:sp>
      <p:sp>
        <p:nvSpPr>
          <p:cNvPr id="3" name="TextBox 2">
            <a:extLst>
              <a:ext uri="{FF2B5EF4-FFF2-40B4-BE49-F238E27FC236}">
                <a16:creationId xmlns:a16="http://schemas.microsoft.com/office/drawing/2014/main" id="{998AA2B2-AD8F-3F83-BB31-5A8C51CE0FF1}"/>
              </a:ext>
            </a:extLst>
          </p:cNvPr>
          <p:cNvSpPr txBox="1"/>
          <p:nvPr/>
        </p:nvSpPr>
        <p:spPr>
          <a:xfrm>
            <a:off x="348002" y="3240156"/>
            <a:ext cx="11116412" cy="2715889"/>
          </a:xfrm>
          <a:prstGeom prst="rect">
            <a:avLst/>
          </a:prstGeom>
          <a:noFill/>
        </p:spPr>
        <p:txBody>
          <a:bodyPr wrap="square" lIns="0" tIns="0" rIns="0" bIns="0" rtlCol="0">
            <a:no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00" cap="none" spc="0" normalizeH="0" baseline="0" noProof="0" dirty="0">
                <a:ln>
                  <a:noFill/>
                </a:ln>
                <a:solidFill>
                  <a:srgbClr val="002664"/>
                </a:solidFill>
                <a:effectLst/>
                <a:uLnTx/>
                <a:uFillTx/>
                <a:cs typeface="Times New Roman" panose="02020603050405020304" pitchFamily="18" charset="0"/>
              </a:rPr>
              <a:t>ES1 </a:t>
            </a:r>
            <a:r>
              <a:rPr kumimoji="0" lang="en-AU" sz="2000" b="0" i="0" u="none" strike="noStrike" kern="100" cap="none" spc="0" normalizeH="0" baseline="0" noProof="0" dirty="0">
                <a:ln>
                  <a:noFill/>
                </a:ln>
                <a:solidFill>
                  <a:srgbClr val="002664"/>
                </a:solidFill>
                <a:effectLst/>
                <a:uLnTx/>
                <a:uFillTx/>
              </a:rPr>
              <a:t>– </a:t>
            </a:r>
            <a:r>
              <a:rPr kumimoji="0" lang="en-AU" sz="2000" b="0" i="0" u="none" strike="noStrike" kern="100" cap="none" spc="0" normalizeH="0" baseline="0" noProof="0" dirty="0">
                <a:ln>
                  <a:noFill/>
                </a:ln>
                <a:solidFill>
                  <a:srgbClr val="002664"/>
                </a:solidFill>
                <a:effectLst/>
                <a:uLnTx/>
                <a:uFillTx/>
                <a:ea typeface="Aptos" panose="020B0004020202020204" pitchFamily="34" charset="0"/>
                <a:cs typeface="Times New Roman" panose="02020603050405020304" pitchFamily="18" charset="0"/>
              </a:rPr>
              <a:t>role, character, situation</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00" cap="none" spc="0" normalizeH="0" baseline="0" noProof="0" dirty="0">
                <a:ln>
                  <a:noFill/>
                </a:ln>
                <a:solidFill>
                  <a:srgbClr val="002664"/>
                </a:solidFill>
                <a:effectLst/>
                <a:uLnTx/>
                <a:uFillTx/>
                <a:cs typeface="Times New Roman" panose="02020603050405020304" pitchFamily="18" charset="0"/>
              </a:rPr>
              <a:t>S1 </a:t>
            </a:r>
            <a:r>
              <a:rPr kumimoji="0" lang="en-AU" sz="2000" b="0" i="0" u="none" strike="noStrike" kern="100" cap="none" spc="0" normalizeH="0" baseline="0" noProof="0" dirty="0">
                <a:ln>
                  <a:noFill/>
                </a:ln>
                <a:solidFill>
                  <a:srgbClr val="002664"/>
                </a:solidFill>
                <a:effectLst/>
                <a:uLnTx/>
                <a:uFillTx/>
              </a:rPr>
              <a:t>– </a:t>
            </a:r>
            <a:r>
              <a:rPr kumimoji="0" lang="en-AU" sz="2000" b="0" i="0" u="none" strike="noStrike" kern="100" cap="none" spc="0" normalizeH="0" baseline="0" noProof="0" dirty="0">
                <a:ln>
                  <a:noFill/>
                </a:ln>
                <a:solidFill>
                  <a:srgbClr val="002664"/>
                </a:solidFill>
                <a:effectLst/>
                <a:uLnTx/>
                <a:uFillTx/>
                <a:cs typeface="Times New Roman" panose="02020603050405020304" pitchFamily="18" charset="0"/>
              </a:rPr>
              <a:t>role</a:t>
            </a:r>
            <a:r>
              <a:rPr kumimoji="0" lang="en-AU" sz="2000" b="0" i="0" u="none" strike="noStrike" kern="100" cap="none" spc="0" normalizeH="0" baseline="0" noProof="0" dirty="0">
                <a:ln>
                  <a:noFill/>
                </a:ln>
                <a:solidFill>
                  <a:srgbClr val="002664"/>
                </a:solidFill>
                <a:effectLst/>
                <a:uLnTx/>
                <a:uFillTx/>
              </a:rPr>
              <a:t>, character, situation,</a:t>
            </a:r>
            <a:r>
              <a:rPr kumimoji="0" lang="en-AU" sz="2000" b="1" i="0" u="none" strike="noStrike" kern="100" cap="none" spc="0" normalizeH="0" baseline="0" noProof="0" dirty="0">
                <a:ln>
                  <a:noFill/>
                </a:ln>
                <a:solidFill>
                  <a:srgbClr val="002664"/>
                </a:solidFill>
                <a:effectLst/>
                <a:uLnTx/>
                <a:uFillTx/>
              </a:rPr>
              <a:t> language, space, time</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00" cap="none" spc="0" normalizeH="0" baseline="0" noProof="0" dirty="0">
                <a:ln>
                  <a:noFill/>
                </a:ln>
                <a:solidFill>
                  <a:srgbClr val="002664"/>
                </a:solidFill>
                <a:effectLst/>
                <a:uLnTx/>
                <a:uFillTx/>
                <a:cs typeface="Times New Roman" panose="02020603050405020304" pitchFamily="18" charset="0"/>
              </a:rPr>
              <a:t>S2 </a:t>
            </a:r>
            <a:r>
              <a:rPr kumimoji="0" lang="en-AU" sz="2000" b="0" i="0" u="none" strike="noStrike" kern="100" cap="none" spc="0" normalizeH="0" baseline="0" noProof="0" dirty="0">
                <a:ln>
                  <a:noFill/>
                </a:ln>
                <a:solidFill>
                  <a:srgbClr val="002664"/>
                </a:solidFill>
                <a:effectLst/>
                <a:uLnTx/>
                <a:uFillTx/>
              </a:rPr>
              <a:t>– </a:t>
            </a:r>
            <a:r>
              <a:rPr kumimoji="0" lang="en-AU" sz="2000" b="0" i="0" u="none" strike="noStrike" kern="100" cap="none" spc="0" normalizeH="0" baseline="0" noProof="0" dirty="0">
                <a:ln>
                  <a:noFill/>
                </a:ln>
                <a:solidFill>
                  <a:srgbClr val="002664"/>
                </a:solidFill>
                <a:effectLst/>
                <a:uLnTx/>
                <a:uFillTx/>
                <a:cs typeface="Times New Roman" panose="02020603050405020304" pitchFamily="18" charset="0"/>
              </a:rPr>
              <a:t>role</a:t>
            </a:r>
            <a:r>
              <a:rPr kumimoji="0" lang="en-AU" sz="2000" b="0" i="0" u="none" strike="noStrike" kern="100" cap="none" spc="0" normalizeH="0" baseline="0" noProof="0" dirty="0">
                <a:ln>
                  <a:noFill/>
                </a:ln>
                <a:solidFill>
                  <a:srgbClr val="002664"/>
                </a:solidFill>
                <a:effectLst/>
                <a:uLnTx/>
                <a:uFillTx/>
              </a:rPr>
              <a:t>, character, situation, language, space, time, </a:t>
            </a:r>
            <a:r>
              <a:rPr kumimoji="0" lang="en-AU" sz="2000" b="1" i="0" u="none" strike="noStrike" kern="100" cap="none" spc="0" normalizeH="0" baseline="0" noProof="0" dirty="0">
                <a:ln>
                  <a:noFill/>
                </a:ln>
                <a:solidFill>
                  <a:srgbClr val="002664"/>
                </a:solidFill>
                <a:effectLst/>
                <a:uLnTx/>
                <a:uFillTx/>
              </a:rPr>
              <a:t>structure, tension</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1" i="0" u="none" strike="noStrike" kern="100" cap="none" spc="0" normalizeH="0" baseline="0" noProof="0" dirty="0">
                <a:ln>
                  <a:noFill/>
                </a:ln>
                <a:solidFill>
                  <a:srgbClr val="002664"/>
                </a:solidFill>
                <a:effectLst/>
                <a:uLnTx/>
                <a:uFillTx/>
                <a:cs typeface="Times New Roman" panose="02020603050405020304" pitchFamily="18" charset="0"/>
              </a:rPr>
              <a:t>S3 </a:t>
            </a:r>
            <a:r>
              <a:rPr kumimoji="0" lang="en-AU" sz="2000" b="0" i="0" u="none" strike="noStrike" kern="100" cap="none" spc="0" normalizeH="0" baseline="0" noProof="0" dirty="0">
                <a:ln>
                  <a:noFill/>
                </a:ln>
                <a:solidFill>
                  <a:srgbClr val="002664"/>
                </a:solidFill>
                <a:effectLst/>
                <a:uLnTx/>
                <a:uFillTx/>
              </a:rPr>
              <a:t>– </a:t>
            </a:r>
            <a:r>
              <a:rPr kumimoji="0" lang="en-AU" sz="2000" b="0" i="0" u="none" strike="noStrike" kern="100" cap="none" spc="0" normalizeH="0" baseline="0" noProof="0" dirty="0">
                <a:ln>
                  <a:noFill/>
                </a:ln>
                <a:solidFill>
                  <a:srgbClr val="002664"/>
                </a:solidFill>
                <a:effectLst/>
                <a:uLnTx/>
                <a:uFillTx/>
                <a:cs typeface="Times New Roman" panose="02020603050405020304" pitchFamily="18" charset="0"/>
              </a:rPr>
              <a:t>role</a:t>
            </a:r>
            <a:r>
              <a:rPr kumimoji="0" lang="en-AU" sz="2000" b="0" i="0" u="none" strike="noStrike" kern="100" cap="none" spc="0" normalizeH="0" baseline="0" noProof="0" dirty="0">
                <a:ln>
                  <a:noFill/>
                </a:ln>
                <a:solidFill>
                  <a:srgbClr val="002664"/>
                </a:solidFill>
                <a:effectLst/>
                <a:uLnTx/>
                <a:uFillTx/>
              </a:rPr>
              <a:t>, character, situation, language, space, time, structure, tension</a:t>
            </a:r>
            <a:r>
              <a:rPr kumimoji="0" lang="en-AU" sz="2000" b="1" i="0" u="none" strike="noStrike" kern="100" cap="none" spc="0" normalizeH="0" baseline="0" noProof="0" dirty="0">
                <a:ln>
                  <a:noFill/>
                </a:ln>
                <a:solidFill>
                  <a:srgbClr val="002664"/>
                </a:solidFill>
                <a:effectLst/>
                <a:uLnTx/>
                <a:uFillTx/>
              </a:rPr>
              <a:t>, atmosphere, symbol</a:t>
            </a:r>
          </a:p>
        </p:txBody>
      </p:sp>
      <p:sp>
        <p:nvSpPr>
          <p:cNvPr id="4" name="Slide Number Placeholder 3">
            <a:extLst>
              <a:ext uri="{FF2B5EF4-FFF2-40B4-BE49-F238E27FC236}">
                <a16:creationId xmlns:a16="http://schemas.microsoft.com/office/drawing/2014/main" id="{374A002F-FED2-D99C-3B1A-597D9859231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Public Sans"/>
              <a:ea typeface="+mn-ea"/>
              <a:cs typeface="+mn-cs"/>
            </a:endParaRPr>
          </a:p>
        </p:txBody>
      </p:sp>
    </p:spTree>
    <p:custDataLst>
      <p:tags r:id="rId1"/>
    </p:custDataLst>
    <p:extLst>
      <p:ext uri="{BB962C8B-B14F-4D97-AF65-F5344CB8AC3E}">
        <p14:creationId xmlns:p14="http://schemas.microsoft.com/office/powerpoint/2010/main" val="1642186314"/>
      </p:ext>
    </p:extLst>
  </p:cSld>
  <p:clrMapOvr>
    <a:masterClrMapping/>
  </p:clrMapOvr>
  <mc:AlternateContent xmlns:mc="http://schemas.openxmlformats.org/markup-compatibility/2006" xmlns:p14="http://schemas.microsoft.com/office/powerpoint/2010/main">
    <mc:Choice Requires="p14">
      <p:transition spd="med" p14:dur="700" advTm="102736">
        <p:fade/>
      </p:transition>
    </mc:Choice>
    <mc:Fallback xmlns="">
      <p:transition spd="med" advTm="1027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FB534-828A-813F-3CBB-9F2A149CDBB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176D84-4D4F-101E-6404-3BA0FFC82E8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Teaching advice for dance</a:t>
            </a:r>
            <a:endParaRPr lang="en-AU" dirty="0"/>
          </a:p>
        </p:txBody>
      </p:sp>
      <p:sp>
        <p:nvSpPr>
          <p:cNvPr id="5" name="Freeform: Shape 4">
            <a:extLst>
              <a:ext uri="{FF2B5EF4-FFF2-40B4-BE49-F238E27FC236}">
                <a16:creationId xmlns:a16="http://schemas.microsoft.com/office/drawing/2014/main" id="{7DE0936D-EA8F-492A-FE48-6BA1066E605F}"/>
              </a:ext>
            </a:extLst>
          </p:cNvPr>
          <p:cNvSpPr/>
          <p:nvPr/>
        </p:nvSpPr>
        <p:spPr>
          <a:xfrm>
            <a:off x="348001" y="507509"/>
            <a:ext cx="1288947" cy="1841353"/>
          </a:xfrm>
          <a:custGeom>
            <a:avLst/>
            <a:gdLst>
              <a:gd name="connsiteX0" fmla="*/ 0 w 1841353"/>
              <a:gd name="connsiteY0" fmla="*/ 0 h 1288947"/>
              <a:gd name="connsiteX1" fmla="*/ 1196880 w 1841353"/>
              <a:gd name="connsiteY1" fmla="*/ 0 h 1288947"/>
              <a:gd name="connsiteX2" fmla="*/ 1841353 w 1841353"/>
              <a:gd name="connsiteY2" fmla="*/ 644474 h 1288947"/>
              <a:gd name="connsiteX3" fmla="*/ 1196880 w 1841353"/>
              <a:gd name="connsiteY3" fmla="*/ 1288947 h 1288947"/>
              <a:gd name="connsiteX4" fmla="*/ 0 w 1841353"/>
              <a:gd name="connsiteY4" fmla="*/ 1288947 h 1288947"/>
              <a:gd name="connsiteX5" fmla="*/ 644474 w 1841353"/>
              <a:gd name="connsiteY5" fmla="*/ 644474 h 1288947"/>
              <a:gd name="connsiteX6" fmla="*/ 0 w 1841353"/>
              <a:gd name="connsiteY6" fmla="*/ 0 h 128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353" h="1288947">
                <a:moveTo>
                  <a:pt x="1841353" y="0"/>
                </a:moveTo>
                <a:lnTo>
                  <a:pt x="1841353" y="837816"/>
                </a:lnTo>
                <a:lnTo>
                  <a:pt x="920676" y="1288947"/>
                </a:lnTo>
                <a:lnTo>
                  <a:pt x="0" y="837816"/>
                </a:lnTo>
                <a:lnTo>
                  <a:pt x="0" y="0"/>
                </a:lnTo>
                <a:lnTo>
                  <a:pt x="920676" y="451132"/>
                </a:lnTo>
                <a:lnTo>
                  <a:pt x="184135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76" tIns="660349" rIns="15874" bIns="660348" numCol="1" spcCol="1270" anchor="ctr" anchorCtr="0">
            <a:noAutofit/>
          </a:bodyPr>
          <a:lstStyle/>
          <a:p>
            <a:pPr marL="0" lvl="0" indent="0" algn="ctr" defTabSz="1111250" rtl="0">
              <a:lnSpc>
                <a:spcPct val="90000"/>
              </a:lnSpc>
              <a:spcBef>
                <a:spcPct val="0"/>
              </a:spcBef>
              <a:spcAft>
                <a:spcPct val="35000"/>
              </a:spcAft>
              <a:buNone/>
            </a:pPr>
            <a:r>
              <a:rPr lang="en-US" sz="1800" b="1" kern="1200" dirty="0">
                <a:latin typeface="+mj-lt"/>
              </a:rPr>
              <a:t> Dance</a:t>
            </a:r>
          </a:p>
        </p:txBody>
      </p:sp>
      <p:sp>
        <p:nvSpPr>
          <p:cNvPr id="6" name="Freeform: Shape 5">
            <a:extLst>
              <a:ext uri="{FF2B5EF4-FFF2-40B4-BE49-F238E27FC236}">
                <a16:creationId xmlns:a16="http://schemas.microsoft.com/office/drawing/2014/main" id="{C54287A9-0319-BCAE-A61C-B4B7838305C1}"/>
              </a:ext>
            </a:extLst>
          </p:cNvPr>
          <p:cNvSpPr/>
          <p:nvPr/>
        </p:nvSpPr>
        <p:spPr>
          <a:xfrm>
            <a:off x="1636946" y="507510"/>
            <a:ext cx="9386527" cy="1196880"/>
          </a:xfrm>
          <a:custGeom>
            <a:avLst/>
            <a:gdLst>
              <a:gd name="connsiteX0" fmla="*/ 199484 w 1196879"/>
              <a:gd name="connsiteY0" fmla="*/ 0 h 9386526"/>
              <a:gd name="connsiteX1" fmla="*/ 997395 w 1196879"/>
              <a:gd name="connsiteY1" fmla="*/ 0 h 9386526"/>
              <a:gd name="connsiteX2" fmla="*/ 1196879 w 1196879"/>
              <a:gd name="connsiteY2" fmla="*/ 199484 h 9386526"/>
              <a:gd name="connsiteX3" fmla="*/ 1196879 w 1196879"/>
              <a:gd name="connsiteY3" fmla="*/ 9386526 h 9386526"/>
              <a:gd name="connsiteX4" fmla="*/ 1196879 w 1196879"/>
              <a:gd name="connsiteY4" fmla="*/ 9386526 h 9386526"/>
              <a:gd name="connsiteX5" fmla="*/ 0 w 1196879"/>
              <a:gd name="connsiteY5" fmla="*/ 9386526 h 9386526"/>
              <a:gd name="connsiteX6" fmla="*/ 0 w 1196879"/>
              <a:gd name="connsiteY6" fmla="*/ 9386526 h 9386526"/>
              <a:gd name="connsiteX7" fmla="*/ 0 w 1196879"/>
              <a:gd name="connsiteY7" fmla="*/ 199484 h 9386526"/>
              <a:gd name="connsiteX8" fmla="*/ 199484 w 1196879"/>
              <a:gd name="connsiteY8" fmla="*/ 0 h 938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879" h="9386526">
                <a:moveTo>
                  <a:pt x="1196879" y="1564456"/>
                </a:moveTo>
                <a:lnTo>
                  <a:pt x="1196879" y="7822070"/>
                </a:lnTo>
                <a:cubicBezTo>
                  <a:pt x="1196879" y="8686093"/>
                  <a:pt x="1185491" y="9386522"/>
                  <a:pt x="1171443" y="9386522"/>
                </a:cubicBezTo>
                <a:lnTo>
                  <a:pt x="0" y="9386522"/>
                </a:lnTo>
                <a:lnTo>
                  <a:pt x="0" y="9386522"/>
                </a:lnTo>
                <a:lnTo>
                  <a:pt x="0" y="4"/>
                </a:lnTo>
                <a:lnTo>
                  <a:pt x="0" y="4"/>
                </a:lnTo>
                <a:lnTo>
                  <a:pt x="1171443" y="4"/>
                </a:lnTo>
                <a:cubicBezTo>
                  <a:pt x="1185491" y="4"/>
                  <a:pt x="1196879" y="700433"/>
                  <a:pt x="1196879" y="156445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1127" rIns="71127" bIns="71128" numCol="1" spcCol="1270" anchor="ctr" anchorCtr="0">
            <a:noAutofit/>
          </a:bodyPr>
          <a:lstStyle/>
          <a:p>
            <a:pPr marL="0" lvl="1" algn="l" defTabSz="889000" rtl="0">
              <a:lnSpc>
                <a:spcPct val="114000"/>
              </a:lnSpc>
              <a:spcBef>
                <a:spcPct val="0"/>
              </a:spcBef>
              <a:spcAft>
                <a:spcPts val="600"/>
              </a:spcAft>
            </a:pPr>
            <a:r>
              <a:rPr lang="en-AU" sz="2000" b="0" i="0" kern="1200" dirty="0">
                <a:solidFill>
                  <a:schemeClr val="accent1"/>
                </a:solidFill>
              </a:rPr>
              <a:t>What vocabulary examples are suggested for the element of dynamics in Stage 1? </a:t>
            </a:r>
            <a:endParaRPr lang="en-AU" sz="2000" b="0" kern="1200" dirty="0">
              <a:solidFill>
                <a:srgbClr val="444444"/>
              </a:solidFill>
              <a:ea typeface="Calibri"/>
              <a:cs typeface="Calibri"/>
            </a:endParaRPr>
          </a:p>
        </p:txBody>
      </p:sp>
      <p:grpSp>
        <p:nvGrpSpPr>
          <p:cNvPr id="15" name="Group 14" descr="A screenshot of NESA's Creative Arts K-6 Syllabus, showing the teaching advice for Stage 1 Dance, split into 3 columns. The subheading Dynamics is followed by the text 'The release of energy, weight and/or force over a period of time to create movement qualities.'&#10;&#10;The second column includes the questions: 'How can you make your movements more gentle or more forceful?' and 'What types of expressive movements did the performers use during the performance?'&#10;&#10;The third column includes a red box highlighting the vocabulary examples Bounce, explode, swoop, float, swirl, soft, strong, light, heavy movements.">
            <a:extLst>
              <a:ext uri="{FF2B5EF4-FFF2-40B4-BE49-F238E27FC236}">
                <a16:creationId xmlns:a16="http://schemas.microsoft.com/office/drawing/2014/main" id="{66298BF1-F174-1BA7-3BF4-1466F70A2974}"/>
              </a:ext>
            </a:extLst>
          </p:cNvPr>
          <p:cNvGrpSpPr/>
          <p:nvPr/>
        </p:nvGrpSpPr>
        <p:grpSpPr>
          <a:xfrm>
            <a:off x="1748906" y="2176287"/>
            <a:ext cx="9202684" cy="3695124"/>
            <a:chOff x="1748906" y="2176287"/>
            <a:chExt cx="9202684" cy="3695124"/>
          </a:xfrm>
        </p:grpSpPr>
        <p:pic>
          <p:nvPicPr>
            <p:cNvPr id="8" name="Picture 7">
              <a:extLst>
                <a:ext uri="{FF2B5EF4-FFF2-40B4-BE49-F238E27FC236}">
                  <a16:creationId xmlns:a16="http://schemas.microsoft.com/office/drawing/2014/main" id="{14D5B7D1-220E-F68D-63AC-9A5EECE01D4E}"/>
                </a:ext>
              </a:extLst>
            </p:cNvPr>
            <p:cNvPicPr>
              <a:picLocks noChangeAspect="1"/>
            </p:cNvPicPr>
            <p:nvPr/>
          </p:nvPicPr>
          <p:blipFill>
            <a:blip r:embed="rId4"/>
            <a:stretch>
              <a:fillRect/>
            </a:stretch>
          </p:blipFill>
          <p:spPr>
            <a:xfrm>
              <a:off x="1748906" y="2176287"/>
              <a:ext cx="9202684" cy="3695124"/>
            </a:xfrm>
            <a:prstGeom prst="rect">
              <a:avLst/>
            </a:prstGeom>
          </p:spPr>
        </p:pic>
        <p:sp>
          <p:nvSpPr>
            <p:cNvPr id="9" name="Rectangle: Rounded Corners 8">
              <a:extLst>
                <a:ext uri="{FF2B5EF4-FFF2-40B4-BE49-F238E27FC236}">
                  <a16:creationId xmlns:a16="http://schemas.microsoft.com/office/drawing/2014/main" id="{1497BEBC-36C3-E6A7-C88A-65C1C77E6F73}"/>
                </a:ext>
              </a:extLst>
            </p:cNvPr>
            <p:cNvSpPr/>
            <p:nvPr/>
          </p:nvSpPr>
          <p:spPr>
            <a:xfrm>
              <a:off x="7988968" y="2983832"/>
              <a:ext cx="2959770" cy="1395663"/>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a:ea typeface="+mn-ea"/>
                <a:cs typeface="+mn-cs"/>
              </a:endParaRPr>
            </a:p>
          </p:txBody>
        </p:sp>
      </p:grpSp>
      <p:sp>
        <p:nvSpPr>
          <p:cNvPr id="4" name="Slide Number Placeholder 3">
            <a:extLst>
              <a:ext uri="{FF2B5EF4-FFF2-40B4-BE49-F238E27FC236}">
                <a16:creationId xmlns:a16="http://schemas.microsoft.com/office/drawing/2014/main" id="{25CC998C-5E40-BE6A-4249-9D2F118F9BC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srgbClr val="22272B"/>
              </a:solidFill>
              <a:effectLst/>
              <a:uLnTx/>
              <a:uFillTx/>
              <a:latin typeface="Public Sans"/>
              <a:ea typeface="+mn-ea"/>
              <a:cs typeface="+mn-cs"/>
            </a:endParaRPr>
          </a:p>
        </p:txBody>
      </p:sp>
    </p:spTree>
    <p:custDataLst>
      <p:tags r:id="rId1"/>
    </p:custDataLst>
    <p:extLst>
      <p:ext uri="{BB962C8B-B14F-4D97-AF65-F5344CB8AC3E}">
        <p14:creationId xmlns:p14="http://schemas.microsoft.com/office/powerpoint/2010/main" val="3700049832"/>
      </p:ext>
    </p:extLst>
  </p:cSld>
  <p:clrMapOvr>
    <a:masterClrMapping/>
  </p:clrMapOvr>
  <mc:AlternateContent xmlns:mc="http://schemas.openxmlformats.org/markup-compatibility/2006" xmlns:p14="http://schemas.microsoft.com/office/powerpoint/2010/main">
    <mc:Choice Requires="p14">
      <p:transition spd="med" p14:dur="700" advTm="19844">
        <p:fade/>
      </p:transition>
    </mc:Choice>
    <mc:Fallback xmlns="">
      <p:transition spd="med" advTm="198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F8BEB-1AA6-AAE9-33F2-057ACE01702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6546A9-9805-587D-F0C0-5121C43BCB59}"/>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Teaching advice for music</a:t>
            </a:r>
            <a:endParaRPr lang="en-AU" dirty="0"/>
          </a:p>
        </p:txBody>
      </p:sp>
      <p:sp>
        <p:nvSpPr>
          <p:cNvPr id="5" name="Freeform: Shape 4">
            <a:extLst>
              <a:ext uri="{FF2B5EF4-FFF2-40B4-BE49-F238E27FC236}">
                <a16:creationId xmlns:a16="http://schemas.microsoft.com/office/drawing/2014/main" id="{B941396E-3146-A7D3-C69C-805E6D8B387B}"/>
              </a:ext>
            </a:extLst>
          </p:cNvPr>
          <p:cNvSpPr/>
          <p:nvPr/>
        </p:nvSpPr>
        <p:spPr>
          <a:xfrm>
            <a:off x="348001" y="507509"/>
            <a:ext cx="1288947" cy="1841353"/>
          </a:xfrm>
          <a:custGeom>
            <a:avLst/>
            <a:gdLst>
              <a:gd name="connsiteX0" fmla="*/ 0 w 1841353"/>
              <a:gd name="connsiteY0" fmla="*/ 0 h 1288947"/>
              <a:gd name="connsiteX1" fmla="*/ 1196880 w 1841353"/>
              <a:gd name="connsiteY1" fmla="*/ 0 h 1288947"/>
              <a:gd name="connsiteX2" fmla="*/ 1841353 w 1841353"/>
              <a:gd name="connsiteY2" fmla="*/ 644474 h 1288947"/>
              <a:gd name="connsiteX3" fmla="*/ 1196880 w 1841353"/>
              <a:gd name="connsiteY3" fmla="*/ 1288947 h 1288947"/>
              <a:gd name="connsiteX4" fmla="*/ 0 w 1841353"/>
              <a:gd name="connsiteY4" fmla="*/ 1288947 h 1288947"/>
              <a:gd name="connsiteX5" fmla="*/ 644474 w 1841353"/>
              <a:gd name="connsiteY5" fmla="*/ 644474 h 1288947"/>
              <a:gd name="connsiteX6" fmla="*/ 0 w 1841353"/>
              <a:gd name="connsiteY6" fmla="*/ 0 h 128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353" h="1288947">
                <a:moveTo>
                  <a:pt x="1841353" y="0"/>
                </a:moveTo>
                <a:lnTo>
                  <a:pt x="1841353" y="837816"/>
                </a:lnTo>
                <a:lnTo>
                  <a:pt x="920676" y="1288947"/>
                </a:lnTo>
                <a:lnTo>
                  <a:pt x="0" y="837816"/>
                </a:lnTo>
                <a:lnTo>
                  <a:pt x="0" y="0"/>
                </a:lnTo>
                <a:lnTo>
                  <a:pt x="920676" y="451132"/>
                </a:lnTo>
                <a:lnTo>
                  <a:pt x="184135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76" tIns="660349" rIns="15874" bIns="660348" numCol="1" spcCol="1270" anchor="ctr" anchorCtr="0">
            <a:noAutofit/>
          </a:bodyPr>
          <a:lstStyle/>
          <a:p>
            <a:pPr marL="0" lvl="0" indent="0" algn="ctr" defTabSz="1111250" rtl="0">
              <a:lnSpc>
                <a:spcPct val="90000"/>
              </a:lnSpc>
              <a:spcBef>
                <a:spcPct val="0"/>
              </a:spcBef>
              <a:spcAft>
                <a:spcPct val="35000"/>
              </a:spcAft>
              <a:buNone/>
            </a:pPr>
            <a:r>
              <a:rPr lang="en-US" sz="1800" b="1" kern="1200" dirty="0">
                <a:latin typeface="+mj-lt"/>
              </a:rPr>
              <a:t> Music</a:t>
            </a:r>
          </a:p>
        </p:txBody>
      </p:sp>
      <p:sp>
        <p:nvSpPr>
          <p:cNvPr id="6" name="Freeform: Shape 5">
            <a:extLst>
              <a:ext uri="{FF2B5EF4-FFF2-40B4-BE49-F238E27FC236}">
                <a16:creationId xmlns:a16="http://schemas.microsoft.com/office/drawing/2014/main" id="{86333DC8-7ACB-765D-5046-01F33340CAFD}"/>
              </a:ext>
            </a:extLst>
          </p:cNvPr>
          <p:cNvSpPr/>
          <p:nvPr/>
        </p:nvSpPr>
        <p:spPr>
          <a:xfrm>
            <a:off x="1636947" y="507510"/>
            <a:ext cx="9393347" cy="1196879"/>
          </a:xfrm>
          <a:custGeom>
            <a:avLst/>
            <a:gdLst>
              <a:gd name="connsiteX0" fmla="*/ 199484 w 1196879"/>
              <a:gd name="connsiteY0" fmla="*/ 0 h 9393347"/>
              <a:gd name="connsiteX1" fmla="*/ 997395 w 1196879"/>
              <a:gd name="connsiteY1" fmla="*/ 0 h 9393347"/>
              <a:gd name="connsiteX2" fmla="*/ 1196879 w 1196879"/>
              <a:gd name="connsiteY2" fmla="*/ 199484 h 9393347"/>
              <a:gd name="connsiteX3" fmla="*/ 1196879 w 1196879"/>
              <a:gd name="connsiteY3" fmla="*/ 9393347 h 9393347"/>
              <a:gd name="connsiteX4" fmla="*/ 1196879 w 1196879"/>
              <a:gd name="connsiteY4" fmla="*/ 9393347 h 9393347"/>
              <a:gd name="connsiteX5" fmla="*/ 0 w 1196879"/>
              <a:gd name="connsiteY5" fmla="*/ 9393347 h 9393347"/>
              <a:gd name="connsiteX6" fmla="*/ 0 w 1196879"/>
              <a:gd name="connsiteY6" fmla="*/ 9393347 h 9393347"/>
              <a:gd name="connsiteX7" fmla="*/ 0 w 1196879"/>
              <a:gd name="connsiteY7" fmla="*/ 199484 h 9393347"/>
              <a:gd name="connsiteX8" fmla="*/ 199484 w 1196879"/>
              <a:gd name="connsiteY8" fmla="*/ 0 h 939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879" h="9393347">
                <a:moveTo>
                  <a:pt x="1196879" y="1565591"/>
                </a:moveTo>
                <a:lnTo>
                  <a:pt x="1196879" y="7827756"/>
                </a:lnTo>
                <a:cubicBezTo>
                  <a:pt x="1196879" y="8692408"/>
                  <a:pt x="1185499" y="9393347"/>
                  <a:pt x="1171461" y="9393347"/>
                </a:cubicBezTo>
                <a:lnTo>
                  <a:pt x="0" y="9393347"/>
                </a:lnTo>
                <a:lnTo>
                  <a:pt x="0" y="9393347"/>
                </a:lnTo>
                <a:lnTo>
                  <a:pt x="0" y="0"/>
                </a:lnTo>
                <a:lnTo>
                  <a:pt x="0" y="0"/>
                </a:lnTo>
                <a:lnTo>
                  <a:pt x="1171461" y="0"/>
                </a:lnTo>
                <a:cubicBezTo>
                  <a:pt x="1185499" y="0"/>
                  <a:pt x="1196879" y="700939"/>
                  <a:pt x="1196879" y="156559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1126" rIns="71126" bIns="71128" numCol="1" spcCol="1270" anchor="ctr" anchorCtr="0">
            <a:noAutofit/>
          </a:bodyPr>
          <a:lstStyle/>
          <a:p>
            <a:pPr marL="0" lvl="1" algn="l" defTabSz="889000" rtl="0">
              <a:lnSpc>
                <a:spcPct val="114000"/>
              </a:lnSpc>
              <a:spcBef>
                <a:spcPct val="0"/>
              </a:spcBef>
              <a:spcAft>
                <a:spcPts val="600"/>
              </a:spcAft>
            </a:pPr>
            <a:r>
              <a:rPr lang="en-US" sz="1800" b="0" kern="1200" dirty="0">
                <a:solidFill>
                  <a:schemeClr val="accent1"/>
                </a:solidFill>
                <a:ea typeface="Calibri"/>
                <a:cs typeface="Calibri"/>
              </a:rPr>
              <a:t>In Stage 2 music, which element is defined as 'the relative highness or lowness of sounds’?   		</a:t>
            </a:r>
            <a:endParaRPr lang="en-US" sz="1800" b="0" kern="1200" dirty="0">
              <a:solidFill>
                <a:srgbClr val="000000"/>
              </a:solidFill>
              <a:ea typeface="Calibri" panose="020F0502020204030204" pitchFamily="34" charset="0"/>
              <a:cs typeface="Calibri"/>
            </a:endParaRPr>
          </a:p>
        </p:txBody>
      </p:sp>
      <p:grpSp>
        <p:nvGrpSpPr>
          <p:cNvPr id="15" name="Group 14" descr="A screenshot of NESA's Creative Arts K-6 Syllabus, showing the teaching advice for Stage 2 Music. A red box highlights 'Pitch - the relative highness or lowness of sounds'.">
            <a:extLst>
              <a:ext uri="{FF2B5EF4-FFF2-40B4-BE49-F238E27FC236}">
                <a16:creationId xmlns:a16="http://schemas.microsoft.com/office/drawing/2014/main" id="{0AC2028B-8B75-439B-00D5-C6881D53007E}"/>
              </a:ext>
            </a:extLst>
          </p:cNvPr>
          <p:cNvGrpSpPr/>
          <p:nvPr/>
        </p:nvGrpSpPr>
        <p:grpSpPr>
          <a:xfrm>
            <a:off x="1977299" y="1977858"/>
            <a:ext cx="9052996" cy="4718142"/>
            <a:chOff x="1811649" y="1755248"/>
            <a:chExt cx="9480132" cy="4940752"/>
          </a:xfrm>
        </p:grpSpPr>
        <p:pic>
          <p:nvPicPr>
            <p:cNvPr id="8" name="Picture 7" descr="A screenshot of NESA's Creative Arts K-6 Syllabus, showing the teaching advice for Stage 2 Music. ">
              <a:extLst>
                <a:ext uri="{FF2B5EF4-FFF2-40B4-BE49-F238E27FC236}">
                  <a16:creationId xmlns:a16="http://schemas.microsoft.com/office/drawing/2014/main" id="{A2669109-72F6-54DC-FD1A-86841BCBAD6E}"/>
                </a:ext>
              </a:extLst>
            </p:cNvPr>
            <p:cNvPicPr>
              <a:picLocks noChangeAspect="1"/>
            </p:cNvPicPr>
            <p:nvPr/>
          </p:nvPicPr>
          <p:blipFill>
            <a:blip r:embed="rId4"/>
            <a:stretch>
              <a:fillRect/>
            </a:stretch>
          </p:blipFill>
          <p:spPr>
            <a:xfrm>
              <a:off x="6950228" y="2303743"/>
              <a:ext cx="4341553" cy="4392257"/>
            </a:xfrm>
            <a:prstGeom prst="rect">
              <a:avLst/>
            </a:prstGeom>
          </p:spPr>
        </p:pic>
        <p:pic>
          <p:nvPicPr>
            <p:cNvPr id="10" name="Picture 9" descr="A screenshot of NESA's Creative Arts K-6 Syllabus, showing the teaching advice for Stage 2 Music. A red box highlights 'Pitch - the relative highness or lowness of sounds'.">
              <a:extLst>
                <a:ext uri="{FF2B5EF4-FFF2-40B4-BE49-F238E27FC236}">
                  <a16:creationId xmlns:a16="http://schemas.microsoft.com/office/drawing/2014/main" id="{AF377B07-E124-A39A-9330-DCD33EA721AF}"/>
                </a:ext>
              </a:extLst>
            </p:cNvPr>
            <p:cNvPicPr>
              <a:picLocks noChangeAspect="1"/>
            </p:cNvPicPr>
            <p:nvPr/>
          </p:nvPicPr>
          <p:blipFill>
            <a:blip r:embed="rId5"/>
            <a:stretch>
              <a:fillRect/>
            </a:stretch>
          </p:blipFill>
          <p:spPr>
            <a:xfrm>
              <a:off x="1811649" y="1755248"/>
              <a:ext cx="5028980" cy="4940752"/>
            </a:xfrm>
            <a:prstGeom prst="rect">
              <a:avLst/>
            </a:prstGeom>
          </p:spPr>
        </p:pic>
        <p:sp>
          <p:nvSpPr>
            <p:cNvPr id="11" name="Rectangle: Rounded Corners 10">
              <a:extLst>
                <a:ext uri="{FF2B5EF4-FFF2-40B4-BE49-F238E27FC236}">
                  <a16:creationId xmlns:a16="http://schemas.microsoft.com/office/drawing/2014/main" id="{F595094B-CA91-71A8-24B0-7122C914D55B}"/>
                </a:ext>
              </a:extLst>
            </p:cNvPr>
            <p:cNvSpPr/>
            <p:nvPr/>
          </p:nvSpPr>
          <p:spPr>
            <a:xfrm>
              <a:off x="1811649" y="3880883"/>
              <a:ext cx="1622667" cy="780675"/>
            </a:xfrm>
            <a:prstGeom prst="roundRect">
              <a:avLst>
                <a:gd name="adj" fmla="val 11787"/>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a:ea typeface="+mn-ea"/>
                <a:cs typeface="+mn-cs"/>
              </a:endParaRPr>
            </a:p>
          </p:txBody>
        </p:sp>
      </p:grpSp>
      <p:sp>
        <p:nvSpPr>
          <p:cNvPr id="4" name="Slide Number Placeholder 3">
            <a:extLst>
              <a:ext uri="{FF2B5EF4-FFF2-40B4-BE49-F238E27FC236}">
                <a16:creationId xmlns:a16="http://schemas.microsoft.com/office/drawing/2014/main" id="{BBF73CAA-F02A-B660-EF9C-5250ABC1AF70}"/>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srgbClr val="22272B"/>
              </a:solidFill>
              <a:effectLst/>
              <a:uLnTx/>
              <a:uFillTx/>
              <a:latin typeface="Public Sans"/>
              <a:ea typeface="+mn-ea"/>
              <a:cs typeface="+mn-cs"/>
            </a:endParaRPr>
          </a:p>
        </p:txBody>
      </p:sp>
    </p:spTree>
    <p:custDataLst>
      <p:tags r:id="rId1"/>
    </p:custDataLst>
    <p:extLst>
      <p:ext uri="{BB962C8B-B14F-4D97-AF65-F5344CB8AC3E}">
        <p14:creationId xmlns:p14="http://schemas.microsoft.com/office/powerpoint/2010/main" val="3607316276"/>
      </p:ext>
    </p:extLst>
  </p:cSld>
  <p:clrMapOvr>
    <a:masterClrMapping/>
  </p:clrMapOvr>
  <mc:AlternateContent xmlns:mc="http://schemas.openxmlformats.org/markup-compatibility/2006" xmlns:p14="http://schemas.microsoft.com/office/powerpoint/2010/main">
    <mc:Choice Requires="p14">
      <p:transition spd="med" p14:dur="700" advTm="11111">
        <p:fade/>
      </p:transition>
    </mc:Choice>
    <mc:Fallback xmlns="">
      <p:transition spd="med" advTm="111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F2F08-DC5C-7FC3-1D5C-CEF4E70266F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4BA060E-59BB-A4BB-E255-0E8F79227B1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Teaching advice for visual arts</a:t>
            </a:r>
            <a:endParaRPr lang="en-AU" dirty="0"/>
          </a:p>
        </p:txBody>
      </p:sp>
      <p:sp>
        <p:nvSpPr>
          <p:cNvPr id="5" name="Freeform: Shape 4">
            <a:extLst>
              <a:ext uri="{FF2B5EF4-FFF2-40B4-BE49-F238E27FC236}">
                <a16:creationId xmlns:a16="http://schemas.microsoft.com/office/drawing/2014/main" id="{FA1D4FB5-7B5F-F761-6891-959BFD3DFEA0}"/>
              </a:ext>
            </a:extLst>
          </p:cNvPr>
          <p:cNvSpPr/>
          <p:nvPr/>
        </p:nvSpPr>
        <p:spPr>
          <a:xfrm>
            <a:off x="348001" y="507509"/>
            <a:ext cx="1288947" cy="1841353"/>
          </a:xfrm>
          <a:custGeom>
            <a:avLst/>
            <a:gdLst>
              <a:gd name="connsiteX0" fmla="*/ 0 w 1841353"/>
              <a:gd name="connsiteY0" fmla="*/ 0 h 1288947"/>
              <a:gd name="connsiteX1" fmla="*/ 1196880 w 1841353"/>
              <a:gd name="connsiteY1" fmla="*/ 0 h 1288947"/>
              <a:gd name="connsiteX2" fmla="*/ 1841353 w 1841353"/>
              <a:gd name="connsiteY2" fmla="*/ 644474 h 1288947"/>
              <a:gd name="connsiteX3" fmla="*/ 1196880 w 1841353"/>
              <a:gd name="connsiteY3" fmla="*/ 1288947 h 1288947"/>
              <a:gd name="connsiteX4" fmla="*/ 0 w 1841353"/>
              <a:gd name="connsiteY4" fmla="*/ 1288947 h 1288947"/>
              <a:gd name="connsiteX5" fmla="*/ 644474 w 1841353"/>
              <a:gd name="connsiteY5" fmla="*/ 644474 h 1288947"/>
              <a:gd name="connsiteX6" fmla="*/ 0 w 1841353"/>
              <a:gd name="connsiteY6" fmla="*/ 0 h 128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353" h="1288947">
                <a:moveTo>
                  <a:pt x="1841353" y="0"/>
                </a:moveTo>
                <a:lnTo>
                  <a:pt x="1841353" y="837816"/>
                </a:lnTo>
                <a:lnTo>
                  <a:pt x="920676" y="1288947"/>
                </a:lnTo>
                <a:lnTo>
                  <a:pt x="0" y="837816"/>
                </a:lnTo>
                <a:lnTo>
                  <a:pt x="0" y="0"/>
                </a:lnTo>
                <a:lnTo>
                  <a:pt x="920676" y="451132"/>
                </a:lnTo>
                <a:lnTo>
                  <a:pt x="184135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654634" rIns="10159" bIns="654633" numCol="1" spcCol="1270" anchor="ctr" anchorCtr="0">
            <a:noAutofit/>
          </a:bodyPr>
          <a:lstStyle/>
          <a:p>
            <a:pPr marL="0" lvl="0" indent="0" algn="ctr" defTabSz="711200" rtl="0">
              <a:lnSpc>
                <a:spcPct val="90000"/>
              </a:lnSpc>
              <a:spcBef>
                <a:spcPct val="0"/>
              </a:spcBef>
              <a:spcAft>
                <a:spcPct val="35000"/>
              </a:spcAft>
              <a:buNone/>
            </a:pPr>
            <a:r>
              <a:rPr lang="en-US" sz="1800" b="1" kern="1200" dirty="0">
                <a:latin typeface="+mj-lt"/>
              </a:rPr>
              <a:t>Visual</a:t>
            </a:r>
            <a:r>
              <a:rPr lang="en-US" sz="1800" b="1" kern="1200" dirty="0">
                <a:latin typeface="+mj-lt"/>
                <a:ea typeface="Calibri"/>
                <a:cs typeface="Calibri"/>
              </a:rPr>
              <a:t> </a:t>
            </a:r>
            <a:br>
              <a:rPr lang="en-US" sz="1800" b="1" kern="1200" dirty="0">
                <a:latin typeface="+mj-lt"/>
                <a:ea typeface="Calibri"/>
                <a:cs typeface="Calibri"/>
              </a:rPr>
            </a:br>
            <a:r>
              <a:rPr lang="en-US" sz="1800" b="1" kern="1200" dirty="0">
                <a:latin typeface="+mj-lt"/>
              </a:rPr>
              <a:t>Arts</a:t>
            </a:r>
            <a:endParaRPr lang="en-US" sz="1800" b="1" kern="1200" dirty="0">
              <a:solidFill>
                <a:srgbClr val="000000"/>
              </a:solidFill>
              <a:latin typeface="+mj-lt"/>
              <a:ea typeface="Calibri" panose="020F0502020204030204" pitchFamily="34" charset="0"/>
              <a:cs typeface="Calibri" panose="020F0502020204030204" pitchFamily="34" charset="0"/>
            </a:endParaRPr>
          </a:p>
        </p:txBody>
      </p:sp>
      <p:sp>
        <p:nvSpPr>
          <p:cNvPr id="6" name="Freeform: Shape 5">
            <a:extLst>
              <a:ext uri="{FF2B5EF4-FFF2-40B4-BE49-F238E27FC236}">
                <a16:creationId xmlns:a16="http://schemas.microsoft.com/office/drawing/2014/main" id="{5770F3C8-3AF8-C323-C04A-688C57B982DC}"/>
              </a:ext>
            </a:extLst>
          </p:cNvPr>
          <p:cNvSpPr/>
          <p:nvPr/>
        </p:nvSpPr>
        <p:spPr>
          <a:xfrm>
            <a:off x="1636946" y="507510"/>
            <a:ext cx="9512661" cy="1196880"/>
          </a:xfrm>
          <a:custGeom>
            <a:avLst/>
            <a:gdLst>
              <a:gd name="connsiteX0" fmla="*/ 199484 w 1196879"/>
              <a:gd name="connsiteY0" fmla="*/ 0 h 9512660"/>
              <a:gd name="connsiteX1" fmla="*/ 997395 w 1196879"/>
              <a:gd name="connsiteY1" fmla="*/ 0 h 9512660"/>
              <a:gd name="connsiteX2" fmla="*/ 1196879 w 1196879"/>
              <a:gd name="connsiteY2" fmla="*/ 199484 h 9512660"/>
              <a:gd name="connsiteX3" fmla="*/ 1196879 w 1196879"/>
              <a:gd name="connsiteY3" fmla="*/ 9512660 h 9512660"/>
              <a:gd name="connsiteX4" fmla="*/ 1196879 w 1196879"/>
              <a:gd name="connsiteY4" fmla="*/ 9512660 h 9512660"/>
              <a:gd name="connsiteX5" fmla="*/ 0 w 1196879"/>
              <a:gd name="connsiteY5" fmla="*/ 9512660 h 9512660"/>
              <a:gd name="connsiteX6" fmla="*/ 0 w 1196879"/>
              <a:gd name="connsiteY6" fmla="*/ 9512660 h 9512660"/>
              <a:gd name="connsiteX7" fmla="*/ 0 w 1196879"/>
              <a:gd name="connsiteY7" fmla="*/ 199484 h 9512660"/>
              <a:gd name="connsiteX8" fmla="*/ 199484 w 1196879"/>
              <a:gd name="connsiteY8" fmla="*/ 0 h 951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879" h="9512660">
                <a:moveTo>
                  <a:pt x="1196879" y="1585479"/>
                </a:moveTo>
                <a:lnTo>
                  <a:pt x="1196879" y="7927181"/>
                </a:lnTo>
                <a:cubicBezTo>
                  <a:pt x="1196879" y="8802815"/>
                  <a:pt x="1185642" y="9512656"/>
                  <a:pt x="1171780" y="9512656"/>
                </a:cubicBezTo>
                <a:lnTo>
                  <a:pt x="0" y="9512656"/>
                </a:lnTo>
                <a:lnTo>
                  <a:pt x="0" y="9512656"/>
                </a:lnTo>
                <a:lnTo>
                  <a:pt x="0" y="4"/>
                </a:lnTo>
                <a:lnTo>
                  <a:pt x="0" y="4"/>
                </a:lnTo>
                <a:lnTo>
                  <a:pt x="1171780" y="4"/>
                </a:lnTo>
                <a:cubicBezTo>
                  <a:pt x="1185642" y="4"/>
                  <a:pt x="1196879" y="709845"/>
                  <a:pt x="1196879" y="158547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1127" rIns="71127" bIns="71128" numCol="1" spcCol="1270" anchor="ctr" anchorCtr="0">
            <a:noAutofit/>
          </a:bodyPr>
          <a:lstStyle/>
          <a:p>
            <a:pPr marL="0" lvl="1" algn="l" defTabSz="889000" rtl="0">
              <a:lnSpc>
                <a:spcPct val="114000"/>
              </a:lnSpc>
              <a:spcBef>
                <a:spcPct val="0"/>
              </a:spcBef>
              <a:spcAft>
                <a:spcPts val="600"/>
              </a:spcAft>
            </a:pPr>
            <a:r>
              <a:rPr lang="en-US" sz="2000" kern="1200" dirty="0">
                <a:solidFill>
                  <a:schemeClr val="accent1"/>
                </a:solidFill>
              </a:rPr>
              <a:t>In Stage 3 visual arts, what content point explicitly references the elements of art and design? What examples are provided?</a:t>
            </a:r>
            <a:r>
              <a:rPr lang="en-US" sz="2000" b="0" kern="1200" dirty="0">
                <a:solidFill>
                  <a:schemeClr val="accent1"/>
                </a:solidFill>
                <a:ea typeface="Calibri"/>
                <a:cs typeface="Calibri"/>
              </a:rPr>
              <a:t>	</a:t>
            </a:r>
            <a:endParaRPr lang="en-AU" sz="2000" kern="1200" dirty="0">
              <a:cs typeface="Calibri"/>
            </a:endParaRPr>
          </a:p>
        </p:txBody>
      </p:sp>
      <p:grpSp>
        <p:nvGrpSpPr>
          <p:cNvPr id="7" name="Group 6" descr="A screenshot of NESA's Creative Arts K-6 Syllabus, showing the examples for Visual Arts content in Stage 3. The examples for the content point 'Explain structural features of an artwork and how artists use the elements of art and design to communicate meaning to audiences through art forms, using Tier 2 and Tier 3 vocabulary' have been highlighted with a red box. The examples are: &#10;'Materials: charcoal, ink, upcycled materials.&#10;Techniques: drawing techniques, engraving, weaving techniques.&#10;Processes: printmaking, photography.&#10;Lines: to express movement.&#10;Shapes: repetition to create rhythm, solid or hollow forms.&#10;Colours: for emphasis.&#10;Tone: to create mood.&#10;Texture: to represent surfaces or objects.&#10;Space: balance, perspective.'">
            <a:extLst>
              <a:ext uri="{FF2B5EF4-FFF2-40B4-BE49-F238E27FC236}">
                <a16:creationId xmlns:a16="http://schemas.microsoft.com/office/drawing/2014/main" id="{0801DD11-710C-3ECD-B43E-31B6B3760F73}"/>
              </a:ext>
            </a:extLst>
          </p:cNvPr>
          <p:cNvGrpSpPr/>
          <p:nvPr/>
        </p:nvGrpSpPr>
        <p:grpSpPr>
          <a:xfrm>
            <a:off x="4115844" y="1813497"/>
            <a:ext cx="4684212" cy="4968304"/>
            <a:chOff x="4115844" y="1813497"/>
            <a:chExt cx="4684212" cy="4968304"/>
          </a:xfrm>
        </p:grpSpPr>
        <p:pic>
          <p:nvPicPr>
            <p:cNvPr id="11" name="Picture 10">
              <a:extLst>
                <a:ext uri="{FF2B5EF4-FFF2-40B4-BE49-F238E27FC236}">
                  <a16:creationId xmlns:a16="http://schemas.microsoft.com/office/drawing/2014/main" id="{8BE1F99A-FA88-16E4-2F72-B7CDC17988D8}"/>
                </a:ext>
              </a:extLst>
            </p:cNvPr>
            <p:cNvPicPr>
              <a:picLocks noChangeAspect="1"/>
            </p:cNvPicPr>
            <p:nvPr/>
          </p:nvPicPr>
          <p:blipFill>
            <a:blip r:embed="rId4"/>
            <a:stretch>
              <a:fillRect/>
            </a:stretch>
          </p:blipFill>
          <p:spPr>
            <a:xfrm>
              <a:off x="4115844" y="1813497"/>
              <a:ext cx="4684212" cy="4968304"/>
            </a:xfrm>
            <a:prstGeom prst="rect">
              <a:avLst/>
            </a:prstGeom>
          </p:spPr>
        </p:pic>
        <p:sp>
          <p:nvSpPr>
            <p:cNvPr id="12" name="Rectangle: Rounded Corners 11">
              <a:extLst>
                <a:ext uri="{FF2B5EF4-FFF2-40B4-BE49-F238E27FC236}">
                  <a16:creationId xmlns:a16="http://schemas.microsoft.com/office/drawing/2014/main" id="{37170956-5FAF-8250-10DD-9025B9B18AAA}"/>
                </a:ext>
              </a:extLst>
            </p:cNvPr>
            <p:cNvSpPr/>
            <p:nvPr/>
          </p:nvSpPr>
          <p:spPr>
            <a:xfrm>
              <a:off x="4410074" y="3533775"/>
              <a:ext cx="3371851" cy="3162225"/>
            </a:xfrm>
            <a:prstGeom prst="roundRect">
              <a:avLst>
                <a:gd name="adj" fmla="val 4016"/>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Public Sans"/>
                <a:ea typeface="+mn-ea"/>
                <a:cs typeface="+mn-cs"/>
              </a:endParaRPr>
            </a:p>
          </p:txBody>
        </p:sp>
      </p:grpSp>
      <p:sp>
        <p:nvSpPr>
          <p:cNvPr id="4" name="Slide Number Placeholder 3">
            <a:extLst>
              <a:ext uri="{FF2B5EF4-FFF2-40B4-BE49-F238E27FC236}">
                <a16:creationId xmlns:a16="http://schemas.microsoft.com/office/drawing/2014/main" id="{E08D566E-8C21-41CB-7220-72056152219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dirty="0" smtClean="0">
                <a:ln>
                  <a:noFill/>
                </a:ln>
                <a:solidFill>
                  <a:srgbClr val="22272B"/>
                </a:solidFill>
                <a:effectLst/>
                <a:uLnTx/>
                <a:uFillTx/>
                <a:latin typeface="Public Sans"/>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srgbClr val="22272B"/>
              </a:solidFill>
              <a:effectLst/>
              <a:uLnTx/>
              <a:uFillTx/>
              <a:latin typeface="Public Sans"/>
              <a:ea typeface="+mn-ea"/>
              <a:cs typeface="+mn-cs"/>
            </a:endParaRPr>
          </a:p>
        </p:txBody>
      </p:sp>
    </p:spTree>
    <p:custDataLst>
      <p:tags r:id="rId1"/>
    </p:custDataLst>
    <p:extLst>
      <p:ext uri="{BB962C8B-B14F-4D97-AF65-F5344CB8AC3E}">
        <p14:creationId xmlns:p14="http://schemas.microsoft.com/office/powerpoint/2010/main" val="2597456130"/>
      </p:ext>
    </p:extLst>
  </p:cSld>
  <p:clrMapOvr>
    <a:masterClrMapping/>
  </p:clrMapOvr>
  <mc:AlternateContent xmlns:mc="http://schemas.openxmlformats.org/markup-compatibility/2006" xmlns:p14="http://schemas.microsoft.com/office/powerpoint/2010/main">
    <mc:Choice Requires="p14">
      <p:transition spd="med" p14:dur="700" advTm="50631">
        <p:fade/>
      </p:transition>
    </mc:Choice>
    <mc:Fallback xmlns="">
      <p:transition spd="med" advTm="506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00A66-DFAC-7574-EDF0-6AC80305F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72552-9564-1469-1627-0E162825EE94}"/>
              </a:ext>
            </a:extLst>
          </p:cNvPr>
          <p:cNvSpPr>
            <a:spLocks noGrp="1"/>
          </p:cNvSpPr>
          <p:nvPr>
            <p:ph type="title"/>
          </p:nvPr>
        </p:nvSpPr>
        <p:spPr/>
        <p:txBody>
          <a:bodyPr/>
          <a:lstStyle/>
          <a:p>
            <a:r>
              <a:rPr lang="en-US"/>
              <a:t>What are the artworld concepts?</a:t>
            </a:r>
          </a:p>
        </p:txBody>
      </p:sp>
      <p:sp>
        <p:nvSpPr>
          <p:cNvPr id="5" name="Slide Number Placeholder 4">
            <a:extLst>
              <a:ext uri="{FF2B5EF4-FFF2-40B4-BE49-F238E27FC236}">
                <a16:creationId xmlns:a16="http://schemas.microsoft.com/office/drawing/2014/main" id="{A94D0BB9-9B83-57C2-5446-CEF9D20FA317}"/>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19</a:t>
            </a:fld>
            <a:endParaRPr lang="en-AU"/>
          </a:p>
        </p:txBody>
      </p:sp>
      <p:sp>
        <p:nvSpPr>
          <p:cNvPr id="7" name="TextBox 6">
            <a:extLst>
              <a:ext uri="{FF2B5EF4-FFF2-40B4-BE49-F238E27FC236}">
                <a16:creationId xmlns:a16="http://schemas.microsoft.com/office/drawing/2014/main" id="{644ABA49-DF64-4E68-F9A0-68ED25746391}"/>
              </a:ext>
            </a:extLst>
          </p:cNvPr>
          <p:cNvSpPr txBox="1"/>
          <p:nvPr/>
        </p:nvSpPr>
        <p:spPr>
          <a:xfrm>
            <a:off x="360003" y="1368000"/>
            <a:ext cx="5990689" cy="716280"/>
          </a:xfrm>
          <a:prstGeom prst="rect">
            <a:avLst/>
          </a:prstGeom>
          <a:noFill/>
        </p:spPr>
        <p:txBody>
          <a:bodyPr wrap="square" lIns="0" tIns="0" rIns="0" bIns="0" rtlCol="0" anchor="t">
            <a:noAutofit/>
          </a:bodyPr>
          <a:lstStyle/>
          <a:p>
            <a:pPr>
              <a:lnSpc>
                <a:spcPct val="150000"/>
              </a:lnSpc>
              <a:spcAft>
                <a:spcPts val="1200"/>
              </a:spcAft>
            </a:pPr>
            <a:r>
              <a:rPr lang="en-AU" sz="1800" b="1" dirty="0">
                <a:solidFill>
                  <a:schemeClr val="accent1"/>
                </a:solidFill>
                <a:latin typeface="+mj-lt"/>
                <a:cs typeface="Arial"/>
              </a:rPr>
              <a:t>Artist</a:t>
            </a:r>
            <a:r>
              <a:rPr lang="en-AU" sz="1800" b="1" dirty="0">
                <a:solidFill>
                  <a:schemeClr val="accent1"/>
                </a:solidFill>
                <a:cs typeface="Arial"/>
              </a:rPr>
              <a:t> –</a:t>
            </a:r>
            <a:r>
              <a:rPr lang="en-AU" sz="1800" dirty="0">
                <a:solidFill>
                  <a:schemeClr val="accent1"/>
                </a:solidFill>
                <a:cs typeface="Arial"/>
              </a:rPr>
              <a:t> </a:t>
            </a:r>
            <a:r>
              <a:rPr lang="en-GB" sz="1800" dirty="0">
                <a:solidFill>
                  <a:schemeClr val="accent1"/>
                </a:solidFill>
                <a:ea typeface="+mn-lt"/>
                <a:cs typeface="+mn-lt"/>
              </a:rPr>
              <a:t>Artists make artworks, either individually or in groups. Students are artists when they create artworks.</a:t>
            </a:r>
            <a:endParaRPr lang="en-GB" sz="1800" dirty="0">
              <a:solidFill>
                <a:schemeClr val="accent1"/>
              </a:solidFill>
            </a:endParaRPr>
          </a:p>
          <a:p>
            <a:pPr algn="l">
              <a:lnSpc>
                <a:spcPct val="150000"/>
              </a:lnSpc>
              <a:spcAft>
                <a:spcPts val="1200"/>
              </a:spcAft>
            </a:pPr>
            <a:endParaRPr lang="en-AU" sz="1800" dirty="0"/>
          </a:p>
        </p:txBody>
      </p:sp>
      <p:sp>
        <p:nvSpPr>
          <p:cNvPr id="9" name="TextBox 8">
            <a:extLst>
              <a:ext uri="{FF2B5EF4-FFF2-40B4-BE49-F238E27FC236}">
                <a16:creationId xmlns:a16="http://schemas.microsoft.com/office/drawing/2014/main" id="{65601FF0-7580-01E4-DD37-D614D77EA4DD}"/>
              </a:ext>
            </a:extLst>
          </p:cNvPr>
          <p:cNvSpPr txBox="1"/>
          <p:nvPr/>
        </p:nvSpPr>
        <p:spPr>
          <a:xfrm>
            <a:off x="360000" y="2479682"/>
            <a:ext cx="5990689" cy="716280"/>
          </a:xfrm>
          <a:prstGeom prst="rect">
            <a:avLst/>
          </a:prstGeom>
          <a:noFill/>
        </p:spPr>
        <p:txBody>
          <a:bodyPr wrap="square" lIns="0" tIns="0" rIns="0" bIns="0" rtlCol="0" anchor="t">
            <a:noAutofit/>
          </a:bodyPr>
          <a:lstStyle/>
          <a:p>
            <a:pPr>
              <a:lnSpc>
                <a:spcPct val="150000"/>
              </a:lnSpc>
              <a:spcAft>
                <a:spcPts val="1200"/>
              </a:spcAft>
            </a:pPr>
            <a:r>
              <a:rPr lang="en-AU" sz="1800" b="1" dirty="0">
                <a:solidFill>
                  <a:schemeClr val="accent1"/>
                </a:solidFill>
                <a:latin typeface="+mj-lt"/>
                <a:cs typeface="Arial"/>
              </a:rPr>
              <a:t>Artwork</a:t>
            </a:r>
            <a:r>
              <a:rPr lang="en-AU" sz="1800" b="1" dirty="0">
                <a:solidFill>
                  <a:schemeClr val="accent1"/>
                </a:solidFill>
                <a:cs typeface="Arial"/>
              </a:rPr>
              <a:t> –</a:t>
            </a:r>
            <a:r>
              <a:rPr lang="en-AU" sz="1800" dirty="0">
                <a:solidFill>
                  <a:schemeClr val="accent1"/>
                </a:solidFill>
                <a:cs typeface="Arial"/>
              </a:rPr>
              <a:t> </a:t>
            </a:r>
            <a:r>
              <a:rPr lang="en-GB" sz="1800" dirty="0">
                <a:solidFill>
                  <a:schemeClr val="accent1"/>
                </a:solidFill>
                <a:ea typeface="+mn-lt"/>
                <a:cs typeface="+mn-lt"/>
              </a:rPr>
              <a:t>Artworks are made by artist. They reflect the artist's ideas, choices and intentions.</a:t>
            </a:r>
            <a:endParaRPr lang="en-GB" sz="1800" dirty="0">
              <a:solidFill>
                <a:schemeClr val="accent1"/>
              </a:solidFill>
            </a:endParaRPr>
          </a:p>
          <a:p>
            <a:pPr algn="l">
              <a:lnSpc>
                <a:spcPct val="150000"/>
              </a:lnSpc>
              <a:spcAft>
                <a:spcPts val="1200"/>
              </a:spcAft>
            </a:pPr>
            <a:endParaRPr lang="en-AU" sz="1800" dirty="0"/>
          </a:p>
        </p:txBody>
      </p:sp>
      <p:sp>
        <p:nvSpPr>
          <p:cNvPr id="13" name="TextBox 12">
            <a:extLst>
              <a:ext uri="{FF2B5EF4-FFF2-40B4-BE49-F238E27FC236}">
                <a16:creationId xmlns:a16="http://schemas.microsoft.com/office/drawing/2014/main" id="{4F6F17A9-CF07-88B3-B3D6-511965790A08}"/>
              </a:ext>
            </a:extLst>
          </p:cNvPr>
          <p:cNvSpPr txBox="1"/>
          <p:nvPr/>
        </p:nvSpPr>
        <p:spPr>
          <a:xfrm>
            <a:off x="372003" y="3591364"/>
            <a:ext cx="5990689" cy="1185308"/>
          </a:xfrm>
          <a:prstGeom prst="rect">
            <a:avLst/>
          </a:prstGeom>
          <a:noFill/>
        </p:spPr>
        <p:txBody>
          <a:bodyPr wrap="square" lIns="0" tIns="0" rIns="0" bIns="0" rtlCol="0" anchor="t">
            <a:noAutofit/>
          </a:bodyPr>
          <a:lstStyle/>
          <a:p>
            <a:pPr>
              <a:lnSpc>
                <a:spcPct val="150000"/>
              </a:lnSpc>
              <a:spcAft>
                <a:spcPts val="1200"/>
              </a:spcAft>
            </a:pPr>
            <a:r>
              <a:rPr lang="en-AU" sz="1800" b="1" dirty="0">
                <a:solidFill>
                  <a:schemeClr val="accent1"/>
                </a:solidFill>
                <a:latin typeface="+mj-lt"/>
                <a:cs typeface="Arial"/>
              </a:rPr>
              <a:t>World</a:t>
            </a:r>
            <a:r>
              <a:rPr lang="en-AU" sz="1800" b="1" dirty="0">
                <a:solidFill>
                  <a:schemeClr val="accent1"/>
                </a:solidFill>
                <a:cs typeface="Arial"/>
              </a:rPr>
              <a:t> –</a:t>
            </a:r>
            <a:r>
              <a:rPr lang="en-AU" sz="1800" dirty="0">
                <a:solidFill>
                  <a:schemeClr val="accent1"/>
                </a:solidFill>
                <a:cs typeface="Arial"/>
              </a:rPr>
              <a:t> </a:t>
            </a:r>
            <a:r>
              <a:rPr lang="en-GB" sz="1800" dirty="0">
                <a:solidFill>
                  <a:schemeClr val="accent1"/>
                </a:solidFill>
                <a:cs typeface="Arial"/>
              </a:rPr>
              <a:t>Artists, artworks and the audience are influenced by the world, time and environment around them. </a:t>
            </a:r>
            <a:endParaRPr lang="en-AU" sz="1800" dirty="0">
              <a:solidFill>
                <a:schemeClr val="accent1"/>
              </a:solidFill>
              <a:cs typeface="Arial"/>
            </a:endParaRPr>
          </a:p>
        </p:txBody>
      </p:sp>
      <p:sp>
        <p:nvSpPr>
          <p:cNvPr id="14" name="TextBox 13">
            <a:extLst>
              <a:ext uri="{FF2B5EF4-FFF2-40B4-BE49-F238E27FC236}">
                <a16:creationId xmlns:a16="http://schemas.microsoft.com/office/drawing/2014/main" id="{05EC4462-77B2-44CF-A11C-D536034325A6}"/>
              </a:ext>
            </a:extLst>
          </p:cNvPr>
          <p:cNvSpPr txBox="1"/>
          <p:nvPr/>
        </p:nvSpPr>
        <p:spPr>
          <a:xfrm>
            <a:off x="360001" y="5172073"/>
            <a:ext cx="5990689" cy="1185308"/>
          </a:xfrm>
          <a:prstGeom prst="rect">
            <a:avLst/>
          </a:prstGeom>
          <a:noFill/>
        </p:spPr>
        <p:txBody>
          <a:bodyPr wrap="square" lIns="0" tIns="0" rIns="0" bIns="0" rtlCol="0" anchor="t">
            <a:noAutofit/>
          </a:bodyPr>
          <a:lstStyle/>
          <a:p>
            <a:pPr>
              <a:lnSpc>
                <a:spcPct val="150000"/>
              </a:lnSpc>
              <a:spcAft>
                <a:spcPts val="1200"/>
              </a:spcAft>
            </a:pPr>
            <a:r>
              <a:rPr lang="en-AU" sz="1800" b="1" dirty="0">
                <a:solidFill>
                  <a:schemeClr val="accent1"/>
                </a:solidFill>
                <a:latin typeface="+mj-lt"/>
                <a:cs typeface="Arial"/>
              </a:rPr>
              <a:t>Audience</a:t>
            </a:r>
            <a:r>
              <a:rPr lang="en-AU" sz="1800" b="1" dirty="0">
                <a:solidFill>
                  <a:schemeClr val="accent1"/>
                </a:solidFill>
                <a:cs typeface="Arial"/>
              </a:rPr>
              <a:t> –</a:t>
            </a:r>
            <a:r>
              <a:rPr lang="en-AU" sz="1800" dirty="0">
                <a:solidFill>
                  <a:schemeClr val="accent1"/>
                </a:solidFill>
                <a:cs typeface="Arial"/>
              </a:rPr>
              <a:t> </a:t>
            </a:r>
            <a:r>
              <a:rPr lang="en-GB" sz="1800" dirty="0">
                <a:solidFill>
                  <a:schemeClr val="accent1"/>
                </a:solidFill>
                <a:ea typeface="+mn-lt"/>
                <a:cs typeface="+mn-lt"/>
              </a:rPr>
              <a:t>An audience is anyone who views an artwork in physical or digital from. Audiences can interpret artworks in various ways.   </a:t>
            </a:r>
            <a:endParaRPr lang="en-GB" sz="1800" dirty="0">
              <a:solidFill>
                <a:schemeClr val="accent1"/>
              </a:solidFill>
              <a:cs typeface="Arial"/>
            </a:endParaRPr>
          </a:p>
          <a:p>
            <a:pPr>
              <a:lnSpc>
                <a:spcPct val="150000"/>
              </a:lnSpc>
              <a:spcAft>
                <a:spcPts val="1200"/>
              </a:spcAft>
            </a:pPr>
            <a:endParaRPr lang="en-AU" sz="1800" dirty="0">
              <a:cs typeface="Arial"/>
            </a:endParaRPr>
          </a:p>
        </p:txBody>
      </p:sp>
      <p:sp>
        <p:nvSpPr>
          <p:cNvPr id="3" name="TextBox 2">
            <a:extLst>
              <a:ext uri="{FF2B5EF4-FFF2-40B4-BE49-F238E27FC236}">
                <a16:creationId xmlns:a16="http://schemas.microsoft.com/office/drawing/2014/main" id="{25E1A9B1-00D3-29B0-9833-C6257F6226CB}"/>
              </a:ext>
            </a:extLst>
          </p:cNvPr>
          <p:cNvSpPr txBox="1"/>
          <p:nvPr/>
        </p:nvSpPr>
        <p:spPr>
          <a:xfrm>
            <a:off x="6936746" y="5894384"/>
            <a:ext cx="4895251"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200" dirty="0"/>
              <a:t>Figure 1: Artworld concepts diagram (NESA, 2024)</a:t>
            </a:r>
          </a:p>
        </p:txBody>
      </p:sp>
      <p:grpSp>
        <p:nvGrpSpPr>
          <p:cNvPr id="6" name="Group 5" descr="A diagram representing the artworld concepts – artwork, artist, world and audience.">
            <a:extLst>
              <a:ext uri="{FF2B5EF4-FFF2-40B4-BE49-F238E27FC236}">
                <a16:creationId xmlns:a16="http://schemas.microsoft.com/office/drawing/2014/main" id="{EFEA04D5-C1AF-877B-D87F-5FD6B4F36183}"/>
              </a:ext>
            </a:extLst>
          </p:cNvPr>
          <p:cNvGrpSpPr/>
          <p:nvPr/>
        </p:nvGrpSpPr>
        <p:grpSpPr>
          <a:xfrm>
            <a:off x="6936746" y="1653134"/>
            <a:ext cx="4895251" cy="4090020"/>
            <a:chOff x="6948748" y="1706619"/>
            <a:chExt cx="4895251" cy="4090020"/>
          </a:xfrm>
        </p:grpSpPr>
        <p:pic>
          <p:nvPicPr>
            <p:cNvPr id="4" name="Picture Placeholder 7">
              <a:extLst>
                <a:ext uri="{FF2B5EF4-FFF2-40B4-BE49-F238E27FC236}">
                  <a16:creationId xmlns:a16="http://schemas.microsoft.com/office/drawing/2014/main" id="{1C3D42BA-A24C-D987-873C-EFF419267331}"/>
                </a:ext>
              </a:extLst>
            </p:cNvPr>
            <p:cNvPicPr>
              <a:picLocks noChangeAspect="1"/>
            </p:cNvPicPr>
            <p:nvPr/>
          </p:nvPicPr>
          <p:blipFill>
            <a:blip r:embed="rId4"/>
            <a:srcRect l="5115" t="1041" r="527" b="2346"/>
            <a:stretch/>
          </p:blipFill>
          <p:spPr>
            <a:xfrm>
              <a:off x="6948748" y="1706619"/>
              <a:ext cx="4895250" cy="4090020"/>
            </a:xfrm>
            <a:prstGeom prst="rect">
              <a:avLst/>
            </a:prstGeom>
            <a:ln>
              <a:noFill/>
            </a:ln>
          </p:spPr>
        </p:pic>
        <p:sp>
          <p:nvSpPr>
            <p:cNvPr id="10" name="Rectangle: Rounded Corners 9">
              <a:extLst>
                <a:ext uri="{FF2B5EF4-FFF2-40B4-BE49-F238E27FC236}">
                  <a16:creationId xmlns:a16="http://schemas.microsoft.com/office/drawing/2014/main" id="{6A2592D7-B42A-2FF5-A53E-7EE7F6AF642E}"/>
                </a:ext>
              </a:extLst>
            </p:cNvPr>
            <p:cNvSpPr/>
            <p:nvPr/>
          </p:nvSpPr>
          <p:spPr>
            <a:xfrm>
              <a:off x="6948748" y="4586514"/>
              <a:ext cx="777240" cy="362857"/>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C1FE1728-B60D-C071-0501-CD10FAEC85FC}"/>
                </a:ext>
              </a:extLst>
            </p:cNvPr>
            <p:cNvSpPr/>
            <p:nvPr/>
          </p:nvSpPr>
          <p:spPr>
            <a:xfrm>
              <a:off x="10726056" y="4508889"/>
              <a:ext cx="1117943" cy="381000"/>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Rounded Corners 16">
              <a:extLst>
                <a:ext uri="{FF2B5EF4-FFF2-40B4-BE49-F238E27FC236}">
                  <a16:creationId xmlns:a16="http://schemas.microsoft.com/office/drawing/2014/main" id="{D81969CC-8C91-91C3-D83C-3CDB7985B20E}"/>
                </a:ext>
              </a:extLst>
            </p:cNvPr>
            <p:cNvSpPr/>
            <p:nvPr/>
          </p:nvSpPr>
          <p:spPr>
            <a:xfrm>
              <a:off x="8798888" y="1841490"/>
              <a:ext cx="882141" cy="340380"/>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Rounded Corners 17">
              <a:extLst>
                <a:ext uri="{FF2B5EF4-FFF2-40B4-BE49-F238E27FC236}">
                  <a16:creationId xmlns:a16="http://schemas.microsoft.com/office/drawing/2014/main" id="{3E93C386-DFE0-D2CE-C096-56525C5D9028}"/>
                </a:ext>
              </a:extLst>
            </p:cNvPr>
            <p:cNvSpPr/>
            <p:nvPr/>
          </p:nvSpPr>
          <p:spPr>
            <a:xfrm>
              <a:off x="8737928" y="3648874"/>
              <a:ext cx="1051560" cy="340380"/>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custDataLst>
      <p:tags r:id="rId1"/>
    </p:custDataLst>
    <p:extLst>
      <p:ext uri="{BB962C8B-B14F-4D97-AF65-F5344CB8AC3E}">
        <p14:creationId xmlns:p14="http://schemas.microsoft.com/office/powerpoint/2010/main" val="2682177953"/>
      </p:ext>
    </p:extLst>
  </p:cSld>
  <p:clrMapOvr>
    <a:masterClrMapping/>
  </p:clrMapOvr>
  <mc:AlternateContent xmlns:mc="http://schemas.openxmlformats.org/markup-compatibility/2006" xmlns:p14="http://schemas.microsoft.com/office/powerpoint/2010/main">
    <mc:Choice Requires="p14">
      <p:transition spd="med" p14:dur="700" advTm="161554">
        <p:fade/>
      </p:transition>
    </mc:Choice>
    <mc:Fallback xmlns="">
      <p:transition spd="med" advTm="1615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7">
                                            <p:txEl>
                                              <p:pRg st="0" end="0"/>
                                            </p:txEl>
                                          </p:spTgt>
                                        </p:tgtEl>
                                        <p:attrNameLst>
                                          <p:attrName>style.opacity</p:attrName>
                                        </p:attrNameLst>
                                      </p:cBhvr>
                                      <p:to>
                                        <p:strVal val="0.5"/>
                                      </p:to>
                                    </p:set>
                                    <p:animEffect filter="image" prLst="opacity: 0.5">
                                      <p:cBhvr rctx="IE">
                                        <p:cTn id="11" dur="indefinite"/>
                                        <p:tgtEl>
                                          <p:spTgt spid="7">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9">
                                            <p:txEl>
                                              <p:pRg st="0" end="0"/>
                                            </p:txEl>
                                          </p:spTgt>
                                        </p:tgtEl>
                                        <p:attrNameLst>
                                          <p:attrName>style.opacity</p:attrName>
                                        </p:attrNameLst>
                                      </p:cBhvr>
                                      <p:to>
                                        <p:strVal val="0.5"/>
                                      </p:to>
                                    </p:set>
                                    <p:animEffect filter="image" prLst="opacity: 0.5">
                                      <p:cBhvr rctx="IE">
                                        <p:cTn id="18" dur="indefinite"/>
                                        <p:tgtEl>
                                          <p:spTgt spid="9">
                                            <p:txEl>
                                              <p:pRg st="0" end="0"/>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p:cTn id="24" dur="indefinite"/>
                                        <p:tgtEl>
                                          <p:spTgt spid="13"/>
                                        </p:tgtEl>
                                        <p:attrNameLst>
                                          <p:attrName>style.opacity</p:attrName>
                                        </p:attrNameLst>
                                      </p:cBhvr>
                                      <p:to>
                                        <p:strVal val="0.5"/>
                                      </p:to>
                                    </p:set>
                                    <p:animEffect filter="image" prLst="opacity: 0.5">
                                      <p:cBhvr rctx="IE">
                                        <p:cTn id="25" dur="indefinite"/>
                                        <p:tgtEl>
                                          <p:spTgt spid="13"/>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3" grpId="0"/>
      <p:bldP spid="13" grpId="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CB4187-B72C-8DA5-6CD3-F2C293BF8B7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1729" b="11729"/>
          <a:stretch/>
        </p:blipFill>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p:txBody>
          <a:bodyPr/>
          <a:lstStyle/>
          <a:p>
            <a:r>
              <a:rPr lang="en-AU" dirty="0"/>
              <a:t>We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a:xfrm>
            <a:off x="5400000" y="5486400"/>
            <a:ext cx="6407999" cy="849600"/>
          </a:xfrm>
        </p:spPr>
        <p:txBody>
          <a:bodyPr/>
          <a:lstStyle/>
          <a:p>
            <a:r>
              <a:rPr lang="en-AU"/>
              <a:t>‘Kariong – Our meeting place’ created by Stella Haynes from Cammeray Public School on Eora Country as part of the 2022 Calendar for cultural diversity.</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00233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4A73B-B21F-415C-D3D1-F58F4B8F2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E85EF-018C-9F9A-F5DD-D20A8FEEEC0F}"/>
              </a:ext>
            </a:extLst>
          </p:cNvPr>
          <p:cNvSpPr>
            <a:spLocks noGrp="1"/>
          </p:cNvSpPr>
          <p:nvPr>
            <p:ph type="title"/>
          </p:nvPr>
        </p:nvSpPr>
        <p:spPr>
          <a:xfrm>
            <a:off x="360000" y="360000"/>
            <a:ext cx="10677346" cy="446824"/>
          </a:xfrm>
        </p:spPr>
        <p:txBody>
          <a:bodyPr/>
          <a:lstStyle/>
          <a:p>
            <a:r>
              <a:rPr lang="en-US" sz="3200"/>
              <a:t>Where do we find the artworld concepts in the syllabus?</a:t>
            </a:r>
          </a:p>
        </p:txBody>
      </p:sp>
      <p:pic>
        <p:nvPicPr>
          <p:cNvPr id="16" name="Picture 15" descr="A screenshot of NESA's Creative Arts K-6 Syllabus, showing Visual Arts content for Early Stage 1. The Teaching advice check box has been highlighted with a red box.">
            <a:extLst>
              <a:ext uri="{FF2B5EF4-FFF2-40B4-BE49-F238E27FC236}">
                <a16:creationId xmlns:a16="http://schemas.microsoft.com/office/drawing/2014/main" id="{D350DAEB-7770-B69E-1B13-81009CAE53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1056378"/>
            <a:ext cx="5438372" cy="5106062"/>
          </a:xfrm>
          <a:prstGeom prst="rect">
            <a:avLst/>
          </a:prstGeom>
        </p:spPr>
      </p:pic>
      <p:sp>
        <p:nvSpPr>
          <p:cNvPr id="7" name="Rectangle: Rounded Corners 6">
            <a:extLst>
              <a:ext uri="{FF2B5EF4-FFF2-40B4-BE49-F238E27FC236}">
                <a16:creationId xmlns:a16="http://schemas.microsoft.com/office/drawing/2014/main" id="{6D30273E-F9AE-310B-CD10-A9A804CABA69}"/>
              </a:ext>
              <a:ext uri="{C183D7F6-B498-43B3-948B-1728B52AA6E4}">
                <adec:decorative xmlns:adec="http://schemas.microsoft.com/office/drawing/2017/decorative" val="1"/>
              </a:ext>
            </a:extLst>
          </p:cNvPr>
          <p:cNvSpPr/>
          <p:nvPr/>
        </p:nvSpPr>
        <p:spPr>
          <a:xfrm>
            <a:off x="446061" y="1814137"/>
            <a:ext cx="909494" cy="288816"/>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descr="The image is a table titled &quot;Teaching advice for Visual Arts,&quot; aimed at guiding teachers on prompting student discussions about artworks. The table has three columns: &quot;Artworld concepts,&quot; &quot;Key questions,&quot; and &quot;Vocabulary examples.&quot; Four categories are listed under &quot;Artworld concepts&quot;: Artist, Artwork, World, and Audience. Each category includes related key questions and vocabulary examples to stimulate student thinking. The layout is simple, with clear lines separating the rows and columns, utilizing a black and white color scheme for clarity.">
            <a:extLst>
              <a:ext uri="{FF2B5EF4-FFF2-40B4-BE49-F238E27FC236}">
                <a16:creationId xmlns:a16="http://schemas.microsoft.com/office/drawing/2014/main" id="{CA08353A-2944-98B9-4DC4-555CB161409E}"/>
              </a:ext>
            </a:extLst>
          </p:cNvPr>
          <p:cNvPicPr>
            <a:picLocks noChangeAspect="1"/>
          </p:cNvPicPr>
          <p:nvPr/>
        </p:nvPicPr>
        <p:blipFill>
          <a:blip r:embed="rId4"/>
          <a:stretch>
            <a:fillRect/>
          </a:stretch>
        </p:blipFill>
        <p:spPr>
          <a:xfrm>
            <a:off x="6090943" y="1056378"/>
            <a:ext cx="4946403" cy="5639622"/>
          </a:xfrm>
          <a:prstGeom prst="rect">
            <a:avLst/>
          </a:prstGeom>
          <a:ln>
            <a:noFill/>
          </a:ln>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DD7B28A4-97E3-DF5C-40AF-105DFC0847E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3138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305442E2-DBDE-21CC-F00A-ED542C628B56}"/>
              </a:ext>
            </a:extLst>
          </p:cNvPr>
          <p:cNvSpPr>
            <a:spLocks noGrp="1"/>
          </p:cNvSpPr>
          <p:nvPr>
            <p:ph type="title"/>
          </p:nvPr>
        </p:nvSpPr>
        <p:spPr/>
        <p:txBody>
          <a:bodyPr/>
          <a:lstStyle/>
          <a:p>
            <a:r>
              <a:rPr lang="en-US" i="1" dirty="0"/>
              <a:t>Ballarat, My Country</a:t>
            </a:r>
            <a:r>
              <a:rPr lang="en-US" dirty="0"/>
              <a:t>, 2020 </a:t>
            </a:r>
            <a:r>
              <a:rPr lang="en-US" dirty="0">
                <a:solidFill>
                  <a:schemeClr val="bg1"/>
                </a:solidFill>
              </a:rPr>
              <a:t>(1)</a:t>
            </a:r>
          </a:p>
        </p:txBody>
      </p:sp>
      <p:sp>
        <p:nvSpPr>
          <p:cNvPr id="6" name="Text Placeholder 5">
            <a:extLst>
              <a:ext uri="{FF2B5EF4-FFF2-40B4-BE49-F238E27FC236}">
                <a16:creationId xmlns:a16="http://schemas.microsoft.com/office/drawing/2014/main" id="{698EC29F-F968-F419-F191-EB45E92C350E}"/>
              </a:ext>
            </a:extLst>
          </p:cNvPr>
          <p:cNvSpPr>
            <a:spLocks noGrp="1"/>
          </p:cNvSpPr>
          <p:nvPr>
            <p:ph type="body" sz="quarter" idx="18"/>
          </p:nvPr>
        </p:nvSpPr>
        <p:spPr/>
        <p:txBody>
          <a:bodyPr/>
          <a:lstStyle/>
          <a:p>
            <a:r>
              <a:rPr lang="en-US"/>
              <a:t>Marlene Gilson</a:t>
            </a:r>
          </a:p>
        </p:txBody>
      </p:sp>
      <p:sp>
        <p:nvSpPr>
          <p:cNvPr id="23" name="Text Placeholder 4">
            <a:extLst>
              <a:ext uri="{FF2B5EF4-FFF2-40B4-BE49-F238E27FC236}">
                <a16:creationId xmlns:a16="http://schemas.microsoft.com/office/drawing/2014/main" id="{259FA2C3-4CBD-9FE3-0EA7-9C0F8E9F355B}"/>
              </a:ext>
            </a:extLst>
          </p:cNvPr>
          <p:cNvSpPr>
            <a:spLocks noGrp="1"/>
          </p:cNvSpPr>
          <p:nvPr>
            <p:ph type="body" sz="quarter" idx="17"/>
          </p:nvPr>
        </p:nvSpPr>
        <p:spPr>
          <a:xfrm>
            <a:off x="360364" y="1551294"/>
            <a:ext cx="6443637" cy="4553999"/>
          </a:xfrm>
        </p:spPr>
        <p:txBody>
          <a:bodyPr vert="horz" lIns="0" tIns="0" rIns="0" bIns="0" rtlCol="0" anchor="t">
            <a:noAutofit/>
          </a:bodyPr>
          <a:lstStyle/>
          <a:p>
            <a:r>
              <a:rPr lang="en-US" sz="2000" b="1"/>
              <a:t>Example Stage 3 content points </a:t>
            </a:r>
            <a:endParaRPr lang="en-US" sz="2000"/>
          </a:p>
          <a:p>
            <a:pPr marL="285750" indent="-285750">
              <a:buFont typeface="Arial"/>
              <a:buChar char="•"/>
            </a:pPr>
            <a:r>
              <a:rPr lang="en-US" sz="2000"/>
              <a:t>Explain structural features of an artwork and how artists use the elements of art and design to communicate meaning to audiences through art forms, using Tier 2 and Tier 3 vocabulary</a:t>
            </a:r>
          </a:p>
          <a:p>
            <a:pPr marL="285750" indent="-285750">
              <a:buFont typeface="Arial"/>
              <a:buChar char="•"/>
            </a:pPr>
            <a:r>
              <a:rPr lang="en-US" sz="2000"/>
              <a:t>Describe how meaning is conveyed through signs and symbols in artworks</a:t>
            </a:r>
          </a:p>
          <a:p>
            <a:pPr marL="285750" indent="-285750">
              <a:buFont typeface="Arial"/>
              <a:buChar char="•"/>
            </a:pPr>
            <a:r>
              <a:rPr lang="en-US" sz="2000"/>
              <a:t>Investigate an artist's practice and explain the roles and connections between artist, artwork, the world and audiences.</a:t>
            </a:r>
          </a:p>
        </p:txBody>
      </p:sp>
      <p:pic>
        <p:nvPicPr>
          <p:cNvPr id="8" name="Picture 7" descr="A QR code linking to the Art Gallery of NSW webpage featuring Ballarat, My Country by Marlene Gilson">
            <a:extLst>
              <a:ext uri="{FF2B5EF4-FFF2-40B4-BE49-F238E27FC236}">
                <a16:creationId xmlns:a16="http://schemas.microsoft.com/office/drawing/2014/main" id="{56D6C06C-909C-475B-73BD-4E24DFE67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0397" y="2192860"/>
            <a:ext cx="2888678" cy="2888678"/>
          </a:xfrm>
          <a:prstGeom prst="rect">
            <a:avLst/>
          </a:prstGeom>
        </p:spPr>
      </p:pic>
      <p:sp>
        <p:nvSpPr>
          <p:cNvPr id="2" name="TextBox 1">
            <a:extLst>
              <a:ext uri="{FF2B5EF4-FFF2-40B4-BE49-F238E27FC236}">
                <a16:creationId xmlns:a16="http://schemas.microsoft.com/office/drawing/2014/main" id="{D6C7F3FF-B273-442F-C4B9-10983F3982B5}"/>
              </a:ext>
            </a:extLst>
          </p:cNvPr>
          <p:cNvSpPr txBox="1"/>
          <p:nvPr/>
        </p:nvSpPr>
        <p:spPr>
          <a:xfrm>
            <a:off x="7487323" y="5394566"/>
            <a:ext cx="4434826" cy="345688"/>
          </a:xfrm>
          <a:prstGeom prst="rect">
            <a:avLst/>
          </a:prstGeom>
          <a:noFill/>
        </p:spPr>
        <p:txBody>
          <a:bodyPr wrap="square" lIns="0" tIns="0" rIns="0" bIns="0" rtlCol="0" anchor="t">
            <a:noAutofit/>
          </a:bodyPr>
          <a:lstStyle/>
          <a:p>
            <a:pPr algn="ctr"/>
            <a:r>
              <a:rPr lang="en-AU" sz="1200">
                <a:hlinkClick r:id="rId4"/>
              </a:rPr>
              <a:t>https://www.artgallery.nsw.gov.au/collection/works/77.2020/</a:t>
            </a:r>
            <a:endParaRPr lang="en-AU" sz="1200"/>
          </a:p>
        </p:txBody>
      </p:sp>
    </p:spTree>
    <p:extLst>
      <p:ext uri="{BB962C8B-B14F-4D97-AF65-F5344CB8AC3E}">
        <p14:creationId xmlns:p14="http://schemas.microsoft.com/office/powerpoint/2010/main" val="117549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CBDCA-CDE8-632D-A7E1-27246172FAC4}"/>
            </a:ext>
          </a:extLst>
        </p:cNvPr>
        <p:cNvGrpSpPr/>
        <p:nvPr/>
      </p:nvGrpSpPr>
      <p:grpSpPr>
        <a:xfrm>
          <a:off x="0" y="0"/>
          <a:ext cx="0" cy="0"/>
          <a:chOff x="0" y="0"/>
          <a:chExt cx="0" cy="0"/>
        </a:xfrm>
      </p:grpSpPr>
      <p:sp>
        <p:nvSpPr>
          <p:cNvPr id="21" name="Title 1">
            <a:extLst>
              <a:ext uri="{FF2B5EF4-FFF2-40B4-BE49-F238E27FC236}">
                <a16:creationId xmlns:a16="http://schemas.microsoft.com/office/drawing/2014/main" id="{A30AB71F-68ED-C958-685C-5892BD91DC8D}"/>
              </a:ext>
            </a:extLst>
          </p:cNvPr>
          <p:cNvSpPr>
            <a:spLocks noGrp="1"/>
          </p:cNvSpPr>
          <p:nvPr>
            <p:ph type="title"/>
          </p:nvPr>
        </p:nvSpPr>
        <p:spPr/>
        <p:txBody>
          <a:bodyPr/>
          <a:lstStyle/>
          <a:p>
            <a:r>
              <a:rPr lang="en-US" i="1" dirty="0"/>
              <a:t>Ballarat, My Country</a:t>
            </a:r>
            <a:r>
              <a:rPr lang="en-US" dirty="0"/>
              <a:t>, 2020 </a:t>
            </a:r>
            <a:r>
              <a:rPr lang="en-US" dirty="0">
                <a:solidFill>
                  <a:schemeClr val="bg1"/>
                </a:solidFill>
              </a:rPr>
              <a:t>(2)</a:t>
            </a:r>
          </a:p>
        </p:txBody>
      </p:sp>
      <p:sp>
        <p:nvSpPr>
          <p:cNvPr id="23" name="Text Placeholder 4">
            <a:extLst>
              <a:ext uri="{FF2B5EF4-FFF2-40B4-BE49-F238E27FC236}">
                <a16:creationId xmlns:a16="http://schemas.microsoft.com/office/drawing/2014/main" id="{DBAAE420-F12C-D81A-1CA8-0EAA72719307}"/>
              </a:ext>
            </a:extLst>
          </p:cNvPr>
          <p:cNvSpPr>
            <a:spLocks noGrp="1"/>
          </p:cNvSpPr>
          <p:nvPr>
            <p:ph type="body" sz="quarter" idx="18"/>
          </p:nvPr>
        </p:nvSpPr>
        <p:spPr/>
        <p:txBody>
          <a:bodyPr/>
          <a:lstStyle/>
          <a:p>
            <a:r>
              <a:rPr lang="en-US"/>
              <a:t>Marlene Gilson</a:t>
            </a:r>
          </a:p>
        </p:txBody>
      </p:sp>
      <p:pic>
        <p:nvPicPr>
          <p:cNvPr id="7" name="Picture 6" descr="A QR code linking to the Art Gallery of NSW webpage featuring Ballarat, My Country by Marlene Gilson">
            <a:extLst>
              <a:ext uri="{FF2B5EF4-FFF2-40B4-BE49-F238E27FC236}">
                <a16:creationId xmlns:a16="http://schemas.microsoft.com/office/drawing/2014/main" id="{F8AC2C10-74E4-F3E4-D4C2-DA6B6CD74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9205" y="75086"/>
            <a:ext cx="1289590" cy="1289590"/>
          </a:xfrm>
          <a:prstGeom prst="rect">
            <a:avLst/>
          </a:prstGeom>
        </p:spPr>
      </p:pic>
      <p:sp>
        <p:nvSpPr>
          <p:cNvPr id="8" name="Rectangle: Rounded Corners 7">
            <a:extLst>
              <a:ext uri="{FF2B5EF4-FFF2-40B4-BE49-F238E27FC236}">
                <a16:creationId xmlns:a16="http://schemas.microsoft.com/office/drawing/2014/main" id="{095D5F1A-98E6-900C-EB7D-974208882A23}"/>
              </a:ext>
            </a:extLst>
          </p:cNvPr>
          <p:cNvSpPr/>
          <p:nvPr/>
        </p:nvSpPr>
        <p:spPr>
          <a:xfrm>
            <a:off x="359999" y="1588873"/>
            <a:ext cx="1598110" cy="812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latin typeface="+mj-lt"/>
              </a:rPr>
              <a:t>I see …</a:t>
            </a:r>
          </a:p>
        </p:txBody>
      </p:sp>
      <p:sp>
        <p:nvSpPr>
          <p:cNvPr id="10" name="Rectangle: Rounded Corners 9">
            <a:extLst>
              <a:ext uri="{FF2B5EF4-FFF2-40B4-BE49-F238E27FC236}">
                <a16:creationId xmlns:a16="http://schemas.microsoft.com/office/drawing/2014/main" id="{7B7D5765-D041-C4A8-A112-C605D4F6FDCC}"/>
              </a:ext>
            </a:extLst>
          </p:cNvPr>
          <p:cNvSpPr/>
          <p:nvPr/>
        </p:nvSpPr>
        <p:spPr>
          <a:xfrm>
            <a:off x="2118109" y="1588873"/>
            <a:ext cx="9713892" cy="8128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pPr>
            <a:r>
              <a:rPr lang="en-AU" sz="1800">
                <a:solidFill>
                  <a:schemeClr val="tx1"/>
                </a:solidFill>
                <a:cs typeface="Arial"/>
              </a:rPr>
              <a:t>What do you see when looking at the artwork? How has the artist used colour, line and symbol? </a:t>
            </a:r>
            <a:r>
              <a:rPr lang="en-AU" sz="1800" b="1">
                <a:solidFill>
                  <a:schemeClr val="tx1"/>
                </a:solidFill>
                <a:cs typeface="Arial"/>
              </a:rPr>
              <a:t>(artwork)</a:t>
            </a:r>
          </a:p>
        </p:txBody>
      </p:sp>
      <p:sp>
        <p:nvSpPr>
          <p:cNvPr id="11" name="Rectangle: Rounded Corners 10">
            <a:extLst>
              <a:ext uri="{FF2B5EF4-FFF2-40B4-BE49-F238E27FC236}">
                <a16:creationId xmlns:a16="http://schemas.microsoft.com/office/drawing/2014/main" id="{CDD0D5CE-F96F-C4D2-050F-DE1AB693E0FE}"/>
              </a:ext>
            </a:extLst>
          </p:cNvPr>
          <p:cNvSpPr/>
          <p:nvPr/>
        </p:nvSpPr>
        <p:spPr>
          <a:xfrm>
            <a:off x="359999" y="2806305"/>
            <a:ext cx="1598110" cy="812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latin typeface="+mj-lt"/>
              </a:rPr>
              <a:t>I think …</a:t>
            </a:r>
          </a:p>
        </p:txBody>
      </p:sp>
      <p:sp>
        <p:nvSpPr>
          <p:cNvPr id="12" name="Rectangle: Rounded Corners 11">
            <a:extLst>
              <a:ext uri="{FF2B5EF4-FFF2-40B4-BE49-F238E27FC236}">
                <a16:creationId xmlns:a16="http://schemas.microsoft.com/office/drawing/2014/main" id="{D385E10B-85A6-2586-6E9C-7A03C2E5D0DB}"/>
              </a:ext>
            </a:extLst>
          </p:cNvPr>
          <p:cNvSpPr/>
          <p:nvPr/>
        </p:nvSpPr>
        <p:spPr>
          <a:xfrm>
            <a:off x="2118109" y="2788607"/>
            <a:ext cx="9713892" cy="8128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pPr>
            <a:r>
              <a:rPr lang="en-US" sz="1800">
                <a:solidFill>
                  <a:schemeClr val="tx1"/>
                </a:solidFill>
                <a:cs typeface="Arial"/>
              </a:rPr>
              <a:t>What is the subject of this painting and what makes you think that? What meaning is the artist trying to convey? Why? </a:t>
            </a:r>
            <a:r>
              <a:rPr lang="en-US" sz="1800" b="1">
                <a:solidFill>
                  <a:schemeClr val="tx1"/>
                </a:solidFill>
                <a:cs typeface="Arial"/>
              </a:rPr>
              <a:t>(artist, artwork)</a:t>
            </a:r>
            <a:endParaRPr lang="en-AU" sz="1800" b="1">
              <a:solidFill>
                <a:schemeClr val="tx1"/>
              </a:solidFill>
            </a:endParaRPr>
          </a:p>
        </p:txBody>
      </p:sp>
      <p:sp>
        <p:nvSpPr>
          <p:cNvPr id="13" name="Rectangle: Rounded Corners 12">
            <a:extLst>
              <a:ext uri="{FF2B5EF4-FFF2-40B4-BE49-F238E27FC236}">
                <a16:creationId xmlns:a16="http://schemas.microsoft.com/office/drawing/2014/main" id="{C2397F3D-5337-3052-F06C-E6C20109FDDB}"/>
              </a:ext>
            </a:extLst>
          </p:cNvPr>
          <p:cNvSpPr/>
          <p:nvPr/>
        </p:nvSpPr>
        <p:spPr>
          <a:xfrm>
            <a:off x="359999" y="4023430"/>
            <a:ext cx="1598110" cy="812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latin typeface="+mj-lt"/>
              </a:rPr>
              <a:t>I feel …</a:t>
            </a:r>
          </a:p>
        </p:txBody>
      </p:sp>
      <p:sp>
        <p:nvSpPr>
          <p:cNvPr id="14" name="Rectangle: Rounded Corners 13">
            <a:extLst>
              <a:ext uri="{FF2B5EF4-FFF2-40B4-BE49-F238E27FC236}">
                <a16:creationId xmlns:a16="http://schemas.microsoft.com/office/drawing/2014/main" id="{A3A5A88B-0E9E-8B1C-E30E-B98D6EA2D49E}"/>
              </a:ext>
            </a:extLst>
          </p:cNvPr>
          <p:cNvSpPr/>
          <p:nvPr/>
        </p:nvSpPr>
        <p:spPr>
          <a:xfrm>
            <a:off x="2118109" y="4023430"/>
            <a:ext cx="9713892" cy="8128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pPr>
            <a:r>
              <a:rPr lang="en-US" sz="1800">
                <a:solidFill>
                  <a:schemeClr val="tx1"/>
                </a:solidFill>
                <a:cs typeface="Arial"/>
              </a:rPr>
              <a:t>How does the artwork make you feel? How did hearing about the artist and artwork change how you view the painting?</a:t>
            </a:r>
            <a:r>
              <a:rPr lang="en-US" sz="1800" b="1">
                <a:solidFill>
                  <a:schemeClr val="tx1"/>
                </a:solidFill>
                <a:cs typeface="Arial"/>
              </a:rPr>
              <a:t> (audience)</a:t>
            </a:r>
            <a:endParaRPr lang="en-AU" sz="1800" b="1">
              <a:solidFill>
                <a:schemeClr val="tx1"/>
              </a:solidFill>
            </a:endParaRPr>
          </a:p>
        </p:txBody>
      </p:sp>
      <p:sp>
        <p:nvSpPr>
          <p:cNvPr id="15" name="Rectangle: Rounded Corners 14">
            <a:extLst>
              <a:ext uri="{FF2B5EF4-FFF2-40B4-BE49-F238E27FC236}">
                <a16:creationId xmlns:a16="http://schemas.microsoft.com/office/drawing/2014/main" id="{9A9CC656-B363-8FFD-72E8-F26CFC6606D1}"/>
              </a:ext>
            </a:extLst>
          </p:cNvPr>
          <p:cNvSpPr/>
          <p:nvPr/>
        </p:nvSpPr>
        <p:spPr>
          <a:xfrm>
            <a:off x="359999" y="5223164"/>
            <a:ext cx="1598110" cy="812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2000" b="1">
                <a:latin typeface="+mj-lt"/>
              </a:rPr>
              <a:t>I wonder …</a:t>
            </a:r>
          </a:p>
        </p:txBody>
      </p:sp>
      <p:sp>
        <p:nvSpPr>
          <p:cNvPr id="16" name="Rectangle: Rounded Corners 15">
            <a:extLst>
              <a:ext uri="{FF2B5EF4-FFF2-40B4-BE49-F238E27FC236}">
                <a16:creationId xmlns:a16="http://schemas.microsoft.com/office/drawing/2014/main" id="{3A574D08-C7E9-CF05-C458-662A98907632}"/>
              </a:ext>
            </a:extLst>
          </p:cNvPr>
          <p:cNvSpPr/>
          <p:nvPr/>
        </p:nvSpPr>
        <p:spPr>
          <a:xfrm>
            <a:off x="2118109" y="5209274"/>
            <a:ext cx="9713892" cy="8128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pPr>
            <a:r>
              <a:rPr lang="en-US" sz="1800">
                <a:solidFill>
                  <a:schemeClr val="tx1"/>
                </a:solidFill>
                <a:cs typeface="Arial"/>
              </a:rPr>
              <a:t>How are the artist’s personal ideas or experiences represented in the artwork? How might my personal context influence the way I view the art? </a:t>
            </a:r>
            <a:r>
              <a:rPr lang="en-US" sz="1800" b="1">
                <a:solidFill>
                  <a:schemeClr val="tx1"/>
                </a:solidFill>
                <a:cs typeface="Arial"/>
              </a:rPr>
              <a:t>(artist, world, audience)</a:t>
            </a:r>
            <a:endParaRPr lang="en-AU" sz="1800" b="1">
              <a:solidFill>
                <a:schemeClr val="tx1"/>
              </a:solidFill>
            </a:endParaRPr>
          </a:p>
        </p:txBody>
      </p:sp>
      <p:sp>
        <p:nvSpPr>
          <p:cNvPr id="3" name="Slide Number Placeholder 2">
            <a:extLst>
              <a:ext uri="{FF2B5EF4-FFF2-40B4-BE49-F238E27FC236}">
                <a16:creationId xmlns:a16="http://schemas.microsoft.com/office/drawing/2014/main" id="{BE1FE539-65A8-45F7-43E2-31BB82A4064E}"/>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22</a:t>
            </a:fld>
            <a:endParaRPr lang="en-AU"/>
          </a:p>
        </p:txBody>
      </p:sp>
    </p:spTree>
    <p:extLst>
      <p:ext uri="{BB962C8B-B14F-4D97-AF65-F5344CB8AC3E}">
        <p14:creationId xmlns:p14="http://schemas.microsoft.com/office/powerpoint/2010/main" val="20193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9A88F-8160-92BB-93DE-1F8AD5B371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382D60-5B30-DE9C-5141-69E050389987}"/>
              </a:ext>
            </a:extLst>
          </p:cNvPr>
          <p:cNvSpPr>
            <a:spLocks noGrp="1"/>
          </p:cNvSpPr>
          <p:nvPr>
            <p:ph type="title" idx="4294967295"/>
          </p:nvPr>
        </p:nvSpPr>
        <p:spPr>
          <a:xfrm>
            <a:off x="201083" y="392113"/>
            <a:ext cx="3304117" cy="573087"/>
          </a:xfrm>
        </p:spPr>
        <p:txBody>
          <a:bodyPr/>
          <a:lstStyle/>
          <a:p>
            <a:r>
              <a:rPr lang="en-AU">
                <a:solidFill>
                  <a:schemeClr val="accent1"/>
                </a:solidFill>
              </a:rPr>
              <a:t>Activity</a:t>
            </a:r>
            <a:endParaRPr lang="en-AU" sz="2000">
              <a:solidFill>
                <a:schemeClr val="accent1"/>
              </a:solidFill>
            </a:endParaRPr>
          </a:p>
        </p:txBody>
      </p:sp>
      <p:sp>
        <p:nvSpPr>
          <p:cNvPr id="6" name="Text Placeholder 5">
            <a:extLst>
              <a:ext uri="{FF2B5EF4-FFF2-40B4-BE49-F238E27FC236}">
                <a16:creationId xmlns:a16="http://schemas.microsoft.com/office/drawing/2014/main" id="{EE7E957B-9658-C886-4E19-9FB907CBBFE2}"/>
              </a:ext>
            </a:extLst>
          </p:cNvPr>
          <p:cNvSpPr>
            <a:spLocks noGrp="1"/>
          </p:cNvSpPr>
          <p:nvPr>
            <p:ph type="body" sz="quarter" idx="13"/>
          </p:nvPr>
        </p:nvSpPr>
        <p:spPr>
          <a:xfrm>
            <a:off x="207182" y="1050296"/>
            <a:ext cx="3290336" cy="1841353"/>
          </a:xfrm>
        </p:spPr>
        <p:txBody>
          <a:bodyPr vert="horz" wrap="square" lIns="0" tIns="0" rIns="0" bIns="0" rtlCol="0" anchor="t">
            <a:noAutofit/>
          </a:bodyPr>
          <a:lstStyle/>
          <a:p>
            <a:r>
              <a:rPr lang="en-US" sz="2000">
                <a:latin typeface="+mj-lt"/>
                <a:cs typeface="Public Sans SemiBold"/>
              </a:rPr>
              <a:t>Elements and artworld concepts</a:t>
            </a:r>
            <a:endParaRPr lang="en-US" sz="2000">
              <a:latin typeface="+mj-lt"/>
            </a:endParaRPr>
          </a:p>
        </p:txBody>
      </p:sp>
      <p:pic>
        <p:nvPicPr>
          <p:cNvPr id="19" name="Picture 18">
            <a:extLst>
              <a:ext uri="{FF2B5EF4-FFF2-40B4-BE49-F238E27FC236}">
                <a16:creationId xmlns:a16="http://schemas.microsoft.com/office/drawing/2014/main" id="{107A34A6-A3DA-F1D8-F215-336B020B7C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797" y="4560570"/>
            <a:ext cx="3517105" cy="1445418"/>
          </a:xfrm>
          <a:prstGeom prst="rect">
            <a:avLst/>
          </a:prstGeom>
        </p:spPr>
      </p:pic>
      <p:sp>
        <p:nvSpPr>
          <p:cNvPr id="7" name="Rectangle 6">
            <a:extLst>
              <a:ext uri="{FF2B5EF4-FFF2-40B4-BE49-F238E27FC236}">
                <a16:creationId xmlns:a16="http://schemas.microsoft.com/office/drawing/2014/main" id="{9CA6374E-2E46-A6E9-7A60-2E830F8AE248}"/>
              </a:ext>
            </a:extLst>
          </p:cNvPr>
          <p:cNvSpPr/>
          <p:nvPr/>
        </p:nvSpPr>
        <p:spPr>
          <a:xfrm>
            <a:off x="4107633" y="665375"/>
            <a:ext cx="6810524" cy="5689457"/>
          </a:xfrm>
          <a:prstGeom prst="rect">
            <a:avLst/>
          </a:prstGeom>
          <a:solidFill>
            <a:schemeClr val="bg1"/>
          </a:solidFill>
          <a:ln w="38100">
            <a:solidFill>
              <a:srgbClr val="002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163195" lvl="1">
              <a:lnSpc>
                <a:spcPct val="150000"/>
              </a:lnSpc>
              <a:spcAft>
                <a:spcPts val="1200"/>
              </a:spcAft>
            </a:pPr>
            <a:r>
              <a:rPr lang="en-AU" sz="1800" dirty="0">
                <a:solidFill>
                  <a:schemeClr val="accent1"/>
                </a:solidFill>
                <a:ea typeface="+mn-lt"/>
                <a:cs typeface="+mn-lt"/>
              </a:rPr>
              <a:t>This activity will support you to examine the elements and artworld concepts in greater detail. </a:t>
            </a:r>
          </a:p>
          <a:p>
            <a:pPr marL="506095" lvl="1" indent="-342900">
              <a:lnSpc>
                <a:spcPct val="150000"/>
              </a:lnSpc>
              <a:spcAft>
                <a:spcPts val="1200"/>
              </a:spcAft>
              <a:buFont typeface="+mj-lt"/>
              <a:buAutoNum type="arabicPeriod"/>
            </a:pPr>
            <a:r>
              <a:rPr lang="en-AU" sz="1800" dirty="0">
                <a:solidFill>
                  <a:schemeClr val="accent1"/>
                </a:solidFill>
                <a:ea typeface="+mn-lt"/>
                <a:cs typeface="+mn-lt"/>
              </a:rPr>
              <a:t>Select an artwork.</a:t>
            </a:r>
          </a:p>
          <a:p>
            <a:pPr marL="506095" lvl="1" indent="-342900">
              <a:lnSpc>
                <a:spcPct val="150000"/>
              </a:lnSpc>
              <a:spcAft>
                <a:spcPts val="1200"/>
              </a:spcAft>
              <a:buAutoNum type="arabicPeriod"/>
            </a:pPr>
            <a:r>
              <a:rPr lang="en-AU" sz="1800" dirty="0">
                <a:solidFill>
                  <a:schemeClr val="accent1"/>
                </a:solidFill>
                <a:ea typeface="+mn-lt"/>
                <a:cs typeface="+mn-lt"/>
              </a:rPr>
              <a:t>Access the syllabus. Select content from the Appreciating and Making content groups.</a:t>
            </a:r>
          </a:p>
          <a:p>
            <a:pPr marL="506095" lvl="1" indent="-342900">
              <a:lnSpc>
                <a:spcPct val="150000"/>
              </a:lnSpc>
              <a:spcAft>
                <a:spcPts val="1200"/>
              </a:spcAft>
              <a:buFont typeface="Public Sans"/>
              <a:buAutoNum type="arabicPeriod"/>
            </a:pPr>
            <a:r>
              <a:rPr lang="en-AU" sz="1800" dirty="0">
                <a:solidFill>
                  <a:schemeClr val="accent1"/>
                </a:solidFill>
                <a:ea typeface="+mn-lt"/>
                <a:cs typeface="+mn-lt"/>
              </a:rPr>
              <a:t>Develop guiding questions to scaffold student </a:t>
            </a:r>
            <a:r>
              <a:rPr lang="en-AU" sz="1800" b="1" dirty="0">
                <a:solidFill>
                  <a:schemeClr val="accent1"/>
                </a:solidFill>
                <a:ea typeface="+mn-lt"/>
                <a:cs typeface="+mn-lt"/>
              </a:rPr>
              <a:t>appreciation</a:t>
            </a:r>
            <a:r>
              <a:rPr lang="en-AU" sz="1800" dirty="0">
                <a:solidFill>
                  <a:schemeClr val="accent1"/>
                </a:solidFill>
                <a:ea typeface="+mn-lt"/>
                <a:cs typeface="+mn-lt"/>
              </a:rPr>
              <a:t> of an artwork through the lens of the elements and artworld concepts.</a:t>
            </a:r>
            <a:endParaRPr lang="en-AU" sz="1800" dirty="0">
              <a:solidFill>
                <a:schemeClr val="accent1"/>
              </a:solidFill>
            </a:endParaRPr>
          </a:p>
          <a:p>
            <a:pPr marL="506095" lvl="1" indent="-342900">
              <a:lnSpc>
                <a:spcPct val="150000"/>
              </a:lnSpc>
              <a:spcAft>
                <a:spcPts val="1200"/>
              </a:spcAft>
              <a:buAutoNum type="arabicPeriod"/>
            </a:pPr>
            <a:r>
              <a:rPr lang="en-AU" sz="1800" dirty="0">
                <a:solidFill>
                  <a:schemeClr val="accent1"/>
                </a:solidFill>
                <a:ea typeface="+mn-lt"/>
                <a:cs typeface="+mn-lt"/>
              </a:rPr>
              <a:t>Plan learning experiences for '</a:t>
            </a:r>
            <a:r>
              <a:rPr lang="en-AU" sz="1800" b="1" dirty="0">
                <a:solidFill>
                  <a:schemeClr val="accent1"/>
                </a:solidFill>
                <a:ea typeface="+mn-lt"/>
                <a:cs typeface="+mn-lt"/>
              </a:rPr>
              <a:t>Making</a:t>
            </a:r>
            <a:r>
              <a:rPr lang="en-AU" sz="1800" dirty="0">
                <a:solidFill>
                  <a:schemeClr val="accent1"/>
                </a:solidFill>
                <a:ea typeface="+mn-lt"/>
                <a:cs typeface="+mn-lt"/>
              </a:rPr>
              <a:t>' content based on the chosen artwork.</a:t>
            </a:r>
          </a:p>
        </p:txBody>
      </p:sp>
      <p:grpSp>
        <p:nvGrpSpPr>
          <p:cNvPr id="8" name="Your turn">
            <a:extLst>
              <a:ext uri="{FF2B5EF4-FFF2-40B4-BE49-F238E27FC236}">
                <a16:creationId xmlns:a16="http://schemas.microsoft.com/office/drawing/2014/main" id="{69A74E45-4E69-FDBB-29AB-E1D3EDAC092A}"/>
              </a:ext>
              <a:ext uri="{C183D7F6-B498-43B3-948B-1728B52AA6E4}">
                <adec:decorative xmlns:adec="http://schemas.microsoft.com/office/drawing/2017/decorative" val="1"/>
              </a:ext>
            </a:extLst>
          </p:cNvPr>
          <p:cNvGrpSpPr/>
          <p:nvPr/>
        </p:nvGrpSpPr>
        <p:grpSpPr>
          <a:xfrm>
            <a:off x="6530662" y="212492"/>
            <a:ext cx="2225484" cy="679231"/>
            <a:chOff x="1611200" y="5216280"/>
            <a:chExt cx="2225484" cy="679231"/>
          </a:xfrm>
        </p:grpSpPr>
        <p:sp>
          <p:nvSpPr>
            <p:cNvPr id="9" name="Rectangle: Rounded Corners 8">
              <a:extLst>
                <a:ext uri="{FF2B5EF4-FFF2-40B4-BE49-F238E27FC236}">
                  <a16:creationId xmlns:a16="http://schemas.microsoft.com/office/drawing/2014/main" id="{CAD6EE8D-E79C-0EA1-DD43-8101778F0001}"/>
                </a:ext>
              </a:extLst>
            </p:cNvPr>
            <p:cNvSpPr/>
            <p:nvPr/>
          </p:nvSpPr>
          <p:spPr>
            <a:xfrm>
              <a:off x="1611200" y="5326285"/>
              <a:ext cx="1693440" cy="508676"/>
            </a:xfrm>
            <a:prstGeom prst="roundRect">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90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US" sz="2000" b="1">
                  <a:latin typeface="Public Sans" pitchFamily="2" charset="77"/>
                </a:rPr>
                <a:t>Your turn</a:t>
              </a:r>
              <a:endParaRPr lang="en-US" sz="2000" b="1">
                <a:latin typeface="Public Sans SemiBold" pitchFamily="2" charset="77"/>
              </a:endParaRPr>
            </a:p>
          </p:txBody>
        </p:sp>
        <p:sp>
          <p:nvSpPr>
            <p:cNvPr id="10" name="Oval 9">
              <a:extLst>
                <a:ext uri="{FF2B5EF4-FFF2-40B4-BE49-F238E27FC236}">
                  <a16:creationId xmlns:a16="http://schemas.microsoft.com/office/drawing/2014/main" id="{48FFE822-E199-5B47-7B31-43F93E2CFA92}"/>
                </a:ext>
              </a:extLst>
            </p:cNvPr>
            <p:cNvSpPr/>
            <p:nvPr/>
          </p:nvSpPr>
          <p:spPr>
            <a:xfrm>
              <a:off x="3157453" y="5216280"/>
              <a:ext cx="679231" cy="679231"/>
            </a:xfrm>
            <a:prstGeom prst="ellipse">
              <a:avLst/>
            </a:prstGeom>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US"/>
            </a:p>
          </p:txBody>
        </p:sp>
        <p:sp>
          <p:nvSpPr>
            <p:cNvPr id="11" name="Freeform 28">
              <a:extLst>
                <a:ext uri="{FF2B5EF4-FFF2-40B4-BE49-F238E27FC236}">
                  <a16:creationId xmlns:a16="http://schemas.microsoft.com/office/drawing/2014/main" id="{E7798C19-77E7-6849-38E9-A13D53199AA1}"/>
                </a:ext>
              </a:extLst>
            </p:cNvPr>
            <p:cNvSpPr/>
            <p:nvPr/>
          </p:nvSpPr>
          <p:spPr>
            <a:xfrm>
              <a:off x="3304640" y="5366094"/>
              <a:ext cx="384855" cy="330146"/>
            </a:xfrm>
            <a:custGeom>
              <a:avLst/>
              <a:gdLst>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69850 w 365125"/>
                <a:gd name="connsiteY5" fmla="*/ 238125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49225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08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57150 w 365125"/>
                <a:gd name="connsiteY7" fmla="*/ 1333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3500 w 365125"/>
                <a:gd name="connsiteY7" fmla="*/ 14605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5725 w 365125"/>
                <a:gd name="connsiteY5" fmla="*/ 234950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06375 w 365125"/>
                <a:gd name="connsiteY0" fmla="*/ 85725 h 346075"/>
                <a:gd name="connsiteX1" fmla="*/ 206375 w 365125"/>
                <a:gd name="connsiteY1" fmla="*/ 0 h 346075"/>
                <a:gd name="connsiteX2" fmla="*/ 365125 w 365125"/>
                <a:gd name="connsiteY2" fmla="*/ 155575 h 346075"/>
                <a:gd name="connsiteX3" fmla="*/ 206375 w 365125"/>
                <a:gd name="connsiteY3" fmla="*/ 323850 h 346075"/>
                <a:gd name="connsiteX4" fmla="*/ 203200 w 365125"/>
                <a:gd name="connsiteY4" fmla="*/ 215900 h 346075"/>
                <a:gd name="connsiteX5" fmla="*/ 88900 w 365125"/>
                <a:gd name="connsiteY5" fmla="*/ 244475 h 346075"/>
                <a:gd name="connsiteX6" fmla="*/ 0 w 365125"/>
                <a:gd name="connsiteY6" fmla="*/ 346075 h 346075"/>
                <a:gd name="connsiteX7" fmla="*/ 60325 w 365125"/>
                <a:gd name="connsiteY7" fmla="*/ 152400 h 346075"/>
                <a:gd name="connsiteX8" fmla="*/ 206375 w 365125"/>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 name="connsiteX0" fmla="*/ 213273 w 372023"/>
                <a:gd name="connsiteY0" fmla="*/ 85725 h 346075"/>
                <a:gd name="connsiteX1" fmla="*/ 213273 w 372023"/>
                <a:gd name="connsiteY1" fmla="*/ 0 h 346075"/>
                <a:gd name="connsiteX2" fmla="*/ 372023 w 372023"/>
                <a:gd name="connsiteY2" fmla="*/ 155575 h 346075"/>
                <a:gd name="connsiteX3" fmla="*/ 213273 w 372023"/>
                <a:gd name="connsiteY3" fmla="*/ 323850 h 346075"/>
                <a:gd name="connsiteX4" fmla="*/ 210098 w 372023"/>
                <a:gd name="connsiteY4" fmla="*/ 215900 h 346075"/>
                <a:gd name="connsiteX5" fmla="*/ 95798 w 372023"/>
                <a:gd name="connsiteY5" fmla="*/ 244475 h 346075"/>
                <a:gd name="connsiteX6" fmla="*/ 6898 w 372023"/>
                <a:gd name="connsiteY6" fmla="*/ 346075 h 346075"/>
                <a:gd name="connsiteX7" fmla="*/ 67223 w 372023"/>
                <a:gd name="connsiteY7" fmla="*/ 152400 h 346075"/>
                <a:gd name="connsiteX8" fmla="*/ 213273 w 372023"/>
                <a:gd name="connsiteY8" fmla="*/ 85725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023" h="346075">
                  <a:moveTo>
                    <a:pt x="213273" y="85725"/>
                  </a:moveTo>
                  <a:lnTo>
                    <a:pt x="213273" y="0"/>
                  </a:lnTo>
                  <a:lnTo>
                    <a:pt x="372023" y="155575"/>
                  </a:lnTo>
                  <a:lnTo>
                    <a:pt x="213273" y="323850"/>
                  </a:lnTo>
                  <a:cubicBezTo>
                    <a:pt x="212215" y="287867"/>
                    <a:pt x="211156" y="251883"/>
                    <a:pt x="210098" y="215900"/>
                  </a:cubicBezTo>
                  <a:cubicBezTo>
                    <a:pt x="165648" y="223308"/>
                    <a:pt x="146598" y="227542"/>
                    <a:pt x="95798" y="244475"/>
                  </a:cubicBezTo>
                  <a:cubicBezTo>
                    <a:pt x="21715" y="289983"/>
                    <a:pt x="30181" y="310092"/>
                    <a:pt x="6898" y="346075"/>
                  </a:cubicBezTo>
                  <a:cubicBezTo>
                    <a:pt x="-14269" y="302683"/>
                    <a:pt x="15365" y="218017"/>
                    <a:pt x="67223" y="152400"/>
                  </a:cubicBezTo>
                  <a:cubicBezTo>
                    <a:pt x="93681" y="134408"/>
                    <a:pt x="129665" y="94192"/>
                    <a:pt x="213273" y="85725"/>
                  </a:cubicBezTo>
                  <a:close/>
                </a:path>
              </a:pathLst>
            </a:custGeom>
            <a:solidFill>
              <a:schemeClr val="bg1"/>
            </a:solidFill>
            <a:ln cap="sq">
              <a:no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US"/>
            </a:p>
          </p:txBody>
        </p:sp>
      </p:grpSp>
      <p:sp>
        <p:nvSpPr>
          <p:cNvPr id="4" name="Slide Number Placeholder 3">
            <a:extLst>
              <a:ext uri="{FF2B5EF4-FFF2-40B4-BE49-F238E27FC236}">
                <a16:creationId xmlns:a16="http://schemas.microsoft.com/office/drawing/2014/main" id="{CCF01C39-EFAD-BAB5-8E70-368EC01E39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dirty="0" smtClean="0"/>
              <a:pPr/>
              <a:t>23</a:t>
            </a:fld>
            <a:endParaRPr lang="en-AU"/>
          </a:p>
        </p:txBody>
      </p:sp>
    </p:spTree>
    <p:extLst>
      <p:ext uri="{BB962C8B-B14F-4D97-AF65-F5344CB8AC3E}">
        <p14:creationId xmlns:p14="http://schemas.microsoft.com/office/powerpoint/2010/main" val="4224880739"/>
      </p:ext>
    </p:extLst>
  </p:cSld>
  <p:clrMapOvr>
    <a:masterClrMapping/>
  </p:clrMapOvr>
  <mc:AlternateContent xmlns:mc="http://schemas.openxmlformats.org/markup-compatibility/2006" xmlns:p14="http://schemas.microsoft.com/office/powerpoint/2010/main">
    <mc:Choice Requires="p14">
      <p:transition spd="med" p14:dur="700" advTm="196041">
        <p:fade/>
      </p:transition>
    </mc:Choice>
    <mc:Fallback xmlns="">
      <p:transition spd="med" advTm="19604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F86A967-B335-0DDE-94F1-D9AA002DBC0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304969" y="441000"/>
            <a:ext cx="4426388" cy="5976000"/>
          </a:xfrm>
        </p:spPr>
      </p:pic>
      <p:sp>
        <p:nvSpPr>
          <p:cNvPr id="5" name="Title 4">
            <a:extLst>
              <a:ext uri="{FF2B5EF4-FFF2-40B4-BE49-F238E27FC236}">
                <a16:creationId xmlns:a16="http://schemas.microsoft.com/office/drawing/2014/main" id="{E0CF1654-BE4D-11E4-CCDA-F7AC1610A3D6}"/>
              </a:ext>
            </a:extLst>
          </p:cNvPr>
          <p:cNvSpPr>
            <a:spLocks noGrp="1"/>
          </p:cNvSpPr>
          <p:nvPr>
            <p:ph type="title"/>
          </p:nvPr>
        </p:nvSpPr>
        <p:spPr>
          <a:xfrm>
            <a:off x="5400675" y="441000"/>
            <a:ext cx="5400000" cy="554400"/>
          </a:xfrm>
        </p:spPr>
        <p:txBody>
          <a:bodyPr/>
          <a:lstStyle/>
          <a:p>
            <a:r>
              <a:rPr lang="en-GB"/>
              <a:t>Reflect</a:t>
            </a:r>
          </a:p>
        </p:txBody>
      </p:sp>
      <p:sp>
        <p:nvSpPr>
          <p:cNvPr id="3" name="Content Placeholder 2">
            <a:extLst>
              <a:ext uri="{FF2B5EF4-FFF2-40B4-BE49-F238E27FC236}">
                <a16:creationId xmlns:a16="http://schemas.microsoft.com/office/drawing/2014/main" id="{A5F6A5F6-17DE-9CE5-CD38-D09B0F09B9C1}"/>
              </a:ext>
            </a:extLst>
          </p:cNvPr>
          <p:cNvSpPr>
            <a:spLocks noGrp="1"/>
          </p:cNvSpPr>
          <p:nvPr>
            <p:ph type="body" sz="quarter" idx="17"/>
          </p:nvPr>
        </p:nvSpPr>
        <p:spPr/>
        <p:txBody>
          <a:bodyPr vert="horz" lIns="0" tIns="0" rIns="0" bIns="0" numCol="1" spcCol="180000" rtlCol="0" anchor="t">
            <a:noAutofit/>
          </a:bodyPr>
          <a:lstStyle/>
          <a:p>
            <a:r>
              <a:rPr lang="en-GB" sz="2400" b="1">
                <a:solidFill>
                  <a:schemeClr val="accent1"/>
                </a:solidFill>
                <a:latin typeface="+mj-lt"/>
                <a:cs typeface="Arial"/>
              </a:rPr>
              <a:t>Connect</a:t>
            </a:r>
            <a:r>
              <a:rPr lang="en-GB" sz="2400" b="1">
                <a:solidFill>
                  <a:schemeClr val="accent1"/>
                </a:solidFill>
                <a:ea typeface="+mn-lt"/>
                <a:cs typeface="Arial"/>
              </a:rPr>
              <a:t> </a:t>
            </a:r>
            <a:r>
              <a:rPr lang="en-GB" sz="2400">
                <a:solidFill>
                  <a:schemeClr val="accent1"/>
                </a:solidFill>
                <a:ea typeface="+mn-lt"/>
                <a:cs typeface="+mn-lt"/>
              </a:rPr>
              <a:t>– </a:t>
            </a:r>
            <a:r>
              <a:rPr lang="en-GB" sz="2400">
                <a:solidFill>
                  <a:schemeClr val="accent1"/>
                </a:solidFill>
                <a:cs typeface="Arial"/>
              </a:rPr>
              <a:t>How did the information presented today connect to what you already know?</a:t>
            </a:r>
            <a:endParaRPr lang="en-US" sz="2400">
              <a:solidFill>
                <a:schemeClr val="accent1"/>
              </a:solidFill>
              <a:cs typeface="Arial"/>
            </a:endParaRPr>
          </a:p>
          <a:p>
            <a:r>
              <a:rPr lang="en-GB" sz="2400" b="1">
                <a:solidFill>
                  <a:schemeClr val="accent1"/>
                </a:solidFill>
                <a:latin typeface="+mj-lt"/>
                <a:cs typeface="Arial"/>
              </a:rPr>
              <a:t>Extend</a:t>
            </a:r>
            <a:r>
              <a:rPr lang="en-GB" sz="2400" b="1">
                <a:solidFill>
                  <a:schemeClr val="accent1"/>
                </a:solidFill>
                <a:ea typeface="+mn-lt"/>
                <a:cs typeface="Arial"/>
              </a:rPr>
              <a:t> </a:t>
            </a:r>
            <a:r>
              <a:rPr lang="en-GB" sz="2400">
                <a:solidFill>
                  <a:schemeClr val="accent1"/>
                </a:solidFill>
                <a:ea typeface="+mn-lt"/>
                <a:cs typeface="+mn-lt"/>
              </a:rPr>
              <a:t>– </a:t>
            </a:r>
            <a:r>
              <a:rPr lang="en-GB" sz="2400">
                <a:solidFill>
                  <a:schemeClr val="accent1"/>
                </a:solidFill>
                <a:cs typeface="Arial"/>
              </a:rPr>
              <a:t>How did it extend your thinking? What new learning emerged for you? </a:t>
            </a:r>
          </a:p>
          <a:p>
            <a:r>
              <a:rPr lang="en-GB" sz="2400" b="1">
                <a:solidFill>
                  <a:schemeClr val="accent1"/>
                </a:solidFill>
                <a:latin typeface="+mj-lt"/>
                <a:cs typeface="Arial"/>
              </a:rPr>
              <a:t>Challenge</a:t>
            </a:r>
            <a:r>
              <a:rPr lang="en-GB" sz="2400" b="1">
                <a:solidFill>
                  <a:schemeClr val="accent1"/>
                </a:solidFill>
                <a:ea typeface="+mn-lt"/>
                <a:cs typeface="Arial"/>
              </a:rPr>
              <a:t> </a:t>
            </a:r>
            <a:r>
              <a:rPr lang="en-GB" sz="2400">
                <a:solidFill>
                  <a:schemeClr val="accent1"/>
                </a:solidFill>
                <a:ea typeface="+mn-lt"/>
                <a:cs typeface="+mn-lt"/>
              </a:rPr>
              <a:t>– </a:t>
            </a:r>
            <a:r>
              <a:rPr lang="en-GB" sz="2400">
                <a:solidFill>
                  <a:schemeClr val="accent1"/>
                </a:solidFill>
                <a:cs typeface="Arial"/>
              </a:rPr>
              <a:t>What challenges or puzzles emerged for you?</a:t>
            </a:r>
          </a:p>
        </p:txBody>
      </p:sp>
      <p:sp>
        <p:nvSpPr>
          <p:cNvPr id="4" name="Slide Number Placeholder 3">
            <a:extLst>
              <a:ext uri="{FF2B5EF4-FFF2-40B4-BE49-F238E27FC236}">
                <a16:creationId xmlns:a16="http://schemas.microsoft.com/office/drawing/2014/main" id="{4027B381-4874-A692-58B6-38742544E94D}"/>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7227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9F75A-A500-1E47-0A77-801529B06B74}"/>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4C108B8-CB2D-866D-A941-CCA0488BC6B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FD17DDC6-CEC3-D423-E626-41ABF5AC3B00}"/>
              </a:ext>
            </a:extLst>
          </p:cNvPr>
          <p:cNvSpPr>
            <a:spLocks noGrp="1"/>
          </p:cNvSpPr>
          <p:nvPr>
            <p:ph type="title"/>
          </p:nvPr>
        </p:nvSpPr>
        <p:spPr/>
        <p:txBody>
          <a:bodyPr anchor="t">
            <a:normAutofit/>
          </a:bodyPr>
          <a:lstStyle/>
          <a:p>
            <a:r>
              <a:rPr lang="en-AU" dirty="0"/>
              <a:t>Key takeaways </a:t>
            </a:r>
            <a:r>
              <a:rPr lang="en-AU" dirty="0">
                <a:solidFill>
                  <a:schemeClr val="bg1"/>
                </a:solidFill>
              </a:rPr>
              <a:t>(4)</a:t>
            </a:r>
          </a:p>
        </p:txBody>
      </p:sp>
      <p:sp>
        <p:nvSpPr>
          <p:cNvPr id="8" name="Text Placeholder 2">
            <a:extLst>
              <a:ext uri="{FF2B5EF4-FFF2-40B4-BE49-F238E27FC236}">
                <a16:creationId xmlns:a16="http://schemas.microsoft.com/office/drawing/2014/main" id="{6AF6A98D-0AD4-825B-87AA-B9FFEC7899DC}"/>
              </a:ext>
            </a:extLst>
          </p:cNvPr>
          <p:cNvSpPr txBox="1">
            <a:spLocks/>
          </p:cNvSpPr>
          <p:nvPr/>
        </p:nvSpPr>
        <p:spPr>
          <a:xfrm>
            <a:off x="5553075" y="1863335"/>
            <a:ext cx="6407150" cy="4536000"/>
          </a:xfrm>
          <a:prstGeom prst="rect">
            <a:avLst/>
          </a:prstGeom>
        </p:spPr>
        <p:txBody>
          <a:bodyPr vert="horz" lIns="0" tIns="0" rIns="0" bIns="0" rtlCol="0" anchor="t">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Consider:</a:t>
            </a:r>
            <a:endParaRPr lang="en-US"/>
          </a:p>
          <a:p>
            <a:pPr marL="342900" indent="-342900">
              <a:buFont typeface="Arial"/>
              <a:buChar char="•"/>
            </a:pPr>
            <a:r>
              <a:rPr lang="en-US"/>
              <a:t>How will you use the elements and artworld concepts to support the development of artistic and aesthetic knowledge, understanding and skills?</a:t>
            </a:r>
          </a:p>
          <a:p>
            <a:pPr marL="342900" indent="-342900">
              <a:buFont typeface="Arial"/>
              <a:buChar char="•"/>
            </a:pPr>
            <a:r>
              <a:rPr lang="en-AU"/>
              <a:t>How will you share your understanding of the elements and artworld concepts with colleagues?</a:t>
            </a:r>
          </a:p>
        </p:txBody>
      </p:sp>
      <p:sp>
        <p:nvSpPr>
          <p:cNvPr id="4" name="Slide Number Placeholder 3">
            <a:extLst>
              <a:ext uri="{FF2B5EF4-FFF2-40B4-BE49-F238E27FC236}">
                <a16:creationId xmlns:a16="http://schemas.microsoft.com/office/drawing/2014/main" id="{9E26C894-A144-9849-D595-3D5E0350FA77}"/>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25</a:t>
            </a:fld>
            <a:endParaRPr lang="en-AU"/>
          </a:p>
        </p:txBody>
      </p:sp>
    </p:spTree>
    <p:extLst>
      <p:ext uri="{BB962C8B-B14F-4D97-AF65-F5344CB8AC3E}">
        <p14:creationId xmlns:p14="http://schemas.microsoft.com/office/powerpoint/2010/main" val="422179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4FC161-4BB3-60B6-FB8D-E9A9E619CA57}"/>
              </a:ext>
            </a:extLst>
          </p:cNvPr>
          <p:cNvSpPr>
            <a:spLocks noGrp="1"/>
          </p:cNvSpPr>
          <p:nvPr>
            <p:ph type="ctrTitle"/>
          </p:nvPr>
        </p:nvSpPr>
        <p:spPr>
          <a:xfrm>
            <a:off x="583544" y="4089397"/>
            <a:ext cx="11291998" cy="800681"/>
          </a:xfrm>
        </p:spPr>
        <p:txBody>
          <a:bodyPr/>
          <a:lstStyle/>
          <a:p>
            <a:r>
              <a:rPr lang="en-US"/>
              <a:t>Contact us</a:t>
            </a:r>
            <a:endParaRPr lang="en-AU"/>
          </a:p>
        </p:txBody>
      </p:sp>
      <p:sp>
        <p:nvSpPr>
          <p:cNvPr id="17" name="Text Placeholder 16">
            <a:extLst>
              <a:ext uri="{FF2B5EF4-FFF2-40B4-BE49-F238E27FC236}">
                <a16:creationId xmlns:a16="http://schemas.microsoft.com/office/drawing/2014/main" id="{53A9BDEE-02EB-4EBF-2A84-074E7D8878C9}"/>
              </a:ext>
            </a:extLst>
          </p:cNvPr>
          <p:cNvSpPr>
            <a:spLocks noGrp="1"/>
          </p:cNvSpPr>
          <p:nvPr>
            <p:ph type="body" sz="quarter" idx="4294967295"/>
          </p:nvPr>
        </p:nvSpPr>
        <p:spPr>
          <a:xfrm>
            <a:off x="583544" y="4879266"/>
            <a:ext cx="7210425" cy="531813"/>
          </a:xfrm>
        </p:spPr>
        <p:txBody>
          <a:bodyPr/>
          <a:lstStyle/>
          <a:p>
            <a:r>
              <a:rPr lang="en-AU" sz="2800">
                <a:solidFill>
                  <a:schemeClr val="accent4"/>
                </a:solidFill>
                <a:latin typeface="+mj-lt"/>
              </a:rPr>
              <a:t>Primary Curriculum Statewide Staffroom</a:t>
            </a:r>
          </a:p>
        </p:txBody>
      </p:sp>
      <p:sp>
        <p:nvSpPr>
          <p:cNvPr id="16" name="Text Placeholder 15">
            <a:extLst>
              <a:ext uri="{FF2B5EF4-FFF2-40B4-BE49-F238E27FC236}">
                <a16:creationId xmlns:a16="http://schemas.microsoft.com/office/drawing/2014/main" id="{8C135A8B-C546-4129-197C-C4A2341AFF37}"/>
              </a:ext>
            </a:extLst>
          </p:cNvPr>
          <p:cNvSpPr>
            <a:spLocks noGrp="1"/>
          </p:cNvSpPr>
          <p:nvPr>
            <p:ph type="body" sz="quarter" idx="11"/>
          </p:nvPr>
        </p:nvSpPr>
        <p:spPr>
          <a:xfrm>
            <a:off x="583544" y="5679947"/>
            <a:ext cx="6108226" cy="472779"/>
          </a:xfrm>
        </p:spPr>
        <p:txBody>
          <a:bodyPr/>
          <a:lstStyle/>
          <a:p>
            <a:r>
              <a:rPr lang="en-AU" sz="2800">
                <a:solidFill>
                  <a:schemeClr val="bg1"/>
                </a:solidFill>
                <a:hlinkClick r:id="rId3">
                  <a:extLst>
                    <a:ext uri="{A12FA001-AC4F-418D-AE19-62706E023703}">
                      <ahyp:hlinkClr xmlns:ahyp="http://schemas.microsoft.com/office/drawing/2018/hyperlinkcolor" val="tx"/>
                    </a:ext>
                  </a:extLst>
                </a:hlinkClick>
              </a:rPr>
              <a:t>primarycurriculum@det.nsw.edu.au</a:t>
            </a:r>
            <a:endParaRPr lang="en-AU" sz="2800">
              <a:solidFill>
                <a:schemeClr val="bg1"/>
              </a:solidFill>
            </a:endParaRPr>
          </a:p>
        </p:txBody>
      </p:sp>
      <p:pic>
        <p:nvPicPr>
          <p:cNvPr id="18" name="Picture 17" descr="A QR code to the enrolment page to join the statewide staffroom.">
            <a:extLst>
              <a:ext uri="{FF2B5EF4-FFF2-40B4-BE49-F238E27FC236}">
                <a16:creationId xmlns:a16="http://schemas.microsoft.com/office/drawing/2014/main" id="{07F04B57-21FA-68C3-66E7-BE96041DBEAD}"/>
              </a:ext>
            </a:extLst>
          </p:cNvPr>
          <p:cNvPicPr>
            <a:picLocks noChangeAspect="1"/>
          </p:cNvPicPr>
          <p:nvPr/>
        </p:nvPicPr>
        <p:blipFill>
          <a:blip r:embed="rId4"/>
          <a:stretch>
            <a:fillRect/>
          </a:stretch>
        </p:blipFill>
        <p:spPr>
          <a:xfrm>
            <a:off x="8144223" y="2553312"/>
            <a:ext cx="3625598" cy="3599414"/>
          </a:xfrm>
          <a:prstGeom prst="rect">
            <a:avLst/>
          </a:prstGeom>
        </p:spPr>
      </p:pic>
    </p:spTree>
    <p:extLst>
      <p:ext uri="{BB962C8B-B14F-4D97-AF65-F5344CB8AC3E}">
        <p14:creationId xmlns:p14="http://schemas.microsoft.com/office/powerpoint/2010/main" val="282262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2">
                  <a:extLst>
                    <a:ext uri="{A12FA001-AC4F-418D-AE19-62706E023703}">
                      <ahyp:hlinkClr xmlns:ahyp="http://schemas.microsoft.com/office/drawing/2018/hyperlinkcolor" val="tx"/>
                    </a:ext>
                  </a:extLst>
                </a:hlinkClick>
              </a:rPr>
              <a:t>© State of New South Wales (Department of Education), 202</a:t>
            </a:r>
            <a:r>
              <a:rPr lang="en-AU" u="sng"/>
              <a:t>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Public Sans"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Public Sans"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Public Sans"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Public Sans" panose="020B0604020202020204" pitchFamily="34" charset="0"/>
              <a:buChar char="•"/>
            </a:pPr>
            <a:r>
              <a:rPr lang="en-AU" sz="120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17108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D0418-7BB8-5989-479B-3534AFE05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9E7D1-E9C2-60E7-33F7-76E5E6945BBC}"/>
              </a:ext>
            </a:extLst>
          </p:cNvPr>
          <p:cNvSpPr>
            <a:spLocks noGrp="1"/>
          </p:cNvSpPr>
          <p:nvPr>
            <p:ph type="title"/>
          </p:nvPr>
        </p:nvSpPr>
        <p:spPr>
          <a:xfrm>
            <a:off x="360000" y="360000"/>
            <a:ext cx="10764000" cy="545601"/>
          </a:xfrm>
        </p:spPr>
        <p:txBody>
          <a:bodyPr/>
          <a:lstStyle/>
          <a:p>
            <a:r>
              <a:rPr lang="en-AU"/>
              <a:t>Australian Professional Standards for Teachers</a:t>
            </a:r>
          </a:p>
        </p:txBody>
      </p:sp>
      <p:sp>
        <p:nvSpPr>
          <p:cNvPr id="7" name="Text Placeholder 6">
            <a:extLst>
              <a:ext uri="{FF2B5EF4-FFF2-40B4-BE49-F238E27FC236}">
                <a16:creationId xmlns:a16="http://schemas.microsoft.com/office/drawing/2014/main" id="{653C95D3-62C8-975F-6DFF-C42A06890BAD}"/>
              </a:ext>
            </a:extLst>
          </p:cNvPr>
          <p:cNvSpPr>
            <a:spLocks noGrp="1"/>
          </p:cNvSpPr>
          <p:nvPr>
            <p:ph type="body" sz="quarter" idx="18"/>
          </p:nvPr>
        </p:nvSpPr>
        <p:spPr/>
        <p:txBody>
          <a:bodyPr/>
          <a:lstStyle/>
          <a:p>
            <a:r>
              <a:rPr lang="en-AU"/>
              <a:t>Standard descriptors</a:t>
            </a:r>
          </a:p>
        </p:txBody>
      </p:sp>
      <p:grpSp>
        <p:nvGrpSpPr>
          <p:cNvPr id="4" name="Group 3">
            <a:extLst>
              <a:ext uri="{FF2B5EF4-FFF2-40B4-BE49-F238E27FC236}">
                <a16:creationId xmlns:a16="http://schemas.microsoft.com/office/drawing/2014/main" id="{C441C2B6-4E27-10B0-AED3-374EF1DD7211}"/>
              </a:ext>
              <a:ext uri="{C183D7F6-B498-43B3-948B-1728B52AA6E4}">
                <adec:decorative xmlns:adec="http://schemas.microsoft.com/office/drawing/2017/decorative" val="1"/>
              </a:ext>
            </a:extLst>
          </p:cNvPr>
          <p:cNvGrpSpPr/>
          <p:nvPr/>
        </p:nvGrpSpPr>
        <p:grpSpPr>
          <a:xfrm>
            <a:off x="353999" y="1480655"/>
            <a:ext cx="11484000" cy="4708778"/>
            <a:chOff x="353999" y="1480655"/>
            <a:chExt cx="11484000" cy="4708778"/>
          </a:xfrm>
        </p:grpSpPr>
        <p:sp>
          <p:nvSpPr>
            <p:cNvPr id="9" name="Rectangle: Rounded Corners 8">
              <a:extLst>
                <a:ext uri="{FF2B5EF4-FFF2-40B4-BE49-F238E27FC236}">
                  <a16:creationId xmlns:a16="http://schemas.microsoft.com/office/drawing/2014/main" id="{9D26D24E-A27C-858B-5A7F-A9B42F9941E2}"/>
                </a:ext>
              </a:extLst>
            </p:cNvPr>
            <p:cNvSpPr/>
            <p:nvPr/>
          </p:nvSpPr>
          <p:spPr>
            <a:xfrm>
              <a:off x="353999" y="1480655"/>
              <a:ext cx="11483999" cy="2279373"/>
            </a:xfrm>
            <a:prstGeom prst="roundRect">
              <a:avLst>
                <a:gd name="adj" fmla="val 74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FCC9C77B-1392-263C-EED5-E3E864BACFF7}"/>
                </a:ext>
              </a:extLst>
            </p:cNvPr>
            <p:cNvSpPr/>
            <p:nvPr/>
          </p:nvSpPr>
          <p:spPr>
            <a:xfrm>
              <a:off x="354000" y="3910060"/>
              <a:ext cx="11483999" cy="2279373"/>
            </a:xfrm>
            <a:prstGeom prst="roundRect">
              <a:avLst>
                <a:gd name="adj" fmla="val 744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Rectangle: Rounded Corners 12">
            <a:extLst>
              <a:ext uri="{FF2B5EF4-FFF2-40B4-BE49-F238E27FC236}">
                <a16:creationId xmlns:a16="http://schemas.microsoft.com/office/drawing/2014/main" id="{43FD1D91-5077-B31D-A509-1D205FE660FE}"/>
              </a:ext>
            </a:extLst>
          </p:cNvPr>
          <p:cNvSpPr/>
          <p:nvPr/>
        </p:nvSpPr>
        <p:spPr>
          <a:xfrm>
            <a:off x="559076" y="1719536"/>
            <a:ext cx="3810000" cy="17996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GB" sz="1800" b="1">
                <a:solidFill>
                  <a:srgbClr val="FFFFFF"/>
                </a:solidFill>
                <a:latin typeface="+mj-lt"/>
              </a:rPr>
              <a:t>6.2 </a:t>
            </a:r>
            <a:r>
              <a:rPr lang="en-US" sz="1800" b="1">
                <a:latin typeface="+mj-lt"/>
              </a:rPr>
              <a:t> – </a:t>
            </a:r>
            <a:r>
              <a:rPr lang="en-GB" sz="1800" b="1">
                <a:solidFill>
                  <a:srgbClr val="FFFFFF"/>
                </a:solidFill>
                <a:latin typeface="+mj-lt"/>
              </a:rPr>
              <a:t>Engage in professional learning and improve practice</a:t>
            </a:r>
            <a:endParaRPr lang="en-GB" sz="1800" b="1">
              <a:latin typeface="+mj-lt"/>
            </a:endParaRPr>
          </a:p>
        </p:txBody>
      </p:sp>
      <p:sp>
        <p:nvSpPr>
          <p:cNvPr id="15" name="Rectangle: Rounded Corners 14">
            <a:extLst>
              <a:ext uri="{FF2B5EF4-FFF2-40B4-BE49-F238E27FC236}">
                <a16:creationId xmlns:a16="http://schemas.microsoft.com/office/drawing/2014/main" id="{6154597D-CC56-8B3E-EF98-B5267886D090}"/>
              </a:ext>
            </a:extLst>
          </p:cNvPr>
          <p:cNvSpPr/>
          <p:nvPr/>
        </p:nvSpPr>
        <p:spPr>
          <a:xfrm>
            <a:off x="4708574" y="1719536"/>
            <a:ext cx="6789928" cy="1799617"/>
          </a:xfrm>
          <a:prstGeom prst="round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nSpc>
                <a:spcPct val="150000"/>
              </a:lnSpc>
              <a:spcAft>
                <a:spcPts val="1200"/>
              </a:spcAft>
            </a:pPr>
            <a:r>
              <a:rPr lang="en-US" sz="1800">
                <a:solidFill>
                  <a:srgbClr val="00296C"/>
                </a:solidFill>
                <a:cs typeface="Public Sans"/>
              </a:rPr>
              <a:t>6.2.2 – Participate in learning to update knowledge and practice, targeted to professional needs and school and/or system priorities.</a:t>
            </a:r>
            <a:endParaRPr lang="en-US" sz="1800">
              <a:solidFill>
                <a:srgbClr val="00296C"/>
              </a:solidFill>
            </a:endParaRPr>
          </a:p>
        </p:txBody>
      </p:sp>
      <p:sp>
        <p:nvSpPr>
          <p:cNvPr id="14" name="Rectangle: Rounded Corners 13">
            <a:extLst>
              <a:ext uri="{FF2B5EF4-FFF2-40B4-BE49-F238E27FC236}">
                <a16:creationId xmlns:a16="http://schemas.microsoft.com/office/drawing/2014/main" id="{1199F5D1-BA1B-AE23-3F2A-831F828BC1F9}"/>
              </a:ext>
            </a:extLst>
          </p:cNvPr>
          <p:cNvSpPr/>
          <p:nvPr/>
        </p:nvSpPr>
        <p:spPr>
          <a:xfrm>
            <a:off x="547707" y="4149939"/>
            <a:ext cx="3810000" cy="17996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mj-lt"/>
                <a:ea typeface="+mn-ea"/>
                <a:cs typeface="+mn-cs"/>
              </a:rPr>
              <a:t>6.3 – Engage with colleagues and improve practice</a:t>
            </a:r>
          </a:p>
        </p:txBody>
      </p:sp>
      <p:sp>
        <p:nvSpPr>
          <p:cNvPr id="16" name="Rectangle: Rounded Corners 15">
            <a:extLst>
              <a:ext uri="{FF2B5EF4-FFF2-40B4-BE49-F238E27FC236}">
                <a16:creationId xmlns:a16="http://schemas.microsoft.com/office/drawing/2014/main" id="{348A4381-97C9-7862-80C2-F296A295E0D0}"/>
              </a:ext>
            </a:extLst>
          </p:cNvPr>
          <p:cNvSpPr/>
          <p:nvPr/>
        </p:nvSpPr>
        <p:spPr>
          <a:xfrm>
            <a:off x="4708574" y="4149940"/>
            <a:ext cx="6789928" cy="1799616"/>
          </a:xfrm>
          <a:prstGeom prst="round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nSpc>
                <a:spcPct val="150000"/>
              </a:lnSpc>
              <a:spcAft>
                <a:spcPts val="1200"/>
              </a:spcAft>
            </a:pPr>
            <a:r>
              <a:rPr lang="en-US" sz="1800">
                <a:solidFill>
                  <a:srgbClr val="00296C"/>
                </a:solidFill>
                <a:cs typeface="Public Sans"/>
              </a:rPr>
              <a:t>6.3.2 – Contribute to collegial discussions and apply constructive feedback from colleagues to improve professional knowledge and practice</a:t>
            </a:r>
          </a:p>
        </p:txBody>
      </p:sp>
      <p:sp>
        <p:nvSpPr>
          <p:cNvPr id="6" name="Slide Number Placeholder 5">
            <a:extLst>
              <a:ext uri="{FF2B5EF4-FFF2-40B4-BE49-F238E27FC236}">
                <a16:creationId xmlns:a16="http://schemas.microsoft.com/office/drawing/2014/main" id="{E74EFB23-00F7-3C77-CF0E-24A3C21A99D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custDataLst>
      <p:tags r:id="rId1"/>
    </p:custDataLst>
    <p:extLst>
      <p:ext uri="{BB962C8B-B14F-4D97-AF65-F5344CB8AC3E}">
        <p14:creationId xmlns:p14="http://schemas.microsoft.com/office/powerpoint/2010/main" val="28067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6063D-DDDE-0090-7284-145F78C7F380}"/>
            </a:ext>
          </a:extLst>
        </p:cNvPr>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546A0556-EE17-6F87-E8A1-C83ACE4FF413}"/>
              </a:ext>
              <a:ext uri="{C183D7F6-B498-43B3-948B-1728B52AA6E4}">
                <adec:decorative xmlns:adec="http://schemas.microsoft.com/office/drawing/2017/decorative" val="1"/>
              </a:ext>
            </a:extLst>
          </p:cNvPr>
          <p:cNvSpPr/>
          <p:nvPr/>
        </p:nvSpPr>
        <p:spPr>
          <a:xfrm>
            <a:off x="443536" y="1508528"/>
            <a:ext cx="4104574" cy="2384828"/>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216000" tIns="45720" rIns="216000" bIns="45720" rtlCol="0" anchor="ctr" anchorCtr="1"/>
          <a:lstStyle/>
          <a:p>
            <a:pPr>
              <a:lnSpc>
                <a:spcPct val="150000"/>
              </a:lnSpc>
              <a:spcAft>
                <a:spcPts val="1200"/>
              </a:spcAft>
              <a:defRPr/>
            </a:pPr>
            <a:r>
              <a:rPr lang="en-AU" sz="2000" dirty="0">
                <a:solidFill>
                  <a:schemeClr val="bg1"/>
                </a:solidFill>
              </a:rPr>
              <a:t>We are learning to deepen our understanding of Creative arts K–6 syllabus content.</a:t>
            </a:r>
          </a:p>
        </p:txBody>
      </p:sp>
      <p:pic>
        <p:nvPicPr>
          <p:cNvPr id="35" name="Picture 2">
            <a:extLst>
              <a:ext uri="{FF2B5EF4-FFF2-40B4-BE49-F238E27FC236}">
                <a16:creationId xmlns:a16="http://schemas.microsoft.com/office/drawing/2014/main" id="{753B9469-0F59-7B54-D85A-8E44B3B0E6A1}"/>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0396" y="4696392"/>
            <a:ext cx="4310854" cy="178695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772E75D-37FE-1A8A-C23F-21954C5A4D8C}"/>
              </a:ext>
            </a:extLst>
          </p:cNvPr>
          <p:cNvSpPr>
            <a:spLocks noGrp="1"/>
          </p:cNvSpPr>
          <p:nvPr>
            <p:ph type="title"/>
          </p:nvPr>
        </p:nvSpPr>
        <p:spPr>
          <a:xfrm>
            <a:off x="205258" y="-820839"/>
            <a:ext cx="11446439" cy="554400"/>
          </a:xfrm>
        </p:spPr>
        <p:txBody>
          <a:bodyPr/>
          <a:lstStyle/>
          <a:p>
            <a:r>
              <a:rPr lang="en-US"/>
              <a:t>Learning intentions and success criteria</a:t>
            </a:r>
            <a:endParaRPr lang="en-AU"/>
          </a:p>
        </p:txBody>
      </p:sp>
      <p:sp>
        <p:nvSpPr>
          <p:cNvPr id="4" name="Title 4">
            <a:extLst>
              <a:ext uri="{FF2B5EF4-FFF2-40B4-BE49-F238E27FC236}">
                <a16:creationId xmlns:a16="http://schemas.microsoft.com/office/drawing/2014/main" id="{F10E9223-3780-B9B6-D197-FABE622F22A6}"/>
              </a:ext>
            </a:extLst>
          </p:cNvPr>
          <p:cNvSpPr txBox="1">
            <a:spLocks/>
          </p:cNvSpPr>
          <p:nvPr/>
        </p:nvSpPr>
        <p:spPr>
          <a:xfrm>
            <a:off x="205260" y="389051"/>
            <a:ext cx="4207714" cy="554400"/>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US">
                <a:cs typeface="Public Sans" panose="020B0604020202020204" pitchFamily="34" charset="0"/>
              </a:rPr>
              <a:t>Learning intention</a:t>
            </a:r>
            <a:endParaRPr lang="en-AU">
              <a:cs typeface="Public Sans" panose="020B0604020202020204" pitchFamily="34" charset="0"/>
            </a:endParaRPr>
          </a:p>
        </p:txBody>
      </p:sp>
      <p:sp>
        <p:nvSpPr>
          <p:cNvPr id="6" name="Title 4">
            <a:extLst>
              <a:ext uri="{FF2B5EF4-FFF2-40B4-BE49-F238E27FC236}">
                <a16:creationId xmlns:a16="http://schemas.microsoft.com/office/drawing/2014/main" id="{9363109A-EC22-351B-CF86-76B73982DD11}"/>
              </a:ext>
            </a:extLst>
          </p:cNvPr>
          <p:cNvSpPr txBox="1">
            <a:spLocks/>
          </p:cNvSpPr>
          <p:nvPr/>
        </p:nvSpPr>
        <p:spPr>
          <a:xfrm>
            <a:off x="5399998" y="389051"/>
            <a:ext cx="4207714" cy="554400"/>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r>
              <a:rPr lang="en-US">
                <a:cs typeface="Public Sans" panose="020B0604020202020204" pitchFamily="34" charset="0"/>
              </a:rPr>
              <a:t>Success criteria</a:t>
            </a:r>
            <a:endParaRPr lang="en-AU">
              <a:cs typeface="Public Sans" panose="020B0604020202020204" pitchFamily="34" charset="0"/>
            </a:endParaRPr>
          </a:p>
        </p:txBody>
      </p:sp>
      <p:sp>
        <p:nvSpPr>
          <p:cNvPr id="7" name="Text Placeholder 6">
            <a:extLst>
              <a:ext uri="{FF2B5EF4-FFF2-40B4-BE49-F238E27FC236}">
                <a16:creationId xmlns:a16="http://schemas.microsoft.com/office/drawing/2014/main" id="{E9911E53-E2BC-C10B-0F8A-CEAC8C26C76A}"/>
              </a:ext>
            </a:extLst>
          </p:cNvPr>
          <p:cNvSpPr>
            <a:spLocks noGrp="1"/>
          </p:cNvSpPr>
          <p:nvPr>
            <p:ph type="body" sz="quarter" idx="18"/>
          </p:nvPr>
        </p:nvSpPr>
        <p:spPr/>
        <p:txBody>
          <a:bodyPr/>
          <a:lstStyle/>
          <a:p>
            <a:r>
              <a:rPr lang="en-AU"/>
              <a:t>I will be successful if I can</a:t>
            </a:r>
          </a:p>
        </p:txBody>
      </p:sp>
      <p:grpSp>
        <p:nvGrpSpPr>
          <p:cNvPr id="11" name="Group 10" descr="describe how elements in the Creative Arts K–6 Syllabus contribute to building knowledge and skills.">
            <a:extLst>
              <a:ext uri="{FF2B5EF4-FFF2-40B4-BE49-F238E27FC236}">
                <a16:creationId xmlns:a16="http://schemas.microsoft.com/office/drawing/2014/main" id="{B0C88281-A8A5-DB1E-14B9-F94C010AE151}"/>
              </a:ext>
            </a:extLst>
          </p:cNvPr>
          <p:cNvGrpSpPr/>
          <p:nvPr/>
        </p:nvGrpSpPr>
        <p:grpSpPr>
          <a:xfrm>
            <a:off x="5399998" y="2216194"/>
            <a:ext cx="6381550" cy="969496"/>
            <a:chOff x="5413605" y="5405164"/>
            <a:chExt cx="6381550" cy="969496"/>
          </a:xfrm>
        </p:grpSpPr>
        <p:pic>
          <p:nvPicPr>
            <p:cNvPr id="31" name="Picture 30">
              <a:extLst>
                <a:ext uri="{FF2B5EF4-FFF2-40B4-BE49-F238E27FC236}">
                  <a16:creationId xmlns:a16="http://schemas.microsoft.com/office/drawing/2014/main" id="{7DFF1B4D-0E03-1B1B-D30C-403BE0B8E4D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13605" y="5405164"/>
              <a:ext cx="969496" cy="969496"/>
            </a:xfrm>
            <a:prstGeom prst="rect">
              <a:avLst/>
            </a:prstGeom>
          </p:spPr>
        </p:pic>
        <p:sp>
          <p:nvSpPr>
            <p:cNvPr id="26" name="TextBox 25">
              <a:extLst>
                <a:ext uri="{FF2B5EF4-FFF2-40B4-BE49-F238E27FC236}">
                  <a16:creationId xmlns:a16="http://schemas.microsoft.com/office/drawing/2014/main" id="{556F49F0-4935-C326-2DD0-C26C73DE4B85}"/>
                </a:ext>
              </a:extLst>
            </p:cNvPr>
            <p:cNvSpPr txBox="1"/>
            <p:nvPr/>
          </p:nvSpPr>
          <p:spPr>
            <a:xfrm>
              <a:off x="6723523" y="5429177"/>
              <a:ext cx="5071632" cy="921471"/>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4000"/>
                </a:lnSpc>
                <a:spcAft>
                  <a:spcPts val="1200"/>
                </a:spcAft>
                <a:defRPr/>
              </a:pPr>
              <a:r>
                <a:rPr lang="en-US" sz="1800" dirty="0">
                  <a:solidFill>
                    <a:srgbClr val="002664"/>
                  </a:solidFill>
                  <a:ea typeface="+mn-lt"/>
                  <a:cs typeface="Arial"/>
                </a:rPr>
                <a:t>describe how elements in the Creative Arts K–6 Syllabus contribute to building knowledge and skills.</a:t>
              </a:r>
              <a:endParaRPr lang="en-US" sz="1800" dirty="0">
                <a:solidFill>
                  <a:srgbClr val="002664"/>
                </a:solidFill>
                <a:cs typeface="Arial"/>
              </a:endParaRPr>
            </a:p>
          </p:txBody>
        </p:sp>
      </p:grpSp>
      <p:sp>
        <p:nvSpPr>
          <p:cNvPr id="17" name="Slide Number Placeholder 16">
            <a:extLst>
              <a:ext uri="{FF2B5EF4-FFF2-40B4-BE49-F238E27FC236}">
                <a16:creationId xmlns:a16="http://schemas.microsoft.com/office/drawing/2014/main" id="{AA5391FB-B4C1-8699-9B86-B42F1B4580D1}"/>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a:t>
            </a:fld>
            <a:endParaRPr lang="en-AU"/>
          </a:p>
        </p:txBody>
      </p:sp>
    </p:spTree>
    <p:custDataLst>
      <p:tags r:id="rId1"/>
    </p:custDataLst>
    <p:extLst>
      <p:ext uri="{BB962C8B-B14F-4D97-AF65-F5344CB8AC3E}">
        <p14:creationId xmlns:p14="http://schemas.microsoft.com/office/powerpoint/2010/main" val="324635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447572-711E-929B-5982-AF5D0FDD9DB9}"/>
              </a:ext>
            </a:extLst>
          </p:cNvPr>
          <p:cNvSpPr>
            <a:spLocks noGrp="1"/>
          </p:cNvSpPr>
          <p:nvPr>
            <p:ph type="title"/>
          </p:nvPr>
        </p:nvSpPr>
        <p:spPr>
          <a:xfrm>
            <a:off x="360000" y="360000"/>
            <a:ext cx="10080000" cy="573335"/>
          </a:xfrm>
        </p:spPr>
        <p:txBody>
          <a:bodyPr/>
          <a:lstStyle/>
          <a:p>
            <a:r>
              <a:rPr lang="en-AU" sz="3600" dirty="0">
                <a:solidFill>
                  <a:schemeClr val="accent1"/>
                </a:solidFill>
                <a:cs typeface="Arial"/>
              </a:rPr>
              <a:t>During this workshop we will:</a:t>
            </a:r>
            <a:r>
              <a:rPr lang="en-US" sz="3600" dirty="0">
                <a:solidFill>
                  <a:schemeClr val="accent1"/>
                </a:solidFill>
                <a:cs typeface="Arial"/>
              </a:rPr>
              <a:t>​</a:t>
            </a:r>
            <a:br>
              <a:rPr lang="en-AU" sz="3600" i="0" dirty="0">
                <a:solidFill>
                  <a:schemeClr val="accent1"/>
                </a:solidFill>
                <a:effectLst/>
                <a:cs typeface="Arial"/>
              </a:rPr>
            </a:br>
            <a:br>
              <a:rPr lang="en-AU" dirty="0"/>
            </a:br>
            <a:endParaRPr lang="en-AU" dirty="0"/>
          </a:p>
        </p:txBody>
      </p:sp>
      <p:pic>
        <p:nvPicPr>
          <p:cNvPr id="1032" name="Picture 8">
            <a:extLst>
              <a:ext uri="{FF2B5EF4-FFF2-40B4-BE49-F238E27FC236}">
                <a16:creationId xmlns:a16="http://schemas.microsoft.com/office/drawing/2014/main" id="{7E3561F0-BA7C-A9A6-A15C-03B0527D63FB}"/>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202" y="2406057"/>
            <a:ext cx="5250256" cy="37726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DFF5C9-D926-CD2B-D0F9-EEFBA86B0C32}"/>
              </a:ext>
            </a:extLst>
          </p:cNvPr>
          <p:cNvSpPr txBox="1"/>
          <p:nvPr/>
        </p:nvSpPr>
        <p:spPr>
          <a:xfrm>
            <a:off x="5771582" y="1732288"/>
            <a:ext cx="5588877" cy="35809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150000"/>
              </a:lnSpc>
              <a:spcAft>
                <a:spcPts val="1200"/>
              </a:spcAft>
              <a:buFont typeface="Arial" panose="020B0604020202020204" pitchFamily="34" charset="0"/>
              <a:buChar char="•"/>
              <a:defRPr/>
            </a:pPr>
            <a:r>
              <a:rPr lang="en-AU" sz="1800" dirty="0">
                <a:solidFill>
                  <a:schemeClr val="accent1"/>
                </a:solidFill>
                <a:cs typeface="Arial"/>
              </a:rPr>
              <a:t>explore how the elements and artworld concepts contribute to building knowledge, understanding and skills in creative arts K–6</a:t>
            </a:r>
          </a:p>
          <a:p>
            <a:pPr marL="285750" indent="-285750">
              <a:lnSpc>
                <a:spcPct val="150000"/>
              </a:lnSpc>
              <a:spcAft>
                <a:spcPts val="1200"/>
              </a:spcAft>
              <a:buFont typeface="Arial" panose="020B0604020202020204" pitchFamily="34" charset="0"/>
              <a:buChar char="•"/>
              <a:defRPr/>
            </a:pPr>
            <a:r>
              <a:rPr lang="en-AU" sz="1800" dirty="0">
                <a:solidFill>
                  <a:schemeClr val="accent1"/>
                </a:solidFill>
                <a:cs typeface="Arial"/>
              </a:rPr>
              <a:t>examine the elements of dance, drama, music and visual arts as outlined in the Creative Arts </a:t>
            </a:r>
            <a:br>
              <a:rPr lang="en-AU" sz="1800" dirty="0">
                <a:solidFill>
                  <a:schemeClr val="accent1"/>
                </a:solidFill>
                <a:cs typeface="Arial"/>
              </a:rPr>
            </a:br>
            <a:r>
              <a:rPr lang="en-AU" sz="1800" dirty="0">
                <a:solidFill>
                  <a:schemeClr val="accent1"/>
                </a:solidFill>
                <a:cs typeface="Arial"/>
              </a:rPr>
              <a:t>K–6 Syllabus (2024)</a:t>
            </a:r>
          </a:p>
          <a:p>
            <a:pPr marL="285750" indent="-285750">
              <a:lnSpc>
                <a:spcPct val="150000"/>
              </a:lnSpc>
              <a:spcAft>
                <a:spcPts val="1200"/>
              </a:spcAft>
              <a:buFont typeface="Arial" panose="020B0604020202020204" pitchFamily="34" charset="0"/>
              <a:buChar char="•"/>
              <a:defRPr/>
            </a:pPr>
            <a:r>
              <a:rPr lang="en-AU" sz="1800" dirty="0">
                <a:solidFill>
                  <a:schemeClr val="accent1"/>
                </a:solidFill>
                <a:cs typeface="Arial"/>
              </a:rPr>
              <a:t>explore the elements and artworld concepts in practice.</a:t>
            </a:r>
            <a:endParaRPr lang="en-AU" sz="1800" i="0" dirty="0">
              <a:solidFill>
                <a:schemeClr val="accent1"/>
              </a:solidFill>
              <a:effectLst/>
              <a:cs typeface="Arial" panose="020B0604020202020204" pitchFamily="34" charset="0"/>
            </a:endParaRPr>
          </a:p>
        </p:txBody>
      </p:sp>
      <p:sp>
        <p:nvSpPr>
          <p:cNvPr id="4" name="Slide Number Placeholder 3">
            <a:extLst>
              <a:ext uri="{FF2B5EF4-FFF2-40B4-BE49-F238E27FC236}">
                <a16:creationId xmlns:a16="http://schemas.microsoft.com/office/drawing/2014/main" id="{1150894B-34D3-62CB-067B-F5316E50FAD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2560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4C00A-B4F3-1FA8-7E9E-A1B88BCBB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F1D82-D603-3DD7-FB18-9EE2DAC636B3}"/>
              </a:ext>
            </a:extLst>
          </p:cNvPr>
          <p:cNvSpPr>
            <a:spLocks noGrp="1"/>
          </p:cNvSpPr>
          <p:nvPr>
            <p:ph type="title"/>
          </p:nvPr>
        </p:nvSpPr>
        <p:spPr/>
        <p:txBody>
          <a:bodyPr/>
          <a:lstStyle/>
          <a:p>
            <a:r>
              <a:rPr lang="en-US"/>
              <a:t>Syllabus organisation</a:t>
            </a:r>
          </a:p>
        </p:txBody>
      </p:sp>
      <p:pic>
        <p:nvPicPr>
          <p:cNvPr id="1028" name="Picture 4" descr="The organisation of Creative Arts K–6 ">
            <a:extLst>
              <a:ext uri="{FF2B5EF4-FFF2-40B4-BE49-F238E27FC236}">
                <a16:creationId xmlns:a16="http://schemas.microsoft.com/office/drawing/2014/main" id="{D57B8B74-E3C3-B03D-CBD0-B29BAAB6A8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538" y="786849"/>
            <a:ext cx="9713842" cy="60711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BC8C443C-546A-0FA7-6C81-5F3CEC01B45F}"/>
              </a:ext>
              <a:ext uri="{C183D7F6-B498-43B3-948B-1728B52AA6E4}">
                <adec:decorative xmlns:adec="http://schemas.microsoft.com/office/drawing/2017/decorative" val="1"/>
              </a:ext>
            </a:extLst>
          </p:cNvPr>
          <p:cNvCxnSpPr>
            <a:cxnSpLocks/>
          </p:cNvCxnSpPr>
          <p:nvPr/>
        </p:nvCxnSpPr>
        <p:spPr>
          <a:xfrm flipH="1">
            <a:off x="8753139" y="3398796"/>
            <a:ext cx="1432560" cy="0"/>
          </a:xfrm>
          <a:prstGeom prst="straightConnector1">
            <a:avLst/>
          </a:prstGeom>
          <a:ln w="2857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28F6D5AF-9A4D-E5AD-106D-A2484161AA1B}"/>
              </a:ext>
            </a:extLst>
          </p:cNvPr>
          <p:cNvSpPr txBox="1"/>
          <p:nvPr/>
        </p:nvSpPr>
        <p:spPr>
          <a:xfrm>
            <a:off x="10239621" y="3155907"/>
            <a:ext cx="1776671" cy="391884"/>
          </a:xfrm>
          <a:prstGeom prst="rect">
            <a:avLst/>
          </a:prstGeom>
          <a:noFill/>
        </p:spPr>
        <p:txBody>
          <a:bodyPr wrap="square" lIns="0" tIns="0" rIns="0" bIns="0" rtlCol="0" anchor="t">
            <a:noAutofit/>
          </a:bodyPr>
          <a:lstStyle/>
          <a:p>
            <a:pPr algn="l">
              <a:lnSpc>
                <a:spcPct val="150000"/>
              </a:lnSpc>
              <a:spcAft>
                <a:spcPts val="1200"/>
              </a:spcAft>
            </a:pPr>
            <a:r>
              <a:rPr lang="en-AU" sz="1800">
                <a:solidFill>
                  <a:schemeClr val="accent1"/>
                </a:solidFill>
                <a:cs typeface="Arial"/>
              </a:rPr>
              <a:t>Focus areas</a:t>
            </a:r>
          </a:p>
        </p:txBody>
      </p:sp>
      <p:cxnSp>
        <p:nvCxnSpPr>
          <p:cNvPr id="13" name="Straight Arrow Connector 12">
            <a:extLst>
              <a:ext uri="{FF2B5EF4-FFF2-40B4-BE49-F238E27FC236}">
                <a16:creationId xmlns:a16="http://schemas.microsoft.com/office/drawing/2014/main" id="{237D7C4F-1B57-BE97-FCC4-0B904D143DFA}"/>
              </a:ext>
              <a:ext uri="{C183D7F6-B498-43B3-948B-1728B52AA6E4}">
                <adec:decorative xmlns:adec="http://schemas.microsoft.com/office/drawing/2017/decorative" val="1"/>
              </a:ext>
            </a:extLst>
          </p:cNvPr>
          <p:cNvCxnSpPr>
            <a:cxnSpLocks/>
          </p:cNvCxnSpPr>
          <p:nvPr/>
        </p:nvCxnSpPr>
        <p:spPr>
          <a:xfrm flipH="1">
            <a:off x="8801665" y="4577315"/>
            <a:ext cx="1354718" cy="0"/>
          </a:xfrm>
          <a:prstGeom prst="straightConnector1">
            <a:avLst/>
          </a:prstGeom>
          <a:ln w="2857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D27D6E28-DAA1-B1D3-51D9-5FD5D4A7C570}"/>
              </a:ext>
            </a:extLst>
          </p:cNvPr>
          <p:cNvSpPr txBox="1"/>
          <p:nvPr/>
        </p:nvSpPr>
        <p:spPr>
          <a:xfrm>
            <a:off x="10239621" y="3755692"/>
            <a:ext cx="1776671" cy="1643245"/>
          </a:xfrm>
          <a:prstGeom prst="rect">
            <a:avLst/>
          </a:prstGeom>
          <a:noFill/>
        </p:spPr>
        <p:txBody>
          <a:bodyPr wrap="square" lIns="0" tIns="0" rIns="0" bIns="0" rtlCol="0" anchor="t">
            <a:noAutofit/>
          </a:bodyPr>
          <a:lstStyle/>
          <a:p>
            <a:pPr>
              <a:lnSpc>
                <a:spcPct val="150000"/>
              </a:lnSpc>
              <a:spcAft>
                <a:spcPts val="1200"/>
              </a:spcAft>
            </a:pPr>
            <a:r>
              <a:rPr lang="en-AU" sz="1800">
                <a:solidFill>
                  <a:schemeClr val="accent1"/>
                </a:solidFill>
                <a:cs typeface="Arial"/>
              </a:rPr>
              <a:t>Content groups that highlight the essential arts practices</a:t>
            </a:r>
          </a:p>
        </p:txBody>
      </p:sp>
      <p:sp>
        <p:nvSpPr>
          <p:cNvPr id="9" name="Rectangle: Rounded Corners 8">
            <a:extLst>
              <a:ext uri="{FF2B5EF4-FFF2-40B4-BE49-F238E27FC236}">
                <a16:creationId xmlns:a16="http://schemas.microsoft.com/office/drawing/2014/main" id="{92EA9869-5C5F-E6EF-6D9F-CD81AA5D2A9A}"/>
              </a:ext>
              <a:ext uri="{C183D7F6-B498-43B3-948B-1728B52AA6E4}">
                <adec:decorative xmlns:adec="http://schemas.microsoft.com/office/drawing/2017/decorative" val="1"/>
              </a:ext>
            </a:extLst>
          </p:cNvPr>
          <p:cNvSpPr/>
          <p:nvPr/>
        </p:nvSpPr>
        <p:spPr>
          <a:xfrm>
            <a:off x="1270299" y="3196545"/>
            <a:ext cx="7482839" cy="391884"/>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800">
              <a:solidFill>
                <a:schemeClr val="tx1"/>
              </a:solidFill>
            </a:endParaRPr>
          </a:p>
        </p:txBody>
      </p:sp>
      <p:sp>
        <p:nvSpPr>
          <p:cNvPr id="8" name="Rectangle: Rounded Corners 7">
            <a:extLst>
              <a:ext uri="{FF2B5EF4-FFF2-40B4-BE49-F238E27FC236}">
                <a16:creationId xmlns:a16="http://schemas.microsoft.com/office/drawing/2014/main" id="{C4AB661E-F444-6DD5-3DBF-97E74A97B88F}"/>
              </a:ext>
              <a:ext uri="{C183D7F6-B498-43B3-948B-1728B52AA6E4}">
                <adec:decorative xmlns:adec="http://schemas.microsoft.com/office/drawing/2017/decorative" val="1"/>
              </a:ext>
            </a:extLst>
          </p:cNvPr>
          <p:cNvSpPr/>
          <p:nvPr/>
        </p:nvSpPr>
        <p:spPr>
          <a:xfrm>
            <a:off x="1270299" y="3755693"/>
            <a:ext cx="7482840" cy="1558586"/>
          </a:xfrm>
          <a:prstGeom prst="roundRect">
            <a:avLst>
              <a:gd name="adj" fmla="val 3832"/>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800">
              <a:solidFill>
                <a:schemeClr val="tx1"/>
              </a:solidFill>
            </a:endParaRPr>
          </a:p>
        </p:txBody>
      </p:sp>
      <p:sp>
        <p:nvSpPr>
          <p:cNvPr id="5" name="Slide Number Placeholder 4">
            <a:extLst>
              <a:ext uri="{FF2B5EF4-FFF2-40B4-BE49-F238E27FC236}">
                <a16:creationId xmlns:a16="http://schemas.microsoft.com/office/drawing/2014/main" id="{84E562D5-C209-4132-B029-6216CC0BF0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961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3" grpId="0"/>
      <p:bldP spid="23" grpId="1"/>
      <p:bldP spid="9" grpId="0" animBg="1"/>
      <p:bldP spid="9"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0EFB2-57B9-E9C9-7B2E-A259CB5BB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9469A-3C1B-A32C-4206-1BFA64E00996}"/>
              </a:ext>
            </a:extLst>
          </p:cNvPr>
          <p:cNvSpPr>
            <a:spLocks noGrp="1"/>
          </p:cNvSpPr>
          <p:nvPr>
            <p:ph type="title"/>
          </p:nvPr>
        </p:nvSpPr>
        <p:spPr>
          <a:xfrm>
            <a:off x="360000" y="360000"/>
            <a:ext cx="10080000" cy="1008000"/>
          </a:xfrm>
        </p:spPr>
        <p:txBody>
          <a:bodyPr/>
          <a:lstStyle/>
          <a:p>
            <a:r>
              <a:rPr lang="en-GB"/>
              <a:t>The elements</a:t>
            </a:r>
            <a:endParaRPr lang="en-AU"/>
          </a:p>
        </p:txBody>
      </p:sp>
      <p:grpSp>
        <p:nvGrpSpPr>
          <p:cNvPr id="42" name="Group 41" descr="A diagram identifying the focus areas of creative arts including dance, drama, music and visual arts.">
            <a:extLst>
              <a:ext uri="{FF2B5EF4-FFF2-40B4-BE49-F238E27FC236}">
                <a16:creationId xmlns:a16="http://schemas.microsoft.com/office/drawing/2014/main" id="{3AD119D3-3B98-338D-5860-C6851BEBC669}"/>
              </a:ext>
            </a:extLst>
          </p:cNvPr>
          <p:cNvGrpSpPr/>
          <p:nvPr/>
        </p:nvGrpSpPr>
        <p:grpSpPr>
          <a:xfrm>
            <a:off x="1504725" y="1736521"/>
            <a:ext cx="3973755" cy="3950803"/>
            <a:chOff x="4122811" y="1911096"/>
            <a:chExt cx="3973755" cy="3950803"/>
          </a:xfrm>
        </p:grpSpPr>
        <p:grpSp>
          <p:nvGrpSpPr>
            <p:cNvPr id="22" name="Group 21">
              <a:extLst>
                <a:ext uri="{FF2B5EF4-FFF2-40B4-BE49-F238E27FC236}">
                  <a16:creationId xmlns:a16="http://schemas.microsoft.com/office/drawing/2014/main" id="{AE377E3D-C083-BDE4-EDC8-27BE2162A99C}"/>
                </a:ext>
              </a:extLst>
            </p:cNvPr>
            <p:cNvGrpSpPr/>
            <p:nvPr/>
          </p:nvGrpSpPr>
          <p:grpSpPr>
            <a:xfrm>
              <a:off x="4123944" y="1911096"/>
              <a:ext cx="1819656" cy="1817893"/>
              <a:chOff x="4123944" y="1911096"/>
              <a:chExt cx="1819656" cy="1817893"/>
            </a:xfrm>
          </p:grpSpPr>
          <p:sp>
            <p:nvSpPr>
              <p:cNvPr id="18" name="Freeform: Shape 17">
                <a:extLst>
                  <a:ext uri="{FF2B5EF4-FFF2-40B4-BE49-F238E27FC236}">
                    <a16:creationId xmlns:a16="http://schemas.microsoft.com/office/drawing/2014/main" id="{C655440F-FD65-A35D-F965-825CB021F72A}"/>
                  </a:ext>
                </a:extLst>
              </p:cNvPr>
              <p:cNvSpPr/>
              <p:nvPr/>
            </p:nvSpPr>
            <p:spPr>
              <a:xfrm>
                <a:off x="4128722" y="1914159"/>
                <a:ext cx="1814830" cy="1814830"/>
              </a:xfrm>
              <a:custGeom>
                <a:avLst/>
                <a:gdLst>
                  <a:gd name="connsiteX0" fmla="*/ 0 w 1814830"/>
                  <a:gd name="connsiteY0" fmla="*/ 302478 h 1814830"/>
                  <a:gd name="connsiteX1" fmla="*/ 302478 w 1814830"/>
                  <a:gd name="connsiteY1" fmla="*/ 0 h 1814830"/>
                  <a:gd name="connsiteX2" fmla="*/ 1512352 w 1814830"/>
                  <a:gd name="connsiteY2" fmla="*/ 0 h 1814830"/>
                  <a:gd name="connsiteX3" fmla="*/ 1814830 w 1814830"/>
                  <a:gd name="connsiteY3" fmla="*/ 302478 h 1814830"/>
                  <a:gd name="connsiteX4" fmla="*/ 1814830 w 1814830"/>
                  <a:gd name="connsiteY4" fmla="*/ 1512352 h 1814830"/>
                  <a:gd name="connsiteX5" fmla="*/ 1512352 w 1814830"/>
                  <a:gd name="connsiteY5" fmla="*/ 1814830 h 1814830"/>
                  <a:gd name="connsiteX6" fmla="*/ 302478 w 1814830"/>
                  <a:gd name="connsiteY6" fmla="*/ 1814830 h 1814830"/>
                  <a:gd name="connsiteX7" fmla="*/ 0 w 1814830"/>
                  <a:gd name="connsiteY7" fmla="*/ 1512352 h 1814830"/>
                  <a:gd name="connsiteX8" fmla="*/ 0 w 1814830"/>
                  <a:gd name="connsiteY8" fmla="*/ 302478 h 181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830" h="1814830">
                    <a:moveTo>
                      <a:pt x="0" y="302478"/>
                    </a:moveTo>
                    <a:cubicBezTo>
                      <a:pt x="0" y="135424"/>
                      <a:pt x="135424" y="0"/>
                      <a:pt x="302478" y="0"/>
                    </a:cubicBezTo>
                    <a:lnTo>
                      <a:pt x="1512352" y="0"/>
                    </a:lnTo>
                    <a:cubicBezTo>
                      <a:pt x="1679406" y="0"/>
                      <a:pt x="1814830" y="135424"/>
                      <a:pt x="1814830" y="302478"/>
                    </a:cubicBezTo>
                    <a:lnTo>
                      <a:pt x="1814830" y="1512352"/>
                    </a:lnTo>
                    <a:cubicBezTo>
                      <a:pt x="1814830" y="1679406"/>
                      <a:pt x="1679406" y="1814830"/>
                      <a:pt x="1512352" y="1814830"/>
                    </a:cubicBezTo>
                    <a:lnTo>
                      <a:pt x="302478" y="1814830"/>
                    </a:lnTo>
                    <a:cubicBezTo>
                      <a:pt x="135424" y="1814830"/>
                      <a:pt x="0" y="1679406"/>
                      <a:pt x="0" y="1512352"/>
                    </a:cubicBezTo>
                    <a:lnTo>
                      <a:pt x="0" y="302478"/>
                    </a:lnTo>
                    <a:close/>
                  </a:path>
                </a:pathLst>
              </a:custGeom>
              <a:solidFill>
                <a:schemeClr val="accent1"/>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60983" tIns="160983" rIns="160983" bIns="160983" numCol="1" spcCol="1270" anchor="ctr" anchorCtr="0">
                <a:noAutofit/>
              </a:bodyPr>
              <a:lstStyle/>
              <a:p>
                <a:pPr marL="0" lvl="0" indent="0" algn="ctr" defTabSz="844550">
                  <a:lnSpc>
                    <a:spcPct val="90000"/>
                  </a:lnSpc>
                  <a:spcBef>
                    <a:spcPct val="0"/>
                  </a:spcBef>
                  <a:spcAft>
                    <a:spcPct val="35000"/>
                  </a:spcAft>
                  <a:buNone/>
                </a:pPr>
                <a:r>
                  <a:rPr lang="en-AU" sz="1900" kern="1200" dirty="0">
                    <a:solidFill>
                      <a:srgbClr val="FFFFFF"/>
                    </a:solidFill>
                    <a:latin typeface="Public Sans Light"/>
                    <a:ea typeface="+mn-ea"/>
                    <a:cs typeface="+mn-cs"/>
                  </a:rPr>
                  <a:t>Dance</a:t>
                </a:r>
              </a:p>
            </p:txBody>
          </p:sp>
          <p:sp>
            <p:nvSpPr>
              <p:cNvPr id="14" name="Rectangle: Rounded Corners 13">
                <a:extLst>
                  <a:ext uri="{FF2B5EF4-FFF2-40B4-BE49-F238E27FC236}">
                    <a16:creationId xmlns:a16="http://schemas.microsoft.com/office/drawing/2014/main" id="{80F18276-C581-4DB4-19B8-066CBB39C42C}"/>
                  </a:ext>
                </a:extLst>
              </p:cNvPr>
              <p:cNvSpPr/>
              <p:nvPr/>
            </p:nvSpPr>
            <p:spPr>
              <a:xfrm>
                <a:off x="4123944" y="1911096"/>
                <a:ext cx="1819656" cy="1801368"/>
              </a:xfrm>
              <a:prstGeom prst="roundRect">
                <a:avLst/>
              </a:prstGeom>
              <a:noFill/>
              <a:ln w="571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tx2">
                        <a:lumMod val="60000"/>
                        <a:lumOff val="40000"/>
                      </a:schemeClr>
                    </a:solidFill>
                  </a:ln>
                </a:endParaRPr>
              </a:p>
            </p:txBody>
          </p:sp>
        </p:grpSp>
        <p:grpSp>
          <p:nvGrpSpPr>
            <p:cNvPr id="23" name="Group 22">
              <a:extLst>
                <a:ext uri="{FF2B5EF4-FFF2-40B4-BE49-F238E27FC236}">
                  <a16:creationId xmlns:a16="http://schemas.microsoft.com/office/drawing/2014/main" id="{B748D89E-3326-372D-5265-7E0FA0C82E6B}"/>
                </a:ext>
              </a:extLst>
            </p:cNvPr>
            <p:cNvGrpSpPr/>
            <p:nvPr/>
          </p:nvGrpSpPr>
          <p:grpSpPr>
            <a:xfrm>
              <a:off x="6276910" y="1920345"/>
              <a:ext cx="1819656" cy="1821475"/>
              <a:chOff x="6276910" y="1920345"/>
              <a:chExt cx="1819656" cy="1821475"/>
            </a:xfrm>
          </p:grpSpPr>
          <p:sp>
            <p:nvSpPr>
              <p:cNvPr id="19" name="Freeform: Shape 18">
                <a:extLst>
                  <a:ext uri="{FF2B5EF4-FFF2-40B4-BE49-F238E27FC236}">
                    <a16:creationId xmlns:a16="http://schemas.microsoft.com/office/drawing/2014/main" id="{E6E5890A-C45E-68EF-66B2-356BDD374A3B}"/>
                  </a:ext>
                </a:extLst>
              </p:cNvPr>
              <p:cNvSpPr/>
              <p:nvPr/>
            </p:nvSpPr>
            <p:spPr>
              <a:xfrm>
                <a:off x="6281728" y="1926990"/>
                <a:ext cx="1814830" cy="1814830"/>
              </a:xfrm>
              <a:custGeom>
                <a:avLst/>
                <a:gdLst>
                  <a:gd name="connsiteX0" fmla="*/ 0 w 1814830"/>
                  <a:gd name="connsiteY0" fmla="*/ 302478 h 1814830"/>
                  <a:gd name="connsiteX1" fmla="*/ 302478 w 1814830"/>
                  <a:gd name="connsiteY1" fmla="*/ 0 h 1814830"/>
                  <a:gd name="connsiteX2" fmla="*/ 1512352 w 1814830"/>
                  <a:gd name="connsiteY2" fmla="*/ 0 h 1814830"/>
                  <a:gd name="connsiteX3" fmla="*/ 1814830 w 1814830"/>
                  <a:gd name="connsiteY3" fmla="*/ 302478 h 1814830"/>
                  <a:gd name="connsiteX4" fmla="*/ 1814830 w 1814830"/>
                  <a:gd name="connsiteY4" fmla="*/ 1512352 h 1814830"/>
                  <a:gd name="connsiteX5" fmla="*/ 1512352 w 1814830"/>
                  <a:gd name="connsiteY5" fmla="*/ 1814830 h 1814830"/>
                  <a:gd name="connsiteX6" fmla="*/ 302478 w 1814830"/>
                  <a:gd name="connsiteY6" fmla="*/ 1814830 h 1814830"/>
                  <a:gd name="connsiteX7" fmla="*/ 0 w 1814830"/>
                  <a:gd name="connsiteY7" fmla="*/ 1512352 h 1814830"/>
                  <a:gd name="connsiteX8" fmla="*/ 0 w 1814830"/>
                  <a:gd name="connsiteY8" fmla="*/ 302478 h 181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830" h="1814830">
                    <a:moveTo>
                      <a:pt x="0" y="302478"/>
                    </a:moveTo>
                    <a:cubicBezTo>
                      <a:pt x="0" y="135424"/>
                      <a:pt x="135424" y="0"/>
                      <a:pt x="302478" y="0"/>
                    </a:cubicBezTo>
                    <a:lnTo>
                      <a:pt x="1512352" y="0"/>
                    </a:lnTo>
                    <a:cubicBezTo>
                      <a:pt x="1679406" y="0"/>
                      <a:pt x="1814830" y="135424"/>
                      <a:pt x="1814830" y="302478"/>
                    </a:cubicBezTo>
                    <a:lnTo>
                      <a:pt x="1814830" y="1512352"/>
                    </a:lnTo>
                    <a:cubicBezTo>
                      <a:pt x="1814830" y="1679406"/>
                      <a:pt x="1679406" y="1814830"/>
                      <a:pt x="1512352" y="1814830"/>
                    </a:cubicBezTo>
                    <a:lnTo>
                      <a:pt x="302478" y="1814830"/>
                    </a:lnTo>
                    <a:cubicBezTo>
                      <a:pt x="135424" y="1814830"/>
                      <a:pt x="0" y="1679406"/>
                      <a:pt x="0" y="1512352"/>
                    </a:cubicBezTo>
                    <a:lnTo>
                      <a:pt x="0" y="302478"/>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603" tIns="168603" rIns="168603" bIns="168603" numCol="1" spcCol="1270" anchor="ctr" anchorCtr="0">
                <a:noAutofit/>
              </a:bodyPr>
              <a:lstStyle/>
              <a:p>
                <a:pPr marL="0" lvl="0" indent="0" algn="ctr" defTabSz="933450">
                  <a:lnSpc>
                    <a:spcPct val="90000"/>
                  </a:lnSpc>
                  <a:spcBef>
                    <a:spcPct val="0"/>
                  </a:spcBef>
                  <a:spcAft>
                    <a:spcPct val="35000"/>
                  </a:spcAft>
                  <a:buNone/>
                </a:pPr>
                <a:r>
                  <a:rPr lang="en-AU" sz="2100" dirty="0"/>
                  <a:t>Drama</a:t>
                </a:r>
                <a:endParaRPr lang="en-AU" sz="2100" kern="1200" dirty="0"/>
              </a:p>
            </p:txBody>
          </p:sp>
          <p:sp>
            <p:nvSpPr>
              <p:cNvPr id="15" name="Rectangle: Rounded Corners 14">
                <a:extLst>
                  <a:ext uri="{FF2B5EF4-FFF2-40B4-BE49-F238E27FC236}">
                    <a16:creationId xmlns:a16="http://schemas.microsoft.com/office/drawing/2014/main" id="{31C9CF80-9448-8794-DA83-4C326E26B7BD}"/>
                  </a:ext>
                </a:extLst>
              </p:cNvPr>
              <p:cNvSpPr/>
              <p:nvPr/>
            </p:nvSpPr>
            <p:spPr>
              <a:xfrm>
                <a:off x="6276910" y="1920345"/>
                <a:ext cx="1819656" cy="1801368"/>
              </a:xfrm>
              <a:prstGeom prst="roundRect">
                <a:avLst/>
              </a:prstGeom>
              <a:noFill/>
              <a:ln w="571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tx2">
                        <a:lumMod val="60000"/>
                        <a:lumOff val="40000"/>
                      </a:schemeClr>
                    </a:solidFill>
                  </a:ln>
                </a:endParaRPr>
              </a:p>
            </p:txBody>
          </p:sp>
        </p:grpSp>
        <p:grpSp>
          <p:nvGrpSpPr>
            <p:cNvPr id="24" name="Group 23">
              <a:extLst>
                <a:ext uri="{FF2B5EF4-FFF2-40B4-BE49-F238E27FC236}">
                  <a16:creationId xmlns:a16="http://schemas.microsoft.com/office/drawing/2014/main" id="{2CF7483D-058A-8DE5-F087-EEDACFAFF946}"/>
                </a:ext>
              </a:extLst>
            </p:cNvPr>
            <p:cNvGrpSpPr/>
            <p:nvPr/>
          </p:nvGrpSpPr>
          <p:grpSpPr>
            <a:xfrm>
              <a:off x="4122811" y="4046585"/>
              <a:ext cx="1820741" cy="1815314"/>
              <a:chOff x="4122811" y="4046585"/>
              <a:chExt cx="1820741" cy="1815314"/>
            </a:xfrm>
          </p:grpSpPr>
          <p:sp>
            <p:nvSpPr>
              <p:cNvPr id="20" name="Freeform: Shape 19">
                <a:extLst>
                  <a:ext uri="{FF2B5EF4-FFF2-40B4-BE49-F238E27FC236}">
                    <a16:creationId xmlns:a16="http://schemas.microsoft.com/office/drawing/2014/main" id="{98A30DD9-84F4-58ED-E574-6FC6DB9EB565}"/>
                  </a:ext>
                </a:extLst>
              </p:cNvPr>
              <p:cNvSpPr/>
              <p:nvPr/>
            </p:nvSpPr>
            <p:spPr>
              <a:xfrm>
                <a:off x="4128722" y="4046585"/>
                <a:ext cx="1814830" cy="1814830"/>
              </a:xfrm>
              <a:custGeom>
                <a:avLst/>
                <a:gdLst>
                  <a:gd name="connsiteX0" fmla="*/ 0 w 1814830"/>
                  <a:gd name="connsiteY0" fmla="*/ 302478 h 1814830"/>
                  <a:gd name="connsiteX1" fmla="*/ 302478 w 1814830"/>
                  <a:gd name="connsiteY1" fmla="*/ 0 h 1814830"/>
                  <a:gd name="connsiteX2" fmla="*/ 1512352 w 1814830"/>
                  <a:gd name="connsiteY2" fmla="*/ 0 h 1814830"/>
                  <a:gd name="connsiteX3" fmla="*/ 1814830 w 1814830"/>
                  <a:gd name="connsiteY3" fmla="*/ 302478 h 1814830"/>
                  <a:gd name="connsiteX4" fmla="*/ 1814830 w 1814830"/>
                  <a:gd name="connsiteY4" fmla="*/ 1512352 h 1814830"/>
                  <a:gd name="connsiteX5" fmla="*/ 1512352 w 1814830"/>
                  <a:gd name="connsiteY5" fmla="*/ 1814830 h 1814830"/>
                  <a:gd name="connsiteX6" fmla="*/ 302478 w 1814830"/>
                  <a:gd name="connsiteY6" fmla="*/ 1814830 h 1814830"/>
                  <a:gd name="connsiteX7" fmla="*/ 0 w 1814830"/>
                  <a:gd name="connsiteY7" fmla="*/ 1512352 h 1814830"/>
                  <a:gd name="connsiteX8" fmla="*/ 0 w 1814830"/>
                  <a:gd name="connsiteY8" fmla="*/ 302478 h 181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830" h="1814830">
                    <a:moveTo>
                      <a:pt x="0" y="302478"/>
                    </a:moveTo>
                    <a:cubicBezTo>
                      <a:pt x="0" y="135424"/>
                      <a:pt x="135424" y="0"/>
                      <a:pt x="302478" y="0"/>
                    </a:cubicBezTo>
                    <a:lnTo>
                      <a:pt x="1512352" y="0"/>
                    </a:lnTo>
                    <a:cubicBezTo>
                      <a:pt x="1679406" y="0"/>
                      <a:pt x="1814830" y="135424"/>
                      <a:pt x="1814830" y="302478"/>
                    </a:cubicBezTo>
                    <a:lnTo>
                      <a:pt x="1814830" y="1512352"/>
                    </a:lnTo>
                    <a:cubicBezTo>
                      <a:pt x="1814830" y="1679406"/>
                      <a:pt x="1679406" y="1814830"/>
                      <a:pt x="1512352" y="1814830"/>
                    </a:cubicBezTo>
                    <a:lnTo>
                      <a:pt x="302478" y="1814830"/>
                    </a:lnTo>
                    <a:cubicBezTo>
                      <a:pt x="135424" y="1814830"/>
                      <a:pt x="0" y="1679406"/>
                      <a:pt x="0" y="1512352"/>
                    </a:cubicBezTo>
                    <a:lnTo>
                      <a:pt x="0" y="302478"/>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8603" tIns="168603" rIns="168603" bIns="168603" numCol="1" spcCol="1270" anchor="ctr" anchorCtr="0">
                <a:noAutofit/>
              </a:bodyPr>
              <a:lstStyle/>
              <a:p>
                <a:pPr marL="0" lvl="0" indent="0" algn="ctr" defTabSz="933450">
                  <a:lnSpc>
                    <a:spcPct val="90000"/>
                  </a:lnSpc>
                  <a:spcBef>
                    <a:spcPct val="0"/>
                  </a:spcBef>
                  <a:spcAft>
                    <a:spcPct val="35000"/>
                  </a:spcAft>
                  <a:buNone/>
                </a:pPr>
                <a:r>
                  <a:rPr lang="en-AU" sz="2100" kern="1200" dirty="0"/>
                  <a:t>Music</a:t>
                </a:r>
              </a:p>
            </p:txBody>
          </p:sp>
          <p:sp>
            <p:nvSpPr>
              <p:cNvPr id="16" name="Rectangle: Rounded Corners 15">
                <a:extLst>
                  <a:ext uri="{FF2B5EF4-FFF2-40B4-BE49-F238E27FC236}">
                    <a16:creationId xmlns:a16="http://schemas.microsoft.com/office/drawing/2014/main" id="{01AF8C27-8912-9C4C-8894-ADE4FFC04869}"/>
                  </a:ext>
                </a:extLst>
              </p:cNvPr>
              <p:cNvSpPr/>
              <p:nvPr/>
            </p:nvSpPr>
            <p:spPr>
              <a:xfrm>
                <a:off x="4122811" y="4060531"/>
                <a:ext cx="1819656" cy="1801368"/>
              </a:xfrm>
              <a:prstGeom prst="roundRect">
                <a:avLst/>
              </a:prstGeom>
              <a:noFill/>
              <a:ln w="571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tx2">
                        <a:lumMod val="60000"/>
                        <a:lumOff val="40000"/>
                      </a:schemeClr>
                    </a:solidFill>
                  </a:ln>
                </a:endParaRPr>
              </a:p>
            </p:txBody>
          </p:sp>
        </p:grpSp>
        <p:grpSp>
          <p:nvGrpSpPr>
            <p:cNvPr id="25" name="Group 24">
              <a:extLst>
                <a:ext uri="{FF2B5EF4-FFF2-40B4-BE49-F238E27FC236}">
                  <a16:creationId xmlns:a16="http://schemas.microsoft.com/office/drawing/2014/main" id="{09CEF2AA-B094-53DA-81B0-1191EFF65FFA}"/>
                </a:ext>
              </a:extLst>
            </p:cNvPr>
            <p:cNvGrpSpPr/>
            <p:nvPr/>
          </p:nvGrpSpPr>
          <p:grpSpPr>
            <a:xfrm>
              <a:off x="6249535" y="4038335"/>
              <a:ext cx="1826443" cy="1823080"/>
              <a:chOff x="6249535" y="4038335"/>
              <a:chExt cx="1826443" cy="1823080"/>
            </a:xfrm>
          </p:grpSpPr>
          <p:sp>
            <p:nvSpPr>
              <p:cNvPr id="21" name="Freeform: Shape 20">
                <a:extLst>
                  <a:ext uri="{FF2B5EF4-FFF2-40B4-BE49-F238E27FC236}">
                    <a16:creationId xmlns:a16="http://schemas.microsoft.com/office/drawing/2014/main" id="{32F7BF41-6E5E-C24F-DEF3-680C9F169BE7}"/>
                  </a:ext>
                </a:extLst>
              </p:cNvPr>
              <p:cNvSpPr/>
              <p:nvPr/>
            </p:nvSpPr>
            <p:spPr>
              <a:xfrm>
                <a:off x="6261148" y="4046585"/>
                <a:ext cx="1814830" cy="1814830"/>
              </a:xfrm>
              <a:custGeom>
                <a:avLst/>
                <a:gdLst>
                  <a:gd name="connsiteX0" fmla="*/ 0 w 1814830"/>
                  <a:gd name="connsiteY0" fmla="*/ 302478 h 1814830"/>
                  <a:gd name="connsiteX1" fmla="*/ 302478 w 1814830"/>
                  <a:gd name="connsiteY1" fmla="*/ 0 h 1814830"/>
                  <a:gd name="connsiteX2" fmla="*/ 1512352 w 1814830"/>
                  <a:gd name="connsiteY2" fmla="*/ 0 h 1814830"/>
                  <a:gd name="connsiteX3" fmla="*/ 1814830 w 1814830"/>
                  <a:gd name="connsiteY3" fmla="*/ 302478 h 1814830"/>
                  <a:gd name="connsiteX4" fmla="*/ 1814830 w 1814830"/>
                  <a:gd name="connsiteY4" fmla="*/ 1512352 h 1814830"/>
                  <a:gd name="connsiteX5" fmla="*/ 1512352 w 1814830"/>
                  <a:gd name="connsiteY5" fmla="*/ 1814830 h 1814830"/>
                  <a:gd name="connsiteX6" fmla="*/ 302478 w 1814830"/>
                  <a:gd name="connsiteY6" fmla="*/ 1814830 h 1814830"/>
                  <a:gd name="connsiteX7" fmla="*/ 0 w 1814830"/>
                  <a:gd name="connsiteY7" fmla="*/ 1512352 h 1814830"/>
                  <a:gd name="connsiteX8" fmla="*/ 0 w 1814830"/>
                  <a:gd name="connsiteY8" fmla="*/ 302478 h 181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4830" h="1814830">
                    <a:moveTo>
                      <a:pt x="0" y="302478"/>
                    </a:moveTo>
                    <a:cubicBezTo>
                      <a:pt x="0" y="135424"/>
                      <a:pt x="135424" y="0"/>
                      <a:pt x="302478" y="0"/>
                    </a:cubicBezTo>
                    <a:lnTo>
                      <a:pt x="1512352" y="0"/>
                    </a:lnTo>
                    <a:cubicBezTo>
                      <a:pt x="1679406" y="0"/>
                      <a:pt x="1814830" y="135424"/>
                      <a:pt x="1814830" y="302478"/>
                    </a:cubicBezTo>
                    <a:lnTo>
                      <a:pt x="1814830" y="1512352"/>
                    </a:lnTo>
                    <a:cubicBezTo>
                      <a:pt x="1814830" y="1679406"/>
                      <a:pt x="1679406" y="1814830"/>
                      <a:pt x="1512352" y="1814830"/>
                    </a:cubicBezTo>
                    <a:lnTo>
                      <a:pt x="302478" y="1814830"/>
                    </a:lnTo>
                    <a:cubicBezTo>
                      <a:pt x="135424" y="1814830"/>
                      <a:pt x="0" y="1679406"/>
                      <a:pt x="0" y="1512352"/>
                    </a:cubicBezTo>
                    <a:lnTo>
                      <a:pt x="0" y="302478"/>
                    </a:lnTo>
                    <a:close/>
                  </a:path>
                </a:pathLst>
              </a:custGeom>
              <a:solidFill>
                <a:schemeClr val="accent1"/>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60983" tIns="160983" rIns="160983" bIns="160983" numCol="1" spcCol="1270" anchor="ctr" anchorCtr="0">
                <a:noAutofit/>
              </a:bodyPr>
              <a:lstStyle/>
              <a:p>
                <a:pPr marL="0" lvl="0" indent="0" algn="ctr" defTabSz="844550">
                  <a:lnSpc>
                    <a:spcPct val="90000"/>
                  </a:lnSpc>
                  <a:spcBef>
                    <a:spcPct val="0"/>
                  </a:spcBef>
                  <a:spcAft>
                    <a:spcPct val="35000"/>
                  </a:spcAft>
                  <a:buNone/>
                </a:pPr>
                <a:r>
                  <a:rPr lang="en-AU" sz="1900" kern="1200" dirty="0">
                    <a:solidFill>
                      <a:srgbClr val="FFFFFF"/>
                    </a:solidFill>
                    <a:latin typeface="Public Sans Light"/>
                    <a:ea typeface="+mn-ea"/>
                    <a:cs typeface="+mn-cs"/>
                  </a:rPr>
                  <a:t>Visual arts</a:t>
                </a:r>
              </a:p>
            </p:txBody>
          </p:sp>
          <p:sp>
            <p:nvSpPr>
              <p:cNvPr id="17" name="Rectangle: Rounded Corners 16">
                <a:extLst>
                  <a:ext uri="{FF2B5EF4-FFF2-40B4-BE49-F238E27FC236}">
                    <a16:creationId xmlns:a16="http://schemas.microsoft.com/office/drawing/2014/main" id="{2E2567BE-589C-6D4E-9A9E-0D67E1B8F500}"/>
                  </a:ext>
                </a:extLst>
              </p:cNvPr>
              <p:cNvSpPr/>
              <p:nvPr/>
            </p:nvSpPr>
            <p:spPr>
              <a:xfrm>
                <a:off x="6249535" y="4038335"/>
                <a:ext cx="1819656" cy="1801368"/>
              </a:xfrm>
              <a:prstGeom prst="roundRect">
                <a:avLst/>
              </a:prstGeom>
              <a:noFill/>
              <a:ln w="57150">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tx2">
                        <a:lumMod val="60000"/>
                        <a:lumOff val="40000"/>
                      </a:schemeClr>
                    </a:solidFill>
                  </a:ln>
                </a:endParaRPr>
              </a:p>
            </p:txBody>
          </p:sp>
        </p:grpSp>
        <p:sp>
          <p:nvSpPr>
            <p:cNvPr id="13" name="Oval 12">
              <a:extLst>
                <a:ext uri="{FF2B5EF4-FFF2-40B4-BE49-F238E27FC236}">
                  <a16:creationId xmlns:a16="http://schemas.microsoft.com/office/drawing/2014/main" id="{D04AE8BA-8259-E4E6-9E6E-DBBA670489EE}"/>
                </a:ext>
              </a:extLst>
            </p:cNvPr>
            <p:cNvSpPr/>
            <p:nvPr/>
          </p:nvSpPr>
          <p:spPr>
            <a:xfrm>
              <a:off x="5394219" y="3175842"/>
              <a:ext cx="1414093" cy="1461208"/>
            </a:xfrm>
            <a:prstGeom prst="ellipse">
              <a:avLst/>
            </a:prstGeom>
            <a:solidFill>
              <a:schemeClr val="tx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a:t>Focus Areas</a:t>
              </a:r>
            </a:p>
          </p:txBody>
        </p:sp>
      </p:grpSp>
      <p:sp>
        <p:nvSpPr>
          <p:cNvPr id="3" name="Rectangle 2">
            <a:extLst>
              <a:ext uri="{FF2B5EF4-FFF2-40B4-BE49-F238E27FC236}">
                <a16:creationId xmlns:a16="http://schemas.microsoft.com/office/drawing/2014/main" id="{92CDA669-333E-76E1-C09F-6B6C3B4C790A}"/>
              </a:ext>
              <a:ext uri="{C183D7F6-B498-43B3-948B-1728B52AA6E4}">
                <adec:decorative xmlns:adec="http://schemas.microsoft.com/office/drawing/2017/decorative" val="1"/>
              </a:ext>
            </a:extLst>
          </p:cNvPr>
          <p:cNvSpPr/>
          <p:nvPr/>
        </p:nvSpPr>
        <p:spPr>
          <a:xfrm>
            <a:off x="1153182" y="1320415"/>
            <a:ext cx="4676841" cy="4783015"/>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9EE9D02B-3727-5ACC-9208-4BCAEEAD738D}"/>
              </a:ext>
            </a:extLst>
          </p:cNvPr>
          <p:cNvSpPr/>
          <p:nvPr/>
        </p:nvSpPr>
        <p:spPr>
          <a:xfrm>
            <a:off x="379764" y="994401"/>
            <a:ext cx="2944617" cy="2557434"/>
          </a:xfrm>
          <a:prstGeom prst="roundRect">
            <a:avLst>
              <a:gd name="adj" fmla="val 8675"/>
            </a:avLst>
          </a:prstGeom>
          <a:ln w="57150">
            <a:solidFill>
              <a:srgbClr val="FFB8C1"/>
            </a:solidFill>
          </a:ln>
        </p:spPr>
        <p:style>
          <a:lnRef idx="2">
            <a:schemeClr val="accent4">
              <a:shade val="15000"/>
            </a:schemeClr>
          </a:lnRef>
          <a:fillRef idx="1">
            <a:schemeClr val="accent4"/>
          </a:fillRef>
          <a:effectRef idx="0">
            <a:schemeClr val="accent4"/>
          </a:effectRef>
          <a:fontRef idx="minor">
            <a:schemeClr val="lt1"/>
          </a:fontRef>
        </p:style>
        <p:txBody>
          <a:bodyPr tIns="180000" rtlCol="0" anchor="t" anchorCtr="1"/>
          <a:lstStyle/>
          <a:p>
            <a:pPr marL="0" lvl="0" indent="0" defTabSz="933450">
              <a:lnSpc>
                <a:spcPct val="150000"/>
              </a:lnSpc>
              <a:spcBef>
                <a:spcPct val="0"/>
              </a:spcBef>
              <a:spcAft>
                <a:spcPct val="35000"/>
              </a:spcAft>
              <a:buNone/>
            </a:pPr>
            <a:r>
              <a:rPr lang="en-AU" sz="2000" b="1" dirty="0">
                <a:solidFill>
                  <a:srgbClr val="1F4489"/>
                </a:solidFill>
                <a:latin typeface="+mj-lt"/>
                <a:cs typeface="Arial"/>
              </a:rPr>
              <a:t>Dance</a:t>
            </a:r>
            <a:endParaRPr lang="en-US" sz="2000" dirty="0">
              <a:latin typeface="+mj-lt"/>
              <a:cs typeface="Arial"/>
            </a:endParaRPr>
          </a:p>
          <a:p>
            <a:pPr marL="0" lvl="0" indent="0" defTabSz="933450">
              <a:lnSpc>
                <a:spcPct val="150000"/>
              </a:lnSpc>
              <a:spcBef>
                <a:spcPct val="0"/>
              </a:spcBef>
              <a:spcAft>
                <a:spcPct val="35000"/>
              </a:spcAft>
              <a:buNone/>
            </a:pPr>
            <a:r>
              <a:rPr lang="en-AU" sz="1400" dirty="0">
                <a:solidFill>
                  <a:srgbClr val="1F4489"/>
                </a:solidFill>
                <a:cs typeface="Arial"/>
              </a:rPr>
              <a:t>space, time, dynamics</a:t>
            </a:r>
            <a:endParaRPr lang="en-AU" sz="1400" kern="1200" dirty="0">
              <a:solidFill>
                <a:srgbClr val="1F4489"/>
              </a:solidFill>
              <a:cs typeface="Arial"/>
            </a:endParaRPr>
          </a:p>
        </p:txBody>
      </p:sp>
      <p:sp>
        <p:nvSpPr>
          <p:cNvPr id="6" name="Rectangle: Rounded Corners 5">
            <a:extLst>
              <a:ext uri="{FF2B5EF4-FFF2-40B4-BE49-F238E27FC236}">
                <a16:creationId xmlns:a16="http://schemas.microsoft.com/office/drawing/2014/main" id="{7AC0983E-654F-22C2-96BE-5A1F2D637A2D}"/>
              </a:ext>
            </a:extLst>
          </p:cNvPr>
          <p:cNvSpPr/>
          <p:nvPr/>
        </p:nvSpPr>
        <p:spPr>
          <a:xfrm>
            <a:off x="3643062" y="994401"/>
            <a:ext cx="2944617" cy="2557434"/>
          </a:xfrm>
          <a:prstGeom prst="roundRect">
            <a:avLst>
              <a:gd name="adj" fmla="val 8675"/>
            </a:avLst>
          </a:prstGeom>
          <a:ln w="57150">
            <a:solidFill>
              <a:srgbClr val="FFB8C1"/>
            </a:solidFill>
          </a:ln>
        </p:spPr>
        <p:style>
          <a:lnRef idx="2">
            <a:schemeClr val="accent4">
              <a:shade val="15000"/>
            </a:schemeClr>
          </a:lnRef>
          <a:fillRef idx="1">
            <a:schemeClr val="accent4"/>
          </a:fillRef>
          <a:effectRef idx="0">
            <a:schemeClr val="accent4"/>
          </a:effectRef>
          <a:fontRef idx="minor">
            <a:schemeClr val="lt1"/>
          </a:fontRef>
        </p:style>
        <p:txBody>
          <a:bodyPr tIns="180000" rtlCol="0" anchor="t" anchorCtr="1"/>
          <a:lstStyle/>
          <a:p>
            <a:pPr marL="0" lvl="0" indent="0" defTabSz="933450">
              <a:lnSpc>
                <a:spcPct val="150000"/>
              </a:lnSpc>
              <a:spcBef>
                <a:spcPct val="0"/>
              </a:spcBef>
              <a:spcAft>
                <a:spcPct val="35000"/>
              </a:spcAft>
              <a:buNone/>
            </a:pPr>
            <a:r>
              <a:rPr lang="en-AU" sz="2000" b="1" dirty="0">
                <a:solidFill>
                  <a:srgbClr val="1F4489"/>
                </a:solidFill>
                <a:latin typeface="+mj-lt"/>
                <a:cs typeface="Arial"/>
              </a:rPr>
              <a:t>Drama</a:t>
            </a:r>
            <a:endParaRPr lang="en-US" sz="2000" dirty="0">
              <a:latin typeface="+mj-lt"/>
              <a:cs typeface="Arial"/>
            </a:endParaRPr>
          </a:p>
          <a:p>
            <a:pPr marL="0" lvl="0" indent="0" defTabSz="933450">
              <a:lnSpc>
                <a:spcPct val="150000"/>
              </a:lnSpc>
              <a:spcBef>
                <a:spcPct val="0"/>
              </a:spcBef>
              <a:spcAft>
                <a:spcPct val="35000"/>
              </a:spcAft>
              <a:buNone/>
            </a:pPr>
            <a:r>
              <a:rPr lang="en-AU" sz="1400" dirty="0">
                <a:solidFill>
                  <a:srgbClr val="1F4489"/>
                </a:solidFill>
                <a:cs typeface="Arial"/>
              </a:rPr>
              <a:t>role, character, tension, situation, space, time, </a:t>
            </a:r>
            <a:br>
              <a:rPr lang="en-AU" sz="1400" dirty="0">
                <a:solidFill>
                  <a:srgbClr val="1F4489"/>
                </a:solidFill>
                <a:cs typeface="Arial"/>
              </a:rPr>
            </a:br>
            <a:r>
              <a:rPr lang="en-AU" sz="1400" dirty="0">
                <a:solidFill>
                  <a:srgbClr val="1F4489"/>
                </a:solidFill>
                <a:cs typeface="Arial"/>
              </a:rPr>
              <a:t>structure, language, atmosphere, symbol</a:t>
            </a:r>
            <a:endParaRPr lang="en-AU" sz="1400" kern="1200" dirty="0">
              <a:solidFill>
                <a:srgbClr val="1F4489"/>
              </a:solidFill>
              <a:cs typeface="Arial"/>
            </a:endParaRPr>
          </a:p>
        </p:txBody>
      </p:sp>
      <p:sp>
        <p:nvSpPr>
          <p:cNvPr id="7" name="Rectangle: Rounded Corners 6">
            <a:extLst>
              <a:ext uri="{FF2B5EF4-FFF2-40B4-BE49-F238E27FC236}">
                <a16:creationId xmlns:a16="http://schemas.microsoft.com/office/drawing/2014/main" id="{ACAAD20C-D2D9-42F8-8F10-C0CC60C69B69}"/>
              </a:ext>
            </a:extLst>
          </p:cNvPr>
          <p:cNvSpPr/>
          <p:nvPr/>
        </p:nvSpPr>
        <p:spPr>
          <a:xfrm>
            <a:off x="379764" y="3876707"/>
            <a:ext cx="2944617" cy="2557434"/>
          </a:xfrm>
          <a:prstGeom prst="roundRect">
            <a:avLst>
              <a:gd name="adj" fmla="val 8675"/>
            </a:avLst>
          </a:prstGeom>
          <a:ln w="57150">
            <a:solidFill>
              <a:srgbClr val="FFB8C1"/>
            </a:solidFill>
          </a:ln>
        </p:spPr>
        <p:style>
          <a:lnRef idx="2">
            <a:schemeClr val="accent4">
              <a:shade val="15000"/>
            </a:schemeClr>
          </a:lnRef>
          <a:fillRef idx="1">
            <a:schemeClr val="accent4"/>
          </a:fillRef>
          <a:effectRef idx="0">
            <a:schemeClr val="accent4"/>
          </a:effectRef>
          <a:fontRef idx="minor">
            <a:schemeClr val="lt1"/>
          </a:fontRef>
        </p:style>
        <p:txBody>
          <a:bodyPr tIns="180000" rtlCol="0" anchor="t" anchorCtr="1"/>
          <a:lstStyle/>
          <a:p>
            <a:pPr marL="0" lvl="0" indent="0" defTabSz="933450">
              <a:lnSpc>
                <a:spcPct val="150000"/>
              </a:lnSpc>
              <a:spcBef>
                <a:spcPct val="0"/>
              </a:spcBef>
              <a:spcAft>
                <a:spcPct val="35000"/>
              </a:spcAft>
              <a:buNone/>
            </a:pPr>
            <a:r>
              <a:rPr lang="en-AU" sz="2000" b="1" kern="1200" dirty="0">
                <a:solidFill>
                  <a:srgbClr val="1F4489"/>
                </a:solidFill>
                <a:latin typeface="+mj-lt"/>
                <a:cs typeface="Arial"/>
              </a:rPr>
              <a:t>Music</a:t>
            </a:r>
            <a:endParaRPr lang="en-US" sz="2000" dirty="0">
              <a:latin typeface="+mj-lt"/>
              <a:cs typeface="Arial"/>
            </a:endParaRPr>
          </a:p>
          <a:p>
            <a:pPr marL="0" lvl="0" indent="0" defTabSz="933450">
              <a:lnSpc>
                <a:spcPct val="150000"/>
              </a:lnSpc>
              <a:spcBef>
                <a:spcPct val="0"/>
              </a:spcBef>
              <a:spcAft>
                <a:spcPct val="35000"/>
              </a:spcAft>
              <a:buNone/>
            </a:pPr>
            <a:r>
              <a:rPr lang="en-AU" sz="1400" dirty="0">
                <a:solidFill>
                  <a:srgbClr val="1F4489"/>
                </a:solidFill>
                <a:cs typeface="Arial"/>
              </a:rPr>
              <a:t>duration, pitch, texture, performing media, timbre, dynamics, expression, </a:t>
            </a:r>
            <a:br>
              <a:rPr lang="en-AU" sz="1400" dirty="0">
                <a:solidFill>
                  <a:srgbClr val="1F4489"/>
                </a:solidFill>
                <a:cs typeface="Arial"/>
              </a:rPr>
            </a:br>
            <a:r>
              <a:rPr lang="en-AU" sz="1400" dirty="0">
                <a:solidFill>
                  <a:srgbClr val="1F4489"/>
                </a:solidFill>
                <a:cs typeface="Arial"/>
              </a:rPr>
              <a:t>structure</a:t>
            </a:r>
            <a:endParaRPr lang="en-AU" sz="1400" kern="1200" dirty="0">
              <a:solidFill>
                <a:srgbClr val="1F4489"/>
              </a:solidFill>
              <a:cs typeface="Arial"/>
            </a:endParaRPr>
          </a:p>
        </p:txBody>
      </p:sp>
      <p:sp>
        <p:nvSpPr>
          <p:cNvPr id="8" name="Rectangle: Rounded Corners 7">
            <a:extLst>
              <a:ext uri="{FF2B5EF4-FFF2-40B4-BE49-F238E27FC236}">
                <a16:creationId xmlns:a16="http://schemas.microsoft.com/office/drawing/2014/main" id="{EE4F8354-FF7D-F95F-2943-E93B79B28976}"/>
              </a:ext>
            </a:extLst>
          </p:cNvPr>
          <p:cNvSpPr/>
          <p:nvPr/>
        </p:nvSpPr>
        <p:spPr>
          <a:xfrm>
            <a:off x="3643062" y="3876707"/>
            <a:ext cx="2944617" cy="2557434"/>
          </a:xfrm>
          <a:prstGeom prst="roundRect">
            <a:avLst>
              <a:gd name="adj" fmla="val 8675"/>
            </a:avLst>
          </a:prstGeom>
          <a:ln w="57150">
            <a:solidFill>
              <a:srgbClr val="FFB8C1"/>
            </a:solidFill>
          </a:ln>
        </p:spPr>
        <p:style>
          <a:lnRef idx="2">
            <a:schemeClr val="accent4">
              <a:shade val="15000"/>
            </a:schemeClr>
          </a:lnRef>
          <a:fillRef idx="1">
            <a:schemeClr val="accent4"/>
          </a:fillRef>
          <a:effectRef idx="0">
            <a:schemeClr val="accent4"/>
          </a:effectRef>
          <a:fontRef idx="minor">
            <a:schemeClr val="lt1"/>
          </a:fontRef>
        </p:style>
        <p:txBody>
          <a:bodyPr tIns="180000" rtlCol="0" anchor="t" anchorCtr="1"/>
          <a:lstStyle/>
          <a:p>
            <a:pPr defTabSz="844550">
              <a:lnSpc>
                <a:spcPct val="90000"/>
              </a:lnSpc>
              <a:spcBef>
                <a:spcPct val="0"/>
              </a:spcBef>
              <a:spcAft>
                <a:spcPct val="35000"/>
              </a:spcAft>
            </a:pPr>
            <a:r>
              <a:rPr lang="en-AU" sz="2000" b="1" dirty="0">
                <a:solidFill>
                  <a:srgbClr val="1F4489"/>
                </a:solidFill>
                <a:latin typeface="+mj-lt"/>
                <a:cs typeface="Arial"/>
              </a:rPr>
              <a:t>Visual arts</a:t>
            </a:r>
            <a:endParaRPr lang="en-US" sz="2000" dirty="0">
              <a:latin typeface="+mj-lt"/>
              <a:cs typeface="Arial"/>
            </a:endParaRPr>
          </a:p>
          <a:p>
            <a:pPr defTabSz="844550">
              <a:lnSpc>
                <a:spcPct val="150000"/>
              </a:lnSpc>
              <a:spcBef>
                <a:spcPct val="0"/>
              </a:spcBef>
              <a:spcAft>
                <a:spcPct val="35000"/>
              </a:spcAft>
            </a:pPr>
            <a:r>
              <a:rPr lang="en-AU" sz="1800" b="1" dirty="0">
                <a:solidFill>
                  <a:srgbClr val="1F4489"/>
                </a:solidFill>
                <a:cs typeface="Arial"/>
              </a:rPr>
              <a:t>Elements of art</a:t>
            </a:r>
            <a:endParaRPr lang="en-AU" sz="1800" dirty="0">
              <a:solidFill>
                <a:srgbClr val="FFFFFF"/>
              </a:solidFill>
              <a:cs typeface="Arial"/>
            </a:endParaRPr>
          </a:p>
          <a:p>
            <a:pPr defTabSz="844550">
              <a:lnSpc>
                <a:spcPct val="150000"/>
              </a:lnSpc>
              <a:spcBef>
                <a:spcPct val="0"/>
              </a:spcBef>
              <a:spcAft>
                <a:spcPct val="35000"/>
              </a:spcAft>
            </a:pPr>
            <a:r>
              <a:rPr lang="en-AU" sz="1400" dirty="0">
                <a:solidFill>
                  <a:srgbClr val="1F4489"/>
                </a:solidFill>
                <a:cs typeface="Arial"/>
              </a:rPr>
              <a:t>line, shape, form, space and perspective, colour, tone, texture</a:t>
            </a:r>
            <a:endParaRPr lang="en-AU" sz="1400" dirty="0"/>
          </a:p>
        </p:txBody>
      </p:sp>
      <p:sp>
        <p:nvSpPr>
          <p:cNvPr id="9" name="Rectangle: Rounded Corners 8">
            <a:extLst>
              <a:ext uri="{FF2B5EF4-FFF2-40B4-BE49-F238E27FC236}">
                <a16:creationId xmlns:a16="http://schemas.microsoft.com/office/drawing/2014/main" id="{C1518456-BFFA-1686-0D99-64C11C48E177}"/>
              </a:ext>
            </a:extLst>
          </p:cNvPr>
          <p:cNvSpPr/>
          <p:nvPr/>
        </p:nvSpPr>
        <p:spPr>
          <a:xfrm>
            <a:off x="6905275" y="3876707"/>
            <a:ext cx="2944617" cy="2557434"/>
          </a:xfrm>
          <a:prstGeom prst="roundRect">
            <a:avLst>
              <a:gd name="adj" fmla="val 8675"/>
            </a:avLst>
          </a:prstGeom>
          <a:ln w="57150">
            <a:solidFill>
              <a:srgbClr val="FFB8C1"/>
            </a:solidFill>
          </a:ln>
        </p:spPr>
        <p:style>
          <a:lnRef idx="2">
            <a:schemeClr val="accent4">
              <a:shade val="15000"/>
            </a:schemeClr>
          </a:lnRef>
          <a:fillRef idx="1">
            <a:schemeClr val="accent4"/>
          </a:fillRef>
          <a:effectRef idx="0">
            <a:schemeClr val="accent4"/>
          </a:effectRef>
          <a:fontRef idx="minor">
            <a:schemeClr val="lt1"/>
          </a:fontRef>
        </p:style>
        <p:txBody>
          <a:bodyPr tIns="36000" rtlCol="0" anchor="t" anchorCtr="1"/>
          <a:lstStyle/>
          <a:p>
            <a:pPr>
              <a:lnSpc>
                <a:spcPct val="150000"/>
              </a:lnSpc>
            </a:pPr>
            <a:r>
              <a:rPr lang="en-AU" sz="2000" b="1" dirty="0">
                <a:solidFill>
                  <a:srgbClr val="1F4489"/>
                </a:solidFill>
                <a:latin typeface="+mj-lt"/>
                <a:cs typeface="Arial"/>
              </a:rPr>
              <a:t>Visual arts</a:t>
            </a:r>
          </a:p>
          <a:p>
            <a:pPr>
              <a:lnSpc>
                <a:spcPct val="150000"/>
              </a:lnSpc>
            </a:pPr>
            <a:r>
              <a:rPr lang="en-AU" sz="1800" b="1" dirty="0">
                <a:solidFill>
                  <a:srgbClr val="1F4489"/>
                </a:solidFill>
                <a:cs typeface="Arial"/>
              </a:rPr>
              <a:t>Elements of design</a:t>
            </a:r>
            <a:r>
              <a:rPr lang="en-AU" sz="1800" dirty="0">
                <a:solidFill>
                  <a:srgbClr val="1F4489"/>
                </a:solidFill>
                <a:cs typeface="Arial"/>
              </a:rPr>
              <a:t> </a:t>
            </a:r>
          </a:p>
          <a:p>
            <a:pPr>
              <a:lnSpc>
                <a:spcPct val="150000"/>
              </a:lnSpc>
            </a:pPr>
            <a:r>
              <a:rPr lang="en-AU" sz="1400" dirty="0">
                <a:solidFill>
                  <a:srgbClr val="1F4489"/>
                </a:solidFill>
                <a:cs typeface="Arial"/>
              </a:rPr>
              <a:t>rhythm and movement, balance, unity, contrast, emphasis, proportion, signs and symbols, repetition and pattern</a:t>
            </a:r>
          </a:p>
        </p:txBody>
      </p:sp>
      <p:sp>
        <p:nvSpPr>
          <p:cNvPr id="4" name="Slide Number Placeholder 3">
            <a:extLst>
              <a:ext uri="{FF2B5EF4-FFF2-40B4-BE49-F238E27FC236}">
                <a16:creationId xmlns:a16="http://schemas.microsoft.com/office/drawing/2014/main" id="{52442575-3F57-A2FC-364E-62DE2568EB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custDataLst>
      <p:tags r:id="rId1"/>
    </p:custDataLst>
    <p:extLst>
      <p:ext uri="{BB962C8B-B14F-4D97-AF65-F5344CB8AC3E}">
        <p14:creationId xmlns:p14="http://schemas.microsoft.com/office/powerpoint/2010/main" val="33842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143F-45E2-592A-E2CD-4FA963FF4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F09C4-2D44-4F9D-175B-68FEDED01FDA}"/>
              </a:ext>
            </a:extLst>
          </p:cNvPr>
          <p:cNvSpPr>
            <a:spLocks noGrp="1"/>
          </p:cNvSpPr>
          <p:nvPr>
            <p:ph type="title"/>
          </p:nvPr>
        </p:nvSpPr>
        <p:spPr>
          <a:xfrm>
            <a:off x="359999" y="360000"/>
            <a:ext cx="10397647" cy="1008000"/>
          </a:xfrm>
        </p:spPr>
        <p:txBody>
          <a:bodyPr/>
          <a:lstStyle/>
          <a:p>
            <a:r>
              <a:rPr lang="en-US" dirty="0"/>
              <a:t>How does the syllabus address the elements? </a:t>
            </a:r>
            <a:r>
              <a:rPr lang="en-US" dirty="0">
                <a:solidFill>
                  <a:schemeClr val="bg1"/>
                </a:solidFill>
              </a:rPr>
              <a:t>(1)</a:t>
            </a:r>
          </a:p>
        </p:txBody>
      </p:sp>
      <p:grpSp>
        <p:nvGrpSpPr>
          <p:cNvPr id="5" name="Group 4" descr="A screenshot of NESA's K–6 Creative Arts K–6 Syllabus. The 'Content' has been highlighted.">
            <a:extLst>
              <a:ext uri="{FF2B5EF4-FFF2-40B4-BE49-F238E27FC236}">
                <a16:creationId xmlns:a16="http://schemas.microsoft.com/office/drawing/2014/main" id="{DB1A3BE1-1A3E-BA96-5060-F9E337E5813E}"/>
              </a:ext>
            </a:extLst>
          </p:cNvPr>
          <p:cNvGrpSpPr/>
          <p:nvPr/>
        </p:nvGrpSpPr>
        <p:grpSpPr>
          <a:xfrm>
            <a:off x="546786" y="1552713"/>
            <a:ext cx="10906323" cy="4920813"/>
            <a:chOff x="546786" y="1552713"/>
            <a:chExt cx="10906323" cy="4920813"/>
          </a:xfrm>
        </p:grpSpPr>
        <p:pic>
          <p:nvPicPr>
            <p:cNvPr id="11" name="Picture 10">
              <a:extLst>
                <a:ext uri="{FF2B5EF4-FFF2-40B4-BE49-F238E27FC236}">
                  <a16:creationId xmlns:a16="http://schemas.microsoft.com/office/drawing/2014/main" id="{60A9E424-D3DB-BB3B-4555-482FC6E9EE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6786" y="1552713"/>
              <a:ext cx="10906323" cy="4920813"/>
            </a:xfrm>
            <a:prstGeom prst="rect">
              <a:avLst/>
            </a:prstGeom>
          </p:spPr>
        </p:pic>
        <p:sp>
          <p:nvSpPr>
            <p:cNvPr id="13" name="Rectangle: Rounded Corners 12">
              <a:extLst>
                <a:ext uri="{FF2B5EF4-FFF2-40B4-BE49-F238E27FC236}">
                  <a16:creationId xmlns:a16="http://schemas.microsoft.com/office/drawing/2014/main" id="{DB646029-946C-9430-D123-9E98724899CE}"/>
                </a:ext>
              </a:extLst>
            </p:cNvPr>
            <p:cNvSpPr/>
            <p:nvPr/>
          </p:nvSpPr>
          <p:spPr>
            <a:xfrm>
              <a:off x="5287968" y="5719893"/>
              <a:ext cx="808032" cy="292472"/>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Slide Number Placeholder 3">
            <a:extLst>
              <a:ext uri="{FF2B5EF4-FFF2-40B4-BE49-F238E27FC236}">
                <a16:creationId xmlns:a16="http://schemas.microsoft.com/office/drawing/2014/main" id="{25D909E7-19E2-CC73-BE62-803F9E9060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97898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7EB9-15E1-DC79-BFF6-E38E5CE3D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25B71-6D8F-C075-AAE8-C746A724249C}"/>
              </a:ext>
            </a:extLst>
          </p:cNvPr>
          <p:cNvSpPr>
            <a:spLocks noGrp="1"/>
          </p:cNvSpPr>
          <p:nvPr>
            <p:ph type="title"/>
          </p:nvPr>
        </p:nvSpPr>
        <p:spPr>
          <a:xfrm>
            <a:off x="360000" y="360000"/>
            <a:ext cx="10419162" cy="1008000"/>
          </a:xfrm>
        </p:spPr>
        <p:txBody>
          <a:bodyPr/>
          <a:lstStyle/>
          <a:p>
            <a:r>
              <a:rPr lang="en-US" dirty="0"/>
              <a:t>How does the syllabus address the elements? </a:t>
            </a:r>
            <a:r>
              <a:rPr lang="en-US" dirty="0">
                <a:solidFill>
                  <a:schemeClr val="bg1"/>
                </a:solidFill>
              </a:rPr>
              <a:t>(2)</a:t>
            </a:r>
            <a:endParaRPr lang="en-US" sz="4000" dirty="0">
              <a:solidFill>
                <a:schemeClr val="bg1"/>
              </a:solidFill>
            </a:endParaRPr>
          </a:p>
        </p:txBody>
      </p:sp>
      <p:pic>
        <p:nvPicPr>
          <p:cNvPr id="4" name="Picture 3" descr="The image depicts a section of a webpage interface focused on educational content. At the top, there is a navigation bar with tabs labeled &quot;Overview,&quot; &quot;Rationale,&quot; &quot;Aim,&quot; &quot;Outcomes,&quot; &quot;Content,&quot; &quot;Assessment,&quot; &quot;Glossary,&quot; and &quot;Teaching and learning support.&quot; The &quot;Content&quot; tab is highlighted in red, indicating the current active section. Below the navigation, the page is titled &quot;Content,&quot; followed by a list of four expandable sections: &quot;Early Stage 1,&quot; &quot;Stage 1,&quot; &quot;Stage 2,&quot; and &quot;Stage 3.&quot; Each stage has a dropdown arrow on the right side for expanding the content. The &quot;Stage 1&quot; section is highlighted with a red box.">
            <a:extLst>
              <a:ext uri="{FF2B5EF4-FFF2-40B4-BE49-F238E27FC236}">
                <a16:creationId xmlns:a16="http://schemas.microsoft.com/office/drawing/2014/main" id="{26D1A05A-2747-2DF2-51F0-60EAA630F5E9}"/>
              </a:ext>
            </a:extLst>
          </p:cNvPr>
          <p:cNvPicPr>
            <a:picLocks noChangeAspect="1"/>
          </p:cNvPicPr>
          <p:nvPr/>
        </p:nvPicPr>
        <p:blipFill>
          <a:blip r:embed="rId3"/>
          <a:stretch>
            <a:fillRect/>
          </a:stretch>
        </p:blipFill>
        <p:spPr>
          <a:xfrm>
            <a:off x="389596" y="1248347"/>
            <a:ext cx="11284530" cy="4521432"/>
          </a:xfrm>
          <a:prstGeom prst="rect">
            <a:avLst/>
          </a:prstGeom>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B6AE5194-7065-D679-82C3-5F5F75FE792D}"/>
              </a:ext>
              <a:ext uri="{C183D7F6-B498-43B3-948B-1728B52AA6E4}">
                <adec:decorative xmlns:adec="http://schemas.microsoft.com/office/drawing/2017/decorative" val="1"/>
              </a:ext>
            </a:extLst>
          </p:cNvPr>
          <p:cNvSpPr/>
          <p:nvPr/>
        </p:nvSpPr>
        <p:spPr>
          <a:xfrm>
            <a:off x="655094" y="3609410"/>
            <a:ext cx="873456" cy="334794"/>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Slide Number Placeholder 5">
            <a:extLst>
              <a:ext uri="{FF2B5EF4-FFF2-40B4-BE49-F238E27FC236}">
                <a16:creationId xmlns:a16="http://schemas.microsoft.com/office/drawing/2014/main" id="{7385EF8A-7648-26B4-F579-9942CEDE9388}"/>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0405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9xtkmas3rytwnz7x4czm7iu84ut2o6"/>
</p:tagLst>
</file>

<file path=ppt/tags/tag10.xml><?xml version="1.0" encoding="utf-8"?>
<p:tagLst xmlns:a="http://schemas.openxmlformats.org/drawingml/2006/main" xmlns:r="http://schemas.openxmlformats.org/officeDocument/2006/relationships" xmlns:p="http://schemas.openxmlformats.org/presentationml/2006/main">
  <p:tag name="TIMING" val="|33.6|19.9|18|26.6|17.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IMING" val="|8"/>
</p:tagLst>
</file>

<file path=ppt/tags/tag7.xml><?xml version="1.0" encoding="utf-8"?>
<p:tagLst xmlns:a="http://schemas.openxmlformats.org/drawingml/2006/main" xmlns:r="http://schemas.openxmlformats.org/officeDocument/2006/relationships" xmlns:p="http://schemas.openxmlformats.org/presentationml/2006/main">
  <p:tag name="TIMING" val="|9.3"/>
</p:tagLst>
</file>

<file path=ppt/tags/tag8.xml><?xml version="1.0" encoding="utf-8"?>
<p:tagLst xmlns:a="http://schemas.openxmlformats.org/drawingml/2006/main" xmlns:r="http://schemas.openxmlformats.org/officeDocument/2006/relationships" xmlns:p="http://schemas.openxmlformats.org/presentationml/2006/main">
  <p:tag name="TIMING" val="|4.4"/>
</p:tagLst>
</file>

<file path=ppt/tags/tag9.xml><?xml version="1.0" encoding="utf-8"?>
<p:tagLst xmlns:a="http://schemas.openxmlformats.org/drawingml/2006/main" xmlns:r="http://schemas.openxmlformats.org/officeDocument/2006/relationships" xmlns:p="http://schemas.openxmlformats.org/presentationml/2006/main">
  <p:tag name="TIMING" val="|10|15"/>
</p:tagLst>
</file>

<file path=ppt/theme/theme1.xml><?xml version="1.0" encoding="utf-8"?>
<a:theme xmlns:a="http://schemas.openxmlformats.org/drawingml/2006/main" name="4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Corporate">
      <a:majorFont>
        <a:latin typeface="Public Sans"/>
        <a:ea typeface=""/>
        <a:cs typeface=""/>
      </a:majorFont>
      <a:minorFont>
        <a:latin typeface="Public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60B163-47D2-42FE-BF8C-C155D37C0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48BD70-3332-4BBD-A1FD-29EC26C9B76B}">
  <ds:schemaRefs>
    <ds:schemaRef ds:uri="http://schemas.microsoft.com/sharepoint/v3/contenttype/forms"/>
  </ds:schemaRefs>
</ds:datastoreItem>
</file>

<file path=customXml/itemProps3.xml><?xml version="1.0" encoding="utf-8"?>
<ds:datastoreItem xmlns:ds="http://schemas.openxmlformats.org/officeDocument/2006/customXml" ds:itemID="{30504876-0D7B-4F78-B396-FA8BCA7F3F52}">
  <ds:schemaRefs>
    <ds:schemaRef ds:uri="http://schemas.microsoft.com/office/2006/metadata/properties"/>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purl.org/dc/dcmitype/"/>
    <ds:schemaRef ds:uri="98740c54-966f-451d-a76c-e38eb7fddd55"/>
    <ds:schemaRef ds:uri="http://schemas.openxmlformats.org/package/2006/metadata/core-properties"/>
    <ds:schemaRef ds:uri="094ce8ca-8c20-4eb0-bb23-b47a1c76b753"/>
  </ds:schemaRefs>
</ds:datastoreItem>
</file>

<file path=docProps/app.xml><?xml version="1.0" encoding="utf-8"?>
<Properties xmlns="http://schemas.openxmlformats.org/officeDocument/2006/extended-properties" xmlns:vt="http://schemas.openxmlformats.org/officeDocument/2006/docPropsVTypes">
  <Template>CHPS-F2F-PL-Term-2-2025 (1)</Template>
  <TotalTime>39</TotalTime>
  <Words>5737</Words>
  <Application>Microsoft Office PowerPoint</Application>
  <PresentationFormat>Widescreen</PresentationFormat>
  <Paragraphs>561</Paragraphs>
  <Slides>27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Public Sans Light</vt:lpstr>
      <vt:lpstr>Public Sans SemiBold</vt:lpstr>
      <vt:lpstr>Symbol</vt:lpstr>
      <vt:lpstr>Arial</vt:lpstr>
      <vt:lpstr>Times New Roman</vt:lpstr>
      <vt:lpstr>Calibri</vt:lpstr>
      <vt:lpstr>Aptos</vt:lpstr>
      <vt:lpstr>Public Sans</vt:lpstr>
      <vt:lpstr>4_NSWG Corporate</vt:lpstr>
      <vt:lpstr>Creative arts</vt:lpstr>
      <vt:lpstr>Acknowledgement of Country</vt:lpstr>
      <vt:lpstr>Australian Professional Standards for Teachers</vt:lpstr>
      <vt:lpstr>Learning intentions and success criteria</vt:lpstr>
      <vt:lpstr>During this workshop we will:​  </vt:lpstr>
      <vt:lpstr>Syllabus organisation</vt:lpstr>
      <vt:lpstr>The elements</vt:lpstr>
      <vt:lpstr>How does the syllabus address the elements? (1)</vt:lpstr>
      <vt:lpstr>How does the syllabus address the elements? (2)</vt:lpstr>
      <vt:lpstr>How does the syllabus address the elements? (3)</vt:lpstr>
      <vt:lpstr>How does the syllabus support teaching the elements? (1)</vt:lpstr>
      <vt:lpstr>How does the syllabus support teaching the elements? (2)</vt:lpstr>
      <vt:lpstr>Activity – scavenger hunt</vt:lpstr>
      <vt:lpstr>Activity – scavenger  hunt</vt:lpstr>
      <vt:lpstr>Identify the dramatic elements</vt:lpstr>
      <vt:lpstr>Teaching advice for dance</vt:lpstr>
      <vt:lpstr>Teaching advice for music</vt:lpstr>
      <vt:lpstr>Teaching advice for visual arts</vt:lpstr>
      <vt:lpstr>What are the artworld concepts?</vt:lpstr>
      <vt:lpstr>Where do we find the artworld concepts in the syllabus?</vt:lpstr>
      <vt:lpstr>Ballarat, My Country, 2020 (1)</vt:lpstr>
      <vt:lpstr>Ballarat, My Country, 2020 (2)</vt:lpstr>
      <vt:lpstr>Activity</vt:lpstr>
      <vt:lpstr>Reflect</vt:lpstr>
      <vt:lpstr>Key takeaways (4)</vt:lpstr>
      <vt:lpstr>Contact us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arts – Module 2 – slide deck</dc:title>
  <dc:creator>NSW Department of Education</dc:creator>
  <dcterms:created xsi:type="dcterms:W3CDTF">2025-06-11T00:23:40Z</dcterms:created>
  <dcterms:modified xsi:type="dcterms:W3CDTF">2025-07-18T05:20:09Z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2025-06-11T00:24:12Z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6fac3b7a-97e9-4f55-ae68-c202dc28cc52</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