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tags/tag3.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tags/tag4.xml" ContentType="application/vnd.openxmlformats-officedocument.presentationml.tag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tags/tag5.xml" ContentType="application/vnd.openxmlformats-officedocument.presentationml.tags+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tags/tag6.xml" ContentType="application/vnd.openxmlformats-officedocument.presentationml.tags+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4"/>
    <p:sldMasterId id="2147483751" r:id="rId5"/>
  </p:sldMasterIdLst>
  <p:notesMasterIdLst>
    <p:notesMasterId r:id="rId122"/>
  </p:notesMasterIdLst>
  <p:handoutMasterIdLst>
    <p:handoutMasterId r:id="rId123"/>
  </p:handoutMasterIdLst>
  <p:sldIdLst>
    <p:sldId id="363" r:id="rId6"/>
    <p:sldId id="2147480568" r:id="rId7"/>
    <p:sldId id="2147480593" r:id="rId8"/>
    <p:sldId id="2147480594" r:id="rId9"/>
    <p:sldId id="2147480246" r:id="rId10"/>
    <p:sldId id="306" r:id="rId11"/>
    <p:sldId id="2147480241" r:id="rId12"/>
    <p:sldId id="2147480235" r:id="rId13"/>
    <p:sldId id="2147480259" r:id="rId14"/>
    <p:sldId id="2147480256" r:id="rId15"/>
    <p:sldId id="2147480234" r:id="rId16"/>
    <p:sldId id="2147480257" r:id="rId17"/>
    <p:sldId id="2147480251" r:id="rId18"/>
    <p:sldId id="2147480519" r:id="rId19"/>
    <p:sldId id="2147480254" r:id="rId20"/>
    <p:sldId id="377" r:id="rId21"/>
    <p:sldId id="2147480468" r:id="rId22"/>
    <p:sldId id="2147480472" r:id="rId23"/>
    <p:sldId id="387" r:id="rId24"/>
    <p:sldId id="2147480522" r:id="rId25"/>
    <p:sldId id="2147480242" r:id="rId26"/>
    <p:sldId id="357" r:id="rId27"/>
    <p:sldId id="258" r:id="rId28"/>
    <p:sldId id="2147480607" r:id="rId29"/>
    <p:sldId id="2147480520" r:id="rId30"/>
    <p:sldId id="2147480625" r:id="rId31"/>
    <p:sldId id="2147480626" r:id="rId32"/>
    <p:sldId id="2147480531" r:id="rId33"/>
    <p:sldId id="2147480532" r:id="rId34"/>
    <p:sldId id="2147480190" r:id="rId35"/>
    <p:sldId id="2147480474" r:id="rId36"/>
    <p:sldId id="2147480475" r:id="rId37"/>
    <p:sldId id="2147480476" r:id="rId38"/>
    <p:sldId id="2147480199" r:id="rId39"/>
    <p:sldId id="2147480206" r:id="rId40"/>
    <p:sldId id="2147480609" r:id="rId41"/>
    <p:sldId id="2147480618" r:id="rId42"/>
    <p:sldId id="2147480627" r:id="rId43"/>
    <p:sldId id="2147480604" r:id="rId44"/>
    <p:sldId id="2147480203" r:id="rId45"/>
    <p:sldId id="2147480238" r:id="rId46"/>
    <p:sldId id="2147480478" r:id="rId47"/>
    <p:sldId id="2147480533" r:id="rId48"/>
    <p:sldId id="2147480479" r:id="rId49"/>
    <p:sldId id="2147480436" r:id="rId50"/>
    <p:sldId id="2147480516" r:id="rId51"/>
    <p:sldId id="2147480517" r:id="rId52"/>
    <p:sldId id="2147480562" r:id="rId53"/>
    <p:sldId id="2147480439" r:id="rId54"/>
    <p:sldId id="2147480559" r:id="rId55"/>
    <p:sldId id="2147480440" r:id="rId56"/>
    <p:sldId id="2147480445" r:id="rId57"/>
    <p:sldId id="2147480447" r:id="rId58"/>
    <p:sldId id="2147480456" r:id="rId59"/>
    <p:sldId id="2147480443" r:id="rId60"/>
    <p:sldId id="2147480219" r:id="rId61"/>
    <p:sldId id="365" r:id="rId62"/>
    <p:sldId id="2147480565" r:id="rId63"/>
    <p:sldId id="2147480566" r:id="rId64"/>
    <p:sldId id="2147480454" r:id="rId65"/>
    <p:sldId id="2147480223" r:id="rId66"/>
    <p:sldId id="2147480449" r:id="rId67"/>
    <p:sldId id="2147480628" r:id="rId68"/>
    <p:sldId id="2147480451" r:id="rId69"/>
    <p:sldId id="2147480453" r:id="rId70"/>
    <p:sldId id="2147480606" r:id="rId71"/>
    <p:sldId id="2147480486" r:id="rId72"/>
    <p:sldId id="2147480610" r:id="rId73"/>
    <p:sldId id="2147480611" r:id="rId74"/>
    <p:sldId id="2147480461" r:id="rId75"/>
    <p:sldId id="2147480480" r:id="rId76"/>
    <p:sldId id="2147480564" r:id="rId77"/>
    <p:sldId id="2147480230" r:id="rId78"/>
    <p:sldId id="2147480612" r:id="rId79"/>
    <p:sldId id="2147480569" r:id="rId80"/>
    <p:sldId id="2147480209" r:id="rId81"/>
    <p:sldId id="2147480613" r:id="rId82"/>
    <p:sldId id="2147480614" r:id="rId83"/>
    <p:sldId id="2147480615" r:id="rId84"/>
    <p:sldId id="2147480548" r:id="rId85"/>
    <p:sldId id="366" r:id="rId86"/>
    <p:sldId id="2147480549" r:id="rId87"/>
    <p:sldId id="367" r:id="rId88"/>
    <p:sldId id="2147480617" r:id="rId89"/>
    <p:sldId id="2147480619" r:id="rId90"/>
    <p:sldId id="2147480620" r:id="rId91"/>
    <p:sldId id="370" r:id="rId92"/>
    <p:sldId id="371" r:id="rId93"/>
    <p:sldId id="2147480247" r:id="rId94"/>
    <p:sldId id="2147480196" r:id="rId95"/>
    <p:sldId id="2147480508" r:id="rId96"/>
    <p:sldId id="2147480539" r:id="rId97"/>
    <p:sldId id="2147480540" r:id="rId98"/>
    <p:sldId id="2147480192" r:id="rId99"/>
    <p:sldId id="2147480255" r:id="rId100"/>
    <p:sldId id="2147480510" r:id="rId101"/>
    <p:sldId id="2147480550" r:id="rId102"/>
    <p:sldId id="2147480596" r:id="rId103"/>
    <p:sldId id="2147480597" r:id="rId104"/>
    <p:sldId id="2147480598" r:id="rId105"/>
    <p:sldId id="2147480554" r:id="rId106"/>
    <p:sldId id="2147480600" r:id="rId107"/>
    <p:sldId id="2147480601" r:id="rId108"/>
    <p:sldId id="2147480599" r:id="rId109"/>
    <p:sldId id="2147480237" r:id="rId110"/>
    <p:sldId id="2147480471" r:id="rId111"/>
    <p:sldId id="2147480470" r:id="rId112"/>
    <p:sldId id="2147480249" r:id="rId113"/>
    <p:sldId id="307" r:id="rId114"/>
    <p:sldId id="2147480469" r:id="rId115"/>
    <p:sldId id="2147480603" r:id="rId116"/>
    <p:sldId id="2147480337" r:id="rId117"/>
    <p:sldId id="2147480205" r:id="rId118"/>
    <p:sldId id="360" r:id="rId119"/>
    <p:sldId id="2147480530" r:id="rId120"/>
    <p:sldId id="361" r:id="rId121"/>
  </p:sldIdLst>
  <p:sldSz cx="12192000" cy="6858000"/>
  <p:notesSz cx="6858000" cy="9144000"/>
  <p:embeddedFontLst>
    <p:embeddedFont>
      <p:font typeface="Aptos Narrow" panose="020B0004020202020204" pitchFamily="34" charset="0"/>
      <p:regular r:id="rId124"/>
      <p:bold r:id="rId125"/>
      <p:italic r:id="rId126"/>
      <p:boldItalic r:id="rId127"/>
    </p:embeddedFont>
    <p:embeddedFont>
      <p:font typeface="Public Sans" pitchFamily="2" charset="0"/>
      <p:regular r:id="rId128"/>
      <p:bold r:id="rId129"/>
      <p:italic r:id="rId130"/>
      <p:boldItalic r:id="rId131"/>
    </p:embeddedFont>
    <p:embeddedFont>
      <p:font typeface="Public Sans" pitchFamily="2" charset="0"/>
      <p:regular r:id="rId128"/>
      <p:bold r:id="rId129"/>
      <p:italic r:id="rId130"/>
      <p:boldItalic r:id="rId131"/>
    </p:embeddedFont>
    <p:embeddedFont>
      <p:font typeface="Public Sans Light" pitchFamily="2" charset="0"/>
      <p:regular r:id="rId132"/>
      <p:italic r:id="rId133"/>
    </p:embeddedFont>
    <p:embeddedFont>
      <p:font typeface="Public Sans SemiBold" pitchFamily="2" charset="0"/>
      <p:bold r:id="rId134"/>
      <p:boldItalic r:id="rId135"/>
    </p:embeddedFont>
    <p:embeddedFont>
      <p:font typeface="Segoe UI" panose="020B0502040204020203" pitchFamily="34" charset="0"/>
      <p:regular r:id="rId136"/>
      <p:bold r:id="rId137"/>
      <p:italic r:id="rId138"/>
      <p:boldItalic r:id="rId139"/>
    </p:embeddedFont>
  </p:embeddedFontLst>
  <p:defaultTex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07C14007-AE11-F641-7AC3-7C89C0B87637}" name="Katrina Cameron" initials="KC" userId="S::KATRINA.JILL.Cameron@det.nsw.edu.au::ba46e6d8-4e04-4a84-a5fa-dc637d332472" providerId="AD"/>
  <p188:author id="{BFC5A10E-56CD-D17D-847A-D115C9B08416}" name="Sara Lind" initials="SL" userId="S::sara.green4@det.nsw.edu.au::289492d0-6f96-4879-81ba-e5f0582a6ed2" providerId="AD"/>
  <p188:author id="{74BF1017-8242-CD54-2F22-F11AB580CA97}" name="Megan Druitt" initials="MD" userId="S::megan.druitt@det.nsw.edu.au::244896a6-d16e-4140-85e7-734e52fda6c7" providerId="AD"/>
  <p188:author id="{972A2628-46AD-5580-4AA2-31465C9B3ED2}" name="Sarah Young" initials="" userId="S::Sarah.Allen17@det.nsw.edu.au::8b12af28-de41-486e-8b9b-3fb29fa3a5cc" providerId="AD"/>
  <p188:author id="{9A885B3E-F854-A6BC-A3D7-D9857F76E11F}" name="Unity Taylor-Hill" initials="UT" userId="S::unity.taylor@det.nsw.edu.au::4f121ed2-f323-41ac-9561-b177bf3134a2" providerId="AD"/>
  <p188:author id="{38A50444-57C2-0ED5-4EF0-B001B3687B58}" name="Nadia Walker" initials="NW" userId="S::Nadia.Walker2@det.nsw.edu.au::1d1c495c-8f87-451e-994f-64d576866b6d" providerId="AD"/>
  <p188:author id="{E5EA3546-B8E5-812D-344A-A67488D4DAF5}" name="NSW Department of Education" initials="NDoE" userId="NSW Department of Education" providerId="None"/>
  <p188:author id="{A3C30247-7A03-3DEB-9382-E563AE83D493}" name="Jessica Townsing" initials="JT" userId="S::Jessica.Townsing@det.nsw.edu.au::0268cdba-c04a-4c2a-977f-708f602f219a" providerId="AD"/>
  <p188:author id="{5CFB0C70-1D38-CA2B-099B-6E9843579502}" name="David Opie" initials="DO" userId="S::David.Opie1@det.nsw.edu.au::90cec8b4-8165-46fb-b7c7-51929ee40cfd" providerId="AD"/>
  <p188:author id="{AC3DB579-9A60-3C36-FF4D-EF84A9046194}" name="Megan Druitt" initials="MD" userId="S::Megan.Druitt@det.nsw.edu.au::244896a6-d16e-4140-85e7-734e52fda6c7" providerId="AD"/>
  <p188:author id="{4DCC8A7E-7031-0801-1322-8707A1992C27}" name="Sophie Poulos (Sophia Poulos)" initials="SP" userId="S::Sophie.Christopoulos@det.nsw.edu.au::2b1b2c4f-da8a-4030-9339-5055ef8c757d" providerId="AD"/>
  <p188:author id="{CC299289-D9ED-11DE-1373-21C5E9B1E4E1}" name="Matt Hill (Matt Hill)" initials="MH" userId="S::matt.hill@det.nsw.edu.au::21fce8c2-1479-4366-959f-c55b132280fa" providerId="AD"/>
  <p188:author id="{DD88A7A9-2865-3558-A853-D85B392A425C}" name="Kate Slack-Smith" initials="KS" userId="S::KATE.SLACK-SMITH@det.nsw.edu.au::3e88f19a-1a89-4354-98d6-272f09c6536c" providerId="AD"/>
  <p188:author id="{B9C5C4E6-F056-6823-C429-02F91502FC1D}" name="Kylie Sutherland" initials="KS" userId="S::kylie.sutherland10@det.nsw.edu.au::4de7e557-3d9c-4828-aa24-033bb31c500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ACB6"/>
    <a:srgbClr val="EBEBEB"/>
    <a:srgbClr val="00296C"/>
    <a:srgbClr val="CDD3D6"/>
    <a:srgbClr val="FFFFFF"/>
    <a:srgbClr val="146CFD"/>
    <a:srgbClr val="0070C0"/>
    <a:srgbClr val="CBEDFD"/>
    <a:srgbClr val="002664"/>
    <a:srgbClr val="0046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F51316-D340-46E1-82E0-11926C739142}" v="2" dt="2026-04-01T22:35:16.476"/>
    <p1510:client id="{2E9FA2CA-A567-49AF-A252-1E728CB75210}" v="6" dt="2026-04-01T05:26:30.489"/>
  </p1510:revLst>
</p1510:revInfo>
</file>

<file path=ppt/tableStyles.xml><?xml version="1.0" encoding="utf-8"?>
<a:tblStyleLst xmlns:a="http://schemas.openxmlformats.org/drawingml/2006/main" def="{5A111915-BE36-4E01-A7E5-04B1672EAD3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48" autoAdjust="0"/>
    <p:restoredTop sz="55417" autoAdjust="0"/>
  </p:normalViewPr>
  <p:slideViewPr>
    <p:cSldViewPr snapToGrid="0">
      <p:cViewPr varScale="1">
        <p:scale>
          <a:sx n="55" d="100"/>
          <a:sy n="55" d="100"/>
        </p:scale>
        <p:origin x="1104" y="72"/>
      </p:cViewPr>
      <p:guideLst>
        <p:guide orient="horz" pos="2160"/>
        <p:guide pos="3863"/>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font" Target="fonts/font15.fntdata"/><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font" Target="fonts/font5.fntdata"/><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font" Target="fonts/font11.fntdata"/><Relationship Id="rId139" Type="http://schemas.openxmlformats.org/officeDocument/2006/relationships/font" Target="fonts/font16.fntdata"/><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font" Target="fonts/font1.fntdata"/><Relationship Id="rId129" Type="http://schemas.openxmlformats.org/officeDocument/2006/relationships/font" Target="fonts/font6.fntdata"/><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presProps" Target="presProps.xml"/><Relationship Id="rId145"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font" Target="fonts/font7.fntdata"/><Relationship Id="rId135" Type="http://schemas.openxmlformats.org/officeDocument/2006/relationships/font" Target="fonts/font12.fntdata"/><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font" Target="fonts/font2.fntdata"/><Relationship Id="rId141"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font" Target="fonts/font8.fntdata"/><Relationship Id="rId136" Type="http://schemas.openxmlformats.org/officeDocument/2006/relationships/font" Target="fonts/font13.fntdata"/><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font" Target="fonts/font3.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font" Target="fonts/font14.fntdata"/><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font" Target="fonts/font9.fntdata"/><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font" Target="fonts/font4.fntdata"/><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notesMaster" Target="notesMasters/notesMaster1.xml"/><Relationship Id="rId14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font" Target="fonts/font10.fntdata"/><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handoutMaster" Target="handoutMasters/handoutMaster1.xml"/><Relationship Id="rId144"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3F5A19-4E20-4EDB-9EC8-DF02AC748E7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dirty="0">
              <a:latin typeface="Arial" panose="020B0604020202020204" pitchFamily="34" charset="0"/>
            </a:endParaRPr>
          </a:p>
        </p:txBody>
      </p:sp>
      <p:sp>
        <p:nvSpPr>
          <p:cNvPr id="3" name="Date Placeholder 2">
            <a:extLst>
              <a:ext uri="{FF2B5EF4-FFF2-40B4-BE49-F238E27FC236}">
                <a16:creationId xmlns:a16="http://schemas.microsoft.com/office/drawing/2014/main" id="{6F2B4FC2-E151-470D-9291-01D2A5A6D34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0BF4B7B-ADA4-42BE-A113-1D67CA67812F}" type="datetimeFigureOut">
              <a:rPr lang="en-AU" smtClean="0">
                <a:latin typeface="Arial" panose="020B0604020202020204" pitchFamily="34" charset="0"/>
              </a:rPr>
              <a:t>16/04/2026</a:t>
            </a:fld>
            <a:endParaRPr lang="en-AU" dirty="0">
              <a:latin typeface="Arial" panose="020B0604020202020204" pitchFamily="34" charset="0"/>
            </a:endParaRPr>
          </a:p>
        </p:txBody>
      </p:sp>
      <p:sp>
        <p:nvSpPr>
          <p:cNvPr id="4" name="Footer Placeholder 3">
            <a:extLst>
              <a:ext uri="{FF2B5EF4-FFF2-40B4-BE49-F238E27FC236}">
                <a16:creationId xmlns:a16="http://schemas.microsoft.com/office/drawing/2014/main" id="{2F07DE46-ED0B-49F3-8199-C129451A46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dirty="0">
              <a:latin typeface="Arial" panose="020B0604020202020204" pitchFamily="34" charset="0"/>
            </a:endParaRPr>
          </a:p>
        </p:txBody>
      </p:sp>
      <p:sp>
        <p:nvSpPr>
          <p:cNvPr id="5" name="Slide Number Placeholder 4">
            <a:extLst>
              <a:ext uri="{FF2B5EF4-FFF2-40B4-BE49-F238E27FC236}">
                <a16:creationId xmlns:a16="http://schemas.microsoft.com/office/drawing/2014/main" id="{56DA6684-5527-4DB9-88B5-C4F66FB5F7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AF8501-5769-46EC-B8B9-363B75FA9999}" type="slidenum">
              <a:rPr lang="en-AU" smtClean="0">
                <a:latin typeface="Arial" panose="020B0604020202020204" pitchFamily="34" charset="0"/>
              </a:rPr>
              <a:t>‹#›</a:t>
            </a:fld>
            <a:endParaRPr lang="en-AU" dirty="0">
              <a:latin typeface="Arial" panose="020B0604020202020204" pitchFamily="34" charset="0"/>
            </a:endParaRPr>
          </a:p>
        </p:txBody>
      </p:sp>
    </p:spTree>
    <p:extLst>
      <p:ext uri="{BB962C8B-B14F-4D97-AF65-F5344CB8AC3E}">
        <p14:creationId xmlns:p14="http://schemas.microsoft.com/office/powerpoint/2010/main" val="41447938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A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EC6F825C-382E-4C1A-82AB-BCE4AFD21ABE}" type="datetimeFigureOut">
              <a:rPr lang="en-AU" smtClean="0"/>
              <a:pPr/>
              <a:t>16/04/2026</a:t>
            </a:fld>
            <a:endParaRPr lang="en-A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A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07158C4-A119-4B78-9DE8-A50001BC31DC}" type="slidenum">
              <a:rPr lang="en-AU" smtClean="0"/>
              <a:pPr/>
              <a:t>‹#›</a:t>
            </a:fld>
            <a:endParaRPr lang="en-AU" dirty="0"/>
          </a:p>
        </p:txBody>
      </p:sp>
    </p:spTree>
    <p:extLst>
      <p:ext uri="{BB962C8B-B14F-4D97-AF65-F5344CB8AC3E}">
        <p14:creationId xmlns:p14="http://schemas.microsoft.com/office/powerpoint/2010/main" val="3301092027"/>
      </p:ext>
    </p:extLst>
  </p:cSld>
  <p:clrMap bg1="lt1" tx1="dk1" bg2="lt2" tx2="dk2" accent1="accent1" accent2="accent2" accent3="accent3" accent4="accent4" accent5="accent5" accent6="accent6" hlink="hlink" folHlink="folHlink"/>
  <p:notesStyle>
    <a:lvl1pPr marL="0" algn="l" defTabSz="1219170" rtl="0" eaLnBrk="1" latinLnBrk="0" hangingPunct="1">
      <a:defRPr sz="1200" kern="1200">
        <a:solidFill>
          <a:schemeClr val="tx1"/>
        </a:solidFill>
        <a:latin typeface="Arial" panose="020B0604020202020204" pitchFamily="34" charset="0"/>
        <a:ea typeface="+mn-ea"/>
        <a:cs typeface="+mn-cs"/>
      </a:defRPr>
    </a:lvl1pPr>
    <a:lvl2pPr marL="609585" algn="l" defTabSz="1219170" rtl="0" eaLnBrk="1" latinLnBrk="0" hangingPunct="1">
      <a:defRPr sz="1200" kern="1200">
        <a:solidFill>
          <a:schemeClr val="tx1"/>
        </a:solidFill>
        <a:latin typeface="Arial" panose="020B0604020202020204" pitchFamily="34" charset="0"/>
        <a:ea typeface="+mn-ea"/>
        <a:cs typeface="+mn-cs"/>
      </a:defRPr>
    </a:lvl2pPr>
    <a:lvl3pPr marL="1219170" algn="l" defTabSz="1219170" rtl="0" eaLnBrk="1" latinLnBrk="0" hangingPunct="1">
      <a:defRPr sz="1200" kern="1200">
        <a:solidFill>
          <a:schemeClr val="tx1"/>
        </a:solidFill>
        <a:latin typeface="Arial" panose="020B0604020202020204" pitchFamily="34" charset="0"/>
        <a:ea typeface="+mn-ea"/>
        <a:cs typeface="+mn-cs"/>
      </a:defRPr>
    </a:lvl3pPr>
    <a:lvl4pPr marL="1828754" algn="l" defTabSz="1219170" rtl="0" eaLnBrk="1" latinLnBrk="0" hangingPunct="1">
      <a:defRPr sz="1200" kern="1200">
        <a:solidFill>
          <a:schemeClr val="tx1"/>
        </a:solidFill>
        <a:latin typeface="Arial" panose="020B0604020202020204" pitchFamily="34" charset="0"/>
        <a:ea typeface="+mn-ea"/>
        <a:cs typeface="+mn-cs"/>
      </a:defRPr>
    </a:lvl4pPr>
    <a:lvl5pPr marL="2438339" algn="l" defTabSz="1219170" rtl="0" eaLnBrk="1" latinLnBrk="0" hangingPunct="1">
      <a:defRPr sz="1200" kern="1200">
        <a:solidFill>
          <a:schemeClr val="tx1"/>
        </a:solidFill>
        <a:latin typeface="Arial" panose="020B0604020202020204" pitchFamily="34"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educationstandards.nsw.edu.au/wps/portal/nesa/k-10/diversity-in-learning/aboriginal-education/aboriginal-and-torres-strait-islander-principles-and-protocols"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aiatsis.gov.au/education/guide-evaluating-and-selecting-education-resources"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www.menti.com/alod1akmgb8y"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3" Type="http://schemas.openxmlformats.org/officeDocument/2006/relationships/hyperlink" Target="https://app.education.nsw.gov.au/sport/other-structured-physical-activity" TargetMode="External"/><Relationship Id="rId2" Type="http://schemas.openxmlformats.org/officeDocument/2006/relationships/slide" Target="../slides/slide82.xml"/><Relationship Id="rId1" Type="http://schemas.openxmlformats.org/officeDocument/2006/relationships/notesMaster" Target="../notesMasters/notesMaster1.xml"/><Relationship Id="rId4" Type="http://schemas.openxmlformats.org/officeDocument/2006/relationships/hyperlink" Target="https://app.education.nsw.gov.au/sport/Classroom-energisers" TargetMode="Externa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3" Type="http://schemas.openxmlformats.org/officeDocument/2006/relationships/hyperlink" Target="https://education.nsw.gov.au/teaching-and-learning/curriculum/hsie/leading-hsie-k-12/leading-hsie-k&#8230;" TargetMode="External"/><Relationship Id="rId2" Type="http://schemas.openxmlformats.org/officeDocument/2006/relationships/slide" Target="../slides/slide100.xml"/><Relationship Id="rId1" Type="http://schemas.openxmlformats.org/officeDocument/2006/relationships/notesMaster" Target="../notesMasters/notesMaster1.xml"/><Relationship Id="rId6" Type="http://schemas.openxmlformats.org/officeDocument/2006/relationships/hyperlink" Target="https://education.nsw.gov.au/teaching-and-learning/curriculum/pdhpe/leading-pdhpe-k-12/leading-pdhp&#8230;" TargetMode="External"/><Relationship Id="rId5" Type="http://schemas.openxmlformats.org/officeDocument/2006/relationships/hyperlink" Target="https://education.nsw.gov.au/teaching-and-learning/curriculum/creative-arts/leading-creative-arts-k&#8230;" TargetMode="External"/><Relationship Id="rId4" Type="http://schemas.openxmlformats.org/officeDocument/2006/relationships/hyperlink" Target="https://education.nsw.gov.au/teaching-and-learning/curriculum/science/leading-science-k-12/leading-&#8230;" TargetMode="Externa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9525" y="1143000"/>
            <a:ext cx="3622675" cy="2038350"/>
          </a:xfrm>
        </p:spPr>
      </p:sp>
      <p:sp>
        <p:nvSpPr>
          <p:cNvPr id="3" name="Notes Placeholder 2"/>
          <p:cNvSpPr>
            <a:spLocks noGrp="1"/>
          </p:cNvSpPr>
          <p:nvPr>
            <p:ph type="body" idx="1"/>
          </p:nvPr>
        </p:nvSpPr>
        <p:spPr/>
        <p:txBody>
          <a:bodyPr/>
          <a:lstStyle/>
          <a:p>
            <a:r>
              <a:rPr lang="en-AU" b="1" dirty="0"/>
              <a:t>1. Purpose: </a:t>
            </a:r>
            <a:r>
              <a:rPr lang="en-AU" b="0" dirty="0"/>
              <a:t>Title slide</a:t>
            </a:r>
            <a:endParaRPr lang="en-AU" b="1" dirty="0"/>
          </a:p>
          <a:p>
            <a:endParaRPr lang="en-AU" b="1" dirty="0"/>
          </a:p>
          <a:p>
            <a:r>
              <a:rPr lang="en-AU" b="1" dirty="0"/>
              <a:t>Time: </a:t>
            </a:r>
            <a:r>
              <a:rPr lang="en-AU" b="0" dirty="0"/>
              <a:t>1 minute</a:t>
            </a:r>
            <a:endParaRPr lang="en-AU" b="1" dirty="0"/>
          </a:p>
          <a:p>
            <a:endParaRPr lang="en-AU" b="1" dirty="0"/>
          </a:p>
          <a:p>
            <a:r>
              <a:rPr lang="en-AU" b="1" dirty="0"/>
              <a:t>Presenter notes:</a:t>
            </a:r>
          </a:p>
          <a:p>
            <a:r>
              <a:rPr lang="en-AU" dirty="0"/>
              <a:t>Welcome to </a:t>
            </a:r>
            <a:r>
              <a:rPr lang="en-AU" b="0" dirty="0"/>
              <a:t>Term 4 Professional Learning </a:t>
            </a:r>
            <a:r>
              <a:rPr lang="en-AU" dirty="0"/>
              <a:t>on </a:t>
            </a:r>
            <a:r>
              <a:rPr lang="en-AU" i="0" dirty="0"/>
              <a:t>CHPS sample units: From planning to practice. </a:t>
            </a:r>
          </a:p>
          <a:p>
            <a:endParaRPr lang="en-AU" i="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rPr>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981875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2. Purpose: </a:t>
            </a:r>
            <a:r>
              <a:rPr lang="en-AU" b="0" dirty="0"/>
              <a:t>Acknowledgement of Country</a:t>
            </a:r>
            <a:endParaRPr lang="en-AU" b="1" dirty="0"/>
          </a:p>
          <a:p>
            <a:endParaRPr lang="en-AU" b="1" dirty="0"/>
          </a:p>
          <a:p>
            <a:r>
              <a:rPr lang="en-AU" b="1" dirty="0"/>
              <a:t>Time: </a:t>
            </a:r>
            <a:r>
              <a:rPr lang="en-AU" b="0" dirty="0"/>
              <a:t>2 </a:t>
            </a:r>
            <a:r>
              <a:rPr lang="en-AU" dirty="0"/>
              <a:t>minutes</a:t>
            </a:r>
            <a:r>
              <a:rPr lang="en-AU" b="0" dirty="0"/>
              <a:t> </a:t>
            </a:r>
          </a:p>
          <a:p>
            <a:endParaRPr lang="en-AU" b="1" dirty="0"/>
          </a:p>
          <a:p>
            <a:r>
              <a:rPr lang="en-AU" b="1" dirty="0"/>
              <a:t>Presenter notes: </a:t>
            </a:r>
            <a:endParaRPr lang="en-AU" b="0" dirty="0"/>
          </a:p>
          <a:p>
            <a:r>
              <a:rPr lang="en-AU" b="0" dirty="0"/>
              <a:t>I acknowledge the Traditional Custodians of the many lands we are joining from today across New South Wales. I am presenting today from Awabakal Country, and I pay my respects to Elders past and present and extend that respect to all Aboriginal and Torres Strait Islander colleagues with us today. </a:t>
            </a:r>
          </a:p>
          <a:p>
            <a:endParaRPr lang="en-AU" b="0" dirty="0"/>
          </a:p>
          <a:p>
            <a:r>
              <a:rPr lang="en-AU" b="0" dirty="0"/>
              <a:t>As we engage in this professional learning focused on curriculum and teaching practice, we are reminded that the NSW syllabuses strengthen the inclusion of Aboriginal histories, cultures and perspectives. This is not only an educational requirement—it is a responsibility. It invites us to teach in ways that honour truth, embed cultural integrity, and recognise the diversity of Aboriginal Nations across NSW. </a:t>
            </a:r>
          </a:p>
          <a:p>
            <a:endParaRPr lang="en-AU" b="0" dirty="0"/>
          </a:p>
          <a:p>
            <a:r>
              <a:rPr lang="en-AU" b="0" dirty="0"/>
              <a:t>Today is also a reminder that deepening our understanding of Aboriginal content is not a single lesson or unit—it is a commitment to practice. It requires ongoing learning, respectful collaboration with local communities, and ensuring that Aboriginal perspectives are embedded meaningfully, not as a token, but as a thread woven throughout learning. May we continue to walk together, listen deeply, and create classrooms where every student sees themselves and their culture respected and valued. </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rPr>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2</a:t>
            </a:fld>
            <a:endParaRPr lang="en-AU"/>
          </a:p>
        </p:txBody>
      </p:sp>
    </p:spTree>
    <p:extLst>
      <p:ext uri="{BB962C8B-B14F-4D97-AF65-F5344CB8AC3E}">
        <p14:creationId xmlns:p14="http://schemas.microsoft.com/office/powerpoint/2010/main" val="1036927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B4A1E-3DAF-FBC6-8CBD-50101A292E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6C6FBA-5A6A-AD74-0125-FD01688285A5}"/>
              </a:ext>
            </a:extLst>
          </p:cNvPr>
          <p:cNvSpPr>
            <a:spLocks noGrp="1" noRot="1" noChangeAspect="1"/>
          </p:cNvSpPr>
          <p:nvPr>
            <p:ph type="sldImg"/>
          </p:nvPr>
        </p:nvSpPr>
        <p:spPr>
          <a:xfrm>
            <a:off x="1898650" y="282575"/>
            <a:ext cx="3060700" cy="1720850"/>
          </a:xfrm>
        </p:spPr>
      </p:sp>
      <p:sp>
        <p:nvSpPr>
          <p:cNvPr id="3" name="Notes Placeholder 2">
            <a:extLst>
              <a:ext uri="{FF2B5EF4-FFF2-40B4-BE49-F238E27FC236}">
                <a16:creationId xmlns:a16="http://schemas.microsoft.com/office/drawing/2014/main" id="{22BEF5CF-AF27-3003-7947-2AC0DEFD2E11}"/>
              </a:ext>
            </a:extLst>
          </p:cNvPr>
          <p:cNvSpPr>
            <a:spLocks noGrp="1"/>
          </p:cNvSpPr>
          <p:nvPr>
            <p:ph type="body" idx="1"/>
          </p:nvPr>
        </p:nvSpPr>
        <p:spPr/>
        <p:txBody>
          <a:bodyPr/>
          <a:lstStyle/>
          <a:p>
            <a:pPr>
              <a:defRPr/>
            </a:pPr>
            <a:r>
              <a:rPr lang="en-AU" b="1" dirty="0"/>
              <a:t>3. Purpose: </a:t>
            </a:r>
            <a:r>
              <a:rPr lang="en-AU" sz="1600" dirty="0"/>
              <a:t>To outline the teaching standards addressed in this professional learning.</a:t>
            </a:r>
          </a:p>
          <a:p>
            <a:pPr>
              <a:defRPr/>
            </a:pPr>
            <a:endParaRPr lang="en-AU" sz="1600" dirty="0"/>
          </a:p>
          <a:p>
            <a:pPr>
              <a:defRPr/>
            </a:pPr>
            <a:r>
              <a:rPr lang="en-AU" sz="1600" b="1" dirty="0"/>
              <a:t>Time: </a:t>
            </a:r>
            <a:r>
              <a:rPr lang="en-AU" sz="1600" b="0" dirty="0"/>
              <a:t>30 seconds</a:t>
            </a:r>
          </a:p>
          <a:p>
            <a:pPr>
              <a:defRPr/>
            </a:pPr>
            <a:endParaRPr lang="en-AU" sz="1600" dirty="0"/>
          </a:p>
          <a:p>
            <a:pPr>
              <a:defRPr/>
            </a:pPr>
            <a:r>
              <a:rPr lang="en-AU" sz="1600" b="1" dirty="0"/>
              <a:t>Presenter notes: </a:t>
            </a:r>
          </a:p>
          <a:p>
            <a:pPr>
              <a:defRPr/>
            </a:pPr>
            <a:r>
              <a:rPr lang="en-AU" dirty="0"/>
              <a:t>On the slide you will see the Australian Professional Standards for Teachers that today’s professional learning will be addressing.</a:t>
            </a:r>
            <a:endParaRPr lang="en-AU" b="1" i="1" dirty="0"/>
          </a:p>
          <a:p>
            <a:pPr>
              <a:defRPr/>
            </a:pPr>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ea typeface="+mn-ea"/>
                <a:cs typeface="+mn-cs"/>
              </a:rPr>
              <a:t>[NEXT SLIDE]</a:t>
            </a:r>
          </a:p>
          <a:p>
            <a:pPr>
              <a:defRPr/>
            </a:pPr>
            <a:endParaRPr lang="en-AU" dirty="0"/>
          </a:p>
        </p:txBody>
      </p:sp>
      <p:sp>
        <p:nvSpPr>
          <p:cNvPr id="4" name="Slide Number Placeholder 3">
            <a:extLst>
              <a:ext uri="{FF2B5EF4-FFF2-40B4-BE49-F238E27FC236}">
                <a16:creationId xmlns:a16="http://schemas.microsoft.com/office/drawing/2014/main" id="{3DCFCF78-5D57-EA29-69C0-03CBF104E487}"/>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213742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996AA-9AB3-4992-C7BE-EBA97BDF4F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67B2AB-8A65-0A71-19CD-6052DDC7B43E}"/>
              </a:ext>
            </a:extLst>
          </p:cNvPr>
          <p:cNvSpPr>
            <a:spLocks noGrp="1" noRot="1" noChangeAspect="1"/>
          </p:cNvSpPr>
          <p:nvPr>
            <p:ph type="sldImg"/>
          </p:nvPr>
        </p:nvSpPr>
        <p:spPr>
          <a:xfrm>
            <a:off x="1898650" y="282575"/>
            <a:ext cx="3060700" cy="1720850"/>
          </a:xfrm>
        </p:spPr>
      </p:sp>
      <p:sp>
        <p:nvSpPr>
          <p:cNvPr id="3" name="Notes Placeholder 2">
            <a:extLst>
              <a:ext uri="{FF2B5EF4-FFF2-40B4-BE49-F238E27FC236}">
                <a16:creationId xmlns:a16="http://schemas.microsoft.com/office/drawing/2014/main" id="{1C93D203-ECCE-1403-D134-BAAADF89A42E}"/>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prstClr val="black"/>
                </a:solidFill>
                <a:cs typeface="Calibri"/>
              </a:rPr>
              <a:t>4. Purpose:</a:t>
            </a:r>
            <a:r>
              <a:rPr lang="en-AU" sz="1200" dirty="0">
                <a:solidFill>
                  <a:prstClr val="black"/>
                </a:solidFill>
                <a:cs typeface="Calibri"/>
              </a:rPr>
              <a:t> </a:t>
            </a:r>
            <a:r>
              <a:rPr lang="en-AU" sz="1200" b="0" i="0" u="none" strike="noStrike" kern="1200" cap="none" spc="0" normalizeH="0" baseline="0" noProof="0" dirty="0">
                <a:ln>
                  <a:noFill/>
                </a:ln>
                <a:solidFill>
                  <a:prstClr val="black"/>
                </a:solidFill>
                <a:effectLst/>
                <a:uLnTx/>
                <a:uFillTx/>
                <a:cs typeface="Calibri"/>
              </a:rPr>
              <a:t>To introduce the </a:t>
            </a:r>
            <a:r>
              <a:rPr lang="en-AU" sz="1200" dirty="0">
                <a:solidFill>
                  <a:prstClr val="black"/>
                </a:solidFill>
                <a:cs typeface="Calibri"/>
              </a:rPr>
              <a:t>purpose</a:t>
            </a:r>
            <a:r>
              <a:rPr lang="en-AU" sz="1200" b="0" i="0" u="none" strike="noStrike" kern="1200" cap="none" spc="0" normalizeH="0" baseline="0" noProof="0" dirty="0">
                <a:ln>
                  <a:noFill/>
                </a:ln>
                <a:solidFill>
                  <a:prstClr val="black"/>
                </a:solidFill>
                <a:effectLst/>
                <a:uLnTx/>
                <a:uFillTx/>
                <a:cs typeface="Calibri"/>
              </a:rPr>
              <a:t> and outcomes for the workshop.</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0" i="0" u="none" strike="noStrike" kern="1200" cap="none" spc="0" normalizeH="0" baseline="0" noProof="0" dirty="0">
              <a:ln>
                <a:noFill/>
              </a:ln>
              <a:solidFill>
                <a:prstClr val="black"/>
              </a:solidFill>
              <a:effectLst/>
              <a:uLnTx/>
              <a:uFillTx/>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i="0" u="none" strike="noStrike" kern="1200" cap="none" spc="0" normalizeH="0" baseline="0" noProof="0" dirty="0">
                <a:ln>
                  <a:noFill/>
                </a:ln>
                <a:solidFill>
                  <a:prstClr val="black"/>
                </a:solidFill>
                <a:effectLst/>
                <a:uLnTx/>
                <a:uFillTx/>
                <a:cs typeface="Calibri"/>
              </a:rPr>
              <a:t>Time: </a:t>
            </a:r>
            <a:r>
              <a:rPr lang="en-AU" sz="1200" b="0" i="0" u="none" strike="noStrike" kern="1200" cap="none" spc="0" normalizeH="0" baseline="0" noProof="0" dirty="0">
                <a:ln>
                  <a:noFill/>
                </a:ln>
                <a:solidFill>
                  <a:prstClr val="black"/>
                </a:solidFill>
                <a:effectLst/>
                <a:uLnTx/>
                <a:uFillTx/>
                <a:cs typeface="Calibri"/>
              </a:rPr>
              <a:t>2 minutes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i="0" u="none" strike="noStrike" kern="1200" cap="none" spc="0" normalizeH="0" baseline="0" noProof="0" dirty="0">
              <a:ln>
                <a:noFill/>
              </a:ln>
              <a:solidFill>
                <a:prstClr val="black"/>
              </a:solidFill>
              <a:effectLst/>
              <a:uLnTx/>
              <a:uFillTx/>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i="0" u="none" strike="noStrike" kern="1200" cap="none" spc="0" normalizeH="0" baseline="0" noProof="0" dirty="0">
                <a:ln>
                  <a:noFill/>
                </a:ln>
                <a:solidFill>
                  <a:prstClr val="black"/>
                </a:solidFill>
                <a:effectLst/>
                <a:uLnTx/>
                <a:uFillTx/>
                <a:cs typeface="Calibri"/>
              </a:rPr>
              <a:t>Presenter notes: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i="0" u="none" strike="noStrike" kern="1200" cap="none" spc="0" normalizeH="0" baseline="0" noProof="0" dirty="0">
                <a:ln>
                  <a:noFill/>
                </a:ln>
                <a:solidFill>
                  <a:prstClr val="black"/>
                </a:solidFill>
                <a:effectLst/>
                <a:uLnTx/>
                <a:uFillTx/>
                <a:cs typeface="Calibri"/>
              </a:rPr>
              <a:t>On the screen are the </a:t>
            </a:r>
            <a:r>
              <a:rPr lang="en-AU" sz="1200" dirty="0">
                <a:solidFill>
                  <a:prstClr val="black"/>
                </a:solidFill>
                <a:cs typeface="Calibri"/>
              </a:rPr>
              <a:t>purpose</a:t>
            </a:r>
            <a:r>
              <a:rPr lang="en-AU" sz="1200" b="0" i="0" u="none" strike="noStrike" kern="1200" cap="none" spc="0" normalizeH="0" baseline="0" noProof="0" dirty="0">
                <a:ln>
                  <a:noFill/>
                </a:ln>
                <a:solidFill>
                  <a:prstClr val="black"/>
                </a:solidFill>
                <a:effectLst/>
                <a:uLnTx/>
                <a:uFillTx/>
                <a:cs typeface="Calibri"/>
              </a:rPr>
              <a:t> and outcomes of the session.</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dirty="0"/>
          </a:p>
          <a:p>
            <a:r>
              <a:rPr lang="en-AU" sz="1200" b="0" i="0" kern="1200" dirty="0">
                <a:solidFill>
                  <a:schemeClr val="tx1"/>
                </a:solidFill>
                <a:effectLst/>
              </a:rPr>
              <a:t>Today’s professional learning previews sample units across the four key learning areas, with a focus on the common lesson structure designed to support effective teaching and learning. The session will unpack how key unit features guide our planning for assessment and differentiation, ensuring all students’ needs are met. There will also be a focus on classroom readiness for Term 1, 2026. </a:t>
            </a:r>
            <a:r>
              <a:rPr lang="en-AU" dirty="0"/>
              <a:t> </a:t>
            </a:r>
            <a:endParaRPr lang="en-AU" sz="1200" dirty="0"/>
          </a:p>
          <a:p>
            <a:endParaRPr lang="en-AU" dirty="0"/>
          </a:p>
          <a:p>
            <a:r>
              <a:rPr lang="en-AU" sz="1200" dirty="0"/>
              <a:t>For multi-age settings, implementation of the new syllabuses can be deferred until they are mandatory in 2027. Early adoption is possible, though supporting resources may be limited. Primary Curriculum acknowledge the unique challenges of multi-age settings and will provide ongoing communication and support to assist with planning and </a:t>
            </a:r>
            <a:r>
              <a:rPr lang="en-AU" dirty="0"/>
              <a:t>syllabus implementation.  </a:t>
            </a:r>
            <a:endParaRPr lang="en-AU" sz="1200" dirty="0"/>
          </a:p>
          <a:p>
            <a:endParaRPr lang="en-AU" dirty="0"/>
          </a:p>
          <a:p>
            <a:r>
              <a:rPr lang="en-AU" sz="1200" b="1" kern="1200" dirty="0">
                <a:solidFill>
                  <a:schemeClr val="tx1"/>
                </a:solidFill>
                <a:effectLst/>
              </a:rPr>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solidFill>
                <a:prstClr val="black"/>
              </a:solidFill>
              <a:cs typeface="Calibri"/>
            </a:endParaRPr>
          </a:p>
        </p:txBody>
      </p:sp>
      <p:sp>
        <p:nvSpPr>
          <p:cNvPr id="4" name="Slide Number Placeholder 3">
            <a:extLst>
              <a:ext uri="{FF2B5EF4-FFF2-40B4-BE49-F238E27FC236}">
                <a16:creationId xmlns:a16="http://schemas.microsoft.com/office/drawing/2014/main" id="{00FEA3DD-629D-3F31-871D-C4C8AF9354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9CC790-B39B-3749-AD09-DE446100E64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4686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5. </a:t>
            </a:r>
            <a:r>
              <a:rPr lang="en-AU" sz="1200" b="1" dirty="0"/>
              <a:t>Purpose: </a:t>
            </a:r>
            <a:r>
              <a:rPr lang="en-AU" sz="1200" b="0" dirty="0"/>
              <a:t>To engage with participants through questioning and reaction buttons. </a:t>
            </a:r>
          </a:p>
          <a:p>
            <a:endParaRPr lang="en-AU" sz="1200" b="0" dirty="0"/>
          </a:p>
          <a:p>
            <a:r>
              <a:rPr lang="en-AU" sz="1200" b="1" dirty="0"/>
              <a:t>Time: </a:t>
            </a:r>
            <a:r>
              <a:rPr lang="en-AU" sz="1200" b="0" dirty="0"/>
              <a:t>5 minute</a:t>
            </a:r>
          </a:p>
          <a:p>
            <a:endParaRPr lang="en-AU" sz="1200" b="1" dirty="0"/>
          </a:p>
          <a:p>
            <a:r>
              <a:rPr lang="en-AU" sz="1200" b="1" dirty="0"/>
              <a:t>Presenter notes: </a:t>
            </a:r>
          </a:p>
          <a:p>
            <a:r>
              <a:rPr lang="en-AU" sz="1200" b="0" i="0" kern="1200" dirty="0">
                <a:solidFill>
                  <a:schemeClr val="tx1"/>
                </a:solidFill>
                <a:effectLst/>
                <a:ea typeface="+mn-ea"/>
                <a:cs typeface="+mn-cs"/>
              </a:rPr>
              <a:t>To begin our session, I’d like to get a sense of where everyone is at, in relation to the new CHPS syllabuses. </a:t>
            </a:r>
          </a:p>
          <a:p>
            <a:endParaRPr lang="en-AU" sz="1200" dirty="0"/>
          </a:p>
          <a:p>
            <a:pPr rtl="0"/>
            <a:r>
              <a:rPr lang="en-AU" sz="1200" b="0" i="0" kern="1200" dirty="0">
                <a:solidFill>
                  <a:schemeClr val="tx1"/>
                </a:solidFill>
                <a:effectLst/>
                <a:ea typeface="+mn-ea"/>
                <a:cs typeface="+mn-cs"/>
              </a:rPr>
              <a:t>[CLICK] Have you reviewed any of the sample English and mathematics units released? </a:t>
            </a:r>
            <a:endParaRPr lang="en-AU" sz="1200" b="0" i="1"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0" i="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i="0" kern="1200" dirty="0">
                <a:solidFill>
                  <a:schemeClr val="tx1"/>
                </a:solidFill>
                <a:effectLst/>
                <a:ea typeface="+mn-ea"/>
                <a:cs typeface="+mn-cs"/>
              </a:rPr>
              <a:t>[CLICK] Are you currently implementing any aspects of the new syllabus, or do you plan to do so soon? </a:t>
            </a:r>
          </a:p>
          <a:p>
            <a:pPr rtl="0"/>
            <a:endParaRPr lang="en-AU" sz="1200" b="0" i="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i="0" kern="1200" dirty="0">
                <a:solidFill>
                  <a:schemeClr val="tx1"/>
                </a:solidFill>
                <a:effectLst/>
                <a:ea typeface="+mn-ea"/>
                <a:cs typeface="+mn-cs"/>
              </a:rPr>
              <a:t>[CLICK] Have you ever thought about how the Department develops these sample units? </a:t>
            </a:r>
            <a:endParaRPr lang="en-AU" sz="1200" b="0" i="1" kern="1200" dirty="0">
              <a:solidFill>
                <a:schemeClr val="tx1"/>
              </a:solidFill>
              <a:effectLst/>
              <a:ea typeface="+mn-ea"/>
              <a:cs typeface="+mn-cs"/>
            </a:endParaRPr>
          </a:p>
          <a:p>
            <a:endParaRPr lang="en-AU" sz="1200" dirty="0"/>
          </a:p>
          <a:p>
            <a:r>
              <a:rPr lang="en-AU" sz="1600" b="1" i="0" kern="1200" dirty="0">
                <a:solidFill>
                  <a:schemeClr val="tx1"/>
                </a:solidFill>
                <a:effectLst/>
                <a:ea typeface="+mn-ea"/>
                <a:cs typeface="+mn-cs"/>
              </a:rPr>
              <a:t>[NEXT SLIDE]</a:t>
            </a:r>
            <a:endParaRPr lang="en-AU" b="1"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5</a:t>
            </a:fld>
            <a:endParaRPr lang="en-AU"/>
          </a:p>
        </p:txBody>
      </p:sp>
    </p:spTree>
    <p:extLst>
      <p:ext uri="{BB962C8B-B14F-4D97-AF65-F5344CB8AC3E}">
        <p14:creationId xmlns:p14="http://schemas.microsoft.com/office/powerpoint/2010/main" val="32259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t>6. Purpose: </a:t>
            </a:r>
            <a:r>
              <a:rPr lang="en-AU" sz="1200" b="0" dirty="0"/>
              <a:t>To preview commonalities in CHPS units.</a:t>
            </a:r>
          </a:p>
          <a:p>
            <a:endParaRPr lang="en-AU" sz="1200" b="1" dirty="0"/>
          </a:p>
          <a:p>
            <a:r>
              <a:rPr lang="en-AU" sz="1200" b="1" dirty="0"/>
              <a:t>Time:</a:t>
            </a:r>
            <a:r>
              <a:rPr lang="en-AU" sz="1200" b="0" dirty="0"/>
              <a:t> 10 seconds</a:t>
            </a:r>
          </a:p>
          <a:p>
            <a:endParaRPr lang="en-AU" sz="1200" b="1" dirty="0"/>
          </a:p>
          <a:p>
            <a:r>
              <a:rPr lang="en-AU" sz="1200" b="1" dirty="0"/>
              <a:t>Presenter notes:</a:t>
            </a:r>
          </a:p>
          <a:p>
            <a:r>
              <a:rPr lang="en-AU" sz="1200" dirty="0"/>
              <a:t>To begin the session will explore common lesson structures across the four key learning areas to show you their consistent look and feel and explain how the key sample unit features support explicit teaching, assessment and differentiation. </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kern="1200" dirty="0">
                <a:solidFill>
                  <a:schemeClr val="tx1"/>
                </a:solidFill>
                <a:effectLst/>
                <a:ea typeface="+mn-ea"/>
                <a:cs typeface="+mn-cs"/>
              </a:rPr>
              <a:t>[NEXT SLIDE]</a:t>
            </a:r>
          </a:p>
          <a:p>
            <a:endParaRPr lang="en-AU" dirty="0"/>
          </a:p>
          <a:p>
            <a:endParaRPr lang="en-AU" dirty="0"/>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6</a:t>
            </a:fld>
            <a:endParaRPr lang="en-AU"/>
          </a:p>
        </p:txBody>
      </p:sp>
    </p:spTree>
    <p:extLst>
      <p:ext uri="{BB962C8B-B14F-4D97-AF65-F5344CB8AC3E}">
        <p14:creationId xmlns:p14="http://schemas.microsoft.com/office/powerpoint/2010/main" val="2997062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40D82-4555-70D7-ADE8-F0F879C347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F4FDE-D7D8-05B4-FE57-991B9B0DB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EAA610-EBB6-5EA2-F737-6AFFEC274439}"/>
              </a:ext>
            </a:extLst>
          </p:cNvPr>
          <p:cNvSpPr>
            <a:spLocks noGrp="1"/>
          </p:cNvSpPr>
          <p:nvPr>
            <p:ph type="body" idx="1"/>
          </p:nvPr>
        </p:nvSpPr>
        <p:spPr/>
        <p:txBody>
          <a:bodyPr/>
          <a:lstStyle/>
          <a:p>
            <a:r>
              <a:rPr lang="en-AU" b="1" dirty="0"/>
              <a:t>7. Purpose: </a:t>
            </a:r>
            <a:r>
              <a:rPr lang="en-AU" b="0" dirty="0"/>
              <a:t>To reinforce the 3 pillars of resource development. </a:t>
            </a:r>
          </a:p>
          <a:p>
            <a:endParaRPr lang="en-AU" b="1" dirty="0"/>
          </a:p>
          <a:p>
            <a:r>
              <a:rPr lang="en-AU" b="1" dirty="0"/>
              <a:t>Time: </a:t>
            </a:r>
            <a:r>
              <a:rPr lang="en-AU" b="0" dirty="0"/>
              <a:t>2 minutes</a:t>
            </a:r>
          </a:p>
          <a:p>
            <a:endParaRPr lang="en-AU" b="1" dirty="0"/>
          </a:p>
          <a:p>
            <a:r>
              <a:rPr lang="en-AU" b="1" dirty="0"/>
              <a:t>Presenter notes: </a:t>
            </a:r>
          </a:p>
          <a:p>
            <a:r>
              <a:rPr lang="en-AU" dirty="0"/>
              <a:t>When the Primary Curriculum team talk about the design of CHPS sample units, it is important to understand that everything created is grounded in three key pillars: </a:t>
            </a:r>
            <a:r>
              <a:rPr lang="en-AU" b="0" dirty="0"/>
              <a:t>evidence-based principles, purposeful design, and practical classroom support. </a:t>
            </a:r>
            <a:r>
              <a:rPr lang="en-AU" dirty="0"/>
              <a:t>These pillars guide the work from initial concept through to final delivery, ensuring high quality, impactful, and genuinely useful resources for teachers and students.</a:t>
            </a:r>
          </a:p>
          <a:p>
            <a:endParaRPr lang="en-AU" b="0" dirty="0"/>
          </a:p>
          <a:p>
            <a:r>
              <a:rPr lang="en-AU" b="0" dirty="0"/>
              <a:t>First pillar is </a:t>
            </a:r>
            <a:r>
              <a:rPr lang="en-AU" b="1" dirty="0"/>
              <a:t>evidence-based principles.</a:t>
            </a:r>
            <a:br>
              <a:rPr lang="en-AU" dirty="0"/>
            </a:br>
            <a:r>
              <a:rPr lang="en-AU" dirty="0"/>
              <a:t>This means every resource is informed by current research, best practice, and data on what works in improving student learning. Developers engage with educational research and curriculum policy, so the work aligns with system priorities and supports consistent, high-quality teaching. By embedding evidence from the outset.</a:t>
            </a:r>
          </a:p>
          <a:p>
            <a:endParaRPr lang="en-AU" b="0" dirty="0"/>
          </a:p>
          <a:p>
            <a:r>
              <a:rPr lang="en-AU" dirty="0"/>
              <a:t>Second pillar is </a:t>
            </a:r>
            <a:r>
              <a:rPr lang="en-AU" b="1" dirty="0"/>
              <a:t>purposeful design.</a:t>
            </a:r>
            <a:br>
              <a:rPr lang="en-AU" b="1" dirty="0"/>
            </a:br>
            <a:r>
              <a:rPr lang="en-AU" dirty="0"/>
              <a:t>This is about intentionality designing resources with a clear purpose, logical structure, and strong alignment to syllabus outcomes and learning progressions. The focus is on clarity, accessibility, and coherence so that teachers can easily see how each part connects to the bigger picture. </a:t>
            </a:r>
          </a:p>
          <a:p>
            <a:endParaRPr lang="en-AU" b="0" dirty="0"/>
          </a:p>
          <a:p>
            <a:r>
              <a:rPr lang="en-AU" dirty="0"/>
              <a:t>Third pillar is </a:t>
            </a:r>
            <a:r>
              <a:rPr lang="en-AU" b="1" dirty="0"/>
              <a:t>practical classroom support</a:t>
            </a:r>
            <a:r>
              <a:rPr lang="en-AU" dirty="0"/>
              <a:t>.</a:t>
            </a:r>
          </a:p>
          <a:p>
            <a:r>
              <a:rPr lang="en-AU" dirty="0"/>
              <a:t>Teachers need resources they can confidently pick up and use. The materials are created to be adaptable and supportive of diverse learners. Built in are clear instructions, scaffolds, differentiation suggestions, and assessment checkpoints so teachers can focus on teaching rather than creating resources from scratch. </a:t>
            </a:r>
          </a:p>
          <a:p>
            <a:endParaRPr lang="en-AU" b="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ea typeface="+mn-ea"/>
                <a:cs typeface="+mn-cs"/>
              </a:rPr>
              <a:t>[NEXT SLIDE]</a:t>
            </a:r>
          </a:p>
          <a:p>
            <a:endParaRPr lang="en-AU" sz="1600" strike="sngStrike" dirty="0"/>
          </a:p>
          <a:p>
            <a:endParaRPr lang="en-AU" sz="1600" strike="sngStrike" dirty="0"/>
          </a:p>
          <a:p>
            <a:endParaRPr lang="en-AU" sz="1600" strike="sngStrike" dirty="0"/>
          </a:p>
          <a:p>
            <a:pPr marL="285750" indent="-285750">
              <a:buFont typeface="Arial" panose="020B0604020202020204" pitchFamily="34" charset="0"/>
              <a:buChar char="•"/>
            </a:pPr>
            <a:endParaRPr lang="en-AU" b="1" dirty="0"/>
          </a:p>
        </p:txBody>
      </p:sp>
      <p:sp>
        <p:nvSpPr>
          <p:cNvPr id="4" name="Slide Number Placeholder 3">
            <a:extLst>
              <a:ext uri="{FF2B5EF4-FFF2-40B4-BE49-F238E27FC236}">
                <a16:creationId xmlns:a16="http://schemas.microsoft.com/office/drawing/2014/main" id="{8C47D118-FA11-94B8-1717-53270D7A4EB4}"/>
              </a:ext>
            </a:extLst>
          </p:cNvPr>
          <p:cNvSpPr>
            <a:spLocks noGrp="1"/>
          </p:cNvSpPr>
          <p:nvPr>
            <p:ph type="sldNum" sz="quarter" idx="5"/>
          </p:nvPr>
        </p:nvSpPr>
        <p:spPr/>
        <p:txBody>
          <a:bodyPr/>
          <a:lstStyle/>
          <a:p>
            <a:fld id="{B07158C4-A119-4B78-9DE8-A50001BC31DC}" type="slidenum">
              <a:rPr lang="en-AU" smtClean="0"/>
              <a:pPr/>
              <a:t>7</a:t>
            </a:fld>
            <a:endParaRPr lang="en-AU"/>
          </a:p>
        </p:txBody>
      </p:sp>
    </p:spTree>
    <p:extLst>
      <p:ext uri="{BB962C8B-B14F-4D97-AF65-F5344CB8AC3E}">
        <p14:creationId xmlns:p14="http://schemas.microsoft.com/office/powerpoint/2010/main" val="775303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8. Purpose: </a:t>
            </a:r>
            <a:r>
              <a:rPr lang="en-AU" b="0" dirty="0"/>
              <a:t>To explain why consistency matters across the CHPS units</a:t>
            </a:r>
          </a:p>
          <a:p>
            <a:endParaRPr lang="en-AU" b="1" dirty="0"/>
          </a:p>
          <a:p>
            <a:r>
              <a:rPr lang="en-AU" b="1" dirty="0"/>
              <a:t>Time: </a:t>
            </a:r>
            <a:r>
              <a:rPr lang="en-AU" b="0" dirty="0"/>
              <a:t>1 minute</a:t>
            </a:r>
          </a:p>
          <a:p>
            <a:endParaRPr lang="en-AU" b="1" dirty="0"/>
          </a:p>
          <a:p>
            <a:r>
              <a:rPr lang="en-AU" b="1" dirty="0"/>
              <a:t>Presenter notes:</a:t>
            </a:r>
          </a:p>
          <a:p>
            <a:r>
              <a:rPr lang="en-AU" dirty="0"/>
              <a:t>Let’s take a moment to set the scene and explain why consistency across these units is so important. The sample units play a central role in supporting schools as we move toward the 2027 mandatory implementation of the new syllabuses. They have  been designed to reflect the new syllabuses and provide leaders and teachers with practical, high-quality resources they can confidently use in classrooms.</a:t>
            </a:r>
          </a:p>
          <a:p>
            <a:endParaRPr lang="en-AU" dirty="0"/>
          </a:p>
          <a:p>
            <a:r>
              <a:rPr lang="en-AU" sz="1600" b="0" i="0" kern="1200" dirty="0">
                <a:solidFill>
                  <a:schemeClr val="tx1"/>
                </a:solidFill>
                <a:effectLst/>
                <a:ea typeface="+mn-ea"/>
                <a:cs typeface="+mn-cs"/>
              </a:rPr>
              <a:t>The CHPS sample units are directly aligned with the Department’s scope and sequences, and NESA’s whole-school plan. This alignment provides clarity, prevents duplication, and helps reduce workload.</a:t>
            </a:r>
          </a:p>
          <a:p>
            <a:endParaRPr lang="en-AU" dirty="0"/>
          </a:p>
          <a:p>
            <a:r>
              <a:rPr lang="en-AU" dirty="0"/>
              <a:t>The CHPS sample units are designed to engage students, support teachers, and promote consistent, high-quality learning experiences that support explicit teaching, assessment and differentiation. </a:t>
            </a:r>
          </a:p>
          <a:p>
            <a:endParaRPr lang="en-AU" dirty="0"/>
          </a:p>
          <a:p>
            <a:r>
              <a:rPr lang="en-AU" b="1" dirty="0"/>
              <a:t>[NEXT SLIDE] </a:t>
            </a:r>
          </a:p>
          <a:p>
            <a:endParaRPr lang="en-AU" b="1"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8</a:t>
            </a:fld>
            <a:endParaRPr lang="en-AU"/>
          </a:p>
        </p:txBody>
      </p:sp>
    </p:spTree>
    <p:extLst>
      <p:ext uri="{BB962C8B-B14F-4D97-AF65-F5344CB8AC3E}">
        <p14:creationId xmlns:p14="http://schemas.microsoft.com/office/powerpoint/2010/main" val="4253854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D4550-37A2-6825-78EE-FECBF79E53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73F0C-15B3-0795-EA4E-F7F61196D7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94C65-A4B8-5FF9-2A51-8F8AA8FAA4E1}"/>
              </a:ext>
            </a:extLst>
          </p:cNvPr>
          <p:cNvSpPr>
            <a:spLocks noGrp="1"/>
          </p:cNvSpPr>
          <p:nvPr>
            <p:ph type="body" idx="1"/>
          </p:nvPr>
        </p:nvSpPr>
        <p:spPr/>
        <p:txBody>
          <a:bodyPr/>
          <a:lstStyle/>
          <a:p>
            <a:r>
              <a:rPr lang="en-AU" b="1" dirty="0"/>
              <a:t>9. Purpose: </a:t>
            </a:r>
            <a:r>
              <a:rPr lang="en-AU" b="0" dirty="0"/>
              <a:t>To highlight where to access DoE CHPS scope and sequences</a:t>
            </a:r>
          </a:p>
          <a:p>
            <a:endParaRPr lang="en-AU" b="1" dirty="0"/>
          </a:p>
          <a:p>
            <a:r>
              <a:rPr lang="en-AU" b="1" dirty="0"/>
              <a:t>Time: </a:t>
            </a:r>
            <a:r>
              <a:rPr lang="en-AU" b="0" dirty="0"/>
              <a:t>30 seconds </a:t>
            </a:r>
          </a:p>
          <a:p>
            <a:endParaRPr lang="en-AU" b="1" dirty="0"/>
          </a:p>
          <a:p>
            <a:r>
              <a:rPr lang="en-AU" b="1" dirty="0"/>
              <a:t>Presenter notes:</a:t>
            </a:r>
          </a:p>
          <a:p>
            <a:r>
              <a:rPr lang="en-AU" dirty="0"/>
              <a:t>This slide highlights where you can access the Department’s </a:t>
            </a:r>
            <a:r>
              <a:rPr lang="en-AU" b="0" dirty="0"/>
              <a:t>scope and sequences. You </a:t>
            </a:r>
            <a:r>
              <a:rPr lang="en-AU" dirty="0"/>
              <a:t>can find them by following these breadcrumbs. We have used a creative arts example on screen. </a:t>
            </a:r>
          </a:p>
          <a:p>
            <a:endParaRPr lang="en-AU" b="1" i="0" dirty="0"/>
          </a:p>
          <a:p>
            <a:r>
              <a:rPr lang="en-AU" dirty="0"/>
              <a:t>If you would like to explore scope and sequences further, the Term 3 microlearning professional learning has a focus on scope and sequences and you can access the recording and resources on demand. </a:t>
            </a:r>
          </a:p>
          <a:p>
            <a:endParaRPr lang="en-AU" dirty="0"/>
          </a:p>
          <a:p>
            <a:r>
              <a:rPr lang="en-AU" b="1" dirty="0"/>
              <a:t>[NEXT SLIDE]</a:t>
            </a:r>
          </a:p>
          <a:p>
            <a:endParaRPr lang="en-AU" b="1" dirty="0"/>
          </a:p>
        </p:txBody>
      </p:sp>
      <p:sp>
        <p:nvSpPr>
          <p:cNvPr id="4" name="Slide Number Placeholder 3">
            <a:extLst>
              <a:ext uri="{FF2B5EF4-FFF2-40B4-BE49-F238E27FC236}">
                <a16:creationId xmlns:a16="http://schemas.microsoft.com/office/drawing/2014/main" id="{758B6DC2-8966-ECC5-A854-DA0B49FF3175}"/>
              </a:ext>
            </a:extLst>
          </p:cNvPr>
          <p:cNvSpPr>
            <a:spLocks noGrp="1"/>
          </p:cNvSpPr>
          <p:nvPr>
            <p:ph type="sldNum" sz="quarter" idx="5"/>
          </p:nvPr>
        </p:nvSpPr>
        <p:spPr/>
        <p:txBody>
          <a:bodyPr/>
          <a:lstStyle/>
          <a:p>
            <a:fld id="{B07158C4-A119-4B78-9DE8-A50001BC31DC}" type="slidenum">
              <a:rPr lang="en-AU" smtClean="0"/>
              <a:pPr/>
              <a:t>9</a:t>
            </a:fld>
            <a:endParaRPr lang="en-AU"/>
          </a:p>
        </p:txBody>
      </p:sp>
    </p:spTree>
    <p:extLst>
      <p:ext uri="{BB962C8B-B14F-4D97-AF65-F5344CB8AC3E}">
        <p14:creationId xmlns:p14="http://schemas.microsoft.com/office/powerpoint/2010/main" val="2712408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33A10-400D-CFD7-65C7-255FC829A7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85B083-971F-289C-A4A6-29543EC74A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584B23-A6B1-4AA3-82F0-8C3C8DDB5094}"/>
              </a:ext>
            </a:extLst>
          </p:cNvPr>
          <p:cNvSpPr>
            <a:spLocks noGrp="1"/>
          </p:cNvSpPr>
          <p:nvPr>
            <p:ph type="body" idx="1"/>
          </p:nvPr>
        </p:nvSpPr>
        <p:spPr/>
        <p:txBody>
          <a:bodyPr/>
          <a:lstStyle/>
          <a:p>
            <a:r>
              <a:rPr lang="en-AU" b="1" dirty="0"/>
              <a:t>10. Purpose: </a:t>
            </a:r>
            <a:r>
              <a:rPr lang="en-AU" b="0" dirty="0"/>
              <a:t>To unpack the unit and lesson structure</a:t>
            </a:r>
          </a:p>
          <a:p>
            <a:endParaRPr lang="en-AU" b="1" dirty="0"/>
          </a:p>
          <a:p>
            <a:r>
              <a:rPr lang="en-AU" b="1" dirty="0"/>
              <a:t>Time: </a:t>
            </a:r>
            <a:r>
              <a:rPr lang="en-AU" b="0" dirty="0"/>
              <a:t>2 minutes</a:t>
            </a:r>
          </a:p>
          <a:p>
            <a:endParaRPr lang="en-AU" b="1" dirty="0"/>
          </a:p>
          <a:p>
            <a:r>
              <a:rPr lang="en-AU" b="1" dirty="0"/>
              <a:t>Presenter notes:</a:t>
            </a:r>
          </a:p>
          <a:p>
            <a:r>
              <a:rPr lang="en-AU" dirty="0"/>
              <a:t>The CHPS sample units are designed as a flexible framework, just one example of how programming might look. Schools are encouraged to adapt them to suit their own context and student needs. </a:t>
            </a:r>
          </a:p>
          <a:p>
            <a:endParaRPr lang="en-AU" dirty="0"/>
          </a:p>
          <a:p>
            <a:r>
              <a:rPr lang="en-AU" dirty="0"/>
              <a:t>Each unit uses the same template, giving a </a:t>
            </a:r>
            <a:r>
              <a:rPr lang="en-AU" b="0" dirty="0"/>
              <a:t>consistent look and feel across all key learning areas. On page one,</a:t>
            </a:r>
            <a:r>
              <a:rPr lang="en-AU" dirty="0"/>
              <a:t> you’ll see the identified syllabus, stage, unit number, and focus areas.</a:t>
            </a:r>
          </a:p>
          <a:p>
            <a:endParaRPr lang="en-AU" dirty="0"/>
          </a:p>
          <a:p>
            <a:r>
              <a:rPr lang="en-AU" dirty="0"/>
              <a:t>Every unit begins with a </a:t>
            </a:r>
            <a:r>
              <a:rPr lang="en-AU" b="0" dirty="0"/>
              <a:t>clear description </a:t>
            </a:r>
            <a:r>
              <a:rPr lang="en-AU" dirty="0"/>
              <a:t>that outlines the duration of the lesson, the focus of learning, and how students will build knowledge and skills. </a:t>
            </a:r>
          </a:p>
          <a:p>
            <a:endParaRPr lang="en-AU" dirty="0"/>
          </a:p>
          <a:p>
            <a:r>
              <a:rPr lang="en-AU" dirty="0"/>
              <a:t>Related learning is highlighted to demonstrate possible connections to relevant prior learning.</a:t>
            </a:r>
          </a:p>
          <a:p>
            <a:endParaRPr lang="en-AU" dirty="0"/>
          </a:p>
          <a:p>
            <a:r>
              <a:rPr lang="en-AU" b="0" dirty="0"/>
              <a:t>Syllabus outcomes </a:t>
            </a:r>
            <a:r>
              <a:rPr lang="en-AU" dirty="0"/>
              <a:t>are clearly identified, ensuring every lesson is grounded in syllabus content.</a:t>
            </a:r>
          </a:p>
          <a:p>
            <a:endParaRPr lang="en-AU" dirty="0"/>
          </a:p>
          <a:p>
            <a:r>
              <a:rPr lang="en-AU" dirty="0"/>
              <a:t>Each unit also includes a </a:t>
            </a:r>
            <a:r>
              <a:rPr lang="en-AU" b="0" dirty="0"/>
              <a:t>resources overview, </a:t>
            </a:r>
            <a:r>
              <a:rPr lang="en-AU" dirty="0"/>
              <a:t>and lessons are structured as </a:t>
            </a:r>
            <a:r>
              <a:rPr lang="en-AU" b="0" dirty="0"/>
              <a:t>two 60-minute sessions per week</a:t>
            </a:r>
            <a:r>
              <a:rPr lang="en-AU" dirty="0"/>
              <a:t>, aligning with NESA’s suggested time allocation for CHPS key learning areas. This design streamlines planning, keeps expectations clear, and ensures a consistent experience for teachers and students. The resources overview makes preparation simple, everything is listed in one place, from videos and audio tracks to physical materials like hoops, percussion instruments, or action cards. This not only supports smooth planning but also helps schools plan for and manage resourcing across each term.</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dirty="0"/>
          </a:p>
          <a:p>
            <a:endParaRPr lang="en-AU" b="1" dirty="0"/>
          </a:p>
        </p:txBody>
      </p:sp>
      <p:sp>
        <p:nvSpPr>
          <p:cNvPr id="4" name="Slide Number Placeholder 3">
            <a:extLst>
              <a:ext uri="{FF2B5EF4-FFF2-40B4-BE49-F238E27FC236}">
                <a16:creationId xmlns:a16="http://schemas.microsoft.com/office/drawing/2014/main" id="{E0A569CF-FA75-C50F-DF42-55AAB17F7523}"/>
              </a:ext>
            </a:extLst>
          </p:cNvPr>
          <p:cNvSpPr>
            <a:spLocks noGrp="1"/>
          </p:cNvSpPr>
          <p:nvPr>
            <p:ph type="sldNum" sz="quarter" idx="5"/>
          </p:nvPr>
        </p:nvSpPr>
        <p:spPr/>
        <p:txBody>
          <a:bodyPr/>
          <a:lstStyle/>
          <a:p>
            <a:fld id="{B07158C4-A119-4B78-9DE8-A50001BC31DC}" type="slidenum">
              <a:rPr lang="en-AU" smtClean="0"/>
              <a:pPr/>
              <a:t>10</a:t>
            </a:fld>
            <a:endParaRPr lang="en-AU"/>
          </a:p>
        </p:txBody>
      </p:sp>
    </p:spTree>
    <p:extLst>
      <p:ext uri="{BB962C8B-B14F-4D97-AF65-F5344CB8AC3E}">
        <p14:creationId xmlns:p14="http://schemas.microsoft.com/office/powerpoint/2010/main" val="1221880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11. Purpose: </a:t>
            </a:r>
            <a:r>
              <a:rPr lang="en-AU" b="0" dirty="0"/>
              <a:t>To unpacking Beginning the lesson</a:t>
            </a:r>
          </a:p>
          <a:p>
            <a:endParaRPr lang="en-AU" b="1" dirty="0"/>
          </a:p>
          <a:p>
            <a:r>
              <a:rPr lang="en-AU" b="1" dirty="0"/>
              <a:t>Time: </a:t>
            </a:r>
            <a:r>
              <a:rPr lang="en-AU" b="0" dirty="0"/>
              <a:t>30 seconds</a:t>
            </a:r>
          </a:p>
          <a:p>
            <a:endParaRPr lang="en-AU" b="1" dirty="0"/>
          </a:p>
          <a:p>
            <a:r>
              <a:rPr lang="en-AU" b="1" dirty="0"/>
              <a:t>Presenter notes:</a:t>
            </a:r>
          </a:p>
          <a:p>
            <a:r>
              <a:rPr lang="en-AU" dirty="0"/>
              <a:t>Each lesson in the CHPS sample units follows the same structure, ensuring consistency across all KLAs. We begin with an </a:t>
            </a:r>
            <a:r>
              <a:rPr lang="en-AU" b="1" dirty="0"/>
              <a:t>overview</a:t>
            </a:r>
            <a:r>
              <a:rPr lang="en-AU" dirty="0"/>
              <a:t> that provides a short description of the learning and identifies the prior learning the lesson builds on. This prior learning isn’t necessarily specific content points but is aligned to the syllabus content. The overview also lists the key vocabulary to be taught and highlights any preparation required.</a:t>
            </a:r>
          </a:p>
          <a:p>
            <a:endParaRPr lang="en-AU" b="1" dirty="0"/>
          </a:p>
          <a:p>
            <a:r>
              <a:rPr lang="en-AU" b="0" dirty="0"/>
              <a:t>Each lesson is 60 minutes in duration</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dirty="0"/>
          </a:p>
          <a:p>
            <a:endParaRPr lang="en-AU" dirty="0"/>
          </a:p>
          <a:p>
            <a:endParaRPr lang="en-AU" b="1"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11</a:t>
            </a:fld>
            <a:endParaRPr lang="en-AU"/>
          </a:p>
        </p:txBody>
      </p:sp>
    </p:spTree>
    <p:extLst>
      <p:ext uri="{BB962C8B-B14F-4D97-AF65-F5344CB8AC3E}">
        <p14:creationId xmlns:p14="http://schemas.microsoft.com/office/powerpoint/2010/main" val="716563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E97CC5-7633-E559-7681-F3E49A8A28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93D030-BF44-C112-F8B9-72F26CD59E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77D12B-2C9D-D4B6-F077-489EA0E3C809}"/>
              </a:ext>
            </a:extLst>
          </p:cNvPr>
          <p:cNvSpPr>
            <a:spLocks noGrp="1"/>
          </p:cNvSpPr>
          <p:nvPr>
            <p:ph type="body" idx="1"/>
          </p:nvPr>
        </p:nvSpPr>
        <p:spPr/>
        <p:txBody>
          <a:bodyPr/>
          <a:lstStyle/>
          <a:p>
            <a:r>
              <a:rPr lang="en-AU" b="1" dirty="0"/>
              <a:t>12. Purpose: </a:t>
            </a:r>
            <a:r>
              <a:rPr lang="en-AU" b="0" dirty="0"/>
              <a:t>To unpack Beginning the lesson</a:t>
            </a:r>
          </a:p>
          <a:p>
            <a:endParaRPr lang="en-AU" b="1" dirty="0"/>
          </a:p>
          <a:p>
            <a:r>
              <a:rPr lang="en-AU" b="1" dirty="0"/>
              <a:t>Time: </a:t>
            </a:r>
            <a:r>
              <a:rPr lang="en-AU" b="0" dirty="0"/>
              <a:t>1 minute</a:t>
            </a:r>
          </a:p>
          <a:p>
            <a:endParaRPr lang="en-AU" b="1" dirty="0"/>
          </a:p>
          <a:p>
            <a:r>
              <a:rPr lang="en-AU" b="1" dirty="0"/>
              <a:t>Presenter notes:</a:t>
            </a:r>
          </a:p>
          <a:p>
            <a:r>
              <a:rPr lang="en-AU" b="0" dirty="0"/>
              <a:t>The beginning of each lesson is usually 10 minutes duration. You will notice explicit teaching strategies embedded in the units. The learning intention and success criteria are so students know exactly what they’re working towards and how they’ll know they’ve achieved it. Making this visible is a key part of explicit teaching, it removes the guesswork and gives learning a clear purpose. This also includes activate prior knowledge. Here the focus is on students retrieving what they already know, not on reteaching content. This approach hooks into their existing schema, to prepare them for the new learning in the core lesson.</a:t>
            </a:r>
          </a:p>
          <a:p>
            <a:endParaRPr lang="en-AU" b="0" dirty="0"/>
          </a:p>
          <a:p>
            <a:r>
              <a:rPr lang="en-AU" b="0" dirty="0"/>
              <a:t>Right from the start, explicit teaching is modelled, being clear about the destination and deliberately connecting the lesson to what students bring with them.</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dirty="0"/>
          </a:p>
          <a:p>
            <a:endParaRPr lang="en-AU" dirty="0"/>
          </a:p>
          <a:p>
            <a:endParaRPr lang="en-AU" dirty="0"/>
          </a:p>
          <a:p>
            <a:endParaRPr lang="en-AU" dirty="0"/>
          </a:p>
          <a:p>
            <a:endParaRPr lang="en-AU" b="1" dirty="0"/>
          </a:p>
        </p:txBody>
      </p:sp>
      <p:sp>
        <p:nvSpPr>
          <p:cNvPr id="4" name="Slide Number Placeholder 3">
            <a:extLst>
              <a:ext uri="{FF2B5EF4-FFF2-40B4-BE49-F238E27FC236}">
                <a16:creationId xmlns:a16="http://schemas.microsoft.com/office/drawing/2014/main" id="{16959BD6-67CE-FC79-3948-C02430D21DCB}"/>
              </a:ext>
            </a:extLst>
          </p:cNvPr>
          <p:cNvSpPr>
            <a:spLocks noGrp="1"/>
          </p:cNvSpPr>
          <p:nvPr>
            <p:ph type="sldNum" sz="quarter" idx="5"/>
          </p:nvPr>
        </p:nvSpPr>
        <p:spPr/>
        <p:txBody>
          <a:bodyPr/>
          <a:lstStyle/>
          <a:p>
            <a:fld id="{B07158C4-A119-4B78-9DE8-A50001BC31DC}" type="slidenum">
              <a:rPr lang="en-AU" smtClean="0"/>
              <a:pPr/>
              <a:t>12</a:t>
            </a:fld>
            <a:endParaRPr lang="en-AU"/>
          </a:p>
        </p:txBody>
      </p:sp>
    </p:spTree>
    <p:extLst>
      <p:ext uri="{BB962C8B-B14F-4D97-AF65-F5344CB8AC3E}">
        <p14:creationId xmlns:p14="http://schemas.microsoft.com/office/powerpoint/2010/main" val="3977367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885F2-AEC5-A78D-4F63-31009408D5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630A35-6702-A97D-7670-11426A529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7E80C2-34F9-AD61-23FC-BDFE99D0AE18}"/>
              </a:ext>
            </a:extLst>
          </p:cNvPr>
          <p:cNvSpPr>
            <a:spLocks noGrp="1"/>
          </p:cNvSpPr>
          <p:nvPr>
            <p:ph type="body" idx="1"/>
          </p:nvPr>
        </p:nvSpPr>
        <p:spPr/>
        <p:txBody>
          <a:bodyPr/>
          <a:lstStyle/>
          <a:p>
            <a:r>
              <a:rPr lang="en-AU" b="1" dirty="0"/>
              <a:t>13. Purpose: </a:t>
            </a:r>
            <a:r>
              <a:rPr lang="en-AU" b="0" dirty="0"/>
              <a:t>To unpack the core lesson</a:t>
            </a:r>
          </a:p>
          <a:p>
            <a:endParaRPr lang="en-AU" b="1" dirty="0"/>
          </a:p>
          <a:p>
            <a:r>
              <a:rPr lang="en-AU" b="1" dirty="0"/>
              <a:t>Time: </a:t>
            </a:r>
            <a:r>
              <a:rPr lang="en-AU" b="0" dirty="0"/>
              <a:t>1 minute 30 seconds </a:t>
            </a:r>
          </a:p>
          <a:p>
            <a:endParaRPr lang="en-AU" b="1" dirty="0"/>
          </a:p>
          <a:p>
            <a:r>
              <a:rPr lang="en-AU" b="1" dirty="0"/>
              <a:t>Presenter notes:</a:t>
            </a:r>
          </a:p>
          <a:p>
            <a:r>
              <a:rPr lang="en-AU" dirty="0"/>
              <a:t>The core lesson is planned for around 40 minutes. You will notice more explicit teaching strategies embedded here. Teachers begin by explaining and modelling the new knowledge or skill. Then students move into guided practice before working more independently, this is the </a:t>
            </a:r>
            <a:r>
              <a:rPr lang="en-AU" b="0" dirty="0"/>
              <a:t>Gradual Release of Responsibility </a:t>
            </a:r>
            <a:r>
              <a:rPr lang="en-AU" dirty="0"/>
              <a:t>in action.</a:t>
            </a:r>
          </a:p>
          <a:p>
            <a:endParaRPr lang="en-AU" dirty="0"/>
          </a:p>
          <a:p>
            <a:r>
              <a:rPr lang="en-AU" dirty="0"/>
              <a:t>The activities are tightly aligned to the learning intention. They are sequenced from simple to complex, scaffolds are gradually removed, and extension opportunities are built in, so every student is challenged at the right level.</a:t>
            </a:r>
          </a:p>
          <a:p>
            <a:endParaRPr lang="en-AU" dirty="0"/>
          </a:p>
          <a:p>
            <a:r>
              <a:rPr lang="en-AU" dirty="0"/>
              <a:t>Throughout the core lesson, teachers use </a:t>
            </a:r>
            <a:r>
              <a:rPr lang="en-AU" b="0" dirty="0"/>
              <a:t>checks for understanding </a:t>
            </a:r>
            <a:r>
              <a:rPr lang="en-AU" dirty="0"/>
              <a:t>such as questioning, response systems, or observation to monitor learning progress. These checks for understanding drive </a:t>
            </a:r>
            <a:r>
              <a:rPr lang="en-AU" b="0" dirty="0"/>
              <a:t>timely feedback</a:t>
            </a:r>
            <a:r>
              <a:rPr lang="en-AU" dirty="0"/>
              <a:t>, helping teachers adjust pace, identify areas that require re-teaching and are connected to the success criteria. </a:t>
            </a:r>
          </a:p>
          <a:p>
            <a:endParaRPr lang="en-AU" dirty="0"/>
          </a:p>
          <a:p>
            <a:r>
              <a:rPr lang="en-AU" dirty="0"/>
              <a:t>While explicit teaching strategies are central, they are balanced with a variety of other high-quality practices of collaborative learning, use of real-world contexts, inclusion of diverse backgrounds and abilities, and multimodal resources.</a:t>
            </a:r>
          </a:p>
          <a:p>
            <a:endParaRPr lang="en-AU"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b="1" dirty="0"/>
          </a:p>
          <a:p>
            <a:endParaRPr lang="en-AU" b="1" dirty="0"/>
          </a:p>
          <a:p>
            <a:endParaRPr lang="en-AU" b="1" dirty="0"/>
          </a:p>
        </p:txBody>
      </p:sp>
      <p:sp>
        <p:nvSpPr>
          <p:cNvPr id="4" name="Slide Number Placeholder 3">
            <a:extLst>
              <a:ext uri="{FF2B5EF4-FFF2-40B4-BE49-F238E27FC236}">
                <a16:creationId xmlns:a16="http://schemas.microsoft.com/office/drawing/2014/main" id="{3A0D9FE5-4CEF-5C6E-9BD8-2771961ACE6F}"/>
              </a:ext>
            </a:extLst>
          </p:cNvPr>
          <p:cNvSpPr>
            <a:spLocks noGrp="1"/>
          </p:cNvSpPr>
          <p:nvPr>
            <p:ph type="sldNum" sz="quarter" idx="5"/>
          </p:nvPr>
        </p:nvSpPr>
        <p:spPr/>
        <p:txBody>
          <a:bodyPr/>
          <a:lstStyle/>
          <a:p>
            <a:fld id="{B07158C4-A119-4B78-9DE8-A50001BC31DC}" type="slidenum">
              <a:rPr lang="en-AU" smtClean="0"/>
              <a:pPr/>
              <a:t>13</a:t>
            </a:fld>
            <a:endParaRPr lang="en-AU"/>
          </a:p>
        </p:txBody>
      </p:sp>
    </p:spTree>
    <p:extLst>
      <p:ext uri="{BB962C8B-B14F-4D97-AF65-F5344CB8AC3E}">
        <p14:creationId xmlns:p14="http://schemas.microsoft.com/office/powerpoint/2010/main" val="3789140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67656-0781-4CE8-5D2D-6943C9AB39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8DC67-B523-9EE9-5635-DED070261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7979A0-B4C9-44B8-2346-BD36982AB538}"/>
              </a:ext>
            </a:extLst>
          </p:cNvPr>
          <p:cNvSpPr>
            <a:spLocks noGrp="1"/>
          </p:cNvSpPr>
          <p:nvPr>
            <p:ph type="body" idx="1"/>
          </p:nvPr>
        </p:nvSpPr>
        <p:spPr/>
        <p:txBody>
          <a:bodyPr/>
          <a:lstStyle/>
          <a:p>
            <a:r>
              <a:rPr lang="en-AU" b="1" dirty="0"/>
              <a:t>14. Purpose: </a:t>
            </a:r>
            <a:r>
              <a:rPr lang="en-AU" b="0" dirty="0"/>
              <a:t>To unpack differentiation and assessment</a:t>
            </a:r>
          </a:p>
          <a:p>
            <a:endParaRPr lang="en-AU" b="1" dirty="0"/>
          </a:p>
          <a:p>
            <a:r>
              <a:rPr lang="en-AU" b="1" dirty="0"/>
              <a:t>Time: </a:t>
            </a:r>
            <a:r>
              <a:rPr lang="en-AU" b="0" dirty="0"/>
              <a:t>2 minutes</a:t>
            </a:r>
          </a:p>
          <a:p>
            <a:endParaRPr lang="en-AU" b="1" dirty="0"/>
          </a:p>
          <a:p>
            <a:r>
              <a:rPr lang="en-AU" b="1" dirty="0"/>
              <a:t>Presenter notes:</a:t>
            </a:r>
          </a:p>
          <a:p>
            <a:r>
              <a:rPr lang="en-AU" dirty="0"/>
              <a:t>Each lesson includes a </a:t>
            </a:r>
            <a:r>
              <a:rPr lang="en-AU" b="1" dirty="0"/>
              <a:t>differentiation table</a:t>
            </a:r>
            <a:r>
              <a:rPr lang="en-AU" dirty="0"/>
              <a:t> to help teachers plan for the full range of learners in their classrooms. It provides practical examples of additional scaffolds for students who need more support, as well as extension strategies for those ready to be challenged. All adjustments are anchored to the </a:t>
            </a:r>
            <a:r>
              <a:rPr lang="en-AU" b="1" dirty="0"/>
              <a:t>same learning intention and success criteria</a:t>
            </a:r>
            <a:r>
              <a:rPr lang="en-AU" dirty="0"/>
              <a:t>. This means students may take different pathways, but everyone is working towards the same goal. The table helps teachers anticipate needs in advance, promotes inclusive practice, and ensures high expectations are maintained for every student.</a:t>
            </a:r>
          </a:p>
          <a:p>
            <a:endParaRPr lang="en-AU" dirty="0"/>
          </a:p>
          <a:p>
            <a:r>
              <a:rPr lang="en-AU" dirty="0"/>
              <a:t>Assessment is also </a:t>
            </a:r>
            <a:r>
              <a:rPr lang="en-AU" b="0" dirty="0"/>
              <a:t>embedded in every lesson, </a:t>
            </a:r>
            <a:r>
              <a:rPr lang="en-AU" dirty="0"/>
              <a:t>always tied directly to the learning intention, success criteria, and syllabus outcomes. The </a:t>
            </a:r>
            <a:r>
              <a:rPr lang="en-AU" i="1" dirty="0"/>
              <a:t>‘What to look for’</a:t>
            </a:r>
            <a:r>
              <a:rPr lang="en-AU" dirty="0"/>
              <a:t> section gives teachers clear guidance on the observable evidence that shows whether students are meeting the learning intention. For example, in this lesson teachers are looking at whether students can describe strategies to enhance road safety decision making, and whether they can explain actions and messaging for staying safe.</a:t>
            </a:r>
          </a:p>
          <a:p>
            <a:endParaRPr lang="en-AU" dirty="0"/>
          </a:p>
          <a:p>
            <a:r>
              <a:rPr lang="en-AU" dirty="0"/>
              <a:t>By aligning assessment with the success criteria, we take the guesswork out of checking progress. Teachers know exactly what evidence to gather, and students understand what success looks like. Importantly, this doesn’t add extra workload, assessment is built into the flow of the lesson and doubles as a check for understanding to guide next steps.</a:t>
            </a:r>
            <a:endParaRPr lang="en-AU" b="1" dirty="0"/>
          </a:p>
          <a:p>
            <a:endParaRPr lang="en-AU"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b="1" dirty="0"/>
          </a:p>
        </p:txBody>
      </p:sp>
      <p:sp>
        <p:nvSpPr>
          <p:cNvPr id="4" name="Slide Number Placeholder 3">
            <a:extLst>
              <a:ext uri="{FF2B5EF4-FFF2-40B4-BE49-F238E27FC236}">
                <a16:creationId xmlns:a16="http://schemas.microsoft.com/office/drawing/2014/main" id="{862A77FB-65DA-9F10-940C-4F555848377F}"/>
              </a:ext>
            </a:extLst>
          </p:cNvPr>
          <p:cNvSpPr>
            <a:spLocks noGrp="1"/>
          </p:cNvSpPr>
          <p:nvPr>
            <p:ph type="sldNum" sz="quarter" idx="5"/>
          </p:nvPr>
        </p:nvSpPr>
        <p:spPr/>
        <p:txBody>
          <a:bodyPr/>
          <a:lstStyle/>
          <a:p>
            <a:fld id="{B07158C4-A119-4B78-9DE8-A50001BC31DC}" type="slidenum">
              <a:rPr lang="en-AU" smtClean="0"/>
              <a:pPr/>
              <a:t>14</a:t>
            </a:fld>
            <a:endParaRPr lang="en-AU"/>
          </a:p>
        </p:txBody>
      </p:sp>
    </p:spTree>
    <p:extLst>
      <p:ext uri="{BB962C8B-B14F-4D97-AF65-F5344CB8AC3E}">
        <p14:creationId xmlns:p14="http://schemas.microsoft.com/office/powerpoint/2010/main" val="3048745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AA8F7-1620-D5B2-FBA2-603BDDD153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E06DB-9816-6482-2BC1-0A333E48C9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416FBF-B08F-CCCC-4697-FEE456E28663}"/>
              </a:ext>
            </a:extLst>
          </p:cNvPr>
          <p:cNvSpPr>
            <a:spLocks noGrp="1"/>
          </p:cNvSpPr>
          <p:nvPr>
            <p:ph type="body" idx="1"/>
          </p:nvPr>
        </p:nvSpPr>
        <p:spPr/>
        <p:txBody>
          <a:bodyPr/>
          <a:lstStyle/>
          <a:p>
            <a:r>
              <a:rPr lang="en-AU" b="1" dirty="0"/>
              <a:t>15. Purpose: </a:t>
            </a:r>
            <a:r>
              <a:rPr lang="en-AU" b="0" dirty="0"/>
              <a:t>To unpack the key features of the lesson structure within the CHPS units: Concluding the lesson</a:t>
            </a:r>
          </a:p>
          <a:p>
            <a:endParaRPr lang="en-AU" b="1" dirty="0"/>
          </a:p>
          <a:p>
            <a:r>
              <a:rPr lang="en-AU" b="1" dirty="0"/>
              <a:t>Time: </a:t>
            </a:r>
            <a:r>
              <a:rPr lang="en-AU" b="0" dirty="0"/>
              <a:t>1 minute</a:t>
            </a:r>
          </a:p>
          <a:p>
            <a:endParaRPr lang="en-AU" b="1" dirty="0"/>
          </a:p>
          <a:p>
            <a:r>
              <a:rPr lang="en-AU" b="1" dirty="0"/>
              <a:t>Presenter notes:</a:t>
            </a:r>
            <a:endParaRPr lang="en-AU" dirty="0"/>
          </a:p>
          <a:p>
            <a:r>
              <a:rPr lang="en-AU" dirty="0"/>
              <a:t>The conclusion of each lesson is approximately 10 minutes and provides an intentional wrap up of the learning. This phase is about </a:t>
            </a:r>
            <a:r>
              <a:rPr lang="en-AU" b="0" dirty="0"/>
              <a:t>revisiting the learning intention and success criteria,</a:t>
            </a:r>
            <a:r>
              <a:rPr lang="en-AU" dirty="0"/>
              <a:t> so students are reminded of the purpose of the lesson and what they’ve achieved. It allows them to reflect on how the activities connected to the learning, and to make sense of the knowledge and skills they’ve developed. There is no new content introduced here and no formal check for understanding — it’s simply about clarifying, reinforcing, and closing the loop so students leave the lesson with a clear picture of their progress.</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endParaRPr lang="en-AU" dirty="0"/>
          </a:p>
        </p:txBody>
      </p:sp>
      <p:sp>
        <p:nvSpPr>
          <p:cNvPr id="4" name="Slide Number Placeholder 3">
            <a:extLst>
              <a:ext uri="{FF2B5EF4-FFF2-40B4-BE49-F238E27FC236}">
                <a16:creationId xmlns:a16="http://schemas.microsoft.com/office/drawing/2014/main" id="{28942039-F4A5-02B0-85E5-D3851D4C3B59}"/>
              </a:ext>
            </a:extLst>
          </p:cNvPr>
          <p:cNvSpPr>
            <a:spLocks noGrp="1"/>
          </p:cNvSpPr>
          <p:nvPr>
            <p:ph type="sldNum" sz="quarter" idx="5"/>
          </p:nvPr>
        </p:nvSpPr>
        <p:spPr/>
        <p:txBody>
          <a:bodyPr/>
          <a:lstStyle/>
          <a:p>
            <a:fld id="{B07158C4-A119-4B78-9DE8-A50001BC31DC}" type="slidenum">
              <a:rPr lang="en-AU" smtClean="0"/>
              <a:pPr/>
              <a:t>15</a:t>
            </a:fld>
            <a:endParaRPr lang="en-AU"/>
          </a:p>
        </p:txBody>
      </p:sp>
    </p:spTree>
    <p:extLst>
      <p:ext uri="{BB962C8B-B14F-4D97-AF65-F5344CB8AC3E}">
        <p14:creationId xmlns:p14="http://schemas.microsoft.com/office/powerpoint/2010/main" val="1658301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5913" y="565150"/>
            <a:ext cx="3686175" cy="2073275"/>
          </a:xfrm>
        </p:spPr>
      </p:sp>
      <p:sp>
        <p:nvSpPr>
          <p:cNvPr id="3" name="Notes Placeholder 2"/>
          <p:cNvSpPr>
            <a:spLocks noGrp="1"/>
          </p:cNvSpPr>
          <p:nvPr>
            <p:ph type="body" idx="1"/>
          </p:nvPr>
        </p:nvSpPr>
        <p:spPr/>
        <p:txBody>
          <a:bodyPr/>
          <a:lstStyle/>
          <a:p>
            <a:r>
              <a:rPr lang="en-AU" sz="1400" b="1" dirty="0">
                <a:latin typeface="+mn-lt"/>
              </a:rPr>
              <a:t>16. Purpose: </a:t>
            </a:r>
            <a:r>
              <a:rPr lang="en-AU" sz="1400" b="0" dirty="0">
                <a:latin typeface="+mn-lt"/>
              </a:rPr>
              <a:t>To unpack optional assessments</a:t>
            </a:r>
            <a:endParaRPr lang="en-AU" sz="1400" b="1" dirty="0">
              <a:latin typeface="+mn-lt"/>
            </a:endParaRPr>
          </a:p>
          <a:p>
            <a:endParaRPr lang="en-AU" sz="1400" b="1" dirty="0">
              <a:latin typeface="+mn-lt"/>
            </a:endParaRPr>
          </a:p>
          <a:p>
            <a:r>
              <a:rPr lang="en-AU" sz="1400" b="1" dirty="0">
                <a:latin typeface="+mn-lt"/>
              </a:rPr>
              <a:t>Time:</a:t>
            </a:r>
            <a:r>
              <a:rPr lang="en-AU" sz="1400" dirty="0">
                <a:latin typeface="+mn-lt"/>
              </a:rPr>
              <a:t> 2 minutes</a:t>
            </a:r>
          </a:p>
          <a:p>
            <a:endParaRPr lang="en-AU" sz="1400" dirty="0">
              <a:latin typeface="+mn-lt"/>
            </a:endParaRPr>
          </a:p>
          <a:p>
            <a:pPr marL="0" marR="0" lvl="0" indent="0" algn="l" defTabSz="1219170" rtl="0" eaLnBrk="1" fontAlgn="auto" latinLnBrk="0" hangingPunct="1">
              <a:lnSpc>
                <a:spcPct val="150000"/>
              </a:lnSpc>
              <a:spcBef>
                <a:spcPts val="1200"/>
              </a:spcBef>
              <a:spcAft>
                <a:spcPts val="0"/>
              </a:spcAft>
              <a:buClrTx/>
              <a:buSzTx/>
              <a:buFontTx/>
              <a:buNone/>
              <a:tabLst/>
              <a:defRPr/>
            </a:pPr>
            <a:r>
              <a:rPr lang="en-AU" sz="1400" b="1" dirty="0">
                <a:latin typeface="+mn-lt"/>
              </a:rPr>
              <a:t>Presenter notes:</a:t>
            </a:r>
          </a:p>
          <a:p>
            <a:pPr>
              <a:lnSpc>
                <a:spcPct val="150000"/>
              </a:lnSpc>
              <a:spcBef>
                <a:spcPts val="1200"/>
              </a:spcBef>
            </a:pPr>
            <a:r>
              <a:rPr lang="en-AU" sz="1400" dirty="0">
                <a:effectLst/>
                <a:latin typeface="+mn-lt"/>
                <a:ea typeface="Aptos" panose="020B0004020202020204" pitchFamily="34" charset="0"/>
                <a:cs typeface="Arial"/>
              </a:rPr>
              <a:t>Each lesson contains optional assessments. These are provided as a </a:t>
            </a:r>
            <a:r>
              <a:rPr lang="en-AU" sz="1400" b="0" dirty="0">
                <a:effectLst/>
                <a:latin typeface="+mn-lt"/>
                <a:ea typeface="Aptos" panose="020B0004020202020204" pitchFamily="34" charset="0"/>
                <a:cs typeface="Arial"/>
              </a:rPr>
              <a:t>flexible tool </a:t>
            </a:r>
            <a:r>
              <a:rPr lang="en-AU" sz="1400" dirty="0">
                <a:effectLst/>
                <a:latin typeface="+mn-lt"/>
                <a:ea typeface="Aptos" panose="020B0004020202020204" pitchFamily="34" charset="0"/>
                <a:cs typeface="Arial"/>
              </a:rPr>
              <a:t>for assessing student understanding of key content from the lesson.</a:t>
            </a:r>
          </a:p>
          <a:p>
            <a:pPr>
              <a:lnSpc>
                <a:spcPct val="150000"/>
              </a:lnSpc>
              <a:spcBef>
                <a:spcPts val="1200"/>
              </a:spcBef>
            </a:pPr>
            <a:endParaRPr lang="en-AU" sz="1400" dirty="0">
              <a:effectLst/>
              <a:latin typeface="+mn-lt"/>
              <a:ea typeface="Aptos" panose="020B0004020202020204" pitchFamily="34" charset="0"/>
              <a:cs typeface="Arial"/>
            </a:endParaRPr>
          </a:p>
          <a:p>
            <a:pPr>
              <a:lnSpc>
                <a:spcPct val="150000"/>
              </a:lnSpc>
              <a:spcBef>
                <a:spcPts val="1200"/>
              </a:spcBef>
            </a:pPr>
            <a:r>
              <a:rPr lang="en-AU" sz="1400" b="0" kern="1200" dirty="0">
                <a:solidFill>
                  <a:schemeClr val="tx1"/>
                </a:solidFill>
                <a:effectLst/>
                <a:ea typeface="Aptos" panose="020B0004020202020204" pitchFamily="34" charset="0"/>
                <a:cs typeface="Arial"/>
              </a:rPr>
              <a:t>[CLICK] </a:t>
            </a:r>
            <a:r>
              <a:rPr lang="en-AU" sz="1400" b="0" dirty="0">
                <a:effectLst/>
                <a:latin typeface="+mn-lt"/>
                <a:ea typeface="Aptos" panose="020B0004020202020204" pitchFamily="34" charset="0"/>
                <a:cs typeface="Arial"/>
              </a:rPr>
              <a:t>A benefits of these assessments is that they help identify the gaps in student learning and misconceptions that can occur during a lesson. This is valuable in ensuring that all students grasp essential concepts before new learning is introduced. </a:t>
            </a:r>
          </a:p>
          <a:p>
            <a:pPr>
              <a:lnSpc>
                <a:spcPct val="150000"/>
              </a:lnSpc>
              <a:spcBef>
                <a:spcPts val="1200"/>
              </a:spcBef>
            </a:pPr>
            <a:endParaRPr lang="en-AU" sz="1400" b="0" dirty="0">
              <a:effectLst/>
              <a:latin typeface="+mn-lt"/>
              <a:ea typeface="Aptos" panose="020B0004020202020204" pitchFamily="34" charset="0"/>
              <a:cs typeface="Arial"/>
            </a:endParaRPr>
          </a:p>
          <a:p>
            <a:pPr>
              <a:lnSpc>
                <a:spcPct val="150000"/>
              </a:lnSpc>
              <a:spcBef>
                <a:spcPts val="1200"/>
              </a:spcBef>
            </a:pPr>
            <a:r>
              <a:rPr lang="en-AU" sz="1400" b="0" kern="1200" dirty="0">
                <a:solidFill>
                  <a:schemeClr val="tx1"/>
                </a:solidFill>
                <a:effectLst/>
                <a:ea typeface="Aptos" panose="020B0004020202020204" pitchFamily="34" charset="0"/>
                <a:cs typeface="Arial"/>
              </a:rPr>
              <a:t>[CLICK]</a:t>
            </a:r>
            <a:r>
              <a:rPr lang="en-AU" sz="1400" b="1" kern="1200" dirty="0">
                <a:solidFill>
                  <a:schemeClr val="tx1"/>
                </a:solidFill>
                <a:effectLst/>
                <a:ea typeface="Aptos" panose="020B0004020202020204" pitchFamily="34" charset="0"/>
                <a:cs typeface="Arial"/>
              </a:rPr>
              <a:t> </a:t>
            </a:r>
            <a:r>
              <a:rPr lang="en-AU" sz="1400" dirty="0">
                <a:effectLst/>
                <a:latin typeface="+mn-lt"/>
                <a:ea typeface="Aptos" panose="020B0004020202020204" pitchFamily="34" charset="0"/>
                <a:cs typeface="Arial"/>
              </a:rPr>
              <a:t>They </a:t>
            </a:r>
            <a:r>
              <a:rPr lang="en-AU" sz="1400" b="0" dirty="0">
                <a:effectLst/>
                <a:latin typeface="+mn-lt"/>
                <a:ea typeface="Aptos" panose="020B0004020202020204" pitchFamily="34" charset="0"/>
                <a:cs typeface="Arial"/>
              </a:rPr>
              <a:t>guide teaching decisions. By using these assessments, teachers can gain real-time insights into student understanding and use that information to adjust instruction, provide targeted support, or extend learning. The optional assessments serve as a practical way to check comprehension at the lesson level and plan the next steps in teaching.</a:t>
            </a:r>
          </a:p>
          <a:p>
            <a:pPr>
              <a:lnSpc>
                <a:spcPct val="150000"/>
              </a:lnSpc>
              <a:spcBef>
                <a:spcPts val="1200"/>
              </a:spcBef>
            </a:pPr>
            <a:endParaRPr lang="en-AU" sz="1400" b="0" dirty="0">
              <a:effectLst/>
              <a:latin typeface="+mn-lt"/>
              <a:ea typeface="Aptos" panose="020B0004020202020204" pitchFamily="34" charset="0"/>
              <a:cs typeface="Arial"/>
            </a:endParaRPr>
          </a:p>
          <a:p>
            <a:pPr>
              <a:lnSpc>
                <a:spcPct val="150000"/>
              </a:lnSpc>
              <a:spcBef>
                <a:spcPts val="1200"/>
              </a:spcBef>
            </a:pPr>
            <a:r>
              <a:rPr lang="en-AU" sz="1600" b="0" i="0" kern="1200" dirty="0">
                <a:solidFill>
                  <a:schemeClr val="tx1"/>
                </a:solidFill>
                <a:effectLst/>
                <a:ea typeface="+mn-ea"/>
                <a:cs typeface="+mn-cs"/>
              </a:rPr>
              <a:t>Optional assessments offer a range of approaches, from informal methods like planned observations and targeted questioning to identify misconceptions, to more formal tasks such as evaluating student work samples using predetermined criteria.</a:t>
            </a:r>
            <a:endParaRPr lang="en-AU" sz="1400" b="0" dirty="0">
              <a:effectLst/>
              <a:latin typeface="+mn-lt"/>
              <a:ea typeface="Aptos" panose="020B0004020202020204" pitchFamily="34" charset="0"/>
              <a:cs typeface="Arial"/>
            </a:endParaRPr>
          </a:p>
          <a:p>
            <a:pPr>
              <a:lnSpc>
                <a:spcPct val="150000"/>
              </a:lnSpc>
              <a:spcBef>
                <a:spcPts val="1200"/>
              </a:spcBef>
            </a:pPr>
            <a:endParaRPr lang="en-AU" sz="1400" b="0" dirty="0">
              <a:effectLst/>
              <a:latin typeface="+mn-lt"/>
              <a:ea typeface="Aptos" panose="020B0004020202020204" pitchFamily="34" charset="0"/>
              <a:cs typeface="Arial"/>
            </a:endParaRPr>
          </a:p>
          <a:p>
            <a:pPr>
              <a:lnSpc>
                <a:spcPct val="150000"/>
              </a:lnSpc>
              <a:spcBef>
                <a:spcPts val="1200"/>
              </a:spcBef>
            </a:pPr>
            <a:r>
              <a:rPr lang="en-AU" sz="1400" b="0" dirty="0">
                <a:effectLst/>
                <a:latin typeface="+mn-lt"/>
                <a:ea typeface="Aptos" panose="020B0004020202020204" pitchFamily="34" charset="0"/>
                <a:cs typeface="Arial"/>
              </a:rPr>
              <a:t>They are designed to be a flexible, optional resource, available for use when and where they are needed and are a tool to support your teaching.</a:t>
            </a:r>
          </a:p>
          <a:p>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dirty="0"/>
              <a:t>[</a:t>
            </a:r>
            <a:r>
              <a:rPr lang="en-AU"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16</a:t>
            </a:fld>
            <a:endParaRPr lang="en-AU"/>
          </a:p>
        </p:txBody>
      </p:sp>
    </p:spTree>
    <p:extLst>
      <p:ext uri="{BB962C8B-B14F-4D97-AF65-F5344CB8AC3E}">
        <p14:creationId xmlns:p14="http://schemas.microsoft.com/office/powerpoint/2010/main" val="3512119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64C24-9418-F89A-C9F9-E90311385A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BB5A14-096B-307B-0E90-E2DEF5980DEA}"/>
              </a:ext>
            </a:extLst>
          </p:cNvPr>
          <p:cNvSpPr>
            <a:spLocks noGrp="1" noRot="1" noChangeAspect="1"/>
          </p:cNvSpPr>
          <p:nvPr>
            <p:ph type="sldImg"/>
          </p:nvPr>
        </p:nvSpPr>
        <p:spPr>
          <a:xfrm>
            <a:off x="2549525" y="1143000"/>
            <a:ext cx="3622675" cy="2038350"/>
          </a:xfrm>
        </p:spPr>
      </p:sp>
      <p:sp>
        <p:nvSpPr>
          <p:cNvPr id="3" name="Notes Placeholder 2">
            <a:extLst>
              <a:ext uri="{FF2B5EF4-FFF2-40B4-BE49-F238E27FC236}">
                <a16:creationId xmlns:a16="http://schemas.microsoft.com/office/drawing/2014/main" id="{F70DD16F-9257-016C-2DC1-DA0AA7B17F61}"/>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rPr>
              <a:t>17. Purpose: </a:t>
            </a:r>
            <a:r>
              <a:rPr lang="en-US" sz="1200" b="0" kern="1200" dirty="0">
                <a:solidFill>
                  <a:schemeClr val="tx1"/>
                </a:solidFill>
                <a:effectLst/>
              </a:rPr>
              <a:t>To</a:t>
            </a:r>
            <a:r>
              <a:rPr lang="en-US" sz="1200" kern="1200" dirty="0">
                <a:solidFill>
                  <a:schemeClr val="tx1"/>
                </a:solidFill>
                <a:effectLst/>
              </a:rPr>
              <a:t> explore the creating written texts connection across CHPS syllabuses.</a:t>
            </a:r>
            <a:endParaRPr lang="en-AU" sz="1200" kern="1200" dirty="0">
              <a:solidFill>
                <a:schemeClr val="tx1"/>
              </a:solidFill>
              <a:effectLst/>
            </a:endParaRPr>
          </a:p>
          <a:p>
            <a:endParaRPr lang="en-US" sz="1200" b="1" kern="1200" dirty="0">
              <a:solidFill>
                <a:schemeClr val="tx1"/>
              </a:solidFill>
              <a:effectLst/>
              <a:ea typeface="+mn-ea"/>
              <a:cs typeface="+mn-cs"/>
            </a:endParaRPr>
          </a:p>
          <a:p>
            <a:r>
              <a:rPr lang="en-US" sz="1200" b="1" kern="1200" dirty="0">
                <a:solidFill>
                  <a:schemeClr val="tx1"/>
                </a:solidFill>
                <a:effectLst/>
              </a:rPr>
              <a:t>Time: </a:t>
            </a:r>
            <a:r>
              <a:rPr lang="en-US" sz="1200" b="0" kern="1200" dirty="0">
                <a:solidFill>
                  <a:schemeClr val="tx1"/>
                </a:solidFill>
                <a:effectLst/>
              </a:rPr>
              <a:t>1 min</a:t>
            </a:r>
          </a:p>
          <a:p>
            <a:endParaRPr lang="en-AU" sz="1200" kern="1200" dirty="0">
              <a:solidFill>
                <a:schemeClr val="tx1"/>
              </a:solidFill>
              <a:effectLst/>
              <a:ea typeface="+mn-ea"/>
              <a:cs typeface="+mn-cs"/>
            </a:endParaRPr>
          </a:p>
          <a:p>
            <a:r>
              <a:rPr lang="en-US" sz="1200" b="1" kern="1200" dirty="0">
                <a:solidFill>
                  <a:schemeClr val="tx1"/>
                </a:solidFill>
                <a:effectLst/>
              </a:rPr>
              <a:t>Presenter notes:</a:t>
            </a:r>
          </a:p>
          <a:p>
            <a:r>
              <a:rPr lang="en-AU" sz="1200" dirty="0"/>
              <a:t>NESA’s diagram provides an overview of the organisation of content for Creating written texts is included in all CHPS syllabuses:</a:t>
            </a:r>
            <a:endParaRPr lang="en-AU" sz="1200" b="0" dirty="0"/>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b="0" dirty="0"/>
              <a:t>in Early Stage 1 and Stage 1, the focus in PDHPE and Creative arts is on developing students’ subject-specific vocabulary to support communicating. In HSIE and Science and technology there are individual content groups.</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b="0" dirty="0"/>
              <a:t>in Stage 2, for PDHPE and Creative arts opportunities are embedded within the content for students to create written texts. In HSIE and Science and technology there is an individual content group.</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b="0" dirty="0"/>
              <a:t>in Stage 3, there is a dedicated creating written texts outcome for all CHPS key learning areas with specific subject content.</a:t>
            </a:r>
          </a:p>
          <a:p>
            <a:endParaRPr lang="en-AU" sz="1200" dirty="0"/>
          </a:p>
          <a:p>
            <a:r>
              <a:rPr lang="en-AU" sz="1200" dirty="0"/>
              <a:t>NESA highlights that various methods of transcription may be employed, and a student’s preferred communication form(s) should be considered when teaching writing.</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i="0" kern="1200" dirty="0">
                <a:solidFill>
                  <a:schemeClr val="tx1"/>
                </a:solidFill>
                <a:effectLst/>
              </a:rPr>
              <a:t>[CLICK] NESA states, “Creating written texts is a way of organising thoughts, explaining thinking and making connections within and across learning areas. The learning areas provide meaningful content for writing beyond the subject of English.”</a:t>
            </a:r>
            <a:endParaRPr lang="en-AU" sz="1200" dirty="0"/>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[NEXT SLIDE] </a:t>
            </a:r>
          </a:p>
          <a:p>
            <a:endParaRPr lang="en-AU" dirty="0"/>
          </a:p>
        </p:txBody>
      </p:sp>
      <p:sp>
        <p:nvSpPr>
          <p:cNvPr id="4" name="Slide Number Placeholder 3">
            <a:extLst>
              <a:ext uri="{FF2B5EF4-FFF2-40B4-BE49-F238E27FC236}">
                <a16:creationId xmlns:a16="http://schemas.microsoft.com/office/drawing/2014/main" id="{3CAE9678-266E-218F-64C1-5B8DA799BC90}"/>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257313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37247-A6D5-142D-93E1-9FC81D78A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4D848-F85C-A6FE-0CBC-3FADE9C953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3B52DA-0ECE-8B75-109B-DFD579000293}"/>
              </a:ext>
            </a:extLst>
          </p:cNvPr>
          <p:cNvSpPr>
            <a:spLocks noGrp="1"/>
          </p:cNvSpPr>
          <p:nvPr>
            <p:ph type="body" idx="1"/>
          </p:nvPr>
        </p:nvSpPr>
        <p:spPr/>
        <p:txBody>
          <a:bodyPr/>
          <a:lstStyle/>
          <a:p>
            <a:r>
              <a:rPr lang="en-AU" sz="1200" b="1" dirty="0"/>
              <a:t>18. Purpose: </a:t>
            </a:r>
            <a:r>
              <a:rPr lang="en-AU" sz="1200" b="0" dirty="0"/>
              <a:t>To highlight how CWT is embedded meaningfully in CHPS.</a:t>
            </a:r>
            <a:endParaRPr lang="en-AU" sz="1200" b="1" dirty="0"/>
          </a:p>
          <a:p>
            <a:endParaRPr lang="en-AU" sz="1200" b="1" dirty="0"/>
          </a:p>
          <a:p>
            <a:r>
              <a:rPr lang="en-AU" sz="1200" b="1" dirty="0"/>
              <a:t>Time: </a:t>
            </a:r>
            <a:r>
              <a:rPr lang="en-AU" sz="1200" b="0" dirty="0"/>
              <a:t>1 minute</a:t>
            </a:r>
            <a:endParaRPr lang="en-AU" sz="1200" b="1" dirty="0"/>
          </a:p>
          <a:p>
            <a:endParaRPr lang="en-AU" sz="1200" b="1" dirty="0"/>
          </a:p>
          <a:p>
            <a:r>
              <a:rPr lang="en-AU" sz="1200" b="1" dirty="0"/>
              <a:t>Presenter notes: </a:t>
            </a:r>
          </a:p>
          <a:p>
            <a:r>
              <a:rPr lang="en-AU" sz="1200" b="0" dirty="0"/>
              <a:t>Take a moment to review the PDHPE example on the screen.</a:t>
            </a:r>
            <a:endParaRPr lang="en-AU" sz="1200" b="0" i="1" dirty="0"/>
          </a:p>
          <a:p>
            <a:endParaRPr lang="en-AU" sz="1200" dirty="0"/>
          </a:p>
          <a:p>
            <a:r>
              <a:rPr lang="en-AU" sz="1200" b="0" i="0" kern="1200" dirty="0">
                <a:solidFill>
                  <a:schemeClr val="tx1"/>
                </a:solidFill>
                <a:effectLst/>
                <a:ea typeface="+mn-ea"/>
                <a:cs typeface="+mn-cs"/>
              </a:rPr>
              <a:t>This example demonstrates how creating written texts is effectively integrated into the PDHPE curriculum to enhance students' understanding of health, safety, and wellbeing. By engaging in the activity of creating a mind map, students reflect on influences affecting their personal wellbeing, promoting self-awareness and positive identity development. The task encourages the use of varied sentence structures, supporting literacy skills alongside personal development. This integrated approach helps students articulate their thoughts clearly while connecting literacy with key health concepts. It exemplifies how writing activities can deepen learning across key learning areas by combining content knowledge with essential communication skills.</a:t>
            </a:r>
            <a:r>
              <a:rPr lang="en-AU" sz="1200" dirty="0"/>
              <a:t>.</a:t>
            </a:r>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858B69EC-3535-1313-72F4-BC9F5CAEE714}"/>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18</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615007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30000"/>
              </a:lnSpc>
            </a:pPr>
            <a:r>
              <a:rPr lang="en-AU" sz="1200" b="1" dirty="0"/>
              <a:t>19. Purpose:</a:t>
            </a:r>
            <a:r>
              <a:rPr lang="en-AU" sz="1200" b="0" dirty="0"/>
              <a:t> To explain how CHPS units are designed with students at the centre of all decision making. </a:t>
            </a:r>
            <a:endParaRPr lang="en-AU" sz="1200" b="1" dirty="0"/>
          </a:p>
          <a:p>
            <a:pPr>
              <a:lnSpc>
                <a:spcPct val="130000"/>
              </a:lnSpc>
            </a:pPr>
            <a:endParaRPr lang="en-AU" sz="1200" b="0" dirty="0"/>
          </a:p>
          <a:p>
            <a:pPr>
              <a:lnSpc>
                <a:spcPct val="130000"/>
              </a:lnSpc>
            </a:pPr>
            <a:r>
              <a:rPr lang="en-AU" sz="1200" b="1" dirty="0"/>
              <a:t>Time: </a:t>
            </a:r>
            <a:r>
              <a:rPr lang="en-AU" sz="1200" b="0" dirty="0"/>
              <a:t>2 minutes</a:t>
            </a:r>
          </a:p>
          <a:p>
            <a:pPr>
              <a:lnSpc>
                <a:spcPct val="130000"/>
              </a:lnSpc>
            </a:pPr>
            <a:endParaRPr lang="en-AU" sz="1200" dirty="0"/>
          </a:p>
          <a:p>
            <a:pPr>
              <a:lnSpc>
                <a:spcPct val="130000"/>
              </a:lnSpc>
            </a:pPr>
            <a:r>
              <a:rPr lang="en-AU" sz="1200" b="1" dirty="0"/>
              <a:t>Presenter notes:</a:t>
            </a:r>
          </a:p>
          <a:p>
            <a:pPr>
              <a:lnSpc>
                <a:spcPct val="130000"/>
              </a:lnSpc>
            </a:pPr>
            <a:r>
              <a:rPr lang="en-AU" sz="1200" dirty="0"/>
              <a:t>With students at the centre of all decisions</a:t>
            </a:r>
            <a:r>
              <a:rPr lang="en-AU" sz="1200" b="0" dirty="0"/>
              <a:t>, [CLICK] planning started with the NESA syllabus and Teaching Advice, ensuring fidelity to the syllabus rationale, intent and extensive evidence-base to shape decisions. </a:t>
            </a:r>
          </a:p>
          <a:p>
            <a:pPr>
              <a:lnSpc>
                <a:spcPct val="130000"/>
              </a:lnSpc>
            </a:pPr>
            <a:endParaRPr lang="en-AU" sz="1200" b="0" dirty="0"/>
          </a:p>
          <a:p>
            <a:pPr marL="0" marR="0" lvl="0" indent="0" algn="l" defTabSz="1219170" rtl="0" eaLnBrk="1" fontAlgn="auto" latinLnBrk="0" hangingPunct="1">
              <a:lnSpc>
                <a:spcPct val="130000"/>
              </a:lnSpc>
              <a:spcBef>
                <a:spcPts val="0"/>
              </a:spcBef>
              <a:spcAft>
                <a:spcPts val="0"/>
              </a:spcAft>
              <a:buClrTx/>
              <a:buSzTx/>
              <a:buFontTx/>
              <a:buNone/>
              <a:tabLst/>
              <a:defRPr/>
            </a:pPr>
            <a:r>
              <a:rPr lang="en-AU" sz="1200" b="0" dirty="0"/>
              <a:t>[CLICK] Teachers with deep content knowledge can explain concepts clearly, chunk learning effectively, differentiate with purpose, and respond confidently to key teaching moments. The sample units build this expertise by highlighting misconceptions, identifying essential vocabulary, practical tools, and expert advice.</a:t>
            </a:r>
          </a:p>
          <a:p>
            <a:pPr marL="0" marR="0" lvl="0" indent="0" algn="l" defTabSz="1219170" rtl="0" eaLnBrk="1" fontAlgn="auto" latinLnBrk="0" hangingPunct="1">
              <a:lnSpc>
                <a:spcPct val="130000"/>
              </a:lnSpc>
              <a:spcBef>
                <a:spcPts val="0"/>
              </a:spcBef>
              <a:spcAft>
                <a:spcPts val="0"/>
              </a:spcAft>
              <a:buClrTx/>
              <a:buSzTx/>
              <a:buFontTx/>
              <a:buNone/>
              <a:tabLst/>
              <a:defRPr/>
            </a:pPr>
            <a:br>
              <a:rPr lang="en-AU" sz="1200" b="0" dirty="0"/>
            </a:br>
            <a:r>
              <a:rPr lang="en-AU" sz="1200" b="0" dirty="0"/>
              <a:t>[CLICK] Engagement is non-negotiable - the design for students to be in-task, more than just on-task: thinking deeply, doing the work, and feeling positive about learning. </a:t>
            </a:r>
          </a:p>
          <a:p>
            <a:pPr marL="0" marR="0" lvl="0" indent="0" algn="l" defTabSz="1219170" rtl="0" eaLnBrk="1" fontAlgn="auto" latinLnBrk="0" hangingPunct="1">
              <a:lnSpc>
                <a:spcPct val="130000"/>
              </a:lnSpc>
              <a:spcBef>
                <a:spcPts val="0"/>
              </a:spcBef>
              <a:spcAft>
                <a:spcPts val="0"/>
              </a:spcAft>
              <a:buClrTx/>
              <a:buSzTx/>
              <a:buFontTx/>
              <a:buNone/>
              <a:tabLst/>
              <a:defRPr/>
            </a:pPr>
            <a:endParaRPr lang="en-AU" sz="1200" b="0" dirty="0"/>
          </a:p>
          <a:p>
            <a:pPr marL="0" marR="0" lvl="0" indent="0" algn="l" defTabSz="1219170" rtl="0" eaLnBrk="1" fontAlgn="auto" latinLnBrk="0" hangingPunct="1">
              <a:lnSpc>
                <a:spcPct val="130000"/>
              </a:lnSpc>
              <a:spcBef>
                <a:spcPts val="0"/>
              </a:spcBef>
              <a:spcAft>
                <a:spcPts val="0"/>
              </a:spcAft>
              <a:buClrTx/>
              <a:buSzTx/>
              <a:buFontTx/>
              <a:buNone/>
              <a:tabLst/>
              <a:defRPr/>
            </a:pPr>
            <a:r>
              <a:rPr lang="en-AU" sz="1200" b="0" dirty="0"/>
              <a:t>[CLICK]  The pedagogy and practices within the sample units are anchored in the </a:t>
            </a:r>
            <a:r>
              <a:rPr lang="en-AU" sz="1200" b="0" i="0" dirty="0"/>
              <a:t>Explicit Teaching in NSW Public Schools statement </a:t>
            </a:r>
            <a:r>
              <a:rPr lang="en-AU" sz="1200" b="0" dirty="0"/>
              <a:t>and research-informed practices tailored to each key learning area.  </a:t>
            </a:r>
          </a:p>
          <a:p>
            <a:pPr marL="0" marR="0" lvl="0" indent="0" algn="l" defTabSz="1219170" rtl="0" eaLnBrk="1" fontAlgn="auto" latinLnBrk="0" hangingPunct="1">
              <a:lnSpc>
                <a:spcPct val="130000"/>
              </a:lnSpc>
              <a:spcBef>
                <a:spcPts val="0"/>
              </a:spcBef>
              <a:spcAft>
                <a:spcPts val="0"/>
              </a:spcAft>
              <a:buClrTx/>
              <a:buSzTx/>
              <a:buFontTx/>
              <a:buNone/>
              <a:tabLst/>
              <a:defRPr/>
            </a:pPr>
            <a:endParaRPr lang="en-AU" sz="1200" b="0" dirty="0"/>
          </a:p>
          <a:p>
            <a:pPr marL="0" marR="0" lvl="0" indent="0" algn="l" defTabSz="1219170" rtl="0" eaLnBrk="1" fontAlgn="auto" latinLnBrk="0" hangingPunct="1">
              <a:lnSpc>
                <a:spcPct val="130000"/>
              </a:lnSpc>
              <a:spcBef>
                <a:spcPts val="0"/>
              </a:spcBef>
              <a:spcAft>
                <a:spcPts val="0"/>
              </a:spcAft>
              <a:buClrTx/>
              <a:buSzTx/>
              <a:buFontTx/>
              <a:buNone/>
              <a:tabLst/>
              <a:defRPr/>
            </a:pPr>
            <a:r>
              <a:rPr lang="en-AU" sz="1200" b="0" dirty="0"/>
              <a:t>[CLICK] The sample units have been a collaborative build and</a:t>
            </a:r>
          </a:p>
          <a:p>
            <a:pPr marL="0" marR="0" lvl="0" indent="0" algn="l" defTabSz="1219170" rtl="0" eaLnBrk="1" fontAlgn="auto" latinLnBrk="0" hangingPunct="1">
              <a:lnSpc>
                <a:spcPct val="130000"/>
              </a:lnSpc>
              <a:spcBef>
                <a:spcPts val="0"/>
              </a:spcBef>
              <a:spcAft>
                <a:spcPts val="0"/>
              </a:spcAft>
              <a:buClrTx/>
              <a:buSzTx/>
              <a:buFontTx/>
              <a:buNone/>
              <a:tabLst/>
              <a:defRPr/>
            </a:pPr>
            <a:endParaRPr lang="en-AU" sz="1200" b="0" dirty="0"/>
          </a:p>
          <a:p>
            <a:pPr marL="0" marR="0" lvl="0" indent="0" algn="l" defTabSz="1219170" rtl="0" eaLnBrk="1" fontAlgn="auto" latinLnBrk="0" hangingPunct="1">
              <a:lnSpc>
                <a:spcPct val="130000"/>
              </a:lnSpc>
              <a:spcBef>
                <a:spcPts val="0"/>
              </a:spcBef>
              <a:spcAft>
                <a:spcPts val="0"/>
              </a:spcAft>
              <a:buClrTx/>
              <a:buSzTx/>
              <a:buFontTx/>
              <a:buNone/>
              <a:tabLst/>
              <a:defRPr/>
            </a:pPr>
            <a:r>
              <a:rPr lang="en-AU" sz="1200" b="0" dirty="0"/>
              <a:t>[CLICK] </a:t>
            </a:r>
            <a:r>
              <a:rPr lang="en-AU" sz="1200" dirty="0"/>
              <a:t>C</a:t>
            </a:r>
            <a:r>
              <a:rPr lang="en-AU" sz="1200" b="0" dirty="0"/>
              <a:t>onsultation with stakeholders </a:t>
            </a:r>
            <a:r>
              <a:rPr lang="en-AU" sz="1200" dirty="0"/>
              <a:t>ensured shared understandings and inclusive approaches. </a:t>
            </a:r>
            <a:r>
              <a:rPr lang="en-AU" sz="1200" b="0" i="0" kern="1200" dirty="0">
                <a:solidFill>
                  <a:schemeClr val="tx1"/>
                </a:solidFill>
                <a:effectLst/>
                <a:ea typeface="+mn-ea"/>
                <a:cs typeface="+mn-cs"/>
              </a:rPr>
              <a:t>These partnerships ensure that the sample units are comprehensive, culturally responsive, and aligned with best practices to support diverse student needs and enhance learning outcomes.</a:t>
            </a:r>
            <a:endParaRPr lang="en-AU" sz="1200" dirty="0"/>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[NEXT SLIDE]</a:t>
            </a:r>
          </a:p>
          <a:p>
            <a:pPr marL="0" marR="0" lvl="0" indent="0" algn="l" defTabSz="1219170" rtl="0" eaLnBrk="1" fontAlgn="auto" latinLnBrk="0" hangingPunct="1">
              <a:lnSpc>
                <a:spcPct val="130000"/>
              </a:lnSpc>
              <a:spcBef>
                <a:spcPts val="0"/>
              </a:spcBef>
              <a:spcAft>
                <a:spcPts val="0"/>
              </a:spcAft>
              <a:buClrTx/>
              <a:buSzTx/>
              <a:buFontTx/>
              <a:buNone/>
              <a:tabLst/>
              <a:defRPr/>
            </a:pPr>
            <a:endParaRPr lang="en-AU" dirty="0"/>
          </a:p>
          <a:p>
            <a:pPr>
              <a:lnSpc>
                <a:spcPct val="130000"/>
              </a:lnSpc>
            </a:pPr>
            <a:endParaRPr lang="en-AU" sz="1600"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19</a:t>
            </a:fld>
            <a:endParaRPr lang="en-AU"/>
          </a:p>
        </p:txBody>
      </p:sp>
    </p:spTree>
    <p:extLst>
      <p:ext uri="{BB962C8B-B14F-4D97-AF65-F5344CB8AC3E}">
        <p14:creationId xmlns:p14="http://schemas.microsoft.com/office/powerpoint/2010/main" val="745864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FD013-FE51-2A94-E24F-94767EC94B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CBF9B8-1828-F2EB-22FB-2196019AF5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AF0F0F-5577-D6CE-B9A2-E10EDA6FE494}"/>
              </a:ext>
            </a:extLst>
          </p:cNvPr>
          <p:cNvSpPr>
            <a:spLocks noGrp="1"/>
          </p:cNvSpPr>
          <p:nvPr>
            <p:ph type="body" idx="1"/>
          </p:nvPr>
        </p:nvSpPr>
        <p:spPr/>
        <p:txBody>
          <a:bodyPr/>
          <a:lstStyle/>
          <a:p>
            <a:pPr>
              <a:lnSpc>
                <a:spcPct val="130000"/>
              </a:lnSpc>
            </a:pPr>
            <a:r>
              <a:rPr lang="en-AU" sz="1200" b="1" dirty="0"/>
              <a:t>20. Purpose: </a:t>
            </a:r>
            <a:r>
              <a:rPr lang="en-AU" sz="1200" b="0" dirty="0"/>
              <a:t>To unpack the roadmap of CHPS unit design and quality-assurance.  </a:t>
            </a:r>
          </a:p>
          <a:p>
            <a:pPr>
              <a:lnSpc>
                <a:spcPct val="130000"/>
              </a:lnSpc>
            </a:pPr>
            <a:endParaRPr lang="en-AU" sz="1200" b="1" dirty="0"/>
          </a:p>
          <a:p>
            <a:pPr>
              <a:lnSpc>
                <a:spcPct val="130000"/>
              </a:lnSpc>
            </a:pPr>
            <a:r>
              <a:rPr lang="en-AU" sz="1200" b="1" dirty="0"/>
              <a:t>Time: </a:t>
            </a:r>
            <a:r>
              <a:rPr lang="en-AU" sz="1200" b="0" dirty="0"/>
              <a:t>2 minutes</a:t>
            </a:r>
          </a:p>
          <a:p>
            <a:pPr>
              <a:lnSpc>
                <a:spcPct val="130000"/>
              </a:lnSpc>
            </a:pPr>
            <a:endParaRPr lang="en-AU" sz="1200" b="1" dirty="0"/>
          </a:p>
          <a:p>
            <a:pPr>
              <a:lnSpc>
                <a:spcPct val="130000"/>
              </a:lnSpc>
            </a:pPr>
            <a:r>
              <a:rPr lang="en-AU" sz="1200" b="1" dirty="0"/>
              <a:t>Presenter notes:</a:t>
            </a:r>
          </a:p>
          <a:p>
            <a:r>
              <a:rPr lang="en-AU" sz="1200" dirty="0"/>
              <a:t>This slide outlines the 13-week roadmap for every CHPS unit, with quality assurance built in at every stage.</a:t>
            </a:r>
          </a:p>
          <a:p>
            <a:endParaRPr lang="en-AU" sz="1200" dirty="0"/>
          </a:p>
          <a:p>
            <a:r>
              <a:rPr lang="en-AU" sz="1200" dirty="0"/>
              <a:t>It starts at the design stage, key learning advisors, subject matter specialists map syllabus expectations from the DoE scope and sequence into a 16-lesson sequence, plus four optional consolidation lessons. Coordinators and leaders then refine the sequence.</a:t>
            </a:r>
          </a:p>
          <a:p>
            <a:endParaRPr lang="en-AU" sz="1200" dirty="0"/>
          </a:p>
          <a:p>
            <a:r>
              <a:rPr lang="en-AU" sz="1200" dirty="0"/>
              <a:t>Next is the consult phase, where we test the draft with key stakeholder groups, including Aboriginal Education, Multicultural, Respectful Relationships, Road Safety, Effective Teaching Practices, and others, to ensure intent and inclusivity.</a:t>
            </a:r>
          </a:p>
          <a:p>
            <a:endParaRPr lang="en-AU" sz="1200" dirty="0"/>
          </a:p>
          <a:p>
            <a:r>
              <a:rPr lang="en-AU" sz="1200" dirty="0"/>
              <a:t>In the develop stage, writing pods build the full sequence, embedding explicit teaching, high-quality resources, and assessment in every lesson.</a:t>
            </a:r>
          </a:p>
          <a:p>
            <a:endParaRPr lang="en-AU" sz="1200" dirty="0"/>
          </a:p>
          <a:p>
            <a:r>
              <a:rPr lang="en-AU" sz="1200" dirty="0"/>
              <a:t>In the review stage key learning advisors provide detailed feedback, followed by coordinator and leader endorsement, and close the consultation loop on the final lessons.</a:t>
            </a:r>
          </a:p>
          <a:p>
            <a:endParaRPr lang="en-AU" sz="1200" dirty="0"/>
          </a:p>
          <a:p>
            <a:r>
              <a:rPr lang="en-AU" sz="1200" dirty="0"/>
              <a:t>Finally, in the digital stage, editorial and website checks are completed, and communications go out, so the unit appears on the Staff Noticeboard.</a:t>
            </a:r>
          </a:p>
          <a:p>
            <a:endParaRPr lang="en-AU" sz="1200" dirty="0"/>
          </a:p>
          <a:p>
            <a:r>
              <a:rPr lang="en-AU" sz="1200" dirty="0"/>
              <a:t>Through this pipeline, Primary Curriculum are delivering 114 units—over 2,200 lessons—ready to support the mandatory CHPS implementation in 2027.</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[NEXT SLIDE]</a:t>
            </a:r>
          </a:p>
          <a:p>
            <a:pPr>
              <a:lnSpc>
                <a:spcPct val="130000"/>
              </a:lnSpc>
            </a:pPr>
            <a:endParaRPr lang="en-AU" sz="1600" b="1" dirty="0"/>
          </a:p>
          <a:p>
            <a:pPr>
              <a:lnSpc>
                <a:spcPct val="130000"/>
              </a:lnSpc>
            </a:pPr>
            <a:endParaRPr lang="en-AU" sz="1600" dirty="0"/>
          </a:p>
          <a:p>
            <a:endParaRPr lang="en-AU" dirty="0"/>
          </a:p>
        </p:txBody>
      </p:sp>
      <p:sp>
        <p:nvSpPr>
          <p:cNvPr id="4" name="Slide Number Placeholder 3">
            <a:extLst>
              <a:ext uri="{FF2B5EF4-FFF2-40B4-BE49-F238E27FC236}">
                <a16:creationId xmlns:a16="http://schemas.microsoft.com/office/drawing/2014/main" id="{C597C697-D194-1A8C-6DAD-B696E6732AC4}"/>
              </a:ext>
            </a:extLst>
          </p:cNvPr>
          <p:cNvSpPr>
            <a:spLocks noGrp="1"/>
          </p:cNvSpPr>
          <p:nvPr>
            <p:ph type="sldNum" sz="quarter" idx="5"/>
          </p:nvPr>
        </p:nvSpPr>
        <p:spPr/>
        <p:txBody>
          <a:bodyPr/>
          <a:lstStyle/>
          <a:p>
            <a:fld id="{B07158C4-A119-4B78-9DE8-A50001BC31DC}" type="slidenum">
              <a:rPr lang="en-AU" smtClean="0"/>
              <a:pPr/>
              <a:t>20</a:t>
            </a:fld>
            <a:endParaRPr lang="en-AU"/>
          </a:p>
        </p:txBody>
      </p:sp>
    </p:spTree>
    <p:extLst>
      <p:ext uri="{BB962C8B-B14F-4D97-AF65-F5344CB8AC3E}">
        <p14:creationId xmlns:p14="http://schemas.microsoft.com/office/powerpoint/2010/main" val="1653015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21. Purpose: </a:t>
            </a:r>
            <a:r>
              <a:rPr lang="en-AU" b="0" dirty="0"/>
              <a:t>To provide time for participants to reflect on the key similarities and differences to how they already program with the new CHPS sample units.</a:t>
            </a:r>
          </a:p>
          <a:p>
            <a:endParaRPr lang="en-AU" b="1" dirty="0"/>
          </a:p>
          <a:p>
            <a:r>
              <a:rPr lang="en-AU" b="1" dirty="0"/>
              <a:t>Time: </a:t>
            </a:r>
            <a:r>
              <a:rPr lang="en-AU" b="0" dirty="0"/>
              <a:t>5 minutes </a:t>
            </a:r>
          </a:p>
          <a:p>
            <a:endParaRPr lang="en-AU" b="1" dirty="0"/>
          </a:p>
          <a:p>
            <a:r>
              <a:rPr lang="en-AU" b="1" dirty="0"/>
              <a:t>Presenter notes: </a:t>
            </a:r>
          </a:p>
          <a:p>
            <a:r>
              <a:rPr lang="en-AU" dirty="0"/>
              <a:t>Now you have viewed the features of the sample units for CHPS. </a:t>
            </a:r>
          </a:p>
          <a:p>
            <a:endParaRPr lang="en-AU" dirty="0"/>
          </a:p>
          <a:p>
            <a:r>
              <a:rPr lang="en-AU" dirty="0"/>
              <a:t>What similarities have you noticed to the way you currently program for CHPS? </a:t>
            </a:r>
          </a:p>
          <a:p>
            <a:endParaRPr lang="en-AU" dirty="0"/>
          </a:p>
          <a:p>
            <a:r>
              <a:rPr lang="en-AU" dirty="0"/>
              <a:t>What differences have you noticed?</a:t>
            </a:r>
          </a:p>
          <a:p>
            <a:endParaRPr lang="en-AU" dirty="0"/>
          </a:p>
          <a:p>
            <a:r>
              <a:rPr lang="en-AU"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21</a:t>
            </a:fld>
            <a:endParaRPr lang="en-AU"/>
          </a:p>
        </p:txBody>
      </p:sp>
    </p:spTree>
    <p:extLst>
      <p:ext uri="{BB962C8B-B14F-4D97-AF65-F5344CB8AC3E}">
        <p14:creationId xmlns:p14="http://schemas.microsoft.com/office/powerpoint/2010/main" val="2532099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22. Purpose: </a:t>
            </a:r>
            <a:r>
              <a:rPr lang="en-AU" sz="1200" kern="1200" dirty="0">
                <a:solidFill>
                  <a:schemeClr val="tx1"/>
                </a:solidFill>
                <a:effectLst/>
                <a:ea typeface="+mn-ea"/>
                <a:cs typeface="+mn-cs"/>
              </a:rPr>
              <a:t>To introduce the walkthrough of Unit 1 and Unit 5 for each stage and each KLA</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r>
              <a:rPr lang="en-AU" sz="1200" b="1" dirty="0"/>
              <a:t>Time: </a:t>
            </a:r>
            <a:r>
              <a:rPr lang="en-AU" sz="1200" b="0" dirty="0"/>
              <a:t>30 seconds </a:t>
            </a:r>
            <a:endParaRPr lang="en-AU" sz="1200" b="1" dirty="0"/>
          </a:p>
          <a:p>
            <a:endParaRPr lang="en-AU" sz="1200" b="1" dirty="0"/>
          </a:p>
          <a:p>
            <a:r>
              <a:rPr lang="en-AU" sz="1200" b="1" dirty="0"/>
              <a:t>Presenter notes: </a:t>
            </a:r>
          </a:p>
          <a:p>
            <a:pPr lvl="0"/>
            <a:r>
              <a:rPr lang="en-AU" sz="1200" kern="1200" dirty="0">
                <a:solidFill>
                  <a:schemeClr val="tx1"/>
                </a:solidFill>
                <a:effectLst/>
                <a:ea typeface="+mn-ea"/>
                <a:cs typeface="+mn-cs"/>
              </a:rPr>
              <a:t>This session is designed to a look at what will be in the first unit for each year.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Each KLA will be sharing the outcomes and content that these units will cover.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We will begin by looking at the HSIE units. </a:t>
            </a:r>
          </a:p>
          <a:p>
            <a:endParaRPr lang="en-AU" sz="1200" b="1" kern="1200" dirty="0">
              <a:solidFill>
                <a:schemeClr val="tx1"/>
              </a:solidFill>
              <a:effectLst/>
              <a:ea typeface="+mn-ea"/>
              <a:cs typeface="+mn-cs"/>
            </a:endParaRPr>
          </a:p>
          <a:p>
            <a:r>
              <a:rPr lang="en-AU" sz="1200" b="1" kern="1200" dirty="0">
                <a:solidFill>
                  <a:schemeClr val="tx1"/>
                </a:solidFill>
                <a:effectLst/>
                <a:ea typeface="+mn-ea"/>
                <a:cs typeface="+mn-cs"/>
              </a:rPr>
              <a:t>[NEXT SLIDE]</a:t>
            </a:r>
            <a:endParaRPr lang="en-AU" sz="1200" b="1"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22</a:t>
            </a:fld>
            <a:endParaRPr lang="en-AU"/>
          </a:p>
        </p:txBody>
      </p:sp>
    </p:spTree>
    <p:extLst>
      <p:ext uri="{BB962C8B-B14F-4D97-AF65-F5344CB8AC3E}">
        <p14:creationId xmlns:p14="http://schemas.microsoft.com/office/powerpoint/2010/main" val="25129585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solidFill>
                  <a:srgbClr val="242424"/>
                </a:solidFill>
              </a:rPr>
              <a:t>23. Purpose: </a:t>
            </a:r>
            <a:r>
              <a:rPr lang="en-AU" sz="1200" dirty="0">
                <a:solidFill>
                  <a:srgbClr val="242424"/>
                </a:solidFill>
              </a:rPr>
              <a:t>To provide an overview of the unit</a:t>
            </a:r>
          </a:p>
          <a:p>
            <a:endParaRPr lang="en-US" sz="1200" dirty="0">
              <a:solidFill>
                <a:srgbClr val="444444"/>
              </a:solidFill>
            </a:endParaRPr>
          </a:p>
          <a:p>
            <a:r>
              <a:rPr lang="en-AU" sz="1200" b="1" dirty="0">
                <a:solidFill>
                  <a:srgbClr val="242424"/>
                </a:solidFill>
              </a:rPr>
              <a:t>Time:</a:t>
            </a:r>
            <a:r>
              <a:rPr lang="en-AU" sz="1200" dirty="0">
                <a:solidFill>
                  <a:srgbClr val="242424"/>
                </a:solidFill>
              </a:rPr>
              <a:t> 5 seconds</a:t>
            </a:r>
          </a:p>
          <a:p>
            <a:endParaRPr lang="en-US" sz="1200" dirty="0">
              <a:solidFill>
                <a:srgbClr val="444444"/>
              </a:solidFill>
            </a:endParaRPr>
          </a:p>
          <a:p>
            <a:r>
              <a:rPr lang="en-AU" sz="1200" b="1" dirty="0">
                <a:solidFill>
                  <a:srgbClr val="242424"/>
                </a:solidFill>
              </a:rPr>
              <a:t>Presenter notes:</a:t>
            </a:r>
            <a:endParaRPr lang="en-AU" sz="1200" dirty="0">
              <a:solidFill>
                <a:srgbClr val="444444"/>
              </a:solidFill>
            </a:endParaRPr>
          </a:p>
          <a:p>
            <a:r>
              <a:rPr lang="en-AU" sz="1200" dirty="0">
                <a:solidFill>
                  <a:srgbClr val="242424"/>
                </a:solidFill>
              </a:rPr>
              <a:t>Let's start by looking at Stage 3 Unit 1.</a:t>
            </a:r>
          </a:p>
          <a:p>
            <a:endParaRPr lang="en-AU" sz="1200" dirty="0">
              <a:solidFill>
                <a:srgbClr val="242424"/>
              </a:solidFill>
            </a:endParaRPr>
          </a:p>
          <a:p>
            <a:r>
              <a:rPr lang="en-AU" sz="1200" b="1" dirty="0">
                <a:solidFill>
                  <a:srgbClr val="242424"/>
                </a:solidFill>
              </a:rPr>
              <a:t>[NEXT SLIDE]</a:t>
            </a:r>
            <a:endParaRPr lang="en-US" sz="1200"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1133468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solidFill>
                  <a:srgbClr val="242424"/>
                </a:solidFill>
                <a:latin typeface="Public Sans"/>
              </a:rPr>
              <a:t>24. Purpose: </a:t>
            </a:r>
            <a:r>
              <a:rPr lang="en-AU" sz="1200" dirty="0">
                <a:solidFill>
                  <a:srgbClr val="242424"/>
                </a:solidFill>
                <a:latin typeface="Public Sans"/>
              </a:rPr>
              <a:t>To provide an overview of the unit</a:t>
            </a:r>
          </a:p>
          <a:p>
            <a:endParaRPr lang="en-US" sz="1200" dirty="0">
              <a:latin typeface="Public Sans"/>
            </a:endParaRPr>
          </a:p>
          <a:p>
            <a:r>
              <a:rPr lang="en-AU" sz="1200" b="1" dirty="0">
                <a:solidFill>
                  <a:srgbClr val="242424"/>
                </a:solidFill>
                <a:latin typeface="Public Sans"/>
              </a:rPr>
              <a:t>Time: </a:t>
            </a:r>
            <a:r>
              <a:rPr lang="en-AU" sz="1200" dirty="0">
                <a:solidFill>
                  <a:srgbClr val="242424"/>
                </a:solidFill>
                <a:latin typeface="Public Sans"/>
              </a:rPr>
              <a:t>20 seconds</a:t>
            </a:r>
          </a:p>
          <a:p>
            <a:endParaRPr lang="en-AU" sz="1200" dirty="0">
              <a:solidFill>
                <a:srgbClr val="242424"/>
              </a:solidFill>
              <a:latin typeface="Public Sans"/>
            </a:endParaRPr>
          </a:p>
          <a:p>
            <a:r>
              <a:rPr lang="en-AU" sz="1200" b="1" dirty="0">
                <a:solidFill>
                  <a:srgbClr val="242424"/>
                </a:solidFill>
                <a:latin typeface="Public Sans"/>
              </a:rPr>
              <a:t>Presenter notes:</a:t>
            </a:r>
            <a:endParaRPr lang="en-AU" sz="1200" dirty="0">
              <a:latin typeface="Public Sans"/>
            </a:endParaRPr>
          </a:p>
          <a:p>
            <a:r>
              <a:rPr lang="en-AU" sz="1200" dirty="0">
                <a:solidFill>
                  <a:srgbClr val="242424"/>
                </a:solidFill>
                <a:latin typeface="Public Sans"/>
              </a:rPr>
              <a:t>In Stage 3 Unit 1, students explore Aboriginal cultural obligations to Country and examine how Aboriginal cultural works reflect oral traditions and landscape mapping. They observe and record geographical information, propose strategies for managing local environmental events and understand the role of seasonal calendars in Aboriginal and Torres Strait Islander communities.</a:t>
            </a:r>
          </a:p>
          <a:p>
            <a:endParaRPr lang="en-AU" sz="1200" dirty="0">
              <a:solidFill>
                <a:srgbClr val="242424"/>
              </a:solidFill>
              <a:latin typeface="Public Sans"/>
            </a:endParaRPr>
          </a:p>
          <a:p>
            <a:r>
              <a:rPr lang="en-AU" sz="1200" b="1" dirty="0">
                <a:solidFill>
                  <a:srgbClr val="242424"/>
                </a:solidFill>
                <a:latin typeface="Public Sans"/>
              </a:rPr>
              <a:t>[NEXT SLIDE]</a:t>
            </a:r>
            <a:endParaRPr lang="en-AU" sz="1200" dirty="0">
              <a:latin typeface="Public Sans"/>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24</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7868586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347965-7B41-1B7A-E466-D54A9E5E08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04C0BF-4016-A563-621E-69953FD7D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88B92F-0F83-9B30-BF15-40AAB9E1FD42}"/>
              </a:ext>
            </a:extLst>
          </p:cNvPr>
          <p:cNvSpPr>
            <a:spLocks noGrp="1"/>
          </p:cNvSpPr>
          <p:nvPr>
            <p:ph type="body" idx="1"/>
          </p:nvPr>
        </p:nvSpPr>
        <p:spPr/>
        <p:txBody>
          <a:bodyPr/>
          <a:lstStyle/>
          <a:p>
            <a:r>
              <a:rPr lang="en-AU" b="1" dirty="0">
                <a:solidFill>
                  <a:srgbClr val="242424"/>
                </a:solidFill>
                <a:latin typeface="Public Sans" pitchFamily="2" charset="0"/>
              </a:rPr>
              <a:t>25. Purpose: </a:t>
            </a:r>
            <a:r>
              <a:rPr lang="en-AU" dirty="0">
                <a:solidFill>
                  <a:srgbClr val="242424"/>
                </a:solidFill>
                <a:latin typeface="Public Sans" pitchFamily="2" charset="0"/>
              </a:rPr>
              <a:t>To outline the outcomes and content in the unit</a:t>
            </a:r>
          </a:p>
          <a:p>
            <a:endParaRPr lang="en-US" dirty="0">
              <a:solidFill>
                <a:srgbClr val="444444"/>
              </a:solidFill>
              <a:latin typeface="Public Sans" pitchFamily="2" charset="0"/>
            </a:endParaRPr>
          </a:p>
          <a:p>
            <a:r>
              <a:rPr lang="en-AU" b="1" dirty="0">
                <a:solidFill>
                  <a:srgbClr val="242424"/>
                </a:solidFill>
                <a:latin typeface="Public Sans" pitchFamily="2" charset="0"/>
              </a:rPr>
              <a:t>Time: </a:t>
            </a:r>
            <a:r>
              <a:rPr lang="en-AU" b="0" dirty="0">
                <a:solidFill>
                  <a:srgbClr val="242424"/>
                </a:solidFill>
                <a:latin typeface="Public Sans" pitchFamily="2" charset="0"/>
              </a:rPr>
              <a:t>45</a:t>
            </a:r>
            <a:r>
              <a:rPr lang="en-AU" dirty="0">
                <a:solidFill>
                  <a:srgbClr val="242424"/>
                </a:solidFill>
                <a:latin typeface="Public Sans" pitchFamily="2" charset="0"/>
              </a:rPr>
              <a:t> seconds</a:t>
            </a:r>
          </a:p>
          <a:p>
            <a:endParaRPr lang="en-US" dirty="0">
              <a:solidFill>
                <a:srgbClr val="444444"/>
              </a:solidFill>
              <a:latin typeface="Public Sans" pitchFamily="2" charset="0"/>
            </a:endParaRPr>
          </a:p>
          <a:p>
            <a:r>
              <a:rPr lang="en-AU" b="1" dirty="0">
                <a:solidFill>
                  <a:srgbClr val="242424"/>
                </a:solidFill>
                <a:latin typeface="Public Sans" pitchFamily="2" charset="0"/>
              </a:rPr>
              <a:t>Presenter notes:</a:t>
            </a:r>
            <a:endParaRPr lang="en-AU" dirty="0">
              <a:solidFill>
                <a:srgbClr val="444444"/>
              </a:solidFill>
              <a:latin typeface="Public Sans" pitchFamily="2" charset="0"/>
            </a:endParaRPr>
          </a:p>
          <a:p>
            <a:r>
              <a:rPr lang="en-US" dirty="0">
                <a:latin typeface="Public Sans" pitchFamily="2" charset="0"/>
                <a:ea typeface="Calibri"/>
                <a:cs typeface="Calibri"/>
              </a:rPr>
              <a:t>The focus area for Unit 1 is 'Geographical information is used to plan for sustainable futures.' </a:t>
            </a:r>
            <a:endParaRPr lang="en-US" dirty="0">
              <a:latin typeface="Public Sans" pitchFamily="2" charset="0"/>
            </a:endParaRPr>
          </a:p>
          <a:p>
            <a:r>
              <a:rPr lang="en-US" dirty="0">
                <a:latin typeface="Public Sans" pitchFamily="2" charset="0"/>
                <a:ea typeface="Calibri"/>
                <a:cs typeface="Calibri"/>
              </a:rPr>
              <a:t>There are 2 content groups covered: </a:t>
            </a:r>
          </a:p>
          <a:p>
            <a:pPr marL="285750" indent="-285750">
              <a:buFont typeface="Arial"/>
              <a:buChar char="•"/>
            </a:pPr>
            <a:r>
              <a:rPr lang="en-US" dirty="0">
                <a:latin typeface="Public Sans" pitchFamily="2" charset="0"/>
                <a:ea typeface="Calibri"/>
                <a:cs typeface="Calibri"/>
              </a:rPr>
              <a:t>Aboriginal Cultural Knowledges and Practices that care for Country </a:t>
            </a:r>
          </a:p>
          <a:p>
            <a:pPr marL="285750" indent="-285750">
              <a:buFont typeface="Arial"/>
              <a:buChar char="•"/>
            </a:pPr>
            <a:r>
              <a:rPr lang="en-US" dirty="0">
                <a:latin typeface="Public Sans" pitchFamily="2" charset="0"/>
                <a:ea typeface="Calibri"/>
                <a:cs typeface="Calibri"/>
              </a:rPr>
              <a:t>People </a:t>
            </a:r>
            <a:r>
              <a:rPr lang="en-US" dirty="0" err="1">
                <a:latin typeface="Public Sans" pitchFamily="2" charset="0"/>
                <a:ea typeface="Calibri"/>
                <a:cs typeface="Calibri"/>
              </a:rPr>
              <a:t>organise</a:t>
            </a:r>
            <a:r>
              <a:rPr lang="en-US" dirty="0">
                <a:latin typeface="Public Sans" pitchFamily="2" charset="0"/>
                <a:ea typeface="Calibri"/>
                <a:cs typeface="Calibri"/>
              </a:rPr>
              <a:t> and manage places using geographical information</a:t>
            </a:r>
          </a:p>
          <a:p>
            <a:pPr marL="285750" indent="-285750">
              <a:buFont typeface="Arial"/>
              <a:buChar char="•"/>
            </a:pPr>
            <a:endParaRPr lang="en-US" dirty="0">
              <a:latin typeface="Public Sans" pitchFamily="2" charset="0"/>
              <a:ea typeface="Calibri"/>
              <a:cs typeface="Calibri"/>
            </a:endParaRPr>
          </a:p>
          <a:p>
            <a:r>
              <a:rPr lang="en-AU" b="1" dirty="0">
                <a:solidFill>
                  <a:srgbClr val="242424"/>
                </a:solidFill>
                <a:latin typeface="Public Sans" pitchFamily="2" charset="0"/>
              </a:rPr>
              <a:t>[NEXT SLIDE]</a:t>
            </a:r>
            <a:endParaRPr lang="en-US" dirty="0">
              <a:latin typeface="Public Sans" pitchFamily="2" charset="0"/>
            </a:endParaRPr>
          </a:p>
        </p:txBody>
      </p:sp>
      <p:sp>
        <p:nvSpPr>
          <p:cNvPr id="4" name="Slide Number Placeholder 3">
            <a:extLst>
              <a:ext uri="{FF2B5EF4-FFF2-40B4-BE49-F238E27FC236}">
                <a16:creationId xmlns:a16="http://schemas.microsoft.com/office/drawing/2014/main" id="{E13D5DEB-F73D-CDC2-940B-AA25C215DAA4}"/>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25</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0522891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412EF-3F63-59B1-E3A3-5D6B364AA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1E34C7-9D76-2257-0EAB-8E85FA5641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64AF2F-ED46-4AE2-CBB6-B912CFC8FB93}"/>
              </a:ext>
            </a:extLst>
          </p:cNvPr>
          <p:cNvSpPr>
            <a:spLocks noGrp="1"/>
          </p:cNvSpPr>
          <p:nvPr>
            <p:ph type="body" idx="1"/>
          </p:nvPr>
        </p:nvSpPr>
        <p:spPr/>
        <p:txBody>
          <a:bodyPr/>
          <a:lstStyle/>
          <a:p>
            <a:r>
              <a:rPr lang="en-AU" b="1" dirty="0">
                <a:solidFill>
                  <a:srgbClr val="242424"/>
                </a:solidFill>
                <a:latin typeface="Public Sans" pitchFamily="2" charset="0"/>
              </a:rPr>
              <a:t>26. Purpose: </a:t>
            </a:r>
            <a:r>
              <a:rPr lang="en-AU" dirty="0">
                <a:solidFill>
                  <a:srgbClr val="242424"/>
                </a:solidFill>
                <a:latin typeface="Public Sans" pitchFamily="2" charset="0"/>
              </a:rPr>
              <a:t>To outline the outcomes and content in the unit</a:t>
            </a:r>
          </a:p>
          <a:p>
            <a:endParaRPr lang="en-US" dirty="0">
              <a:solidFill>
                <a:srgbClr val="444444"/>
              </a:solidFill>
              <a:latin typeface="Public Sans" pitchFamily="2" charset="0"/>
            </a:endParaRPr>
          </a:p>
          <a:p>
            <a:r>
              <a:rPr lang="en-AU" b="1" dirty="0">
                <a:solidFill>
                  <a:srgbClr val="242424"/>
                </a:solidFill>
                <a:latin typeface="Public Sans" pitchFamily="2" charset="0"/>
              </a:rPr>
              <a:t>Time: </a:t>
            </a:r>
            <a:r>
              <a:rPr lang="en-AU" b="0" dirty="0">
                <a:solidFill>
                  <a:srgbClr val="242424"/>
                </a:solidFill>
                <a:latin typeface="Public Sans" pitchFamily="2" charset="0"/>
              </a:rPr>
              <a:t>45</a:t>
            </a:r>
            <a:r>
              <a:rPr lang="en-AU" dirty="0">
                <a:solidFill>
                  <a:srgbClr val="242424"/>
                </a:solidFill>
                <a:latin typeface="Public Sans" pitchFamily="2" charset="0"/>
              </a:rPr>
              <a:t> seconds</a:t>
            </a:r>
          </a:p>
          <a:p>
            <a:endParaRPr lang="en-US" dirty="0">
              <a:solidFill>
                <a:srgbClr val="444444"/>
              </a:solidFill>
              <a:latin typeface="Public Sans" pitchFamily="2" charset="0"/>
            </a:endParaRPr>
          </a:p>
          <a:p>
            <a:r>
              <a:rPr lang="en-AU" b="1" dirty="0">
                <a:solidFill>
                  <a:srgbClr val="242424"/>
                </a:solidFill>
                <a:latin typeface="Public Sans" pitchFamily="2" charset="0"/>
              </a:rPr>
              <a:t>Presenter notes:</a:t>
            </a:r>
            <a:endParaRPr lang="en-AU" dirty="0">
              <a:solidFill>
                <a:srgbClr val="444444"/>
              </a:solidFill>
              <a:latin typeface="Public Sans" pitchFamily="2" charset="0"/>
            </a:endParaRPr>
          </a:p>
          <a:p>
            <a:r>
              <a:rPr lang="en-US" dirty="0">
                <a:latin typeface="Public Sans" pitchFamily="2" charset="0"/>
                <a:ea typeface="Calibri"/>
                <a:cs typeface="Calibri"/>
              </a:rPr>
              <a:t>The focus area for Unit 1 is 'Geographical information is used to plan for sustainable futures.' </a:t>
            </a:r>
            <a:endParaRPr lang="en-US" dirty="0">
              <a:latin typeface="Public Sans" pitchFamily="2" charset="0"/>
            </a:endParaRPr>
          </a:p>
          <a:p>
            <a:r>
              <a:rPr lang="en-US" dirty="0">
                <a:latin typeface="Public Sans" pitchFamily="2" charset="0"/>
                <a:ea typeface="Calibri"/>
                <a:cs typeface="Calibri"/>
              </a:rPr>
              <a:t>There are 2 content groups covered: </a:t>
            </a:r>
          </a:p>
          <a:p>
            <a:pPr marL="285750" indent="-285750">
              <a:buFont typeface="Arial"/>
              <a:buChar char="•"/>
            </a:pPr>
            <a:r>
              <a:rPr lang="en-US" dirty="0">
                <a:latin typeface="Public Sans" pitchFamily="2" charset="0"/>
                <a:ea typeface="Calibri"/>
                <a:cs typeface="Calibri"/>
              </a:rPr>
              <a:t>Aboriginal Cultural Knowledges and Practices that care for Country </a:t>
            </a:r>
          </a:p>
          <a:p>
            <a:pPr marL="285750" indent="-285750">
              <a:buFont typeface="Arial"/>
              <a:buChar char="•"/>
            </a:pPr>
            <a:r>
              <a:rPr lang="en-US" dirty="0">
                <a:latin typeface="Public Sans" pitchFamily="2" charset="0"/>
                <a:ea typeface="Calibri"/>
                <a:cs typeface="Calibri"/>
              </a:rPr>
              <a:t>People </a:t>
            </a:r>
            <a:r>
              <a:rPr lang="en-US" dirty="0" err="1">
                <a:latin typeface="Public Sans" pitchFamily="2" charset="0"/>
                <a:ea typeface="Calibri"/>
                <a:cs typeface="Calibri"/>
              </a:rPr>
              <a:t>organise</a:t>
            </a:r>
            <a:r>
              <a:rPr lang="en-US" dirty="0">
                <a:latin typeface="Public Sans" pitchFamily="2" charset="0"/>
                <a:ea typeface="Calibri"/>
                <a:cs typeface="Calibri"/>
              </a:rPr>
              <a:t> and manage places using geographical information</a:t>
            </a:r>
          </a:p>
          <a:p>
            <a:pPr marL="285750" indent="-285750">
              <a:buFont typeface="Arial"/>
              <a:buChar char="•"/>
            </a:pPr>
            <a:endParaRPr lang="en-US" dirty="0">
              <a:latin typeface="Public Sans" pitchFamily="2" charset="0"/>
              <a:ea typeface="Calibri"/>
              <a:cs typeface="Calibri"/>
            </a:endParaRPr>
          </a:p>
          <a:p>
            <a:r>
              <a:rPr lang="en-AU" b="1" dirty="0">
                <a:solidFill>
                  <a:srgbClr val="242424"/>
                </a:solidFill>
                <a:latin typeface="Public Sans" pitchFamily="2" charset="0"/>
              </a:rPr>
              <a:t>[NEXT SLIDE]</a:t>
            </a:r>
            <a:endParaRPr lang="en-US" dirty="0">
              <a:latin typeface="Public Sans" pitchFamily="2" charset="0"/>
            </a:endParaRPr>
          </a:p>
        </p:txBody>
      </p:sp>
      <p:sp>
        <p:nvSpPr>
          <p:cNvPr id="4" name="Slide Number Placeholder 3">
            <a:extLst>
              <a:ext uri="{FF2B5EF4-FFF2-40B4-BE49-F238E27FC236}">
                <a16:creationId xmlns:a16="http://schemas.microsoft.com/office/drawing/2014/main" id="{7FCE212A-3AFA-2ED5-871C-960A676C62F1}"/>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35917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17B5F-F596-2137-8E07-F5B456AA07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97B4D-1AE6-384F-3C28-8B1197DD7F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8E2E93-92B6-5197-DE27-7FDAA825FBA3}"/>
              </a:ext>
            </a:extLst>
          </p:cNvPr>
          <p:cNvSpPr>
            <a:spLocks noGrp="1"/>
          </p:cNvSpPr>
          <p:nvPr>
            <p:ph type="body" idx="1"/>
          </p:nvPr>
        </p:nvSpPr>
        <p:spPr/>
        <p:txBody>
          <a:bodyPr/>
          <a:lstStyle/>
          <a:p>
            <a:r>
              <a:rPr lang="en-AU" b="1" dirty="0">
                <a:solidFill>
                  <a:srgbClr val="242424"/>
                </a:solidFill>
                <a:latin typeface="Public Sans" pitchFamily="2" charset="0"/>
              </a:rPr>
              <a:t>27. Purpose: </a:t>
            </a:r>
            <a:r>
              <a:rPr lang="en-AU" dirty="0">
                <a:solidFill>
                  <a:srgbClr val="242424"/>
                </a:solidFill>
                <a:latin typeface="Public Sans" pitchFamily="2" charset="0"/>
              </a:rPr>
              <a:t>To outline the outcomes and content in the unit</a:t>
            </a:r>
          </a:p>
          <a:p>
            <a:endParaRPr lang="en-US" dirty="0">
              <a:solidFill>
                <a:srgbClr val="444444"/>
              </a:solidFill>
              <a:latin typeface="Public Sans" pitchFamily="2" charset="0"/>
            </a:endParaRPr>
          </a:p>
          <a:p>
            <a:r>
              <a:rPr lang="en-AU" b="1" dirty="0">
                <a:solidFill>
                  <a:srgbClr val="242424"/>
                </a:solidFill>
                <a:latin typeface="Public Sans" pitchFamily="2" charset="0"/>
              </a:rPr>
              <a:t>Time: </a:t>
            </a:r>
            <a:r>
              <a:rPr lang="en-AU" b="0" dirty="0">
                <a:solidFill>
                  <a:srgbClr val="242424"/>
                </a:solidFill>
                <a:latin typeface="Public Sans" pitchFamily="2" charset="0"/>
              </a:rPr>
              <a:t>45</a:t>
            </a:r>
            <a:r>
              <a:rPr lang="en-AU" dirty="0">
                <a:solidFill>
                  <a:srgbClr val="242424"/>
                </a:solidFill>
                <a:latin typeface="Public Sans" pitchFamily="2" charset="0"/>
              </a:rPr>
              <a:t> seconds</a:t>
            </a:r>
          </a:p>
          <a:p>
            <a:endParaRPr lang="en-US" dirty="0">
              <a:solidFill>
                <a:srgbClr val="444444"/>
              </a:solidFill>
              <a:latin typeface="Public Sans" pitchFamily="2" charset="0"/>
            </a:endParaRPr>
          </a:p>
          <a:p>
            <a:r>
              <a:rPr lang="en-AU" b="1" dirty="0">
                <a:solidFill>
                  <a:srgbClr val="242424"/>
                </a:solidFill>
                <a:latin typeface="Public Sans" pitchFamily="2" charset="0"/>
              </a:rPr>
              <a:t>Presenter notes:</a:t>
            </a:r>
            <a:endParaRPr lang="en-AU" dirty="0">
              <a:solidFill>
                <a:srgbClr val="444444"/>
              </a:solidFill>
              <a:latin typeface="Public Sans" pitchFamily="2" charset="0"/>
            </a:endParaRPr>
          </a:p>
          <a:p>
            <a:r>
              <a:rPr lang="en-US" dirty="0">
                <a:latin typeface="Public Sans" pitchFamily="2" charset="0"/>
                <a:ea typeface="Calibri"/>
                <a:cs typeface="Calibri"/>
              </a:rPr>
              <a:t>The focus area for Unit 1 is 'Geographical information is used to plan for sustainable futures.' </a:t>
            </a:r>
            <a:endParaRPr lang="en-US" dirty="0">
              <a:latin typeface="Public Sans" pitchFamily="2" charset="0"/>
            </a:endParaRPr>
          </a:p>
          <a:p>
            <a:r>
              <a:rPr lang="en-US" dirty="0">
                <a:latin typeface="Public Sans" pitchFamily="2" charset="0"/>
                <a:ea typeface="Calibri"/>
                <a:cs typeface="Calibri"/>
              </a:rPr>
              <a:t>There are 2 content groups covered: </a:t>
            </a:r>
          </a:p>
          <a:p>
            <a:pPr marL="285750" indent="-285750">
              <a:buFont typeface="Arial"/>
              <a:buChar char="•"/>
            </a:pPr>
            <a:r>
              <a:rPr lang="en-US" dirty="0">
                <a:latin typeface="Public Sans" pitchFamily="2" charset="0"/>
                <a:ea typeface="Calibri"/>
                <a:cs typeface="Calibri"/>
              </a:rPr>
              <a:t>Aboriginal Cultural Knowledges and Practices that care for Country </a:t>
            </a:r>
          </a:p>
          <a:p>
            <a:pPr marL="285750" indent="-285750">
              <a:buFont typeface="Arial"/>
              <a:buChar char="•"/>
            </a:pPr>
            <a:r>
              <a:rPr lang="en-US" dirty="0">
                <a:latin typeface="Public Sans" pitchFamily="2" charset="0"/>
                <a:ea typeface="Calibri"/>
                <a:cs typeface="Calibri"/>
              </a:rPr>
              <a:t>People </a:t>
            </a:r>
            <a:r>
              <a:rPr lang="en-US" dirty="0" err="1">
                <a:latin typeface="Public Sans" pitchFamily="2" charset="0"/>
                <a:ea typeface="Calibri"/>
                <a:cs typeface="Calibri"/>
              </a:rPr>
              <a:t>organise</a:t>
            </a:r>
            <a:r>
              <a:rPr lang="en-US" dirty="0">
                <a:latin typeface="Public Sans" pitchFamily="2" charset="0"/>
                <a:ea typeface="Calibri"/>
                <a:cs typeface="Calibri"/>
              </a:rPr>
              <a:t> and manage places using geographical information</a:t>
            </a:r>
          </a:p>
          <a:p>
            <a:pPr marL="285750" indent="-285750">
              <a:buFont typeface="Arial"/>
              <a:buChar char="•"/>
            </a:pPr>
            <a:endParaRPr lang="en-US" dirty="0">
              <a:latin typeface="Public Sans" pitchFamily="2" charset="0"/>
              <a:ea typeface="Calibri"/>
              <a:cs typeface="Calibri"/>
            </a:endParaRPr>
          </a:p>
          <a:p>
            <a:r>
              <a:rPr lang="en-AU" b="1" dirty="0">
                <a:solidFill>
                  <a:srgbClr val="242424"/>
                </a:solidFill>
                <a:latin typeface="Public Sans" pitchFamily="2" charset="0"/>
              </a:rPr>
              <a:t>[NEXT SLIDE]</a:t>
            </a:r>
            <a:endParaRPr lang="en-US" dirty="0">
              <a:latin typeface="Public Sans" pitchFamily="2" charset="0"/>
            </a:endParaRPr>
          </a:p>
        </p:txBody>
      </p:sp>
      <p:sp>
        <p:nvSpPr>
          <p:cNvPr id="4" name="Slide Number Placeholder 3">
            <a:extLst>
              <a:ext uri="{FF2B5EF4-FFF2-40B4-BE49-F238E27FC236}">
                <a16:creationId xmlns:a16="http://schemas.microsoft.com/office/drawing/2014/main" id="{3BC71D10-E200-5511-3649-53D669385AAC}"/>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7851498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04CFC-9824-C454-4411-CC8F7AAD0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F80BD0-5557-7D70-09DC-AB72E45105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A6C5AC-6CA2-5E3A-52DC-4625EB37F12F}"/>
              </a:ext>
            </a:extLst>
          </p:cNvPr>
          <p:cNvSpPr>
            <a:spLocks noGrp="1"/>
          </p:cNvSpPr>
          <p:nvPr>
            <p:ph type="body" idx="1"/>
          </p:nvPr>
        </p:nvSpPr>
        <p:spPr/>
        <p:txBody>
          <a:bodyPr/>
          <a:lstStyle/>
          <a:p>
            <a:r>
              <a:rPr lang="en-AU" sz="1200" b="1" dirty="0">
                <a:solidFill>
                  <a:srgbClr val="242424"/>
                </a:solidFill>
              </a:rPr>
              <a:t>28. Purpose: </a:t>
            </a:r>
            <a:r>
              <a:rPr lang="en-AU" sz="1200" dirty="0">
                <a:solidFill>
                  <a:srgbClr val="242424"/>
                </a:solidFill>
              </a:rPr>
              <a:t>To explain the requirements for schools in relation to Aboriginal Cultures and Histories content.</a:t>
            </a:r>
          </a:p>
          <a:p>
            <a:endParaRPr lang="en-US" sz="1200" dirty="0">
              <a:solidFill>
                <a:srgbClr val="444444"/>
              </a:solidFill>
            </a:endParaRPr>
          </a:p>
          <a:p>
            <a:r>
              <a:rPr lang="en-AU" sz="1200" b="1" dirty="0">
                <a:solidFill>
                  <a:srgbClr val="242424"/>
                </a:solidFill>
              </a:rPr>
              <a:t>Time: </a:t>
            </a:r>
            <a:r>
              <a:rPr lang="en-AU" sz="1200" b="0" dirty="0">
                <a:solidFill>
                  <a:srgbClr val="242424"/>
                </a:solidFill>
              </a:rPr>
              <a:t>40 seconds</a:t>
            </a:r>
          </a:p>
          <a:p>
            <a:endParaRPr lang="en-AU" sz="1200" b="0" dirty="0">
              <a:solidFill>
                <a:srgbClr val="242424"/>
              </a:solidFill>
            </a:endParaRPr>
          </a:p>
          <a:p>
            <a:r>
              <a:rPr lang="en-AU" sz="1200" b="1" dirty="0">
                <a:solidFill>
                  <a:srgbClr val="242424"/>
                </a:solidFill>
              </a:rPr>
              <a:t>Presenter notes:</a:t>
            </a:r>
            <a:endParaRPr lang="en-AU" sz="1200" dirty="0">
              <a:solidFill>
                <a:srgbClr val="444444"/>
              </a:solidFill>
            </a:endParaRPr>
          </a:p>
          <a:p>
            <a:r>
              <a:rPr lang="en-AU" sz="1200" dirty="0">
                <a:solidFill>
                  <a:srgbClr val="22272B"/>
                </a:solidFill>
              </a:rPr>
              <a:t>All HSIE units, which cover Aboriginal Cultures and Histories content, are written in consultation with Department of Education Aboriginal Education Advisors.</a:t>
            </a:r>
            <a:endParaRPr lang="en-US" sz="1200" dirty="0">
              <a:solidFill>
                <a:srgbClr val="444444"/>
              </a:solidFill>
            </a:endParaRPr>
          </a:p>
          <a:p>
            <a:endParaRPr lang="en-AU" sz="1200" dirty="0">
              <a:solidFill>
                <a:srgbClr val="444444"/>
              </a:solidFill>
            </a:endParaRPr>
          </a:p>
          <a:p>
            <a:r>
              <a:rPr lang="en-AU" sz="1200" dirty="0">
                <a:solidFill>
                  <a:srgbClr val="000000"/>
                </a:solidFill>
              </a:rPr>
              <a:t>When planning and programming content relating to Aboriginal and/or Torres Strait Islander histories and Cultures, teachers are encouraged to:</a:t>
            </a:r>
            <a:endParaRPr lang="en-US" sz="1200" dirty="0">
              <a:solidFill>
                <a:srgbClr val="444444"/>
              </a:solidFill>
            </a:endParaRPr>
          </a:p>
          <a:p>
            <a:pPr marL="171450" indent="-171450">
              <a:buFont typeface="Arial" panose="020B0604020202020204" pitchFamily="34" charset="0"/>
              <a:buChar char="•"/>
            </a:pPr>
            <a:r>
              <a:rPr lang="en-AU" sz="1200" dirty="0">
                <a:solidFill>
                  <a:srgbClr val="000000"/>
                </a:solidFill>
              </a:rPr>
              <a:t>involve local Aboriginal Communities and/or appropriate Knowledge Holders in determining suitable resources </a:t>
            </a:r>
            <a:endParaRPr lang="en-US" sz="1200" dirty="0">
              <a:solidFill>
                <a:srgbClr val="444444"/>
              </a:solidFill>
            </a:endParaRPr>
          </a:p>
          <a:p>
            <a:pPr marL="171450" indent="-171450">
              <a:buFont typeface="Arial" panose="020B0604020202020204" pitchFamily="34" charset="0"/>
              <a:buChar char="•"/>
            </a:pPr>
            <a:r>
              <a:rPr lang="en-AU" sz="1200" dirty="0">
                <a:solidFill>
                  <a:srgbClr val="000000"/>
                </a:solidFill>
              </a:rPr>
              <a:t>use Aboriginal and/or Torres Strait Islander-authored or endorsed publications.  </a:t>
            </a:r>
            <a:endParaRPr lang="en-US" sz="1200" dirty="0">
              <a:solidFill>
                <a:srgbClr val="444444"/>
              </a:solidFill>
            </a:endParaRPr>
          </a:p>
          <a:p>
            <a:pPr marL="171450" indent="-171450">
              <a:buFont typeface="Arial" panose="020B0604020202020204" pitchFamily="34" charset="0"/>
              <a:buChar char="•"/>
            </a:pPr>
            <a:r>
              <a:rPr lang="en-AU" sz="1200" dirty="0">
                <a:solidFill>
                  <a:srgbClr val="000000"/>
                </a:solidFill>
              </a:rPr>
              <a:t>read the </a:t>
            </a:r>
            <a:r>
              <a:rPr lang="en-AU" sz="1200" dirty="0">
                <a:solidFill>
                  <a:srgbClr val="444444"/>
                </a:solidFill>
                <a:hlinkClick r:id="rId3"/>
              </a:rPr>
              <a:t>principles and protocols</a:t>
            </a:r>
            <a:r>
              <a:rPr lang="en-AU" sz="1200" dirty="0">
                <a:solidFill>
                  <a:srgbClr val="000000"/>
                </a:solidFill>
              </a:rPr>
              <a:t> relating to teaching and learning about Aboriginal and/or Torres Strait Islander histories and Cultures and the involvement of local Aboriginal Communities.</a:t>
            </a:r>
            <a:endParaRPr lang="en-US" sz="1200" dirty="0">
              <a:solidFill>
                <a:srgbClr val="444444"/>
              </a:solidFill>
            </a:endParaRPr>
          </a:p>
          <a:p>
            <a:r>
              <a:rPr lang="en-AU" sz="1200" dirty="0">
                <a:solidFill>
                  <a:srgbClr val="444444"/>
                </a:solidFill>
                <a:hlinkClick r:id="rId4"/>
              </a:rPr>
              <a:t>The Australian Institute of Aboriginal and Torres Strait Islander Studies (AIATSIS) Guide to evaluating and selecting education resources</a:t>
            </a:r>
            <a:r>
              <a:rPr lang="en-AU" sz="1200" dirty="0">
                <a:solidFill>
                  <a:srgbClr val="000000"/>
                </a:solidFill>
              </a:rPr>
              <a:t> has been developed to assist teachers in selecting appropriate resources for teaching about Aboriginal and Torres Strait Islander histories, Cultures and Languages respectfully and effectively.</a:t>
            </a:r>
            <a:endParaRPr lang="en-US" sz="1200" dirty="0">
              <a:solidFill>
                <a:srgbClr val="000000"/>
              </a:solidFill>
            </a:endParaRPr>
          </a:p>
          <a:p>
            <a:endParaRPr lang="en-AU" sz="1200" dirty="0">
              <a:solidFill>
                <a:srgbClr val="444444"/>
              </a:solidFill>
            </a:endParaRPr>
          </a:p>
          <a:p>
            <a:r>
              <a:rPr lang="en-AU" sz="1200" dirty="0">
                <a:solidFill>
                  <a:srgbClr val="444444"/>
                </a:solidFill>
              </a:rPr>
              <a:t>Both of these links will be placed into the Q &amp; A for you now. </a:t>
            </a:r>
          </a:p>
          <a:p>
            <a:endParaRPr lang="en-AU" sz="1200" dirty="0">
              <a:solidFill>
                <a:srgbClr val="444444"/>
              </a:solidFill>
            </a:endParaRPr>
          </a:p>
          <a:p>
            <a:r>
              <a:rPr lang="en-AU" sz="1200" b="1" dirty="0">
                <a:solidFill>
                  <a:srgbClr val="242424"/>
                </a:solidFill>
              </a:rPr>
              <a:t>[NEXT SLIDE]</a:t>
            </a:r>
            <a:endParaRPr lang="en-AU" sz="1200" dirty="0"/>
          </a:p>
          <a:p>
            <a:endParaRPr lang="en-AU" b="1" dirty="0">
              <a:solidFill>
                <a:srgbClr val="242424"/>
              </a:solidFill>
            </a:endParaRPr>
          </a:p>
          <a:p>
            <a:endParaRPr lang="en-AU" b="1" dirty="0">
              <a:solidFill>
                <a:srgbClr val="242424"/>
              </a:solidFill>
            </a:endParaRPr>
          </a:p>
          <a:p>
            <a:endParaRPr lang="en-AU" dirty="0">
              <a:solidFill>
                <a:srgbClr val="22272B"/>
              </a:solidFill>
            </a:endParaRP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C97F3348-908E-7F4B-C77D-8FD40D3B141F}"/>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28</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420304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02428-174D-A1D9-C212-2E306A2A8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217A9-9B39-A506-AD32-DC09D554B7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67B6EF-C28B-5104-70F3-1B26C914B8CE}"/>
              </a:ext>
            </a:extLst>
          </p:cNvPr>
          <p:cNvSpPr>
            <a:spLocks noGrp="1"/>
          </p:cNvSpPr>
          <p:nvPr>
            <p:ph type="body" idx="1"/>
          </p:nvPr>
        </p:nvSpPr>
        <p:spPr/>
        <p:txBody>
          <a:bodyPr/>
          <a:lstStyle/>
          <a:p>
            <a:r>
              <a:rPr lang="en-AU" b="1" dirty="0">
                <a:solidFill>
                  <a:srgbClr val="242424"/>
                </a:solidFill>
              </a:rPr>
              <a:t>29. Purpose: </a:t>
            </a:r>
            <a:r>
              <a:rPr lang="en-AU" dirty="0">
                <a:solidFill>
                  <a:srgbClr val="242424"/>
                </a:solidFill>
              </a:rPr>
              <a:t>To outline the skills students learn and apply during the unit</a:t>
            </a:r>
          </a:p>
          <a:p>
            <a:endParaRPr lang="en-US" dirty="0">
              <a:solidFill>
                <a:srgbClr val="444444"/>
              </a:solidFill>
            </a:endParaRPr>
          </a:p>
          <a:p>
            <a:r>
              <a:rPr lang="en-AU" b="1" dirty="0">
                <a:solidFill>
                  <a:srgbClr val="242424"/>
                </a:solidFill>
              </a:rPr>
              <a:t>Time: </a:t>
            </a:r>
            <a:r>
              <a:rPr lang="en-AU" dirty="0">
                <a:solidFill>
                  <a:srgbClr val="242424"/>
                </a:solidFill>
              </a:rPr>
              <a:t>40 seconds</a:t>
            </a:r>
          </a:p>
          <a:p>
            <a:endParaRPr lang="en-AU" dirty="0">
              <a:solidFill>
                <a:srgbClr val="444444"/>
              </a:solidFill>
            </a:endParaRPr>
          </a:p>
          <a:p>
            <a:r>
              <a:rPr lang="en-AU" b="1" dirty="0">
                <a:solidFill>
                  <a:srgbClr val="242424"/>
                </a:solidFill>
              </a:rPr>
              <a:t>Presenter notes:</a:t>
            </a:r>
            <a:endParaRPr lang="en-AU" dirty="0">
              <a:solidFill>
                <a:srgbClr val="444444"/>
              </a:solidFill>
            </a:endParaRPr>
          </a:p>
          <a:p>
            <a:r>
              <a:rPr lang="en-US" dirty="0">
                <a:ea typeface="Calibri"/>
                <a:cs typeface="Calibri"/>
              </a:rPr>
              <a:t>Throughout this unit, students are provided with opportunities to learn and apply geographical skills whilst learning about the content.</a:t>
            </a:r>
            <a:endParaRPr lang="en-US" dirty="0"/>
          </a:p>
          <a:p>
            <a:r>
              <a:rPr lang="en-US" dirty="0">
                <a:ea typeface="Calibri"/>
                <a:cs typeface="Calibri"/>
              </a:rPr>
              <a:t>Unit 5, students: </a:t>
            </a:r>
          </a:p>
          <a:p>
            <a:pPr marL="285750" indent="-285750">
              <a:buFont typeface="Arial"/>
              <a:buChar char="•"/>
            </a:pPr>
            <a:r>
              <a:rPr lang="en-US" dirty="0">
                <a:ea typeface="Calibri"/>
                <a:cs typeface="Calibri"/>
              </a:rPr>
              <a:t>observe and describe places and spaces through a geographical lens</a:t>
            </a:r>
          </a:p>
          <a:p>
            <a:pPr marL="285750" indent="-285750">
              <a:buFont typeface="Arial"/>
              <a:buChar char="•"/>
            </a:pPr>
            <a:r>
              <a:rPr lang="en-US" dirty="0">
                <a:ea typeface="Calibri"/>
                <a:cs typeface="Calibri"/>
              </a:rPr>
              <a:t>identify sustainable food practices of Aboriginal and Torres Strait Islander Peoples</a:t>
            </a:r>
          </a:p>
          <a:p>
            <a:pPr marL="285750" indent="-285750">
              <a:buFont typeface="Arial"/>
              <a:buChar char="•"/>
            </a:pPr>
            <a:r>
              <a:rPr lang="en-US" dirty="0">
                <a:ea typeface="Calibri"/>
                <a:cs typeface="Calibri"/>
              </a:rPr>
              <a:t>identify sustainable practices, such as waste management</a:t>
            </a:r>
          </a:p>
          <a:p>
            <a:pPr marL="285750" indent="-285750">
              <a:buFont typeface="Arial"/>
              <a:buChar char="•"/>
            </a:pPr>
            <a:r>
              <a:rPr lang="en-US" dirty="0">
                <a:ea typeface="Calibri"/>
                <a:cs typeface="Calibri"/>
              </a:rPr>
              <a:t>make comparisons between conservation and sustainability, making connections to learn about land management, and</a:t>
            </a:r>
          </a:p>
          <a:p>
            <a:pPr marL="285750" indent="-285750">
              <a:buFont typeface="Arial"/>
              <a:buChar char="•"/>
            </a:pPr>
            <a:r>
              <a:rPr lang="en-US" dirty="0">
                <a:ea typeface="Calibri"/>
                <a:cs typeface="Calibri"/>
              </a:rPr>
              <a:t>investigate and describe the management of reserved areas such as National Parks</a:t>
            </a:r>
          </a:p>
          <a:p>
            <a:pPr marL="285750" indent="-285750">
              <a:buFont typeface="Arial"/>
              <a:buChar char="•"/>
            </a:pPr>
            <a:endParaRPr lang="en-AU" b="1" dirty="0">
              <a:solidFill>
                <a:srgbClr val="242424"/>
              </a:solidFill>
            </a:endParaRPr>
          </a:p>
          <a:p>
            <a:r>
              <a:rPr lang="en-AU" b="1" dirty="0">
                <a:solidFill>
                  <a:srgbClr val="242424"/>
                </a:solidFill>
              </a:rPr>
              <a:t>[NEXT SLIDE]</a:t>
            </a:r>
            <a:endParaRPr lang="en-US" dirty="0">
              <a:ea typeface="Calibri"/>
              <a:cs typeface="Calibri"/>
            </a:endParaRPr>
          </a:p>
        </p:txBody>
      </p:sp>
      <p:sp>
        <p:nvSpPr>
          <p:cNvPr id="4" name="Slide Number Placeholder 3">
            <a:extLst>
              <a:ext uri="{FF2B5EF4-FFF2-40B4-BE49-F238E27FC236}">
                <a16:creationId xmlns:a16="http://schemas.microsoft.com/office/drawing/2014/main" id="{48DF39D9-1AEA-41EF-E5D6-49EC2801AE50}"/>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29</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2726187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solidFill>
                  <a:srgbClr val="242424"/>
                </a:solidFill>
                <a:latin typeface="Public Sans" pitchFamily="2" charset="0"/>
              </a:rPr>
              <a:t>30. Purpose: </a:t>
            </a:r>
            <a:r>
              <a:rPr lang="en-AU" sz="1200" dirty="0">
                <a:solidFill>
                  <a:srgbClr val="242424"/>
                </a:solidFill>
                <a:latin typeface="Public Sans" pitchFamily="2" charset="0"/>
              </a:rPr>
              <a:t>To highlight activities within the unit</a:t>
            </a:r>
          </a:p>
          <a:p>
            <a:endParaRPr lang="en-AU" sz="1200" b="1" dirty="0">
              <a:solidFill>
                <a:srgbClr val="242424"/>
              </a:solidFill>
              <a:latin typeface="Public Sans" pitchFamily="2" charset="0"/>
            </a:endParaRPr>
          </a:p>
          <a:p>
            <a:r>
              <a:rPr lang="en-AU" sz="1200" b="1" dirty="0">
                <a:solidFill>
                  <a:srgbClr val="242424"/>
                </a:solidFill>
                <a:latin typeface="Public Sans" pitchFamily="2" charset="0"/>
              </a:rPr>
              <a:t>Time: </a:t>
            </a:r>
            <a:r>
              <a:rPr lang="en-AU" sz="1200" dirty="0">
                <a:solidFill>
                  <a:srgbClr val="242424"/>
                </a:solidFill>
                <a:latin typeface="Public Sans" pitchFamily="2" charset="0"/>
              </a:rPr>
              <a:t>2 minutes and 10 seconds.</a:t>
            </a:r>
            <a:endParaRPr lang="en-AU" sz="1200" dirty="0">
              <a:solidFill>
                <a:srgbClr val="444444"/>
              </a:solidFill>
              <a:latin typeface="Public Sans" pitchFamily="2" charset="0"/>
            </a:endParaRPr>
          </a:p>
          <a:p>
            <a:endParaRPr lang="en-AU" sz="1200" b="1" dirty="0">
              <a:solidFill>
                <a:srgbClr val="242424"/>
              </a:solidFill>
              <a:latin typeface="Public Sans" pitchFamily="2" charset="0"/>
            </a:endParaRPr>
          </a:p>
          <a:p>
            <a:r>
              <a:rPr lang="en-AU" sz="1200" b="1" dirty="0">
                <a:solidFill>
                  <a:srgbClr val="242424"/>
                </a:solidFill>
                <a:latin typeface="Public Sans" pitchFamily="2" charset="0"/>
              </a:rPr>
              <a:t>Presenter notes:</a:t>
            </a:r>
            <a:endParaRPr lang="en-AU" sz="1200" dirty="0">
              <a:solidFill>
                <a:srgbClr val="444444"/>
              </a:solidFill>
              <a:latin typeface="Public Sans" pitchFamily="2" charset="0"/>
            </a:endParaRPr>
          </a:p>
          <a:p>
            <a:r>
              <a:rPr lang="en-US" sz="1200" dirty="0">
                <a:latin typeface="Public Sans" pitchFamily="2" charset="0"/>
                <a:ea typeface="Calibri"/>
                <a:cs typeface="Calibri"/>
              </a:rPr>
              <a:t>A fascinating element of this unit is the opportunity to learn about Songlines and Dreaming Tracks, and connect these to the modern road networks we use today. Learning will be supported by high-quality videos and information sources in consultation with our Aboriginal Education Advisors. Let's take a look at one of those videos now.</a:t>
            </a:r>
            <a:endParaRPr lang="en-US" sz="1200" dirty="0">
              <a:latin typeface="Public Sans" pitchFamily="2" charset="0"/>
            </a:endParaRPr>
          </a:p>
          <a:p>
            <a:endParaRPr lang="en-US" sz="1200" dirty="0">
              <a:latin typeface="Public Sans" pitchFamily="2" charset="0"/>
              <a:ea typeface="Calibri"/>
              <a:cs typeface="Calibri"/>
            </a:endParaRPr>
          </a:p>
          <a:p>
            <a:r>
              <a:rPr lang="en-US" sz="1200" i="1" dirty="0">
                <a:latin typeface="Public Sans" pitchFamily="2" charset="0"/>
                <a:ea typeface="Calibri"/>
                <a:cs typeface="Calibri"/>
              </a:rPr>
              <a:t>Play video (1min 52 sec)</a:t>
            </a:r>
          </a:p>
          <a:p>
            <a:endParaRPr lang="en-US" sz="1200" dirty="0">
              <a:latin typeface="Public Sans" pitchFamily="2" charset="0"/>
              <a:ea typeface="Calibri"/>
              <a:cs typeface="Calibri"/>
            </a:endParaRPr>
          </a:p>
          <a:p>
            <a:r>
              <a:rPr lang="en-AU" sz="1200" b="1" dirty="0">
                <a:solidFill>
                  <a:srgbClr val="242424"/>
                </a:solidFill>
                <a:latin typeface="Public Sans" pitchFamily="2" charset="0"/>
              </a:rPr>
              <a:t>[NEXT SLIDE]</a:t>
            </a:r>
          </a:p>
          <a:p>
            <a:endParaRPr lang="en-AU" sz="1200" b="1" dirty="0">
              <a:solidFill>
                <a:srgbClr val="242424"/>
              </a:solidFill>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rPr>
              <a:t>https://deadlystory.com/page/culture/Life_Lore/Songlines</a:t>
            </a:r>
          </a:p>
          <a:p>
            <a:endParaRPr lang="en-US" sz="1200" dirty="0">
              <a:latin typeface="Public Sans" pitchFamily="2" charset="0"/>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30</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0432796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latin typeface="Public Sans" pitchFamily="2" charset="0"/>
              </a:rPr>
              <a:t>31. Purpose: </a:t>
            </a:r>
            <a:r>
              <a:rPr lang="en-AU" dirty="0">
                <a:solidFill>
                  <a:srgbClr val="242424"/>
                </a:solidFill>
                <a:latin typeface="Public Sans" pitchFamily="2" charset="0"/>
              </a:rPr>
              <a:t>To highlight activities within the unit</a:t>
            </a:r>
          </a:p>
          <a:p>
            <a:endParaRPr lang="en-US" dirty="0">
              <a:solidFill>
                <a:srgbClr val="444444"/>
              </a:solidFill>
              <a:latin typeface="Public Sans" pitchFamily="2" charset="0"/>
            </a:endParaRPr>
          </a:p>
          <a:p>
            <a:r>
              <a:rPr lang="en-AU" b="1" dirty="0">
                <a:solidFill>
                  <a:srgbClr val="242424"/>
                </a:solidFill>
                <a:latin typeface="Public Sans" pitchFamily="2" charset="0"/>
              </a:rPr>
              <a:t>Time: </a:t>
            </a:r>
            <a:r>
              <a:rPr lang="en-AU" dirty="0">
                <a:solidFill>
                  <a:srgbClr val="242424"/>
                </a:solidFill>
                <a:latin typeface="Public Sans" pitchFamily="2" charset="0"/>
              </a:rPr>
              <a:t>10 seconds</a:t>
            </a:r>
            <a:endParaRPr lang="en-AU" dirty="0">
              <a:solidFill>
                <a:srgbClr val="444444"/>
              </a:solidFill>
              <a:latin typeface="Public Sans" pitchFamily="2" charset="0"/>
            </a:endParaRPr>
          </a:p>
          <a:p>
            <a:endParaRPr lang="en-AU" b="1" dirty="0">
              <a:solidFill>
                <a:srgbClr val="242424"/>
              </a:solidFill>
              <a:latin typeface="Public Sans" pitchFamily="2" charset="0"/>
            </a:endParaRPr>
          </a:p>
          <a:p>
            <a:r>
              <a:rPr lang="en-AU" b="1" dirty="0">
                <a:solidFill>
                  <a:srgbClr val="242424"/>
                </a:solidFill>
                <a:latin typeface="Public Sans" pitchFamily="2" charset="0"/>
              </a:rPr>
              <a:t>Presenter notes:</a:t>
            </a:r>
            <a:endParaRPr lang="en-AU" dirty="0">
              <a:solidFill>
                <a:srgbClr val="444444"/>
              </a:solidFill>
              <a:latin typeface="Public Sans" pitchFamily="2" charset="0"/>
            </a:endParaRPr>
          </a:p>
          <a:p>
            <a:r>
              <a:rPr lang="en-US" dirty="0">
                <a:latin typeface="Public Sans" pitchFamily="2" charset="0"/>
                <a:ea typeface="Calibri"/>
                <a:cs typeface="Calibri"/>
              </a:rPr>
              <a:t>Students also explore the ways Australian cities and towns have been </a:t>
            </a:r>
            <a:r>
              <a:rPr lang="en-US" dirty="0" err="1">
                <a:latin typeface="Public Sans" pitchFamily="2" charset="0"/>
                <a:ea typeface="Calibri"/>
                <a:cs typeface="Calibri"/>
              </a:rPr>
              <a:t>organised</a:t>
            </a:r>
            <a:r>
              <a:rPr lang="en-US" dirty="0">
                <a:latin typeface="Public Sans" pitchFamily="2" charset="0"/>
                <a:ea typeface="Calibri"/>
                <a:cs typeface="Calibri"/>
              </a:rPr>
              <a:t>. They explore Walter Burley Griffin's designs for places including Canberra, Leeton, Griffith and Castlecrag.</a:t>
            </a:r>
          </a:p>
          <a:p>
            <a:endParaRPr lang="en-US" dirty="0">
              <a:latin typeface="Public Sans" pitchFamily="2" charset="0"/>
              <a:ea typeface="Calibri"/>
              <a:cs typeface="Calibri"/>
            </a:endParaRPr>
          </a:p>
          <a:p>
            <a:r>
              <a:rPr lang="en-AU" b="1" dirty="0">
                <a:solidFill>
                  <a:srgbClr val="242424"/>
                </a:solidFill>
                <a:latin typeface="Public Sans" pitchFamily="2" charset="0"/>
              </a:rPr>
              <a:t>[NEXT SLIDE]</a:t>
            </a:r>
            <a:endParaRPr lang="en-US" dirty="0">
              <a:latin typeface="Public Sans" pitchFamily="2" charset="0"/>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8366563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rPr>
              <a:t>32. Purpose: </a:t>
            </a:r>
            <a:r>
              <a:rPr lang="en-AU" dirty="0">
                <a:solidFill>
                  <a:srgbClr val="242424"/>
                </a:solidFill>
              </a:rPr>
              <a:t>To highlight activities within the unit</a:t>
            </a:r>
          </a:p>
          <a:p>
            <a:endParaRPr lang="en-US" dirty="0">
              <a:solidFill>
                <a:srgbClr val="444444"/>
              </a:solidFill>
            </a:endParaRPr>
          </a:p>
          <a:p>
            <a:r>
              <a:rPr lang="en-AU" b="1" dirty="0">
                <a:solidFill>
                  <a:srgbClr val="242424"/>
                </a:solidFill>
              </a:rPr>
              <a:t>Time: </a:t>
            </a:r>
            <a:r>
              <a:rPr lang="en-AU" dirty="0">
                <a:solidFill>
                  <a:srgbClr val="242424"/>
                </a:solidFill>
              </a:rPr>
              <a:t>15 seconds</a:t>
            </a:r>
          </a:p>
          <a:p>
            <a:endParaRPr lang="en-AU" dirty="0">
              <a:solidFill>
                <a:srgbClr val="444444"/>
              </a:solidFill>
            </a:endParaRPr>
          </a:p>
          <a:p>
            <a:r>
              <a:rPr lang="en-AU" b="1" dirty="0">
                <a:solidFill>
                  <a:srgbClr val="242424"/>
                </a:solidFill>
              </a:rPr>
              <a:t>Presenter notes:</a:t>
            </a:r>
            <a:endParaRPr lang="en-AU" dirty="0">
              <a:solidFill>
                <a:srgbClr val="444444"/>
              </a:solidFill>
            </a:endParaRPr>
          </a:p>
          <a:p>
            <a:r>
              <a:rPr lang="en-US" dirty="0">
                <a:ea typeface="Calibri"/>
                <a:cs typeface="Calibri"/>
              </a:rPr>
              <a:t>Environmental events are also explored in this unit. Case studies enable students to identify ways people and agencies, such as the Rural Fire Service and State Emergency Service, manage places where environmental events occur.</a:t>
            </a:r>
            <a:endParaRPr lang="en-AU" dirty="0">
              <a:solidFill>
                <a:srgbClr val="444444"/>
              </a:solidFill>
              <a:ea typeface="Calibri"/>
              <a:cs typeface="Calibri"/>
            </a:endParaRPr>
          </a:p>
          <a:p>
            <a:endParaRPr lang="en-US" dirty="0">
              <a:solidFill>
                <a:srgbClr val="000000"/>
              </a:solidFill>
              <a:ea typeface="Calibri"/>
              <a:cs typeface="Calibri"/>
            </a:endParaRPr>
          </a:p>
          <a:p>
            <a:r>
              <a:rPr lang="en-AU" b="1" dirty="0">
                <a:solidFill>
                  <a:srgbClr val="242424"/>
                </a:solidFill>
              </a:rPr>
              <a:t>[NEXT SLIDE]</a:t>
            </a:r>
            <a:endParaRPr lang="en-US"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32</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274700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solidFill>
                  <a:srgbClr val="242424"/>
                </a:solidFill>
                <a:latin typeface="Public Sans" pitchFamily="2" charset="0"/>
              </a:rPr>
              <a:t>33. Purpose: </a:t>
            </a:r>
            <a:r>
              <a:rPr lang="en-AU" sz="1200" dirty="0">
                <a:solidFill>
                  <a:srgbClr val="242424"/>
                </a:solidFill>
                <a:latin typeface="Public Sans" pitchFamily="2" charset="0"/>
              </a:rPr>
              <a:t>To highlight activities within the unit</a:t>
            </a:r>
          </a:p>
          <a:p>
            <a:endParaRPr lang="en-US" sz="1200" dirty="0">
              <a:solidFill>
                <a:srgbClr val="444444"/>
              </a:solidFill>
              <a:latin typeface="Public Sans" pitchFamily="2" charset="0"/>
            </a:endParaRPr>
          </a:p>
          <a:p>
            <a:r>
              <a:rPr lang="en-AU" sz="1200" b="1" dirty="0">
                <a:solidFill>
                  <a:srgbClr val="242424"/>
                </a:solidFill>
                <a:latin typeface="Public Sans" pitchFamily="2" charset="0"/>
              </a:rPr>
              <a:t>Time: </a:t>
            </a:r>
            <a:r>
              <a:rPr lang="en-AU" sz="1200" dirty="0">
                <a:solidFill>
                  <a:srgbClr val="242424"/>
                </a:solidFill>
                <a:latin typeface="Public Sans" pitchFamily="2" charset="0"/>
              </a:rPr>
              <a:t>30 seconds</a:t>
            </a:r>
            <a:endParaRPr lang="en-AU" sz="1200" dirty="0">
              <a:solidFill>
                <a:srgbClr val="444444"/>
              </a:solidFill>
              <a:latin typeface="Public Sans" pitchFamily="2" charset="0"/>
            </a:endParaRPr>
          </a:p>
          <a:p>
            <a:endParaRPr lang="en-AU" sz="1200" b="1" dirty="0">
              <a:solidFill>
                <a:srgbClr val="242424"/>
              </a:solidFill>
              <a:latin typeface="Public Sans" pitchFamily="2" charset="0"/>
            </a:endParaRPr>
          </a:p>
          <a:p>
            <a:r>
              <a:rPr lang="en-AU" sz="1200" b="1" dirty="0">
                <a:solidFill>
                  <a:srgbClr val="242424"/>
                </a:solidFill>
                <a:latin typeface="Public Sans" pitchFamily="2" charset="0"/>
              </a:rPr>
              <a:t>Presenter notes:</a:t>
            </a:r>
            <a:endParaRPr lang="en-AU" sz="1200" dirty="0">
              <a:solidFill>
                <a:srgbClr val="444444"/>
              </a:solidFill>
              <a:latin typeface="Public Sans" pitchFamily="2" charset="0"/>
            </a:endParaRPr>
          </a:p>
          <a:p>
            <a:r>
              <a:rPr lang="en-US" sz="1200" dirty="0">
                <a:latin typeface="Public Sans" pitchFamily="2" charset="0"/>
                <a:ea typeface="Calibri"/>
                <a:cs typeface="Calibri"/>
              </a:rPr>
              <a:t>Aboriginal and Torres Strait Islander Seasonal Calendars are also explored in this unit. Students learn how </a:t>
            </a:r>
            <a:r>
              <a:rPr lang="en-AU" sz="1200" dirty="0">
                <a:latin typeface="Public Sans" pitchFamily="2" charset="0"/>
              </a:rPr>
              <a:t>Cultural burning is used to organise, manage and interact with Country and the time of year this is appropriate.</a:t>
            </a:r>
          </a:p>
          <a:p>
            <a:pPr marL="0" indent="0">
              <a:buFont typeface="Symbol"/>
              <a:buNone/>
            </a:pPr>
            <a:endParaRPr lang="en-AU" sz="1200" dirty="0">
              <a:latin typeface="Public Sans" pitchFamily="2" charset="0"/>
              <a:ea typeface="Calibri"/>
              <a:cs typeface="Calibri"/>
            </a:endParaRPr>
          </a:p>
          <a:p>
            <a:pPr marL="0" indent="0">
              <a:buFont typeface="Symbol"/>
              <a:buNone/>
            </a:pPr>
            <a:r>
              <a:rPr lang="en-AU" sz="1200" dirty="0">
                <a:latin typeface="Public Sans" pitchFamily="2" charset="0"/>
                <a:ea typeface="Calibri"/>
                <a:cs typeface="Calibri"/>
              </a:rPr>
              <a:t>Students engage in a research task to learn more about one Seasonal Calendar identifying</a:t>
            </a:r>
            <a:br>
              <a:rPr lang="en-AU" sz="1200" dirty="0">
                <a:latin typeface="Public Sans" pitchFamily="2" charset="0"/>
                <a:ea typeface="Calibri"/>
                <a:cs typeface="Calibri"/>
              </a:rPr>
            </a:br>
            <a:endParaRPr lang="en-AU" sz="1200" dirty="0">
              <a:latin typeface="Public Sans" pitchFamily="2" charset="0"/>
            </a:endParaRPr>
          </a:p>
          <a:p>
            <a:pPr marL="894715" lvl="1" indent="-285750">
              <a:buFont typeface="Courier New"/>
              <a:buChar char="○"/>
            </a:pPr>
            <a:r>
              <a:rPr lang="en-AU" sz="1200" dirty="0">
                <a:latin typeface="Public Sans" pitchFamily="2" charset="0"/>
              </a:rPr>
              <a:t>The names of the seasons</a:t>
            </a:r>
          </a:p>
          <a:p>
            <a:pPr marL="894715" lvl="1" indent="-285750">
              <a:buFont typeface="Courier New"/>
              <a:buChar char="○"/>
            </a:pPr>
            <a:r>
              <a:rPr lang="en-AU" sz="1200" dirty="0">
                <a:latin typeface="Public Sans" pitchFamily="2" charset="0"/>
              </a:rPr>
              <a:t>Time of year for each</a:t>
            </a:r>
          </a:p>
          <a:p>
            <a:pPr marL="894715" lvl="1" indent="-285750">
              <a:buFont typeface="Courier New"/>
              <a:buChar char="○"/>
            </a:pPr>
            <a:r>
              <a:rPr lang="en-AU" sz="1200" dirty="0">
                <a:latin typeface="Public Sans" pitchFamily="2" charset="0"/>
              </a:rPr>
              <a:t>Characteristics of each season</a:t>
            </a:r>
          </a:p>
          <a:p>
            <a:pPr marL="894715" lvl="1" indent="-285750">
              <a:buFont typeface="Courier New"/>
              <a:buChar char="○"/>
            </a:pPr>
            <a:r>
              <a:rPr lang="en-AU" sz="1200" dirty="0">
                <a:latin typeface="Public Sans" pitchFamily="2" charset="0"/>
              </a:rPr>
              <a:t>How the calendar is used to organise and manage Country and Place</a:t>
            </a:r>
          </a:p>
          <a:p>
            <a:endParaRPr lang="en-AU" sz="1200" b="1" dirty="0">
              <a:solidFill>
                <a:srgbClr val="242424"/>
              </a:solidFill>
              <a:latin typeface="Public Sans" pitchFamily="2" charset="0"/>
            </a:endParaRPr>
          </a:p>
          <a:p>
            <a:r>
              <a:rPr lang="en-AU" sz="1200" b="1" dirty="0">
                <a:solidFill>
                  <a:srgbClr val="242424"/>
                </a:solidFill>
                <a:latin typeface="Public Sans" pitchFamily="2" charset="0"/>
              </a:rPr>
              <a:t>[NEXT SLIDE]</a:t>
            </a:r>
          </a:p>
          <a:p>
            <a:endParaRPr lang="en-AU" sz="1200" b="1" dirty="0">
              <a:solidFill>
                <a:srgbClr val="242424"/>
              </a:solidFill>
              <a:latin typeface="Public Sans" pitchFamily="2" charset="0"/>
            </a:endParaRPr>
          </a:p>
          <a:p>
            <a:r>
              <a:rPr lang="en-AU" sz="1200" b="0" dirty="0">
                <a:solidFill>
                  <a:srgbClr val="242424"/>
                </a:solidFill>
                <a:latin typeface="Public Sans" pitchFamily="2" charset="0"/>
              </a:rPr>
              <a:t>References: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ea typeface="+mn-ea"/>
                <a:cs typeface="+mn-cs"/>
              </a:rPr>
              <a:t>https://beta.bom.gov.au/resources/indigenous-weather-knowledge/indigenous-seasonal-calendars/banbai-calendar</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ea typeface="+mn-ea"/>
                <a:cs typeface="+mn-cs"/>
              </a:rPr>
              <a:t>https://foodfairnessillawarra.org.au/dharawal-seasons-and-cycles/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ea typeface="+mn-ea"/>
                <a:cs typeface="+mn-cs"/>
              </a:rPr>
              <a:t>https://www.csiro.au/en/research/indigenous-science/Indigenous-knowledge/Calendars/Walmajarri</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err="1">
                <a:solidFill>
                  <a:schemeClr val="tx1"/>
                </a:solidFill>
                <a:effectLst/>
                <a:latin typeface="Public Sans" pitchFamily="2" charset="0"/>
                <a:ea typeface="+mn-ea"/>
                <a:cs typeface="+mn-cs"/>
              </a:rPr>
              <a:t>Nuggett</a:t>
            </a:r>
            <a:r>
              <a:rPr lang="en-AU" sz="1200" kern="1200" dirty="0">
                <a:solidFill>
                  <a:schemeClr val="tx1"/>
                </a:solidFill>
                <a:effectLst/>
                <a:latin typeface="Public Sans" pitchFamily="2" charset="0"/>
                <a:ea typeface="+mn-ea"/>
                <a:cs typeface="+mn-cs"/>
              </a:rPr>
              <a:t> J, </a:t>
            </a:r>
            <a:r>
              <a:rPr lang="en-AU" sz="1200" kern="1200" dirty="0" err="1">
                <a:solidFill>
                  <a:schemeClr val="tx1"/>
                </a:solidFill>
                <a:effectLst/>
                <a:latin typeface="Public Sans" pitchFamily="2" charset="0"/>
                <a:ea typeface="+mn-ea"/>
                <a:cs typeface="+mn-cs"/>
              </a:rPr>
              <a:t>Nuggett</a:t>
            </a:r>
            <a:r>
              <a:rPr lang="en-AU" sz="1200" kern="1200" dirty="0">
                <a:solidFill>
                  <a:schemeClr val="tx1"/>
                </a:solidFill>
                <a:effectLst/>
                <a:latin typeface="Public Sans" pitchFamily="2" charset="0"/>
                <a:ea typeface="+mn-ea"/>
                <a:cs typeface="+mn-cs"/>
              </a:rPr>
              <a:t> A, Bangu N and Woodward E (2011). </a:t>
            </a:r>
            <a:r>
              <a:rPr lang="en-AU" sz="1200" kern="1200" dirty="0" err="1">
                <a:solidFill>
                  <a:schemeClr val="tx1"/>
                </a:solidFill>
                <a:effectLst/>
                <a:latin typeface="Public Sans" pitchFamily="2" charset="0"/>
                <a:ea typeface="+mn-ea"/>
                <a:cs typeface="+mn-cs"/>
              </a:rPr>
              <a:t>Walmajarrijarti</a:t>
            </a:r>
            <a:r>
              <a:rPr lang="en-AU" sz="1200" kern="1200" dirty="0">
                <a:solidFill>
                  <a:schemeClr val="tx1"/>
                </a:solidFill>
                <a:effectLst/>
                <a:latin typeface="Public Sans" pitchFamily="2" charset="0"/>
                <a:ea typeface="+mn-ea"/>
                <a:cs typeface="+mn-cs"/>
              </a:rPr>
              <a:t> </a:t>
            </a:r>
            <a:r>
              <a:rPr lang="en-AU" sz="1200" kern="1200" dirty="0" err="1">
                <a:solidFill>
                  <a:schemeClr val="tx1"/>
                </a:solidFill>
                <a:effectLst/>
                <a:latin typeface="Public Sans" pitchFamily="2" charset="0"/>
                <a:ea typeface="+mn-ea"/>
                <a:cs typeface="+mn-cs"/>
              </a:rPr>
              <a:t>Wangki</a:t>
            </a:r>
            <a:r>
              <a:rPr lang="en-AU" sz="1200" kern="1200" dirty="0">
                <a:solidFill>
                  <a:schemeClr val="tx1"/>
                </a:solidFill>
                <a:effectLst/>
                <a:latin typeface="Public Sans" pitchFamily="2" charset="0"/>
                <a:ea typeface="+mn-ea"/>
                <a:cs typeface="+mn-cs"/>
              </a:rPr>
              <a:t> </a:t>
            </a:r>
            <a:r>
              <a:rPr lang="en-AU" sz="1200" kern="1200" dirty="0" err="1">
                <a:solidFill>
                  <a:schemeClr val="tx1"/>
                </a:solidFill>
                <a:effectLst/>
                <a:latin typeface="Public Sans" pitchFamily="2" charset="0"/>
                <a:ea typeface="+mn-ea"/>
                <a:cs typeface="+mn-cs"/>
              </a:rPr>
              <a:t>Martuwarra</a:t>
            </a:r>
            <a:r>
              <a:rPr lang="en-AU" sz="1200" kern="1200" dirty="0">
                <a:solidFill>
                  <a:schemeClr val="tx1"/>
                </a:solidFill>
                <a:effectLst/>
                <a:latin typeface="Public Sans" pitchFamily="2" charset="0"/>
                <a:ea typeface="+mn-ea"/>
                <a:cs typeface="+mn-cs"/>
              </a:rPr>
              <a:t> </a:t>
            </a:r>
            <a:r>
              <a:rPr lang="en-AU" sz="1200" kern="1200" dirty="0" err="1">
                <a:solidFill>
                  <a:schemeClr val="tx1"/>
                </a:solidFill>
                <a:effectLst/>
                <a:latin typeface="Public Sans" pitchFamily="2" charset="0"/>
                <a:ea typeface="+mn-ea"/>
                <a:cs typeface="+mn-cs"/>
              </a:rPr>
              <a:t>Kadaji</a:t>
            </a:r>
            <a:r>
              <a:rPr lang="en-AU" sz="1200" kern="1200" dirty="0">
                <a:solidFill>
                  <a:schemeClr val="tx1"/>
                </a:solidFill>
                <a:effectLst/>
                <a:latin typeface="Public Sans" pitchFamily="2" charset="0"/>
                <a:ea typeface="+mn-ea"/>
                <a:cs typeface="+mn-cs"/>
              </a:rPr>
              <a:t> CSIRO website, </a:t>
            </a:r>
            <a:r>
              <a:rPr lang="en-AU" sz="1200" kern="1200" dirty="0" err="1">
                <a:solidFill>
                  <a:schemeClr val="tx1"/>
                </a:solidFill>
                <a:effectLst/>
                <a:latin typeface="Public Sans" pitchFamily="2" charset="0"/>
                <a:ea typeface="+mn-ea"/>
                <a:cs typeface="+mn-cs"/>
              </a:rPr>
              <a:t>accesed</a:t>
            </a:r>
            <a:r>
              <a:rPr lang="en-AU" sz="1200" kern="1200" dirty="0">
                <a:solidFill>
                  <a:schemeClr val="tx1"/>
                </a:solidFill>
                <a:effectLst/>
                <a:latin typeface="Public Sans" pitchFamily="2" charset="0"/>
                <a:ea typeface="+mn-ea"/>
                <a:cs typeface="+mn-cs"/>
              </a:rPr>
              <a:t> 24 </a:t>
            </a:r>
            <a:r>
              <a:rPr lang="en-AU" sz="1200" kern="1200" dirty="0" err="1">
                <a:solidFill>
                  <a:schemeClr val="tx1"/>
                </a:solidFill>
                <a:effectLst/>
                <a:latin typeface="Public Sans" pitchFamily="2" charset="0"/>
                <a:ea typeface="+mn-ea"/>
                <a:cs typeface="+mn-cs"/>
              </a:rPr>
              <a:t>Spetember</a:t>
            </a:r>
            <a:r>
              <a:rPr lang="en-AU" sz="1200" kern="1200" dirty="0">
                <a:solidFill>
                  <a:schemeClr val="tx1"/>
                </a:solidFill>
                <a:effectLst/>
                <a:latin typeface="Public Sans" pitchFamily="2" charset="0"/>
                <a:ea typeface="+mn-ea"/>
                <a:cs typeface="+mn-cs"/>
              </a:rPr>
              <a:t> 2025.</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 </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https://www.csiro.au/en/research/indigenous-science/Indigenous-knowledge/Calendars/Walmajarri</a:t>
            </a:r>
            <a:br>
              <a:rPr lang="en-AU" sz="1200" kern="1200" dirty="0">
                <a:solidFill>
                  <a:schemeClr val="tx1"/>
                </a:solidFill>
                <a:effectLst/>
                <a:latin typeface="Public Sans" pitchFamily="2" charset="0"/>
                <a:ea typeface="+mn-ea"/>
                <a:cs typeface="+mn-cs"/>
              </a:rPr>
            </a:br>
            <a:br>
              <a:rPr lang="en-AU" sz="1200" kern="1200" dirty="0">
                <a:solidFill>
                  <a:schemeClr val="tx1"/>
                </a:solidFill>
                <a:effectLst/>
                <a:latin typeface="Public Sans" pitchFamily="2" charset="0"/>
                <a:ea typeface="+mn-ea"/>
                <a:cs typeface="+mn-cs"/>
              </a:rPr>
            </a:b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Bodkin F (</a:t>
            </a:r>
            <a:r>
              <a:rPr lang="en-AU" sz="1200" kern="1200" dirty="0" err="1">
                <a:solidFill>
                  <a:schemeClr val="tx1"/>
                </a:solidFill>
                <a:effectLst/>
                <a:latin typeface="Public Sans" pitchFamily="2" charset="0"/>
                <a:ea typeface="+mn-ea"/>
                <a:cs typeface="+mn-cs"/>
              </a:rPr>
              <a:t>n.d</a:t>
            </a:r>
            <a:r>
              <a:rPr lang="en-AU" sz="1200" kern="1200" dirty="0">
                <a:solidFill>
                  <a:schemeClr val="tx1"/>
                </a:solidFill>
                <a:effectLst/>
                <a:latin typeface="Public Sans" pitchFamily="2" charset="0"/>
                <a:ea typeface="+mn-ea"/>
                <a:cs typeface="+mn-cs"/>
              </a:rPr>
              <a:t>) </a:t>
            </a:r>
            <a:r>
              <a:rPr lang="en-AU" sz="1200" kern="1200" dirty="0" err="1">
                <a:solidFill>
                  <a:schemeClr val="tx1"/>
                </a:solidFill>
                <a:effectLst/>
                <a:latin typeface="Public Sans" pitchFamily="2" charset="0"/>
                <a:ea typeface="+mn-ea"/>
                <a:cs typeface="+mn-cs"/>
              </a:rPr>
              <a:t>D'Harawal</a:t>
            </a:r>
            <a:r>
              <a:rPr lang="en-AU" sz="1200" kern="1200" dirty="0">
                <a:solidFill>
                  <a:schemeClr val="tx1"/>
                </a:solidFill>
                <a:effectLst/>
                <a:latin typeface="Public Sans" pitchFamily="2" charset="0"/>
                <a:ea typeface="+mn-ea"/>
                <a:cs typeface="+mn-cs"/>
              </a:rPr>
              <a:t> Seasons and Cycles, Food Fairness Illawarra website, accessed 24 September 2025.</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 </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https://foodfairnessillawarra.org.au/dharawal-seasons-and-cycles/ </a:t>
            </a:r>
            <a:br>
              <a:rPr lang="en-AU" sz="1200" kern="1200" dirty="0">
                <a:solidFill>
                  <a:schemeClr val="tx1"/>
                </a:solidFill>
                <a:effectLst/>
                <a:latin typeface="Public Sans" pitchFamily="2" charset="0"/>
                <a:ea typeface="+mn-ea"/>
                <a:cs typeface="+mn-cs"/>
              </a:rPr>
            </a:b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Firesticks (</a:t>
            </a:r>
            <a:r>
              <a:rPr lang="en-AU" sz="1200" kern="1200" dirty="0" err="1">
                <a:solidFill>
                  <a:schemeClr val="tx1"/>
                </a:solidFill>
                <a:effectLst/>
                <a:latin typeface="Public Sans" pitchFamily="2" charset="0"/>
                <a:ea typeface="+mn-ea"/>
                <a:cs typeface="+mn-cs"/>
              </a:rPr>
              <a:t>n.d</a:t>
            </a:r>
            <a:r>
              <a:rPr lang="en-AU" sz="1200" kern="1200" dirty="0">
                <a:solidFill>
                  <a:schemeClr val="tx1"/>
                </a:solidFill>
                <a:effectLst/>
                <a:latin typeface="Public Sans" pitchFamily="2" charset="0"/>
                <a:ea typeface="+mn-ea"/>
                <a:cs typeface="+mn-cs"/>
              </a:rPr>
              <a:t>) </a:t>
            </a:r>
            <a:r>
              <a:rPr lang="en-AU" sz="1200" kern="1200" dirty="0" err="1">
                <a:solidFill>
                  <a:schemeClr val="tx1"/>
                </a:solidFill>
                <a:effectLst/>
                <a:latin typeface="Public Sans" pitchFamily="2" charset="0"/>
                <a:ea typeface="+mn-ea"/>
                <a:cs typeface="+mn-cs"/>
              </a:rPr>
              <a:t>Banbai</a:t>
            </a:r>
            <a:r>
              <a:rPr lang="en-AU" sz="1200" kern="1200" dirty="0">
                <a:solidFill>
                  <a:schemeClr val="tx1"/>
                </a:solidFill>
                <a:effectLst/>
                <a:latin typeface="Public Sans" pitchFamily="2" charset="0"/>
                <a:ea typeface="+mn-ea"/>
                <a:cs typeface="+mn-cs"/>
              </a:rPr>
              <a:t> calendar, The Bureau of Meteorology website, accessed 24 September 2025.</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 </a:t>
            </a:r>
            <a:br>
              <a:rPr lang="en-AU" sz="1200" kern="1200" dirty="0">
                <a:solidFill>
                  <a:schemeClr val="tx1"/>
                </a:solidFill>
                <a:effectLst/>
                <a:latin typeface="Public Sans" pitchFamily="2" charset="0"/>
                <a:ea typeface="+mn-ea"/>
                <a:cs typeface="+mn-cs"/>
              </a:rPr>
            </a:br>
            <a:r>
              <a:rPr lang="en-AU" sz="1200" kern="1200" dirty="0">
                <a:solidFill>
                  <a:schemeClr val="tx1"/>
                </a:solidFill>
                <a:effectLst/>
                <a:latin typeface="Public Sans" pitchFamily="2" charset="0"/>
                <a:ea typeface="+mn-ea"/>
                <a:cs typeface="+mn-cs"/>
              </a:rPr>
              <a:t>https://beta.bom.gov.au/resources/indigenous-weather-knowledge/indigenous-seasonal-calendars/banbai-calendar</a:t>
            </a:r>
          </a:p>
          <a:p>
            <a:endParaRPr lang="en-AU" sz="1200" b="0" dirty="0">
              <a:solidFill>
                <a:srgbClr val="242424"/>
              </a:solidFill>
              <a:latin typeface="Public Sans" pitchFamily="2" charset="0"/>
            </a:endParaRPr>
          </a:p>
          <a:p>
            <a:endParaRPr lang="en-AU" sz="1200" dirty="0">
              <a:latin typeface="Public Sans" pitchFamily="2" charset="0"/>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4538701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rPr>
              <a:t>34. Purpose: </a:t>
            </a:r>
            <a:r>
              <a:rPr lang="en-AU" dirty="0">
                <a:solidFill>
                  <a:srgbClr val="242424"/>
                </a:solidFill>
              </a:rPr>
              <a:t>To provide an overview of the unit</a:t>
            </a:r>
          </a:p>
          <a:p>
            <a:endParaRPr lang="en-AU" dirty="0">
              <a:solidFill>
                <a:srgbClr val="444444"/>
              </a:solidFill>
            </a:endParaRPr>
          </a:p>
          <a:p>
            <a:r>
              <a:rPr lang="en-AU" b="1" dirty="0">
                <a:solidFill>
                  <a:srgbClr val="242424"/>
                </a:solidFill>
              </a:rPr>
              <a:t>Time: </a:t>
            </a:r>
            <a:r>
              <a:rPr lang="en-AU" b="0" dirty="0">
                <a:solidFill>
                  <a:srgbClr val="242424"/>
                </a:solidFill>
              </a:rPr>
              <a:t>5</a:t>
            </a:r>
            <a:r>
              <a:rPr lang="en-AU" b="1" dirty="0">
                <a:solidFill>
                  <a:srgbClr val="242424"/>
                </a:solidFill>
              </a:rPr>
              <a:t> </a:t>
            </a:r>
            <a:r>
              <a:rPr lang="en-AU" dirty="0">
                <a:solidFill>
                  <a:srgbClr val="242424"/>
                </a:solidFill>
              </a:rPr>
              <a:t>seconds</a:t>
            </a:r>
            <a:endParaRPr lang="en-US" dirty="0">
              <a:solidFill>
                <a:srgbClr val="444444"/>
              </a:solidFill>
            </a:endParaRPr>
          </a:p>
          <a:p>
            <a:endParaRPr lang="en-AU" b="1" dirty="0">
              <a:solidFill>
                <a:srgbClr val="242424"/>
              </a:solidFill>
            </a:endParaRPr>
          </a:p>
          <a:p>
            <a:r>
              <a:rPr lang="en-AU" b="1" dirty="0">
                <a:solidFill>
                  <a:srgbClr val="242424"/>
                </a:solidFill>
              </a:rPr>
              <a:t>Presenter notes:</a:t>
            </a:r>
            <a:endParaRPr lang="en-AU" dirty="0">
              <a:solidFill>
                <a:srgbClr val="444444"/>
              </a:solidFill>
            </a:endParaRPr>
          </a:p>
          <a:p>
            <a:r>
              <a:rPr lang="en-AU" dirty="0">
                <a:solidFill>
                  <a:srgbClr val="242424"/>
                </a:solidFill>
              </a:rPr>
              <a:t>Now let's have a look at Stage 3 Unit 5.</a:t>
            </a:r>
          </a:p>
          <a:p>
            <a:endParaRPr lang="en-AU" dirty="0">
              <a:solidFill>
                <a:srgbClr val="444444"/>
              </a:solidFill>
            </a:endParaRPr>
          </a:p>
          <a:p>
            <a:r>
              <a:rPr lang="en-AU" b="1" dirty="0">
                <a:solidFill>
                  <a:srgbClr val="242424"/>
                </a:solidFill>
              </a:rPr>
              <a:t>[NEXT SLIDE]</a:t>
            </a:r>
            <a:endParaRPr lang="en-US"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34</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5364707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713FC-EF32-E2C4-9A37-B3926483E6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1BBE9E-1A07-C7E2-23C3-F459691073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161139-B4CD-475B-545B-A1A1ADF59F86}"/>
              </a:ext>
            </a:extLst>
          </p:cNvPr>
          <p:cNvSpPr>
            <a:spLocks noGrp="1"/>
          </p:cNvSpPr>
          <p:nvPr>
            <p:ph type="body" idx="1"/>
          </p:nvPr>
        </p:nvSpPr>
        <p:spPr/>
        <p:txBody>
          <a:bodyPr/>
          <a:lstStyle/>
          <a:p>
            <a:r>
              <a:rPr lang="en-AU" b="1" dirty="0">
                <a:solidFill>
                  <a:srgbClr val="242424"/>
                </a:solidFill>
                <a:latin typeface="Public Sans"/>
              </a:rPr>
              <a:t>35. Purpose: </a:t>
            </a:r>
            <a:r>
              <a:rPr lang="en-AU" dirty="0">
                <a:solidFill>
                  <a:srgbClr val="242424"/>
                </a:solidFill>
                <a:latin typeface="Public Sans"/>
              </a:rPr>
              <a:t>To provide an overview of the unit</a:t>
            </a:r>
          </a:p>
          <a:p>
            <a:endParaRPr lang="en-US" dirty="0">
              <a:solidFill>
                <a:srgbClr val="444444"/>
              </a:solidFill>
              <a:latin typeface="Public Sans"/>
            </a:endParaRPr>
          </a:p>
          <a:p>
            <a:r>
              <a:rPr lang="en-AU" b="1" dirty="0">
                <a:solidFill>
                  <a:srgbClr val="242424"/>
                </a:solidFill>
                <a:latin typeface="Public Sans"/>
              </a:rPr>
              <a:t>Time: </a:t>
            </a:r>
            <a:r>
              <a:rPr lang="en-AU" b="0" dirty="0">
                <a:solidFill>
                  <a:srgbClr val="242424"/>
                </a:solidFill>
                <a:latin typeface="Public Sans"/>
              </a:rPr>
              <a:t>1</a:t>
            </a:r>
            <a:r>
              <a:rPr lang="en-AU" dirty="0">
                <a:solidFill>
                  <a:srgbClr val="242424"/>
                </a:solidFill>
                <a:latin typeface="Public Sans"/>
              </a:rPr>
              <a:t>5 seconds</a:t>
            </a:r>
            <a:endParaRPr lang="en-US" dirty="0">
              <a:solidFill>
                <a:srgbClr val="444444"/>
              </a:solidFill>
              <a:latin typeface="Public Sans"/>
            </a:endParaRPr>
          </a:p>
          <a:p>
            <a:endParaRPr lang="en-AU" dirty="0">
              <a:solidFill>
                <a:srgbClr val="242424"/>
              </a:solidFill>
              <a:latin typeface="Public Sans"/>
            </a:endParaRPr>
          </a:p>
          <a:p>
            <a:r>
              <a:rPr lang="en-AU" b="1" dirty="0">
                <a:solidFill>
                  <a:srgbClr val="242424"/>
                </a:solidFill>
                <a:latin typeface="Public Sans"/>
              </a:rPr>
              <a:t>Presenter notes: </a:t>
            </a:r>
            <a:r>
              <a:rPr lang="en-AU" dirty="0">
                <a:solidFill>
                  <a:srgbClr val="242424"/>
                </a:solidFill>
                <a:latin typeface="Public Sans"/>
              </a:rPr>
              <a:t>In Unit 5, students explore cultural obligations to Country in the continuation of Aboriginal cultures and how local knowledges influence the management of environments and World Heritage areas. They research and present strategies for sustainably managing and protecting global environments for future generations.</a:t>
            </a:r>
            <a:endParaRPr lang="en-AU" dirty="0">
              <a:latin typeface="Public Sans"/>
            </a:endParaRPr>
          </a:p>
          <a:p>
            <a:endParaRPr lang="en-AU" dirty="0">
              <a:solidFill>
                <a:srgbClr val="242424"/>
              </a:solidFill>
              <a:latin typeface="Public Sans"/>
            </a:endParaRPr>
          </a:p>
          <a:p>
            <a:r>
              <a:rPr lang="en-AU" b="1" dirty="0">
                <a:solidFill>
                  <a:srgbClr val="242424"/>
                </a:solidFill>
                <a:latin typeface="Public Sans"/>
              </a:rPr>
              <a:t>[NEXT SLIDE]</a:t>
            </a:r>
            <a:endParaRPr lang="en-AU" dirty="0">
              <a:latin typeface="Public Sans"/>
            </a:endParaRPr>
          </a:p>
        </p:txBody>
      </p:sp>
      <p:sp>
        <p:nvSpPr>
          <p:cNvPr id="4" name="Slide Number Placeholder 3">
            <a:extLst>
              <a:ext uri="{FF2B5EF4-FFF2-40B4-BE49-F238E27FC236}">
                <a16:creationId xmlns:a16="http://schemas.microsoft.com/office/drawing/2014/main" id="{0FEBAB67-1E6A-B530-8689-034EC6A92E43}"/>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35</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1070857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8331-8215-4B7F-EBC1-8303F79A20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DEB7DD-7FFE-01FA-6CDB-81822695F6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B53B24-C2D4-A850-D114-FA11D2A61997}"/>
              </a:ext>
            </a:extLst>
          </p:cNvPr>
          <p:cNvSpPr>
            <a:spLocks noGrp="1"/>
          </p:cNvSpPr>
          <p:nvPr>
            <p:ph type="body" idx="1"/>
          </p:nvPr>
        </p:nvSpPr>
        <p:spPr/>
        <p:txBody>
          <a:bodyPr/>
          <a:lstStyle/>
          <a:p>
            <a:r>
              <a:rPr lang="en-AU" b="1" dirty="0">
                <a:solidFill>
                  <a:srgbClr val="242424"/>
                </a:solidFill>
                <a:latin typeface="Public Sans"/>
              </a:rPr>
              <a:t>36. Purpose: </a:t>
            </a:r>
            <a:r>
              <a:rPr lang="en-AU" dirty="0">
                <a:solidFill>
                  <a:srgbClr val="242424"/>
                </a:solidFill>
                <a:latin typeface="Public Sans"/>
              </a:rPr>
              <a:t>To outline the outcomes and content in the unit</a:t>
            </a:r>
          </a:p>
          <a:p>
            <a:endParaRPr lang="en-US" dirty="0">
              <a:solidFill>
                <a:srgbClr val="444444"/>
              </a:solidFill>
              <a:latin typeface="Public Sans"/>
            </a:endParaRPr>
          </a:p>
          <a:p>
            <a:r>
              <a:rPr lang="en-AU" b="1" dirty="0">
                <a:solidFill>
                  <a:srgbClr val="242424"/>
                </a:solidFill>
                <a:latin typeface="Public Sans"/>
              </a:rPr>
              <a:t>Time: </a:t>
            </a:r>
            <a:r>
              <a:rPr lang="en-AU" b="0" dirty="0">
                <a:solidFill>
                  <a:srgbClr val="242424"/>
                </a:solidFill>
                <a:latin typeface="Public Sans"/>
              </a:rPr>
              <a:t>45 </a:t>
            </a:r>
            <a:r>
              <a:rPr lang="en-AU" dirty="0">
                <a:solidFill>
                  <a:srgbClr val="242424"/>
                </a:solidFill>
                <a:latin typeface="Public Sans"/>
              </a:rPr>
              <a:t>seconds</a:t>
            </a:r>
            <a:endParaRPr lang="en-US" dirty="0">
              <a:solidFill>
                <a:srgbClr val="444444"/>
              </a:solidFill>
              <a:latin typeface="Public Sans"/>
            </a:endParaRPr>
          </a:p>
          <a:p>
            <a:endParaRPr lang="en-AU" b="1" dirty="0">
              <a:solidFill>
                <a:srgbClr val="242424"/>
              </a:solidFill>
              <a:latin typeface="Public Sans"/>
            </a:endParaRPr>
          </a:p>
          <a:p>
            <a:r>
              <a:rPr lang="en-AU" b="1" dirty="0">
                <a:solidFill>
                  <a:srgbClr val="242424"/>
                </a:solidFill>
                <a:latin typeface="Public Sans"/>
              </a:rPr>
              <a:t>Presenter notes:</a:t>
            </a:r>
            <a:endParaRPr lang="en-AU" dirty="0">
              <a:solidFill>
                <a:srgbClr val="444444"/>
              </a:solidFill>
              <a:latin typeface="Public Sans"/>
            </a:endParaRPr>
          </a:p>
          <a:p>
            <a:r>
              <a:rPr lang="en-US" dirty="0">
                <a:latin typeface="Public Sans"/>
              </a:rPr>
              <a:t>Unit 5 covers the focus area 'Geographical information is used to plan for sustainable futures.' </a:t>
            </a:r>
            <a:endParaRPr lang="en-US" dirty="0">
              <a:solidFill>
                <a:srgbClr val="444444"/>
              </a:solidFill>
              <a:latin typeface="Public Sans"/>
            </a:endParaRPr>
          </a:p>
          <a:p>
            <a:r>
              <a:rPr lang="en-US" dirty="0">
                <a:latin typeface="Public Sans"/>
              </a:rPr>
              <a:t>There are 2 content groups covered: </a:t>
            </a:r>
            <a:endParaRPr lang="en-US" dirty="0">
              <a:solidFill>
                <a:srgbClr val="444444"/>
              </a:solidFill>
              <a:latin typeface="Public Sans"/>
            </a:endParaRPr>
          </a:p>
          <a:p>
            <a:pPr marL="285750" indent="-285750">
              <a:buFont typeface="public sans"/>
              <a:buChar char="•"/>
            </a:pPr>
            <a:r>
              <a:rPr lang="en-US" dirty="0">
                <a:latin typeface="Public Sans"/>
              </a:rPr>
              <a:t>Aboriginal Cultural Knowledges and Practices that care for Country </a:t>
            </a:r>
            <a:endParaRPr lang="en-US" dirty="0">
              <a:solidFill>
                <a:srgbClr val="444444"/>
              </a:solidFill>
              <a:latin typeface="Public Sans"/>
            </a:endParaRPr>
          </a:p>
          <a:p>
            <a:pPr marL="285750" indent="-285750">
              <a:buFont typeface="public sans"/>
              <a:buChar char="•"/>
            </a:pPr>
            <a:r>
              <a:rPr lang="en-US" dirty="0">
                <a:latin typeface="Public Sans"/>
              </a:rPr>
              <a:t>People can protect global environments and use sustainable practices for the future</a:t>
            </a:r>
            <a:endParaRPr lang="en-US" b="0" i="1" dirty="0">
              <a:solidFill>
                <a:srgbClr val="444444"/>
              </a:solidFill>
              <a:latin typeface="Public Sans"/>
            </a:endParaRPr>
          </a:p>
          <a:p>
            <a:endParaRPr lang="en-US" dirty="0">
              <a:solidFill>
                <a:srgbClr val="444444"/>
              </a:solidFill>
            </a:endParaRPr>
          </a:p>
          <a:p>
            <a:r>
              <a:rPr lang="en-AU" b="1" dirty="0">
                <a:solidFill>
                  <a:srgbClr val="242424"/>
                </a:solidFill>
                <a:latin typeface="Public Sans"/>
              </a:rPr>
              <a:t>[NEXT SLIDE]</a:t>
            </a:r>
            <a:endParaRPr lang="en-US" dirty="0">
              <a:solidFill>
                <a:srgbClr val="444444"/>
              </a:solidFill>
              <a:latin typeface="Public Sans"/>
            </a:endParaRPr>
          </a:p>
          <a:p>
            <a:endParaRPr lang="en-US" dirty="0">
              <a:latin typeface="Public Sans"/>
            </a:endParaRPr>
          </a:p>
        </p:txBody>
      </p:sp>
      <p:sp>
        <p:nvSpPr>
          <p:cNvPr id="4" name="Slide Number Placeholder 3">
            <a:extLst>
              <a:ext uri="{FF2B5EF4-FFF2-40B4-BE49-F238E27FC236}">
                <a16:creationId xmlns:a16="http://schemas.microsoft.com/office/drawing/2014/main" id="{9D9BC5F9-4800-3C8E-32D0-A9021F88CD3F}"/>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3399861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44768-C709-BF46-FC3F-FC940B0303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810E33-BF44-8E8A-2749-7B842FFB11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FB6D56-6C03-7884-FA04-4DFE7A7B614F}"/>
              </a:ext>
            </a:extLst>
          </p:cNvPr>
          <p:cNvSpPr>
            <a:spLocks noGrp="1"/>
          </p:cNvSpPr>
          <p:nvPr>
            <p:ph type="body" idx="1"/>
          </p:nvPr>
        </p:nvSpPr>
        <p:spPr/>
        <p:txBody>
          <a:bodyPr/>
          <a:lstStyle/>
          <a:p>
            <a:r>
              <a:rPr lang="en-AU" b="1" dirty="0">
                <a:solidFill>
                  <a:srgbClr val="242424"/>
                </a:solidFill>
                <a:latin typeface="Public Sans"/>
              </a:rPr>
              <a:t>37. Purpose: </a:t>
            </a:r>
            <a:r>
              <a:rPr lang="en-AU" b="0" dirty="0">
                <a:solidFill>
                  <a:srgbClr val="242424"/>
                </a:solidFill>
                <a:latin typeface="Public Sans"/>
              </a:rPr>
              <a:t>To outline the outcomes and content in the unit.</a:t>
            </a:r>
          </a:p>
          <a:p>
            <a:endParaRPr lang="en-AU" b="1" dirty="0">
              <a:solidFill>
                <a:srgbClr val="242424"/>
              </a:solidFill>
              <a:latin typeface="Public Sans"/>
            </a:endParaRPr>
          </a:p>
          <a:p>
            <a:r>
              <a:rPr lang="en-AU" b="1" dirty="0">
                <a:solidFill>
                  <a:srgbClr val="242424"/>
                </a:solidFill>
                <a:latin typeface="Public Sans"/>
              </a:rPr>
              <a:t>Time: 30 seconds</a:t>
            </a:r>
          </a:p>
          <a:p>
            <a:endParaRPr lang="en-AU" b="1" dirty="0">
              <a:solidFill>
                <a:srgbClr val="242424"/>
              </a:solidFill>
              <a:latin typeface="Public Sans"/>
            </a:endParaRPr>
          </a:p>
          <a:p>
            <a:r>
              <a:rPr lang="en-AU" b="0" dirty="0">
                <a:solidFill>
                  <a:srgbClr val="242424"/>
                </a:solidFill>
                <a:latin typeface="Public Sans"/>
              </a:rPr>
              <a:t>Presenter notes:</a:t>
            </a:r>
          </a:p>
          <a:p>
            <a:r>
              <a:rPr lang="en-AU" b="0" dirty="0">
                <a:solidFill>
                  <a:srgbClr val="242424"/>
                </a:solidFill>
                <a:latin typeface="Public Sans"/>
              </a:rPr>
              <a:t>There are 2 content groups covered in Unit 5.  The first is Aboriginal Cultural Knowledges and Practices that care for Country. </a:t>
            </a:r>
          </a:p>
          <a:p>
            <a:endParaRPr lang="en-AU" b="0" dirty="0">
              <a:solidFill>
                <a:srgbClr val="242424"/>
              </a:solidFill>
              <a:latin typeface="Public Sans"/>
            </a:endParaRPr>
          </a:p>
          <a:p>
            <a:r>
              <a:rPr lang="en-AU" b="0" dirty="0">
                <a:solidFill>
                  <a:srgbClr val="242424"/>
                </a:solidFill>
                <a:latin typeface="Public Sans"/>
              </a:rPr>
              <a:t>The 2 content points addressed in Unit 5 are: </a:t>
            </a:r>
          </a:p>
          <a:p>
            <a:r>
              <a:rPr lang="en-AU" b="0" dirty="0">
                <a:solidFill>
                  <a:srgbClr val="242424"/>
                </a:solidFill>
                <a:latin typeface="Public Sans"/>
              </a:rPr>
              <a:t>Explain the importance of undertaking Cultural obligations to Country as part of the continuation of Aboriginal Cultures, which was included in Unit 1 and this unit also addressed the content point: </a:t>
            </a:r>
          </a:p>
          <a:p>
            <a:r>
              <a:rPr lang="en-AU" b="0" dirty="0">
                <a:solidFill>
                  <a:srgbClr val="242424"/>
                </a:solidFill>
                <a:latin typeface="Public Sans"/>
              </a:rPr>
              <a:t>Describe how local Knowledges of Country influence Aboriginal Peoples’ management of environments and World Heritage areas</a:t>
            </a:r>
          </a:p>
          <a:p>
            <a:endParaRPr lang="en-AU" b="1" dirty="0">
              <a:solidFill>
                <a:srgbClr val="242424"/>
              </a:solidFill>
              <a:latin typeface="Public Sans"/>
            </a:endParaRPr>
          </a:p>
          <a:p>
            <a:r>
              <a:rPr lang="en-AU" b="1" dirty="0">
                <a:solidFill>
                  <a:srgbClr val="242424"/>
                </a:solidFill>
                <a:latin typeface="Public Sans"/>
              </a:rPr>
              <a:t>[NEXT SLIDE]</a:t>
            </a:r>
            <a:endParaRPr lang="en-US" dirty="0">
              <a:latin typeface="Public Sans"/>
            </a:endParaRPr>
          </a:p>
        </p:txBody>
      </p:sp>
      <p:sp>
        <p:nvSpPr>
          <p:cNvPr id="4" name="Slide Number Placeholder 3">
            <a:extLst>
              <a:ext uri="{FF2B5EF4-FFF2-40B4-BE49-F238E27FC236}">
                <a16:creationId xmlns:a16="http://schemas.microsoft.com/office/drawing/2014/main" id="{FC51F8A4-4E34-B4AB-934C-FBA5DD0A0E9D}"/>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2319626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79F1A-0963-1EA7-7A52-4DC28ADA3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32190-EFD4-2491-F5D9-19366E79FB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84DA9D-C85B-732A-993C-FCB07022185D}"/>
              </a:ext>
            </a:extLst>
          </p:cNvPr>
          <p:cNvSpPr>
            <a:spLocks noGrp="1"/>
          </p:cNvSpPr>
          <p:nvPr>
            <p:ph type="body" idx="1"/>
          </p:nvPr>
        </p:nvSpPr>
        <p:spPr/>
        <p:txBody>
          <a:bodyPr/>
          <a:lstStyle/>
          <a:p>
            <a:r>
              <a:rPr lang="en-AU" b="1" dirty="0">
                <a:solidFill>
                  <a:srgbClr val="242424"/>
                </a:solidFill>
                <a:latin typeface="Public Sans"/>
              </a:rPr>
              <a:t>38. Purpose: </a:t>
            </a:r>
            <a:r>
              <a:rPr lang="en-AU" b="0" dirty="0">
                <a:solidFill>
                  <a:srgbClr val="242424"/>
                </a:solidFill>
                <a:latin typeface="Public Sans"/>
              </a:rPr>
              <a:t>To outline the outcomes and content in the unit.</a:t>
            </a:r>
          </a:p>
          <a:p>
            <a:endParaRPr lang="en-AU" b="1" dirty="0">
              <a:solidFill>
                <a:srgbClr val="242424"/>
              </a:solidFill>
              <a:latin typeface="Public Sans"/>
            </a:endParaRPr>
          </a:p>
          <a:p>
            <a:r>
              <a:rPr lang="en-AU" b="1" dirty="0">
                <a:solidFill>
                  <a:srgbClr val="242424"/>
                </a:solidFill>
                <a:latin typeface="Public Sans"/>
              </a:rPr>
              <a:t>Time: 1 minute</a:t>
            </a:r>
          </a:p>
          <a:p>
            <a:endParaRPr lang="en-AU" b="1" dirty="0">
              <a:solidFill>
                <a:srgbClr val="242424"/>
              </a:solidFill>
              <a:latin typeface="Public Sans"/>
            </a:endParaRPr>
          </a:p>
          <a:p>
            <a:r>
              <a:rPr lang="en-AU" b="0" dirty="0">
                <a:solidFill>
                  <a:srgbClr val="242424"/>
                </a:solidFill>
                <a:latin typeface="Public Sans"/>
              </a:rPr>
              <a:t>Presenter notes:</a:t>
            </a:r>
          </a:p>
          <a:p>
            <a:r>
              <a:rPr lang="en-AU" b="0" dirty="0">
                <a:solidFill>
                  <a:srgbClr val="242424"/>
                </a:solidFill>
                <a:latin typeface="Public Sans"/>
              </a:rPr>
              <a:t>The second content group covered in Unit 5 is  People can protect global environments and use sustainable practices for the future. I'll give you a moment to read through the 3 content points on your screen.</a:t>
            </a:r>
          </a:p>
          <a:p>
            <a:endParaRPr lang="en-AU" b="0" dirty="0">
              <a:solidFill>
                <a:srgbClr val="242424"/>
              </a:solidFill>
              <a:latin typeface="Public Sans"/>
            </a:endParaRPr>
          </a:p>
          <a:p>
            <a:r>
              <a:rPr lang="en-AU" b="0" dirty="0">
                <a:solidFill>
                  <a:srgbClr val="242424"/>
                </a:solidFill>
                <a:latin typeface="Public Sans"/>
              </a:rPr>
              <a:t>Pause for 40 seconds</a:t>
            </a:r>
          </a:p>
          <a:p>
            <a:endParaRPr lang="en-AU" b="0" dirty="0">
              <a:solidFill>
                <a:srgbClr val="242424"/>
              </a:solidFill>
              <a:latin typeface="Public Sans"/>
            </a:endParaRPr>
          </a:p>
          <a:p>
            <a:r>
              <a:rPr lang="en-AU" b="0" dirty="0">
                <a:solidFill>
                  <a:srgbClr val="242424"/>
                </a:solidFill>
                <a:latin typeface="Public Sans"/>
              </a:rPr>
              <a:t>Thank you, we will now have a closer look at the skill development in the unit. </a:t>
            </a:r>
          </a:p>
          <a:p>
            <a:endParaRPr lang="en-AU" b="1" dirty="0">
              <a:solidFill>
                <a:srgbClr val="242424"/>
              </a:solidFill>
              <a:latin typeface="Public Sans"/>
            </a:endParaRPr>
          </a:p>
          <a:p>
            <a:r>
              <a:rPr lang="en-AU" b="1" dirty="0">
                <a:solidFill>
                  <a:srgbClr val="242424"/>
                </a:solidFill>
                <a:latin typeface="Public Sans"/>
              </a:rPr>
              <a:t>[NEXT SLIDE]</a:t>
            </a:r>
            <a:endParaRPr lang="en-US" dirty="0">
              <a:latin typeface="Public Sans"/>
            </a:endParaRPr>
          </a:p>
        </p:txBody>
      </p:sp>
      <p:sp>
        <p:nvSpPr>
          <p:cNvPr id="4" name="Slide Number Placeholder 3">
            <a:extLst>
              <a:ext uri="{FF2B5EF4-FFF2-40B4-BE49-F238E27FC236}">
                <a16:creationId xmlns:a16="http://schemas.microsoft.com/office/drawing/2014/main" id="{DA91815C-003C-2412-3C1A-696188AC8E4E}"/>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38</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0317242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5AA29-CFE5-F397-15CB-E82BBF4F33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71CDF1-8E3F-1BE7-E5E7-72F8237515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658A73-E940-2CBD-546D-56BCB3458CEE}"/>
              </a:ext>
            </a:extLst>
          </p:cNvPr>
          <p:cNvSpPr>
            <a:spLocks noGrp="1"/>
          </p:cNvSpPr>
          <p:nvPr>
            <p:ph type="body" idx="1"/>
          </p:nvPr>
        </p:nvSpPr>
        <p:spPr/>
        <p:txBody>
          <a:bodyPr/>
          <a:lstStyle/>
          <a:p>
            <a:r>
              <a:rPr lang="en-AU" b="1" dirty="0">
                <a:solidFill>
                  <a:srgbClr val="242424"/>
                </a:solidFill>
                <a:latin typeface="Public Sans"/>
              </a:rPr>
              <a:t>39. Purpose: </a:t>
            </a:r>
            <a:r>
              <a:rPr lang="en-AU" dirty="0">
                <a:solidFill>
                  <a:srgbClr val="242424"/>
                </a:solidFill>
                <a:latin typeface="Public Sans"/>
              </a:rPr>
              <a:t>To outline the skills students learn and apply during the unit</a:t>
            </a:r>
          </a:p>
          <a:p>
            <a:endParaRPr lang="en-US" dirty="0">
              <a:solidFill>
                <a:srgbClr val="444444"/>
              </a:solidFill>
            </a:endParaRPr>
          </a:p>
          <a:p>
            <a:r>
              <a:rPr lang="en-AU" b="1" dirty="0">
                <a:solidFill>
                  <a:srgbClr val="242424"/>
                </a:solidFill>
                <a:latin typeface="Public Sans"/>
              </a:rPr>
              <a:t>Time: </a:t>
            </a:r>
            <a:r>
              <a:rPr lang="en-AU" b="0" dirty="0">
                <a:solidFill>
                  <a:srgbClr val="242424"/>
                </a:solidFill>
                <a:latin typeface="Public Sans"/>
              </a:rPr>
              <a:t>20 seconds</a:t>
            </a:r>
            <a:endParaRPr lang="en-AU" b="0" dirty="0">
              <a:solidFill>
                <a:srgbClr val="444444"/>
              </a:solidFill>
              <a:latin typeface="Public Sans"/>
            </a:endParaRPr>
          </a:p>
          <a:p>
            <a:endParaRPr lang="en-AU" b="1" dirty="0">
              <a:solidFill>
                <a:srgbClr val="242424"/>
              </a:solidFill>
            </a:endParaRPr>
          </a:p>
          <a:p>
            <a:r>
              <a:rPr lang="en-AU" b="1" dirty="0">
                <a:solidFill>
                  <a:srgbClr val="242424"/>
                </a:solidFill>
                <a:latin typeface="Public Sans"/>
              </a:rPr>
              <a:t>Presenter notes:</a:t>
            </a:r>
            <a:endParaRPr lang="en-AU" dirty="0">
              <a:solidFill>
                <a:srgbClr val="444444"/>
              </a:solidFill>
              <a:latin typeface="Public Sans"/>
            </a:endParaRPr>
          </a:p>
          <a:p>
            <a:r>
              <a:rPr lang="en-US" dirty="0">
                <a:latin typeface="Public Sans"/>
              </a:rPr>
              <a:t>Throughout this unit, students are provided with opportunities to learn and apply geographical skills whilst learning about the content.</a:t>
            </a:r>
            <a:endParaRPr lang="en-US" dirty="0">
              <a:solidFill>
                <a:srgbClr val="444444"/>
              </a:solidFill>
              <a:latin typeface="Public Sans"/>
            </a:endParaRPr>
          </a:p>
          <a:p>
            <a:r>
              <a:rPr lang="en-US" dirty="0">
                <a:latin typeface="Public Sans"/>
              </a:rPr>
              <a:t>In Unit 5, students: </a:t>
            </a:r>
            <a:endParaRPr lang="en-US" dirty="0">
              <a:solidFill>
                <a:srgbClr val="444444"/>
              </a:solidFill>
              <a:latin typeface="Public Sans"/>
            </a:endParaRPr>
          </a:p>
          <a:p>
            <a:pPr marL="285750" indent="-285750">
              <a:buFont typeface="public sans"/>
              <a:buChar char="•"/>
            </a:pPr>
            <a:r>
              <a:rPr lang="en-US" dirty="0">
                <a:latin typeface="Public Sans"/>
              </a:rPr>
              <a:t>Research and explain how World Heritage Sites are </a:t>
            </a:r>
            <a:r>
              <a:rPr lang="en-AU" dirty="0">
                <a:solidFill>
                  <a:srgbClr val="22272B"/>
                </a:solidFill>
                <a:latin typeface="Public Sans"/>
              </a:rPr>
              <a:t>identified, protected and preserved</a:t>
            </a:r>
            <a:endParaRPr lang="en-US" dirty="0">
              <a:solidFill>
                <a:srgbClr val="444444"/>
              </a:solidFill>
              <a:latin typeface="Public Sans"/>
            </a:endParaRPr>
          </a:p>
          <a:p>
            <a:pPr marL="285750" indent="-285750">
              <a:buFont typeface="public sans"/>
              <a:buChar char="•"/>
            </a:pPr>
            <a:r>
              <a:rPr lang="en-US" dirty="0">
                <a:latin typeface="Public Sans"/>
              </a:rPr>
              <a:t>Compare Indigenous sustainable practices from around the world</a:t>
            </a:r>
            <a:endParaRPr lang="en-US" dirty="0">
              <a:solidFill>
                <a:srgbClr val="444444"/>
              </a:solidFill>
              <a:latin typeface="Public Sans"/>
            </a:endParaRPr>
          </a:p>
          <a:p>
            <a:pPr marL="285750" indent="-285750">
              <a:buFont typeface="public sans"/>
              <a:buChar char="•"/>
            </a:pPr>
            <a:r>
              <a:rPr lang="en-US" dirty="0">
                <a:latin typeface="Public Sans"/>
              </a:rPr>
              <a:t>Research and present sustainability practices by undertaking a case study about an issue important to them</a:t>
            </a:r>
          </a:p>
          <a:p>
            <a:pPr marL="285750" indent="-285750">
              <a:buFont typeface="public sans"/>
              <a:buChar char="•"/>
            </a:pPr>
            <a:endParaRPr lang="en-AU" dirty="0">
              <a:solidFill>
                <a:srgbClr val="444444"/>
              </a:solidFill>
            </a:endParaRPr>
          </a:p>
          <a:p>
            <a:r>
              <a:rPr lang="en-AU" b="1" dirty="0">
                <a:solidFill>
                  <a:srgbClr val="242424"/>
                </a:solidFill>
                <a:latin typeface="Public Sans"/>
              </a:rPr>
              <a:t>[NEXT SLIDE]</a:t>
            </a:r>
            <a:endParaRPr lang="en-US" dirty="0">
              <a:latin typeface="Public Sans"/>
            </a:endParaRPr>
          </a:p>
        </p:txBody>
      </p:sp>
      <p:sp>
        <p:nvSpPr>
          <p:cNvPr id="4" name="Slide Number Placeholder 3">
            <a:extLst>
              <a:ext uri="{FF2B5EF4-FFF2-40B4-BE49-F238E27FC236}">
                <a16:creationId xmlns:a16="http://schemas.microsoft.com/office/drawing/2014/main" id="{01966DCC-D20D-10D2-4B3F-83DA2BE3623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39</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5121149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latin typeface="Public Sans"/>
              </a:rPr>
              <a:t>40. Purpose: </a:t>
            </a:r>
            <a:r>
              <a:rPr lang="en-AU" dirty="0">
                <a:solidFill>
                  <a:srgbClr val="242424"/>
                </a:solidFill>
                <a:latin typeface="Public Sans"/>
              </a:rPr>
              <a:t>To highlight activities within the unit</a:t>
            </a:r>
          </a:p>
          <a:p>
            <a:endParaRPr lang="en-US" dirty="0">
              <a:solidFill>
                <a:srgbClr val="444444"/>
              </a:solidFill>
              <a:latin typeface="Public Sans"/>
            </a:endParaRPr>
          </a:p>
          <a:p>
            <a:r>
              <a:rPr lang="en-AU" b="1" dirty="0">
                <a:solidFill>
                  <a:srgbClr val="242424"/>
                </a:solidFill>
                <a:latin typeface="Public Sans"/>
              </a:rPr>
              <a:t>Time: </a:t>
            </a:r>
            <a:r>
              <a:rPr lang="en-AU" dirty="0">
                <a:solidFill>
                  <a:srgbClr val="242424"/>
                </a:solidFill>
                <a:latin typeface="Public Sans"/>
              </a:rPr>
              <a:t>30 seconds.</a:t>
            </a:r>
            <a:endParaRPr lang="en-AU" dirty="0">
              <a:solidFill>
                <a:srgbClr val="444444"/>
              </a:solidFill>
              <a:latin typeface="Public Sans"/>
            </a:endParaRPr>
          </a:p>
          <a:p>
            <a:endParaRPr lang="en-AU" b="1" dirty="0">
              <a:solidFill>
                <a:srgbClr val="242424"/>
              </a:solidFill>
              <a:latin typeface="Public Sans"/>
            </a:endParaRPr>
          </a:p>
          <a:p>
            <a:r>
              <a:rPr lang="en-AU" b="1" dirty="0">
                <a:solidFill>
                  <a:srgbClr val="242424"/>
                </a:solidFill>
                <a:latin typeface="Public Sans"/>
              </a:rPr>
              <a:t>Presenter notes:</a:t>
            </a:r>
            <a:endParaRPr lang="en-AU" dirty="0">
              <a:solidFill>
                <a:srgbClr val="444444"/>
              </a:solidFill>
              <a:latin typeface="Public Sans"/>
            </a:endParaRPr>
          </a:p>
          <a:p>
            <a:pPr>
              <a:lnSpc>
                <a:spcPct val="150000"/>
              </a:lnSpc>
              <a:spcAft>
                <a:spcPts val="1200"/>
              </a:spcAft>
            </a:pPr>
            <a:r>
              <a:rPr lang="en-US" dirty="0">
                <a:solidFill>
                  <a:srgbClr val="22272B"/>
                </a:solidFill>
                <a:latin typeface="Public Sans"/>
              </a:rPr>
              <a:t>In this unit, students research Australian and international UNESCO World Heritage Sites. They learn how these sites are identified, protected and preserved and identify sites listed on the danger list. Students explore what practices are being put in place to protect and preserve these sites.</a:t>
            </a:r>
          </a:p>
          <a:p>
            <a:pPr>
              <a:lnSpc>
                <a:spcPct val="150000"/>
              </a:lnSpc>
              <a:spcAft>
                <a:spcPts val="1200"/>
              </a:spcAft>
            </a:pPr>
            <a:endParaRPr lang="en-US" dirty="0">
              <a:solidFill>
                <a:srgbClr val="444444"/>
              </a:solidFill>
            </a:endParaRPr>
          </a:p>
          <a:p>
            <a:pPr>
              <a:lnSpc>
                <a:spcPct val="150000"/>
              </a:lnSpc>
              <a:spcAft>
                <a:spcPts val="1200"/>
              </a:spcAft>
            </a:pPr>
            <a:r>
              <a:rPr lang="en-US" dirty="0">
                <a:solidFill>
                  <a:srgbClr val="000000"/>
                </a:solidFill>
                <a:latin typeface="Public Sans"/>
              </a:rPr>
              <a:t>Lessons also examine how local Aboriginal and Torres Strait Islander Knowledges and Practices impact the management of Australian World Heritage Sites.</a:t>
            </a:r>
            <a:endParaRPr lang="en-US" dirty="0">
              <a:solidFill>
                <a:srgbClr val="444444"/>
              </a:solidFill>
            </a:endParaRPr>
          </a:p>
          <a:p>
            <a:endParaRPr lang="en-US" dirty="0">
              <a:solidFill>
                <a:srgbClr val="444444"/>
              </a:solidFill>
            </a:endParaRPr>
          </a:p>
          <a:p>
            <a:r>
              <a:rPr lang="en-AU" b="1" dirty="0">
                <a:solidFill>
                  <a:srgbClr val="242424"/>
                </a:solidFill>
                <a:latin typeface="Public Sans"/>
              </a:rPr>
              <a:t>[NEXT SLIDE]</a:t>
            </a:r>
            <a:endParaRPr lang="en-US" dirty="0">
              <a:latin typeface="Public Sans"/>
            </a:endParaRPr>
          </a:p>
          <a:p>
            <a:pPr>
              <a:lnSpc>
                <a:spcPct val="150000"/>
              </a:lnSpc>
              <a:spcAft>
                <a:spcPts val="1200"/>
              </a:spcAft>
            </a:pPr>
            <a:endParaRPr lang="en-US" dirty="0">
              <a:solidFill>
                <a:srgbClr val="22272B"/>
              </a:solidFill>
              <a:latin typeface="Public Sans"/>
            </a:endParaRPr>
          </a:p>
          <a:p>
            <a:pPr>
              <a:lnSpc>
                <a:spcPct val="150000"/>
              </a:lnSpc>
              <a:spcAft>
                <a:spcPts val="1200"/>
              </a:spcAft>
            </a:pPr>
            <a:r>
              <a:rPr lang="en-US" dirty="0"/>
              <a:t>Reference:</a:t>
            </a:r>
          </a:p>
          <a:p>
            <a:pPr marL="0" marR="0" lvl="0" indent="0" algn="l" defTabSz="1219170" rtl="0" eaLnBrk="1" fontAlgn="auto" latinLnBrk="0" hangingPunct="1">
              <a:lnSpc>
                <a:spcPct val="150000"/>
              </a:lnSpc>
              <a:spcBef>
                <a:spcPts val="0"/>
              </a:spcBef>
              <a:spcAft>
                <a:spcPts val="1200"/>
              </a:spcAft>
              <a:buClrTx/>
              <a:buSzTx/>
              <a:buFontTx/>
              <a:buNone/>
              <a:tabLst/>
              <a:defRPr/>
            </a:pPr>
            <a:r>
              <a:rPr lang="en-AU" sz="1600" kern="1200" dirty="0">
                <a:solidFill>
                  <a:schemeClr val="tx1"/>
                </a:solidFill>
                <a:effectLst/>
                <a:latin typeface="Public Sans" pitchFamily="2" charset="0"/>
                <a:ea typeface="+mn-ea"/>
                <a:cs typeface="+mn-cs"/>
              </a:rPr>
              <a:t>https://deadlystory.com/page/culture/Life_Lore/Songlines</a:t>
            </a:r>
          </a:p>
          <a:p>
            <a:pPr>
              <a:lnSpc>
                <a:spcPct val="150000"/>
              </a:lnSpc>
              <a:spcAft>
                <a:spcPts val="1200"/>
              </a:spcAft>
            </a:pPr>
            <a:endParaRPr lang="en-US"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40</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2129135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rPr>
              <a:t>41. Purpose: </a:t>
            </a:r>
            <a:r>
              <a:rPr lang="en-AU" dirty="0">
                <a:solidFill>
                  <a:srgbClr val="242424"/>
                </a:solidFill>
              </a:rPr>
              <a:t>To highlight activities within the unit</a:t>
            </a:r>
          </a:p>
          <a:p>
            <a:endParaRPr lang="en-US" dirty="0">
              <a:solidFill>
                <a:srgbClr val="444444"/>
              </a:solidFill>
            </a:endParaRPr>
          </a:p>
          <a:p>
            <a:r>
              <a:rPr lang="en-AU" b="1" dirty="0">
                <a:solidFill>
                  <a:srgbClr val="242424"/>
                </a:solidFill>
              </a:rPr>
              <a:t>Time: </a:t>
            </a:r>
            <a:r>
              <a:rPr lang="en-AU" dirty="0">
                <a:solidFill>
                  <a:srgbClr val="242424"/>
                </a:solidFill>
              </a:rPr>
              <a:t>20 seconds.</a:t>
            </a:r>
            <a:endParaRPr lang="en-AU" dirty="0">
              <a:solidFill>
                <a:srgbClr val="444444"/>
              </a:solidFill>
            </a:endParaRPr>
          </a:p>
          <a:p>
            <a:endParaRPr lang="en-AU" b="1" dirty="0">
              <a:solidFill>
                <a:srgbClr val="242424"/>
              </a:solidFill>
            </a:endParaRPr>
          </a:p>
          <a:p>
            <a:r>
              <a:rPr lang="en-AU" b="1" dirty="0">
                <a:solidFill>
                  <a:srgbClr val="242424"/>
                </a:solidFill>
              </a:rPr>
              <a:t>Presenter notes:</a:t>
            </a:r>
            <a:endParaRPr lang="en-AU" dirty="0">
              <a:solidFill>
                <a:srgbClr val="444444"/>
              </a:solidFill>
            </a:endParaRPr>
          </a:p>
          <a:p>
            <a:r>
              <a:rPr lang="en-US" dirty="0">
                <a:solidFill>
                  <a:srgbClr val="000000"/>
                </a:solidFill>
              </a:rPr>
              <a:t>Students compare sustainable practices used by </a:t>
            </a:r>
            <a:r>
              <a:rPr lang="en-US" dirty="0"/>
              <a:t>Aboriginal and Torres Strait Islander Peoples and international Indigenous Peoples.</a:t>
            </a:r>
            <a:endParaRPr lang="en-US" dirty="0">
              <a:solidFill>
                <a:srgbClr val="444444"/>
              </a:solidFill>
            </a:endParaRPr>
          </a:p>
          <a:p>
            <a:pPr marL="0" marR="0" lvl="0" indent="0" algn="l" defTabSz="1219170" rtl="0" eaLnBrk="1" fontAlgn="auto" latinLnBrk="0" hangingPunct="1">
              <a:lnSpc>
                <a:spcPct val="150000"/>
              </a:lnSpc>
              <a:spcBef>
                <a:spcPts val="0"/>
              </a:spcBef>
              <a:spcAft>
                <a:spcPts val="1200"/>
              </a:spcAft>
              <a:buClrTx/>
              <a:buSzTx/>
              <a:buFontTx/>
              <a:buNone/>
              <a:tabLst/>
              <a:defRPr/>
            </a:pPr>
            <a:r>
              <a:rPr lang="en-US" dirty="0">
                <a:solidFill>
                  <a:srgbClr val="22272B"/>
                </a:solidFill>
              </a:rPr>
              <a:t>Students engage in case studies exploring </a:t>
            </a:r>
            <a:r>
              <a:rPr lang="en-AU" dirty="0">
                <a:solidFill>
                  <a:srgbClr val="22272B"/>
                </a:solidFill>
              </a:rPr>
              <a:t>Brewarrina Fish Traps and North American Indigenous fish traps and weirs as well as Indigenous agricultural practices</a:t>
            </a:r>
            <a:br>
              <a:rPr lang="en-AU" dirty="0">
                <a:solidFill>
                  <a:srgbClr val="22272B"/>
                </a:solidFill>
              </a:rPr>
            </a:br>
            <a:br>
              <a:rPr lang="en-AU" dirty="0">
                <a:solidFill>
                  <a:srgbClr val="22272B"/>
                </a:solidFill>
              </a:rPr>
            </a:br>
            <a:r>
              <a:rPr lang="en-AU" dirty="0"/>
              <a:t>Let's take a look at one Aboriginal agricultural practice that students have the opportunity to explore: the </a:t>
            </a:r>
            <a:r>
              <a:rPr lang="en-AU" dirty="0" err="1"/>
              <a:t>Wamula</a:t>
            </a:r>
            <a:r>
              <a:rPr lang="en-AU" dirty="0"/>
              <a:t> or bush tomato, a favoured bush tucker amongst the Martu Peoples from Western Australia.</a:t>
            </a:r>
          </a:p>
          <a:p>
            <a:pPr marL="0" marR="0" lvl="0" indent="0" algn="l" defTabSz="1219170" rtl="0" eaLnBrk="1" fontAlgn="auto" latinLnBrk="0" hangingPunct="1">
              <a:lnSpc>
                <a:spcPct val="150000"/>
              </a:lnSpc>
              <a:spcBef>
                <a:spcPts val="0"/>
              </a:spcBef>
              <a:spcAft>
                <a:spcPts val="1200"/>
              </a:spcAft>
              <a:buClrTx/>
              <a:buSzTx/>
              <a:buFontTx/>
              <a:buNone/>
              <a:tabLst/>
              <a:defRPr/>
            </a:pPr>
            <a:br>
              <a:rPr lang="en-US" dirty="0"/>
            </a:br>
            <a:r>
              <a:rPr lang="en-US" dirty="0"/>
              <a:t>https://www.youtube.com/watch?v=IEBezHmsRRo&amp;t=6m7s</a:t>
            </a:r>
            <a:br>
              <a:rPr lang="en-US" dirty="0"/>
            </a:br>
            <a:br>
              <a:rPr lang="en-US" dirty="0"/>
            </a:br>
            <a:r>
              <a:rPr lang="en-US" b="1" dirty="0"/>
              <a:t>only play </a:t>
            </a:r>
            <a:r>
              <a:rPr lang="en-US" dirty="0"/>
              <a:t>6:07 - 7</a:t>
            </a:r>
            <a:r>
              <a:rPr lang="en-AU" dirty="0"/>
              <a:t>:40. </a:t>
            </a:r>
            <a:endParaRPr lang="en-US" dirty="0"/>
          </a:p>
          <a:p>
            <a:endParaRPr lang="en-US" dirty="0">
              <a:solidFill>
                <a:srgbClr val="444444"/>
              </a:solidFill>
            </a:endParaRPr>
          </a:p>
          <a:p>
            <a:r>
              <a:rPr lang="en-AU" b="1" dirty="0">
                <a:solidFill>
                  <a:srgbClr val="242424"/>
                </a:solidFill>
              </a:rPr>
              <a:t>[NEXT SLIDE]</a:t>
            </a:r>
            <a:endParaRPr lang="en-US" dirty="0">
              <a:solidFill>
                <a:srgbClr val="22272B"/>
              </a:solidFill>
            </a:endParaRPr>
          </a:p>
          <a:p>
            <a:endParaRPr lang="en-US" dirty="0"/>
          </a:p>
          <a:p>
            <a:r>
              <a:rPr lang="en-US" dirty="0"/>
              <a:t>***********</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1686909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solidFill>
                  <a:srgbClr val="242424"/>
                </a:solidFill>
              </a:rPr>
              <a:t>42. Purpose: </a:t>
            </a:r>
            <a:r>
              <a:rPr lang="en-AU" dirty="0">
                <a:solidFill>
                  <a:srgbClr val="242424"/>
                </a:solidFill>
              </a:rPr>
              <a:t>To highlight activities within the unit</a:t>
            </a:r>
          </a:p>
          <a:p>
            <a:endParaRPr lang="en-US" dirty="0">
              <a:solidFill>
                <a:srgbClr val="444444"/>
              </a:solidFill>
            </a:endParaRPr>
          </a:p>
          <a:p>
            <a:r>
              <a:rPr lang="en-AU" b="1" dirty="0">
                <a:solidFill>
                  <a:srgbClr val="242424"/>
                </a:solidFill>
              </a:rPr>
              <a:t>Time: </a:t>
            </a:r>
            <a:r>
              <a:rPr lang="en-AU" dirty="0">
                <a:solidFill>
                  <a:srgbClr val="242424"/>
                </a:solidFill>
              </a:rPr>
              <a:t>20 seconds.</a:t>
            </a:r>
            <a:endParaRPr lang="en-AU" dirty="0">
              <a:solidFill>
                <a:srgbClr val="444444"/>
              </a:solidFill>
            </a:endParaRPr>
          </a:p>
          <a:p>
            <a:endParaRPr lang="en-AU" b="1" dirty="0">
              <a:solidFill>
                <a:srgbClr val="242424"/>
              </a:solidFill>
            </a:endParaRPr>
          </a:p>
          <a:p>
            <a:r>
              <a:rPr lang="en-AU" b="1" dirty="0">
                <a:solidFill>
                  <a:srgbClr val="242424"/>
                </a:solidFill>
              </a:rPr>
              <a:t>Presenter notes:</a:t>
            </a:r>
            <a:endParaRPr lang="en-AU" dirty="0">
              <a:solidFill>
                <a:srgbClr val="444444"/>
              </a:solidFill>
            </a:endParaRPr>
          </a:p>
          <a:p>
            <a:r>
              <a:rPr lang="en-US" dirty="0"/>
              <a:t>Towards the end of the unit, students explore modelled case studies which identify ways small actions can be implemented to support global sustainability. </a:t>
            </a:r>
            <a:endParaRPr lang="en-US" dirty="0">
              <a:solidFill>
                <a:srgbClr val="444444"/>
              </a:solidFill>
            </a:endParaRPr>
          </a:p>
          <a:p>
            <a:r>
              <a:rPr lang="en-US" dirty="0">
                <a:solidFill>
                  <a:srgbClr val="000000"/>
                </a:solidFill>
              </a:rPr>
              <a:t>Students have the opportunity to identify an environmental issue and design an action plan that they can put in place to manage or protect the environment.</a:t>
            </a:r>
            <a:endParaRPr lang="en-US" dirty="0"/>
          </a:p>
          <a:p>
            <a:endParaRPr lang="en-US" dirty="0">
              <a:solidFill>
                <a:srgbClr val="444444"/>
              </a:solidFill>
            </a:endParaRPr>
          </a:p>
          <a:p>
            <a:r>
              <a:rPr lang="en-AU" b="1" dirty="0">
                <a:solidFill>
                  <a:srgbClr val="242424"/>
                </a:solidFill>
              </a:rPr>
              <a:t>[NEXT SLIDE]</a:t>
            </a:r>
            <a:endParaRPr lang="en-US" dirty="0">
              <a:ea typeface="Calibri"/>
              <a:cs typeface="Calibri"/>
            </a:endParaRPr>
          </a:p>
          <a:p>
            <a:endParaRPr lang="en-US" dirty="0">
              <a:ea typeface="Calibri"/>
              <a:cs typeface="Calibri"/>
            </a:endParaRPr>
          </a:p>
          <a:p>
            <a:r>
              <a:rPr lang="en-US" dirty="0">
                <a:ea typeface="Calibri"/>
                <a:cs typeface="Calibri"/>
              </a:rPr>
              <a:t>(HSIE TOTAL STAGE 3 = 9 minutes) 7 mins 50 without 2</a:t>
            </a:r>
            <a:r>
              <a:rPr lang="en-US" baseline="30000" dirty="0">
                <a:ea typeface="Calibri"/>
                <a:cs typeface="Calibri"/>
              </a:rPr>
              <a:t>nd</a:t>
            </a:r>
            <a:r>
              <a:rPr lang="en-US" dirty="0">
                <a:ea typeface="Calibri"/>
                <a:cs typeface="Calibri"/>
              </a:rPr>
              <a:t> video</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42</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1720716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43. Purpose: </a:t>
            </a:r>
            <a:r>
              <a:rPr lang="en-AU" dirty="0"/>
              <a:t>To reflect on the units presented and take notes. </a:t>
            </a:r>
          </a:p>
          <a:p>
            <a:endParaRPr lang="en-AU" dirty="0"/>
          </a:p>
          <a:p>
            <a:r>
              <a:rPr lang="en-AU" b="1" dirty="0"/>
              <a:t>Time: </a:t>
            </a:r>
            <a:r>
              <a:rPr lang="en-AU" dirty="0"/>
              <a:t>5 minutes</a:t>
            </a:r>
          </a:p>
          <a:p>
            <a:endParaRPr lang="en-AU" dirty="0"/>
          </a:p>
          <a:p>
            <a:r>
              <a:rPr lang="en-AU" b="1" dirty="0"/>
              <a:t>Presenter notes: </a:t>
            </a:r>
          </a:p>
          <a:p>
            <a:r>
              <a:rPr lang="en-AU" b="0" dirty="0"/>
              <a:t>We would like to give you some time now to reflect on what you have seen, make some notes and start to think about what this could look like in your school context. </a:t>
            </a:r>
          </a:p>
          <a:p>
            <a:endParaRPr lang="en-AU" b="0" dirty="0"/>
          </a:p>
          <a:p>
            <a:r>
              <a:rPr lang="en-AU" b="0" dirty="0"/>
              <a:t>In your participant workbook you will find the reflection section and a heading for each Key Learning Area. </a:t>
            </a:r>
          </a:p>
          <a:p>
            <a:endParaRPr lang="en-AU" b="0" dirty="0"/>
          </a:p>
          <a:p>
            <a:r>
              <a:rPr lang="en-AU" dirty="0"/>
              <a:t>You will have 5minutes to add some notes.</a:t>
            </a:r>
          </a:p>
          <a:p>
            <a:endParaRPr lang="en-AU" dirty="0"/>
          </a:p>
          <a:p>
            <a:r>
              <a:rPr lang="en-AU" b="0" i="1" dirty="0"/>
              <a:t>Pause 5 minutes</a:t>
            </a:r>
          </a:p>
          <a:p>
            <a:endParaRPr lang="en-AU" dirty="0"/>
          </a:p>
          <a:p>
            <a:r>
              <a:rPr lang="en-AU" dirty="0"/>
              <a:t>We will be referring to this activity again after each Key Learning Area unit walkthrough. </a:t>
            </a:r>
          </a:p>
          <a:p>
            <a:endParaRPr lang="en-AU" dirty="0"/>
          </a:p>
          <a:p>
            <a:r>
              <a:rPr lang="en-AU"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43</a:t>
            </a:fld>
            <a:endParaRPr lang="en-AU"/>
          </a:p>
        </p:txBody>
      </p:sp>
    </p:spTree>
    <p:extLst>
      <p:ext uri="{BB962C8B-B14F-4D97-AF65-F5344CB8AC3E}">
        <p14:creationId xmlns:p14="http://schemas.microsoft.com/office/powerpoint/2010/main" val="134158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t>44. Purpose:</a:t>
            </a:r>
            <a:r>
              <a:rPr lang="en-AU" sz="1200" dirty="0"/>
              <a:t> Divider slide to introduce Science and technology Stage 3 Unit 1</a:t>
            </a:r>
          </a:p>
          <a:p>
            <a:endParaRPr lang="en-AU" sz="1200" dirty="0"/>
          </a:p>
          <a:p>
            <a:r>
              <a:rPr lang="en-AU" sz="1200" b="1" dirty="0"/>
              <a:t>Time: </a:t>
            </a:r>
            <a:r>
              <a:rPr lang="en-AU" sz="1200" b="0" dirty="0"/>
              <a:t>20 seconds</a:t>
            </a:r>
          </a:p>
          <a:p>
            <a:endParaRPr lang="en-AU" sz="1200" dirty="0"/>
          </a:p>
          <a:p>
            <a:r>
              <a:rPr lang="en-AU" sz="1200" b="1" dirty="0"/>
              <a:t>Presenter notes:</a:t>
            </a:r>
          </a:p>
          <a:p>
            <a:r>
              <a:rPr lang="en-AU" sz="1200" dirty="0"/>
              <a:t>There are a total of </a:t>
            </a:r>
            <a:r>
              <a:rPr lang="en-AU" sz="1200" b="0" dirty="0"/>
              <a:t>8 Science and technology units in </a:t>
            </a:r>
            <a:r>
              <a:rPr lang="en-AU" sz="1200" dirty="0"/>
              <a:t>development for Stage 3. </a:t>
            </a:r>
          </a:p>
          <a:p>
            <a:endParaRPr lang="en-AU" sz="1200" dirty="0"/>
          </a:p>
          <a:p>
            <a:r>
              <a:rPr lang="en-AU" sz="1200" dirty="0"/>
              <a:t>Each unit represents the content that students are required to learn within a term, as scoped in the Science and technology K-6 scope and sequence which is aligned to the NESA sample whole school curriculum plan.</a:t>
            </a:r>
          </a:p>
          <a:p>
            <a:endParaRPr lang="en-AU" sz="1200" dirty="0"/>
          </a:p>
          <a:p>
            <a:r>
              <a:rPr lang="en-AU" sz="1200" dirty="0"/>
              <a:t>Today we will explore 2 of our Stage 3 units, Unit 1 and Unit 5.</a:t>
            </a:r>
          </a:p>
          <a:p>
            <a:endParaRPr lang="en-AU" sz="1200" dirty="0"/>
          </a:p>
          <a:p>
            <a:r>
              <a:rPr lang="en-AU" sz="1200"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44</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1133468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E6E2F-6469-B24F-00E1-E8FD915CD6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9ADA80-9C84-08B3-70BF-EBEB5C91E6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37179D-8312-999D-C0EE-64DFF244CDCC}"/>
              </a:ext>
            </a:extLst>
          </p:cNvPr>
          <p:cNvSpPr>
            <a:spLocks noGrp="1"/>
          </p:cNvSpPr>
          <p:nvPr>
            <p:ph type="body" idx="1"/>
          </p:nvPr>
        </p:nvSpPr>
        <p:spPr/>
        <p:txBody>
          <a:bodyPr/>
          <a:lstStyle/>
          <a:p>
            <a:r>
              <a:rPr lang="en-AU" b="1" dirty="0">
                <a:solidFill>
                  <a:srgbClr val="242424"/>
                </a:solidFill>
              </a:rPr>
              <a:t>45. Purpose: </a:t>
            </a:r>
            <a:r>
              <a:rPr lang="en-AU" dirty="0">
                <a:solidFill>
                  <a:srgbClr val="242424"/>
                </a:solidFill>
              </a:rPr>
              <a:t>To provide an overview of the unit</a:t>
            </a:r>
          </a:p>
          <a:p>
            <a:endParaRPr lang="en-US" dirty="0"/>
          </a:p>
          <a:p>
            <a:r>
              <a:rPr lang="en-AU" b="1" dirty="0">
                <a:solidFill>
                  <a:srgbClr val="242424"/>
                </a:solidFill>
              </a:rPr>
              <a:t>Time: </a:t>
            </a:r>
            <a:r>
              <a:rPr lang="en-AU" b="0" dirty="0">
                <a:solidFill>
                  <a:srgbClr val="242424"/>
                </a:solidFill>
              </a:rPr>
              <a:t>20 seconds</a:t>
            </a:r>
          </a:p>
          <a:p>
            <a:endParaRPr lang="en-AU" dirty="0">
              <a:solidFill>
                <a:srgbClr val="242424"/>
              </a:solidFill>
            </a:endParaRPr>
          </a:p>
          <a:p>
            <a:r>
              <a:rPr lang="en-AU" b="1" dirty="0">
                <a:solidFill>
                  <a:srgbClr val="242424"/>
                </a:solidFill>
              </a:rPr>
              <a:t>Presenter notes:</a:t>
            </a:r>
          </a:p>
          <a:p>
            <a:pPr>
              <a:lnSpc>
                <a:spcPct val="150000"/>
              </a:lnSpc>
            </a:pPr>
            <a:r>
              <a:rPr lang="en-GB" sz="1600" b="0" kern="1200" dirty="0">
                <a:solidFill>
                  <a:schemeClr val="tx1"/>
                </a:solidFill>
                <a:effectLst/>
              </a:rPr>
              <a:t>Science and Technology Unit 1 allows students to</a:t>
            </a:r>
            <a:r>
              <a:rPr lang="en-GB" dirty="0"/>
              <a:t>:</a:t>
            </a:r>
            <a:endParaRPr lang="en-GB" sz="1600" b="0" kern="1200" dirty="0">
              <a:solidFill>
                <a:schemeClr val="tx1"/>
              </a:solidFill>
              <a:effectLst/>
            </a:endParaRPr>
          </a:p>
          <a:p>
            <a:pPr>
              <a:lnSpc>
                <a:spcPct val="150000"/>
              </a:lnSpc>
            </a:pPr>
            <a:endParaRPr lang="en-GB" dirty="0"/>
          </a:p>
          <a:p>
            <a:pPr>
              <a:lnSpc>
                <a:spcPct val="150000"/>
              </a:lnSpc>
            </a:pPr>
            <a:r>
              <a:rPr lang="en-GB" sz="1600" b="0" kern="1200" dirty="0">
                <a:solidFill>
                  <a:schemeClr val="tx1"/>
                </a:solidFill>
                <a:effectLst/>
              </a:rPr>
              <a:t>- explore technologies for collecting weather data</a:t>
            </a:r>
            <a:endParaRPr lang="en-AU" sz="1600" b="1" kern="1200" dirty="0">
              <a:solidFill>
                <a:schemeClr val="tx1"/>
              </a:solidFill>
              <a:effectLst/>
            </a:endParaRPr>
          </a:p>
          <a:p>
            <a:pPr>
              <a:lnSpc>
                <a:spcPct val="150000"/>
              </a:lnSpc>
            </a:pPr>
            <a:endParaRPr lang="en-GB" dirty="0"/>
          </a:p>
          <a:p>
            <a:pPr>
              <a:lnSpc>
                <a:spcPct val="150000"/>
              </a:lnSpc>
            </a:pPr>
            <a:r>
              <a:rPr lang="en-GB" sz="1600" b="0" kern="1200" dirty="0">
                <a:solidFill>
                  <a:schemeClr val="tx1"/>
                </a:solidFill>
                <a:effectLst/>
              </a:rPr>
              <a:t>- distinguish between climate and weather</a:t>
            </a:r>
            <a:endParaRPr lang="en-AU" sz="1600" b="1" kern="1200" dirty="0">
              <a:solidFill>
                <a:schemeClr val="tx1"/>
              </a:solidFill>
              <a:effectLst/>
            </a:endParaRPr>
          </a:p>
          <a:p>
            <a:pPr>
              <a:lnSpc>
                <a:spcPct val="150000"/>
              </a:lnSpc>
            </a:pPr>
            <a:endParaRPr lang="en-GB" dirty="0"/>
          </a:p>
          <a:p>
            <a:pPr>
              <a:lnSpc>
                <a:spcPct val="150000"/>
              </a:lnSpc>
            </a:pPr>
            <a:r>
              <a:rPr lang="en-GB" sz="1600" b="0" kern="1200" dirty="0">
                <a:solidFill>
                  <a:schemeClr val="tx1"/>
                </a:solidFill>
                <a:effectLst/>
              </a:rPr>
              <a:t>- and </a:t>
            </a:r>
            <a:r>
              <a:rPr lang="en-AU" sz="1600" b="1" kern="1200" dirty="0">
                <a:solidFill>
                  <a:schemeClr val="tx1"/>
                </a:solidFill>
                <a:effectLst/>
              </a:rPr>
              <a:t>investigate how</a:t>
            </a:r>
            <a:r>
              <a:rPr lang="en-GB" sz="1600" b="0" kern="1200" dirty="0">
                <a:solidFill>
                  <a:schemeClr val="tx1"/>
                </a:solidFill>
                <a:effectLst/>
              </a:rPr>
              <a:t> natural events </a:t>
            </a:r>
            <a:r>
              <a:rPr lang="en-AU" sz="1600" b="1" kern="1200" dirty="0">
                <a:solidFill>
                  <a:schemeClr val="tx1"/>
                </a:solidFill>
                <a:effectLst/>
              </a:rPr>
              <a:t>or</a:t>
            </a:r>
            <a:r>
              <a:rPr lang="en-GB" sz="1600" b="0" kern="1200" dirty="0">
                <a:solidFill>
                  <a:schemeClr val="tx1"/>
                </a:solidFill>
                <a:effectLst/>
              </a:rPr>
              <a:t> human activities </a:t>
            </a:r>
            <a:r>
              <a:rPr lang="en-AU" sz="1600" b="1" kern="1200" dirty="0">
                <a:solidFill>
                  <a:schemeClr val="tx1"/>
                </a:solidFill>
                <a:effectLst/>
              </a:rPr>
              <a:t>influence</a:t>
            </a:r>
            <a:r>
              <a:rPr lang="en-GB" sz="1600" b="0" kern="1200" dirty="0">
                <a:solidFill>
                  <a:schemeClr val="tx1"/>
                </a:solidFill>
                <a:effectLst/>
              </a:rPr>
              <a:t> the atmosphere</a:t>
            </a:r>
            <a:r>
              <a:rPr lang="en-AU" sz="1600" b="1" kern="1200" dirty="0">
                <a:solidFill>
                  <a:schemeClr val="tx1"/>
                </a:solidFill>
                <a:effectLst/>
              </a:rPr>
              <a:t>.</a:t>
            </a:r>
          </a:p>
          <a:p>
            <a:endParaRPr lang="en-AU" dirty="0">
              <a:solidFill>
                <a:srgbClr val="242424"/>
              </a:solidFill>
            </a:endParaRPr>
          </a:p>
          <a:p>
            <a:r>
              <a:rPr lang="en-AU" b="1" dirty="0">
                <a:solidFill>
                  <a:srgbClr val="242424"/>
                </a:solidFill>
              </a:rPr>
              <a:t>[NEXT SLIDE]</a:t>
            </a:r>
          </a:p>
          <a:p>
            <a:endParaRPr lang="en-AU" b="1" dirty="0">
              <a:solidFill>
                <a:srgbClr val="242424"/>
              </a:solidFill>
            </a:endParaRPr>
          </a:p>
          <a:p>
            <a:r>
              <a:rPr lang="en-AU" b="0" dirty="0">
                <a:solidFill>
                  <a:srgbClr val="242424"/>
                </a:solidFill>
              </a:rPr>
              <a:t>Image reference: CANVA</a:t>
            </a:r>
            <a:endParaRPr lang="en-AU" b="0" dirty="0"/>
          </a:p>
        </p:txBody>
      </p:sp>
      <p:sp>
        <p:nvSpPr>
          <p:cNvPr id="4" name="Slide Number Placeholder 3">
            <a:extLst>
              <a:ext uri="{FF2B5EF4-FFF2-40B4-BE49-F238E27FC236}">
                <a16:creationId xmlns:a16="http://schemas.microsoft.com/office/drawing/2014/main" id="{3C642CAA-AB29-81B9-C742-3FB789345959}"/>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45</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9208279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7B6C7-90EB-9049-AA57-3C8117A442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6FDF4F-21D6-D45F-D4B0-A5D12A2EAA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439EC6-738D-B8D3-D0E2-0AF3D2D7D1AB}"/>
              </a:ext>
            </a:extLst>
          </p:cNvPr>
          <p:cNvSpPr>
            <a:spLocks noGrp="1"/>
          </p:cNvSpPr>
          <p:nvPr>
            <p:ph type="body" idx="1"/>
          </p:nvPr>
        </p:nvSpPr>
        <p:spPr/>
        <p:txBody>
          <a:bodyPr/>
          <a:lstStyle/>
          <a:p>
            <a:r>
              <a:rPr lang="en-AU" sz="1200" b="1" dirty="0">
                <a:solidFill>
                  <a:srgbClr val="242424"/>
                </a:solidFill>
                <a:latin typeface="Public Sans"/>
              </a:rPr>
              <a:t>46. Purpose: </a:t>
            </a:r>
            <a:r>
              <a:rPr lang="en-AU" sz="1200" b="0" dirty="0">
                <a:solidFill>
                  <a:srgbClr val="242424"/>
                </a:solidFill>
                <a:latin typeface="Public Sans"/>
              </a:rPr>
              <a:t>To</a:t>
            </a:r>
            <a:r>
              <a:rPr lang="en-AU" sz="1200" dirty="0">
                <a:solidFill>
                  <a:srgbClr val="242424"/>
                </a:solidFill>
                <a:latin typeface="Public Sans"/>
              </a:rPr>
              <a:t> outline the outcomes and content in the unit.</a:t>
            </a:r>
          </a:p>
          <a:p>
            <a:endParaRPr lang="en-US" sz="1200" dirty="0">
              <a:solidFill>
                <a:srgbClr val="444444"/>
              </a:solidFill>
              <a:latin typeface="Public Sans" pitchFamily="2" charset="0"/>
            </a:endParaRPr>
          </a:p>
          <a:p>
            <a:r>
              <a:rPr lang="en-AU" sz="1200" b="1" dirty="0">
                <a:solidFill>
                  <a:srgbClr val="242424"/>
                </a:solidFill>
                <a:latin typeface="Public Sans"/>
              </a:rPr>
              <a:t>Time: </a:t>
            </a:r>
            <a:r>
              <a:rPr lang="en-AU" sz="1200" b="0" dirty="0">
                <a:solidFill>
                  <a:srgbClr val="242424"/>
                </a:solidFill>
                <a:latin typeface="Public Sans"/>
              </a:rPr>
              <a:t>30 seconds</a:t>
            </a:r>
            <a:endParaRPr lang="en-AU" sz="1200" dirty="0">
              <a:solidFill>
                <a:srgbClr val="242424"/>
              </a:solidFill>
              <a:latin typeface="Public Sans"/>
            </a:endParaRPr>
          </a:p>
          <a:p>
            <a:endParaRPr lang="en-US" sz="1200" dirty="0">
              <a:solidFill>
                <a:srgbClr val="444444"/>
              </a:solidFill>
              <a:latin typeface="Public Sans" pitchFamily="2" charset="0"/>
            </a:endParaRPr>
          </a:p>
          <a:p>
            <a:r>
              <a:rPr lang="en-AU" sz="1200" b="1" dirty="0">
                <a:solidFill>
                  <a:srgbClr val="242424"/>
                </a:solidFill>
                <a:latin typeface="Public Sans"/>
              </a:rPr>
              <a:t>Presenter notes:</a:t>
            </a:r>
          </a:p>
          <a:p>
            <a:r>
              <a:rPr lang="en-GB" sz="1200" kern="1200" dirty="0">
                <a:solidFill>
                  <a:schemeClr val="tx1"/>
                </a:solidFill>
                <a:effectLst/>
                <a:latin typeface="Public Sans"/>
              </a:rPr>
              <a:t>The focus area for Unit 1 is:</a:t>
            </a:r>
            <a:endParaRPr lang="en-AU" sz="1200" kern="1200" dirty="0">
              <a:solidFill>
                <a:schemeClr val="tx1"/>
              </a:solidFill>
              <a:effectLst/>
              <a:latin typeface="Public Sans"/>
            </a:endParaRPr>
          </a:p>
          <a:p>
            <a:r>
              <a:rPr lang="en-GB" sz="1200" kern="1200" dirty="0">
                <a:solidFill>
                  <a:schemeClr val="tx1"/>
                </a:solidFill>
                <a:effectLst/>
                <a:latin typeface="Public Sans"/>
              </a:rPr>
              <a:t> </a:t>
            </a:r>
            <a:endParaRPr lang="en-AU" sz="1200" kern="1200" dirty="0">
              <a:solidFill>
                <a:schemeClr val="tx1"/>
              </a:solidFill>
              <a:effectLst/>
              <a:highlight>
                <a:srgbClr val="FFFF00"/>
              </a:highlight>
              <a:latin typeface="Public Sans"/>
            </a:endParaRPr>
          </a:p>
          <a:p>
            <a:r>
              <a:rPr lang="en-AU" sz="1200" b="1" kern="1200" dirty="0">
                <a:solidFill>
                  <a:schemeClr val="tx1"/>
                </a:solidFill>
                <a:effectLst/>
                <a:latin typeface="Public Sans"/>
              </a:rPr>
              <a:t>Knowledge of our world and beyond inspires sustainable solutions.</a:t>
            </a:r>
          </a:p>
          <a:p>
            <a:endParaRPr lang="en-AU" sz="1200" b="1" kern="1200" dirty="0">
              <a:solidFill>
                <a:schemeClr val="tx1"/>
              </a:solidFill>
              <a:effectLst/>
              <a:latin typeface="Public Sans" pitchFamily="2" charset="0"/>
            </a:endParaRPr>
          </a:p>
          <a:p>
            <a:r>
              <a:rPr lang="en-GB" sz="1200" kern="1200" dirty="0">
                <a:solidFill>
                  <a:schemeClr val="tx1"/>
                </a:solidFill>
                <a:effectLst/>
                <a:latin typeface="Public Sans"/>
              </a:rPr>
              <a:t>Within this focus area students use evidence to explain how scientific knowledge can be used to develop sustainable practices, pose questions to gather data and interpret that data to support explanations and arguments.</a:t>
            </a:r>
          </a:p>
          <a:p>
            <a:endParaRPr lang="en-GB" sz="1200" kern="1200" dirty="0">
              <a:solidFill>
                <a:schemeClr val="tx1"/>
              </a:solidFill>
              <a:effectLst/>
              <a:latin typeface="Public Sans" pitchFamily="2" charset="0"/>
            </a:endParaRPr>
          </a:p>
          <a:p>
            <a:r>
              <a:rPr lang="en-GB" sz="1200" kern="1200" dirty="0">
                <a:solidFill>
                  <a:schemeClr val="tx1"/>
                </a:solidFill>
                <a:effectLst/>
                <a:latin typeface="Public Sans"/>
              </a:rPr>
              <a:t>Further to this are 2 additional focus areas that are addressed in this unit, Design and digital technologies engineer sustainable solutions, and creating written texts in science and technology.</a:t>
            </a:r>
          </a:p>
          <a:p>
            <a:endParaRPr lang="en-US" sz="1200" dirty="0">
              <a:latin typeface="Public Sans" pitchFamily="2" charset="0"/>
              <a:ea typeface="Calibri"/>
              <a:cs typeface="Calibri"/>
            </a:endParaRPr>
          </a:p>
          <a:p>
            <a:r>
              <a:rPr lang="en-AU" sz="1200" b="1" dirty="0">
                <a:solidFill>
                  <a:srgbClr val="242424"/>
                </a:solidFill>
                <a:latin typeface="Public Sans"/>
              </a:rPr>
              <a:t>[NEXT SLIDE]</a:t>
            </a:r>
            <a:endParaRPr lang="en-US" sz="1200" dirty="0">
              <a:latin typeface="Public Sans"/>
            </a:endParaRPr>
          </a:p>
        </p:txBody>
      </p:sp>
      <p:sp>
        <p:nvSpPr>
          <p:cNvPr id="4" name="Slide Number Placeholder 3">
            <a:extLst>
              <a:ext uri="{FF2B5EF4-FFF2-40B4-BE49-F238E27FC236}">
                <a16:creationId xmlns:a16="http://schemas.microsoft.com/office/drawing/2014/main" id="{46A0E129-8402-2760-7474-ED7D6AFBF2AD}"/>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46</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18628416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A7ED0-D4DD-1E1D-11F6-C70498C097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7E044B-0793-E771-5039-E5F233195A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D5CBB8-157A-09FB-211B-0E11DF43CA5D}"/>
              </a:ext>
            </a:extLst>
          </p:cNvPr>
          <p:cNvSpPr>
            <a:spLocks noGrp="1"/>
          </p:cNvSpPr>
          <p:nvPr>
            <p:ph type="body" idx="1"/>
          </p:nvPr>
        </p:nvSpPr>
        <p:spPr/>
        <p:txBody>
          <a:bodyPr/>
          <a:lstStyle/>
          <a:p>
            <a:r>
              <a:rPr lang="en-AU" sz="1200" b="1" dirty="0">
                <a:solidFill>
                  <a:srgbClr val="242424"/>
                </a:solidFill>
                <a:latin typeface="Public Sans"/>
              </a:rPr>
              <a:t>47. Purpose: </a:t>
            </a:r>
            <a:r>
              <a:rPr lang="en-AU" sz="1200" b="0" dirty="0">
                <a:solidFill>
                  <a:srgbClr val="242424"/>
                </a:solidFill>
                <a:latin typeface="Public Sans"/>
              </a:rPr>
              <a:t>To</a:t>
            </a:r>
            <a:r>
              <a:rPr lang="en-AU" sz="1200" dirty="0">
                <a:solidFill>
                  <a:srgbClr val="242424"/>
                </a:solidFill>
                <a:latin typeface="Public Sans"/>
              </a:rPr>
              <a:t> outline the outcomes and content in the unit.</a:t>
            </a:r>
          </a:p>
          <a:p>
            <a:endParaRPr lang="en-US" sz="1200" dirty="0">
              <a:solidFill>
                <a:srgbClr val="444444"/>
              </a:solidFill>
              <a:latin typeface="Public Sans" pitchFamily="2" charset="0"/>
            </a:endParaRPr>
          </a:p>
          <a:p>
            <a:r>
              <a:rPr lang="en-AU" sz="1200" b="1" dirty="0">
                <a:solidFill>
                  <a:srgbClr val="242424"/>
                </a:solidFill>
                <a:latin typeface="Public Sans"/>
              </a:rPr>
              <a:t>Time: </a:t>
            </a:r>
            <a:r>
              <a:rPr lang="en-AU" sz="1200" b="0" dirty="0">
                <a:solidFill>
                  <a:srgbClr val="242424"/>
                </a:solidFill>
                <a:latin typeface="Public Sans"/>
              </a:rPr>
              <a:t>30 seconds</a:t>
            </a:r>
            <a:endParaRPr lang="en-AU" sz="1200" dirty="0">
              <a:solidFill>
                <a:srgbClr val="242424"/>
              </a:solidFill>
              <a:latin typeface="Public Sans"/>
            </a:endParaRPr>
          </a:p>
          <a:p>
            <a:endParaRPr lang="en-US" sz="1200" dirty="0">
              <a:solidFill>
                <a:srgbClr val="444444"/>
              </a:solidFill>
              <a:latin typeface="Public Sans" pitchFamily="2" charset="0"/>
            </a:endParaRPr>
          </a:p>
          <a:p>
            <a:r>
              <a:rPr lang="en-AU" sz="1200" b="1" dirty="0">
                <a:solidFill>
                  <a:srgbClr val="242424"/>
                </a:solidFill>
                <a:latin typeface="Public Sans"/>
              </a:rPr>
              <a:t>Presenter notes:</a:t>
            </a:r>
          </a:p>
          <a:p>
            <a:r>
              <a:rPr lang="en-AU" sz="1200" kern="1200" dirty="0">
                <a:solidFill>
                  <a:schemeClr val="tx1"/>
                </a:solidFill>
                <a:effectLst/>
                <a:latin typeface="Public Sans"/>
              </a:rPr>
              <a:t>Within this science focus area sits the content group:</a:t>
            </a:r>
          </a:p>
          <a:p>
            <a:r>
              <a:rPr lang="en-GB" sz="1200" kern="1200" dirty="0">
                <a:solidFill>
                  <a:schemeClr val="tx1"/>
                </a:solidFill>
                <a:effectLst/>
                <a:latin typeface="Public Sans"/>
              </a:rPr>
              <a:t> </a:t>
            </a:r>
            <a:endParaRPr lang="en-AU" sz="1200" kern="1200" dirty="0">
              <a:solidFill>
                <a:schemeClr val="tx1"/>
              </a:solidFill>
              <a:effectLst/>
              <a:highlight>
                <a:srgbClr val="FFFF00"/>
              </a:highlight>
              <a:latin typeface="Public Sans"/>
            </a:endParaRPr>
          </a:p>
          <a:p>
            <a:r>
              <a:rPr lang="en-GB" sz="1200" b="1" kern="1200" dirty="0">
                <a:solidFill>
                  <a:schemeClr val="tx1"/>
                </a:solidFill>
                <a:effectLst/>
                <a:latin typeface="Public Sans"/>
              </a:rPr>
              <a:t>Earth's climate is affected by natural and human activities</a:t>
            </a:r>
            <a:endParaRPr lang="en-AU" sz="1200" b="1" kern="1200" dirty="0">
              <a:solidFill>
                <a:schemeClr val="tx1"/>
              </a:solidFill>
              <a:effectLst/>
              <a:latin typeface="Public Sans"/>
            </a:endParaRPr>
          </a:p>
          <a:p>
            <a:r>
              <a:rPr lang="en-GB" sz="1200" kern="1200" dirty="0">
                <a:solidFill>
                  <a:schemeClr val="tx1"/>
                </a:solidFill>
                <a:effectLst/>
                <a:latin typeface="Public Sans"/>
              </a:rPr>
              <a:t> </a:t>
            </a:r>
          </a:p>
          <a:p>
            <a:r>
              <a:rPr lang="en-AU" sz="1200" kern="1200" dirty="0">
                <a:solidFill>
                  <a:schemeClr val="tx1"/>
                </a:solidFill>
                <a:effectLst/>
                <a:latin typeface="Public Sans" pitchFamily="2" charset="0"/>
                <a:ea typeface="+mn-ea"/>
                <a:cs typeface="+mn-cs"/>
              </a:rPr>
              <a:t>I will pause for you to read the on-screen content.</a:t>
            </a:r>
          </a:p>
          <a:p>
            <a:pPr marL="0" indent="0">
              <a:buFont typeface="Arial"/>
              <a:buNone/>
            </a:pPr>
            <a:endParaRPr lang="en-US" sz="1200" dirty="0">
              <a:latin typeface="Public Sans" pitchFamily="2" charset="0"/>
              <a:ea typeface="Calibri"/>
              <a:cs typeface="Calibri"/>
            </a:endParaRPr>
          </a:p>
          <a:p>
            <a:r>
              <a:rPr lang="en-US" sz="1200" i="1" dirty="0">
                <a:solidFill>
                  <a:srgbClr val="000000"/>
                </a:solidFill>
                <a:latin typeface="Public Sans"/>
                <a:ea typeface="Calibri"/>
                <a:cs typeface="Calibri"/>
              </a:rPr>
              <a:t>Pause for 10 seconds</a:t>
            </a:r>
          </a:p>
          <a:p>
            <a:endParaRPr lang="en-US" sz="1200" dirty="0">
              <a:solidFill>
                <a:srgbClr val="000000"/>
              </a:solidFill>
              <a:latin typeface="Public Sans" pitchFamily="2" charset="0"/>
              <a:ea typeface="Calibri"/>
              <a:cs typeface="Calibri"/>
            </a:endParaRPr>
          </a:p>
          <a:p>
            <a:r>
              <a:rPr lang="en-AU" sz="1200" b="1" dirty="0">
                <a:solidFill>
                  <a:srgbClr val="242424"/>
                </a:solidFill>
                <a:latin typeface="Public Sans"/>
              </a:rPr>
              <a:t>[NEXT SLIDE]</a:t>
            </a:r>
            <a:endParaRPr lang="en-US" sz="1200" dirty="0">
              <a:latin typeface="Public Sans"/>
            </a:endParaRPr>
          </a:p>
        </p:txBody>
      </p:sp>
      <p:sp>
        <p:nvSpPr>
          <p:cNvPr id="4" name="Slide Number Placeholder 3">
            <a:extLst>
              <a:ext uri="{FF2B5EF4-FFF2-40B4-BE49-F238E27FC236}">
                <a16:creationId xmlns:a16="http://schemas.microsoft.com/office/drawing/2014/main" id="{C0EEBD6B-FDD5-1AA3-094B-B454E934631D}"/>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47</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37661319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C70F8-AF3E-A72B-A295-CAFEFDAC78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961D7B-2265-BEBC-99ED-E43BF018C9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35E07B-B21E-DFA6-E5A9-121984A8D6D0}"/>
              </a:ext>
            </a:extLst>
          </p:cNvPr>
          <p:cNvSpPr>
            <a:spLocks noGrp="1"/>
          </p:cNvSpPr>
          <p:nvPr>
            <p:ph type="body" idx="1"/>
          </p:nvPr>
        </p:nvSpPr>
        <p:spPr/>
        <p:txBody>
          <a:bodyPr/>
          <a:lstStyle/>
          <a:p>
            <a:r>
              <a:rPr lang="en-AU" sz="1200" b="1" dirty="0">
                <a:solidFill>
                  <a:srgbClr val="242424"/>
                </a:solidFill>
                <a:latin typeface="Public Sans"/>
              </a:rPr>
              <a:t>48. Purpose: </a:t>
            </a:r>
            <a:r>
              <a:rPr lang="en-AU" sz="1200" b="0" dirty="0">
                <a:solidFill>
                  <a:srgbClr val="242424"/>
                </a:solidFill>
                <a:latin typeface="Public Sans"/>
              </a:rPr>
              <a:t>To</a:t>
            </a:r>
            <a:r>
              <a:rPr lang="en-AU" sz="1200" dirty="0">
                <a:solidFill>
                  <a:srgbClr val="242424"/>
                </a:solidFill>
                <a:latin typeface="Public Sans"/>
              </a:rPr>
              <a:t> outline the outcomes and content in the unit.</a:t>
            </a:r>
          </a:p>
          <a:p>
            <a:endParaRPr lang="en-US" sz="1200" dirty="0">
              <a:solidFill>
                <a:srgbClr val="444444"/>
              </a:solidFill>
              <a:latin typeface="Public Sans" pitchFamily="2" charset="0"/>
            </a:endParaRPr>
          </a:p>
          <a:p>
            <a:r>
              <a:rPr lang="en-AU" sz="1200" b="1" dirty="0">
                <a:solidFill>
                  <a:srgbClr val="242424"/>
                </a:solidFill>
                <a:latin typeface="Public Sans"/>
              </a:rPr>
              <a:t>Time: </a:t>
            </a:r>
            <a:r>
              <a:rPr lang="en-AU" sz="1200" b="0" dirty="0">
                <a:solidFill>
                  <a:srgbClr val="242424"/>
                </a:solidFill>
                <a:latin typeface="Public Sans"/>
              </a:rPr>
              <a:t>30 seconds</a:t>
            </a:r>
            <a:endParaRPr lang="en-AU" sz="1200" dirty="0">
              <a:solidFill>
                <a:srgbClr val="242424"/>
              </a:solidFill>
              <a:latin typeface="Public Sans"/>
            </a:endParaRPr>
          </a:p>
          <a:p>
            <a:endParaRPr lang="en-US" sz="1200" dirty="0">
              <a:solidFill>
                <a:srgbClr val="444444"/>
              </a:solidFill>
              <a:latin typeface="Public Sans" pitchFamily="2" charset="0"/>
            </a:endParaRPr>
          </a:p>
          <a:p>
            <a:r>
              <a:rPr lang="en-AU" sz="1200" b="1" dirty="0">
                <a:solidFill>
                  <a:srgbClr val="242424"/>
                </a:solidFill>
                <a:latin typeface="Public Sans"/>
              </a:rPr>
              <a:t>Presenter notes:</a:t>
            </a:r>
          </a:p>
          <a:p>
            <a:pPr marL="0" indent="0">
              <a:buFontTx/>
              <a:buNone/>
            </a:pPr>
            <a:r>
              <a:rPr lang="en-GB" sz="1200" kern="1200" dirty="0">
                <a:solidFill>
                  <a:schemeClr val="tx1"/>
                </a:solidFill>
                <a:effectLst/>
                <a:latin typeface="Public Sans"/>
              </a:rPr>
              <a:t>Within the design and digital focus area:</a:t>
            </a:r>
          </a:p>
          <a:p>
            <a:pPr marL="285750" indent="-285750">
              <a:buFontTx/>
              <a:buChar char="-"/>
            </a:pPr>
            <a:r>
              <a:rPr lang="en-GB" sz="1200" kern="1200" dirty="0">
                <a:solidFill>
                  <a:schemeClr val="tx1"/>
                </a:solidFill>
                <a:effectLst/>
                <a:latin typeface="Public Sans"/>
              </a:rPr>
              <a:t>Students explore how radio waves transformed the way weather data was collected and shared</a:t>
            </a:r>
          </a:p>
          <a:p>
            <a:pPr marL="285750" indent="-285750">
              <a:buFontTx/>
              <a:buChar char="-"/>
            </a:pPr>
            <a:r>
              <a:rPr lang="en-GB" sz="1200" kern="1200" dirty="0">
                <a:solidFill>
                  <a:schemeClr val="tx1"/>
                </a:solidFill>
                <a:effectLst/>
                <a:latin typeface="Public Sans"/>
              </a:rPr>
              <a:t>And the unit also provides opportunities for students to use online platforms to share files and collaborate on their work</a:t>
            </a:r>
          </a:p>
          <a:p>
            <a:pPr marL="285750" indent="-285750">
              <a:buFontTx/>
              <a:buChar char="-"/>
            </a:pPr>
            <a:endParaRPr lang="en-GB" sz="1200" kern="1200" dirty="0">
              <a:solidFill>
                <a:schemeClr val="tx1"/>
              </a:solidFill>
              <a:effectLst/>
              <a:latin typeface="Public Sans" pitchFamily="2" charset="0"/>
            </a:endParaRPr>
          </a:p>
          <a:p>
            <a:pPr marL="0" indent="0">
              <a:buFontTx/>
              <a:buNone/>
            </a:pPr>
            <a:r>
              <a:rPr lang="en-GB" sz="1200" kern="1200" dirty="0">
                <a:solidFill>
                  <a:schemeClr val="tx1"/>
                </a:solidFill>
                <a:effectLst/>
                <a:latin typeface="Public Sans"/>
              </a:rPr>
              <a:t>The Creating Written Texts outcome focuses on nominalisation which allows students to convey clear and succinct meaning when writing about scientific concepts, It also supports students to use compound and complex sentences, and labelled diagrams to explain a process, scientific concept or investigation.</a:t>
            </a:r>
            <a:endParaRPr lang="en-AU" sz="1200" kern="1200" dirty="0">
              <a:solidFill>
                <a:schemeClr val="tx1"/>
              </a:solidFill>
              <a:effectLst/>
              <a:latin typeface="Public Sans"/>
            </a:endParaRPr>
          </a:p>
          <a:p>
            <a:endParaRPr lang="en-AU" sz="1200" kern="1200" dirty="0">
              <a:solidFill>
                <a:schemeClr val="tx1"/>
              </a:solidFill>
              <a:effectLst/>
              <a:latin typeface="Public Sans" pitchFamily="2" charset="0"/>
              <a:ea typeface="+mn-ea"/>
              <a:cs typeface="+mn-cs"/>
            </a:endParaRPr>
          </a:p>
          <a:p>
            <a:r>
              <a:rPr lang="en-AU" sz="1200" kern="1200" dirty="0">
                <a:solidFill>
                  <a:schemeClr val="tx1"/>
                </a:solidFill>
                <a:effectLst/>
                <a:latin typeface="Public Sans" pitchFamily="2" charset="0"/>
                <a:ea typeface="+mn-ea"/>
                <a:cs typeface="+mn-cs"/>
              </a:rPr>
              <a:t>I will pause for you to read the content covered.</a:t>
            </a:r>
          </a:p>
          <a:p>
            <a:pPr marL="0" indent="0">
              <a:buFont typeface="Arial"/>
              <a:buNone/>
            </a:pPr>
            <a:endParaRPr lang="en-US" sz="1200" dirty="0">
              <a:latin typeface="Public Sans" pitchFamily="2" charset="0"/>
              <a:ea typeface="Calibri"/>
              <a:cs typeface="Calibri"/>
            </a:endParaRPr>
          </a:p>
          <a:p>
            <a:r>
              <a:rPr lang="en-US" sz="1200" i="1" dirty="0">
                <a:solidFill>
                  <a:srgbClr val="000000"/>
                </a:solidFill>
                <a:latin typeface="Public Sans"/>
                <a:ea typeface="Calibri"/>
                <a:cs typeface="Calibri"/>
              </a:rPr>
              <a:t>Pause for 10 seconds</a:t>
            </a:r>
          </a:p>
          <a:p>
            <a:endParaRPr lang="en-US" sz="1200" dirty="0">
              <a:solidFill>
                <a:srgbClr val="000000"/>
              </a:solidFill>
              <a:latin typeface="Public Sans" pitchFamily="2" charset="0"/>
              <a:ea typeface="Calibri"/>
              <a:cs typeface="Calibri"/>
            </a:endParaRPr>
          </a:p>
          <a:p>
            <a:r>
              <a:rPr lang="en-AU" sz="1200" b="1" dirty="0">
                <a:solidFill>
                  <a:srgbClr val="242424"/>
                </a:solidFill>
                <a:latin typeface="Public Sans"/>
              </a:rPr>
              <a:t>[NEXT SLIDE]</a:t>
            </a:r>
            <a:endParaRPr lang="en-US" sz="1200" dirty="0">
              <a:latin typeface="Public Sans"/>
            </a:endParaRPr>
          </a:p>
        </p:txBody>
      </p:sp>
      <p:sp>
        <p:nvSpPr>
          <p:cNvPr id="4" name="Slide Number Placeholder 3">
            <a:extLst>
              <a:ext uri="{FF2B5EF4-FFF2-40B4-BE49-F238E27FC236}">
                <a16:creationId xmlns:a16="http://schemas.microsoft.com/office/drawing/2014/main" id="{B59EE289-3998-D751-0130-446812759BCE}"/>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48</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31116051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DC2B8-69E3-32AD-E348-5D622B3C2B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C15D07-6B1B-BD3F-2ECA-E38B19814E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B20A58-C365-F16D-BC93-F7FDA04DD2F6}"/>
              </a:ext>
            </a:extLst>
          </p:cNvPr>
          <p:cNvSpPr>
            <a:spLocks noGrp="1"/>
          </p:cNvSpPr>
          <p:nvPr>
            <p:ph type="body" idx="1"/>
          </p:nvPr>
        </p:nvSpPr>
        <p:spPr/>
        <p:txBody>
          <a:bodyPr/>
          <a:lstStyle/>
          <a:p>
            <a:r>
              <a:rPr lang="en-AU" b="1" dirty="0">
                <a:solidFill>
                  <a:srgbClr val="242424"/>
                </a:solidFill>
                <a:latin typeface="Public Sans"/>
              </a:rPr>
              <a:t>49. Purpose: </a:t>
            </a:r>
            <a:r>
              <a:rPr lang="en-GB" sz="1600" kern="1200" dirty="0">
                <a:solidFill>
                  <a:schemeClr val="tx1"/>
                </a:solidFill>
                <a:effectLst/>
                <a:latin typeface="Public Sans"/>
              </a:rPr>
              <a:t>To draw attention to connections between the content in this unit to other KLAs</a:t>
            </a:r>
          </a:p>
          <a:p>
            <a:endParaRPr lang="en-GB" sz="1600" b="1" kern="1200" dirty="0">
              <a:solidFill>
                <a:schemeClr val="tx1"/>
              </a:solidFill>
              <a:effectLst/>
              <a:latin typeface="Public Sans" pitchFamily="2" charset="0"/>
              <a:ea typeface="+mn-ea"/>
              <a:cs typeface="+mn-cs"/>
            </a:endParaRPr>
          </a:p>
          <a:p>
            <a:r>
              <a:rPr lang="en-AU" b="1" dirty="0">
                <a:solidFill>
                  <a:srgbClr val="242424"/>
                </a:solidFill>
                <a:latin typeface="Public Sans"/>
              </a:rPr>
              <a:t>Time: </a:t>
            </a:r>
            <a:r>
              <a:rPr lang="en-AU" b="0" dirty="0">
                <a:solidFill>
                  <a:srgbClr val="242424"/>
                </a:solidFill>
                <a:latin typeface="Public Sans"/>
              </a:rPr>
              <a:t>45 seconds</a:t>
            </a:r>
          </a:p>
          <a:p>
            <a:endParaRPr lang="en-AU" b="1" dirty="0">
              <a:solidFill>
                <a:srgbClr val="242424"/>
              </a:solidFill>
              <a:latin typeface="Public Sans" pitchFamily="2" charset="0"/>
            </a:endParaRPr>
          </a:p>
          <a:p>
            <a:r>
              <a:rPr lang="en-AU" b="1" dirty="0">
                <a:solidFill>
                  <a:srgbClr val="242424"/>
                </a:solidFill>
                <a:latin typeface="Public Sans"/>
              </a:rPr>
              <a:t>Presenter notes:</a:t>
            </a:r>
          </a:p>
          <a:p>
            <a:r>
              <a:rPr lang="en-AU" dirty="0">
                <a:latin typeface="Public Sans"/>
                <a:ea typeface="Calibri"/>
                <a:cs typeface="Calibri"/>
              </a:rPr>
              <a:t>Unit 1 builds on content from Stage 2 geography within the HSIE syllabus</a:t>
            </a:r>
          </a:p>
          <a:p>
            <a:endParaRPr lang="en-AU" dirty="0">
              <a:latin typeface="Public Sans" pitchFamily="2" charset="0"/>
              <a:ea typeface="Calibri"/>
              <a:cs typeface="Calibri"/>
            </a:endParaRPr>
          </a:p>
          <a:p>
            <a:r>
              <a:rPr lang="en-AU" dirty="0">
                <a:latin typeface="Public Sans"/>
                <a:ea typeface="Calibri"/>
                <a:cs typeface="Calibri"/>
              </a:rPr>
              <a:t>In Stage 2 geography, students draw conclusions about how climate influences settlement patterns in Australia.</a:t>
            </a:r>
          </a:p>
          <a:p>
            <a:endParaRPr lang="en-AU" dirty="0">
              <a:latin typeface="Public Sans" pitchFamily="2" charset="0"/>
              <a:ea typeface="Calibri"/>
              <a:cs typeface="Calibri"/>
            </a:endParaRPr>
          </a:p>
          <a:p>
            <a:r>
              <a:rPr lang="en-AU" dirty="0">
                <a:latin typeface="Public Sans"/>
                <a:ea typeface="Calibri"/>
                <a:cs typeface="Calibri"/>
              </a:rPr>
              <a:t>Students have also compared climate zones in Australia in Stage 2, using choropleth maps showing temperature, humidity and vegetation. </a:t>
            </a:r>
          </a:p>
          <a:p>
            <a:endParaRPr lang="en-AU" dirty="0">
              <a:latin typeface="Public Sans" pitchFamily="2" charset="0"/>
              <a:ea typeface="Calibri"/>
              <a:cs typeface="Calibri"/>
            </a:endParaRPr>
          </a:p>
          <a:p>
            <a:r>
              <a:rPr lang="en-AU" dirty="0">
                <a:latin typeface="Public Sans"/>
                <a:ea typeface="Calibri"/>
                <a:cs typeface="Calibri"/>
              </a:rPr>
              <a:t>This content is revisited and built upon through the lens of weather and climate in this Stage 3 Term 1 science unit.</a:t>
            </a:r>
          </a:p>
          <a:p>
            <a:endParaRPr lang="en-AU" dirty="0">
              <a:latin typeface="Public Sans" pitchFamily="2" charset="0"/>
              <a:ea typeface="Calibri"/>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dirty="0">
                <a:latin typeface="Public Sans"/>
                <a:ea typeface="Calibri"/>
                <a:cs typeface="Calibri"/>
              </a:rPr>
              <a:t>Further connections to Stage 3 geography content can be found in Stage 3 Term 1:</a:t>
            </a:r>
          </a:p>
          <a:p>
            <a:pPr marL="285750" marR="0" lvl="0" indent="-285750" algn="l" defTabSz="1219170" rtl="0" eaLnBrk="1" fontAlgn="auto" latinLnBrk="0" hangingPunct="1">
              <a:lnSpc>
                <a:spcPct val="100000"/>
              </a:lnSpc>
              <a:spcBef>
                <a:spcPts val="0"/>
              </a:spcBef>
              <a:spcAft>
                <a:spcPts val="0"/>
              </a:spcAft>
              <a:buClrTx/>
              <a:buSzTx/>
              <a:buFontTx/>
              <a:buChar char="-"/>
              <a:tabLst/>
              <a:defRPr/>
            </a:pPr>
            <a:r>
              <a:rPr lang="en-AU" dirty="0">
                <a:latin typeface="Public Sans"/>
                <a:ea typeface="Calibri"/>
                <a:cs typeface="Calibri"/>
              </a:rPr>
              <a:t>use satellite images to observe connections across urban, rural and remote places </a:t>
            </a:r>
          </a:p>
          <a:p>
            <a:pPr marL="285750" marR="0" lvl="0" indent="-285750" algn="l" defTabSz="1219170" rtl="0" eaLnBrk="1" fontAlgn="auto" latinLnBrk="0" hangingPunct="1">
              <a:lnSpc>
                <a:spcPct val="100000"/>
              </a:lnSpc>
              <a:spcBef>
                <a:spcPts val="0"/>
              </a:spcBef>
              <a:spcAft>
                <a:spcPts val="0"/>
              </a:spcAft>
              <a:buClrTx/>
              <a:buSzTx/>
              <a:buFontTx/>
              <a:buChar char="-"/>
              <a:tabLst/>
              <a:defRPr/>
            </a:pPr>
            <a:r>
              <a:rPr lang="en-AU" dirty="0">
                <a:latin typeface="Public Sans"/>
                <a:ea typeface="Calibri"/>
                <a:cs typeface="Calibri"/>
              </a:rPr>
              <a:t>and </a:t>
            </a:r>
            <a:r>
              <a:rPr lang="en-AU" dirty="0">
                <a:latin typeface="Public Sans"/>
              </a:rPr>
              <a:t>examine places in the world where human activity has changed the environment by comparing maps and satellite images</a:t>
            </a:r>
            <a:endParaRPr lang="en-AU" dirty="0">
              <a:latin typeface="Public Sans"/>
              <a:ea typeface="Calibri"/>
              <a:cs typeface="Calibri"/>
            </a:endParaRPr>
          </a:p>
          <a:p>
            <a:endParaRPr lang="en-AU" dirty="0">
              <a:latin typeface="Public Sans" pitchFamily="2" charset="0"/>
              <a:ea typeface="Calibri"/>
              <a:cs typeface="Calibri"/>
            </a:endParaRPr>
          </a:p>
          <a:p>
            <a:r>
              <a:rPr lang="en-AU" dirty="0">
                <a:latin typeface="Public Sans"/>
                <a:ea typeface="Calibri"/>
                <a:cs typeface="Calibri"/>
              </a:rPr>
              <a:t>Additional links to mathematics are made as the students analyse and interpret collected data.</a:t>
            </a:r>
          </a:p>
          <a:p>
            <a:pPr marL="285750" indent="-285750">
              <a:buFont typeface="Arial"/>
              <a:buChar char="•"/>
            </a:pPr>
            <a:endParaRPr lang="en-AU" b="1" dirty="0">
              <a:solidFill>
                <a:srgbClr val="242424"/>
              </a:solidFill>
              <a:latin typeface="Public Sans" pitchFamily="2" charset="0"/>
            </a:endParaRPr>
          </a:p>
          <a:p>
            <a:r>
              <a:rPr lang="en-AU" b="1" dirty="0">
                <a:solidFill>
                  <a:srgbClr val="242424"/>
                </a:solidFill>
                <a:latin typeface="Public Sans"/>
              </a:rPr>
              <a:t>[NEXT SLIDE]</a:t>
            </a:r>
          </a:p>
          <a:p>
            <a:endParaRPr lang="en-AU" b="1" dirty="0">
              <a:solidFill>
                <a:srgbClr val="242424"/>
              </a:solidFill>
              <a:latin typeface="Public Sans" pitchFamily="2" charset="0"/>
              <a:ea typeface="Calibri"/>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0" dirty="0">
                <a:solidFill>
                  <a:srgbClr val="242424"/>
                </a:solidFill>
                <a:latin typeface="Public Sans"/>
              </a:rPr>
              <a:t>Image reference: CANVA</a:t>
            </a:r>
            <a:endParaRPr lang="en-AU" b="0" dirty="0">
              <a:latin typeface="Public Sans"/>
            </a:endParaRPr>
          </a:p>
          <a:p>
            <a:endParaRPr lang="en-AU" b="1" dirty="0">
              <a:solidFill>
                <a:srgbClr val="242424"/>
              </a:solidFill>
              <a:latin typeface="Public Sans" pitchFamily="2" charset="0"/>
              <a:ea typeface="Calibri"/>
              <a:cs typeface="Calibri"/>
            </a:endParaRPr>
          </a:p>
          <a:p>
            <a:endParaRPr lang="en-AU" b="1" dirty="0">
              <a:solidFill>
                <a:srgbClr val="242424"/>
              </a:solidFill>
              <a:latin typeface="Public Sans" pitchFamily="2" charset="0"/>
              <a:ea typeface="Calibri"/>
              <a:cs typeface="Calibri"/>
            </a:endParaRPr>
          </a:p>
          <a:p>
            <a:endParaRPr lang="en-AU" b="1" dirty="0">
              <a:solidFill>
                <a:srgbClr val="242424"/>
              </a:solidFill>
              <a:latin typeface="Public Sans"/>
              <a:ea typeface="Calibri"/>
              <a:cs typeface="Calibri"/>
            </a:endParaRPr>
          </a:p>
          <a:p>
            <a:endParaRPr lang="en-US" dirty="0">
              <a:latin typeface="Public Sans"/>
              <a:ea typeface="Calibri"/>
              <a:cs typeface="Calibri"/>
            </a:endParaRPr>
          </a:p>
        </p:txBody>
      </p:sp>
      <p:sp>
        <p:nvSpPr>
          <p:cNvPr id="4" name="Slide Number Placeholder 3">
            <a:extLst>
              <a:ext uri="{FF2B5EF4-FFF2-40B4-BE49-F238E27FC236}">
                <a16:creationId xmlns:a16="http://schemas.microsoft.com/office/drawing/2014/main" id="{1BD88FC1-067D-EFEF-A0F7-051F91311AD1}"/>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49</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20698484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2BBD5-5376-2A14-B9C3-CA648ACC6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2A08-F3C0-1EF9-0B14-A0F033FF75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A1C6B9-B159-F775-C556-643134532DBA}"/>
              </a:ext>
            </a:extLst>
          </p:cNvPr>
          <p:cNvSpPr>
            <a:spLocks noGrp="1"/>
          </p:cNvSpPr>
          <p:nvPr>
            <p:ph type="body" idx="1"/>
          </p:nvPr>
        </p:nvSpPr>
        <p:spPr/>
        <p:txBody>
          <a:bodyPr/>
          <a:lstStyle/>
          <a:p>
            <a:r>
              <a:rPr lang="en-US" sz="1200" b="1" dirty="0">
                <a:latin typeface="Public Sans"/>
                <a:ea typeface="Calibri"/>
                <a:cs typeface="Calibri"/>
              </a:rPr>
              <a:t>50. Purpose: </a:t>
            </a:r>
            <a:r>
              <a:rPr lang="en-US" sz="1200" b="0" dirty="0">
                <a:latin typeface="Public Sans"/>
                <a:ea typeface="Calibri"/>
                <a:cs typeface="Calibri"/>
              </a:rPr>
              <a:t>To</a:t>
            </a:r>
            <a:r>
              <a:rPr lang="en-US" sz="1200" b="1" dirty="0">
                <a:latin typeface="Public Sans"/>
                <a:ea typeface="Calibri"/>
                <a:cs typeface="Calibri"/>
              </a:rPr>
              <a:t> </a:t>
            </a:r>
            <a:r>
              <a:rPr lang="en-GB" sz="1200" b="0" kern="1200" dirty="0">
                <a:solidFill>
                  <a:schemeClr val="tx1"/>
                </a:solidFill>
                <a:effectLst/>
                <a:latin typeface="Public Sans"/>
              </a:rPr>
              <a:t>explain teacher support for posing questions outcomes</a:t>
            </a:r>
            <a:endParaRPr lang="en-US" sz="1200" b="1" dirty="0">
              <a:latin typeface="Public Sans"/>
              <a:ea typeface="Calibri"/>
              <a:cs typeface="Calibri"/>
            </a:endParaRPr>
          </a:p>
          <a:p>
            <a:endParaRPr lang="en-US" sz="1200" b="1" dirty="0">
              <a:latin typeface="Public Sans" pitchFamily="2" charset="0"/>
              <a:ea typeface="Calibri"/>
              <a:cs typeface="Calibri"/>
            </a:endParaRPr>
          </a:p>
          <a:p>
            <a:r>
              <a:rPr lang="en-US" sz="1200" b="1" dirty="0">
                <a:latin typeface="Public Sans"/>
                <a:ea typeface="Calibri"/>
                <a:cs typeface="Calibri"/>
              </a:rPr>
              <a:t>Time: </a:t>
            </a:r>
            <a:r>
              <a:rPr lang="en-US" sz="1200" b="0" dirty="0">
                <a:latin typeface="Public Sans"/>
                <a:ea typeface="Calibri"/>
                <a:cs typeface="Calibri"/>
              </a:rPr>
              <a:t>1 minute 30 seconds</a:t>
            </a:r>
          </a:p>
          <a:p>
            <a:endParaRPr lang="en-US" sz="1200" b="1" dirty="0">
              <a:latin typeface="Public Sans" pitchFamily="2" charset="0"/>
              <a:ea typeface="Calibri"/>
              <a:cs typeface="Calibri"/>
            </a:endParaRPr>
          </a:p>
          <a:p>
            <a:r>
              <a:rPr lang="en-US" sz="1200" b="1" dirty="0">
                <a:latin typeface="Public Sans"/>
                <a:ea typeface="Calibri"/>
                <a:cs typeface="Calibri"/>
              </a:rPr>
              <a:t>Presenter notes:</a:t>
            </a:r>
          </a:p>
          <a:p>
            <a:r>
              <a:rPr lang="en-GB" sz="1200" b="0" kern="1200" dirty="0">
                <a:solidFill>
                  <a:schemeClr val="tx1"/>
                </a:solidFill>
                <a:effectLst/>
                <a:latin typeface="Public Sans"/>
              </a:rPr>
              <a:t>New to the 2024 Science and Technology syllabus for each stage are the posing questions outcomes. </a:t>
            </a:r>
          </a:p>
          <a:p>
            <a:endParaRPr lang="en-GB" sz="1200" b="0" kern="1200" dirty="0">
              <a:solidFill>
                <a:schemeClr val="tx1"/>
              </a:solidFill>
              <a:effectLst/>
              <a:latin typeface="Public Sans" pitchFamily="2" charset="0"/>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Public Sans"/>
              </a:rPr>
              <a:t>For Stage 3 the outcome is: </a:t>
            </a:r>
            <a:r>
              <a:rPr lang="en-AU" sz="1200" dirty="0">
                <a:latin typeface="Public Sans"/>
              </a:rPr>
              <a:t>poses questions to identify variables and conducts fair tests to gather data.</a:t>
            </a:r>
          </a:p>
          <a:p>
            <a:r>
              <a:rPr lang="en-GB" sz="1200" b="0" kern="1200" dirty="0">
                <a:solidFill>
                  <a:schemeClr val="tx1"/>
                </a:solidFill>
                <a:effectLst/>
                <a:latin typeface="Public Sans"/>
              </a:rPr>
              <a:t> </a:t>
            </a:r>
            <a:endParaRPr lang="en-AU" sz="1200" kern="1200" dirty="0">
              <a:solidFill>
                <a:schemeClr val="tx1"/>
              </a:solidFill>
              <a:effectLst/>
              <a:latin typeface="Public Sans"/>
            </a:endParaRPr>
          </a:p>
          <a:p>
            <a:r>
              <a:rPr lang="en-GB" sz="1200" b="0" kern="1200" dirty="0">
                <a:solidFill>
                  <a:schemeClr val="tx1"/>
                </a:solidFill>
                <a:effectLst/>
                <a:latin typeface="Public Sans"/>
              </a:rPr>
              <a:t>Right from the beginning of Early Stage 1 students are developing their questioning, observation and data analysis skills in a</a:t>
            </a:r>
            <a:r>
              <a:rPr lang="en-GB" sz="1200" b="1" kern="1200" dirty="0">
                <a:solidFill>
                  <a:schemeClr val="tx1"/>
                </a:solidFill>
                <a:effectLst/>
                <a:latin typeface="Public Sans"/>
              </a:rPr>
              <a:t> </a:t>
            </a:r>
            <a:r>
              <a:rPr lang="en-GB" sz="1200" b="0" kern="1200" dirty="0">
                <a:solidFill>
                  <a:schemeClr val="tx1"/>
                </a:solidFill>
                <a:effectLst/>
                <a:latin typeface="Public Sans"/>
              </a:rPr>
              <a:t>sequential way. This learning supports the introduction of Working Scientifically outcomes in Stage 4.</a:t>
            </a:r>
          </a:p>
          <a:p>
            <a:r>
              <a:rPr lang="en-GB" sz="1200" b="0" kern="1200" dirty="0">
                <a:solidFill>
                  <a:schemeClr val="tx1"/>
                </a:solidFill>
                <a:effectLst/>
                <a:latin typeface="Public Sans"/>
              </a:rPr>
              <a:t> </a:t>
            </a:r>
            <a:endParaRPr lang="en-AU" sz="1200" kern="1200" dirty="0">
              <a:solidFill>
                <a:schemeClr val="tx1"/>
              </a:solidFill>
              <a:effectLst/>
              <a:latin typeface="Public Sans"/>
            </a:endParaRPr>
          </a:p>
          <a:p>
            <a:r>
              <a:rPr lang="en-GB" sz="1200" b="0" kern="1200" dirty="0">
                <a:solidFill>
                  <a:schemeClr val="tx1"/>
                </a:solidFill>
                <a:effectLst/>
                <a:latin typeface="Public Sans"/>
              </a:rPr>
              <a:t>To supplement the syllabus teaching advice, the department has created an information document for posing questions. This will be published on the department’s website.</a:t>
            </a:r>
          </a:p>
          <a:p>
            <a:endParaRPr lang="en-GB" sz="1200" b="0" kern="1200" dirty="0">
              <a:solidFill>
                <a:schemeClr val="tx1"/>
              </a:solidFill>
              <a:effectLst/>
              <a:latin typeface="Public Sans" pitchFamily="2" charset="0"/>
              <a:ea typeface="+mn-ea"/>
              <a:cs typeface="+mn-cs"/>
            </a:endParaRPr>
          </a:p>
          <a:p>
            <a:r>
              <a:rPr lang="en-GB" sz="1200" b="0" kern="1200" dirty="0">
                <a:solidFill>
                  <a:schemeClr val="tx1"/>
                </a:solidFill>
                <a:effectLst/>
                <a:latin typeface="Public Sans"/>
              </a:rPr>
              <a:t>The advice has one page per stage, providing background information, examples and teaching tips relevant for each stage of learning.</a:t>
            </a:r>
            <a:endParaRPr lang="en-AU" sz="1200" kern="1200" dirty="0">
              <a:solidFill>
                <a:schemeClr val="tx1"/>
              </a:solidFill>
              <a:effectLst/>
              <a:latin typeface="Public Sans"/>
            </a:endParaRPr>
          </a:p>
          <a:p>
            <a:endParaRPr lang="en-AU" sz="1200" b="0" kern="1200" dirty="0">
              <a:solidFill>
                <a:schemeClr val="tx1"/>
              </a:solidFill>
              <a:effectLst/>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a:rPr>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latin typeface="Public Sans" pitchFamily="2" charset="0"/>
            </a:endParaRPr>
          </a:p>
          <a:p>
            <a:pPr marL="0" marR="0" lvl="0" indent="0" algn="l" defTabSz="1219170">
              <a:lnSpc>
                <a:spcPct val="100000"/>
              </a:lnSpc>
              <a:spcBef>
                <a:spcPts val="0"/>
              </a:spcBef>
              <a:spcAft>
                <a:spcPts val="0"/>
              </a:spcAft>
              <a:buNone/>
              <a:tabLst/>
              <a:defRPr/>
            </a:pPr>
            <a:r>
              <a:rPr lang="en-AU" dirty="0">
                <a:hlinkClick r:id="rId3"/>
              </a:rPr>
              <a:t>https://www.menti.com/alod1akmgb8y</a:t>
            </a:r>
            <a:endParaRPr lang="en-AU" dirty="0"/>
          </a:p>
          <a:p>
            <a:endParaRPr lang="en-AU" dirty="0"/>
          </a:p>
        </p:txBody>
      </p:sp>
      <p:sp>
        <p:nvSpPr>
          <p:cNvPr id="4" name="Slide Number Placeholder 3">
            <a:extLst>
              <a:ext uri="{FF2B5EF4-FFF2-40B4-BE49-F238E27FC236}">
                <a16:creationId xmlns:a16="http://schemas.microsoft.com/office/drawing/2014/main" id="{74F231EA-E579-8ECB-7649-05DAEF62F4FF}"/>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50</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5251661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C9DF4-C382-5715-5F47-0D3A20FA09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43108B-A1AD-9529-7810-D6415FE176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ACBDB9-C735-6384-EA2F-A18F59656FD6}"/>
              </a:ext>
            </a:extLst>
          </p:cNvPr>
          <p:cNvSpPr>
            <a:spLocks noGrp="1"/>
          </p:cNvSpPr>
          <p:nvPr>
            <p:ph type="body" idx="1"/>
          </p:nvPr>
        </p:nvSpPr>
        <p:spPr/>
        <p:txBody>
          <a:bodyPr/>
          <a:lstStyle/>
          <a:p>
            <a:r>
              <a:rPr lang="en-AU" b="1" dirty="0">
                <a:solidFill>
                  <a:srgbClr val="242424"/>
                </a:solidFill>
              </a:rPr>
              <a:t>51. Purpose: </a:t>
            </a:r>
            <a:r>
              <a:rPr lang="en-AU" dirty="0">
                <a:solidFill>
                  <a:srgbClr val="242424"/>
                </a:solidFill>
              </a:rPr>
              <a:t>To highlight common misconceptions addressed in this topic</a:t>
            </a:r>
          </a:p>
          <a:p>
            <a:endParaRPr lang="en-US" dirty="0">
              <a:solidFill>
                <a:srgbClr val="444444"/>
              </a:solidFill>
            </a:endParaRPr>
          </a:p>
          <a:p>
            <a:r>
              <a:rPr lang="en-AU" b="1" dirty="0">
                <a:solidFill>
                  <a:srgbClr val="242424"/>
                </a:solidFill>
              </a:rPr>
              <a:t>Time: </a:t>
            </a:r>
            <a:r>
              <a:rPr lang="en-AU" b="0" dirty="0">
                <a:solidFill>
                  <a:srgbClr val="242424"/>
                </a:solidFill>
              </a:rPr>
              <a:t>30 seconds</a:t>
            </a:r>
          </a:p>
          <a:p>
            <a:endParaRPr lang="en-AU" b="1" dirty="0">
              <a:solidFill>
                <a:srgbClr val="242424"/>
              </a:solidFill>
            </a:endParaRPr>
          </a:p>
          <a:p>
            <a:r>
              <a:rPr lang="en-AU" b="1" dirty="0">
                <a:solidFill>
                  <a:srgbClr val="242424"/>
                </a:solidFill>
              </a:rPr>
              <a:t>Presenter notes:</a:t>
            </a:r>
          </a:p>
          <a:p>
            <a:r>
              <a:rPr lang="en-GB" sz="1600" kern="1200" dirty="0">
                <a:solidFill>
                  <a:schemeClr val="tx1"/>
                </a:solidFill>
                <a:effectLst/>
              </a:rPr>
              <a:t>Common misconceptions addressed in this unit include:</a:t>
            </a:r>
          </a:p>
          <a:p>
            <a:endParaRPr lang="en-AU" sz="1600" kern="1200" dirty="0">
              <a:solidFill>
                <a:schemeClr val="tx1"/>
              </a:solidFill>
              <a:effectLst/>
              <a:ea typeface="+mn-ea"/>
              <a:cs typeface="+mn-cs"/>
            </a:endParaRPr>
          </a:p>
          <a:p>
            <a:pPr marL="285750" lvl="0" indent="-285750">
              <a:buFontTx/>
              <a:buChar char="-"/>
            </a:pPr>
            <a:r>
              <a:rPr lang="en-GB" sz="1600" kern="1200" dirty="0">
                <a:solidFill>
                  <a:schemeClr val="tx1"/>
                </a:solidFill>
                <a:effectLst/>
              </a:rPr>
              <a:t>that the terms climate and weather are interchangeable – whereas weather is the state of the atmosphere at a </a:t>
            </a:r>
            <a:r>
              <a:rPr lang="en-GB" sz="1600" b="1" kern="1200" dirty="0">
                <a:solidFill>
                  <a:schemeClr val="tx1"/>
                </a:solidFill>
                <a:effectLst/>
              </a:rPr>
              <a:t>particular place and time </a:t>
            </a:r>
            <a:r>
              <a:rPr lang="en-GB" sz="1600" kern="1200" dirty="0">
                <a:solidFill>
                  <a:schemeClr val="tx1"/>
                </a:solidFill>
                <a:effectLst/>
              </a:rPr>
              <a:t>and climate is the average types of weather, including seasonal variations, experienced by a place or region over a </a:t>
            </a:r>
            <a:r>
              <a:rPr lang="en-GB" sz="1600" b="1" kern="1200" dirty="0">
                <a:solidFill>
                  <a:schemeClr val="tx1"/>
                </a:solidFill>
                <a:effectLst/>
              </a:rPr>
              <a:t>long</a:t>
            </a:r>
            <a:r>
              <a:rPr lang="en-GB" sz="1600" kern="1200" dirty="0">
                <a:solidFill>
                  <a:schemeClr val="tx1"/>
                </a:solidFill>
                <a:effectLst/>
              </a:rPr>
              <a:t> period of time</a:t>
            </a:r>
          </a:p>
          <a:p>
            <a:pPr marL="0" lvl="0" indent="0">
              <a:buFontTx/>
              <a:buNone/>
            </a:pPr>
            <a:endParaRPr lang="en-AU" sz="1600" kern="1200" dirty="0">
              <a:solidFill>
                <a:schemeClr val="tx1"/>
              </a:solidFill>
              <a:effectLst/>
              <a:ea typeface="+mn-ea"/>
              <a:cs typeface="+mn-cs"/>
            </a:endParaRPr>
          </a:p>
          <a:p>
            <a:r>
              <a:rPr lang="en-GB" sz="1600" kern="1200" dirty="0">
                <a:solidFill>
                  <a:schemeClr val="tx1"/>
                </a:solidFill>
                <a:effectLst/>
              </a:rPr>
              <a:t>The second misconception addressed is</a:t>
            </a:r>
          </a:p>
          <a:p>
            <a:endParaRPr lang="en-AU" sz="1600" kern="1200" dirty="0">
              <a:solidFill>
                <a:schemeClr val="tx1"/>
              </a:solidFill>
              <a:effectLst/>
              <a:ea typeface="+mn-ea"/>
              <a:cs typeface="+mn-cs"/>
            </a:endParaRPr>
          </a:p>
          <a:p>
            <a:pPr marL="285750" lvl="0" indent="-285750">
              <a:buFontTx/>
              <a:buChar char="-"/>
            </a:pPr>
            <a:r>
              <a:rPr lang="en-GB" sz="1600" kern="1200" dirty="0">
                <a:solidFill>
                  <a:schemeClr val="tx1"/>
                </a:solidFill>
                <a:effectLst/>
              </a:rPr>
              <a:t>that local weather events are indicative of climate change whereas data about these events </a:t>
            </a:r>
            <a:r>
              <a:rPr lang="en-GB" sz="1600" b="1" kern="1200" dirty="0">
                <a:solidFill>
                  <a:schemeClr val="tx1"/>
                </a:solidFill>
                <a:effectLst/>
              </a:rPr>
              <a:t>adds to the combined data over a long period</a:t>
            </a:r>
            <a:r>
              <a:rPr lang="en-GB" sz="1600" kern="1200" dirty="0">
                <a:solidFill>
                  <a:schemeClr val="tx1"/>
                </a:solidFill>
                <a:effectLst/>
              </a:rPr>
              <a:t> </a:t>
            </a:r>
            <a:r>
              <a:rPr lang="en-GB" sz="1600" b="1" kern="1200" dirty="0">
                <a:solidFill>
                  <a:schemeClr val="tx1"/>
                </a:solidFill>
                <a:effectLst/>
              </a:rPr>
              <a:t>of data collection </a:t>
            </a:r>
            <a:r>
              <a:rPr lang="en-GB" sz="1600" kern="1200" dirty="0">
                <a:solidFill>
                  <a:schemeClr val="tx1"/>
                </a:solidFill>
                <a:effectLst/>
              </a:rPr>
              <a:t>to see averages and patterns</a:t>
            </a:r>
          </a:p>
          <a:p>
            <a:r>
              <a:rPr lang="en-GB" sz="1600" kern="1200" dirty="0">
                <a:solidFill>
                  <a:schemeClr val="tx1"/>
                </a:solidFill>
                <a:effectLst/>
              </a:rPr>
              <a:t> </a:t>
            </a:r>
            <a:endParaRPr lang="en-AU" sz="1600" kern="1200" dirty="0">
              <a:solidFill>
                <a:schemeClr val="tx1"/>
              </a:solidFill>
              <a:effectLst/>
            </a:endParaRPr>
          </a:p>
          <a:p>
            <a:r>
              <a:rPr lang="en-GB" sz="1600" kern="1200" dirty="0">
                <a:solidFill>
                  <a:schemeClr val="tx1"/>
                </a:solidFill>
                <a:effectLst/>
              </a:rPr>
              <a:t>The unit is designed to unpack these misconceptions and focus on the nuances in the relationship between climate and weather.</a:t>
            </a:r>
            <a:endParaRPr lang="en-AU" sz="1600" kern="1200" dirty="0">
              <a:solidFill>
                <a:schemeClr val="tx1"/>
              </a:solidFill>
              <a:effectLst/>
            </a:endParaRPr>
          </a:p>
          <a:p>
            <a:r>
              <a:rPr lang="en-GB" sz="1600" kern="1200" dirty="0">
                <a:solidFill>
                  <a:schemeClr val="tx1"/>
                </a:solidFill>
                <a:effectLst/>
              </a:rPr>
              <a:t> </a:t>
            </a:r>
            <a:endParaRPr lang="en-AU" sz="1600" kern="1200" dirty="0">
              <a:solidFill>
                <a:schemeClr val="tx1"/>
              </a:solidFill>
              <a:effectLst/>
            </a:endParaRPr>
          </a:p>
          <a:p>
            <a:r>
              <a:rPr lang="en-GB" sz="1600" kern="1200" dirty="0">
                <a:solidFill>
                  <a:schemeClr val="tx1"/>
                </a:solidFill>
                <a:effectLst/>
              </a:rPr>
              <a:t>This leads us to the first activity we would like to highlight</a:t>
            </a:r>
            <a:endParaRPr lang="en-AU" sz="1600" kern="1200" dirty="0">
              <a:solidFill>
                <a:schemeClr val="tx1"/>
              </a:solidFill>
              <a:effectLst/>
            </a:endParaRPr>
          </a:p>
          <a:p>
            <a:endParaRPr lang="en-US" dirty="0">
              <a:ea typeface="Calibri"/>
              <a:cs typeface="Calibri"/>
            </a:endParaRPr>
          </a:p>
          <a:p>
            <a:r>
              <a:rPr lang="en-AU" b="1" dirty="0">
                <a:solidFill>
                  <a:srgbClr val="242424"/>
                </a:solidFill>
              </a:rPr>
              <a:t>[NEXT SLIDE]</a:t>
            </a:r>
          </a:p>
          <a:p>
            <a:endParaRPr lang="en-AU" b="1" dirty="0">
              <a:solidFill>
                <a:srgbClr val="242424"/>
              </a:solidFill>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0" dirty="0">
                <a:solidFill>
                  <a:srgbClr val="242424"/>
                </a:solidFill>
              </a:rPr>
              <a:t>Image reference: CANVA</a:t>
            </a:r>
            <a:endParaRPr lang="en-AU" b="0" dirty="0"/>
          </a:p>
          <a:p>
            <a:endParaRPr lang="en-AU" b="1" dirty="0">
              <a:solidFill>
                <a:srgbClr val="242424"/>
              </a:solidFill>
            </a:endParaRPr>
          </a:p>
          <a:p>
            <a:endParaRPr lang="en-US" dirty="0"/>
          </a:p>
        </p:txBody>
      </p:sp>
      <p:sp>
        <p:nvSpPr>
          <p:cNvPr id="4" name="Slide Number Placeholder 3">
            <a:extLst>
              <a:ext uri="{FF2B5EF4-FFF2-40B4-BE49-F238E27FC236}">
                <a16:creationId xmlns:a16="http://schemas.microsoft.com/office/drawing/2014/main" id="{3BE68C18-A519-34EE-FF80-F39DF3E05087}"/>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25305507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AFF0C-D720-9A4A-88A8-4A3060DA6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F53960-35C2-9FCF-28A7-2405BD773F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09BF18-60BB-A3C3-4CA8-4CE552F1CE8F}"/>
              </a:ext>
            </a:extLst>
          </p:cNvPr>
          <p:cNvSpPr>
            <a:spLocks noGrp="1"/>
          </p:cNvSpPr>
          <p:nvPr>
            <p:ph type="body" idx="1"/>
          </p:nvPr>
        </p:nvSpPr>
        <p:spPr/>
        <p:txBody>
          <a:bodyPr/>
          <a:lstStyle/>
          <a:p>
            <a:r>
              <a:rPr lang="en-GB" b="1" dirty="0"/>
              <a:t>52. Purpose</a:t>
            </a:r>
            <a:r>
              <a:rPr lang="en-GB" sz="1600" kern="1200" dirty="0">
                <a:solidFill>
                  <a:schemeClr val="tx1"/>
                </a:solidFill>
                <a:effectLst/>
              </a:rPr>
              <a:t>: To highlight an activity from the unit</a:t>
            </a:r>
          </a:p>
          <a:p>
            <a:endParaRPr lang="en-AU" sz="16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solidFill>
                  <a:srgbClr val="242424"/>
                </a:solidFill>
              </a:rPr>
              <a:t>Time: </a:t>
            </a:r>
            <a:r>
              <a:rPr lang="en-AU" b="0" dirty="0">
                <a:solidFill>
                  <a:srgbClr val="242424"/>
                </a:solidFill>
              </a:rPr>
              <a:t>1 minute</a:t>
            </a:r>
            <a:endParaRPr lang="en-AU" b="0" dirty="0">
              <a:solidFill>
                <a:srgbClr val="444444"/>
              </a:solidFill>
            </a:endParaRPr>
          </a:p>
          <a:p>
            <a:endParaRPr lang="en-AU" sz="16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solidFill>
                  <a:srgbClr val="242424"/>
                </a:solidFill>
              </a:rPr>
              <a:t>Presenter notes:</a:t>
            </a:r>
            <a:endParaRPr lang="en-AU" dirty="0">
              <a:solidFill>
                <a:srgbClr val="444444"/>
              </a:solidFill>
            </a:endParaRPr>
          </a:p>
          <a:p>
            <a:r>
              <a:rPr lang="en-GB" sz="1600" kern="1200" dirty="0">
                <a:solidFill>
                  <a:schemeClr val="tx1"/>
                </a:solidFill>
                <a:effectLst/>
              </a:rPr>
              <a:t>To explore the differences between climate and weather, students collect weather data at their school and compare this data with long term climate data from the Bureau of Meteorology. </a:t>
            </a:r>
          </a:p>
          <a:p>
            <a:endParaRPr lang="en-GB" sz="1600" kern="1200" dirty="0">
              <a:solidFill>
                <a:schemeClr val="tx1"/>
              </a:solidFill>
              <a:effectLst/>
              <a:ea typeface="+mn-ea"/>
              <a:cs typeface="+mn-cs"/>
            </a:endParaRPr>
          </a:p>
          <a:p>
            <a:r>
              <a:rPr lang="en-GB" sz="1600" kern="1200" dirty="0">
                <a:solidFill>
                  <a:schemeClr val="tx1"/>
                </a:solidFill>
                <a:effectLst/>
              </a:rPr>
              <a:t>This data is collected daily, collated and graphed. Students are able to analyse and compare their data with official data to gauge accuracy, support understanding of regional differences and relate this data to climate information.</a:t>
            </a:r>
          </a:p>
          <a:p>
            <a:endParaRPr lang="en-GB" sz="1600" kern="1200" dirty="0">
              <a:solidFill>
                <a:schemeClr val="tx1"/>
              </a:solidFill>
              <a:effectLst/>
              <a:ea typeface="+mn-ea"/>
              <a:cs typeface="+mn-cs"/>
            </a:endParaRPr>
          </a:p>
          <a:p>
            <a:r>
              <a:rPr lang="en-GB" sz="1600" kern="1200" dirty="0">
                <a:solidFill>
                  <a:schemeClr val="tx1"/>
                </a:solidFill>
                <a:effectLst/>
              </a:rPr>
              <a:t>Students also use a range of interactive maps from the Bureau of Meteorology to explore and discuss weather and climate data from all over Australia and compare their local region to another region in NSW that is very different. For example, comparison of weather data from a coastal area to an area in the far west.</a:t>
            </a:r>
            <a:endParaRPr lang="en-AU" sz="1600" kern="1200" dirty="0">
              <a:solidFill>
                <a:schemeClr val="tx1"/>
              </a:solidFill>
              <a:effectLst/>
            </a:endParaRPr>
          </a:p>
          <a:p>
            <a:r>
              <a:rPr lang="en-GB" sz="1600" kern="1200" dirty="0">
                <a:solidFill>
                  <a:schemeClr val="tx1"/>
                </a:solidFill>
                <a:effectLst/>
              </a:rPr>
              <a:t> </a:t>
            </a:r>
            <a:endParaRPr lang="en-AU" sz="1600" kern="1200" dirty="0">
              <a:solidFill>
                <a:schemeClr val="tx1"/>
              </a:solidFill>
              <a:effectLst/>
            </a:endParaRPr>
          </a:p>
          <a:p>
            <a:r>
              <a:rPr lang="en-GB" sz="1600" kern="1200" dirty="0">
                <a:solidFill>
                  <a:schemeClr val="tx1"/>
                </a:solidFill>
                <a:effectLst/>
              </a:rPr>
              <a:t>Weather data is collected using a rain gauge and a temperature gauge, however if the school has access to a barometer to measure air pressure, an anemometer to measure wind speed or a hygrometer to measure humidity these devices could also be used.  Each of these devices can be bought for a small cost and would be a great addition to your science resources.</a:t>
            </a:r>
            <a:endParaRPr lang="en-AU" sz="1600" kern="1200" dirty="0">
              <a:solidFill>
                <a:schemeClr val="tx1"/>
              </a:solidFill>
              <a:effectLst/>
            </a:endParaRPr>
          </a:p>
          <a:p>
            <a:r>
              <a:rPr lang="en-GB" sz="1600" kern="1200" dirty="0">
                <a:solidFill>
                  <a:schemeClr val="tx1"/>
                </a:solidFill>
                <a:effectLst/>
              </a:rPr>
              <a:t> </a:t>
            </a:r>
            <a:endParaRPr lang="en-AU" sz="1600" kern="1200" dirty="0">
              <a:solidFill>
                <a:schemeClr val="tx1"/>
              </a:solidFill>
              <a:effectLst/>
            </a:endParaRPr>
          </a:p>
          <a:p>
            <a:r>
              <a:rPr lang="en-GB" sz="1600" kern="1200" dirty="0">
                <a:solidFill>
                  <a:schemeClr val="tx1"/>
                </a:solidFill>
                <a:effectLst/>
              </a:rPr>
              <a:t>Data collection and data analysis through posing questions, supports students to develop scientific and technological knowledge, skills practices and dispositions.</a:t>
            </a:r>
            <a:endParaRPr lang="en-AU" sz="1600" kern="1200" dirty="0">
              <a:solidFill>
                <a:schemeClr val="tx1"/>
              </a:solidFill>
              <a:effectLst/>
            </a:endParaRPr>
          </a:p>
          <a:p>
            <a:endParaRPr lang="en-US" dirty="0">
              <a:latin typeface="Calibri"/>
              <a:ea typeface="Calibri"/>
              <a:cs typeface="Calibri"/>
            </a:endParaRPr>
          </a:p>
          <a:p>
            <a:r>
              <a:rPr lang="en-AU" b="1" dirty="0">
                <a:solidFill>
                  <a:srgbClr val="242424"/>
                </a:solidFill>
              </a:rPr>
              <a:t>[NEXT SLIDE]</a:t>
            </a:r>
          </a:p>
          <a:p>
            <a:endParaRPr lang="en-AU" b="1" dirty="0">
              <a:solidFill>
                <a:srgbClr val="242424"/>
              </a:solidFill>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0" dirty="0">
                <a:solidFill>
                  <a:srgbClr val="242424"/>
                </a:solidFill>
              </a:rPr>
              <a:t>Image reference: CANVA</a:t>
            </a:r>
            <a:endParaRPr lang="en-AU" b="0" dirty="0"/>
          </a:p>
          <a:p>
            <a:endParaRPr lang="en-US" dirty="0"/>
          </a:p>
        </p:txBody>
      </p:sp>
      <p:sp>
        <p:nvSpPr>
          <p:cNvPr id="4" name="Slide Number Placeholder 3">
            <a:extLst>
              <a:ext uri="{FF2B5EF4-FFF2-40B4-BE49-F238E27FC236}">
                <a16:creationId xmlns:a16="http://schemas.microsoft.com/office/drawing/2014/main" id="{75660BCB-3D1C-2D77-4361-4179FC5701FF}"/>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52</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3195172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84C9D-FF9A-1FC7-4F76-8428950078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92E616-702C-4D14-D7A7-560A286AA8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AE8DAD-DD9E-9A18-72E0-083F5D33DD09}"/>
              </a:ext>
            </a:extLst>
          </p:cNvPr>
          <p:cNvSpPr>
            <a:spLocks noGrp="1"/>
          </p:cNvSpPr>
          <p:nvPr>
            <p:ph type="body" idx="1"/>
          </p:nvPr>
        </p:nvSpPr>
        <p:spPr/>
        <p:txBody>
          <a:bodyPr/>
          <a:lstStyle/>
          <a:p>
            <a:r>
              <a:rPr lang="en-GB" b="1" dirty="0"/>
              <a:t>53. Purpose</a:t>
            </a:r>
            <a:r>
              <a:rPr lang="en-GB" sz="1600" kern="1200" dirty="0">
                <a:solidFill>
                  <a:schemeClr val="tx1"/>
                </a:solidFill>
                <a:effectLst/>
              </a:rPr>
              <a:t>: To highlight an activity from the unit</a:t>
            </a:r>
          </a:p>
          <a:p>
            <a:endParaRPr lang="en-AU" sz="16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solidFill>
                  <a:srgbClr val="242424"/>
                </a:solidFill>
              </a:rPr>
              <a:t>Time: </a:t>
            </a:r>
            <a:r>
              <a:rPr lang="en-AU" b="0" dirty="0">
                <a:solidFill>
                  <a:srgbClr val="242424"/>
                </a:solidFill>
              </a:rPr>
              <a:t>20 seconds</a:t>
            </a:r>
            <a:endParaRPr lang="en-AU" b="0" dirty="0">
              <a:solidFill>
                <a:srgbClr val="444444"/>
              </a:solidFill>
            </a:endParaRPr>
          </a:p>
          <a:p>
            <a:endParaRPr lang="en-AU" sz="16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solidFill>
                  <a:srgbClr val="242424"/>
                </a:solidFill>
              </a:rPr>
              <a:t>Presenter notes:</a:t>
            </a:r>
            <a:endParaRPr lang="en-AU" dirty="0">
              <a:solidFill>
                <a:srgbClr val="444444"/>
              </a:solidFill>
            </a:endParaRPr>
          </a:p>
          <a:p>
            <a:r>
              <a:rPr lang="en-GB" sz="1600" kern="1200" dirty="0">
                <a:solidFill>
                  <a:schemeClr val="tx1"/>
                </a:solidFill>
                <a:effectLst/>
              </a:rPr>
              <a:t>Also within Unit 1, students explain the effects of natural events on the atmosphere.</a:t>
            </a:r>
            <a:endParaRPr lang="en-AU" sz="1600" kern="1200" dirty="0">
              <a:solidFill>
                <a:schemeClr val="tx1"/>
              </a:solidFill>
              <a:effectLst/>
            </a:endParaRPr>
          </a:p>
          <a:p>
            <a:r>
              <a:rPr lang="en-GB" sz="1600" kern="1200" dirty="0">
                <a:solidFill>
                  <a:schemeClr val="tx1"/>
                </a:solidFill>
                <a:effectLst/>
              </a:rPr>
              <a:t> </a:t>
            </a:r>
            <a:endParaRPr lang="en-AU" sz="1600" kern="1200" dirty="0">
              <a:solidFill>
                <a:schemeClr val="tx1"/>
              </a:solidFill>
              <a:effectLst/>
            </a:endParaRPr>
          </a:p>
          <a:p>
            <a:r>
              <a:rPr lang="en-GB" sz="1600" kern="1200" dirty="0">
                <a:solidFill>
                  <a:schemeClr val="tx1"/>
                </a:solidFill>
                <a:effectLst/>
              </a:rPr>
              <a:t>This includes a look at how volcanic eruptions and bushfires result in gases released into the atmosphere, that cause potential short-term effects such as static lightning, acid rain and temperature drops. Students also research potential long-term impact on our atmosphere and what this might mean for climate variations.</a:t>
            </a:r>
            <a:endParaRPr lang="en-AU" sz="1600" kern="1200" dirty="0">
              <a:solidFill>
                <a:schemeClr val="tx1"/>
              </a:solidFill>
              <a:effectLst/>
            </a:endParaRPr>
          </a:p>
          <a:p>
            <a:r>
              <a:rPr lang="en-GB" sz="1600" kern="1200" dirty="0">
                <a:solidFill>
                  <a:schemeClr val="tx1"/>
                </a:solidFill>
                <a:effectLst/>
              </a:rPr>
              <a:t> </a:t>
            </a:r>
            <a:endParaRPr lang="en-AU" sz="1600" kern="1200" dirty="0">
              <a:solidFill>
                <a:schemeClr val="tx1"/>
              </a:solidFill>
              <a:effectLst/>
            </a:endParaRPr>
          </a:p>
          <a:p>
            <a:r>
              <a:rPr lang="en-AU" b="1" dirty="0">
                <a:solidFill>
                  <a:srgbClr val="242424"/>
                </a:solidFill>
              </a:rPr>
              <a:t>[NEXT SLIDE]</a:t>
            </a:r>
          </a:p>
          <a:p>
            <a:endParaRPr lang="en-AU" b="1" dirty="0">
              <a:solidFill>
                <a:srgbClr val="242424"/>
              </a:solidFill>
            </a:endParaRPr>
          </a:p>
          <a:p>
            <a:r>
              <a:rPr lang="en-AU" b="0" dirty="0">
                <a:solidFill>
                  <a:srgbClr val="242424"/>
                </a:solidFill>
              </a:rPr>
              <a:t>Image reference: </a:t>
            </a:r>
            <a:r>
              <a:rPr lang="en-AU" sz="1600" b="0" i="0" dirty="0">
                <a:solidFill>
                  <a:srgbClr val="000000"/>
                </a:solidFill>
                <a:effectLst/>
                <a:latin typeface="Arial"/>
                <a:cs typeface="Arial"/>
              </a:rPr>
              <a:t>Canva Education. 2025. Images via Canva. </a:t>
            </a:r>
            <a:r>
              <a:rPr lang="en-AU" sz="1600" b="0" i="0" u="sng" strike="noStrike" dirty="0">
                <a:solidFill>
                  <a:srgbClr val="001C4A"/>
                </a:solidFill>
                <a:effectLst/>
                <a:latin typeface="Arial"/>
                <a:cs typeface="Arial"/>
                <a:hlinkClick r:id="rId3"/>
              </a:rPr>
              <a:t>https://www.canva.com/</a:t>
            </a:r>
            <a:r>
              <a:rPr lang="en-AU" sz="1600" b="0" i="0" dirty="0">
                <a:solidFill>
                  <a:srgbClr val="000000"/>
                </a:solidFill>
                <a:effectLst/>
                <a:latin typeface="Arial"/>
                <a:cs typeface="Arial"/>
              </a:rPr>
              <a:t> accessed 30 September 2025. </a:t>
            </a:r>
            <a:endParaRPr lang="en-AU" dirty="0">
              <a:latin typeface="Arial"/>
              <a:cs typeface="Arial"/>
            </a:endParaRPr>
          </a:p>
          <a:p>
            <a:endParaRPr lang="en-US" dirty="0"/>
          </a:p>
        </p:txBody>
      </p:sp>
      <p:sp>
        <p:nvSpPr>
          <p:cNvPr id="4" name="Slide Number Placeholder 3">
            <a:extLst>
              <a:ext uri="{FF2B5EF4-FFF2-40B4-BE49-F238E27FC236}">
                <a16:creationId xmlns:a16="http://schemas.microsoft.com/office/drawing/2014/main" id="{4F864281-004F-FE82-F9F2-8784654CC2E8}"/>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5600326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2DC93-87BB-06C9-3931-A5C3CF5BF3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9E714A-1BCD-9C64-53D0-877C04077B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B45E66-9ED8-7FC5-CBFA-1B9FDD8353F7}"/>
              </a:ext>
            </a:extLst>
          </p:cNvPr>
          <p:cNvSpPr>
            <a:spLocks noGrp="1"/>
          </p:cNvSpPr>
          <p:nvPr>
            <p:ph type="body" idx="1"/>
          </p:nvPr>
        </p:nvSpPr>
        <p:spPr/>
        <p:txBody>
          <a:bodyPr/>
          <a:lstStyle/>
          <a:p>
            <a:r>
              <a:rPr lang="en-AU" sz="1200" b="1" dirty="0">
                <a:solidFill>
                  <a:srgbClr val="242424"/>
                </a:solidFill>
              </a:rPr>
              <a:t>54. Purpose: </a:t>
            </a:r>
            <a:r>
              <a:rPr lang="en-AU" sz="1200" dirty="0">
                <a:solidFill>
                  <a:srgbClr val="242424"/>
                </a:solidFill>
              </a:rPr>
              <a:t>To highlight an example of the activity in a Scratch animation</a:t>
            </a:r>
          </a:p>
          <a:p>
            <a:endParaRPr lang="en-US" sz="1200" dirty="0">
              <a:solidFill>
                <a:srgbClr val="444444"/>
              </a:solidFill>
            </a:endParaRPr>
          </a:p>
          <a:p>
            <a:r>
              <a:rPr lang="en-AU" sz="1200" b="1" dirty="0">
                <a:solidFill>
                  <a:srgbClr val="242424"/>
                </a:solidFill>
              </a:rPr>
              <a:t>Time: </a:t>
            </a:r>
            <a:r>
              <a:rPr lang="en-AU" sz="1200" b="0" dirty="0">
                <a:solidFill>
                  <a:srgbClr val="242424"/>
                </a:solidFill>
              </a:rPr>
              <a:t>1 minute</a:t>
            </a:r>
          </a:p>
          <a:p>
            <a:endParaRPr lang="en-AU" sz="1200" dirty="0">
              <a:solidFill>
                <a:srgbClr val="444444"/>
              </a:solidFill>
            </a:endParaRPr>
          </a:p>
          <a:p>
            <a:r>
              <a:rPr lang="en-AU" sz="1200" b="1" dirty="0">
                <a:solidFill>
                  <a:srgbClr val="242424"/>
                </a:solidFill>
              </a:rPr>
              <a:t>Presenter notes:</a:t>
            </a:r>
            <a:endParaRPr lang="en-AU" sz="1200" dirty="0">
              <a:solidFill>
                <a:srgbClr val="444444"/>
              </a:solidFill>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rPr>
              <a:t>These natural weather events are then animated using the coding platform Scratch</a:t>
            </a:r>
            <a:r>
              <a:rPr lang="en-GB" sz="1200" dirty="0"/>
              <a:t>.</a:t>
            </a:r>
            <a:endParaRPr lang="en-GB" sz="1200" kern="1200" dirty="0">
              <a:solidFill>
                <a:schemeClr val="tx1"/>
              </a:solidFill>
              <a:effectLst/>
            </a:endParaRPr>
          </a:p>
          <a:p>
            <a:endParaRPr lang="en-AU" sz="1200" dirty="0">
              <a:ea typeface="Calibri"/>
              <a:cs typeface="Calibri"/>
            </a:endParaRPr>
          </a:p>
          <a:p>
            <a:r>
              <a:rPr lang="en-AU" sz="1200" dirty="0">
                <a:ea typeface="Calibri"/>
                <a:cs typeface="Calibri"/>
              </a:rPr>
              <a:t>Students use block coding to program each element of their animation. Students create instructions for the movement of each part, and can also change the background.</a:t>
            </a:r>
          </a:p>
          <a:p>
            <a:endParaRPr lang="en-AU" sz="1200" dirty="0">
              <a:ea typeface="Calibri"/>
              <a:cs typeface="Calibri"/>
            </a:endParaRPr>
          </a:p>
          <a:p>
            <a:r>
              <a:rPr lang="en-AU" sz="1200" dirty="0">
                <a:ea typeface="Calibri"/>
                <a:cs typeface="Calibri"/>
              </a:rPr>
              <a:t>Let’s look at an example of how a student might use Scratch to animate a weather event they have explored.</a:t>
            </a:r>
          </a:p>
          <a:p>
            <a:endParaRPr lang="en-AU" sz="1200" dirty="0">
              <a:ea typeface="Calibri"/>
              <a:cs typeface="Calibri"/>
            </a:endParaRPr>
          </a:p>
          <a:p>
            <a:r>
              <a:rPr lang="en-AU" sz="1200" i="1" dirty="0">
                <a:ea typeface="Calibri"/>
                <a:cs typeface="Calibri"/>
              </a:rPr>
              <a:t>Play video 0:26</a:t>
            </a:r>
          </a:p>
          <a:p>
            <a:endParaRPr lang="en-AU" sz="1200" dirty="0"/>
          </a:p>
          <a:p>
            <a:r>
              <a:rPr lang="en-AU" sz="1200" b="1" dirty="0">
                <a:solidFill>
                  <a:srgbClr val="242424"/>
                </a:solidFill>
              </a:rPr>
              <a:t>[NEXT SLIDE]</a:t>
            </a:r>
            <a:endParaRPr lang="en-AU" sz="1200" dirty="0"/>
          </a:p>
        </p:txBody>
      </p:sp>
      <p:sp>
        <p:nvSpPr>
          <p:cNvPr id="4" name="Slide Number Placeholder 3">
            <a:extLst>
              <a:ext uri="{FF2B5EF4-FFF2-40B4-BE49-F238E27FC236}">
                <a16:creationId xmlns:a16="http://schemas.microsoft.com/office/drawing/2014/main" id="{B2934D48-A4EA-50A1-AEC5-BE1537BA5EA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54</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72754407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2DC93-87BB-06C9-3931-A5C3CF5BF3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9E714A-1BCD-9C64-53D0-877C04077B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B45E66-9ED8-7FC5-CBFA-1B9FDD8353F7}"/>
              </a:ext>
            </a:extLst>
          </p:cNvPr>
          <p:cNvSpPr>
            <a:spLocks noGrp="1"/>
          </p:cNvSpPr>
          <p:nvPr>
            <p:ph type="body" idx="1"/>
          </p:nvPr>
        </p:nvSpPr>
        <p:spPr/>
        <p:txBody>
          <a:bodyPr/>
          <a:lstStyle/>
          <a:p>
            <a:r>
              <a:rPr lang="en-AU" b="1" dirty="0">
                <a:solidFill>
                  <a:srgbClr val="242424"/>
                </a:solidFill>
              </a:rPr>
              <a:t>55. Purpose: </a:t>
            </a:r>
            <a:r>
              <a:rPr lang="en-AU" dirty="0">
                <a:solidFill>
                  <a:srgbClr val="242424"/>
                </a:solidFill>
              </a:rPr>
              <a:t>To highlight an example of the activity in a Scratch animation</a:t>
            </a:r>
          </a:p>
          <a:p>
            <a:endParaRPr lang="en-US" dirty="0">
              <a:solidFill>
                <a:srgbClr val="444444"/>
              </a:solidFill>
            </a:endParaRPr>
          </a:p>
          <a:p>
            <a:r>
              <a:rPr lang="en-AU" b="1" dirty="0">
                <a:solidFill>
                  <a:srgbClr val="242424"/>
                </a:solidFill>
              </a:rPr>
              <a:t>Time: </a:t>
            </a:r>
            <a:r>
              <a:rPr lang="en-AU" b="0" dirty="0">
                <a:solidFill>
                  <a:srgbClr val="242424"/>
                </a:solidFill>
              </a:rPr>
              <a:t>20 seconds</a:t>
            </a:r>
          </a:p>
          <a:p>
            <a:endParaRPr lang="en-AU" dirty="0">
              <a:solidFill>
                <a:srgbClr val="444444"/>
              </a:solidFill>
            </a:endParaRPr>
          </a:p>
          <a:p>
            <a:r>
              <a:rPr lang="en-AU" b="1" dirty="0">
                <a:solidFill>
                  <a:srgbClr val="242424"/>
                </a:solidFill>
              </a:rPr>
              <a:t>Presenter notes:</a:t>
            </a:r>
            <a:endParaRPr lang="en-AU" dirty="0">
              <a:solidFill>
                <a:srgbClr val="444444"/>
              </a:solidFill>
            </a:endParaRPr>
          </a:p>
          <a:p>
            <a:r>
              <a:rPr lang="en-AU" dirty="0">
                <a:ea typeface="Calibri"/>
                <a:cs typeface="Calibri"/>
              </a:rPr>
              <a:t>Now let’s look at the final animation.</a:t>
            </a:r>
          </a:p>
          <a:p>
            <a:endParaRPr lang="en-AU" dirty="0">
              <a:ea typeface="Calibri"/>
              <a:cs typeface="Calibri"/>
            </a:endParaRPr>
          </a:p>
          <a:p>
            <a:r>
              <a:rPr lang="en-AU" dirty="0">
                <a:ea typeface="Calibri"/>
                <a:cs typeface="Calibri"/>
              </a:rPr>
              <a:t>The volcano spews lava and smoke into the atmosphere causing the sky to darken with carbon and other materials.</a:t>
            </a:r>
          </a:p>
          <a:p>
            <a:endParaRPr lang="en-AU" dirty="0">
              <a:ea typeface="Calibri"/>
              <a:cs typeface="Calibri"/>
            </a:endParaRPr>
          </a:p>
          <a:p>
            <a:r>
              <a:rPr lang="en-AU" i="1" dirty="0">
                <a:ea typeface="Calibri"/>
                <a:cs typeface="Calibri"/>
              </a:rPr>
              <a:t>Play video 7 sec</a:t>
            </a:r>
          </a:p>
          <a:p>
            <a:endParaRPr lang="en-AU" dirty="0"/>
          </a:p>
          <a:p>
            <a:r>
              <a:rPr lang="en-AU" b="1" dirty="0">
                <a:solidFill>
                  <a:srgbClr val="242424"/>
                </a:solidFill>
              </a:rPr>
              <a:t>[NEXT SLIDE]</a:t>
            </a:r>
            <a:endParaRPr lang="en-AU" dirty="0"/>
          </a:p>
        </p:txBody>
      </p:sp>
      <p:sp>
        <p:nvSpPr>
          <p:cNvPr id="4" name="Slide Number Placeholder 3">
            <a:extLst>
              <a:ext uri="{FF2B5EF4-FFF2-40B4-BE49-F238E27FC236}">
                <a16:creationId xmlns:a16="http://schemas.microsoft.com/office/drawing/2014/main" id="{B2934D48-A4EA-50A1-AEC5-BE1537BA5EA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55</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90092683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1940A-8F83-864D-F08E-F08E05A5B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B2D81-D833-E361-956F-59EDFCA1FE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58833B-D861-55F7-7884-6985A710B530}"/>
              </a:ext>
            </a:extLst>
          </p:cNvPr>
          <p:cNvSpPr>
            <a:spLocks noGrp="1"/>
          </p:cNvSpPr>
          <p:nvPr>
            <p:ph type="body" idx="1"/>
          </p:nvPr>
        </p:nvSpPr>
        <p:spPr/>
        <p:txBody>
          <a:bodyPr/>
          <a:lstStyle/>
          <a:p>
            <a:pPr>
              <a:defRPr/>
            </a:pPr>
            <a:r>
              <a:rPr lang="en-US" sz="1200" b="1" dirty="0">
                <a:ea typeface="Calibri"/>
                <a:cs typeface="Calibri"/>
              </a:rPr>
              <a:t>56. Purpose: </a:t>
            </a:r>
            <a:r>
              <a:rPr lang="en-AU" sz="1200" dirty="0"/>
              <a:t>Divider slide to introduce Science and technology Stage 3 Unit 5.</a:t>
            </a:r>
            <a:endParaRPr lang="en-US" sz="1200" b="1" dirty="0">
              <a:ea typeface="Calibri"/>
              <a:cs typeface="Calibri"/>
            </a:endParaRPr>
          </a:p>
          <a:p>
            <a:endParaRPr lang="en-US" sz="1200" b="1" dirty="0">
              <a:ea typeface="Calibri"/>
              <a:cs typeface="Calibri"/>
            </a:endParaRPr>
          </a:p>
          <a:p>
            <a:r>
              <a:rPr lang="en-US" sz="1200" b="1" dirty="0">
                <a:ea typeface="Calibri"/>
                <a:cs typeface="Calibri"/>
              </a:rPr>
              <a:t>Time: </a:t>
            </a:r>
            <a:r>
              <a:rPr lang="en-US" sz="1200" b="0" dirty="0">
                <a:ea typeface="Calibri"/>
                <a:cs typeface="Calibri"/>
              </a:rPr>
              <a:t>5 seconds</a:t>
            </a:r>
          </a:p>
          <a:p>
            <a:endParaRPr lang="en-US" sz="1200" b="1" dirty="0">
              <a:ea typeface="Calibri"/>
              <a:cs typeface="Calibri"/>
            </a:endParaRPr>
          </a:p>
          <a:p>
            <a:r>
              <a:rPr lang="en-US" sz="1200" b="1" dirty="0">
                <a:ea typeface="Calibri"/>
                <a:cs typeface="Calibri"/>
              </a:rPr>
              <a:t>Presenter notes:</a:t>
            </a:r>
          </a:p>
          <a:p>
            <a:r>
              <a:rPr lang="en-AU" sz="1200" dirty="0"/>
              <a:t>This is the second of the units we will be exploring today, Unit 5. This unit aligns with Term 5 of Stage 3.</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[NEXT SLIDE]</a:t>
            </a:r>
          </a:p>
          <a:p>
            <a:endParaRPr lang="en-AU" sz="1200" dirty="0"/>
          </a:p>
        </p:txBody>
      </p:sp>
      <p:sp>
        <p:nvSpPr>
          <p:cNvPr id="4" name="Slide Number Placeholder 3">
            <a:extLst>
              <a:ext uri="{FF2B5EF4-FFF2-40B4-BE49-F238E27FC236}">
                <a16:creationId xmlns:a16="http://schemas.microsoft.com/office/drawing/2014/main" id="{6D360B24-BDAF-A098-47BF-4DE92D4144A9}"/>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8871893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Public Sans" pitchFamily="2" charset="0"/>
                <a:ea typeface="Calibri"/>
                <a:cs typeface="Calibri"/>
              </a:rPr>
              <a:t>57. Purpose: </a:t>
            </a:r>
            <a:r>
              <a:rPr lang="en-US" sz="1200" b="0" dirty="0">
                <a:latin typeface="Public Sans" pitchFamily="2" charset="0"/>
                <a:ea typeface="Calibri"/>
                <a:cs typeface="Calibri"/>
              </a:rPr>
              <a:t>To introduce unit via an overview of content</a:t>
            </a:r>
          </a:p>
          <a:p>
            <a:endParaRPr lang="en-US" sz="1200" b="1" dirty="0">
              <a:latin typeface="Public Sans" pitchFamily="2" charset="0"/>
              <a:ea typeface="Calibri"/>
              <a:cs typeface="Calibri"/>
            </a:endParaRPr>
          </a:p>
          <a:p>
            <a:r>
              <a:rPr lang="en-US" sz="1200" b="1" dirty="0">
                <a:latin typeface="Public Sans" pitchFamily="2" charset="0"/>
                <a:ea typeface="Calibri"/>
                <a:cs typeface="Calibri"/>
              </a:rPr>
              <a:t>Time: </a:t>
            </a:r>
            <a:r>
              <a:rPr lang="en-US" sz="1200" b="0" dirty="0">
                <a:latin typeface="Public Sans" pitchFamily="2" charset="0"/>
                <a:ea typeface="Calibri"/>
                <a:cs typeface="Calibri"/>
              </a:rPr>
              <a:t>1 minute</a:t>
            </a:r>
          </a:p>
          <a:p>
            <a:endParaRPr lang="en-US" sz="1200" b="1" dirty="0">
              <a:latin typeface="Public Sans" pitchFamily="2" charset="0"/>
              <a:ea typeface="Calibri"/>
              <a:cs typeface="Calibri"/>
            </a:endParaRPr>
          </a:p>
          <a:p>
            <a:r>
              <a:rPr lang="en-US" sz="1200" b="1" dirty="0">
                <a:latin typeface="Public Sans" pitchFamily="2" charset="0"/>
                <a:ea typeface="Calibri"/>
                <a:cs typeface="Calibri"/>
              </a:rPr>
              <a:t>Presenter notes:</a:t>
            </a:r>
          </a:p>
          <a:p>
            <a:r>
              <a:rPr lang="en-AU" sz="1200" dirty="0">
                <a:latin typeface="Public Sans" pitchFamily="2" charset="0"/>
              </a:rPr>
              <a:t>In Unit 5, students explore the focus area of - </a:t>
            </a:r>
            <a:r>
              <a:rPr lang="en-AU" sz="1200" b="1" dirty="0">
                <a:latin typeface="Public Sans" pitchFamily="2" charset="0"/>
              </a:rPr>
              <a:t>L</a:t>
            </a:r>
            <a:r>
              <a:rPr lang="en-GB" sz="1200" b="1" kern="1200" dirty="0" err="1">
                <a:solidFill>
                  <a:schemeClr val="tx1"/>
                </a:solidFill>
                <a:effectLst/>
                <a:latin typeface="Public Sans" pitchFamily="2" charset="0"/>
              </a:rPr>
              <a:t>iving</a:t>
            </a:r>
            <a:r>
              <a:rPr lang="en-GB" sz="1200" b="1" kern="1200" dirty="0">
                <a:solidFill>
                  <a:schemeClr val="tx1"/>
                </a:solidFill>
                <a:effectLst/>
                <a:latin typeface="Public Sans" pitchFamily="2" charset="0"/>
              </a:rPr>
              <a:t> things may change over millions of years, in response to their environments.</a:t>
            </a:r>
            <a:endParaRPr lang="en-AU" sz="1200" b="1"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AU" sz="1200" dirty="0">
                <a:latin typeface="Public Sans" pitchFamily="2" charset="0"/>
              </a:rPr>
              <a:t>Students explore </a:t>
            </a:r>
          </a:p>
          <a:p>
            <a:pPr marL="285750" indent="-285750">
              <a:buFontTx/>
              <a:buChar char="-"/>
            </a:pPr>
            <a:r>
              <a:rPr lang="en-AU" sz="1200" dirty="0">
                <a:latin typeface="Public Sans" pitchFamily="2" charset="0"/>
              </a:rPr>
              <a:t>how adaptations support survival</a:t>
            </a:r>
          </a:p>
          <a:p>
            <a:pPr marL="285750" indent="-285750">
              <a:buFontTx/>
              <a:buChar char="-"/>
            </a:pPr>
            <a:r>
              <a:rPr lang="en-AU" sz="1200" dirty="0">
                <a:latin typeface="Public Sans" pitchFamily="2" charset="0"/>
              </a:rPr>
              <a:t>interpret food webs to understand energy flow</a:t>
            </a:r>
          </a:p>
          <a:p>
            <a:pPr marL="285750" indent="-285750">
              <a:buFontTx/>
              <a:buChar char="-"/>
            </a:pPr>
            <a:r>
              <a:rPr lang="en-AU" sz="1200" dirty="0">
                <a:latin typeface="Public Sans" pitchFamily="2" charset="0"/>
              </a:rPr>
              <a:t>examine evidence of environmental change over time</a:t>
            </a:r>
          </a:p>
          <a:p>
            <a:pPr marL="285750" indent="-285750">
              <a:buFontTx/>
              <a:buChar char="-"/>
            </a:pPr>
            <a:r>
              <a:rPr lang="en-AU" sz="1200" dirty="0">
                <a:latin typeface="Public Sans" pitchFamily="2" charset="0"/>
              </a:rPr>
              <a:t>and consider the impacts of species loss and the introduction of new species</a:t>
            </a:r>
          </a:p>
          <a:p>
            <a:endParaRPr lang="en-AU" sz="1200" dirty="0">
              <a:latin typeface="Public Sans" pitchFamily="2" charset="0"/>
            </a:endParaRPr>
          </a:p>
          <a:p>
            <a:r>
              <a:rPr lang="en-AU" sz="1200" dirty="0">
                <a:latin typeface="Public Sans" pitchFamily="2" charset="0"/>
              </a:rPr>
              <a:t>Students learn about seed dispersal methods. Students build paper helicopter ‘seeds’ and pose questions to identify variables and conduct fair tests to test which seed traits disperse the furthest. </a:t>
            </a:r>
          </a:p>
          <a:p>
            <a:endParaRPr lang="en-AU" sz="1200" dirty="0">
              <a:latin typeface="Public Sans" pitchFamily="2" charset="0"/>
            </a:endParaRPr>
          </a:p>
          <a:p>
            <a:r>
              <a:rPr lang="en-AU" sz="1200" dirty="0">
                <a:latin typeface="Public Sans" pitchFamily="2" charset="0"/>
              </a:rPr>
              <a:t>This is an amazing process in nature, let’s watch in a slow-motion video of dandelion seeds dispersing</a:t>
            </a:r>
          </a:p>
          <a:p>
            <a:endParaRPr lang="en-AU" sz="1200" dirty="0">
              <a:latin typeface="Public Sans" pitchFamily="2" charset="0"/>
            </a:endParaRPr>
          </a:p>
          <a:p>
            <a:r>
              <a:rPr lang="en-AU" sz="1200" i="1" dirty="0">
                <a:latin typeface="Public Sans" pitchFamily="2" charset="0"/>
              </a:rPr>
              <a:t>Play video – 0:22</a:t>
            </a:r>
          </a:p>
          <a:p>
            <a:endParaRPr lang="en-AU" sz="1200" dirty="0">
              <a:latin typeface="Public Sans" pitchFamily="2" charset="0"/>
            </a:endParaRPr>
          </a:p>
          <a:p>
            <a:r>
              <a:rPr lang="en-AU" sz="1200" dirty="0">
                <a:latin typeface="Public Sans" pitchFamily="2" charset="0"/>
              </a:rPr>
              <a:t>Students also investigate how Aboriginal and Torres Strait Islander Peoples’ sustainable practices protect ecosystems.</a:t>
            </a:r>
          </a:p>
          <a:p>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pitchFamily="2" charset="0"/>
              </a:rPr>
              <a:t>[NEXT SLIDE]</a:t>
            </a:r>
          </a:p>
          <a:p>
            <a:endParaRPr lang="en-AU" sz="1200" dirty="0">
              <a:latin typeface="Public Sans" pitchFamily="2" charset="0"/>
            </a:endParaRPr>
          </a:p>
          <a:p>
            <a:r>
              <a:rPr lang="en-AU" sz="1200" kern="1200" dirty="0">
                <a:solidFill>
                  <a:schemeClr val="tx1"/>
                </a:solidFill>
                <a:effectLst/>
                <a:latin typeface="Public Sans" pitchFamily="2" charset="0"/>
              </a:rPr>
              <a:t>image reference - https://www.youtube.com/watch?v=0MB3nHiogjI</a:t>
            </a:r>
          </a:p>
          <a:p>
            <a:endParaRPr lang="en-AU" sz="1200" dirty="0">
              <a:latin typeface="Public Sans" pitchFamily="2" charset="0"/>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035721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50AE9-388B-4029-1AF5-F35DE2821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2822B9-6075-D0A9-8D5B-4CAE5B2DDF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D7A6B5-03A6-2420-5D57-D52E4555F79C}"/>
              </a:ext>
            </a:extLst>
          </p:cNvPr>
          <p:cNvSpPr>
            <a:spLocks noGrp="1"/>
          </p:cNvSpPr>
          <p:nvPr>
            <p:ph type="body" idx="1"/>
          </p:nvPr>
        </p:nvSpPr>
        <p:spPr/>
        <p:txBody>
          <a:bodyPr/>
          <a:lstStyle/>
          <a:p>
            <a:r>
              <a:rPr lang="en-AU" sz="1200" b="1" dirty="0">
                <a:solidFill>
                  <a:srgbClr val="242424"/>
                </a:solidFill>
                <a:latin typeface="Public Sans"/>
              </a:rPr>
              <a:t>58. Purpose: </a:t>
            </a:r>
            <a:r>
              <a:rPr lang="en-AU" sz="1200" b="0" dirty="0">
                <a:solidFill>
                  <a:srgbClr val="242424"/>
                </a:solidFill>
                <a:latin typeface="Public Sans"/>
              </a:rPr>
              <a:t>To</a:t>
            </a:r>
            <a:r>
              <a:rPr lang="en-AU" sz="1200" dirty="0">
                <a:solidFill>
                  <a:srgbClr val="242424"/>
                </a:solidFill>
                <a:latin typeface="Public Sans"/>
              </a:rPr>
              <a:t> outline the outcomes and content in the unit.</a:t>
            </a:r>
          </a:p>
          <a:p>
            <a:endParaRPr lang="en-US" sz="1200" dirty="0">
              <a:solidFill>
                <a:srgbClr val="444444"/>
              </a:solidFill>
              <a:latin typeface="Public Sans" pitchFamily="2" charset="0"/>
            </a:endParaRPr>
          </a:p>
          <a:p>
            <a:r>
              <a:rPr lang="en-AU" sz="1200" b="1" dirty="0">
                <a:solidFill>
                  <a:srgbClr val="242424"/>
                </a:solidFill>
                <a:latin typeface="Public Sans"/>
              </a:rPr>
              <a:t>Time: </a:t>
            </a:r>
            <a:r>
              <a:rPr lang="en-AU" sz="1200" b="0" dirty="0">
                <a:solidFill>
                  <a:srgbClr val="242424"/>
                </a:solidFill>
                <a:latin typeface="Public Sans"/>
              </a:rPr>
              <a:t>30 seconds</a:t>
            </a:r>
            <a:endParaRPr lang="en-AU" sz="1200" dirty="0">
              <a:solidFill>
                <a:srgbClr val="242424"/>
              </a:solidFill>
              <a:latin typeface="Public Sans"/>
            </a:endParaRPr>
          </a:p>
          <a:p>
            <a:endParaRPr lang="en-US" sz="1200" dirty="0">
              <a:solidFill>
                <a:srgbClr val="444444"/>
              </a:solidFill>
              <a:latin typeface="Public Sans" pitchFamily="2" charset="0"/>
            </a:endParaRPr>
          </a:p>
          <a:p>
            <a:r>
              <a:rPr lang="en-AU" sz="1200" b="1" dirty="0">
                <a:solidFill>
                  <a:srgbClr val="242424"/>
                </a:solidFill>
                <a:latin typeface="Public Sans"/>
              </a:rPr>
              <a:t>Presenter notes:</a:t>
            </a:r>
          </a:p>
          <a:p>
            <a:r>
              <a:rPr lang="en-AU" sz="1200" dirty="0">
                <a:solidFill>
                  <a:srgbClr val="000000"/>
                </a:solidFill>
                <a:latin typeface="Public Sans" pitchFamily="2" charset="0"/>
                <a:ea typeface="Calibri"/>
                <a:cs typeface="Calibri"/>
              </a:rPr>
              <a:t>There are 2 focus areas for Unit 5:</a:t>
            </a:r>
          </a:p>
          <a:p>
            <a:endParaRPr lang="en-AU" sz="1200" dirty="0">
              <a:solidFill>
                <a:srgbClr val="000000"/>
              </a:solidFill>
              <a:latin typeface="Public Sans" pitchFamily="2" charset="0"/>
              <a:ea typeface="Calibri"/>
              <a:cs typeface="Calibri"/>
            </a:endParaRPr>
          </a:p>
          <a:p>
            <a:pPr marL="0" marR="0" lvl="0" indent="0" algn="l" defTabSz="609585" rtl="0" eaLnBrk="1" fontAlgn="auto" latinLnBrk="0" hangingPunct="1">
              <a:lnSpc>
                <a:spcPct val="100000"/>
              </a:lnSpc>
              <a:spcBef>
                <a:spcPts val="0"/>
              </a:spcBef>
              <a:spcAft>
                <a:spcPts val="0"/>
              </a:spcAft>
              <a:buClrTx/>
              <a:buSzTx/>
              <a:buFontTx/>
              <a:buNone/>
              <a:tabLst/>
              <a:defRPr/>
            </a:pPr>
            <a:r>
              <a:rPr lang="en-AU" sz="1200" b="0" dirty="0">
                <a:solidFill>
                  <a:srgbClr val="242424"/>
                </a:solidFill>
                <a:cs typeface="Segoe UI"/>
              </a:rPr>
              <a:t>Knowledge of our world and beyond inspires sustainable solutions and </a:t>
            </a:r>
            <a:r>
              <a:rPr lang="en-AU" sz="1200" b="0" dirty="0">
                <a:solidFill>
                  <a:srgbClr val="22272B"/>
                </a:solidFill>
                <a:cs typeface="Segoe UI"/>
              </a:rPr>
              <a:t>Design and digital technologies engineer sustainable solutions</a:t>
            </a:r>
          </a:p>
          <a:p>
            <a:pPr defTabSz="609585">
              <a:lnSpc>
                <a:spcPct val="100000"/>
              </a:lnSpc>
              <a:spcAft>
                <a:spcPts val="0"/>
              </a:spcAft>
              <a:defRPr/>
            </a:pPr>
            <a:endParaRPr lang="en-AU" sz="1200" b="1" dirty="0">
              <a:solidFill>
                <a:srgbClr val="242424"/>
              </a:solidFill>
              <a:cs typeface="Segoe UI"/>
            </a:endParaRPr>
          </a:p>
          <a:p>
            <a:r>
              <a:rPr lang="en-AU" sz="1200" b="1" dirty="0">
                <a:solidFill>
                  <a:srgbClr val="242424"/>
                </a:solidFill>
                <a:latin typeface="Public Sans"/>
              </a:rPr>
              <a:t>[NEXT SLIDE]</a:t>
            </a:r>
            <a:endParaRPr lang="en-US" sz="1200" dirty="0">
              <a:latin typeface="Public Sans"/>
            </a:endParaRPr>
          </a:p>
        </p:txBody>
      </p:sp>
      <p:sp>
        <p:nvSpPr>
          <p:cNvPr id="4" name="Slide Number Placeholder 3">
            <a:extLst>
              <a:ext uri="{FF2B5EF4-FFF2-40B4-BE49-F238E27FC236}">
                <a16:creationId xmlns:a16="http://schemas.microsoft.com/office/drawing/2014/main" id="{0F936175-2697-6F88-D101-393097E3D1C2}"/>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58</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5747380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FF870-36AC-187C-B3BA-807E765819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0054A9-1984-0D5E-31C4-93480A6FFC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99D9C4-BAD8-C535-2C1D-28606985258A}"/>
              </a:ext>
            </a:extLst>
          </p:cNvPr>
          <p:cNvSpPr>
            <a:spLocks noGrp="1"/>
          </p:cNvSpPr>
          <p:nvPr>
            <p:ph type="body" idx="1"/>
          </p:nvPr>
        </p:nvSpPr>
        <p:spPr/>
        <p:txBody>
          <a:bodyPr/>
          <a:lstStyle/>
          <a:p>
            <a:r>
              <a:rPr lang="en-AU" sz="1200" b="1" dirty="0">
                <a:solidFill>
                  <a:srgbClr val="242424"/>
                </a:solidFill>
                <a:latin typeface="Public Sans"/>
              </a:rPr>
              <a:t>59. Purpose: </a:t>
            </a:r>
            <a:r>
              <a:rPr lang="en-AU" sz="1200" b="0" dirty="0">
                <a:solidFill>
                  <a:srgbClr val="242424"/>
                </a:solidFill>
                <a:latin typeface="Public Sans"/>
              </a:rPr>
              <a:t>To</a:t>
            </a:r>
            <a:r>
              <a:rPr lang="en-AU" sz="1200" dirty="0">
                <a:solidFill>
                  <a:srgbClr val="242424"/>
                </a:solidFill>
                <a:latin typeface="Public Sans"/>
              </a:rPr>
              <a:t> outline the outcomes and content in the unit.</a:t>
            </a:r>
          </a:p>
          <a:p>
            <a:endParaRPr lang="en-US" sz="1200" dirty="0">
              <a:solidFill>
                <a:srgbClr val="444444"/>
              </a:solidFill>
              <a:latin typeface="Public Sans" pitchFamily="2" charset="0"/>
            </a:endParaRPr>
          </a:p>
          <a:p>
            <a:r>
              <a:rPr lang="en-AU" sz="1200" b="1" dirty="0">
                <a:solidFill>
                  <a:srgbClr val="242424"/>
                </a:solidFill>
                <a:latin typeface="Public Sans"/>
              </a:rPr>
              <a:t>Time: </a:t>
            </a:r>
            <a:r>
              <a:rPr lang="en-AU" sz="1200" b="0" dirty="0">
                <a:solidFill>
                  <a:srgbClr val="242424"/>
                </a:solidFill>
                <a:latin typeface="Public Sans"/>
              </a:rPr>
              <a:t>30 seconds</a:t>
            </a:r>
            <a:endParaRPr lang="en-AU" sz="1200" dirty="0">
              <a:solidFill>
                <a:srgbClr val="242424"/>
              </a:solidFill>
              <a:latin typeface="Public Sans"/>
            </a:endParaRPr>
          </a:p>
          <a:p>
            <a:endParaRPr lang="en-US" sz="1200" dirty="0">
              <a:solidFill>
                <a:srgbClr val="444444"/>
              </a:solidFill>
              <a:latin typeface="Public Sans" pitchFamily="2" charset="0"/>
            </a:endParaRPr>
          </a:p>
          <a:p>
            <a:r>
              <a:rPr lang="en-AU" sz="1200" b="1" dirty="0">
                <a:solidFill>
                  <a:srgbClr val="242424"/>
                </a:solidFill>
                <a:latin typeface="Public Sans"/>
              </a:rPr>
              <a:t>Presenter notes:</a:t>
            </a:r>
          </a:p>
          <a:p>
            <a:r>
              <a:rPr lang="en-AU" sz="1200" b="0" dirty="0">
                <a:solidFill>
                  <a:srgbClr val="242424"/>
                </a:solidFill>
                <a:latin typeface="Public Sans"/>
              </a:rPr>
              <a:t>Here is the content covered in unit 5, I will give you a moment to read content point</a:t>
            </a:r>
            <a:endParaRPr lang="en-AU" sz="1200" b="0" i="1" dirty="0">
              <a:solidFill>
                <a:srgbClr val="242424"/>
              </a:solidFill>
              <a:latin typeface="Public Sans"/>
            </a:endParaRPr>
          </a:p>
          <a:p>
            <a:endParaRPr lang="en-AU" sz="1200" dirty="0">
              <a:solidFill>
                <a:srgbClr val="000000"/>
              </a:solidFill>
              <a:latin typeface="Public Sans" pitchFamily="2" charset="0"/>
              <a:ea typeface="Calibri"/>
              <a:cs typeface="Calibri"/>
            </a:endParaRPr>
          </a:p>
          <a:p>
            <a:r>
              <a:rPr lang="en-AU" sz="1200" dirty="0">
                <a:solidFill>
                  <a:srgbClr val="000000"/>
                </a:solidFill>
                <a:latin typeface="Public Sans" pitchFamily="2" charset="0"/>
                <a:ea typeface="Calibri"/>
                <a:cs typeface="Calibri"/>
              </a:rPr>
              <a:t>The focus is on a knowledge rich exploration of the living things content group with students exploring behavioural and structural adaptations of plants and animals </a:t>
            </a:r>
          </a:p>
          <a:p>
            <a:pPr marL="0" indent="0">
              <a:buFontTx/>
              <a:buNone/>
            </a:pPr>
            <a:endParaRPr lang="en-AU" sz="1200" dirty="0">
              <a:solidFill>
                <a:srgbClr val="000000"/>
              </a:solidFill>
              <a:latin typeface="Public Sans" pitchFamily="2" charset="0"/>
              <a:ea typeface="Calibri"/>
              <a:cs typeface="Calibri"/>
            </a:endParaRPr>
          </a:p>
          <a:p>
            <a:pPr marL="0" indent="0">
              <a:buFontTx/>
              <a:buNone/>
            </a:pPr>
            <a:r>
              <a:rPr lang="en-AU" sz="1200" dirty="0">
                <a:solidFill>
                  <a:srgbClr val="000000"/>
                </a:solidFill>
                <a:latin typeface="Public Sans" pitchFamily="2" charset="0"/>
                <a:ea typeface="Calibri"/>
                <a:cs typeface="Calibri"/>
              </a:rPr>
              <a:t>Within the design and digital content, students will have opportunities to share their work and contribute collaboratively online. A code of conduct of accepted behaviour when working in an online space will also be co-developed with the students.</a:t>
            </a:r>
          </a:p>
          <a:p>
            <a:endParaRPr lang="en-AU" sz="1200" dirty="0">
              <a:solidFill>
                <a:srgbClr val="000000"/>
              </a:solidFill>
              <a:latin typeface="Public Sans" pitchFamily="2" charset="0"/>
              <a:ea typeface="Calibri"/>
              <a:cs typeface="Calibri"/>
            </a:endParaRPr>
          </a:p>
          <a:p>
            <a:r>
              <a:rPr lang="en-AU" sz="1200" dirty="0">
                <a:solidFill>
                  <a:srgbClr val="000000"/>
                </a:solidFill>
                <a:latin typeface="Public Sans" pitchFamily="2" charset="0"/>
                <a:ea typeface="Calibri"/>
                <a:cs typeface="Calibri"/>
              </a:rPr>
              <a:t>In this unit there is no scoped Creating written texts content.</a:t>
            </a:r>
          </a:p>
          <a:p>
            <a:endParaRPr lang="en-AU" sz="1200" dirty="0">
              <a:solidFill>
                <a:srgbClr val="000000"/>
              </a:solidFill>
              <a:latin typeface="Public Sans" pitchFamily="2" charset="0"/>
              <a:ea typeface="Calibri"/>
              <a:cs typeface="Calibri"/>
            </a:endParaRPr>
          </a:p>
          <a:p>
            <a:endParaRPr lang="en-US" sz="1200" dirty="0">
              <a:solidFill>
                <a:srgbClr val="000000"/>
              </a:solidFill>
              <a:latin typeface="Public Sans" pitchFamily="2" charset="0"/>
              <a:ea typeface="Calibri"/>
              <a:cs typeface="Calibri"/>
            </a:endParaRPr>
          </a:p>
          <a:p>
            <a:r>
              <a:rPr lang="en-AU" sz="1200" b="1" dirty="0">
                <a:solidFill>
                  <a:srgbClr val="242424"/>
                </a:solidFill>
                <a:latin typeface="Public Sans"/>
              </a:rPr>
              <a:t>[NEXT SLIDE]</a:t>
            </a:r>
            <a:endParaRPr lang="en-US" sz="1200" dirty="0">
              <a:latin typeface="Public Sans"/>
            </a:endParaRPr>
          </a:p>
        </p:txBody>
      </p:sp>
      <p:sp>
        <p:nvSpPr>
          <p:cNvPr id="4" name="Slide Number Placeholder 3">
            <a:extLst>
              <a:ext uri="{FF2B5EF4-FFF2-40B4-BE49-F238E27FC236}">
                <a16:creationId xmlns:a16="http://schemas.microsoft.com/office/drawing/2014/main" id="{390426F5-9F6F-C565-B88A-A04BD2EF83FE}"/>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59</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19601195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8C3D3-5FCB-80BF-D392-F247567134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8575C8-BE3E-BCC8-8A78-6345E859AE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6D2C3D-1FF6-3C4D-9D6D-86F390509972}"/>
              </a:ext>
            </a:extLst>
          </p:cNvPr>
          <p:cNvSpPr>
            <a:spLocks noGrp="1"/>
          </p:cNvSpPr>
          <p:nvPr>
            <p:ph type="body" idx="1"/>
          </p:nvPr>
        </p:nvSpPr>
        <p:spPr/>
        <p:txBody>
          <a:bodyPr/>
          <a:lstStyle/>
          <a:p>
            <a:r>
              <a:rPr lang="en-AU" sz="1200" b="1" dirty="0">
                <a:solidFill>
                  <a:srgbClr val="242424"/>
                </a:solidFill>
                <a:latin typeface="Public Sans" pitchFamily="2" charset="0"/>
              </a:rPr>
              <a:t>60. Purpose: </a:t>
            </a:r>
            <a:r>
              <a:rPr lang="en-GB" sz="1200" kern="1200" dirty="0">
                <a:solidFill>
                  <a:schemeClr val="tx1"/>
                </a:solidFill>
                <a:effectLst/>
                <a:latin typeface="Public Sans" pitchFamily="2" charset="0"/>
              </a:rPr>
              <a:t>To draw attention to connections between the content in this unit to other KLAs</a:t>
            </a:r>
          </a:p>
          <a:p>
            <a:endParaRPr lang="en-GB" sz="1200" b="1" kern="1200" dirty="0">
              <a:solidFill>
                <a:schemeClr val="tx1"/>
              </a:solidFill>
              <a:effectLst/>
              <a:latin typeface="Public Sans" pitchFamily="2" charset="0"/>
              <a:ea typeface="+mn-ea"/>
              <a:cs typeface="+mn-cs"/>
            </a:endParaRPr>
          </a:p>
          <a:p>
            <a:r>
              <a:rPr lang="en-AU" sz="1200" b="1" dirty="0">
                <a:solidFill>
                  <a:srgbClr val="242424"/>
                </a:solidFill>
                <a:latin typeface="Public Sans" pitchFamily="2" charset="0"/>
              </a:rPr>
              <a:t>Time: </a:t>
            </a:r>
            <a:r>
              <a:rPr lang="en-AU" sz="1200" b="0" dirty="0">
                <a:solidFill>
                  <a:srgbClr val="242424"/>
                </a:solidFill>
                <a:latin typeface="Public Sans" pitchFamily="2" charset="0"/>
              </a:rPr>
              <a:t>45 seconds</a:t>
            </a:r>
          </a:p>
          <a:p>
            <a:endParaRPr lang="en-AU" sz="1200" b="1" dirty="0">
              <a:solidFill>
                <a:srgbClr val="242424"/>
              </a:solidFill>
              <a:latin typeface="Public Sans" pitchFamily="2" charset="0"/>
            </a:endParaRPr>
          </a:p>
          <a:p>
            <a:r>
              <a:rPr lang="en-AU" sz="1200" b="1" dirty="0">
                <a:solidFill>
                  <a:srgbClr val="242424"/>
                </a:solidFill>
                <a:latin typeface="Public Sans" pitchFamily="2" charset="0"/>
              </a:rPr>
              <a:t>Presenter notes:</a:t>
            </a:r>
          </a:p>
          <a:p>
            <a:r>
              <a:rPr lang="en-AU" sz="1200" dirty="0">
                <a:latin typeface="Public Sans" pitchFamily="2" charset="0"/>
                <a:ea typeface="Calibri"/>
                <a:cs typeface="Calibri"/>
              </a:rPr>
              <a:t>Unit 1 - builds on content from Stage 2 Geography within the HSIE syllabus</a:t>
            </a:r>
          </a:p>
          <a:p>
            <a:endParaRPr lang="en-AU" sz="1200" dirty="0">
              <a:latin typeface="Public Sans" pitchFamily="2" charset="0"/>
              <a:ea typeface="Calibri"/>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latin typeface="Public Sans" pitchFamily="2" charset="0"/>
                <a:ea typeface="Calibri"/>
                <a:cs typeface="Calibri"/>
              </a:rPr>
              <a:t>In Stage 2 geography, students </a:t>
            </a:r>
            <a:r>
              <a:rPr lang="en-AU" sz="1200" dirty="0">
                <a:latin typeface="Public Sans" pitchFamily="2" charset="0"/>
              </a:rPr>
              <a:t>explore how people use geographical information to understand climates and environments. This information supports learning in Stage 3 as we look at the climate and environment where different organisms live, and how these climates impact the adaptations of the plants and animals that evolve over time.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dirty="0">
              <a:latin typeface="Public Sans" pitchFamily="2" charset="0"/>
              <a:ea typeface="Calibri"/>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latin typeface="Public Sans" pitchFamily="2" charset="0"/>
                <a:ea typeface="Calibri"/>
                <a:cs typeface="Calibri"/>
              </a:rPr>
              <a:t>In Stage 3, further connections to Geography content can be found within the content points:</a:t>
            </a:r>
          </a:p>
          <a:p>
            <a:pPr marL="285750" marR="0" lvl="0" indent="-285750" algn="l" defTabSz="1219170" rtl="0" eaLnBrk="1" fontAlgn="auto" latinLnBrk="0" hangingPunct="1">
              <a:lnSpc>
                <a:spcPct val="100000"/>
              </a:lnSpc>
              <a:spcBef>
                <a:spcPts val="0"/>
              </a:spcBef>
              <a:spcAft>
                <a:spcPts val="0"/>
              </a:spcAft>
              <a:buClrTx/>
              <a:buSzTx/>
              <a:buFontTx/>
              <a:buChar char="-"/>
              <a:tabLst/>
              <a:defRPr/>
            </a:pPr>
            <a:r>
              <a:rPr lang="en-AU" sz="1200" dirty="0">
                <a:latin typeface="Public Sans" pitchFamily="2" charset="0"/>
                <a:ea typeface="Calibri"/>
                <a:cs typeface="Calibri"/>
              </a:rPr>
              <a:t>use satellite images to observe connections across urban, rural and remote places </a:t>
            </a:r>
          </a:p>
          <a:p>
            <a:pPr marL="285750" marR="0" lvl="0" indent="-285750" algn="l" defTabSz="1219170" rtl="0" eaLnBrk="1" fontAlgn="auto" latinLnBrk="0" hangingPunct="1">
              <a:lnSpc>
                <a:spcPct val="100000"/>
              </a:lnSpc>
              <a:spcBef>
                <a:spcPts val="0"/>
              </a:spcBef>
              <a:spcAft>
                <a:spcPts val="0"/>
              </a:spcAft>
              <a:buClrTx/>
              <a:buSzTx/>
              <a:buFontTx/>
              <a:buChar char="-"/>
              <a:tabLst/>
              <a:defRPr/>
            </a:pPr>
            <a:r>
              <a:rPr lang="en-AU" sz="1200" dirty="0">
                <a:latin typeface="Public Sans" pitchFamily="2" charset="0"/>
                <a:ea typeface="Calibri"/>
                <a:cs typeface="Calibri"/>
              </a:rPr>
              <a:t>and </a:t>
            </a:r>
            <a:r>
              <a:rPr lang="en-AU" sz="1200" dirty="0">
                <a:latin typeface="Public Sans" pitchFamily="2" charset="0"/>
              </a:rPr>
              <a:t>examine places in the world where human activity has changed the environment by comparing maps and satellite images</a:t>
            </a:r>
          </a:p>
          <a:p>
            <a:endParaRPr lang="en-AU" sz="1200" dirty="0">
              <a:latin typeface="Public Sans" pitchFamily="2" charset="0"/>
              <a:ea typeface="Calibri"/>
              <a:cs typeface="Calibri"/>
            </a:endParaRPr>
          </a:p>
          <a:p>
            <a:r>
              <a:rPr lang="en-AU" sz="1200" dirty="0">
                <a:latin typeface="Public Sans" pitchFamily="2" charset="0"/>
                <a:ea typeface="Calibri"/>
                <a:cs typeface="Calibri"/>
              </a:rPr>
              <a:t>Additional links to mathematics are made as the students analyse and interpret collected data.</a:t>
            </a:r>
          </a:p>
          <a:p>
            <a:pPr marL="285750" indent="-285750">
              <a:buFont typeface="Arial"/>
              <a:buChar char="•"/>
            </a:pPr>
            <a:endParaRPr lang="en-AU" sz="1200" b="1" dirty="0">
              <a:solidFill>
                <a:srgbClr val="242424"/>
              </a:solidFill>
              <a:latin typeface="Public Sans" pitchFamily="2" charset="0"/>
            </a:endParaRPr>
          </a:p>
          <a:p>
            <a:r>
              <a:rPr lang="en-AU" sz="1200" b="1" dirty="0">
                <a:solidFill>
                  <a:srgbClr val="242424"/>
                </a:solidFill>
                <a:latin typeface="Public Sans" pitchFamily="2" charset="0"/>
              </a:rPr>
              <a:t>[NEXT SLIDE]</a:t>
            </a:r>
          </a:p>
          <a:p>
            <a:endParaRPr lang="en-AU" sz="1200" b="1" dirty="0">
              <a:solidFill>
                <a:srgbClr val="242424"/>
              </a:solidFill>
              <a:latin typeface="Public Sans" pitchFamily="2" charset="0"/>
              <a:ea typeface="Calibri"/>
              <a:cs typeface="Calibri"/>
            </a:endParaRPr>
          </a:p>
          <a:p>
            <a:r>
              <a:rPr lang="en-AU" sz="1200" dirty="0">
                <a:latin typeface="Public Sans" pitchFamily="2" charset="0"/>
              </a:rPr>
              <a:t>Image credit: </a:t>
            </a:r>
            <a:r>
              <a:rPr lang="en-AU" sz="1200" b="0" i="0" dirty="0">
                <a:solidFill>
                  <a:srgbClr val="000000"/>
                </a:solidFill>
                <a:effectLst/>
                <a:latin typeface="Public Sans" pitchFamily="2" charset="0"/>
                <a:cs typeface="Arial"/>
              </a:rPr>
              <a:t>Canva Education. 2025. Images via Canva. </a:t>
            </a:r>
            <a:r>
              <a:rPr lang="en-AU" sz="1200" b="0" i="0" u="sng" strike="noStrike" dirty="0">
                <a:solidFill>
                  <a:srgbClr val="001C4A"/>
                </a:solidFill>
                <a:effectLst/>
                <a:latin typeface="Public Sans" pitchFamily="2" charset="0"/>
                <a:cs typeface="Arial"/>
                <a:hlinkClick r:id="rId3"/>
              </a:rPr>
              <a:t>https://www.canva.com/</a:t>
            </a:r>
            <a:r>
              <a:rPr lang="en-AU" sz="1200" b="0" i="0" dirty="0">
                <a:solidFill>
                  <a:srgbClr val="000000"/>
                </a:solidFill>
                <a:effectLst/>
                <a:latin typeface="Public Sans" pitchFamily="2" charset="0"/>
                <a:cs typeface="Arial"/>
              </a:rPr>
              <a:t> accessed 30 September 2025. </a:t>
            </a:r>
            <a:endParaRPr lang="en-AU" sz="1200" dirty="0">
              <a:latin typeface="Public Sans" pitchFamily="2" charset="0"/>
              <a:cs typeface="Arial"/>
            </a:endParaRPr>
          </a:p>
          <a:p>
            <a:endParaRPr lang="en-AU" sz="1200" b="1" dirty="0">
              <a:solidFill>
                <a:srgbClr val="242424"/>
              </a:solidFill>
              <a:latin typeface="Public Sans" pitchFamily="2" charset="0"/>
              <a:ea typeface="Calibri"/>
              <a:cs typeface="Calibri"/>
            </a:endParaRPr>
          </a:p>
          <a:p>
            <a:endParaRPr lang="en-AU" sz="1200" b="1" dirty="0">
              <a:solidFill>
                <a:srgbClr val="242424"/>
              </a:solidFill>
              <a:latin typeface="Public Sans" pitchFamily="2" charset="0"/>
              <a:ea typeface="Calibri"/>
              <a:cs typeface="Calibri"/>
            </a:endParaRPr>
          </a:p>
          <a:p>
            <a:endParaRPr lang="en-US" sz="1200" dirty="0">
              <a:latin typeface="Public Sans" pitchFamily="2" charset="0"/>
              <a:ea typeface="Calibri"/>
              <a:cs typeface="Calibri"/>
            </a:endParaRPr>
          </a:p>
        </p:txBody>
      </p:sp>
      <p:sp>
        <p:nvSpPr>
          <p:cNvPr id="4" name="Slide Number Placeholder 3">
            <a:extLst>
              <a:ext uri="{FF2B5EF4-FFF2-40B4-BE49-F238E27FC236}">
                <a16:creationId xmlns:a16="http://schemas.microsoft.com/office/drawing/2014/main" id="{6B84CEA5-73F7-0335-4019-2D2FF1969EEA}"/>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60</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28083044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CD85D-7DC9-BB6B-BEB0-C8EFCE73B1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845D50-CB41-7811-CF44-E7E9C35465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3735D0-7E8A-E6FF-58B3-EBC79D7C6192}"/>
              </a:ext>
            </a:extLst>
          </p:cNvPr>
          <p:cNvSpPr>
            <a:spLocks noGrp="1"/>
          </p:cNvSpPr>
          <p:nvPr>
            <p:ph type="body" idx="1"/>
          </p:nvPr>
        </p:nvSpPr>
        <p:spPr/>
        <p:txBody>
          <a:bodyPr/>
          <a:lstStyle/>
          <a:p>
            <a:r>
              <a:rPr lang="en-GB" sz="1200" b="1" dirty="0"/>
              <a:t>61. Purpose</a:t>
            </a:r>
            <a:r>
              <a:rPr lang="en-GB" sz="1200" kern="1200" dirty="0">
                <a:solidFill>
                  <a:schemeClr val="tx1"/>
                </a:solidFill>
                <a:effectLst/>
              </a:rPr>
              <a:t>: To highlight common misconceptions that are addressed in this unit  </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US" sz="1200" b="1" dirty="0">
                <a:ea typeface="Calibri"/>
                <a:cs typeface="Calibri"/>
              </a:rPr>
              <a:t>Time: </a:t>
            </a:r>
            <a:r>
              <a:rPr lang="en-US" sz="1200" b="0" dirty="0">
                <a:ea typeface="Calibri"/>
                <a:cs typeface="Calibri"/>
              </a:rPr>
              <a:t>45 seconds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US" sz="1200" b="1" dirty="0">
              <a:ea typeface="Calibri"/>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US" sz="1200" b="1" dirty="0">
                <a:ea typeface="Calibri"/>
                <a:cs typeface="Calibri"/>
              </a:rPr>
              <a:t>Presenter notes:</a:t>
            </a:r>
          </a:p>
          <a:p>
            <a:r>
              <a:rPr lang="en-GB" sz="1200" kern="1200" dirty="0">
                <a:solidFill>
                  <a:schemeClr val="tx1"/>
                </a:solidFill>
                <a:effectLst/>
                <a:ea typeface="+mn-ea"/>
                <a:cs typeface="+mn-cs"/>
              </a:rPr>
              <a:t>A number of misconceptions are addressed in this unit, including: </a:t>
            </a:r>
          </a:p>
          <a:p>
            <a:endParaRPr lang="en-AU" sz="1200" kern="1200" dirty="0">
              <a:solidFill>
                <a:schemeClr val="tx1"/>
              </a:solidFill>
              <a:effectLst/>
              <a:ea typeface="+mn-ea"/>
              <a:cs typeface="+mn-cs"/>
            </a:endParaRPr>
          </a:p>
          <a:p>
            <a:pPr marL="285750" lvl="0" indent="-285750">
              <a:buFontTx/>
              <a:buChar char="-"/>
            </a:pPr>
            <a:r>
              <a:rPr lang="en-GB" sz="1200" kern="1200" dirty="0">
                <a:solidFill>
                  <a:schemeClr val="tx1"/>
                </a:solidFill>
                <a:effectLst/>
                <a:ea typeface="+mn-ea"/>
                <a:cs typeface="+mn-cs"/>
              </a:rPr>
              <a:t>that organisms adapt to suit their environment - and animal structures are </a:t>
            </a:r>
            <a:r>
              <a:rPr lang="en-GB" sz="1200" i="1" kern="1200" dirty="0">
                <a:solidFill>
                  <a:schemeClr val="tx1"/>
                </a:solidFill>
                <a:effectLst/>
                <a:ea typeface="+mn-ea"/>
                <a:cs typeface="+mn-cs"/>
              </a:rPr>
              <a:t>chosen</a:t>
            </a:r>
            <a:r>
              <a:rPr lang="en-GB" sz="1200" kern="1200" dirty="0">
                <a:solidFill>
                  <a:schemeClr val="tx1"/>
                </a:solidFill>
                <a:effectLst/>
                <a:ea typeface="+mn-ea"/>
                <a:cs typeface="+mn-cs"/>
              </a:rPr>
              <a:t> by animals – in fact this is a reversal, species adapt to their environments over time. Adaptation is a non-conscious process where beneficial, heritable traits become more common in a population over generations due to increased reproductive success in a specific environment. </a:t>
            </a:r>
          </a:p>
          <a:p>
            <a:pPr marL="285750" lvl="0" indent="-285750">
              <a:buFontTx/>
              <a:buChar char="-"/>
            </a:pPr>
            <a:endParaRPr lang="en-GB" sz="1200" kern="1200" dirty="0">
              <a:solidFill>
                <a:schemeClr val="tx1"/>
              </a:solidFill>
              <a:effectLst/>
              <a:ea typeface="+mn-ea"/>
              <a:cs typeface="+mn-cs"/>
            </a:endParaRPr>
          </a:p>
          <a:p>
            <a:pPr marL="285750" lvl="0" indent="-285750">
              <a:buFontTx/>
              <a:buChar char="-"/>
            </a:pPr>
            <a:r>
              <a:rPr lang="en-GB" sz="1200" kern="1200" dirty="0">
                <a:solidFill>
                  <a:schemeClr val="tx1"/>
                </a:solidFill>
                <a:effectLst/>
                <a:ea typeface="+mn-ea"/>
                <a:cs typeface="+mn-cs"/>
              </a:rPr>
              <a:t>that pollination is the same as seed dispersal and that seeds are non-living. In fact, seeds are alive and contain all the necessary genetic material and cellular structures to grow into a new plant under the right conditions. As a seed they are in a ‘sleeping’ state waiting for the right conditions to trigger their growth</a:t>
            </a:r>
          </a:p>
          <a:p>
            <a:pPr marL="285750" lvl="0" indent="-285750">
              <a:buFontTx/>
              <a:buChar char="-"/>
            </a:pPr>
            <a:endParaRPr lang="en-GB" sz="1200" kern="1200" dirty="0">
              <a:solidFill>
                <a:schemeClr val="tx1"/>
              </a:solidFill>
              <a:effectLst/>
              <a:ea typeface="+mn-ea"/>
              <a:cs typeface="+mn-cs"/>
            </a:endParaRPr>
          </a:p>
          <a:p>
            <a:pPr marL="285750" lvl="0" indent="-285750">
              <a:buFontTx/>
              <a:buChar char="-"/>
            </a:pPr>
            <a:r>
              <a:rPr lang="en-GB" sz="1200" kern="1200" dirty="0">
                <a:solidFill>
                  <a:schemeClr val="tx1"/>
                </a:solidFill>
                <a:effectLst/>
                <a:ea typeface="+mn-ea"/>
                <a:cs typeface="+mn-cs"/>
              </a:rPr>
              <a:t>that arrows in a food chain show who eats what, however the arrows show the direction that energy flows up the chain, from the producer to consumers.</a:t>
            </a:r>
          </a:p>
          <a:p>
            <a:pPr marL="285750" lvl="0" indent="-285750">
              <a:buFontTx/>
              <a:buChar char="-"/>
            </a:pPr>
            <a:endParaRPr lang="en-GB" sz="1200" kern="1200" dirty="0">
              <a:solidFill>
                <a:schemeClr val="tx1"/>
              </a:solidFill>
              <a:effectLst/>
              <a:ea typeface="+mn-ea"/>
              <a:cs typeface="+mn-cs"/>
            </a:endParaRPr>
          </a:p>
          <a:p>
            <a:pPr marL="285750" lvl="0" indent="-285750">
              <a:buFontTx/>
              <a:buChar char="-"/>
            </a:pPr>
            <a:r>
              <a:rPr lang="en-GB" sz="1200" kern="1200" dirty="0">
                <a:solidFill>
                  <a:schemeClr val="tx1"/>
                </a:solidFill>
                <a:effectLst/>
              </a:rPr>
              <a:t>and invasive species are always </a:t>
            </a:r>
            <a:r>
              <a:rPr lang="en-GB" sz="1200" i="1" kern="1200" dirty="0">
                <a:solidFill>
                  <a:schemeClr val="tx1"/>
                </a:solidFill>
                <a:effectLst/>
              </a:rPr>
              <a:t>non-native.</a:t>
            </a:r>
            <a:r>
              <a:rPr lang="en-GB" sz="1200" kern="1200" dirty="0">
                <a:solidFill>
                  <a:schemeClr val="tx1"/>
                </a:solidFill>
                <a:effectLst/>
              </a:rPr>
              <a:t> An example of a problematic native species is the </a:t>
            </a:r>
            <a:r>
              <a:rPr lang="en-GB" sz="1200" kern="1200" dirty="0" err="1">
                <a:solidFill>
                  <a:schemeClr val="tx1"/>
                </a:solidFill>
                <a:effectLst/>
              </a:rPr>
              <a:t>redclaw</a:t>
            </a:r>
            <a:r>
              <a:rPr lang="en-GB" sz="1200" kern="1200" dirty="0">
                <a:solidFill>
                  <a:schemeClr val="tx1"/>
                </a:solidFill>
                <a:effectLst/>
              </a:rPr>
              <a:t> crayfish from the northern territory which was introduced into Western Australia and has negatively impacted the native species in that area.</a:t>
            </a:r>
            <a:endParaRPr lang="en-AU" sz="1200" kern="1200" dirty="0">
              <a:solidFill>
                <a:schemeClr val="tx1"/>
              </a:solidFill>
              <a:effectLst/>
              <a:ea typeface="+mn-ea"/>
              <a:cs typeface="+mn-cs"/>
            </a:endParaRPr>
          </a:p>
          <a:p>
            <a:r>
              <a:rPr lang="en-GB" sz="1200" kern="1200" dirty="0">
                <a:solidFill>
                  <a:schemeClr val="tx1"/>
                </a:solidFill>
                <a:effectLst/>
              </a:rPr>
              <a:t> </a:t>
            </a:r>
            <a:endParaRPr lang="en-AU" sz="1200" b="0" i="0" kern="1200" dirty="0">
              <a:solidFill>
                <a:schemeClr val="tx1"/>
              </a:solidFill>
              <a:effectLst/>
            </a:endParaRPr>
          </a:p>
          <a:p>
            <a:r>
              <a:rPr lang="en-AU" sz="1200" b="1" dirty="0"/>
              <a:t>[NEXT SLIDE]</a:t>
            </a:r>
          </a:p>
          <a:p>
            <a:endParaRPr lang="en-AU" sz="1200" b="1" dirty="0"/>
          </a:p>
          <a:p>
            <a:r>
              <a:rPr lang="en-AU" sz="1200" kern="1200" dirty="0">
                <a:solidFill>
                  <a:schemeClr val="tx1"/>
                </a:solidFill>
                <a:effectLst/>
                <a:ea typeface="+mn-ea"/>
                <a:cs typeface="+mn-cs"/>
              </a:rPr>
              <a:t>Image reference https://www.geeksforgeeks.org/biology/food-web-diagram-example-meaning/</a:t>
            </a:r>
            <a:endParaRPr lang="en-AU" sz="1200" b="1" dirty="0"/>
          </a:p>
          <a:p>
            <a:endParaRPr lang="en-AU" sz="1200" b="1" dirty="0"/>
          </a:p>
          <a:p>
            <a:endParaRPr lang="en-AU" sz="1200" b="1" dirty="0"/>
          </a:p>
        </p:txBody>
      </p:sp>
      <p:sp>
        <p:nvSpPr>
          <p:cNvPr id="4" name="Slide Number Placeholder 3">
            <a:extLst>
              <a:ext uri="{FF2B5EF4-FFF2-40B4-BE49-F238E27FC236}">
                <a16:creationId xmlns:a16="http://schemas.microsoft.com/office/drawing/2014/main" id="{3A11931B-E3FF-C4E5-4586-CDB3B2D931EC}"/>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6499925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BC369-470A-EF28-8EBF-5578C5BA3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6D13CF-10A6-BF13-E889-15B4F150B3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4C1439-5BA1-3BC9-4BBA-0BD6026E899A}"/>
              </a:ext>
            </a:extLst>
          </p:cNvPr>
          <p:cNvSpPr>
            <a:spLocks noGrp="1"/>
          </p:cNvSpPr>
          <p:nvPr>
            <p:ph type="body" idx="1"/>
          </p:nvPr>
        </p:nvSpPr>
        <p:spPr/>
        <p:txBody>
          <a:bodyPr/>
          <a:lstStyle/>
          <a:p>
            <a:r>
              <a:rPr lang="en-GB" sz="1200" b="1" dirty="0"/>
              <a:t>62. Purpose</a:t>
            </a:r>
            <a:r>
              <a:rPr lang="en-GB" sz="1200" kern="1200" dirty="0">
                <a:solidFill>
                  <a:schemeClr val="tx1"/>
                </a:solidFill>
                <a:effectLst/>
              </a:rPr>
              <a:t>: To highlight an activity from the unit</a:t>
            </a:r>
            <a:endParaRPr lang="en-AU" sz="1200" kern="1200" dirty="0">
              <a:solidFill>
                <a:schemeClr val="tx1"/>
              </a:solidFill>
              <a:effectLst/>
            </a:endParaRPr>
          </a:p>
          <a:p>
            <a:endParaRPr lang="en-AU" sz="12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rPr>
              <a:t>Time: </a:t>
            </a:r>
            <a:r>
              <a:rPr lang="en-AU" sz="1200" b="0" dirty="0">
                <a:solidFill>
                  <a:srgbClr val="242424"/>
                </a:solidFill>
              </a:rPr>
              <a:t>40 seconds</a:t>
            </a:r>
            <a:endParaRPr lang="en-AU" sz="1200" b="0" dirty="0">
              <a:solidFill>
                <a:srgbClr val="444444"/>
              </a:solidFill>
            </a:endParaRPr>
          </a:p>
          <a:p>
            <a:r>
              <a:rPr lang="en-AU" sz="1200" kern="1200" dirty="0">
                <a:solidFill>
                  <a:schemeClr val="tx1"/>
                </a:solidFill>
                <a:effectLst/>
              </a:rPr>
              <a:t>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rPr>
              <a:t>Presenter notes:</a:t>
            </a:r>
            <a:endParaRPr lang="en-AU" sz="1200" dirty="0">
              <a:solidFill>
                <a:srgbClr val="444444"/>
              </a:solidFill>
            </a:endParaRPr>
          </a:p>
          <a:p>
            <a:r>
              <a:rPr lang="en-GB" sz="1200" kern="1200" dirty="0">
                <a:solidFill>
                  <a:schemeClr val="tx1"/>
                </a:solidFill>
                <a:effectLst/>
              </a:rPr>
              <a:t>One of the activities we would like to highlight from this unit is:</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An investigation of how the adaptation in humans of the opposable thumb has supported survival. </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In terms of human development, opposable thumbs provided the manual dexterity for tool use, which was crucial for survival and shaped human culture and intelligence through a feedback loop of fine motor skills, complex behaviours, and brain development.</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Students collect data on how long every day tasks take to complete with and without the use of their opposable thumbs. </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They compare, graph and analyse the data.</a:t>
            </a:r>
          </a:p>
          <a:p>
            <a:endParaRPr lang="en-GB" sz="12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rPr>
              <a:t>This activity supports the use of questioning, investigating, testing, problem-solving, analysing and communicating which are critical components of understanding complex issues such as adaptation.</a:t>
            </a:r>
            <a:endParaRPr lang="en-AU" sz="1200" kern="1200" dirty="0">
              <a:solidFill>
                <a:schemeClr val="tx1"/>
              </a:solidFill>
              <a:effectLst/>
            </a:endParaRPr>
          </a:p>
          <a:p>
            <a:endParaRPr lang="en-GB" sz="1200" kern="1200" dirty="0">
              <a:solidFill>
                <a:schemeClr val="tx1"/>
              </a:solidFill>
              <a:effectLst/>
              <a:ea typeface="+mn-ea"/>
              <a:cs typeface="+mn-cs"/>
            </a:endParaRPr>
          </a:p>
          <a:p>
            <a:r>
              <a:rPr lang="en-AU" sz="1200" b="1" dirty="0">
                <a:solidFill>
                  <a:srgbClr val="242424"/>
                </a:solidFill>
              </a:rPr>
              <a:t>[NEXT SLIDE]</a:t>
            </a:r>
          </a:p>
          <a:p>
            <a:endParaRPr lang="en-AU" sz="1200" b="1" dirty="0">
              <a:solidFill>
                <a:srgbClr val="242424"/>
              </a:solidFill>
            </a:endParaRPr>
          </a:p>
          <a:p>
            <a:r>
              <a:rPr lang="en-AU" sz="1200" dirty="0"/>
              <a:t>Image credit: </a:t>
            </a:r>
            <a:r>
              <a:rPr lang="en-AU" sz="1200" b="0" i="0" dirty="0">
                <a:solidFill>
                  <a:srgbClr val="000000"/>
                </a:solidFill>
                <a:effectLst/>
                <a:cs typeface="Arial"/>
              </a:rPr>
              <a:t>Canva Education. 2025. Images via Canva. </a:t>
            </a:r>
            <a:r>
              <a:rPr lang="en-AU" sz="1200" b="0" i="0" u="sng" strike="noStrike" dirty="0">
                <a:solidFill>
                  <a:srgbClr val="001C4A"/>
                </a:solidFill>
                <a:effectLst/>
                <a:cs typeface="Arial"/>
                <a:hlinkClick r:id="rId3"/>
              </a:rPr>
              <a:t>https://www.canva.com/</a:t>
            </a:r>
            <a:r>
              <a:rPr lang="en-AU" sz="1200" b="0" i="0" dirty="0">
                <a:solidFill>
                  <a:srgbClr val="000000"/>
                </a:solidFill>
                <a:effectLst/>
                <a:cs typeface="Arial"/>
              </a:rPr>
              <a:t> accessed 30 September 2025. </a:t>
            </a:r>
            <a:endParaRPr lang="en-AU" sz="1200" dirty="0">
              <a:cs typeface="Arial"/>
            </a:endParaRPr>
          </a:p>
          <a:p>
            <a:endParaRPr lang="en-US" sz="1200" dirty="0"/>
          </a:p>
        </p:txBody>
      </p:sp>
      <p:sp>
        <p:nvSpPr>
          <p:cNvPr id="4" name="Slide Number Placeholder 3">
            <a:extLst>
              <a:ext uri="{FF2B5EF4-FFF2-40B4-BE49-F238E27FC236}">
                <a16:creationId xmlns:a16="http://schemas.microsoft.com/office/drawing/2014/main" id="{C64EBFF2-7ADB-95DF-9960-3906C4C11251}"/>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62</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9872110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CD8E5A-2F1A-D80F-B3CE-80EC0C5420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8A2A4E-1F89-8DA3-5E15-304F8CB0F1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87C41B-DA7D-19C5-B3FA-DF39899FAFA6}"/>
              </a:ext>
            </a:extLst>
          </p:cNvPr>
          <p:cNvSpPr>
            <a:spLocks noGrp="1"/>
          </p:cNvSpPr>
          <p:nvPr>
            <p:ph type="body" idx="1"/>
          </p:nvPr>
        </p:nvSpPr>
        <p:spPr/>
        <p:txBody>
          <a:bodyPr/>
          <a:lstStyle/>
          <a:p>
            <a:r>
              <a:rPr lang="en-GB" sz="1200" b="1" dirty="0">
                <a:latin typeface="Public Sans" pitchFamily="2" charset="0"/>
              </a:rPr>
              <a:t>63. </a:t>
            </a:r>
            <a:r>
              <a:rPr lang="en-GB" sz="1200" b="1" kern="1200" dirty="0">
                <a:solidFill>
                  <a:schemeClr val="tx1"/>
                </a:solidFill>
                <a:effectLst/>
                <a:latin typeface="Public Sans" pitchFamily="2" charset="0"/>
              </a:rPr>
              <a:t>Purpose</a:t>
            </a:r>
            <a:r>
              <a:rPr lang="en-GB" sz="1200" kern="1200" dirty="0">
                <a:solidFill>
                  <a:schemeClr val="tx1"/>
                </a:solidFill>
                <a:effectLst/>
                <a:latin typeface="Public Sans" pitchFamily="2" charset="0"/>
              </a:rPr>
              <a:t>: To conduct an interactive activity to demonstrate</a:t>
            </a:r>
            <a:endParaRPr lang="en-AU" sz="1200" kern="1200" dirty="0">
              <a:solidFill>
                <a:schemeClr val="tx1"/>
              </a:solidFill>
              <a:effectLst/>
              <a:latin typeface="Public Sans" pitchFamily="2" charset="0"/>
            </a:endParaRPr>
          </a:p>
          <a:p>
            <a:endParaRPr lang="en-AU" sz="1200" kern="1200" dirty="0">
              <a:solidFill>
                <a:schemeClr val="tx1"/>
              </a:solidFill>
              <a:effectLst/>
              <a:latin typeface="Public Sans" pitchFamily="2" charset="0"/>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latin typeface="Public Sans" pitchFamily="2" charset="0"/>
              </a:rPr>
              <a:t>Time: </a:t>
            </a:r>
            <a:r>
              <a:rPr lang="en-AU" sz="1200" b="0" dirty="0">
                <a:solidFill>
                  <a:srgbClr val="242424"/>
                </a:solidFill>
                <a:latin typeface="Public Sans" pitchFamily="2" charset="0"/>
              </a:rPr>
              <a:t>1 minute 30 seconds</a:t>
            </a:r>
            <a:endParaRPr lang="en-AU" sz="1200" b="0" dirty="0">
              <a:solidFill>
                <a:srgbClr val="444444"/>
              </a:solidFill>
              <a:latin typeface="Public Sans" pitchFamily="2" charset="0"/>
            </a:endParaRPr>
          </a:p>
          <a:p>
            <a:r>
              <a:rPr lang="en-AU" sz="1200" kern="1200" dirty="0">
                <a:solidFill>
                  <a:schemeClr val="tx1"/>
                </a:solidFill>
                <a:effectLst/>
                <a:latin typeface="Public Sans" pitchFamily="2" charset="0"/>
              </a:rPr>
              <a:t>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latin typeface="Public Sans" pitchFamily="2" charset="0"/>
              </a:rPr>
              <a:t>Presenter notes:</a:t>
            </a:r>
            <a:endParaRPr lang="en-AU" sz="1200" dirty="0">
              <a:solidFill>
                <a:srgbClr val="444444"/>
              </a:solidFill>
              <a:latin typeface="Public Sans" pitchFamily="2" charset="0"/>
            </a:endParaRPr>
          </a:p>
          <a:p>
            <a:r>
              <a:rPr lang="en-GB" sz="1200" kern="1200" dirty="0">
                <a:solidFill>
                  <a:schemeClr val="tx1"/>
                </a:solidFill>
                <a:effectLst/>
                <a:latin typeface="Public Sans" pitchFamily="2" charset="0"/>
              </a:rPr>
              <a:t>OK - Let’s try this!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When I say GO, I would like everyone to try to write your name using a pen or pencil, pick up your coffee mug, computer mouse, book or other object </a:t>
            </a:r>
            <a:r>
              <a:rPr lang="en-GB" sz="1200" b="1" kern="1200" dirty="0">
                <a:solidFill>
                  <a:schemeClr val="tx1"/>
                </a:solidFill>
                <a:effectLst/>
                <a:latin typeface="Public Sans" pitchFamily="2" charset="0"/>
              </a:rPr>
              <a:t>without using your thumb</a:t>
            </a:r>
            <a:r>
              <a:rPr lang="en-GB" sz="1200" kern="1200" dirty="0">
                <a:solidFill>
                  <a:schemeClr val="tx1"/>
                </a:solidFill>
                <a:effectLst/>
                <a:latin typeface="Public Sans" pitchFamily="2" charset="0"/>
              </a:rPr>
              <a:t>.</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You will have about 20 seconds to attempt this task. You can try as many times as you wish with as many different objects as you like.</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When the time is up, we would like you to measure your success by using the react button to show us how you went – use heart for very well, use thumbs up for OK, use the shocked face for difficult but I got it done! and use the laugh reaction if you gave up!</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Ready? Go!  </a:t>
            </a:r>
            <a:r>
              <a:rPr lang="en-AU" sz="1200" b="1" kern="1200" dirty="0">
                <a:solidFill>
                  <a:schemeClr val="tx1"/>
                </a:solidFill>
                <a:effectLst/>
                <a:latin typeface="Public Sans" pitchFamily="2" charset="0"/>
              </a:rPr>
              <a:t>[Click] </a:t>
            </a:r>
            <a:r>
              <a:rPr lang="en-AU" sz="1200" b="0" kern="1200" dirty="0">
                <a:solidFill>
                  <a:schemeClr val="tx1"/>
                </a:solidFill>
                <a:effectLst/>
                <a:latin typeface="Public Sans" pitchFamily="2" charset="0"/>
              </a:rPr>
              <a:t>to start timer</a:t>
            </a:r>
          </a:p>
          <a:p>
            <a:endParaRPr lang="en-AU" sz="1200" kern="1200" dirty="0">
              <a:solidFill>
                <a:schemeClr val="tx1"/>
              </a:solidFill>
              <a:effectLst/>
              <a:latin typeface="Public Sans" pitchFamily="2" charset="0"/>
              <a:ea typeface="+mn-ea"/>
              <a:cs typeface="+mn-cs"/>
            </a:endParaRPr>
          </a:p>
          <a:p>
            <a:r>
              <a:rPr lang="en-GB" sz="1200" b="1" kern="1200" dirty="0">
                <a:solidFill>
                  <a:schemeClr val="tx1"/>
                </a:solidFill>
                <a:effectLst/>
                <a:latin typeface="Public Sans" pitchFamily="2" charset="0"/>
              </a:rPr>
              <a:t>[at end of 20 secs]</a:t>
            </a:r>
          </a:p>
          <a:p>
            <a:endParaRPr lang="en-GB" sz="1200" kern="1200" dirty="0">
              <a:solidFill>
                <a:schemeClr val="tx1"/>
              </a:solidFill>
              <a:effectLst/>
              <a:latin typeface="Public Sans" pitchFamily="2" charset="0"/>
              <a:ea typeface="+mn-ea"/>
              <a:cs typeface="+mn-cs"/>
            </a:endParaRPr>
          </a:p>
          <a:p>
            <a:r>
              <a:rPr lang="en-GB" sz="1200" kern="1200" dirty="0">
                <a:solidFill>
                  <a:schemeClr val="tx1"/>
                </a:solidFill>
                <a:effectLst/>
                <a:latin typeface="Public Sans" pitchFamily="2" charset="0"/>
              </a:rPr>
              <a:t>Ok I would now like you to use the react button to show us how you went</a:t>
            </a:r>
          </a:p>
          <a:p>
            <a:endParaRPr lang="en-GB" sz="1200" kern="1200" dirty="0">
              <a:solidFill>
                <a:schemeClr val="tx1"/>
              </a:solidFill>
              <a:effectLst/>
              <a:latin typeface="Public Sans" pitchFamily="2" charset="0"/>
              <a:ea typeface="+mn-ea"/>
              <a:cs typeface="+mn-cs"/>
            </a:endParaRPr>
          </a:p>
          <a:p>
            <a:r>
              <a:rPr lang="en-GB" sz="1200" kern="1200" dirty="0">
                <a:solidFill>
                  <a:schemeClr val="tx1"/>
                </a:solidFill>
                <a:effectLst/>
                <a:latin typeface="Public Sans" pitchFamily="2" charset="0"/>
              </a:rPr>
              <a:t>Well done everyone!</a:t>
            </a:r>
            <a:endParaRPr lang="en-AU" sz="1200" kern="1200" dirty="0">
              <a:solidFill>
                <a:schemeClr val="tx1"/>
              </a:solidFill>
              <a:effectLst/>
              <a:latin typeface="Public Sans" pitchFamily="2" charset="0"/>
            </a:endParaRPr>
          </a:p>
          <a:p>
            <a:r>
              <a:rPr lang="en-GB" sz="1200" b="1" kern="1200" dirty="0">
                <a:solidFill>
                  <a:schemeClr val="tx1"/>
                </a:solidFill>
                <a:effectLst/>
                <a:latin typeface="Public Sans" pitchFamily="2" charset="0"/>
              </a:rPr>
              <a:t> </a:t>
            </a:r>
            <a:endParaRPr lang="en-AU" sz="1200" kern="1200" dirty="0">
              <a:solidFill>
                <a:schemeClr val="tx1"/>
              </a:solidFill>
              <a:effectLst/>
              <a:latin typeface="Public Sans" pitchFamily="2" charset="0"/>
            </a:endParaRPr>
          </a:p>
          <a:p>
            <a:r>
              <a:rPr lang="en-GB" sz="1200" kern="1200" dirty="0">
                <a:solidFill>
                  <a:schemeClr val="tx1"/>
                </a:solidFill>
                <a:effectLst/>
                <a:latin typeface="Public Sans" pitchFamily="2" charset="0"/>
              </a:rPr>
              <a:t>Activities such as this engage students in investigations that help them understand how an adaptation has had huge impact on the survival of species </a:t>
            </a:r>
            <a:r>
              <a:rPr lang="en-AU" sz="1200" kern="1200" dirty="0">
                <a:solidFill>
                  <a:schemeClr val="tx1"/>
                </a:solidFill>
                <a:effectLst/>
                <a:latin typeface="Public Sans" pitchFamily="2" charset="0"/>
              </a:rPr>
              <a:t>through continual small physical or behavioural changes as the species has evolved.</a:t>
            </a:r>
          </a:p>
          <a:p>
            <a:endParaRPr lang="en-GB" sz="1200" kern="1200" dirty="0">
              <a:solidFill>
                <a:schemeClr val="tx1"/>
              </a:solidFill>
              <a:effectLst/>
              <a:latin typeface="Public Sans" pitchFamily="2" charset="0"/>
              <a:ea typeface="+mn-ea"/>
              <a:cs typeface="+mn-cs"/>
            </a:endParaRPr>
          </a:p>
          <a:p>
            <a:r>
              <a:rPr lang="en-AU" sz="1200" b="1" dirty="0">
                <a:solidFill>
                  <a:srgbClr val="242424"/>
                </a:solidFill>
                <a:latin typeface="Public Sans" pitchFamily="2" charset="0"/>
              </a:rPr>
              <a:t>[NEXT SLIDE]</a:t>
            </a:r>
          </a:p>
          <a:p>
            <a:endParaRPr lang="en-AU" sz="1200" b="1" dirty="0">
              <a:solidFill>
                <a:srgbClr val="242424"/>
              </a:solidFill>
              <a:latin typeface="Public Sans" pitchFamily="2" charset="0"/>
            </a:endParaRPr>
          </a:p>
          <a:p>
            <a:r>
              <a:rPr lang="en-AU" sz="1200" b="0" dirty="0">
                <a:solidFill>
                  <a:srgbClr val="242424"/>
                </a:solidFill>
                <a:latin typeface="Public Sans" pitchFamily="2" charset="0"/>
              </a:rPr>
              <a:t>video reference: https://www.youtube.com/watch?v=0wz6RfUXT0w</a:t>
            </a:r>
          </a:p>
          <a:p>
            <a:r>
              <a:rPr lang="en-AU" sz="1200" b="0" dirty="0">
                <a:solidFill>
                  <a:srgbClr val="242424"/>
                </a:solidFill>
                <a:latin typeface="Public Sans" pitchFamily="2" charset="0"/>
              </a:rPr>
              <a:t>Image references:</a:t>
            </a:r>
          </a:p>
          <a:p>
            <a:endParaRPr lang="en-AU" sz="1200" b="0" dirty="0">
              <a:solidFill>
                <a:srgbClr val="242424"/>
              </a:solidFill>
              <a:latin typeface="Public Sans" pitchFamily="2" charset="0"/>
            </a:endParaRPr>
          </a:p>
          <a:p>
            <a:r>
              <a:rPr lang="en-AU" sz="1200" b="0" dirty="0">
                <a:solidFill>
                  <a:srgbClr val="242424"/>
                </a:solidFill>
                <a:latin typeface="Public Sans" pitchFamily="2" charset="0"/>
              </a:rPr>
              <a:t>(heart) CANVA</a:t>
            </a:r>
          </a:p>
          <a:p>
            <a:r>
              <a:rPr lang="en-AU" sz="1200" b="0" dirty="0">
                <a:solidFill>
                  <a:srgbClr val="242424"/>
                </a:solidFill>
                <a:latin typeface="Public Sans" pitchFamily="2" charset="0"/>
              </a:rPr>
              <a:t>(thumbs up) CANVA</a:t>
            </a:r>
          </a:p>
          <a:p>
            <a:r>
              <a:rPr lang="en-AU" sz="1200" b="0" dirty="0">
                <a:solidFill>
                  <a:srgbClr val="242424"/>
                </a:solidFill>
                <a:latin typeface="Public Sans" pitchFamily="2" charset="0"/>
              </a:rPr>
              <a:t>(surprised) CANVA</a:t>
            </a:r>
          </a:p>
          <a:p>
            <a:r>
              <a:rPr lang="en-AU" sz="1200" b="0" dirty="0">
                <a:solidFill>
                  <a:srgbClr val="242424"/>
                </a:solidFill>
                <a:latin typeface="Public Sans" pitchFamily="2" charset="0"/>
              </a:rPr>
              <a:t>(laughing) CANVA</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latin typeface="Public Sans" pitchFamily="2" charset="0"/>
              </a:rPr>
              <a:t>Image credit: </a:t>
            </a:r>
            <a:r>
              <a:rPr lang="en-AU" sz="1200" b="0" i="0" dirty="0">
                <a:solidFill>
                  <a:srgbClr val="000000"/>
                </a:solidFill>
                <a:effectLst/>
                <a:latin typeface="Public Sans" pitchFamily="2" charset="0"/>
                <a:cs typeface="Arial"/>
              </a:rPr>
              <a:t>Canva Education. 2025. Images via Canva. </a:t>
            </a:r>
            <a:r>
              <a:rPr lang="en-AU" sz="1200" b="0" i="0" u="sng" strike="noStrike" dirty="0">
                <a:solidFill>
                  <a:srgbClr val="001C4A"/>
                </a:solidFill>
                <a:effectLst/>
                <a:latin typeface="Public Sans" pitchFamily="2" charset="0"/>
                <a:cs typeface="Arial"/>
                <a:hlinkClick r:id="rId3"/>
              </a:rPr>
              <a:t>https://www.canva.com/</a:t>
            </a:r>
            <a:r>
              <a:rPr lang="en-AU" sz="1200" b="0" i="0" dirty="0">
                <a:solidFill>
                  <a:srgbClr val="000000"/>
                </a:solidFill>
                <a:effectLst/>
                <a:latin typeface="Public Sans" pitchFamily="2" charset="0"/>
                <a:cs typeface="Arial"/>
              </a:rPr>
              <a:t> accessed 30 September 2025. </a:t>
            </a:r>
            <a:endParaRPr lang="en-AU" sz="1200" dirty="0">
              <a:latin typeface="Public Sans" pitchFamily="2" charset="0"/>
              <a:cs typeface="Arial"/>
            </a:endParaRPr>
          </a:p>
          <a:p>
            <a:endParaRPr lang="en-AU" sz="1200" b="0" dirty="0">
              <a:solidFill>
                <a:srgbClr val="242424"/>
              </a:solidFill>
              <a:latin typeface="Public Sans" pitchFamily="2" charset="0"/>
            </a:endParaRPr>
          </a:p>
          <a:p>
            <a:endParaRPr lang="en-US" sz="1200" dirty="0">
              <a:latin typeface="Public Sans" pitchFamily="2" charset="0"/>
            </a:endParaRPr>
          </a:p>
        </p:txBody>
      </p:sp>
      <p:sp>
        <p:nvSpPr>
          <p:cNvPr id="4" name="Slide Number Placeholder 3">
            <a:extLst>
              <a:ext uri="{FF2B5EF4-FFF2-40B4-BE49-F238E27FC236}">
                <a16:creationId xmlns:a16="http://schemas.microsoft.com/office/drawing/2014/main" id="{2A47FF81-2AF2-7787-E7F7-6310219715C1}"/>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63</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404217565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6C1728-EE54-4B1B-FDDD-6FB8BB8893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2BB8DB-2993-F944-5BD6-C91D756C4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A6E78C-EA03-BE17-9271-4D66202EB652}"/>
              </a:ext>
            </a:extLst>
          </p:cNvPr>
          <p:cNvSpPr>
            <a:spLocks noGrp="1"/>
          </p:cNvSpPr>
          <p:nvPr>
            <p:ph type="body" idx="1"/>
          </p:nvPr>
        </p:nvSpPr>
        <p:spPr/>
        <p:txBody>
          <a:bodyPr/>
          <a:lstStyle/>
          <a:p>
            <a:r>
              <a:rPr lang="en-GB" sz="1200" b="1" dirty="0"/>
              <a:t>64. Purpose</a:t>
            </a:r>
            <a:r>
              <a:rPr lang="en-GB" sz="1200" kern="1200" dirty="0">
                <a:solidFill>
                  <a:schemeClr val="tx1"/>
                </a:solidFill>
                <a:effectLst/>
              </a:rPr>
              <a:t>: To highlight an activity from the unit</a:t>
            </a:r>
            <a:endParaRPr lang="en-AU" sz="1200" kern="1200" dirty="0">
              <a:solidFill>
                <a:schemeClr val="tx1"/>
              </a:solidFill>
              <a:effectLst/>
            </a:endParaRPr>
          </a:p>
          <a:p>
            <a:endParaRPr lang="en-AU" sz="120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rPr>
              <a:t>Time: </a:t>
            </a:r>
            <a:r>
              <a:rPr lang="en-AU" sz="1200" b="0" dirty="0">
                <a:solidFill>
                  <a:srgbClr val="242424"/>
                </a:solidFill>
              </a:rPr>
              <a:t>2 minutes 30 seconds</a:t>
            </a:r>
            <a:endParaRPr lang="en-AU" sz="1200" b="0" dirty="0">
              <a:solidFill>
                <a:srgbClr val="444444"/>
              </a:solidFill>
            </a:endParaRPr>
          </a:p>
          <a:p>
            <a:r>
              <a:rPr lang="en-AU" sz="1200" kern="1200" dirty="0">
                <a:solidFill>
                  <a:schemeClr val="tx1"/>
                </a:solidFill>
                <a:effectLst/>
              </a:rPr>
              <a:t>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rPr>
              <a:t>Presenter notes:</a:t>
            </a:r>
            <a:endParaRPr lang="en-AU" sz="1200" dirty="0">
              <a:solidFill>
                <a:srgbClr val="444444"/>
              </a:solidFill>
            </a:endParaRPr>
          </a:p>
          <a:p>
            <a:r>
              <a:rPr lang="en-GB" sz="1200" kern="1200" dirty="0">
                <a:solidFill>
                  <a:schemeClr val="tx1"/>
                </a:solidFill>
                <a:effectLst/>
              </a:rPr>
              <a:t>Adaptation is further explored in this activity where students work together to find and photograph animals and/or plants in different biomes in a Minecraft world. </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AU" sz="1200" kern="1200" dirty="0">
                <a:solidFill>
                  <a:schemeClr val="tx1"/>
                </a:solidFill>
                <a:effectLst/>
              </a:rPr>
              <a:t>Minecraft Education is freely available to all NSW department of education schools. All students have access via their @education email stem and there is a lot of support to explore Minecraft in the classroom through the technology how-to-guides which can be accessed through the IT support Essentials tab.</a:t>
            </a: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In the game, students locate animals in different environments, photograph them using the camera in their inventory, then journal their findings and document adaptations observed in their online Minecraft journal.</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This activity allows students to be explorers of different environments, documenting the animals and plants they have found.</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Once photographed, students open their journal and take notes about physical and behavioural adaptations they have observed. These notes are then developed and researched at a deeper level in the second half of the lesson.</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kern="1200" dirty="0">
                <a:solidFill>
                  <a:schemeClr val="tx1"/>
                </a:solidFill>
                <a:effectLst/>
              </a:rPr>
              <a:t>Let’s watch a quick video of what this looks like in game play.</a:t>
            </a:r>
            <a:endParaRPr lang="en-AU" sz="1200" kern="1200" dirty="0">
              <a:solidFill>
                <a:schemeClr val="tx1"/>
              </a:solidFill>
              <a:effectLst/>
            </a:endParaRPr>
          </a:p>
          <a:p>
            <a:r>
              <a:rPr lang="en-GB" sz="1200" kern="1200" dirty="0">
                <a:solidFill>
                  <a:schemeClr val="tx1"/>
                </a:solidFill>
                <a:effectLst/>
              </a:rPr>
              <a:t> </a:t>
            </a:r>
            <a:endParaRPr lang="en-AU" sz="1200" kern="1200" dirty="0">
              <a:solidFill>
                <a:schemeClr val="tx1"/>
              </a:solidFill>
              <a:effectLst/>
            </a:endParaRPr>
          </a:p>
          <a:p>
            <a:r>
              <a:rPr lang="en-GB" sz="1200" i="1" kern="1200" dirty="0">
                <a:solidFill>
                  <a:schemeClr val="tx1"/>
                </a:solidFill>
                <a:effectLst/>
              </a:rPr>
              <a:t>Play video – 2 min</a:t>
            </a:r>
            <a:endParaRPr lang="en-AU" sz="1200" i="1" kern="1200" dirty="0">
              <a:solidFill>
                <a:schemeClr val="tx1"/>
              </a:solidFill>
              <a:effectLst/>
            </a:endParaRPr>
          </a:p>
          <a:p>
            <a:endParaRPr lang="en-GB" sz="1200" kern="1200" dirty="0">
              <a:solidFill>
                <a:schemeClr val="tx1"/>
              </a:solidFill>
              <a:effectLst/>
              <a:ea typeface="+mn-ea"/>
              <a:cs typeface="+mn-cs"/>
            </a:endParaRPr>
          </a:p>
          <a:p>
            <a:r>
              <a:rPr lang="en-AU" sz="1200" b="1" dirty="0">
                <a:solidFill>
                  <a:srgbClr val="242424"/>
                </a:solidFill>
              </a:rPr>
              <a:t>[NEXT SLIDE]</a:t>
            </a:r>
          </a:p>
          <a:p>
            <a:endParaRPr lang="en-AU" sz="1200" b="1" dirty="0">
              <a:solidFill>
                <a:srgbClr val="242424"/>
              </a:solidFill>
            </a:endParaRPr>
          </a:p>
          <a:p>
            <a:endParaRPr lang="en-US" sz="1200" dirty="0"/>
          </a:p>
        </p:txBody>
      </p:sp>
      <p:sp>
        <p:nvSpPr>
          <p:cNvPr id="4" name="Slide Number Placeholder 3">
            <a:extLst>
              <a:ext uri="{FF2B5EF4-FFF2-40B4-BE49-F238E27FC236}">
                <a16:creationId xmlns:a16="http://schemas.microsoft.com/office/drawing/2014/main" id="{40DC5C92-446D-DF60-F49D-7A274DED3F4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64</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76063788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B8248-4992-C796-8BB0-E9B6B8049F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7D30E9-C358-2ECB-DA6A-8F42B6AF1A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2CBFA4-397C-6037-49B7-AC2D47C586A7}"/>
              </a:ext>
            </a:extLst>
          </p:cNvPr>
          <p:cNvSpPr>
            <a:spLocks noGrp="1"/>
          </p:cNvSpPr>
          <p:nvPr>
            <p:ph type="body" idx="1"/>
          </p:nvPr>
        </p:nvSpPr>
        <p:spPr/>
        <p:txBody>
          <a:bodyPr/>
          <a:lstStyle/>
          <a:p>
            <a:r>
              <a:rPr lang="en-GB" sz="1200" b="1" dirty="0">
                <a:latin typeface="Public Sans"/>
              </a:rPr>
              <a:t>65. </a:t>
            </a:r>
            <a:r>
              <a:rPr lang="en-GB" sz="1200" b="1" kern="1200" dirty="0">
                <a:solidFill>
                  <a:schemeClr val="tx1"/>
                </a:solidFill>
                <a:effectLst/>
                <a:latin typeface="Public Sans"/>
              </a:rPr>
              <a:t>Purpose</a:t>
            </a:r>
            <a:r>
              <a:rPr lang="en-GB" sz="1200" kern="1200" dirty="0">
                <a:solidFill>
                  <a:schemeClr val="tx1"/>
                </a:solidFill>
                <a:effectLst/>
                <a:latin typeface="Public Sans"/>
              </a:rPr>
              <a:t>: To highlight an activity from the unit</a:t>
            </a:r>
            <a:endParaRPr lang="en-AU" sz="1200" kern="1200" dirty="0">
              <a:solidFill>
                <a:schemeClr val="tx1"/>
              </a:solidFill>
              <a:effectLst/>
              <a:latin typeface="Public Sans"/>
            </a:endParaRPr>
          </a:p>
          <a:p>
            <a:endParaRPr lang="en-AU" sz="1200" kern="1200" dirty="0">
              <a:solidFill>
                <a:schemeClr val="tx1"/>
              </a:solidFill>
              <a:effectLst/>
              <a:latin typeface="Public Sans" pitchFamily="2" charset="0"/>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latin typeface="Public Sans"/>
              </a:rPr>
              <a:t>Time: </a:t>
            </a:r>
            <a:r>
              <a:rPr lang="en-AU" sz="1200" b="0" dirty="0">
                <a:solidFill>
                  <a:srgbClr val="242424"/>
                </a:solidFill>
                <a:latin typeface="Public Sans"/>
              </a:rPr>
              <a:t>40 seconds</a:t>
            </a:r>
            <a:endParaRPr lang="en-AU" sz="1200" b="0" dirty="0">
              <a:solidFill>
                <a:srgbClr val="444444"/>
              </a:solidFill>
              <a:latin typeface="Public Sans"/>
            </a:endParaRPr>
          </a:p>
          <a:p>
            <a:r>
              <a:rPr lang="en-AU" sz="1200" kern="1200" dirty="0">
                <a:solidFill>
                  <a:schemeClr val="tx1"/>
                </a:solidFill>
                <a:effectLst/>
                <a:latin typeface="Public Sans"/>
              </a:rPr>
              <a:t>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srgbClr val="242424"/>
                </a:solidFill>
                <a:latin typeface="Public Sans"/>
              </a:rPr>
              <a:t>Presenter notes:</a:t>
            </a:r>
            <a:endParaRPr lang="en-AU" sz="1200" dirty="0">
              <a:solidFill>
                <a:srgbClr val="444444"/>
              </a:solidFill>
              <a:latin typeface="Public Sans"/>
            </a:endParaRPr>
          </a:p>
          <a:p>
            <a:r>
              <a:rPr lang="en-GB" sz="1200" kern="1200" dirty="0">
                <a:solidFill>
                  <a:schemeClr val="tx1"/>
                </a:solidFill>
                <a:effectLst/>
                <a:latin typeface="Public Sans"/>
              </a:rPr>
              <a:t> </a:t>
            </a:r>
            <a:endParaRPr lang="en-AU" sz="1200" kern="1200" dirty="0">
              <a:solidFill>
                <a:schemeClr val="tx1"/>
              </a:solidFill>
              <a:effectLst/>
              <a:latin typeface="Public Sans"/>
            </a:endParaRPr>
          </a:p>
          <a:p>
            <a:r>
              <a:rPr lang="en-GB" sz="1200" kern="1200" dirty="0">
                <a:solidFill>
                  <a:schemeClr val="tx1"/>
                </a:solidFill>
                <a:effectLst/>
                <a:latin typeface="Public Sans"/>
              </a:rPr>
              <a:t>To consolidate student understanding of how adaptations support animals and plants to survive in a particular environment, students</a:t>
            </a:r>
            <a:r>
              <a:rPr lang="en-AU" sz="1200" b="0" i="0" kern="1200" dirty="0">
                <a:solidFill>
                  <a:schemeClr val="tx1"/>
                </a:solidFill>
                <a:effectLst/>
                <a:latin typeface="Public Sans" pitchFamily="2" charset="0"/>
                <a:ea typeface="+mn-ea"/>
                <a:cs typeface="+mn-cs"/>
              </a:rPr>
              <a:t> explore polar, desert, and cave environments, discussing their unique conditions and the animal adaptations needed for survival, such as insulation, camouflage, and specialised body features.</a:t>
            </a:r>
          </a:p>
          <a:p>
            <a:endParaRPr lang="en-AU" sz="1200" b="0" i="0" kern="1200" dirty="0">
              <a:solidFill>
                <a:schemeClr val="tx1"/>
              </a:solidFill>
              <a:effectLst/>
              <a:latin typeface="Public Sans" pitchFamily="2" charset="0"/>
              <a:ea typeface="+mn-ea"/>
              <a:cs typeface="+mn-cs"/>
            </a:endParaRPr>
          </a:p>
          <a:p>
            <a:r>
              <a:rPr lang="en-AU" sz="1200" b="0" i="0" kern="1200" dirty="0">
                <a:solidFill>
                  <a:schemeClr val="tx1"/>
                </a:solidFill>
                <a:effectLst/>
                <a:latin typeface="Public Sans" pitchFamily="2" charset="0"/>
                <a:ea typeface="+mn-ea"/>
                <a:cs typeface="+mn-cs"/>
              </a:rPr>
              <a:t>Students then create and label drawings of an extreme environment of their choice, including temperature, plant and animal life. Finally, students share their environments and explain the adaptations that animals would require to survive there.</a:t>
            </a:r>
            <a:endParaRPr lang="en-AU" sz="1200" kern="1200" dirty="0">
              <a:solidFill>
                <a:schemeClr val="tx1"/>
              </a:solidFill>
              <a:effectLst/>
              <a:latin typeface="Public Sans" pitchFamily="2" charset="0"/>
              <a:ea typeface="+mn-ea"/>
              <a:cs typeface="+mn-cs"/>
            </a:endParaRPr>
          </a:p>
          <a:p>
            <a:endParaRPr lang="en-GB" sz="1200" kern="1200" dirty="0">
              <a:solidFill>
                <a:schemeClr val="tx1"/>
              </a:solidFill>
              <a:effectLst/>
              <a:latin typeface="Public Sans" pitchFamily="2" charset="0"/>
              <a:ea typeface="+mn-ea"/>
              <a:cs typeface="+mn-cs"/>
            </a:endParaRPr>
          </a:p>
          <a:p>
            <a:r>
              <a:rPr lang="en-AU" sz="1200" b="1" dirty="0">
                <a:solidFill>
                  <a:srgbClr val="242424"/>
                </a:solidFill>
                <a:latin typeface="Public Sans"/>
              </a:rPr>
              <a:t>[NEXT SLIDE]</a:t>
            </a:r>
          </a:p>
          <a:p>
            <a:endParaRPr lang="en-AU" sz="1200" b="1" dirty="0">
              <a:solidFill>
                <a:srgbClr val="242424"/>
              </a:solidFill>
              <a:latin typeface="Public Sans"/>
            </a:endParaRPr>
          </a:p>
          <a:p>
            <a:endParaRPr lang="en-US" sz="1200" dirty="0">
              <a:latin typeface="Public Sans"/>
            </a:endParaRPr>
          </a:p>
        </p:txBody>
      </p:sp>
      <p:sp>
        <p:nvSpPr>
          <p:cNvPr id="4" name="Slide Number Placeholder 3">
            <a:extLst>
              <a:ext uri="{FF2B5EF4-FFF2-40B4-BE49-F238E27FC236}">
                <a16:creationId xmlns:a16="http://schemas.microsoft.com/office/drawing/2014/main" id="{FD4AB09A-8B1E-56FF-C3B8-09C5DB9BDC4B}"/>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65</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30604085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latin typeface="Public Sans"/>
              </a:rPr>
              <a:t>66. Purpose: </a:t>
            </a:r>
            <a:r>
              <a:rPr lang="en-AU" sz="1600" b="0" kern="1200" dirty="0">
                <a:solidFill>
                  <a:schemeClr val="tx1"/>
                </a:solidFill>
                <a:effectLst/>
                <a:latin typeface="Public Sans"/>
              </a:rPr>
              <a:t>To highlight the structure of Creative arts learning across a stage</a:t>
            </a:r>
            <a:endParaRPr lang="en-AU" sz="1600" b="1" kern="1200" dirty="0">
              <a:solidFill>
                <a:schemeClr val="tx1"/>
              </a:solidFill>
              <a:effectLst/>
              <a:latin typeface="Public Sans"/>
            </a:endParaRP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600" b="1" kern="1200" dirty="0">
              <a:solidFill>
                <a:schemeClr val="tx1"/>
              </a:solidFill>
              <a:effectLst/>
              <a:latin typeface="Public Sans" pitchFamily="2" charset="0"/>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dirty="0">
                <a:solidFill>
                  <a:schemeClr val="tx1"/>
                </a:solidFill>
                <a:effectLst/>
                <a:latin typeface="Public Sans"/>
              </a:rPr>
              <a:t>Time: </a:t>
            </a:r>
            <a:r>
              <a:rPr lang="en-AU" sz="1600" b="0" kern="1200" dirty="0">
                <a:solidFill>
                  <a:schemeClr val="tx1"/>
                </a:solidFill>
                <a:effectLst/>
                <a:latin typeface="Public Sans"/>
              </a:rPr>
              <a:t>1 minute 30 seconds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600" kern="1200" dirty="0">
              <a:solidFill>
                <a:schemeClr val="tx1"/>
              </a:solidFill>
              <a:effectLst/>
              <a:latin typeface="Public Sans" pitchFamily="2" charset="0"/>
              <a:ea typeface="+mn-ea"/>
              <a:cs typeface="+mn-cs"/>
            </a:endParaRPr>
          </a:p>
          <a:p>
            <a:pPr rtl="0" fontAlgn="base"/>
            <a:r>
              <a:rPr lang="en-US" sz="2000" b="1" i="0" u="none" strike="noStrike" kern="1200" dirty="0">
                <a:solidFill>
                  <a:schemeClr val="tx1"/>
                </a:solidFill>
                <a:effectLst/>
                <a:latin typeface="Public Sans"/>
              </a:rPr>
              <a:t>Presenter notes: </a:t>
            </a:r>
            <a:r>
              <a:rPr lang="en-US" sz="2000" b="0" i="0" kern="1200" dirty="0">
                <a:solidFill>
                  <a:schemeClr val="tx1"/>
                </a:solidFill>
                <a:effectLst/>
                <a:latin typeface="Public Sans"/>
              </a:rPr>
              <a:t>​</a:t>
            </a:r>
          </a:p>
          <a:p>
            <a:r>
              <a:rPr lang="en-AU" sz="1600" dirty="0">
                <a:latin typeface="Public Sans"/>
              </a:rPr>
              <a:t>Each semester, students will learn about 2 focus areas.  </a:t>
            </a:r>
          </a:p>
          <a:p>
            <a:endParaRPr lang="en-AU" sz="1600" dirty="0"/>
          </a:p>
          <a:p>
            <a:r>
              <a:rPr lang="en-AU" sz="1600" b="0" dirty="0">
                <a:latin typeface="Public Sans"/>
              </a:rPr>
              <a:t>[CLICK]</a:t>
            </a:r>
            <a:r>
              <a:rPr lang="en-AU" sz="1600" b="1" dirty="0">
                <a:latin typeface="Public Sans"/>
              </a:rPr>
              <a:t> </a:t>
            </a:r>
            <a:r>
              <a:rPr lang="en-AU" sz="1600" dirty="0">
                <a:latin typeface="Public Sans"/>
              </a:rPr>
              <a:t>In Semester 1, the sample scope and sequence identifies Dance and Music, while in Semester 2, attention shifts to Drama and Visual Arts. Focus areas are repeated across 2 terms to support students in making connections and building schema by activating prior learning. This approach provides students with greater opportunities to consolidate learning and supports assessment and reporting practices on 2 focus areas each semester.</a:t>
            </a:r>
            <a:endParaRPr lang="en-US" sz="1600" dirty="0">
              <a:solidFill>
                <a:srgbClr val="444444"/>
              </a:solidFill>
              <a:latin typeface="Public Sans"/>
            </a:endParaRPr>
          </a:p>
          <a:p>
            <a:endParaRPr lang="en-AU" sz="1600" dirty="0">
              <a:solidFill>
                <a:srgbClr val="444444"/>
              </a:solidFill>
            </a:endParaRPr>
          </a:p>
          <a:p>
            <a:r>
              <a:rPr lang="en-AU" sz="1600" b="0" dirty="0">
                <a:latin typeface="Public Sans"/>
              </a:rPr>
              <a:t>[CLICK] </a:t>
            </a:r>
            <a:r>
              <a:rPr lang="en-AU" sz="1600" dirty="0">
                <a:latin typeface="Public Sans"/>
              </a:rPr>
              <a:t>Across these areas, students apply knowledge, understanding and skills. The content groups in creative arts are not isolated or linear and should not be taught in a sequential way. What is learnt in one content group connects to the others and supports students to understand, interpret, critique and apply their learning in meaningful ways.  </a:t>
            </a:r>
            <a:endParaRPr lang="en-US" sz="1600" i="0" dirty="0">
              <a:solidFill>
                <a:srgbClr val="444444"/>
              </a:solidFill>
              <a:latin typeface="Public Sans"/>
            </a:endParaRPr>
          </a:p>
          <a:p>
            <a:br>
              <a:rPr lang="en-US" sz="1600" dirty="0"/>
            </a:br>
            <a:r>
              <a:rPr lang="en-AU" sz="1600" dirty="0">
                <a:latin typeface="Public Sans"/>
              </a:rPr>
              <a:t>In </a:t>
            </a:r>
            <a:r>
              <a:rPr lang="en-AU" sz="1600" b="1" dirty="0">
                <a:latin typeface="Public Sans"/>
              </a:rPr>
              <a:t>Dance</a:t>
            </a:r>
            <a:r>
              <a:rPr lang="en-AU" sz="1600" dirty="0">
                <a:latin typeface="Public Sans"/>
              </a:rPr>
              <a:t>, the interrelated practices are </a:t>
            </a:r>
            <a:r>
              <a:rPr lang="en-AU" sz="1600" b="0" dirty="0">
                <a:latin typeface="Public Sans"/>
              </a:rPr>
              <a:t>composing, performing and appreciating</a:t>
            </a:r>
            <a:r>
              <a:rPr lang="en-AU" sz="1600" dirty="0">
                <a:latin typeface="Public Sans"/>
              </a:rPr>
              <a:t>. Students are not just learning dance steps — they are creating, expressing, analysing, interpreting, appreciating, reflecting and applying their learning.</a:t>
            </a:r>
            <a:endParaRPr lang="en-US" sz="1600" dirty="0">
              <a:solidFill>
                <a:srgbClr val="444444"/>
              </a:solidFill>
              <a:latin typeface="Public Sans"/>
            </a:endParaRPr>
          </a:p>
          <a:p>
            <a:br>
              <a:rPr lang="en-US" sz="1600" dirty="0"/>
            </a:br>
            <a:r>
              <a:rPr lang="en-AU" sz="1600" dirty="0">
                <a:latin typeface="Public Sans"/>
              </a:rPr>
              <a:t>In </a:t>
            </a:r>
            <a:r>
              <a:rPr lang="en-AU" sz="1600" b="1" dirty="0">
                <a:latin typeface="Public Sans"/>
              </a:rPr>
              <a:t>Music</a:t>
            </a:r>
            <a:r>
              <a:rPr lang="en-AU" sz="1600" dirty="0">
                <a:latin typeface="Public Sans"/>
              </a:rPr>
              <a:t>, the interrelated practices are </a:t>
            </a:r>
            <a:r>
              <a:rPr lang="en-AU" sz="1600" b="0" dirty="0">
                <a:latin typeface="Public Sans"/>
              </a:rPr>
              <a:t>performing, listening and composing. </a:t>
            </a:r>
            <a:r>
              <a:rPr lang="en-AU" sz="1600" dirty="0">
                <a:latin typeface="Public Sans"/>
              </a:rPr>
              <a:t>Students experience music as performers and as creators, while also developing their ability to reflect and respond through listening to a range of music from cultures all around the world.</a:t>
            </a:r>
            <a:endParaRPr lang="en-US" sz="1600" dirty="0">
              <a:solidFill>
                <a:srgbClr val="444444"/>
              </a:solidFill>
              <a:latin typeface="Public Sans"/>
            </a:endParaRPr>
          </a:p>
          <a:p>
            <a:endParaRPr lang="en-AU" sz="1600" dirty="0">
              <a:solidFill>
                <a:srgbClr val="444444"/>
              </a:solidFill>
            </a:endParaRPr>
          </a:p>
          <a:p>
            <a:r>
              <a:rPr lang="en-AU" sz="1600" dirty="0">
                <a:latin typeface="Public Sans"/>
              </a:rPr>
              <a:t>This structure allows students to experience the creative arts holistically. It provides multiple entry points for expression, while building students' confidence and deepening their understanding across all four focus areas.</a:t>
            </a:r>
            <a:endParaRPr lang="en-US" sz="1600" dirty="0">
              <a:solidFill>
                <a:srgbClr val="444444"/>
              </a:solidFill>
              <a:latin typeface="Public Sans"/>
            </a:endParaRPr>
          </a:p>
          <a:p>
            <a:endParaRPr lang="en-AU" sz="1600" dirty="0">
              <a:solidFill>
                <a:srgbClr val="444444"/>
              </a:solidFill>
            </a:endParaRPr>
          </a:p>
          <a:p>
            <a:pPr>
              <a:defRPr/>
            </a:pPr>
            <a:r>
              <a:rPr lang="en-AU" sz="1600" b="1" dirty="0">
                <a:latin typeface="Public Sans"/>
              </a:rPr>
              <a:t>[NEXT SLIDE]</a:t>
            </a:r>
            <a:endParaRPr lang="en-US" sz="1600" b="1" dirty="0">
              <a:solidFill>
                <a:srgbClr val="444444"/>
              </a:solidFill>
              <a:latin typeface="Public Sans"/>
            </a:endParaRPr>
          </a:p>
          <a:p>
            <a:pPr>
              <a:defRPr/>
            </a:pPr>
            <a:endParaRPr lang="en-AU" sz="1600" dirty="0">
              <a:solidFill>
                <a:srgbClr val="444444"/>
              </a:solidFill>
            </a:endParaRPr>
          </a:p>
          <a:p>
            <a:endParaRPr lang="en-US" sz="1600" b="0" i="0" kern="1200" dirty="0">
              <a:solidFill>
                <a:srgbClr val="444444"/>
              </a:solidFill>
              <a:effectLst/>
            </a:endParaRPr>
          </a:p>
          <a:p>
            <a:endParaRPr lang="en-AU" sz="1600"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77525625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5CC49-07FD-63D4-EB3D-22EC11C8A9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342240-58BA-0FCC-3DF5-37B51D61D9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BF97E-F48B-F900-ED4B-71B6C85F9FF9}"/>
              </a:ext>
            </a:extLst>
          </p:cNvPr>
          <p:cNvSpPr>
            <a:spLocks noGrp="1"/>
          </p:cNvSpPr>
          <p:nvPr>
            <p:ph type="body" idx="1"/>
          </p:nvPr>
        </p:nvSpPr>
        <p:spPr/>
        <p:txBody>
          <a:bodyPr/>
          <a:lstStyle/>
          <a:p>
            <a:r>
              <a:rPr lang="en-US" sz="1200" b="1" dirty="0">
                <a:latin typeface="Public Sans"/>
                <a:ea typeface="Calibri"/>
                <a:cs typeface="Calibri"/>
              </a:rPr>
              <a:t>67. Purpose: </a:t>
            </a:r>
            <a:r>
              <a:rPr lang="en-US" sz="1200" b="0" dirty="0">
                <a:latin typeface="Public Sans"/>
                <a:ea typeface="Calibri"/>
                <a:cs typeface="Calibri"/>
              </a:rPr>
              <a:t>To identify key features of Creative arts Units</a:t>
            </a:r>
            <a:endParaRPr lang="en-US" sz="1200" b="1" dirty="0">
              <a:latin typeface="Public Sans"/>
              <a:ea typeface="Calibri"/>
              <a:cs typeface="Calibri"/>
            </a:endParaRPr>
          </a:p>
          <a:p>
            <a:endParaRPr lang="en-US" sz="1200" b="1" dirty="0">
              <a:latin typeface="Public Sans" pitchFamily="2" charset="0"/>
              <a:ea typeface="Calibri"/>
              <a:cs typeface="Calibri"/>
            </a:endParaRPr>
          </a:p>
          <a:p>
            <a:r>
              <a:rPr lang="en-US" sz="1200" b="1" dirty="0">
                <a:latin typeface="Public Sans"/>
                <a:ea typeface="Calibri"/>
                <a:cs typeface="Calibri"/>
              </a:rPr>
              <a:t>Time: </a:t>
            </a:r>
            <a:r>
              <a:rPr lang="en-US" sz="1200" b="0" dirty="0">
                <a:latin typeface="Public Sans"/>
                <a:ea typeface="Calibri"/>
                <a:cs typeface="Calibri"/>
              </a:rPr>
              <a:t>2 minutes</a:t>
            </a:r>
          </a:p>
          <a:p>
            <a:endParaRPr lang="en-US" sz="1200" b="1" dirty="0">
              <a:latin typeface="Public Sans" pitchFamily="2" charset="0"/>
              <a:ea typeface="Calibri"/>
              <a:cs typeface="Calibri"/>
            </a:endParaRPr>
          </a:p>
          <a:p>
            <a:r>
              <a:rPr lang="en-US" sz="1200" b="1" dirty="0">
                <a:latin typeface="Public Sans"/>
                <a:ea typeface="Calibri"/>
                <a:cs typeface="Calibri"/>
              </a:rPr>
              <a:t>Presenter notes:</a:t>
            </a:r>
          </a:p>
          <a:p>
            <a:r>
              <a:rPr lang="en-AU" sz="1200" dirty="0">
                <a:latin typeface="Public Sans"/>
              </a:rPr>
              <a:t>Let’s take a closer look at some of the key features of the sample creative arts units.</a:t>
            </a:r>
            <a:endParaRPr lang="en-US" sz="1200" dirty="0">
              <a:solidFill>
                <a:srgbClr val="444444"/>
              </a:solidFill>
              <a:latin typeface="Public Sans"/>
            </a:endParaRPr>
          </a:p>
          <a:p>
            <a:endParaRPr lang="en-AU" sz="1200" dirty="0">
              <a:solidFill>
                <a:srgbClr val="444444"/>
              </a:solidFill>
              <a:latin typeface="Public Sans" pitchFamily="2" charset="0"/>
            </a:endParaRPr>
          </a:p>
          <a:p>
            <a:r>
              <a:rPr lang="en-AU" sz="1200" b="0" dirty="0">
                <a:latin typeface="Public Sans"/>
              </a:rPr>
              <a:t>[CLICK] </a:t>
            </a:r>
            <a:r>
              <a:rPr lang="en-AU" dirty="0">
                <a:latin typeface="Public Sans"/>
              </a:rPr>
              <a:t>Firstly</a:t>
            </a:r>
            <a:r>
              <a:rPr lang="en-AU" sz="1200" dirty="0">
                <a:latin typeface="Public Sans"/>
              </a:rPr>
              <a:t>, equal time allocation. Each unit contains </a:t>
            </a:r>
            <a:r>
              <a:rPr lang="en-AU" sz="1200" b="0" dirty="0">
                <a:latin typeface="Public Sans"/>
              </a:rPr>
              <a:t>10 dance lessons and 10 music lessons</a:t>
            </a:r>
            <a:r>
              <a:rPr lang="en-AU" dirty="0">
                <a:latin typeface="Public Sans"/>
              </a:rPr>
              <a:t>. </a:t>
            </a:r>
            <a:r>
              <a:rPr lang="en-AU" sz="1200" dirty="0">
                <a:latin typeface="Public Sans"/>
              </a:rPr>
              <a:t>Of these, </a:t>
            </a:r>
            <a:r>
              <a:rPr lang="en-AU" sz="1200" b="0" dirty="0">
                <a:latin typeface="Public Sans"/>
              </a:rPr>
              <a:t>4 lessons are optional consolidation lessons</a:t>
            </a:r>
            <a:r>
              <a:rPr lang="en-AU" sz="1200" dirty="0">
                <a:latin typeface="Public Sans"/>
              </a:rPr>
              <a:t>, allowing for interruptions to regular timetables and supporting teachers to extend or deepen learning where it’s needed. </a:t>
            </a:r>
            <a:endParaRPr lang="en-AU" sz="1200" dirty="0">
              <a:solidFill>
                <a:srgbClr val="444444"/>
              </a:solidFill>
              <a:latin typeface="Public Sans" pitchFamily="2" charset="0"/>
            </a:endParaRPr>
          </a:p>
          <a:p>
            <a:endParaRPr lang="en-AU" dirty="0">
              <a:latin typeface="Public Sans"/>
            </a:endParaRPr>
          </a:p>
          <a:p>
            <a:r>
              <a:rPr lang="en-AU" sz="1200" b="0" dirty="0">
                <a:latin typeface="Public Sans"/>
              </a:rPr>
              <a:t>[CLICK] </a:t>
            </a:r>
            <a:r>
              <a:rPr lang="en-AU" sz="1200" dirty="0">
                <a:latin typeface="Public Sans"/>
              </a:rPr>
              <a:t>Second, the units make clea</a:t>
            </a:r>
            <a:r>
              <a:rPr lang="en-AU" sz="1200" b="1" dirty="0">
                <a:latin typeface="Public Sans"/>
              </a:rPr>
              <a:t>r connections across dance and music. </a:t>
            </a:r>
            <a:r>
              <a:rPr lang="en-AU" b="1" dirty="0">
                <a:latin typeface="Public Sans"/>
              </a:rPr>
              <a:t>I</a:t>
            </a:r>
            <a:r>
              <a:rPr lang="en-AU" dirty="0">
                <a:latin typeface="Public Sans"/>
              </a:rPr>
              <a:t>n Semester 1 they’re</a:t>
            </a:r>
            <a:r>
              <a:rPr lang="en-AU" sz="1200" dirty="0">
                <a:latin typeface="Public Sans"/>
              </a:rPr>
              <a:t> seeing how movement and sound work together to communicate meaning. The dance and music components connect, but do not rely on each other. If a school chooses to teach only the music component or only the dance component, the lessons still maintain a consistent flow and meet the syllabus requirements and intent. </a:t>
            </a:r>
          </a:p>
          <a:p>
            <a:endParaRPr lang="en-AU" sz="1200" dirty="0">
              <a:solidFill>
                <a:srgbClr val="444444"/>
              </a:solidFill>
              <a:latin typeface="Public Sans" pitchFamily="2" charset="0"/>
            </a:endParaRPr>
          </a:p>
          <a:p>
            <a:r>
              <a:rPr lang="en-AU" sz="1200" b="0" dirty="0">
                <a:latin typeface="Public Sans"/>
              </a:rPr>
              <a:t>[CLICK] </a:t>
            </a:r>
            <a:r>
              <a:rPr lang="en-AU" sz="1200" dirty="0">
                <a:latin typeface="Public Sans"/>
              </a:rPr>
              <a:t>Third, the units are designed with </a:t>
            </a:r>
            <a:r>
              <a:rPr lang="en-AU" sz="1200" b="1" dirty="0">
                <a:latin typeface="Public Sans"/>
              </a:rPr>
              <a:t>context </a:t>
            </a:r>
            <a:r>
              <a:rPr lang="en-AU" sz="1200" b="0" dirty="0">
                <a:latin typeface="Public Sans"/>
              </a:rPr>
              <a:t>in mind</a:t>
            </a:r>
            <a:r>
              <a:rPr lang="en-AU" sz="1200" dirty="0">
                <a:latin typeface="Public Sans"/>
              </a:rPr>
              <a:t>.</a:t>
            </a:r>
            <a:r>
              <a:rPr lang="en-AU" dirty="0">
                <a:latin typeface="Public Sans"/>
              </a:rPr>
              <a:t> </a:t>
            </a:r>
            <a:r>
              <a:rPr lang="en-AU" sz="1200" dirty="0">
                <a:latin typeface="Public Sans"/>
              </a:rPr>
              <a:t>Whether they’re delivered by a classroom teacher, timetabled as RFF, or taught by a specialist teacher, the design allows schools to adapt while still staying true to the syllabus. </a:t>
            </a:r>
            <a:endParaRPr lang="en-US" sz="1200" dirty="0">
              <a:solidFill>
                <a:srgbClr val="444444"/>
              </a:solidFill>
              <a:latin typeface="Public Sans"/>
            </a:endParaRPr>
          </a:p>
          <a:p>
            <a:endParaRPr lang="en-AU" sz="1200" dirty="0">
              <a:solidFill>
                <a:srgbClr val="444444"/>
              </a:solidFill>
              <a:latin typeface="Public Sans" pitchFamily="2" charset="0"/>
            </a:endParaRPr>
          </a:p>
          <a:p>
            <a:r>
              <a:rPr lang="en-AU" sz="1200" b="0" dirty="0">
                <a:latin typeface="Public Sans"/>
              </a:rPr>
              <a:t>[CLICK] </a:t>
            </a:r>
            <a:r>
              <a:rPr lang="en-AU" sz="1200" dirty="0">
                <a:latin typeface="Public Sans"/>
              </a:rPr>
              <a:t>And finally, </a:t>
            </a:r>
            <a:r>
              <a:rPr lang="en-AU" sz="1200" b="1" dirty="0">
                <a:latin typeface="Public Sans"/>
              </a:rPr>
              <a:t>resources</a:t>
            </a:r>
            <a:r>
              <a:rPr lang="en-AU" sz="1200" dirty="0">
                <a:latin typeface="Public Sans"/>
              </a:rPr>
              <a:t>. Each unit contains direct </a:t>
            </a:r>
            <a:r>
              <a:rPr lang="en-AU" sz="1200" b="0" dirty="0">
                <a:latin typeface="Public Sans"/>
              </a:rPr>
              <a:t>links to</a:t>
            </a:r>
            <a:r>
              <a:rPr lang="en-AU" dirty="0">
                <a:latin typeface="Public Sans"/>
              </a:rPr>
              <a:t> </a:t>
            </a:r>
            <a:r>
              <a:rPr lang="en-AU" sz="1200" dirty="0">
                <a:latin typeface="Public Sans"/>
              </a:rPr>
              <a:t> songs and </a:t>
            </a:r>
            <a:r>
              <a:rPr lang="en-AU" sz="1200" b="0" dirty="0">
                <a:latin typeface="Public Sans"/>
              </a:rPr>
              <a:t>videos that will support the </a:t>
            </a:r>
            <a:r>
              <a:rPr lang="en-AU" dirty="0">
                <a:latin typeface="Public Sans"/>
              </a:rPr>
              <a:t>learning, with</a:t>
            </a:r>
            <a:r>
              <a:rPr lang="en-AU" sz="1200" dirty="0">
                <a:latin typeface="Public Sans"/>
              </a:rPr>
              <a:t> opportunities for teachers to adapt and select alternatives if preferred. Lesson </a:t>
            </a:r>
            <a:r>
              <a:rPr lang="en-AU" sz="1200" b="0" dirty="0">
                <a:latin typeface="Public Sans"/>
              </a:rPr>
              <a:t>templates, visuals and posters </a:t>
            </a:r>
            <a:r>
              <a:rPr lang="en-AU" sz="1200" dirty="0">
                <a:latin typeface="Public Sans"/>
              </a:rPr>
              <a:t>are provided. The units are intentionally designed to </a:t>
            </a:r>
            <a:r>
              <a:rPr lang="en-AU" dirty="0">
                <a:latin typeface="Public Sans"/>
              </a:rPr>
              <a:t>support </a:t>
            </a:r>
            <a:r>
              <a:rPr lang="en-AU" sz="1200" b="0" dirty="0">
                <a:latin typeface="Public Sans"/>
              </a:rPr>
              <a:t>all school contexts</a:t>
            </a:r>
            <a:r>
              <a:rPr lang="en-AU" sz="1200" dirty="0">
                <a:latin typeface="Public Sans"/>
              </a:rPr>
              <a:t>: if percussion instruments aren't available, an alternative is provided so students can use</a:t>
            </a:r>
            <a:r>
              <a:rPr lang="en-AU" dirty="0">
                <a:latin typeface="Public Sans"/>
              </a:rPr>
              <a:t> </a:t>
            </a:r>
            <a:r>
              <a:rPr lang="en-AU" sz="1200" b="0" dirty="0">
                <a:latin typeface="Public Sans"/>
              </a:rPr>
              <a:t>body percussion, </a:t>
            </a:r>
            <a:r>
              <a:rPr lang="en-AU" sz="1200" dirty="0">
                <a:latin typeface="Public Sans"/>
              </a:rPr>
              <a:t>digital applications or</a:t>
            </a:r>
            <a:r>
              <a:rPr lang="en-AU" sz="1200" b="0" dirty="0">
                <a:latin typeface="Public Sans"/>
              </a:rPr>
              <a:t> </a:t>
            </a:r>
            <a:r>
              <a:rPr lang="en-AU" sz="1200" dirty="0">
                <a:latin typeface="Public Sans"/>
              </a:rPr>
              <a:t>their </a:t>
            </a:r>
            <a:r>
              <a:rPr lang="en-AU" sz="1200" b="0" dirty="0">
                <a:latin typeface="Public Sans"/>
              </a:rPr>
              <a:t>voice</a:t>
            </a:r>
            <a:r>
              <a:rPr lang="en-AU" sz="1200" dirty="0">
                <a:latin typeface="Public Sans"/>
              </a:rPr>
              <a:t> to achieve the same learning. </a:t>
            </a:r>
          </a:p>
          <a:p>
            <a:endParaRPr lang="en-AU" sz="1200" dirty="0">
              <a:solidFill>
                <a:srgbClr val="444444"/>
              </a:solidFill>
              <a:latin typeface="Public Sans" pitchFamily="2" charset="0"/>
            </a:endParaRPr>
          </a:p>
          <a:p>
            <a:pPr>
              <a:defRPr/>
            </a:pPr>
            <a:r>
              <a:rPr lang="en-AU" sz="1200" b="1" dirty="0">
                <a:latin typeface="Public Sans"/>
              </a:rPr>
              <a:t>[NEXT SLIDE]</a:t>
            </a:r>
            <a:endParaRPr lang="en-US" sz="1200" dirty="0">
              <a:solidFill>
                <a:srgbClr val="444444"/>
              </a:solidFill>
              <a:latin typeface="Public Sans"/>
            </a:endParaRPr>
          </a:p>
          <a:p>
            <a:pPr marL="0" marR="0" lvl="0" indent="0" algn="l" defTabSz="1219170">
              <a:lnSpc>
                <a:spcPct val="100000"/>
              </a:lnSpc>
              <a:spcBef>
                <a:spcPts val="0"/>
              </a:spcBef>
              <a:spcAft>
                <a:spcPts val="0"/>
              </a:spcAft>
              <a:buNone/>
              <a:tabLst/>
              <a:defRPr/>
            </a:pPr>
            <a:endParaRPr lang="en-AU" sz="1200" dirty="0">
              <a:solidFill>
                <a:srgbClr val="444444"/>
              </a:solidFill>
              <a:latin typeface="Public Sans" pitchFamily="2" charset="0"/>
            </a:endParaRPr>
          </a:p>
          <a:p>
            <a:endParaRPr lang="en-AU" dirty="0"/>
          </a:p>
        </p:txBody>
      </p:sp>
      <p:sp>
        <p:nvSpPr>
          <p:cNvPr id="4" name="Slide Number Placeholder 3">
            <a:extLst>
              <a:ext uri="{FF2B5EF4-FFF2-40B4-BE49-F238E27FC236}">
                <a16:creationId xmlns:a16="http://schemas.microsoft.com/office/drawing/2014/main" id="{45C42D4B-A99F-60EA-1F48-F95B2C15D731}"/>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99398377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94EC7-D2DE-5A85-8927-DD6DB1C271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FB74CC-B376-8572-437D-FCA3BC4C73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6C2D8F-C831-79E2-56F7-C8F0F704F0A7}"/>
              </a:ext>
            </a:extLst>
          </p:cNvPr>
          <p:cNvSpPr>
            <a:spLocks noGrp="1"/>
          </p:cNvSpPr>
          <p:nvPr>
            <p:ph type="body" idx="1"/>
          </p:nvPr>
        </p:nvSpPr>
        <p:spPr/>
        <p:txBody>
          <a:bodyPr/>
          <a:lstStyle/>
          <a:p>
            <a:r>
              <a:rPr lang="en-AU" sz="1200" b="1" dirty="0">
                <a:solidFill>
                  <a:srgbClr val="22272B"/>
                </a:solidFill>
                <a:latin typeface="Public Sans" pitchFamily="2" charset="0"/>
              </a:rPr>
              <a:t>68. Purpose: </a:t>
            </a:r>
            <a:r>
              <a:rPr lang="en-AU" sz="1200" b="0" dirty="0">
                <a:solidFill>
                  <a:srgbClr val="22272B"/>
                </a:solidFill>
                <a:latin typeface="Public Sans" pitchFamily="2" charset="0"/>
              </a:rPr>
              <a:t>To outline the outcomes in the featured units.</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Time: </a:t>
            </a:r>
            <a:r>
              <a:rPr lang="en-AU" sz="1200" b="0" dirty="0">
                <a:solidFill>
                  <a:srgbClr val="22272B"/>
                </a:solidFill>
                <a:latin typeface="Public Sans" pitchFamily="2" charset="0"/>
              </a:rPr>
              <a:t>30 seconds</a:t>
            </a:r>
            <a:endParaRPr lang="en-AU" sz="1200" dirty="0">
              <a:solidFill>
                <a:srgbClr val="444444"/>
              </a:solidFill>
              <a:latin typeface="Public Sans" pitchFamily="2" charset="0"/>
            </a:endParaRP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Presenter notes:</a:t>
            </a:r>
          </a:p>
          <a:p>
            <a:pPr>
              <a:defRPr/>
            </a:pPr>
            <a:r>
              <a:rPr lang="en-AU" sz="1200" b="0" dirty="0">
                <a:latin typeface="Public Sans"/>
              </a:rPr>
              <a:t>The outcomes for Units 1 and 5</a:t>
            </a:r>
            <a:r>
              <a:rPr lang="en-AU" dirty="0">
                <a:latin typeface="Public Sans"/>
              </a:rPr>
              <a:t> are</a:t>
            </a:r>
            <a:r>
              <a:rPr lang="en-AU" sz="1200" b="0" dirty="0">
                <a:latin typeface="Public Sans"/>
              </a:rPr>
              <a:t> on the slide. </a:t>
            </a:r>
          </a:p>
          <a:p>
            <a:endParaRPr lang="en-AU" sz="1200" b="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pitchFamily="2" charset="0"/>
              </a:rPr>
              <a:t>[NEXT SLIDE]</a:t>
            </a:r>
          </a:p>
          <a:p>
            <a:endParaRPr lang="en-AU" b="0" dirty="0"/>
          </a:p>
          <a:p>
            <a:endParaRPr lang="en-AU" b="0" dirty="0"/>
          </a:p>
          <a:p>
            <a:endParaRPr lang="en-US" dirty="0">
              <a:latin typeface="Public Sans"/>
            </a:endParaRPr>
          </a:p>
        </p:txBody>
      </p:sp>
      <p:sp>
        <p:nvSpPr>
          <p:cNvPr id="4" name="Slide Number Placeholder 3">
            <a:extLst>
              <a:ext uri="{FF2B5EF4-FFF2-40B4-BE49-F238E27FC236}">
                <a16:creationId xmlns:a16="http://schemas.microsoft.com/office/drawing/2014/main" id="{50B5431C-525F-D257-A40A-E5A16CB57C66}"/>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68</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59295891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C2D58-49C7-C964-37EC-5F83A7857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AF0CBD-53C5-80BA-BB0D-EB9DCCD29C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9CC89C-A73C-1032-F912-10A23F5363EF}"/>
              </a:ext>
            </a:extLst>
          </p:cNvPr>
          <p:cNvSpPr>
            <a:spLocks noGrp="1"/>
          </p:cNvSpPr>
          <p:nvPr>
            <p:ph type="body" idx="1"/>
          </p:nvPr>
        </p:nvSpPr>
        <p:spPr/>
        <p:txBody>
          <a:bodyPr/>
          <a:lstStyle/>
          <a:p>
            <a:r>
              <a:rPr lang="en-AU" sz="1200" b="1" dirty="0">
                <a:solidFill>
                  <a:srgbClr val="22272B"/>
                </a:solidFill>
                <a:latin typeface="Public Sans" pitchFamily="2" charset="0"/>
              </a:rPr>
              <a:t>69. Purpose: </a:t>
            </a:r>
            <a:r>
              <a:rPr lang="en-AU" sz="1200" b="0" dirty="0">
                <a:solidFill>
                  <a:srgbClr val="22272B"/>
                </a:solidFill>
                <a:latin typeface="Public Sans" pitchFamily="2" charset="0"/>
              </a:rPr>
              <a:t>To outline the content in the featured units.</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Time: </a:t>
            </a:r>
            <a:r>
              <a:rPr lang="en-AU" sz="1200" b="0" dirty="0">
                <a:solidFill>
                  <a:srgbClr val="22272B"/>
                </a:solidFill>
                <a:latin typeface="Public Sans" pitchFamily="2" charset="0"/>
              </a:rPr>
              <a:t>30 seconds</a:t>
            </a:r>
            <a:endParaRPr lang="en-AU" sz="1200" dirty="0">
              <a:solidFill>
                <a:srgbClr val="444444"/>
              </a:solidFill>
              <a:latin typeface="Public Sans" pitchFamily="2" charset="0"/>
            </a:endParaRP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Presenter notes:</a:t>
            </a:r>
          </a:p>
          <a:p>
            <a:pPr>
              <a:defRPr/>
            </a:pPr>
            <a:r>
              <a:rPr lang="en-US" sz="1200" dirty="0">
                <a:latin typeface="Public Sans"/>
                <a:ea typeface="Calibri"/>
                <a:cs typeface="Calibri"/>
              </a:rPr>
              <a:t>On screen you can see how </a:t>
            </a:r>
            <a:r>
              <a:rPr lang="en-AU" dirty="0">
                <a:latin typeface="Public Sans"/>
              </a:rPr>
              <a:t>content</a:t>
            </a:r>
            <a:r>
              <a:rPr lang="en-AU" sz="1200" b="0" dirty="0">
                <a:latin typeface="Public Sans"/>
              </a:rPr>
              <a:t> is organised </a:t>
            </a:r>
            <a:r>
              <a:rPr lang="en-AU" sz="1200" dirty="0">
                <a:latin typeface="Public Sans"/>
              </a:rPr>
              <a:t>through the interrelated practices. </a:t>
            </a:r>
          </a:p>
          <a:p>
            <a:pPr>
              <a:defRPr/>
            </a:pPr>
            <a:endParaRPr lang="en-AU" sz="1200" dirty="0">
              <a:latin typeface="Public San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pitchFamily="2" charset="0"/>
              </a:rPr>
              <a:t>[NEXT SLIDE]</a:t>
            </a:r>
          </a:p>
          <a:p>
            <a:endParaRPr lang="en-AU" b="0" dirty="0"/>
          </a:p>
          <a:p>
            <a:endParaRPr lang="en-AU" b="0" dirty="0"/>
          </a:p>
          <a:p>
            <a:endParaRPr lang="en-US" dirty="0">
              <a:latin typeface="Public Sans"/>
            </a:endParaRPr>
          </a:p>
        </p:txBody>
      </p:sp>
      <p:sp>
        <p:nvSpPr>
          <p:cNvPr id="4" name="Slide Number Placeholder 3">
            <a:extLst>
              <a:ext uri="{FF2B5EF4-FFF2-40B4-BE49-F238E27FC236}">
                <a16:creationId xmlns:a16="http://schemas.microsoft.com/office/drawing/2014/main" id="{65B1B00F-7390-1756-5EB4-0370CE3BDF4A}"/>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69</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410486550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FE31F-EB6B-C5C8-F19B-A08F3BAB2F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F2E89-6A31-9FAD-2FDF-83C6754A5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C78B6-C0B1-057E-71C7-115054154B57}"/>
              </a:ext>
            </a:extLst>
          </p:cNvPr>
          <p:cNvSpPr>
            <a:spLocks noGrp="1"/>
          </p:cNvSpPr>
          <p:nvPr>
            <p:ph type="body" idx="1"/>
          </p:nvPr>
        </p:nvSpPr>
        <p:spPr/>
        <p:txBody>
          <a:bodyPr/>
          <a:lstStyle/>
          <a:p>
            <a:r>
              <a:rPr lang="en-US" sz="1200" b="1" dirty="0">
                <a:latin typeface="Public Sans"/>
                <a:ea typeface="Calibri"/>
                <a:cs typeface="Calibri"/>
              </a:rPr>
              <a:t>70. Purpose: </a:t>
            </a:r>
            <a:r>
              <a:rPr lang="en-US" sz="1200" b="0" dirty="0">
                <a:latin typeface="Public Sans"/>
                <a:ea typeface="Calibri"/>
                <a:cs typeface="Calibri"/>
              </a:rPr>
              <a:t>To highlight exciting activities included in the sample units.</a:t>
            </a:r>
          </a:p>
          <a:p>
            <a:endParaRPr lang="en-US" sz="1200" b="1" dirty="0">
              <a:latin typeface="Public Sans" pitchFamily="2" charset="0"/>
              <a:ea typeface="Calibri"/>
              <a:cs typeface="Calibri"/>
            </a:endParaRPr>
          </a:p>
          <a:p>
            <a:r>
              <a:rPr lang="en-US" sz="1200" b="1" dirty="0">
                <a:latin typeface="Public Sans"/>
                <a:ea typeface="Calibri"/>
                <a:cs typeface="Calibri"/>
              </a:rPr>
              <a:t>Time: </a:t>
            </a:r>
            <a:r>
              <a:rPr lang="en-US" sz="1200" dirty="0">
                <a:latin typeface="Public Sans"/>
                <a:ea typeface="Calibri"/>
                <a:cs typeface="Calibri"/>
              </a:rPr>
              <a:t>50</a:t>
            </a:r>
            <a:r>
              <a:rPr lang="en-US" sz="1200" b="0" dirty="0">
                <a:latin typeface="Public Sans"/>
                <a:ea typeface="Calibri"/>
                <a:cs typeface="Calibri"/>
              </a:rPr>
              <a:t> seconds</a:t>
            </a:r>
          </a:p>
          <a:p>
            <a:endParaRPr lang="en-US" sz="1200" b="1" dirty="0">
              <a:latin typeface="Public Sans" pitchFamily="2" charset="0"/>
              <a:ea typeface="Calibri"/>
              <a:cs typeface="Calibri"/>
            </a:endParaRPr>
          </a:p>
          <a:p>
            <a:r>
              <a:rPr lang="en-US" sz="1200" b="1" dirty="0">
                <a:latin typeface="Public Sans"/>
                <a:ea typeface="Calibri"/>
                <a:cs typeface="Calibri"/>
              </a:rPr>
              <a:t>Presenter notes:</a:t>
            </a:r>
            <a:endParaRPr lang="en-AU" sz="1200" b="0" dirty="0">
              <a:latin typeface="Public Sans"/>
            </a:endParaRPr>
          </a:p>
          <a:p>
            <a:r>
              <a:rPr lang="en-AU" dirty="0">
                <a:latin typeface="Public Sans"/>
              </a:rPr>
              <a:t>Writing and content knowledge are intimately related. Creating written texts has been embedded meaningfully in the learning to support students to become fluent creators of texts and to deepen their understanding of dance and music. </a:t>
            </a:r>
            <a:endParaRPr lang="en-AU" sz="1200" b="0" dirty="0">
              <a:latin typeface="Public Sans" pitchFamily="2" charset="0"/>
            </a:endParaRPr>
          </a:p>
          <a:p>
            <a:pPr>
              <a:defRPr/>
            </a:pPr>
            <a:endParaRPr lang="en-AU" dirty="0">
              <a:latin typeface="Public Sans"/>
            </a:endParaRPr>
          </a:p>
          <a:p>
            <a:pPr marL="0" marR="0" lvl="0" indent="0" algn="l" defTabSz="1219170">
              <a:lnSpc>
                <a:spcPct val="100000"/>
              </a:lnSpc>
              <a:spcBef>
                <a:spcPts val="0"/>
              </a:spcBef>
              <a:spcAft>
                <a:spcPts val="0"/>
              </a:spcAft>
              <a:buClrTx/>
              <a:buSzTx/>
              <a:buFontTx/>
              <a:buNone/>
              <a:tabLst/>
              <a:defRPr/>
            </a:pPr>
            <a:r>
              <a:rPr lang="en-AU" dirty="0">
                <a:latin typeface="Public Sans"/>
              </a:rPr>
              <a:t>Some</a:t>
            </a:r>
            <a:r>
              <a:rPr lang="en-AU" sz="1200" b="0" dirty="0">
                <a:latin typeface="Public Sans"/>
              </a:rPr>
              <a:t> examples from the units are:</a:t>
            </a:r>
            <a:endParaRPr lang="en-AU" sz="1200" b="0" dirty="0">
              <a:latin typeface="Public Sans" pitchFamily="2" charset="0"/>
            </a:endParaRPr>
          </a:p>
          <a:p>
            <a:r>
              <a:rPr lang="en-AU" dirty="0">
                <a:latin typeface="Public Sans"/>
              </a:rPr>
              <a:t> </a:t>
            </a:r>
            <a:endParaRPr lang="en-AU" sz="1200" b="1" dirty="0">
              <a:latin typeface="Public Sans"/>
            </a:endParaRPr>
          </a:p>
          <a:p>
            <a:pPr>
              <a:defRPr/>
            </a:pPr>
            <a:r>
              <a:rPr lang="en-AU" sz="1200" b="0" dirty="0">
                <a:latin typeface="Public Sans"/>
              </a:rPr>
              <a:t>[CLICK] </a:t>
            </a:r>
            <a:r>
              <a:rPr lang="en-AU" dirty="0">
                <a:latin typeface="Public Sans"/>
              </a:rPr>
              <a:t>Students experiment with language, word order and repetition as they compose their own music pieces as seen in Unit 1.</a:t>
            </a:r>
          </a:p>
          <a:p>
            <a:pPr>
              <a:defRPr/>
            </a:pPr>
            <a:endParaRPr lang="en-AU" sz="1200" dirty="0">
              <a:latin typeface="Public San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latin typeface="Public Sans"/>
              </a:rPr>
              <a:t>[CLICK] </a:t>
            </a:r>
            <a:r>
              <a:rPr lang="en-AU" dirty="0">
                <a:latin typeface="Public Sans"/>
              </a:rPr>
              <a:t>Students use notes and annotated images to create a multimodal text documenting ideas for group-devised dance sequence as seen in Unit 5.</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0" dirty="0">
              <a:latin typeface="Public Sans" pitchFamily="2" charset="0"/>
            </a:endParaRPr>
          </a:p>
          <a:p>
            <a:r>
              <a:rPr lang="en-AU" sz="1200" b="0" dirty="0">
                <a:latin typeface="Public Sans"/>
              </a:rPr>
              <a:t>[CLICK] </a:t>
            </a:r>
            <a:r>
              <a:rPr lang="en-AU" sz="1200" dirty="0">
                <a:latin typeface="Public Sans"/>
              </a:rPr>
              <a:t>Students </a:t>
            </a:r>
            <a:r>
              <a:rPr lang="en-AU" dirty="0">
                <a:latin typeface="Public Sans"/>
              </a:rPr>
              <a:t>acknowledge artists, titles, origins of dance and music and sources of information to add authority to written texts which is within both Unit 1 and 5.</a:t>
            </a:r>
            <a:endParaRPr lang="en-AU" sz="1200" dirty="0">
              <a:latin typeface="Public Sans"/>
            </a:endParaRPr>
          </a:p>
          <a:p>
            <a:endParaRPr lang="en-AU" sz="1200" dirty="0">
              <a:latin typeface="Public Sans" pitchFamily="2" charset="0"/>
            </a:endParaRPr>
          </a:p>
          <a:p>
            <a:pPr>
              <a:defRPr/>
            </a:pPr>
            <a:r>
              <a:rPr lang="en-AU" sz="1200" b="1" dirty="0">
                <a:latin typeface="Public Sans"/>
              </a:rPr>
              <a:t>[NEXT SLIDE]</a:t>
            </a:r>
          </a:p>
          <a:p>
            <a:endParaRPr lang="en-AU" sz="1200" dirty="0">
              <a:latin typeface="Public Sans" pitchFamily="2" charset="0"/>
            </a:endParaRPr>
          </a:p>
          <a:p>
            <a:endParaRPr lang="en-AU" sz="1200" dirty="0">
              <a:latin typeface="Public Sans" pitchFamily="2" charset="0"/>
            </a:endParaRPr>
          </a:p>
          <a:p>
            <a:endParaRPr lang="en-AU" sz="1200" dirty="0">
              <a:latin typeface="Public Sans" pitchFamily="2" charset="0"/>
            </a:endParaRPr>
          </a:p>
          <a:p>
            <a:endParaRPr lang="en-AU" sz="1200" dirty="0">
              <a:latin typeface="Public Sans" pitchFamily="2" charset="0"/>
            </a:endParaRPr>
          </a:p>
          <a:p>
            <a:endParaRPr lang="en-AU" sz="1200" dirty="0">
              <a:latin typeface="Public Sans" pitchFamily="2" charset="0"/>
            </a:endParaRPr>
          </a:p>
        </p:txBody>
      </p:sp>
      <p:sp>
        <p:nvSpPr>
          <p:cNvPr id="4" name="Slide Number Placeholder 3">
            <a:extLst>
              <a:ext uri="{FF2B5EF4-FFF2-40B4-BE49-F238E27FC236}">
                <a16:creationId xmlns:a16="http://schemas.microsoft.com/office/drawing/2014/main" id="{0F852F2F-C3A9-2C3F-7B95-B1087963E297}"/>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70</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66459999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latin typeface="Public Sans"/>
              </a:rPr>
              <a:t>71. Purpose: </a:t>
            </a:r>
            <a:r>
              <a:rPr lang="en-AU" dirty="0">
                <a:latin typeface="Public Sans"/>
              </a:rPr>
              <a:t>Divider slide for Stage 3 Unit 1</a:t>
            </a:r>
          </a:p>
          <a:p>
            <a:endParaRPr lang="en-AU" dirty="0"/>
          </a:p>
          <a:p>
            <a:r>
              <a:rPr lang="en-AU" b="1" dirty="0">
                <a:latin typeface="Public Sans"/>
              </a:rPr>
              <a:t>Time: </a:t>
            </a:r>
            <a:r>
              <a:rPr lang="en-AU" b="0" dirty="0">
                <a:latin typeface="Public Sans"/>
              </a:rPr>
              <a:t>5 seconds</a:t>
            </a:r>
            <a:endParaRPr lang="en-AU" b="1" dirty="0">
              <a:latin typeface="Public Sans"/>
            </a:endParaRPr>
          </a:p>
          <a:p>
            <a:endParaRPr lang="en-AU" dirty="0"/>
          </a:p>
          <a:p>
            <a:r>
              <a:rPr lang="en-AU" b="1" dirty="0">
                <a:latin typeface="Public Sans"/>
              </a:rPr>
              <a:t>Presenter notes:</a:t>
            </a:r>
          </a:p>
          <a:p>
            <a:r>
              <a:rPr lang="en-AU" dirty="0">
                <a:latin typeface="Public Sans"/>
              </a:rPr>
              <a:t>Our first feature unit is </a:t>
            </a:r>
            <a:r>
              <a:rPr lang="en-AU" b="0" dirty="0">
                <a:latin typeface="Public Sans"/>
              </a:rPr>
              <a:t>Unit 1</a:t>
            </a:r>
            <a:r>
              <a:rPr lang="en-AU" dirty="0">
                <a:latin typeface="Public Sans"/>
              </a:rPr>
              <a:t>.</a:t>
            </a:r>
            <a:endParaRPr lang="en-AU" b="0" dirty="0"/>
          </a:p>
          <a:p>
            <a:endParaRPr lang="en-AU" b="0" i="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latin typeface="Public Sans"/>
              </a:rPr>
              <a:t>[NEXT SLIDE]</a:t>
            </a:r>
          </a:p>
          <a:p>
            <a:endParaRPr lang="en-AU" b="0" i="1"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12834385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C82FD-46DB-4BFF-E55C-89F7A491D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D53B84-BA68-1676-1D8C-696E4011C8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8EFF9D-4F16-527C-81B8-17894D1BD9E5}"/>
              </a:ext>
            </a:extLst>
          </p:cNvPr>
          <p:cNvSpPr>
            <a:spLocks noGrp="1"/>
          </p:cNvSpPr>
          <p:nvPr>
            <p:ph type="body" idx="1"/>
          </p:nvPr>
        </p:nvSpPr>
        <p:spPr/>
        <p:txBody>
          <a:bodyPr/>
          <a:lstStyle/>
          <a:p>
            <a:pPr>
              <a:defRPr/>
            </a:pPr>
            <a:r>
              <a:rPr lang="en-AU" sz="1200" b="1" dirty="0">
                <a:latin typeface="Public Sans"/>
              </a:rPr>
              <a:t>72. Purpose: </a:t>
            </a:r>
            <a:r>
              <a:rPr lang="en-AU" sz="1200" b="0" dirty="0">
                <a:latin typeface="Public Sans"/>
              </a:rPr>
              <a:t>Provide an overview of Stage 3 Unit 1</a:t>
            </a:r>
            <a:endParaRPr lang="en-AU" sz="1200" b="1" dirty="0">
              <a:latin typeface="Public Sans"/>
            </a:endParaRPr>
          </a:p>
          <a:p>
            <a:endParaRPr lang="en-AU" sz="1200" b="1" dirty="0">
              <a:latin typeface="Public Sans"/>
            </a:endParaRPr>
          </a:p>
          <a:p>
            <a:r>
              <a:rPr lang="en-AU" sz="1200" b="1" dirty="0">
                <a:latin typeface="Public Sans"/>
              </a:rPr>
              <a:t>Time: </a:t>
            </a:r>
            <a:r>
              <a:rPr lang="en-AU" sz="1200" b="0" dirty="0">
                <a:latin typeface="Public Sans"/>
              </a:rPr>
              <a:t>30 seconds</a:t>
            </a:r>
          </a:p>
          <a:p>
            <a:endParaRPr lang="en-AU" sz="1200" b="1" dirty="0">
              <a:latin typeface="Public Sans"/>
            </a:endParaRPr>
          </a:p>
          <a:p>
            <a:r>
              <a:rPr lang="en-AU" sz="1200" b="1" dirty="0">
                <a:latin typeface="Public Sans"/>
              </a:rPr>
              <a:t>Presenter notes:</a:t>
            </a:r>
          </a:p>
          <a:p>
            <a:r>
              <a:rPr lang="en-AU" dirty="0">
                <a:latin typeface="Public Sans"/>
              </a:rPr>
              <a:t>Unit 1 explores how emotion can be expressed through movement and sound.</a:t>
            </a:r>
          </a:p>
          <a:p>
            <a:endParaRPr lang="en-AU" dirty="0"/>
          </a:p>
          <a:p>
            <a:r>
              <a:rPr lang="en-AU" dirty="0">
                <a:latin typeface="Public Sans"/>
              </a:rPr>
              <a:t>In dance, students explore emotional expression through Japanese </a:t>
            </a:r>
            <a:r>
              <a:rPr lang="en-AU" dirty="0" err="1">
                <a:latin typeface="Public Sans"/>
              </a:rPr>
              <a:t>Butoh</a:t>
            </a:r>
            <a:r>
              <a:rPr lang="en-AU" dirty="0">
                <a:latin typeface="Public Sans"/>
              </a:rPr>
              <a:t>, West African, and Aboriginal dance forms, experimenting with the elements of dance to adapt movement for storytelling and conveying emotion. </a:t>
            </a:r>
          </a:p>
          <a:p>
            <a:endParaRPr lang="en-AU" dirty="0"/>
          </a:p>
          <a:p>
            <a:r>
              <a:rPr lang="en-AU" dirty="0">
                <a:latin typeface="Public Sans"/>
              </a:rPr>
              <a:t>In music, students listen to works from West Africa and Aboriginal musicians to explore how composers express emotion through their music. They investigate blues music to recognise how the elements are used to convey emotions. They then apply this learning as they are supported to improvise, compose and perform 12-bar blues music, demonstrating intentional use of the elements of music.</a:t>
            </a:r>
          </a:p>
          <a:p>
            <a:endParaRPr lang="en-AU" dirty="0"/>
          </a:p>
          <a:p>
            <a:r>
              <a:rPr lang="en-AU" dirty="0">
                <a:latin typeface="Public Sans"/>
              </a:rPr>
              <a:t>This unit was developed in consultation with internal stakeholders to ensure cultural authenticity, sensitivity, and respect for student diversity.</a:t>
            </a:r>
          </a:p>
          <a:p>
            <a:endParaRPr lang="en-AU" sz="1200" b="1" dirty="0">
              <a:latin typeface="Public San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a:rPr>
              <a:t>[NEXT SLIDE]</a:t>
            </a:r>
          </a:p>
          <a:p>
            <a:endParaRPr lang="en-AU" sz="1200" b="1" dirty="0">
              <a:latin typeface="Public Sans"/>
            </a:endParaRPr>
          </a:p>
          <a:p>
            <a:endParaRPr lang="en-AU" sz="1200" b="1" dirty="0">
              <a:latin typeface="Public Sans"/>
            </a:endParaRPr>
          </a:p>
          <a:p>
            <a:endParaRPr lang="en-AU" sz="1200" b="1" dirty="0">
              <a:latin typeface="Public Sans"/>
            </a:endParaRPr>
          </a:p>
          <a:p>
            <a:endParaRPr lang="en-AU" sz="1200" b="1" dirty="0">
              <a:latin typeface="Public Sans"/>
            </a:endParaRPr>
          </a:p>
          <a:p>
            <a:endParaRPr lang="en-AU" b="0" dirty="0"/>
          </a:p>
          <a:p>
            <a:endParaRPr lang="en-AU" dirty="0"/>
          </a:p>
        </p:txBody>
      </p:sp>
      <p:sp>
        <p:nvSpPr>
          <p:cNvPr id="4" name="Slide Number Placeholder 3">
            <a:extLst>
              <a:ext uri="{FF2B5EF4-FFF2-40B4-BE49-F238E27FC236}">
                <a16:creationId xmlns:a16="http://schemas.microsoft.com/office/drawing/2014/main" id="{6B8690E7-61CF-AEAF-9597-F469D3146330}"/>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72</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85193687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01DBC-B2A3-2174-7400-4324E3D46B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B9229-496D-84F1-BC30-2A487A18D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FFE4E3-100C-E986-7473-66D5BE962659}"/>
              </a:ext>
            </a:extLst>
          </p:cNvPr>
          <p:cNvSpPr>
            <a:spLocks noGrp="1"/>
          </p:cNvSpPr>
          <p:nvPr>
            <p:ph type="body" idx="1"/>
          </p:nvPr>
        </p:nvSpPr>
        <p:spPr/>
        <p:txBody>
          <a:bodyPr/>
          <a:lstStyle/>
          <a:p>
            <a:r>
              <a:rPr lang="en-US" sz="1200" b="1" dirty="0">
                <a:latin typeface="Public Sans" pitchFamily="2" charset="0"/>
                <a:ea typeface="Calibri"/>
                <a:cs typeface="Calibri"/>
              </a:rPr>
              <a:t>73. Purpose: </a:t>
            </a:r>
            <a:r>
              <a:rPr lang="en-US" sz="1200" b="0" dirty="0">
                <a:latin typeface="Public Sans" pitchFamily="2" charset="0"/>
                <a:ea typeface="Calibri"/>
                <a:cs typeface="Calibri"/>
              </a:rPr>
              <a:t>To highlight exciting activities included in this sample unit of work. </a:t>
            </a:r>
          </a:p>
          <a:p>
            <a:endParaRPr lang="en-US" sz="1200" b="1" dirty="0">
              <a:latin typeface="Public Sans" pitchFamily="2" charset="0"/>
              <a:ea typeface="Calibri"/>
              <a:cs typeface="Calibri"/>
            </a:endParaRPr>
          </a:p>
          <a:p>
            <a:r>
              <a:rPr lang="en-US" sz="1200" b="1" dirty="0">
                <a:latin typeface="Public Sans" pitchFamily="2" charset="0"/>
                <a:ea typeface="Calibri"/>
                <a:cs typeface="Calibri"/>
              </a:rPr>
              <a:t>Time: </a:t>
            </a:r>
            <a:r>
              <a:rPr lang="en-US" sz="1200" b="0" dirty="0">
                <a:latin typeface="Public Sans" pitchFamily="2" charset="0"/>
                <a:ea typeface="Calibri"/>
                <a:cs typeface="Calibri"/>
              </a:rPr>
              <a:t>1 minute</a:t>
            </a:r>
            <a:endParaRPr lang="en-US" sz="1200" b="1" dirty="0">
              <a:latin typeface="Public Sans" pitchFamily="2" charset="0"/>
              <a:ea typeface="Calibri"/>
              <a:cs typeface="Calibri"/>
            </a:endParaRPr>
          </a:p>
          <a:p>
            <a:endParaRPr lang="en-US" sz="1200" b="1" dirty="0">
              <a:latin typeface="Public Sans" pitchFamily="2" charset="0"/>
              <a:ea typeface="Calibri"/>
              <a:cs typeface="Calibri"/>
            </a:endParaRPr>
          </a:p>
          <a:p>
            <a:r>
              <a:rPr lang="en-US" sz="1200" b="1" dirty="0">
                <a:latin typeface="Public Sans" pitchFamily="2" charset="0"/>
                <a:ea typeface="Calibri"/>
                <a:cs typeface="Calibri"/>
              </a:rPr>
              <a:t>Presenter notes:</a:t>
            </a:r>
            <a:endParaRPr lang="en-AU" sz="1200" kern="1200" dirty="0">
              <a:solidFill>
                <a:schemeClr val="tx1"/>
              </a:solidFill>
              <a:effectLst/>
              <a:latin typeface="Public Sans" pitchFamily="2" charset="0"/>
              <a:ea typeface="+mn-ea"/>
              <a:cs typeface="+mn-cs"/>
            </a:endParaRPr>
          </a:p>
          <a:p>
            <a:r>
              <a:rPr lang="en-AU" dirty="0"/>
              <a:t>In dance, students explore how movement communicates emotion. They view and analyse dance practices from around the world — including West African, Japanese </a:t>
            </a:r>
            <a:r>
              <a:rPr lang="en-AU" dirty="0" err="1"/>
              <a:t>Butoh</a:t>
            </a:r>
            <a:r>
              <a:rPr lang="en-AU" dirty="0"/>
              <a:t>, and Aboriginal dance — to understand how choreographers express emotion through movement.</a:t>
            </a:r>
          </a:p>
          <a:p>
            <a:endParaRPr lang="en-AU" dirty="0"/>
          </a:p>
          <a:p>
            <a:r>
              <a:rPr lang="en-AU" dirty="0"/>
              <a:t>Students ask:</a:t>
            </a:r>
          </a:p>
          <a:p>
            <a:r>
              <a:rPr lang="en-AU" dirty="0"/>
              <a:t>What emotions are the dancers conveying?</a:t>
            </a:r>
          </a:p>
          <a:p>
            <a:r>
              <a:rPr lang="en-AU" dirty="0"/>
              <a:t>How have the elements of dance — space, time, and dynamics — been used to create that feeling?</a:t>
            </a:r>
          </a:p>
          <a:p>
            <a:endParaRPr lang="en-AU" dirty="0"/>
          </a:p>
          <a:p>
            <a:r>
              <a:rPr lang="en-AU" dirty="0"/>
              <a:t>They experiment with contrasting movement qualities, such as </a:t>
            </a:r>
            <a:r>
              <a:rPr lang="en-AU" dirty="0" err="1"/>
              <a:t>Butoh’s</a:t>
            </a:r>
            <a:r>
              <a:rPr lang="en-AU" dirty="0"/>
              <a:t> intensity and West African grounded energy, to build expressive range and awareness of how movement choices communicate intent.</a:t>
            </a:r>
          </a:p>
          <a:p>
            <a:r>
              <a:rPr lang="en-AU" dirty="0"/>
              <a:t>Students also view </a:t>
            </a:r>
            <a:r>
              <a:rPr lang="en-AU" i="1" dirty="0"/>
              <a:t>Totems – </a:t>
            </a:r>
            <a:r>
              <a:rPr lang="en-AU" i="1" dirty="0" err="1"/>
              <a:t>Ngurambang</a:t>
            </a:r>
            <a:r>
              <a:rPr lang="en-AU" dirty="0"/>
              <a:t>, developed by The Arts Unit in collaboration with Bangarra Dance Theatre, to explore how Aboriginal dance conveys pride, belonging, and connection to Country. </a:t>
            </a:r>
          </a:p>
          <a:p>
            <a:endParaRPr lang="en-AU" dirty="0"/>
          </a:p>
          <a:p>
            <a:r>
              <a:rPr lang="en-AU" dirty="0"/>
              <a:t>Through this learning, students compose and refine short story-based dances that express emotion and meaning, using selected or generated music to support performance.</a:t>
            </a:r>
          </a:p>
          <a:p>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pitchFamily="2" charset="0"/>
              </a:rPr>
              <a:t>[NEXT SLIDE]</a:t>
            </a:r>
          </a:p>
          <a:p>
            <a:endParaRPr lang="en-AU" sz="1200" dirty="0">
              <a:latin typeface="Public Sans" pitchFamily="2" charset="0"/>
            </a:endParaRPr>
          </a:p>
          <a:p>
            <a:r>
              <a:rPr lang="en-AU" sz="1200" dirty="0">
                <a:latin typeface="Public Sans" pitchFamily="2" charset="0"/>
              </a:rPr>
              <a:t>References: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ea typeface="+mn-ea"/>
                <a:cs typeface="+mn-cs"/>
              </a:rPr>
              <a:t>West African Dance- https://www.youtube.com/watch?v=K9cPJsou6_c</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err="1">
                <a:solidFill>
                  <a:schemeClr val="tx1"/>
                </a:solidFill>
                <a:effectLst/>
                <a:latin typeface="Public Sans" pitchFamily="2" charset="0"/>
                <a:ea typeface="+mn-ea"/>
                <a:cs typeface="+mn-cs"/>
              </a:rPr>
              <a:t>Butoh</a:t>
            </a:r>
            <a:r>
              <a:rPr lang="en-AU" sz="1200" kern="1200" dirty="0">
                <a:solidFill>
                  <a:schemeClr val="tx1"/>
                </a:solidFill>
                <a:effectLst/>
                <a:latin typeface="Public Sans" pitchFamily="2" charset="0"/>
                <a:ea typeface="+mn-ea"/>
                <a:cs typeface="+mn-cs"/>
              </a:rPr>
              <a:t> dance - https://www.youtube.com/watch?v=6zMtu-sjUSY</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pitchFamily="2" charset="0"/>
                <a:ea typeface="+mn-ea"/>
                <a:cs typeface="+mn-cs"/>
              </a:rPr>
              <a:t>Totems- https://artsunit.nsw.edu.au/spectacular-schools-inspired/feature-videos#totems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kern="1200" dirty="0">
              <a:solidFill>
                <a:schemeClr val="tx1"/>
              </a:solidFill>
              <a:effectLst/>
              <a:latin typeface="Public Sans" pitchFamily="2" charset="0"/>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kern="1200" dirty="0">
              <a:solidFill>
                <a:schemeClr val="tx1"/>
              </a:solidFill>
              <a:effectLst/>
              <a:latin typeface="Public Sans" pitchFamily="2" charset="0"/>
              <a:ea typeface="+mn-ea"/>
              <a:cs typeface="+mn-cs"/>
            </a:endParaRPr>
          </a:p>
          <a:p>
            <a:endParaRPr lang="en-AU" sz="1200" dirty="0">
              <a:latin typeface="Public Sans" pitchFamily="2" charset="0"/>
            </a:endParaRPr>
          </a:p>
        </p:txBody>
      </p:sp>
      <p:sp>
        <p:nvSpPr>
          <p:cNvPr id="4" name="Slide Number Placeholder 3">
            <a:extLst>
              <a:ext uri="{FF2B5EF4-FFF2-40B4-BE49-F238E27FC236}">
                <a16:creationId xmlns:a16="http://schemas.microsoft.com/office/drawing/2014/main" id="{77A84907-238E-5AB5-131E-1AFB7CBF9DFA}"/>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43740317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Public Sans"/>
                <a:ea typeface="Calibri"/>
                <a:cs typeface="Calibri"/>
              </a:rPr>
              <a:t>74. Purpose: </a:t>
            </a:r>
            <a:r>
              <a:rPr lang="en-US" sz="1200" b="0" dirty="0">
                <a:latin typeface="Public Sans"/>
                <a:ea typeface="Calibri"/>
                <a:cs typeface="Calibri"/>
              </a:rPr>
              <a:t>To highlight exciting activities included in this sample unit of work. </a:t>
            </a:r>
          </a:p>
          <a:p>
            <a:endParaRPr lang="en-US" sz="1200" b="1" dirty="0">
              <a:latin typeface="Public Sans" pitchFamily="2" charset="0"/>
              <a:ea typeface="Calibri"/>
              <a:cs typeface="Calibri"/>
            </a:endParaRPr>
          </a:p>
          <a:p>
            <a:r>
              <a:rPr lang="en-US" sz="1200" b="1" dirty="0">
                <a:latin typeface="Public Sans"/>
                <a:ea typeface="Calibri"/>
                <a:cs typeface="Calibri"/>
              </a:rPr>
              <a:t>Time: </a:t>
            </a:r>
            <a:r>
              <a:rPr lang="en-US" sz="1200" b="0" dirty="0">
                <a:latin typeface="Public Sans"/>
                <a:ea typeface="Calibri"/>
                <a:cs typeface="Calibri"/>
              </a:rPr>
              <a:t>40 seconds</a:t>
            </a:r>
            <a:endParaRPr lang="en-US" sz="1200" b="1" dirty="0">
              <a:latin typeface="Public Sans"/>
              <a:ea typeface="Calibri"/>
              <a:cs typeface="Calibri"/>
            </a:endParaRPr>
          </a:p>
          <a:p>
            <a:endParaRPr lang="en-US" sz="1200" b="1" dirty="0">
              <a:latin typeface="Public Sans" pitchFamily="2" charset="0"/>
              <a:ea typeface="Calibri"/>
              <a:cs typeface="Calibri"/>
            </a:endParaRPr>
          </a:p>
          <a:p>
            <a:r>
              <a:rPr lang="en-US" sz="1200" b="1" dirty="0">
                <a:latin typeface="Public Sans"/>
                <a:ea typeface="Calibri"/>
                <a:cs typeface="Calibri"/>
              </a:rPr>
              <a:t>Presenter notes:</a:t>
            </a:r>
            <a:endParaRPr lang="en-AU" sz="1200" dirty="0">
              <a:latin typeface="Public Sans"/>
            </a:endParaRPr>
          </a:p>
          <a:p>
            <a:r>
              <a:rPr lang="en-AU" dirty="0">
                <a:latin typeface="Public Sans"/>
              </a:rPr>
              <a:t>In music, students explore how composers use the elements of music to express emotion and meaning. They study Aboriginal musicians such as </a:t>
            </a:r>
            <a:r>
              <a:rPr lang="en-AU" dirty="0" err="1">
                <a:latin typeface="Public Sans"/>
              </a:rPr>
              <a:t>Yothu</a:t>
            </a:r>
            <a:r>
              <a:rPr lang="en-AU" dirty="0">
                <a:latin typeface="Public Sans"/>
              </a:rPr>
              <a:t> Yindi and Archie Roach, learning how music communicates cultural identity and belonging.</a:t>
            </a:r>
          </a:p>
          <a:p>
            <a:endParaRPr lang="en-AU" dirty="0"/>
          </a:p>
          <a:p>
            <a:r>
              <a:rPr lang="en-AU" dirty="0">
                <a:latin typeface="Public Sans"/>
              </a:rPr>
              <a:t>Students also explore West African drumming, practising base rhythms, solos, and polyrhythms to experience how rhythm and texture can convey joy and connection. </a:t>
            </a:r>
          </a:p>
          <a:p>
            <a:endParaRPr lang="en-AU" dirty="0"/>
          </a:p>
          <a:p>
            <a:r>
              <a:rPr lang="en-AU" dirty="0">
                <a:latin typeface="Public Sans"/>
              </a:rPr>
              <a:t>Using digital tools such as the Chrome Music Lab Voice Spinner and an online xylophone, students manipulate pitch and tempo, improvise melodic phrases, and perform short blues compositions that communicate emotional intent.</a:t>
            </a:r>
          </a:p>
          <a:p>
            <a:endParaRPr lang="en-AU" dirty="0"/>
          </a:p>
          <a:p>
            <a:r>
              <a:rPr lang="en-AU" dirty="0">
                <a:latin typeface="Public Sans"/>
              </a:rPr>
              <a:t>Through listening, composing, and performing, students learn that music is shaped by its cultural context and enhanced by creative tools to communicate powerful emotional meaning.</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a:rPr>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latin typeface="Public Sans"/>
              </a:rPr>
              <a:t>References: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err="1">
                <a:solidFill>
                  <a:schemeClr val="tx1"/>
                </a:solidFill>
                <a:effectLst/>
                <a:latin typeface="Public Sans"/>
              </a:rPr>
              <a:t>Yothu</a:t>
            </a:r>
            <a:r>
              <a:rPr lang="en-AU" sz="1200" kern="1200" dirty="0">
                <a:solidFill>
                  <a:schemeClr val="tx1"/>
                </a:solidFill>
                <a:effectLst/>
                <a:latin typeface="Public Sans"/>
              </a:rPr>
              <a:t> Yindi Treaty, https://www.youtube.com/watch?v=Jf-jHCdafZY</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a:rPr>
              <a:t>Chrome music lab voice spinner https://musiclab.chromeexperiments.com/Voice-Spinner/</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err="1">
                <a:solidFill>
                  <a:schemeClr val="tx1"/>
                </a:solidFill>
                <a:effectLst/>
                <a:latin typeface="Public Sans"/>
              </a:rPr>
              <a:t>Jalikunda</a:t>
            </a:r>
            <a:r>
              <a:rPr lang="en-AU" sz="1200" kern="1200" dirty="0">
                <a:solidFill>
                  <a:schemeClr val="tx1"/>
                </a:solidFill>
                <a:effectLst/>
                <a:latin typeface="Public Sans"/>
              </a:rPr>
              <a:t> African drums https://www.youtube.com/watch?v=kZHfmgIb4mc</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Public Sans"/>
              </a:rPr>
              <a:t>Online xylophone https://playxylo.com/?scale=chromatic&amp;start=c-4</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dirty="0">
              <a:latin typeface="Public Sans" pitchFamily="2" charset="0"/>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74</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50911853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i="0" dirty="0">
                <a:latin typeface="Public Sans" pitchFamily="2" charset="0"/>
              </a:rPr>
              <a:t>75. Purpose: </a:t>
            </a:r>
            <a:r>
              <a:rPr lang="en-AU" dirty="0"/>
              <a:t>To model how students can create their own short blues lyrics to express emotion and structure ideas through music.</a:t>
            </a:r>
          </a:p>
          <a:p>
            <a:endParaRPr lang="en-AU" b="1" i="0" dirty="0">
              <a:latin typeface="Public Sans" pitchFamily="2" charset="0"/>
            </a:endParaRPr>
          </a:p>
          <a:p>
            <a:r>
              <a:rPr lang="en-AU" b="1" i="0" dirty="0">
                <a:latin typeface="Public Sans" pitchFamily="2" charset="0"/>
              </a:rPr>
              <a:t>Time: </a:t>
            </a:r>
            <a:r>
              <a:rPr lang="en-AU" b="0" i="0" dirty="0">
                <a:latin typeface="Public Sans" pitchFamily="2" charset="0"/>
              </a:rPr>
              <a:t>45 seconds</a:t>
            </a:r>
          </a:p>
          <a:p>
            <a:endParaRPr lang="en-AU" b="1" i="0" dirty="0">
              <a:latin typeface="Public Sans" pitchFamily="2" charset="0"/>
            </a:endParaRPr>
          </a:p>
          <a:p>
            <a:r>
              <a:rPr lang="en-AU" b="1" i="0" dirty="0">
                <a:latin typeface="Public Sans" pitchFamily="2" charset="0"/>
              </a:rPr>
              <a:t>Presenter notes: </a:t>
            </a:r>
          </a:p>
          <a:p>
            <a:r>
              <a:rPr lang="en-AU" i="0" dirty="0">
                <a:latin typeface="Public Sans" pitchFamily="2" charset="0"/>
              </a:rPr>
              <a:t>So, let’s try a quick blues-inspired writing activity – the same one students experience in Lesson 10. </a:t>
            </a:r>
          </a:p>
          <a:p>
            <a:br>
              <a:rPr lang="en-AU" i="0" dirty="0">
                <a:latin typeface="Public Sans" pitchFamily="2" charset="0"/>
              </a:rPr>
            </a:br>
            <a:r>
              <a:rPr lang="en-AU" i="0" dirty="0">
                <a:latin typeface="Public Sans" pitchFamily="2" charset="0"/>
              </a:rPr>
              <a:t>The blues often starts with one of two lines:</a:t>
            </a:r>
          </a:p>
          <a:p>
            <a:endParaRPr lang="en-AU" i="0" dirty="0">
              <a:latin typeface="Public Sans" pitchFamily="2" charset="0"/>
            </a:endParaRPr>
          </a:p>
          <a:p>
            <a:pPr marL="0" indent="0">
              <a:buFont typeface="Arial" panose="020B0604020202020204" pitchFamily="34" charset="0"/>
              <a:buNone/>
            </a:pPr>
            <a:r>
              <a:rPr lang="en-AU" i="0" dirty="0">
                <a:latin typeface="Public Sans" pitchFamily="2" charset="0"/>
              </a:rPr>
              <a:t>“I woke up this morning …”</a:t>
            </a:r>
            <a:br>
              <a:rPr lang="en-AU" i="0" dirty="0">
                <a:latin typeface="Public Sans" pitchFamily="2" charset="0"/>
              </a:rPr>
            </a:br>
            <a:r>
              <a:rPr lang="en-AU" i="0" dirty="0">
                <a:latin typeface="Public Sans" pitchFamily="2" charset="0"/>
              </a:rPr>
              <a:t>“I’ve got the blues …”</a:t>
            </a:r>
          </a:p>
          <a:p>
            <a:pPr marL="0" indent="0">
              <a:buFont typeface="Arial" panose="020B0604020202020204" pitchFamily="34" charset="0"/>
              <a:buNone/>
            </a:pPr>
            <a:endParaRPr lang="en-AU" i="0" dirty="0">
              <a:latin typeface="Public Sans" pitchFamily="2" charset="0"/>
            </a:endParaRPr>
          </a:p>
          <a:p>
            <a:r>
              <a:rPr lang="en-AU" i="0" dirty="0">
                <a:latin typeface="Public Sans" pitchFamily="2" charset="0"/>
              </a:rPr>
              <a:t>When writing blues lyrics, the </a:t>
            </a:r>
            <a:r>
              <a:rPr lang="en-AU" b="1" i="0" dirty="0">
                <a:latin typeface="Public Sans" pitchFamily="2" charset="0"/>
              </a:rPr>
              <a:t>first line repeats twice</a:t>
            </a:r>
            <a:r>
              <a:rPr lang="en-AU" i="0" dirty="0">
                <a:latin typeface="Public Sans" pitchFamily="2" charset="0"/>
              </a:rPr>
              <a:t> to build rhythm, and the </a:t>
            </a:r>
            <a:r>
              <a:rPr lang="en-AU" b="1" i="0" dirty="0">
                <a:latin typeface="Public Sans" pitchFamily="2" charset="0"/>
              </a:rPr>
              <a:t>third line</a:t>
            </a:r>
            <a:r>
              <a:rPr lang="en-AU" i="0" dirty="0">
                <a:latin typeface="Public Sans" pitchFamily="2" charset="0"/>
              </a:rPr>
              <a:t> offers a little twist or resolution.</a:t>
            </a:r>
          </a:p>
          <a:p>
            <a:endParaRPr lang="en-AU" i="0" dirty="0">
              <a:latin typeface="Public Sans" pitchFamily="2" charset="0"/>
            </a:endParaRPr>
          </a:p>
          <a:p>
            <a:r>
              <a:rPr lang="en-AU" i="0" dirty="0">
                <a:latin typeface="Public Sans" pitchFamily="2" charset="0"/>
              </a:rPr>
              <a:t>(CLICK) Here is an example: </a:t>
            </a:r>
          </a:p>
          <a:p>
            <a:endParaRPr lang="en-AU" i="0" dirty="0">
              <a:latin typeface="Public Sans" pitchFamily="2" charset="0"/>
            </a:endParaRPr>
          </a:p>
          <a:p>
            <a:r>
              <a:rPr lang="en-AU" i="0" dirty="0">
                <a:latin typeface="Public Sans" pitchFamily="2" charset="0"/>
              </a:rPr>
              <a:t>“I woke up this morning, couldn’t find my shoes.</a:t>
            </a:r>
            <a:br>
              <a:rPr lang="en-AU" i="0" dirty="0">
                <a:latin typeface="Public Sans" pitchFamily="2" charset="0"/>
              </a:rPr>
            </a:br>
            <a:r>
              <a:rPr lang="en-AU" i="0" dirty="0">
                <a:latin typeface="Public Sans" pitchFamily="2" charset="0"/>
              </a:rPr>
              <a:t>I woke up this morning, couldn’t find my shoes.</a:t>
            </a:r>
            <a:br>
              <a:rPr lang="en-AU" i="0" dirty="0">
                <a:latin typeface="Public Sans" pitchFamily="2" charset="0"/>
              </a:rPr>
            </a:br>
            <a:r>
              <a:rPr lang="en-AU" i="0" dirty="0">
                <a:latin typeface="Public Sans" pitchFamily="2" charset="0"/>
              </a:rPr>
              <a:t>Guess I’ll walk barefoot and sing away my blues.”</a:t>
            </a:r>
          </a:p>
          <a:p>
            <a:endParaRPr lang="en-AU" i="0" dirty="0">
              <a:latin typeface="Public Sans" pitchFamily="2" charset="0"/>
            </a:endParaRPr>
          </a:p>
          <a:p>
            <a:endParaRPr lang="en-AU" i="0" dirty="0">
              <a:latin typeface="Public Sans" pitchFamily="2" charset="0"/>
            </a:endParaRPr>
          </a:p>
          <a:p>
            <a:r>
              <a:rPr lang="en-AU" i="0" dirty="0">
                <a:latin typeface="Public Sans" pitchFamily="2" charset="0"/>
              </a:rPr>
              <a:t>Blues lyrics are simple, rhythmic, and often exaggerate everyday frustrations.</a:t>
            </a:r>
          </a:p>
          <a:p>
            <a:endParaRPr lang="en-AU" i="0" dirty="0">
              <a:latin typeface="Public Sans" pitchFamily="2" charset="0"/>
            </a:endParaRPr>
          </a:p>
          <a:p>
            <a:r>
              <a:rPr lang="en-AU" i="0" dirty="0">
                <a:latin typeface="Public Sans" pitchFamily="2" charset="0"/>
              </a:rPr>
              <a:t>Now it’s your turn:</a:t>
            </a:r>
            <a:br>
              <a:rPr lang="en-AU" i="0" dirty="0">
                <a:latin typeface="Public Sans" pitchFamily="2" charset="0"/>
              </a:rPr>
            </a:br>
            <a:r>
              <a:rPr lang="en-AU" i="0" dirty="0">
                <a:latin typeface="Public Sans" pitchFamily="2" charset="0"/>
              </a:rPr>
              <a:t>Using one of those two opening lines, create the rest of your own three-line blues verse. Keep it light and fun.</a:t>
            </a:r>
          </a:p>
          <a:p>
            <a:endParaRPr lang="en-AU" i="0" dirty="0">
              <a:latin typeface="Public Sans" pitchFamily="2" charset="0"/>
            </a:endParaRPr>
          </a:p>
          <a:p>
            <a:r>
              <a:rPr lang="en-AU" i="0" dirty="0">
                <a:latin typeface="Public Sans" pitchFamily="2" charset="0"/>
              </a:rPr>
              <a:t>This short activities give students a voice and a structure for emotional expression, while linking musical form to literacy.</a:t>
            </a:r>
          </a:p>
          <a:p>
            <a:endParaRPr lang="en-AU" i="0" dirty="0">
              <a:latin typeface="Public Sans" pitchFamily="2" charset="0"/>
            </a:endParaRPr>
          </a:p>
          <a:p>
            <a:r>
              <a:rPr lang="en-AU" b="1" i="0" dirty="0">
                <a:latin typeface="Public Sans" pitchFamily="2" charset="0"/>
              </a:rPr>
              <a:t>[NEXT SLIDE]</a:t>
            </a:r>
            <a:endParaRPr lang="en-AU" i="0" dirty="0">
              <a:latin typeface="Public Sans" pitchFamily="2" charset="0"/>
            </a:endParaRP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75</a:t>
            </a:fld>
            <a:endParaRPr lang="en-AU"/>
          </a:p>
        </p:txBody>
      </p:sp>
    </p:spTree>
    <p:extLst>
      <p:ext uri="{BB962C8B-B14F-4D97-AF65-F5344CB8AC3E}">
        <p14:creationId xmlns:p14="http://schemas.microsoft.com/office/powerpoint/2010/main" val="104135945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latin typeface="Public Sans"/>
              </a:rPr>
              <a:t>76. Purpose: </a:t>
            </a:r>
            <a:r>
              <a:rPr lang="en-AU" dirty="0">
                <a:latin typeface="Public Sans"/>
              </a:rPr>
              <a:t>Divider slide for Stage 3 Unit 5:</a:t>
            </a:r>
          </a:p>
          <a:p>
            <a:endParaRPr lang="en-AU" dirty="0"/>
          </a:p>
          <a:p>
            <a:r>
              <a:rPr lang="en-AU" b="1" dirty="0">
                <a:latin typeface="Public Sans"/>
              </a:rPr>
              <a:t>Time: </a:t>
            </a:r>
            <a:r>
              <a:rPr lang="en-AU" b="0" dirty="0">
                <a:latin typeface="Public Sans"/>
              </a:rPr>
              <a:t>5 seconds</a:t>
            </a:r>
            <a:endParaRPr lang="en-AU" b="1" dirty="0">
              <a:latin typeface="Public Sans"/>
            </a:endParaRPr>
          </a:p>
          <a:p>
            <a:endParaRPr lang="en-AU" dirty="0"/>
          </a:p>
          <a:p>
            <a:r>
              <a:rPr lang="en-AU" b="1" dirty="0">
                <a:latin typeface="Public Sans"/>
              </a:rPr>
              <a:t>Presenter notes:</a:t>
            </a:r>
          </a:p>
          <a:p>
            <a:r>
              <a:rPr lang="en-AU" dirty="0">
                <a:latin typeface="Public Sans"/>
              </a:rPr>
              <a:t>Our next feature unit is </a:t>
            </a:r>
            <a:r>
              <a:rPr lang="en-AU" b="0" dirty="0">
                <a:latin typeface="Public Sans"/>
              </a:rPr>
              <a:t>Unit 5.</a:t>
            </a:r>
            <a:endParaRPr lang="en-AU" b="0" i="1" dirty="0">
              <a:latin typeface="Public Sans"/>
            </a:endParaRPr>
          </a:p>
          <a:p>
            <a:pPr marL="0" marR="0" lvl="0" indent="0" algn="l" defTabSz="1219170" rtl="0" eaLnBrk="1" fontAlgn="auto" latinLnBrk="0" hangingPunct="1">
              <a:lnSpc>
                <a:spcPct val="100000"/>
              </a:lnSpc>
              <a:spcBef>
                <a:spcPts val="0"/>
              </a:spcBef>
              <a:spcAft>
                <a:spcPts val="0"/>
              </a:spcAft>
              <a:buClrTx/>
              <a:buSzTx/>
              <a:buFontTx/>
              <a:buNone/>
              <a:tabLst/>
              <a:defRPr/>
            </a:pPr>
            <a:br>
              <a:rPr lang="en-AU" b="0" dirty="0"/>
            </a:br>
            <a:r>
              <a:rPr lang="en-AU" b="1" dirty="0">
                <a:latin typeface="Public Sans"/>
              </a:rPr>
              <a:t>[NEXT SLIDE]</a:t>
            </a:r>
          </a:p>
          <a:p>
            <a:endParaRPr lang="en-AU"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6753605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C82FD-46DB-4BFF-E55C-89F7A491D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D53B84-BA68-1676-1D8C-696E4011C8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8EFF9D-4F16-527C-81B8-17894D1BD9E5}"/>
              </a:ext>
            </a:extLst>
          </p:cNvPr>
          <p:cNvSpPr>
            <a:spLocks noGrp="1"/>
          </p:cNvSpPr>
          <p:nvPr>
            <p:ph type="body" idx="1"/>
          </p:nvPr>
        </p:nvSpPr>
        <p:spPr/>
        <p:txBody>
          <a:bodyPr/>
          <a:lstStyle/>
          <a:p>
            <a:r>
              <a:rPr lang="en-AU" sz="1200" b="1" dirty="0">
                <a:latin typeface="Public Sans"/>
              </a:rPr>
              <a:t>77. Purpose: </a:t>
            </a:r>
            <a:r>
              <a:rPr lang="en-AU" sz="1200" b="0" dirty="0">
                <a:latin typeface="Public Sans"/>
              </a:rPr>
              <a:t>To provide an overview of the Stage 3 Unit 5</a:t>
            </a:r>
            <a:endParaRPr lang="en-AU" sz="1200" b="1" dirty="0">
              <a:latin typeface="Public Sans"/>
            </a:endParaRPr>
          </a:p>
          <a:p>
            <a:endParaRPr lang="en-AU" sz="1200" b="1" dirty="0"/>
          </a:p>
          <a:p>
            <a:r>
              <a:rPr lang="en-AU" sz="1200" b="1" dirty="0">
                <a:latin typeface="Public Sans"/>
              </a:rPr>
              <a:t>Time: </a:t>
            </a:r>
            <a:r>
              <a:rPr lang="en-AU" sz="1200" b="0" dirty="0">
                <a:latin typeface="Public Sans"/>
              </a:rPr>
              <a:t>1 minute 10 seconds</a:t>
            </a:r>
            <a:endParaRPr lang="en-AU" sz="1200" b="1" dirty="0">
              <a:latin typeface="Public Sans"/>
            </a:endParaRPr>
          </a:p>
          <a:p>
            <a:endParaRPr lang="en-AU" sz="1200" b="1" dirty="0"/>
          </a:p>
          <a:p>
            <a:r>
              <a:rPr lang="en-AU" sz="1200" b="1" dirty="0">
                <a:latin typeface="Public Sans"/>
              </a:rPr>
              <a:t>Presenter notes:</a:t>
            </a:r>
          </a:p>
          <a:p>
            <a:r>
              <a:rPr lang="en-AU" dirty="0">
                <a:latin typeface="Public Sans"/>
              </a:rPr>
              <a:t>Unit 5 explores how cultural identity can be represented in new and popular ways.</a:t>
            </a:r>
          </a:p>
          <a:p>
            <a:endParaRPr lang="en-AU" dirty="0"/>
          </a:p>
          <a:p>
            <a:r>
              <a:rPr lang="en-AU" dirty="0">
                <a:latin typeface="Public Sans"/>
              </a:rPr>
              <a:t>In </a:t>
            </a:r>
            <a:r>
              <a:rPr lang="en-AU" b="1" dirty="0">
                <a:latin typeface="Public Sans"/>
              </a:rPr>
              <a:t>dance</a:t>
            </a:r>
            <a:r>
              <a:rPr lang="en-AU" dirty="0">
                <a:latin typeface="Public Sans"/>
              </a:rPr>
              <a:t>, students examine how contemporary Aboriginal </a:t>
            </a:r>
            <a:r>
              <a:rPr lang="en-AU" dirty="0">
                <a:solidFill>
                  <a:srgbClr val="22272B"/>
                </a:solidFill>
                <a:latin typeface="Public Sans"/>
              </a:rPr>
              <a:t>choreographers and dancers</a:t>
            </a:r>
            <a:r>
              <a:rPr lang="en-AU" dirty="0">
                <a:latin typeface="Public Sans"/>
              </a:rPr>
              <a:t> maintain cultural identity and belonging through dance. They then explore </a:t>
            </a:r>
            <a:r>
              <a:rPr lang="en-AU" dirty="0" err="1">
                <a:latin typeface="Public Sans"/>
              </a:rPr>
              <a:t>amapiano</a:t>
            </a:r>
            <a:r>
              <a:rPr lang="en-AU" dirty="0">
                <a:latin typeface="Public Sans"/>
              </a:rPr>
              <a:t> — a global dance movement from South Africa with roots in Zulu traditions — to see how dance can merge cultural heritage with popular styles. Using the elements of dance — space, time, and dynamics — students compose, rehearse, and perform a group-devised dance inspired by South African </a:t>
            </a:r>
            <a:r>
              <a:rPr lang="en-AU" dirty="0" err="1">
                <a:latin typeface="Public Sans"/>
              </a:rPr>
              <a:t>amapiano</a:t>
            </a:r>
            <a:r>
              <a:rPr lang="en-AU" dirty="0">
                <a:latin typeface="Public Sans"/>
              </a:rPr>
              <a:t> dance battles. </a:t>
            </a:r>
          </a:p>
          <a:p>
            <a:endParaRPr lang="en-AU" dirty="0">
              <a:latin typeface="Public Sans"/>
            </a:endParaRPr>
          </a:p>
          <a:p>
            <a:r>
              <a:rPr lang="en-AU" dirty="0">
                <a:latin typeface="Public Sans"/>
              </a:rPr>
              <a:t>In </a:t>
            </a:r>
            <a:r>
              <a:rPr lang="en-AU" b="1" dirty="0">
                <a:latin typeface="Public Sans"/>
              </a:rPr>
              <a:t>music</a:t>
            </a:r>
            <a:r>
              <a:rPr lang="en-AU" dirty="0">
                <a:latin typeface="Public Sans"/>
              </a:rPr>
              <a:t>, students investigate how contemporary Aboriginal musicians and composers express cultural identity in new and popular ways. They explore key features of </a:t>
            </a:r>
            <a:r>
              <a:rPr lang="en-AU" dirty="0" err="1">
                <a:latin typeface="Public Sans"/>
              </a:rPr>
              <a:t>amapiano</a:t>
            </a:r>
            <a:r>
              <a:rPr lang="en-AU" dirty="0">
                <a:latin typeface="Public Sans"/>
              </a:rPr>
              <a:t> music to understand how it represents cultural influences, including traditional South African music practices and the globalisation of music. They experiment with the elements of music to compose their own </a:t>
            </a:r>
            <a:r>
              <a:rPr lang="en-AU" dirty="0" err="1">
                <a:latin typeface="Public Sans"/>
              </a:rPr>
              <a:t>amapiano</a:t>
            </a:r>
            <a:r>
              <a:rPr lang="en-AU" dirty="0">
                <a:latin typeface="Public Sans"/>
              </a:rPr>
              <a:t>-inspired versions of familiar nursery rhymes or picture books.</a:t>
            </a:r>
          </a:p>
          <a:p>
            <a:endParaRPr lang="en-AU" dirty="0"/>
          </a:p>
          <a:p>
            <a:r>
              <a:rPr lang="en-AU" dirty="0">
                <a:latin typeface="Public Sans"/>
              </a:rPr>
              <a:t>Consultation with internal stakeholders has ensured cultural authenticity, sensitivity, and respect for student diversity.</a:t>
            </a:r>
          </a:p>
          <a:p>
            <a:endParaRPr lang="en-AU" dirty="0"/>
          </a:p>
          <a:p>
            <a:r>
              <a:rPr lang="en-AU" dirty="0">
                <a:latin typeface="Public Sans"/>
              </a:rPr>
              <a:t>Across both focus areas, students create, perform, and respond to works that connect traditional and contemporary expressions of identity — linking culture, creativity, and popular trends.</a:t>
            </a:r>
          </a:p>
          <a:p>
            <a:endParaRPr lang="en-AU" sz="1200" b="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latin typeface="Public Sans"/>
              </a:rPr>
              <a:t>[NEXT SLIDE]</a:t>
            </a:r>
          </a:p>
          <a:p>
            <a:endParaRPr lang="en-AU" dirty="0"/>
          </a:p>
        </p:txBody>
      </p:sp>
      <p:sp>
        <p:nvSpPr>
          <p:cNvPr id="4" name="Slide Number Placeholder 3">
            <a:extLst>
              <a:ext uri="{FF2B5EF4-FFF2-40B4-BE49-F238E27FC236}">
                <a16:creationId xmlns:a16="http://schemas.microsoft.com/office/drawing/2014/main" id="{6B8690E7-61CF-AEAF-9597-F469D3146330}"/>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77</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85193687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73608-1996-4FB5-ED6A-27FBE1FFC7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B62C2E-4064-75D2-6E54-3E6A3AD88F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6D0479-396E-7C73-A653-52872A4622A1}"/>
              </a:ext>
            </a:extLst>
          </p:cNvPr>
          <p:cNvSpPr>
            <a:spLocks noGrp="1"/>
          </p:cNvSpPr>
          <p:nvPr>
            <p:ph type="body" idx="1"/>
          </p:nvPr>
        </p:nvSpPr>
        <p:spPr/>
        <p:txBody>
          <a:bodyPr/>
          <a:lstStyle/>
          <a:p>
            <a:r>
              <a:rPr lang="en-US" b="1" dirty="0">
                <a:latin typeface="Public Sans"/>
                <a:ea typeface="Calibri"/>
                <a:cs typeface="Calibri"/>
              </a:rPr>
              <a:t>78. Purpose: </a:t>
            </a:r>
            <a:r>
              <a:rPr lang="en-US" b="0" dirty="0">
                <a:latin typeface="Public Sans"/>
                <a:ea typeface="Calibri"/>
                <a:cs typeface="Calibri"/>
              </a:rPr>
              <a:t>To spotlight dance in the unit</a:t>
            </a:r>
          </a:p>
          <a:p>
            <a:endParaRPr lang="en-US" b="1" dirty="0">
              <a:latin typeface="Public Sans" pitchFamily="2" charset="0"/>
              <a:ea typeface="Calibri"/>
              <a:cs typeface="Calibri"/>
            </a:endParaRPr>
          </a:p>
          <a:p>
            <a:r>
              <a:rPr lang="en-US" b="1" dirty="0">
                <a:latin typeface="Public Sans"/>
                <a:ea typeface="Calibri"/>
                <a:cs typeface="Calibri"/>
              </a:rPr>
              <a:t>Time: </a:t>
            </a:r>
            <a:r>
              <a:rPr lang="en-US" b="0" dirty="0">
                <a:latin typeface="Public Sans"/>
                <a:ea typeface="Calibri"/>
                <a:cs typeface="Calibri"/>
              </a:rPr>
              <a:t>30 seconds</a:t>
            </a:r>
          </a:p>
          <a:p>
            <a:endParaRPr lang="en-US" b="1" dirty="0">
              <a:latin typeface="Public Sans" pitchFamily="2" charset="0"/>
              <a:ea typeface="Calibri"/>
              <a:cs typeface="Calibri"/>
            </a:endParaRPr>
          </a:p>
          <a:p>
            <a:r>
              <a:rPr lang="en-US" b="1" dirty="0">
                <a:latin typeface="Public Sans"/>
                <a:ea typeface="Calibri"/>
                <a:cs typeface="Calibri"/>
              </a:rPr>
              <a:t>Presenter notes:</a:t>
            </a:r>
          </a:p>
          <a:p>
            <a:r>
              <a:rPr lang="en-AU" dirty="0">
                <a:latin typeface="Public Sans"/>
              </a:rPr>
              <a:t>Students explore how dance communicates cultural identity in both traditional and popular contexts.</a:t>
            </a:r>
          </a:p>
          <a:p>
            <a:br>
              <a:rPr lang="en-AU" dirty="0"/>
            </a:br>
            <a:r>
              <a:rPr lang="en-AU" dirty="0">
                <a:latin typeface="Public Sans"/>
              </a:rPr>
              <a:t>They view works by </a:t>
            </a:r>
            <a:r>
              <a:rPr lang="en-AU" b="0" dirty="0">
                <a:latin typeface="Public Sans"/>
              </a:rPr>
              <a:t>Bangarra Dance Theatre</a:t>
            </a:r>
            <a:r>
              <a:rPr lang="en-AU" dirty="0">
                <a:latin typeface="Public Sans"/>
              </a:rPr>
              <a:t>, seeing how Aboriginal choreographers' express connection to Country, heritage, and storytelling through contemporary movement.</a:t>
            </a:r>
          </a:p>
          <a:p>
            <a:endParaRPr lang="en-AU" dirty="0"/>
          </a:p>
          <a:p>
            <a:r>
              <a:rPr lang="en-AU" dirty="0">
                <a:latin typeface="Public Sans"/>
              </a:rPr>
              <a:t>Students then experience </a:t>
            </a:r>
            <a:r>
              <a:rPr lang="en-AU" dirty="0" err="1">
                <a:latin typeface="Public Sans"/>
              </a:rPr>
              <a:t>amapiano</a:t>
            </a:r>
            <a:r>
              <a:rPr lang="en-AU" dirty="0">
                <a:latin typeface="Public Sans"/>
              </a:rPr>
              <a:t> — a South African music-and-dance style with a smooth, mid-tempo groove, driving polyrhythms, and deep log-drum bass riffs. </a:t>
            </a:r>
            <a:r>
              <a:rPr lang="en-AU" dirty="0" err="1">
                <a:latin typeface="Public Sans"/>
              </a:rPr>
              <a:t>Amapiano</a:t>
            </a:r>
            <a:r>
              <a:rPr lang="en-AU" dirty="0">
                <a:latin typeface="Public Sans"/>
              </a:rPr>
              <a:t> is built on community, identity, and connection, celebrating both individuality and unity through dance.</a:t>
            </a:r>
          </a:p>
          <a:p>
            <a:endParaRPr lang="en-AU" dirty="0"/>
          </a:p>
          <a:p>
            <a:r>
              <a:rPr lang="en-AU" dirty="0">
                <a:latin typeface="Public Sans"/>
              </a:rPr>
              <a:t>Students use the elements of dance to compose, rehearse and perform an </a:t>
            </a:r>
            <a:r>
              <a:rPr lang="en-AU" dirty="0" err="1">
                <a:latin typeface="Public Sans"/>
              </a:rPr>
              <a:t>amapiano</a:t>
            </a:r>
            <a:r>
              <a:rPr lang="en-AU" dirty="0">
                <a:latin typeface="Public Sans"/>
              </a:rPr>
              <a:t>-inspired movement sequence to communicate intent.  Posters have been developed and included as a resource to support understanding of the elements of dance — space, time, and dynamics. </a:t>
            </a:r>
          </a:p>
          <a:p>
            <a:endParaRPr lang="en-AU" dirty="0">
              <a:latin typeface="Public Sans"/>
            </a:endParaRPr>
          </a:p>
          <a:p>
            <a:r>
              <a:rPr lang="en-AU" dirty="0">
                <a:latin typeface="Public Sans"/>
              </a:rPr>
              <a:t>This learning showcases how cultural identity can be expressed through both traditional storytelling and global popular styles, blending heritage with innovation in a way that students find relevant and empowering.</a:t>
            </a:r>
          </a:p>
          <a:p>
            <a:endParaRPr lang="en-AU"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latin typeface="Public Sans"/>
              </a:rPr>
              <a:t>[NEXT SLIDE]</a:t>
            </a:r>
          </a:p>
          <a:p>
            <a:endParaRPr lang="en-AU" dirty="0">
              <a:latin typeface="Public Sans" pitchFamily="2" charset="0"/>
            </a:endParaRPr>
          </a:p>
        </p:txBody>
      </p:sp>
      <p:sp>
        <p:nvSpPr>
          <p:cNvPr id="4" name="Slide Number Placeholder 3">
            <a:extLst>
              <a:ext uri="{FF2B5EF4-FFF2-40B4-BE49-F238E27FC236}">
                <a16:creationId xmlns:a16="http://schemas.microsoft.com/office/drawing/2014/main" id="{922A3970-1300-F58B-8511-8FA9B7DD6AE7}"/>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78</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10857915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Public Sans"/>
                <a:ea typeface="Calibri"/>
                <a:cs typeface="Calibri"/>
              </a:rPr>
              <a:t>79. Purpose: </a:t>
            </a:r>
            <a:r>
              <a:rPr lang="en-US" b="0" dirty="0">
                <a:latin typeface="Public Sans"/>
                <a:ea typeface="Calibri"/>
                <a:cs typeface="Calibri"/>
              </a:rPr>
              <a:t>To spotlight music in the unit</a:t>
            </a:r>
          </a:p>
          <a:p>
            <a:endParaRPr lang="en-US" b="1" dirty="0">
              <a:latin typeface="Public Sans" pitchFamily="2" charset="0"/>
              <a:ea typeface="Calibri"/>
              <a:cs typeface="Calibri"/>
            </a:endParaRPr>
          </a:p>
          <a:p>
            <a:r>
              <a:rPr lang="en-US" b="1" dirty="0">
                <a:latin typeface="Public Sans"/>
                <a:ea typeface="Calibri"/>
                <a:cs typeface="Calibri"/>
              </a:rPr>
              <a:t>Time: </a:t>
            </a:r>
            <a:r>
              <a:rPr lang="en-US" b="0" dirty="0">
                <a:latin typeface="Public Sans"/>
                <a:ea typeface="Calibri"/>
                <a:cs typeface="Calibri"/>
              </a:rPr>
              <a:t>30 seconds</a:t>
            </a:r>
          </a:p>
          <a:p>
            <a:endParaRPr lang="en-US" b="1" dirty="0">
              <a:latin typeface="Public Sans" pitchFamily="2" charset="0"/>
              <a:ea typeface="Calibri"/>
              <a:cs typeface="Calibri"/>
            </a:endParaRPr>
          </a:p>
          <a:p>
            <a:r>
              <a:rPr lang="en-US" b="1" dirty="0">
                <a:latin typeface="Public Sans"/>
                <a:ea typeface="Calibri"/>
                <a:cs typeface="Calibri"/>
              </a:rPr>
              <a:t>Presenter notes:</a:t>
            </a:r>
          </a:p>
          <a:p>
            <a:r>
              <a:rPr lang="en-AU" dirty="0">
                <a:latin typeface="Public Sans"/>
              </a:rPr>
              <a:t>In music, students explore how contemporary musicians and composers communicate cultural identity and belonging in new and popular ways.</a:t>
            </a:r>
          </a:p>
          <a:p>
            <a:endParaRPr lang="en-AU" dirty="0"/>
          </a:p>
          <a:p>
            <a:r>
              <a:rPr lang="en-AU" dirty="0">
                <a:latin typeface="Public Sans"/>
              </a:rPr>
              <a:t>They analyse how artists like </a:t>
            </a:r>
            <a:r>
              <a:rPr lang="en-AU" b="0" dirty="0">
                <a:latin typeface="Public Sans"/>
              </a:rPr>
              <a:t>Baker Boy </a:t>
            </a:r>
            <a:r>
              <a:rPr lang="en-AU" dirty="0">
                <a:latin typeface="Public Sans"/>
              </a:rPr>
              <a:t>fuse traditional language with popular music practices to represent culture in fresh and meaningful ways. Students discuss how artists use the elements of music – rhythm, pitch, texture and structure - to connect audiences to stories of identity and belonging. </a:t>
            </a:r>
          </a:p>
          <a:p>
            <a:endParaRPr lang="en-AU" dirty="0"/>
          </a:p>
          <a:p>
            <a:r>
              <a:rPr lang="en-AU" dirty="0">
                <a:latin typeface="Public Sans"/>
              </a:rPr>
              <a:t>The unit then moves into exploring South African </a:t>
            </a:r>
            <a:r>
              <a:rPr lang="en-AU" dirty="0" err="1">
                <a:latin typeface="Public Sans"/>
              </a:rPr>
              <a:t>amapiano</a:t>
            </a:r>
            <a:r>
              <a:rPr lang="en-AU" dirty="0">
                <a:latin typeface="Public Sans"/>
              </a:rPr>
              <a:t> music</a:t>
            </a:r>
            <a:r>
              <a:rPr lang="en-AU" b="0" dirty="0">
                <a:latin typeface="Public Sans"/>
              </a:rPr>
              <a:t>. </a:t>
            </a:r>
            <a:r>
              <a:rPr lang="en-AU" dirty="0">
                <a:latin typeface="Public Sans"/>
              </a:rPr>
              <a:t>Students layer rhythms, improvise bass grooves, and create hooks using voices and environmental sounds. Through listening, composing and performing, they discover how contemporary music can honour tradition while embracing new influences.</a:t>
            </a:r>
          </a:p>
          <a:p>
            <a:endParaRPr lang="en-AU" b="0" dirty="0">
              <a:latin typeface="Public Sans" pitchFamily="2" charset="0"/>
            </a:endParaRPr>
          </a:p>
          <a:p>
            <a:r>
              <a:rPr lang="en-AU" b="1" dirty="0">
                <a:latin typeface="Public Sans"/>
              </a:rPr>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79</a:t>
            </a:fld>
            <a:endParaRPr lang="en-AU"/>
          </a:p>
        </p:txBody>
      </p:sp>
    </p:spTree>
    <p:extLst>
      <p:ext uri="{BB962C8B-B14F-4D97-AF65-F5344CB8AC3E}">
        <p14:creationId xmlns:p14="http://schemas.microsoft.com/office/powerpoint/2010/main" val="227009857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9764C-8D72-1653-77A4-97E8CA509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39187E-4CA2-ECA4-8A77-18F9CEB34E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BFC82E-88D8-6AE7-AD6E-3A4E041B2BC2}"/>
              </a:ext>
            </a:extLst>
          </p:cNvPr>
          <p:cNvSpPr>
            <a:spLocks noGrp="1"/>
          </p:cNvSpPr>
          <p:nvPr>
            <p:ph type="body" idx="1"/>
          </p:nvPr>
        </p:nvSpPr>
        <p:spPr/>
        <p:txBody>
          <a:bodyPr/>
          <a:lstStyle/>
          <a:p>
            <a:r>
              <a:rPr lang="en-AU" b="1" dirty="0">
                <a:latin typeface="Public Sans"/>
              </a:rPr>
              <a:t>80. Purpose: </a:t>
            </a:r>
            <a:r>
              <a:rPr lang="en-AU" dirty="0">
                <a:latin typeface="Public Sans"/>
              </a:rPr>
              <a:t>To reflect on the units presented and take notes. </a:t>
            </a:r>
          </a:p>
          <a:p>
            <a:endParaRPr lang="en-AU" dirty="0"/>
          </a:p>
          <a:p>
            <a:r>
              <a:rPr lang="en-AU" b="1" dirty="0">
                <a:latin typeface="Public Sans"/>
              </a:rPr>
              <a:t>Time: </a:t>
            </a:r>
            <a:r>
              <a:rPr lang="en-AU" dirty="0">
                <a:latin typeface="Public Sans"/>
              </a:rPr>
              <a:t>5 minutes</a:t>
            </a:r>
          </a:p>
          <a:p>
            <a:endParaRPr lang="en-AU" dirty="0"/>
          </a:p>
          <a:p>
            <a:r>
              <a:rPr lang="en-AU" b="1" dirty="0">
                <a:latin typeface="Public Sans"/>
              </a:rPr>
              <a:t>Presenter notes: </a:t>
            </a:r>
          </a:p>
          <a:p>
            <a:r>
              <a:rPr lang="en-AU" b="0" dirty="0"/>
              <a:t>We invite you now to pause and reflect on what you’ve learned, take some notes and begin considering how these ideas might translate into your own school environment.</a:t>
            </a:r>
          </a:p>
          <a:p>
            <a:endParaRPr lang="en-AU" b="0" dirty="0"/>
          </a:p>
          <a:p>
            <a:r>
              <a:rPr lang="en-AU" b="0" dirty="0">
                <a:latin typeface="Public Sans"/>
              </a:rPr>
              <a:t>Return to your participant workbook reflection section.</a:t>
            </a:r>
            <a:endParaRPr lang="en-AU" b="1" dirty="0">
              <a:latin typeface="Public Sans"/>
            </a:endParaRPr>
          </a:p>
          <a:p>
            <a:endParaRPr lang="en-AU" dirty="0"/>
          </a:p>
          <a:p>
            <a:r>
              <a:rPr lang="en-AU" dirty="0">
                <a:latin typeface="Public Sans"/>
              </a:rPr>
              <a:t>You will again have 5 minutes to add some notes.</a:t>
            </a:r>
          </a:p>
          <a:p>
            <a:endParaRPr lang="en-AU" dirty="0"/>
          </a:p>
          <a:p>
            <a:r>
              <a:rPr lang="en-AU" dirty="0">
                <a:latin typeface="Public Sans"/>
              </a:rPr>
              <a:t>If you do have something circling that you would like some further clarification on, please ask in the Q &amp; A so we can address it for you. I will turn my camera off to give you some quiet time.</a:t>
            </a:r>
            <a:endParaRPr lang="en-AU" dirty="0"/>
          </a:p>
          <a:p>
            <a:endParaRPr lang="en-AU" dirty="0"/>
          </a:p>
          <a:p>
            <a:r>
              <a:rPr lang="en-AU" dirty="0">
                <a:latin typeface="Public Sans"/>
              </a:rPr>
              <a:t> </a:t>
            </a:r>
            <a:r>
              <a:rPr lang="en-AU" b="0" i="1" dirty="0">
                <a:latin typeface="Public Sans"/>
              </a:rPr>
              <a:t>After 5 minutes</a:t>
            </a:r>
          </a:p>
          <a:p>
            <a:endParaRPr lang="en-AU" dirty="0"/>
          </a:p>
          <a:p>
            <a:r>
              <a:rPr lang="en-AU" dirty="0">
                <a:latin typeface="Public Sans"/>
              </a:rPr>
              <a:t>Thank you everyone, we will continue now</a:t>
            </a:r>
          </a:p>
          <a:p>
            <a:endParaRPr lang="en-AU" dirty="0"/>
          </a:p>
          <a:p>
            <a:r>
              <a:rPr lang="en-AU" b="1" dirty="0">
                <a:latin typeface="Public Sans"/>
              </a:rPr>
              <a:t>[NEXT SLIDE]</a:t>
            </a:r>
          </a:p>
          <a:p>
            <a:endParaRPr lang="en-AU" dirty="0"/>
          </a:p>
        </p:txBody>
      </p:sp>
      <p:sp>
        <p:nvSpPr>
          <p:cNvPr id="4" name="Slide Number Placeholder 3">
            <a:extLst>
              <a:ext uri="{FF2B5EF4-FFF2-40B4-BE49-F238E27FC236}">
                <a16:creationId xmlns:a16="http://schemas.microsoft.com/office/drawing/2014/main" id="{6287C7FB-2350-964D-5A40-63FFC7EBAD00}"/>
              </a:ext>
            </a:extLst>
          </p:cNvPr>
          <p:cNvSpPr>
            <a:spLocks noGrp="1"/>
          </p:cNvSpPr>
          <p:nvPr>
            <p:ph type="sldNum" sz="quarter" idx="5"/>
          </p:nvPr>
        </p:nvSpPr>
        <p:spPr/>
        <p:txBody>
          <a:bodyPr/>
          <a:lstStyle/>
          <a:p>
            <a:fld id="{B07158C4-A119-4B78-9DE8-A50001BC31DC}" type="slidenum">
              <a:rPr lang="en-AU" smtClean="0"/>
              <a:pPr/>
              <a:t>80</a:t>
            </a:fld>
            <a:endParaRPr lang="en-AU"/>
          </a:p>
        </p:txBody>
      </p:sp>
    </p:spTree>
    <p:extLst>
      <p:ext uri="{BB962C8B-B14F-4D97-AF65-F5344CB8AC3E}">
        <p14:creationId xmlns:p14="http://schemas.microsoft.com/office/powerpoint/2010/main" val="362529982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81. Purpose: </a:t>
            </a:r>
            <a:r>
              <a:rPr lang="en-AU" dirty="0"/>
              <a:t>To provide a unit overview of PDHPE Stage 3 Unit 1.</a:t>
            </a:r>
            <a:endParaRPr lang="en-US" dirty="0">
              <a:solidFill>
                <a:srgbClr val="444444"/>
              </a:solidFill>
            </a:endParaRPr>
          </a:p>
          <a:p>
            <a:endParaRPr lang="en-AU" dirty="0">
              <a:solidFill>
                <a:srgbClr val="444444"/>
              </a:solidFill>
            </a:endParaRPr>
          </a:p>
          <a:p>
            <a:r>
              <a:rPr lang="en-AU" b="1" dirty="0"/>
              <a:t>Time: </a:t>
            </a:r>
            <a:r>
              <a:rPr lang="en-AU" dirty="0"/>
              <a:t>10 seconds</a:t>
            </a:r>
            <a:endParaRPr lang="en-US" dirty="0">
              <a:solidFill>
                <a:srgbClr val="444444"/>
              </a:solidFill>
            </a:endParaRPr>
          </a:p>
          <a:p>
            <a:endParaRPr lang="en-AU" dirty="0">
              <a:solidFill>
                <a:srgbClr val="444444"/>
              </a:solidFill>
            </a:endParaRPr>
          </a:p>
          <a:p>
            <a:r>
              <a:rPr lang="en-AU" b="1" dirty="0"/>
              <a:t>Presenter notes:</a:t>
            </a:r>
          </a:p>
          <a:p>
            <a:r>
              <a:rPr lang="en-AU" dirty="0"/>
              <a:t>We will now shift our focus to the key learning area of Personal development, health and physical education. The following slides will unpack Stage 3 Unit 1.</a:t>
            </a:r>
          </a:p>
          <a:p>
            <a:endParaRPr lang="en-AU" b="1" dirty="0"/>
          </a:p>
          <a:p>
            <a:r>
              <a:rPr lang="en-AU"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02911494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a:t>82. Purpose: </a:t>
            </a:r>
            <a:r>
              <a:rPr lang="en-AU" sz="1200" dirty="0"/>
              <a:t>To demonstrate the balanced approach of lessons and how the 150 minutes of moderate to vigorous physical activity can be achieved across the school week.</a:t>
            </a:r>
          </a:p>
          <a:p>
            <a:endParaRPr lang="en-AU" sz="1200" dirty="0"/>
          </a:p>
          <a:p>
            <a:r>
              <a:rPr lang="en-AU" sz="1200" b="1" dirty="0"/>
              <a:t>Time: </a:t>
            </a:r>
            <a:r>
              <a:rPr lang="en-AU" sz="1200" dirty="0"/>
              <a:t>2 minutes</a:t>
            </a:r>
            <a:endParaRPr lang="en-US" sz="1200" dirty="0"/>
          </a:p>
          <a:p>
            <a:endParaRPr lang="en-AU" sz="1200" dirty="0"/>
          </a:p>
          <a:p>
            <a:r>
              <a:rPr lang="en-AU" sz="1200" b="1" dirty="0"/>
              <a:t>Presenter notes:</a:t>
            </a:r>
            <a:endParaRPr lang="en-US" sz="1200" dirty="0"/>
          </a:p>
          <a:p>
            <a:r>
              <a:rPr lang="en-AU" sz="1200" dirty="0"/>
              <a:t>PDH and PE lessons are structured to ensure an equal emphasis on both subject areas, following the recommendation of 8% (approximately 2 hours) provided by NESA.</a:t>
            </a:r>
          </a:p>
          <a:p>
            <a:endParaRPr lang="en-AU" sz="1200" dirty="0">
              <a:solidFill>
                <a:srgbClr val="444444"/>
              </a:solidFill>
            </a:endParaRPr>
          </a:p>
          <a:p>
            <a:r>
              <a:rPr lang="en-AU" sz="1200" dirty="0"/>
              <a:t>The units are written based on a 10-week term approach. The design includes 8 PDH lessons and 8 PE lessons, which allows us to implement one PDH lesson and one PE lesson each week, maintaining a balanced and consistent approach throughout the term. The 4 remaining optional consolidation lessons are used to revise keys concepts or skills.</a:t>
            </a:r>
          </a:p>
          <a:p>
            <a:endParaRPr lang="en-AU" sz="1200" dirty="0"/>
          </a:p>
          <a:p>
            <a:r>
              <a:rPr lang="en-GB" sz="1200" dirty="0"/>
              <a:t>Time allocation is applied </a:t>
            </a:r>
            <a:r>
              <a:rPr lang="en-GB" sz="1200" kern="1200" dirty="0">
                <a:solidFill>
                  <a:schemeClr val="tx1"/>
                </a:solidFill>
                <a:effectLst/>
              </a:rPr>
              <a:t>in the </a:t>
            </a:r>
            <a:r>
              <a:rPr lang="en-GB" sz="1200" dirty="0"/>
              <a:t>same way across all sample units</a:t>
            </a:r>
            <a:r>
              <a:rPr lang="en-GB" sz="1200" kern="1200" dirty="0">
                <a:solidFill>
                  <a:schemeClr val="tx1"/>
                </a:solidFill>
                <a:effectLst/>
              </a:rPr>
              <a:t>.</a:t>
            </a:r>
            <a:endParaRPr lang="en-AU" sz="1200" dirty="0"/>
          </a:p>
          <a:p>
            <a:endParaRPr lang="en-AU" sz="1200" kern="1200" dirty="0">
              <a:solidFill>
                <a:schemeClr val="tx1"/>
              </a:solidFill>
              <a:effectLst/>
            </a:endParaRPr>
          </a:p>
          <a:p>
            <a:r>
              <a:rPr lang="en-AU" sz="1200" dirty="0"/>
              <a:t>Importantly, the PE lessons contribute directly to meeting the recommended 150 minutes of physical activity per week, supporting students’ health and wellbeing goals.</a:t>
            </a:r>
          </a:p>
          <a:p>
            <a:endParaRPr lang="en-AU" sz="1200" dirty="0"/>
          </a:p>
          <a:p>
            <a:r>
              <a:rPr lang="en-AU" sz="1200" dirty="0"/>
              <a:t>This graphic demonstrates how schools can meet the recommended requirements of the department’s Sport and Physical Activity procedures. Note the </a:t>
            </a:r>
            <a:r>
              <a:rPr lang="en-AU" sz="1200" b="1" dirty="0"/>
              <a:t>red</a:t>
            </a:r>
            <a:r>
              <a:rPr lang="en-AU" sz="1200" dirty="0"/>
              <a:t> </a:t>
            </a:r>
            <a:r>
              <a:rPr lang="en-AU" sz="1200" b="1" dirty="0"/>
              <a:t>circle, </a:t>
            </a:r>
            <a:r>
              <a:rPr lang="en-AU" sz="1200" dirty="0"/>
              <a:t>this represents NESA (therefore the syllabus), and the </a:t>
            </a:r>
            <a:r>
              <a:rPr lang="en-AU" sz="1200" b="1" dirty="0"/>
              <a:t>blue circle </a:t>
            </a:r>
            <a:r>
              <a:rPr lang="en-AU" sz="1200" dirty="0"/>
              <a:t>represents the department's Sport and Physical Activity Procedures. Let's now identify what contributes to the 150 minutes of physical activity per week.</a:t>
            </a:r>
            <a:endParaRPr lang="en-US" sz="1200" dirty="0"/>
          </a:p>
          <a:p>
            <a:endParaRPr lang="en-US" sz="1200" dirty="0"/>
          </a:p>
          <a:p>
            <a:r>
              <a:rPr lang="en-AU" sz="1200" b="1" dirty="0"/>
              <a:t>PE</a:t>
            </a:r>
            <a:r>
              <a:rPr lang="en-AU" sz="1200" dirty="0"/>
              <a:t> is part of the mandatory PDHPE key learning area. Physical activity performed in </a:t>
            </a:r>
            <a:r>
              <a:rPr lang="en-AU" sz="1200" b="1" dirty="0"/>
              <a:t>PE lessons</a:t>
            </a:r>
            <a:r>
              <a:rPr lang="en-AU" sz="1200" dirty="0"/>
              <a:t> contributes towards meeting the 150 minutes.</a:t>
            </a:r>
            <a:r>
              <a:rPr lang="en-US" sz="1200" dirty="0"/>
              <a:t> PDH lessons </a:t>
            </a:r>
            <a:r>
              <a:rPr lang="en-US" sz="1200" b="1" dirty="0"/>
              <a:t>do not</a:t>
            </a:r>
            <a:r>
              <a:rPr lang="en-US" sz="1200" dirty="0"/>
              <a:t> contribute to the 150 minutes </a:t>
            </a:r>
            <a:r>
              <a:rPr lang="en-US" sz="1200" b="1" dirty="0"/>
              <a:t>unless</a:t>
            </a:r>
            <a:r>
              <a:rPr lang="en-US" sz="1200" dirty="0"/>
              <a:t> they include physical activity.</a:t>
            </a:r>
          </a:p>
          <a:p>
            <a:endParaRPr lang="en-US" sz="1200" dirty="0"/>
          </a:p>
          <a:p>
            <a:r>
              <a:rPr lang="en-AU" sz="1200" b="1" dirty="0"/>
              <a:t>School sport</a:t>
            </a:r>
            <a:r>
              <a:rPr lang="en-AU" sz="1200" dirty="0"/>
              <a:t> is a mandatory part of whole school planning which offers students weekly planned opportunities to participate in physical activities which also contributes to the 150 minutes. Schools are able to design their own programs for weekly school sport.</a:t>
            </a:r>
            <a:r>
              <a:rPr lang="en-US" sz="1200" dirty="0"/>
              <a:t> </a:t>
            </a:r>
            <a:r>
              <a:rPr lang="en-AU" sz="1200" dirty="0"/>
              <a:t>Schools must provide a minimum 60 minutes of sport per week for years 3-6. There is no set amount of time allocated to weekly sport for students in Years K– 2, although some schools choose to run a weekly sport session across classes or stages.</a:t>
            </a:r>
          </a:p>
          <a:p>
            <a:endParaRPr lang="en-US" sz="1200" b="1" dirty="0"/>
          </a:p>
          <a:p>
            <a:r>
              <a:rPr lang="en-US" sz="1200" b="1" dirty="0"/>
              <a:t>Other structured physical activity</a:t>
            </a:r>
            <a:r>
              <a:rPr lang="en-US" sz="1200" dirty="0"/>
              <a:t> may include:</a:t>
            </a:r>
          </a:p>
          <a:p>
            <a:r>
              <a:rPr lang="en-US" sz="1200" dirty="0">
                <a:hlinkClick r:id="rId3"/>
              </a:rPr>
              <a:t>Classroom </a:t>
            </a:r>
            <a:r>
              <a:rPr lang="en-US" sz="1200" dirty="0" err="1">
                <a:hlinkClick r:id="rId3"/>
              </a:rPr>
              <a:t>Energisers</a:t>
            </a:r>
            <a:r>
              <a:rPr lang="en-US" sz="1200" dirty="0"/>
              <a:t> - these are fun and moderate to vigorous activities designed to break up long periods of sitting and stimulate learning. For example, a class takes part in a </a:t>
            </a:r>
            <a:r>
              <a:rPr lang="en-US" sz="1200" dirty="0">
                <a:hlinkClick r:id="rId4"/>
              </a:rPr>
              <a:t>10-minute </a:t>
            </a:r>
            <a:r>
              <a:rPr lang="en-US" sz="1200" dirty="0" err="1">
                <a:hlinkClick r:id="rId4"/>
              </a:rPr>
              <a:t>energiser</a:t>
            </a:r>
            <a:r>
              <a:rPr lang="en-US" sz="1200" dirty="0"/>
              <a:t> activity every day making a total of 50 minutes of physical activity for the week. The frequency and duration of classroom </a:t>
            </a:r>
            <a:r>
              <a:rPr lang="en-US" sz="1200" dirty="0" err="1"/>
              <a:t>energisers</a:t>
            </a:r>
            <a:r>
              <a:rPr lang="en-US" sz="1200" dirty="0"/>
              <a:t> should be represented in class timetables.</a:t>
            </a:r>
          </a:p>
          <a:p>
            <a:r>
              <a:rPr lang="en-US" sz="1200" dirty="0"/>
              <a:t> </a:t>
            </a:r>
          </a:p>
          <a:p>
            <a:r>
              <a:rPr lang="en-US" sz="1200" dirty="0"/>
              <a:t>This information is available in the </a:t>
            </a:r>
            <a:r>
              <a:rPr lang="en-US" sz="1200" b="1" dirty="0"/>
              <a:t>FAQs of the PDHPE channel </a:t>
            </a:r>
            <a:r>
              <a:rPr lang="en-US" sz="1200" dirty="0"/>
              <a:t>in the Primary curriculum Statewide staffroom. </a:t>
            </a:r>
          </a:p>
          <a:p>
            <a:endParaRPr lang="en-US" sz="1200" dirty="0"/>
          </a:p>
          <a:p>
            <a:r>
              <a:rPr lang="en-AU" sz="1200" b="1" dirty="0"/>
              <a:t>[NEXT SLIDE]</a:t>
            </a:r>
            <a:endParaRPr lang="en-US" sz="1200" b="1" dirty="0"/>
          </a:p>
          <a:p>
            <a:endParaRPr lang="en-AU" sz="1200" dirty="0"/>
          </a:p>
          <a:p>
            <a:endParaRPr lang="en-US" sz="1200"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82</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72717447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83. Purpose: </a:t>
            </a:r>
            <a:r>
              <a:rPr lang="en-AU" dirty="0"/>
              <a:t>To provide a unit overview of PDHPE Stage 3 Unit 1.</a:t>
            </a:r>
            <a:endParaRPr lang="en-US" dirty="0">
              <a:solidFill>
                <a:srgbClr val="444444"/>
              </a:solidFill>
            </a:endParaRPr>
          </a:p>
          <a:p>
            <a:endParaRPr lang="en-AU" dirty="0">
              <a:solidFill>
                <a:srgbClr val="444444"/>
              </a:solidFill>
            </a:endParaRPr>
          </a:p>
          <a:p>
            <a:r>
              <a:rPr lang="en-AU" b="1" dirty="0"/>
              <a:t>Time: </a:t>
            </a:r>
            <a:r>
              <a:rPr lang="en-AU" dirty="0"/>
              <a:t>1 minute </a:t>
            </a:r>
            <a:endParaRPr lang="en-US" dirty="0">
              <a:solidFill>
                <a:srgbClr val="444444"/>
              </a:solidFill>
            </a:endParaRPr>
          </a:p>
          <a:p>
            <a:endParaRPr lang="en-AU" dirty="0">
              <a:solidFill>
                <a:srgbClr val="444444"/>
              </a:solidFill>
            </a:endParaRPr>
          </a:p>
          <a:p>
            <a:r>
              <a:rPr lang="en-AU" b="1" dirty="0"/>
              <a:t>Presenter notes:</a:t>
            </a:r>
          </a:p>
          <a:p>
            <a:r>
              <a:rPr lang="en-AU" dirty="0"/>
              <a:t>Welcome to the preview of Unit 1. This unit gives students the opportunity to learn how to manage and balance life changes with respect, while developing important skills to actively participate in physical activities.</a:t>
            </a:r>
          </a:p>
          <a:p>
            <a:endParaRPr lang="en-AU" dirty="0"/>
          </a:p>
          <a:p>
            <a:r>
              <a:rPr lang="en-AU" dirty="0"/>
              <a:t>Within the PDH component, students explore how to manage life and physical changes while practicing safe behaviours in different environments. This includes important areas such as road safety, personal hygiene, self-care, and making informed decisions. </a:t>
            </a:r>
          </a:p>
          <a:p>
            <a:endParaRPr lang="en-AU" dirty="0"/>
          </a:p>
          <a:p>
            <a:r>
              <a:rPr lang="en-AU" dirty="0"/>
              <a:t>In the PE component, they develop and refine their movement skills through a variety of sports, including traditional Aboriginal and Torres Strait Islander games. Throughout the whole unit, students apply their interpersonal skills, evaluate strategies for setting and achieving goals, and showcase their understanding of health and wellbeing through a combination of simple, compound and complex sentences in written work.</a:t>
            </a:r>
          </a:p>
          <a:p>
            <a:endParaRPr lang="en-AU" dirty="0"/>
          </a:p>
          <a:p>
            <a:r>
              <a:rPr lang="en-AU"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83</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54538423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92898-7636-BFE9-2FC7-1B27760912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CBDA0B-34FC-9111-D693-ACFB973C4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05C569-E44D-925C-0748-469141FB5013}"/>
              </a:ext>
            </a:extLst>
          </p:cNvPr>
          <p:cNvSpPr>
            <a:spLocks noGrp="1"/>
          </p:cNvSpPr>
          <p:nvPr>
            <p:ph type="body" idx="1"/>
          </p:nvPr>
        </p:nvSpPr>
        <p:spPr/>
        <p:txBody>
          <a:bodyPr/>
          <a:lstStyle/>
          <a:p>
            <a:r>
              <a:rPr lang="en-AU" sz="1200" b="1" dirty="0">
                <a:solidFill>
                  <a:srgbClr val="22272B"/>
                </a:solidFill>
              </a:rPr>
              <a:t>84. Purpose: </a:t>
            </a:r>
            <a:r>
              <a:rPr lang="en-AU" sz="1200" b="0" dirty="0">
                <a:solidFill>
                  <a:srgbClr val="22272B"/>
                </a:solidFill>
              </a:rPr>
              <a:t>To outline the outcomes and content in the unit.</a:t>
            </a:r>
          </a:p>
          <a:p>
            <a:endParaRPr lang="en-AU" sz="1200" dirty="0">
              <a:solidFill>
                <a:srgbClr val="444444"/>
              </a:solidFill>
            </a:endParaRPr>
          </a:p>
          <a:p>
            <a:r>
              <a:rPr lang="en-AU" sz="1200" b="1" dirty="0">
                <a:solidFill>
                  <a:srgbClr val="22272B"/>
                </a:solidFill>
              </a:rPr>
              <a:t>Time: </a:t>
            </a:r>
            <a:r>
              <a:rPr lang="en-AU" sz="1200" b="0" dirty="0">
                <a:solidFill>
                  <a:srgbClr val="22272B"/>
                </a:solidFill>
              </a:rPr>
              <a:t>1 minute 30 seconds</a:t>
            </a:r>
            <a:endParaRPr lang="en-AU" sz="1200" dirty="0">
              <a:solidFill>
                <a:srgbClr val="22272B"/>
              </a:solidFill>
            </a:endParaRPr>
          </a:p>
          <a:p>
            <a:endParaRPr lang="en-AU" sz="1200" dirty="0"/>
          </a:p>
          <a:p>
            <a:r>
              <a:rPr lang="en-AU" sz="1200" b="1" dirty="0"/>
              <a:t>Presenter notes: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The focus areas for Unit 1 are [CLICK]:</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Movement skill and physical activity </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Respectful relationships and safety</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Identity health and wellbeing</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Self-management and interpersonal skills, and</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Creating written texts in PDHPE.</a:t>
            </a:r>
          </a:p>
          <a:p>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Movement skill and physical activity s</a:t>
            </a:r>
            <a:r>
              <a:rPr lang="en-AU" sz="1200" dirty="0"/>
              <a:t>tudents refine and apply a range of movement skills through target, net, court, territory and culturally significant games, using goal-setting strategies and interpersonal skills to enhance performance, cooperation and enjoyment in physical activity.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Respectful relationships and safety, through road safety, passenger and pedestrian awareness and teamwork in games, students explore how respectful behaviours, safe decision-making and effective communication contribute to personal safety and positive interactions with others.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Identity health and wellbeing students develop an understanding of how self-care, hygiene, and managing life changes support their physical and emotional wellbeing, while learning to access reliable sources of information to make informed, healthy decisions. [CLICK] In the focus area Self-management and interpersonal skills, students practise managing their emotions, making responsible choices and build the skills needed to interact positively with others.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Self-management and interpersonal skills across all activities, students build self-awareness and interpersonal skills by setting goals, reflecting on emotions, managing change, negotiating roles and demonstrating respectful behaviours to support their own wellbeing and contribute to positive group dynamics.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a:t>
            </a:r>
            <a:r>
              <a:rPr lang="en-AU" sz="1200" dirty="0"/>
              <a:t>Creating written texts in PDHPE students create a range of written texts to reflect on personal hygiene and self-care strategies, evaluate road safety campaigns, set and assess individual health and movement goals and express their understanding of cultural safety and life changes, using these texts to demonstrate critical thinking, decision-making and wellbeing planning.</a:t>
            </a:r>
            <a:endParaRPr lang="en-AU" sz="1200" b="0" dirty="0"/>
          </a:p>
          <a:p>
            <a:endParaRPr lang="en-AU" sz="1200" dirty="0">
              <a:solidFill>
                <a:srgbClr val="22272B"/>
              </a:solidFill>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1" dirty="0">
                <a:solidFill>
                  <a:srgbClr val="22272B"/>
                </a:solidFill>
              </a:rPr>
              <a:t>[NEXT SLIDE]</a:t>
            </a: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endParaRPr>
          </a:p>
        </p:txBody>
      </p:sp>
      <p:sp>
        <p:nvSpPr>
          <p:cNvPr id="4" name="Slide Number Placeholder 3">
            <a:extLst>
              <a:ext uri="{FF2B5EF4-FFF2-40B4-BE49-F238E27FC236}">
                <a16:creationId xmlns:a16="http://schemas.microsoft.com/office/drawing/2014/main" id="{51C87418-49BC-6242-2896-97B8FC4C5809}"/>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84</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96823292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88DF9-1D97-C9B3-DC8B-27B634C553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65364F-9296-0274-54FF-FF3C4B5F06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154C24-9163-769C-AB0F-68765C8C5F0C}"/>
              </a:ext>
            </a:extLst>
          </p:cNvPr>
          <p:cNvSpPr>
            <a:spLocks noGrp="1"/>
          </p:cNvSpPr>
          <p:nvPr>
            <p:ph type="body" idx="1"/>
          </p:nvPr>
        </p:nvSpPr>
        <p:spPr/>
        <p:txBody>
          <a:bodyPr/>
          <a:lstStyle/>
          <a:p>
            <a:r>
              <a:rPr lang="en-AU" sz="1200" b="1" dirty="0">
                <a:solidFill>
                  <a:srgbClr val="22272B"/>
                </a:solidFill>
              </a:rPr>
              <a:t>85. Purpose: </a:t>
            </a:r>
            <a:r>
              <a:rPr lang="en-AU" sz="1200" b="0" dirty="0">
                <a:solidFill>
                  <a:srgbClr val="22272B"/>
                </a:solidFill>
              </a:rPr>
              <a:t>To outline the outcomes and content in the unit.</a:t>
            </a:r>
          </a:p>
          <a:p>
            <a:endParaRPr lang="en-AU" sz="1200" dirty="0">
              <a:solidFill>
                <a:srgbClr val="444444"/>
              </a:solidFill>
            </a:endParaRPr>
          </a:p>
          <a:p>
            <a:r>
              <a:rPr lang="en-AU" sz="1200" b="1" dirty="0">
                <a:solidFill>
                  <a:srgbClr val="22272B"/>
                </a:solidFill>
              </a:rPr>
              <a:t>Time: </a:t>
            </a:r>
            <a:r>
              <a:rPr lang="en-AU" sz="1200" b="0" dirty="0">
                <a:solidFill>
                  <a:srgbClr val="22272B"/>
                </a:solidFill>
              </a:rPr>
              <a:t>1 minute 30 seconds</a:t>
            </a:r>
            <a:endParaRPr lang="en-AU" sz="1200" dirty="0">
              <a:solidFill>
                <a:srgbClr val="22272B"/>
              </a:solidFill>
            </a:endParaRPr>
          </a:p>
          <a:p>
            <a:endParaRPr lang="en-AU" sz="1200" dirty="0"/>
          </a:p>
          <a:p>
            <a:r>
              <a:rPr lang="en-AU" sz="1200" b="1" dirty="0"/>
              <a:t>Presenter notes: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The focus areas for Unit 1 are [CLICK]:</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Movement skill and physical activity </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Respectful relationships and safety</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Identity health and wellbeing</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Self-management and interpersonal skills, and</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Creating written texts in PDHPE.</a:t>
            </a:r>
          </a:p>
          <a:p>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Movement skill and physical activity s</a:t>
            </a:r>
            <a:r>
              <a:rPr lang="en-AU" sz="1200" dirty="0"/>
              <a:t>tudents refine and apply a range of movement skills through target, net, court, territory and culturally significant games, using goal-setting strategies and interpersonal skills to enhance performance, cooperation and enjoyment in physical activity.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Respectful relationships and safety, through road safety, passenger and pedestrian awareness and teamwork in games, students explore how respectful behaviours, safe decision-making and effective communication contribute to personal safety and positive interactions with others.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Identity health and wellbeing students develop an understanding of how self-care, hygiene, and managing life changes support their physical and emotional wellbeing, while learning to access reliable sources of information to make informed, healthy decisions. [CLICK] In the focus area Self-management and interpersonal skills, students practise managing their emotions, making responsible choices and build the skills needed to interact positively with others.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Self-management and interpersonal skills across all activities, students build self-awareness and interpersonal skills by setting goals, reflecting on emotions, managing change, negotiating roles and demonstrating respectful behaviours to support their own wellbeing and contribute to positive group dynamics.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a:t>
            </a:r>
            <a:r>
              <a:rPr lang="en-AU" sz="1200" dirty="0"/>
              <a:t>Creating written texts in PDHPE students create a range of written texts to reflect on personal hygiene and self-care strategies, evaluate road safety campaigns, set and assess individual health and movement goals and express their understanding of cultural safety and life changes, using these texts to demonstrate critical thinking, decision-making and wellbeing planning.</a:t>
            </a:r>
            <a:endParaRPr lang="en-AU" sz="1200" b="0" dirty="0"/>
          </a:p>
          <a:p>
            <a:endParaRPr lang="en-AU" sz="1200" dirty="0">
              <a:solidFill>
                <a:srgbClr val="22272B"/>
              </a:solidFill>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1" dirty="0">
                <a:solidFill>
                  <a:srgbClr val="22272B"/>
                </a:solidFill>
              </a:rPr>
              <a:t>[NEXT SLIDE]</a:t>
            </a: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endParaRPr>
          </a:p>
        </p:txBody>
      </p:sp>
      <p:sp>
        <p:nvSpPr>
          <p:cNvPr id="4" name="Slide Number Placeholder 3">
            <a:extLst>
              <a:ext uri="{FF2B5EF4-FFF2-40B4-BE49-F238E27FC236}">
                <a16:creationId xmlns:a16="http://schemas.microsoft.com/office/drawing/2014/main" id="{0E5764FD-D81F-2781-70D9-0A9F96F8B418}"/>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85</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93288522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DECF9-7D73-B7CB-FF06-83C1E59F14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C03630-D5A1-1123-FA7B-1750573660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5815F-686A-0159-0B2F-5E594A051E93}"/>
              </a:ext>
            </a:extLst>
          </p:cNvPr>
          <p:cNvSpPr>
            <a:spLocks noGrp="1"/>
          </p:cNvSpPr>
          <p:nvPr>
            <p:ph type="body" idx="1"/>
          </p:nvPr>
        </p:nvSpPr>
        <p:spPr/>
        <p:txBody>
          <a:bodyPr/>
          <a:lstStyle/>
          <a:p>
            <a:r>
              <a:rPr lang="en-AU" sz="1200" b="1" dirty="0">
                <a:solidFill>
                  <a:srgbClr val="22272B"/>
                </a:solidFill>
              </a:rPr>
              <a:t>86. Purpose: </a:t>
            </a:r>
            <a:r>
              <a:rPr lang="en-AU" sz="1200" b="0" dirty="0">
                <a:solidFill>
                  <a:srgbClr val="22272B"/>
                </a:solidFill>
              </a:rPr>
              <a:t>To outline the outcomes and content in the unit.</a:t>
            </a:r>
          </a:p>
          <a:p>
            <a:endParaRPr lang="en-AU" sz="1200" dirty="0">
              <a:solidFill>
                <a:srgbClr val="444444"/>
              </a:solidFill>
            </a:endParaRPr>
          </a:p>
          <a:p>
            <a:r>
              <a:rPr lang="en-AU" sz="1200" b="1" dirty="0">
                <a:solidFill>
                  <a:srgbClr val="22272B"/>
                </a:solidFill>
              </a:rPr>
              <a:t>Time: </a:t>
            </a:r>
            <a:r>
              <a:rPr lang="en-AU" sz="1200" b="0" dirty="0">
                <a:solidFill>
                  <a:srgbClr val="22272B"/>
                </a:solidFill>
              </a:rPr>
              <a:t>1 minute 30 seconds</a:t>
            </a:r>
            <a:endParaRPr lang="en-AU" sz="1200" dirty="0">
              <a:solidFill>
                <a:srgbClr val="22272B"/>
              </a:solidFill>
            </a:endParaRPr>
          </a:p>
          <a:p>
            <a:endParaRPr lang="en-AU" sz="1200" dirty="0"/>
          </a:p>
          <a:p>
            <a:r>
              <a:rPr lang="en-AU" sz="1200" b="1" dirty="0"/>
              <a:t>Presenter notes: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The focus areas for Unit 1 are [CLICK]:</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Movement skill and physical activity </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Respectful relationships and safety</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Identity health and wellbeing</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Self-management and interpersonal skills, and</a:t>
            </a:r>
          </a:p>
          <a:p>
            <a:pPr marL="171450" marR="0" lvl="0" indent="-1714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AU" sz="1200" dirty="0"/>
              <a:t>Creating written texts in PDHPE.</a:t>
            </a:r>
          </a:p>
          <a:p>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Movement skill and physical activity s</a:t>
            </a:r>
            <a:r>
              <a:rPr lang="en-AU" sz="1200" dirty="0"/>
              <a:t>tudents refine and apply a range of movement skills through target, net, court, territory and culturally significant games, using goal-setting strategies and interpersonal skills to enhance performance, cooperation and enjoyment in physical activity.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Respectful relationships and safety, through road safety, passenger and pedestrian awareness and teamwork in games, students explore how respectful behaviours, safe decision-making and effective communication contribute to personal safety and positive interactions with others.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Identity health and wellbeing students develop an understanding of how self-care, hygiene, and managing life changes support their physical and emotional wellbeing, while learning to access reliable sources of information to make informed, healthy decisions. [CLICK] In the focus area Self-management and interpersonal skills, students practise managing their emotions, making responsible choices and build the skills needed to interact positively with others.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Self-management and interpersonal skills across all activities, students build self-awareness and interpersonal skills by setting goals, reflecting on emotions, managing change, negotiating roles and demonstrating respectful behaviours to support their own wellbeing and contribute to positive group dynamics.</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[CLICK] In the focus area </a:t>
            </a:r>
            <a:r>
              <a:rPr lang="en-AU" sz="1200" dirty="0"/>
              <a:t>Creating written texts in PDHPE students create a range of written texts to reflect on personal hygiene and self-care strategies, evaluate road safety campaigns, set and assess individual health and movement goals and express their understanding of cultural safety and life changes, using these texts to demonstrate critical thinking, decision-making and wellbeing planning.</a:t>
            </a:r>
            <a:endParaRPr lang="en-AU" sz="1200" b="0" dirty="0"/>
          </a:p>
          <a:p>
            <a:endParaRPr lang="en-AU" sz="1200" dirty="0">
              <a:solidFill>
                <a:srgbClr val="22272B"/>
              </a:solidFill>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1" dirty="0">
                <a:solidFill>
                  <a:srgbClr val="22272B"/>
                </a:solidFill>
              </a:rPr>
              <a:t>[NEXT SLIDE]</a:t>
            </a: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endParaRPr>
          </a:p>
        </p:txBody>
      </p:sp>
      <p:sp>
        <p:nvSpPr>
          <p:cNvPr id="4" name="Slide Number Placeholder 3">
            <a:extLst>
              <a:ext uri="{FF2B5EF4-FFF2-40B4-BE49-F238E27FC236}">
                <a16:creationId xmlns:a16="http://schemas.microsoft.com/office/drawing/2014/main" id="{53331B18-E5D0-5448-A185-92DCD52C19BD}"/>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86</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379206385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87. Purpose: </a:t>
            </a:r>
            <a:r>
              <a:rPr lang="en-AU" dirty="0"/>
              <a:t>To provide an understanding of the key skills developed.</a:t>
            </a:r>
            <a:endParaRPr lang="en-US" dirty="0">
              <a:solidFill>
                <a:srgbClr val="444444"/>
              </a:solidFill>
            </a:endParaRPr>
          </a:p>
          <a:p>
            <a:endParaRPr lang="en-AU" dirty="0">
              <a:solidFill>
                <a:srgbClr val="444444"/>
              </a:solidFill>
            </a:endParaRPr>
          </a:p>
          <a:p>
            <a:r>
              <a:rPr lang="en-AU" b="1" dirty="0"/>
              <a:t>Time: </a:t>
            </a:r>
            <a:r>
              <a:rPr lang="en-AU" dirty="0"/>
              <a:t>1 minute 30 seconds</a:t>
            </a:r>
            <a:endParaRPr lang="en-US" dirty="0">
              <a:solidFill>
                <a:srgbClr val="444444"/>
              </a:solidFill>
            </a:endParaRPr>
          </a:p>
          <a:p>
            <a:endParaRPr lang="en-AU" dirty="0">
              <a:solidFill>
                <a:srgbClr val="444444"/>
              </a:solidFill>
            </a:endParaRPr>
          </a:p>
          <a:p>
            <a:r>
              <a:rPr lang="en-AU" b="1" dirty="0"/>
              <a:t>Presenter notes:</a:t>
            </a:r>
            <a:endParaRPr lang="en-AU" dirty="0"/>
          </a:p>
          <a:p>
            <a:r>
              <a:rPr lang="en-AU" dirty="0"/>
              <a:t>This unit focuses on essential personal development and health education content, as well as physical education skills.</a:t>
            </a:r>
          </a:p>
          <a:p>
            <a:endParaRPr lang="en-AU" dirty="0"/>
          </a:p>
          <a:p>
            <a:r>
              <a:rPr lang="en-AU" dirty="0"/>
              <a:t>[CLICK] The PDH content is designed to reinforce important routines and expectations.</a:t>
            </a:r>
          </a:p>
          <a:p>
            <a:endParaRPr lang="en-AU" dirty="0"/>
          </a:p>
          <a:p>
            <a:r>
              <a:rPr lang="en-AU" dirty="0"/>
              <a:t>Key areas include:</a:t>
            </a:r>
          </a:p>
          <a:p>
            <a:pPr marL="894715" lvl="1" indent="-285750">
              <a:buFont typeface="Arial"/>
              <a:buChar char="•"/>
            </a:pPr>
            <a:r>
              <a:rPr lang="en-AU" b="1" dirty="0"/>
              <a:t>Road Safety:</a:t>
            </a:r>
            <a:r>
              <a:rPr lang="en-AU" dirty="0"/>
              <a:t> Teaching students to be aware and responsible passengers, pedestrians and wheel users.</a:t>
            </a:r>
          </a:p>
          <a:p>
            <a:pPr marL="894715" lvl="1" indent="-285750">
              <a:buFont typeface="Arial"/>
              <a:buChar char="•"/>
            </a:pPr>
            <a:r>
              <a:rPr lang="en-AU" b="1" dirty="0"/>
              <a:t>Life Changes:</a:t>
            </a:r>
            <a:r>
              <a:rPr lang="en-AU" dirty="0"/>
              <a:t> Helping students understand and manage changes they may experience.</a:t>
            </a:r>
          </a:p>
          <a:p>
            <a:pPr marL="894715" lvl="1" indent="-285750">
              <a:buFont typeface="Arial"/>
              <a:buChar char="•"/>
            </a:pPr>
            <a:r>
              <a:rPr lang="en-AU" b="1" dirty="0"/>
              <a:t>Hygiene and Self-Care:</a:t>
            </a:r>
            <a:r>
              <a:rPr lang="en-AU" dirty="0"/>
              <a:t> Encouraging good personal hygiene habits to promote health and wellbeing through self-care.</a:t>
            </a:r>
          </a:p>
          <a:p>
            <a:pPr marL="894715" lvl="1" indent="-285750">
              <a:buFont typeface="Arial"/>
              <a:buChar char="•"/>
            </a:pPr>
            <a:r>
              <a:rPr lang="en-AU" b="1" dirty="0"/>
              <a:t>Self-Management and Interpersonal Skills:</a:t>
            </a:r>
            <a:r>
              <a:rPr lang="en-AU" dirty="0"/>
              <a:t> Developing students’ ability to manage themselves and interact positively with others.</a:t>
            </a:r>
          </a:p>
          <a:p>
            <a:endParaRPr lang="en-AU" dirty="0"/>
          </a:p>
          <a:p>
            <a:r>
              <a:rPr lang="en-AU" dirty="0"/>
              <a:t>[CLICK] The physical education content has a clear structure to engage students actively and develop their skills progressively.</a:t>
            </a:r>
          </a:p>
          <a:p>
            <a:endParaRPr lang="en-AU" dirty="0"/>
          </a:p>
          <a:p>
            <a:r>
              <a:rPr lang="en-AU" dirty="0"/>
              <a:t>It includes:</a:t>
            </a:r>
          </a:p>
          <a:p>
            <a:pPr marL="894715" lvl="1" indent="-285750">
              <a:buFont typeface="Arial"/>
              <a:buChar char="•"/>
            </a:pPr>
            <a:r>
              <a:rPr lang="en-AU" b="1" dirty="0"/>
              <a:t>Fast Starts:</a:t>
            </a:r>
            <a:r>
              <a:rPr lang="en-AU" dirty="0"/>
              <a:t> Activities that quickly engage students and get them moving at the beginning of lessons.</a:t>
            </a:r>
          </a:p>
          <a:p>
            <a:pPr marL="894715" lvl="1" indent="-285750">
              <a:buFont typeface="Arial"/>
              <a:buChar char="•"/>
            </a:pPr>
            <a:r>
              <a:rPr lang="en-AU" b="1" dirty="0"/>
              <a:t>Fundamental Movement Combinations:</a:t>
            </a:r>
            <a:r>
              <a:rPr lang="en-AU" dirty="0"/>
              <a:t> Combining physical skills such as running, jumping, throwing, and catching in games and sport.</a:t>
            </a:r>
          </a:p>
          <a:p>
            <a:pPr marL="894715" lvl="1" indent="-285750">
              <a:buFont typeface="Arial"/>
              <a:buChar char="•"/>
            </a:pPr>
            <a:r>
              <a:rPr lang="en-AU" b="1" dirty="0"/>
              <a:t>Skills and Strategies in Different Types of Games:</a:t>
            </a:r>
            <a:r>
              <a:rPr lang="en-AU" dirty="0"/>
              <a:t> Teaching a variety of games, including traditional Aboriginal and Torres Strait Islander games to promote cultural awareness and inclusivity.</a:t>
            </a:r>
          </a:p>
          <a:p>
            <a:pPr marL="894715" lvl="1" indent="-285750">
              <a:buFont typeface="Arial"/>
              <a:buChar char="•"/>
            </a:pPr>
            <a:r>
              <a:rPr lang="en-AU" b="1" dirty="0"/>
              <a:t>Self-Management and Interpersonal Skills:</a:t>
            </a:r>
            <a:r>
              <a:rPr lang="en-AU" dirty="0"/>
              <a:t> Incorporating goal setting and teamwork to enhance personal growth and cooperation.</a:t>
            </a:r>
          </a:p>
          <a:p>
            <a:endParaRPr lang="en-AU" dirty="0"/>
          </a:p>
          <a:p>
            <a:r>
              <a:rPr lang="en-AU"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87</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52161403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AU" b="1" dirty="0"/>
              <a:t>88. Purpose: </a:t>
            </a:r>
            <a:r>
              <a:rPr lang="en-AU" dirty="0"/>
              <a:t>To convey favourite activities from the unit</a:t>
            </a:r>
            <a:endParaRPr lang="en-US" dirty="0">
              <a:solidFill>
                <a:srgbClr val="444444"/>
              </a:solidFill>
            </a:endParaRPr>
          </a:p>
          <a:p>
            <a:pPr>
              <a:defRPr/>
            </a:pPr>
            <a:endParaRPr lang="en-AU" dirty="0">
              <a:solidFill>
                <a:srgbClr val="444444"/>
              </a:solidFill>
            </a:endParaRPr>
          </a:p>
          <a:p>
            <a:pPr>
              <a:defRPr/>
            </a:pPr>
            <a:r>
              <a:rPr lang="en-AU" b="1" dirty="0"/>
              <a:t>Time:</a:t>
            </a:r>
            <a:r>
              <a:rPr lang="en-AU" b="0" dirty="0"/>
              <a:t> 30 </a:t>
            </a:r>
            <a:r>
              <a:rPr lang="en-AU" dirty="0"/>
              <a:t>seconds</a:t>
            </a:r>
            <a:endParaRPr lang="en-US" b="0" dirty="0">
              <a:solidFill>
                <a:srgbClr val="444444"/>
              </a:solidFill>
            </a:endParaRPr>
          </a:p>
          <a:p>
            <a:pPr>
              <a:defRPr/>
            </a:pPr>
            <a:endParaRPr lang="en-AU" dirty="0">
              <a:solidFill>
                <a:srgbClr val="444444"/>
              </a:solidFill>
            </a:endParaRPr>
          </a:p>
          <a:p>
            <a:pPr>
              <a:defRPr/>
            </a:pPr>
            <a:r>
              <a:rPr lang="en-AU" b="1" dirty="0"/>
              <a:t>Presenter notes:</a:t>
            </a:r>
            <a:endParaRPr lang="en-AU" dirty="0"/>
          </a:p>
          <a:p>
            <a:r>
              <a:rPr lang="en-AU" dirty="0"/>
              <a:t>Unit 1 is full of highlights and introduces new content.</a:t>
            </a:r>
          </a:p>
          <a:p>
            <a:endParaRPr lang="en-AU" dirty="0"/>
          </a:p>
          <a:p>
            <a:r>
              <a:rPr lang="en-AU" dirty="0"/>
              <a:t>In the PDH component, students:</a:t>
            </a:r>
          </a:p>
          <a:p>
            <a:endParaRPr lang="en-AU" dirty="0"/>
          </a:p>
          <a:p>
            <a:pPr marL="285750" indent="-285750">
              <a:buFont typeface="Arial"/>
              <a:buChar char="•"/>
            </a:pPr>
            <a:r>
              <a:rPr lang="en-AU" dirty="0"/>
              <a:t>are introduced to SMART goals which provides opportunity for students to set and track a goal over the course of the unit. </a:t>
            </a:r>
          </a:p>
          <a:p>
            <a:pPr marL="285750" indent="-285750">
              <a:buFont typeface="Arial"/>
              <a:buChar char="•"/>
            </a:pPr>
            <a:r>
              <a:rPr lang="en-AU" dirty="0"/>
              <a:t>introduced to a new key road safety message – Stop! Look! Listen! Think! and e-bike information.</a:t>
            </a:r>
          </a:p>
          <a:p>
            <a:pPr marL="285750" indent="-285750">
              <a:buFont typeface="Arial"/>
              <a:buChar char="•"/>
            </a:pPr>
            <a:r>
              <a:rPr lang="en-AU" dirty="0"/>
              <a:t>define and identify examples and impacts of cultural safety.</a:t>
            </a:r>
          </a:p>
          <a:p>
            <a:endParaRPr lang="en-AU" dirty="0"/>
          </a:p>
          <a:p>
            <a:r>
              <a:rPr lang="en-AU"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88</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72325510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80793-7095-582F-4B23-9C175626B4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3E429-D116-4EF2-FB4F-8E2C3EA5A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2008A-6874-E027-EC1A-04C6EB91AC35}"/>
              </a:ext>
            </a:extLst>
          </p:cNvPr>
          <p:cNvSpPr>
            <a:spLocks noGrp="1"/>
          </p:cNvSpPr>
          <p:nvPr>
            <p:ph type="body" idx="1"/>
          </p:nvPr>
        </p:nvSpPr>
        <p:spPr/>
        <p:txBody>
          <a:bodyPr/>
          <a:lstStyle/>
          <a:p>
            <a:pPr>
              <a:defRPr/>
            </a:pPr>
            <a:r>
              <a:rPr lang="en-AU" b="1" dirty="0"/>
              <a:t>89. Purpose: </a:t>
            </a:r>
            <a:r>
              <a:rPr lang="en-AU" dirty="0"/>
              <a:t>To convey favourite activities from the unit</a:t>
            </a:r>
            <a:endParaRPr lang="en-US" dirty="0">
              <a:solidFill>
                <a:srgbClr val="444444"/>
              </a:solidFill>
            </a:endParaRPr>
          </a:p>
          <a:p>
            <a:pPr>
              <a:defRPr/>
            </a:pPr>
            <a:endParaRPr lang="en-AU" dirty="0">
              <a:solidFill>
                <a:srgbClr val="444444"/>
              </a:solidFill>
            </a:endParaRPr>
          </a:p>
          <a:p>
            <a:pPr>
              <a:defRPr/>
            </a:pPr>
            <a:r>
              <a:rPr lang="en-AU" b="1" dirty="0"/>
              <a:t>Time: </a:t>
            </a:r>
            <a:r>
              <a:rPr lang="en-AU" dirty="0"/>
              <a:t>1 minute </a:t>
            </a:r>
            <a:endParaRPr lang="en-AU" dirty="0">
              <a:solidFill>
                <a:srgbClr val="000000"/>
              </a:solidFill>
            </a:endParaRPr>
          </a:p>
          <a:p>
            <a:pPr>
              <a:defRPr/>
            </a:pPr>
            <a:endParaRPr lang="en-AU" dirty="0">
              <a:solidFill>
                <a:srgbClr val="444444"/>
              </a:solidFill>
            </a:endParaRPr>
          </a:p>
          <a:p>
            <a:pPr>
              <a:defRPr/>
            </a:pPr>
            <a:r>
              <a:rPr lang="en-AU" b="1" dirty="0"/>
              <a:t>Presenter notes:</a:t>
            </a:r>
            <a:endParaRPr lang="en-AU" dirty="0"/>
          </a:p>
          <a:p>
            <a:r>
              <a:rPr lang="en-AU" dirty="0"/>
              <a:t>[CLICK] Unit 1 is full of highlights and introduces new content. </a:t>
            </a:r>
          </a:p>
          <a:p>
            <a:endParaRPr lang="en-AU" dirty="0"/>
          </a:p>
          <a:p>
            <a:r>
              <a:rPr lang="en-AU" dirty="0"/>
              <a:t>In the PE component, students:</a:t>
            </a:r>
          </a:p>
          <a:p>
            <a:endParaRPr lang="en-AU" dirty="0"/>
          </a:p>
          <a:p>
            <a:pPr marL="285750" indent="-285750">
              <a:buFont typeface="Arial"/>
              <a:buChar char="•"/>
            </a:pPr>
            <a:r>
              <a:rPr lang="en-AU" dirty="0"/>
              <a:t>continue to focus on SMART goals that they can set in PE.</a:t>
            </a:r>
          </a:p>
          <a:p>
            <a:pPr marL="285750" indent="-285750">
              <a:buFont typeface="Arial"/>
              <a:buChar char="•"/>
            </a:pPr>
            <a:r>
              <a:rPr lang="en-AU" dirty="0"/>
              <a:t>participate in Aboriginal and Torres Strait Islander games and identify the cultural connections.</a:t>
            </a:r>
          </a:p>
          <a:p>
            <a:pPr marL="285750" indent="-285750">
              <a:buFont typeface="Arial"/>
              <a:buChar char="•"/>
            </a:pPr>
            <a:r>
              <a:rPr lang="en-AU" dirty="0"/>
              <a:t>develop their skills by participating in a range of games and sport. </a:t>
            </a:r>
          </a:p>
          <a:p>
            <a:endParaRPr lang="en-AU" dirty="0"/>
          </a:p>
          <a:p>
            <a:r>
              <a:rPr lang="en-AU" b="1" dirty="0"/>
              <a:t>[NEXT SLIDE]</a:t>
            </a:r>
          </a:p>
        </p:txBody>
      </p:sp>
      <p:sp>
        <p:nvSpPr>
          <p:cNvPr id="4" name="Slide Number Placeholder 3">
            <a:extLst>
              <a:ext uri="{FF2B5EF4-FFF2-40B4-BE49-F238E27FC236}">
                <a16:creationId xmlns:a16="http://schemas.microsoft.com/office/drawing/2014/main" id="{52D59F31-763E-7A89-640C-3A171A0E2538}"/>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89</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79803915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90. Purpose: </a:t>
            </a:r>
            <a:r>
              <a:rPr lang="en-AU" dirty="0"/>
              <a:t>To provide a unit overview of PDHPE Stage 3 Unit 5.</a:t>
            </a:r>
            <a:endParaRPr lang="en-US" dirty="0">
              <a:solidFill>
                <a:srgbClr val="444444"/>
              </a:solidFill>
            </a:endParaRPr>
          </a:p>
          <a:p>
            <a:endParaRPr lang="en-AU" dirty="0">
              <a:solidFill>
                <a:srgbClr val="444444"/>
              </a:solidFill>
            </a:endParaRPr>
          </a:p>
          <a:p>
            <a:r>
              <a:rPr lang="en-AU" b="1" dirty="0"/>
              <a:t>Time: </a:t>
            </a:r>
            <a:r>
              <a:rPr lang="en-AU" dirty="0"/>
              <a:t>10 seconds </a:t>
            </a:r>
            <a:endParaRPr lang="en-US" dirty="0">
              <a:solidFill>
                <a:srgbClr val="444444"/>
              </a:solidFill>
            </a:endParaRPr>
          </a:p>
          <a:p>
            <a:endParaRPr lang="en-AU" dirty="0">
              <a:solidFill>
                <a:srgbClr val="444444"/>
              </a:solidFill>
            </a:endParaRPr>
          </a:p>
          <a:p>
            <a:r>
              <a:rPr lang="en-AU" b="1" dirty="0"/>
              <a:t>Presenter notes:</a:t>
            </a:r>
          </a:p>
          <a:p>
            <a:r>
              <a:rPr lang="en-AU" dirty="0"/>
              <a:t>Now we will explore Unit 5.</a:t>
            </a:r>
          </a:p>
          <a:p>
            <a:endParaRPr lang="en-AU" dirty="0"/>
          </a:p>
          <a:p>
            <a:r>
              <a:rPr lang="en-AU" b="1" dirty="0"/>
              <a:t>[NEXT SLIDE]</a:t>
            </a:r>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90</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08218631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B9F70-597B-CBF5-0BED-C7486FA6E0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034221-C060-479C-BEB1-C8EB73D207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2E74A4-EE0F-7963-F766-EC11A689A46A}"/>
              </a:ext>
            </a:extLst>
          </p:cNvPr>
          <p:cNvSpPr>
            <a:spLocks noGrp="1"/>
          </p:cNvSpPr>
          <p:nvPr>
            <p:ph type="body" idx="1"/>
          </p:nvPr>
        </p:nvSpPr>
        <p:spPr/>
        <p:txBody>
          <a:bodyPr/>
          <a:lstStyle/>
          <a:p>
            <a:r>
              <a:rPr lang="en-AU" b="1" dirty="0"/>
              <a:t>91. Purpose: </a:t>
            </a:r>
            <a:r>
              <a:rPr lang="en-AU" dirty="0"/>
              <a:t>To provide a unit overview of PDHPE Stage 3 Unit 5.</a:t>
            </a:r>
            <a:endParaRPr lang="en-US" dirty="0">
              <a:solidFill>
                <a:srgbClr val="444444"/>
              </a:solidFill>
            </a:endParaRPr>
          </a:p>
          <a:p>
            <a:endParaRPr lang="en-AU" dirty="0">
              <a:solidFill>
                <a:srgbClr val="444444"/>
              </a:solidFill>
            </a:endParaRPr>
          </a:p>
          <a:p>
            <a:r>
              <a:rPr lang="en-AU" b="1" dirty="0"/>
              <a:t>Time:</a:t>
            </a:r>
            <a:r>
              <a:rPr lang="en-AU" dirty="0"/>
              <a:t> 1 minute </a:t>
            </a:r>
            <a:endParaRPr lang="en-US" dirty="0">
              <a:solidFill>
                <a:srgbClr val="444444"/>
              </a:solidFill>
            </a:endParaRPr>
          </a:p>
          <a:p>
            <a:endParaRPr lang="en-AU" dirty="0">
              <a:solidFill>
                <a:srgbClr val="444444"/>
              </a:solidFill>
            </a:endParaRPr>
          </a:p>
          <a:p>
            <a:r>
              <a:rPr lang="en-AU" b="1" dirty="0"/>
              <a:t>Presenter notes:</a:t>
            </a:r>
          </a:p>
          <a:p>
            <a:r>
              <a:rPr lang="en-AU" dirty="0"/>
              <a:t>Within the PDH component, students delve into how relationships, identity, and wellbeing are influenced by personal strengths, cultural backgrounds, and respectful behaviours. They examine stereotypes, practise effective communication and decision-making skills, and learn to apply road safety strategies in real-life situations.</a:t>
            </a:r>
          </a:p>
          <a:p>
            <a:endParaRPr lang="en-AU" dirty="0"/>
          </a:p>
          <a:p>
            <a:r>
              <a:rPr lang="en-AU" dirty="0"/>
              <a:t>In the PE component, students enhance their movement skills, take on various team roles, and embrace inclusive practices in games and sports, including traditional Aboriginal and Torres Strait Islander activities.</a:t>
            </a:r>
          </a:p>
          <a:p>
            <a:endParaRPr lang="en-AU" dirty="0"/>
          </a:p>
          <a:p>
            <a:r>
              <a:rPr lang="en-AU" b="1" dirty="0"/>
              <a:t>[NEXT SLIDE]</a:t>
            </a:r>
          </a:p>
        </p:txBody>
      </p:sp>
      <p:sp>
        <p:nvSpPr>
          <p:cNvPr id="4" name="Slide Number Placeholder 3">
            <a:extLst>
              <a:ext uri="{FF2B5EF4-FFF2-40B4-BE49-F238E27FC236}">
                <a16:creationId xmlns:a16="http://schemas.microsoft.com/office/drawing/2014/main" id="{6157F5F8-F4B2-1BEC-56C4-578FA9D0606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91</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28129215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C5942-9457-ADF4-C270-46F043EA80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B4B9C4-3510-5B3B-9AA7-889DD2FDA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9BD2D-3818-2428-CD82-AD925AB73EF9}"/>
              </a:ext>
            </a:extLst>
          </p:cNvPr>
          <p:cNvSpPr>
            <a:spLocks noGrp="1"/>
          </p:cNvSpPr>
          <p:nvPr>
            <p:ph type="body" idx="1"/>
          </p:nvPr>
        </p:nvSpPr>
        <p:spPr/>
        <p:txBody>
          <a:bodyPr/>
          <a:lstStyle/>
          <a:p>
            <a:r>
              <a:rPr lang="en-AU" sz="1200" b="1" dirty="0">
                <a:solidFill>
                  <a:srgbClr val="22272B"/>
                </a:solidFill>
                <a:latin typeface="Public Sans" pitchFamily="2" charset="0"/>
              </a:rPr>
              <a:t>92. Purpose: </a:t>
            </a:r>
            <a:r>
              <a:rPr lang="en-AU" sz="1200" b="0" dirty="0">
                <a:solidFill>
                  <a:srgbClr val="22272B"/>
                </a:solidFill>
                <a:latin typeface="Public Sans" pitchFamily="2" charset="0"/>
              </a:rPr>
              <a:t>To outline the outcomes and content in the unit.</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Time: </a:t>
            </a:r>
            <a:r>
              <a:rPr lang="en-AU" sz="1200" b="0" dirty="0">
                <a:solidFill>
                  <a:srgbClr val="22272B"/>
                </a:solidFill>
                <a:latin typeface="Public Sans" pitchFamily="2" charset="0"/>
              </a:rPr>
              <a:t>1</a:t>
            </a:r>
            <a:r>
              <a:rPr lang="en-AU" sz="1200" dirty="0">
                <a:solidFill>
                  <a:srgbClr val="22272B"/>
                </a:solidFill>
                <a:latin typeface="Public Sans" pitchFamily="2" charset="0"/>
              </a:rPr>
              <a:t> minute</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Presenter notes:</a:t>
            </a:r>
          </a:p>
          <a:p>
            <a:pPr rtl="0"/>
            <a:r>
              <a:rPr lang="en-AU" sz="1200" b="0" i="0" kern="1200" dirty="0">
                <a:solidFill>
                  <a:schemeClr val="tx1"/>
                </a:solidFill>
                <a:effectLst/>
                <a:latin typeface="Public Sans" pitchFamily="2" charset="0"/>
                <a:ea typeface="+mn-ea"/>
                <a:cs typeface="+mn-cs"/>
              </a:rPr>
              <a:t>Unit 1 content is deliberately revisited in Unit 5. This repetition, guided by NESA’s whole school plan and research on learning, helps students deepen their understanding and apply what they’ve learned in new ways.</a:t>
            </a:r>
          </a:p>
          <a:p>
            <a:pPr rtl="0"/>
            <a:endParaRPr lang="en-AU" sz="1200" b="0" i="0" kern="1200" dirty="0">
              <a:solidFill>
                <a:schemeClr val="tx1"/>
              </a:solidFill>
              <a:effectLst/>
              <a:latin typeface="Public Sans" pitchFamily="2" charset="0"/>
              <a:ea typeface="+mn-ea"/>
              <a:cs typeface="+mn-cs"/>
            </a:endParaRPr>
          </a:p>
          <a:p>
            <a:r>
              <a:rPr lang="en-AU" sz="1200" b="0" i="0" kern="1200" dirty="0">
                <a:solidFill>
                  <a:schemeClr val="tx1"/>
                </a:solidFill>
                <a:effectLst/>
                <a:latin typeface="Public Sans" pitchFamily="2" charset="0"/>
                <a:ea typeface="+mn-ea"/>
                <a:cs typeface="+mn-cs"/>
              </a:rPr>
              <a:t>Along with reviewing earlier topics, Unit 5 also introduces new </a:t>
            </a:r>
            <a:r>
              <a:rPr lang="en-AU" sz="1200" b="0" dirty="0">
                <a:solidFill>
                  <a:srgbClr val="22272B"/>
                </a:solidFill>
                <a:latin typeface="Public Sans"/>
              </a:rPr>
              <a:t>content in the focus </a:t>
            </a:r>
            <a:r>
              <a:rPr lang="en-AU" sz="1200" dirty="0">
                <a:solidFill>
                  <a:srgbClr val="22272B"/>
                </a:solidFill>
                <a:latin typeface="Public Sans"/>
              </a:rPr>
              <a:t>area </a:t>
            </a:r>
            <a:r>
              <a:rPr lang="en-AU" sz="1200" b="0" dirty="0">
                <a:solidFill>
                  <a:srgbClr val="22272B"/>
                </a:solidFill>
                <a:latin typeface="Public Sans"/>
              </a:rPr>
              <a:t>‘Respectful relationships and safety</a:t>
            </a:r>
            <a:r>
              <a:rPr lang="en-AU" sz="1200" dirty="0">
                <a:solidFill>
                  <a:srgbClr val="22272B"/>
                </a:solidFill>
                <a:latin typeface="Public Sans"/>
              </a:rPr>
              <a:t>’.</a:t>
            </a:r>
            <a:endParaRPr lang="en-AU" sz="1200" b="0" dirty="0">
              <a:solidFill>
                <a:srgbClr val="22272B"/>
              </a:solidFill>
              <a:latin typeface="Public Sans"/>
            </a:endParaRPr>
          </a:p>
          <a:p>
            <a:endParaRPr lang="en-AU" sz="1200" dirty="0">
              <a:solidFill>
                <a:srgbClr val="22272B"/>
              </a:solidFill>
              <a:latin typeface="Public Sans"/>
            </a:endParaRPr>
          </a:p>
          <a:p>
            <a:pPr rtl="0"/>
            <a:r>
              <a:rPr lang="en-AU" sz="1200" b="0" dirty="0">
                <a:latin typeface="Public Sans" pitchFamily="2" charset="0"/>
              </a:rPr>
              <a:t>I will give you a moment to read these content groups and content points. </a:t>
            </a:r>
          </a:p>
          <a:p>
            <a:pPr rtl="0"/>
            <a:endParaRPr lang="en-AU" sz="1200" b="0" dirty="0">
              <a:latin typeface="Public Sans" pitchFamily="2" charset="0"/>
            </a:endParaRPr>
          </a:p>
          <a:p>
            <a:pPr rtl="0"/>
            <a:r>
              <a:rPr lang="en-AU" sz="1200" b="0" i="1" dirty="0">
                <a:latin typeface="Public Sans" pitchFamily="2" charset="0"/>
              </a:rPr>
              <a:t>Pause for 20 seconds </a:t>
            </a: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1" dirty="0">
                <a:solidFill>
                  <a:srgbClr val="22272B"/>
                </a:solidFill>
                <a:latin typeface="Public Sans" pitchFamily="2" charset="0"/>
              </a:rPr>
              <a:t>[NEXT SLIDE]</a:t>
            </a:r>
            <a:endParaRPr lang="en-AU" sz="1200" b="1" dirty="0">
              <a:latin typeface="Public Sans" pitchFamily="2" charset="0"/>
            </a:endParaRPr>
          </a:p>
          <a:p>
            <a:pPr marL="285750" indent="-285750">
              <a:buFont typeface="Arial" panose="020B0604020202020204" pitchFamily="34" charset="0"/>
              <a:buChar char="•"/>
              <a:defRPr/>
            </a:pPr>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latin typeface="Public Sans"/>
            </a:endParaRPr>
          </a:p>
        </p:txBody>
      </p:sp>
      <p:sp>
        <p:nvSpPr>
          <p:cNvPr id="4" name="Slide Number Placeholder 3">
            <a:extLst>
              <a:ext uri="{FF2B5EF4-FFF2-40B4-BE49-F238E27FC236}">
                <a16:creationId xmlns:a16="http://schemas.microsoft.com/office/drawing/2014/main" id="{0F6AD506-068C-ADE3-A4F0-35ECB8BE4F29}"/>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92</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59985676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C3054-1758-A40F-B338-27D85668FE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E99318-F1C4-7ACA-0660-ECE8C090B9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DD7642-2F13-FF3B-BCAC-222B835B8482}"/>
              </a:ext>
            </a:extLst>
          </p:cNvPr>
          <p:cNvSpPr>
            <a:spLocks noGrp="1"/>
          </p:cNvSpPr>
          <p:nvPr>
            <p:ph type="body" idx="1"/>
          </p:nvPr>
        </p:nvSpPr>
        <p:spPr/>
        <p:txBody>
          <a:bodyPr/>
          <a:lstStyle/>
          <a:p>
            <a:r>
              <a:rPr lang="en-AU" sz="1200" b="1" dirty="0">
                <a:solidFill>
                  <a:srgbClr val="22272B"/>
                </a:solidFill>
                <a:latin typeface="Public Sans" pitchFamily="2" charset="0"/>
              </a:rPr>
              <a:t>93. Purpose: </a:t>
            </a:r>
            <a:r>
              <a:rPr lang="en-AU" sz="1200" b="0" dirty="0">
                <a:solidFill>
                  <a:srgbClr val="22272B"/>
                </a:solidFill>
                <a:latin typeface="Public Sans" pitchFamily="2" charset="0"/>
              </a:rPr>
              <a:t>To outline the outcomes and content in the unit.</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Time: </a:t>
            </a:r>
            <a:r>
              <a:rPr lang="en-AU" sz="1200" b="0" dirty="0">
                <a:solidFill>
                  <a:srgbClr val="22272B"/>
                </a:solidFill>
                <a:latin typeface="Public Sans" pitchFamily="2" charset="0"/>
              </a:rPr>
              <a:t>1</a:t>
            </a:r>
            <a:r>
              <a:rPr lang="en-AU" sz="1200" dirty="0">
                <a:solidFill>
                  <a:srgbClr val="22272B"/>
                </a:solidFill>
                <a:latin typeface="Public Sans" pitchFamily="2" charset="0"/>
              </a:rPr>
              <a:t> minute</a:t>
            </a:r>
          </a:p>
          <a:p>
            <a:endParaRPr lang="en-AU" sz="1200" dirty="0">
              <a:solidFill>
                <a:srgbClr val="444444"/>
              </a:solidFill>
              <a:latin typeface="Public Sans" pitchFamily="2" charset="0"/>
            </a:endParaRPr>
          </a:p>
          <a:p>
            <a:r>
              <a:rPr lang="en-AU" sz="1200" b="1" dirty="0">
                <a:solidFill>
                  <a:srgbClr val="22272B"/>
                </a:solidFill>
                <a:latin typeface="Public Sans" pitchFamily="2" charset="0"/>
              </a:rPr>
              <a:t>Presenter notes:</a:t>
            </a: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b="0" dirty="0">
              <a:solidFill>
                <a:srgbClr val="22272B"/>
              </a:solidFill>
              <a:latin typeface="Public Sans"/>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0" dirty="0">
                <a:solidFill>
                  <a:srgbClr val="22272B"/>
                </a:solidFill>
                <a:latin typeface="Public Sans"/>
              </a:rPr>
              <a:t>Further content in unit 5 is the focus </a:t>
            </a:r>
            <a:r>
              <a:rPr lang="en-AU" sz="1200" dirty="0">
                <a:solidFill>
                  <a:srgbClr val="22272B"/>
                </a:solidFill>
                <a:latin typeface="Public Sans"/>
              </a:rPr>
              <a:t>area</a:t>
            </a:r>
            <a:r>
              <a:rPr lang="en-AU" sz="1200" b="0" dirty="0">
                <a:solidFill>
                  <a:srgbClr val="22272B"/>
                </a:solidFill>
                <a:latin typeface="Public Sans"/>
              </a:rPr>
              <a:t> ‘</a:t>
            </a:r>
            <a:r>
              <a:rPr lang="en-AU" sz="1200" dirty="0">
                <a:solidFill>
                  <a:srgbClr val="22272B"/>
                </a:solidFill>
                <a:latin typeface="Public Sans"/>
              </a:rPr>
              <a:t>Identity, health and wellbeing’.</a:t>
            </a:r>
            <a:endParaRPr lang="en-AU" sz="1200" dirty="0">
              <a:solidFill>
                <a:srgbClr val="22272B"/>
              </a:solidFill>
              <a:latin typeface="Public Sans" pitchFamily="2" charset="0"/>
            </a:endParaRPr>
          </a:p>
          <a:p>
            <a:endParaRPr lang="en-AU" sz="1200" dirty="0">
              <a:solidFill>
                <a:srgbClr val="22272B"/>
              </a:solidFill>
              <a:latin typeface="Public Sans"/>
            </a:endParaRPr>
          </a:p>
          <a:p>
            <a:pPr rtl="0"/>
            <a:r>
              <a:rPr lang="en-AU" sz="1200" b="0" dirty="0">
                <a:latin typeface="Public Sans" pitchFamily="2" charset="0"/>
              </a:rPr>
              <a:t>I will give you another moment to read the content group and content points.</a:t>
            </a:r>
          </a:p>
          <a:p>
            <a:pPr rtl="0"/>
            <a:endParaRPr lang="en-AU" sz="1200" b="0" dirty="0">
              <a:solidFill>
                <a:srgbClr val="22272B"/>
              </a:solidFill>
              <a:latin typeface="Public Sans" pitchFamily="2" charset="0"/>
            </a:endParaRPr>
          </a:p>
          <a:p>
            <a:pPr rtl="0"/>
            <a:r>
              <a:rPr lang="en-AU" sz="1200" b="0" i="1" dirty="0">
                <a:solidFill>
                  <a:srgbClr val="22272B"/>
                </a:solidFill>
                <a:latin typeface="Public Sans" pitchFamily="2" charset="0"/>
              </a:rPr>
              <a:t>Pause for 20 seconds</a:t>
            </a:r>
            <a:endParaRPr lang="en-AU" sz="1200" i="1" dirty="0">
              <a:solidFill>
                <a:srgbClr val="22272B"/>
              </a:solidFill>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r>
              <a:rPr lang="en-AU" sz="1200" b="1" dirty="0">
                <a:solidFill>
                  <a:srgbClr val="22272B"/>
                </a:solidFill>
                <a:latin typeface="Public Sans" pitchFamily="2" charset="0"/>
              </a:rPr>
              <a:t>[NEXT SLIDE]</a:t>
            </a:r>
            <a:endParaRPr lang="en-AU" sz="1200" b="1" dirty="0">
              <a:latin typeface="Public Sans" pitchFamily="2" charset="0"/>
            </a:endParaRPr>
          </a:p>
          <a:p>
            <a:pPr marL="285750" indent="-285750">
              <a:buFont typeface="Arial" panose="020B0604020202020204" pitchFamily="34" charset="0"/>
              <a:buChar char="•"/>
              <a:defRPr/>
            </a:pPr>
            <a:endParaRPr lang="en-AU" sz="1200" dirty="0">
              <a:latin typeface="Public Sans" pitchFamily="2" charset="0"/>
            </a:endParaRPr>
          </a:p>
          <a:p>
            <a:pPr marL="0" marR="0" lvl="0" indent="0" algn="l" defTabSz="1219170" rtl="0" eaLnBrk="1" fontAlgn="auto" latinLnBrk="0" hangingPunct="1">
              <a:lnSpc>
                <a:spcPct val="100000"/>
              </a:lnSpc>
              <a:spcBef>
                <a:spcPts val="0"/>
              </a:spcBef>
              <a:spcAft>
                <a:spcPts val="0"/>
              </a:spcAft>
              <a:buClrTx/>
              <a:buSzTx/>
              <a:buFont typeface="Public Sans"/>
              <a:buNone/>
              <a:tabLst/>
              <a:defRPr/>
            </a:pPr>
            <a:endParaRPr lang="en-AU" sz="1200" dirty="0">
              <a:solidFill>
                <a:srgbClr val="22272B"/>
              </a:solidFill>
              <a:latin typeface="Public Sans"/>
            </a:endParaRPr>
          </a:p>
        </p:txBody>
      </p:sp>
      <p:sp>
        <p:nvSpPr>
          <p:cNvPr id="4" name="Slide Number Placeholder 3">
            <a:extLst>
              <a:ext uri="{FF2B5EF4-FFF2-40B4-BE49-F238E27FC236}">
                <a16:creationId xmlns:a16="http://schemas.microsoft.com/office/drawing/2014/main" id="{5A64BD70-51DE-7C38-C66B-99952070FE0E}"/>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93</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44011343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66844-A9B9-7706-4C33-D4225E058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1A7A9C-7CEA-9AA5-605A-A97919376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2BD2AE-E781-3FCB-F40D-F9F81B3627FA}"/>
              </a:ext>
            </a:extLst>
          </p:cNvPr>
          <p:cNvSpPr>
            <a:spLocks noGrp="1"/>
          </p:cNvSpPr>
          <p:nvPr>
            <p:ph type="body" idx="1"/>
          </p:nvPr>
        </p:nvSpPr>
        <p:spPr/>
        <p:txBody>
          <a:bodyPr/>
          <a:lstStyle/>
          <a:p>
            <a:r>
              <a:rPr lang="en-AU" b="1" dirty="0">
                <a:latin typeface="Public Sans"/>
              </a:rPr>
              <a:t>94. Purpose: </a:t>
            </a:r>
            <a:r>
              <a:rPr lang="en-AU" dirty="0">
                <a:latin typeface="Public Sans"/>
              </a:rPr>
              <a:t>To provide an understanding of the key skills developed.</a:t>
            </a:r>
            <a:endParaRPr lang="en-US" dirty="0">
              <a:solidFill>
                <a:srgbClr val="444444"/>
              </a:solidFill>
              <a:latin typeface="Public Sans"/>
            </a:endParaRPr>
          </a:p>
          <a:p>
            <a:endParaRPr lang="en-AU" dirty="0">
              <a:solidFill>
                <a:srgbClr val="444444"/>
              </a:solidFill>
            </a:endParaRPr>
          </a:p>
          <a:p>
            <a:r>
              <a:rPr lang="en-AU" b="1" dirty="0">
                <a:latin typeface="Public Sans"/>
              </a:rPr>
              <a:t>Time: </a:t>
            </a:r>
            <a:r>
              <a:rPr lang="en-AU" dirty="0">
                <a:latin typeface="Public Sans"/>
              </a:rPr>
              <a:t>2 minutes </a:t>
            </a:r>
            <a:endParaRPr lang="en-AU" dirty="0">
              <a:solidFill>
                <a:srgbClr val="000000"/>
              </a:solidFill>
              <a:latin typeface="Public Sans"/>
            </a:endParaRPr>
          </a:p>
          <a:p>
            <a:endParaRPr lang="en-AU" dirty="0">
              <a:solidFill>
                <a:srgbClr val="444444"/>
              </a:solidFill>
            </a:endParaRPr>
          </a:p>
          <a:p>
            <a:r>
              <a:rPr lang="en-AU" b="1" dirty="0">
                <a:latin typeface="Public Sans"/>
              </a:rPr>
              <a:t>Presenter notes:</a:t>
            </a:r>
            <a:endParaRPr lang="en-AU" dirty="0">
              <a:solidFill>
                <a:srgbClr val="444444"/>
              </a:solidFill>
              <a:latin typeface="Public Sans"/>
            </a:endParaRPr>
          </a:p>
          <a:p>
            <a:r>
              <a:rPr lang="en-AU" dirty="0">
                <a:latin typeface="Public Sans"/>
              </a:rPr>
              <a:t>This unit focuses on essential personal development and health education content, as well as physical education skills.</a:t>
            </a:r>
            <a:endParaRPr lang="en-US" dirty="0">
              <a:solidFill>
                <a:srgbClr val="444444"/>
              </a:solidFill>
              <a:latin typeface="Public Sans"/>
            </a:endParaRPr>
          </a:p>
          <a:p>
            <a:endParaRPr lang="en-AU" dirty="0">
              <a:solidFill>
                <a:srgbClr val="444444"/>
              </a:solidFill>
            </a:endParaRPr>
          </a:p>
          <a:p>
            <a:r>
              <a:rPr lang="en-AU" dirty="0">
                <a:latin typeface="Public Sans"/>
              </a:rPr>
              <a:t>[CLICK] The PDH content is designed to reinforce important routines and expectations.</a:t>
            </a:r>
            <a:endParaRPr lang="en-AU" dirty="0">
              <a:solidFill>
                <a:srgbClr val="444444"/>
              </a:solidFill>
              <a:latin typeface="Public Sans"/>
            </a:endParaRPr>
          </a:p>
          <a:p>
            <a:endParaRPr lang="en-AU" dirty="0">
              <a:solidFill>
                <a:srgbClr val="444444"/>
              </a:solidFill>
            </a:endParaRPr>
          </a:p>
          <a:p>
            <a:r>
              <a:rPr lang="en-AU" dirty="0">
                <a:latin typeface="Public Sans"/>
              </a:rPr>
              <a:t>Key areas include:</a:t>
            </a:r>
            <a:endParaRPr lang="en-US" dirty="0">
              <a:solidFill>
                <a:srgbClr val="444444"/>
              </a:solidFill>
              <a:latin typeface="Public Sans"/>
            </a:endParaRPr>
          </a:p>
          <a:p>
            <a:pPr marL="894715" lvl="1" indent="-285750">
              <a:buFont typeface="public sans"/>
              <a:buChar char="•"/>
            </a:pPr>
            <a:r>
              <a:rPr lang="en-AU" b="1" dirty="0">
                <a:latin typeface="Public Sans"/>
              </a:rPr>
              <a:t>Identity and personal strengths:</a:t>
            </a:r>
            <a:r>
              <a:rPr lang="en-AU" dirty="0">
                <a:latin typeface="Public Sans"/>
              </a:rPr>
              <a:t> Exploring who and what promotes a positive identity and influences wellbeing.</a:t>
            </a:r>
            <a:endParaRPr lang="en-US" dirty="0">
              <a:solidFill>
                <a:srgbClr val="444444"/>
              </a:solidFill>
              <a:latin typeface="Public Sans"/>
            </a:endParaRPr>
          </a:p>
          <a:p>
            <a:pPr marL="894715" lvl="1" indent="-285750">
              <a:buFont typeface="public sans"/>
              <a:buChar char="•"/>
            </a:pPr>
            <a:r>
              <a:rPr lang="en-AU" b="1" dirty="0">
                <a:latin typeface="Public Sans"/>
              </a:rPr>
              <a:t>Managing relationships: </a:t>
            </a:r>
            <a:r>
              <a:rPr lang="en-AU" dirty="0">
                <a:latin typeface="Public Sans"/>
              </a:rPr>
              <a:t>Understanding the characteristics of a respectful relationship and practise strategies for communication.</a:t>
            </a:r>
          </a:p>
          <a:p>
            <a:pPr marL="894715" lvl="1" indent="-285750">
              <a:buFont typeface="public sans"/>
              <a:buChar char="•"/>
            </a:pPr>
            <a:r>
              <a:rPr lang="en-AU" b="1" dirty="0">
                <a:latin typeface="Public Sans"/>
              </a:rPr>
              <a:t>Life Changes:</a:t>
            </a:r>
            <a:r>
              <a:rPr lang="en-AU" dirty="0">
                <a:latin typeface="Public Sans"/>
              </a:rPr>
              <a:t> Helping students understand and manage changes they may experience.</a:t>
            </a:r>
            <a:endParaRPr lang="en-US" dirty="0">
              <a:solidFill>
                <a:srgbClr val="444444"/>
              </a:solidFill>
              <a:latin typeface="Public Sans"/>
            </a:endParaRPr>
          </a:p>
          <a:p>
            <a:pPr marL="894715" lvl="1" indent="-285750">
              <a:buFont typeface="public sans"/>
              <a:buChar char="•"/>
            </a:pPr>
            <a:r>
              <a:rPr lang="en-AU" b="1" dirty="0">
                <a:latin typeface="Public Sans"/>
              </a:rPr>
              <a:t>Road Safety:</a:t>
            </a:r>
            <a:r>
              <a:rPr lang="en-AU" dirty="0">
                <a:latin typeface="Public Sans"/>
              </a:rPr>
              <a:t> Teaching students to be aware and responsible passengers, pedestrians and wheel users.</a:t>
            </a:r>
          </a:p>
          <a:p>
            <a:endParaRPr lang="en-AU" dirty="0">
              <a:solidFill>
                <a:srgbClr val="444444"/>
              </a:solidFill>
            </a:endParaRPr>
          </a:p>
          <a:p>
            <a:r>
              <a:rPr lang="en-AU" dirty="0">
                <a:latin typeface="Public Sans"/>
              </a:rPr>
              <a:t>[CLICK] The physical education content has a clear structure to engage students actively and develop their skills progressively.</a:t>
            </a:r>
            <a:endParaRPr lang="en-US" dirty="0">
              <a:solidFill>
                <a:srgbClr val="444444"/>
              </a:solidFill>
              <a:latin typeface="Public Sans"/>
            </a:endParaRPr>
          </a:p>
          <a:p>
            <a:endParaRPr lang="en-AU" dirty="0">
              <a:solidFill>
                <a:srgbClr val="444444"/>
              </a:solidFill>
            </a:endParaRPr>
          </a:p>
          <a:p>
            <a:r>
              <a:rPr lang="en-AU" dirty="0">
                <a:latin typeface="Public Sans"/>
              </a:rPr>
              <a:t>It includes:</a:t>
            </a:r>
            <a:endParaRPr lang="en-US" dirty="0">
              <a:solidFill>
                <a:srgbClr val="444444"/>
              </a:solidFill>
              <a:latin typeface="Public Sans"/>
            </a:endParaRPr>
          </a:p>
          <a:p>
            <a:pPr marL="894715" lvl="1" indent="-285750">
              <a:buFont typeface="public sans"/>
              <a:buChar char="•"/>
            </a:pPr>
            <a:r>
              <a:rPr lang="en-AU" b="1" dirty="0">
                <a:latin typeface="Public Sans"/>
              </a:rPr>
              <a:t>Fast Starts:</a:t>
            </a:r>
            <a:r>
              <a:rPr lang="en-AU" dirty="0">
                <a:latin typeface="Public Sans"/>
              </a:rPr>
              <a:t> Activities that quickly engage students and get them moving at the beginning of lessons.</a:t>
            </a:r>
            <a:endParaRPr lang="en-US" dirty="0">
              <a:solidFill>
                <a:srgbClr val="444444"/>
              </a:solidFill>
              <a:latin typeface="Public Sans"/>
            </a:endParaRPr>
          </a:p>
          <a:p>
            <a:pPr marL="894715" lvl="1" indent="-285750">
              <a:buFont typeface="public sans"/>
              <a:buChar char="•"/>
            </a:pPr>
            <a:r>
              <a:rPr lang="en-AU" b="1" dirty="0">
                <a:latin typeface="Public Sans"/>
              </a:rPr>
              <a:t>Fundamental Movement Combinations:</a:t>
            </a:r>
            <a:r>
              <a:rPr lang="en-AU" dirty="0">
                <a:latin typeface="Public Sans"/>
              </a:rPr>
              <a:t> Combining physical skills such as running, jumping, throwing, and catching in games and sport.</a:t>
            </a:r>
            <a:endParaRPr lang="en-US" dirty="0">
              <a:solidFill>
                <a:srgbClr val="444444"/>
              </a:solidFill>
              <a:latin typeface="Public Sans"/>
            </a:endParaRPr>
          </a:p>
          <a:p>
            <a:pPr marL="894715" lvl="1" indent="-285750">
              <a:buFont typeface="public sans"/>
              <a:buChar char="•"/>
            </a:pPr>
            <a:r>
              <a:rPr lang="en-AU" b="1" dirty="0">
                <a:latin typeface="Public Sans"/>
              </a:rPr>
              <a:t>Skills and Strategies in Different Types of Games:</a:t>
            </a:r>
            <a:r>
              <a:rPr lang="en-AU" dirty="0">
                <a:latin typeface="Public Sans"/>
              </a:rPr>
              <a:t> Teaching a variety of games, including traditional Aboriginal and Torres Strait Islander games to promote cultural awareness and inclusivity.</a:t>
            </a:r>
            <a:endParaRPr lang="en-US" dirty="0">
              <a:solidFill>
                <a:srgbClr val="444444"/>
              </a:solidFill>
              <a:latin typeface="Public Sans"/>
            </a:endParaRPr>
          </a:p>
          <a:p>
            <a:pPr marL="894715" lvl="1" indent="-285750">
              <a:buFont typeface="public sans"/>
              <a:buChar char="•"/>
            </a:pPr>
            <a:r>
              <a:rPr lang="en-AU" b="1" dirty="0">
                <a:latin typeface="Public Sans"/>
              </a:rPr>
              <a:t>Self-Management and Interpersonal Skills:</a:t>
            </a:r>
            <a:r>
              <a:rPr lang="en-AU" dirty="0">
                <a:latin typeface="Public Sans"/>
              </a:rPr>
              <a:t> Incorporating goal setting and interpersonal skills to make decisions to support themselves and others.</a:t>
            </a:r>
            <a:endParaRPr lang="en-US" dirty="0">
              <a:solidFill>
                <a:srgbClr val="444444"/>
              </a:solidFill>
              <a:latin typeface="Public Sans"/>
            </a:endParaRPr>
          </a:p>
          <a:p>
            <a:endParaRPr lang="en-AU" dirty="0">
              <a:solidFill>
                <a:srgbClr val="444444"/>
              </a:solidFill>
            </a:endParaRPr>
          </a:p>
          <a:p>
            <a:r>
              <a:rPr lang="en-AU" b="1" dirty="0">
                <a:latin typeface="Public Sans"/>
              </a:rPr>
              <a:t>[NEXT SLIDE]</a:t>
            </a:r>
          </a:p>
        </p:txBody>
      </p:sp>
      <p:sp>
        <p:nvSpPr>
          <p:cNvPr id="4" name="Slide Number Placeholder 3">
            <a:extLst>
              <a:ext uri="{FF2B5EF4-FFF2-40B4-BE49-F238E27FC236}">
                <a16:creationId xmlns:a16="http://schemas.microsoft.com/office/drawing/2014/main" id="{6ED59D53-E045-927D-98CB-209C5216622D}"/>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94</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46703216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E5CEE-516E-D75B-B159-29317BF2F4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A6CE6B-1BCF-58F1-814F-8D6A22F0A9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931C28-754A-7255-5684-E601410A0027}"/>
              </a:ext>
            </a:extLst>
          </p:cNvPr>
          <p:cNvSpPr>
            <a:spLocks noGrp="1"/>
          </p:cNvSpPr>
          <p:nvPr>
            <p:ph type="body" idx="1"/>
          </p:nvPr>
        </p:nvSpPr>
        <p:spPr/>
        <p:txBody>
          <a:bodyPr/>
          <a:lstStyle/>
          <a:p>
            <a:pPr>
              <a:defRPr/>
            </a:pPr>
            <a:r>
              <a:rPr lang="en-AU" b="1" dirty="0"/>
              <a:t>95. Purpose: </a:t>
            </a:r>
            <a:r>
              <a:rPr lang="en-AU" dirty="0"/>
              <a:t>To convey favourite activities from the unit.</a:t>
            </a:r>
            <a:endParaRPr lang="en-US" dirty="0">
              <a:solidFill>
                <a:srgbClr val="444444"/>
              </a:solidFill>
            </a:endParaRPr>
          </a:p>
          <a:p>
            <a:pPr>
              <a:defRPr/>
            </a:pPr>
            <a:endParaRPr lang="en-AU" dirty="0">
              <a:solidFill>
                <a:srgbClr val="444444"/>
              </a:solidFill>
            </a:endParaRPr>
          </a:p>
          <a:p>
            <a:pPr>
              <a:defRPr/>
            </a:pPr>
            <a:r>
              <a:rPr lang="en-AU" b="1" dirty="0"/>
              <a:t>Time: </a:t>
            </a:r>
            <a:r>
              <a:rPr lang="en-AU" dirty="0"/>
              <a:t>1 minute </a:t>
            </a:r>
            <a:endParaRPr lang="en-US" dirty="0">
              <a:solidFill>
                <a:srgbClr val="444444"/>
              </a:solidFill>
            </a:endParaRPr>
          </a:p>
          <a:p>
            <a:pPr>
              <a:defRPr/>
            </a:pPr>
            <a:endParaRPr lang="en-AU" dirty="0">
              <a:solidFill>
                <a:srgbClr val="444444"/>
              </a:solidFill>
            </a:endParaRPr>
          </a:p>
          <a:p>
            <a:pPr>
              <a:defRPr/>
            </a:pPr>
            <a:r>
              <a:rPr lang="en-AU" b="1" dirty="0"/>
              <a:t>Presenter notes:</a:t>
            </a:r>
            <a:endParaRPr lang="en-AU" dirty="0"/>
          </a:p>
          <a:p>
            <a:r>
              <a:rPr lang="en-AU" dirty="0"/>
              <a:t>Unit 5 has repeated content however this units has a focus on students as individuals.</a:t>
            </a:r>
          </a:p>
          <a:p>
            <a:endParaRPr lang="en-AU" dirty="0"/>
          </a:p>
          <a:p>
            <a:r>
              <a:rPr lang="en-AU" dirty="0"/>
              <a:t>In the PDH component, students:</a:t>
            </a:r>
          </a:p>
          <a:p>
            <a:endParaRPr lang="en-AU" dirty="0"/>
          </a:p>
          <a:p>
            <a:pPr marL="285750" indent="-285750">
              <a:buFont typeface="Arial"/>
              <a:buChar char="•"/>
            </a:pPr>
            <a:r>
              <a:rPr lang="en-AU" dirty="0"/>
              <a:t>identify their personal strengths and identity and consider who and what influences them, and</a:t>
            </a:r>
          </a:p>
          <a:p>
            <a:pPr marL="285750" indent="-285750">
              <a:buFont typeface="Arial"/>
              <a:buChar char="•"/>
            </a:pPr>
            <a:r>
              <a:rPr lang="en-AU" dirty="0"/>
              <a:t>have an understanding of cultural identity and the importance of celebrating and commemorating culture.</a:t>
            </a:r>
          </a:p>
          <a:p>
            <a:pPr marL="285750" indent="-285750">
              <a:buFont typeface="Arial"/>
              <a:buChar char="•"/>
            </a:pPr>
            <a:endParaRPr lang="en-AU" dirty="0"/>
          </a:p>
          <a:p>
            <a:r>
              <a:rPr lang="en-AU" dirty="0"/>
              <a:t>These lessons allow students to focus on themselves as individuals in society and respect the individuality of their peers.</a:t>
            </a:r>
          </a:p>
          <a:p>
            <a:endParaRPr lang="en-AU" dirty="0"/>
          </a:p>
          <a:p>
            <a:r>
              <a:rPr lang="en-AU" b="1" dirty="0"/>
              <a:t>[NEXT SLIDE]</a:t>
            </a:r>
          </a:p>
        </p:txBody>
      </p:sp>
      <p:sp>
        <p:nvSpPr>
          <p:cNvPr id="4" name="Slide Number Placeholder 3">
            <a:extLst>
              <a:ext uri="{FF2B5EF4-FFF2-40B4-BE49-F238E27FC236}">
                <a16:creationId xmlns:a16="http://schemas.microsoft.com/office/drawing/2014/main" id="{6F3664C5-F876-B4D4-53D9-DC2F94DDD435}"/>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95</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64709825"/>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CFBFD-6CA0-AEA3-8677-0F8881DB92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9C016-2C23-06E0-A507-A52F061CC9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84D488-9D6A-1ED8-F084-855866B0FD9E}"/>
              </a:ext>
            </a:extLst>
          </p:cNvPr>
          <p:cNvSpPr>
            <a:spLocks noGrp="1"/>
          </p:cNvSpPr>
          <p:nvPr>
            <p:ph type="body" idx="1"/>
          </p:nvPr>
        </p:nvSpPr>
        <p:spPr/>
        <p:txBody>
          <a:bodyPr/>
          <a:lstStyle/>
          <a:p>
            <a:pPr>
              <a:defRPr/>
            </a:pPr>
            <a:r>
              <a:rPr lang="en-AU" b="1" dirty="0"/>
              <a:t>96. Purpose: </a:t>
            </a:r>
            <a:r>
              <a:rPr lang="en-AU" dirty="0"/>
              <a:t>To convey favourite activities from the unit</a:t>
            </a:r>
            <a:endParaRPr lang="en-US" dirty="0">
              <a:solidFill>
                <a:srgbClr val="444444"/>
              </a:solidFill>
            </a:endParaRPr>
          </a:p>
          <a:p>
            <a:pPr>
              <a:defRPr/>
            </a:pPr>
            <a:endParaRPr lang="en-AU" dirty="0">
              <a:solidFill>
                <a:srgbClr val="444444"/>
              </a:solidFill>
            </a:endParaRPr>
          </a:p>
          <a:p>
            <a:pPr>
              <a:defRPr/>
            </a:pPr>
            <a:r>
              <a:rPr lang="en-AU" b="1" dirty="0"/>
              <a:t>Time: </a:t>
            </a:r>
            <a:r>
              <a:rPr lang="en-AU" dirty="0"/>
              <a:t>1 minute </a:t>
            </a:r>
            <a:endParaRPr lang="en-US" b="0" dirty="0">
              <a:solidFill>
                <a:srgbClr val="444444"/>
              </a:solidFill>
            </a:endParaRPr>
          </a:p>
          <a:p>
            <a:pPr>
              <a:defRPr/>
            </a:pPr>
            <a:endParaRPr lang="en-AU" dirty="0">
              <a:solidFill>
                <a:srgbClr val="444444"/>
              </a:solidFill>
            </a:endParaRPr>
          </a:p>
          <a:p>
            <a:pPr>
              <a:defRPr/>
            </a:pPr>
            <a:r>
              <a:rPr lang="en-AU" b="1" dirty="0"/>
              <a:t>Presenter notes:</a:t>
            </a:r>
            <a:endParaRPr lang="en-AU" dirty="0"/>
          </a:p>
          <a:p>
            <a:r>
              <a:rPr lang="en-AU" dirty="0"/>
              <a:t>Unit 5 includes repeated content form Stage 3 Unit 1 and enables students to progress with their learning.</a:t>
            </a:r>
          </a:p>
          <a:p>
            <a:endParaRPr lang="en-AU" dirty="0"/>
          </a:p>
          <a:p>
            <a:r>
              <a:rPr lang="en-AU" dirty="0"/>
              <a:t>In the PE component, students:</a:t>
            </a:r>
          </a:p>
          <a:p>
            <a:endParaRPr lang="en-AU" dirty="0"/>
          </a:p>
          <a:p>
            <a:pPr marL="285750" indent="-285750">
              <a:buFont typeface="Arial"/>
              <a:buChar char="•"/>
            </a:pPr>
            <a:r>
              <a:rPr lang="en-AU" dirty="0"/>
              <a:t>continue to focus on SMART goals that they can set in PE.</a:t>
            </a:r>
          </a:p>
          <a:p>
            <a:pPr marL="285750" indent="-285750">
              <a:buFont typeface="Arial"/>
              <a:buChar char="•"/>
            </a:pPr>
            <a:r>
              <a:rPr lang="en-AU" dirty="0"/>
              <a:t>refine their skills and strategies in a number of games across the unit. Each week that focus is on a type game or sport, such as, target, net and court, striking and fielding and territory games or sport.</a:t>
            </a:r>
          </a:p>
          <a:p>
            <a:pPr marL="285750" indent="-285750">
              <a:buFont typeface="Arial"/>
              <a:buChar char="•"/>
            </a:pPr>
            <a:r>
              <a:rPr lang="en-AU" dirty="0"/>
              <a:t>demonstrate effective communication to promote inclusion while also understanding the importance of respectfully winning, losing and accepting decisions and the impact this has on interactions with others.</a:t>
            </a:r>
          </a:p>
          <a:p>
            <a:endParaRPr lang="en-AU" dirty="0"/>
          </a:p>
          <a:p>
            <a:r>
              <a:rPr lang="en-AU" b="1" dirty="0"/>
              <a:t>[NEXT SLIDE]</a:t>
            </a:r>
          </a:p>
        </p:txBody>
      </p:sp>
      <p:sp>
        <p:nvSpPr>
          <p:cNvPr id="4" name="Slide Number Placeholder 3">
            <a:extLst>
              <a:ext uri="{FF2B5EF4-FFF2-40B4-BE49-F238E27FC236}">
                <a16:creationId xmlns:a16="http://schemas.microsoft.com/office/drawing/2014/main" id="{B908CEC8-2AB6-A694-792D-0ED122408BD8}"/>
              </a:ext>
            </a:extLst>
          </p:cNvPr>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96</a:t>
            </a:fld>
            <a:endParaRPr kumimoji="0" lang="en-AU"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67449200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00586-183C-9036-154B-92C96BE0A8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4ED193-514C-CA17-2C27-3CEE9A87B1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81D09D-3416-3030-AD1C-792E6369A39D}"/>
              </a:ext>
            </a:extLst>
          </p:cNvPr>
          <p:cNvSpPr>
            <a:spLocks noGrp="1"/>
          </p:cNvSpPr>
          <p:nvPr>
            <p:ph type="body" idx="1"/>
          </p:nvPr>
        </p:nvSpPr>
        <p:spPr/>
        <p:txBody>
          <a:bodyPr/>
          <a:lstStyle/>
          <a:p>
            <a:r>
              <a:rPr lang="en-AU" b="1" dirty="0"/>
              <a:t>97. Purpose: </a:t>
            </a:r>
            <a:r>
              <a:rPr lang="en-AU" dirty="0"/>
              <a:t>To reflect on the units presented and take notes. </a:t>
            </a:r>
          </a:p>
          <a:p>
            <a:endParaRPr lang="en-AU" dirty="0"/>
          </a:p>
          <a:p>
            <a:r>
              <a:rPr lang="en-AU" b="1" dirty="0"/>
              <a:t>Time: </a:t>
            </a:r>
            <a:r>
              <a:rPr lang="en-AU" dirty="0"/>
              <a:t>5 minutes</a:t>
            </a:r>
          </a:p>
          <a:p>
            <a:endParaRPr lang="en-AU" dirty="0"/>
          </a:p>
          <a:p>
            <a:r>
              <a:rPr lang="en-AU" b="1" dirty="0"/>
              <a:t>Presenter notes: </a:t>
            </a:r>
          </a:p>
          <a:p>
            <a:r>
              <a:rPr lang="en-AU" b="0" dirty="0"/>
              <a:t>We would  again like to give you some time now to reflect on what you have seen, make some notes and start to think about what this could look like in your school context. </a:t>
            </a:r>
          </a:p>
          <a:p>
            <a:endParaRPr lang="en-AU" b="0" dirty="0"/>
          </a:p>
          <a:p>
            <a:r>
              <a:rPr lang="en-AU" b="0" dirty="0"/>
              <a:t>Return to your participant workbook reflection section.</a:t>
            </a:r>
            <a:endParaRPr lang="en-AU" b="1" dirty="0"/>
          </a:p>
          <a:p>
            <a:endParaRPr lang="en-AU" dirty="0"/>
          </a:p>
          <a:p>
            <a:r>
              <a:rPr lang="en-AU" dirty="0"/>
              <a:t>You will again have 5 minutes to add some notes.</a:t>
            </a:r>
          </a:p>
          <a:p>
            <a:endParaRPr lang="en-AU" dirty="0"/>
          </a:p>
          <a:p>
            <a:r>
              <a:rPr lang="en-AU" b="0" i="1" dirty="0"/>
              <a:t>After 5 minutes</a:t>
            </a:r>
          </a:p>
          <a:p>
            <a:endParaRPr lang="en-AU" dirty="0"/>
          </a:p>
          <a:p>
            <a:r>
              <a:rPr lang="en-AU" dirty="0"/>
              <a:t>Let’s continue.</a:t>
            </a:r>
          </a:p>
          <a:p>
            <a:endParaRPr lang="en-AU" dirty="0"/>
          </a:p>
          <a:p>
            <a:r>
              <a:rPr lang="en-AU" b="1" dirty="0"/>
              <a:t>[NEXT SLIDE]</a:t>
            </a:r>
          </a:p>
          <a:p>
            <a:endParaRPr lang="en-AU" dirty="0"/>
          </a:p>
        </p:txBody>
      </p:sp>
      <p:sp>
        <p:nvSpPr>
          <p:cNvPr id="4" name="Slide Number Placeholder 3">
            <a:extLst>
              <a:ext uri="{FF2B5EF4-FFF2-40B4-BE49-F238E27FC236}">
                <a16:creationId xmlns:a16="http://schemas.microsoft.com/office/drawing/2014/main" id="{EC8BC425-2BA9-0703-112D-38C3D915E681}"/>
              </a:ext>
            </a:extLst>
          </p:cNvPr>
          <p:cNvSpPr>
            <a:spLocks noGrp="1"/>
          </p:cNvSpPr>
          <p:nvPr>
            <p:ph type="sldNum" sz="quarter" idx="5"/>
          </p:nvPr>
        </p:nvSpPr>
        <p:spPr/>
        <p:txBody>
          <a:bodyPr/>
          <a:lstStyle/>
          <a:p>
            <a:fld id="{B07158C4-A119-4B78-9DE8-A50001BC31DC}" type="slidenum">
              <a:rPr lang="en-AU" smtClean="0"/>
              <a:pPr/>
              <a:t>97</a:t>
            </a:fld>
            <a:endParaRPr lang="en-AU"/>
          </a:p>
        </p:txBody>
      </p:sp>
    </p:spTree>
    <p:extLst>
      <p:ext uri="{BB962C8B-B14F-4D97-AF65-F5344CB8AC3E}">
        <p14:creationId xmlns:p14="http://schemas.microsoft.com/office/powerpoint/2010/main" val="4109674834"/>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92B8D-9901-AE8E-B22E-2312ABC748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1598F1-403D-D919-E6EE-34B755B54F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3A4153-0487-F728-02F3-8E5E300FA06F}"/>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98. Purpose: </a:t>
            </a:r>
            <a:r>
              <a:rPr lang="en-AU" sz="1200" b="0" dirty="0"/>
              <a:t>To e</a:t>
            </a:r>
            <a:r>
              <a:rPr lang="en-AU" sz="1200" b="0" kern="1200" dirty="0">
                <a:solidFill>
                  <a:schemeClr val="tx1"/>
                </a:solidFill>
                <a:effectLst/>
                <a:ea typeface="+mn-ea"/>
                <a:cs typeface="+mn-cs"/>
              </a:rPr>
              <a:t>xplain </a:t>
            </a:r>
            <a:r>
              <a:rPr lang="en-AU" sz="1200" kern="1200" dirty="0">
                <a:solidFill>
                  <a:schemeClr val="tx1"/>
                </a:solidFill>
                <a:effectLst/>
                <a:ea typeface="+mn-ea"/>
                <a:cs typeface="+mn-cs"/>
              </a:rPr>
              <a:t>that there have been some content changes across all CHPS syllabuses and conduct a gap analysis to identify how to support teachers' awareness of these gaps. </a:t>
            </a:r>
          </a:p>
          <a:p>
            <a:endParaRPr lang="en-AU" sz="1200" b="1" dirty="0"/>
          </a:p>
          <a:p>
            <a:r>
              <a:rPr lang="en-AU" sz="1200" b="1" dirty="0"/>
              <a:t>Time: </a:t>
            </a:r>
            <a:r>
              <a:rPr lang="en-AU" sz="1200" b="0" dirty="0"/>
              <a:t>30 seconds </a:t>
            </a:r>
            <a:endParaRPr lang="en-AU" sz="1200" b="1" dirty="0"/>
          </a:p>
          <a:p>
            <a:endParaRPr lang="en-AU" sz="1200" b="1" dirty="0"/>
          </a:p>
          <a:p>
            <a:r>
              <a:rPr lang="en-AU" sz="1200" b="1" dirty="0"/>
              <a:t>Presenter notes: </a:t>
            </a:r>
          </a:p>
          <a:p>
            <a:pPr lvl="0"/>
            <a:r>
              <a:rPr lang="en-AU" sz="1200" kern="1200" dirty="0">
                <a:solidFill>
                  <a:schemeClr val="tx1"/>
                </a:solidFill>
                <a:effectLst/>
                <a:ea typeface="+mn-ea"/>
                <a:cs typeface="+mn-cs"/>
              </a:rPr>
              <a:t>It is important to consider the content changes across the new CHPS syllabuses.</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We will also introduce the Gap Analysis tool, which supports schools in identifying differences in content, timing, and potential gaps in student knowledge.</a:t>
            </a:r>
          </a:p>
          <a:p>
            <a:endParaRPr lang="en-AU" sz="1200" kern="1200" dirty="0">
              <a:solidFill>
                <a:schemeClr val="tx1"/>
              </a:solidFill>
              <a:effectLst/>
              <a:ea typeface="+mn-ea"/>
              <a:cs typeface="+mn-cs"/>
            </a:endParaRPr>
          </a:p>
          <a:p>
            <a:r>
              <a:rPr lang="en-AU" sz="1200" kern="1200" dirty="0">
                <a:solidFill>
                  <a:schemeClr val="tx1"/>
                </a:solidFill>
                <a:effectLst/>
                <a:ea typeface="+mn-ea"/>
                <a:cs typeface="+mn-cs"/>
              </a:rPr>
              <a:t>You’ll see how this tool can guide future planning and discussions in your teams</a:t>
            </a:r>
          </a:p>
          <a:p>
            <a:endParaRPr lang="en-AU" sz="1200" b="1" kern="1200" dirty="0">
              <a:solidFill>
                <a:schemeClr val="tx1"/>
              </a:solidFill>
              <a:effectLst/>
              <a:ea typeface="+mn-ea"/>
              <a:cs typeface="+mn-cs"/>
            </a:endParaRPr>
          </a:p>
          <a:p>
            <a:r>
              <a:rPr lang="en-AU" sz="1200" b="1" kern="1200" dirty="0">
                <a:solidFill>
                  <a:schemeClr val="tx1"/>
                </a:solidFill>
                <a:effectLst/>
                <a:ea typeface="+mn-ea"/>
                <a:cs typeface="+mn-cs"/>
              </a:rPr>
              <a:t>[NEXT SLIDE]</a:t>
            </a:r>
            <a:endParaRPr lang="en-AU" sz="1200" b="1" dirty="0"/>
          </a:p>
        </p:txBody>
      </p:sp>
      <p:sp>
        <p:nvSpPr>
          <p:cNvPr id="4" name="Slide Number Placeholder 3">
            <a:extLst>
              <a:ext uri="{FF2B5EF4-FFF2-40B4-BE49-F238E27FC236}">
                <a16:creationId xmlns:a16="http://schemas.microsoft.com/office/drawing/2014/main" id="{FC9C36AC-4570-4705-D77D-566B6AD2B39B}"/>
              </a:ext>
            </a:extLst>
          </p:cNvPr>
          <p:cNvSpPr>
            <a:spLocks noGrp="1"/>
          </p:cNvSpPr>
          <p:nvPr>
            <p:ph type="sldNum" sz="quarter" idx="5"/>
          </p:nvPr>
        </p:nvSpPr>
        <p:spPr/>
        <p:txBody>
          <a:bodyPr/>
          <a:lstStyle/>
          <a:p>
            <a:fld id="{B07158C4-A119-4B78-9DE8-A50001BC31DC}" type="slidenum">
              <a:rPr lang="en-AU" smtClean="0"/>
              <a:pPr/>
              <a:t>98</a:t>
            </a:fld>
            <a:endParaRPr lang="en-AU"/>
          </a:p>
        </p:txBody>
      </p:sp>
    </p:spTree>
    <p:extLst>
      <p:ext uri="{BB962C8B-B14F-4D97-AF65-F5344CB8AC3E}">
        <p14:creationId xmlns:p14="http://schemas.microsoft.com/office/powerpoint/2010/main" val="3713551640"/>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99. Purpose: </a:t>
            </a:r>
            <a:r>
              <a:rPr lang="en-AU" sz="1200" b="0" dirty="0"/>
              <a:t>To explain why the changes to the CHPS syllabus matters to identifying the gaps in the sequence of learning. </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r>
              <a:rPr lang="en-AU" sz="1200" b="1" dirty="0"/>
              <a:t>Time: </a:t>
            </a:r>
            <a:r>
              <a:rPr lang="en-AU" sz="1200" b="0" dirty="0"/>
              <a:t>1 minute</a:t>
            </a:r>
          </a:p>
          <a:p>
            <a:endParaRPr lang="en-AU" sz="1200" b="1" dirty="0"/>
          </a:p>
          <a:p>
            <a:r>
              <a:rPr lang="en-AU" sz="1200" b="1" dirty="0"/>
              <a:t>Presenter notes: </a:t>
            </a:r>
            <a:endParaRPr lang="en-AU" sz="1200" b="0" dirty="0"/>
          </a:p>
          <a:p>
            <a:pPr lvl="0"/>
            <a:r>
              <a:rPr lang="en-AU" sz="1200" kern="1200" dirty="0">
                <a:solidFill>
                  <a:schemeClr val="tx1"/>
                </a:solidFill>
                <a:effectLst/>
                <a:ea typeface="+mn-ea"/>
                <a:cs typeface="+mn-cs"/>
              </a:rPr>
              <a:t>The CHPS syllabuses have been updated to better reflect current knowledge, skills, and priorities. The new syllabuses focus on what is essential to know and do for success in education and life.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These changes are designed to create a more streamlined, relevant, and future-focused curriculum. By understanding and engaging with these updates, we can:</a:t>
            </a:r>
          </a:p>
          <a:p>
            <a:pPr lvl="0"/>
            <a:endParaRPr lang="en-AU" sz="1200" kern="1200" dirty="0">
              <a:solidFill>
                <a:schemeClr val="tx1"/>
              </a:solidFill>
              <a:effectLst/>
              <a:ea typeface="+mn-ea"/>
              <a:cs typeface="+mn-cs"/>
            </a:endParaRPr>
          </a:p>
          <a:p>
            <a:pPr marL="285750" lvl="0" indent="-285750">
              <a:buFontTx/>
              <a:buChar char="-"/>
            </a:pPr>
            <a:r>
              <a:rPr lang="en-AU" sz="1200" kern="1200" dirty="0">
                <a:solidFill>
                  <a:schemeClr val="tx1"/>
                </a:solidFill>
                <a:effectLst/>
                <a:ea typeface="+mn-ea"/>
                <a:cs typeface="+mn-cs"/>
              </a:rPr>
              <a:t>adapt and refine teaching programs to reflect current priorities</a:t>
            </a:r>
          </a:p>
          <a:p>
            <a:pPr marL="285750" lvl="0" indent="-285750">
              <a:buFontTx/>
              <a:buChar char="-"/>
            </a:pPr>
            <a:r>
              <a:rPr lang="en-AU" sz="1200" kern="1200" dirty="0">
                <a:solidFill>
                  <a:schemeClr val="tx1"/>
                </a:solidFill>
                <a:effectLst/>
                <a:ea typeface="+mn-ea"/>
                <a:cs typeface="+mn-cs"/>
              </a:rPr>
              <a:t>plan strategically for resourcing across the school</a:t>
            </a:r>
          </a:p>
          <a:p>
            <a:pPr marL="285750" lvl="0" indent="-285750">
              <a:buFontTx/>
              <a:buChar char="-"/>
            </a:pPr>
            <a:r>
              <a:rPr lang="en-AU" sz="1200" kern="1200" dirty="0">
                <a:solidFill>
                  <a:schemeClr val="tx1"/>
                </a:solidFill>
                <a:effectLst/>
                <a:ea typeface="+mn-ea"/>
                <a:cs typeface="+mn-cs"/>
              </a:rPr>
              <a:t>engage in targeted professional learning to build teacher confidence </a:t>
            </a:r>
          </a:p>
          <a:p>
            <a:pPr marL="285750" lvl="0" indent="-285750">
              <a:buFontTx/>
              <a:buChar char="-"/>
            </a:pPr>
            <a:r>
              <a:rPr lang="en-AU" sz="1200" kern="1200" dirty="0">
                <a:solidFill>
                  <a:schemeClr val="tx1"/>
                </a:solidFill>
                <a:effectLst/>
                <a:ea typeface="+mn-ea"/>
                <a:cs typeface="+mn-cs"/>
              </a:rPr>
              <a:t>provide consistent and equitable support for students, ensuring every learner can thrive</a:t>
            </a:r>
          </a:p>
          <a:p>
            <a:endParaRPr lang="en-AU" sz="1200" dirty="0"/>
          </a:p>
          <a:p>
            <a:r>
              <a:rPr lang="en-AU" sz="1200"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99</a:t>
            </a:fld>
            <a:endParaRPr lang="en-AU"/>
          </a:p>
        </p:txBody>
      </p:sp>
    </p:spTree>
    <p:extLst>
      <p:ext uri="{BB962C8B-B14F-4D97-AF65-F5344CB8AC3E}">
        <p14:creationId xmlns:p14="http://schemas.microsoft.com/office/powerpoint/2010/main" val="2135956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366B1-183C-7092-DA82-1E8E13FF0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0B1F5-2B81-102A-B753-FA16E5DBFA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D41B9-734E-BCC4-3388-41B466377809}"/>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100. Purpose: </a:t>
            </a:r>
            <a:r>
              <a:rPr lang="en-AU" sz="1200" b="0" dirty="0"/>
              <a:t>To explain why the changes to the CHPS syllabus matters to identifying the gaps in the sequence of learning. </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r>
              <a:rPr lang="en-AU" sz="1200" b="1" dirty="0"/>
              <a:t>Time: </a:t>
            </a:r>
            <a:r>
              <a:rPr lang="en-AU" sz="1200" b="0" dirty="0"/>
              <a:t>1 minute </a:t>
            </a:r>
          </a:p>
          <a:p>
            <a:endParaRPr lang="en-AU" sz="1200" b="1" dirty="0"/>
          </a:p>
          <a:p>
            <a:r>
              <a:rPr lang="en-AU" sz="1200" b="1" dirty="0"/>
              <a:t>Presenter notes: </a:t>
            </a:r>
            <a:endParaRPr lang="en-AU" sz="1200" b="0" dirty="0"/>
          </a:p>
          <a:p>
            <a:pPr marL="0" lvl="0" indent="0">
              <a:buFontTx/>
              <a:buNone/>
            </a:pPr>
            <a:r>
              <a:rPr lang="en-AU" sz="1200" kern="1200" dirty="0">
                <a:solidFill>
                  <a:schemeClr val="tx1"/>
                </a:solidFill>
                <a:effectLst/>
                <a:ea typeface="+mn-ea"/>
                <a:cs typeface="+mn-cs"/>
              </a:rPr>
              <a:t>To identify gaps students will have when you implement the new syllabuses you can compare the content with what students were expected to learn in the previous syllabus. Think about your school curriculum, your stage, scope and sequences and class programs. Then cross check whether students have these understandings through assessments, class discussion and observation of their learning. </a:t>
            </a:r>
          </a:p>
          <a:p>
            <a:pPr marL="0" lvl="0" indent="0">
              <a:buFontTx/>
              <a:buNone/>
            </a:pPr>
            <a:endParaRPr lang="en-AU" sz="1200" kern="1200" dirty="0">
              <a:solidFill>
                <a:schemeClr val="tx1"/>
              </a:solidFill>
              <a:effectLst/>
              <a:ea typeface="+mn-ea"/>
              <a:cs typeface="+mn-cs"/>
            </a:endParaRPr>
          </a:p>
          <a:p>
            <a:pPr marL="0" lvl="0" indent="0">
              <a:buFontTx/>
              <a:buNone/>
            </a:pPr>
            <a:r>
              <a:rPr lang="en-AU" sz="1200" kern="1200" dirty="0">
                <a:solidFill>
                  <a:schemeClr val="tx1"/>
                </a:solidFill>
                <a:effectLst/>
                <a:ea typeface="+mn-ea"/>
                <a:cs typeface="+mn-cs"/>
              </a:rPr>
              <a:t>To support you to identify new syllabus content, you have access to information on the NSW department of education intranet page through the curriculum tab. On the screen you can see the pathway to find the overview of HSIE content that has changed. </a:t>
            </a:r>
          </a:p>
          <a:p>
            <a:pPr marL="0" lvl="0" indent="0">
              <a:buFontTx/>
              <a:buNone/>
            </a:pPr>
            <a:endParaRPr lang="en-AU" sz="1200" kern="1200" dirty="0">
              <a:solidFill>
                <a:schemeClr val="tx1"/>
              </a:solidFill>
              <a:effectLst/>
              <a:ea typeface="+mn-ea"/>
              <a:cs typeface="+mn-cs"/>
            </a:endParaRPr>
          </a:p>
          <a:p>
            <a:pPr marL="0" lvl="0" indent="0">
              <a:buFontTx/>
              <a:buNone/>
            </a:pPr>
            <a:r>
              <a:rPr lang="en-AU" sz="1200" kern="1200" dirty="0">
                <a:solidFill>
                  <a:schemeClr val="tx1"/>
                </a:solidFill>
                <a:effectLst/>
                <a:ea typeface="+mn-ea"/>
                <a:cs typeface="+mn-cs"/>
              </a:rPr>
              <a:t>The links to all the CHPS key learning areas overviews can be found on page 23 of your participant workbook. </a:t>
            </a:r>
          </a:p>
          <a:p>
            <a:endParaRPr lang="en-AU" sz="1200" dirty="0"/>
          </a:p>
          <a:p>
            <a:r>
              <a:rPr lang="en-AU" sz="1200" b="1" dirty="0"/>
              <a:t>[NEXT SLIDE]</a:t>
            </a:r>
          </a:p>
          <a:p>
            <a:endParaRPr lang="en-AU" sz="1200" b="1" dirty="0"/>
          </a:p>
          <a:p>
            <a:r>
              <a:rPr lang="en-AU" sz="1200" b="1" kern="1200" dirty="0">
                <a:solidFill>
                  <a:schemeClr val="tx1"/>
                </a:solidFill>
                <a:effectLst/>
                <a:ea typeface="+mn-ea"/>
                <a:cs typeface="+mn-cs"/>
              </a:rPr>
              <a:t>Leaders' information CHPS</a:t>
            </a:r>
            <a:endParaRPr lang="en-AU" sz="1200" kern="1200" dirty="0">
              <a:solidFill>
                <a:schemeClr val="tx1"/>
              </a:solidFill>
              <a:effectLst/>
              <a:ea typeface="+mn-ea"/>
              <a:cs typeface="+mn-cs"/>
            </a:endParaRPr>
          </a:p>
          <a:p>
            <a:r>
              <a:rPr lang="en-AU" sz="1200" u="sng" kern="1200" dirty="0">
                <a:solidFill>
                  <a:schemeClr val="tx1"/>
                </a:solidFill>
                <a:effectLst/>
                <a:ea typeface="+mn-ea"/>
                <a:cs typeface="+mn-cs"/>
                <a:hlinkClick r:id="rId3"/>
              </a:rPr>
              <a:t>Human Society and its Environment K–6 Syllabus (2024) – information for school leaders</a:t>
            </a:r>
            <a:endParaRPr lang="en-AU" sz="1200" kern="1200" dirty="0">
              <a:solidFill>
                <a:schemeClr val="tx1"/>
              </a:solidFill>
              <a:effectLst/>
              <a:ea typeface="+mn-ea"/>
              <a:cs typeface="+mn-cs"/>
            </a:endParaRPr>
          </a:p>
          <a:p>
            <a:r>
              <a:rPr lang="en-AU" sz="1200" u="sng" kern="1200" dirty="0">
                <a:solidFill>
                  <a:schemeClr val="tx1"/>
                </a:solidFill>
                <a:effectLst/>
                <a:ea typeface="+mn-ea"/>
                <a:cs typeface="+mn-cs"/>
                <a:hlinkClick r:id="rId4"/>
              </a:rPr>
              <a:t>Science and Technology K–6 Syllabus (2024) – information for school leaders</a:t>
            </a:r>
            <a:endParaRPr lang="en-AU" sz="1200" kern="1200" dirty="0">
              <a:solidFill>
                <a:schemeClr val="tx1"/>
              </a:solidFill>
              <a:effectLst/>
              <a:ea typeface="+mn-ea"/>
              <a:cs typeface="+mn-cs"/>
            </a:endParaRPr>
          </a:p>
          <a:p>
            <a:r>
              <a:rPr lang="en-AU" sz="1200" u="sng" kern="1200" dirty="0">
                <a:solidFill>
                  <a:schemeClr val="tx1"/>
                </a:solidFill>
                <a:effectLst/>
                <a:ea typeface="+mn-ea"/>
                <a:cs typeface="+mn-cs"/>
                <a:hlinkClick r:id="rId5"/>
              </a:rPr>
              <a:t>Creative Arts K–6 Syllabus (2024) – information for school leaders</a:t>
            </a:r>
            <a:endParaRPr lang="en-AU" sz="1200" kern="1200" dirty="0">
              <a:solidFill>
                <a:schemeClr val="tx1"/>
              </a:solidFill>
              <a:effectLst/>
              <a:ea typeface="+mn-ea"/>
              <a:cs typeface="+mn-cs"/>
            </a:endParaRPr>
          </a:p>
          <a:p>
            <a:r>
              <a:rPr lang="en-AU" sz="1200" u="sng" kern="1200" dirty="0">
                <a:solidFill>
                  <a:schemeClr val="tx1"/>
                </a:solidFill>
                <a:effectLst/>
                <a:ea typeface="+mn-ea"/>
                <a:cs typeface="+mn-cs"/>
                <a:hlinkClick r:id="rId6"/>
              </a:rPr>
              <a:t>PDHPE K–6 Syllabus (2024) – information for school leaders</a:t>
            </a:r>
            <a:endParaRPr lang="en-AU" sz="1200" kern="1200" dirty="0">
              <a:solidFill>
                <a:schemeClr val="tx1"/>
              </a:solidFill>
              <a:effectLst/>
              <a:ea typeface="+mn-ea"/>
              <a:cs typeface="+mn-cs"/>
            </a:endParaRPr>
          </a:p>
          <a:p>
            <a:endParaRPr lang="en-AU" sz="1200" b="1" dirty="0"/>
          </a:p>
          <a:p>
            <a:endParaRPr lang="en-AU" sz="1200" dirty="0"/>
          </a:p>
        </p:txBody>
      </p:sp>
      <p:sp>
        <p:nvSpPr>
          <p:cNvPr id="4" name="Slide Number Placeholder 3">
            <a:extLst>
              <a:ext uri="{FF2B5EF4-FFF2-40B4-BE49-F238E27FC236}">
                <a16:creationId xmlns:a16="http://schemas.microsoft.com/office/drawing/2014/main" id="{5203B566-4766-CA32-C23C-61DE7B45F5E7}"/>
              </a:ext>
            </a:extLst>
          </p:cNvPr>
          <p:cNvSpPr>
            <a:spLocks noGrp="1"/>
          </p:cNvSpPr>
          <p:nvPr>
            <p:ph type="sldNum" sz="quarter" idx="5"/>
          </p:nvPr>
        </p:nvSpPr>
        <p:spPr/>
        <p:txBody>
          <a:bodyPr/>
          <a:lstStyle/>
          <a:p>
            <a:fld id="{B07158C4-A119-4B78-9DE8-A50001BC31DC}" type="slidenum">
              <a:rPr lang="en-AU" smtClean="0"/>
              <a:pPr/>
              <a:t>100</a:t>
            </a:fld>
            <a:endParaRPr lang="en-AU"/>
          </a:p>
        </p:txBody>
      </p:sp>
    </p:spTree>
    <p:extLst>
      <p:ext uri="{BB962C8B-B14F-4D97-AF65-F5344CB8AC3E}">
        <p14:creationId xmlns:p14="http://schemas.microsoft.com/office/powerpoint/2010/main" val="81087965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101. Purpose: </a:t>
            </a:r>
            <a:r>
              <a:rPr lang="en-AU" b="0" dirty="0"/>
              <a:t>To provide an overview of key changes across KLA’s.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b="1" dirty="0"/>
          </a:p>
          <a:p>
            <a:r>
              <a:rPr lang="en-AU" b="1" dirty="0"/>
              <a:t>Time: </a:t>
            </a:r>
            <a:r>
              <a:rPr lang="en-AU" b="0" dirty="0"/>
              <a:t>1 minute</a:t>
            </a:r>
          </a:p>
          <a:p>
            <a:endParaRPr lang="en-AU" b="1" dirty="0"/>
          </a:p>
          <a:p>
            <a:r>
              <a:rPr lang="en-AU" b="1" dirty="0"/>
              <a:t>Presenter notes: </a:t>
            </a:r>
          </a:p>
          <a:p>
            <a:r>
              <a:rPr lang="en-AU" sz="1600" b="0" kern="1200" dirty="0">
                <a:solidFill>
                  <a:schemeClr val="tx1"/>
                </a:solidFill>
                <a:effectLst/>
                <a:ea typeface="+mn-ea"/>
                <a:cs typeface="+mn-cs"/>
              </a:rPr>
              <a:t>[CLICK] In HSIE:</a:t>
            </a:r>
          </a:p>
          <a:p>
            <a:pPr lvl="0"/>
            <a:endParaRPr lang="en-AU" sz="1600" b="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0" kern="1200" dirty="0">
                <a:solidFill>
                  <a:schemeClr val="tx1"/>
                </a:solidFill>
                <a:effectLst/>
                <a:ea typeface="+mn-ea"/>
                <a:cs typeface="+mn-cs"/>
              </a:rPr>
              <a:t>Aboriginal Cultures and Histories outcomes and content are strengthened from ES1–S3. </a:t>
            </a:r>
            <a:r>
              <a:rPr lang="en-AU" b="0" dirty="0"/>
              <a:t>The updated syllabus places a stronger emphasis on Aboriginal Cultures and Histories across all stages of learning. This requires teachers to embed Aboriginal perspectives consistently and authentically, not just in isolated units. </a:t>
            </a:r>
            <a:r>
              <a:rPr lang="en-AU" sz="1600" b="0" kern="1200" dirty="0">
                <a:solidFill>
                  <a:schemeClr val="tx1"/>
                </a:solidFill>
                <a:effectLst/>
                <a:ea typeface="+mn-ea"/>
                <a:cs typeface="+mn-cs"/>
              </a:rPr>
              <a:t>This will require consultation with local Aboriginal communities to ensure respectful, authentic learning. </a:t>
            </a:r>
          </a:p>
          <a:p>
            <a:pPr lvl="0"/>
            <a:endParaRPr lang="en-AU" sz="1600" b="0" kern="1200" dirty="0">
              <a:solidFill>
                <a:schemeClr val="tx1"/>
              </a:solidFill>
              <a:effectLst/>
              <a:ea typeface="+mn-ea"/>
              <a:cs typeface="+mn-cs"/>
            </a:endParaRPr>
          </a:p>
          <a:p>
            <a:pPr lvl="0"/>
            <a:r>
              <a:rPr lang="en-AU" sz="1600" b="0" kern="1200" dirty="0">
                <a:solidFill>
                  <a:schemeClr val="tx1"/>
                </a:solidFill>
                <a:effectLst/>
                <a:ea typeface="+mn-ea"/>
                <a:cs typeface="+mn-cs"/>
              </a:rPr>
              <a:t>[CLICK] </a:t>
            </a:r>
            <a:r>
              <a:rPr lang="en-AU" b="0" dirty="0"/>
              <a:t>Students will now begin exploring Ancient Cultures and Histories earlier in their schooling, from Stage 1 and 2. This shift introduces historical inquiry skills at a younger age, allowing students to engage with the diversity of human experiences and compare past and present societies in more meaningful ways.</a:t>
            </a:r>
            <a:endParaRPr lang="en-AU" sz="1600" b="0" kern="1200" dirty="0">
              <a:solidFill>
                <a:schemeClr val="tx1"/>
              </a:solidFill>
              <a:effectLst/>
              <a:ea typeface="+mn-ea"/>
              <a:cs typeface="+mn-cs"/>
            </a:endParaRPr>
          </a:p>
          <a:p>
            <a:pPr lvl="0"/>
            <a:endParaRPr lang="en-AU" sz="1600" b="0" kern="1200" dirty="0">
              <a:solidFill>
                <a:schemeClr val="tx1"/>
              </a:solidFill>
              <a:effectLst/>
              <a:ea typeface="+mn-ea"/>
              <a:cs typeface="+mn-cs"/>
            </a:endParaRPr>
          </a:p>
          <a:p>
            <a:pPr lvl="0"/>
            <a:r>
              <a:rPr lang="en-AU" sz="1600" b="0" kern="1200" dirty="0">
                <a:solidFill>
                  <a:schemeClr val="tx1"/>
                </a:solidFill>
                <a:effectLst/>
                <a:ea typeface="+mn-ea"/>
                <a:cs typeface="+mn-cs"/>
              </a:rPr>
              <a:t>[CLICK] There is an increased focus on students using maps and other geographical tools to build spatial awareness and interpret information. Teachers will need to strengthen their own knowledge and confidence with geographical skills, and schools may need to invest in updated resources such as atlases, digital mapping tools, and classroom globes.</a:t>
            </a:r>
          </a:p>
          <a:p>
            <a:pPr lvl="0"/>
            <a:endParaRPr lang="en-AU" sz="1600" b="0" kern="1200" dirty="0">
              <a:solidFill>
                <a:schemeClr val="tx1"/>
              </a:solidFill>
              <a:effectLst/>
              <a:ea typeface="+mn-ea"/>
              <a:cs typeface="+mn-cs"/>
            </a:endParaRPr>
          </a:p>
          <a:p>
            <a:pPr lvl="0"/>
            <a:r>
              <a:rPr lang="en-AU" sz="1600" b="0" kern="1200" dirty="0">
                <a:solidFill>
                  <a:schemeClr val="tx1"/>
                </a:solidFill>
                <a:effectLst/>
                <a:ea typeface="+mn-ea"/>
                <a:cs typeface="+mn-cs"/>
              </a:rPr>
              <a:t>[CLICK] </a:t>
            </a:r>
            <a:r>
              <a:rPr lang="en-AU" dirty="0"/>
              <a:t>Previously taught as separate syllabuses, History and Geography are now combined into one HSIE KLA. This integration encourages teachers to plan more connected units that draw on both historical and geographical perspectives, supporting students to see the links between people, place, and time. It also reduces duplication and provides more flexibility in program design.</a:t>
            </a:r>
            <a:endParaRPr lang="en-AU" sz="1600" kern="1200" dirty="0">
              <a:solidFill>
                <a:schemeClr val="tx1"/>
              </a:solidFill>
              <a:effectLst/>
              <a:ea typeface="+mn-ea"/>
              <a:cs typeface="+mn-cs"/>
            </a:endParaRPr>
          </a:p>
          <a:p>
            <a:endParaRPr lang="en-AU" dirty="0"/>
          </a:p>
          <a:p>
            <a:r>
              <a:rPr lang="en-AU" b="1" dirty="0"/>
              <a:t>[NEXT SLIDE]</a:t>
            </a:r>
          </a:p>
        </p:txBody>
      </p:sp>
      <p:sp>
        <p:nvSpPr>
          <p:cNvPr id="4" name="Slide Number Placeholder 3"/>
          <p:cNvSpPr>
            <a:spLocks noGrp="1"/>
          </p:cNvSpPr>
          <p:nvPr>
            <p:ph type="sldNum" sz="quarter" idx="5"/>
          </p:nvPr>
        </p:nvSpPr>
        <p:spPr/>
        <p:txBody>
          <a:bodyPr/>
          <a:lstStyle/>
          <a:p>
            <a:fld id="{B07158C4-A119-4B78-9DE8-A50001BC31DC}" type="slidenum">
              <a:rPr lang="en-AU" smtClean="0"/>
              <a:pPr/>
              <a:t>101</a:t>
            </a:fld>
            <a:endParaRPr lang="en-AU"/>
          </a:p>
        </p:txBody>
      </p:sp>
    </p:spTree>
    <p:extLst>
      <p:ext uri="{BB962C8B-B14F-4D97-AF65-F5344CB8AC3E}">
        <p14:creationId xmlns:p14="http://schemas.microsoft.com/office/powerpoint/2010/main" val="936165852"/>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ACB17-1B5A-AEBB-7DF0-4C650BA5F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70D8CA-A7C2-0FFC-462F-7027C1FF9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84E28C-2BCA-8359-91CC-93CF5332EE6E}"/>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102. Purpose: </a:t>
            </a:r>
            <a:r>
              <a:rPr lang="en-AU" sz="1200" b="0" dirty="0"/>
              <a:t>To provide an overview of key changes across KLA’s.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Time: </a:t>
            </a:r>
            <a:r>
              <a:rPr lang="en-AU" sz="1200" b="0" dirty="0"/>
              <a:t>1 minute </a:t>
            </a:r>
          </a:p>
          <a:p>
            <a:endParaRPr lang="en-AU" sz="1200" b="1" dirty="0"/>
          </a:p>
          <a:p>
            <a:r>
              <a:rPr lang="en-AU" sz="1200" b="1" dirty="0"/>
              <a:t>Presenter notes: </a:t>
            </a:r>
          </a:p>
          <a:p>
            <a:r>
              <a:rPr lang="en-AU" sz="1200" b="0" kern="1200" dirty="0">
                <a:solidFill>
                  <a:schemeClr val="tx1"/>
                </a:solidFill>
                <a:effectLst/>
                <a:ea typeface="+mn-ea"/>
                <a:cs typeface="+mn-cs"/>
              </a:rPr>
              <a:t>[CLICK] In Science and technology:</a:t>
            </a:r>
          </a:p>
          <a:p>
            <a:pPr lvl="0"/>
            <a:endParaRPr lang="en-AU" sz="1200" b="0" kern="1200" dirty="0">
              <a:solidFill>
                <a:schemeClr val="tx1"/>
              </a:solidFill>
              <a:effectLst/>
              <a:ea typeface="+mn-ea"/>
              <a:cs typeface="+mn-cs"/>
            </a:endParaRPr>
          </a:p>
          <a:p>
            <a:pPr lvl="0"/>
            <a:r>
              <a:rPr lang="en-AU" sz="1200" b="0" dirty="0"/>
              <a:t>Human body content is a new focus across K–6, with students learning about key systems and structures such as the ear, eyes, digestive system, muscles, and skeleton. This development provides a strong foundation for understanding how the body functions, promoting health awareness and scientific literacy from an early age. Integrating this content across all year levels ensures students build progressively deeper knowledge and can make connections between body systems, health, and everyday experiences.</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Electricity syllabus content</a:t>
            </a:r>
            <a:r>
              <a:rPr lang="en-AU" sz="1200" b="0" dirty="0"/>
              <a:t> requires additional practical investigation, demonstration, and hands-on learning. This may require additional resources to provide appropriate materials and  equipment. Teacher guidance is essential to ensure students can explore concepts safely, engage with experiments, and develop a deep understanding of electrical circuits and energy transfer.</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a:t>
            </a:r>
            <a:r>
              <a:rPr lang="en-AU" sz="1200" b="0" dirty="0"/>
              <a:t>Working Scientifically skills </a:t>
            </a:r>
            <a:r>
              <a:rPr lang="en-AU" sz="1200" dirty="0"/>
              <a:t>are now embedded across all year levels rather than treated as a separate component. Students consistently develop skills such as questioning, predicting, planning, conducting investigations, collecting and interpreting data, and evaluating results. Embedding these skills throughout the curriculum ensures they are applied in context, strengthening students’ problem-solving, critical thinking, and scientific reasoning capabilities from K–6.</a:t>
            </a:r>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87384522-6ECE-B259-671A-056B864DDD8B}"/>
              </a:ext>
            </a:extLst>
          </p:cNvPr>
          <p:cNvSpPr>
            <a:spLocks noGrp="1"/>
          </p:cNvSpPr>
          <p:nvPr>
            <p:ph type="sldNum" sz="quarter" idx="5"/>
          </p:nvPr>
        </p:nvSpPr>
        <p:spPr/>
        <p:txBody>
          <a:bodyPr/>
          <a:lstStyle/>
          <a:p>
            <a:fld id="{B07158C4-A119-4B78-9DE8-A50001BC31DC}" type="slidenum">
              <a:rPr lang="en-AU" smtClean="0"/>
              <a:pPr/>
              <a:t>102</a:t>
            </a:fld>
            <a:endParaRPr lang="en-AU"/>
          </a:p>
        </p:txBody>
      </p:sp>
    </p:spTree>
    <p:extLst>
      <p:ext uri="{BB962C8B-B14F-4D97-AF65-F5344CB8AC3E}">
        <p14:creationId xmlns:p14="http://schemas.microsoft.com/office/powerpoint/2010/main" val="146041096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64E8D-F749-BE56-8B7A-994E184203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B63E21-E930-A7A2-EA32-22A8742BF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4793ED-6090-E809-F719-80108F6E86BF}"/>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103. Purpose: </a:t>
            </a:r>
            <a:r>
              <a:rPr lang="en-AU" sz="1200" b="0" dirty="0"/>
              <a:t>To provide an overview of key changes across KLA’s.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Time: </a:t>
            </a:r>
            <a:r>
              <a:rPr lang="en-AU" sz="1200" b="0" dirty="0"/>
              <a:t>2 minutes </a:t>
            </a:r>
          </a:p>
          <a:p>
            <a:endParaRPr lang="en-AU" sz="1200" b="1" dirty="0"/>
          </a:p>
          <a:p>
            <a:r>
              <a:rPr lang="en-AU" sz="1200" b="1" dirty="0"/>
              <a:t>Presenter notes: </a:t>
            </a:r>
          </a:p>
          <a:p>
            <a:r>
              <a:rPr lang="en-AU" sz="1200" b="0" kern="1200" dirty="0">
                <a:solidFill>
                  <a:schemeClr val="tx1"/>
                </a:solidFill>
                <a:effectLst/>
                <a:ea typeface="+mn-ea"/>
                <a:cs typeface="+mn-cs"/>
              </a:rPr>
              <a:t>[CLICK] In Creative Arts:</a:t>
            </a:r>
          </a:p>
          <a:p>
            <a:pPr lvl="0"/>
            <a:endParaRPr lang="en-AU" sz="1200" b="0" kern="1200" dirty="0">
              <a:solidFill>
                <a:schemeClr val="tx1"/>
              </a:solidFill>
              <a:effectLst/>
              <a:ea typeface="+mn-ea"/>
              <a:cs typeface="+mn-cs"/>
            </a:endParaRPr>
          </a:p>
          <a:p>
            <a:pPr lvl="0"/>
            <a:r>
              <a:rPr lang="en-AU" sz="1200" b="0" dirty="0"/>
              <a:t>Dance and music elements have been updated from the previous syllabus, providing students with more contemporary, engaging, and developmentally appropriate learning experiences. These updates support skill progression, creativity, and expression while ensuring alignment with current educational standards.</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a:t>
            </a:r>
            <a:r>
              <a:rPr lang="en-AU" sz="1200" b="0" dirty="0"/>
              <a:t>There is a strengthened focus on historical and cultural arts practices from around the world, including Aboriginal and Torres Strait Islander traditions. This approach enables students to appreciate the diversity of artistic expression, understand cultural contexts, and develop respect for both local and global creative practices.</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Through creating written text t</a:t>
            </a:r>
            <a:r>
              <a:rPr lang="en-AU" sz="1200" b="0" dirty="0"/>
              <a:t>here is now greater emphasis on vocabulary development, critical and creative writing. Students are encouraged to articulate ideas effectively, analyse artistic works critically, and engage in imaginative and reflective thinking, which strengthens both literacy and cognitive skills in meaningful arts contexts.</a:t>
            </a:r>
          </a:p>
          <a:p>
            <a:pPr lvl="0"/>
            <a:endParaRPr lang="en-AU" sz="1200" b="0" kern="1200" dirty="0">
              <a:solidFill>
                <a:schemeClr val="tx1"/>
              </a:solidFill>
              <a:effectLst/>
              <a:ea typeface="+mn-ea"/>
              <a:cs typeface="+mn-cs"/>
            </a:endParaRPr>
          </a:p>
          <a:p>
            <a:r>
              <a:rPr lang="en-AU" sz="1200" b="0" kern="1200" dirty="0">
                <a:solidFill>
                  <a:schemeClr val="tx1"/>
                </a:solidFill>
                <a:effectLst/>
                <a:ea typeface="+mn-ea"/>
                <a:cs typeface="+mn-cs"/>
              </a:rPr>
              <a:t>[CLICK] </a:t>
            </a:r>
            <a:r>
              <a:rPr lang="en-AU" sz="1200" b="0" dirty="0"/>
              <a:t>Digital technology and digital safety </a:t>
            </a:r>
            <a:r>
              <a:rPr lang="en-AU" sz="1200" dirty="0"/>
              <a:t>are explicitly referenced in the essential content, ensuring students understand how to use digital tools responsibly, ethically, and safely within arts learning. This inclusion reflects the growing role of technology in creative practice and prepares students to confidently navigate digital spaces.</a:t>
            </a:r>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D63E1F31-1659-FCB1-8C41-640C3A9DA8A6}"/>
              </a:ext>
            </a:extLst>
          </p:cNvPr>
          <p:cNvSpPr>
            <a:spLocks noGrp="1"/>
          </p:cNvSpPr>
          <p:nvPr>
            <p:ph type="sldNum" sz="quarter" idx="5"/>
          </p:nvPr>
        </p:nvSpPr>
        <p:spPr/>
        <p:txBody>
          <a:bodyPr/>
          <a:lstStyle/>
          <a:p>
            <a:fld id="{B07158C4-A119-4B78-9DE8-A50001BC31DC}" type="slidenum">
              <a:rPr lang="en-AU" smtClean="0"/>
              <a:pPr/>
              <a:t>103</a:t>
            </a:fld>
            <a:endParaRPr lang="en-AU"/>
          </a:p>
        </p:txBody>
      </p:sp>
    </p:spTree>
    <p:extLst>
      <p:ext uri="{BB962C8B-B14F-4D97-AF65-F5344CB8AC3E}">
        <p14:creationId xmlns:p14="http://schemas.microsoft.com/office/powerpoint/2010/main" val="1586848009"/>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123FE-160C-2F83-CCE9-FD8A619191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EE56E6-3C9D-D3FA-552D-281F34DA03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1CD968-E784-383F-2EEF-3AB085BF67AE}"/>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104. Purpose: </a:t>
            </a:r>
            <a:r>
              <a:rPr lang="en-AU" sz="1200" b="0" dirty="0"/>
              <a:t>To provide an overview of key changes across KLA’s.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Time: </a:t>
            </a:r>
            <a:r>
              <a:rPr lang="en-AU" sz="1200" b="0" dirty="0"/>
              <a:t>1 minute</a:t>
            </a:r>
          </a:p>
          <a:p>
            <a:endParaRPr lang="en-AU" sz="1200" b="1" dirty="0"/>
          </a:p>
          <a:p>
            <a:r>
              <a:rPr lang="en-AU" sz="1200" b="1" dirty="0"/>
              <a:t>Presenter notes: </a:t>
            </a:r>
          </a:p>
          <a:p>
            <a:r>
              <a:rPr lang="en-AU" sz="1200" b="0" kern="1200" dirty="0">
                <a:solidFill>
                  <a:schemeClr val="tx1"/>
                </a:solidFill>
                <a:effectLst/>
                <a:ea typeface="+mn-ea"/>
                <a:cs typeface="+mn-cs"/>
              </a:rPr>
              <a:t>In PDHPE:</a:t>
            </a:r>
          </a:p>
          <a:p>
            <a:endParaRPr lang="en-AU" sz="1200" b="0" kern="1200" dirty="0">
              <a:solidFill>
                <a:schemeClr val="tx1"/>
              </a:solidFill>
              <a:effectLst/>
              <a:ea typeface="+mn-ea"/>
              <a:cs typeface="+mn-cs"/>
            </a:endParaRPr>
          </a:p>
          <a:p>
            <a:pPr lvl="0"/>
            <a:r>
              <a:rPr lang="en-AU" sz="1200" b="0" dirty="0"/>
              <a:t>Financial wellbeing is now an explicit focus from Stage 1 to Stage 3. Students are supported to develop foundational skills in managing money, such as understanding needs versus wants, making responsible spending and saving choices, and recognising the value of financial planning. Integrating financial literacy from an early age equips students with practical life skills, helping them to make informed decisions and build long-term economic resilience.</a:t>
            </a:r>
            <a:endParaRPr lang="en-AU" sz="1200" b="0" kern="1200" dirty="0">
              <a:solidFill>
                <a:schemeClr val="tx1"/>
              </a:solidFill>
              <a:effectLst/>
              <a:ea typeface="+mn-ea"/>
              <a:cs typeface="+mn-cs"/>
            </a:endParaRP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Media literacy is explicitly embedded from Stage 1 to Stage 3, recognising the increasingly complex media environment students navigate. Students learn to critically analyse and interpret information, identify bias or misinformation, and respond thoughtfully to media messages across multiple platforms. Early and consistent teaching of media literacy supports informed citizenship and encourages safe, responsible engagement with digital media.</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Physical Education now places a stronger emphasis on small-sided games, which promote higher levels of participation, teamwork, spatial awareness, and decision-making compared with traditional large-group formats. Implementing small-sided games requires new teaching approaches, modified resources, and adaptable game structures to ensure all students are actively engaged and developing their skills. This approach also supports differentiation, allowing students of varying abilities to participate meaningfully.</a:t>
            </a:r>
          </a:p>
          <a:p>
            <a:pPr lvl="0"/>
            <a:endParaRPr lang="en-AU" sz="1200" b="0" kern="1200" dirty="0">
              <a:solidFill>
                <a:schemeClr val="tx1"/>
              </a:solidFill>
              <a:effectLst/>
              <a:ea typeface="+mn-ea"/>
              <a:cs typeface="+mn-cs"/>
            </a:endParaRPr>
          </a:p>
          <a:p>
            <a:pPr lvl="0"/>
            <a:r>
              <a:rPr lang="en-AU" sz="1200" b="0" kern="1200" dirty="0">
                <a:solidFill>
                  <a:schemeClr val="tx1"/>
                </a:solidFill>
                <a:effectLst/>
                <a:ea typeface="+mn-ea"/>
                <a:cs typeface="+mn-cs"/>
              </a:rPr>
              <a:t>[CLICK] </a:t>
            </a:r>
            <a:r>
              <a:rPr lang="en-AU" sz="1200" kern="1200" dirty="0">
                <a:solidFill>
                  <a:schemeClr val="tx1"/>
                </a:solidFill>
                <a:effectLst/>
                <a:ea typeface="+mn-ea"/>
                <a:cs typeface="+mn-cs"/>
              </a:rPr>
              <a:t>PE for K–2 now includes the explicit teaching of all fundamental movement skills, with the goal that students achieve proficiency by the end of Stage 1. This ensures that students have a strong foundation in core movement patterns such as running, jumping, catching, throwing, balancing, and dodging. Achieving this goal may require targeted professional learning for teachers, additional resources, and structured practice opportunities to provide consistent and effective skill development for all students.</a:t>
            </a:r>
            <a:endParaRPr lang="en-AU" sz="1200" dirty="0"/>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C323D7A2-21E7-7E30-1F89-658D409BF92F}"/>
              </a:ext>
            </a:extLst>
          </p:cNvPr>
          <p:cNvSpPr>
            <a:spLocks noGrp="1"/>
          </p:cNvSpPr>
          <p:nvPr>
            <p:ph type="sldNum" sz="quarter" idx="5"/>
          </p:nvPr>
        </p:nvSpPr>
        <p:spPr/>
        <p:txBody>
          <a:bodyPr/>
          <a:lstStyle/>
          <a:p>
            <a:fld id="{B07158C4-A119-4B78-9DE8-A50001BC31DC}" type="slidenum">
              <a:rPr lang="en-AU" smtClean="0"/>
              <a:pPr/>
              <a:t>104</a:t>
            </a:fld>
            <a:endParaRPr lang="en-AU"/>
          </a:p>
        </p:txBody>
      </p:sp>
    </p:spTree>
    <p:extLst>
      <p:ext uri="{BB962C8B-B14F-4D97-AF65-F5344CB8AC3E}">
        <p14:creationId xmlns:p14="http://schemas.microsoft.com/office/powerpoint/2010/main" val="2214306190"/>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99E0B-9A54-2C5C-C65C-53E5E030CC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6F58AF-921A-4941-1E5F-9F725C868C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655FB0-B217-09C0-9E1E-7677235C51D1}"/>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105. Purpose: </a:t>
            </a:r>
            <a:r>
              <a:rPr lang="en-AU" sz="1200" b="0" dirty="0"/>
              <a:t>To introduce the gap analysis tool.</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0" dirty="0"/>
          </a:p>
          <a:p>
            <a:r>
              <a:rPr lang="en-AU" sz="1200" b="1" dirty="0"/>
              <a:t>Time: </a:t>
            </a:r>
            <a:r>
              <a:rPr lang="en-AU" sz="1200" b="0" dirty="0"/>
              <a:t>2 minutes</a:t>
            </a:r>
          </a:p>
          <a:p>
            <a:endParaRPr lang="en-AU" sz="1200" b="1" dirty="0"/>
          </a:p>
          <a:p>
            <a:r>
              <a:rPr lang="en-AU" sz="1200" b="1" dirty="0"/>
              <a:t>Presenter notes: </a:t>
            </a:r>
          </a:p>
          <a:p>
            <a:pPr lvl="0"/>
            <a:r>
              <a:rPr lang="en-AU" sz="1200" kern="1200" dirty="0">
                <a:solidFill>
                  <a:schemeClr val="tx1"/>
                </a:solidFill>
                <a:effectLst/>
                <a:ea typeface="+mn-ea"/>
                <a:cs typeface="+mn-cs"/>
              </a:rPr>
              <a:t>The Gap Analysis tool is designed to help systematically identify differences in content and timing between the old and new syllabuses.</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It allows you to map where content has moved, been added, or consolidated, and to identify potential gaps in student knowledge.</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To use the tool.</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First identify the new content. Look at the updated syllabus for your stage. Record what is new or different compared to the previous syllabus in the New Content column.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Second, check prior stage learning. Consider what students should already know from previous stage/s. Note what they have may have missed or had less exposure to in the Prior Stage Content column. (e.g. due to timing changes, merged content, or new additions).</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Third, pinpoint possible gaps. In the Gaps column, outline how you will find out if students have this gap. This could include quick check in activities, pre-assessments/ quizzes, class discussions and observations of student work.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Finally plan your actions, in the Action column, write how you will address the gap through your teaching. Examples could include incorporating revision activities, scaffolding with visuals or hands-on tasks, adjusting the sequence of lessons, small group support or targeted interventions. </a:t>
            </a:r>
          </a:p>
          <a:p>
            <a:pPr lvl="0"/>
            <a:endParaRPr lang="en-AU" sz="1200" kern="1200" dirty="0">
              <a:solidFill>
                <a:schemeClr val="tx1"/>
              </a:solidFill>
              <a:effectLst/>
              <a:ea typeface="+mn-ea"/>
              <a:cs typeface="+mn-cs"/>
            </a:endParaRPr>
          </a:p>
          <a:p>
            <a:pPr lvl="0"/>
            <a:r>
              <a:rPr lang="en-AU" sz="1200" kern="1200" dirty="0">
                <a:solidFill>
                  <a:schemeClr val="tx1"/>
                </a:solidFill>
                <a:effectLst/>
                <a:ea typeface="+mn-ea"/>
                <a:cs typeface="+mn-cs"/>
              </a:rPr>
              <a:t>On completion of a gap analysis tool, it is important to review and refine. Revisit your gap analysis during and after teaching the new content. Update the actions based on student progress to ensure consistent support across the stage. </a:t>
            </a:r>
          </a:p>
          <a:p>
            <a:endParaRPr lang="en-AU" sz="1200" kern="1200" dirty="0">
              <a:solidFill>
                <a:schemeClr val="tx1"/>
              </a:solidFill>
              <a:effectLst/>
              <a:ea typeface="+mn-ea"/>
              <a:cs typeface="+mn-cs"/>
            </a:endParaRPr>
          </a:p>
          <a:p>
            <a:r>
              <a:rPr lang="en-AU" sz="1200" b="0" i="0" kern="1200" dirty="0">
                <a:solidFill>
                  <a:schemeClr val="tx1"/>
                </a:solidFill>
                <a:effectLst/>
                <a:ea typeface="+mn-ea"/>
                <a:cs typeface="+mn-cs"/>
              </a:rPr>
              <a:t>An example will be modelled next to show how it works</a:t>
            </a:r>
            <a:endParaRPr lang="en-AU" sz="1200" dirty="0"/>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B16A14E5-E350-C526-6ACC-5D454B1D2461}"/>
              </a:ext>
            </a:extLst>
          </p:cNvPr>
          <p:cNvSpPr>
            <a:spLocks noGrp="1"/>
          </p:cNvSpPr>
          <p:nvPr>
            <p:ph type="sldNum" sz="quarter" idx="5"/>
          </p:nvPr>
        </p:nvSpPr>
        <p:spPr/>
        <p:txBody>
          <a:bodyPr/>
          <a:lstStyle/>
          <a:p>
            <a:fld id="{B07158C4-A119-4B78-9DE8-A50001BC31DC}" type="slidenum">
              <a:rPr lang="en-AU" smtClean="0"/>
              <a:pPr/>
              <a:t>105</a:t>
            </a:fld>
            <a:endParaRPr lang="en-AU"/>
          </a:p>
        </p:txBody>
      </p:sp>
    </p:spTree>
    <p:extLst>
      <p:ext uri="{BB962C8B-B14F-4D97-AF65-F5344CB8AC3E}">
        <p14:creationId xmlns:p14="http://schemas.microsoft.com/office/powerpoint/2010/main" val="2654517173"/>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106. Purpose: </a:t>
            </a:r>
            <a:r>
              <a:rPr lang="en-AU" b="0" dirty="0"/>
              <a:t>To model an example to identify gaps in content points. </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b="1" dirty="0"/>
          </a:p>
          <a:p>
            <a:r>
              <a:rPr lang="en-AU" b="1" dirty="0"/>
              <a:t>Time: </a:t>
            </a:r>
            <a:r>
              <a:rPr lang="en-AU" b="0" dirty="0"/>
              <a:t>30 seconds</a:t>
            </a:r>
          </a:p>
          <a:p>
            <a:endParaRPr lang="en-AU" b="1" dirty="0"/>
          </a:p>
          <a:p>
            <a:r>
              <a:rPr lang="en-AU" b="1" dirty="0"/>
              <a:t>Presenter notes: </a:t>
            </a:r>
          </a:p>
          <a:p>
            <a:r>
              <a:rPr lang="en-AU" b="0" dirty="0"/>
              <a:t>The image on the screen shows all content covered in Stage 2 Unit 5 for each of the CHPS syllabus. A copy of content for unit 1 and unit 5 has been included in the participant workbook. Our example is based on stage 2 syllabus content, and the process can be replicated for other stages. </a:t>
            </a:r>
          </a:p>
          <a:p>
            <a:endParaRPr lang="en-AU" b="0" dirty="0"/>
          </a:p>
          <a:p>
            <a:r>
              <a:rPr lang="en-AU" b="0" dirty="0"/>
              <a:t>Considering PDHPE as the example, highlighted is one area of new content. </a:t>
            </a:r>
          </a:p>
          <a:p>
            <a:endParaRPr lang="en-AU"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0" dirty="0"/>
              <a:t>Looking at the PDHPE syllabus content, financial literacy within the focus area Identity, Health and Wellbeing.  The Stage 2 content group – Decisions and actions promote health, and wellbeing has a content point – describe the benefits of responsible saving and spending of money for wellbeing. </a:t>
            </a:r>
          </a:p>
          <a:p>
            <a:endParaRPr lang="en-AU" b="0" dirty="0"/>
          </a:p>
          <a:p>
            <a:r>
              <a:rPr lang="en-AU" b="0" dirty="0"/>
              <a:t>This is one area that can now be completed using the gap analysis tool. </a:t>
            </a:r>
          </a:p>
          <a:p>
            <a:endParaRPr lang="en-AU" dirty="0"/>
          </a:p>
          <a:p>
            <a:r>
              <a:rPr lang="en-AU"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106</a:t>
            </a:fld>
            <a:endParaRPr lang="en-AU"/>
          </a:p>
        </p:txBody>
      </p:sp>
    </p:spTree>
    <p:extLst>
      <p:ext uri="{BB962C8B-B14F-4D97-AF65-F5344CB8AC3E}">
        <p14:creationId xmlns:p14="http://schemas.microsoft.com/office/powerpoint/2010/main" val="3127961315"/>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C5127-5884-5EB1-3DE5-5803F9659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37560-A4F2-11E6-9C6A-F7D63CFA5F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1C1409-0D76-2682-3D9A-DBE1F8256518}"/>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107. Purpose: </a:t>
            </a:r>
            <a:r>
              <a:rPr lang="en-AU" sz="1200" b="0" dirty="0"/>
              <a:t>To model an example to identify gaps between the old and new syllabus to support the sequence of learning. </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r>
              <a:rPr lang="en-AU" sz="1200" b="1" dirty="0"/>
              <a:t>Time: </a:t>
            </a:r>
            <a:r>
              <a:rPr lang="en-AU" sz="1200" b="0" dirty="0"/>
              <a:t>3 minutes</a:t>
            </a:r>
          </a:p>
          <a:p>
            <a:endParaRPr lang="en-AU" sz="1200" b="1" dirty="0"/>
          </a:p>
          <a:p>
            <a:r>
              <a:rPr lang="en-AU" sz="1200" b="1" dirty="0"/>
              <a:t>Presenter notes: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Think of this example from the perspective of a classroom teacher in Stage 2 planning to implement the PDHPE syllabus. </a:t>
            </a:r>
          </a:p>
          <a:p>
            <a:endParaRPr lang="en-AU" sz="1200" b="1"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0" dirty="0"/>
              <a:t>The new content is from PDHPE syllabus, financial literacy within the focus area Identify, Health and Wellbeing. Stage 2 content group –Decisions and actions promote health and wellbeing. Content point – describe the benefits of responsible saving and spending of money for wellbeing. </a:t>
            </a:r>
          </a:p>
          <a:p>
            <a:endParaRPr lang="en-AU" sz="1200" b="0" dirty="0"/>
          </a:p>
          <a:p>
            <a:r>
              <a:rPr lang="en-AU" sz="1200" b="0" dirty="0"/>
              <a:t>In Stage 1 it is planned for students to learn the basics, recognising that money can be save or spent on needs and wants. </a:t>
            </a:r>
          </a:p>
          <a:p>
            <a:endParaRPr lang="en-AU" sz="1200" b="0" dirty="0"/>
          </a:p>
          <a:p>
            <a:r>
              <a:rPr lang="en-AU" sz="1200" b="0" dirty="0"/>
              <a:t>In Stage 2, they build on this be deciding the benefits of responsible saving and spending, making clearer connections to wellbeing. </a:t>
            </a:r>
          </a:p>
          <a:p>
            <a:endParaRPr lang="en-AU" sz="1200" b="0" dirty="0"/>
          </a:p>
          <a:p>
            <a:r>
              <a:rPr lang="en-AU" sz="1200" b="0" dirty="0"/>
              <a:t>The Stage 2 teacher needs to think about the gaps the students will have because they are in Stage 2 and have not experienced the new syllabus until now. The teacher might identify gaps in students' knowledge, that they may not be able to consistently differentiate between needs and wants. They may not yet link money behaviours to wellbeing, for example how saving can reduce stress or support long term goals. </a:t>
            </a:r>
          </a:p>
          <a:p>
            <a:endParaRPr lang="en-AU" sz="1200" b="0" dirty="0"/>
          </a:p>
          <a:p>
            <a:r>
              <a:rPr lang="en-AU" sz="1200" b="0" dirty="0"/>
              <a:t>To find these gaps exist the teacher can use pre assessment, observation and check ins. For example, asking students to draw or write what how they would spend or save an imaginary $20 or a similar contextually relevant scenario. The teacher could pose questions, for example ‘If you save money every week, what could that help you do?”</a:t>
            </a:r>
          </a:p>
          <a:p>
            <a:endParaRPr lang="en-AU" sz="1200" b="0" dirty="0"/>
          </a:p>
          <a:p>
            <a:r>
              <a:rPr lang="en-AU" sz="1200" b="0" dirty="0"/>
              <a:t>Once the gaps have been identified, the teacher can take deliberate actions, for example building financial vocabulary word wall to help students use and understand key terms. Model goal setting together, create a class savings goal and reflect on how it felt to achieve the goal. </a:t>
            </a:r>
          </a:p>
          <a:p>
            <a:endParaRPr lang="en-AU" sz="1200" b="0" dirty="0"/>
          </a:p>
          <a:p>
            <a:r>
              <a:rPr lang="en-AU" sz="1200" b="0" dirty="0"/>
              <a:t>Importantly the teacher should link these activities to wellbeing, making it clear that informed financial decisions help us feel safe, proud and happy. This supports not only money management but embeds it within health and wellbeing helping students see the real-life benefits of their choices.  </a:t>
            </a:r>
            <a:endParaRPr lang="en-AU" sz="1200" kern="1200" dirty="0">
              <a:solidFill>
                <a:schemeClr val="tx1"/>
              </a:solidFill>
              <a:effectLst/>
              <a:ea typeface="+mn-ea"/>
              <a:cs typeface="+mn-cs"/>
            </a:endParaRPr>
          </a:p>
          <a:p>
            <a:endParaRPr lang="en-AU" sz="1200" dirty="0"/>
          </a:p>
          <a:p>
            <a:r>
              <a:rPr lang="en-AU" sz="1200" kern="1200" dirty="0">
                <a:solidFill>
                  <a:schemeClr val="tx1"/>
                </a:solidFill>
                <a:effectLst/>
                <a:ea typeface="+mn-ea"/>
                <a:cs typeface="+mn-cs"/>
              </a:rPr>
              <a:t>As you can see, this process helps leaders and teachers identify both content gaps and implications for practice.</a:t>
            </a:r>
            <a:endParaRPr lang="en-AU" sz="1200" dirty="0"/>
          </a:p>
          <a:p>
            <a:endParaRPr lang="en-AU" sz="1200" dirty="0"/>
          </a:p>
          <a:p>
            <a:r>
              <a:rPr lang="en-AU" sz="1200" b="1" dirty="0"/>
              <a:t>[NEXT SLIDE]</a:t>
            </a:r>
          </a:p>
        </p:txBody>
      </p:sp>
      <p:sp>
        <p:nvSpPr>
          <p:cNvPr id="4" name="Slide Number Placeholder 3">
            <a:extLst>
              <a:ext uri="{FF2B5EF4-FFF2-40B4-BE49-F238E27FC236}">
                <a16:creationId xmlns:a16="http://schemas.microsoft.com/office/drawing/2014/main" id="{C6A0CFDA-D1E7-100B-4C3D-868460577D47}"/>
              </a:ext>
            </a:extLst>
          </p:cNvPr>
          <p:cNvSpPr>
            <a:spLocks noGrp="1"/>
          </p:cNvSpPr>
          <p:nvPr>
            <p:ph type="sldNum" sz="quarter" idx="5"/>
          </p:nvPr>
        </p:nvSpPr>
        <p:spPr/>
        <p:txBody>
          <a:bodyPr/>
          <a:lstStyle/>
          <a:p>
            <a:fld id="{B07158C4-A119-4B78-9DE8-A50001BC31DC}" type="slidenum">
              <a:rPr lang="en-AU" smtClean="0"/>
              <a:pPr/>
              <a:t>107</a:t>
            </a:fld>
            <a:endParaRPr lang="en-AU"/>
          </a:p>
        </p:txBody>
      </p:sp>
    </p:spTree>
    <p:extLst>
      <p:ext uri="{BB962C8B-B14F-4D97-AF65-F5344CB8AC3E}">
        <p14:creationId xmlns:p14="http://schemas.microsoft.com/office/powerpoint/2010/main" val="1120819161"/>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2300A-FBB9-77F2-E669-BD1D7830EE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8AF24A-27EC-39B1-10F8-1B88721B4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31E3F7-B5F4-A1FF-9E40-0A6BA622BE00}"/>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108. Purpose: </a:t>
            </a:r>
            <a:r>
              <a:rPr lang="en-AU" sz="1200" b="0" dirty="0"/>
              <a:t>To provide time for participants to choose a KLA of their own preference and use the gap analysis tool. </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0" dirty="0"/>
          </a:p>
          <a:p>
            <a:r>
              <a:rPr lang="en-AU" sz="1200" b="1" dirty="0"/>
              <a:t>Time: </a:t>
            </a:r>
            <a:r>
              <a:rPr lang="en-AU" sz="1200" b="0" dirty="0"/>
              <a:t>3 minutes explanation of task + 15 minutes activity time + 1 minute reflection  </a:t>
            </a:r>
          </a:p>
          <a:p>
            <a:endParaRPr lang="en-AU" sz="1200" b="1" dirty="0"/>
          </a:p>
          <a:p>
            <a:r>
              <a:rPr lang="en-AU" sz="1200" b="1" dirty="0"/>
              <a:t>Presenter notes: </a:t>
            </a:r>
          </a:p>
          <a:p>
            <a:r>
              <a:rPr lang="en-AU" sz="1200" dirty="0"/>
              <a:t>Now there is time to complete your own gap analysis based on a KLA you are implementing or planning to implement in 2026 at your school. </a:t>
            </a:r>
          </a:p>
          <a:p>
            <a:endParaRPr lang="en-AU" sz="1200" dirty="0"/>
          </a:p>
          <a:p>
            <a:r>
              <a:rPr lang="en-AU" sz="1200" dirty="0"/>
              <a:t>Please map key content changes identified in this professional learning and consider implications for your planning and assessment. </a:t>
            </a:r>
          </a:p>
          <a:p>
            <a:endParaRPr lang="en-AU" sz="1200" dirty="0"/>
          </a:p>
          <a:p>
            <a:r>
              <a:rPr lang="en-AU" sz="1200" dirty="0"/>
              <a:t>Some examples include:</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In HSIE, </a:t>
            </a:r>
            <a:r>
              <a:rPr lang="en-AU" sz="1200" kern="1200" dirty="0">
                <a:solidFill>
                  <a:schemeClr val="tx1"/>
                </a:solidFill>
              </a:rPr>
              <a:t>Ancient Cultures and Histories now in Stage 1 and 2</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For PDHPE, </a:t>
            </a:r>
            <a:r>
              <a:rPr lang="en-AU" sz="1200" kern="1200" dirty="0">
                <a:solidFill>
                  <a:schemeClr val="tx1"/>
                </a:solidFill>
              </a:rPr>
              <a:t>PE has a stronger focus on small-sided games (requiring new resources and game structures)</a:t>
            </a:r>
            <a:endParaRPr lang="en-AU" sz="1200" dirty="0"/>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In Science, </a:t>
            </a:r>
            <a:r>
              <a:rPr lang="en-AU" sz="1200" kern="1200" dirty="0">
                <a:solidFill>
                  <a:schemeClr val="tx1"/>
                </a:solidFill>
              </a:rPr>
              <a:t>Human body content is new across K–6, including knowledge of the ear, eyes, digestive system, muscles, and skeleton</a:t>
            </a:r>
          </a:p>
          <a:p>
            <a:endParaRPr lang="en-AU" sz="120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Creative Arts, Dance and music elements have been updated from the previous syllabus</a:t>
            </a:r>
          </a:p>
          <a:p>
            <a:endParaRPr lang="en-AU" sz="1200" dirty="0"/>
          </a:p>
          <a:p>
            <a:r>
              <a:rPr lang="en-AU" sz="1200" dirty="0"/>
              <a:t>First, choose a key learning area relevant to your work, open the relevant digital syllabus and identify the new content.</a:t>
            </a:r>
          </a:p>
          <a:p>
            <a:endParaRPr lang="en-AU" sz="1200" dirty="0"/>
          </a:p>
          <a:p>
            <a:r>
              <a:rPr lang="en-AU" sz="1200" dirty="0"/>
              <a:t>Then check prior stage learning, think about what students should already know from the prior stage/s. </a:t>
            </a:r>
          </a:p>
          <a:p>
            <a:endParaRPr lang="en-AU" sz="1200" dirty="0"/>
          </a:p>
          <a:p>
            <a:r>
              <a:rPr lang="en-AU" sz="1200" dirty="0"/>
              <a:t>Decide on the strategies that you could use to pinpoint the gaps in students learning. </a:t>
            </a:r>
          </a:p>
          <a:p>
            <a:endParaRPr lang="en-AU" sz="1200" dirty="0"/>
          </a:p>
          <a:p>
            <a:r>
              <a:rPr lang="en-AU" sz="1200" dirty="0"/>
              <a:t>In the action column record how, you will address any identified gaps through your teaching. </a:t>
            </a:r>
          </a:p>
          <a:p>
            <a:endParaRPr lang="en-AU" sz="1200" dirty="0"/>
          </a:p>
          <a:p>
            <a:r>
              <a:rPr lang="en-AU" sz="1200" dirty="0"/>
              <a:t>You have 15 minutes to begin your gap analysis in your chosen KLA. </a:t>
            </a:r>
          </a:p>
          <a:p>
            <a:endParaRPr lang="en-AU" sz="1200" dirty="0"/>
          </a:p>
          <a:p>
            <a:r>
              <a:rPr lang="en-AU" sz="1200" dirty="0"/>
              <a:t>I will turn my camera off for this activity, but if you have any questions please place them I the </a:t>
            </a:r>
            <a:r>
              <a:rPr lang="en-AU" sz="1200" dirty="0" err="1"/>
              <a:t>QandA</a:t>
            </a:r>
            <a:r>
              <a:rPr lang="en-AU" sz="1200" dirty="0"/>
              <a:t>. </a:t>
            </a:r>
          </a:p>
          <a:p>
            <a:endParaRPr lang="en-AU" sz="1200" dirty="0"/>
          </a:p>
          <a:p>
            <a:r>
              <a:rPr lang="en-AU" sz="1200" i="1" dirty="0"/>
              <a:t>Presenter turn off camera and allow participants to engage with activity.</a:t>
            </a:r>
          </a:p>
          <a:p>
            <a:endParaRPr lang="en-AU" sz="1200" dirty="0"/>
          </a:p>
          <a:p>
            <a:r>
              <a:rPr lang="en-AU" sz="1200" i="1" dirty="0"/>
              <a:t>Return after 15 minutes. </a:t>
            </a:r>
          </a:p>
          <a:p>
            <a:endParaRPr lang="en-AU" sz="1200" i="1" dirty="0"/>
          </a:p>
          <a:p>
            <a:r>
              <a:rPr lang="en-AU" sz="1200" dirty="0"/>
              <a:t>Thank you for engaging with the activity. </a:t>
            </a:r>
          </a:p>
          <a:p>
            <a:endParaRPr lang="en-AU" sz="1200" dirty="0"/>
          </a:p>
          <a:p>
            <a:r>
              <a:rPr lang="en-AU" sz="1200" dirty="0"/>
              <a:t>After this online session, with your teams use the Gap Analysis tool and complete this activity together. </a:t>
            </a:r>
          </a:p>
          <a:p>
            <a:endParaRPr lang="en-AU" sz="1200" dirty="0"/>
          </a:p>
          <a:p>
            <a:r>
              <a:rPr lang="en-AU" sz="1200" dirty="0"/>
              <a:t>By working with this tool, your team will be able to adapt to the changes with clarity and confidence, ensuring students experience a smooth and consistent transition into the new syllabuses. </a:t>
            </a:r>
          </a:p>
          <a:p>
            <a:endParaRPr lang="en-AU" sz="1200" dirty="0"/>
          </a:p>
          <a:p>
            <a:r>
              <a:rPr lang="en-AU" sz="1200" b="1" dirty="0"/>
              <a:t>[NEXT SLIDE]</a:t>
            </a:r>
          </a:p>
          <a:p>
            <a:endParaRPr lang="en-AU" dirty="0"/>
          </a:p>
        </p:txBody>
      </p:sp>
      <p:sp>
        <p:nvSpPr>
          <p:cNvPr id="4" name="Slide Number Placeholder 3">
            <a:extLst>
              <a:ext uri="{FF2B5EF4-FFF2-40B4-BE49-F238E27FC236}">
                <a16:creationId xmlns:a16="http://schemas.microsoft.com/office/drawing/2014/main" id="{35F2F7E1-2127-0BDE-6D48-B40071D3EE91}"/>
              </a:ext>
            </a:extLst>
          </p:cNvPr>
          <p:cNvSpPr>
            <a:spLocks noGrp="1"/>
          </p:cNvSpPr>
          <p:nvPr>
            <p:ph type="sldNum" sz="quarter" idx="5"/>
          </p:nvPr>
        </p:nvSpPr>
        <p:spPr/>
        <p:txBody>
          <a:bodyPr/>
          <a:lstStyle/>
          <a:p>
            <a:fld id="{B07158C4-A119-4B78-9DE8-A50001BC31DC}" type="slidenum">
              <a:rPr lang="en-AU" smtClean="0"/>
              <a:pPr/>
              <a:t>108</a:t>
            </a:fld>
            <a:endParaRPr lang="en-AU"/>
          </a:p>
        </p:txBody>
      </p:sp>
    </p:spTree>
    <p:extLst>
      <p:ext uri="{BB962C8B-B14F-4D97-AF65-F5344CB8AC3E}">
        <p14:creationId xmlns:p14="http://schemas.microsoft.com/office/powerpoint/2010/main" val="1525000678"/>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t>109. Purpose: </a:t>
            </a:r>
            <a:r>
              <a:rPr lang="en-AU" sz="1200" b="0" dirty="0"/>
              <a:t>To introduce the resource and vocabulary list for the sample units of work in CHPS</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dirty="0"/>
          </a:p>
          <a:p>
            <a:r>
              <a:rPr lang="en-AU" sz="1200" b="1" dirty="0"/>
              <a:t>Time: </a:t>
            </a:r>
            <a:r>
              <a:rPr lang="en-AU" sz="1200" b="0" dirty="0"/>
              <a:t>10 seconds</a:t>
            </a:r>
          </a:p>
          <a:p>
            <a:endParaRPr lang="en-AU" sz="1200" b="1" dirty="0"/>
          </a:p>
          <a:p>
            <a:r>
              <a:rPr lang="en-AU" sz="1200" b="1" dirty="0"/>
              <a:t>Presenter notes: </a:t>
            </a:r>
          </a:p>
          <a:p>
            <a:r>
              <a:rPr lang="en-AU" sz="1200" b="0" i="0" kern="1200" dirty="0">
                <a:solidFill>
                  <a:schemeClr val="tx1"/>
                </a:solidFill>
                <a:effectLst/>
                <a:ea typeface="+mn-ea"/>
                <a:cs typeface="+mn-cs"/>
              </a:rPr>
              <a:t>Alongside the CHPS sample units of work are carefully curated resources and vocabulary list to support your teaching.</a:t>
            </a:r>
          </a:p>
          <a:p>
            <a:endParaRPr lang="en-AU" sz="1200" dirty="0"/>
          </a:p>
          <a:p>
            <a:r>
              <a:rPr lang="en-AU" sz="1200" b="1" dirty="0"/>
              <a:t>[NEXT SLIDE]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109</a:t>
            </a:fld>
            <a:endParaRPr lang="en-AU"/>
          </a:p>
        </p:txBody>
      </p:sp>
    </p:spTree>
    <p:extLst>
      <p:ext uri="{BB962C8B-B14F-4D97-AF65-F5344CB8AC3E}">
        <p14:creationId xmlns:p14="http://schemas.microsoft.com/office/powerpoint/2010/main" val="2018044236"/>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DED2B-F3D9-1D04-9455-19FEB10CEB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F51E70-0ADC-6C4E-F2AF-79163ACE0F80}"/>
              </a:ext>
            </a:extLst>
          </p:cNvPr>
          <p:cNvSpPr>
            <a:spLocks noGrp="1" noRot="1" noChangeAspect="1"/>
          </p:cNvSpPr>
          <p:nvPr>
            <p:ph type="sldImg"/>
          </p:nvPr>
        </p:nvSpPr>
        <p:spPr>
          <a:xfrm>
            <a:off x="1898650" y="282575"/>
            <a:ext cx="3060700" cy="1720850"/>
          </a:xfrm>
        </p:spPr>
      </p:sp>
      <p:sp>
        <p:nvSpPr>
          <p:cNvPr id="3" name="Notes Placeholder 2">
            <a:extLst>
              <a:ext uri="{FF2B5EF4-FFF2-40B4-BE49-F238E27FC236}">
                <a16:creationId xmlns:a16="http://schemas.microsoft.com/office/drawing/2014/main" id="{70C710D4-53B0-E1A6-EA5B-95E3980D1BCC}"/>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dirty="0">
                <a:solidFill>
                  <a:prstClr val="black"/>
                </a:solidFill>
                <a:cs typeface="Calibri"/>
              </a:rPr>
              <a:t>110. Purpose:</a:t>
            </a:r>
            <a:r>
              <a:rPr lang="en-AU" sz="1200" dirty="0">
                <a:solidFill>
                  <a:prstClr val="black"/>
                </a:solidFill>
                <a:cs typeface="Calibri"/>
              </a:rPr>
              <a:t> </a:t>
            </a:r>
            <a:r>
              <a:rPr lang="en-AU" sz="1200" b="0" kern="1200" dirty="0">
                <a:solidFill>
                  <a:schemeClr val="tx1"/>
                </a:solidFill>
                <a:effectLst/>
                <a:ea typeface="+mn-ea"/>
                <a:cs typeface="+mn-cs"/>
              </a:rPr>
              <a:t>To identify </a:t>
            </a:r>
            <a:r>
              <a:rPr lang="en-AU" sz="1200" kern="1200" dirty="0">
                <a:solidFill>
                  <a:schemeClr val="tx1"/>
                </a:solidFill>
                <a:effectLst/>
                <a:ea typeface="+mn-ea"/>
                <a:cs typeface="+mn-cs"/>
              </a:rPr>
              <a:t>the resources for each KLA to support unit implementation and purchasing of equipment. </a:t>
            </a: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effectLst/>
              </a:rPr>
              <a:t> </a:t>
            </a:r>
            <a:r>
              <a:rPr lang="en-AU" sz="1200" kern="1200" dirty="0">
                <a:solidFill>
                  <a:schemeClr val="tx1"/>
                </a:solidFill>
                <a:effectLst/>
                <a:ea typeface="+mn-ea"/>
                <a:cs typeface="+mn-cs"/>
              </a:rPr>
              <a:t> </a:t>
            </a:r>
            <a:endParaRPr lang="en-AU" sz="1200" b="0" i="0" u="none" strike="noStrike" kern="1200" cap="none" spc="0" normalizeH="0" baseline="0" noProof="0" dirty="0">
              <a:ln>
                <a:noFill/>
              </a:ln>
              <a:solidFill>
                <a:prstClr val="black"/>
              </a:solidFill>
              <a:effectLst/>
              <a:uLnTx/>
              <a:uFillTx/>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i="0" u="none" strike="noStrike" kern="1200" cap="none" spc="0" normalizeH="0" baseline="0" noProof="0" dirty="0">
                <a:ln>
                  <a:noFill/>
                </a:ln>
                <a:solidFill>
                  <a:prstClr val="black"/>
                </a:solidFill>
                <a:effectLst/>
                <a:uLnTx/>
                <a:uFillTx/>
                <a:cs typeface="Calibri"/>
              </a:rPr>
              <a:t>Time: </a:t>
            </a:r>
            <a:r>
              <a:rPr lang="en-AU" sz="1200" b="0" i="0" u="none" strike="noStrike" kern="1200" cap="none" spc="0" normalizeH="0" baseline="0" noProof="0" dirty="0">
                <a:ln>
                  <a:noFill/>
                </a:ln>
                <a:solidFill>
                  <a:prstClr val="black"/>
                </a:solidFill>
                <a:effectLst/>
                <a:uLnTx/>
                <a:uFillTx/>
                <a:cs typeface="Calibri"/>
              </a:rPr>
              <a:t>1 minute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200" b="1" i="0" u="none" strike="noStrike" kern="1200" cap="none" spc="0" normalizeH="0" baseline="0" noProof="0" dirty="0">
              <a:ln>
                <a:noFill/>
              </a:ln>
              <a:solidFill>
                <a:prstClr val="black"/>
              </a:solidFill>
              <a:effectLst/>
              <a:uLnTx/>
              <a:uFillTx/>
              <a:cs typeface="Calibri"/>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b="1" i="0" u="none" strike="noStrike" kern="1200" cap="none" spc="0" normalizeH="0" baseline="0" noProof="0" dirty="0">
                <a:ln>
                  <a:noFill/>
                </a:ln>
                <a:solidFill>
                  <a:prstClr val="black"/>
                </a:solidFill>
                <a:effectLst/>
                <a:uLnTx/>
                <a:uFillTx/>
                <a:cs typeface="Calibri"/>
              </a:rPr>
              <a:t>Presenter notes:</a:t>
            </a:r>
          </a:p>
          <a:p>
            <a:pPr rtl="0"/>
            <a:r>
              <a:rPr lang="en-AU" sz="1200" dirty="0"/>
              <a:t>To support your preparation for implementing the new CHPS sample units a suggested resource list and key vocabulary for sample unit 1 and unit 5 will be provided in microlearning module 4 which will be available later this term. </a:t>
            </a:r>
            <a:r>
              <a:rPr lang="en-AU" sz="1200" b="0" i="0" kern="1200" dirty="0">
                <a:solidFill>
                  <a:schemeClr val="tx1"/>
                </a:solidFill>
                <a:effectLst/>
                <a:ea typeface="+mn-ea"/>
                <a:cs typeface="+mn-cs"/>
              </a:rPr>
              <a:t>These resource lists detail materials required for each unit. </a:t>
            </a:r>
          </a:p>
          <a:p>
            <a:pPr rtl="0"/>
            <a:endParaRPr lang="en-AU" sz="1200" b="0" i="0" kern="1200" dirty="0">
              <a:solidFill>
                <a:schemeClr val="tx1"/>
              </a:solidFill>
              <a:effectLst/>
              <a:ea typeface="+mn-ea"/>
              <a:cs typeface="+mn-cs"/>
            </a:endParaRPr>
          </a:p>
          <a:p>
            <a:pPr rtl="0"/>
            <a:r>
              <a:rPr lang="en-AU" sz="1200" b="0" i="0" kern="1200" dirty="0">
                <a:solidFill>
                  <a:schemeClr val="tx1"/>
                </a:solidFill>
                <a:effectLst/>
                <a:ea typeface="+mn-ea"/>
                <a:cs typeface="+mn-cs"/>
              </a:rPr>
              <a:t>Recognising that many schools may not have access to these materials, the units also incorporate freely available and digital alternatives. For example, in HSIE, when a globe is needed for an activity, a link to a digital version is provided, with similar alternatives for maps and other resources.</a:t>
            </a:r>
          </a:p>
          <a:p>
            <a:pPr rtl="0"/>
            <a:endParaRPr lang="en-AU" sz="1200" b="0" i="0" kern="1200" dirty="0">
              <a:solidFill>
                <a:schemeClr val="tx1"/>
              </a:solidFill>
              <a:effectLst/>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lang="en-AU" sz="1200" dirty="0"/>
              <a:t>Vocabulary lists are identified in each sample unit and </a:t>
            </a:r>
            <a:r>
              <a:rPr lang="en-AU" sz="1200" b="0" i="0" kern="1200" dirty="0">
                <a:solidFill>
                  <a:schemeClr val="tx1"/>
                </a:solidFill>
                <a:effectLst/>
                <a:ea typeface="+mn-ea"/>
                <a:cs typeface="+mn-cs"/>
              </a:rPr>
              <a:t>provide teachers with a clear reference to reinforce consistent teaching and learning of subject specific terms. They support EAL/D students by offering focused language to improve comprehension and communication.</a:t>
            </a:r>
          </a:p>
          <a:p>
            <a:pPr rtl="0"/>
            <a:endParaRPr lang="en-AU" sz="1200" b="0" i="0" kern="1200" dirty="0">
              <a:solidFill>
                <a:schemeClr val="tx1"/>
              </a:solidFill>
              <a:effectLst/>
              <a:ea typeface="+mn-ea"/>
              <a:cs typeface="+mn-cs"/>
            </a:endParaRPr>
          </a:p>
          <a:p>
            <a:pPr rtl="0"/>
            <a:r>
              <a:rPr lang="en-AU" sz="1200" b="0" i="0" kern="1200" dirty="0">
                <a:solidFill>
                  <a:schemeClr val="tx1"/>
                </a:solidFill>
                <a:effectLst/>
                <a:ea typeface="+mn-ea"/>
                <a:cs typeface="+mn-cs"/>
              </a:rPr>
              <a:t>Overall, these resources are designed to make your planning and delivery as efficient as possible, allowing you to focus on effectively engaging your students.</a:t>
            </a:r>
          </a:p>
          <a:p>
            <a:pPr rtl="0"/>
            <a:endParaRPr lang="en-AU" sz="1200" dirty="0"/>
          </a:p>
          <a:p>
            <a:r>
              <a:rPr lang="en-AU" sz="1200" b="1" kern="1200" dirty="0">
                <a:solidFill>
                  <a:schemeClr val="tx1"/>
                </a:solidFill>
                <a:effectLst/>
                <a:ea typeface="+mn-ea"/>
                <a:cs typeface="+mn-cs"/>
              </a:rPr>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solidFill>
                <a:prstClr val="black"/>
              </a:solidFill>
              <a:cs typeface="Calibri"/>
            </a:endParaRPr>
          </a:p>
        </p:txBody>
      </p:sp>
      <p:sp>
        <p:nvSpPr>
          <p:cNvPr id="4" name="Slide Number Placeholder 3">
            <a:extLst>
              <a:ext uri="{FF2B5EF4-FFF2-40B4-BE49-F238E27FC236}">
                <a16:creationId xmlns:a16="http://schemas.microsoft.com/office/drawing/2014/main" id="{A01D8C25-8643-C013-9519-E109ECD390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9CC790-B39B-3749-AD09-DE446100E64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508132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111. Purpose: </a:t>
            </a:r>
            <a:r>
              <a:rPr lang="en-AU" b="0" dirty="0"/>
              <a:t>T</a:t>
            </a:r>
            <a:r>
              <a:rPr lang="en-US" dirty="0"/>
              <a:t>o support participants to </a:t>
            </a:r>
            <a:r>
              <a:rPr lang="en-US" b="1" dirty="0"/>
              <a:t>make connections between new ideas and prior knowledge</a:t>
            </a:r>
            <a:r>
              <a:rPr lang="en-US" dirty="0"/>
              <a:t>. </a:t>
            </a:r>
          </a:p>
          <a:p>
            <a:endParaRPr lang="en-US" b="1" dirty="0">
              <a:ea typeface="Calibri"/>
              <a:cs typeface="Calibri"/>
            </a:endParaRPr>
          </a:p>
          <a:p>
            <a:r>
              <a:rPr lang="en-US" b="1" dirty="0"/>
              <a:t>Time:</a:t>
            </a:r>
            <a:r>
              <a:rPr lang="en-US" dirty="0"/>
              <a:t> 5 minutes</a:t>
            </a:r>
          </a:p>
          <a:p>
            <a:endParaRPr lang="en-US" dirty="0"/>
          </a:p>
          <a:p>
            <a:r>
              <a:rPr lang="en-US" b="1" dirty="0"/>
              <a:t>Presenter Notes: </a:t>
            </a:r>
            <a:r>
              <a:rPr lang="en-US" b="1" i="1" dirty="0"/>
              <a:t> </a:t>
            </a:r>
            <a:endParaRPr lang="en-US" dirty="0"/>
          </a:p>
          <a:p>
            <a:r>
              <a:rPr lang="en-US" dirty="0"/>
              <a:t>See, think, wonder is a great routine to make connections between new learning and prior knowledge. Take a moment to reflect on what we have learned by previewing the sample units today from the CHPS key learning areas.</a:t>
            </a:r>
          </a:p>
          <a:p>
            <a:endParaRPr lang="en-US" dirty="0"/>
          </a:p>
          <a:p>
            <a:r>
              <a:rPr lang="en-US" dirty="0"/>
              <a:t>We will give you 5 minutes to return to your participant workbook and reflect on these questions. </a:t>
            </a:r>
          </a:p>
          <a:p>
            <a:endParaRPr lang="en-US" dirty="0"/>
          </a:p>
          <a:p>
            <a:r>
              <a:rPr lang="en-US" b="0" i="1" dirty="0"/>
              <a:t>After 5 minutes</a:t>
            </a:r>
            <a:endParaRPr lang="en-US" b="0" dirty="0"/>
          </a:p>
          <a:p>
            <a:endParaRPr lang="en-US" b="1" i="1" dirty="0"/>
          </a:p>
          <a:p>
            <a:r>
              <a:rPr lang="en-US" dirty="0"/>
              <a:t>This reflection tool can be used collaboratively with your team. </a:t>
            </a:r>
          </a:p>
          <a:p>
            <a:endParaRPr lang="en-US" b="1" dirty="0"/>
          </a:p>
          <a:p>
            <a:r>
              <a:rPr lang="en-US" b="1" dirty="0"/>
              <a:t>[NEXT SLIDE] </a:t>
            </a:r>
            <a:endParaRPr lang="en-US" dirty="0"/>
          </a:p>
        </p:txBody>
      </p:sp>
      <p:sp>
        <p:nvSpPr>
          <p:cNvPr id="4" name="Slide Number Placeholder 3"/>
          <p:cNvSpPr>
            <a:spLocks noGrp="1"/>
          </p:cNvSpPr>
          <p:nvPr>
            <p:ph type="sldNum" sz="quarter" idx="5"/>
          </p:nvPr>
        </p:nvSpPr>
        <p:spPr/>
        <p:txBody>
          <a:bodyPr/>
          <a:lstStyle/>
          <a:p>
            <a:fld id="{C273A117-CFBF-4B51-BFA9-F51A42E28C6C}" type="slidenum">
              <a:rPr lang="en-AU" smtClean="0"/>
              <a:t>111</a:t>
            </a:fld>
            <a:endParaRPr lang="en-AU"/>
          </a:p>
        </p:txBody>
      </p:sp>
    </p:spTree>
    <p:extLst>
      <p:ext uri="{BB962C8B-B14F-4D97-AF65-F5344CB8AC3E}">
        <p14:creationId xmlns:p14="http://schemas.microsoft.com/office/powerpoint/2010/main" val="4158152207"/>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2E698-B656-E04D-1BA4-8289C85BD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8B95C-F1E8-08B0-C74B-3D4F2CFAAF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A587AB-5885-D4C2-A0E1-1F15B232E5C2}"/>
              </a:ext>
            </a:extLst>
          </p:cNvPr>
          <p:cNvSpPr>
            <a:spLocks noGrp="1"/>
          </p:cNvSpPr>
          <p:nvPr>
            <p:ph type="body" idx="1"/>
          </p:nvPr>
        </p:nvSpPr>
        <p:spPr/>
        <p:txBody>
          <a:bodyPr/>
          <a:lstStyle/>
          <a:p>
            <a:r>
              <a:rPr lang="en-AU" sz="1200" b="1" dirty="0"/>
              <a:t>112. Purpose: </a:t>
            </a:r>
            <a:r>
              <a:rPr lang="en-AU" sz="1200" dirty="0"/>
              <a:t>To reflect on the key takeaways of the creative arts presentation.</a:t>
            </a:r>
          </a:p>
          <a:p>
            <a:endParaRPr lang="en-AU" sz="1200" b="1" dirty="0"/>
          </a:p>
          <a:p>
            <a:r>
              <a:rPr lang="en-AU" sz="1200" b="1" dirty="0"/>
              <a:t>Time: </a:t>
            </a:r>
            <a:r>
              <a:rPr lang="en-AU" sz="1200" dirty="0"/>
              <a:t>1 minute</a:t>
            </a:r>
            <a:endParaRPr lang="en-AU" sz="1200" b="1" dirty="0"/>
          </a:p>
          <a:p>
            <a:endParaRPr lang="en-AU" sz="1200" b="1" dirty="0"/>
          </a:p>
          <a:p>
            <a:r>
              <a:rPr lang="en-AU" sz="1200" b="1" dirty="0"/>
              <a:t>Presenter notes:</a:t>
            </a:r>
            <a:endParaRPr lang="en-US" sz="1200" dirty="0"/>
          </a:p>
          <a:p>
            <a:r>
              <a:rPr lang="en-AU" sz="1200" b="0" i="0" kern="1200" dirty="0">
                <a:solidFill>
                  <a:schemeClr val="tx1"/>
                </a:solidFill>
                <a:effectLst/>
                <a:ea typeface="+mn-ea"/>
                <a:cs typeface="+mn-cs"/>
              </a:rPr>
              <a:t>To conclude this professional learning, take a moment to reflect on the key takeaways that you see on screen. </a:t>
            </a:r>
          </a:p>
          <a:p>
            <a:endParaRPr lang="en-AU" sz="1200" b="0" i="0" kern="1200" dirty="0">
              <a:solidFill>
                <a:schemeClr val="tx1"/>
              </a:solidFill>
              <a:effectLst/>
              <a:ea typeface="+mn-ea"/>
              <a:cs typeface="+mn-cs"/>
            </a:endParaRPr>
          </a:p>
          <a:p>
            <a:r>
              <a:rPr lang="en-AU" sz="1200" b="0" i="0" kern="1200" dirty="0">
                <a:solidFill>
                  <a:schemeClr val="tx1"/>
                </a:solidFill>
                <a:effectLst/>
                <a:ea typeface="+mn-ea"/>
                <a:cs typeface="+mn-cs"/>
              </a:rPr>
              <a:t>The common lesson structure across CHPS sample units provides a consistent framework that supports explicit teaching, assessment, and differentiation. </a:t>
            </a:r>
          </a:p>
          <a:p>
            <a:endParaRPr lang="en-AU" sz="1200" b="0" i="0" kern="1200" dirty="0">
              <a:solidFill>
                <a:schemeClr val="tx1"/>
              </a:solidFill>
              <a:effectLst/>
              <a:ea typeface="+mn-ea"/>
              <a:cs typeface="+mn-cs"/>
            </a:endParaRPr>
          </a:p>
          <a:p>
            <a:r>
              <a:rPr lang="en-AU" sz="1200" b="0" i="0" kern="1200" dirty="0">
                <a:solidFill>
                  <a:schemeClr val="tx1"/>
                </a:solidFill>
                <a:effectLst/>
                <a:ea typeface="+mn-ea"/>
                <a:cs typeface="+mn-cs"/>
              </a:rPr>
              <a:t>The upcoming support materials, including resource and vocabulary lists, will enhance planning and effectively assist EAL/D students. </a:t>
            </a:r>
          </a:p>
          <a:p>
            <a:endParaRPr lang="en-AU" sz="1200" b="0" i="0" kern="1200" dirty="0">
              <a:solidFill>
                <a:schemeClr val="tx1"/>
              </a:solidFill>
              <a:effectLst/>
              <a:ea typeface="+mn-ea"/>
              <a:cs typeface="+mn-cs"/>
            </a:endParaRPr>
          </a:p>
          <a:p>
            <a:r>
              <a:rPr lang="en-AU" sz="1200" b="0" i="0" u="none" strike="noStrike" kern="1200" dirty="0">
                <a:solidFill>
                  <a:schemeClr val="tx1"/>
                </a:solidFill>
                <a:effectLst/>
                <a:ea typeface="+mn-ea"/>
                <a:cs typeface="+mn-cs"/>
              </a:rPr>
              <a:t>Moving forward, it will be important to identify next steps at year and stage levels by collaborating with leaders and teachers to implement targeted actions to incorporate these resources into teaching and learning. </a:t>
            </a:r>
          </a:p>
          <a:p>
            <a:endParaRPr lang="en-AU" sz="1200" dirty="0"/>
          </a:p>
          <a:p>
            <a:r>
              <a:rPr lang="en-AU" sz="1200" b="1" dirty="0"/>
              <a:t>[NEXT SLIDE]</a:t>
            </a:r>
            <a:endParaRPr lang="en-US" sz="1200" b="1" dirty="0"/>
          </a:p>
        </p:txBody>
      </p:sp>
      <p:sp>
        <p:nvSpPr>
          <p:cNvPr id="4" name="Slide Number Placeholder 3">
            <a:extLst>
              <a:ext uri="{FF2B5EF4-FFF2-40B4-BE49-F238E27FC236}">
                <a16:creationId xmlns:a16="http://schemas.microsoft.com/office/drawing/2014/main" id="{38C65BAC-DDC2-25F6-EF8B-4391904F63C6}"/>
              </a:ext>
            </a:extLst>
          </p:cNvPr>
          <p:cNvSpPr>
            <a:spLocks noGrp="1"/>
          </p:cNvSpPr>
          <p:nvPr>
            <p:ph type="sldNum" sz="quarter" idx="5"/>
          </p:nvPr>
        </p:nvSpPr>
        <p:spPr/>
        <p:txBody>
          <a:bodyPr/>
          <a:lstStyle/>
          <a:p>
            <a:fld id="{B07158C4-A119-4B78-9DE8-A50001BC31DC}" type="slidenum">
              <a:rPr lang="en-AU" smtClean="0"/>
              <a:pPr/>
              <a:t>112</a:t>
            </a:fld>
            <a:endParaRPr lang="en-AU"/>
          </a:p>
        </p:txBody>
      </p:sp>
    </p:spTree>
    <p:extLst>
      <p:ext uri="{BB962C8B-B14F-4D97-AF65-F5344CB8AC3E}">
        <p14:creationId xmlns:p14="http://schemas.microsoft.com/office/powerpoint/2010/main" val="2137759932"/>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b="1"/>
              <a:t>113. </a:t>
            </a:r>
            <a:r>
              <a:rPr lang="en-AU" b="1" dirty="0"/>
              <a:t>Purpose: </a:t>
            </a:r>
            <a:r>
              <a:rPr lang="en-AU" dirty="0"/>
              <a:t>Contact details for the Primary Curriculum team</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a:p>
            <a:r>
              <a:rPr lang="en-US" b="1" dirty="0">
                <a:cs typeface="Arial" panose="020B0604020202020204" pitchFamily="34" charset="0"/>
              </a:rPr>
              <a:t>Time: </a:t>
            </a:r>
            <a:r>
              <a:rPr lang="en-US" b="0" dirty="0">
                <a:cs typeface="Arial" panose="020B0604020202020204" pitchFamily="34" charset="0"/>
              </a:rPr>
              <a:t>1 minute </a:t>
            </a:r>
          </a:p>
          <a:p>
            <a:endParaRPr lang="en-AU" dirty="0">
              <a:cs typeface="Arial" panose="020B0604020202020204" pitchFamily="34" charset="0"/>
            </a:endParaRPr>
          </a:p>
          <a:p>
            <a:pPr defTabSz="1221243">
              <a:defRPr/>
            </a:pPr>
            <a:r>
              <a:rPr lang="en-AU" b="1" dirty="0">
                <a:cs typeface="Arial" panose="020B0604020202020204" pitchFamily="34" charset="0"/>
              </a:rPr>
              <a:t>Presenter notes:</a:t>
            </a:r>
            <a:endParaRPr lang="en-AU" b="0" dirty="0"/>
          </a:p>
          <a:p>
            <a:r>
              <a:rPr lang="en-AU" dirty="0"/>
              <a:t>If you have any questions or would like to reach out to the Primary Curriculum Team, please contact us via this email address, or through the Statewide Staffroom.  </a:t>
            </a:r>
          </a:p>
          <a:p>
            <a:endParaRPr lang="en-AU" dirty="0"/>
          </a:p>
          <a:p>
            <a:r>
              <a:rPr lang="en-AU" dirty="0"/>
              <a:t>This QR code takes you to the enrolment page to</a:t>
            </a:r>
            <a:r>
              <a:rPr lang="en-AU" b="1" dirty="0"/>
              <a:t> </a:t>
            </a:r>
            <a:r>
              <a:rPr lang="en-AU" b="0" dirty="0"/>
              <a:t>join the primary curriculum statewide staffroom. </a:t>
            </a:r>
          </a:p>
          <a:p>
            <a:endParaRPr lang="en-AU" b="0" dirty="0"/>
          </a:p>
          <a:p>
            <a:pPr marL="0" marR="0" lvl="0" indent="0" algn="l" defTabSz="1219170" rtl="0" eaLnBrk="1" fontAlgn="auto" latinLnBrk="0" hangingPunct="1">
              <a:lnSpc>
                <a:spcPct val="100000"/>
              </a:lnSpc>
              <a:spcBef>
                <a:spcPts val="0"/>
              </a:spcBef>
              <a:spcAft>
                <a:spcPts val="0"/>
              </a:spcAft>
              <a:buClrTx/>
              <a:buSzTx/>
              <a:buFontTx/>
              <a:buNone/>
              <a:tabLst/>
              <a:defRPr/>
            </a:pPr>
            <a:r>
              <a:rPr lang="en-AU" b="1" dirty="0"/>
              <a:t>[NEXT SLIDE]</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113</a:t>
            </a:fld>
            <a:endParaRPr lang="en-AU"/>
          </a:p>
        </p:txBody>
      </p:sp>
    </p:spTree>
    <p:extLst>
      <p:ext uri="{BB962C8B-B14F-4D97-AF65-F5344CB8AC3E}">
        <p14:creationId xmlns:p14="http://schemas.microsoft.com/office/powerpoint/2010/main" val="3021276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1" y="0"/>
            <a:ext cx="12192001" cy="392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2" name="Title 1"/>
          <p:cNvSpPr>
            <a:spLocks noGrp="1"/>
          </p:cNvSpPr>
          <p:nvPr>
            <p:ph type="ctrTitle"/>
          </p:nvPr>
        </p:nvSpPr>
        <p:spPr>
          <a:xfrm>
            <a:off x="359998" y="360000"/>
            <a:ext cx="11484001" cy="2520000"/>
          </a:xfrm>
          <a:ln>
            <a:noFill/>
          </a:ln>
        </p:spPr>
        <p:txBody>
          <a:bodyPr anchor="t">
            <a:noAutofit/>
          </a:bodyPr>
          <a:lstStyle>
            <a:lvl1pPr algn="l">
              <a:lnSpc>
                <a:spcPct val="90000"/>
              </a:lnSpc>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156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accent3"/>
              </a:solidFill>
              <a:latin typeface="Arial" panose="020B0604020202020204" pitchFamily="34" charset="0"/>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4104000"/>
            <a:ext cx="853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4104000"/>
            <a:ext cx="277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5867118"/>
            <a:ext cx="4500000" cy="684882"/>
          </a:xfrm>
          <a:prstGeom prst="rect">
            <a:avLst/>
          </a:prstGeom>
        </p:spPr>
        <p:txBody>
          <a:bodyPr vert="horz" lIns="0" tIns="0" rIns="0" bIns="0" rtlCol="0" anchor="b" anchorCtr="0">
            <a:noAutofit/>
          </a:bodyPr>
          <a:lstStyle>
            <a:lvl1pPr algn="l">
              <a:defRPr sz="1400">
                <a:solidFill>
                  <a:schemeClr val="accent1"/>
                </a:solidFill>
                <a:latin typeface="Arial" panose="020B0604020202020204" pitchFamily="34" charset="0"/>
              </a:defRPr>
            </a:lvl1pPr>
          </a:lstStyle>
          <a:p>
            <a:r>
              <a:rPr lang="en-US" dirty="0"/>
              <a:t>NSW Department of Education</a:t>
            </a:r>
            <a:endParaRPr lang="en-AU" dirty="0"/>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5867118"/>
            <a:ext cx="630000" cy="684882"/>
          </a:xfrm>
          <a:prstGeom prst="rect">
            <a:avLst/>
          </a:prstGeom>
        </p:spPr>
      </p:pic>
      <p:sp>
        <p:nvSpPr>
          <p:cNvPr id="27" name="Text Placeholder 51">
            <a:extLst>
              <a:ext uri="{FF2B5EF4-FFF2-40B4-BE49-F238E27FC236}">
                <a16:creationId xmlns:a16="http://schemas.microsoft.com/office/drawing/2014/main" id="{270311DB-5A0B-2C64-FD32-3845AE0AB54C}"/>
              </a:ext>
            </a:extLst>
          </p:cNvPr>
          <p:cNvSpPr>
            <a:spLocks noGrp="1"/>
          </p:cNvSpPr>
          <p:nvPr>
            <p:ph type="body" sz="quarter" idx="12" hasCustomPrompt="1"/>
          </p:nvPr>
        </p:nvSpPr>
        <p:spPr>
          <a:xfrm>
            <a:off x="359998" y="4778427"/>
            <a:ext cx="8532000" cy="424497"/>
          </a:xfrm>
        </p:spPr>
        <p:txBody>
          <a:bodyPr/>
          <a:lstStyle>
            <a:lvl1pPr>
              <a:defRPr sz="1800">
                <a:solidFill>
                  <a:schemeClr val="accent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Presenter name, presenter title</a:t>
            </a:r>
            <a:endParaRPr lang="en-AU" dirty="0"/>
          </a:p>
        </p:txBody>
      </p:sp>
      <p:sp>
        <p:nvSpPr>
          <p:cNvPr id="28" name="Text Placeholder 51">
            <a:extLst>
              <a:ext uri="{FF2B5EF4-FFF2-40B4-BE49-F238E27FC236}">
                <a16:creationId xmlns:a16="http://schemas.microsoft.com/office/drawing/2014/main" id="{BFB21B71-10B3-4079-5902-4C0C7A33E13F}"/>
              </a:ext>
            </a:extLst>
          </p:cNvPr>
          <p:cNvSpPr>
            <a:spLocks noGrp="1"/>
          </p:cNvSpPr>
          <p:nvPr>
            <p:ph type="body" sz="quarter" idx="13" hasCustomPrompt="1"/>
          </p:nvPr>
        </p:nvSpPr>
        <p:spPr>
          <a:xfrm>
            <a:off x="9071998" y="4273686"/>
            <a:ext cx="2772001" cy="424497"/>
          </a:xfrm>
        </p:spPr>
        <p:txBody>
          <a:bodyPr/>
          <a:lstStyle>
            <a:lvl1pPr>
              <a:defRPr sz="1800">
                <a:solidFill>
                  <a:schemeClr val="accent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00 Month YYYY</a:t>
            </a:r>
            <a:endParaRPr lang="en-AU" dirty="0"/>
          </a:p>
        </p:txBody>
      </p:sp>
      <p:sp>
        <p:nvSpPr>
          <p:cNvPr id="29" name="Text Placeholder 51">
            <a:extLst>
              <a:ext uri="{FF2B5EF4-FFF2-40B4-BE49-F238E27FC236}">
                <a16:creationId xmlns:a16="http://schemas.microsoft.com/office/drawing/2014/main" id="{C1729F1B-F7E5-2176-BB52-4A213A278B69}"/>
              </a:ext>
            </a:extLst>
          </p:cNvPr>
          <p:cNvSpPr>
            <a:spLocks noGrp="1"/>
          </p:cNvSpPr>
          <p:nvPr>
            <p:ph type="body" sz="quarter" idx="14" hasCustomPrompt="1"/>
          </p:nvPr>
        </p:nvSpPr>
        <p:spPr>
          <a:xfrm>
            <a:off x="359998" y="4273686"/>
            <a:ext cx="8532000" cy="424497"/>
          </a:xfrm>
        </p:spPr>
        <p:txBody>
          <a:bodyPr/>
          <a:lstStyle>
            <a:lvl1pPr>
              <a:defRPr sz="2000">
                <a:solidFill>
                  <a:schemeClr val="accent2"/>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endParaRPr lang="en-AU" dirty="0"/>
          </a:p>
        </p:txBody>
      </p:sp>
    </p:spTree>
    <p:extLst>
      <p:ext uri="{BB962C8B-B14F-4D97-AF65-F5344CB8AC3E}">
        <p14:creationId xmlns:p14="http://schemas.microsoft.com/office/powerpoint/2010/main" val="35685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0" y="0"/>
            <a:ext cx="12192001" cy="392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156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tx2">
                  <a:lumMod val="40000"/>
                  <a:lumOff val="60000"/>
                </a:schemeClr>
              </a:solidFill>
              <a:latin typeface="Arial" panose="020B0604020202020204" pitchFamily="34" charset="0"/>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4104000"/>
            <a:ext cx="85320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4104000"/>
            <a:ext cx="27720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5867118"/>
            <a:ext cx="4500000" cy="684882"/>
          </a:xfrm>
          <a:prstGeom prst="rect">
            <a:avLst/>
          </a:prstGeom>
        </p:spPr>
        <p:txBody>
          <a:bodyPr vert="horz" lIns="0" tIns="0" rIns="0" bIns="0" rtlCol="0" anchor="b" anchorCtr="0">
            <a:noAutofit/>
          </a:bodyPr>
          <a:lstStyle>
            <a:lvl1pPr algn="l">
              <a:defRPr sz="1400">
                <a:solidFill>
                  <a:schemeClr val="accent1"/>
                </a:solidFill>
                <a:latin typeface="Arial" panose="020B0604020202020204" pitchFamily="34" charset="0"/>
              </a:defRPr>
            </a:lvl1pPr>
          </a:lstStyle>
          <a:p>
            <a:r>
              <a:rPr lang="en-US" dirty="0"/>
              <a:t>NSW Department of Education</a:t>
            </a:r>
            <a:endParaRPr lang="en-AU" dirty="0"/>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5867118"/>
            <a:ext cx="630000" cy="684882"/>
          </a:xfrm>
          <a:prstGeom prst="rect">
            <a:avLst/>
          </a:prstGeom>
        </p:spPr>
      </p:pic>
      <p:sp>
        <p:nvSpPr>
          <p:cNvPr id="2" name="Title 1">
            <a:extLst>
              <a:ext uri="{FF2B5EF4-FFF2-40B4-BE49-F238E27FC236}">
                <a16:creationId xmlns:a16="http://schemas.microsoft.com/office/drawing/2014/main" id="{88C7C230-6728-957B-B6ED-1DD9FE8060FF}"/>
              </a:ext>
            </a:extLst>
          </p:cNvPr>
          <p:cNvSpPr>
            <a:spLocks noGrp="1"/>
          </p:cNvSpPr>
          <p:nvPr>
            <p:ph type="ctrTitle"/>
          </p:nvPr>
        </p:nvSpPr>
        <p:spPr>
          <a:xfrm>
            <a:off x="359998" y="360000"/>
            <a:ext cx="11484001" cy="2520000"/>
          </a:xfrm>
          <a:ln>
            <a:noFill/>
          </a:ln>
        </p:spPr>
        <p:txBody>
          <a:bodyPr anchor="t">
            <a:noAutofit/>
          </a:bodyPr>
          <a:lstStyle>
            <a:lvl1pPr algn="l">
              <a:lnSpc>
                <a:spcPct val="90000"/>
              </a:lnSpc>
              <a:defRPr sz="4800">
                <a:solidFill>
                  <a:srgbClr val="00296C"/>
                </a:solidFill>
              </a:defRPr>
            </a:lvl1pPr>
          </a:lstStyle>
          <a:p>
            <a:r>
              <a:rPr lang="en-GB"/>
              <a:t>Click to edit Master title style</a:t>
            </a:r>
            <a:endParaRPr lang="en-US"/>
          </a:p>
        </p:txBody>
      </p:sp>
      <p:sp>
        <p:nvSpPr>
          <p:cNvPr id="13" name="Text Placeholder 51">
            <a:extLst>
              <a:ext uri="{FF2B5EF4-FFF2-40B4-BE49-F238E27FC236}">
                <a16:creationId xmlns:a16="http://schemas.microsoft.com/office/drawing/2014/main" id="{ED72B8C4-8D7B-20BD-9B46-1BC97B97697A}"/>
              </a:ext>
            </a:extLst>
          </p:cNvPr>
          <p:cNvSpPr>
            <a:spLocks noGrp="1"/>
          </p:cNvSpPr>
          <p:nvPr>
            <p:ph type="body" sz="quarter" idx="12" hasCustomPrompt="1"/>
          </p:nvPr>
        </p:nvSpPr>
        <p:spPr>
          <a:xfrm>
            <a:off x="359998" y="4778427"/>
            <a:ext cx="8532000" cy="424497"/>
          </a:xfrm>
        </p:spPr>
        <p:txBody>
          <a:bodyPr/>
          <a:lstStyle>
            <a:lvl1pPr>
              <a:defRPr sz="1800">
                <a:solidFill>
                  <a:schemeClr val="bg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Presenter name, presenter title</a:t>
            </a:r>
            <a:endParaRPr lang="en-AU" dirty="0"/>
          </a:p>
        </p:txBody>
      </p:sp>
      <p:sp>
        <p:nvSpPr>
          <p:cNvPr id="15" name="Text Placeholder 51">
            <a:extLst>
              <a:ext uri="{FF2B5EF4-FFF2-40B4-BE49-F238E27FC236}">
                <a16:creationId xmlns:a16="http://schemas.microsoft.com/office/drawing/2014/main" id="{F75C817C-04B0-B672-91D9-B0DBB7B21B4D}"/>
              </a:ext>
            </a:extLst>
          </p:cNvPr>
          <p:cNvSpPr>
            <a:spLocks noGrp="1"/>
          </p:cNvSpPr>
          <p:nvPr>
            <p:ph type="body" sz="quarter" idx="13" hasCustomPrompt="1"/>
          </p:nvPr>
        </p:nvSpPr>
        <p:spPr>
          <a:xfrm>
            <a:off x="9071998" y="4273686"/>
            <a:ext cx="2772001" cy="424497"/>
          </a:xfrm>
        </p:spPr>
        <p:txBody>
          <a:bodyPr/>
          <a:lstStyle>
            <a:lvl1pPr>
              <a:defRPr sz="1800">
                <a:solidFill>
                  <a:schemeClr val="bg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00 Month YYYY</a:t>
            </a:r>
            <a:endParaRPr lang="en-AU" dirty="0"/>
          </a:p>
        </p:txBody>
      </p:sp>
      <p:sp>
        <p:nvSpPr>
          <p:cNvPr id="16" name="Text Placeholder 51">
            <a:extLst>
              <a:ext uri="{FF2B5EF4-FFF2-40B4-BE49-F238E27FC236}">
                <a16:creationId xmlns:a16="http://schemas.microsoft.com/office/drawing/2014/main" id="{08636096-4E7F-7255-5E0A-F76A98B8F543}"/>
              </a:ext>
            </a:extLst>
          </p:cNvPr>
          <p:cNvSpPr>
            <a:spLocks noGrp="1"/>
          </p:cNvSpPr>
          <p:nvPr>
            <p:ph type="body" sz="quarter" idx="14" hasCustomPrompt="1"/>
          </p:nvPr>
        </p:nvSpPr>
        <p:spPr>
          <a:xfrm>
            <a:off x="359998" y="4273686"/>
            <a:ext cx="8532000" cy="424497"/>
          </a:xfrm>
        </p:spPr>
        <p:txBody>
          <a:bodyPr/>
          <a:lstStyle>
            <a:lvl1pPr>
              <a:defRPr>
                <a:solidFill>
                  <a:schemeClr val="accent4"/>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endParaRPr lang="en-AU" dirty="0"/>
          </a:p>
        </p:txBody>
      </p:sp>
    </p:spTree>
    <p:extLst>
      <p:ext uri="{BB962C8B-B14F-4D97-AF65-F5344CB8AC3E}">
        <p14:creationId xmlns:p14="http://schemas.microsoft.com/office/powerpoint/2010/main" val="401839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1" y="0"/>
            <a:ext cx="12192001" cy="392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6" name="Rectangle 5">
            <a:extLst>
              <a:ext uri="{FF2B5EF4-FFF2-40B4-BE49-F238E27FC236}">
                <a16:creationId xmlns:a16="http://schemas.microsoft.com/office/drawing/2014/main" id="{8B441F1C-5173-8DB5-B1C6-8E93B9C835DC}"/>
              </a:ext>
              <a:ext uri="{C183D7F6-B498-43B3-948B-1728B52AA6E4}">
                <adec:decorative xmlns:adec="http://schemas.microsoft.com/office/drawing/2017/decorative" val="1"/>
              </a:ext>
            </a:extLst>
          </p:cNvPr>
          <p:cNvSpPr/>
          <p:nvPr userDrawn="1"/>
        </p:nvSpPr>
        <p:spPr>
          <a:xfrm>
            <a:off x="-2" y="-5532"/>
            <a:ext cx="12192001" cy="22201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2" name="Title 1"/>
          <p:cNvSpPr>
            <a:spLocks noGrp="1"/>
          </p:cNvSpPr>
          <p:nvPr>
            <p:ph type="ctrTitle"/>
          </p:nvPr>
        </p:nvSpPr>
        <p:spPr>
          <a:xfrm>
            <a:off x="359998" y="360000"/>
            <a:ext cx="11484001" cy="1648741"/>
          </a:xfrm>
          <a:ln>
            <a:noFill/>
          </a:ln>
        </p:spPr>
        <p:txBody>
          <a:bodyPr anchor="t">
            <a:noAutofit/>
          </a:bodyPr>
          <a:lstStyle>
            <a:lvl1pPr algn="l">
              <a:lnSpc>
                <a:spcPct val="90000"/>
              </a:lnSpc>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293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accent3"/>
              </a:solidFill>
              <a:latin typeface="Arial" panose="020B0604020202020204" pitchFamily="34" charset="0"/>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2205288"/>
            <a:ext cx="853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2205288"/>
            <a:ext cx="277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3428999"/>
            <a:ext cx="4500000" cy="298457"/>
          </a:xfrm>
          <a:prstGeom prst="rect">
            <a:avLst/>
          </a:prstGeom>
        </p:spPr>
        <p:txBody>
          <a:bodyPr vert="horz" lIns="0" tIns="0" rIns="0" bIns="0" rtlCol="0" anchor="b" anchorCtr="0">
            <a:noAutofit/>
          </a:bodyPr>
          <a:lstStyle>
            <a:lvl1pPr algn="l">
              <a:defRPr sz="1400">
                <a:solidFill>
                  <a:schemeClr val="accent1"/>
                </a:solidFill>
                <a:latin typeface="Arial" panose="020B0604020202020204" pitchFamily="34" charset="0"/>
              </a:defRPr>
            </a:lvl1pPr>
          </a:lstStyle>
          <a:p>
            <a:r>
              <a:rPr lang="en-US" dirty="0"/>
              <a:t>NSW Department of Education</a:t>
            </a:r>
            <a:endParaRPr lang="en-AU" dirty="0"/>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059119"/>
            <a:ext cx="630000" cy="684882"/>
          </a:xfrm>
          <a:prstGeom prst="rect">
            <a:avLst/>
          </a:prstGeom>
        </p:spPr>
      </p:pic>
      <p:sp>
        <p:nvSpPr>
          <p:cNvPr id="3" name="Picture Placeholder 4">
            <a:extLst>
              <a:ext uri="{FF2B5EF4-FFF2-40B4-BE49-F238E27FC236}">
                <a16:creationId xmlns:a16="http://schemas.microsoft.com/office/drawing/2014/main" id="{CE3745DC-AC8E-A131-2A57-EFBCFFD5CE06}"/>
              </a:ext>
              <a:ext uri="{C183D7F6-B498-43B3-948B-1728B52AA6E4}">
                <adec:decorative xmlns:adec="http://schemas.microsoft.com/office/drawing/2017/decorative" val="1"/>
              </a:ext>
            </a:extLst>
          </p:cNvPr>
          <p:cNvSpPr>
            <a:spLocks noGrp="1"/>
          </p:cNvSpPr>
          <p:nvPr>
            <p:ph type="pic" sz="quarter" idx="13"/>
          </p:nvPr>
        </p:nvSpPr>
        <p:spPr>
          <a:xfrm>
            <a:off x="0" y="3924000"/>
            <a:ext cx="12192000" cy="2934000"/>
          </a:xfrm>
        </p:spPr>
        <p:txBody>
          <a:bodyPr/>
          <a:lstStyle/>
          <a:p>
            <a:r>
              <a:rPr lang="en-GB"/>
              <a:t>Click icon to add picture</a:t>
            </a:r>
            <a:endParaRPr lang="en-AU"/>
          </a:p>
        </p:txBody>
      </p:sp>
      <p:sp>
        <p:nvSpPr>
          <p:cNvPr id="9" name="Text Placeholder 51">
            <a:extLst>
              <a:ext uri="{FF2B5EF4-FFF2-40B4-BE49-F238E27FC236}">
                <a16:creationId xmlns:a16="http://schemas.microsoft.com/office/drawing/2014/main" id="{8539577E-818D-2906-641C-DBDD3A298498}"/>
              </a:ext>
            </a:extLst>
          </p:cNvPr>
          <p:cNvSpPr>
            <a:spLocks noGrp="1"/>
          </p:cNvSpPr>
          <p:nvPr>
            <p:ph type="body" sz="quarter" idx="12" hasCustomPrompt="1"/>
          </p:nvPr>
        </p:nvSpPr>
        <p:spPr>
          <a:xfrm>
            <a:off x="4195118" y="2787773"/>
            <a:ext cx="4500001" cy="424497"/>
          </a:xfrm>
        </p:spPr>
        <p:txBody>
          <a:bodyPr/>
          <a:lstStyle>
            <a:lvl1pPr>
              <a:defRPr sz="1800">
                <a:solidFill>
                  <a:schemeClr val="accent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Presenter title</a:t>
            </a:r>
            <a:endParaRPr lang="en-AU" dirty="0"/>
          </a:p>
        </p:txBody>
      </p:sp>
      <p:sp>
        <p:nvSpPr>
          <p:cNvPr id="10" name="Text Placeholder 51">
            <a:extLst>
              <a:ext uri="{FF2B5EF4-FFF2-40B4-BE49-F238E27FC236}">
                <a16:creationId xmlns:a16="http://schemas.microsoft.com/office/drawing/2014/main" id="{66A72753-E648-3DEC-E37B-76D131698DC4}"/>
              </a:ext>
            </a:extLst>
          </p:cNvPr>
          <p:cNvSpPr>
            <a:spLocks noGrp="1"/>
          </p:cNvSpPr>
          <p:nvPr>
            <p:ph type="body" sz="quarter" idx="14" hasCustomPrompt="1"/>
          </p:nvPr>
        </p:nvSpPr>
        <p:spPr>
          <a:xfrm>
            <a:off x="9071998" y="2357168"/>
            <a:ext cx="2772001" cy="424497"/>
          </a:xfrm>
        </p:spPr>
        <p:txBody>
          <a:bodyPr/>
          <a:lstStyle>
            <a:lvl1pPr>
              <a:defRPr sz="1800">
                <a:solidFill>
                  <a:schemeClr val="accent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00 Month YYYY</a:t>
            </a:r>
            <a:endParaRPr lang="en-AU" dirty="0"/>
          </a:p>
        </p:txBody>
      </p:sp>
      <p:sp>
        <p:nvSpPr>
          <p:cNvPr id="12" name="Text Placeholder 51">
            <a:extLst>
              <a:ext uri="{FF2B5EF4-FFF2-40B4-BE49-F238E27FC236}">
                <a16:creationId xmlns:a16="http://schemas.microsoft.com/office/drawing/2014/main" id="{CC2E7161-226A-E92E-A156-32EFBA600856}"/>
              </a:ext>
            </a:extLst>
          </p:cNvPr>
          <p:cNvSpPr>
            <a:spLocks noGrp="1"/>
          </p:cNvSpPr>
          <p:nvPr>
            <p:ph type="body" sz="quarter" idx="15" hasCustomPrompt="1"/>
          </p:nvPr>
        </p:nvSpPr>
        <p:spPr>
          <a:xfrm>
            <a:off x="359998" y="2357168"/>
            <a:ext cx="3458240" cy="855102"/>
          </a:xfrm>
        </p:spPr>
        <p:txBody>
          <a:bodyPr/>
          <a:lstStyle>
            <a:lvl1pPr>
              <a:defRPr sz="2000">
                <a:solidFill>
                  <a:schemeClr val="accent2"/>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endParaRPr lang="en-AU" dirty="0"/>
          </a:p>
        </p:txBody>
      </p:sp>
      <p:sp>
        <p:nvSpPr>
          <p:cNvPr id="13" name="Text Placeholder 51">
            <a:extLst>
              <a:ext uri="{FF2B5EF4-FFF2-40B4-BE49-F238E27FC236}">
                <a16:creationId xmlns:a16="http://schemas.microsoft.com/office/drawing/2014/main" id="{B1069058-209B-FFBB-2663-876FCDF3127A}"/>
              </a:ext>
            </a:extLst>
          </p:cNvPr>
          <p:cNvSpPr>
            <a:spLocks noGrp="1"/>
          </p:cNvSpPr>
          <p:nvPr>
            <p:ph type="body" sz="quarter" idx="16" hasCustomPrompt="1"/>
          </p:nvPr>
        </p:nvSpPr>
        <p:spPr>
          <a:xfrm>
            <a:off x="4195118" y="2353833"/>
            <a:ext cx="4500001" cy="424497"/>
          </a:xfrm>
        </p:spPr>
        <p:txBody>
          <a:bodyPr/>
          <a:lstStyle>
            <a:lvl1pPr>
              <a:defRPr sz="1800" b="1">
                <a:solidFill>
                  <a:schemeClr val="accent1"/>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Presenter name</a:t>
            </a:r>
            <a:endParaRPr lang="en-AU" dirty="0"/>
          </a:p>
        </p:txBody>
      </p:sp>
    </p:spTree>
    <p:extLst>
      <p:ext uri="{BB962C8B-B14F-4D97-AF65-F5344CB8AC3E}">
        <p14:creationId xmlns:p14="http://schemas.microsoft.com/office/powerpoint/2010/main" val="1787055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ver 4">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62363672-DC22-A630-C46A-3AA31F386989}"/>
              </a:ext>
              <a:ext uri="{C183D7F6-B498-43B3-948B-1728B52AA6E4}">
                <adec:decorative xmlns:adec="http://schemas.microsoft.com/office/drawing/2017/decorative" val="1"/>
              </a:ext>
            </a:extLst>
          </p:cNvPr>
          <p:cNvSpPr>
            <a:spLocks noGrp="1"/>
          </p:cNvSpPr>
          <p:nvPr>
            <p:ph type="ftr" sz="quarter" idx="3"/>
          </p:nvPr>
        </p:nvSpPr>
        <p:spPr>
          <a:xfrm>
            <a:off x="539999" y="359998"/>
            <a:ext cx="2576581" cy="252004"/>
          </a:xfrm>
          <a:prstGeom prst="rect">
            <a:avLst/>
          </a:prstGeom>
        </p:spPr>
        <p:txBody>
          <a:bodyPr vert="horz" lIns="0" tIns="0" rIns="0" bIns="0" rtlCol="0" anchor="t">
            <a:noAutofit/>
          </a:bodyPr>
          <a:lstStyle>
            <a:lvl1pPr algn="l">
              <a:defRPr sz="1400">
                <a:solidFill>
                  <a:schemeClr val="bg1"/>
                </a:solidFill>
                <a:latin typeface="Arial" panose="020B0604020202020204" pitchFamily="34" charset="0"/>
              </a:defRPr>
            </a:lvl1pPr>
          </a:lstStyle>
          <a:p>
            <a:r>
              <a:rPr lang="en-US" dirty="0"/>
              <a:t>NSW Department of Education</a:t>
            </a:r>
            <a:endParaRPr lang="en-AU" dirty="0"/>
          </a:p>
        </p:txBody>
      </p: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1530002"/>
            <a:ext cx="6255979" cy="2033997"/>
          </a:xfrm>
          <a:ln>
            <a:noFill/>
          </a:ln>
        </p:spPr>
        <p:txBody>
          <a:bodyPr anchor="b">
            <a:noAutofit/>
          </a:bodyPr>
          <a:lstStyle>
            <a:lvl1pPr algn="l">
              <a:lnSpc>
                <a:spcPct val="100000"/>
              </a:lnSpc>
              <a:defRPr sz="4800">
                <a:solidFill>
                  <a:schemeClr val="bg1"/>
                </a:solidFill>
                <a:latin typeface="Arial" panose="020B0604020202020204" pitchFamily="34" charset="0"/>
              </a:defRPr>
            </a:lvl1pPr>
          </a:lstStyle>
          <a:p>
            <a:r>
              <a:rPr lang="en-US" dirty="0"/>
              <a:t>Presentation </a:t>
            </a:r>
            <a:br>
              <a:rPr lang="en-US" dirty="0"/>
            </a:br>
            <a:r>
              <a:rPr lang="en-US" dirty="0"/>
              <a:t>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3624180"/>
            <a:ext cx="6255977" cy="1188000"/>
          </a:xfrm>
        </p:spPr>
        <p:txBody>
          <a:bodyPr anchor="t">
            <a:noAutofit/>
          </a:bodyPr>
          <a:lstStyle>
            <a:lvl1pPr>
              <a:defRPr sz="2000">
                <a:solidFill>
                  <a:schemeClr val="accent4"/>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bg1"/>
                </a:solidFill>
                <a:latin typeface="Arial" panose="020B0604020202020204" pitchFamily="34" charset="0"/>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Presenter name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bg1"/>
                </a:solidFill>
                <a:latin typeface="Arial" panose="020B0604020202020204" pitchFamily="34" charset="0"/>
              </a:defRPr>
            </a:lvl1pPr>
          </a:lstStyle>
          <a:p>
            <a:pPr lvl="0"/>
            <a:r>
              <a:rPr lang="en-US" dirty="0"/>
              <a:t>Presenter title</a:t>
            </a:r>
            <a:endParaRPr lang="en-AU" dirty="0"/>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bg1"/>
                </a:solidFill>
                <a:latin typeface="Arial" panose="020B0604020202020204" pitchFamily="34" charset="0"/>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00 Month YYYY</a:t>
            </a:r>
          </a:p>
        </p:txBody>
      </p:sp>
      <p:pic>
        <p:nvPicPr>
          <p:cNvPr id="17" name="Picture 16">
            <a:extLst>
              <a:ext uri="{FF2B5EF4-FFF2-40B4-BE49-F238E27FC236}">
                <a16:creationId xmlns:a16="http://schemas.microsoft.com/office/drawing/2014/main" id="{1B2918F2-2A15-B218-B84D-C469AD3B60D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6135329" y="360000"/>
            <a:ext cx="660650" cy="715199"/>
          </a:xfrm>
          <a:prstGeom prst="rect">
            <a:avLst/>
          </a:prstGeom>
        </p:spPr>
      </p:pic>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GB"/>
              <a:t>Click icon to add picture</a:t>
            </a:r>
            <a:endParaRPr lang="en-AU"/>
          </a:p>
        </p:txBody>
      </p:sp>
    </p:spTree>
    <p:extLst>
      <p:ext uri="{BB962C8B-B14F-4D97-AF65-F5344CB8AC3E}">
        <p14:creationId xmlns:p14="http://schemas.microsoft.com/office/powerpoint/2010/main" val="157840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ver 5">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62363672-DC22-A630-C46A-3AA31F386989}"/>
              </a:ext>
              <a:ext uri="{C183D7F6-B498-43B3-948B-1728B52AA6E4}">
                <adec:decorative xmlns:adec="http://schemas.microsoft.com/office/drawing/2017/decorative" val="1"/>
              </a:ext>
            </a:extLst>
          </p:cNvPr>
          <p:cNvSpPr>
            <a:spLocks noGrp="1"/>
          </p:cNvSpPr>
          <p:nvPr>
            <p:ph type="ftr" sz="quarter" idx="3"/>
          </p:nvPr>
        </p:nvSpPr>
        <p:spPr>
          <a:xfrm>
            <a:off x="539999" y="359998"/>
            <a:ext cx="2576581" cy="252004"/>
          </a:xfrm>
          <a:prstGeom prst="rect">
            <a:avLst/>
          </a:prstGeom>
        </p:spPr>
        <p:txBody>
          <a:bodyPr vert="horz" lIns="0" tIns="0" rIns="0" bIns="0" rtlCol="0" anchor="t">
            <a:noAutofit/>
          </a:bodyPr>
          <a:lstStyle>
            <a:lvl1pPr algn="l">
              <a:defRPr sz="1400">
                <a:solidFill>
                  <a:schemeClr val="accent1"/>
                </a:solidFill>
                <a:latin typeface="Arial" panose="020B0604020202020204" pitchFamily="34" charset="0"/>
              </a:defRPr>
            </a:lvl1pPr>
          </a:lstStyle>
          <a:p>
            <a:r>
              <a:rPr lang="en-US" dirty="0"/>
              <a:t>NSW Department of Education</a:t>
            </a:r>
            <a:endParaRPr lang="en-AU" dirty="0"/>
          </a:p>
        </p:txBody>
      </p: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1530002"/>
            <a:ext cx="6255979" cy="2033997"/>
          </a:xfrm>
          <a:ln>
            <a:noFill/>
          </a:ln>
        </p:spPr>
        <p:txBody>
          <a:bodyPr anchor="b">
            <a:noAutofit/>
          </a:bodyPr>
          <a:lstStyle>
            <a:lvl1pPr algn="l">
              <a:lnSpc>
                <a:spcPct val="100000"/>
              </a:lnSpc>
              <a:defRPr sz="4800">
                <a:solidFill>
                  <a:schemeClr val="accent1"/>
                </a:solidFill>
                <a:latin typeface="Arial" panose="020B0604020202020204" pitchFamily="34" charset="0"/>
              </a:defRPr>
            </a:lvl1pPr>
          </a:lstStyle>
          <a:p>
            <a:r>
              <a:rPr lang="en-US" dirty="0"/>
              <a:t>Presentation </a:t>
            </a:r>
            <a:br>
              <a:rPr lang="en-US" dirty="0"/>
            </a:br>
            <a:r>
              <a:rPr lang="en-US" dirty="0"/>
              <a:t>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3624180"/>
            <a:ext cx="6255977" cy="1188000"/>
          </a:xfrm>
        </p:spPr>
        <p:txBody>
          <a:bodyPr anchor="t">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accent1"/>
                </a:solidFill>
                <a:latin typeface="Arial" panose="020B0604020202020204" pitchFamily="34" charset="0"/>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Presenter name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accent1"/>
                </a:solidFill>
                <a:latin typeface="Arial" panose="020B0604020202020204" pitchFamily="34" charset="0"/>
              </a:defRPr>
            </a:lvl1pPr>
          </a:lstStyle>
          <a:p>
            <a:pPr lvl="0"/>
            <a:r>
              <a:rPr lang="en-US" dirty="0"/>
              <a:t>Presenter title</a:t>
            </a:r>
            <a:endParaRPr lang="en-AU" dirty="0"/>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accent1"/>
                </a:solidFill>
                <a:latin typeface="Arial" panose="020B0604020202020204" pitchFamily="34" charset="0"/>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00 Month YYYY</a:t>
            </a:r>
          </a:p>
        </p:txBody>
      </p:sp>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GB"/>
              <a:t>Click icon to add picture</a:t>
            </a:r>
            <a:endParaRPr lang="en-AU"/>
          </a:p>
        </p:txBody>
      </p:sp>
      <p:pic>
        <p:nvPicPr>
          <p:cNvPr id="3" name="Picture 2">
            <a:extLst>
              <a:ext uri="{FF2B5EF4-FFF2-40B4-BE49-F238E27FC236}">
                <a16:creationId xmlns:a16="http://schemas.microsoft.com/office/drawing/2014/main" id="{454040E8-663F-9D55-A412-CF6E1BABF20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134780" y="359998"/>
            <a:ext cx="661191" cy="723198"/>
          </a:xfrm>
          <a:prstGeom prst="rect">
            <a:avLst/>
          </a:prstGeom>
        </p:spPr>
      </p:pic>
    </p:spTree>
    <p:extLst>
      <p:ext uri="{BB962C8B-B14F-4D97-AF65-F5344CB8AC3E}">
        <p14:creationId xmlns:p14="http://schemas.microsoft.com/office/powerpoint/2010/main" val="2522913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bg1"/>
                </a:solidFill>
                <a:latin typeface="Arial" panose="020B0604020202020204" pitchFamily="34" charset="0"/>
              </a:defRPr>
            </a:lvl1pPr>
          </a:lstStyle>
          <a:p>
            <a:r>
              <a:rPr lang="en-AU" dirty="0"/>
              <a:t>NSW Department of Education</a:t>
            </a:r>
          </a:p>
          <a:p>
            <a:endParaRPr lang="en-AU" dirty="0"/>
          </a:p>
        </p:txBody>
      </p: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bg1"/>
                </a:solidFill>
                <a:latin typeface="Arial" panose="020B0604020202020204" pitchFamily="34" charset="0"/>
              </a:defRPr>
            </a:lvl1pPr>
          </a:lstStyle>
          <a:p>
            <a:pPr>
              <a:lnSpc>
                <a:spcPct val="100000"/>
              </a:lnSpc>
            </a:pPr>
            <a:r>
              <a:rPr lang="en-AU" dirty="0"/>
              <a:t>Divider title</a:t>
            </a:r>
          </a:p>
        </p:txBody>
      </p:sp>
      <p:sp>
        <p:nvSpPr>
          <p:cNvPr id="4" name="Text Placeholder 4">
            <a:extLst>
              <a:ext uri="{FF2B5EF4-FFF2-40B4-BE49-F238E27FC236}">
                <a16:creationId xmlns:a16="http://schemas.microsoft.com/office/drawing/2014/main" id="{E0BFD460-00F6-C078-F72E-C89E7A3AE862}"/>
              </a:ext>
              <a:ext uri="{C183D7F6-B498-43B3-948B-1728B52AA6E4}">
                <adec:decorative xmlns:adec="http://schemas.microsoft.com/office/drawing/2017/decorative" val="0"/>
              </a:ext>
            </a:extLst>
          </p:cNvPr>
          <p:cNvSpPr>
            <a:spLocks noGrp="1"/>
          </p:cNvSpPr>
          <p:nvPr>
            <p:ph type="body" sz="quarter" idx="11" hasCustomPrompt="1"/>
          </p:nvPr>
        </p:nvSpPr>
        <p:spPr>
          <a:xfrm>
            <a:off x="540000" y="2162845"/>
            <a:ext cx="2880000" cy="1638301"/>
          </a:xfrm>
        </p:spPr>
        <p:txBody>
          <a:bodyPr anchor="t">
            <a:noAutofit/>
          </a:bodyPr>
          <a:lstStyle>
            <a:lvl1pPr algn="l">
              <a:lnSpc>
                <a:spcPct val="80000"/>
              </a:lnSpc>
              <a:spcAft>
                <a:spcPts val="0"/>
              </a:spcAft>
              <a:defRPr sz="15000">
                <a:solidFill>
                  <a:schemeClr val="accent4"/>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a:t>
            </a:r>
          </a:p>
        </p:txBody>
      </p:sp>
      <p:sp>
        <p:nvSpPr>
          <p:cNvPr id="6" name="Oval 5">
            <a:extLst>
              <a:ext uri="{FF2B5EF4-FFF2-40B4-BE49-F238E27FC236}">
                <a16:creationId xmlns:a16="http://schemas.microsoft.com/office/drawing/2014/main" id="{5EBAE78F-1A35-0A2C-DBF4-48477CA8F3A7}"/>
              </a:ext>
            </a:extLst>
          </p:cNvPr>
          <p:cNvSpPr>
            <a:spLocks noGrp="1" noRot="1" noMove="1" noResize="1" noEditPoints="1" noAdjustHandles="1" noChangeArrowheads="1" noChangeShapeType="1"/>
          </p:cNvSpPr>
          <p:nvPr userDrawn="1"/>
        </p:nvSpPr>
        <p:spPr>
          <a:xfrm>
            <a:off x="11056620" y="289560"/>
            <a:ext cx="906780" cy="800681"/>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pic>
        <p:nvPicPr>
          <p:cNvPr id="2" name="Picture 1">
            <a:extLst>
              <a:ext uri="{FF2B5EF4-FFF2-40B4-BE49-F238E27FC236}">
                <a16:creationId xmlns:a16="http://schemas.microsoft.com/office/drawing/2014/main" id="{1DE675F6-B3E6-7651-8B0E-50E39CE29B9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171348" y="360000"/>
            <a:ext cx="660650" cy="715199"/>
          </a:xfrm>
          <a:prstGeom prst="rect">
            <a:avLst/>
          </a:prstGeom>
        </p:spPr>
      </p:pic>
    </p:spTree>
    <p:extLst>
      <p:ext uri="{BB962C8B-B14F-4D97-AF65-F5344CB8AC3E}">
        <p14:creationId xmlns:p14="http://schemas.microsoft.com/office/powerpoint/2010/main" val="286467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2">
    <p:bg>
      <p:bgPr>
        <a:solidFill>
          <a:schemeClr val="accent4"/>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accent1"/>
                </a:solidFill>
                <a:latin typeface="Arial" panose="020B0604020202020204" pitchFamily="34" charset="0"/>
              </a:defRPr>
            </a:lvl1pPr>
          </a:lstStyle>
          <a:p>
            <a:r>
              <a:rPr lang="en-AU" dirty="0"/>
              <a:t>NSW Department of Education</a:t>
            </a:r>
          </a:p>
          <a:p>
            <a:endParaRPr lang="en-AU" dirty="0"/>
          </a:p>
        </p:txBody>
      </p: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accent1"/>
                </a:solidFill>
                <a:latin typeface="Arial" panose="020B0604020202020204" pitchFamily="34" charset="0"/>
              </a:defRPr>
            </a:lvl1pPr>
          </a:lstStyle>
          <a:p>
            <a:pPr>
              <a:lnSpc>
                <a:spcPct val="100000"/>
              </a:lnSpc>
            </a:pPr>
            <a:r>
              <a:rPr lang="en-AU" dirty="0"/>
              <a:t>Divider title</a:t>
            </a:r>
          </a:p>
        </p:txBody>
      </p:sp>
      <p:sp>
        <p:nvSpPr>
          <p:cNvPr id="4" name="Text Placeholder 4">
            <a:extLst>
              <a:ext uri="{FF2B5EF4-FFF2-40B4-BE49-F238E27FC236}">
                <a16:creationId xmlns:a16="http://schemas.microsoft.com/office/drawing/2014/main" id="{E0BFD460-00F6-C078-F72E-C89E7A3AE862}"/>
              </a:ext>
              <a:ext uri="{C183D7F6-B498-43B3-948B-1728B52AA6E4}">
                <adec:decorative xmlns:adec="http://schemas.microsoft.com/office/drawing/2017/decorative" val="0"/>
              </a:ext>
            </a:extLst>
          </p:cNvPr>
          <p:cNvSpPr>
            <a:spLocks noGrp="1"/>
          </p:cNvSpPr>
          <p:nvPr>
            <p:ph type="body" sz="quarter" idx="11" hasCustomPrompt="1"/>
          </p:nvPr>
        </p:nvSpPr>
        <p:spPr>
          <a:xfrm>
            <a:off x="540000" y="2162845"/>
            <a:ext cx="2880000" cy="1638301"/>
          </a:xfrm>
        </p:spPr>
        <p:txBody>
          <a:bodyPr anchor="t">
            <a:noAutofit/>
          </a:bodyPr>
          <a:lstStyle>
            <a:lvl1pPr algn="l">
              <a:lnSpc>
                <a:spcPct val="80000"/>
              </a:lnSpc>
              <a:spcAft>
                <a:spcPts val="0"/>
              </a:spcAft>
              <a:defRPr sz="15000">
                <a:solidFill>
                  <a:schemeClr val="accent2"/>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a:t>
            </a:r>
          </a:p>
        </p:txBody>
      </p:sp>
    </p:spTree>
    <p:extLst>
      <p:ext uri="{BB962C8B-B14F-4D97-AF65-F5344CB8AC3E}">
        <p14:creationId xmlns:p14="http://schemas.microsoft.com/office/powerpoint/2010/main" val="3836558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3">
    <p:bg>
      <p:bgPr>
        <a:solidFill>
          <a:schemeClr val="accent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8FB9B9-103C-CE96-6233-29AE6002CCE6}"/>
              </a:ext>
            </a:extLst>
          </p:cNvPr>
          <p:cNvSpPr/>
          <p:nvPr userDrawn="1"/>
        </p:nvSpPr>
        <p:spPr>
          <a:xfrm>
            <a:off x="11027664" y="210312"/>
            <a:ext cx="950975" cy="1033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bg1"/>
                </a:solidFill>
                <a:latin typeface="Arial" panose="020B0604020202020204" pitchFamily="34" charset="0"/>
              </a:defRPr>
            </a:lvl1pPr>
          </a:lstStyle>
          <a:p>
            <a:r>
              <a:rPr lang="en-AU" dirty="0"/>
              <a:t>NSW Department of Education</a:t>
            </a:r>
          </a:p>
          <a:p>
            <a:endParaRPr lang="en-AU" dirty="0"/>
          </a:p>
        </p:txBody>
      </p:sp>
      <p:sp>
        <p:nvSpPr>
          <p:cNvPr id="2" name="Title 1"/>
          <p:cNvSpPr>
            <a:spLocks noGrp="1"/>
          </p:cNvSpPr>
          <p:nvPr>
            <p:ph type="ctrTitle" hasCustomPrompt="1"/>
          </p:nvPr>
        </p:nvSpPr>
        <p:spPr>
          <a:xfrm>
            <a:off x="540000" y="4152935"/>
            <a:ext cx="6217187" cy="1224000"/>
          </a:xfrm>
          <a:ln>
            <a:noFill/>
          </a:ln>
        </p:spPr>
        <p:txBody>
          <a:bodyPr anchor="t">
            <a:noAutofit/>
          </a:bodyPr>
          <a:lstStyle>
            <a:lvl1pPr algn="l">
              <a:lnSpc>
                <a:spcPct val="110000"/>
              </a:lnSpc>
              <a:defRPr sz="4800">
                <a:solidFill>
                  <a:schemeClr val="bg1"/>
                </a:solidFill>
                <a:latin typeface="Arial" panose="020B0604020202020204" pitchFamily="34" charset="0"/>
              </a:defRPr>
            </a:lvl1pPr>
          </a:lstStyle>
          <a:p>
            <a:pPr>
              <a:lnSpc>
                <a:spcPct val="100000"/>
              </a:lnSpc>
            </a:pPr>
            <a:r>
              <a:rPr lang="en-AU" dirty="0"/>
              <a:t>Divider title</a:t>
            </a:r>
          </a:p>
        </p:txBody>
      </p:sp>
      <p:sp>
        <p:nvSpPr>
          <p:cNvPr id="3" name="Picture Placeholder 4">
            <a:extLst>
              <a:ext uri="{FF2B5EF4-FFF2-40B4-BE49-F238E27FC236}">
                <a16:creationId xmlns:a16="http://schemas.microsoft.com/office/drawing/2014/main" id="{CD048189-D626-F31B-A3F0-9BF80BDFD40C}"/>
              </a:ext>
              <a:ext uri="{C183D7F6-B498-43B3-948B-1728B52AA6E4}">
                <adec:decorative xmlns:adec="http://schemas.microsoft.com/office/drawing/2017/decorative" val="1"/>
              </a:ext>
            </a:extLst>
          </p:cNvPr>
          <p:cNvSpPr>
            <a:spLocks noGrp="1"/>
          </p:cNvSpPr>
          <p:nvPr>
            <p:ph type="pic" sz="quarter" idx="13"/>
          </p:nvPr>
        </p:nvSpPr>
        <p:spPr>
          <a:xfrm>
            <a:off x="7128001" y="0"/>
            <a:ext cx="5063999" cy="6858000"/>
          </a:xfrm>
        </p:spPr>
        <p:txBody>
          <a:bodyPr/>
          <a:lstStyle>
            <a:lvl1pPr>
              <a:defRPr>
                <a:solidFill>
                  <a:schemeClr val="bg1"/>
                </a:solidFill>
              </a:defRPr>
            </a:lvl1pPr>
          </a:lstStyle>
          <a:p>
            <a:r>
              <a:rPr lang="en-GB"/>
              <a:t>Click icon to add picture</a:t>
            </a:r>
            <a:endParaRPr lang="en-AU"/>
          </a:p>
        </p:txBody>
      </p:sp>
      <p:sp>
        <p:nvSpPr>
          <p:cNvPr id="10" name="Text Placeholder 4">
            <a:extLst>
              <a:ext uri="{FF2B5EF4-FFF2-40B4-BE49-F238E27FC236}">
                <a16:creationId xmlns:a16="http://schemas.microsoft.com/office/drawing/2014/main" id="{DA50952E-99C6-4BA0-A8E1-7EE82E8084D5}"/>
              </a:ext>
              <a:ext uri="{C183D7F6-B498-43B3-948B-1728B52AA6E4}">
                <adec:decorative xmlns:adec="http://schemas.microsoft.com/office/drawing/2017/decorative" val="0"/>
              </a:ext>
            </a:extLst>
          </p:cNvPr>
          <p:cNvSpPr>
            <a:spLocks noGrp="1"/>
          </p:cNvSpPr>
          <p:nvPr>
            <p:ph type="body" sz="quarter" idx="11" hasCustomPrompt="1"/>
          </p:nvPr>
        </p:nvSpPr>
        <p:spPr>
          <a:xfrm>
            <a:off x="540000" y="2247899"/>
            <a:ext cx="2880000" cy="1638301"/>
          </a:xfrm>
        </p:spPr>
        <p:txBody>
          <a:bodyPr anchor="t">
            <a:noAutofit/>
          </a:bodyPr>
          <a:lstStyle>
            <a:lvl1pPr algn="l">
              <a:lnSpc>
                <a:spcPct val="80000"/>
              </a:lnSpc>
              <a:spcAft>
                <a:spcPts val="0"/>
              </a:spcAft>
              <a:defRPr sz="15000">
                <a:solidFill>
                  <a:schemeClr val="accent4"/>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a:t>
            </a:r>
          </a:p>
        </p:txBody>
      </p:sp>
      <p:pic>
        <p:nvPicPr>
          <p:cNvPr id="7" name="Picture 6">
            <a:extLst>
              <a:ext uri="{FF2B5EF4-FFF2-40B4-BE49-F238E27FC236}">
                <a16:creationId xmlns:a16="http://schemas.microsoft.com/office/drawing/2014/main" id="{E1E50149-E853-8C5B-AA8D-D4A37E17848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6135329" y="360000"/>
            <a:ext cx="660650" cy="715199"/>
          </a:xfrm>
          <a:prstGeom prst="rect">
            <a:avLst/>
          </a:prstGeom>
        </p:spPr>
      </p:pic>
    </p:spTree>
    <p:extLst>
      <p:ext uri="{BB962C8B-B14F-4D97-AF65-F5344CB8AC3E}">
        <p14:creationId xmlns:p14="http://schemas.microsoft.com/office/powerpoint/2010/main" val="1922215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4">
    <p:bg>
      <p:bgPr>
        <a:solidFill>
          <a:schemeClr val="accent4"/>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8FB9B9-103C-CE96-6233-29AE6002CCE6}"/>
              </a:ext>
            </a:extLst>
          </p:cNvPr>
          <p:cNvSpPr/>
          <p:nvPr userDrawn="1"/>
        </p:nvSpPr>
        <p:spPr>
          <a:xfrm>
            <a:off x="11027664" y="210312"/>
            <a:ext cx="950975" cy="10332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accent1"/>
                </a:solidFill>
                <a:latin typeface="Arial" panose="020B0604020202020204" pitchFamily="34" charset="0"/>
              </a:defRPr>
            </a:lvl1pPr>
          </a:lstStyle>
          <a:p>
            <a:r>
              <a:rPr lang="en-AU" dirty="0"/>
              <a:t>NSW Department of Education</a:t>
            </a:r>
          </a:p>
          <a:p>
            <a:endParaRPr lang="en-AU" dirty="0"/>
          </a:p>
        </p:txBody>
      </p:sp>
      <p:sp>
        <p:nvSpPr>
          <p:cNvPr id="2" name="Title 1"/>
          <p:cNvSpPr>
            <a:spLocks noGrp="1"/>
          </p:cNvSpPr>
          <p:nvPr>
            <p:ph type="ctrTitle" hasCustomPrompt="1"/>
          </p:nvPr>
        </p:nvSpPr>
        <p:spPr>
          <a:xfrm>
            <a:off x="540000" y="4152935"/>
            <a:ext cx="6217187" cy="1224000"/>
          </a:xfrm>
          <a:ln>
            <a:noFill/>
          </a:ln>
        </p:spPr>
        <p:txBody>
          <a:bodyPr anchor="t">
            <a:noAutofit/>
          </a:bodyPr>
          <a:lstStyle>
            <a:lvl1pPr algn="l">
              <a:lnSpc>
                <a:spcPct val="110000"/>
              </a:lnSpc>
              <a:defRPr sz="4800">
                <a:solidFill>
                  <a:schemeClr val="accent1"/>
                </a:solidFill>
                <a:latin typeface="Arial" panose="020B0604020202020204" pitchFamily="34" charset="0"/>
              </a:defRPr>
            </a:lvl1pPr>
          </a:lstStyle>
          <a:p>
            <a:pPr>
              <a:lnSpc>
                <a:spcPct val="100000"/>
              </a:lnSpc>
            </a:pPr>
            <a:r>
              <a:rPr lang="en-AU" dirty="0"/>
              <a:t>Divider title</a:t>
            </a:r>
          </a:p>
        </p:txBody>
      </p:sp>
      <p:sp>
        <p:nvSpPr>
          <p:cNvPr id="3" name="Picture Placeholder 4">
            <a:extLst>
              <a:ext uri="{FF2B5EF4-FFF2-40B4-BE49-F238E27FC236}">
                <a16:creationId xmlns:a16="http://schemas.microsoft.com/office/drawing/2014/main" id="{CD048189-D626-F31B-A3F0-9BF80BDFD40C}"/>
              </a:ext>
              <a:ext uri="{C183D7F6-B498-43B3-948B-1728B52AA6E4}">
                <adec:decorative xmlns:adec="http://schemas.microsoft.com/office/drawing/2017/decorative" val="1"/>
              </a:ext>
            </a:extLst>
          </p:cNvPr>
          <p:cNvSpPr>
            <a:spLocks noGrp="1"/>
          </p:cNvSpPr>
          <p:nvPr>
            <p:ph type="pic" sz="quarter" idx="13"/>
          </p:nvPr>
        </p:nvSpPr>
        <p:spPr>
          <a:xfrm>
            <a:off x="7128001" y="0"/>
            <a:ext cx="5063999" cy="6858000"/>
          </a:xfrm>
        </p:spPr>
        <p:txBody>
          <a:bodyPr/>
          <a:lstStyle>
            <a:lvl1pPr>
              <a:defRPr>
                <a:solidFill>
                  <a:schemeClr val="accent2"/>
                </a:solidFill>
              </a:defRPr>
            </a:lvl1pPr>
          </a:lstStyle>
          <a:p>
            <a:r>
              <a:rPr lang="en-GB"/>
              <a:t>Click icon to add picture</a:t>
            </a:r>
            <a:endParaRPr lang="en-AU"/>
          </a:p>
        </p:txBody>
      </p:sp>
      <p:sp>
        <p:nvSpPr>
          <p:cNvPr id="10" name="Text Placeholder 4">
            <a:extLst>
              <a:ext uri="{FF2B5EF4-FFF2-40B4-BE49-F238E27FC236}">
                <a16:creationId xmlns:a16="http://schemas.microsoft.com/office/drawing/2014/main" id="{DA50952E-99C6-4BA0-A8E1-7EE82E8084D5}"/>
              </a:ext>
              <a:ext uri="{C183D7F6-B498-43B3-948B-1728B52AA6E4}">
                <adec:decorative xmlns:adec="http://schemas.microsoft.com/office/drawing/2017/decorative" val="0"/>
              </a:ext>
            </a:extLst>
          </p:cNvPr>
          <p:cNvSpPr>
            <a:spLocks noGrp="1"/>
          </p:cNvSpPr>
          <p:nvPr>
            <p:ph type="body" sz="quarter" idx="11" hasCustomPrompt="1"/>
          </p:nvPr>
        </p:nvSpPr>
        <p:spPr>
          <a:xfrm>
            <a:off x="540000" y="2247899"/>
            <a:ext cx="2880000" cy="1638301"/>
          </a:xfrm>
        </p:spPr>
        <p:txBody>
          <a:bodyPr anchor="t">
            <a:noAutofit/>
          </a:bodyPr>
          <a:lstStyle>
            <a:lvl1pPr algn="l">
              <a:lnSpc>
                <a:spcPct val="80000"/>
              </a:lnSpc>
              <a:spcAft>
                <a:spcPts val="0"/>
              </a:spcAft>
              <a:defRPr sz="15000">
                <a:solidFill>
                  <a:schemeClr val="accent2"/>
                </a:solidFill>
                <a:latin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a:t>
            </a:r>
          </a:p>
        </p:txBody>
      </p:sp>
      <p:pic>
        <p:nvPicPr>
          <p:cNvPr id="5" name="Picture 4">
            <a:extLst>
              <a:ext uri="{FF2B5EF4-FFF2-40B4-BE49-F238E27FC236}">
                <a16:creationId xmlns:a16="http://schemas.microsoft.com/office/drawing/2014/main" id="{BE67997B-1EF6-0F8C-A7CA-C69549ADFDA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134780" y="359998"/>
            <a:ext cx="661191" cy="723198"/>
          </a:xfrm>
          <a:prstGeom prst="rect">
            <a:avLst/>
          </a:prstGeom>
        </p:spPr>
      </p:pic>
    </p:spTree>
    <p:extLst>
      <p:ext uri="{BB962C8B-B14F-4D97-AF65-F5344CB8AC3E}">
        <p14:creationId xmlns:p14="http://schemas.microsoft.com/office/powerpoint/2010/main" val="78148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cknowledgement of Country">
    <p:spTree>
      <p:nvGrpSpPr>
        <p:cNvPr id="1" name=""/>
        <p:cNvGrpSpPr/>
        <p:nvPr/>
      </p:nvGrpSpPr>
      <p:grpSpPr>
        <a:xfrm>
          <a:off x="0" y="0"/>
          <a:ext cx="0" cy="0"/>
          <a:chOff x="0" y="0"/>
          <a:chExt cx="0" cy="0"/>
        </a:xfrm>
      </p:grpSpPr>
      <p:pic>
        <p:nvPicPr>
          <p:cNvPr id="10" name="Picture 9" descr="Icon&#10;&#10;Description automatically generated">
            <a:extLst>
              <a:ext uri="{FF2B5EF4-FFF2-40B4-BE49-F238E27FC236}">
                <a16:creationId xmlns:a16="http://schemas.microsoft.com/office/drawing/2014/main" id="{A0CE222A-58C3-0A08-99DB-534710A0C25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400" y="6350"/>
            <a:ext cx="5029200" cy="6845300"/>
          </a:xfrm>
          <a:prstGeom prst="rect">
            <a:avLst/>
          </a:prstGeom>
        </p:spPr>
      </p:pic>
      <p:sp>
        <p:nvSpPr>
          <p:cNvPr id="8" name="Title 1">
            <a:extLst>
              <a:ext uri="{FF2B5EF4-FFF2-40B4-BE49-F238E27FC236}">
                <a16:creationId xmlns:a16="http://schemas.microsoft.com/office/drawing/2014/main" id="{8B6F15D0-AE99-5E95-E10F-E8416680942A}"/>
              </a:ext>
            </a:extLst>
          </p:cNvPr>
          <p:cNvSpPr>
            <a:spLocks noGrp="1"/>
          </p:cNvSpPr>
          <p:nvPr>
            <p:ph type="title"/>
          </p:nvPr>
        </p:nvSpPr>
        <p:spPr>
          <a:xfrm>
            <a:off x="5400000" y="360000"/>
            <a:ext cx="5400000" cy="1008000"/>
          </a:xfrm>
        </p:spPr>
        <p:txBody>
          <a:bodyPr/>
          <a:lstStyle>
            <a:lvl1pPr>
              <a:defRPr>
                <a:solidFill>
                  <a:schemeClr val="accent1"/>
                </a:solidFill>
              </a:defRPr>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0">
            <a:extLst>
              <a:ext uri="{FF2B5EF4-FFF2-40B4-BE49-F238E27FC236}">
                <a16:creationId xmlns:a16="http://schemas.microsoft.com/office/drawing/2014/main" id="{2FAB4FCE-5DFB-4423-ADC8-E6C79ABBEDD2}"/>
              </a:ext>
            </a:extLst>
          </p:cNvPr>
          <p:cNvSpPr>
            <a:spLocks noGrp="1"/>
          </p:cNvSpPr>
          <p:nvPr>
            <p:ph type="body" sz="quarter" idx="14"/>
          </p:nvPr>
        </p:nvSpPr>
        <p:spPr>
          <a:xfrm>
            <a:off x="5400000" y="1800225"/>
            <a:ext cx="6408000" cy="4140000"/>
          </a:xfrm>
        </p:spPr>
        <p:txBody>
          <a:bodyPr>
            <a:noAutofit/>
          </a:bodyPr>
          <a:lstStyle>
            <a:lvl1pPr>
              <a:defRPr sz="1800">
                <a:solidFill>
                  <a:schemeClr val="tx1"/>
                </a:solidFill>
                <a:latin typeface="Arial" panose="020B0604020202020204" pitchFamily="34" charset="0"/>
              </a:defRPr>
            </a:lvl1pPr>
            <a:lvl2pPr>
              <a:defRPr sz="1800">
                <a:solidFill>
                  <a:schemeClr val="tx1"/>
                </a:solidFill>
                <a:latin typeface="+mn-lt"/>
              </a:defRPr>
            </a:lvl2pPr>
            <a:lvl3pPr>
              <a:defRPr sz="3600">
                <a:solidFill>
                  <a:schemeClr val="bg2"/>
                </a:solidFill>
                <a:latin typeface="+mn-lt"/>
              </a:defRPr>
            </a:lvl3pPr>
            <a:lvl4pPr>
              <a:defRPr sz="3600">
                <a:solidFill>
                  <a:schemeClr val="bg2"/>
                </a:solidFill>
                <a:latin typeface="+mn-lt"/>
              </a:defRPr>
            </a:lvl4pPr>
            <a:lvl5pPr>
              <a:defRPr sz="3600">
                <a:solidFill>
                  <a:schemeClr val="bg2"/>
                </a:solidFill>
                <a:latin typeface="+mn-lt"/>
              </a:defRPr>
            </a:lvl5pPr>
          </a:lstStyle>
          <a:p>
            <a:pPr lvl="0"/>
            <a:r>
              <a:rPr lang="en-GB" dirty="0"/>
              <a:t>Click to edit Master text styles</a:t>
            </a:r>
          </a:p>
        </p:txBody>
      </p:sp>
      <p:sp>
        <p:nvSpPr>
          <p:cNvPr id="9" name="Picture Placeholder 8">
            <a:extLst>
              <a:ext uri="{FF2B5EF4-FFF2-40B4-BE49-F238E27FC236}">
                <a16:creationId xmlns:a16="http://schemas.microsoft.com/office/drawing/2014/main" id="{516D7771-B92C-4B57-B3D3-8B15F5B9689C}"/>
              </a:ext>
              <a:ext uri="{C183D7F6-B498-43B3-948B-1728B52AA6E4}">
                <adec:decorative xmlns:adec="http://schemas.microsoft.com/office/drawing/2017/decorative" val="1"/>
              </a:ext>
            </a:extLst>
          </p:cNvPr>
          <p:cNvSpPr>
            <a:spLocks noGrp="1"/>
          </p:cNvSpPr>
          <p:nvPr>
            <p:ph type="pic" sz="quarter" idx="13"/>
          </p:nvPr>
        </p:nvSpPr>
        <p:spPr>
          <a:xfrm>
            <a:off x="-5400" y="0"/>
            <a:ext cx="5040000" cy="6858000"/>
          </a:xfrm>
        </p:spPr>
        <p:txBody>
          <a:bodyPr/>
          <a:lstStyle>
            <a:lvl1pPr>
              <a:defRPr>
                <a:solidFill>
                  <a:schemeClr val="bg1"/>
                </a:solidFill>
              </a:defRPr>
            </a:lvl1pPr>
          </a:lstStyle>
          <a:p>
            <a:r>
              <a:rPr lang="en-GB"/>
              <a:t>Click icon to add picture</a:t>
            </a:r>
            <a:endParaRPr lang="en-AU"/>
          </a:p>
        </p:txBody>
      </p:sp>
      <p:sp>
        <p:nvSpPr>
          <p:cNvPr id="13" name="Text Placeholder 12">
            <a:extLst>
              <a:ext uri="{FF2B5EF4-FFF2-40B4-BE49-F238E27FC236}">
                <a16:creationId xmlns:a16="http://schemas.microsoft.com/office/drawing/2014/main" id="{518B06DF-F3D5-44F7-AB62-30A2ED1F46C7}"/>
              </a:ext>
            </a:extLst>
          </p:cNvPr>
          <p:cNvSpPr>
            <a:spLocks noGrp="1"/>
          </p:cNvSpPr>
          <p:nvPr>
            <p:ph type="body" sz="quarter" idx="15" hasCustomPrompt="1"/>
          </p:nvPr>
        </p:nvSpPr>
        <p:spPr>
          <a:xfrm>
            <a:off x="5400000" y="5976000"/>
            <a:ext cx="6407999" cy="360000"/>
          </a:xfrm>
        </p:spPr>
        <p:txBody>
          <a:bodyPr anchor="b">
            <a:noAutofit/>
          </a:bodyPr>
          <a:lstStyle>
            <a:lvl1pPr>
              <a:defRPr sz="1400">
                <a:latin typeface="Arial" panose="020B0604020202020204" pitchFamily="34" charset="0"/>
              </a:defRPr>
            </a:lvl1pPr>
          </a:lstStyle>
          <a:p>
            <a:pPr lvl="0"/>
            <a:r>
              <a:rPr lang="en-US" dirty="0"/>
              <a:t>Caption</a:t>
            </a:r>
            <a:endParaRPr lang="en-AU" dirty="0"/>
          </a:p>
        </p:txBody>
      </p:sp>
      <p:sp>
        <p:nvSpPr>
          <p:cNvPr id="5" name="Slide Number Placeholder 4">
            <a:extLst>
              <a:ext uri="{FF2B5EF4-FFF2-40B4-BE49-F238E27FC236}">
                <a16:creationId xmlns:a16="http://schemas.microsoft.com/office/drawing/2014/main" id="{FA1D6039-007D-7CE1-2455-85685924710B}"/>
              </a:ext>
            </a:extLst>
          </p:cNvPr>
          <p:cNvSpPr>
            <a:spLocks noGrp="1"/>
          </p:cNvSpPr>
          <p:nvPr>
            <p:ph type="sldNum" sz="quarter" idx="16"/>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1345732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4DAC1B-834C-7BD5-B0BB-7FE13580EE7C}"/>
              </a:ext>
              <a:ext uri="{C183D7F6-B498-43B3-948B-1728B52AA6E4}">
                <adec:decorative xmlns:adec="http://schemas.microsoft.com/office/drawing/2017/decorative" val="1"/>
              </a:ext>
            </a:extLst>
          </p:cNvPr>
          <p:cNvSpPr>
            <a:spLocks/>
          </p:cNvSpPr>
          <p:nvPr userDrawn="1"/>
        </p:nvSpPr>
        <p:spPr>
          <a:xfrm>
            <a:off x="0" y="1"/>
            <a:ext cx="12192000" cy="13614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3" name="Oval 2">
            <a:extLst>
              <a:ext uri="{FF2B5EF4-FFF2-40B4-BE49-F238E27FC236}">
                <a16:creationId xmlns:a16="http://schemas.microsoft.com/office/drawing/2014/main" id="{B37506F2-F525-5814-9826-7AFD500EC450}"/>
              </a:ext>
              <a:ext uri="{C183D7F6-B498-43B3-948B-1728B52AA6E4}">
                <adec:decorative xmlns:adec="http://schemas.microsoft.com/office/drawing/2017/decorative" val="1"/>
              </a:ext>
            </a:extLst>
          </p:cNvPr>
          <p:cNvSpPr>
            <a:spLocks/>
          </p:cNvSpPr>
          <p:nvPr userDrawn="1"/>
        </p:nvSpPr>
        <p:spPr>
          <a:xfrm rot="15300000">
            <a:off x="11294234" y="197717"/>
            <a:ext cx="1034963" cy="1037629"/>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5" name="Oval 4">
            <a:extLst>
              <a:ext uri="{FF2B5EF4-FFF2-40B4-BE49-F238E27FC236}">
                <a16:creationId xmlns:a16="http://schemas.microsoft.com/office/drawing/2014/main" id="{0A512C00-E83C-79F8-F03D-C3C23BD06D81}"/>
              </a:ext>
              <a:ext uri="{C183D7F6-B498-43B3-948B-1728B52AA6E4}">
                <adec:decorative xmlns:adec="http://schemas.microsoft.com/office/drawing/2017/decorative" val="1"/>
              </a:ext>
            </a:extLst>
          </p:cNvPr>
          <p:cNvSpPr>
            <a:spLocks/>
          </p:cNvSpPr>
          <p:nvPr userDrawn="1"/>
        </p:nvSpPr>
        <p:spPr>
          <a:xfrm rot="15300000">
            <a:off x="6996750" y="-1709613"/>
            <a:ext cx="2751951" cy="27590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6" name="Oval 5">
            <a:extLst>
              <a:ext uri="{FF2B5EF4-FFF2-40B4-BE49-F238E27FC236}">
                <a16:creationId xmlns:a16="http://schemas.microsoft.com/office/drawing/2014/main" id="{5AC2B146-1D7B-D829-D8E7-D9D84F534228}"/>
              </a:ext>
              <a:ext uri="{C183D7F6-B498-43B3-948B-1728B52AA6E4}">
                <adec:decorative xmlns:adec="http://schemas.microsoft.com/office/drawing/2017/decorative" val="1"/>
              </a:ext>
            </a:extLst>
          </p:cNvPr>
          <p:cNvSpPr>
            <a:spLocks/>
          </p:cNvSpPr>
          <p:nvPr userDrawn="1"/>
        </p:nvSpPr>
        <p:spPr>
          <a:xfrm rot="15300000">
            <a:off x="9701234" y="640918"/>
            <a:ext cx="2552016" cy="2552016"/>
          </a:xfrm>
          <a:prstGeom prst="ellipse">
            <a:avLst/>
          </a:prstGeom>
          <a:noFill/>
          <a:ln w="190500">
            <a:solidFill>
              <a:srgbClr val="136C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7" name="Rectangle: Rounded Corners 6">
            <a:extLst>
              <a:ext uri="{FF2B5EF4-FFF2-40B4-BE49-F238E27FC236}">
                <a16:creationId xmlns:a16="http://schemas.microsoft.com/office/drawing/2014/main" id="{C9DEBC90-31CF-1F88-DB5E-43CFBF8292BC}"/>
              </a:ext>
              <a:ext uri="{C183D7F6-B498-43B3-948B-1728B52AA6E4}">
                <adec:decorative xmlns:adec="http://schemas.microsoft.com/office/drawing/2017/decorative" val="1"/>
              </a:ext>
            </a:extLst>
          </p:cNvPr>
          <p:cNvSpPr>
            <a:spLocks/>
          </p:cNvSpPr>
          <p:nvPr userDrawn="1"/>
        </p:nvSpPr>
        <p:spPr>
          <a:xfrm>
            <a:off x="1" y="1356043"/>
            <a:ext cx="12192000" cy="5501957"/>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8" name="Rectangle: Rounded Corners 7">
            <a:extLst>
              <a:ext uri="{FF2B5EF4-FFF2-40B4-BE49-F238E27FC236}">
                <a16:creationId xmlns:a16="http://schemas.microsoft.com/office/drawing/2014/main" id="{7FF62EBE-2464-DE23-7321-C65DF73A8BB7}"/>
              </a:ext>
              <a:ext uri="{C183D7F6-B498-43B3-948B-1728B52AA6E4}">
                <adec:decorative xmlns:adec="http://schemas.microsoft.com/office/drawing/2017/decorative" val="1"/>
              </a:ext>
            </a:extLst>
          </p:cNvPr>
          <p:cNvSpPr>
            <a:spLocks/>
          </p:cNvSpPr>
          <p:nvPr userDrawn="1"/>
        </p:nvSpPr>
        <p:spPr>
          <a:xfrm>
            <a:off x="232622" y="1527043"/>
            <a:ext cx="11726756" cy="5159957"/>
          </a:xfrm>
          <a:prstGeom prst="roundRect">
            <a:avLst>
              <a:gd name="adj" fmla="val 395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9" name="Rectangle 8">
            <a:extLst>
              <a:ext uri="{FF2B5EF4-FFF2-40B4-BE49-F238E27FC236}">
                <a16:creationId xmlns:a16="http://schemas.microsoft.com/office/drawing/2014/main" id="{A5DAE747-9C91-E811-1664-A182D214D6BE}"/>
              </a:ext>
              <a:ext uri="{C183D7F6-B498-43B3-948B-1728B52AA6E4}">
                <adec:decorative xmlns:adec="http://schemas.microsoft.com/office/drawing/2017/decorative" val="1"/>
              </a:ext>
            </a:extLst>
          </p:cNvPr>
          <p:cNvSpPr>
            <a:spLocks/>
          </p:cNvSpPr>
          <p:nvPr userDrawn="1"/>
        </p:nvSpPr>
        <p:spPr>
          <a:xfrm>
            <a:off x="-140912" y="-1853293"/>
            <a:ext cx="12332912" cy="1853293"/>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10" name="Rectangle 9">
            <a:extLst>
              <a:ext uri="{FF2B5EF4-FFF2-40B4-BE49-F238E27FC236}">
                <a16:creationId xmlns:a16="http://schemas.microsoft.com/office/drawing/2014/main" id="{E9FD4B39-67C3-F21F-71E2-01CE3E74FB63}"/>
              </a:ext>
              <a:ext uri="{C183D7F6-B498-43B3-948B-1728B52AA6E4}">
                <adec:decorative xmlns:adec="http://schemas.microsoft.com/office/drawing/2017/decorative" val="1"/>
              </a:ext>
            </a:extLst>
          </p:cNvPr>
          <p:cNvSpPr>
            <a:spLocks/>
          </p:cNvSpPr>
          <p:nvPr userDrawn="1"/>
        </p:nvSpPr>
        <p:spPr>
          <a:xfrm rot="5400000">
            <a:off x="7606331" y="2406793"/>
            <a:ext cx="9916886" cy="745550"/>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11" name="Title 3">
            <a:extLst>
              <a:ext uri="{FF2B5EF4-FFF2-40B4-BE49-F238E27FC236}">
                <a16:creationId xmlns:a16="http://schemas.microsoft.com/office/drawing/2014/main" id="{6389052F-9E41-61FA-EC7E-98B99BD8FFDF}"/>
              </a:ext>
            </a:extLst>
          </p:cNvPr>
          <p:cNvSpPr>
            <a:spLocks noGrp="1"/>
          </p:cNvSpPr>
          <p:nvPr>
            <p:ph type="title" hasCustomPrompt="1"/>
          </p:nvPr>
        </p:nvSpPr>
        <p:spPr>
          <a:xfrm>
            <a:off x="360000" y="407914"/>
            <a:ext cx="6658020" cy="545601"/>
          </a:xfrm>
        </p:spPr>
        <p:txBody>
          <a:bodyPr/>
          <a:lstStyle>
            <a:lvl1pPr>
              <a:defRPr>
                <a:solidFill>
                  <a:schemeClr val="bg1"/>
                </a:solidFill>
              </a:defRPr>
            </a:lvl1pPr>
          </a:lstStyle>
          <a:p>
            <a:r>
              <a:rPr lang="en-US"/>
              <a:t>Meet the [KLA] team</a:t>
            </a:r>
            <a:endParaRPr lang="en-AU"/>
          </a:p>
        </p:txBody>
      </p:sp>
    </p:spTree>
    <p:extLst>
      <p:ext uri="{BB962C8B-B14F-4D97-AF65-F5344CB8AC3E}">
        <p14:creationId xmlns:p14="http://schemas.microsoft.com/office/powerpoint/2010/main" val="546842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slide 2">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
        <p:nvSpPr>
          <p:cNvPr id="2" name="Rectangle 1">
            <a:extLst>
              <a:ext uri="{FF2B5EF4-FFF2-40B4-BE49-F238E27FC236}">
                <a16:creationId xmlns:a16="http://schemas.microsoft.com/office/drawing/2014/main" id="{236FCCDD-FD1C-C6A0-716F-205A6DA05877}"/>
              </a:ext>
            </a:extLst>
          </p:cNvPr>
          <p:cNvSpPr>
            <a:spLocks/>
          </p:cNvSpPr>
          <p:nvPr userDrawn="1"/>
        </p:nvSpPr>
        <p:spPr>
          <a:xfrm>
            <a:off x="0" y="0"/>
            <a:ext cx="3376827" cy="6858000"/>
          </a:xfrm>
          <a:prstGeom prst="rect">
            <a:avLst/>
          </a:prstGeom>
          <a:solidFill>
            <a:srgbClr val="00266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grpSp>
        <p:nvGrpSpPr>
          <p:cNvPr id="3" name="Group 2">
            <a:extLst>
              <a:ext uri="{FF2B5EF4-FFF2-40B4-BE49-F238E27FC236}">
                <a16:creationId xmlns:a16="http://schemas.microsoft.com/office/drawing/2014/main" id="{E5018918-0483-2699-478B-2ECC7C26DB56}"/>
              </a:ext>
            </a:extLst>
          </p:cNvPr>
          <p:cNvGrpSpPr>
            <a:grpSpLocks/>
          </p:cNvGrpSpPr>
          <p:nvPr userDrawn="1"/>
        </p:nvGrpSpPr>
        <p:grpSpPr>
          <a:xfrm flipH="1">
            <a:off x="-904718" y="2431903"/>
            <a:ext cx="4435322" cy="4833715"/>
            <a:chOff x="-439573" y="2545073"/>
            <a:chExt cx="4435322" cy="4833715"/>
          </a:xfrm>
        </p:grpSpPr>
        <p:sp>
          <p:nvSpPr>
            <p:cNvPr id="5" name="Oval 4">
              <a:extLst>
                <a:ext uri="{FF2B5EF4-FFF2-40B4-BE49-F238E27FC236}">
                  <a16:creationId xmlns:a16="http://schemas.microsoft.com/office/drawing/2014/main" id="{E8C5E266-0174-0A70-3FC4-FD70711A55C1}"/>
                </a:ext>
              </a:extLst>
            </p:cNvPr>
            <p:cNvSpPr>
              <a:spLocks/>
            </p:cNvSpPr>
            <p:nvPr/>
          </p:nvSpPr>
          <p:spPr>
            <a:xfrm>
              <a:off x="756247" y="5728543"/>
              <a:ext cx="1646006" cy="1650245"/>
            </a:xfrm>
            <a:prstGeom prst="ellipse">
              <a:avLst/>
            </a:prstGeom>
            <a:solidFill>
              <a:srgbClr val="FFE6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6" name="Oval 5">
              <a:extLst>
                <a:ext uri="{FF2B5EF4-FFF2-40B4-BE49-F238E27FC236}">
                  <a16:creationId xmlns:a16="http://schemas.microsoft.com/office/drawing/2014/main" id="{2CAF77CB-B8B2-FA4B-D6AD-9E04E492AED2}"/>
                </a:ext>
              </a:extLst>
            </p:cNvPr>
            <p:cNvSpPr>
              <a:spLocks/>
            </p:cNvSpPr>
            <p:nvPr/>
          </p:nvSpPr>
          <p:spPr>
            <a:xfrm>
              <a:off x="1243798" y="2545073"/>
              <a:ext cx="2751951" cy="2759039"/>
            </a:xfrm>
            <a:prstGeom prst="ellipse">
              <a:avLst/>
            </a:prstGeom>
            <a:solidFill>
              <a:srgbClr val="C9ED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7" name="Oval 6">
              <a:extLst>
                <a:ext uri="{FF2B5EF4-FFF2-40B4-BE49-F238E27FC236}">
                  <a16:creationId xmlns:a16="http://schemas.microsoft.com/office/drawing/2014/main" id="{5B557B4D-19A0-A52F-BA0D-AD8A3ED18C60}"/>
                </a:ext>
              </a:extLst>
            </p:cNvPr>
            <p:cNvSpPr>
              <a:spLocks/>
            </p:cNvSpPr>
            <p:nvPr/>
          </p:nvSpPr>
          <p:spPr>
            <a:xfrm>
              <a:off x="-439573" y="3734026"/>
              <a:ext cx="2552016" cy="2552016"/>
            </a:xfrm>
            <a:prstGeom prst="ellipse">
              <a:avLst/>
            </a:prstGeom>
            <a:noFill/>
            <a:ln w="190500">
              <a:solidFill>
                <a:srgbClr val="136C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grpSp>
      <p:sp>
        <p:nvSpPr>
          <p:cNvPr id="8" name="Rectangle 7">
            <a:extLst>
              <a:ext uri="{FF2B5EF4-FFF2-40B4-BE49-F238E27FC236}">
                <a16:creationId xmlns:a16="http://schemas.microsoft.com/office/drawing/2014/main" id="{ECDEE502-25E2-E471-DCF0-E20F702CDAD3}"/>
              </a:ext>
            </a:extLst>
          </p:cNvPr>
          <p:cNvSpPr>
            <a:spLocks/>
          </p:cNvSpPr>
          <p:nvPr userDrawn="1"/>
        </p:nvSpPr>
        <p:spPr>
          <a:xfrm>
            <a:off x="2994991" y="0"/>
            <a:ext cx="9197009" cy="68580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9" name="Rectangle 8">
            <a:extLst>
              <a:ext uri="{FF2B5EF4-FFF2-40B4-BE49-F238E27FC236}">
                <a16:creationId xmlns:a16="http://schemas.microsoft.com/office/drawing/2014/main" id="{DC8E7762-479D-5D38-E3AA-B007883D48B1}"/>
              </a:ext>
            </a:extLst>
          </p:cNvPr>
          <p:cNvSpPr>
            <a:spLocks/>
          </p:cNvSpPr>
          <p:nvPr userDrawn="1"/>
        </p:nvSpPr>
        <p:spPr>
          <a:xfrm rot="5400000">
            <a:off x="-5110380" y="1900026"/>
            <a:ext cx="7193285" cy="3027470"/>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10" name="Rectangle 9">
            <a:extLst>
              <a:ext uri="{FF2B5EF4-FFF2-40B4-BE49-F238E27FC236}">
                <a16:creationId xmlns:a16="http://schemas.microsoft.com/office/drawing/2014/main" id="{607BA05C-9702-92F7-7EE4-5E7F6E0804D4}"/>
              </a:ext>
            </a:extLst>
          </p:cNvPr>
          <p:cNvSpPr>
            <a:spLocks/>
          </p:cNvSpPr>
          <p:nvPr userDrawn="1"/>
        </p:nvSpPr>
        <p:spPr>
          <a:xfrm>
            <a:off x="-140912" y="6858000"/>
            <a:ext cx="12332912" cy="662069"/>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12" name="Title 3">
            <a:extLst>
              <a:ext uri="{FF2B5EF4-FFF2-40B4-BE49-F238E27FC236}">
                <a16:creationId xmlns:a16="http://schemas.microsoft.com/office/drawing/2014/main" id="{9CB69818-EA4E-73F6-A3E9-E96A11112B65}"/>
              </a:ext>
            </a:extLst>
          </p:cNvPr>
          <p:cNvSpPr>
            <a:spLocks noGrp="1"/>
          </p:cNvSpPr>
          <p:nvPr>
            <p:ph type="title" hasCustomPrompt="1"/>
          </p:nvPr>
        </p:nvSpPr>
        <p:spPr>
          <a:xfrm>
            <a:off x="273975" y="312181"/>
            <a:ext cx="2430780" cy="1769538"/>
          </a:xfrm>
        </p:spPr>
        <p:txBody>
          <a:bodyPr/>
          <a:lstStyle>
            <a:lvl1pPr>
              <a:lnSpc>
                <a:spcPct val="110000"/>
              </a:lnSpc>
              <a:defRPr>
                <a:solidFill>
                  <a:schemeClr val="bg1"/>
                </a:solidFill>
              </a:defRPr>
            </a:lvl1pPr>
          </a:lstStyle>
          <a:p>
            <a:r>
              <a:rPr lang="en-US"/>
              <a:t>[KLA] Curriculum team</a:t>
            </a:r>
            <a:endParaRPr lang="en-AU"/>
          </a:p>
        </p:txBody>
      </p:sp>
    </p:spTree>
    <p:extLst>
      <p:ext uri="{BB962C8B-B14F-4D97-AF65-F5344CB8AC3E}">
        <p14:creationId xmlns:p14="http://schemas.microsoft.com/office/powerpoint/2010/main" val="262720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slide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25558F-1CCD-6414-E6FE-A684D24944F5}"/>
              </a:ext>
            </a:extLst>
          </p:cNvPr>
          <p:cNvSpPr>
            <a:spLocks/>
          </p:cNvSpPr>
          <p:nvPr userDrawn="1"/>
        </p:nvSpPr>
        <p:spPr>
          <a:xfrm>
            <a:off x="0" y="0"/>
            <a:ext cx="3376827" cy="68580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13" name="Oval 12">
            <a:extLst>
              <a:ext uri="{FF2B5EF4-FFF2-40B4-BE49-F238E27FC236}">
                <a16:creationId xmlns:a16="http://schemas.microsoft.com/office/drawing/2014/main" id="{437F98C1-7925-B4E1-8A9A-8C1EE050337D}"/>
              </a:ext>
            </a:extLst>
          </p:cNvPr>
          <p:cNvSpPr>
            <a:spLocks/>
          </p:cNvSpPr>
          <p:nvPr userDrawn="1"/>
        </p:nvSpPr>
        <p:spPr>
          <a:xfrm>
            <a:off x="756247" y="5536026"/>
            <a:ext cx="1646006" cy="1650245"/>
          </a:xfrm>
          <a:prstGeom prst="ellipse">
            <a:avLst/>
          </a:prstGeom>
          <a:solidFill>
            <a:srgbClr val="8BE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14" name="Oval 13">
            <a:extLst>
              <a:ext uri="{FF2B5EF4-FFF2-40B4-BE49-F238E27FC236}">
                <a16:creationId xmlns:a16="http://schemas.microsoft.com/office/drawing/2014/main" id="{020BAB49-7DE1-F84C-E4E1-34BC639F9FD2}"/>
              </a:ext>
            </a:extLst>
          </p:cNvPr>
          <p:cNvSpPr>
            <a:spLocks/>
          </p:cNvSpPr>
          <p:nvPr userDrawn="1"/>
        </p:nvSpPr>
        <p:spPr>
          <a:xfrm>
            <a:off x="1243798" y="2352556"/>
            <a:ext cx="2751951" cy="2759039"/>
          </a:xfrm>
          <a:prstGeom prst="ellipse">
            <a:avLst/>
          </a:prstGeom>
          <a:solidFill>
            <a:srgbClr val="136C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pic>
        <p:nvPicPr>
          <p:cNvPr id="15" name="Picture 14" descr="A picture containing diagram&#10;&#10;Description automatically generated">
            <a:extLst>
              <a:ext uri="{FF2B5EF4-FFF2-40B4-BE49-F238E27FC236}">
                <a16:creationId xmlns:a16="http://schemas.microsoft.com/office/drawing/2014/main" id="{71120AC0-2B0D-ACEC-657C-3799D278237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16200000">
            <a:off x="-627909" y="3220557"/>
            <a:ext cx="4244315" cy="2991557"/>
          </a:xfrm>
          <a:prstGeom prst="rect">
            <a:avLst/>
          </a:prstGeom>
        </p:spPr>
      </p:pic>
      <p:sp>
        <p:nvSpPr>
          <p:cNvPr id="16" name="Rectangle 15">
            <a:extLst>
              <a:ext uri="{FF2B5EF4-FFF2-40B4-BE49-F238E27FC236}">
                <a16:creationId xmlns:a16="http://schemas.microsoft.com/office/drawing/2014/main" id="{DF7763D2-FA9B-CF59-8DB9-74409112DDCD}"/>
              </a:ext>
            </a:extLst>
          </p:cNvPr>
          <p:cNvSpPr>
            <a:spLocks/>
          </p:cNvSpPr>
          <p:nvPr userDrawn="1"/>
        </p:nvSpPr>
        <p:spPr>
          <a:xfrm>
            <a:off x="-140912" y="6854942"/>
            <a:ext cx="12332912" cy="331329"/>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
        <p:nvSpPr>
          <p:cNvPr id="12" name="Title 3">
            <a:extLst>
              <a:ext uri="{FF2B5EF4-FFF2-40B4-BE49-F238E27FC236}">
                <a16:creationId xmlns:a16="http://schemas.microsoft.com/office/drawing/2014/main" id="{9CB69818-EA4E-73F6-A3E9-E96A11112B65}"/>
              </a:ext>
            </a:extLst>
          </p:cNvPr>
          <p:cNvSpPr>
            <a:spLocks noGrp="1"/>
          </p:cNvSpPr>
          <p:nvPr>
            <p:ph type="title" hasCustomPrompt="1"/>
          </p:nvPr>
        </p:nvSpPr>
        <p:spPr>
          <a:xfrm>
            <a:off x="273975" y="312181"/>
            <a:ext cx="2430780" cy="1769538"/>
          </a:xfrm>
        </p:spPr>
        <p:txBody>
          <a:bodyPr/>
          <a:lstStyle>
            <a:lvl1pPr>
              <a:lnSpc>
                <a:spcPct val="110000"/>
              </a:lnSpc>
              <a:defRPr>
                <a:solidFill>
                  <a:schemeClr val="accent1"/>
                </a:solidFill>
              </a:defRPr>
            </a:lvl1pPr>
          </a:lstStyle>
          <a:p>
            <a:r>
              <a:rPr lang="en-US"/>
              <a:t>[KLA] Curriculum team</a:t>
            </a:r>
            <a:endParaRPr lang="en-AU"/>
          </a:p>
        </p:txBody>
      </p:sp>
      <p:sp>
        <p:nvSpPr>
          <p:cNvPr id="17" name="Rectangle 16">
            <a:extLst>
              <a:ext uri="{FF2B5EF4-FFF2-40B4-BE49-F238E27FC236}">
                <a16:creationId xmlns:a16="http://schemas.microsoft.com/office/drawing/2014/main" id="{2F01921D-07D0-1A4B-903A-8BBD2F059D2D}"/>
              </a:ext>
            </a:extLst>
          </p:cNvPr>
          <p:cNvSpPr>
            <a:spLocks/>
          </p:cNvSpPr>
          <p:nvPr userDrawn="1"/>
        </p:nvSpPr>
        <p:spPr>
          <a:xfrm>
            <a:off x="2994991" y="0"/>
            <a:ext cx="9197009" cy="68580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dirty="0">
              <a:latin typeface="Arial" panose="020B0604020202020204" pitchFamily="34" charset="0"/>
            </a:endParaRPr>
          </a:p>
        </p:txBody>
      </p:sp>
    </p:spTree>
    <p:extLst>
      <p:ext uri="{BB962C8B-B14F-4D97-AF65-F5344CB8AC3E}">
        <p14:creationId xmlns:p14="http://schemas.microsoft.com/office/powerpoint/2010/main" val="1193410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hasCustomPrompt="1"/>
          </p:nvPr>
        </p:nvSpPr>
        <p:spPr>
          <a:xfrm>
            <a:off x="360000" y="1620000"/>
            <a:ext cx="11484000" cy="4536000"/>
          </a:xfrm>
        </p:spPr>
        <p:txBody>
          <a:bodyPr/>
          <a:lstStyle>
            <a:lvl1pPr>
              <a:lnSpc>
                <a:spcPct val="150000"/>
              </a:lnSpc>
              <a:defRPr sz="1800">
                <a:latin typeface="Arial" panose="020B0604020202020204" pitchFamily="34" charset="0"/>
              </a:defRPr>
            </a:lvl1pPr>
            <a:lvl2pPr>
              <a:lnSpc>
                <a:spcPct val="150000"/>
              </a:lnSpc>
              <a:defRPr sz="1800"/>
            </a:lvl2pPr>
            <a:lvl3pPr>
              <a:lnSpc>
                <a:spcPct val="150000"/>
              </a:lnSpc>
              <a:defRPr/>
            </a:lvl3pPr>
            <a:lvl4pPr>
              <a:lnSpc>
                <a:spcPct val="150000"/>
              </a:lnSpc>
              <a:defRPr sz="1800"/>
            </a:lvl4pPr>
            <a:lvl5pPr>
              <a:lnSpc>
                <a:spcPct val="150000"/>
              </a:lnSpc>
              <a:defRPr sz="1800"/>
            </a:lvl5pPr>
          </a:lstStyle>
          <a:p>
            <a:pPr lvl="0"/>
            <a:r>
              <a:rPr lang="en-US" dirty="0"/>
              <a:t>Click to add text</a:t>
            </a:r>
          </a:p>
          <a:p>
            <a:pPr lvl="1"/>
            <a:r>
              <a:rPr lang="en-US" dirty="0"/>
              <a:t>Second level</a:t>
            </a:r>
          </a:p>
          <a:p>
            <a:pPr lvl="4"/>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Tree>
    <p:extLst>
      <p:ext uri="{BB962C8B-B14F-4D97-AF65-F5344CB8AC3E}">
        <p14:creationId xmlns:p14="http://schemas.microsoft.com/office/powerpoint/2010/main" val="236338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imag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hasCustomPrompt="1"/>
          </p:nvPr>
        </p:nvSpPr>
        <p:spPr>
          <a:xfrm>
            <a:off x="360000" y="1620000"/>
            <a:ext cx="5558791" cy="4536000"/>
          </a:xfrm>
        </p:spPr>
        <p:txBody>
          <a:bodyPr/>
          <a:lstStyle>
            <a:lvl1pPr>
              <a:lnSpc>
                <a:spcPct val="150000"/>
              </a:lnSpc>
              <a:defRPr sz="1800">
                <a:latin typeface="Arial" panose="020B0604020202020204" pitchFamily="34" charset="0"/>
              </a:defRPr>
            </a:lvl1pPr>
            <a:lvl2pPr>
              <a:lnSpc>
                <a:spcPct val="150000"/>
              </a:lnSpc>
              <a:defRPr sz="1800"/>
            </a:lvl2pPr>
            <a:lvl3pPr>
              <a:lnSpc>
                <a:spcPct val="150000"/>
              </a:lnSpc>
              <a:defRPr/>
            </a:lvl3pPr>
            <a:lvl4pPr>
              <a:lnSpc>
                <a:spcPct val="150000"/>
              </a:lnSpc>
              <a:defRPr sz="1800"/>
            </a:lvl4pPr>
            <a:lvl5pPr>
              <a:lnSpc>
                <a:spcPct val="150000"/>
              </a:lnSpc>
              <a:defRPr sz="1800"/>
            </a:lvl5pPr>
          </a:lstStyle>
          <a:p>
            <a:pPr lvl="0"/>
            <a:r>
              <a:rPr lang="en-US" dirty="0"/>
              <a:t>Click to add text</a:t>
            </a:r>
          </a:p>
          <a:p>
            <a:pPr lvl="1"/>
            <a:r>
              <a:rPr lang="en-US" dirty="0"/>
              <a:t>Second level</a:t>
            </a:r>
          </a:p>
          <a:p>
            <a:pPr lvl="4"/>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2" name="Picture Placeholder 4">
            <a:extLst>
              <a:ext uri="{FF2B5EF4-FFF2-40B4-BE49-F238E27FC236}">
                <a16:creationId xmlns:a16="http://schemas.microsoft.com/office/drawing/2014/main" id="{554A4670-F076-65AA-0E0F-9800FA7A267B}"/>
              </a:ext>
            </a:extLst>
          </p:cNvPr>
          <p:cNvSpPr>
            <a:spLocks noGrp="1"/>
          </p:cNvSpPr>
          <p:nvPr>
            <p:ph type="pic" sz="quarter" idx="19"/>
          </p:nvPr>
        </p:nvSpPr>
        <p:spPr>
          <a:xfrm>
            <a:off x="6167438" y="1620000"/>
            <a:ext cx="5676900" cy="4535997"/>
          </a:xfrm>
        </p:spPr>
        <p:txBody>
          <a:bodyPr/>
          <a:lstStyle/>
          <a:p>
            <a:r>
              <a:rPr lang="en-GB"/>
              <a:t>Click icon to add picture</a:t>
            </a:r>
            <a:endParaRPr lang="en-AU"/>
          </a:p>
        </p:txBody>
      </p:sp>
    </p:spTree>
    <p:extLst>
      <p:ext uri="{BB962C8B-B14F-4D97-AF65-F5344CB8AC3E}">
        <p14:creationId xmlns:p14="http://schemas.microsoft.com/office/powerpoint/2010/main" val="4249278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docum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2" name="Content Placeholder 2">
            <a:extLst>
              <a:ext uri="{FF2B5EF4-FFF2-40B4-BE49-F238E27FC236}">
                <a16:creationId xmlns:a16="http://schemas.microsoft.com/office/drawing/2014/main" id="{7264D12D-DAEB-B762-87C4-84AC691386B5}"/>
              </a:ext>
            </a:extLst>
          </p:cNvPr>
          <p:cNvSpPr>
            <a:spLocks noGrp="1"/>
          </p:cNvSpPr>
          <p:nvPr>
            <p:ph sz="half" idx="1" hasCustomPrompt="1"/>
          </p:nvPr>
        </p:nvSpPr>
        <p:spPr>
          <a:xfrm>
            <a:off x="360000" y="1584000"/>
            <a:ext cx="7189116" cy="4499998"/>
          </a:xfrm>
        </p:spPr>
        <p:txBody>
          <a:bodyPr/>
          <a:lstStyle>
            <a:lvl1pPr>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grpSp>
        <p:nvGrpSpPr>
          <p:cNvPr id="9" name="Group 8">
            <a:extLst>
              <a:ext uri="{FF2B5EF4-FFF2-40B4-BE49-F238E27FC236}">
                <a16:creationId xmlns:a16="http://schemas.microsoft.com/office/drawing/2014/main" id="{CCAAAAF6-B176-935C-A538-693CDE78E927}"/>
              </a:ext>
              <a:ext uri="{C183D7F6-B498-43B3-948B-1728B52AA6E4}">
                <adec:decorative xmlns:adec="http://schemas.microsoft.com/office/drawing/2017/decorative" val="1"/>
              </a:ext>
            </a:extLst>
          </p:cNvPr>
          <p:cNvGrpSpPr/>
          <p:nvPr userDrawn="1"/>
        </p:nvGrpSpPr>
        <p:grpSpPr>
          <a:xfrm>
            <a:off x="8464309" y="1951402"/>
            <a:ext cx="2752016" cy="3643219"/>
            <a:chOff x="735266" y="1125657"/>
            <a:chExt cx="3588486" cy="4493181"/>
          </a:xfrm>
        </p:grpSpPr>
        <p:pic>
          <p:nvPicPr>
            <p:cNvPr id="11" name="Picture 10">
              <a:extLst>
                <a:ext uri="{FF2B5EF4-FFF2-40B4-BE49-F238E27FC236}">
                  <a16:creationId xmlns:a16="http://schemas.microsoft.com/office/drawing/2014/main" id="{39EDA23A-0C57-EE9B-FA55-6F06A3A9B7BD}"/>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rot="693977" flipH="1">
              <a:off x="1490357" y="1390460"/>
              <a:ext cx="2833395" cy="3788842"/>
            </a:xfrm>
            <a:prstGeom prst="rect">
              <a:avLst/>
            </a:prstGeom>
            <a:ln w="76200">
              <a:solidFill>
                <a:schemeClr val="bg1"/>
              </a:solidFill>
            </a:ln>
            <a:effectLst>
              <a:outerShdw blurRad="292100" dist="139700" dir="2700000" algn="tl" rotWithShape="0">
                <a:schemeClr val="tx1">
                  <a:alpha val="31000"/>
                </a:schemeClr>
              </a:outerShdw>
            </a:effectLst>
          </p:spPr>
        </p:pic>
        <p:pic>
          <p:nvPicPr>
            <p:cNvPr id="12" name="Picture 11">
              <a:extLst>
                <a:ext uri="{FF2B5EF4-FFF2-40B4-BE49-F238E27FC236}">
                  <a16:creationId xmlns:a16="http://schemas.microsoft.com/office/drawing/2014/main" id="{76254A0B-F936-05B8-17DB-D95588C43D27}"/>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rot="159253">
              <a:off x="1418457" y="1225105"/>
              <a:ext cx="2840013" cy="3797692"/>
            </a:xfrm>
            <a:prstGeom prst="rect">
              <a:avLst/>
            </a:prstGeom>
            <a:ln w="76200">
              <a:solidFill>
                <a:schemeClr val="bg1"/>
              </a:solidFill>
            </a:ln>
            <a:effectLst>
              <a:outerShdw blurRad="292100" dist="139700" dir="2700000" algn="tl" rotWithShape="0">
                <a:schemeClr val="tx1">
                  <a:alpha val="31000"/>
                </a:schemeClr>
              </a:outerShdw>
            </a:effectLst>
          </p:spPr>
        </p:pic>
        <p:pic>
          <p:nvPicPr>
            <p:cNvPr id="13" name="Picture 12">
              <a:extLst>
                <a:ext uri="{FF2B5EF4-FFF2-40B4-BE49-F238E27FC236}">
                  <a16:creationId xmlns:a16="http://schemas.microsoft.com/office/drawing/2014/main" id="{1C524B62-EC36-35CE-09C5-37B1BA311954}"/>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rot="21215311">
              <a:off x="735266" y="1125657"/>
              <a:ext cx="3360117" cy="4493181"/>
            </a:xfrm>
            <a:prstGeom prst="rect">
              <a:avLst/>
            </a:prstGeom>
            <a:ln w="76200">
              <a:solidFill>
                <a:schemeClr val="bg1"/>
              </a:solidFill>
            </a:ln>
            <a:effectLst>
              <a:outerShdw blurRad="292100" dist="139700" dir="2700000" algn="tl" rotWithShape="0">
                <a:schemeClr val="tx1">
                  <a:alpha val="31000"/>
                </a:schemeClr>
              </a:outerShdw>
            </a:effectLst>
          </p:spPr>
        </p:pic>
      </p:grpSp>
      <p:sp>
        <p:nvSpPr>
          <p:cNvPr id="6" name="Picture Placeholder 4">
            <a:extLst>
              <a:ext uri="{FF2B5EF4-FFF2-40B4-BE49-F238E27FC236}">
                <a16:creationId xmlns:a16="http://schemas.microsoft.com/office/drawing/2014/main" id="{F7C04AAD-E337-4CAB-A273-C8C3B3CA6921}"/>
              </a:ext>
            </a:extLst>
          </p:cNvPr>
          <p:cNvSpPr>
            <a:spLocks noGrp="1"/>
          </p:cNvSpPr>
          <p:nvPr>
            <p:ph type="pic" sz="quarter" idx="19" hasCustomPrompt="1"/>
          </p:nvPr>
        </p:nvSpPr>
        <p:spPr>
          <a:xfrm rot="21198164">
            <a:off x="8497994" y="1966625"/>
            <a:ext cx="2548889" cy="3635736"/>
          </a:xfrm>
        </p:spPr>
        <p:txBody>
          <a:bodyPr/>
          <a:lstStyle>
            <a:lvl1pPr>
              <a:defRPr/>
            </a:lvl1pPr>
          </a:lstStyle>
          <a:p>
            <a:r>
              <a:rPr lang="en-AU"/>
              <a:t>Document image</a:t>
            </a:r>
          </a:p>
        </p:txBody>
      </p:sp>
    </p:spTree>
    <p:extLst>
      <p:ext uri="{BB962C8B-B14F-4D97-AF65-F5344CB8AC3E}">
        <p14:creationId xmlns:p14="http://schemas.microsoft.com/office/powerpoint/2010/main" val="4148319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llou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2" name="Content Placeholder 2">
            <a:extLst>
              <a:ext uri="{FF2B5EF4-FFF2-40B4-BE49-F238E27FC236}">
                <a16:creationId xmlns:a16="http://schemas.microsoft.com/office/drawing/2014/main" id="{7264D12D-DAEB-B762-87C4-84AC691386B5}"/>
              </a:ext>
            </a:extLst>
          </p:cNvPr>
          <p:cNvSpPr>
            <a:spLocks noGrp="1"/>
          </p:cNvSpPr>
          <p:nvPr>
            <p:ph sz="half" idx="1" hasCustomPrompt="1"/>
          </p:nvPr>
        </p:nvSpPr>
        <p:spPr>
          <a:xfrm>
            <a:off x="360000" y="1584000"/>
            <a:ext cx="5616000" cy="4499998"/>
          </a:xfrm>
        </p:spPr>
        <p:txBody>
          <a:bodyPr/>
          <a:lstStyle>
            <a:lvl1pPr>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3" name="Rectangle: Rounded Corners 2">
            <a:extLst>
              <a:ext uri="{FF2B5EF4-FFF2-40B4-BE49-F238E27FC236}">
                <a16:creationId xmlns:a16="http://schemas.microsoft.com/office/drawing/2014/main" id="{E9F8B789-3BDD-E51F-0464-C5095105CA0B}"/>
              </a:ext>
            </a:extLst>
          </p:cNvPr>
          <p:cNvSpPr/>
          <p:nvPr userDrawn="1"/>
        </p:nvSpPr>
        <p:spPr>
          <a:xfrm>
            <a:off x="6379535" y="1583989"/>
            <a:ext cx="5452465" cy="4499997"/>
          </a:xfrm>
          <a:prstGeom prst="roundRect">
            <a:avLst>
              <a:gd name="adj" fmla="val 8003"/>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accent4"/>
              </a:solidFill>
              <a:latin typeface="Arial" panose="020B0604020202020204" pitchFamily="34" charset="0"/>
            </a:endParaRPr>
          </a:p>
        </p:txBody>
      </p:sp>
      <p:sp>
        <p:nvSpPr>
          <p:cNvPr id="6" name="Content Placeholder 2">
            <a:extLst>
              <a:ext uri="{FF2B5EF4-FFF2-40B4-BE49-F238E27FC236}">
                <a16:creationId xmlns:a16="http://schemas.microsoft.com/office/drawing/2014/main" id="{6B06FBC2-B6FD-CD3D-EFEE-C13756B43430}"/>
              </a:ext>
            </a:extLst>
          </p:cNvPr>
          <p:cNvSpPr>
            <a:spLocks noGrp="1"/>
          </p:cNvSpPr>
          <p:nvPr>
            <p:ph sz="half" idx="19" hasCustomPrompt="1"/>
          </p:nvPr>
        </p:nvSpPr>
        <p:spPr>
          <a:xfrm>
            <a:off x="6675237" y="1886738"/>
            <a:ext cx="4850456" cy="3869020"/>
          </a:xfrm>
        </p:spPr>
        <p:txBody>
          <a:bodyPr/>
          <a:lstStyle>
            <a:lvl1pPr algn="l">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1444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F8871C-2E9B-5DF5-2D4F-5A0C06C39A4C}"/>
              </a:ext>
              <a:ext uri="{C183D7F6-B498-43B3-948B-1728B52AA6E4}">
                <adec:decorative xmlns:adec="http://schemas.microsoft.com/office/drawing/2017/decorative" val="1"/>
              </a:ext>
            </a:extLst>
          </p:cNvPr>
          <p:cNvSpPr txBox="1"/>
          <p:nvPr userDrawn="1"/>
        </p:nvSpPr>
        <p:spPr>
          <a:xfrm>
            <a:off x="3269454" y="-263449"/>
            <a:ext cx="1963103" cy="2827973"/>
          </a:xfrm>
          <a:prstGeom prst="rect">
            <a:avLst/>
          </a:prstGeom>
          <a:noFill/>
        </p:spPr>
        <p:txBody>
          <a:bodyPr wrap="square" lIns="0" tIns="0" rIns="0" bIns="0" rtlCol="0">
            <a:noAutofit/>
          </a:bodyPr>
          <a:lstStyle/>
          <a:p>
            <a:pPr algn="l"/>
            <a:r>
              <a:rPr lang="en-AU" sz="35000" dirty="0">
                <a:solidFill>
                  <a:srgbClr val="CDD3D6"/>
                </a:solidFill>
                <a:latin typeface="Arial" panose="020B0604020202020204" pitchFamily="34" charset="0"/>
              </a:rPr>
              <a:t>“</a:t>
            </a:r>
          </a:p>
        </p:txBody>
      </p:sp>
      <p:cxnSp>
        <p:nvCxnSpPr>
          <p:cNvPr id="7" name="Straight Connector 6">
            <a:extLst>
              <a:ext uri="{FF2B5EF4-FFF2-40B4-BE49-F238E27FC236}">
                <a16:creationId xmlns:a16="http://schemas.microsoft.com/office/drawing/2014/main" id="{F9E1E980-8C11-D173-009D-B6A5EFB0E9C9}"/>
              </a:ext>
              <a:ext uri="{C183D7F6-B498-43B3-948B-1728B52AA6E4}">
                <adec:decorative xmlns:adec="http://schemas.microsoft.com/office/drawing/2017/decorative" val="1"/>
              </a:ext>
            </a:extLst>
          </p:cNvPr>
          <p:cNvCxnSpPr/>
          <p:nvPr userDrawn="1"/>
        </p:nvCxnSpPr>
        <p:spPr>
          <a:xfrm>
            <a:off x="3086574" y="359998"/>
            <a:ext cx="0" cy="5976002"/>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Text Placeholder 14">
            <a:extLst>
              <a:ext uri="{FF2B5EF4-FFF2-40B4-BE49-F238E27FC236}">
                <a16:creationId xmlns:a16="http://schemas.microsoft.com/office/drawing/2014/main" id="{5F96F3EB-62B5-B30A-9550-210C8AC3F128}"/>
              </a:ext>
            </a:extLst>
          </p:cNvPr>
          <p:cNvSpPr>
            <a:spLocks noGrp="1"/>
          </p:cNvSpPr>
          <p:nvPr>
            <p:ph type="body" sz="quarter" idx="14" hasCustomPrompt="1"/>
          </p:nvPr>
        </p:nvSpPr>
        <p:spPr>
          <a:xfrm>
            <a:off x="3511550" y="2036762"/>
            <a:ext cx="8108950" cy="3458057"/>
          </a:xfr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lang="en-US" sz="2400" b="0" kern="1200" dirty="0" smtClean="0">
                <a:solidFill>
                  <a:schemeClr val="accent1"/>
                </a:solidFill>
                <a:latin typeface="Arial" panose="020B0604020202020204" pitchFamily="34" charset="0"/>
                <a:ea typeface="+mn-ea"/>
                <a:cs typeface="+mn-cs"/>
              </a:defRPr>
            </a:lvl1pPr>
          </a:lstStyle>
          <a:p>
            <a:pPr lvl="0"/>
            <a:r>
              <a:rPr lang="en-US" dirty="0"/>
              <a:t>Quote text</a:t>
            </a:r>
          </a:p>
        </p:txBody>
      </p:sp>
      <p:sp>
        <p:nvSpPr>
          <p:cNvPr id="10" name="Text Placeholder 14">
            <a:extLst>
              <a:ext uri="{FF2B5EF4-FFF2-40B4-BE49-F238E27FC236}">
                <a16:creationId xmlns:a16="http://schemas.microsoft.com/office/drawing/2014/main" id="{F1E02FEE-528E-0CDD-0DB4-625A0D610B6A}"/>
              </a:ext>
            </a:extLst>
          </p:cNvPr>
          <p:cNvSpPr>
            <a:spLocks noGrp="1"/>
          </p:cNvSpPr>
          <p:nvPr>
            <p:ph type="body" sz="quarter" idx="15" hasCustomPrompt="1"/>
          </p:nvPr>
        </p:nvSpPr>
        <p:spPr>
          <a:xfrm>
            <a:off x="3526324" y="5494820"/>
            <a:ext cx="8108950" cy="423139"/>
          </a:xfrm>
        </p:spPr>
        <p:txBody>
          <a:bodyPr/>
          <a:lstStyle>
            <a:lvl1pPr marL="0" indent="0" algn="r" defTabSz="914377" rtl="0" eaLnBrk="1" latinLnBrk="0" hangingPunct="1">
              <a:lnSpc>
                <a:spcPct val="150000"/>
              </a:lnSpc>
              <a:spcBef>
                <a:spcPts val="0"/>
              </a:spcBef>
              <a:spcAft>
                <a:spcPts val="1200"/>
              </a:spcAft>
              <a:buFont typeface="Arial" panose="020B0604020202020204" pitchFamily="34" charset="0"/>
              <a:buNone/>
              <a:defRPr lang="en-US" sz="1800" b="0" kern="1200" dirty="0" smtClean="0">
                <a:solidFill>
                  <a:schemeClr val="accent1"/>
                </a:solidFill>
                <a:latin typeface="Arial" panose="020B0604020202020204" pitchFamily="34" charset="0"/>
                <a:ea typeface="+mn-ea"/>
                <a:cs typeface="+mn-cs"/>
              </a:defRPr>
            </a:lvl1pPr>
          </a:lstStyle>
          <a:p>
            <a:pPr lvl="0"/>
            <a:r>
              <a:rPr lang="en-US" dirty="0"/>
              <a:t>– Author (</a:t>
            </a:r>
            <a:r>
              <a:rPr lang="en-US" dirty="0" err="1"/>
              <a:t>YYYY:page</a:t>
            </a:r>
            <a:r>
              <a:rPr lang="en-US" dirty="0"/>
              <a:t> number)</a:t>
            </a:r>
          </a:p>
        </p:txBody>
      </p:sp>
      <p:sp>
        <p:nvSpPr>
          <p:cNvPr id="11" name="Text Placeholder 14">
            <a:extLst>
              <a:ext uri="{FF2B5EF4-FFF2-40B4-BE49-F238E27FC236}">
                <a16:creationId xmlns:a16="http://schemas.microsoft.com/office/drawing/2014/main" id="{4727BE8E-6A1C-C35B-FE43-E4276FE9240C}"/>
              </a:ext>
            </a:extLst>
          </p:cNvPr>
          <p:cNvSpPr>
            <a:spLocks noGrp="1"/>
          </p:cNvSpPr>
          <p:nvPr>
            <p:ph type="body" sz="quarter" idx="16" hasCustomPrompt="1"/>
          </p:nvPr>
        </p:nvSpPr>
        <p:spPr>
          <a:xfrm>
            <a:off x="3526324" y="5912861"/>
            <a:ext cx="8108950" cy="423139"/>
          </a:xfrm>
        </p:spPr>
        <p:txBody>
          <a:bodyPr/>
          <a:lstStyle>
            <a:lvl1pPr marL="0" indent="0" algn="r" defTabSz="914377" rtl="0" eaLnBrk="1" latinLnBrk="0" hangingPunct="1">
              <a:lnSpc>
                <a:spcPct val="150000"/>
              </a:lnSpc>
              <a:spcBef>
                <a:spcPts val="0"/>
              </a:spcBef>
              <a:spcAft>
                <a:spcPts val="1200"/>
              </a:spcAft>
              <a:buFont typeface="Arial" panose="020B0604020202020204" pitchFamily="34" charset="0"/>
              <a:buNone/>
              <a:defRPr lang="en-US" sz="1200" b="0" kern="1200" dirty="0" smtClean="0">
                <a:solidFill>
                  <a:schemeClr val="tx1"/>
                </a:solidFill>
                <a:latin typeface="Arial" panose="020B0604020202020204" pitchFamily="34" charset="0"/>
                <a:ea typeface="+mn-ea"/>
                <a:cs typeface="+mn-cs"/>
              </a:defRPr>
            </a:lvl1pPr>
          </a:lstStyle>
          <a:p>
            <a:pPr lvl="0"/>
            <a:r>
              <a:rPr lang="en-US" dirty="0"/>
              <a:t>Name of text</a:t>
            </a:r>
          </a:p>
        </p:txBody>
      </p:sp>
      <p:pic>
        <p:nvPicPr>
          <p:cNvPr id="13" name="Picture 12">
            <a:extLst>
              <a:ext uri="{FF2B5EF4-FFF2-40B4-BE49-F238E27FC236}">
                <a16:creationId xmlns:a16="http://schemas.microsoft.com/office/drawing/2014/main" id="{0527177B-E69E-4192-EE46-019AE8C241BF}"/>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2669954" cy="6858000"/>
          </a:xfrm>
          <a:prstGeom prst="rect">
            <a:avLst/>
          </a:prstGeom>
        </p:spPr>
      </p:pic>
    </p:spTree>
    <p:extLst>
      <p:ext uri="{BB962C8B-B14F-4D97-AF65-F5344CB8AC3E}">
        <p14:creationId xmlns:p14="http://schemas.microsoft.com/office/powerpoint/2010/main" val="2971782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highlight blue">
    <p:spTree>
      <p:nvGrpSpPr>
        <p:cNvPr id="1" name=""/>
        <p:cNvGrpSpPr/>
        <p:nvPr/>
      </p:nvGrpSpPr>
      <p:grpSpPr>
        <a:xfrm>
          <a:off x="0" y="0"/>
          <a:ext cx="0" cy="0"/>
          <a:chOff x="0" y="0"/>
          <a:chExt cx="0" cy="0"/>
        </a:xfrm>
      </p:grpSpPr>
      <p:sp>
        <p:nvSpPr>
          <p:cNvPr id="2" name="Title 1"/>
          <p:cNvSpPr>
            <a:spLocks noGrp="1"/>
          </p:cNvSpPr>
          <p:nvPr>
            <p:ph type="title"/>
          </p:nvPr>
        </p:nvSpPr>
        <p:spPr>
          <a:xfrm>
            <a:off x="360000" y="360001"/>
            <a:ext cx="10080000" cy="548704"/>
          </a:xfrm>
        </p:spPr>
        <p:txBody>
          <a:bodyPr/>
          <a:lstStyle>
            <a:lvl1pPr>
              <a:defRPr>
                <a:solidFill>
                  <a:schemeClr val="accent1"/>
                </a:solidFill>
                <a:latin typeface="Arial" panose="020B0604020202020204" pitchFamily="34" charset="0"/>
              </a:defRPr>
            </a:lvl1pPr>
          </a:lstStyle>
          <a:p>
            <a:r>
              <a:rPr lang="en-GB" dirty="0"/>
              <a:t>Click to edit Master title style</a:t>
            </a:r>
            <a:endParaRPr lang="en-US" dirty="0"/>
          </a:p>
        </p:txBody>
      </p:sp>
      <p:sp>
        <p:nvSpPr>
          <p:cNvPr id="4" name="Rectangle 3">
            <a:extLst>
              <a:ext uri="{FF2B5EF4-FFF2-40B4-BE49-F238E27FC236}">
                <a16:creationId xmlns:a16="http://schemas.microsoft.com/office/drawing/2014/main" id="{1903A8E2-73B2-4BCE-A537-BD98BFA45482}"/>
              </a:ext>
              <a:ext uri="{C183D7F6-B498-43B3-948B-1728B52AA6E4}">
                <adec:decorative xmlns:adec="http://schemas.microsoft.com/office/drawing/2017/decorative" val="1"/>
              </a:ext>
            </a:extLst>
          </p:cNvPr>
          <p:cNvSpPr/>
          <p:nvPr userDrawn="1"/>
        </p:nvSpPr>
        <p:spPr>
          <a:xfrm>
            <a:off x="0" y="1549116"/>
            <a:ext cx="12192000" cy="5308884"/>
          </a:xfrm>
          <a:prstGeom prst="rect">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3" name="Slide Number Placeholder 2">
            <a:extLst>
              <a:ext uri="{FF2B5EF4-FFF2-40B4-BE49-F238E27FC236}">
                <a16:creationId xmlns:a16="http://schemas.microsoft.com/office/drawing/2014/main" id="{50577C0E-B1B9-7F5F-3A8D-575B8D4B55BB}"/>
              </a:ext>
            </a:extLst>
          </p:cNvPr>
          <p:cNvSpPr>
            <a:spLocks noGrp="1"/>
          </p:cNvSpPr>
          <p:nvPr>
            <p:ph type="sldNum" sz="quarter" idx="14"/>
          </p:nvPr>
        </p:nvSpPr>
        <p:spPr/>
        <p:txBody>
          <a:bodyPr/>
          <a:lstStyle/>
          <a:p>
            <a:fld id="{10A01DC5-1685-4615-8240-15192985C6A2}" type="slidenum">
              <a:rPr lang="en-AU" smtClean="0"/>
              <a:pPr/>
              <a:t>‹#›</a:t>
            </a:fld>
            <a:endParaRPr lang="en-AU"/>
          </a:p>
        </p:txBody>
      </p:sp>
      <p:sp>
        <p:nvSpPr>
          <p:cNvPr id="9" name="Text Placeholder 10">
            <a:extLst>
              <a:ext uri="{FF2B5EF4-FFF2-40B4-BE49-F238E27FC236}">
                <a16:creationId xmlns:a16="http://schemas.microsoft.com/office/drawing/2014/main" id="{1879F4BE-E182-4B87-821C-1C8EF66674CD}"/>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5" name="Text Placeholder 10">
            <a:extLst>
              <a:ext uri="{FF2B5EF4-FFF2-40B4-BE49-F238E27FC236}">
                <a16:creationId xmlns:a16="http://schemas.microsoft.com/office/drawing/2014/main" id="{14C244D9-DD08-66EB-5CE3-230309CC0031}"/>
              </a:ext>
            </a:extLst>
          </p:cNvPr>
          <p:cNvSpPr>
            <a:spLocks noGrp="1"/>
          </p:cNvSpPr>
          <p:nvPr>
            <p:ph type="body" sz="quarter" idx="19" hasCustomPrompt="1"/>
          </p:nvPr>
        </p:nvSpPr>
        <p:spPr>
          <a:xfrm>
            <a:off x="360000" y="1862942"/>
            <a:ext cx="11484000" cy="4491058"/>
          </a:xfrm>
        </p:spPr>
        <p:txBody>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762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highlight grey">
    <p:spTree>
      <p:nvGrpSpPr>
        <p:cNvPr id="1" name=""/>
        <p:cNvGrpSpPr/>
        <p:nvPr/>
      </p:nvGrpSpPr>
      <p:grpSpPr>
        <a:xfrm>
          <a:off x="0" y="0"/>
          <a:ext cx="0" cy="0"/>
          <a:chOff x="0" y="0"/>
          <a:chExt cx="0" cy="0"/>
        </a:xfrm>
      </p:grpSpPr>
      <p:sp>
        <p:nvSpPr>
          <p:cNvPr id="2" name="Title 1"/>
          <p:cNvSpPr>
            <a:spLocks noGrp="1"/>
          </p:cNvSpPr>
          <p:nvPr>
            <p:ph type="title"/>
          </p:nvPr>
        </p:nvSpPr>
        <p:spPr>
          <a:xfrm>
            <a:off x="360000" y="360001"/>
            <a:ext cx="10080000" cy="548704"/>
          </a:xfrm>
        </p:spPr>
        <p:txBody>
          <a:bodyPr/>
          <a:lstStyle>
            <a:lvl1pPr>
              <a:defRPr>
                <a:solidFill>
                  <a:schemeClr val="accent1"/>
                </a:solidFill>
                <a:latin typeface="Arial" panose="020B0604020202020204" pitchFamily="34" charset="0"/>
              </a:defRPr>
            </a:lvl1pPr>
          </a:lstStyle>
          <a:p>
            <a:r>
              <a:rPr lang="en-GB" dirty="0"/>
              <a:t>Click to edit Master title style</a:t>
            </a:r>
            <a:endParaRPr lang="en-US" dirty="0"/>
          </a:p>
        </p:txBody>
      </p:sp>
      <p:sp>
        <p:nvSpPr>
          <p:cNvPr id="4" name="Rectangle 3">
            <a:extLst>
              <a:ext uri="{FF2B5EF4-FFF2-40B4-BE49-F238E27FC236}">
                <a16:creationId xmlns:a16="http://schemas.microsoft.com/office/drawing/2014/main" id="{1903A8E2-73B2-4BCE-A537-BD98BFA45482}"/>
              </a:ext>
              <a:ext uri="{C183D7F6-B498-43B3-948B-1728B52AA6E4}">
                <adec:decorative xmlns:adec="http://schemas.microsoft.com/office/drawing/2017/decorative" val="1"/>
              </a:ext>
            </a:extLst>
          </p:cNvPr>
          <p:cNvSpPr/>
          <p:nvPr userDrawn="1"/>
        </p:nvSpPr>
        <p:spPr>
          <a:xfrm>
            <a:off x="0" y="1549116"/>
            <a:ext cx="12192000" cy="5308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3" name="Slide Number Placeholder 2">
            <a:extLst>
              <a:ext uri="{FF2B5EF4-FFF2-40B4-BE49-F238E27FC236}">
                <a16:creationId xmlns:a16="http://schemas.microsoft.com/office/drawing/2014/main" id="{50577C0E-B1B9-7F5F-3A8D-575B8D4B55BB}"/>
              </a:ext>
            </a:extLst>
          </p:cNvPr>
          <p:cNvSpPr>
            <a:spLocks noGrp="1"/>
          </p:cNvSpPr>
          <p:nvPr>
            <p:ph type="sldNum" sz="quarter" idx="14"/>
          </p:nvPr>
        </p:nvSpPr>
        <p:spPr/>
        <p:txBody>
          <a:bodyPr/>
          <a:lstStyle/>
          <a:p>
            <a:fld id="{10A01DC5-1685-4615-8240-15192985C6A2}" type="slidenum">
              <a:rPr lang="en-AU" smtClean="0"/>
              <a:pPr/>
              <a:t>‹#›</a:t>
            </a:fld>
            <a:endParaRPr lang="en-AU"/>
          </a:p>
        </p:txBody>
      </p:sp>
      <p:sp>
        <p:nvSpPr>
          <p:cNvPr id="9" name="Text Placeholder 10">
            <a:extLst>
              <a:ext uri="{FF2B5EF4-FFF2-40B4-BE49-F238E27FC236}">
                <a16:creationId xmlns:a16="http://schemas.microsoft.com/office/drawing/2014/main" id="{1879F4BE-E182-4B87-821C-1C8EF66674CD}"/>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5" name="Text Placeholder 10">
            <a:extLst>
              <a:ext uri="{FF2B5EF4-FFF2-40B4-BE49-F238E27FC236}">
                <a16:creationId xmlns:a16="http://schemas.microsoft.com/office/drawing/2014/main" id="{14C244D9-DD08-66EB-5CE3-230309CC0031}"/>
              </a:ext>
            </a:extLst>
          </p:cNvPr>
          <p:cNvSpPr>
            <a:spLocks noGrp="1"/>
          </p:cNvSpPr>
          <p:nvPr>
            <p:ph type="body" sz="quarter" idx="19" hasCustomPrompt="1"/>
          </p:nvPr>
        </p:nvSpPr>
        <p:spPr>
          <a:xfrm>
            <a:off x="360000" y="1862942"/>
            <a:ext cx="11484000" cy="4491058"/>
          </a:xfrm>
        </p:spPr>
        <p:txBody>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708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eature column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261189-1322-1FFF-97C5-10FB07056386}"/>
              </a:ext>
              <a:ext uri="{C183D7F6-B498-43B3-948B-1728B52AA6E4}">
                <adec:decorative xmlns:adec="http://schemas.microsoft.com/office/drawing/2017/decorative" val="1"/>
              </a:ext>
            </a:extLst>
          </p:cNvPr>
          <p:cNvSpPr/>
          <p:nvPr userDrawn="1"/>
        </p:nvSpPr>
        <p:spPr>
          <a:xfrm>
            <a:off x="7152001"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pic>
        <p:nvPicPr>
          <p:cNvPr id="6" name="Picture 5" descr="NSW Government logo">
            <a:extLst>
              <a:ext uri="{FF2B5EF4-FFF2-40B4-BE49-F238E27FC236}">
                <a16:creationId xmlns:a16="http://schemas.microsoft.com/office/drawing/2014/main" id="{B4244BC1-9C77-D2F1-9025-BA8B21E4D74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7" name="Content Placeholder 3">
            <a:extLst>
              <a:ext uri="{FF2B5EF4-FFF2-40B4-BE49-F238E27FC236}">
                <a16:creationId xmlns:a16="http://schemas.microsoft.com/office/drawing/2014/main" id="{528F89D3-540D-0919-66BC-C469965FC474}"/>
              </a:ext>
            </a:extLst>
          </p:cNvPr>
          <p:cNvSpPr>
            <a:spLocks noGrp="1"/>
          </p:cNvSpPr>
          <p:nvPr>
            <p:ph sz="half" idx="2" hasCustomPrompt="1"/>
          </p:nvPr>
        </p:nvSpPr>
        <p:spPr>
          <a:xfrm>
            <a:off x="7417612" y="1800000"/>
            <a:ext cx="4426387" cy="4554000"/>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2CD69226-3048-02BD-1796-00C8D2EF344F}"/>
              </a:ext>
            </a:extLst>
          </p:cNvPr>
          <p:cNvSpPr>
            <a:spLocks noGrp="1"/>
          </p:cNvSpPr>
          <p:nvPr>
            <p:ph type="body" sz="quarter" idx="17" hasCustomPrompt="1"/>
          </p:nvPr>
        </p:nvSpPr>
        <p:spPr>
          <a:xfrm>
            <a:off x="360363" y="1800001"/>
            <a:ext cx="6443637" cy="4553999"/>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0" name="Title 3">
            <a:extLst>
              <a:ext uri="{FF2B5EF4-FFF2-40B4-BE49-F238E27FC236}">
                <a16:creationId xmlns:a16="http://schemas.microsoft.com/office/drawing/2014/main" id="{62A2E60B-E3FC-EC87-D031-9325EBBDCDC0}"/>
              </a:ext>
            </a:extLst>
          </p:cNvPr>
          <p:cNvSpPr>
            <a:spLocks noGrp="1"/>
          </p:cNvSpPr>
          <p:nvPr>
            <p:ph type="title"/>
          </p:nvPr>
        </p:nvSpPr>
        <p:spPr>
          <a:xfrm>
            <a:off x="360000" y="360000"/>
            <a:ext cx="6444001" cy="545601"/>
          </a:xfrm>
        </p:spPr>
        <p:txBody>
          <a:bodyPr/>
          <a:lstStyle>
            <a:lvl1pPr>
              <a:defRPr>
                <a:solidFill>
                  <a:schemeClr val="accent1"/>
                </a:solidFill>
              </a:defRPr>
            </a:lvl1pPr>
          </a:lstStyle>
          <a:p>
            <a:r>
              <a:rPr lang="en-GB"/>
              <a:t>Click to edit Master title style</a:t>
            </a:r>
            <a:endParaRPr lang="en-AU"/>
          </a:p>
        </p:txBody>
      </p:sp>
      <p:sp>
        <p:nvSpPr>
          <p:cNvPr id="15" name="Text Placeholder 10">
            <a:extLst>
              <a:ext uri="{FF2B5EF4-FFF2-40B4-BE49-F238E27FC236}">
                <a16:creationId xmlns:a16="http://schemas.microsoft.com/office/drawing/2014/main" id="{329D4781-7A62-0AEA-9923-4D79CDBAF475}"/>
              </a:ext>
            </a:extLst>
          </p:cNvPr>
          <p:cNvSpPr>
            <a:spLocks noGrp="1"/>
          </p:cNvSpPr>
          <p:nvPr>
            <p:ph type="body" sz="quarter" idx="18" hasCustomPrompt="1"/>
          </p:nvPr>
        </p:nvSpPr>
        <p:spPr>
          <a:xfrm>
            <a:off x="360000" y="980969"/>
            <a:ext cx="6444001"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6" name="Slide Number Placeholder 4">
            <a:extLst>
              <a:ext uri="{FF2B5EF4-FFF2-40B4-BE49-F238E27FC236}">
                <a16:creationId xmlns:a16="http://schemas.microsoft.com/office/drawing/2014/main" id="{F38829E2-5B70-1DB2-DC90-847F05173375}"/>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latin typeface="Arial" panose="020B0604020202020204" pitchFamily="34" charset="0"/>
              </a:rPr>
              <a:pPr/>
              <a:t>‹#›</a:t>
            </a:fld>
            <a:endParaRPr lang="en-AU" dirty="0">
              <a:latin typeface="Arial" panose="020B0604020202020204" pitchFamily="34" charset="0"/>
            </a:endParaRPr>
          </a:p>
        </p:txBody>
      </p:sp>
    </p:spTree>
    <p:extLst>
      <p:ext uri="{BB962C8B-B14F-4D97-AF65-F5344CB8AC3E}">
        <p14:creationId xmlns:p14="http://schemas.microsoft.com/office/powerpoint/2010/main" val="782107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Feature column gre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261189-1322-1FFF-97C5-10FB07056386}"/>
              </a:ext>
              <a:ext uri="{C183D7F6-B498-43B3-948B-1728B52AA6E4}">
                <adec:decorative xmlns:adec="http://schemas.microsoft.com/office/drawing/2017/decorative" val="1"/>
              </a:ext>
            </a:extLst>
          </p:cNvPr>
          <p:cNvSpPr/>
          <p:nvPr userDrawn="1"/>
        </p:nvSpPr>
        <p:spPr>
          <a:xfrm>
            <a:off x="7152001" y="0"/>
            <a:ext cx="5039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pic>
        <p:nvPicPr>
          <p:cNvPr id="6" name="Picture 5" descr="NSW Government logo">
            <a:extLst>
              <a:ext uri="{FF2B5EF4-FFF2-40B4-BE49-F238E27FC236}">
                <a16:creationId xmlns:a16="http://schemas.microsoft.com/office/drawing/2014/main" id="{B4244BC1-9C77-D2F1-9025-BA8B21E4D74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7" name="Content Placeholder 3">
            <a:extLst>
              <a:ext uri="{FF2B5EF4-FFF2-40B4-BE49-F238E27FC236}">
                <a16:creationId xmlns:a16="http://schemas.microsoft.com/office/drawing/2014/main" id="{528F89D3-540D-0919-66BC-C469965FC474}"/>
              </a:ext>
            </a:extLst>
          </p:cNvPr>
          <p:cNvSpPr>
            <a:spLocks noGrp="1"/>
          </p:cNvSpPr>
          <p:nvPr>
            <p:ph sz="half" idx="2" hasCustomPrompt="1"/>
          </p:nvPr>
        </p:nvSpPr>
        <p:spPr>
          <a:xfrm>
            <a:off x="7417612" y="1800000"/>
            <a:ext cx="4426387" cy="4554000"/>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2CD69226-3048-02BD-1796-00C8D2EF344F}"/>
              </a:ext>
            </a:extLst>
          </p:cNvPr>
          <p:cNvSpPr>
            <a:spLocks noGrp="1"/>
          </p:cNvSpPr>
          <p:nvPr>
            <p:ph type="body" sz="quarter" idx="17" hasCustomPrompt="1"/>
          </p:nvPr>
        </p:nvSpPr>
        <p:spPr>
          <a:xfrm>
            <a:off x="360363" y="1800001"/>
            <a:ext cx="6443637" cy="4553999"/>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0" name="Title 3">
            <a:extLst>
              <a:ext uri="{FF2B5EF4-FFF2-40B4-BE49-F238E27FC236}">
                <a16:creationId xmlns:a16="http://schemas.microsoft.com/office/drawing/2014/main" id="{62A2E60B-E3FC-EC87-D031-9325EBBDCDC0}"/>
              </a:ext>
            </a:extLst>
          </p:cNvPr>
          <p:cNvSpPr>
            <a:spLocks noGrp="1"/>
          </p:cNvSpPr>
          <p:nvPr>
            <p:ph type="title"/>
          </p:nvPr>
        </p:nvSpPr>
        <p:spPr>
          <a:xfrm>
            <a:off x="360000" y="360000"/>
            <a:ext cx="6444001" cy="545601"/>
          </a:xfrm>
        </p:spPr>
        <p:txBody>
          <a:bodyPr/>
          <a:lstStyle>
            <a:lvl1pPr>
              <a:defRPr>
                <a:solidFill>
                  <a:schemeClr val="accent1"/>
                </a:solidFill>
              </a:defRPr>
            </a:lvl1pPr>
          </a:lstStyle>
          <a:p>
            <a:r>
              <a:rPr lang="en-GB"/>
              <a:t>Click to edit Master title style</a:t>
            </a:r>
            <a:endParaRPr lang="en-AU"/>
          </a:p>
        </p:txBody>
      </p:sp>
      <p:sp>
        <p:nvSpPr>
          <p:cNvPr id="15" name="Text Placeholder 10">
            <a:extLst>
              <a:ext uri="{FF2B5EF4-FFF2-40B4-BE49-F238E27FC236}">
                <a16:creationId xmlns:a16="http://schemas.microsoft.com/office/drawing/2014/main" id="{329D4781-7A62-0AEA-9923-4D79CDBAF475}"/>
              </a:ext>
            </a:extLst>
          </p:cNvPr>
          <p:cNvSpPr>
            <a:spLocks noGrp="1"/>
          </p:cNvSpPr>
          <p:nvPr>
            <p:ph type="body" sz="quarter" idx="18" hasCustomPrompt="1"/>
          </p:nvPr>
        </p:nvSpPr>
        <p:spPr>
          <a:xfrm>
            <a:off x="360000" y="980969"/>
            <a:ext cx="6444001"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6" name="Slide Number Placeholder 4">
            <a:extLst>
              <a:ext uri="{FF2B5EF4-FFF2-40B4-BE49-F238E27FC236}">
                <a16:creationId xmlns:a16="http://schemas.microsoft.com/office/drawing/2014/main" id="{F38829E2-5B70-1DB2-DC90-847F05173375}"/>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latin typeface="Arial" panose="020B0604020202020204" pitchFamily="34" charset="0"/>
              </a:rPr>
              <a:pPr/>
              <a:t>‹#›</a:t>
            </a:fld>
            <a:endParaRPr lang="en-AU" dirty="0">
              <a:latin typeface="Arial" panose="020B0604020202020204" pitchFamily="34" charset="0"/>
            </a:endParaRPr>
          </a:p>
        </p:txBody>
      </p:sp>
    </p:spTree>
    <p:extLst>
      <p:ext uri="{BB962C8B-B14F-4D97-AF65-F5344CB8AC3E}">
        <p14:creationId xmlns:p14="http://schemas.microsoft.com/office/powerpoint/2010/main" val="1118935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Feature image blu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422DE0-E1CC-D787-19FA-0F7B3D4EAA93}"/>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5" name="Title 1">
            <a:extLst>
              <a:ext uri="{FF2B5EF4-FFF2-40B4-BE49-F238E27FC236}">
                <a16:creationId xmlns:a16="http://schemas.microsoft.com/office/drawing/2014/main" id="{20DE6D46-38D9-2F46-294E-8EAADBDD7D27}"/>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sp>
        <p:nvSpPr>
          <p:cNvPr id="7" name="Slide Number Placeholder 1">
            <a:extLst>
              <a:ext uri="{FF2B5EF4-FFF2-40B4-BE49-F238E27FC236}">
                <a16:creationId xmlns:a16="http://schemas.microsoft.com/office/drawing/2014/main" id="{6EA5BE4F-B9DF-0C17-C0CB-C288DFF237CC}"/>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9" name="Text Placeholder 3">
            <a:extLst>
              <a:ext uri="{FF2B5EF4-FFF2-40B4-BE49-F238E27FC236}">
                <a16:creationId xmlns:a16="http://schemas.microsoft.com/office/drawing/2014/main" id="{92EF9271-D0D5-BFE6-1EE4-F10B54B37AF7}"/>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A9FF9E72-9D06-B4C4-2E9F-51E8796A0239}"/>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3" name="Picture Placeholder 8">
            <a:extLst>
              <a:ext uri="{FF2B5EF4-FFF2-40B4-BE49-F238E27FC236}">
                <a16:creationId xmlns:a16="http://schemas.microsoft.com/office/drawing/2014/main" id="{A2D38A9A-C242-2929-EF6C-F41B8AF9AAB4}"/>
              </a:ext>
              <a:ext uri="{C183D7F6-B498-43B3-948B-1728B52AA6E4}">
                <adec:decorative xmlns:adec="http://schemas.microsoft.com/office/drawing/2017/decorative" val="1"/>
              </a:ext>
            </a:extLst>
          </p:cNvPr>
          <p:cNvSpPr>
            <a:spLocks noGrp="1"/>
          </p:cNvSpPr>
          <p:nvPr>
            <p:ph type="pic" sz="quarter" idx="13"/>
          </p:nvPr>
        </p:nvSpPr>
        <p:spPr>
          <a:xfrm>
            <a:off x="306805" y="360000"/>
            <a:ext cx="4426388" cy="5976000"/>
          </a:xfrm>
        </p:spPr>
        <p:txBody>
          <a:bodyPr/>
          <a:lstStyle/>
          <a:p>
            <a:r>
              <a:rPr lang="en-GB"/>
              <a:t>Click icon to add picture</a:t>
            </a:r>
            <a:endParaRPr lang="en-AU"/>
          </a:p>
        </p:txBody>
      </p:sp>
    </p:spTree>
    <p:extLst>
      <p:ext uri="{BB962C8B-B14F-4D97-AF65-F5344CB8AC3E}">
        <p14:creationId xmlns:p14="http://schemas.microsoft.com/office/powerpoint/2010/main" val="3120016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eature image gre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422DE0-E1CC-D787-19FA-0F7B3D4EAA93}"/>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5" name="Title 1">
            <a:extLst>
              <a:ext uri="{FF2B5EF4-FFF2-40B4-BE49-F238E27FC236}">
                <a16:creationId xmlns:a16="http://schemas.microsoft.com/office/drawing/2014/main" id="{20DE6D46-38D9-2F46-294E-8EAADBDD7D27}"/>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sp>
        <p:nvSpPr>
          <p:cNvPr id="7" name="Slide Number Placeholder 1">
            <a:extLst>
              <a:ext uri="{FF2B5EF4-FFF2-40B4-BE49-F238E27FC236}">
                <a16:creationId xmlns:a16="http://schemas.microsoft.com/office/drawing/2014/main" id="{6EA5BE4F-B9DF-0C17-C0CB-C288DFF237CC}"/>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9" name="Text Placeholder 3">
            <a:extLst>
              <a:ext uri="{FF2B5EF4-FFF2-40B4-BE49-F238E27FC236}">
                <a16:creationId xmlns:a16="http://schemas.microsoft.com/office/drawing/2014/main" id="{92EF9271-D0D5-BFE6-1EE4-F10B54B37AF7}"/>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A9FF9E72-9D06-B4C4-2E9F-51E8796A0239}"/>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
        <p:nvSpPr>
          <p:cNvPr id="13" name="Picture Placeholder 8">
            <a:extLst>
              <a:ext uri="{FF2B5EF4-FFF2-40B4-BE49-F238E27FC236}">
                <a16:creationId xmlns:a16="http://schemas.microsoft.com/office/drawing/2014/main" id="{A2D38A9A-C242-2929-EF6C-F41B8AF9AAB4}"/>
              </a:ext>
              <a:ext uri="{C183D7F6-B498-43B3-948B-1728B52AA6E4}">
                <adec:decorative xmlns:adec="http://schemas.microsoft.com/office/drawing/2017/decorative" val="1"/>
              </a:ext>
            </a:extLst>
          </p:cNvPr>
          <p:cNvSpPr>
            <a:spLocks noGrp="1"/>
          </p:cNvSpPr>
          <p:nvPr>
            <p:ph type="pic" sz="quarter" idx="13"/>
          </p:nvPr>
        </p:nvSpPr>
        <p:spPr>
          <a:xfrm>
            <a:off x="306805" y="360000"/>
            <a:ext cx="4426388" cy="5976000"/>
          </a:xfrm>
        </p:spPr>
        <p:txBody>
          <a:bodyPr/>
          <a:lstStyle/>
          <a:p>
            <a:r>
              <a:rPr lang="en-GB"/>
              <a:t>Click icon to add picture</a:t>
            </a:r>
            <a:endParaRPr lang="en-AU"/>
          </a:p>
        </p:txBody>
      </p:sp>
    </p:spTree>
    <p:extLst>
      <p:ext uri="{BB962C8B-B14F-4D97-AF65-F5344CB8AC3E}">
        <p14:creationId xmlns:p14="http://schemas.microsoft.com/office/powerpoint/2010/main" val="3759513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Feature image">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91FCC384-7450-516C-24D0-7D029ED3855A}"/>
              </a:ext>
              <a:ext uri="{C183D7F6-B498-43B3-948B-1728B52AA6E4}">
                <adec:decorative xmlns:adec="http://schemas.microsoft.com/office/drawing/2017/decorative" val="1"/>
              </a:ext>
            </a:extLst>
          </p:cNvPr>
          <p:cNvSpPr>
            <a:spLocks noGrp="1"/>
          </p:cNvSpPr>
          <p:nvPr>
            <p:ph type="pic" sz="quarter" idx="13"/>
          </p:nvPr>
        </p:nvSpPr>
        <p:spPr>
          <a:xfrm>
            <a:off x="0" y="0"/>
            <a:ext cx="5040000" cy="6858000"/>
          </a:xfrm>
        </p:spPr>
        <p:txBody>
          <a:bodyPr/>
          <a:lstStyle/>
          <a:p>
            <a:r>
              <a:rPr lang="en-GB"/>
              <a:t>Click icon to add picture</a:t>
            </a:r>
            <a:endParaRPr lang="en-AU"/>
          </a:p>
        </p:txBody>
      </p:sp>
      <p:sp>
        <p:nvSpPr>
          <p:cNvPr id="4" name="Title 1">
            <a:extLst>
              <a:ext uri="{FF2B5EF4-FFF2-40B4-BE49-F238E27FC236}">
                <a16:creationId xmlns:a16="http://schemas.microsoft.com/office/drawing/2014/main" id="{46E61F09-1856-72E7-5C79-31B4A856E7AD}"/>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cxnSp>
        <p:nvCxnSpPr>
          <p:cNvPr id="6" name="Straight Connector 5">
            <a:extLst>
              <a:ext uri="{FF2B5EF4-FFF2-40B4-BE49-F238E27FC236}">
                <a16:creationId xmlns:a16="http://schemas.microsoft.com/office/drawing/2014/main" id="{52576981-5B08-29E1-CBD0-60B20605F583}"/>
              </a:ext>
              <a:ext uri="{C183D7F6-B498-43B3-948B-1728B52AA6E4}">
                <adec:decorative xmlns:adec="http://schemas.microsoft.com/office/drawing/2017/decorative" val="1"/>
              </a:ext>
            </a:extLst>
          </p:cNvPr>
          <p:cNvCxnSpPr>
            <a:cxnSpLocks/>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C754ADD-23A8-B626-EF2D-A89E9897C22E}"/>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10" name="Text Placeholder 3">
            <a:extLst>
              <a:ext uri="{FF2B5EF4-FFF2-40B4-BE49-F238E27FC236}">
                <a16:creationId xmlns:a16="http://schemas.microsoft.com/office/drawing/2014/main" id="{DE31FF8A-F945-2755-C01F-A984129CCFE4}"/>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5222D209-0CF8-F581-20B2-402482319282}"/>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Tree>
    <p:extLst>
      <p:ext uri="{BB962C8B-B14F-4D97-AF65-F5344CB8AC3E}">
        <p14:creationId xmlns:p14="http://schemas.microsoft.com/office/powerpoint/2010/main" val="17219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Tree>
    <p:extLst>
      <p:ext uri="{BB962C8B-B14F-4D97-AF65-F5344CB8AC3E}">
        <p14:creationId xmlns:p14="http://schemas.microsoft.com/office/powerpoint/2010/main" val="190947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GB"/>
              <a:t>Click to edit Master title style</a:t>
            </a:r>
            <a:endParaRPr lang="en-US"/>
          </a:p>
        </p:txBody>
      </p:sp>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259830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2586807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References">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C69E21-27A4-4448-A8A5-3DF6A41F3B28}"/>
              </a:ext>
            </a:extLst>
          </p:cNvPr>
          <p:cNvSpPr/>
          <p:nvPr userDrawn="1"/>
        </p:nvSpPr>
        <p:spPr>
          <a:xfrm>
            <a:off x="0" y="1265616"/>
            <a:ext cx="12192000" cy="190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userDrawn="1"/>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3428999"/>
            <a:ext cx="11484000" cy="2927351"/>
          </a:xfrm>
        </p:spPr>
        <p:txBody>
          <a:bodyPr/>
          <a:lstStyle>
            <a:lvl1pPr>
              <a:lnSpc>
                <a:spcPct val="150000"/>
              </a:lnSpc>
              <a:defRPr sz="1200">
                <a:latin typeface="Arial" panose="020B0604020202020204" pitchFamily="34" charset="0"/>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dirty="0"/>
              <a:t>Click to add text</a:t>
            </a:r>
          </a:p>
          <a:p>
            <a:pPr lvl="1"/>
            <a:r>
              <a:rPr lang="en-US" dirty="0"/>
              <a:t>Second level</a:t>
            </a:r>
          </a:p>
          <a:p>
            <a:pPr lvl="4"/>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059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Copyright">
    <p:bg>
      <p:bgPr>
        <a:solidFill>
          <a:schemeClr val="accent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bg1"/>
                </a:solidFill>
              </a:defRPr>
            </a:lvl1pPr>
          </a:lstStyle>
          <a:p>
            <a:fld id="{10A01DC5-1685-4615-8240-15192985C6A2}" type="slidenum">
              <a:rPr lang="en-AU" smtClean="0"/>
              <a:pPr/>
              <a:t>‹#›</a:t>
            </a:fld>
            <a:endParaRPr lang="en-AU"/>
          </a:p>
        </p:txBody>
      </p:sp>
      <p:sp>
        <p:nvSpPr>
          <p:cNvPr id="2" name="Title 1">
            <a:extLst>
              <a:ext uri="{FF2B5EF4-FFF2-40B4-BE49-F238E27FC236}">
                <a16:creationId xmlns:a16="http://schemas.microsoft.com/office/drawing/2014/main" id="{34BE5FFA-C863-5F63-2574-4F650BA4588D}"/>
              </a:ext>
            </a:extLst>
          </p:cNvPr>
          <p:cNvSpPr>
            <a:spLocks noGrp="1"/>
          </p:cNvSpPr>
          <p:nvPr>
            <p:ph type="title" hasCustomPrompt="1"/>
          </p:nvPr>
        </p:nvSpPr>
        <p:spPr>
          <a:xfrm>
            <a:off x="360000" y="360000"/>
            <a:ext cx="10080000" cy="537467"/>
          </a:xfrm>
        </p:spPr>
        <p:txBody>
          <a:bodyPr/>
          <a:lstStyle>
            <a:lvl1pPr>
              <a:defRPr>
                <a:solidFill>
                  <a:schemeClr val="bg1"/>
                </a:solidFill>
              </a:defRPr>
            </a:lvl1pPr>
          </a:lstStyle>
          <a:p>
            <a:r>
              <a:rPr lang="en-US"/>
              <a:t>Copyright</a:t>
            </a:r>
          </a:p>
        </p:txBody>
      </p:sp>
      <p:sp>
        <p:nvSpPr>
          <p:cNvPr id="3" name="Slide Number Placeholder 4">
            <a:extLst>
              <a:ext uri="{FF2B5EF4-FFF2-40B4-BE49-F238E27FC236}">
                <a16:creationId xmlns:a16="http://schemas.microsoft.com/office/drawing/2014/main" id="{CAF241D3-718F-F3B9-95BA-7ED78B1B5BDD}"/>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bg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latin typeface="Arial" panose="020B0604020202020204" pitchFamily="34" charset="0"/>
              </a:rPr>
              <a:pPr/>
              <a:t>‹#›</a:t>
            </a:fld>
            <a:endParaRPr lang="en-AU" dirty="0">
              <a:latin typeface="Arial" panose="020B0604020202020204" pitchFamily="34" charset="0"/>
            </a:endParaRPr>
          </a:p>
        </p:txBody>
      </p:sp>
      <p:sp>
        <p:nvSpPr>
          <p:cNvPr id="5" name="Rectangle 4">
            <a:extLst>
              <a:ext uri="{FF2B5EF4-FFF2-40B4-BE49-F238E27FC236}">
                <a16:creationId xmlns:a16="http://schemas.microsoft.com/office/drawing/2014/main" id="{147A10EB-69B5-E036-369C-033BAFE6DB18}"/>
              </a:ext>
            </a:extLst>
          </p:cNvPr>
          <p:cNvSpPr/>
          <p:nvPr userDrawn="1"/>
        </p:nvSpPr>
        <p:spPr>
          <a:xfrm>
            <a:off x="10915048" y="231006"/>
            <a:ext cx="1039529" cy="1100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pic>
        <p:nvPicPr>
          <p:cNvPr id="6" name="Picture 5" descr="A red flower with white text&#10;&#10;Description automatically generated with low confidence">
            <a:extLst>
              <a:ext uri="{FF2B5EF4-FFF2-40B4-BE49-F238E27FC236}">
                <a16:creationId xmlns:a16="http://schemas.microsoft.com/office/drawing/2014/main" id="{F5F3CD7E-F06C-6B47-6A3E-198A7C0DC31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195216" y="360000"/>
            <a:ext cx="660785" cy="717587"/>
          </a:xfrm>
          <a:prstGeom prst="rect">
            <a:avLst/>
          </a:prstGeom>
        </p:spPr>
      </p:pic>
      <p:pic>
        <p:nvPicPr>
          <p:cNvPr id="7" name="Picture 12" descr="Creative Commons Attribution licence logo">
            <a:extLst>
              <a:ext uri="{FF2B5EF4-FFF2-40B4-BE49-F238E27FC236}">
                <a16:creationId xmlns:a16="http://schemas.microsoft.com/office/drawing/2014/main" id="{7948A98C-F758-2F9B-44F6-E4FEA77CAA7A}"/>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10244972" y="2967486"/>
            <a:ext cx="1406523" cy="489432"/>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10">
            <a:extLst>
              <a:ext uri="{FF2B5EF4-FFF2-40B4-BE49-F238E27FC236}">
                <a16:creationId xmlns:a16="http://schemas.microsoft.com/office/drawing/2014/main" id="{CD8E711E-20C4-EB65-95D8-4E4BB3686546}"/>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4"/>
                </a:solidFill>
                <a:latin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dirty="0"/>
              <a:t>Subtitle</a:t>
            </a:r>
          </a:p>
        </p:txBody>
      </p:sp>
    </p:spTree>
    <p:extLst>
      <p:ext uri="{BB962C8B-B14F-4D97-AF65-F5344CB8AC3E}">
        <p14:creationId xmlns:p14="http://schemas.microsoft.com/office/powerpoint/2010/main" val="307603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Lower feature blu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65CECD-C00D-4560-9C97-AE28A8535867}"/>
              </a:ext>
              <a:ext uri="{C183D7F6-B498-43B3-948B-1728B52AA6E4}">
                <adec:decorative xmlns:adec="http://schemas.microsoft.com/office/drawing/2017/decorative" val="1"/>
              </a:ext>
            </a:extLst>
          </p:cNvPr>
          <p:cNvSpPr/>
          <p:nvPr userDrawn="1"/>
        </p:nvSpPr>
        <p:spPr>
          <a:xfrm>
            <a:off x="0" y="1620000"/>
            <a:ext cx="12192000" cy="523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7" name="Slide Number Placeholder 6"/>
          <p:cNvSpPr>
            <a:spLocks noGrp="1"/>
          </p:cNvSpPr>
          <p:nvPr>
            <p:ph type="sldNum" sz="quarter" idx="12"/>
          </p:nvPr>
        </p:nvSpPr>
        <p:spPr>
          <a:xfrm>
            <a:off x="11124000" y="6516000"/>
            <a:ext cx="720000" cy="180000"/>
          </a:xfrm>
          <a:prstGeom prst="rect">
            <a:avLst/>
          </a:prstGeom>
        </p:spPr>
        <p:txBody>
          <a:bodyPr/>
          <a:lstStyle/>
          <a:p>
            <a:fld id="{10A01DC5-1685-4615-8240-15192985C6A2}" type="slidenum">
              <a:rPr lang="en-AU" smtClean="0"/>
              <a:t>‹#›</a:t>
            </a:fld>
            <a:endParaRPr lang="en-AU"/>
          </a:p>
        </p:txBody>
      </p:sp>
      <p:sp>
        <p:nvSpPr>
          <p:cNvPr id="4" name="Title 1">
            <a:extLst>
              <a:ext uri="{FF2B5EF4-FFF2-40B4-BE49-F238E27FC236}">
                <a16:creationId xmlns:a16="http://schemas.microsoft.com/office/drawing/2014/main" id="{1D4A102E-643C-E1C5-ADC7-E5C638ED849C}"/>
              </a:ext>
            </a:extLst>
          </p:cNvPr>
          <p:cNvSpPr>
            <a:spLocks noGrp="1"/>
          </p:cNvSpPr>
          <p:nvPr>
            <p:ph type="title"/>
          </p:nvPr>
        </p:nvSpPr>
        <p:spPr>
          <a:xfrm>
            <a:off x="360000" y="360000"/>
            <a:ext cx="10080000" cy="573335"/>
          </a:xfrm>
        </p:spPr>
        <p:txBody>
          <a:bodyPr/>
          <a:lstStyle>
            <a:lvl1pPr>
              <a:defRPr>
                <a:solidFill>
                  <a:schemeClr val="accent1"/>
                </a:solidFill>
                <a:latin typeface="Arial" panose="020B0604020202020204" pitchFamily="34" charset="0"/>
              </a:defRPr>
            </a:lvl1pPr>
          </a:lstStyle>
          <a:p>
            <a:r>
              <a:rPr lang="en-GB" dirty="0"/>
              <a:t>Click to edit Master title style</a:t>
            </a:r>
            <a:endParaRPr lang="en-US" dirty="0"/>
          </a:p>
        </p:txBody>
      </p:sp>
      <p:sp>
        <p:nvSpPr>
          <p:cNvPr id="6" name="Text Placeholder 2078">
            <a:extLst>
              <a:ext uri="{FF2B5EF4-FFF2-40B4-BE49-F238E27FC236}">
                <a16:creationId xmlns:a16="http://schemas.microsoft.com/office/drawing/2014/main" id="{34A1C916-0B48-8F8F-40A1-B0D9A1F25911}"/>
              </a:ext>
            </a:extLst>
          </p:cNvPr>
          <p:cNvSpPr>
            <a:spLocks noGrp="1"/>
          </p:cNvSpPr>
          <p:nvPr>
            <p:ph type="body" sz="quarter" idx="18" hasCustomPrompt="1"/>
          </p:nvPr>
        </p:nvSpPr>
        <p:spPr>
          <a:xfrm>
            <a:off x="360000" y="975395"/>
            <a:ext cx="10080000" cy="365879"/>
          </a:xfrm>
          <a:prstGeom prst="rect">
            <a:avLst/>
          </a:prstGeom>
        </p:spPr>
        <p:txBody>
          <a:bodyPr wrap="square" lIns="0">
            <a:noAutofit/>
          </a:bodyPr>
          <a:lstStyle>
            <a:lvl1pPr marL="0" indent="0">
              <a:buNone/>
              <a:defRPr sz="2000" b="0" i="0">
                <a:solidFill>
                  <a:srgbClr val="235BA6"/>
                </a:solidFill>
                <a:latin typeface="Public Sans SemiBold" pitchFamily="2" charset="0"/>
              </a:defRPr>
            </a:lvl1pPr>
            <a:lvl2pPr marL="0" indent="0">
              <a:buNone/>
              <a:defRPr/>
            </a:lvl2pPr>
          </a:lstStyle>
          <a:p>
            <a:pPr lvl="0"/>
            <a:r>
              <a:rPr lang="en-US"/>
              <a:t>Subtitle goes here</a:t>
            </a:r>
          </a:p>
        </p:txBody>
      </p:sp>
      <p:sp>
        <p:nvSpPr>
          <p:cNvPr id="2" name="Content Placeholder 3">
            <a:extLst>
              <a:ext uri="{FF2B5EF4-FFF2-40B4-BE49-F238E27FC236}">
                <a16:creationId xmlns:a16="http://schemas.microsoft.com/office/drawing/2014/main" id="{FD656440-FA72-D82A-78C4-35B8BF54EA8D}"/>
              </a:ext>
            </a:extLst>
          </p:cNvPr>
          <p:cNvSpPr>
            <a:spLocks noGrp="1"/>
          </p:cNvSpPr>
          <p:nvPr>
            <p:ph sz="half" idx="2"/>
          </p:nvPr>
        </p:nvSpPr>
        <p:spPr>
          <a:xfrm>
            <a:off x="360000" y="1909282"/>
            <a:ext cx="11483996" cy="442671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3412241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p:txBody>
          <a:bodyPr/>
          <a:lstStyle>
            <a:lvl1pPr>
              <a:defRPr>
                <a:latin typeface="Arial" panose="020B0604020202020204" pitchFamily="34" charset="0"/>
              </a:defRPr>
            </a:lvl1pPr>
            <a:lvl2pPr>
              <a:defRPr/>
            </a:lvl2pPr>
            <a:lvl3pPr>
              <a:defRPr/>
            </a:lvl3pPr>
            <a:lvl4pPr>
              <a:defRPr/>
            </a:lvl4pPr>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993415101"/>
      </p:ext>
    </p:extLst>
  </p:cSld>
  <p:clrMapOvr>
    <a:masterClrMapping/>
  </p:clrMapOvr>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Feature left 2 column graphic">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8B89783-DDB0-BFFC-2FB9-979DE48DC2EC}"/>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dirty="0">
              <a:solidFill>
                <a:schemeClr val="bg1"/>
              </a:solidFill>
              <a:latin typeface="Arial" panose="020B0604020202020204" pitchFamily="34" charset="0"/>
            </a:endParaRPr>
          </a:p>
        </p:txBody>
      </p:sp>
      <p:sp>
        <p:nvSpPr>
          <p:cNvPr id="7" name="Picture Placeholder 4">
            <a:extLst>
              <a:ext uri="{FF2B5EF4-FFF2-40B4-BE49-F238E27FC236}">
                <a16:creationId xmlns:a16="http://schemas.microsoft.com/office/drawing/2014/main" id="{F0676335-1B62-FAA6-338F-8F410E011A6E}"/>
              </a:ext>
              <a:ext uri="{C183D7F6-B498-43B3-948B-1728B52AA6E4}">
                <adec:decorative xmlns:adec="http://schemas.microsoft.com/office/drawing/2017/decorative" val="1"/>
              </a:ext>
            </a:extLst>
          </p:cNvPr>
          <p:cNvSpPr>
            <a:spLocks noGrp="1"/>
          </p:cNvSpPr>
          <p:nvPr>
            <p:ph type="pic" sz="quarter" idx="15"/>
          </p:nvPr>
        </p:nvSpPr>
        <p:spPr>
          <a:xfrm>
            <a:off x="360000" y="1620000"/>
            <a:ext cx="4426387" cy="4715999"/>
          </a:xfrm>
          <a:prstGeom prst="rect">
            <a:avLst/>
          </a:prstGeom>
        </p:spPr>
        <p:txBody>
          <a:bodyPr/>
          <a:lstStyle/>
          <a:p>
            <a:r>
              <a:rPr lang="en-US"/>
              <a:t>Click icon to add picture</a:t>
            </a:r>
            <a:endParaRPr lang="en-AU"/>
          </a:p>
        </p:txBody>
      </p:sp>
      <p:sp>
        <p:nvSpPr>
          <p:cNvPr id="16" name="Content Placeholder 2">
            <a:extLst>
              <a:ext uri="{FF2B5EF4-FFF2-40B4-BE49-F238E27FC236}">
                <a16:creationId xmlns:a16="http://schemas.microsoft.com/office/drawing/2014/main" id="{1CB43674-C40D-7D08-3098-549DEE754BFD}"/>
              </a:ext>
            </a:extLst>
          </p:cNvPr>
          <p:cNvSpPr>
            <a:spLocks noGrp="1"/>
          </p:cNvSpPr>
          <p:nvPr>
            <p:ph idx="1"/>
          </p:nvPr>
        </p:nvSpPr>
        <p:spPr>
          <a:xfrm>
            <a:off x="5256003" y="1620000"/>
            <a:ext cx="6587996" cy="4716000"/>
          </a:xfrm>
          <a:prstGeom prst="rect">
            <a:avLst/>
          </a:prstGeom>
        </p:spPr>
        <p:txBody>
          <a:bodyPr numCol="1" spcCol="180000"/>
          <a:lstStyle>
            <a:lvl1pPr>
              <a:defRPr sz="2000"/>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1">
            <a:extLst>
              <a:ext uri="{FF2B5EF4-FFF2-40B4-BE49-F238E27FC236}">
                <a16:creationId xmlns:a16="http://schemas.microsoft.com/office/drawing/2014/main" id="{A128877F-C33A-D522-FD46-F348296ACE01}"/>
              </a:ext>
            </a:extLst>
          </p:cNvPr>
          <p:cNvSpPr>
            <a:spLocks noGrp="1"/>
          </p:cNvSpPr>
          <p:nvPr>
            <p:ph type="sldNum" sz="quarter" idx="16"/>
          </p:nvPr>
        </p:nvSpPr>
        <p:spPr>
          <a:xfrm>
            <a:off x="11124000" y="6516000"/>
            <a:ext cx="720000" cy="180000"/>
          </a:xfrm>
          <a:prstGeom prst="rect">
            <a:avLst/>
          </a:prstGeom>
        </p:spPr>
        <p:txBody>
          <a:bodyPr/>
          <a:lstStyle/>
          <a:p>
            <a:fld id="{10A01DC5-1685-4615-8240-15192985C6A2}" type="slidenum">
              <a:rPr lang="en-AU" smtClean="0"/>
              <a:pPr/>
              <a:t>‹#›</a:t>
            </a:fld>
            <a:endParaRPr lang="en-AU"/>
          </a:p>
        </p:txBody>
      </p:sp>
      <p:pic>
        <p:nvPicPr>
          <p:cNvPr id="12" name="Picture 11" descr="NSW Government logo">
            <a:extLst>
              <a:ext uri="{FF2B5EF4-FFF2-40B4-BE49-F238E27FC236}">
                <a16:creationId xmlns:a16="http://schemas.microsoft.com/office/drawing/2014/main" id="{5FC5D3ED-061A-37F0-98B5-C39727FE1910}"/>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4" name="Title 1">
            <a:extLst>
              <a:ext uri="{FF2B5EF4-FFF2-40B4-BE49-F238E27FC236}">
                <a16:creationId xmlns:a16="http://schemas.microsoft.com/office/drawing/2014/main" id="{714E510F-42ED-5ED9-CE6E-1422581F933B}"/>
              </a:ext>
            </a:extLst>
          </p:cNvPr>
          <p:cNvSpPr>
            <a:spLocks noGrp="1"/>
          </p:cNvSpPr>
          <p:nvPr>
            <p:ph type="title"/>
          </p:nvPr>
        </p:nvSpPr>
        <p:spPr>
          <a:xfrm>
            <a:off x="360000" y="360000"/>
            <a:ext cx="4426387" cy="573335"/>
          </a:xfrm>
        </p:spPr>
        <p:txBody>
          <a:bodyPr/>
          <a:lstStyle>
            <a:lvl1pPr>
              <a:defRPr>
                <a:solidFill>
                  <a:schemeClr val="accent1"/>
                </a:solidFill>
                <a:latin typeface="Arial" panose="020B0604020202020204" pitchFamily="34" charset="0"/>
              </a:defRPr>
            </a:lvl1pPr>
          </a:lstStyle>
          <a:p>
            <a:r>
              <a:rPr lang="en-US" dirty="0"/>
              <a:t>Click to edit Master title style</a:t>
            </a:r>
          </a:p>
        </p:txBody>
      </p:sp>
      <p:sp>
        <p:nvSpPr>
          <p:cNvPr id="5" name="Text Placeholder 2078">
            <a:extLst>
              <a:ext uri="{FF2B5EF4-FFF2-40B4-BE49-F238E27FC236}">
                <a16:creationId xmlns:a16="http://schemas.microsoft.com/office/drawing/2014/main" id="{0B1A9111-EC76-3526-D132-FDEDD78CB8AC}"/>
              </a:ext>
            </a:extLst>
          </p:cNvPr>
          <p:cNvSpPr>
            <a:spLocks noGrp="1"/>
          </p:cNvSpPr>
          <p:nvPr>
            <p:ph type="body" sz="quarter" idx="18" hasCustomPrompt="1"/>
          </p:nvPr>
        </p:nvSpPr>
        <p:spPr>
          <a:xfrm>
            <a:off x="360000" y="975395"/>
            <a:ext cx="4426387" cy="365879"/>
          </a:xfrm>
          <a:prstGeom prst="rect">
            <a:avLst/>
          </a:prstGeom>
        </p:spPr>
        <p:txBody>
          <a:bodyPr wrap="square" lIns="0">
            <a:noAutofit/>
          </a:bodyPr>
          <a:lstStyle>
            <a:lvl1pPr marL="0" indent="0">
              <a:buNone/>
              <a:defRPr sz="2000" b="0" i="0">
                <a:solidFill>
                  <a:srgbClr val="235BA6"/>
                </a:solidFill>
                <a:latin typeface="Public Sans SemiBold" pitchFamily="2" charset="0"/>
              </a:defRPr>
            </a:lvl1pPr>
            <a:lvl2pPr marL="0" indent="0">
              <a:buNone/>
              <a:defRPr/>
            </a:lvl2pPr>
          </a:lstStyle>
          <a:p>
            <a:pPr lvl="0"/>
            <a:r>
              <a:rPr lang="en-US"/>
              <a:t>Subtitle goes here</a:t>
            </a:r>
          </a:p>
        </p:txBody>
      </p:sp>
      <p:sp>
        <p:nvSpPr>
          <p:cNvPr id="8" name="TextBox 7">
            <a:extLst>
              <a:ext uri="{FF2B5EF4-FFF2-40B4-BE49-F238E27FC236}">
                <a16:creationId xmlns:a16="http://schemas.microsoft.com/office/drawing/2014/main" id="{209B9E57-A22E-1962-2D0F-C6A8C505BB30}"/>
              </a:ext>
              <a:ext uri="{C183D7F6-B498-43B3-948B-1728B52AA6E4}">
                <adec:decorative xmlns:adec="http://schemas.microsoft.com/office/drawing/2017/decorative" val="1"/>
              </a:ext>
            </a:extLst>
          </p:cNvPr>
          <p:cNvSpPr txBox="1"/>
          <p:nvPr userDrawn="1"/>
        </p:nvSpPr>
        <p:spPr>
          <a:xfrm>
            <a:off x="12361255" y="0"/>
            <a:ext cx="562745" cy="677108"/>
          </a:xfrm>
          <a:prstGeom prst="rect">
            <a:avLst/>
          </a:prstGeom>
          <a:noFill/>
        </p:spPr>
        <p:txBody>
          <a:bodyPr wrap="square" lIns="0" tIns="0" rIns="0" bIns="0" rtlCol="0">
            <a:spAutoFit/>
          </a:bodyPr>
          <a:lstStyle/>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2800" b="1" kern="1200" baseline="0" noProof="0">
                <a:solidFill>
                  <a:schemeClr val="bg1">
                    <a:lumMod val="65000"/>
                  </a:schemeClr>
                </a:solidFill>
                <a:latin typeface="Arial" panose="020B0604020202020204" pitchFamily="34" charset="0"/>
                <a:ea typeface="+mn-ea"/>
                <a:cs typeface="Arial" panose="020B0604020202020204" pitchFamily="34" charset="0"/>
              </a:rPr>
              <a:t>03</a:t>
            </a:r>
          </a:p>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800" b="0" kern="1200" baseline="0" noProof="0">
                <a:solidFill>
                  <a:schemeClr val="bg1">
                    <a:lumMod val="65000"/>
                  </a:schemeClr>
                </a:solidFill>
                <a:latin typeface="Arial" panose="020B0604020202020204" pitchFamily="34" charset="0"/>
                <a:ea typeface="+mn-ea"/>
                <a:cs typeface="Arial" panose="020B0604020202020204" pitchFamily="34" charset="0"/>
              </a:rPr>
              <a:t>transparent</a:t>
            </a:r>
          </a:p>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800" b="0" kern="1200" baseline="0" noProof="0">
                <a:solidFill>
                  <a:schemeClr val="bg1">
                    <a:lumMod val="65000"/>
                  </a:schemeClr>
                </a:solidFill>
                <a:latin typeface="Arial" panose="020B0604020202020204" pitchFamily="34" charset="0"/>
                <a:ea typeface="+mn-ea"/>
                <a:cs typeface="Arial" panose="020B0604020202020204" pitchFamily="34" charset="0"/>
              </a:rPr>
              <a:t>graphic</a:t>
            </a:r>
          </a:p>
        </p:txBody>
      </p:sp>
    </p:spTree>
    <p:extLst>
      <p:ext uri="{BB962C8B-B14F-4D97-AF65-F5344CB8AC3E}">
        <p14:creationId xmlns:p14="http://schemas.microsoft.com/office/powerpoint/2010/main" val="1642359537"/>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References">
    <p:bg>
      <p:bgPr>
        <a:solidFill>
          <a:schemeClr val="accent4"/>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userDrawn="1"/>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1579421"/>
            <a:ext cx="11484000" cy="4776930"/>
          </a:xfrm>
        </p:spPr>
        <p:txBody>
          <a:bodyPr/>
          <a:lstStyle>
            <a:lvl1pPr>
              <a:lnSpc>
                <a:spcPct val="150000"/>
              </a:lnSpc>
              <a:defRPr sz="1200">
                <a:latin typeface="Arial" panose="020B0604020202020204" pitchFamily="34" charset="0"/>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dirty="0"/>
              <a:t>Click to add text</a:t>
            </a:r>
          </a:p>
          <a:p>
            <a:pPr lvl="1"/>
            <a:r>
              <a:rPr lang="en-US" dirty="0"/>
              <a:t>Second level</a:t>
            </a:r>
          </a:p>
          <a:p>
            <a:pPr lvl="4"/>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19568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1" y="0"/>
            <a:ext cx="12192001" cy="392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endParaRPr>
          </a:p>
        </p:txBody>
      </p:sp>
      <p:sp>
        <p:nvSpPr>
          <p:cNvPr id="2" name="Title 1"/>
          <p:cNvSpPr>
            <a:spLocks noGrp="1"/>
          </p:cNvSpPr>
          <p:nvPr>
            <p:ph type="ctrTitle"/>
          </p:nvPr>
        </p:nvSpPr>
        <p:spPr>
          <a:xfrm>
            <a:off x="359998" y="360000"/>
            <a:ext cx="11484001" cy="2520000"/>
          </a:xfrm>
          <a:ln>
            <a:noFill/>
          </a:ln>
        </p:spPr>
        <p:txBody>
          <a:bodyPr anchor="t">
            <a:noAutofit/>
          </a:bodyPr>
          <a:lstStyle>
            <a:lvl1pPr algn="l">
              <a:lnSpc>
                <a:spcPct val="90000"/>
              </a:lnSpc>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156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accent3"/>
              </a:solidFill>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4104000"/>
            <a:ext cx="853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4104000"/>
            <a:ext cx="277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5867118"/>
            <a:ext cx="4500000" cy="684882"/>
          </a:xfrm>
          <a:prstGeom prst="rect">
            <a:avLst/>
          </a:prstGeom>
        </p:spPr>
        <p:txBody>
          <a:bodyPr vert="horz" lIns="0" tIns="0" rIns="0" bIns="0" rtlCol="0" anchor="b" anchorCtr="0">
            <a:noAutofit/>
          </a:bodyPr>
          <a:lstStyle>
            <a:lvl1pPr algn="l">
              <a:defRPr sz="1400">
                <a:solidFill>
                  <a:schemeClr val="accent1"/>
                </a:solidFill>
                <a:latin typeface="+mn-lt"/>
              </a:defRPr>
            </a:lvl1pPr>
          </a:lstStyle>
          <a:p>
            <a:r>
              <a:rPr lang="en-US"/>
              <a:t>NSW Department of Education</a:t>
            </a:r>
            <a:endParaRPr lang="en-AU"/>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5867118"/>
            <a:ext cx="630000" cy="684882"/>
          </a:xfrm>
          <a:prstGeom prst="rect">
            <a:avLst/>
          </a:prstGeom>
        </p:spPr>
      </p:pic>
      <p:sp>
        <p:nvSpPr>
          <p:cNvPr id="27" name="Text Placeholder 51">
            <a:extLst>
              <a:ext uri="{FF2B5EF4-FFF2-40B4-BE49-F238E27FC236}">
                <a16:creationId xmlns:a16="http://schemas.microsoft.com/office/drawing/2014/main" id="{270311DB-5A0B-2C64-FD32-3845AE0AB54C}"/>
              </a:ext>
            </a:extLst>
          </p:cNvPr>
          <p:cNvSpPr>
            <a:spLocks noGrp="1"/>
          </p:cNvSpPr>
          <p:nvPr>
            <p:ph type="body" sz="quarter" idx="12" hasCustomPrompt="1"/>
          </p:nvPr>
        </p:nvSpPr>
        <p:spPr>
          <a:xfrm>
            <a:off x="359998" y="4778427"/>
            <a:ext cx="8532000" cy="424497"/>
          </a:xfrm>
        </p:spPr>
        <p:txBody>
          <a:bodyPr/>
          <a:lstStyle>
            <a:lvl1pPr>
              <a:defRPr sz="1800">
                <a:solidFill>
                  <a:schemeClr val="accent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Presenter name, presenter title</a:t>
            </a:r>
            <a:endParaRPr lang="en-AU"/>
          </a:p>
        </p:txBody>
      </p:sp>
      <p:sp>
        <p:nvSpPr>
          <p:cNvPr id="28" name="Text Placeholder 51">
            <a:extLst>
              <a:ext uri="{FF2B5EF4-FFF2-40B4-BE49-F238E27FC236}">
                <a16:creationId xmlns:a16="http://schemas.microsoft.com/office/drawing/2014/main" id="{BFB21B71-10B3-4079-5902-4C0C7A33E13F}"/>
              </a:ext>
            </a:extLst>
          </p:cNvPr>
          <p:cNvSpPr>
            <a:spLocks noGrp="1"/>
          </p:cNvSpPr>
          <p:nvPr>
            <p:ph type="body" sz="quarter" idx="13" hasCustomPrompt="1"/>
          </p:nvPr>
        </p:nvSpPr>
        <p:spPr>
          <a:xfrm>
            <a:off x="9071998" y="4273686"/>
            <a:ext cx="2772001" cy="424497"/>
          </a:xfrm>
        </p:spPr>
        <p:txBody>
          <a:bodyPr/>
          <a:lstStyle>
            <a:lvl1pPr>
              <a:defRPr sz="1800">
                <a:solidFill>
                  <a:schemeClr val="accent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00 Month YYYY</a:t>
            </a:r>
            <a:endParaRPr lang="en-AU"/>
          </a:p>
        </p:txBody>
      </p:sp>
      <p:sp>
        <p:nvSpPr>
          <p:cNvPr id="29" name="Text Placeholder 51">
            <a:extLst>
              <a:ext uri="{FF2B5EF4-FFF2-40B4-BE49-F238E27FC236}">
                <a16:creationId xmlns:a16="http://schemas.microsoft.com/office/drawing/2014/main" id="{C1729F1B-F7E5-2176-BB52-4A213A278B69}"/>
              </a:ext>
            </a:extLst>
          </p:cNvPr>
          <p:cNvSpPr>
            <a:spLocks noGrp="1"/>
          </p:cNvSpPr>
          <p:nvPr>
            <p:ph type="body" sz="quarter" idx="14" hasCustomPrompt="1"/>
          </p:nvPr>
        </p:nvSpPr>
        <p:spPr>
          <a:xfrm>
            <a:off x="359998" y="4273686"/>
            <a:ext cx="8532000" cy="424497"/>
          </a:xfrm>
        </p:spPr>
        <p:txBody>
          <a:bodyPr/>
          <a:lstStyle>
            <a:lvl1pPr>
              <a:defRPr sz="2000">
                <a:solidFill>
                  <a:schemeClr val="accent2"/>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a:t>
            </a:r>
            <a:endParaRPr lang="en-AU"/>
          </a:p>
        </p:txBody>
      </p:sp>
    </p:spTree>
    <p:extLst>
      <p:ext uri="{BB962C8B-B14F-4D97-AF65-F5344CB8AC3E}">
        <p14:creationId xmlns:p14="http://schemas.microsoft.com/office/powerpoint/2010/main" val="4076451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ver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0" y="0"/>
            <a:ext cx="12192001" cy="392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endParaRPr>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156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2">
                  <a:lumMod val="40000"/>
                  <a:lumOff val="60000"/>
                </a:schemeClr>
              </a:solidFill>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4104000"/>
            <a:ext cx="85320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4104000"/>
            <a:ext cx="27720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5867118"/>
            <a:ext cx="4500000" cy="684882"/>
          </a:xfrm>
          <a:prstGeom prst="rect">
            <a:avLst/>
          </a:prstGeom>
        </p:spPr>
        <p:txBody>
          <a:bodyPr vert="horz" lIns="0" tIns="0" rIns="0" bIns="0" rtlCol="0" anchor="b" anchorCtr="0">
            <a:noAutofit/>
          </a:bodyPr>
          <a:lstStyle>
            <a:lvl1pPr algn="l">
              <a:defRPr sz="1400">
                <a:solidFill>
                  <a:schemeClr val="accent1"/>
                </a:solidFill>
                <a:latin typeface="+mn-lt"/>
              </a:defRPr>
            </a:lvl1pPr>
          </a:lstStyle>
          <a:p>
            <a:r>
              <a:rPr lang="en-US"/>
              <a:t>NSW Department of Education</a:t>
            </a:r>
            <a:endParaRPr lang="en-AU"/>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5867118"/>
            <a:ext cx="630000" cy="684882"/>
          </a:xfrm>
          <a:prstGeom prst="rect">
            <a:avLst/>
          </a:prstGeom>
        </p:spPr>
      </p:pic>
      <p:sp>
        <p:nvSpPr>
          <p:cNvPr id="2" name="Title 1">
            <a:extLst>
              <a:ext uri="{FF2B5EF4-FFF2-40B4-BE49-F238E27FC236}">
                <a16:creationId xmlns:a16="http://schemas.microsoft.com/office/drawing/2014/main" id="{88C7C230-6728-957B-B6ED-1DD9FE8060FF}"/>
              </a:ext>
            </a:extLst>
          </p:cNvPr>
          <p:cNvSpPr>
            <a:spLocks noGrp="1"/>
          </p:cNvSpPr>
          <p:nvPr>
            <p:ph type="ctrTitle"/>
          </p:nvPr>
        </p:nvSpPr>
        <p:spPr>
          <a:xfrm>
            <a:off x="359998" y="360000"/>
            <a:ext cx="11484001" cy="2520000"/>
          </a:xfrm>
          <a:ln>
            <a:noFill/>
          </a:ln>
        </p:spPr>
        <p:txBody>
          <a:bodyPr anchor="t">
            <a:noAutofit/>
          </a:bodyPr>
          <a:lstStyle>
            <a:lvl1pPr algn="l">
              <a:lnSpc>
                <a:spcPct val="90000"/>
              </a:lnSpc>
              <a:defRPr sz="4800">
                <a:solidFill>
                  <a:srgbClr val="00296C"/>
                </a:solidFill>
              </a:defRPr>
            </a:lvl1pPr>
          </a:lstStyle>
          <a:p>
            <a:r>
              <a:rPr lang="en-GB"/>
              <a:t>Click to edit Master title style</a:t>
            </a:r>
            <a:endParaRPr lang="en-US"/>
          </a:p>
        </p:txBody>
      </p:sp>
      <p:sp>
        <p:nvSpPr>
          <p:cNvPr id="13" name="Text Placeholder 51">
            <a:extLst>
              <a:ext uri="{FF2B5EF4-FFF2-40B4-BE49-F238E27FC236}">
                <a16:creationId xmlns:a16="http://schemas.microsoft.com/office/drawing/2014/main" id="{ED72B8C4-8D7B-20BD-9B46-1BC97B97697A}"/>
              </a:ext>
            </a:extLst>
          </p:cNvPr>
          <p:cNvSpPr>
            <a:spLocks noGrp="1"/>
          </p:cNvSpPr>
          <p:nvPr>
            <p:ph type="body" sz="quarter" idx="12" hasCustomPrompt="1"/>
          </p:nvPr>
        </p:nvSpPr>
        <p:spPr>
          <a:xfrm>
            <a:off x="359998" y="4778427"/>
            <a:ext cx="8532000" cy="424497"/>
          </a:xfrm>
        </p:spPr>
        <p:txBody>
          <a:bodyPr/>
          <a:lstStyle>
            <a:lvl1pPr>
              <a:defRPr sz="1800">
                <a:solidFill>
                  <a:schemeClr val="bg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Presenter name, presenter title</a:t>
            </a:r>
            <a:endParaRPr lang="en-AU"/>
          </a:p>
        </p:txBody>
      </p:sp>
      <p:sp>
        <p:nvSpPr>
          <p:cNvPr id="15" name="Text Placeholder 51">
            <a:extLst>
              <a:ext uri="{FF2B5EF4-FFF2-40B4-BE49-F238E27FC236}">
                <a16:creationId xmlns:a16="http://schemas.microsoft.com/office/drawing/2014/main" id="{F75C817C-04B0-B672-91D9-B0DBB7B21B4D}"/>
              </a:ext>
            </a:extLst>
          </p:cNvPr>
          <p:cNvSpPr>
            <a:spLocks noGrp="1"/>
          </p:cNvSpPr>
          <p:nvPr>
            <p:ph type="body" sz="quarter" idx="13" hasCustomPrompt="1"/>
          </p:nvPr>
        </p:nvSpPr>
        <p:spPr>
          <a:xfrm>
            <a:off x="9071998" y="4273686"/>
            <a:ext cx="2772001" cy="424497"/>
          </a:xfrm>
        </p:spPr>
        <p:txBody>
          <a:bodyPr/>
          <a:lstStyle>
            <a:lvl1pPr>
              <a:defRPr sz="1800">
                <a:solidFill>
                  <a:schemeClr val="bg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00 Month YYYY</a:t>
            </a:r>
            <a:endParaRPr lang="en-AU"/>
          </a:p>
        </p:txBody>
      </p:sp>
      <p:sp>
        <p:nvSpPr>
          <p:cNvPr id="16" name="Text Placeholder 51">
            <a:extLst>
              <a:ext uri="{FF2B5EF4-FFF2-40B4-BE49-F238E27FC236}">
                <a16:creationId xmlns:a16="http://schemas.microsoft.com/office/drawing/2014/main" id="{08636096-4E7F-7255-5E0A-F76A98B8F543}"/>
              </a:ext>
            </a:extLst>
          </p:cNvPr>
          <p:cNvSpPr>
            <a:spLocks noGrp="1"/>
          </p:cNvSpPr>
          <p:nvPr>
            <p:ph type="body" sz="quarter" idx="14" hasCustomPrompt="1"/>
          </p:nvPr>
        </p:nvSpPr>
        <p:spPr>
          <a:xfrm>
            <a:off x="359998" y="4273686"/>
            <a:ext cx="8532000" cy="424497"/>
          </a:xfrm>
        </p:spPr>
        <p:txBody>
          <a:bodyPr/>
          <a:lstStyle>
            <a:lvl1pPr>
              <a:defRPr>
                <a:solidFill>
                  <a:schemeClr val="accent4"/>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a:t>
            </a:r>
            <a:endParaRPr lang="en-AU"/>
          </a:p>
        </p:txBody>
      </p:sp>
    </p:spTree>
    <p:extLst>
      <p:ext uri="{BB962C8B-B14F-4D97-AF65-F5344CB8AC3E}">
        <p14:creationId xmlns:p14="http://schemas.microsoft.com/office/powerpoint/2010/main" val="204094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ver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7A2D9F-61E4-43DD-AEE4-7DB03212C80F}"/>
              </a:ext>
              <a:ext uri="{C183D7F6-B498-43B3-948B-1728B52AA6E4}">
                <adec:decorative xmlns:adec="http://schemas.microsoft.com/office/drawing/2017/decorative" val="1"/>
              </a:ext>
            </a:extLst>
          </p:cNvPr>
          <p:cNvSpPr/>
          <p:nvPr userDrawn="1"/>
        </p:nvSpPr>
        <p:spPr>
          <a:xfrm>
            <a:off x="-1" y="0"/>
            <a:ext cx="12192001" cy="392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endParaRPr>
          </a:p>
        </p:txBody>
      </p:sp>
      <p:sp>
        <p:nvSpPr>
          <p:cNvPr id="6" name="Rectangle 5">
            <a:extLst>
              <a:ext uri="{FF2B5EF4-FFF2-40B4-BE49-F238E27FC236}">
                <a16:creationId xmlns:a16="http://schemas.microsoft.com/office/drawing/2014/main" id="{8B441F1C-5173-8DB5-B1C6-8E93B9C835DC}"/>
              </a:ext>
              <a:ext uri="{C183D7F6-B498-43B3-948B-1728B52AA6E4}">
                <adec:decorative xmlns:adec="http://schemas.microsoft.com/office/drawing/2017/decorative" val="1"/>
              </a:ext>
            </a:extLst>
          </p:cNvPr>
          <p:cNvSpPr/>
          <p:nvPr userDrawn="1"/>
        </p:nvSpPr>
        <p:spPr>
          <a:xfrm>
            <a:off x="-2" y="-5532"/>
            <a:ext cx="12192001" cy="22201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endParaRPr>
          </a:p>
        </p:txBody>
      </p:sp>
      <p:sp>
        <p:nvSpPr>
          <p:cNvPr id="2" name="Title 1"/>
          <p:cNvSpPr>
            <a:spLocks noGrp="1"/>
          </p:cNvSpPr>
          <p:nvPr>
            <p:ph type="ctrTitle"/>
          </p:nvPr>
        </p:nvSpPr>
        <p:spPr>
          <a:xfrm>
            <a:off x="359998" y="360000"/>
            <a:ext cx="11484001" cy="1648741"/>
          </a:xfrm>
          <a:ln>
            <a:noFill/>
          </a:ln>
        </p:spPr>
        <p:txBody>
          <a:bodyPr anchor="t">
            <a:noAutofit/>
          </a:bodyPr>
          <a:lstStyle>
            <a:lvl1pPr algn="l">
              <a:lnSpc>
                <a:spcPct val="90000"/>
              </a:lnSpc>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1C1630E-75DD-4988-B412-5BC99B5B5062}"/>
              </a:ext>
              <a:ext uri="{C183D7F6-B498-43B3-948B-1728B52AA6E4}">
                <adec:decorative xmlns:adec="http://schemas.microsoft.com/office/drawing/2017/decorative" val="1"/>
              </a:ext>
            </a:extLst>
          </p:cNvPr>
          <p:cNvSpPr/>
          <p:nvPr userDrawn="1"/>
        </p:nvSpPr>
        <p:spPr>
          <a:xfrm>
            <a:off x="-1" y="3924000"/>
            <a:ext cx="12192001" cy="293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accent3"/>
              </a:solidFill>
            </a:endParaRPr>
          </a:p>
        </p:txBody>
      </p:sp>
      <p:cxnSp>
        <p:nvCxnSpPr>
          <p:cNvPr id="18" name="Straight Connector 17">
            <a:extLst>
              <a:ext uri="{FF2B5EF4-FFF2-40B4-BE49-F238E27FC236}">
                <a16:creationId xmlns:a16="http://schemas.microsoft.com/office/drawing/2014/main" id="{89B807B7-CC07-4C79-849F-41D584D6BBC7}"/>
              </a:ext>
              <a:ext uri="{C183D7F6-B498-43B3-948B-1728B52AA6E4}">
                <adec:decorative xmlns:adec="http://schemas.microsoft.com/office/drawing/2017/decorative" val="1"/>
              </a:ext>
            </a:extLst>
          </p:cNvPr>
          <p:cNvCxnSpPr/>
          <p:nvPr userDrawn="1"/>
        </p:nvCxnSpPr>
        <p:spPr>
          <a:xfrm>
            <a:off x="360000" y="2205288"/>
            <a:ext cx="853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B400A8E-928A-43DB-8723-796D9A555203}"/>
              </a:ext>
              <a:ext uri="{C183D7F6-B498-43B3-948B-1728B52AA6E4}">
                <adec:decorative xmlns:adec="http://schemas.microsoft.com/office/drawing/2017/decorative" val="1"/>
              </a:ext>
            </a:extLst>
          </p:cNvPr>
          <p:cNvCxnSpPr>
            <a:cxnSpLocks/>
          </p:cNvCxnSpPr>
          <p:nvPr userDrawn="1"/>
        </p:nvCxnSpPr>
        <p:spPr>
          <a:xfrm>
            <a:off x="9072000" y="2205288"/>
            <a:ext cx="2772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D96E34DF-3C26-CCBC-435C-CF0218F679AA}"/>
              </a:ext>
              <a:ext uri="{C183D7F6-B498-43B3-948B-1728B52AA6E4}">
                <adec:decorative xmlns:adec="http://schemas.microsoft.com/office/drawing/2017/decorative" val="1"/>
              </a:ext>
            </a:extLst>
          </p:cNvPr>
          <p:cNvSpPr>
            <a:spLocks noGrp="1"/>
          </p:cNvSpPr>
          <p:nvPr>
            <p:ph type="ftr" sz="quarter" idx="3"/>
          </p:nvPr>
        </p:nvSpPr>
        <p:spPr>
          <a:xfrm>
            <a:off x="360000" y="3428999"/>
            <a:ext cx="4500000" cy="298457"/>
          </a:xfrm>
          <a:prstGeom prst="rect">
            <a:avLst/>
          </a:prstGeom>
        </p:spPr>
        <p:txBody>
          <a:bodyPr vert="horz" lIns="0" tIns="0" rIns="0" bIns="0" rtlCol="0" anchor="b" anchorCtr="0">
            <a:noAutofit/>
          </a:bodyPr>
          <a:lstStyle>
            <a:lvl1pPr algn="l">
              <a:defRPr sz="1400">
                <a:solidFill>
                  <a:schemeClr val="accent1"/>
                </a:solidFill>
                <a:latin typeface="+mn-lt"/>
              </a:defRPr>
            </a:lvl1pPr>
          </a:lstStyle>
          <a:p>
            <a:r>
              <a:rPr lang="en-US"/>
              <a:t>NSW Department of Education</a:t>
            </a:r>
            <a:endParaRPr lang="en-AU"/>
          </a:p>
        </p:txBody>
      </p:sp>
      <p:pic>
        <p:nvPicPr>
          <p:cNvPr id="5" name="Picture 4" descr="NSW Government logo">
            <a:extLst>
              <a:ext uri="{FF2B5EF4-FFF2-40B4-BE49-F238E27FC236}">
                <a16:creationId xmlns:a16="http://schemas.microsoft.com/office/drawing/2014/main" id="{1275AC60-D9B4-4746-B3F7-C112360E69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059119"/>
            <a:ext cx="630000" cy="684882"/>
          </a:xfrm>
          <a:prstGeom prst="rect">
            <a:avLst/>
          </a:prstGeom>
        </p:spPr>
      </p:pic>
      <p:sp>
        <p:nvSpPr>
          <p:cNvPr id="3" name="Picture Placeholder 4">
            <a:extLst>
              <a:ext uri="{FF2B5EF4-FFF2-40B4-BE49-F238E27FC236}">
                <a16:creationId xmlns:a16="http://schemas.microsoft.com/office/drawing/2014/main" id="{CE3745DC-AC8E-A131-2A57-EFBCFFD5CE06}"/>
              </a:ext>
              <a:ext uri="{C183D7F6-B498-43B3-948B-1728B52AA6E4}">
                <adec:decorative xmlns:adec="http://schemas.microsoft.com/office/drawing/2017/decorative" val="1"/>
              </a:ext>
            </a:extLst>
          </p:cNvPr>
          <p:cNvSpPr>
            <a:spLocks noGrp="1"/>
          </p:cNvSpPr>
          <p:nvPr>
            <p:ph type="pic" sz="quarter" idx="13"/>
          </p:nvPr>
        </p:nvSpPr>
        <p:spPr>
          <a:xfrm>
            <a:off x="0" y="3924000"/>
            <a:ext cx="12192000" cy="2934000"/>
          </a:xfrm>
        </p:spPr>
        <p:txBody>
          <a:bodyPr/>
          <a:lstStyle/>
          <a:p>
            <a:r>
              <a:rPr lang="en-GB"/>
              <a:t>Click icon to add picture</a:t>
            </a:r>
            <a:endParaRPr lang="en-AU"/>
          </a:p>
        </p:txBody>
      </p:sp>
      <p:sp>
        <p:nvSpPr>
          <p:cNvPr id="9" name="Text Placeholder 51">
            <a:extLst>
              <a:ext uri="{FF2B5EF4-FFF2-40B4-BE49-F238E27FC236}">
                <a16:creationId xmlns:a16="http://schemas.microsoft.com/office/drawing/2014/main" id="{8539577E-818D-2906-641C-DBDD3A298498}"/>
              </a:ext>
            </a:extLst>
          </p:cNvPr>
          <p:cNvSpPr>
            <a:spLocks noGrp="1"/>
          </p:cNvSpPr>
          <p:nvPr>
            <p:ph type="body" sz="quarter" idx="12" hasCustomPrompt="1"/>
          </p:nvPr>
        </p:nvSpPr>
        <p:spPr>
          <a:xfrm>
            <a:off x="4195118" y="2787773"/>
            <a:ext cx="4500001" cy="424497"/>
          </a:xfrm>
        </p:spPr>
        <p:txBody>
          <a:bodyPr/>
          <a:lstStyle>
            <a:lvl1pPr>
              <a:defRPr sz="1800">
                <a:solidFill>
                  <a:schemeClr val="accent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Presenter title</a:t>
            </a:r>
            <a:endParaRPr lang="en-AU"/>
          </a:p>
        </p:txBody>
      </p:sp>
      <p:sp>
        <p:nvSpPr>
          <p:cNvPr id="10" name="Text Placeholder 51">
            <a:extLst>
              <a:ext uri="{FF2B5EF4-FFF2-40B4-BE49-F238E27FC236}">
                <a16:creationId xmlns:a16="http://schemas.microsoft.com/office/drawing/2014/main" id="{66A72753-E648-3DEC-E37B-76D131698DC4}"/>
              </a:ext>
            </a:extLst>
          </p:cNvPr>
          <p:cNvSpPr>
            <a:spLocks noGrp="1"/>
          </p:cNvSpPr>
          <p:nvPr>
            <p:ph type="body" sz="quarter" idx="14" hasCustomPrompt="1"/>
          </p:nvPr>
        </p:nvSpPr>
        <p:spPr>
          <a:xfrm>
            <a:off x="9071998" y="2357168"/>
            <a:ext cx="2772001" cy="424497"/>
          </a:xfrm>
        </p:spPr>
        <p:txBody>
          <a:bodyPr/>
          <a:lstStyle>
            <a:lvl1pPr>
              <a:defRPr sz="1800">
                <a:solidFill>
                  <a:schemeClr val="accent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00 Month YYYY</a:t>
            </a:r>
            <a:endParaRPr lang="en-AU"/>
          </a:p>
        </p:txBody>
      </p:sp>
      <p:sp>
        <p:nvSpPr>
          <p:cNvPr id="12" name="Text Placeholder 51">
            <a:extLst>
              <a:ext uri="{FF2B5EF4-FFF2-40B4-BE49-F238E27FC236}">
                <a16:creationId xmlns:a16="http://schemas.microsoft.com/office/drawing/2014/main" id="{CC2E7161-226A-E92E-A156-32EFBA600856}"/>
              </a:ext>
            </a:extLst>
          </p:cNvPr>
          <p:cNvSpPr>
            <a:spLocks noGrp="1"/>
          </p:cNvSpPr>
          <p:nvPr>
            <p:ph type="body" sz="quarter" idx="15" hasCustomPrompt="1"/>
          </p:nvPr>
        </p:nvSpPr>
        <p:spPr>
          <a:xfrm>
            <a:off x="359998" y="2357168"/>
            <a:ext cx="3458240" cy="855102"/>
          </a:xfrm>
        </p:spPr>
        <p:txBody>
          <a:bodyPr/>
          <a:lstStyle>
            <a:lvl1pPr>
              <a:defRPr sz="2000">
                <a:solidFill>
                  <a:schemeClr val="accent2"/>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a:t>
            </a:r>
            <a:endParaRPr lang="en-AU"/>
          </a:p>
        </p:txBody>
      </p:sp>
      <p:sp>
        <p:nvSpPr>
          <p:cNvPr id="13" name="Text Placeholder 51">
            <a:extLst>
              <a:ext uri="{FF2B5EF4-FFF2-40B4-BE49-F238E27FC236}">
                <a16:creationId xmlns:a16="http://schemas.microsoft.com/office/drawing/2014/main" id="{B1069058-209B-FFBB-2663-876FCDF3127A}"/>
              </a:ext>
            </a:extLst>
          </p:cNvPr>
          <p:cNvSpPr>
            <a:spLocks noGrp="1"/>
          </p:cNvSpPr>
          <p:nvPr>
            <p:ph type="body" sz="quarter" idx="16" hasCustomPrompt="1"/>
          </p:nvPr>
        </p:nvSpPr>
        <p:spPr>
          <a:xfrm>
            <a:off x="4195118" y="2353833"/>
            <a:ext cx="4500001" cy="424497"/>
          </a:xfrm>
        </p:spPr>
        <p:txBody>
          <a:bodyPr/>
          <a:lstStyle>
            <a:lvl1pPr>
              <a:defRPr sz="1800" b="1">
                <a:solidFill>
                  <a:schemeClr val="accent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Presenter name</a:t>
            </a:r>
            <a:endParaRPr lang="en-AU"/>
          </a:p>
        </p:txBody>
      </p:sp>
    </p:spTree>
    <p:extLst>
      <p:ext uri="{BB962C8B-B14F-4D97-AF65-F5344CB8AC3E}">
        <p14:creationId xmlns:p14="http://schemas.microsoft.com/office/powerpoint/2010/main" val="297405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ver 4">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mn-lt"/>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62363672-DC22-A630-C46A-3AA31F386989}"/>
              </a:ext>
              <a:ext uri="{C183D7F6-B498-43B3-948B-1728B52AA6E4}">
                <adec:decorative xmlns:adec="http://schemas.microsoft.com/office/drawing/2017/decorative" val="1"/>
              </a:ext>
            </a:extLst>
          </p:cNvPr>
          <p:cNvSpPr>
            <a:spLocks noGrp="1"/>
          </p:cNvSpPr>
          <p:nvPr>
            <p:ph type="ftr" sz="quarter" idx="3"/>
          </p:nvPr>
        </p:nvSpPr>
        <p:spPr>
          <a:xfrm>
            <a:off x="539999" y="359998"/>
            <a:ext cx="2576581" cy="252004"/>
          </a:xfrm>
          <a:prstGeom prst="rect">
            <a:avLst/>
          </a:prstGeom>
        </p:spPr>
        <p:txBody>
          <a:bodyPr vert="horz" lIns="0" tIns="0" rIns="0" bIns="0" rtlCol="0" anchor="t">
            <a:noAutofit/>
          </a:bodyPr>
          <a:lstStyle>
            <a:lvl1pPr algn="l">
              <a:defRPr sz="1400">
                <a:solidFill>
                  <a:schemeClr val="bg1"/>
                </a:solidFill>
                <a:latin typeface="Public Sans" pitchFamily="2" charset="0"/>
              </a:defRPr>
            </a:lvl1pPr>
          </a:lstStyle>
          <a:p>
            <a:r>
              <a:rPr lang="en-US"/>
              <a:t>NSW Department of Education</a:t>
            </a:r>
            <a:endParaRPr lang="en-AU"/>
          </a:p>
        </p:txBody>
      </p: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1530002"/>
            <a:ext cx="6255979" cy="2033997"/>
          </a:xfrm>
          <a:ln>
            <a:noFill/>
          </a:ln>
        </p:spPr>
        <p:txBody>
          <a:bodyPr anchor="b">
            <a:noAutofit/>
          </a:bodyPr>
          <a:lstStyle>
            <a:lvl1pPr algn="l">
              <a:lnSpc>
                <a:spcPct val="100000"/>
              </a:lnSpc>
              <a:defRPr sz="4800">
                <a:solidFill>
                  <a:schemeClr val="bg1"/>
                </a:solidFill>
                <a:latin typeface="+mj-lt"/>
              </a:defRPr>
            </a:lvl1pPr>
          </a:lstStyle>
          <a:p>
            <a:r>
              <a:rPr lang="en-US"/>
              <a:t>Presentation </a:t>
            </a:r>
            <a:br>
              <a:rPr lang="en-US"/>
            </a:br>
            <a:r>
              <a:rPr lang="en-US"/>
              <a:t>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3624180"/>
            <a:ext cx="6255977" cy="1188000"/>
          </a:xfrm>
        </p:spPr>
        <p:txBody>
          <a:bodyPr anchor="t">
            <a:noAutofit/>
          </a:bodyPr>
          <a:lstStyle>
            <a:lvl1pPr>
              <a:defRPr sz="2000">
                <a:solidFill>
                  <a:schemeClr val="accent4"/>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bg1"/>
                </a:solidFill>
                <a:latin typeface="+mj-lt"/>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Presenter name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bg1"/>
                </a:solidFill>
                <a:latin typeface="+mj-lt"/>
              </a:defRPr>
            </a:lvl1pPr>
          </a:lstStyle>
          <a:p>
            <a:pPr lvl="0"/>
            <a:r>
              <a:rPr lang="en-US"/>
              <a:t>Presenter title</a:t>
            </a:r>
            <a:endParaRPr lang="en-AU"/>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bg1"/>
                </a:solidFill>
                <a:latin typeface="+mj-lt"/>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00 Month YYYY</a:t>
            </a:r>
          </a:p>
        </p:txBody>
      </p:sp>
      <p:pic>
        <p:nvPicPr>
          <p:cNvPr id="17" name="Picture 16">
            <a:extLst>
              <a:ext uri="{FF2B5EF4-FFF2-40B4-BE49-F238E27FC236}">
                <a16:creationId xmlns:a16="http://schemas.microsoft.com/office/drawing/2014/main" id="{1B2918F2-2A15-B218-B84D-C469AD3B60D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135329" y="360000"/>
            <a:ext cx="660650" cy="715199"/>
          </a:xfrm>
          <a:prstGeom prst="rect">
            <a:avLst/>
          </a:prstGeom>
        </p:spPr>
      </p:pic>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GB"/>
              <a:t>Click icon to add picture</a:t>
            </a:r>
            <a:endParaRPr lang="en-AU"/>
          </a:p>
        </p:txBody>
      </p:sp>
    </p:spTree>
    <p:extLst>
      <p:ext uri="{BB962C8B-B14F-4D97-AF65-F5344CB8AC3E}">
        <p14:creationId xmlns:p14="http://schemas.microsoft.com/office/powerpoint/2010/main" val="625104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ver 5">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62363672-DC22-A630-C46A-3AA31F386989}"/>
              </a:ext>
              <a:ext uri="{C183D7F6-B498-43B3-948B-1728B52AA6E4}">
                <adec:decorative xmlns:adec="http://schemas.microsoft.com/office/drawing/2017/decorative" val="1"/>
              </a:ext>
            </a:extLst>
          </p:cNvPr>
          <p:cNvSpPr>
            <a:spLocks noGrp="1"/>
          </p:cNvSpPr>
          <p:nvPr>
            <p:ph type="ftr" sz="quarter" idx="3"/>
          </p:nvPr>
        </p:nvSpPr>
        <p:spPr>
          <a:xfrm>
            <a:off x="539999" y="359998"/>
            <a:ext cx="2576581" cy="252004"/>
          </a:xfrm>
          <a:prstGeom prst="rect">
            <a:avLst/>
          </a:prstGeom>
        </p:spPr>
        <p:txBody>
          <a:bodyPr vert="horz" lIns="0" tIns="0" rIns="0" bIns="0" rtlCol="0" anchor="t">
            <a:noAutofit/>
          </a:bodyPr>
          <a:lstStyle>
            <a:lvl1pPr algn="l">
              <a:defRPr sz="1400">
                <a:solidFill>
                  <a:schemeClr val="accent1"/>
                </a:solidFill>
                <a:latin typeface="+mn-lt"/>
              </a:defRPr>
            </a:lvl1pPr>
          </a:lstStyle>
          <a:p>
            <a:r>
              <a:rPr lang="en-US"/>
              <a:t>NSW Department of Education</a:t>
            </a:r>
            <a:endParaRPr lang="en-AU"/>
          </a:p>
        </p:txBody>
      </p: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1530002"/>
            <a:ext cx="6255979" cy="2033997"/>
          </a:xfrm>
          <a:ln>
            <a:noFill/>
          </a:ln>
        </p:spPr>
        <p:txBody>
          <a:bodyPr anchor="b">
            <a:noAutofit/>
          </a:bodyPr>
          <a:lstStyle>
            <a:lvl1pPr algn="l">
              <a:lnSpc>
                <a:spcPct val="100000"/>
              </a:lnSpc>
              <a:defRPr sz="4800">
                <a:solidFill>
                  <a:schemeClr val="accent1"/>
                </a:solidFill>
                <a:latin typeface="+mj-lt"/>
              </a:defRPr>
            </a:lvl1pPr>
          </a:lstStyle>
          <a:p>
            <a:r>
              <a:rPr lang="en-US"/>
              <a:t>Presentation </a:t>
            </a:r>
            <a:br>
              <a:rPr lang="en-US"/>
            </a:br>
            <a:r>
              <a:rPr lang="en-US"/>
              <a:t>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3624180"/>
            <a:ext cx="6255977" cy="1188000"/>
          </a:xfrm>
        </p:spPr>
        <p:txBody>
          <a:bodyPr anchor="t">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accent1"/>
                </a:solidFill>
                <a:latin typeface="+mj-lt"/>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Presenter name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accent1"/>
                </a:solidFill>
                <a:latin typeface="+mj-lt"/>
              </a:defRPr>
            </a:lvl1pPr>
          </a:lstStyle>
          <a:p>
            <a:pPr lvl="0"/>
            <a:r>
              <a:rPr lang="en-US"/>
              <a:t>Presenter title</a:t>
            </a:r>
            <a:endParaRPr lang="en-AU"/>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accent1"/>
                </a:solidFill>
                <a:latin typeface="+mj-lt"/>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00 Month YYYY</a:t>
            </a:r>
          </a:p>
        </p:txBody>
      </p:sp>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GB"/>
              <a:t>Click icon to add picture</a:t>
            </a:r>
            <a:endParaRPr lang="en-AU"/>
          </a:p>
        </p:txBody>
      </p:sp>
      <p:pic>
        <p:nvPicPr>
          <p:cNvPr id="3" name="Picture 2">
            <a:extLst>
              <a:ext uri="{FF2B5EF4-FFF2-40B4-BE49-F238E27FC236}">
                <a16:creationId xmlns:a16="http://schemas.microsoft.com/office/drawing/2014/main" id="{454040E8-663F-9D55-A412-CF6E1BABF208}"/>
              </a:ext>
            </a:extLst>
          </p:cNvPr>
          <p:cNvPicPr>
            <a:picLocks noChangeAspect="1"/>
          </p:cNvPicPr>
          <p:nvPr userDrawn="1"/>
        </p:nvPicPr>
        <p:blipFill rotWithShape="1">
          <a:blip r:embed="rId2"/>
          <a:srcRect t="4134"/>
          <a:stretch/>
        </p:blipFill>
        <p:spPr>
          <a:xfrm>
            <a:off x="6134780" y="359998"/>
            <a:ext cx="661191" cy="723198"/>
          </a:xfrm>
          <a:prstGeom prst="rect">
            <a:avLst/>
          </a:prstGeom>
        </p:spPr>
      </p:pic>
    </p:spTree>
    <p:extLst>
      <p:ext uri="{BB962C8B-B14F-4D97-AF65-F5344CB8AC3E}">
        <p14:creationId xmlns:p14="http://schemas.microsoft.com/office/powerpoint/2010/main" val="3670842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bg1"/>
                </a:solidFill>
                <a:latin typeface="+mn-lt"/>
              </a:defRPr>
            </a:lvl1pPr>
          </a:lstStyle>
          <a:p>
            <a:r>
              <a:rPr lang="en-AU"/>
              <a:t>NSW Department of Education</a:t>
            </a:r>
          </a:p>
          <a:p>
            <a:endParaRPr lang="en-AU"/>
          </a:p>
        </p:txBody>
      </p: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bg1"/>
                </a:solidFill>
                <a:latin typeface="+mj-lt"/>
              </a:defRPr>
            </a:lvl1pPr>
          </a:lstStyle>
          <a:p>
            <a:pPr>
              <a:lnSpc>
                <a:spcPct val="100000"/>
              </a:lnSpc>
            </a:pPr>
            <a:r>
              <a:rPr lang="en-AU"/>
              <a:t>Divider title</a:t>
            </a:r>
          </a:p>
        </p:txBody>
      </p:sp>
      <p:sp>
        <p:nvSpPr>
          <p:cNvPr id="4" name="Text Placeholder 4">
            <a:extLst>
              <a:ext uri="{FF2B5EF4-FFF2-40B4-BE49-F238E27FC236}">
                <a16:creationId xmlns:a16="http://schemas.microsoft.com/office/drawing/2014/main" id="{E0BFD460-00F6-C078-F72E-C89E7A3AE862}"/>
              </a:ext>
              <a:ext uri="{C183D7F6-B498-43B3-948B-1728B52AA6E4}">
                <adec:decorative xmlns:adec="http://schemas.microsoft.com/office/drawing/2017/decorative" val="0"/>
              </a:ext>
            </a:extLst>
          </p:cNvPr>
          <p:cNvSpPr>
            <a:spLocks noGrp="1"/>
          </p:cNvSpPr>
          <p:nvPr>
            <p:ph type="body" sz="quarter" idx="11" hasCustomPrompt="1"/>
          </p:nvPr>
        </p:nvSpPr>
        <p:spPr>
          <a:xfrm>
            <a:off x="540000" y="2162845"/>
            <a:ext cx="2880000" cy="1638301"/>
          </a:xfrm>
        </p:spPr>
        <p:txBody>
          <a:bodyPr anchor="t">
            <a:noAutofit/>
          </a:bodyPr>
          <a:lstStyle>
            <a:lvl1pPr algn="l">
              <a:lnSpc>
                <a:spcPct val="80000"/>
              </a:lnSpc>
              <a:spcAft>
                <a:spcPts val="0"/>
              </a:spcAft>
              <a:defRPr sz="15000">
                <a:solidFill>
                  <a:schemeClr val="accent4"/>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sp>
        <p:nvSpPr>
          <p:cNvPr id="6" name="Oval 5">
            <a:extLst>
              <a:ext uri="{FF2B5EF4-FFF2-40B4-BE49-F238E27FC236}">
                <a16:creationId xmlns:a16="http://schemas.microsoft.com/office/drawing/2014/main" id="{5EBAE78F-1A35-0A2C-DBF4-48477CA8F3A7}"/>
              </a:ext>
            </a:extLst>
          </p:cNvPr>
          <p:cNvSpPr>
            <a:spLocks noGrp="1" noRot="1" noMove="1" noResize="1" noEditPoints="1" noAdjustHandles="1" noChangeArrowheads="1" noChangeShapeType="1"/>
          </p:cNvSpPr>
          <p:nvPr userDrawn="1"/>
        </p:nvSpPr>
        <p:spPr>
          <a:xfrm>
            <a:off x="11056620" y="289560"/>
            <a:ext cx="906780" cy="800681"/>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 name="Picture 1">
            <a:extLst>
              <a:ext uri="{FF2B5EF4-FFF2-40B4-BE49-F238E27FC236}">
                <a16:creationId xmlns:a16="http://schemas.microsoft.com/office/drawing/2014/main" id="{1DE675F6-B3E6-7651-8B0E-50E39CE29B9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171348" y="360000"/>
            <a:ext cx="660650" cy="715199"/>
          </a:xfrm>
          <a:prstGeom prst="rect">
            <a:avLst/>
          </a:prstGeom>
        </p:spPr>
      </p:pic>
    </p:spTree>
    <p:extLst>
      <p:ext uri="{BB962C8B-B14F-4D97-AF65-F5344CB8AC3E}">
        <p14:creationId xmlns:p14="http://schemas.microsoft.com/office/powerpoint/2010/main" val="3834540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Divider 2">
    <p:bg>
      <p:bgPr>
        <a:solidFill>
          <a:schemeClr val="accent4"/>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accent1"/>
                </a:solidFill>
                <a:latin typeface="+mn-lt"/>
              </a:defRPr>
            </a:lvl1pPr>
          </a:lstStyle>
          <a:p>
            <a:r>
              <a:rPr lang="en-AU"/>
              <a:t>NSW Department of Education</a:t>
            </a:r>
          </a:p>
          <a:p>
            <a:endParaRPr lang="en-AU"/>
          </a:p>
        </p:txBody>
      </p: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accent1"/>
                </a:solidFill>
                <a:latin typeface="+mj-lt"/>
              </a:defRPr>
            </a:lvl1pPr>
          </a:lstStyle>
          <a:p>
            <a:pPr>
              <a:lnSpc>
                <a:spcPct val="100000"/>
              </a:lnSpc>
            </a:pPr>
            <a:r>
              <a:rPr lang="en-AU"/>
              <a:t>Divider title</a:t>
            </a:r>
          </a:p>
        </p:txBody>
      </p:sp>
      <p:sp>
        <p:nvSpPr>
          <p:cNvPr id="4" name="Text Placeholder 4">
            <a:extLst>
              <a:ext uri="{FF2B5EF4-FFF2-40B4-BE49-F238E27FC236}">
                <a16:creationId xmlns:a16="http://schemas.microsoft.com/office/drawing/2014/main" id="{E0BFD460-00F6-C078-F72E-C89E7A3AE862}"/>
              </a:ext>
              <a:ext uri="{C183D7F6-B498-43B3-948B-1728B52AA6E4}">
                <adec:decorative xmlns:adec="http://schemas.microsoft.com/office/drawing/2017/decorative" val="0"/>
              </a:ext>
            </a:extLst>
          </p:cNvPr>
          <p:cNvSpPr>
            <a:spLocks noGrp="1"/>
          </p:cNvSpPr>
          <p:nvPr>
            <p:ph type="body" sz="quarter" idx="11" hasCustomPrompt="1"/>
          </p:nvPr>
        </p:nvSpPr>
        <p:spPr>
          <a:xfrm>
            <a:off x="540000" y="2162845"/>
            <a:ext cx="2880000" cy="1638301"/>
          </a:xfrm>
        </p:spPr>
        <p:txBody>
          <a:bodyPr anchor="t">
            <a:noAutofit/>
          </a:bodyPr>
          <a:lstStyle>
            <a:lvl1pPr algn="l">
              <a:lnSpc>
                <a:spcPct val="80000"/>
              </a:lnSpc>
              <a:spcAft>
                <a:spcPts val="0"/>
              </a:spcAft>
              <a:defRPr sz="15000">
                <a:solidFill>
                  <a:schemeClr val="accent2"/>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spTree>
    <p:extLst>
      <p:ext uri="{BB962C8B-B14F-4D97-AF65-F5344CB8AC3E}">
        <p14:creationId xmlns:p14="http://schemas.microsoft.com/office/powerpoint/2010/main" val="385386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ivider 3">
    <p:bg>
      <p:bgPr>
        <a:solidFill>
          <a:schemeClr val="accent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8FB9B9-103C-CE96-6233-29AE6002CCE6}"/>
              </a:ext>
            </a:extLst>
          </p:cNvPr>
          <p:cNvSpPr/>
          <p:nvPr userDrawn="1"/>
        </p:nvSpPr>
        <p:spPr>
          <a:xfrm>
            <a:off x="11027664" y="210312"/>
            <a:ext cx="950975" cy="1033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bg1"/>
                </a:solidFill>
                <a:latin typeface="+mn-lt"/>
              </a:defRPr>
            </a:lvl1pPr>
          </a:lstStyle>
          <a:p>
            <a:r>
              <a:rPr lang="en-AU"/>
              <a:t>NSW Department of Education</a:t>
            </a:r>
          </a:p>
          <a:p>
            <a:endParaRPr lang="en-AU"/>
          </a:p>
        </p:txBody>
      </p:sp>
      <p:sp>
        <p:nvSpPr>
          <p:cNvPr id="2" name="Title 1"/>
          <p:cNvSpPr>
            <a:spLocks noGrp="1"/>
          </p:cNvSpPr>
          <p:nvPr>
            <p:ph type="ctrTitle" hasCustomPrompt="1"/>
          </p:nvPr>
        </p:nvSpPr>
        <p:spPr>
          <a:xfrm>
            <a:off x="540000" y="4152935"/>
            <a:ext cx="6217187" cy="1224000"/>
          </a:xfrm>
          <a:ln>
            <a:noFill/>
          </a:ln>
        </p:spPr>
        <p:txBody>
          <a:bodyPr anchor="t">
            <a:noAutofit/>
          </a:bodyPr>
          <a:lstStyle>
            <a:lvl1pPr algn="l">
              <a:lnSpc>
                <a:spcPct val="110000"/>
              </a:lnSpc>
              <a:defRPr sz="4800">
                <a:solidFill>
                  <a:schemeClr val="bg1"/>
                </a:solidFill>
                <a:latin typeface="+mj-lt"/>
              </a:defRPr>
            </a:lvl1pPr>
          </a:lstStyle>
          <a:p>
            <a:pPr>
              <a:lnSpc>
                <a:spcPct val="100000"/>
              </a:lnSpc>
            </a:pPr>
            <a:r>
              <a:rPr lang="en-AU"/>
              <a:t>Divider title</a:t>
            </a:r>
          </a:p>
        </p:txBody>
      </p:sp>
      <p:sp>
        <p:nvSpPr>
          <p:cNvPr id="3" name="Picture Placeholder 4">
            <a:extLst>
              <a:ext uri="{FF2B5EF4-FFF2-40B4-BE49-F238E27FC236}">
                <a16:creationId xmlns:a16="http://schemas.microsoft.com/office/drawing/2014/main" id="{CD048189-D626-F31B-A3F0-9BF80BDFD40C}"/>
              </a:ext>
              <a:ext uri="{C183D7F6-B498-43B3-948B-1728B52AA6E4}">
                <adec:decorative xmlns:adec="http://schemas.microsoft.com/office/drawing/2017/decorative" val="1"/>
              </a:ext>
            </a:extLst>
          </p:cNvPr>
          <p:cNvSpPr>
            <a:spLocks noGrp="1"/>
          </p:cNvSpPr>
          <p:nvPr>
            <p:ph type="pic" sz="quarter" idx="13"/>
          </p:nvPr>
        </p:nvSpPr>
        <p:spPr>
          <a:xfrm>
            <a:off x="7128001" y="0"/>
            <a:ext cx="5063999" cy="6858000"/>
          </a:xfrm>
        </p:spPr>
        <p:txBody>
          <a:bodyPr/>
          <a:lstStyle>
            <a:lvl1pPr>
              <a:defRPr>
                <a:solidFill>
                  <a:schemeClr val="bg1"/>
                </a:solidFill>
              </a:defRPr>
            </a:lvl1pPr>
          </a:lstStyle>
          <a:p>
            <a:r>
              <a:rPr lang="en-GB"/>
              <a:t>Click icon to add picture</a:t>
            </a:r>
            <a:endParaRPr lang="en-AU"/>
          </a:p>
        </p:txBody>
      </p:sp>
      <p:sp>
        <p:nvSpPr>
          <p:cNvPr id="10" name="Text Placeholder 4">
            <a:extLst>
              <a:ext uri="{FF2B5EF4-FFF2-40B4-BE49-F238E27FC236}">
                <a16:creationId xmlns:a16="http://schemas.microsoft.com/office/drawing/2014/main" id="{DA50952E-99C6-4BA0-A8E1-7EE82E8084D5}"/>
              </a:ext>
              <a:ext uri="{C183D7F6-B498-43B3-948B-1728B52AA6E4}">
                <adec:decorative xmlns:adec="http://schemas.microsoft.com/office/drawing/2017/decorative" val="0"/>
              </a:ext>
            </a:extLst>
          </p:cNvPr>
          <p:cNvSpPr>
            <a:spLocks noGrp="1"/>
          </p:cNvSpPr>
          <p:nvPr>
            <p:ph type="body" sz="quarter" idx="11" hasCustomPrompt="1"/>
          </p:nvPr>
        </p:nvSpPr>
        <p:spPr>
          <a:xfrm>
            <a:off x="540000" y="2247899"/>
            <a:ext cx="2880000" cy="1638301"/>
          </a:xfrm>
        </p:spPr>
        <p:txBody>
          <a:bodyPr anchor="t">
            <a:noAutofit/>
          </a:bodyPr>
          <a:lstStyle>
            <a:lvl1pPr algn="l">
              <a:lnSpc>
                <a:spcPct val="80000"/>
              </a:lnSpc>
              <a:spcAft>
                <a:spcPts val="0"/>
              </a:spcAft>
              <a:defRPr sz="15000">
                <a:solidFill>
                  <a:schemeClr val="accent4"/>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pic>
        <p:nvPicPr>
          <p:cNvPr id="7" name="Picture 6">
            <a:extLst>
              <a:ext uri="{FF2B5EF4-FFF2-40B4-BE49-F238E27FC236}">
                <a16:creationId xmlns:a16="http://schemas.microsoft.com/office/drawing/2014/main" id="{E1E50149-E853-8C5B-AA8D-D4A37E17848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135329" y="360000"/>
            <a:ext cx="660650" cy="715199"/>
          </a:xfrm>
          <a:prstGeom prst="rect">
            <a:avLst/>
          </a:prstGeom>
        </p:spPr>
      </p:pic>
    </p:spTree>
    <p:extLst>
      <p:ext uri="{BB962C8B-B14F-4D97-AF65-F5344CB8AC3E}">
        <p14:creationId xmlns:p14="http://schemas.microsoft.com/office/powerpoint/2010/main" val="75666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Divider 4">
    <p:bg>
      <p:bgPr>
        <a:solidFill>
          <a:schemeClr val="accent4"/>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8FB9B9-103C-CE96-6233-29AE6002CCE6}"/>
              </a:ext>
            </a:extLst>
          </p:cNvPr>
          <p:cNvSpPr/>
          <p:nvPr userDrawn="1"/>
        </p:nvSpPr>
        <p:spPr>
          <a:xfrm>
            <a:off x="11027664" y="210312"/>
            <a:ext cx="950975" cy="10332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Footer Placeholder 4">
            <a:extLst>
              <a:ext uri="{FF2B5EF4-FFF2-40B4-BE49-F238E27FC236}">
                <a16:creationId xmlns:a16="http://schemas.microsoft.com/office/drawing/2014/main" id="{4C49F10D-4964-4C13-BDFD-A701813832E9}"/>
              </a:ext>
              <a:ext uri="{C183D7F6-B498-43B3-948B-1728B52AA6E4}">
                <adec:decorative xmlns:adec="http://schemas.microsoft.com/office/drawing/2017/decorative" val="1"/>
              </a:ext>
            </a:extLst>
          </p:cNvPr>
          <p:cNvSpPr>
            <a:spLocks noGrp="1"/>
          </p:cNvSpPr>
          <p:nvPr>
            <p:ph type="ftr" sz="quarter" idx="3"/>
          </p:nvPr>
        </p:nvSpPr>
        <p:spPr>
          <a:xfrm>
            <a:off x="540000" y="360000"/>
            <a:ext cx="4500000" cy="684000"/>
          </a:xfrm>
          <a:prstGeom prst="rect">
            <a:avLst/>
          </a:prstGeom>
        </p:spPr>
        <p:txBody>
          <a:bodyPr vert="horz" lIns="0" tIns="0" rIns="0" bIns="0" rtlCol="0" anchor="t">
            <a:noAutofit/>
          </a:bodyPr>
          <a:lstStyle>
            <a:lvl1pPr algn="l">
              <a:defRPr sz="1400">
                <a:solidFill>
                  <a:schemeClr val="accent1"/>
                </a:solidFill>
                <a:latin typeface="+mn-lt"/>
              </a:defRPr>
            </a:lvl1pPr>
          </a:lstStyle>
          <a:p>
            <a:r>
              <a:rPr lang="en-AU"/>
              <a:t>NSW Department of Education</a:t>
            </a:r>
          </a:p>
          <a:p>
            <a:endParaRPr lang="en-AU"/>
          </a:p>
        </p:txBody>
      </p:sp>
      <p:sp>
        <p:nvSpPr>
          <p:cNvPr id="2" name="Title 1"/>
          <p:cNvSpPr>
            <a:spLocks noGrp="1"/>
          </p:cNvSpPr>
          <p:nvPr>
            <p:ph type="ctrTitle" hasCustomPrompt="1"/>
          </p:nvPr>
        </p:nvSpPr>
        <p:spPr>
          <a:xfrm>
            <a:off x="540000" y="4152935"/>
            <a:ext cx="6217187" cy="1224000"/>
          </a:xfrm>
          <a:ln>
            <a:noFill/>
          </a:ln>
        </p:spPr>
        <p:txBody>
          <a:bodyPr anchor="t">
            <a:noAutofit/>
          </a:bodyPr>
          <a:lstStyle>
            <a:lvl1pPr algn="l">
              <a:lnSpc>
                <a:spcPct val="110000"/>
              </a:lnSpc>
              <a:defRPr sz="4800">
                <a:solidFill>
                  <a:schemeClr val="accent1"/>
                </a:solidFill>
                <a:latin typeface="+mj-lt"/>
              </a:defRPr>
            </a:lvl1pPr>
          </a:lstStyle>
          <a:p>
            <a:pPr>
              <a:lnSpc>
                <a:spcPct val="100000"/>
              </a:lnSpc>
            </a:pPr>
            <a:r>
              <a:rPr lang="en-AU"/>
              <a:t>Divider title</a:t>
            </a:r>
          </a:p>
        </p:txBody>
      </p:sp>
      <p:sp>
        <p:nvSpPr>
          <p:cNvPr id="3" name="Picture Placeholder 4">
            <a:extLst>
              <a:ext uri="{FF2B5EF4-FFF2-40B4-BE49-F238E27FC236}">
                <a16:creationId xmlns:a16="http://schemas.microsoft.com/office/drawing/2014/main" id="{CD048189-D626-F31B-A3F0-9BF80BDFD40C}"/>
              </a:ext>
              <a:ext uri="{C183D7F6-B498-43B3-948B-1728B52AA6E4}">
                <adec:decorative xmlns:adec="http://schemas.microsoft.com/office/drawing/2017/decorative" val="1"/>
              </a:ext>
            </a:extLst>
          </p:cNvPr>
          <p:cNvSpPr>
            <a:spLocks noGrp="1"/>
          </p:cNvSpPr>
          <p:nvPr>
            <p:ph type="pic" sz="quarter" idx="13"/>
          </p:nvPr>
        </p:nvSpPr>
        <p:spPr>
          <a:xfrm>
            <a:off x="7128001" y="0"/>
            <a:ext cx="5063999" cy="6858000"/>
          </a:xfrm>
        </p:spPr>
        <p:txBody>
          <a:bodyPr/>
          <a:lstStyle>
            <a:lvl1pPr>
              <a:defRPr>
                <a:solidFill>
                  <a:schemeClr val="accent2"/>
                </a:solidFill>
              </a:defRPr>
            </a:lvl1pPr>
          </a:lstStyle>
          <a:p>
            <a:r>
              <a:rPr lang="en-GB"/>
              <a:t>Click icon to add picture</a:t>
            </a:r>
            <a:endParaRPr lang="en-AU"/>
          </a:p>
        </p:txBody>
      </p:sp>
      <p:sp>
        <p:nvSpPr>
          <p:cNvPr id="10" name="Text Placeholder 4">
            <a:extLst>
              <a:ext uri="{FF2B5EF4-FFF2-40B4-BE49-F238E27FC236}">
                <a16:creationId xmlns:a16="http://schemas.microsoft.com/office/drawing/2014/main" id="{DA50952E-99C6-4BA0-A8E1-7EE82E8084D5}"/>
              </a:ext>
              <a:ext uri="{C183D7F6-B498-43B3-948B-1728B52AA6E4}">
                <adec:decorative xmlns:adec="http://schemas.microsoft.com/office/drawing/2017/decorative" val="0"/>
              </a:ext>
            </a:extLst>
          </p:cNvPr>
          <p:cNvSpPr>
            <a:spLocks noGrp="1"/>
          </p:cNvSpPr>
          <p:nvPr>
            <p:ph type="body" sz="quarter" idx="11" hasCustomPrompt="1"/>
          </p:nvPr>
        </p:nvSpPr>
        <p:spPr>
          <a:xfrm>
            <a:off x="540000" y="2247899"/>
            <a:ext cx="2880000" cy="1638301"/>
          </a:xfrm>
        </p:spPr>
        <p:txBody>
          <a:bodyPr anchor="t">
            <a:noAutofit/>
          </a:bodyPr>
          <a:lstStyle>
            <a:lvl1pPr algn="l">
              <a:lnSpc>
                <a:spcPct val="80000"/>
              </a:lnSpc>
              <a:spcAft>
                <a:spcPts val="0"/>
              </a:spcAft>
              <a:defRPr sz="15000">
                <a:solidFill>
                  <a:schemeClr val="accent2"/>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pic>
        <p:nvPicPr>
          <p:cNvPr id="5" name="Picture 4">
            <a:extLst>
              <a:ext uri="{FF2B5EF4-FFF2-40B4-BE49-F238E27FC236}">
                <a16:creationId xmlns:a16="http://schemas.microsoft.com/office/drawing/2014/main" id="{BE67997B-1EF6-0F8C-A7CA-C69549ADFDAA}"/>
              </a:ext>
            </a:extLst>
          </p:cNvPr>
          <p:cNvPicPr>
            <a:picLocks noChangeAspect="1"/>
          </p:cNvPicPr>
          <p:nvPr userDrawn="1"/>
        </p:nvPicPr>
        <p:blipFill rotWithShape="1">
          <a:blip r:embed="rId2"/>
          <a:srcRect t="4134"/>
          <a:stretch/>
        </p:blipFill>
        <p:spPr>
          <a:xfrm>
            <a:off x="6134780" y="359998"/>
            <a:ext cx="661191" cy="723198"/>
          </a:xfrm>
          <a:prstGeom prst="rect">
            <a:avLst/>
          </a:prstGeom>
        </p:spPr>
      </p:pic>
    </p:spTree>
    <p:extLst>
      <p:ext uri="{BB962C8B-B14F-4D97-AF65-F5344CB8AC3E}">
        <p14:creationId xmlns:p14="http://schemas.microsoft.com/office/powerpoint/2010/main" val="1771022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Acknowledgement of Country">
    <p:spTree>
      <p:nvGrpSpPr>
        <p:cNvPr id="1" name=""/>
        <p:cNvGrpSpPr/>
        <p:nvPr/>
      </p:nvGrpSpPr>
      <p:grpSpPr>
        <a:xfrm>
          <a:off x="0" y="0"/>
          <a:ext cx="0" cy="0"/>
          <a:chOff x="0" y="0"/>
          <a:chExt cx="0" cy="0"/>
        </a:xfrm>
      </p:grpSpPr>
      <p:pic>
        <p:nvPicPr>
          <p:cNvPr id="10" name="Picture 9" descr="Icon&#10;&#10;Description automatically generated">
            <a:extLst>
              <a:ext uri="{FF2B5EF4-FFF2-40B4-BE49-F238E27FC236}">
                <a16:creationId xmlns:a16="http://schemas.microsoft.com/office/drawing/2014/main" id="{A0CE222A-58C3-0A08-99DB-534710A0C25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400" y="6350"/>
            <a:ext cx="5029200" cy="6845300"/>
          </a:xfrm>
          <a:prstGeom prst="rect">
            <a:avLst/>
          </a:prstGeom>
        </p:spPr>
      </p:pic>
      <p:sp>
        <p:nvSpPr>
          <p:cNvPr id="8" name="Title 1">
            <a:extLst>
              <a:ext uri="{FF2B5EF4-FFF2-40B4-BE49-F238E27FC236}">
                <a16:creationId xmlns:a16="http://schemas.microsoft.com/office/drawing/2014/main" id="{8B6F15D0-AE99-5E95-E10F-E8416680942A}"/>
              </a:ext>
            </a:extLst>
          </p:cNvPr>
          <p:cNvSpPr>
            <a:spLocks noGrp="1"/>
          </p:cNvSpPr>
          <p:nvPr>
            <p:ph type="title"/>
          </p:nvPr>
        </p:nvSpPr>
        <p:spPr>
          <a:xfrm>
            <a:off x="5400000" y="360000"/>
            <a:ext cx="5400000" cy="1008000"/>
          </a:xfrm>
        </p:spPr>
        <p:txBody>
          <a:bodyPr/>
          <a:lstStyle>
            <a:lvl1pPr>
              <a:defRPr>
                <a:solidFill>
                  <a:schemeClr val="accent1"/>
                </a:solidFill>
              </a:defRPr>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0">
            <a:extLst>
              <a:ext uri="{FF2B5EF4-FFF2-40B4-BE49-F238E27FC236}">
                <a16:creationId xmlns:a16="http://schemas.microsoft.com/office/drawing/2014/main" id="{2FAB4FCE-5DFB-4423-ADC8-E6C79ABBEDD2}"/>
              </a:ext>
            </a:extLst>
          </p:cNvPr>
          <p:cNvSpPr>
            <a:spLocks noGrp="1"/>
          </p:cNvSpPr>
          <p:nvPr>
            <p:ph type="body" sz="quarter" idx="14"/>
          </p:nvPr>
        </p:nvSpPr>
        <p:spPr>
          <a:xfrm>
            <a:off x="5400000" y="1800225"/>
            <a:ext cx="6408000" cy="4140000"/>
          </a:xfrm>
        </p:spPr>
        <p:txBody>
          <a:bodyPr>
            <a:noAutofit/>
          </a:bodyPr>
          <a:lstStyle>
            <a:lvl1pPr>
              <a:defRPr sz="1800">
                <a:solidFill>
                  <a:schemeClr val="tx1"/>
                </a:solidFill>
                <a:latin typeface="+mn-lt"/>
              </a:defRPr>
            </a:lvl1pPr>
            <a:lvl2pPr>
              <a:defRPr sz="1800">
                <a:solidFill>
                  <a:schemeClr val="tx1"/>
                </a:solidFill>
                <a:latin typeface="+mn-lt"/>
              </a:defRPr>
            </a:lvl2pPr>
            <a:lvl3pPr>
              <a:defRPr sz="3600">
                <a:solidFill>
                  <a:schemeClr val="bg2"/>
                </a:solidFill>
                <a:latin typeface="+mn-lt"/>
              </a:defRPr>
            </a:lvl3pPr>
            <a:lvl4pPr>
              <a:defRPr sz="3600">
                <a:solidFill>
                  <a:schemeClr val="bg2"/>
                </a:solidFill>
                <a:latin typeface="+mn-lt"/>
              </a:defRPr>
            </a:lvl4pPr>
            <a:lvl5pPr>
              <a:defRPr sz="3600">
                <a:solidFill>
                  <a:schemeClr val="bg2"/>
                </a:solidFill>
                <a:latin typeface="+mn-lt"/>
              </a:defRPr>
            </a:lvl5pPr>
          </a:lstStyle>
          <a:p>
            <a:pPr lvl="0"/>
            <a:r>
              <a:rPr lang="en-GB"/>
              <a:t>Click to edit Master text styles</a:t>
            </a:r>
          </a:p>
        </p:txBody>
      </p:sp>
      <p:sp>
        <p:nvSpPr>
          <p:cNvPr id="9" name="Picture Placeholder 8">
            <a:extLst>
              <a:ext uri="{FF2B5EF4-FFF2-40B4-BE49-F238E27FC236}">
                <a16:creationId xmlns:a16="http://schemas.microsoft.com/office/drawing/2014/main" id="{516D7771-B92C-4B57-B3D3-8B15F5B9689C}"/>
              </a:ext>
              <a:ext uri="{C183D7F6-B498-43B3-948B-1728B52AA6E4}">
                <adec:decorative xmlns:adec="http://schemas.microsoft.com/office/drawing/2017/decorative" val="1"/>
              </a:ext>
            </a:extLst>
          </p:cNvPr>
          <p:cNvSpPr>
            <a:spLocks noGrp="1"/>
          </p:cNvSpPr>
          <p:nvPr>
            <p:ph type="pic" sz="quarter" idx="13"/>
          </p:nvPr>
        </p:nvSpPr>
        <p:spPr>
          <a:xfrm>
            <a:off x="-5400" y="0"/>
            <a:ext cx="5040000" cy="6858000"/>
          </a:xfrm>
        </p:spPr>
        <p:txBody>
          <a:bodyPr/>
          <a:lstStyle>
            <a:lvl1pPr>
              <a:defRPr>
                <a:solidFill>
                  <a:schemeClr val="bg1"/>
                </a:solidFill>
              </a:defRPr>
            </a:lvl1pPr>
          </a:lstStyle>
          <a:p>
            <a:r>
              <a:rPr lang="en-GB"/>
              <a:t>Click icon to add picture</a:t>
            </a:r>
            <a:endParaRPr lang="en-AU"/>
          </a:p>
        </p:txBody>
      </p:sp>
      <p:sp>
        <p:nvSpPr>
          <p:cNvPr id="13" name="Text Placeholder 12">
            <a:extLst>
              <a:ext uri="{FF2B5EF4-FFF2-40B4-BE49-F238E27FC236}">
                <a16:creationId xmlns:a16="http://schemas.microsoft.com/office/drawing/2014/main" id="{518B06DF-F3D5-44F7-AB62-30A2ED1F46C7}"/>
              </a:ext>
            </a:extLst>
          </p:cNvPr>
          <p:cNvSpPr>
            <a:spLocks noGrp="1"/>
          </p:cNvSpPr>
          <p:nvPr>
            <p:ph type="body" sz="quarter" idx="15" hasCustomPrompt="1"/>
          </p:nvPr>
        </p:nvSpPr>
        <p:spPr>
          <a:xfrm>
            <a:off x="5400000" y="5976000"/>
            <a:ext cx="6407999" cy="360000"/>
          </a:xfrm>
        </p:spPr>
        <p:txBody>
          <a:bodyPr anchor="b">
            <a:noAutofit/>
          </a:bodyPr>
          <a:lstStyle>
            <a:lvl1pPr>
              <a:defRPr sz="1400">
                <a:latin typeface="+mn-lt"/>
              </a:defRPr>
            </a:lvl1pPr>
          </a:lstStyle>
          <a:p>
            <a:pPr lvl="0"/>
            <a:r>
              <a:rPr lang="en-US"/>
              <a:t>Caption</a:t>
            </a:r>
            <a:endParaRPr lang="en-AU"/>
          </a:p>
        </p:txBody>
      </p:sp>
      <p:sp>
        <p:nvSpPr>
          <p:cNvPr id="5" name="Slide Number Placeholder 4">
            <a:extLst>
              <a:ext uri="{FF2B5EF4-FFF2-40B4-BE49-F238E27FC236}">
                <a16:creationId xmlns:a16="http://schemas.microsoft.com/office/drawing/2014/main" id="{FA1D6039-007D-7CE1-2455-85685924710B}"/>
              </a:ext>
            </a:extLst>
          </p:cNvPr>
          <p:cNvSpPr>
            <a:spLocks noGrp="1"/>
          </p:cNvSpPr>
          <p:nvPr>
            <p:ph type="sldNum" sz="quarter" idx="16"/>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2556122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am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4DAC1B-834C-7BD5-B0BB-7FE13580EE7C}"/>
              </a:ext>
              <a:ext uri="{C183D7F6-B498-43B3-948B-1728B52AA6E4}">
                <adec:decorative xmlns:adec="http://schemas.microsoft.com/office/drawing/2017/decorative" val="1"/>
              </a:ext>
            </a:extLst>
          </p:cNvPr>
          <p:cNvSpPr>
            <a:spLocks/>
          </p:cNvSpPr>
          <p:nvPr userDrawn="1"/>
        </p:nvSpPr>
        <p:spPr>
          <a:xfrm>
            <a:off x="0" y="1"/>
            <a:ext cx="12192000" cy="13614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Oval 2">
            <a:extLst>
              <a:ext uri="{FF2B5EF4-FFF2-40B4-BE49-F238E27FC236}">
                <a16:creationId xmlns:a16="http://schemas.microsoft.com/office/drawing/2014/main" id="{B37506F2-F525-5814-9826-7AFD500EC450}"/>
              </a:ext>
              <a:ext uri="{C183D7F6-B498-43B3-948B-1728B52AA6E4}">
                <adec:decorative xmlns:adec="http://schemas.microsoft.com/office/drawing/2017/decorative" val="1"/>
              </a:ext>
            </a:extLst>
          </p:cNvPr>
          <p:cNvSpPr>
            <a:spLocks/>
          </p:cNvSpPr>
          <p:nvPr userDrawn="1"/>
        </p:nvSpPr>
        <p:spPr>
          <a:xfrm rot="15300000">
            <a:off x="11294234" y="197717"/>
            <a:ext cx="1034963" cy="1037629"/>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Oval 4">
            <a:extLst>
              <a:ext uri="{FF2B5EF4-FFF2-40B4-BE49-F238E27FC236}">
                <a16:creationId xmlns:a16="http://schemas.microsoft.com/office/drawing/2014/main" id="{0A512C00-E83C-79F8-F03D-C3C23BD06D81}"/>
              </a:ext>
              <a:ext uri="{C183D7F6-B498-43B3-948B-1728B52AA6E4}">
                <adec:decorative xmlns:adec="http://schemas.microsoft.com/office/drawing/2017/decorative" val="1"/>
              </a:ext>
            </a:extLst>
          </p:cNvPr>
          <p:cNvSpPr>
            <a:spLocks/>
          </p:cNvSpPr>
          <p:nvPr userDrawn="1"/>
        </p:nvSpPr>
        <p:spPr>
          <a:xfrm rot="15300000">
            <a:off x="6996750" y="-1709613"/>
            <a:ext cx="2751951" cy="27590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Oval 5">
            <a:extLst>
              <a:ext uri="{FF2B5EF4-FFF2-40B4-BE49-F238E27FC236}">
                <a16:creationId xmlns:a16="http://schemas.microsoft.com/office/drawing/2014/main" id="{5AC2B146-1D7B-D829-D8E7-D9D84F534228}"/>
              </a:ext>
              <a:ext uri="{C183D7F6-B498-43B3-948B-1728B52AA6E4}">
                <adec:decorative xmlns:adec="http://schemas.microsoft.com/office/drawing/2017/decorative" val="1"/>
              </a:ext>
            </a:extLst>
          </p:cNvPr>
          <p:cNvSpPr>
            <a:spLocks/>
          </p:cNvSpPr>
          <p:nvPr userDrawn="1"/>
        </p:nvSpPr>
        <p:spPr>
          <a:xfrm rot="15300000">
            <a:off x="9701234" y="640918"/>
            <a:ext cx="2552016" cy="2552016"/>
          </a:xfrm>
          <a:prstGeom prst="ellipse">
            <a:avLst/>
          </a:prstGeom>
          <a:noFill/>
          <a:ln w="190500">
            <a:solidFill>
              <a:srgbClr val="136C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Rectangle: Rounded Corners 6">
            <a:extLst>
              <a:ext uri="{FF2B5EF4-FFF2-40B4-BE49-F238E27FC236}">
                <a16:creationId xmlns:a16="http://schemas.microsoft.com/office/drawing/2014/main" id="{C9DEBC90-31CF-1F88-DB5E-43CFBF8292BC}"/>
              </a:ext>
              <a:ext uri="{C183D7F6-B498-43B3-948B-1728B52AA6E4}">
                <adec:decorative xmlns:adec="http://schemas.microsoft.com/office/drawing/2017/decorative" val="1"/>
              </a:ext>
            </a:extLst>
          </p:cNvPr>
          <p:cNvSpPr>
            <a:spLocks/>
          </p:cNvSpPr>
          <p:nvPr userDrawn="1"/>
        </p:nvSpPr>
        <p:spPr>
          <a:xfrm>
            <a:off x="1" y="1356043"/>
            <a:ext cx="12192000" cy="5501957"/>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a:p>
        </p:txBody>
      </p:sp>
      <p:sp>
        <p:nvSpPr>
          <p:cNvPr id="8" name="Rectangle: Rounded Corners 7">
            <a:extLst>
              <a:ext uri="{FF2B5EF4-FFF2-40B4-BE49-F238E27FC236}">
                <a16:creationId xmlns:a16="http://schemas.microsoft.com/office/drawing/2014/main" id="{7FF62EBE-2464-DE23-7321-C65DF73A8BB7}"/>
              </a:ext>
              <a:ext uri="{C183D7F6-B498-43B3-948B-1728B52AA6E4}">
                <adec:decorative xmlns:adec="http://schemas.microsoft.com/office/drawing/2017/decorative" val="1"/>
              </a:ext>
            </a:extLst>
          </p:cNvPr>
          <p:cNvSpPr>
            <a:spLocks/>
          </p:cNvSpPr>
          <p:nvPr userDrawn="1"/>
        </p:nvSpPr>
        <p:spPr>
          <a:xfrm>
            <a:off x="232622" y="1527043"/>
            <a:ext cx="11726756" cy="5159957"/>
          </a:xfrm>
          <a:prstGeom prst="roundRect">
            <a:avLst>
              <a:gd name="adj" fmla="val 395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ectangle 8">
            <a:extLst>
              <a:ext uri="{FF2B5EF4-FFF2-40B4-BE49-F238E27FC236}">
                <a16:creationId xmlns:a16="http://schemas.microsoft.com/office/drawing/2014/main" id="{A5DAE747-9C91-E811-1664-A182D214D6BE}"/>
              </a:ext>
              <a:ext uri="{C183D7F6-B498-43B3-948B-1728B52AA6E4}">
                <adec:decorative xmlns:adec="http://schemas.microsoft.com/office/drawing/2017/decorative" val="1"/>
              </a:ext>
            </a:extLst>
          </p:cNvPr>
          <p:cNvSpPr>
            <a:spLocks/>
          </p:cNvSpPr>
          <p:nvPr userDrawn="1"/>
        </p:nvSpPr>
        <p:spPr>
          <a:xfrm>
            <a:off x="-140912" y="-1853293"/>
            <a:ext cx="12332912" cy="1853293"/>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10" name="Rectangle 9">
            <a:extLst>
              <a:ext uri="{FF2B5EF4-FFF2-40B4-BE49-F238E27FC236}">
                <a16:creationId xmlns:a16="http://schemas.microsoft.com/office/drawing/2014/main" id="{E9FD4B39-67C3-F21F-71E2-01CE3E74FB63}"/>
              </a:ext>
              <a:ext uri="{C183D7F6-B498-43B3-948B-1728B52AA6E4}">
                <adec:decorative xmlns:adec="http://schemas.microsoft.com/office/drawing/2017/decorative" val="1"/>
              </a:ext>
            </a:extLst>
          </p:cNvPr>
          <p:cNvSpPr>
            <a:spLocks/>
          </p:cNvSpPr>
          <p:nvPr userDrawn="1"/>
        </p:nvSpPr>
        <p:spPr>
          <a:xfrm rot="5400000">
            <a:off x="7606331" y="2406793"/>
            <a:ext cx="9916886" cy="745550"/>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11" name="Title 3">
            <a:extLst>
              <a:ext uri="{FF2B5EF4-FFF2-40B4-BE49-F238E27FC236}">
                <a16:creationId xmlns:a16="http://schemas.microsoft.com/office/drawing/2014/main" id="{6389052F-9E41-61FA-EC7E-98B99BD8FFDF}"/>
              </a:ext>
            </a:extLst>
          </p:cNvPr>
          <p:cNvSpPr>
            <a:spLocks noGrp="1"/>
          </p:cNvSpPr>
          <p:nvPr>
            <p:ph type="title" hasCustomPrompt="1"/>
          </p:nvPr>
        </p:nvSpPr>
        <p:spPr>
          <a:xfrm>
            <a:off x="360000" y="407914"/>
            <a:ext cx="6658020" cy="545601"/>
          </a:xfrm>
        </p:spPr>
        <p:txBody>
          <a:bodyPr/>
          <a:lstStyle>
            <a:lvl1pPr>
              <a:defRPr>
                <a:solidFill>
                  <a:schemeClr val="bg1"/>
                </a:solidFill>
              </a:defRPr>
            </a:lvl1pPr>
          </a:lstStyle>
          <a:p>
            <a:r>
              <a:rPr lang="en-US"/>
              <a:t>Meet the [KLA] team</a:t>
            </a:r>
            <a:endParaRPr lang="en-AU"/>
          </a:p>
        </p:txBody>
      </p:sp>
    </p:spTree>
    <p:extLst>
      <p:ext uri="{BB962C8B-B14F-4D97-AF65-F5344CB8AC3E}">
        <p14:creationId xmlns:p14="http://schemas.microsoft.com/office/powerpoint/2010/main" val="3253587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am slide 2">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
        <p:nvSpPr>
          <p:cNvPr id="2" name="Rectangle 1">
            <a:extLst>
              <a:ext uri="{FF2B5EF4-FFF2-40B4-BE49-F238E27FC236}">
                <a16:creationId xmlns:a16="http://schemas.microsoft.com/office/drawing/2014/main" id="{236FCCDD-FD1C-C6A0-716F-205A6DA05877}"/>
              </a:ext>
            </a:extLst>
          </p:cNvPr>
          <p:cNvSpPr>
            <a:spLocks/>
          </p:cNvSpPr>
          <p:nvPr userDrawn="1"/>
        </p:nvSpPr>
        <p:spPr>
          <a:xfrm>
            <a:off x="0" y="0"/>
            <a:ext cx="3376827" cy="6858000"/>
          </a:xfrm>
          <a:prstGeom prst="rect">
            <a:avLst/>
          </a:prstGeom>
          <a:solidFill>
            <a:srgbClr val="00266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grpSp>
        <p:nvGrpSpPr>
          <p:cNvPr id="3" name="Group 2">
            <a:extLst>
              <a:ext uri="{FF2B5EF4-FFF2-40B4-BE49-F238E27FC236}">
                <a16:creationId xmlns:a16="http://schemas.microsoft.com/office/drawing/2014/main" id="{E5018918-0483-2699-478B-2ECC7C26DB56}"/>
              </a:ext>
            </a:extLst>
          </p:cNvPr>
          <p:cNvGrpSpPr>
            <a:grpSpLocks/>
          </p:cNvGrpSpPr>
          <p:nvPr userDrawn="1"/>
        </p:nvGrpSpPr>
        <p:grpSpPr>
          <a:xfrm flipH="1">
            <a:off x="-904718" y="2431903"/>
            <a:ext cx="4435322" cy="4833715"/>
            <a:chOff x="-439573" y="2545073"/>
            <a:chExt cx="4435322" cy="4833715"/>
          </a:xfrm>
        </p:grpSpPr>
        <p:sp>
          <p:nvSpPr>
            <p:cNvPr id="5" name="Oval 4">
              <a:extLst>
                <a:ext uri="{FF2B5EF4-FFF2-40B4-BE49-F238E27FC236}">
                  <a16:creationId xmlns:a16="http://schemas.microsoft.com/office/drawing/2014/main" id="{E8C5E266-0174-0A70-3FC4-FD70711A55C1}"/>
                </a:ext>
              </a:extLst>
            </p:cNvPr>
            <p:cNvSpPr>
              <a:spLocks/>
            </p:cNvSpPr>
            <p:nvPr/>
          </p:nvSpPr>
          <p:spPr>
            <a:xfrm>
              <a:off x="756247" y="5728543"/>
              <a:ext cx="1646006" cy="1650245"/>
            </a:xfrm>
            <a:prstGeom prst="ellipse">
              <a:avLst/>
            </a:prstGeom>
            <a:solidFill>
              <a:srgbClr val="FFE6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Oval 5">
              <a:extLst>
                <a:ext uri="{FF2B5EF4-FFF2-40B4-BE49-F238E27FC236}">
                  <a16:creationId xmlns:a16="http://schemas.microsoft.com/office/drawing/2014/main" id="{2CAF77CB-B8B2-FA4B-D6AD-9E04E492AED2}"/>
                </a:ext>
              </a:extLst>
            </p:cNvPr>
            <p:cNvSpPr>
              <a:spLocks/>
            </p:cNvSpPr>
            <p:nvPr/>
          </p:nvSpPr>
          <p:spPr>
            <a:xfrm>
              <a:off x="1243798" y="2545073"/>
              <a:ext cx="2751951" cy="2759039"/>
            </a:xfrm>
            <a:prstGeom prst="ellipse">
              <a:avLst/>
            </a:prstGeom>
            <a:solidFill>
              <a:srgbClr val="C9ED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Oval 6">
              <a:extLst>
                <a:ext uri="{FF2B5EF4-FFF2-40B4-BE49-F238E27FC236}">
                  <a16:creationId xmlns:a16="http://schemas.microsoft.com/office/drawing/2014/main" id="{5B557B4D-19A0-A52F-BA0D-AD8A3ED18C60}"/>
                </a:ext>
              </a:extLst>
            </p:cNvPr>
            <p:cNvSpPr>
              <a:spLocks/>
            </p:cNvSpPr>
            <p:nvPr/>
          </p:nvSpPr>
          <p:spPr>
            <a:xfrm>
              <a:off x="-439573" y="3734026"/>
              <a:ext cx="2552016" cy="2552016"/>
            </a:xfrm>
            <a:prstGeom prst="ellipse">
              <a:avLst/>
            </a:prstGeom>
            <a:noFill/>
            <a:ln w="190500">
              <a:solidFill>
                <a:srgbClr val="136C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8" name="Rectangle 7">
            <a:extLst>
              <a:ext uri="{FF2B5EF4-FFF2-40B4-BE49-F238E27FC236}">
                <a16:creationId xmlns:a16="http://schemas.microsoft.com/office/drawing/2014/main" id="{ECDEE502-25E2-E471-DCF0-E20F702CDAD3}"/>
              </a:ext>
            </a:extLst>
          </p:cNvPr>
          <p:cNvSpPr>
            <a:spLocks/>
          </p:cNvSpPr>
          <p:nvPr userDrawn="1"/>
        </p:nvSpPr>
        <p:spPr>
          <a:xfrm>
            <a:off x="2994991" y="0"/>
            <a:ext cx="9197009" cy="68580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a:p>
        </p:txBody>
      </p:sp>
      <p:sp>
        <p:nvSpPr>
          <p:cNvPr id="9" name="Rectangle 8">
            <a:extLst>
              <a:ext uri="{FF2B5EF4-FFF2-40B4-BE49-F238E27FC236}">
                <a16:creationId xmlns:a16="http://schemas.microsoft.com/office/drawing/2014/main" id="{DC8E7762-479D-5D38-E3AA-B007883D48B1}"/>
              </a:ext>
            </a:extLst>
          </p:cNvPr>
          <p:cNvSpPr>
            <a:spLocks/>
          </p:cNvSpPr>
          <p:nvPr userDrawn="1"/>
        </p:nvSpPr>
        <p:spPr>
          <a:xfrm rot="5400000">
            <a:off x="-5110380" y="1900026"/>
            <a:ext cx="7193285" cy="3027470"/>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10" name="Rectangle 9">
            <a:extLst>
              <a:ext uri="{FF2B5EF4-FFF2-40B4-BE49-F238E27FC236}">
                <a16:creationId xmlns:a16="http://schemas.microsoft.com/office/drawing/2014/main" id="{607BA05C-9702-92F7-7EE4-5E7F6E0804D4}"/>
              </a:ext>
            </a:extLst>
          </p:cNvPr>
          <p:cNvSpPr>
            <a:spLocks/>
          </p:cNvSpPr>
          <p:nvPr userDrawn="1"/>
        </p:nvSpPr>
        <p:spPr>
          <a:xfrm>
            <a:off x="-140912" y="6858000"/>
            <a:ext cx="12332912" cy="662069"/>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12" name="Title 3">
            <a:extLst>
              <a:ext uri="{FF2B5EF4-FFF2-40B4-BE49-F238E27FC236}">
                <a16:creationId xmlns:a16="http://schemas.microsoft.com/office/drawing/2014/main" id="{9CB69818-EA4E-73F6-A3E9-E96A11112B65}"/>
              </a:ext>
            </a:extLst>
          </p:cNvPr>
          <p:cNvSpPr>
            <a:spLocks noGrp="1"/>
          </p:cNvSpPr>
          <p:nvPr>
            <p:ph type="title" hasCustomPrompt="1"/>
          </p:nvPr>
        </p:nvSpPr>
        <p:spPr>
          <a:xfrm>
            <a:off x="273975" y="312181"/>
            <a:ext cx="2430780" cy="1769538"/>
          </a:xfrm>
        </p:spPr>
        <p:txBody>
          <a:bodyPr/>
          <a:lstStyle>
            <a:lvl1pPr>
              <a:lnSpc>
                <a:spcPct val="110000"/>
              </a:lnSpc>
              <a:defRPr>
                <a:solidFill>
                  <a:schemeClr val="bg1"/>
                </a:solidFill>
              </a:defRPr>
            </a:lvl1pPr>
          </a:lstStyle>
          <a:p>
            <a:r>
              <a:rPr lang="en-US"/>
              <a:t>[KLA] Curriculum team</a:t>
            </a:r>
            <a:endParaRPr lang="en-AU"/>
          </a:p>
        </p:txBody>
      </p:sp>
    </p:spTree>
    <p:extLst>
      <p:ext uri="{BB962C8B-B14F-4D97-AF65-F5344CB8AC3E}">
        <p14:creationId xmlns:p14="http://schemas.microsoft.com/office/powerpoint/2010/main" val="3485341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am slide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25558F-1CCD-6414-E6FE-A684D24944F5}"/>
              </a:ext>
            </a:extLst>
          </p:cNvPr>
          <p:cNvSpPr>
            <a:spLocks/>
          </p:cNvSpPr>
          <p:nvPr userDrawn="1"/>
        </p:nvSpPr>
        <p:spPr>
          <a:xfrm>
            <a:off x="0" y="0"/>
            <a:ext cx="3376827" cy="68580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13" name="Oval 12">
            <a:extLst>
              <a:ext uri="{FF2B5EF4-FFF2-40B4-BE49-F238E27FC236}">
                <a16:creationId xmlns:a16="http://schemas.microsoft.com/office/drawing/2014/main" id="{437F98C1-7925-B4E1-8A9A-8C1EE050337D}"/>
              </a:ext>
            </a:extLst>
          </p:cNvPr>
          <p:cNvSpPr>
            <a:spLocks/>
          </p:cNvSpPr>
          <p:nvPr userDrawn="1"/>
        </p:nvSpPr>
        <p:spPr>
          <a:xfrm>
            <a:off x="756247" y="5536026"/>
            <a:ext cx="1646006" cy="1650245"/>
          </a:xfrm>
          <a:prstGeom prst="ellipse">
            <a:avLst/>
          </a:prstGeom>
          <a:solidFill>
            <a:srgbClr val="8BE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 name="Oval 13">
            <a:extLst>
              <a:ext uri="{FF2B5EF4-FFF2-40B4-BE49-F238E27FC236}">
                <a16:creationId xmlns:a16="http://schemas.microsoft.com/office/drawing/2014/main" id="{020BAB49-7DE1-F84C-E4E1-34BC639F9FD2}"/>
              </a:ext>
            </a:extLst>
          </p:cNvPr>
          <p:cNvSpPr>
            <a:spLocks/>
          </p:cNvSpPr>
          <p:nvPr userDrawn="1"/>
        </p:nvSpPr>
        <p:spPr>
          <a:xfrm>
            <a:off x="1243798" y="2352556"/>
            <a:ext cx="2751951" cy="2759039"/>
          </a:xfrm>
          <a:prstGeom prst="ellipse">
            <a:avLst/>
          </a:prstGeom>
          <a:solidFill>
            <a:srgbClr val="136C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5" name="Picture 14" descr="A picture containing diagram&#10;&#10;Description automatically generated">
            <a:extLst>
              <a:ext uri="{FF2B5EF4-FFF2-40B4-BE49-F238E27FC236}">
                <a16:creationId xmlns:a16="http://schemas.microsoft.com/office/drawing/2014/main" id="{71120AC0-2B0D-ACEC-657C-3799D278237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627909" y="3220557"/>
            <a:ext cx="4244315" cy="2991557"/>
          </a:xfrm>
          <a:prstGeom prst="rect">
            <a:avLst/>
          </a:prstGeom>
        </p:spPr>
      </p:pic>
      <p:sp>
        <p:nvSpPr>
          <p:cNvPr id="16" name="Rectangle 15">
            <a:extLst>
              <a:ext uri="{FF2B5EF4-FFF2-40B4-BE49-F238E27FC236}">
                <a16:creationId xmlns:a16="http://schemas.microsoft.com/office/drawing/2014/main" id="{DF7763D2-FA9B-CF59-8DB9-74409112DDCD}"/>
              </a:ext>
            </a:extLst>
          </p:cNvPr>
          <p:cNvSpPr>
            <a:spLocks/>
          </p:cNvSpPr>
          <p:nvPr userDrawn="1"/>
        </p:nvSpPr>
        <p:spPr>
          <a:xfrm>
            <a:off x="-140912" y="6854942"/>
            <a:ext cx="12332912" cy="331329"/>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
        <p:nvSpPr>
          <p:cNvPr id="12" name="Title 3">
            <a:extLst>
              <a:ext uri="{FF2B5EF4-FFF2-40B4-BE49-F238E27FC236}">
                <a16:creationId xmlns:a16="http://schemas.microsoft.com/office/drawing/2014/main" id="{9CB69818-EA4E-73F6-A3E9-E96A11112B65}"/>
              </a:ext>
            </a:extLst>
          </p:cNvPr>
          <p:cNvSpPr>
            <a:spLocks noGrp="1"/>
          </p:cNvSpPr>
          <p:nvPr>
            <p:ph type="title" hasCustomPrompt="1"/>
          </p:nvPr>
        </p:nvSpPr>
        <p:spPr>
          <a:xfrm>
            <a:off x="273975" y="312181"/>
            <a:ext cx="2430780" cy="1769538"/>
          </a:xfrm>
        </p:spPr>
        <p:txBody>
          <a:bodyPr/>
          <a:lstStyle>
            <a:lvl1pPr>
              <a:lnSpc>
                <a:spcPct val="110000"/>
              </a:lnSpc>
              <a:defRPr>
                <a:solidFill>
                  <a:schemeClr val="accent1"/>
                </a:solidFill>
              </a:defRPr>
            </a:lvl1pPr>
          </a:lstStyle>
          <a:p>
            <a:r>
              <a:rPr lang="en-US"/>
              <a:t>[KLA] Curriculum team</a:t>
            </a:r>
            <a:endParaRPr lang="en-AU"/>
          </a:p>
        </p:txBody>
      </p:sp>
      <p:sp>
        <p:nvSpPr>
          <p:cNvPr id="17" name="Rectangle 16">
            <a:extLst>
              <a:ext uri="{FF2B5EF4-FFF2-40B4-BE49-F238E27FC236}">
                <a16:creationId xmlns:a16="http://schemas.microsoft.com/office/drawing/2014/main" id="{2F01921D-07D0-1A4B-903A-8BBD2F059D2D}"/>
              </a:ext>
            </a:extLst>
          </p:cNvPr>
          <p:cNvSpPr>
            <a:spLocks/>
          </p:cNvSpPr>
          <p:nvPr userDrawn="1"/>
        </p:nvSpPr>
        <p:spPr>
          <a:xfrm>
            <a:off x="2994991" y="0"/>
            <a:ext cx="9197009" cy="68580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AU" sz="2000" err="1"/>
          </a:p>
        </p:txBody>
      </p:sp>
    </p:spTree>
    <p:extLst>
      <p:ext uri="{BB962C8B-B14F-4D97-AF65-F5344CB8AC3E}">
        <p14:creationId xmlns:p14="http://schemas.microsoft.com/office/powerpoint/2010/main" val="3449623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hasCustomPrompt="1"/>
          </p:nvPr>
        </p:nvSpPr>
        <p:spPr>
          <a:xfrm>
            <a:off x="360000" y="1620000"/>
            <a:ext cx="11484000" cy="4536000"/>
          </a:xfrm>
        </p:spPr>
        <p:txBody>
          <a:bodyPr/>
          <a:lstStyle>
            <a:lvl1pPr>
              <a:lnSpc>
                <a:spcPct val="150000"/>
              </a:lnSpc>
              <a:defRPr sz="1800">
                <a:latin typeface="+mn-lt"/>
              </a:defRPr>
            </a:lvl1pPr>
            <a:lvl2pPr>
              <a:lnSpc>
                <a:spcPct val="150000"/>
              </a:lnSpc>
              <a:defRPr sz="1800"/>
            </a:lvl2pPr>
            <a:lvl3pPr>
              <a:lnSpc>
                <a:spcPct val="150000"/>
              </a:lnSpc>
              <a:defRPr/>
            </a:lvl3pPr>
            <a:lvl4pPr>
              <a:lnSpc>
                <a:spcPct val="150000"/>
              </a:lnSpc>
              <a:defRPr sz="1800"/>
            </a:lvl4pPr>
            <a:lvl5pPr>
              <a:lnSpc>
                <a:spcPct val="150000"/>
              </a:lnSpc>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852863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ent with imag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hasCustomPrompt="1"/>
          </p:nvPr>
        </p:nvSpPr>
        <p:spPr>
          <a:xfrm>
            <a:off x="360000" y="1620000"/>
            <a:ext cx="5558791" cy="4536000"/>
          </a:xfrm>
        </p:spPr>
        <p:txBody>
          <a:bodyPr/>
          <a:lstStyle>
            <a:lvl1pPr>
              <a:lnSpc>
                <a:spcPct val="150000"/>
              </a:lnSpc>
              <a:defRPr sz="1800">
                <a:latin typeface="+mn-lt"/>
              </a:defRPr>
            </a:lvl1pPr>
            <a:lvl2pPr>
              <a:lnSpc>
                <a:spcPct val="150000"/>
              </a:lnSpc>
              <a:defRPr sz="1800"/>
            </a:lvl2pPr>
            <a:lvl3pPr>
              <a:lnSpc>
                <a:spcPct val="150000"/>
              </a:lnSpc>
              <a:defRPr/>
            </a:lvl3pPr>
            <a:lvl4pPr>
              <a:lnSpc>
                <a:spcPct val="150000"/>
              </a:lnSpc>
              <a:defRPr sz="1800"/>
            </a:lvl4pPr>
            <a:lvl5pPr>
              <a:lnSpc>
                <a:spcPct val="150000"/>
              </a:lnSpc>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Picture Placeholder 4">
            <a:extLst>
              <a:ext uri="{FF2B5EF4-FFF2-40B4-BE49-F238E27FC236}">
                <a16:creationId xmlns:a16="http://schemas.microsoft.com/office/drawing/2014/main" id="{554A4670-F076-65AA-0E0F-9800FA7A267B}"/>
              </a:ext>
            </a:extLst>
          </p:cNvPr>
          <p:cNvSpPr>
            <a:spLocks noGrp="1"/>
          </p:cNvSpPr>
          <p:nvPr>
            <p:ph type="pic" sz="quarter" idx="19"/>
          </p:nvPr>
        </p:nvSpPr>
        <p:spPr>
          <a:xfrm>
            <a:off x="6167438" y="1620000"/>
            <a:ext cx="5676900" cy="4535997"/>
          </a:xfrm>
        </p:spPr>
        <p:txBody>
          <a:bodyPr/>
          <a:lstStyle/>
          <a:p>
            <a:r>
              <a:rPr lang="en-GB"/>
              <a:t>Click icon to add picture</a:t>
            </a:r>
            <a:endParaRPr lang="en-AU"/>
          </a:p>
        </p:txBody>
      </p:sp>
    </p:spTree>
    <p:extLst>
      <p:ext uri="{BB962C8B-B14F-4D97-AF65-F5344CB8AC3E}">
        <p14:creationId xmlns:p14="http://schemas.microsoft.com/office/powerpoint/2010/main" val="281726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with docum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Content Placeholder 2">
            <a:extLst>
              <a:ext uri="{FF2B5EF4-FFF2-40B4-BE49-F238E27FC236}">
                <a16:creationId xmlns:a16="http://schemas.microsoft.com/office/drawing/2014/main" id="{7264D12D-DAEB-B762-87C4-84AC691386B5}"/>
              </a:ext>
            </a:extLst>
          </p:cNvPr>
          <p:cNvSpPr>
            <a:spLocks noGrp="1"/>
          </p:cNvSpPr>
          <p:nvPr>
            <p:ph sz="half" idx="1" hasCustomPrompt="1"/>
          </p:nvPr>
        </p:nvSpPr>
        <p:spPr>
          <a:xfrm>
            <a:off x="360000" y="1584000"/>
            <a:ext cx="7189116" cy="4499998"/>
          </a:xfrm>
        </p:spPr>
        <p:txBody>
          <a:bodyPr/>
          <a:lstStyle>
            <a:lvl1pPr>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grpSp>
        <p:nvGrpSpPr>
          <p:cNvPr id="9" name="Group 8">
            <a:extLst>
              <a:ext uri="{FF2B5EF4-FFF2-40B4-BE49-F238E27FC236}">
                <a16:creationId xmlns:a16="http://schemas.microsoft.com/office/drawing/2014/main" id="{CCAAAAF6-B176-935C-A538-693CDE78E927}"/>
              </a:ext>
              <a:ext uri="{C183D7F6-B498-43B3-948B-1728B52AA6E4}">
                <adec:decorative xmlns:adec="http://schemas.microsoft.com/office/drawing/2017/decorative" val="1"/>
              </a:ext>
            </a:extLst>
          </p:cNvPr>
          <p:cNvGrpSpPr/>
          <p:nvPr userDrawn="1"/>
        </p:nvGrpSpPr>
        <p:grpSpPr>
          <a:xfrm>
            <a:off x="8464309" y="1951402"/>
            <a:ext cx="2752016" cy="3643219"/>
            <a:chOff x="735266" y="1125657"/>
            <a:chExt cx="3588486" cy="4493181"/>
          </a:xfrm>
        </p:grpSpPr>
        <p:pic>
          <p:nvPicPr>
            <p:cNvPr id="11" name="Picture 10">
              <a:extLst>
                <a:ext uri="{FF2B5EF4-FFF2-40B4-BE49-F238E27FC236}">
                  <a16:creationId xmlns:a16="http://schemas.microsoft.com/office/drawing/2014/main" id="{39EDA23A-0C57-EE9B-FA55-6F06A3A9B7B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rot="693977" flipH="1">
              <a:off x="1490357" y="1390460"/>
              <a:ext cx="2833395" cy="3788842"/>
            </a:xfrm>
            <a:prstGeom prst="rect">
              <a:avLst/>
            </a:prstGeom>
            <a:ln w="76200">
              <a:solidFill>
                <a:schemeClr val="bg1"/>
              </a:solidFill>
            </a:ln>
            <a:effectLst>
              <a:outerShdw blurRad="292100" dist="139700" dir="2700000" algn="tl" rotWithShape="0">
                <a:schemeClr val="tx1">
                  <a:alpha val="31000"/>
                </a:schemeClr>
              </a:outerShdw>
            </a:effectLst>
          </p:spPr>
        </p:pic>
        <p:pic>
          <p:nvPicPr>
            <p:cNvPr id="12" name="Picture 11">
              <a:extLst>
                <a:ext uri="{FF2B5EF4-FFF2-40B4-BE49-F238E27FC236}">
                  <a16:creationId xmlns:a16="http://schemas.microsoft.com/office/drawing/2014/main" id="{76254A0B-F936-05B8-17DB-D95588C43D2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rot="159253">
              <a:off x="1418457" y="1225105"/>
              <a:ext cx="2840013" cy="3797692"/>
            </a:xfrm>
            <a:prstGeom prst="rect">
              <a:avLst/>
            </a:prstGeom>
            <a:ln w="76200">
              <a:solidFill>
                <a:schemeClr val="bg1"/>
              </a:solidFill>
            </a:ln>
            <a:effectLst>
              <a:outerShdw blurRad="292100" dist="139700" dir="2700000" algn="tl" rotWithShape="0">
                <a:schemeClr val="tx1">
                  <a:alpha val="31000"/>
                </a:schemeClr>
              </a:outerShdw>
            </a:effectLst>
          </p:spPr>
        </p:pic>
        <p:pic>
          <p:nvPicPr>
            <p:cNvPr id="13" name="Picture 12">
              <a:extLst>
                <a:ext uri="{FF2B5EF4-FFF2-40B4-BE49-F238E27FC236}">
                  <a16:creationId xmlns:a16="http://schemas.microsoft.com/office/drawing/2014/main" id="{1C524B62-EC36-35CE-09C5-37B1BA31195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rot="21215311">
              <a:off x="735266" y="1125657"/>
              <a:ext cx="3360117" cy="4493181"/>
            </a:xfrm>
            <a:prstGeom prst="rect">
              <a:avLst/>
            </a:prstGeom>
            <a:ln w="76200">
              <a:solidFill>
                <a:schemeClr val="bg1"/>
              </a:solidFill>
            </a:ln>
            <a:effectLst>
              <a:outerShdw blurRad="292100" dist="139700" dir="2700000" algn="tl" rotWithShape="0">
                <a:schemeClr val="tx1">
                  <a:alpha val="31000"/>
                </a:schemeClr>
              </a:outerShdw>
            </a:effectLst>
          </p:spPr>
        </p:pic>
      </p:grpSp>
      <p:sp>
        <p:nvSpPr>
          <p:cNvPr id="6" name="Picture Placeholder 4">
            <a:extLst>
              <a:ext uri="{FF2B5EF4-FFF2-40B4-BE49-F238E27FC236}">
                <a16:creationId xmlns:a16="http://schemas.microsoft.com/office/drawing/2014/main" id="{F7C04AAD-E337-4CAB-A273-C8C3B3CA6921}"/>
              </a:ext>
            </a:extLst>
          </p:cNvPr>
          <p:cNvSpPr>
            <a:spLocks noGrp="1"/>
          </p:cNvSpPr>
          <p:nvPr>
            <p:ph type="pic" sz="quarter" idx="19" hasCustomPrompt="1"/>
          </p:nvPr>
        </p:nvSpPr>
        <p:spPr>
          <a:xfrm rot="21198164">
            <a:off x="8497994" y="1966625"/>
            <a:ext cx="2548889" cy="3635736"/>
          </a:xfrm>
        </p:spPr>
        <p:txBody>
          <a:bodyPr/>
          <a:lstStyle>
            <a:lvl1pPr>
              <a:defRPr/>
            </a:lvl1pPr>
          </a:lstStyle>
          <a:p>
            <a:r>
              <a:rPr lang="en-AU"/>
              <a:t>Document image</a:t>
            </a:r>
          </a:p>
        </p:txBody>
      </p:sp>
    </p:spTree>
    <p:extLst>
      <p:ext uri="{BB962C8B-B14F-4D97-AF65-F5344CB8AC3E}">
        <p14:creationId xmlns:p14="http://schemas.microsoft.com/office/powerpoint/2010/main" val="143319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ent with callou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Content Placeholder 2">
            <a:extLst>
              <a:ext uri="{FF2B5EF4-FFF2-40B4-BE49-F238E27FC236}">
                <a16:creationId xmlns:a16="http://schemas.microsoft.com/office/drawing/2014/main" id="{7264D12D-DAEB-B762-87C4-84AC691386B5}"/>
              </a:ext>
            </a:extLst>
          </p:cNvPr>
          <p:cNvSpPr>
            <a:spLocks noGrp="1"/>
          </p:cNvSpPr>
          <p:nvPr>
            <p:ph sz="half" idx="1" hasCustomPrompt="1"/>
          </p:nvPr>
        </p:nvSpPr>
        <p:spPr>
          <a:xfrm>
            <a:off x="360000" y="1584000"/>
            <a:ext cx="5616000" cy="4499998"/>
          </a:xfrm>
        </p:spPr>
        <p:txBody>
          <a:bodyPr/>
          <a:lstStyle>
            <a:lvl1pPr>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3" name="Rectangle: Rounded Corners 2">
            <a:extLst>
              <a:ext uri="{FF2B5EF4-FFF2-40B4-BE49-F238E27FC236}">
                <a16:creationId xmlns:a16="http://schemas.microsoft.com/office/drawing/2014/main" id="{E9F8B789-3BDD-E51F-0464-C5095105CA0B}"/>
              </a:ext>
            </a:extLst>
          </p:cNvPr>
          <p:cNvSpPr/>
          <p:nvPr userDrawn="1"/>
        </p:nvSpPr>
        <p:spPr>
          <a:xfrm>
            <a:off x="6379535" y="1583989"/>
            <a:ext cx="5452465" cy="4499997"/>
          </a:xfrm>
          <a:prstGeom prst="roundRect">
            <a:avLst>
              <a:gd name="adj" fmla="val 8003"/>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accent4"/>
              </a:solidFill>
            </a:endParaRPr>
          </a:p>
        </p:txBody>
      </p:sp>
      <p:sp>
        <p:nvSpPr>
          <p:cNvPr id="6" name="Content Placeholder 2">
            <a:extLst>
              <a:ext uri="{FF2B5EF4-FFF2-40B4-BE49-F238E27FC236}">
                <a16:creationId xmlns:a16="http://schemas.microsoft.com/office/drawing/2014/main" id="{6B06FBC2-B6FD-CD3D-EFEE-C13756B43430}"/>
              </a:ext>
            </a:extLst>
          </p:cNvPr>
          <p:cNvSpPr>
            <a:spLocks noGrp="1"/>
          </p:cNvSpPr>
          <p:nvPr>
            <p:ph sz="half" idx="19" hasCustomPrompt="1"/>
          </p:nvPr>
        </p:nvSpPr>
        <p:spPr>
          <a:xfrm>
            <a:off x="6675237" y="1886738"/>
            <a:ext cx="4850456" cy="3869020"/>
          </a:xfrm>
        </p:spPr>
        <p:txBody>
          <a:bodyPr/>
          <a:lstStyle>
            <a:lvl1pPr algn="l">
              <a:defRPr sz="1800"/>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9595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F8871C-2E9B-5DF5-2D4F-5A0C06C39A4C}"/>
              </a:ext>
              <a:ext uri="{C183D7F6-B498-43B3-948B-1728B52AA6E4}">
                <adec:decorative xmlns:adec="http://schemas.microsoft.com/office/drawing/2017/decorative" val="1"/>
              </a:ext>
            </a:extLst>
          </p:cNvPr>
          <p:cNvSpPr txBox="1"/>
          <p:nvPr userDrawn="1"/>
        </p:nvSpPr>
        <p:spPr>
          <a:xfrm>
            <a:off x="3269454" y="-263449"/>
            <a:ext cx="1963103" cy="2827973"/>
          </a:xfrm>
          <a:prstGeom prst="rect">
            <a:avLst/>
          </a:prstGeom>
          <a:noFill/>
        </p:spPr>
        <p:txBody>
          <a:bodyPr wrap="square" lIns="0" tIns="0" rIns="0" bIns="0" rtlCol="0">
            <a:noAutofit/>
          </a:bodyPr>
          <a:lstStyle/>
          <a:p>
            <a:pPr algn="l"/>
            <a:r>
              <a:rPr lang="en-AU" sz="35000">
                <a:solidFill>
                  <a:srgbClr val="CDD3D6"/>
                </a:solidFill>
              </a:rPr>
              <a:t>“</a:t>
            </a:r>
          </a:p>
        </p:txBody>
      </p:sp>
      <p:cxnSp>
        <p:nvCxnSpPr>
          <p:cNvPr id="7" name="Straight Connector 6">
            <a:extLst>
              <a:ext uri="{FF2B5EF4-FFF2-40B4-BE49-F238E27FC236}">
                <a16:creationId xmlns:a16="http://schemas.microsoft.com/office/drawing/2014/main" id="{F9E1E980-8C11-D173-009D-B6A5EFB0E9C9}"/>
              </a:ext>
              <a:ext uri="{C183D7F6-B498-43B3-948B-1728B52AA6E4}">
                <adec:decorative xmlns:adec="http://schemas.microsoft.com/office/drawing/2017/decorative" val="1"/>
              </a:ext>
            </a:extLst>
          </p:cNvPr>
          <p:cNvCxnSpPr/>
          <p:nvPr userDrawn="1"/>
        </p:nvCxnSpPr>
        <p:spPr>
          <a:xfrm>
            <a:off x="3086574" y="359998"/>
            <a:ext cx="0" cy="5976002"/>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Text Placeholder 14">
            <a:extLst>
              <a:ext uri="{FF2B5EF4-FFF2-40B4-BE49-F238E27FC236}">
                <a16:creationId xmlns:a16="http://schemas.microsoft.com/office/drawing/2014/main" id="{5F96F3EB-62B5-B30A-9550-210C8AC3F128}"/>
              </a:ext>
            </a:extLst>
          </p:cNvPr>
          <p:cNvSpPr>
            <a:spLocks noGrp="1"/>
          </p:cNvSpPr>
          <p:nvPr>
            <p:ph type="body" sz="quarter" idx="14" hasCustomPrompt="1"/>
          </p:nvPr>
        </p:nvSpPr>
        <p:spPr>
          <a:xfrm>
            <a:off x="3511550" y="2036762"/>
            <a:ext cx="8108950" cy="3458057"/>
          </a:xfr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lang="en-US" sz="2400" b="0" kern="1200" dirty="0" smtClean="0">
                <a:solidFill>
                  <a:schemeClr val="accent1"/>
                </a:solidFill>
                <a:latin typeface="+mj-lt"/>
                <a:ea typeface="+mn-ea"/>
                <a:cs typeface="+mn-cs"/>
              </a:defRPr>
            </a:lvl1pPr>
          </a:lstStyle>
          <a:p>
            <a:pPr lvl="0"/>
            <a:r>
              <a:rPr lang="en-US"/>
              <a:t>Quote text</a:t>
            </a:r>
          </a:p>
        </p:txBody>
      </p:sp>
      <p:sp>
        <p:nvSpPr>
          <p:cNvPr id="10" name="Text Placeholder 14">
            <a:extLst>
              <a:ext uri="{FF2B5EF4-FFF2-40B4-BE49-F238E27FC236}">
                <a16:creationId xmlns:a16="http://schemas.microsoft.com/office/drawing/2014/main" id="{F1E02FEE-528E-0CDD-0DB4-625A0D610B6A}"/>
              </a:ext>
            </a:extLst>
          </p:cNvPr>
          <p:cNvSpPr>
            <a:spLocks noGrp="1"/>
          </p:cNvSpPr>
          <p:nvPr>
            <p:ph type="body" sz="quarter" idx="15" hasCustomPrompt="1"/>
          </p:nvPr>
        </p:nvSpPr>
        <p:spPr>
          <a:xfrm>
            <a:off x="3526324" y="5494820"/>
            <a:ext cx="8108950" cy="423139"/>
          </a:xfrm>
        </p:spPr>
        <p:txBody>
          <a:bodyPr/>
          <a:lstStyle>
            <a:lvl1pPr marL="0" indent="0" algn="r" defTabSz="914377" rtl="0" eaLnBrk="1" latinLnBrk="0" hangingPunct="1">
              <a:lnSpc>
                <a:spcPct val="150000"/>
              </a:lnSpc>
              <a:spcBef>
                <a:spcPts val="0"/>
              </a:spcBef>
              <a:spcAft>
                <a:spcPts val="1200"/>
              </a:spcAft>
              <a:buFont typeface="Arial" panose="020B0604020202020204" pitchFamily="34" charset="0"/>
              <a:buNone/>
              <a:defRPr lang="en-US" sz="1800" b="0" kern="1200" dirty="0" smtClean="0">
                <a:solidFill>
                  <a:schemeClr val="accent1"/>
                </a:solidFill>
                <a:latin typeface="+mj-lt"/>
                <a:ea typeface="+mn-ea"/>
                <a:cs typeface="+mn-cs"/>
              </a:defRPr>
            </a:lvl1pPr>
          </a:lstStyle>
          <a:p>
            <a:pPr lvl="0"/>
            <a:r>
              <a:rPr lang="en-US"/>
              <a:t>– Author (</a:t>
            </a:r>
            <a:r>
              <a:rPr lang="en-US" err="1"/>
              <a:t>YYYY:page</a:t>
            </a:r>
            <a:r>
              <a:rPr lang="en-US"/>
              <a:t> number)</a:t>
            </a:r>
          </a:p>
        </p:txBody>
      </p:sp>
      <p:sp>
        <p:nvSpPr>
          <p:cNvPr id="11" name="Text Placeholder 14">
            <a:extLst>
              <a:ext uri="{FF2B5EF4-FFF2-40B4-BE49-F238E27FC236}">
                <a16:creationId xmlns:a16="http://schemas.microsoft.com/office/drawing/2014/main" id="{4727BE8E-6A1C-C35B-FE43-E4276FE9240C}"/>
              </a:ext>
            </a:extLst>
          </p:cNvPr>
          <p:cNvSpPr>
            <a:spLocks noGrp="1"/>
          </p:cNvSpPr>
          <p:nvPr>
            <p:ph type="body" sz="quarter" idx="16" hasCustomPrompt="1"/>
          </p:nvPr>
        </p:nvSpPr>
        <p:spPr>
          <a:xfrm>
            <a:off x="3526324" y="5912861"/>
            <a:ext cx="8108950" cy="423139"/>
          </a:xfrm>
        </p:spPr>
        <p:txBody>
          <a:bodyPr/>
          <a:lstStyle>
            <a:lvl1pPr marL="0" indent="0" algn="r" defTabSz="914377" rtl="0" eaLnBrk="1" latinLnBrk="0" hangingPunct="1">
              <a:lnSpc>
                <a:spcPct val="150000"/>
              </a:lnSpc>
              <a:spcBef>
                <a:spcPts val="0"/>
              </a:spcBef>
              <a:spcAft>
                <a:spcPts val="1200"/>
              </a:spcAft>
              <a:buFont typeface="Arial" panose="020B0604020202020204" pitchFamily="34" charset="0"/>
              <a:buNone/>
              <a:defRPr lang="en-US" sz="1200" b="0" kern="1200" dirty="0" smtClean="0">
                <a:solidFill>
                  <a:schemeClr val="tx1"/>
                </a:solidFill>
                <a:latin typeface="+mj-lt"/>
                <a:ea typeface="+mn-ea"/>
                <a:cs typeface="+mn-cs"/>
              </a:defRPr>
            </a:lvl1pPr>
          </a:lstStyle>
          <a:p>
            <a:pPr lvl="0"/>
            <a:r>
              <a:rPr lang="en-US"/>
              <a:t>Name of text</a:t>
            </a:r>
          </a:p>
        </p:txBody>
      </p:sp>
      <p:pic>
        <p:nvPicPr>
          <p:cNvPr id="13" name="Picture 12">
            <a:extLst>
              <a:ext uri="{FF2B5EF4-FFF2-40B4-BE49-F238E27FC236}">
                <a16:creationId xmlns:a16="http://schemas.microsoft.com/office/drawing/2014/main" id="{0527177B-E69E-4192-EE46-019AE8C241BF}"/>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2669954" cy="6858000"/>
          </a:xfrm>
          <a:prstGeom prst="rect">
            <a:avLst/>
          </a:prstGeom>
        </p:spPr>
      </p:pic>
    </p:spTree>
    <p:extLst>
      <p:ext uri="{BB962C8B-B14F-4D97-AF65-F5344CB8AC3E}">
        <p14:creationId xmlns:p14="http://schemas.microsoft.com/office/powerpoint/2010/main" val="2290610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tent highlight blue">
    <p:spTree>
      <p:nvGrpSpPr>
        <p:cNvPr id="1" name=""/>
        <p:cNvGrpSpPr/>
        <p:nvPr/>
      </p:nvGrpSpPr>
      <p:grpSpPr>
        <a:xfrm>
          <a:off x="0" y="0"/>
          <a:ext cx="0" cy="0"/>
          <a:chOff x="0" y="0"/>
          <a:chExt cx="0" cy="0"/>
        </a:xfrm>
      </p:grpSpPr>
      <p:sp>
        <p:nvSpPr>
          <p:cNvPr id="2" name="Title 1"/>
          <p:cNvSpPr>
            <a:spLocks noGrp="1"/>
          </p:cNvSpPr>
          <p:nvPr>
            <p:ph type="title"/>
          </p:nvPr>
        </p:nvSpPr>
        <p:spPr>
          <a:xfrm>
            <a:off x="360000" y="360001"/>
            <a:ext cx="10080000" cy="548704"/>
          </a:xfrm>
        </p:spPr>
        <p:txBody>
          <a:bodyPr/>
          <a:lstStyle>
            <a:lvl1pPr>
              <a:defRPr>
                <a:solidFill>
                  <a:schemeClr val="accent1"/>
                </a:solidFill>
                <a:latin typeface="+mj-lt"/>
              </a:defRPr>
            </a:lvl1pPr>
          </a:lstStyle>
          <a:p>
            <a:r>
              <a:rPr lang="en-GB"/>
              <a:t>Click to edit Master title style</a:t>
            </a:r>
            <a:endParaRPr lang="en-US"/>
          </a:p>
        </p:txBody>
      </p:sp>
      <p:sp>
        <p:nvSpPr>
          <p:cNvPr id="4" name="Rectangle 3">
            <a:extLst>
              <a:ext uri="{FF2B5EF4-FFF2-40B4-BE49-F238E27FC236}">
                <a16:creationId xmlns:a16="http://schemas.microsoft.com/office/drawing/2014/main" id="{1903A8E2-73B2-4BCE-A537-BD98BFA45482}"/>
              </a:ext>
              <a:ext uri="{C183D7F6-B498-43B3-948B-1728B52AA6E4}">
                <adec:decorative xmlns:adec="http://schemas.microsoft.com/office/drawing/2017/decorative" val="1"/>
              </a:ext>
            </a:extLst>
          </p:cNvPr>
          <p:cNvSpPr/>
          <p:nvPr userDrawn="1"/>
        </p:nvSpPr>
        <p:spPr>
          <a:xfrm>
            <a:off x="0" y="1549116"/>
            <a:ext cx="12192000" cy="5308884"/>
          </a:xfrm>
          <a:prstGeom prst="rect">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Slide Number Placeholder 2">
            <a:extLst>
              <a:ext uri="{FF2B5EF4-FFF2-40B4-BE49-F238E27FC236}">
                <a16:creationId xmlns:a16="http://schemas.microsoft.com/office/drawing/2014/main" id="{50577C0E-B1B9-7F5F-3A8D-575B8D4B55BB}"/>
              </a:ext>
            </a:extLst>
          </p:cNvPr>
          <p:cNvSpPr>
            <a:spLocks noGrp="1"/>
          </p:cNvSpPr>
          <p:nvPr>
            <p:ph type="sldNum" sz="quarter" idx="14"/>
          </p:nvPr>
        </p:nvSpPr>
        <p:spPr/>
        <p:txBody>
          <a:bodyPr/>
          <a:lstStyle/>
          <a:p>
            <a:fld id="{10A01DC5-1685-4615-8240-15192985C6A2}" type="slidenum">
              <a:rPr lang="en-AU" smtClean="0"/>
              <a:pPr/>
              <a:t>‹#›</a:t>
            </a:fld>
            <a:endParaRPr lang="en-AU"/>
          </a:p>
        </p:txBody>
      </p:sp>
      <p:sp>
        <p:nvSpPr>
          <p:cNvPr id="9" name="Text Placeholder 10">
            <a:extLst>
              <a:ext uri="{FF2B5EF4-FFF2-40B4-BE49-F238E27FC236}">
                <a16:creationId xmlns:a16="http://schemas.microsoft.com/office/drawing/2014/main" id="{1879F4BE-E182-4B87-821C-1C8EF66674CD}"/>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5" name="Text Placeholder 10">
            <a:extLst>
              <a:ext uri="{FF2B5EF4-FFF2-40B4-BE49-F238E27FC236}">
                <a16:creationId xmlns:a16="http://schemas.microsoft.com/office/drawing/2014/main" id="{14C244D9-DD08-66EB-5CE3-230309CC0031}"/>
              </a:ext>
            </a:extLst>
          </p:cNvPr>
          <p:cNvSpPr>
            <a:spLocks noGrp="1"/>
          </p:cNvSpPr>
          <p:nvPr>
            <p:ph type="body" sz="quarter" idx="19" hasCustomPrompt="1"/>
          </p:nvPr>
        </p:nvSpPr>
        <p:spPr>
          <a:xfrm>
            <a:off x="360000" y="1862942"/>
            <a:ext cx="11484000" cy="4491058"/>
          </a:xfrm>
        </p:spPr>
        <p:txBody>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4122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highlight grey">
    <p:spTree>
      <p:nvGrpSpPr>
        <p:cNvPr id="1" name=""/>
        <p:cNvGrpSpPr/>
        <p:nvPr/>
      </p:nvGrpSpPr>
      <p:grpSpPr>
        <a:xfrm>
          <a:off x="0" y="0"/>
          <a:ext cx="0" cy="0"/>
          <a:chOff x="0" y="0"/>
          <a:chExt cx="0" cy="0"/>
        </a:xfrm>
      </p:grpSpPr>
      <p:sp>
        <p:nvSpPr>
          <p:cNvPr id="2" name="Title 1"/>
          <p:cNvSpPr>
            <a:spLocks noGrp="1"/>
          </p:cNvSpPr>
          <p:nvPr>
            <p:ph type="title"/>
          </p:nvPr>
        </p:nvSpPr>
        <p:spPr>
          <a:xfrm>
            <a:off x="360000" y="360001"/>
            <a:ext cx="10080000" cy="548704"/>
          </a:xfrm>
        </p:spPr>
        <p:txBody>
          <a:bodyPr/>
          <a:lstStyle>
            <a:lvl1pPr>
              <a:defRPr>
                <a:solidFill>
                  <a:schemeClr val="accent1"/>
                </a:solidFill>
                <a:latin typeface="+mj-lt"/>
              </a:defRPr>
            </a:lvl1pPr>
          </a:lstStyle>
          <a:p>
            <a:r>
              <a:rPr lang="en-GB"/>
              <a:t>Click to edit Master title style</a:t>
            </a:r>
            <a:endParaRPr lang="en-US"/>
          </a:p>
        </p:txBody>
      </p:sp>
      <p:sp>
        <p:nvSpPr>
          <p:cNvPr id="4" name="Rectangle 3">
            <a:extLst>
              <a:ext uri="{FF2B5EF4-FFF2-40B4-BE49-F238E27FC236}">
                <a16:creationId xmlns:a16="http://schemas.microsoft.com/office/drawing/2014/main" id="{1903A8E2-73B2-4BCE-A537-BD98BFA45482}"/>
              </a:ext>
              <a:ext uri="{C183D7F6-B498-43B3-948B-1728B52AA6E4}">
                <adec:decorative xmlns:adec="http://schemas.microsoft.com/office/drawing/2017/decorative" val="1"/>
              </a:ext>
            </a:extLst>
          </p:cNvPr>
          <p:cNvSpPr/>
          <p:nvPr userDrawn="1"/>
        </p:nvSpPr>
        <p:spPr>
          <a:xfrm>
            <a:off x="0" y="1549116"/>
            <a:ext cx="12192000" cy="5308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Slide Number Placeholder 2">
            <a:extLst>
              <a:ext uri="{FF2B5EF4-FFF2-40B4-BE49-F238E27FC236}">
                <a16:creationId xmlns:a16="http://schemas.microsoft.com/office/drawing/2014/main" id="{50577C0E-B1B9-7F5F-3A8D-575B8D4B55BB}"/>
              </a:ext>
            </a:extLst>
          </p:cNvPr>
          <p:cNvSpPr>
            <a:spLocks noGrp="1"/>
          </p:cNvSpPr>
          <p:nvPr>
            <p:ph type="sldNum" sz="quarter" idx="14"/>
          </p:nvPr>
        </p:nvSpPr>
        <p:spPr/>
        <p:txBody>
          <a:bodyPr/>
          <a:lstStyle/>
          <a:p>
            <a:fld id="{10A01DC5-1685-4615-8240-15192985C6A2}" type="slidenum">
              <a:rPr lang="en-AU" smtClean="0"/>
              <a:pPr/>
              <a:t>‹#›</a:t>
            </a:fld>
            <a:endParaRPr lang="en-AU"/>
          </a:p>
        </p:txBody>
      </p:sp>
      <p:sp>
        <p:nvSpPr>
          <p:cNvPr id="9" name="Text Placeholder 10">
            <a:extLst>
              <a:ext uri="{FF2B5EF4-FFF2-40B4-BE49-F238E27FC236}">
                <a16:creationId xmlns:a16="http://schemas.microsoft.com/office/drawing/2014/main" id="{1879F4BE-E182-4B87-821C-1C8EF66674CD}"/>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5" name="Text Placeholder 10">
            <a:extLst>
              <a:ext uri="{FF2B5EF4-FFF2-40B4-BE49-F238E27FC236}">
                <a16:creationId xmlns:a16="http://schemas.microsoft.com/office/drawing/2014/main" id="{14C244D9-DD08-66EB-5CE3-230309CC0031}"/>
              </a:ext>
            </a:extLst>
          </p:cNvPr>
          <p:cNvSpPr>
            <a:spLocks noGrp="1"/>
          </p:cNvSpPr>
          <p:nvPr>
            <p:ph type="body" sz="quarter" idx="19" hasCustomPrompt="1"/>
          </p:nvPr>
        </p:nvSpPr>
        <p:spPr>
          <a:xfrm>
            <a:off x="360000" y="1862942"/>
            <a:ext cx="11484000" cy="4491058"/>
          </a:xfrm>
        </p:spPr>
        <p:txBody>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8712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Feature column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261189-1322-1FFF-97C5-10FB07056386}"/>
              </a:ext>
              <a:ext uri="{C183D7F6-B498-43B3-948B-1728B52AA6E4}">
                <adec:decorative xmlns:adec="http://schemas.microsoft.com/office/drawing/2017/decorative" val="1"/>
              </a:ext>
            </a:extLst>
          </p:cNvPr>
          <p:cNvSpPr/>
          <p:nvPr userDrawn="1"/>
        </p:nvSpPr>
        <p:spPr>
          <a:xfrm>
            <a:off x="7152001"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pic>
        <p:nvPicPr>
          <p:cNvPr id="6" name="Picture 5" descr="NSW Government logo">
            <a:extLst>
              <a:ext uri="{FF2B5EF4-FFF2-40B4-BE49-F238E27FC236}">
                <a16:creationId xmlns:a16="http://schemas.microsoft.com/office/drawing/2014/main" id="{B4244BC1-9C77-D2F1-9025-BA8B21E4D74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7" name="Content Placeholder 3">
            <a:extLst>
              <a:ext uri="{FF2B5EF4-FFF2-40B4-BE49-F238E27FC236}">
                <a16:creationId xmlns:a16="http://schemas.microsoft.com/office/drawing/2014/main" id="{528F89D3-540D-0919-66BC-C469965FC474}"/>
              </a:ext>
            </a:extLst>
          </p:cNvPr>
          <p:cNvSpPr>
            <a:spLocks noGrp="1"/>
          </p:cNvSpPr>
          <p:nvPr>
            <p:ph sz="half" idx="2" hasCustomPrompt="1"/>
          </p:nvPr>
        </p:nvSpPr>
        <p:spPr>
          <a:xfrm>
            <a:off x="7417612" y="1800000"/>
            <a:ext cx="4426387" cy="4554000"/>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2CD69226-3048-02BD-1796-00C8D2EF344F}"/>
              </a:ext>
            </a:extLst>
          </p:cNvPr>
          <p:cNvSpPr>
            <a:spLocks noGrp="1"/>
          </p:cNvSpPr>
          <p:nvPr>
            <p:ph type="body" sz="quarter" idx="17" hasCustomPrompt="1"/>
          </p:nvPr>
        </p:nvSpPr>
        <p:spPr>
          <a:xfrm>
            <a:off x="360363" y="1800001"/>
            <a:ext cx="6443637" cy="4553999"/>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0" name="Title 3">
            <a:extLst>
              <a:ext uri="{FF2B5EF4-FFF2-40B4-BE49-F238E27FC236}">
                <a16:creationId xmlns:a16="http://schemas.microsoft.com/office/drawing/2014/main" id="{62A2E60B-E3FC-EC87-D031-9325EBBDCDC0}"/>
              </a:ext>
            </a:extLst>
          </p:cNvPr>
          <p:cNvSpPr>
            <a:spLocks noGrp="1"/>
          </p:cNvSpPr>
          <p:nvPr>
            <p:ph type="title"/>
          </p:nvPr>
        </p:nvSpPr>
        <p:spPr>
          <a:xfrm>
            <a:off x="360000" y="360000"/>
            <a:ext cx="6444001" cy="545601"/>
          </a:xfrm>
        </p:spPr>
        <p:txBody>
          <a:bodyPr/>
          <a:lstStyle>
            <a:lvl1pPr>
              <a:defRPr>
                <a:solidFill>
                  <a:schemeClr val="accent1"/>
                </a:solidFill>
              </a:defRPr>
            </a:lvl1pPr>
          </a:lstStyle>
          <a:p>
            <a:r>
              <a:rPr lang="en-GB"/>
              <a:t>Click to edit Master title style</a:t>
            </a:r>
            <a:endParaRPr lang="en-AU"/>
          </a:p>
        </p:txBody>
      </p:sp>
      <p:sp>
        <p:nvSpPr>
          <p:cNvPr id="15" name="Text Placeholder 10">
            <a:extLst>
              <a:ext uri="{FF2B5EF4-FFF2-40B4-BE49-F238E27FC236}">
                <a16:creationId xmlns:a16="http://schemas.microsoft.com/office/drawing/2014/main" id="{329D4781-7A62-0AEA-9923-4D79CDBAF475}"/>
              </a:ext>
            </a:extLst>
          </p:cNvPr>
          <p:cNvSpPr>
            <a:spLocks noGrp="1"/>
          </p:cNvSpPr>
          <p:nvPr>
            <p:ph type="body" sz="quarter" idx="18" hasCustomPrompt="1"/>
          </p:nvPr>
        </p:nvSpPr>
        <p:spPr>
          <a:xfrm>
            <a:off x="360000" y="980969"/>
            <a:ext cx="6444001"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6" name="Slide Number Placeholder 4">
            <a:extLst>
              <a:ext uri="{FF2B5EF4-FFF2-40B4-BE49-F238E27FC236}">
                <a16:creationId xmlns:a16="http://schemas.microsoft.com/office/drawing/2014/main" id="{F38829E2-5B70-1DB2-DC90-847F05173375}"/>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Tree>
    <p:extLst>
      <p:ext uri="{BB962C8B-B14F-4D97-AF65-F5344CB8AC3E}">
        <p14:creationId xmlns:p14="http://schemas.microsoft.com/office/powerpoint/2010/main" val="1395412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Feature column gre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261189-1322-1FFF-97C5-10FB07056386}"/>
              </a:ext>
              <a:ext uri="{C183D7F6-B498-43B3-948B-1728B52AA6E4}">
                <adec:decorative xmlns:adec="http://schemas.microsoft.com/office/drawing/2017/decorative" val="1"/>
              </a:ext>
            </a:extLst>
          </p:cNvPr>
          <p:cNvSpPr/>
          <p:nvPr userDrawn="1"/>
        </p:nvSpPr>
        <p:spPr>
          <a:xfrm>
            <a:off x="7152001" y="0"/>
            <a:ext cx="5039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pic>
        <p:nvPicPr>
          <p:cNvPr id="6" name="Picture 5" descr="NSW Government logo">
            <a:extLst>
              <a:ext uri="{FF2B5EF4-FFF2-40B4-BE49-F238E27FC236}">
                <a16:creationId xmlns:a16="http://schemas.microsoft.com/office/drawing/2014/main" id="{B4244BC1-9C77-D2F1-9025-BA8B21E4D74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7" name="Content Placeholder 3">
            <a:extLst>
              <a:ext uri="{FF2B5EF4-FFF2-40B4-BE49-F238E27FC236}">
                <a16:creationId xmlns:a16="http://schemas.microsoft.com/office/drawing/2014/main" id="{528F89D3-540D-0919-66BC-C469965FC474}"/>
              </a:ext>
            </a:extLst>
          </p:cNvPr>
          <p:cNvSpPr>
            <a:spLocks noGrp="1"/>
          </p:cNvSpPr>
          <p:nvPr>
            <p:ph sz="half" idx="2" hasCustomPrompt="1"/>
          </p:nvPr>
        </p:nvSpPr>
        <p:spPr>
          <a:xfrm>
            <a:off x="7417612" y="1800000"/>
            <a:ext cx="4426387" cy="4554000"/>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2CD69226-3048-02BD-1796-00C8D2EF344F}"/>
              </a:ext>
            </a:extLst>
          </p:cNvPr>
          <p:cNvSpPr>
            <a:spLocks noGrp="1"/>
          </p:cNvSpPr>
          <p:nvPr>
            <p:ph type="body" sz="quarter" idx="17" hasCustomPrompt="1"/>
          </p:nvPr>
        </p:nvSpPr>
        <p:spPr>
          <a:xfrm>
            <a:off x="360363" y="1800001"/>
            <a:ext cx="6443637" cy="4553999"/>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0" name="Title 3">
            <a:extLst>
              <a:ext uri="{FF2B5EF4-FFF2-40B4-BE49-F238E27FC236}">
                <a16:creationId xmlns:a16="http://schemas.microsoft.com/office/drawing/2014/main" id="{62A2E60B-E3FC-EC87-D031-9325EBBDCDC0}"/>
              </a:ext>
            </a:extLst>
          </p:cNvPr>
          <p:cNvSpPr>
            <a:spLocks noGrp="1"/>
          </p:cNvSpPr>
          <p:nvPr>
            <p:ph type="title"/>
          </p:nvPr>
        </p:nvSpPr>
        <p:spPr>
          <a:xfrm>
            <a:off x="360000" y="360000"/>
            <a:ext cx="6444001" cy="545601"/>
          </a:xfrm>
        </p:spPr>
        <p:txBody>
          <a:bodyPr/>
          <a:lstStyle>
            <a:lvl1pPr>
              <a:defRPr>
                <a:solidFill>
                  <a:schemeClr val="accent1"/>
                </a:solidFill>
              </a:defRPr>
            </a:lvl1pPr>
          </a:lstStyle>
          <a:p>
            <a:r>
              <a:rPr lang="en-GB"/>
              <a:t>Click to edit Master title style</a:t>
            </a:r>
            <a:endParaRPr lang="en-AU"/>
          </a:p>
        </p:txBody>
      </p:sp>
      <p:sp>
        <p:nvSpPr>
          <p:cNvPr id="15" name="Text Placeholder 10">
            <a:extLst>
              <a:ext uri="{FF2B5EF4-FFF2-40B4-BE49-F238E27FC236}">
                <a16:creationId xmlns:a16="http://schemas.microsoft.com/office/drawing/2014/main" id="{329D4781-7A62-0AEA-9923-4D79CDBAF475}"/>
              </a:ext>
            </a:extLst>
          </p:cNvPr>
          <p:cNvSpPr>
            <a:spLocks noGrp="1"/>
          </p:cNvSpPr>
          <p:nvPr>
            <p:ph type="body" sz="quarter" idx="18" hasCustomPrompt="1"/>
          </p:nvPr>
        </p:nvSpPr>
        <p:spPr>
          <a:xfrm>
            <a:off x="360000" y="980969"/>
            <a:ext cx="6444001"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6" name="Slide Number Placeholder 4">
            <a:extLst>
              <a:ext uri="{FF2B5EF4-FFF2-40B4-BE49-F238E27FC236}">
                <a16:creationId xmlns:a16="http://schemas.microsoft.com/office/drawing/2014/main" id="{F38829E2-5B70-1DB2-DC90-847F05173375}"/>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Tree>
    <p:extLst>
      <p:ext uri="{BB962C8B-B14F-4D97-AF65-F5344CB8AC3E}">
        <p14:creationId xmlns:p14="http://schemas.microsoft.com/office/powerpoint/2010/main" val="2026239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Feature image blu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422DE0-E1CC-D787-19FA-0F7B3D4EAA93}"/>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sp>
        <p:nvSpPr>
          <p:cNvPr id="5" name="Title 1">
            <a:extLst>
              <a:ext uri="{FF2B5EF4-FFF2-40B4-BE49-F238E27FC236}">
                <a16:creationId xmlns:a16="http://schemas.microsoft.com/office/drawing/2014/main" id="{20DE6D46-38D9-2F46-294E-8EAADBDD7D27}"/>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sp>
        <p:nvSpPr>
          <p:cNvPr id="7" name="Slide Number Placeholder 1">
            <a:extLst>
              <a:ext uri="{FF2B5EF4-FFF2-40B4-BE49-F238E27FC236}">
                <a16:creationId xmlns:a16="http://schemas.microsoft.com/office/drawing/2014/main" id="{6EA5BE4F-B9DF-0C17-C0CB-C288DFF237CC}"/>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9" name="Text Placeholder 3">
            <a:extLst>
              <a:ext uri="{FF2B5EF4-FFF2-40B4-BE49-F238E27FC236}">
                <a16:creationId xmlns:a16="http://schemas.microsoft.com/office/drawing/2014/main" id="{92EF9271-D0D5-BFE6-1EE4-F10B54B37AF7}"/>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A9FF9E72-9D06-B4C4-2E9F-51E8796A0239}"/>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3" name="Picture Placeholder 8">
            <a:extLst>
              <a:ext uri="{FF2B5EF4-FFF2-40B4-BE49-F238E27FC236}">
                <a16:creationId xmlns:a16="http://schemas.microsoft.com/office/drawing/2014/main" id="{A2D38A9A-C242-2929-EF6C-F41B8AF9AAB4}"/>
              </a:ext>
              <a:ext uri="{C183D7F6-B498-43B3-948B-1728B52AA6E4}">
                <adec:decorative xmlns:adec="http://schemas.microsoft.com/office/drawing/2017/decorative" val="1"/>
              </a:ext>
            </a:extLst>
          </p:cNvPr>
          <p:cNvSpPr>
            <a:spLocks noGrp="1"/>
          </p:cNvSpPr>
          <p:nvPr>
            <p:ph type="pic" sz="quarter" idx="13"/>
          </p:nvPr>
        </p:nvSpPr>
        <p:spPr>
          <a:xfrm>
            <a:off x="306805" y="360000"/>
            <a:ext cx="4426388" cy="5976000"/>
          </a:xfrm>
        </p:spPr>
        <p:txBody>
          <a:bodyPr/>
          <a:lstStyle/>
          <a:p>
            <a:r>
              <a:rPr lang="en-GB"/>
              <a:t>Click icon to add picture</a:t>
            </a:r>
            <a:endParaRPr lang="en-AU"/>
          </a:p>
        </p:txBody>
      </p:sp>
    </p:spTree>
    <p:extLst>
      <p:ext uri="{BB962C8B-B14F-4D97-AF65-F5344CB8AC3E}">
        <p14:creationId xmlns:p14="http://schemas.microsoft.com/office/powerpoint/2010/main" val="59444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Feature image gre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422DE0-E1CC-D787-19FA-0F7B3D4EAA93}"/>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sp>
        <p:nvSpPr>
          <p:cNvPr id="5" name="Title 1">
            <a:extLst>
              <a:ext uri="{FF2B5EF4-FFF2-40B4-BE49-F238E27FC236}">
                <a16:creationId xmlns:a16="http://schemas.microsoft.com/office/drawing/2014/main" id="{20DE6D46-38D9-2F46-294E-8EAADBDD7D27}"/>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sp>
        <p:nvSpPr>
          <p:cNvPr id="7" name="Slide Number Placeholder 1">
            <a:extLst>
              <a:ext uri="{FF2B5EF4-FFF2-40B4-BE49-F238E27FC236}">
                <a16:creationId xmlns:a16="http://schemas.microsoft.com/office/drawing/2014/main" id="{6EA5BE4F-B9DF-0C17-C0CB-C288DFF237CC}"/>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9" name="Text Placeholder 3">
            <a:extLst>
              <a:ext uri="{FF2B5EF4-FFF2-40B4-BE49-F238E27FC236}">
                <a16:creationId xmlns:a16="http://schemas.microsoft.com/office/drawing/2014/main" id="{92EF9271-D0D5-BFE6-1EE4-F10B54B37AF7}"/>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A9FF9E72-9D06-B4C4-2E9F-51E8796A0239}"/>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3" name="Picture Placeholder 8">
            <a:extLst>
              <a:ext uri="{FF2B5EF4-FFF2-40B4-BE49-F238E27FC236}">
                <a16:creationId xmlns:a16="http://schemas.microsoft.com/office/drawing/2014/main" id="{A2D38A9A-C242-2929-EF6C-F41B8AF9AAB4}"/>
              </a:ext>
              <a:ext uri="{C183D7F6-B498-43B3-948B-1728B52AA6E4}">
                <adec:decorative xmlns:adec="http://schemas.microsoft.com/office/drawing/2017/decorative" val="1"/>
              </a:ext>
            </a:extLst>
          </p:cNvPr>
          <p:cNvSpPr>
            <a:spLocks noGrp="1"/>
          </p:cNvSpPr>
          <p:nvPr>
            <p:ph type="pic" sz="quarter" idx="13"/>
          </p:nvPr>
        </p:nvSpPr>
        <p:spPr>
          <a:xfrm>
            <a:off x="306805" y="360000"/>
            <a:ext cx="4426388" cy="5976000"/>
          </a:xfrm>
        </p:spPr>
        <p:txBody>
          <a:bodyPr/>
          <a:lstStyle/>
          <a:p>
            <a:r>
              <a:rPr lang="en-GB"/>
              <a:t>Click icon to add picture</a:t>
            </a:r>
            <a:endParaRPr lang="en-AU"/>
          </a:p>
        </p:txBody>
      </p:sp>
    </p:spTree>
    <p:extLst>
      <p:ext uri="{BB962C8B-B14F-4D97-AF65-F5344CB8AC3E}">
        <p14:creationId xmlns:p14="http://schemas.microsoft.com/office/powerpoint/2010/main" val="565199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Feature image">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91FCC384-7450-516C-24D0-7D029ED3855A}"/>
              </a:ext>
              <a:ext uri="{C183D7F6-B498-43B3-948B-1728B52AA6E4}">
                <adec:decorative xmlns:adec="http://schemas.microsoft.com/office/drawing/2017/decorative" val="1"/>
              </a:ext>
            </a:extLst>
          </p:cNvPr>
          <p:cNvSpPr>
            <a:spLocks noGrp="1"/>
          </p:cNvSpPr>
          <p:nvPr>
            <p:ph type="pic" sz="quarter" idx="13"/>
          </p:nvPr>
        </p:nvSpPr>
        <p:spPr>
          <a:xfrm>
            <a:off x="0" y="0"/>
            <a:ext cx="5040000" cy="6858000"/>
          </a:xfrm>
        </p:spPr>
        <p:txBody>
          <a:bodyPr/>
          <a:lstStyle/>
          <a:p>
            <a:r>
              <a:rPr lang="en-GB"/>
              <a:t>Click icon to add picture</a:t>
            </a:r>
            <a:endParaRPr lang="en-AU"/>
          </a:p>
        </p:txBody>
      </p:sp>
      <p:sp>
        <p:nvSpPr>
          <p:cNvPr id="4" name="Title 1">
            <a:extLst>
              <a:ext uri="{FF2B5EF4-FFF2-40B4-BE49-F238E27FC236}">
                <a16:creationId xmlns:a16="http://schemas.microsoft.com/office/drawing/2014/main" id="{46E61F09-1856-72E7-5C79-31B4A856E7AD}"/>
              </a:ext>
            </a:extLst>
          </p:cNvPr>
          <p:cNvSpPr>
            <a:spLocks noGrp="1"/>
          </p:cNvSpPr>
          <p:nvPr>
            <p:ph type="title"/>
          </p:nvPr>
        </p:nvSpPr>
        <p:spPr>
          <a:xfrm>
            <a:off x="5400000" y="360000"/>
            <a:ext cx="5400000" cy="554400"/>
          </a:xfrm>
        </p:spPr>
        <p:txBody>
          <a:bodyPr/>
          <a:lstStyle>
            <a:lvl1pPr>
              <a:defRPr>
                <a:solidFill>
                  <a:schemeClr val="accent1"/>
                </a:solidFill>
              </a:defRPr>
            </a:lvl1pPr>
          </a:lstStyle>
          <a:p>
            <a:r>
              <a:rPr lang="en-GB"/>
              <a:t>Click to edit Master title style</a:t>
            </a:r>
            <a:endParaRPr lang="en-US"/>
          </a:p>
        </p:txBody>
      </p:sp>
      <p:cxnSp>
        <p:nvCxnSpPr>
          <p:cNvPr id="6" name="Straight Connector 5">
            <a:extLst>
              <a:ext uri="{FF2B5EF4-FFF2-40B4-BE49-F238E27FC236}">
                <a16:creationId xmlns:a16="http://schemas.microsoft.com/office/drawing/2014/main" id="{52576981-5B08-29E1-CBD0-60B20605F583}"/>
              </a:ext>
              <a:ext uri="{C183D7F6-B498-43B3-948B-1728B52AA6E4}">
                <adec:decorative xmlns:adec="http://schemas.microsoft.com/office/drawing/2017/decorative" val="1"/>
              </a:ext>
            </a:extLst>
          </p:cNvPr>
          <p:cNvCxnSpPr>
            <a:cxnSpLocks/>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C754ADD-23A8-B626-EF2D-A89E9897C22E}"/>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10" name="Text Placeholder 3">
            <a:extLst>
              <a:ext uri="{FF2B5EF4-FFF2-40B4-BE49-F238E27FC236}">
                <a16:creationId xmlns:a16="http://schemas.microsoft.com/office/drawing/2014/main" id="{DE31FF8A-F945-2755-C01F-A984129CCFE4}"/>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5222D209-0CF8-F581-20B2-402482319282}"/>
              </a:ext>
            </a:extLst>
          </p:cNvPr>
          <p:cNvSpPr>
            <a:spLocks noGrp="1"/>
          </p:cNvSpPr>
          <p:nvPr>
            <p:ph type="body" sz="quarter" idx="18" hasCustomPrompt="1"/>
          </p:nvPr>
        </p:nvSpPr>
        <p:spPr>
          <a:xfrm>
            <a:off x="5399998" y="982520"/>
            <a:ext cx="5400000" cy="294189"/>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66689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GB"/>
              <a:t>Click to edit Master title style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594070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GB"/>
              <a:t>Click to edit Master title style</a:t>
            </a:r>
            <a:endParaRPr lang="en-US"/>
          </a:p>
        </p:txBody>
      </p:sp>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4035461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50581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References">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C69E21-27A4-4448-A8A5-3DF6A41F3B28}"/>
              </a:ext>
            </a:extLst>
          </p:cNvPr>
          <p:cNvSpPr/>
          <p:nvPr userDrawn="1"/>
        </p:nvSpPr>
        <p:spPr>
          <a:xfrm>
            <a:off x="0" y="1265616"/>
            <a:ext cx="12192000" cy="190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userDrawn="1"/>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3428999"/>
            <a:ext cx="11484000" cy="2927351"/>
          </a:xfrm>
        </p:spPr>
        <p:txBody>
          <a:bodyPr/>
          <a:lstStyle>
            <a:lvl1pPr>
              <a:lnSpc>
                <a:spcPct val="150000"/>
              </a:lnSpc>
              <a:defRPr sz="1200">
                <a:latin typeface="+mn-lt"/>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192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opyright">
    <p:bg>
      <p:bgPr>
        <a:solidFill>
          <a:schemeClr val="accent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bg1"/>
                </a:solidFill>
              </a:defRPr>
            </a:lvl1pPr>
          </a:lstStyle>
          <a:p>
            <a:fld id="{10A01DC5-1685-4615-8240-15192985C6A2}" type="slidenum">
              <a:rPr lang="en-AU" smtClean="0"/>
              <a:pPr/>
              <a:t>‹#›</a:t>
            </a:fld>
            <a:endParaRPr lang="en-AU"/>
          </a:p>
        </p:txBody>
      </p:sp>
      <p:sp>
        <p:nvSpPr>
          <p:cNvPr id="2" name="Title 1">
            <a:extLst>
              <a:ext uri="{FF2B5EF4-FFF2-40B4-BE49-F238E27FC236}">
                <a16:creationId xmlns:a16="http://schemas.microsoft.com/office/drawing/2014/main" id="{34BE5FFA-C863-5F63-2574-4F650BA4588D}"/>
              </a:ext>
            </a:extLst>
          </p:cNvPr>
          <p:cNvSpPr>
            <a:spLocks noGrp="1"/>
          </p:cNvSpPr>
          <p:nvPr>
            <p:ph type="title" hasCustomPrompt="1"/>
          </p:nvPr>
        </p:nvSpPr>
        <p:spPr>
          <a:xfrm>
            <a:off x="360000" y="360000"/>
            <a:ext cx="10080000" cy="537467"/>
          </a:xfrm>
        </p:spPr>
        <p:txBody>
          <a:bodyPr/>
          <a:lstStyle>
            <a:lvl1pPr>
              <a:defRPr>
                <a:solidFill>
                  <a:schemeClr val="bg1"/>
                </a:solidFill>
              </a:defRPr>
            </a:lvl1pPr>
          </a:lstStyle>
          <a:p>
            <a:r>
              <a:rPr lang="en-US"/>
              <a:t>Copyright</a:t>
            </a:r>
          </a:p>
        </p:txBody>
      </p:sp>
      <p:sp>
        <p:nvSpPr>
          <p:cNvPr id="3" name="Slide Number Placeholder 4">
            <a:extLst>
              <a:ext uri="{FF2B5EF4-FFF2-40B4-BE49-F238E27FC236}">
                <a16:creationId xmlns:a16="http://schemas.microsoft.com/office/drawing/2014/main" id="{CAF241D3-718F-F3B9-95BA-7ED78B1B5BDD}"/>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bg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
        <p:nvSpPr>
          <p:cNvPr id="5" name="Rectangle 4">
            <a:extLst>
              <a:ext uri="{FF2B5EF4-FFF2-40B4-BE49-F238E27FC236}">
                <a16:creationId xmlns:a16="http://schemas.microsoft.com/office/drawing/2014/main" id="{147A10EB-69B5-E036-369C-033BAFE6DB18}"/>
              </a:ext>
            </a:extLst>
          </p:cNvPr>
          <p:cNvSpPr/>
          <p:nvPr userDrawn="1"/>
        </p:nvSpPr>
        <p:spPr>
          <a:xfrm>
            <a:off x="10915048" y="231006"/>
            <a:ext cx="1039529" cy="1100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6" name="Picture 5" descr="A red flower with white text&#10;&#10;Description automatically generated with low confidence">
            <a:extLst>
              <a:ext uri="{FF2B5EF4-FFF2-40B4-BE49-F238E27FC236}">
                <a16:creationId xmlns:a16="http://schemas.microsoft.com/office/drawing/2014/main" id="{F5F3CD7E-F06C-6B47-6A3E-198A7C0DC31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195216" y="360000"/>
            <a:ext cx="660785" cy="717587"/>
          </a:xfrm>
          <a:prstGeom prst="rect">
            <a:avLst/>
          </a:prstGeom>
        </p:spPr>
      </p:pic>
      <p:pic>
        <p:nvPicPr>
          <p:cNvPr id="7" name="Picture 12" descr="Creative Commons Attribution licence logo">
            <a:extLst>
              <a:ext uri="{FF2B5EF4-FFF2-40B4-BE49-F238E27FC236}">
                <a16:creationId xmlns:a16="http://schemas.microsoft.com/office/drawing/2014/main" id="{7948A98C-F758-2F9B-44F6-E4FEA77CAA7A}"/>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244972" y="2967486"/>
            <a:ext cx="1406523" cy="489432"/>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10">
            <a:extLst>
              <a:ext uri="{FF2B5EF4-FFF2-40B4-BE49-F238E27FC236}">
                <a16:creationId xmlns:a16="http://schemas.microsoft.com/office/drawing/2014/main" id="{CD8E711E-20C4-EB65-95D8-4E4BB3686546}"/>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4"/>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10061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p:txBody>
          <a:bodyPr/>
          <a:lstStyle>
            <a:lvl1pPr>
              <a:defRPr>
                <a:solidFill>
                  <a:schemeClr val="accent1"/>
                </a:solidFill>
              </a:defRPr>
            </a:lvl1pPr>
          </a:lstStyle>
          <a:p>
            <a:r>
              <a:rPr lang="en-GB"/>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60000" y="1368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p:txBody>
          <a:bodyPr/>
          <a:lstStyle>
            <a:lvl1pPr>
              <a:defRPr>
                <a:latin typeface="+mn-lt"/>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360000" y="6300000"/>
            <a:ext cx="1148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2007464953"/>
      </p:ext>
    </p:extLst>
  </p:cSld>
  <p:clrMapOvr>
    <a:masterClrMapping/>
  </p:clrMapOvr>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Lower feature blu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65CECD-C00D-4560-9C97-AE28A8535867}"/>
              </a:ext>
              <a:ext uri="{C183D7F6-B498-43B3-948B-1728B52AA6E4}">
                <adec:decorative xmlns:adec="http://schemas.microsoft.com/office/drawing/2017/decorative" val="1"/>
              </a:ext>
            </a:extLst>
          </p:cNvPr>
          <p:cNvSpPr/>
          <p:nvPr userDrawn="1"/>
        </p:nvSpPr>
        <p:spPr>
          <a:xfrm>
            <a:off x="0" y="1620000"/>
            <a:ext cx="12192000" cy="523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Slide Number Placeholder 6"/>
          <p:cNvSpPr>
            <a:spLocks noGrp="1"/>
          </p:cNvSpPr>
          <p:nvPr>
            <p:ph type="sldNum" sz="quarter" idx="12"/>
          </p:nvPr>
        </p:nvSpPr>
        <p:spPr>
          <a:xfrm>
            <a:off x="11124000" y="6516000"/>
            <a:ext cx="720000" cy="180000"/>
          </a:xfrm>
          <a:prstGeom prst="rect">
            <a:avLst/>
          </a:prstGeom>
        </p:spPr>
        <p:txBody>
          <a:bodyPr/>
          <a:lstStyle/>
          <a:p>
            <a:fld id="{10A01DC5-1685-4615-8240-15192985C6A2}" type="slidenum">
              <a:rPr lang="en-AU" smtClean="0"/>
              <a:t>‹#›</a:t>
            </a:fld>
            <a:endParaRPr lang="en-AU"/>
          </a:p>
        </p:txBody>
      </p:sp>
      <p:sp>
        <p:nvSpPr>
          <p:cNvPr id="4" name="Title 1">
            <a:extLst>
              <a:ext uri="{FF2B5EF4-FFF2-40B4-BE49-F238E27FC236}">
                <a16:creationId xmlns:a16="http://schemas.microsoft.com/office/drawing/2014/main" id="{1D4A102E-643C-E1C5-ADC7-E5C638ED849C}"/>
              </a:ext>
            </a:extLst>
          </p:cNvPr>
          <p:cNvSpPr>
            <a:spLocks noGrp="1"/>
          </p:cNvSpPr>
          <p:nvPr>
            <p:ph type="title"/>
          </p:nvPr>
        </p:nvSpPr>
        <p:spPr>
          <a:xfrm>
            <a:off x="360000" y="360000"/>
            <a:ext cx="10080000" cy="573335"/>
          </a:xfrm>
        </p:spPr>
        <p:txBody>
          <a:bodyPr/>
          <a:lstStyle>
            <a:lvl1pPr>
              <a:defRPr>
                <a:solidFill>
                  <a:schemeClr val="accent1"/>
                </a:solidFill>
                <a:latin typeface="+mj-lt"/>
              </a:defRPr>
            </a:lvl1pPr>
          </a:lstStyle>
          <a:p>
            <a:r>
              <a:rPr lang="en-GB"/>
              <a:t>Click to edit Master title style</a:t>
            </a:r>
            <a:endParaRPr lang="en-US"/>
          </a:p>
        </p:txBody>
      </p:sp>
      <p:sp>
        <p:nvSpPr>
          <p:cNvPr id="6" name="Text Placeholder 2078">
            <a:extLst>
              <a:ext uri="{FF2B5EF4-FFF2-40B4-BE49-F238E27FC236}">
                <a16:creationId xmlns:a16="http://schemas.microsoft.com/office/drawing/2014/main" id="{34A1C916-0B48-8F8F-40A1-B0D9A1F25911}"/>
              </a:ext>
            </a:extLst>
          </p:cNvPr>
          <p:cNvSpPr>
            <a:spLocks noGrp="1"/>
          </p:cNvSpPr>
          <p:nvPr>
            <p:ph type="body" sz="quarter" idx="18" hasCustomPrompt="1"/>
          </p:nvPr>
        </p:nvSpPr>
        <p:spPr>
          <a:xfrm>
            <a:off x="360000" y="975395"/>
            <a:ext cx="10080000" cy="365879"/>
          </a:xfrm>
          <a:prstGeom prst="rect">
            <a:avLst/>
          </a:prstGeom>
        </p:spPr>
        <p:txBody>
          <a:bodyPr wrap="square" lIns="0">
            <a:noAutofit/>
          </a:bodyPr>
          <a:lstStyle>
            <a:lvl1pPr marL="0" indent="0">
              <a:buNone/>
              <a:defRPr sz="2000" b="0" i="0">
                <a:solidFill>
                  <a:srgbClr val="235BA6"/>
                </a:solidFill>
                <a:latin typeface="Public Sans SemiBold" pitchFamily="2" charset="0"/>
              </a:defRPr>
            </a:lvl1pPr>
            <a:lvl2pPr marL="0" indent="0">
              <a:buNone/>
              <a:defRPr/>
            </a:lvl2pPr>
          </a:lstStyle>
          <a:p>
            <a:pPr lvl="0"/>
            <a:r>
              <a:rPr lang="en-US"/>
              <a:t>Subtitle goes here</a:t>
            </a:r>
          </a:p>
        </p:txBody>
      </p:sp>
      <p:sp>
        <p:nvSpPr>
          <p:cNvPr id="2" name="Content Placeholder 3">
            <a:extLst>
              <a:ext uri="{FF2B5EF4-FFF2-40B4-BE49-F238E27FC236}">
                <a16:creationId xmlns:a16="http://schemas.microsoft.com/office/drawing/2014/main" id="{FD656440-FA72-D82A-78C4-35B8BF54EA8D}"/>
              </a:ext>
            </a:extLst>
          </p:cNvPr>
          <p:cNvSpPr>
            <a:spLocks noGrp="1"/>
          </p:cNvSpPr>
          <p:nvPr>
            <p:ph sz="half" idx="2"/>
          </p:nvPr>
        </p:nvSpPr>
        <p:spPr>
          <a:xfrm>
            <a:off x="360000" y="1909282"/>
            <a:ext cx="11483996" cy="442671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03427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Feature left 2 column graphic">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8B89783-DDB0-BFFC-2FB9-979DE48DC2EC}"/>
              </a:ext>
              <a:ext uri="{C183D7F6-B498-43B3-948B-1728B52AA6E4}">
                <adec:decorative xmlns:adec="http://schemas.microsoft.com/office/drawing/2017/decorative" val="1"/>
              </a:ext>
            </a:extLst>
          </p:cNvPr>
          <p:cNvSpPr/>
          <p:nvPr userDrawn="1"/>
        </p:nvSpPr>
        <p:spPr>
          <a:xfrm>
            <a:off x="0"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sp>
        <p:nvSpPr>
          <p:cNvPr id="7" name="Picture Placeholder 4">
            <a:extLst>
              <a:ext uri="{FF2B5EF4-FFF2-40B4-BE49-F238E27FC236}">
                <a16:creationId xmlns:a16="http://schemas.microsoft.com/office/drawing/2014/main" id="{F0676335-1B62-FAA6-338F-8F410E011A6E}"/>
              </a:ext>
              <a:ext uri="{C183D7F6-B498-43B3-948B-1728B52AA6E4}">
                <adec:decorative xmlns:adec="http://schemas.microsoft.com/office/drawing/2017/decorative" val="1"/>
              </a:ext>
            </a:extLst>
          </p:cNvPr>
          <p:cNvSpPr>
            <a:spLocks noGrp="1"/>
          </p:cNvSpPr>
          <p:nvPr>
            <p:ph type="pic" sz="quarter" idx="15"/>
          </p:nvPr>
        </p:nvSpPr>
        <p:spPr>
          <a:xfrm>
            <a:off x="360000" y="1620000"/>
            <a:ext cx="4426387" cy="4715999"/>
          </a:xfrm>
          <a:prstGeom prst="rect">
            <a:avLst/>
          </a:prstGeom>
        </p:spPr>
        <p:txBody>
          <a:bodyPr/>
          <a:lstStyle/>
          <a:p>
            <a:r>
              <a:rPr lang="en-US"/>
              <a:t>Click icon to add picture</a:t>
            </a:r>
            <a:endParaRPr lang="en-AU"/>
          </a:p>
        </p:txBody>
      </p:sp>
      <p:sp>
        <p:nvSpPr>
          <p:cNvPr id="16" name="Content Placeholder 2">
            <a:extLst>
              <a:ext uri="{FF2B5EF4-FFF2-40B4-BE49-F238E27FC236}">
                <a16:creationId xmlns:a16="http://schemas.microsoft.com/office/drawing/2014/main" id="{1CB43674-C40D-7D08-3098-549DEE754BFD}"/>
              </a:ext>
            </a:extLst>
          </p:cNvPr>
          <p:cNvSpPr>
            <a:spLocks noGrp="1"/>
          </p:cNvSpPr>
          <p:nvPr>
            <p:ph idx="1"/>
          </p:nvPr>
        </p:nvSpPr>
        <p:spPr>
          <a:xfrm>
            <a:off x="5256003" y="1620000"/>
            <a:ext cx="6587996" cy="4716000"/>
          </a:xfrm>
          <a:prstGeom prst="rect">
            <a:avLst/>
          </a:prstGeom>
        </p:spPr>
        <p:txBody>
          <a:bodyPr numCol="1" spcCol="180000"/>
          <a:lstStyle>
            <a:lvl1pPr>
              <a:defRPr sz="2000"/>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1">
            <a:extLst>
              <a:ext uri="{FF2B5EF4-FFF2-40B4-BE49-F238E27FC236}">
                <a16:creationId xmlns:a16="http://schemas.microsoft.com/office/drawing/2014/main" id="{A128877F-C33A-D522-FD46-F348296ACE01}"/>
              </a:ext>
            </a:extLst>
          </p:cNvPr>
          <p:cNvSpPr>
            <a:spLocks noGrp="1"/>
          </p:cNvSpPr>
          <p:nvPr>
            <p:ph type="sldNum" sz="quarter" idx="16"/>
          </p:nvPr>
        </p:nvSpPr>
        <p:spPr>
          <a:xfrm>
            <a:off x="11124000" y="6516000"/>
            <a:ext cx="720000" cy="180000"/>
          </a:xfrm>
          <a:prstGeom prst="rect">
            <a:avLst/>
          </a:prstGeom>
        </p:spPr>
        <p:txBody>
          <a:bodyPr/>
          <a:lstStyle/>
          <a:p>
            <a:fld id="{10A01DC5-1685-4615-8240-15192985C6A2}" type="slidenum">
              <a:rPr lang="en-AU" smtClean="0"/>
              <a:pPr/>
              <a:t>‹#›</a:t>
            </a:fld>
            <a:endParaRPr lang="en-AU"/>
          </a:p>
        </p:txBody>
      </p:sp>
      <p:pic>
        <p:nvPicPr>
          <p:cNvPr id="12" name="Picture 11" descr="NSW Government logo">
            <a:extLst>
              <a:ext uri="{FF2B5EF4-FFF2-40B4-BE49-F238E27FC236}">
                <a16:creationId xmlns:a16="http://schemas.microsoft.com/office/drawing/2014/main" id="{5FC5D3ED-061A-37F0-98B5-C39727FE1910}"/>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4" name="Title 1">
            <a:extLst>
              <a:ext uri="{FF2B5EF4-FFF2-40B4-BE49-F238E27FC236}">
                <a16:creationId xmlns:a16="http://schemas.microsoft.com/office/drawing/2014/main" id="{714E510F-42ED-5ED9-CE6E-1422581F933B}"/>
              </a:ext>
            </a:extLst>
          </p:cNvPr>
          <p:cNvSpPr>
            <a:spLocks noGrp="1"/>
          </p:cNvSpPr>
          <p:nvPr>
            <p:ph type="title"/>
          </p:nvPr>
        </p:nvSpPr>
        <p:spPr>
          <a:xfrm>
            <a:off x="360000" y="360000"/>
            <a:ext cx="4426387" cy="573335"/>
          </a:xfrm>
        </p:spPr>
        <p:txBody>
          <a:bodyPr/>
          <a:lstStyle>
            <a:lvl1pPr>
              <a:defRPr>
                <a:solidFill>
                  <a:schemeClr val="accent1"/>
                </a:solidFill>
                <a:latin typeface="+mj-lt"/>
              </a:defRPr>
            </a:lvl1pPr>
          </a:lstStyle>
          <a:p>
            <a:r>
              <a:rPr lang="en-US"/>
              <a:t>Click to edit Master title style</a:t>
            </a:r>
          </a:p>
        </p:txBody>
      </p:sp>
      <p:sp>
        <p:nvSpPr>
          <p:cNvPr id="5" name="Text Placeholder 2078">
            <a:extLst>
              <a:ext uri="{FF2B5EF4-FFF2-40B4-BE49-F238E27FC236}">
                <a16:creationId xmlns:a16="http://schemas.microsoft.com/office/drawing/2014/main" id="{0B1A9111-EC76-3526-D132-FDEDD78CB8AC}"/>
              </a:ext>
            </a:extLst>
          </p:cNvPr>
          <p:cNvSpPr>
            <a:spLocks noGrp="1"/>
          </p:cNvSpPr>
          <p:nvPr>
            <p:ph type="body" sz="quarter" idx="18" hasCustomPrompt="1"/>
          </p:nvPr>
        </p:nvSpPr>
        <p:spPr>
          <a:xfrm>
            <a:off x="360000" y="975395"/>
            <a:ext cx="4426387" cy="365879"/>
          </a:xfrm>
          <a:prstGeom prst="rect">
            <a:avLst/>
          </a:prstGeom>
        </p:spPr>
        <p:txBody>
          <a:bodyPr wrap="square" lIns="0">
            <a:noAutofit/>
          </a:bodyPr>
          <a:lstStyle>
            <a:lvl1pPr marL="0" indent="0">
              <a:buNone/>
              <a:defRPr sz="2000" b="0" i="0">
                <a:solidFill>
                  <a:srgbClr val="235BA6"/>
                </a:solidFill>
                <a:latin typeface="Public Sans SemiBold" pitchFamily="2" charset="0"/>
              </a:defRPr>
            </a:lvl1pPr>
            <a:lvl2pPr marL="0" indent="0">
              <a:buNone/>
              <a:defRPr/>
            </a:lvl2pPr>
          </a:lstStyle>
          <a:p>
            <a:pPr lvl="0"/>
            <a:r>
              <a:rPr lang="en-US"/>
              <a:t>Subtitle goes here</a:t>
            </a:r>
          </a:p>
        </p:txBody>
      </p:sp>
      <p:sp>
        <p:nvSpPr>
          <p:cNvPr id="8" name="TextBox 7">
            <a:extLst>
              <a:ext uri="{FF2B5EF4-FFF2-40B4-BE49-F238E27FC236}">
                <a16:creationId xmlns:a16="http://schemas.microsoft.com/office/drawing/2014/main" id="{209B9E57-A22E-1962-2D0F-C6A8C505BB30}"/>
              </a:ext>
              <a:ext uri="{C183D7F6-B498-43B3-948B-1728B52AA6E4}">
                <adec:decorative xmlns:adec="http://schemas.microsoft.com/office/drawing/2017/decorative" val="1"/>
              </a:ext>
            </a:extLst>
          </p:cNvPr>
          <p:cNvSpPr txBox="1"/>
          <p:nvPr userDrawn="1"/>
        </p:nvSpPr>
        <p:spPr>
          <a:xfrm>
            <a:off x="12361255" y="0"/>
            <a:ext cx="562745" cy="677108"/>
          </a:xfrm>
          <a:prstGeom prst="rect">
            <a:avLst/>
          </a:prstGeom>
          <a:noFill/>
        </p:spPr>
        <p:txBody>
          <a:bodyPr wrap="square" lIns="0" tIns="0" rIns="0" bIns="0" rtlCol="0">
            <a:spAutoFit/>
          </a:bodyPr>
          <a:lstStyle/>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2800" b="1" kern="1200" baseline="0" noProof="0">
                <a:solidFill>
                  <a:schemeClr val="bg1">
                    <a:lumMod val="65000"/>
                  </a:schemeClr>
                </a:solidFill>
                <a:latin typeface="Arial" panose="020B0604020202020204" pitchFamily="34" charset="0"/>
                <a:ea typeface="+mn-ea"/>
                <a:cs typeface="Arial" panose="020B0604020202020204" pitchFamily="34" charset="0"/>
              </a:rPr>
              <a:t>03</a:t>
            </a:r>
          </a:p>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800" b="0" kern="1200" baseline="0" noProof="0">
                <a:solidFill>
                  <a:schemeClr val="bg1">
                    <a:lumMod val="65000"/>
                  </a:schemeClr>
                </a:solidFill>
                <a:latin typeface="Arial" panose="020B0604020202020204" pitchFamily="34" charset="0"/>
                <a:ea typeface="+mn-ea"/>
                <a:cs typeface="Arial" panose="020B0604020202020204" pitchFamily="34" charset="0"/>
              </a:rPr>
              <a:t>transparent</a:t>
            </a:r>
          </a:p>
          <a:p>
            <a:pPr marL="163681" marR="0" lvl="0" indent="-163681" algn="l" defTabSz="609585" rtl="0" eaLnBrk="1" fontAlgn="auto" latinLnBrk="0" hangingPunct="1">
              <a:lnSpc>
                <a:spcPct val="100000"/>
              </a:lnSpc>
              <a:spcBef>
                <a:spcPts val="0"/>
              </a:spcBef>
              <a:spcAft>
                <a:spcPts val="0"/>
              </a:spcAft>
              <a:buClrTx/>
              <a:buSzTx/>
              <a:buFont typeface="+mj-lt"/>
              <a:buNone/>
              <a:tabLst/>
              <a:defRPr/>
            </a:pPr>
            <a:r>
              <a:rPr lang="en-AU" sz="800" b="0" kern="1200" baseline="0" noProof="0">
                <a:solidFill>
                  <a:schemeClr val="bg1">
                    <a:lumMod val="65000"/>
                  </a:schemeClr>
                </a:solidFill>
                <a:latin typeface="Arial" panose="020B0604020202020204" pitchFamily="34" charset="0"/>
                <a:ea typeface="+mn-ea"/>
                <a:cs typeface="Arial" panose="020B0604020202020204" pitchFamily="34" charset="0"/>
              </a:rPr>
              <a:t>graphic</a:t>
            </a:r>
          </a:p>
        </p:txBody>
      </p:sp>
    </p:spTree>
    <p:extLst>
      <p:ext uri="{BB962C8B-B14F-4D97-AF65-F5344CB8AC3E}">
        <p14:creationId xmlns:p14="http://schemas.microsoft.com/office/powerpoint/2010/main" val="3788066493"/>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7.xml"/><Relationship Id="rId18" Type="http://schemas.openxmlformats.org/officeDocument/2006/relationships/slideLayout" Target="../slideLayouts/slideLayout52.xml"/><Relationship Id="rId26" Type="http://schemas.openxmlformats.org/officeDocument/2006/relationships/slideLayout" Target="../slideLayouts/slideLayout60.xml"/><Relationship Id="rId3" Type="http://schemas.openxmlformats.org/officeDocument/2006/relationships/slideLayout" Target="../slideLayouts/slideLayout37.xml"/><Relationship Id="rId21" Type="http://schemas.openxmlformats.org/officeDocument/2006/relationships/slideLayout" Target="../slideLayouts/slideLayout55.xml"/><Relationship Id="rId34" Type="http://schemas.openxmlformats.org/officeDocument/2006/relationships/theme" Target="../theme/theme2.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5" Type="http://schemas.openxmlformats.org/officeDocument/2006/relationships/slideLayout" Target="../slideLayouts/slideLayout59.xml"/><Relationship Id="rId33" Type="http://schemas.openxmlformats.org/officeDocument/2006/relationships/slideLayout" Target="../slideLayouts/slideLayout67.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slideLayout" Target="../slideLayouts/slideLayout54.xml"/><Relationship Id="rId29" Type="http://schemas.openxmlformats.org/officeDocument/2006/relationships/slideLayout" Target="../slideLayouts/slideLayout63.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24" Type="http://schemas.openxmlformats.org/officeDocument/2006/relationships/slideLayout" Target="../slideLayouts/slideLayout58.xml"/><Relationship Id="rId32" Type="http://schemas.openxmlformats.org/officeDocument/2006/relationships/slideLayout" Target="../slideLayouts/slideLayout66.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23" Type="http://schemas.openxmlformats.org/officeDocument/2006/relationships/slideLayout" Target="../slideLayouts/slideLayout57.xml"/><Relationship Id="rId28" Type="http://schemas.openxmlformats.org/officeDocument/2006/relationships/slideLayout" Target="../slideLayouts/slideLayout62.xml"/><Relationship Id="rId10" Type="http://schemas.openxmlformats.org/officeDocument/2006/relationships/slideLayout" Target="../slideLayouts/slideLayout44.xml"/><Relationship Id="rId19" Type="http://schemas.openxmlformats.org/officeDocument/2006/relationships/slideLayout" Target="../slideLayouts/slideLayout53.xml"/><Relationship Id="rId31" Type="http://schemas.openxmlformats.org/officeDocument/2006/relationships/slideLayout" Target="../slideLayouts/slideLayout65.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 Id="rId22" Type="http://schemas.openxmlformats.org/officeDocument/2006/relationships/slideLayout" Target="../slideLayouts/slideLayout56.xml"/><Relationship Id="rId27" Type="http://schemas.openxmlformats.org/officeDocument/2006/relationships/slideLayout" Target="../slideLayouts/slideLayout61.xml"/><Relationship Id="rId30" Type="http://schemas.openxmlformats.org/officeDocument/2006/relationships/slideLayout" Target="../slideLayouts/slideLayout64.xml"/><Relationship Id="rId35" Type="http://schemas.openxmlformats.org/officeDocument/2006/relationships/image" Target="../media/image1.png"/><Relationship Id="rId8"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0080000" cy="1008000"/>
          </a:xfrm>
          <a:prstGeom prst="rect">
            <a:avLst/>
          </a:prstGeom>
        </p:spPr>
        <p:txBody>
          <a:bodyPr vert="horz" lIns="0" tIns="0" rIns="0" bIns="0" rtlCol="0" anchor="t">
            <a:noAutofit/>
          </a:bodyPr>
          <a:lstStyle/>
          <a:p>
            <a:r>
              <a:rPr lang="en-GB" dirty="0"/>
              <a:t>Click to edit Master title style</a:t>
            </a:r>
            <a:endParaRPr lang="en-US" dirty="0"/>
          </a:p>
        </p:txBody>
      </p:sp>
      <p:pic>
        <p:nvPicPr>
          <p:cNvPr id="8" name="Picture 7" descr="NSW Government logo">
            <a:extLst>
              <a:ext uri="{FF2B5EF4-FFF2-40B4-BE49-F238E27FC236}">
                <a16:creationId xmlns:a16="http://schemas.microsoft.com/office/drawing/2014/main" id="{CCBF5FED-71CD-4122-8BE4-CA4C03A99224}"/>
              </a:ext>
            </a:extLst>
          </p:cNvPr>
          <p:cNvPicPr>
            <a:picLocks noChangeAspect="1"/>
          </p:cNvPicPr>
          <p:nvPr userDrawn="1"/>
        </p:nvPicPr>
        <p:blipFill>
          <a:blip r:embed="rId36"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3" name="Text Placeholder 2"/>
          <p:cNvSpPr>
            <a:spLocks noGrp="1"/>
          </p:cNvSpPr>
          <p:nvPr>
            <p:ph type="body" idx="1"/>
          </p:nvPr>
        </p:nvSpPr>
        <p:spPr>
          <a:xfrm>
            <a:off x="360000" y="1620000"/>
            <a:ext cx="11484000" cy="4536000"/>
          </a:xfrm>
          <a:prstGeom prst="rect">
            <a:avLst/>
          </a:prstGeom>
        </p:spPr>
        <p:txBody>
          <a:bodyPr vert="horz" lIns="0" tIns="0" rIns="0" bIns="0" rtlCol="0">
            <a:noAutofit/>
          </a:body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22272B"/>
                </a:solidFill>
                <a:effectLst/>
                <a:uLnTx/>
                <a:uFillTx/>
                <a:latin typeface="Public Sans Light"/>
                <a:ea typeface="+mn-ea"/>
                <a:cs typeface="+mn-cs"/>
              </a:rPr>
              <a:t>Click to edit Master text styles</a:t>
            </a:r>
          </a:p>
          <a:p>
            <a:pPr marL="0" marR="0" lvl="1"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22272B"/>
                </a:solidFill>
                <a:effectLst/>
                <a:uLnTx/>
                <a:uFillTx/>
                <a:latin typeface="Public Sans Light"/>
                <a:ea typeface="+mn-ea"/>
                <a:cs typeface="+mn-cs"/>
              </a:rPr>
              <a:t>Second level</a:t>
            </a:r>
          </a:p>
          <a:p>
            <a:pPr marL="0" marR="0" lvl="2"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22272B"/>
                </a:solidFill>
                <a:effectLst/>
                <a:uLnTx/>
                <a:uFillTx/>
                <a:latin typeface="Public Sans Light"/>
                <a:ea typeface="+mn-ea"/>
                <a:cs typeface="+mn-cs"/>
              </a:rPr>
              <a:t>Third level</a:t>
            </a:r>
          </a:p>
          <a:p>
            <a:pPr marL="0" marR="0" lvl="3"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22272B"/>
                </a:solidFill>
                <a:effectLst/>
                <a:uLnTx/>
                <a:uFillTx/>
                <a:latin typeface="Public Sans Light"/>
                <a:ea typeface="+mn-ea"/>
                <a:cs typeface="+mn-cs"/>
              </a:rPr>
              <a:t>Fourth level</a:t>
            </a:r>
          </a:p>
          <a:p>
            <a:pPr marL="0" marR="0" lvl="4"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22272B"/>
                </a:solidFill>
                <a:effectLst/>
                <a:uLnTx/>
                <a:uFillTx/>
                <a:latin typeface="Public Sans Light"/>
                <a:ea typeface="+mn-ea"/>
                <a:cs typeface="+mn-cs"/>
              </a:rPr>
              <a:t>Fifth level</a:t>
            </a:r>
            <a:endParaRPr kumimoji="0" lang="en-US" sz="1800" b="0" i="0" u="none" strike="noStrike" kern="1200" cap="none" spc="0" normalizeH="0" baseline="0" noProof="0" dirty="0">
              <a:ln>
                <a:noFill/>
              </a:ln>
              <a:solidFill>
                <a:srgbClr val="22272B"/>
              </a:solidFill>
              <a:effectLst/>
              <a:uLnTx/>
              <a:uFillTx/>
              <a:latin typeface="Public Sans Light"/>
              <a:ea typeface="+mn-ea"/>
              <a:cs typeface="+mn-cs"/>
            </a:endParaRPr>
          </a:p>
        </p:txBody>
      </p:sp>
      <p:sp>
        <p:nvSpPr>
          <p:cNvPr id="6" name="Slide Number Placeholder 5"/>
          <p:cNvSpPr>
            <a:spLocks noGrp="1"/>
          </p:cNvSpPr>
          <p:nvPr>
            <p:ph type="sldNum" sz="quarter" idx="4"/>
          </p:nvPr>
        </p:nvSpPr>
        <p:spPr>
          <a:xfrm>
            <a:off x="11124000" y="6516000"/>
            <a:ext cx="720000" cy="180000"/>
          </a:xfrm>
          <a:prstGeom prst="rect">
            <a:avLst/>
          </a:prstGeom>
        </p:spPr>
        <p:txBody>
          <a:bodyPr vert="horz" lIns="0" tIns="0" rIns="0" bIns="0" rtlCol="0" anchor="t"/>
          <a:lstStyle>
            <a:lvl1pPr algn="r">
              <a:defRPr sz="1200">
                <a:solidFill>
                  <a:schemeClr val="tx1"/>
                </a:solidFill>
                <a:latin typeface="Arial" panose="020B0604020202020204" pitchFamily="34" charset="0"/>
              </a:defRPr>
            </a:lvl1pPr>
          </a:lstStyle>
          <a:p>
            <a:fld id="{10A01DC5-1685-4615-8240-15192985C6A2}" type="slidenum">
              <a:rPr lang="en-AU" smtClean="0"/>
              <a:pPr/>
              <a:t>‹#›</a:t>
            </a:fld>
            <a:endParaRPr lang="en-AU" dirty="0"/>
          </a:p>
        </p:txBody>
      </p:sp>
    </p:spTree>
    <p:extLst>
      <p:ext uri="{BB962C8B-B14F-4D97-AF65-F5344CB8AC3E}">
        <p14:creationId xmlns:p14="http://schemas.microsoft.com/office/powerpoint/2010/main" val="4123316428"/>
      </p:ext>
    </p:extLst>
  </p:cSld>
  <p:clrMap bg1="lt1" tx1="dk1" bg2="lt2" tx2="dk2" accent1="accent1" accent2="accent2" accent3="accent3" accent4="accent4" accent5="accent5" accent6="accent6" hlink="hlink" folHlink="folHlink"/>
  <p:sldLayoutIdLst>
    <p:sldLayoutId id="2147483661" r:id="rId1"/>
    <p:sldLayoutId id="2147483703" r:id="rId2"/>
    <p:sldLayoutId id="2147483702" r:id="rId3"/>
    <p:sldLayoutId id="2147483728" r:id="rId4"/>
    <p:sldLayoutId id="2147483729" r:id="rId5"/>
    <p:sldLayoutId id="2147483731" r:id="rId6"/>
    <p:sldLayoutId id="2147483730" r:id="rId7"/>
    <p:sldLayoutId id="2147483732" r:id="rId8"/>
    <p:sldLayoutId id="2147483740" r:id="rId9"/>
    <p:sldLayoutId id="2147483715" r:id="rId10"/>
    <p:sldLayoutId id="2147483736" r:id="rId11"/>
    <p:sldLayoutId id="2147483737" r:id="rId12"/>
    <p:sldLayoutId id="2147483738" r:id="rId13"/>
    <p:sldLayoutId id="2147483716" r:id="rId14"/>
    <p:sldLayoutId id="2147483717" r:id="rId15"/>
    <p:sldLayoutId id="2147483718" r:id="rId16"/>
    <p:sldLayoutId id="2147483719" r:id="rId17"/>
    <p:sldLayoutId id="2147483742" r:id="rId18"/>
    <p:sldLayoutId id="2147483720" r:id="rId19"/>
    <p:sldLayoutId id="2147483733" r:id="rId20"/>
    <p:sldLayoutId id="2147483721" r:id="rId21"/>
    <p:sldLayoutId id="2147483734" r:id="rId22"/>
    <p:sldLayoutId id="2147483722" r:id="rId23"/>
    <p:sldLayoutId id="2147483735" r:id="rId24"/>
    <p:sldLayoutId id="2147483723" r:id="rId25"/>
    <p:sldLayoutId id="2147483724" r:id="rId26"/>
    <p:sldLayoutId id="2147483741" r:id="rId27"/>
    <p:sldLayoutId id="2147483725" r:id="rId28"/>
    <p:sldLayoutId id="2147483743" r:id="rId29"/>
    <p:sldLayoutId id="2147483744" r:id="rId30"/>
    <p:sldLayoutId id="2147483746" r:id="rId31"/>
    <p:sldLayoutId id="2147483748" r:id="rId32"/>
    <p:sldLayoutId id="2147483749" r:id="rId33"/>
    <p:sldLayoutId id="2147483750" r:id="rId3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377" rtl="0" eaLnBrk="1" latinLnBrk="0" hangingPunct="1">
        <a:lnSpc>
          <a:spcPct val="90000"/>
        </a:lnSpc>
        <a:spcBef>
          <a:spcPct val="0"/>
        </a:spcBef>
        <a:buNone/>
        <a:defRPr sz="3600" kern="1200">
          <a:solidFill>
            <a:schemeClr val="tx1"/>
          </a:solidFill>
          <a:latin typeface="Arial" panose="020B0604020202020204" pitchFamily="34" charset="0"/>
          <a:ea typeface="+mj-ea"/>
          <a:cs typeface="+mj-cs"/>
        </a:defRPr>
      </a:lvl1pPr>
    </p:titleStyle>
    <p:body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0080000" cy="1008000"/>
          </a:xfrm>
          <a:prstGeom prst="rect">
            <a:avLst/>
          </a:prstGeom>
        </p:spPr>
        <p:txBody>
          <a:bodyPr vert="horz" lIns="0" tIns="0" rIns="0" bIns="0" rtlCol="0" anchor="t">
            <a:noAutofit/>
          </a:bodyPr>
          <a:lstStyle/>
          <a:p>
            <a:r>
              <a:rPr lang="en-GB"/>
              <a:t>Click to edit Master title style</a:t>
            </a:r>
            <a:endParaRPr lang="en-US"/>
          </a:p>
        </p:txBody>
      </p:sp>
      <p:pic>
        <p:nvPicPr>
          <p:cNvPr id="8" name="Picture 7" descr="NSW Government logo">
            <a:extLst>
              <a:ext uri="{FF2B5EF4-FFF2-40B4-BE49-F238E27FC236}">
                <a16:creationId xmlns:a16="http://schemas.microsoft.com/office/drawing/2014/main" id="{CCBF5FED-71CD-4122-8BE4-CA4C03A99224}"/>
              </a:ext>
            </a:extLst>
          </p:cNvPr>
          <p:cNvPicPr>
            <a:picLocks noChangeAspect="1"/>
          </p:cNvPicPr>
          <p:nvPr userDrawn="1"/>
        </p:nvPicPr>
        <p:blipFill>
          <a:blip r:embed="rId35" cstate="screen">
            <a:extLst>
              <a:ext uri="{28A0092B-C50C-407E-A947-70E740481C1C}">
                <a14:useLocalDpi xmlns:a14="http://schemas.microsoft.com/office/drawing/2010/main"/>
              </a:ext>
            </a:extLst>
          </a:blip>
          <a:srcRect/>
          <a:stretch/>
        </p:blipFill>
        <p:spPr>
          <a:xfrm>
            <a:off x="11214000" y="360321"/>
            <a:ext cx="630000" cy="684882"/>
          </a:xfrm>
          <a:prstGeom prst="rect">
            <a:avLst/>
          </a:prstGeom>
        </p:spPr>
      </p:pic>
      <p:sp>
        <p:nvSpPr>
          <p:cNvPr id="3" name="Text Placeholder 2"/>
          <p:cNvSpPr>
            <a:spLocks noGrp="1"/>
          </p:cNvSpPr>
          <p:nvPr>
            <p:ph type="body" idx="1"/>
          </p:nvPr>
        </p:nvSpPr>
        <p:spPr>
          <a:xfrm>
            <a:off x="360000" y="1620000"/>
            <a:ext cx="11484000" cy="4536000"/>
          </a:xfrm>
          <a:prstGeom prst="rect">
            <a:avLst/>
          </a:prstGeom>
        </p:spPr>
        <p:txBody>
          <a:bodyPr vert="horz" lIns="0" tIns="0" rIns="0" bIns="0" rtlCol="0">
            <a:noAutofit/>
          </a:body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22272B"/>
                </a:solidFill>
                <a:effectLst/>
                <a:uLnTx/>
                <a:uFillTx/>
                <a:latin typeface="Public Sans Light"/>
                <a:ea typeface="+mn-ea"/>
                <a:cs typeface="+mn-cs"/>
              </a:rPr>
              <a:t>Click to edit Master text styles</a:t>
            </a:r>
          </a:p>
          <a:p>
            <a:pPr marL="0" marR="0" lvl="1"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22272B"/>
                </a:solidFill>
                <a:effectLst/>
                <a:uLnTx/>
                <a:uFillTx/>
                <a:latin typeface="Public Sans Light"/>
                <a:ea typeface="+mn-ea"/>
                <a:cs typeface="+mn-cs"/>
              </a:rPr>
              <a:t>Second level</a:t>
            </a:r>
          </a:p>
          <a:p>
            <a:pPr marL="0" marR="0" lvl="2"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22272B"/>
                </a:solidFill>
                <a:effectLst/>
                <a:uLnTx/>
                <a:uFillTx/>
                <a:latin typeface="Public Sans Light"/>
                <a:ea typeface="+mn-ea"/>
                <a:cs typeface="+mn-cs"/>
              </a:rPr>
              <a:t>Third level</a:t>
            </a:r>
          </a:p>
          <a:p>
            <a:pPr marL="0" marR="0" lvl="3"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22272B"/>
                </a:solidFill>
                <a:effectLst/>
                <a:uLnTx/>
                <a:uFillTx/>
                <a:latin typeface="Public Sans Light"/>
                <a:ea typeface="+mn-ea"/>
                <a:cs typeface="+mn-cs"/>
              </a:rPr>
              <a:t>Fourth level</a:t>
            </a:r>
          </a:p>
          <a:p>
            <a:pPr marL="0" marR="0" lvl="4"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22272B"/>
                </a:solidFill>
                <a:effectLst/>
                <a:uLnTx/>
                <a:uFillTx/>
                <a:latin typeface="Public Sans Light"/>
                <a:ea typeface="+mn-ea"/>
                <a:cs typeface="+mn-cs"/>
              </a:rPr>
              <a:t>Fifth level</a:t>
            </a:r>
            <a:endParaRPr kumimoji="0" lang="en-US" sz="18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6" name="Slide Number Placeholder 5"/>
          <p:cNvSpPr>
            <a:spLocks noGrp="1"/>
          </p:cNvSpPr>
          <p:nvPr>
            <p:ph type="sldNum" sz="quarter" idx="4"/>
          </p:nvPr>
        </p:nvSpPr>
        <p:spPr>
          <a:xfrm>
            <a:off x="11124000" y="6516000"/>
            <a:ext cx="720000" cy="180000"/>
          </a:xfrm>
          <a:prstGeom prst="rect">
            <a:avLst/>
          </a:prstGeom>
        </p:spPr>
        <p:txBody>
          <a:bodyPr vert="horz" lIns="0" tIns="0" rIns="0" bIns="0" rtlCol="0" anchor="t"/>
          <a:lstStyle>
            <a:lvl1pPr algn="r">
              <a:defRPr sz="1200">
                <a:solidFill>
                  <a:schemeClr val="tx1"/>
                </a:solidFill>
                <a:latin typeface="+mn-lt"/>
              </a:defRPr>
            </a:lvl1pPr>
          </a:lstStyle>
          <a:p>
            <a:fld id="{10A01DC5-1685-4615-8240-15192985C6A2}" type="slidenum">
              <a:rPr lang="en-AU" smtClean="0"/>
              <a:pPr/>
              <a:t>‹#›</a:t>
            </a:fld>
            <a:endParaRPr lang="en-AU"/>
          </a:p>
        </p:txBody>
      </p:sp>
    </p:spTree>
    <p:extLst>
      <p:ext uri="{BB962C8B-B14F-4D97-AF65-F5344CB8AC3E}">
        <p14:creationId xmlns:p14="http://schemas.microsoft.com/office/powerpoint/2010/main" val="1945204594"/>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 id="2147483770" r:id="rId19"/>
    <p:sldLayoutId id="2147483771" r:id="rId20"/>
    <p:sldLayoutId id="2147483772" r:id="rId21"/>
    <p:sldLayoutId id="2147483773" r:id="rId22"/>
    <p:sldLayoutId id="2147483774" r:id="rId23"/>
    <p:sldLayoutId id="2147483775" r:id="rId24"/>
    <p:sldLayoutId id="2147483776" r:id="rId25"/>
    <p:sldLayoutId id="2147483777" r:id="rId26"/>
    <p:sldLayoutId id="2147483778" r:id="rId27"/>
    <p:sldLayoutId id="2147483779" r:id="rId28"/>
    <p:sldLayoutId id="2147483780" r:id="rId29"/>
    <p:sldLayoutId id="2147483781" r:id="rId30"/>
    <p:sldLayoutId id="2147483782" r:id="rId31"/>
    <p:sldLayoutId id="2147483783" r:id="rId32"/>
    <p:sldLayoutId id="2147483784" r:id="rId3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37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notesSlide" Target="../notesSlides/notesSlide4.xml"/><Relationship Id="rId7" Type="http://schemas.openxmlformats.org/officeDocument/2006/relationships/image" Target="../media/image20.png"/><Relationship Id="rId2" Type="http://schemas.openxmlformats.org/officeDocument/2006/relationships/slideLayout" Target="../slideLayouts/slideLayout23.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35.pn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38.png"/><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40.jpeg"/></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svg"/><Relationship Id="rId7" Type="http://schemas.openxmlformats.org/officeDocument/2006/relationships/image" Target="../media/image49.svg"/><Relationship Id="rId12" Type="http://schemas.openxmlformats.org/officeDocument/2006/relationships/image" Target="../media/image54.svg"/><Relationship Id="rId2" Type="http://schemas.openxmlformats.org/officeDocument/2006/relationships/notesSlide" Target="../notesSlides/notesSlide19.xml"/><Relationship Id="rId16" Type="http://schemas.openxmlformats.org/officeDocument/2006/relationships/image" Target="../media/image58.svg"/><Relationship Id="rId1" Type="http://schemas.openxmlformats.org/officeDocument/2006/relationships/slideLayout" Target="../slideLayouts/slideLayout26.xml"/><Relationship Id="rId6" Type="http://schemas.openxmlformats.org/officeDocument/2006/relationships/image" Target="../media/image48.svg"/><Relationship Id="rId11" Type="http://schemas.openxmlformats.org/officeDocument/2006/relationships/image" Target="../media/image53.svg"/><Relationship Id="rId5" Type="http://schemas.openxmlformats.org/officeDocument/2006/relationships/image" Target="../media/image47.svg"/><Relationship Id="rId15" Type="http://schemas.openxmlformats.org/officeDocument/2006/relationships/image" Target="../media/image57.sv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svg"/><Relationship Id="rId14" Type="http://schemas.openxmlformats.org/officeDocument/2006/relationships/image" Target="../media/image56.svg"/></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hyperlink" Target="https://educationstandards.nsw.edu.au/wps/portal/nesa/k-10/diversity-in-learning/aboriginal-education/aboriginal-and-torres-strait-islander-principles-and-protocols" TargetMode="External"/><Relationship Id="rId2" Type="http://schemas.openxmlformats.org/officeDocument/2006/relationships/notesSlide" Target="../notesSlides/notesSlide28.xml"/><Relationship Id="rId1" Type="http://schemas.openxmlformats.org/officeDocument/2006/relationships/slideLayout" Target="../slideLayouts/slideLayout22.xml"/><Relationship Id="rId5" Type="http://schemas.openxmlformats.org/officeDocument/2006/relationships/image" Target="../media/image63.jpeg"/><Relationship Id="rId4" Type="http://schemas.openxmlformats.org/officeDocument/2006/relationships/hyperlink" Target="https://aiatsis.gov.au/education/guide-evaluating-and-selecting-education-resource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4.xml"/><Relationship Id="rId1" Type="http://schemas.openxmlformats.org/officeDocument/2006/relationships/video" Target="https://www.youtube.com/embed/kVOG-RKTFIo?start=111&amp;feature=oembed" TargetMode="External"/><Relationship Id="rId5" Type="http://schemas.openxmlformats.org/officeDocument/2006/relationships/image" Target="../media/image66.jpeg"/><Relationship Id="rId4" Type="http://schemas.openxmlformats.org/officeDocument/2006/relationships/image" Target="../media/image65.jpeg"/></Relationships>
</file>

<file path=ppt/slides/_rels/slide3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8.png"/></Relationships>
</file>

<file path=ppt/slides/_rels/slide3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70.jpe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73.jpeg"/><Relationship Id="rId4" Type="http://schemas.openxmlformats.org/officeDocument/2006/relationships/image" Target="../media/image72.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31.xml"/><Relationship Id="rId1" Type="http://schemas.openxmlformats.org/officeDocument/2006/relationships/tags" Target="../tags/tag3.xml"/><Relationship Id="rId4" Type="http://schemas.openxmlformats.org/officeDocument/2006/relationships/image" Target="../media/image78.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notesSlide" Target="../notesSlides/notesSlide50.xml"/><Relationship Id="rId1" Type="http://schemas.openxmlformats.org/officeDocument/2006/relationships/slideLayout" Target="../slideLayouts/slideLayout16.xml"/><Relationship Id="rId4" Type="http://schemas.openxmlformats.org/officeDocument/2006/relationships/image" Target="../media/image83.jpeg"/></Relationships>
</file>

<file path=ppt/slides/_rels/slide5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7.png"/><Relationship Id="rId4"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8.png"/><Relationship Id="rId4"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9.png"/><Relationship Id="rId4"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0.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61.xml"/><Relationship Id="rId1" Type="http://schemas.openxmlformats.org/officeDocument/2006/relationships/slideLayout" Target="../slideLayouts/slideLayout27.xml"/></Relationships>
</file>

<file path=ppt/slides/_rels/slide6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2.xml"/><Relationship Id="rId1" Type="http://schemas.openxmlformats.org/officeDocument/2006/relationships/slideLayout" Target="../slideLayouts/slideLayout14.xml"/><Relationship Id="rId5" Type="http://schemas.openxmlformats.org/officeDocument/2006/relationships/image" Target="../media/image94.png"/><Relationship Id="rId4" Type="http://schemas.openxmlformats.org/officeDocument/2006/relationships/image" Target="../media/image93.png"/></Relationships>
</file>

<file path=ppt/slides/_rels/slide63.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slideLayout" Target="../slideLayouts/slideLayout48.xml"/><Relationship Id="rId7" Type="http://schemas.openxmlformats.org/officeDocument/2006/relationships/image" Target="../media/image97.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9.png"/><Relationship Id="rId4"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65.xml"/><Relationship Id="rId1" Type="http://schemas.openxmlformats.org/officeDocument/2006/relationships/slideLayout" Target="../slideLayouts/slideLayout60.xml"/><Relationship Id="rId5" Type="http://schemas.openxmlformats.org/officeDocument/2006/relationships/image" Target="../media/image102.png"/><Relationship Id="rId4" Type="http://schemas.openxmlformats.org/officeDocument/2006/relationships/image" Target="../media/image101.png"/></Relationships>
</file>

<file path=ppt/slides/_rels/slide6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6.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72.xm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73.xml"/><Relationship Id="rId1" Type="http://schemas.openxmlformats.org/officeDocument/2006/relationships/slideLayout" Target="../slideLayouts/slideLayout14.xml"/><Relationship Id="rId4" Type="http://schemas.openxmlformats.org/officeDocument/2006/relationships/image" Target="../media/image106.jpeg"/></Relationships>
</file>

<file path=ppt/slides/_rels/slide7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74.xml"/><Relationship Id="rId1" Type="http://schemas.openxmlformats.org/officeDocument/2006/relationships/slideLayout" Target="../slideLayouts/slideLayout14.xml"/><Relationship Id="rId4" Type="http://schemas.openxmlformats.org/officeDocument/2006/relationships/image" Target="../media/image108.pn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7.xml"/><Relationship Id="rId1" Type="http://schemas.openxmlformats.org/officeDocument/2006/relationships/slideLayout" Target="../slideLayouts/slideLayout14.xml"/></Relationships>
</file>

<file path=ppt/slides/_rels/slide7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8.xml"/><Relationship Id="rId1" Type="http://schemas.openxmlformats.org/officeDocument/2006/relationships/slideLayout" Target="../slideLayouts/slideLayout14.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7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79.xml"/><Relationship Id="rId1" Type="http://schemas.openxmlformats.org/officeDocument/2006/relationships/slideLayout" Target="../slideLayouts/slideLayout14.xml"/><Relationship Id="rId4" Type="http://schemas.openxmlformats.org/officeDocument/2006/relationships/image" Target="../media/image115.pn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31.xml"/><Relationship Id="rId1" Type="http://schemas.openxmlformats.org/officeDocument/2006/relationships/tags" Target="../tags/tag4.xml"/><Relationship Id="rId4" Type="http://schemas.openxmlformats.org/officeDocument/2006/relationships/image" Target="../media/image78.png"/></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82.xml"/><Relationship Id="rId1" Type="http://schemas.openxmlformats.org/officeDocument/2006/relationships/slideLayout" Target="../slideLayouts/slideLayout27.xml"/></Relationships>
</file>

<file path=ppt/slides/_rels/slide83.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83.xml"/><Relationship Id="rId1" Type="http://schemas.openxmlformats.org/officeDocument/2006/relationships/slideLayout" Target="../slideLayouts/slideLayout2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19.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9.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19.xml"/></Relationships>
</file>

<file path=ppt/slides/_rels/slide8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87.xml"/><Relationship Id="rId1" Type="http://schemas.openxmlformats.org/officeDocument/2006/relationships/slideLayout" Target="../slideLayouts/slideLayout22.xml"/></Relationships>
</file>

<file path=ppt/slides/_rels/slide8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88.xm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89.xml"/><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91.xml"/><Relationship Id="rId1" Type="http://schemas.openxmlformats.org/officeDocument/2006/relationships/slideLayout" Target="../slideLayouts/slideLayout22.xml"/></Relationships>
</file>

<file path=ppt/slides/_rels/slide9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92.xml"/><Relationship Id="rId1" Type="http://schemas.openxmlformats.org/officeDocument/2006/relationships/slideLayout" Target="../slideLayouts/slideLayout5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53.xml"/></Relationships>
</file>

<file path=ppt/slides/_rels/slide94.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94.xml"/><Relationship Id="rId1" Type="http://schemas.openxmlformats.org/officeDocument/2006/relationships/slideLayout" Target="../slideLayouts/slideLayout14.xml"/></Relationships>
</file>

<file path=ppt/slides/_rels/slide9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95.xml"/><Relationship Id="rId1" Type="http://schemas.openxmlformats.org/officeDocument/2006/relationships/slideLayout" Target="../slideLayouts/slideLayout15.xml"/><Relationship Id="rId4" Type="http://schemas.openxmlformats.org/officeDocument/2006/relationships/hyperlink" Target="https://www.youtube.com/watch?v=u00nBajh0EA" TargetMode="External"/></Relationships>
</file>

<file path=ppt/slides/_rels/slide96.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96.xm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97.xml"/><Relationship Id="rId2" Type="http://schemas.openxmlformats.org/officeDocument/2006/relationships/slideLayout" Target="../slideLayouts/slideLayout31.xml"/><Relationship Id="rId1" Type="http://schemas.openxmlformats.org/officeDocument/2006/relationships/tags" Target="../tags/tag5.xml"/><Relationship Id="rId4" Type="http://schemas.openxmlformats.org/officeDocument/2006/relationships/image" Target="../media/image78.png"/></Relationships>
</file>

<file path=ppt/slides/_rels/slide98.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98.xml"/><Relationship Id="rId1" Type="http://schemas.openxmlformats.org/officeDocument/2006/relationships/slideLayout" Target="../slideLayouts/slideLayout9.xml"/></Relationships>
</file>

<file path=ppt/slides/_rels/slide99.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99.xml"/><Relationship Id="rId1" Type="http://schemas.openxmlformats.org/officeDocument/2006/relationships/slideLayout" Target="../slideLayouts/slideLayout17.xml"/></Relationships>
</file>

<file path=ppt/slides/_rels/slide10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00.xml"/><Relationship Id="rId1" Type="http://schemas.openxmlformats.org/officeDocument/2006/relationships/slideLayout" Target="../slideLayouts/slideLayout27.xml"/><Relationship Id="rId4" Type="http://schemas.openxmlformats.org/officeDocument/2006/relationships/image" Target="../media/image129.png"/></Relationships>
</file>

<file path=ppt/slides/_rels/slide101.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101.xml"/><Relationship Id="rId1" Type="http://schemas.openxmlformats.org/officeDocument/2006/relationships/slideLayout" Target="../slideLayouts/slideLayout15.xml"/></Relationships>
</file>

<file path=ppt/slides/_rels/slide102.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102.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103.xml"/><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04.xml"/><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105.xml"/><Relationship Id="rId1" Type="http://schemas.openxmlformats.org/officeDocument/2006/relationships/slideLayout" Target="../slideLayouts/slideLayout32.xml"/></Relationships>
</file>

<file path=ppt/slides/_rels/slide106.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106.xml"/><Relationship Id="rId1" Type="http://schemas.openxmlformats.org/officeDocument/2006/relationships/slideLayout" Target="../slideLayouts/slideLayout26.xml"/></Relationships>
</file>

<file path=ppt/slides/_rels/slide107.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107.xml"/><Relationship Id="rId1" Type="http://schemas.openxmlformats.org/officeDocument/2006/relationships/slideLayout" Target="../slideLayouts/slideLayout31.xml"/></Relationships>
</file>

<file path=ppt/slides/_rels/slide10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108.xml"/><Relationship Id="rId1" Type="http://schemas.openxmlformats.org/officeDocument/2006/relationships/slideLayout" Target="../slideLayouts/slideLayout21.xml"/></Relationships>
</file>

<file path=ppt/slides/_rels/slide109.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109.xml"/><Relationship Id="rId1" Type="http://schemas.openxmlformats.org/officeDocument/2006/relationships/slideLayout" Target="../slideLayouts/slideLayout9.xml"/></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110.xml"/><Relationship Id="rId2" Type="http://schemas.openxmlformats.org/officeDocument/2006/relationships/slideLayout" Target="../slideLayouts/slideLayout23.xml"/><Relationship Id="rId1" Type="http://schemas.openxmlformats.org/officeDocument/2006/relationships/tags" Target="../tags/tag6.xml"/><Relationship Id="rId4" Type="http://schemas.openxmlformats.org/officeDocument/2006/relationships/image" Target="../media/image139.png"/></Relationships>
</file>

<file path=ppt/slides/_rels/slide111.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111.xml"/><Relationship Id="rId1" Type="http://schemas.openxmlformats.org/officeDocument/2006/relationships/slideLayout" Target="../slideLayouts/slideLayout33.xml"/></Relationships>
</file>

<file path=ppt/slides/_rels/slide112.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12.xml"/><Relationship Id="rId1" Type="http://schemas.openxmlformats.org/officeDocument/2006/relationships/slideLayout" Target="../slideLayouts/slideLayout25.xml"/></Relationships>
</file>

<file path=ppt/slides/_rels/slide113.xml.rels><?xml version="1.0" encoding="UTF-8" standalone="yes"?>
<Relationships xmlns="http://schemas.openxmlformats.org/package/2006/relationships"><Relationship Id="rId3" Type="http://schemas.openxmlformats.org/officeDocument/2006/relationships/hyperlink" Target="mailto:primarycurriculum@det.nsw.edu.au" TargetMode="External"/><Relationship Id="rId2" Type="http://schemas.openxmlformats.org/officeDocument/2006/relationships/notesSlide" Target="../notesSlides/notesSlide113.xml"/><Relationship Id="rId1" Type="http://schemas.openxmlformats.org/officeDocument/2006/relationships/slideLayout" Target="../slideLayouts/slideLayout6.xml"/><Relationship Id="rId4" Type="http://schemas.openxmlformats.org/officeDocument/2006/relationships/image" Target="../media/image142.png"/></Relationships>
</file>

<file path=ppt/slides/_rels/slide114.xml.rels><?xml version="1.0" encoding="UTF-8" standalone="yes"?>
<Relationships xmlns="http://schemas.openxmlformats.org/package/2006/relationships"><Relationship Id="rId8" Type="http://schemas.openxmlformats.org/officeDocument/2006/relationships/hyperlink" Target="https://curriculum.nsw.edu.au/learning-areas/science/science-and-technology-k-6-2024/overview" TargetMode="External"/><Relationship Id="rId3" Type="http://schemas.openxmlformats.org/officeDocument/2006/relationships/hyperlink" Target="https://educationstandards.nsw.edu.au/wps/portal/nesa/home" TargetMode="External"/><Relationship Id="rId7" Type="http://schemas.openxmlformats.org/officeDocument/2006/relationships/hyperlink" Target="https://curriculum.nsw.edu.au/learning-areas/pdhpe/pdhpe-k-6-2024/overview" TargetMode="External"/><Relationship Id="rId2" Type="http://schemas.openxmlformats.org/officeDocument/2006/relationships/hyperlink" Target="https://educationstandards.nsw.edu.au/wps/portal/nesa/mini-footer/copyright" TargetMode="External"/><Relationship Id="rId1" Type="http://schemas.openxmlformats.org/officeDocument/2006/relationships/slideLayout" Target="../slideLayouts/slideLayout29.xml"/><Relationship Id="rId6" Type="http://schemas.openxmlformats.org/officeDocument/2006/relationships/hyperlink" Target="https://curriculum.nsw.edu.au/learning-areas/hsie/hsie-k-6-2024/overview" TargetMode="External"/><Relationship Id="rId5" Type="http://schemas.openxmlformats.org/officeDocument/2006/relationships/hyperlink" Target="https://curriculum.nsw.edu.au/learning-areas/creative-arts/creative-arts-k-6-2024/overview" TargetMode="External"/><Relationship Id="rId4" Type="http://schemas.openxmlformats.org/officeDocument/2006/relationships/hyperlink" Target="https://curriculum.nsw.edu.au/" TargetMode="External"/><Relationship Id="rId9" Type="http://schemas.openxmlformats.org/officeDocument/2006/relationships/hyperlink" Target="https://aus01.safelinks.protection.outlook.com/?url=https%3A%2F%2Fcurriculum.nsw.edu.au%2Fresources%2Fteaching-resources&amp;data=05%7C02%7CMegan.Baker15%40det.nsw.edu.au%7Cde6196d4bb1048bfb8c408ddcd8e72e7%7C05a0e69a418a47c19c259387261bf991%7C0%7C0%7C638892733905617537%7CUnknown%7CTWFpbGZsb3d8eyJFbXB0eU1hcGkiOnRydWUsIlYiOiIwLjAuMDAwMCIsIlAiOiJXaW4zMiIsIkFOIjoiTWFpbCIsIldUIjoyfQ%3D%3D%7C0%7C%7C%7C&amp;sdata=pB1K82cdVYUq39UR%2BsZlEDmw7xKATwp2x3IKomlWv%2Bk%3D&amp;reserved=0" TargetMode="External"/></Relationships>
</file>

<file path=ppt/slides/_rels/slide115.xml.rels><?xml version="1.0" encoding="UTF-8" standalone="yes"?>
<Relationships xmlns="http://schemas.openxmlformats.org/package/2006/relationships"><Relationship Id="rId8" Type="http://schemas.openxmlformats.org/officeDocument/2006/relationships/hyperlink" Target="https://deadlystory.com/page/culture/Life_Lore/Songlines" TargetMode="External"/><Relationship Id="rId3" Type="http://schemas.openxmlformats.org/officeDocument/2006/relationships/hyperlink" Target="https://education.nsw.gov.au/teaching-and-learning/curriculum/hsie/planning-programming-and-assessing-hsie-k-6#Scope1" TargetMode="External"/><Relationship Id="rId7" Type="http://schemas.openxmlformats.org/officeDocument/2006/relationships/hyperlink" Target="https://www.geeksforgeeks.org/biology/food-web-diagram-example-meaning/" TargetMode="External"/><Relationship Id="rId2" Type="http://schemas.openxmlformats.org/officeDocument/2006/relationships/hyperlink" Target="https://education.nsw.gov.au/teaching-and-learning/curriculum/creative-arts/planning-programming-and-assessing-creative-arts-k-6" TargetMode="External"/><Relationship Id="rId1" Type="http://schemas.openxmlformats.org/officeDocument/2006/relationships/slideLayout" Target="../slideLayouts/slideLayout34.xml"/><Relationship Id="rId6" Type="http://schemas.openxmlformats.org/officeDocument/2006/relationships/hyperlink" Target="https://www.youtube.com/watch?v=0wz6RfUXT0w" TargetMode="External"/><Relationship Id="rId5" Type="http://schemas.openxmlformats.org/officeDocument/2006/relationships/hyperlink" Target="https://education.nsw.gov.au/teaching-and-learning/curriculum/science/planning-programming-and-assessing-science-k-6#Scope1" TargetMode="External"/><Relationship Id="rId4" Type="http://schemas.openxmlformats.org/officeDocument/2006/relationships/hyperlink" Target="https://education.nsw.gov.au/teaching-and-learning/curriculum/pdhpe/pdhpe-curriculum-resources-k-12/pdhpe-k-6-curriculum-resources/pdhpe-k-6-scope-and-sequence" TargetMode="External"/></Relationships>
</file>

<file path=ppt/slides/_rels/slide116.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s://education.nsw.gov.au/rights-and-accountability/copyright" TargetMode="Externa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6314E2C-F952-01F5-4A67-9A6B02F973B6}"/>
              </a:ext>
            </a:extLst>
          </p:cNvPr>
          <p:cNvSpPr>
            <a:spLocks noGrp="1"/>
          </p:cNvSpPr>
          <p:nvPr>
            <p:ph type="ctrTitle"/>
          </p:nvPr>
        </p:nvSpPr>
        <p:spPr>
          <a:xfrm>
            <a:off x="540000" y="1445032"/>
            <a:ext cx="5556000" cy="2705083"/>
          </a:xfrm>
        </p:spPr>
        <p:txBody>
          <a:bodyPr/>
          <a:lstStyle/>
          <a:p>
            <a:r>
              <a:rPr lang="en-AU" sz="3600" dirty="0"/>
              <a:t>CHPS sample units: from planning to practice </a:t>
            </a:r>
          </a:p>
        </p:txBody>
      </p:sp>
      <p:sp>
        <p:nvSpPr>
          <p:cNvPr id="2" name="Text Placeholder 11">
            <a:extLst>
              <a:ext uri="{FF2B5EF4-FFF2-40B4-BE49-F238E27FC236}">
                <a16:creationId xmlns:a16="http://schemas.microsoft.com/office/drawing/2014/main" id="{D5D5133A-5265-529F-4888-A9147BB4C5ED}"/>
              </a:ext>
            </a:extLst>
          </p:cNvPr>
          <p:cNvSpPr txBox="1">
            <a:spLocks/>
          </p:cNvSpPr>
          <p:nvPr/>
        </p:nvSpPr>
        <p:spPr>
          <a:xfrm>
            <a:off x="540000" y="4483757"/>
            <a:ext cx="6255975" cy="1614976"/>
          </a:xfrm>
          <a:prstGeom prst="rect">
            <a:avLst/>
          </a:prstGeom>
        </p:spPr>
        <p:txBody>
          <a:bodyPr vert="horz" lIns="0" tIns="0" rIns="0" bIns="0" rtlCol="0" anchor="b" anchorCtr="0">
            <a:noAutofit/>
          </a:bodyPr>
          <a:lstStyle>
            <a:lvl1pPr marL="0" indent="0" algn="l" defTabSz="914377" rtl="0" eaLnBrk="1" latinLnBrk="0" hangingPunct="1">
              <a:lnSpc>
                <a:spcPct val="150000"/>
              </a:lnSpc>
              <a:spcBef>
                <a:spcPts val="0"/>
              </a:spcBef>
              <a:spcAft>
                <a:spcPts val="1200"/>
              </a:spcAft>
              <a:buFont typeface="Public Sans" panose="020B0604020202020204" pitchFamily="34" charset="0"/>
              <a:buNone/>
              <a:defRPr sz="1800" b="0" kern="1200">
                <a:solidFill>
                  <a:schemeClr val="bg1"/>
                </a:solidFill>
                <a:latin typeface="+mj-lt"/>
                <a:ea typeface="+mn-ea"/>
                <a:cs typeface="+mn-cs"/>
              </a:defRPr>
            </a:lvl1pPr>
            <a:lvl2pPr marL="0" indent="0" algn="l" defTabSz="914377" rtl="0" eaLnBrk="1" latinLnBrk="0" hangingPunct="1">
              <a:lnSpc>
                <a:spcPct val="150000"/>
              </a:lnSpc>
              <a:spcBef>
                <a:spcPts val="0"/>
              </a:spcBef>
              <a:spcAft>
                <a:spcPts val="600"/>
              </a:spcAft>
              <a:buFont typeface="Public Sans" panose="020B0604020202020204" pitchFamily="34" charset="0"/>
              <a:buNone/>
              <a:defRPr sz="1600" b="0" kern="1200">
                <a:solidFill>
                  <a:schemeClr val="bg1"/>
                </a:solidFill>
                <a:latin typeface="+mn-lt"/>
                <a:ea typeface="+mn-ea"/>
                <a:cs typeface="+mn-cs"/>
              </a:defRPr>
            </a:lvl2pPr>
            <a:lvl3pPr marL="0" indent="0" algn="l" defTabSz="914377" rtl="0" eaLnBrk="1" latinLnBrk="0" hangingPunct="1">
              <a:lnSpc>
                <a:spcPct val="150000"/>
              </a:lnSpc>
              <a:spcBef>
                <a:spcPts val="0"/>
              </a:spcBef>
              <a:spcAft>
                <a:spcPts val="600"/>
              </a:spcAft>
              <a:buFont typeface="Public Sans" panose="020B0604020202020204" pitchFamily="34" charset="0"/>
              <a:buNone/>
              <a:defRPr sz="2000" kern="1200">
                <a:solidFill>
                  <a:schemeClr val="bg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Public Sans" panose="020B0604020202020204" pitchFamily="34" charset="0"/>
              <a:buChar char="•"/>
              <a:defRPr sz="2000" kern="1200">
                <a:solidFill>
                  <a:schemeClr val="bg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2000" kern="1200">
                <a:solidFill>
                  <a:schemeClr val="bg1"/>
                </a:solidFill>
                <a:latin typeface="+mn-lt"/>
                <a:ea typeface="+mn-ea"/>
                <a:cs typeface="+mn-cs"/>
              </a:defRPr>
            </a:lvl5pPr>
            <a:lvl6pPr marL="2514537" indent="-228594" algn="l" defTabSz="914377" rtl="0" eaLnBrk="1" latinLnBrk="0" hangingPunct="1">
              <a:lnSpc>
                <a:spcPct val="90000"/>
              </a:lnSpc>
              <a:spcBef>
                <a:spcPts val="500"/>
              </a:spcBef>
              <a:buFont typeface="Public Sans"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Public Sans"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Public Sans"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Public Sans" panose="020B0604020202020204" pitchFamily="34" charset="0"/>
              <a:buChar char="•"/>
              <a:defRPr sz="1800" kern="1200">
                <a:solidFill>
                  <a:schemeClr val="tx1"/>
                </a:solidFill>
                <a:latin typeface="+mn-lt"/>
                <a:ea typeface="+mn-ea"/>
                <a:cs typeface="+mn-cs"/>
              </a:defRPr>
            </a:lvl9pPr>
          </a:lstStyle>
          <a:p>
            <a:endParaRPr lang="en-US" sz="2400" dirty="0">
              <a:latin typeface="Arial" panose="020B0604020202020204" pitchFamily="34" charset="0"/>
            </a:endParaRPr>
          </a:p>
          <a:p>
            <a:r>
              <a:rPr lang="en-US" sz="2400" dirty="0">
                <a:latin typeface="Arial" panose="020B0604020202020204" pitchFamily="34" charset="0"/>
              </a:rPr>
              <a:t>Stage 3 </a:t>
            </a:r>
          </a:p>
          <a:p>
            <a:pPr>
              <a:lnSpc>
                <a:spcPct val="100000"/>
              </a:lnSpc>
            </a:pPr>
            <a:r>
              <a:rPr lang="en-AU" sz="2200" dirty="0">
                <a:latin typeface="Arial" panose="020B0604020202020204" pitchFamily="34" charset="0"/>
              </a:rPr>
              <a:t>October 2025</a:t>
            </a:r>
          </a:p>
        </p:txBody>
      </p:sp>
      <p:pic>
        <p:nvPicPr>
          <p:cNvPr id="13" name="Picture Placeholder 12">
            <a:extLst>
              <a:ext uri="{FF2B5EF4-FFF2-40B4-BE49-F238E27FC236}">
                <a16:creationId xmlns:a16="http://schemas.microsoft.com/office/drawing/2014/main" id="{76590F6D-D714-76F1-466D-9D1B571EFB4C}"/>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prstGeom prst="rect">
            <a:avLst/>
          </a:prstGeom>
        </p:spPr>
      </p:pic>
    </p:spTree>
    <p:extLst>
      <p:ext uri="{BB962C8B-B14F-4D97-AF65-F5344CB8AC3E}">
        <p14:creationId xmlns:p14="http://schemas.microsoft.com/office/powerpoint/2010/main" val="511555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27103-A828-D93C-4C96-E2774E4673D6}"/>
              </a:ext>
            </a:extLst>
          </p:cNvPr>
          <p:cNvSpPr>
            <a:spLocks noGrp="1"/>
          </p:cNvSpPr>
          <p:nvPr>
            <p:ph type="title"/>
          </p:nvPr>
        </p:nvSpPr>
        <p:spPr>
          <a:xfrm>
            <a:off x="5436000" y="235096"/>
            <a:ext cx="5400000" cy="1008000"/>
          </a:xfrm>
        </p:spPr>
        <p:txBody>
          <a:bodyPr/>
          <a:lstStyle/>
          <a:p>
            <a:r>
              <a:rPr lang="en-AU"/>
              <a:t>Acknowledgement of Country</a:t>
            </a:r>
          </a:p>
        </p:txBody>
      </p:sp>
      <p:sp>
        <p:nvSpPr>
          <p:cNvPr id="3" name="Text Placeholder 2">
            <a:extLst>
              <a:ext uri="{FF2B5EF4-FFF2-40B4-BE49-F238E27FC236}">
                <a16:creationId xmlns:a16="http://schemas.microsoft.com/office/drawing/2014/main" id="{5CCDE246-42BF-EFCA-7DB5-DE81C1A16CDF}"/>
              </a:ext>
            </a:extLst>
          </p:cNvPr>
          <p:cNvSpPr>
            <a:spLocks noGrp="1"/>
          </p:cNvSpPr>
          <p:nvPr>
            <p:ph type="body" sz="quarter" idx="14"/>
          </p:nvPr>
        </p:nvSpPr>
        <p:spPr>
          <a:xfrm>
            <a:off x="5576046" y="1800225"/>
            <a:ext cx="6231953" cy="3495256"/>
          </a:xfrm>
        </p:spPr>
        <p:txBody>
          <a:bodyPr/>
          <a:lstStyle/>
          <a:p>
            <a:r>
              <a:rPr lang="en-AU" dirty="0"/>
              <a:t>We recognise the Ongoing Custodians of the lands and waterways where we work and live. We pay respect to Elders past and present as ongoing teachers of knowledge, songlines and stories. We strive to ensure every Aboriginal and Torres Strait Islander learner in NSW achieves their potential through education.</a:t>
            </a:r>
          </a:p>
        </p:txBody>
      </p:sp>
      <p:pic>
        <p:nvPicPr>
          <p:cNvPr id="1026" name="Picture 2">
            <a:extLst>
              <a:ext uri="{FF2B5EF4-FFF2-40B4-BE49-F238E27FC236}">
                <a16:creationId xmlns:a16="http://schemas.microsoft.com/office/drawing/2014/main" id="{7BADCB81-0A09-B960-820A-27FB8167AD97}"/>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50346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4">
            <a:extLst>
              <a:ext uri="{FF2B5EF4-FFF2-40B4-BE49-F238E27FC236}">
                <a16:creationId xmlns:a16="http://schemas.microsoft.com/office/drawing/2014/main" id="{81657D1E-638C-0584-5F27-0210FCE61C91}"/>
              </a:ext>
            </a:extLst>
          </p:cNvPr>
          <p:cNvSpPr txBox="1">
            <a:spLocks/>
          </p:cNvSpPr>
          <p:nvPr/>
        </p:nvSpPr>
        <p:spPr>
          <a:xfrm>
            <a:off x="5436000" y="5401740"/>
            <a:ext cx="6509815" cy="1008001"/>
          </a:xfrm>
          <a:prstGeom prst="rect">
            <a:avLst/>
          </a:prstGeo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09585">
              <a:spcAft>
                <a:spcPts val="0"/>
              </a:spcAft>
              <a:defRPr/>
            </a:pPr>
            <a:r>
              <a:rPr lang="en-AU" sz="1400" i="1" dirty="0">
                <a:solidFill>
                  <a:srgbClr val="22272B"/>
                </a:solidFill>
                <a:latin typeface="Arial" panose="020B0604020202020204" pitchFamily="34" charset="0"/>
                <a:ea typeface="+mn-lt"/>
                <a:cs typeface="Arial" panose="020B0604020202020204" pitchFamily="34" charset="0"/>
              </a:rPr>
              <a:t>Artwork © Kayleb Waters, </a:t>
            </a:r>
            <a:r>
              <a:rPr lang="en-AU" sz="1400" i="1" dirty="0" err="1">
                <a:solidFill>
                  <a:srgbClr val="22272B"/>
                </a:solidFill>
                <a:latin typeface="Arial" panose="020B0604020202020204" pitchFamily="34" charset="0"/>
                <a:ea typeface="+mn-lt"/>
                <a:cs typeface="Arial" panose="020B0604020202020204" pitchFamily="34" charset="0"/>
              </a:rPr>
              <a:t>Gomeroi</a:t>
            </a:r>
            <a:r>
              <a:rPr lang="en-AU" sz="1400" i="1" dirty="0">
                <a:solidFill>
                  <a:srgbClr val="22272B"/>
                </a:solidFill>
                <a:latin typeface="Arial" panose="020B0604020202020204" pitchFamily="34" charset="0"/>
                <a:ea typeface="+mn-lt"/>
                <a:cs typeface="Arial" panose="020B0604020202020204" pitchFamily="34" charset="0"/>
              </a:rPr>
              <a:t> artist and Cultural mentor 2025.</a:t>
            </a:r>
            <a:r>
              <a:rPr lang="en-US" sz="1400" dirty="0">
                <a:solidFill>
                  <a:srgbClr val="22272B"/>
                </a:solidFill>
                <a:latin typeface="Arial" panose="020B0604020202020204" pitchFamily="34" charset="0"/>
              </a:rPr>
              <a:t> </a:t>
            </a:r>
            <a:r>
              <a:rPr lang="en-AU" sz="1400" i="1" dirty="0">
                <a:solidFill>
                  <a:srgbClr val="22272B"/>
                </a:solidFill>
                <a:latin typeface="Arial" panose="020B0604020202020204" pitchFamily="34" charset="0"/>
                <a:ea typeface="+mn-lt"/>
                <a:cs typeface="Arial" panose="020B0604020202020204" pitchFamily="34" charset="0"/>
              </a:rPr>
              <a:t>This image represents Aboriginal Cultures. </a:t>
            </a:r>
            <a:r>
              <a:rPr lang="en-AU" sz="1400" i="1" dirty="0">
                <a:latin typeface="Arial" panose="020B0604020202020204" pitchFamily="34" charset="0"/>
              </a:rPr>
              <a:t>“This symbol is represented by a hand stencil painted in caves, showing our enduring connection to Country and story.</a:t>
            </a:r>
            <a:r>
              <a:rPr lang="en-AU" sz="1400" dirty="0">
                <a:latin typeface="Arial" panose="020B0604020202020204" pitchFamily="34" charset="0"/>
              </a:rPr>
              <a:t>”​</a:t>
            </a:r>
            <a:endParaRPr lang="en-AU" sz="1400" i="1" dirty="0">
              <a:solidFill>
                <a:srgbClr val="22272B"/>
              </a:solidFill>
              <a:latin typeface="Arial" panose="020B0604020202020204" pitchFamily="34" charset="0"/>
              <a:ea typeface="+mn-lt"/>
              <a:cs typeface="Arial" panose="020B0604020202020204" pitchFamily="34" charset="0"/>
            </a:endParaRPr>
          </a:p>
        </p:txBody>
      </p:sp>
      <p:sp>
        <p:nvSpPr>
          <p:cNvPr id="6" name="Slide Number Placeholder 5">
            <a:extLst>
              <a:ext uri="{FF2B5EF4-FFF2-40B4-BE49-F238E27FC236}">
                <a16:creationId xmlns:a16="http://schemas.microsoft.com/office/drawing/2014/main" id="{28CD07DA-1B06-24A6-1D69-E7F104B2C6B5}"/>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2</a:t>
            </a:fld>
            <a:endParaRPr lang="en-AU"/>
          </a:p>
        </p:txBody>
      </p:sp>
    </p:spTree>
    <p:extLst>
      <p:ext uri="{BB962C8B-B14F-4D97-AF65-F5344CB8AC3E}">
        <p14:creationId xmlns:p14="http://schemas.microsoft.com/office/powerpoint/2010/main" val="472880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D0418-7BB8-5989-479B-3534AFE05F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79E7D1-E9C2-60E7-33F7-76E5E6945BBC}"/>
              </a:ext>
            </a:extLst>
          </p:cNvPr>
          <p:cNvSpPr>
            <a:spLocks noGrp="1"/>
          </p:cNvSpPr>
          <p:nvPr>
            <p:ph type="title"/>
          </p:nvPr>
        </p:nvSpPr>
        <p:spPr>
          <a:xfrm>
            <a:off x="360000" y="360000"/>
            <a:ext cx="10764000" cy="545601"/>
          </a:xfrm>
        </p:spPr>
        <p:txBody>
          <a:bodyPr/>
          <a:lstStyle/>
          <a:p>
            <a:r>
              <a:rPr lang="en-AU"/>
              <a:t>Australian Professional Standards for Teachers</a:t>
            </a:r>
          </a:p>
        </p:txBody>
      </p:sp>
      <p:sp>
        <p:nvSpPr>
          <p:cNvPr id="7" name="Text Placeholder 6">
            <a:extLst>
              <a:ext uri="{FF2B5EF4-FFF2-40B4-BE49-F238E27FC236}">
                <a16:creationId xmlns:a16="http://schemas.microsoft.com/office/drawing/2014/main" id="{653C95D3-62C8-975F-6DFF-C42A06890BAD}"/>
              </a:ext>
            </a:extLst>
          </p:cNvPr>
          <p:cNvSpPr>
            <a:spLocks noGrp="1"/>
          </p:cNvSpPr>
          <p:nvPr>
            <p:ph type="body" sz="quarter" idx="18"/>
          </p:nvPr>
        </p:nvSpPr>
        <p:spPr/>
        <p:txBody>
          <a:bodyPr/>
          <a:lstStyle/>
          <a:p>
            <a:r>
              <a:rPr lang="en-AU"/>
              <a:t>Standard descriptors</a:t>
            </a:r>
          </a:p>
        </p:txBody>
      </p:sp>
      <p:sp>
        <p:nvSpPr>
          <p:cNvPr id="13" name="Rectangle: Rounded Corners 12">
            <a:extLst>
              <a:ext uri="{FF2B5EF4-FFF2-40B4-BE49-F238E27FC236}">
                <a16:creationId xmlns:a16="http://schemas.microsoft.com/office/drawing/2014/main" id="{43FD1D91-5077-B31D-A509-1D205FE660FE}"/>
              </a:ext>
            </a:extLst>
          </p:cNvPr>
          <p:cNvSpPr/>
          <p:nvPr/>
        </p:nvSpPr>
        <p:spPr>
          <a:xfrm>
            <a:off x="490556" y="1857030"/>
            <a:ext cx="3566289" cy="1766099"/>
          </a:xfrm>
          <a:prstGeom prst="roundRect">
            <a:avLst>
              <a:gd name="adj" fmla="val 873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a:lnSpc>
                <a:spcPct val="150000"/>
              </a:lnSpc>
              <a:spcAft>
                <a:spcPts val="1200"/>
              </a:spcAft>
            </a:pPr>
            <a:r>
              <a:rPr lang="en-GB" sz="1800" b="1" dirty="0">
                <a:solidFill>
                  <a:srgbClr val="FFFFFF"/>
                </a:solidFill>
                <a:latin typeface="Arial" panose="020B0604020202020204" pitchFamily="34" charset="0"/>
              </a:rPr>
              <a:t>6.2 </a:t>
            </a:r>
            <a:r>
              <a:rPr lang="en-US" sz="1800" b="1" dirty="0">
                <a:latin typeface="Arial" panose="020B0604020202020204" pitchFamily="34" charset="0"/>
              </a:rPr>
              <a:t>– </a:t>
            </a:r>
            <a:r>
              <a:rPr lang="en-GB" sz="1800" b="1" dirty="0">
                <a:solidFill>
                  <a:srgbClr val="FFFFFF"/>
                </a:solidFill>
                <a:latin typeface="Arial" panose="020B0604020202020204" pitchFamily="34" charset="0"/>
              </a:rPr>
              <a:t>Engage in professional learning and improve practice</a:t>
            </a:r>
            <a:endParaRPr lang="en-GB" sz="1800" b="1" dirty="0">
              <a:latin typeface="Arial" panose="020B0604020202020204" pitchFamily="34" charset="0"/>
            </a:endParaRPr>
          </a:p>
        </p:txBody>
      </p:sp>
      <p:sp>
        <p:nvSpPr>
          <p:cNvPr id="16" name="Rectangle: Rounded Corners 15">
            <a:extLst>
              <a:ext uri="{FF2B5EF4-FFF2-40B4-BE49-F238E27FC236}">
                <a16:creationId xmlns:a16="http://schemas.microsoft.com/office/drawing/2014/main" id="{348A4381-97C9-7862-80C2-F296A295E0D0}"/>
              </a:ext>
            </a:extLst>
          </p:cNvPr>
          <p:cNvSpPr/>
          <p:nvPr/>
        </p:nvSpPr>
        <p:spPr>
          <a:xfrm>
            <a:off x="4369076" y="1857028"/>
            <a:ext cx="7333200" cy="1766101"/>
          </a:xfrm>
          <a:prstGeom prst="roundRect">
            <a:avLst>
              <a:gd name="adj" fmla="val 7977"/>
            </a:avLst>
          </a:prstGeom>
          <a:solidFill>
            <a:srgbClr val="CBEDFD"/>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0" rIns="360000" rtlCol="0" anchor="ctr" anchorCtr="0"/>
          <a:lstStyle/>
          <a:p>
            <a:pPr>
              <a:lnSpc>
                <a:spcPct val="150000"/>
              </a:lnSpc>
              <a:spcAft>
                <a:spcPts val="1200"/>
              </a:spcAft>
            </a:pPr>
            <a:r>
              <a:rPr lang="en-US" sz="1800" dirty="0">
                <a:solidFill>
                  <a:srgbClr val="00296C"/>
                </a:solidFill>
                <a:latin typeface="Arial" panose="020B0604020202020204" pitchFamily="34" charset="0"/>
                <a:cs typeface="Arial" panose="020B0604020202020204" pitchFamily="34" charset="0"/>
              </a:rPr>
              <a:t>6.2.2 – Participate in learning to update knowledge and practice, targeted to professional needs and school and/or system priorities</a:t>
            </a:r>
          </a:p>
        </p:txBody>
      </p:sp>
      <p:sp>
        <p:nvSpPr>
          <p:cNvPr id="5" name="Rectangle: Rounded Corners 4">
            <a:extLst>
              <a:ext uri="{FF2B5EF4-FFF2-40B4-BE49-F238E27FC236}">
                <a16:creationId xmlns:a16="http://schemas.microsoft.com/office/drawing/2014/main" id="{A8D94751-2100-28EE-776E-FE33E31FE7A8}"/>
              </a:ext>
            </a:extLst>
          </p:cNvPr>
          <p:cNvSpPr/>
          <p:nvPr/>
        </p:nvSpPr>
        <p:spPr>
          <a:xfrm>
            <a:off x="488626" y="3925806"/>
            <a:ext cx="3568219" cy="1704249"/>
          </a:xfrm>
          <a:prstGeom prst="roundRect">
            <a:avLst>
              <a:gd name="adj" fmla="val 69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marL="0" marR="0" lvl="0" indent="0" algn="l" defTabSz="609585" rtl="0" eaLnBrk="1" fontAlgn="auto" latinLnBrk="0" hangingPunct="1">
              <a:lnSpc>
                <a:spcPct val="150000"/>
              </a:lnSpc>
              <a:spcBef>
                <a:spcPts val="0"/>
              </a:spcBef>
              <a:spcAft>
                <a:spcPts val="120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6.3 – Engage with colleagues and improve practice</a:t>
            </a:r>
          </a:p>
        </p:txBody>
      </p:sp>
      <p:sp>
        <p:nvSpPr>
          <p:cNvPr id="8" name="Rectangle: Rounded Corners 7">
            <a:extLst>
              <a:ext uri="{FF2B5EF4-FFF2-40B4-BE49-F238E27FC236}">
                <a16:creationId xmlns:a16="http://schemas.microsoft.com/office/drawing/2014/main" id="{C5D1AC87-1C9C-5847-D5C2-E5C080464831}"/>
              </a:ext>
            </a:extLst>
          </p:cNvPr>
          <p:cNvSpPr/>
          <p:nvPr/>
        </p:nvSpPr>
        <p:spPr>
          <a:xfrm>
            <a:off x="4369076" y="3925555"/>
            <a:ext cx="7333200" cy="1704249"/>
          </a:xfrm>
          <a:prstGeom prst="roundRect">
            <a:avLst>
              <a:gd name="adj" fmla="val 6161"/>
            </a:avLst>
          </a:prstGeom>
          <a:solidFill>
            <a:srgbClr val="CBEDFD"/>
          </a:solidFill>
          <a:ln>
            <a:noFill/>
          </a:ln>
        </p:spPr>
        <p:style>
          <a:lnRef idx="2">
            <a:schemeClr val="accent1">
              <a:shade val="15000"/>
            </a:schemeClr>
          </a:lnRef>
          <a:fillRef idx="1">
            <a:schemeClr val="accent1"/>
          </a:fillRef>
          <a:effectRef idx="0">
            <a:schemeClr val="accent1"/>
          </a:effectRef>
          <a:fontRef idx="minor">
            <a:schemeClr val="lt1"/>
          </a:fontRef>
        </p:style>
        <p:txBody>
          <a:bodyPr lIns="720000" rIns="360000" rtlCol="0" anchor="ctr" anchorCtr="0"/>
          <a:lstStyle/>
          <a:p>
            <a:pPr>
              <a:lnSpc>
                <a:spcPct val="150000"/>
              </a:lnSpc>
              <a:spcAft>
                <a:spcPts val="1200"/>
              </a:spcAft>
            </a:pPr>
            <a:r>
              <a:rPr lang="en-US" sz="1800" dirty="0">
                <a:solidFill>
                  <a:srgbClr val="00296C"/>
                </a:solidFill>
                <a:latin typeface="Arial" panose="020B0604020202020204" pitchFamily="34" charset="0"/>
                <a:cs typeface="Arial" panose="020B0604020202020204" pitchFamily="34" charset="0"/>
              </a:rPr>
              <a:t>6.3.2 – Contribute to collegial discussions and apply constructive feedback from colleagues to improve professional knowledge and practice</a:t>
            </a:r>
          </a:p>
        </p:txBody>
      </p:sp>
      <p:sp>
        <p:nvSpPr>
          <p:cNvPr id="6" name="Slide Number Placeholder 5">
            <a:extLst>
              <a:ext uri="{FF2B5EF4-FFF2-40B4-BE49-F238E27FC236}">
                <a16:creationId xmlns:a16="http://schemas.microsoft.com/office/drawing/2014/main" id="{E74EFB23-00F7-3C77-CF0E-24A3C21A99D7}"/>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3</a:t>
            </a:fld>
            <a:endParaRPr lang="en-AU"/>
          </a:p>
        </p:txBody>
      </p:sp>
    </p:spTree>
    <p:custDataLst>
      <p:tags r:id="rId1"/>
    </p:custDataLst>
    <p:extLst>
      <p:ext uri="{BB962C8B-B14F-4D97-AF65-F5344CB8AC3E}">
        <p14:creationId xmlns:p14="http://schemas.microsoft.com/office/powerpoint/2010/main" val="2877450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A5E35-FD05-438E-82C8-3D25043FE88B}"/>
            </a:ext>
          </a:extLst>
        </p:cNvPr>
        <p:cNvGrpSpPr/>
        <p:nvPr/>
      </p:nvGrpSpPr>
      <p:grpSpPr>
        <a:xfrm>
          <a:off x="0" y="0"/>
          <a:ext cx="0" cy="0"/>
          <a:chOff x="0" y="0"/>
          <a:chExt cx="0" cy="0"/>
        </a:xfrm>
      </p:grpSpPr>
      <p:sp>
        <p:nvSpPr>
          <p:cNvPr id="4" name="Title 4">
            <a:extLst>
              <a:ext uri="{FF2B5EF4-FFF2-40B4-BE49-F238E27FC236}">
                <a16:creationId xmlns:a16="http://schemas.microsoft.com/office/drawing/2014/main" id="{463CBCB4-C540-5E8E-13C2-A4051C3C3314}"/>
              </a:ext>
            </a:extLst>
          </p:cNvPr>
          <p:cNvSpPr txBox="1">
            <a:spLocks noGrp="1"/>
          </p:cNvSpPr>
          <p:nvPr>
            <p:ph type="title" idx="4294967295"/>
          </p:nvPr>
        </p:nvSpPr>
        <p:spPr>
          <a:xfrm>
            <a:off x="340396" y="389051"/>
            <a:ext cx="4072578" cy="5544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lvl1pPr algn="l" defTabSz="914377" rtl="0" eaLnBrk="1" latinLnBrk="0" hangingPunct="1">
              <a:lnSpc>
                <a:spcPct val="90000"/>
              </a:lnSpc>
              <a:spcBef>
                <a:spcPct val="0"/>
              </a:spcBef>
              <a:buNone/>
              <a:defRPr sz="3600" kern="1200">
                <a:solidFill>
                  <a:schemeClr val="accent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schemeClr val="accent1"/>
                </a:solidFill>
                <a:effectLst/>
                <a:uLnTx/>
                <a:uFillTx/>
                <a:latin typeface="Arial" panose="020B0604020202020204" pitchFamily="34" charset="0"/>
                <a:ea typeface="+mj-ea"/>
                <a:cs typeface="Arial" panose="020B0604020202020204" pitchFamily="34" charset="0"/>
              </a:rPr>
              <a:t>Purpose</a:t>
            </a:r>
            <a:endParaRPr kumimoji="0" lang="en-AU" sz="3600" b="0" i="0" u="none" strike="noStrike" kern="1200" cap="none" spc="0" normalizeH="0" baseline="0" noProof="0" dirty="0">
              <a:ln>
                <a:noFill/>
              </a:ln>
              <a:solidFill>
                <a:schemeClr val="accent1"/>
              </a:solidFill>
              <a:effectLst/>
              <a:uLnTx/>
              <a:uFillTx/>
              <a:latin typeface="Arial" panose="020B0604020202020204" pitchFamily="34" charset="0"/>
              <a:ea typeface="+mj-ea"/>
              <a:cs typeface="Arial" panose="020B0604020202020204" pitchFamily="34" charset="0"/>
            </a:endParaRPr>
          </a:p>
        </p:txBody>
      </p:sp>
      <p:sp>
        <p:nvSpPr>
          <p:cNvPr id="34" name="Rectangle: Rounded Corners 33">
            <a:extLst>
              <a:ext uri="{FF2B5EF4-FFF2-40B4-BE49-F238E27FC236}">
                <a16:creationId xmlns:a16="http://schemas.microsoft.com/office/drawing/2014/main" id="{A7D9A1F1-C438-00B5-26F0-D619F5CDBE22}"/>
              </a:ext>
              <a:ext uri="{C183D7F6-B498-43B3-948B-1728B52AA6E4}">
                <adec:decorative xmlns:adec="http://schemas.microsoft.com/office/drawing/2017/decorative" val="0"/>
              </a:ext>
            </a:extLst>
          </p:cNvPr>
          <p:cNvSpPr/>
          <p:nvPr/>
        </p:nvSpPr>
        <p:spPr>
          <a:xfrm>
            <a:off x="205260" y="1699489"/>
            <a:ext cx="4617835" cy="2400441"/>
          </a:xfrm>
          <a:prstGeom prst="roundRect">
            <a:avLst>
              <a:gd name="adj" fmla="val 4637"/>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lIns="216000" tIns="45720" rIns="216000" bIns="45720" rtlCol="0" anchor="ctr" anchorCtr="1"/>
          <a:lstStyle/>
          <a:p>
            <a:pPr>
              <a:lnSpc>
                <a:spcPct val="150000"/>
              </a:lnSpc>
            </a:pPr>
            <a:r>
              <a:rPr lang="en-AU" sz="1800" dirty="0">
                <a:latin typeface="Arial" panose="020B0604020202020204" pitchFamily="34" charset="0"/>
              </a:rPr>
              <a:t>The purpose of this session is to understand the common lesson structure of CHPS sample units and plan effectively for next steps in 2026.</a:t>
            </a:r>
          </a:p>
        </p:txBody>
      </p:sp>
      <p:pic>
        <p:nvPicPr>
          <p:cNvPr id="35" name="Picture 2">
            <a:extLst>
              <a:ext uri="{FF2B5EF4-FFF2-40B4-BE49-F238E27FC236}">
                <a16:creationId xmlns:a16="http://schemas.microsoft.com/office/drawing/2014/main" id="{8867A631-D552-F449-3EEB-FC0086A16EFE}"/>
              </a:ext>
              <a:ext uri="{C183D7F6-B498-43B3-948B-1728B52AA6E4}">
                <adec:decorative xmlns:adec="http://schemas.microsoft.com/office/drawing/2017/decorative" val="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40396" y="4696392"/>
            <a:ext cx="4310854" cy="178695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4">
            <a:extLst>
              <a:ext uri="{FF2B5EF4-FFF2-40B4-BE49-F238E27FC236}">
                <a16:creationId xmlns:a16="http://schemas.microsoft.com/office/drawing/2014/main" id="{22AE23C9-2AD1-2CEF-17E0-F251CEF78482}"/>
              </a:ext>
            </a:extLst>
          </p:cNvPr>
          <p:cNvSpPr txBox="1">
            <a:spLocks/>
          </p:cNvSpPr>
          <p:nvPr/>
        </p:nvSpPr>
        <p:spPr>
          <a:xfrm>
            <a:off x="5229493" y="383985"/>
            <a:ext cx="2474035" cy="554400"/>
          </a:xfrm>
          <a:prstGeom prst="rect">
            <a:avLst/>
          </a:prstGeom>
        </p:spPr>
        <p:txBody>
          <a:bodyPr vert="horz" lIns="0" tIns="0" rIns="0" bIns="0" rtlCol="0" anchor="t">
            <a:noAutofit/>
          </a:bodyPr>
          <a:lstStyle>
            <a:lvl1pPr algn="l" defTabSz="914377" rtl="0" eaLnBrk="1" latinLnBrk="0" hangingPunct="1">
              <a:lnSpc>
                <a:spcPct val="90000"/>
              </a:lnSpc>
              <a:spcBef>
                <a:spcPct val="0"/>
              </a:spcBef>
              <a:buNone/>
              <a:defRPr sz="3600" kern="1200">
                <a:solidFill>
                  <a:schemeClr val="accent1"/>
                </a:solidFill>
                <a:latin typeface="+mj-lt"/>
                <a:ea typeface="+mj-ea"/>
                <a:cs typeface="+mj-cs"/>
              </a:defRPr>
            </a:lvl1pPr>
          </a:lstStyle>
          <a:p>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Outcomes</a:t>
            </a:r>
            <a:endParaRPr lang="en-AU"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7D0B31-4110-0E26-68A6-57D3785DF9A9}"/>
              </a:ext>
            </a:extLst>
          </p:cNvPr>
          <p:cNvSpPr txBox="1"/>
          <p:nvPr/>
        </p:nvSpPr>
        <p:spPr>
          <a:xfrm>
            <a:off x="5434148" y="943451"/>
            <a:ext cx="5553991" cy="333258"/>
          </a:xfrm>
          <a:prstGeom prst="rect">
            <a:avLst/>
          </a:prstGeom>
          <a:noFill/>
        </p:spPr>
        <p:txBody>
          <a:bodyPr wrap="square" lIns="0" tIns="0" rIns="0" bIns="0" rtlCol="0" anchor="t">
            <a:noAutofit/>
          </a:bodyPr>
          <a:lstStyle/>
          <a:p>
            <a:pPr algn="l"/>
            <a:r>
              <a:rPr lang="en-AU" sz="2000" dirty="0">
                <a:solidFill>
                  <a:schemeClr val="accent1">
                    <a:lumMod val="49000"/>
                    <a:lumOff val="51000"/>
                  </a:schemeClr>
                </a:solidFill>
                <a:latin typeface="Arial" panose="020B0604020202020204" pitchFamily="34" charset="0"/>
              </a:rPr>
              <a:t>By the end of this workshop, participants will:</a:t>
            </a:r>
            <a:r>
              <a:rPr lang="en-AU" sz="2000" b="1" dirty="0">
                <a:solidFill>
                  <a:schemeClr val="accent1">
                    <a:lumMod val="49000"/>
                    <a:lumOff val="51000"/>
                  </a:schemeClr>
                </a:solidFill>
                <a:latin typeface="Arial" panose="020B0604020202020204" pitchFamily="34" charset="0"/>
              </a:rPr>
              <a:t> </a:t>
            </a:r>
          </a:p>
        </p:txBody>
      </p:sp>
      <p:sp>
        <p:nvSpPr>
          <p:cNvPr id="3" name="Oval 2">
            <a:extLst>
              <a:ext uri="{FF2B5EF4-FFF2-40B4-BE49-F238E27FC236}">
                <a16:creationId xmlns:a16="http://schemas.microsoft.com/office/drawing/2014/main" id="{DE386357-57A4-B566-85AA-D4B9B8AE7E45}"/>
              </a:ext>
              <a:ext uri="{C183D7F6-B498-43B3-948B-1728B52AA6E4}">
                <adec:decorative xmlns:adec="http://schemas.microsoft.com/office/drawing/2017/decorative" val="1"/>
              </a:ext>
            </a:extLst>
          </p:cNvPr>
          <p:cNvSpPr/>
          <p:nvPr/>
        </p:nvSpPr>
        <p:spPr>
          <a:xfrm>
            <a:off x="5327056" y="1699489"/>
            <a:ext cx="587383" cy="612068"/>
          </a:xfrm>
          <a:prstGeom prst="ellipse">
            <a:avLst/>
          </a:prstGeom>
          <a:blipFill>
            <a:blip r:embed="rId5" cstate="screen">
              <a:extLst>
                <a:ext uri="{28A0092B-C50C-407E-A947-70E740481C1C}">
                  <a14:useLocalDpi xmlns:a14="http://schemas.microsoft.com/office/drawing/2010/main"/>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marL="0" marR="0" lvl="0" indent="0" algn="l" defTabSz="609585" rtl="0" eaLnBrk="1" fontAlgn="auto" latinLnBrk="0" hangingPunct="1">
              <a:lnSpc>
                <a:spcPct val="114000"/>
              </a:lnSpc>
              <a:spcBef>
                <a:spcPts val="0"/>
              </a:spcBef>
              <a:spcAft>
                <a:spcPts val="1200"/>
              </a:spcAft>
              <a:buClrTx/>
              <a:buSzTx/>
              <a:buFontTx/>
              <a:buNone/>
              <a:tabLst/>
              <a:defRPr/>
            </a:pPr>
            <a:endParaRPr kumimoji="0" lang="en-AU" sz="1800" b="0" i="0" u="none" strike="noStrike" kern="1200" cap="none" spc="0" normalizeH="0" baseline="0" noProof="0" dirty="0">
              <a:ln>
                <a:noFill/>
              </a:ln>
              <a:solidFill>
                <a:srgbClr val="FFFFFF">
                  <a:hueOff val="0"/>
                  <a:satOff val="0"/>
                  <a:lumOff val="0"/>
                  <a:alphaOff val="0"/>
                </a:srgbClr>
              </a:solidFill>
              <a:effectLst/>
              <a:uLnTx/>
              <a:uFillTx/>
              <a:latin typeface="Arial" panose="020B0604020202020204" pitchFamily="34" charset="0"/>
              <a:ea typeface="+mn-ea"/>
              <a:cs typeface="+mn-cs"/>
            </a:endParaRPr>
          </a:p>
        </p:txBody>
      </p:sp>
      <p:sp>
        <p:nvSpPr>
          <p:cNvPr id="13" name="TextBox 12">
            <a:extLst>
              <a:ext uri="{FF2B5EF4-FFF2-40B4-BE49-F238E27FC236}">
                <a16:creationId xmlns:a16="http://schemas.microsoft.com/office/drawing/2014/main" id="{B43AD439-77F2-04CE-BB25-814EF0993141}"/>
              </a:ext>
            </a:extLst>
          </p:cNvPr>
          <p:cNvSpPr txBox="1"/>
          <p:nvPr/>
        </p:nvSpPr>
        <p:spPr>
          <a:xfrm>
            <a:off x="5975875" y="1790466"/>
            <a:ext cx="6205928" cy="370555"/>
          </a:xfrm>
          <a:prstGeom prst="rect">
            <a:avLst/>
          </a:prstGeom>
          <a:noFill/>
        </p:spPr>
        <p:txBody>
          <a:bodyPr wrap="square" lIns="0" tIns="0" rIns="0" bIns="0" rtlCol="0" anchor="ctr" anchorCtr="0">
            <a:noAutofit/>
          </a:bodyPr>
          <a:lstStyle/>
          <a:p>
            <a:pPr lvl="0"/>
            <a:r>
              <a:rPr lang="en-AU" sz="1800" b="1" dirty="0">
                <a:latin typeface="Arial" panose="020B0604020202020204" pitchFamily="34" charset="0"/>
              </a:rPr>
              <a:t>preview</a:t>
            </a:r>
            <a:r>
              <a:rPr lang="en-AU" sz="1800" dirty="0">
                <a:latin typeface="Arial" panose="020B0604020202020204" pitchFamily="34" charset="0"/>
              </a:rPr>
              <a:t> the sample units prior to release</a:t>
            </a:r>
          </a:p>
        </p:txBody>
      </p:sp>
      <p:pic>
        <p:nvPicPr>
          <p:cNvPr id="26" name="Picture 25">
            <a:extLst>
              <a:ext uri="{FF2B5EF4-FFF2-40B4-BE49-F238E27FC236}">
                <a16:creationId xmlns:a16="http://schemas.microsoft.com/office/drawing/2014/main" id="{51CAD80A-8653-5FD2-70A7-0097E59A3EEA}"/>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327056" y="2837132"/>
            <a:ext cx="563818" cy="564617"/>
          </a:xfrm>
          <a:prstGeom prst="rect">
            <a:avLst/>
          </a:prstGeom>
        </p:spPr>
      </p:pic>
      <p:sp>
        <p:nvSpPr>
          <p:cNvPr id="14" name="TextBox 13">
            <a:extLst>
              <a:ext uri="{FF2B5EF4-FFF2-40B4-BE49-F238E27FC236}">
                <a16:creationId xmlns:a16="http://schemas.microsoft.com/office/drawing/2014/main" id="{E01CD208-CD18-DA5F-8706-5342D3921D9B}"/>
              </a:ext>
            </a:extLst>
          </p:cNvPr>
          <p:cNvSpPr txBox="1"/>
          <p:nvPr/>
        </p:nvSpPr>
        <p:spPr>
          <a:xfrm>
            <a:off x="5975875" y="2790602"/>
            <a:ext cx="5857930" cy="612068"/>
          </a:xfrm>
          <a:prstGeom prst="rect">
            <a:avLst/>
          </a:prstGeom>
          <a:noFill/>
        </p:spPr>
        <p:txBody>
          <a:bodyPr wrap="square" lIns="0" tIns="0" rIns="0" bIns="0" rtlCol="0" anchor="ctr" anchorCtr="0">
            <a:noAutofit/>
          </a:bodyPr>
          <a:lstStyle/>
          <a:p>
            <a:pPr lvl="0">
              <a:lnSpc>
                <a:spcPct val="150000"/>
              </a:lnSpc>
            </a:pPr>
            <a:r>
              <a:rPr lang="en-AU" sz="1800" b="1" dirty="0">
                <a:latin typeface="Arial" panose="020B0604020202020204" pitchFamily="34" charset="0"/>
              </a:rPr>
              <a:t>develop</a:t>
            </a:r>
            <a:r>
              <a:rPr lang="en-AU" sz="1800" dirty="0">
                <a:latin typeface="Arial" panose="020B0604020202020204" pitchFamily="34" charset="0"/>
              </a:rPr>
              <a:t> a clear understanding of what is required for 2026 readiness at year and stage level</a:t>
            </a:r>
          </a:p>
        </p:txBody>
      </p:sp>
      <p:pic>
        <p:nvPicPr>
          <p:cNvPr id="25" name="Picture 24">
            <a:extLst>
              <a:ext uri="{FF2B5EF4-FFF2-40B4-BE49-F238E27FC236}">
                <a16:creationId xmlns:a16="http://schemas.microsoft.com/office/drawing/2014/main" id="{F43D883E-81AA-43E1-4E31-5F2469A416CA}"/>
              </a:ext>
              <a:ext uri="{C183D7F6-B498-43B3-948B-1728B52AA6E4}">
                <adec:decorative xmlns:adec="http://schemas.microsoft.com/office/drawing/2017/decorative" val="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327056" y="3927324"/>
            <a:ext cx="554400" cy="554400"/>
          </a:xfrm>
          <a:prstGeom prst="rect">
            <a:avLst/>
          </a:prstGeom>
        </p:spPr>
      </p:pic>
      <p:sp>
        <p:nvSpPr>
          <p:cNvPr id="2" name="TextBox 1">
            <a:extLst>
              <a:ext uri="{FF2B5EF4-FFF2-40B4-BE49-F238E27FC236}">
                <a16:creationId xmlns:a16="http://schemas.microsoft.com/office/drawing/2014/main" id="{313DFA78-DB70-52C4-0AA9-DD6111AAB04F}"/>
              </a:ext>
            </a:extLst>
          </p:cNvPr>
          <p:cNvSpPr txBox="1"/>
          <p:nvPr/>
        </p:nvSpPr>
        <p:spPr>
          <a:xfrm>
            <a:off x="5975875" y="4032251"/>
            <a:ext cx="6205928" cy="252964"/>
          </a:xfrm>
          <a:prstGeom prst="rect">
            <a:avLst/>
          </a:prstGeom>
          <a:noFill/>
        </p:spPr>
        <p:txBody>
          <a:bodyPr wrap="square" lIns="0" tIns="0" rIns="0" bIns="0" rtlCol="0" anchor="ctr" anchorCtr="0">
            <a:noAutofit/>
          </a:bodyPr>
          <a:lstStyle/>
          <a:p>
            <a:pPr lvl="0"/>
            <a:r>
              <a:rPr lang="en-AU" sz="1800" b="1" dirty="0">
                <a:latin typeface="Arial" panose="020B0604020202020204" pitchFamily="34" charset="0"/>
              </a:rPr>
              <a:t>deepen</a:t>
            </a:r>
            <a:r>
              <a:rPr lang="en-AU" sz="1800" dirty="0">
                <a:latin typeface="Arial" panose="020B0604020202020204" pitchFamily="34" charset="0"/>
              </a:rPr>
              <a:t> their understanding of unit and lesson structures</a:t>
            </a:r>
          </a:p>
        </p:txBody>
      </p:sp>
      <p:pic>
        <p:nvPicPr>
          <p:cNvPr id="24" name="Picture 23">
            <a:extLst>
              <a:ext uri="{FF2B5EF4-FFF2-40B4-BE49-F238E27FC236}">
                <a16:creationId xmlns:a16="http://schemas.microsoft.com/office/drawing/2014/main" id="{2ACBB177-570B-A1E2-27D0-FD6E90F2D7F5}"/>
              </a:ext>
              <a:ext uri="{C183D7F6-B498-43B3-948B-1728B52AA6E4}">
                <adec:decorative xmlns:adec="http://schemas.microsoft.com/office/drawing/2017/decorative" val="1"/>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5327056" y="5118406"/>
            <a:ext cx="563818" cy="563818"/>
          </a:xfrm>
          <a:prstGeom prst="rect">
            <a:avLst/>
          </a:prstGeom>
        </p:spPr>
      </p:pic>
      <p:sp>
        <p:nvSpPr>
          <p:cNvPr id="16" name="TextBox 15">
            <a:extLst>
              <a:ext uri="{FF2B5EF4-FFF2-40B4-BE49-F238E27FC236}">
                <a16:creationId xmlns:a16="http://schemas.microsoft.com/office/drawing/2014/main" id="{D359AFC7-E06A-BAE6-331E-7A5D7598355A}"/>
              </a:ext>
            </a:extLst>
          </p:cNvPr>
          <p:cNvSpPr txBox="1"/>
          <p:nvPr/>
        </p:nvSpPr>
        <p:spPr>
          <a:xfrm>
            <a:off x="5975875" y="4914797"/>
            <a:ext cx="6331464" cy="872483"/>
          </a:xfrm>
          <a:prstGeom prst="rect">
            <a:avLst/>
          </a:prstGeom>
          <a:noFill/>
        </p:spPr>
        <p:txBody>
          <a:bodyPr wrap="square" lIns="0" tIns="0" rIns="0" bIns="0" anchor="ctr" anchorCtr="0">
            <a:noAutofit/>
          </a:bodyPr>
          <a:lstStyle/>
          <a:p>
            <a:pPr lvl="0">
              <a:lnSpc>
                <a:spcPct val="150000"/>
              </a:lnSpc>
            </a:pPr>
            <a:r>
              <a:rPr lang="en-AU" sz="1800" b="1" dirty="0">
                <a:latin typeface="Arial" panose="020B0604020202020204" pitchFamily="34" charset="0"/>
              </a:rPr>
              <a:t>identify</a:t>
            </a:r>
            <a:r>
              <a:rPr lang="en-AU" sz="1800" dirty="0">
                <a:latin typeface="Arial" panose="020B0604020202020204" pitchFamily="34" charset="0"/>
              </a:rPr>
              <a:t> practical next steps for successful syllabus implementation at their school.</a:t>
            </a:r>
          </a:p>
        </p:txBody>
      </p:sp>
      <p:sp>
        <p:nvSpPr>
          <p:cNvPr id="17" name="Slide Number Placeholder 16">
            <a:extLst>
              <a:ext uri="{FF2B5EF4-FFF2-40B4-BE49-F238E27FC236}">
                <a16:creationId xmlns:a16="http://schemas.microsoft.com/office/drawing/2014/main" id="{2F3DC20A-6194-7E2D-2508-BDCD3383150F}"/>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4</a:t>
            </a:fld>
            <a:endParaRPr lang="en-AU"/>
          </a:p>
        </p:txBody>
      </p:sp>
    </p:spTree>
    <p:custDataLst>
      <p:tags r:id="rId1"/>
    </p:custDataLst>
    <p:extLst>
      <p:ext uri="{BB962C8B-B14F-4D97-AF65-F5344CB8AC3E}">
        <p14:creationId xmlns:p14="http://schemas.microsoft.com/office/powerpoint/2010/main" val="3941024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D297FC1-99BB-5403-0783-385EEC9F3425}"/>
              </a:ext>
            </a:extLst>
          </p:cNvPr>
          <p:cNvSpPr>
            <a:spLocks noGrp="1"/>
          </p:cNvSpPr>
          <p:nvPr>
            <p:ph type="title"/>
          </p:nvPr>
        </p:nvSpPr>
        <p:spPr>
          <a:xfrm>
            <a:off x="360000" y="360000"/>
            <a:ext cx="10080000" cy="545601"/>
          </a:xfrm>
        </p:spPr>
        <p:txBody>
          <a:bodyPr anchor="t">
            <a:normAutofit/>
          </a:bodyPr>
          <a:lstStyle/>
          <a:p>
            <a:r>
              <a:rPr lang="en-US"/>
              <a:t>Activity </a:t>
            </a:r>
          </a:p>
        </p:txBody>
      </p:sp>
      <p:sp>
        <p:nvSpPr>
          <p:cNvPr id="36" name="Text Placeholder 3">
            <a:extLst>
              <a:ext uri="{FF2B5EF4-FFF2-40B4-BE49-F238E27FC236}">
                <a16:creationId xmlns:a16="http://schemas.microsoft.com/office/drawing/2014/main" id="{351696D0-C836-A460-325D-67FA53E2B9E4}"/>
              </a:ext>
            </a:extLst>
          </p:cNvPr>
          <p:cNvSpPr>
            <a:spLocks noGrp="1"/>
          </p:cNvSpPr>
          <p:nvPr>
            <p:ph type="body" sz="quarter" idx="18"/>
          </p:nvPr>
        </p:nvSpPr>
        <p:spPr>
          <a:xfrm>
            <a:off x="360000" y="982520"/>
            <a:ext cx="10080000" cy="310015"/>
          </a:xfrm>
        </p:spPr>
        <p:txBody>
          <a:bodyPr/>
          <a:lstStyle/>
          <a:p>
            <a:r>
              <a:rPr lang="en-US" dirty="0"/>
              <a:t>Feedback</a:t>
            </a:r>
          </a:p>
        </p:txBody>
      </p:sp>
      <p:pic>
        <p:nvPicPr>
          <p:cNvPr id="17" name="Picture Placeholder 16">
            <a:extLst>
              <a:ext uri="{FF2B5EF4-FFF2-40B4-BE49-F238E27FC236}">
                <a16:creationId xmlns:a16="http://schemas.microsoft.com/office/drawing/2014/main" id="{5A89736F-A544-95E8-F437-E081CD694A0B}"/>
              </a:ext>
              <a:ext uri="{C183D7F6-B498-43B3-948B-1728B52AA6E4}">
                <adec:decorative xmlns:adec="http://schemas.microsoft.com/office/drawing/2017/decorative" val="1"/>
              </a:ext>
            </a:extLst>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a:xfrm>
            <a:off x="480000" y="1570937"/>
            <a:ext cx="5616000" cy="4499998"/>
          </a:xfrm>
          <a:prstGeom prst="roundRect">
            <a:avLst>
              <a:gd name="adj" fmla="val 9598"/>
            </a:avLst>
          </a:prstGeom>
          <a:noFill/>
        </p:spPr>
      </p:pic>
      <p:sp>
        <p:nvSpPr>
          <p:cNvPr id="21" name="Text Placeholder 2">
            <a:extLst>
              <a:ext uri="{FF2B5EF4-FFF2-40B4-BE49-F238E27FC236}">
                <a16:creationId xmlns:a16="http://schemas.microsoft.com/office/drawing/2014/main" id="{6AF4FB4A-1BC0-F784-DBB8-78E0D9DDD667}"/>
              </a:ext>
            </a:extLst>
          </p:cNvPr>
          <p:cNvSpPr>
            <a:spLocks noGrp="1"/>
          </p:cNvSpPr>
          <p:nvPr>
            <p:ph sz="half" idx="19"/>
          </p:nvPr>
        </p:nvSpPr>
        <p:spPr>
          <a:xfrm>
            <a:off x="6633544" y="2100339"/>
            <a:ext cx="4850456" cy="3208440"/>
          </a:xfrm>
        </p:spPr>
        <p:txBody>
          <a:bodyPr>
            <a:normAutofit fontScale="25000" lnSpcReduction="20000"/>
          </a:bodyPr>
          <a:lstStyle/>
          <a:p>
            <a:pPr marL="342900" indent="-342900">
              <a:lnSpc>
                <a:spcPct val="170000"/>
              </a:lnSpc>
              <a:buAutoNum type="arabicPeriod"/>
            </a:pPr>
            <a:r>
              <a:rPr lang="en-AU" sz="7200" dirty="0"/>
              <a:t>Have you reviewed any of the sample English and mathematics units released?</a:t>
            </a:r>
          </a:p>
          <a:p>
            <a:pPr marL="342900" indent="-342900">
              <a:lnSpc>
                <a:spcPct val="170000"/>
              </a:lnSpc>
              <a:buFont typeface="Arial" panose="020B0604020202020204" pitchFamily="34" charset="0"/>
              <a:buAutoNum type="arabicPeriod"/>
            </a:pPr>
            <a:r>
              <a:rPr lang="en-AU" sz="7200" dirty="0"/>
              <a:t>Are you currently implementing any aspects of the new CHPS syllabuses, or do you plan to do so soon?</a:t>
            </a:r>
          </a:p>
          <a:p>
            <a:pPr marL="342900" indent="-342900">
              <a:lnSpc>
                <a:spcPct val="170000"/>
              </a:lnSpc>
              <a:buFont typeface="Arial" panose="020B0604020202020204" pitchFamily="34" charset="0"/>
              <a:buAutoNum type="arabicPeriod"/>
            </a:pPr>
            <a:r>
              <a:rPr lang="en-AU" sz="7200" dirty="0"/>
              <a:t>Have you ever thought about how the Department develops these sample units?</a:t>
            </a:r>
            <a:endParaRPr lang="en-AU" sz="1300" dirty="0"/>
          </a:p>
        </p:txBody>
      </p:sp>
      <p:sp>
        <p:nvSpPr>
          <p:cNvPr id="3" name="Slide Number Placeholder 2">
            <a:extLst>
              <a:ext uri="{FF2B5EF4-FFF2-40B4-BE49-F238E27FC236}">
                <a16:creationId xmlns:a16="http://schemas.microsoft.com/office/drawing/2014/main" id="{13893ADD-8B22-1E4A-646E-80E775E11C5F}"/>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lstStyle/>
          <a:p>
            <a:pPr>
              <a:spcAft>
                <a:spcPts val="600"/>
              </a:spcAft>
            </a:pPr>
            <a:fld id="{10A01DC5-1685-4615-8240-15192985C6A2}" type="slidenum">
              <a:rPr lang="en-AU" smtClean="0"/>
              <a:pPr>
                <a:spcAft>
                  <a:spcPts val="600"/>
                </a:spcAft>
              </a:pPr>
              <a:t>5</a:t>
            </a:fld>
            <a:endParaRPr lang="en-AU"/>
          </a:p>
        </p:txBody>
      </p:sp>
    </p:spTree>
    <p:extLst>
      <p:ext uri="{BB962C8B-B14F-4D97-AF65-F5344CB8AC3E}">
        <p14:creationId xmlns:p14="http://schemas.microsoft.com/office/powerpoint/2010/main" val="1353192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6AF583B-3010-BDC8-EE46-DA06B2FCA6FE}"/>
              </a:ext>
            </a:extLst>
          </p:cNvPr>
          <p:cNvSpPr>
            <a:spLocks noGrp="1"/>
          </p:cNvSpPr>
          <p:nvPr>
            <p:ph type="ctrTitle"/>
          </p:nvPr>
        </p:nvSpPr>
        <p:spPr>
          <a:xfrm>
            <a:off x="540002" y="2256467"/>
            <a:ext cx="5756296" cy="2345065"/>
          </a:xfrm>
        </p:spPr>
        <p:txBody>
          <a:bodyPr/>
          <a:lstStyle/>
          <a:p>
            <a:r>
              <a:rPr lang="en-AU" sz="3600" dirty="0">
                <a:solidFill>
                  <a:srgbClr val="22272B"/>
                </a:solidFill>
              </a:rPr>
              <a:t>Common lesson structures across the four key learning areas </a:t>
            </a:r>
            <a:br>
              <a:rPr lang="en-AU" sz="3600" dirty="0"/>
            </a:br>
            <a:br>
              <a:rPr lang="en-AU" sz="3600" dirty="0"/>
            </a:br>
            <a:endParaRPr lang="en-AU" dirty="0"/>
          </a:p>
        </p:txBody>
      </p:sp>
      <p:sp>
        <p:nvSpPr>
          <p:cNvPr id="2" name="Footer Placeholder 1">
            <a:extLst>
              <a:ext uri="{FF2B5EF4-FFF2-40B4-BE49-F238E27FC236}">
                <a16:creationId xmlns:a16="http://schemas.microsoft.com/office/drawing/2014/main" id="{3EA97FD4-18F4-B9C0-B76D-B24E76EF8DDA}"/>
              </a:ext>
              <a:ext uri="{C183D7F6-B498-43B3-948B-1728B52AA6E4}">
                <adec:decorative xmlns:adec="http://schemas.microsoft.com/office/drawing/2017/decorative" val="0"/>
              </a:ext>
            </a:extLst>
          </p:cNvPr>
          <p:cNvSpPr>
            <a:spLocks noGrp="1"/>
          </p:cNvSpPr>
          <p:nvPr>
            <p:ph type="ftr" sz="quarter" idx="3"/>
          </p:nvPr>
        </p:nvSpPr>
        <p:spPr/>
        <p:txBody>
          <a:bodyPr/>
          <a:lstStyle/>
          <a:p>
            <a:r>
              <a:rPr lang="en-AU" dirty="0"/>
              <a:t>NSW Department of Education</a:t>
            </a:r>
          </a:p>
          <a:p>
            <a:endParaRPr lang="en-AU" dirty="0"/>
          </a:p>
        </p:txBody>
      </p:sp>
      <p:pic>
        <p:nvPicPr>
          <p:cNvPr id="7" name="Picture Placeholder 6">
            <a:extLst>
              <a:ext uri="{FF2B5EF4-FFF2-40B4-BE49-F238E27FC236}">
                <a16:creationId xmlns:a16="http://schemas.microsoft.com/office/drawing/2014/main" id="{4F094F47-90FB-3E92-F678-6EAD8CAF209D}"/>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56569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1C8615-44AD-6925-878D-71DD96D4E23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5FA0E5C-C73F-CE73-15C5-8DB4923C88C8}"/>
              </a:ext>
            </a:extLst>
          </p:cNvPr>
          <p:cNvSpPr>
            <a:spLocks noGrp="1"/>
          </p:cNvSpPr>
          <p:nvPr>
            <p:ph type="title"/>
          </p:nvPr>
        </p:nvSpPr>
        <p:spPr>
          <a:xfrm>
            <a:off x="360000" y="360000"/>
            <a:ext cx="10080000" cy="545601"/>
          </a:xfrm>
        </p:spPr>
        <p:txBody>
          <a:bodyPr anchor="t">
            <a:normAutofit/>
          </a:bodyPr>
          <a:lstStyle/>
          <a:p>
            <a:r>
              <a:rPr lang="en-AU"/>
              <a:t>3 pillars of resource development </a:t>
            </a:r>
          </a:p>
        </p:txBody>
      </p:sp>
      <p:sp>
        <p:nvSpPr>
          <p:cNvPr id="6" name="Text Placeholder 5">
            <a:extLst>
              <a:ext uri="{FF2B5EF4-FFF2-40B4-BE49-F238E27FC236}">
                <a16:creationId xmlns:a16="http://schemas.microsoft.com/office/drawing/2014/main" id="{D1DCDFD1-8877-651A-F80C-79F28C03592B}"/>
              </a:ext>
            </a:extLst>
          </p:cNvPr>
          <p:cNvSpPr>
            <a:spLocks noGrp="1"/>
          </p:cNvSpPr>
          <p:nvPr>
            <p:ph type="body" sz="quarter" idx="18"/>
          </p:nvPr>
        </p:nvSpPr>
        <p:spPr>
          <a:xfrm>
            <a:off x="360000" y="905602"/>
            <a:ext cx="10080000" cy="386934"/>
          </a:xfrm>
        </p:spPr>
        <p:txBody>
          <a:bodyPr anchor="b">
            <a:normAutofit/>
          </a:bodyPr>
          <a:lstStyle/>
          <a:p>
            <a:pPr>
              <a:lnSpc>
                <a:spcPct val="140000"/>
              </a:lnSpc>
            </a:pPr>
            <a:r>
              <a:rPr lang="en-AU"/>
              <a:t>CHPS Sample Units</a:t>
            </a:r>
          </a:p>
        </p:txBody>
      </p:sp>
      <p:sp>
        <p:nvSpPr>
          <p:cNvPr id="26" name="Rectangle: Rounded Corners 25">
            <a:extLst>
              <a:ext uri="{FF2B5EF4-FFF2-40B4-BE49-F238E27FC236}">
                <a16:creationId xmlns:a16="http://schemas.microsoft.com/office/drawing/2014/main" id="{5C2049BE-5EBD-53E5-4EF9-A830DBF5AD50}"/>
              </a:ext>
            </a:extLst>
          </p:cNvPr>
          <p:cNvSpPr/>
          <p:nvPr/>
        </p:nvSpPr>
        <p:spPr>
          <a:xfrm>
            <a:off x="395309" y="2083811"/>
            <a:ext cx="5265981" cy="811679"/>
          </a:xfrm>
          <a:prstGeom prst="roundRect">
            <a:avLst>
              <a:gd name="adj" fmla="val 8134"/>
            </a:avLst>
          </a:prstGeom>
          <a:solidFill>
            <a:schemeClr val="accent3"/>
          </a:solidFill>
        </p:spPr>
        <p:style>
          <a:lnRef idx="1">
            <a:schemeClr val="accent4"/>
          </a:lnRef>
          <a:fillRef idx="3">
            <a:schemeClr val="accent4"/>
          </a:fillRef>
          <a:effectRef idx="2">
            <a:schemeClr val="accent4"/>
          </a:effectRef>
          <a:fontRef idx="minor">
            <a:schemeClr val="lt1"/>
          </a:fontRef>
        </p:style>
        <p:txBody>
          <a:bodyPr lIns="0" tIns="0" rIns="0" bIns="0" rtlCol="0" anchor="ctr" anchorCtr="1"/>
          <a:lstStyle/>
          <a:p>
            <a:pPr defTabSz="902186">
              <a:lnSpc>
                <a:spcPct val="150000"/>
              </a:lnSpc>
            </a:pPr>
            <a:r>
              <a:rPr lang="en-AU" b="1" kern="1200" dirty="0">
                <a:solidFill>
                  <a:schemeClr val="accent1"/>
                </a:solidFill>
                <a:latin typeface="Arial" panose="020B0604020202020204" pitchFamily="34" charset="0"/>
                <a:ea typeface="+mn-ea"/>
                <a:cs typeface="+mn-cs"/>
              </a:rPr>
              <a:t>Evidence based principles</a:t>
            </a:r>
            <a:endParaRPr lang="en-AU" b="1" dirty="0">
              <a:solidFill>
                <a:schemeClr val="accent1"/>
              </a:solidFill>
              <a:latin typeface="Arial" panose="020B0604020202020204" pitchFamily="34" charset="0"/>
            </a:endParaRPr>
          </a:p>
        </p:txBody>
      </p:sp>
      <p:sp>
        <p:nvSpPr>
          <p:cNvPr id="27" name="Rectangle: Rounded Corners 26">
            <a:extLst>
              <a:ext uri="{FF2B5EF4-FFF2-40B4-BE49-F238E27FC236}">
                <a16:creationId xmlns:a16="http://schemas.microsoft.com/office/drawing/2014/main" id="{4AD2D141-FBD5-7D8B-8098-518060AD71CB}"/>
              </a:ext>
            </a:extLst>
          </p:cNvPr>
          <p:cNvSpPr/>
          <p:nvPr/>
        </p:nvSpPr>
        <p:spPr>
          <a:xfrm>
            <a:off x="395309" y="3337920"/>
            <a:ext cx="5265981" cy="811680"/>
          </a:xfrm>
          <a:prstGeom prst="roundRect">
            <a:avLst>
              <a:gd name="adj" fmla="val 7417"/>
            </a:avLst>
          </a:prstGeom>
          <a:solidFill>
            <a:srgbClr val="FFB8C1"/>
          </a:solidFill>
        </p:spPr>
        <p:style>
          <a:lnRef idx="1">
            <a:schemeClr val="accent6"/>
          </a:lnRef>
          <a:fillRef idx="3">
            <a:schemeClr val="accent6"/>
          </a:fillRef>
          <a:effectRef idx="2">
            <a:schemeClr val="accent6"/>
          </a:effectRef>
          <a:fontRef idx="minor">
            <a:schemeClr val="lt1"/>
          </a:fontRef>
        </p:style>
        <p:txBody>
          <a:bodyPr lIns="0" tIns="0" rIns="0" bIns="0" rtlCol="0" anchor="ctr" anchorCtr="1"/>
          <a:lstStyle/>
          <a:p>
            <a:pPr defTabSz="902186">
              <a:lnSpc>
                <a:spcPct val="150000"/>
              </a:lnSpc>
            </a:pPr>
            <a:r>
              <a:rPr lang="en-AU" b="1" kern="1200" dirty="0">
                <a:solidFill>
                  <a:schemeClr val="accent1"/>
                </a:solidFill>
                <a:latin typeface="Arial" panose="020B0604020202020204" pitchFamily="34" charset="0"/>
                <a:ea typeface="+mn-ea"/>
                <a:cs typeface="+mn-cs"/>
              </a:rPr>
              <a:t>Purposeful design</a:t>
            </a:r>
            <a:endParaRPr lang="en-AU" dirty="0">
              <a:solidFill>
                <a:schemeClr val="accent1"/>
              </a:solidFill>
              <a:latin typeface="Arial" panose="020B0604020202020204" pitchFamily="34" charset="0"/>
            </a:endParaRPr>
          </a:p>
        </p:txBody>
      </p:sp>
      <p:sp>
        <p:nvSpPr>
          <p:cNvPr id="29" name="Rectangle: Rounded Corners 28">
            <a:extLst>
              <a:ext uri="{FF2B5EF4-FFF2-40B4-BE49-F238E27FC236}">
                <a16:creationId xmlns:a16="http://schemas.microsoft.com/office/drawing/2014/main" id="{D7CD0C39-8076-B1D5-968E-BB5B8D3925E4}"/>
              </a:ext>
            </a:extLst>
          </p:cNvPr>
          <p:cNvSpPr/>
          <p:nvPr/>
        </p:nvSpPr>
        <p:spPr>
          <a:xfrm>
            <a:off x="395309" y="4592030"/>
            <a:ext cx="5265982" cy="811679"/>
          </a:xfrm>
          <a:prstGeom prst="roundRect">
            <a:avLst>
              <a:gd name="adj" fmla="val 8840"/>
            </a:avLst>
          </a:prstGeom>
          <a:solidFill>
            <a:schemeClr val="accent2"/>
          </a:solidFill>
        </p:spPr>
        <p:style>
          <a:lnRef idx="1">
            <a:schemeClr val="accent3"/>
          </a:lnRef>
          <a:fillRef idx="3">
            <a:schemeClr val="accent3"/>
          </a:fillRef>
          <a:effectRef idx="2">
            <a:schemeClr val="accent3"/>
          </a:effectRef>
          <a:fontRef idx="minor">
            <a:schemeClr val="lt1"/>
          </a:fontRef>
        </p:style>
        <p:txBody>
          <a:bodyPr lIns="0" tIns="0" rIns="0" bIns="0" rtlCol="0" anchor="ctr" anchorCtr="1"/>
          <a:lstStyle/>
          <a:p>
            <a:pPr defTabSz="902186">
              <a:lnSpc>
                <a:spcPct val="150000"/>
              </a:lnSpc>
            </a:pPr>
            <a:r>
              <a:rPr lang="en-AU" b="1" kern="1200" dirty="0">
                <a:solidFill>
                  <a:schemeClr val="bg1"/>
                </a:solidFill>
                <a:latin typeface="Arial" panose="020B0604020202020204" pitchFamily="34" charset="0"/>
                <a:ea typeface="+mn-ea"/>
                <a:cs typeface="+mn-cs"/>
              </a:rPr>
              <a:t>Practical classroom support</a:t>
            </a:r>
          </a:p>
        </p:txBody>
      </p:sp>
      <p:pic>
        <p:nvPicPr>
          <p:cNvPr id="8" name="Picture 7">
            <a:extLst>
              <a:ext uri="{FF2B5EF4-FFF2-40B4-BE49-F238E27FC236}">
                <a16:creationId xmlns:a16="http://schemas.microsoft.com/office/drawing/2014/main" id="{2867C410-BFCC-0B1B-6409-5AE216B3C82B}"/>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75237" y="2238787"/>
            <a:ext cx="4850456" cy="3164922"/>
          </a:xfrm>
          <a:prstGeom prst="rect">
            <a:avLst/>
          </a:prstGeom>
          <a:noFill/>
        </p:spPr>
      </p:pic>
      <p:sp>
        <p:nvSpPr>
          <p:cNvPr id="2" name="Slide Number Placeholder 1">
            <a:extLst>
              <a:ext uri="{FF2B5EF4-FFF2-40B4-BE49-F238E27FC236}">
                <a16:creationId xmlns:a16="http://schemas.microsoft.com/office/drawing/2014/main" id="{C23EA31D-A90B-C528-E816-7AB9AAB2D954}"/>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7</a:t>
            </a:fld>
            <a:endParaRPr lang="en-AU"/>
          </a:p>
        </p:txBody>
      </p:sp>
    </p:spTree>
    <p:extLst>
      <p:ext uri="{BB962C8B-B14F-4D97-AF65-F5344CB8AC3E}">
        <p14:creationId xmlns:p14="http://schemas.microsoft.com/office/powerpoint/2010/main" val="1968995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015B3-AA04-9F5A-FE49-B0CFDF14626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D9B09F1-CA44-E20A-942D-399C124C53A6}"/>
              </a:ext>
            </a:extLst>
          </p:cNvPr>
          <p:cNvSpPr>
            <a:spLocks noGrp="1"/>
          </p:cNvSpPr>
          <p:nvPr>
            <p:ph type="title"/>
          </p:nvPr>
        </p:nvSpPr>
        <p:spPr/>
        <p:txBody>
          <a:bodyPr/>
          <a:lstStyle/>
          <a:p>
            <a:r>
              <a:rPr lang="en-AU"/>
              <a:t>Why consistency matters</a:t>
            </a:r>
          </a:p>
        </p:txBody>
      </p:sp>
      <p:sp>
        <p:nvSpPr>
          <p:cNvPr id="6" name="Text Placeholder 5">
            <a:extLst>
              <a:ext uri="{FF2B5EF4-FFF2-40B4-BE49-F238E27FC236}">
                <a16:creationId xmlns:a16="http://schemas.microsoft.com/office/drawing/2014/main" id="{804B0163-8B2B-9383-3F8A-886444D85C24}"/>
              </a:ext>
            </a:extLst>
          </p:cNvPr>
          <p:cNvSpPr>
            <a:spLocks noGrp="1"/>
          </p:cNvSpPr>
          <p:nvPr>
            <p:ph type="body" sz="quarter" idx="18"/>
          </p:nvPr>
        </p:nvSpPr>
        <p:spPr/>
        <p:txBody>
          <a:bodyPr/>
          <a:lstStyle/>
          <a:p>
            <a:r>
              <a:rPr lang="en-AU"/>
              <a:t>CHPS Sample Units</a:t>
            </a:r>
          </a:p>
        </p:txBody>
      </p:sp>
      <p:sp>
        <p:nvSpPr>
          <p:cNvPr id="3" name="Rectangle: Rounded Corners 2">
            <a:extLst>
              <a:ext uri="{FF2B5EF4-FFF2-40B4-BE49-F238E27FC236}">
                <a16:creationId xmlns:a16="http://schemas.microsoft.com/office/drawing/2014/main" id="{97ADF3E6-0309-6961-3E15-C36944DC2B1C}"/>
              </a:ext>
            </a:extLst>
          </p:cNvPr>
          <p:cNvSpPr/>
          <p:nvPr/>
        </p:nvSpPr>
        <p:spPr>
          <a:xfrm>
            <a:off x="824753" y="2597331"/>
            <a:ext cx="2277035" cy="2169459"/>
          </a:xfrm>
          <a:prstGeom prst="roundRect">
            <a:avLst>
              <a:gd name="adj" fmla="val 1132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algn="ctr"/>
            <a:r>
              <a:rPr lang="en-AU" dirty="0">
                <a:latin typeface="Arial" panose="020B0604020202020204" pitchFamily="34" charset="0"/>
              </a:rPr>
              <a:t>Creative arts</a:t>
            </a:r>
          </a:p>
        </p:txBody>
      </p:sp>
      <p:sp>
        <p:nvSpPr>
          <p:cNvPr id="7" name="Rectangle: Rounded Corners 6">
            <a:extLst>
              <a:ext uri="{FF2B5EF4-FFF2-40B4-BE49-F238E27FC236}">
                <a16:creationId xmlns:a16="http://schemas.microsoft.com/office/drawing/2014/main" id="{34B060AA-EE38-BDC9-DAB1-8DA90FD2339B}"/>
              </a:ext>
            </a:extLst>
          </p:cNvPr>
          <p:cNvSpPr/>
          <p:nvPr/>
        </p:nvSpPr>
        <p:spPr>
          <a:xfrm>
            <a:off x="3579906" y="2592848"/>
            <a:ext cx="2277035" cy="2169459"/>
          </a:xfrm>
          <a:prstGeom prst="roundRect">
            <a:avLst>
              <a:gd name="adj" fmla="val 1132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algn="ctr"/>
            <a:r>
              <a:rPr lang="en-AU" dirty="0">
                <a:latin typeface="Arial" panose="020B0604020202020204" pitchFamily="34" charset="0"/>
              </a:rPr>
              <a:t>HSIE</a:t>
            </a:r>
          </a:p>
        </p:txBody>
      </p:sp>
      <p:sp>
        <p:nvSpPr>
          <p:cNvPr id="8" name="Rectangle: Rounded Corners 7">
            <a:extLst>
              <a:ext uri="{FF2B5EF4-FFF2-40B4-BE49-F238E27FC236}">
                <a16:creationId xmlns:a16="http://schemas.microsoft.com/office/drawing/2014/main" id="{AEAF53BD-7A3D-D3E3-AD63-535F173FA71C}"/>
              </a:ext>
            </a:extLst>
          </p:cNvPr>
          <p:cNvSpPr/>
          <p:nvPr/>
        </p:nvSpPr>
        <p:spPr>
          <a:xfrm>
            <a:off x="6335059" y="2592848"/>
            <a:ext cx="2277035" cy="2169459"/>
          </a:xfrm>
          <a:prstGeom prst="roundRect">
            <a:avLst>
              <a:gd name="adj" fmla="val 954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algn="ctr"/>
            <a:r>
              <a:rPr lang="en-AU" dirty="0">
                <a:latin typeface="Arial" panose="020B0604020202020204" pitchFamily="34" charset="0"/>
              </a:rPr>
              <a:t>PDHPE</a:t>
            </a:r>
          </a:p>
        </p:txBody>
      </p:sp>
      <p:sp>
        <p:nvSpPr>
          <p:cNvPr id="10" name="Rectangle: Rounded Corners 9">
            <a:extLst>
              <a:ext uri="{FF2B5EF4-FFF2-40B4-BE49-F238E27FC236}">
                <a16:creationId xmlns:a16="http://schemas.microsoft.com/office/drawing/2014/main" id="{86868CB2-5730-1F2A-8596-63020B9D9292}"/>
              </a:ext>
            </a:extLst>
          </p:cNvPr>
          <p:cNvSpPr/>
          <p:nvPr/>
        </p:nvSpPr>
        <p:spPr>
          <a:xfrm>
            <a:off x="9090212" y="2587913"/>
            <a:ext cx="2277035" cy="2169459"/>
          </a:xfrm>
          <a:prstGeom prst="roundRect">
            <a:avLst>
              <a:gd name="adj" fmla="val 954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pPr algn="ctr"/>
            <a:r>
              <a:rPr lang="en-AU" dirty="0">
                <a:latin typeface="Arial" panose="020B0604020202020204" pitchFamily="34" charset="0"/>
              </a:rPr>
              <a:t>Science and Technology</a:t>
            </a:r>
          </a:p>
        </p:txBody>
      </p:sp>
      <p:sp>
        <p:nvSpPr>
          <p:cNvPr id="2" name="Slide Number Placeholder 1">
            <a:extLst>
              <a:ext uri="{FF2B5EF4-FFF2-40B4-BE49-F238E27FC236}">
                <a16:creationId xmlns:a16="http://schemas.microsoft.com/office/drawing/2014/main" id="{CD0312E3-F985-1B02-3863-376B9246C1A5}"/>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8</a:t>
            </a:fld>
            <a:endParaRPr lang="en-AU"/>
          </a:p>
        </p:txBody>
      </p:sp>
    </p:spTree>
    <p:extLst>
      <p:ext uri="{BB962C8B-B14F-4D97-AF65-F5344CB8AC3E}">
        <p14:creationId xmlns:p14="http://schemas.microsoft.com/office/powerpoint/2010/main" val="1984641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5C71F-BE4B-FBA8-7A7B-58DDC809FB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E93A43-475B-5E11-1492-FCED1587B8EA}"/>
              </a:ext>
            </a:extLst>
          </p:cNvPr>
          <p:cNvSpPr>
            <a:spLocks noGrp="1"/>
          </p:cNvSpPr>
          <p:nvPr>
            <p:ph type="title"/>
          </p:nvPr>
        </p:nvSpPr>
        <p:spPr/>
        <p:txBody>
          <a:bodyPr/>
          <a:lstStyle/>
          <a:p>
            <a:r>
              <a:rPr lang="en-AU"/>
              <a:t>Scope and sequences</a:t>
            </a:r>
          </a:p>
        </p:txBody>
      </p:sp>
      <p:sp>
        <p:nvSpPr>
          <p:cNvPr id="6" name="Text Placeholder 5">
            <a:extLst>
              <a:ext uri="{FF2B5EF4-FFF2-40B4-BE49-F238E27FC236}">
                <a16:creationId xmlns:a16="http://schemas.microsoft.com/office/drawing/2014/main" id="{0C416639-83C9-4152-13E2-47C06C7539A9}"/>
              </a:ext>
            </a:extLst>
          </p:cNvPr>
          <p:cNvSpPr>
            <a:spLocks noGrp="1"/>
          </p:cNvSpPr>
          <p:nvPr>
            <p:ph type="body" sz="quarter" idx="18"/>
          </p:nvPr>
        </p:nvSpPr>
        <p:spPr/>
        <p:txBody>
          <a:bodyPr/>
          <a:lstStyle/>
          <a:p>
            <a:r>
              <a:rPr lang="en-AU"/>
              <a:t>CHPS Sample Units</a:t>
            </a:r>
          </a:p>
        </p:txBody>
      </p:sp>
      <p:grpSp>
        <p:nvGrpSpPr>
          <p:cNvPr id="12" name="Group 11">
            <a:extLst>
              <a:ext uri="{FF2B5EF4-FFF2-40B4-BE49-F238E27FC236}">
                <a16:creationId xmlns:a16="http://schemas.microsoft.com/office/drawing/2014/main" id="{DCD16604-7354-F58F-C6C5-C5B043DB2B9F}"/>
              </a:ext>
              <a:ext uri="{C183D7F6-B498-43B3-948B-1728B52AA6E4}">
                <adec:decorative xmlns:adec="http://schemas.microsoft.com/office/drawing/2017/decorative" val="1"/>
              </a:ext>
            </a:extLst>
          </p:cNvPr>
          <p:cNvGrpSpPr/>
          <p:nvPr/>
        </p:nvGrpSpPr>
        <p:grpSpPr>
          <a:xfrm>
            <a:off x="348000" y="1521998"/>
            <a:ext cx="11381100" cy="4715217"/>
            <a:chOff x="348000" y="1521998"/>
            <a:chExt cx="11381100" cy="4715217"/>
          </a:xfrm>
        </p:grpSpPr>
        <p:pic>
          <p:nvPicPr>
            <p:cNvPr id="11" name="Picture 10">
              <a:extLst>
                <a:ext uri="{FF2B5EF4-FFF2-40B4-BE49-F238E27FC236}">
                  <a16:creationId xmlns:a16="http://schemas.microsoft.com/office/drawing/2014/main" id="{57838E1C-FA6E-3057-6710-22E7AF1096CC}"/>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348000" y="1521998"/>
              <a:ext cx="4427200" cy="1196628"/>
            </a:xfrm>
            <a:prstGeom prst="rect">
              <a:avLst/>
            </a:prstGeom>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B74F5435-C902-1E6F-D5D8-6B145DDD20EF}"/>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360000" y="2337044"/>
              <a:ext cx="4415200" cy="3900171"/>
            </a:xfrm>
            <a:prstGeom prst="rect">
              <a:avLst/>
            </a:prstGeom>
            <a:ln>
              <a:noFill/>
            </a:ln>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6F2C5578-DD30-32BA-3386-51401AA2F5E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4890100" y="1521998"/>
              <a:ext cx="6839000" cy="1193282"/>
            </a:xfrm>
            <a:prstGeom prst="rect">
              <a:avLst/>
            </a:prstGeom>
            <a:effectLst>
              <a:outerShdw blurRad="50800" dist="38100" dir="2700000" algn="tl" rotWithShape="0">
                <a:prstClr val="black">
                  <a:alpha val="40000"/>
                </a:prstClr>
              </a:outerShdw>
            </a:effectLst>
          </p:spPr>
        </p:pic>
        <p:pic>
          <p:nvPicPr>
            <p:cNvPr id="15" name="Picture 14">
              <a:extLst>
                <a:ext uri="{FF2B5EF4-FFF2-40B4-BE49-F238E27FC236}">
                  <a16:creationId xmlns:a16="http://schemas.microsoft.com/office/drawing/2014/main" id="{759EBDB6-A3BE-FCDA-EEFF-69D79C44C387}"/>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890100" y="2412958"/>
              <a:ext cx="6839000" cy="3824257"/>
            </a:xfrm>
            <a:prstGeom prst="rect">
              <a:avLst/>
            </a:prstGeom>
            <a:ln>
              <a:noFill/>
            </a:ln>
            <a:effectLst>
              <a:outerShdw blurRad="50800" dist="38100" dir="2700000" algn="tl" rotWithShape="0">
                <a:prstClr val="black">
                  <a:alpha val="40000"/>
                </a:prstClr>
              </a:outerShdw>
            </a:effectLst>
          </p:spPr>
        </p:pic>
      </p:grpSp>
      <p:sp>
        <p:nvSpPr>
          <p:cNvPr id="2" name="Slide Number Placeholder 1">
            <a:extLst>
              <a:ext uri="{FF2B5EF4-FFF2-40B4-BE49-F238E27FC236}">
                <a16:creationId xmlns:a16="http://schemas.microsoft.com/office/drawing/2014/main" id="{5C724F63-0CD8-039B-783E-974FD9A795F6}"/>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9</a:t>
            </a:fld>
            <a:endParaRPr lang="en-AU"/>
          </a:p>
        </p:txBody>
      </p:sp>
    </p:spTree>
    <p:extLst>
      <p:ext uri="{BB962C8B-B14F-4D97-AF65-F5344CB8AC3E}">
        <p14:creationId xmlns:p14="http://schemas.microsoft.com/office/powerpoint/2010/main" val="288265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2145F-8194-DA50-6204-F7A4F034BB5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AC2B95-30EA-041A-641B-9762CAAE9885}"/>
              </a:ext>
            </a:extLst>
          </p:cNvPr>
          <p:cNvSpPr>
            <a:spLocks noGrp="1"/>
          </p:cNvSpPr>
          <p:nvPr>
            <p:ph type="title"/>
          </p:nvPr>
        </p:nvSpPr>
        <p:spPr/>
        <p:txBody>
          <a:bodyPr/>
          <a:lstStyle/>
          <a:p>
            <a:r>
              <a:rPr lang="en-AU"/>
              <a:t>Unit and lesson structure</a:t>
            </a:r>
          </a:p>
        </p:txBody>
      </p:sp>
      <p:sp>
        <p:nvSpPr>
          <p:cNvPr id="6" name="Text Placeholder 5">
            <a:extLst>
              <a:ext uri="{FF2B5EF4-FFF2-40B4-BE49-F238E27FC236}">
                <a16:creationId xmlns:a16="http://schemas.microsoft.com/office/drawing/2014/main" id="{6F60F135-9ABB-30A2-12E4-04A91281721A}"/>
              </a:ext>
            </a:extLst>
          </p:cNvPr>
          <p:cNvSpPr>
            <a:spLocks noGrp="1"/>
          </p:cNvSpPr>
          <p:nvPr>
            <p:ph type="body" sz="quarter" idx="18"/>
          </p:nvPr>
        </p:nvSpPr>
        <p:spPr/>
        <p:txBody>
          <a:bodyPr/>
          <a:lstStyle/>
          <a:p>
            <a:r>
              <a:rPr lang="en-AU"/>
              <a:t>CHPS Sample Units</a:t>
            </a:r>
          </a:p>
        </p:txBody>
      </p:sp>
      <p:grpSp>
        <p:nvGrpSpPr>
          <p:cNvPr id="3" name="Group 2">
            <a:extLst>
              <a:ext uri="{FF2B5EF4-FFF2-40B4-BE49-F238E27FC236}">
                <a16:creationId xmlns:a16="http://schemas.microsoft.com/office/drawing/2014/main" id="{9715C120-4DD4-28C8-1746-6D00B998A8E4}"/>
              </a:ext>
              <a:ext uri="{C183D7F6-B498-43B3-948B-1728B52AA6E4}">
                <adec:decorative xmlns:adec="http://schemas.microsoft.com/office/drawing/2017/decorative" val="1"/>
              </a:ext>
            </a:extLst>
          </p:cNvPr>
          <p:cNvGrpSpPr/>
          <p:nvPr/>
        </p:nvGrpSpPr>
        <p:grpSpPr>
          <a:xfrm>
            <a:off x="599455" y="1554188"/>
            <a:ext cx="11050282" cy="4578585"/>
            <a:chOff x="599455" y="1554188"/>
            <a:chExt cx="11050282" cy="4578585"/>
          </a:xfrm>
        </p:grpSpPr>
        <p:pic>
          <p:nvPicPr>
            <p:cNvPr id="9" name="Picture 8">
              <a:extLst>
                <a:ext uri="{FF2B5EF4-FFF2-40B4-BE49-F238E27FC236}">
                  <a16:creationId xmlns:a16="http://schemas.microsoft.com/office/drawing/2014/main" id="{B9F9228A-A158-489D-986F-432B4D910EE0}"/>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9455" y="1554188"/>
              <a:ext cx="3130412" cy="4536000"/>
            </a:xfrm>
            <a:prstGeom prst="rect">
              <a:avLst/>
            </a:prstGeom>
            <a:ln>
              <a:noFill/>
            </a:ln>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DCE8E199-AB36-E499-246C-5CDDA6A5008F}"/>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058993" y="1554188"/>
              <a:ext cx="4074013" cy="4578585"/>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ACE59CC3-BD91-6C37-67B9-38A35126201F}"/>
                </a:ext>
                <a:ext uri="{C183D7F6-B498-43B3-948B-1728B52AA6E4}">
                  <adec:decorative xmlns:adec="http://schemas.microsoft.com/office/drawing/2017/decorative" val="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462132" y="1554188"/>
              <a:ext cx="3187605" cy="4536000"/>
            </a:xfrm>
            <a:prstGeom prst="rect">
              <a:avLst/>
            </a:prstGeom>
            <a:ln>
              <a:noFill/>
            </a:ln>
            <a:effectLst>
              <a:outerShdw blurRad="50800" dist="38100" dir="2700000" algn="tl" rotWithShape="0">
                <a:prstClr val="black">
                  <a:alpha val="40000"/>
                </a:prstClr>
              </a:outerShdw>
            </a:effectLst>
          </p:spPr>
        </p:pic>
      </p:grpSp>
      <p:sp>
        <p:nvSpPr>
          <p:cNvPr id="2" name="Slide Number Placeholder 1">
            <a:extLst>
              <a:ext uri="{FF2B5EF4-FFF2-40B4-BE49-F238E27FC236}">
                <a16:creationId xmlns:a16="http://schemas.microsoft.com/office/drawing/2014/main" id="{26119EF3-6FA2-3771-EEE2-D48ECCF29A10}"/>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10</a:t>
            </a:fld>
            <a:endParaRPr lang="en-AU"/>
          </a:p>
        </p:txBody>
      </p:sp>
    </p:spTree>
    <p:extLst>
      <p:ext uri="{BB962C8B-B14F-4D97-AF65-F5344CB8AC3E}">
        <p14:creationId xmlns:p14="http://schemas.microsoft.com/office/powerpoint/2010/main" val="659379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50B68-518A-B185-F900-81D7B90FC5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7A2F8A2-6F2A-1137-AD2E-EDBB15F4B556}"/>
              </a:ext>
            </a:extLst>
          </p:cNvPr>
          <p:cNvSpPr>
            <a:spLocks noGrp="1"/>
          </p:cNvSpPr>
          <p:nvPr>
            <p:ph type="title"/>
          </p:nvPr>
        </p:nvSpPr>
        <p:spPr/>
        <p:txBody>
          <a:bodyPr/>
          <a:lstStyle/>
          <a:p>
            <a:r>
              <a:rPr lang="en-AU" dirty="0"/>
              <a:t>Key features of the lesson structure (1)</a:t>
            </a:r>
          </a:p>
        </p:txBody>
      </p:sp>
      <p:sp>
        <p:nvSpPr>
          <p:cNvPr id="6" name="Text Placeholder 5">
            <a:extLst>
              <a:ext uri="{FF2B5EF4-FFF2-40B4-BE49-F238E27FC236}">
                <a16:creationId xmlns:a16="http://schemas.microsoft.com/office/drawing/2014/main" id="{4CEB3B88-7ECF-FA73-DD5A-BBEA4ACF9070}"/>
              </a:ext>
            </a:extLst>
          </p:cNvPr>
          <p:cNvSpPr>
            <a:spLocks noGrp="1"/>
          </p:cNvSpPr>
          <p:nvPr>
            <p:ph type="body" sz="quarter" idx="18"/>
          </p:nvPr>
        </p:nvSpPr>
        <p:spPr/>
        <p:txBody>
          <a:bodyPr/>
          <a:lstStyle/>
          <a:p>
            <a:r>
              <a:rPr lang="en-AU"/>
              <a:t>Overview</a:t>
            </a:r>
          </a:p>
        </p:txBody>
      </p:sp>
      <p:pic>
        <p:nvPicPr>
          <p:cNvPr id="22" name="Picture 21">
            <a:extLst>
              <a:ext uri="{FF2B5EF4-FFF2-40B4-BE49-F238E27FC236}">
                <a16:creationId xmlns:a16="http://schemas.microsoft.com/office/drawing/2014/main" id="{860ADE55-8BEA-EF44-FF1A-993A66EF55FD}"/>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2478865" y="1617372"/>
            <a:ext cx="7961135" cy="4439213"/>
          </a:xfrm>
          <a:prstGeom prst="rect">
            <a:avLst/>
          </a:prstGeom>
          <a:ln>
            <a:noFill/>
          </a:ln>
          <a:effectLst>
            <a:outerShdw blurRad="50800" dist="38100" dir="2700000" algn="tl" rotWithShape="0">
              <a:prstClr val="black">
                <a:alpha val="40000"/>
              </a:prstClr>
            </a:outerShdw>
          </a:effectLst>
        </p:spPr>
      </p:pic>
      <p:sp>
        <p:nvSpPr>
          <p:cNvPr id="3" name="Rectangle 2">
            <a:extLst>
              <a:ext uri="{FF2B5EF4-FFF2-40B4-BE49-F238E27FC236}">
                <a16:creationId xmlns:a16="http://schemas.microsoft.com/office/drawing/2014/main" id="{9CBC5702-02D7-8B69-A842-833ACE4CA74A}"/>
              </a:ext>
            </a:extLst>
          </p:cNvPr>
          <p:cNvSpPr/>
          <p:nvPr/>
        </p:nvSpPr>
        <p:spPr>
          <a:xfrm>
            <a:off x="5568996" y="1617372"/>
            <a:ext cx="4527505" cy="46703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rIns="180000" rtlCol="0" anchor="ctr"/>
          <a:lstStyle/>
          <a:p>
            <a:pPr marL="0" marR="0" lvl="0" indent="0" defTabSz="609585" rtl="0" eaLnBrk="1" fontAlgn="auto" latinLnBrk="0" hangingPunct="1">
              <a:lnSpc>
                <a:spcPct val="150000"/>
              </a:lnSpc>
              <a:spcBef>
                <a:spcPts val="0"/>
              </a:spcBef>
              <a:spcAft>
                <a:spcPts val="0"/>
              </a:spcAft>
              <a:buClrTx/>
              <a:buSzTx/>
              <a:buFontTx/>
              <a:buNone/>
              <a:tabLst/>
              <a:defRPr/>
            </a:pPr>
            <a:r>
              <a:rPr lang="en-AU" sz="1600" dirty="0">
                <a:solidFill>
                  <a:schemeClr val="bg2">
                    <a:lumMod val="50000"/>
                  </a:schemeClr>
                </a:solidFill>
                <a:latin typeface="Arial" panose="020B0604020202020204" pitchFamily="34" charset="0"/>
              </a:rPr>
              <a:t>Science and Technology – Stage 2 – Unit 1</a:t>
            </a:r>
            <a:endParaRPr kumimoji="0" lang="en-AU" sz="1600" b="0" i="0" u="none" strike="noStrike" kern="1200" cap="none" spc="0" normalizeH="0" baseline="0" noProof="0" dirty="0">
              <a:ln>
                <a:noFill/>
              </a:ln>
              <a:solidFill>
                <a:schemeClr val="bg2">
                  <a:lumMod val="50000"/>
                </a:schemeClr>
              </a:solidFill>
              <a:effectLst/>
              <a:uLnTx/>
              <a:uFillTx/>
              <a:latin typeface="Arial" panose="020B0604020202020204" pitchFamily="34" charset="0"/>
            </a:endParaRPr>
          </a:p>
        </p:txBody>
      </p:sp>
      <p:sp>
        <p:nvSpPr>
          <p:cNvPr id="2" name="Slide Number Placeholder 1">
            <a:extLst>
              <a:ext uri="{FF2B5EF4-FFF2-40B4-BE49-F238E27FC236}">
                <a16:creationId xmlns:a16="http://schemas.microsoft.com/office/drawing/2014/main" id="{E3CFE733-3103-6122-21C2-ABEAA18C095A}"/>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11</a:t>
            </a:fld>
            <a:endParaRPr lang="en-AU"/>
          </a:p>
        </p:txBody>
      </p:sp>
    </p:spTree>
    <p:extLst>
      <p:ext uri="{BB962C8B-B14F-4D97-AF65-F5344CB8AC3E}">
        <p14:creationId xmlns:p14="http://schemas.microsoft.com/office/powerpoint/2010/main" val="2195378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9D2F8-8040-151D-F99A-E6475779422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5C27EB0-2553-2BC4-BA0E-C295B596104F}"/>
              </a:ext>
            </a:extLst>
          </p:cNvPr>
          <p:cNvSpPr>
            <a:spLocks noGrp="1"/>
          </p:cNvSpPr>
          <p:nvPr>
            <p:ph type="title"/>
          </p:nvPr>
        </p:nvSpPr>
        <p:spPr/>
        <p:txBody>
          <a:bodyPr/>
          <a:lstStyle/>
          <a:p>
            <a:r>
              <a:rPr lang="en-AU" dirty="0"/>
              <a:t>Key features of the lesson structure (2)</a:t>
            </a:r>
          </a:p>
        </p:txBody>
      </p:sp>
      <p:sp>
        <p:nvSpPr>
          <p:cNvPr id="6" name="Text Placeholder 5">
            <a:extLst>
              <a:ext uri="{FF2B5EF4-FFF2-40B4-BE49-F238E27FC236}">
                <a16:creationId xmlns:a16="http://schemas.microsoft.com/office/drawing/2014/main" id="{180D8231-6BDC-12C7-13A4-8FF9A99181CC}"/>
              </a:ext>
            </a:extLst>
          </p:cNvPr>
          <p:cNvSpPr>
            <a:spLocks noGrp="1"/>
          </p:cNvSpPr>
          <p:nvPr>
            <p:ph type="body" sz="quarter" idx="18"/>
          </p:nvPr>
        </p:nvSpPr>
        <p:spPr/>
        <p:txBody>
          <a:bodyPr/>
          <a:lstStyle/>
          <a:p>
            <a:r>
              <a:rPr lang="en-AU"/>
              <a:t>Beginning the lesson</a:t>
            </a:r>
          </a:p>
        </p:txBody>
      </p:sp>
      <p:pic>
        <p:nvPicPr>
          <p:cNvPr id="8" name="Picture 7">
            <a:extLst>
              <a:ext uri="{FF2B5EF4-FFF2-40B4-BE49-F238E27FC236}">
                <a16:creationId xmlns:a16="http://schemas.microsoft.com/office/drawing/2014/main" id="{ABE07FF0-9A44-D745-905C-896101AF88AD}"/>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708000" y="1607664"/>
            <a:ext cx="4513597" cy="4482915"/>
          </a:xfrm>
          <a:prstGeom prst="rect">
            <a:avLst/>
          </a:prstGeom>
          <a:ln>
            <a:noFill/>
          </a:ln>
          <a:effectLst>
            <a:outerShdw blurRad="50800" dist="38100" dir="2700000" algn="tl" rotWithShape="0">
              <a:prstClr val="black">
                <a:alpha val="40000"/>
              </a:prstClr>
            </a:outerShdw>
          </a:effectLst>
        </p:spPr>
      </p:pic>
      <p:pic>
        <p:nvPicPr>
          <p:cNvPr id="14" name="Picture 13">
            <a:extLst>
              <a:ext uri="{FF2B5EF4-FFF2-40B4-BE49-F238E27FC236}">
                <a16:creationId xmlns:a16="http://schemas.microsoft.com/office/drawing/2014/main" id="{C7CC1B5B-92C8-E3CE-16CE-3C32BC3AED7B}"/>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532840" y="1607664"/>
            <a:ext cx="5951160" cy="1291663"/>
          </a:xfrm>
          <a:prstGeom prst="rect">
            <a:avLst/>
          </a:prstGeom>
          <a:ln>
            <a:no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F1BE95E3-1613-CC10-1CD5-BF1CB0D8065D}"/>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5532840" y="3050785"/>
            <a:ext cx="5951160" cy="3164435"/>
          </a:xfrm>
          <a:prstGeom prst="rect">
            <a:avLst/>
          </a:prstGeom>
          <a:ln>
            <a:noFill/>
          </a:ln>
          <a:effectLst>
            <a:outerShdw blurRad="50800" dist="38100" dir="2700000" algn="tl" rotWithShape="0">
              <a:prstClr val="black">
                <a:alpha val="40000"/>
              </a:prstClr>
            </a:outerShdw>
          </a:effectLst>
        </p:spPr>
      </p:pic>
      <p:sp>
        <p:nvSpPr>
          <p:cNvPr id="5" name="Rectangle 4">
            <a:extLst>
              <a:ext uri="{FF2B5EF4-FFF2-40B4-BE49-F238E27FC236}">
                <a16:creationId xmlns:a16="http://schemas.microsoft.com/office/drawing/2014/main" id="{75314014-C7CA-A53A-02E9-2264A5124908}"/>
              </a:ext>
            </a:extLst>
          </p:cNvPr>
          <p:cNvSpPr/>
          <p:nvPr/>
        </p:nvSpPr>
        <p:spPr>
          <a:xfrm>
            <a:off x="7204613" y="6282481"/>
            <a:ext cx="4527505" cy="46703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rIns="180000" rtlCol="0" anchor="ctr"/>
          <a:lstStyle/>
          <a:p>
            <a:pPr marL="0" marR="0" lvl="0" indent="0" defTabSz="609585" rtl="0" eaLnBrk="1" fontAlgn="auto" latinLnBrk="0" hangingPunct="1">
              <a:lnSpc>
                <a:spcPct val="150000"/>
              </a:lnSpc>
              <a:spcBef>
                <a:spcPts val="0"/>
              </a:spcBef>
              <a:spcAft>
                <a:spcPts val="0"/>
              </a:spcAft>
              <a:buClrTx/>
              <a:buSzTx/>
              <a:buFontTx/>
              <a:buNone/>
              <a:tabLst/>
              <a:defRPr/>
            </a:pPr>
            <a:r>
              <a:rPr lang="en-AU" sz="1600" dirty="0">
                <a:solidFill>
                  <a:schemeClr val="bg2">
                    <a:lumMod val="50000"/>
                  </a:schemeClr>
                </a:solidFill>
                <a:latin typeface="Arial" panose="020B0604020202020204" pitchFamily="34" charset="0"/>
              </a:rPr>
              <a:t>Science and Technology – Stage 2 – Unit 1</a:t>
            </a:r>
            <a:endParaRPr kumimoji="0" lang="en-AU" sz="1600" b="0" i="0" u="none" strike="noStrike" kern="1200" cap="none" spc="0" normalizeH="0" baseline="0" noProof="0" dirty="0">
              <a:ln>
                <a:noFill/>
              </a:ln>
              <a:solidFill>
                <a:schemeClr val="bg2">
                  <a:lumMod val="50000"/>
                </a:schemeClr>
              </a:solidFill>
              <a:effectLst/>
              <a:uLnTx/>
              <a:uFillTx/>
              <a:latin typeface="Arial" panose="020B0604020202020204" pitchFamily="34" charset="0"/>
            </a:endParaRPr>
          </a:p>
        </p:txBody>
      </p:sp>
      <p:sp>
        <p:nvSpPr>
          <p:cNvPr id="2" name="Slide Number Placeholder 1">
            <a:extLst>
              <a:ext uri="{FF2B5EF4-FFF2-40B4-BE49-F238E27FC236}">
                <a16:creationId xmlns:a16="http://schemas.microsoft.com/office/drawing/2014/main" id="{F706D2CD-FCB3-835A-8487-7150478F8289}"/>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12</a:t>
            </a:fld>
            <a:endParaRPr lang="en-AU"/>
          </a:p>
        </p:txBody>
      </p:sp>
    </p:spTree>
    <p:extLst>
      <p:ext uri="{BB962C8B-B14F-4D97-AF65-F5344CB8AC3E}">
        <p14:creationId xmlns:p14="http://schemas.microsoft.com/office/powerpoint/2010/main" val="20098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D40AE-0751-ED6E-FE45-E4C4E4EF929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0A9E48-BF49-7D72-BF33-18F78F0FCF09}"/>
              </a:ext>
            </a:extLst>
          </p:cNvPr>
          <p:cNvSpPr>
            <a:spLocks noGrp="1"/>
          </p:cNvSpPr>
          <p:nvPr>
            <p:ph type="title"/>
          </p:nvPr>
        </p:nvSpPr>
        <p:spPr/>
        <p:txBody>
          <a:bodyPr/>
          <a:lstStyle/>
          <a:p>
            <a:r>
              <a:rPr lang="en-AU" dirty="0"/>
              <a:t>Key features of the lesson structure (3)</a:t>
            </a:r>
          </a:p>
        </p:txBody>
      </p:sp>
      <p:sp>
        <p:nvSpPr>
          <p:cNvPr id="6" name="Text Placeholder 5">
            <a:extLst>
              <a:ext uri="{FF2B5EF4-FFF2-40B4-BE49-F238E27FC236}">
                <a16:creationId xmlns:a16="http://schemas.microsoft.com/office/drawing/2014/main" id="{88E2AC8E-1F26-C472-4A84-292B0D9D7771}"/>
              </a:ext>
            </a:extLst>
          </p:cNvPr>
          <p:cNvSpPr>
            <a:spLocks noGrp="1"/>
          </p:cNvSpPr>
          <p:nvPr>
            <p:ph type="body" sz="quarter" idx="18"/>
          </p:nvPr>
        </p:nvSpPr>
        <p:spPr/>
        <p:txBody>
          <a:bodyPr/>
          <a:lstStyle/>
          <a:p>
            <a:r>
              <a:rPr lang="en-AU"/>
              <a:t>Core lesson</a:t>
            </a:r>
          </a:p>
        </p:txBody>
      </p:sp>
      <p:pic>
        <p:nvPicPr>
          <p:cNvPr id="5" name="Picture 4">
            <a:extLst>
              <a:ext uri="{FF2B5EF4-FFF2-40B4-BE49-F238E27FC236}">
                <a16:creationId xmlns:a16="http://schemas.microsoft.com/office/drawing/2014/main" id="{582F1294-6133-5D58-7540-B30DAC3D4FA1}"/>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3032" y="1540023"/>
            <a:ext cx="3937000" cy="4694652"/>
          </a:xfrm>
          <a:prstGeom prst="rect">
            <a:avLst/>
          </a:prstGeom>
          <a:ln>
            <a:noFill/>
          </a:ln>
          <a:effectLst>
            <a:outerShdw blurRad="50800" dist="38100" dir="2700000" algn="tl" rotWithShape="0">
              <a:prstClr val="black">
                <a:alpha val="40000"/>
              </a:prstClr>
            </a:outerShdw>
          </a:effectLst>
        </p:spPr>
      </p:pic>
      <p:pic>
        <p:nvPicPr>
          <p:cNvPr id="22" name="Picture 21">
            <a:extLst>
              <a:ext uri="{FF2B5EF4-FFF2-40B4-BE49-F238E27FC236}">
                <a16:creationId xmlns:a16="http://schemas.microsoft.com/office/drawing/2014/main" id="{F3521786-5752-EC8D-B47A-5C8CEE95B28E}"/>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64095" y="1516226"/>
            <a:ext cx="2869874" cy="4658740"/>
          </a:xfrm>
          <a:prstGeom prst="rect">
            <a:avLst/>
          </a:prstGeom>
          <a:ln>
            <a:noFill/>
          </a:ln>
          <a:effectLst>
            <a:outerShdw blurRad="50800" dist="38100" dir="2700000" algn="tl" rotWithShape="0">
              <a:prstClr val="black">
                <a:alpha val="40000"/>
              </a:prstClr>
            </a:outerShdw>
          </a:effectLst>
        </p:spPr>
      </p:pic>
      <p:pic>
        <p:nvPicPr>
          <p:cNvPr id="27" name="Picture 26">
            <a:extLst>
              <a:ext uri="{FF2B5EF4-FFF2-40B4-BE49-F238E27FC236}">
                <a16:creationId xmlns:a16="http://schemas.microsoft.com/office/drawing/2014/main" id="{C6643D85-73D3-7907-493A-49E33D79FCFA}"/>
              </a:ext>
              <a:ext uri="{C183D7F6-B498-43B3-948B-1728B52AA6E4}">
                <adec:decorative xmlns:adec="http://schemas.microsoft.com/office/drawing/2017/decorative" val="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16830" y="1516227"/>
            <a:ext cx="3570202" cy="4658739"/>
          </a:xfrm>
          <a:prstGeom prst="rect">
            <a:avLst/>
          </a:prstGeom>
          <a:ln>
            <a:noFill/>
          </a:ln>
          <a:effectLst>
            <a:outerShdw blurRad="50800" dist="38100" dir="2700000" algn="tl" rotWithShape="0">
              <a:prstClr val="black">
                <a:alpha val="40000"/>
              </a:prstClr>
            </a:outerShdw>
          </a:effectLst>
        </p:spPr>
      </p:pic>
      <p:sp>
        <p:nvSpPr>
          <p:cNvPr id="3" name="Rectangle 2">
            <a:extLst>
              <a:ext uri="{FF2B5EF4-FFF2-40B4-BE49-F238E27FC236}">
                <a16:creationId xmlns:a16="http://schemas.microsoft.com/office/drawing/2014/main" id="{324B15FB-76AC-9B45-429E-7BFF66689FEF}"/>
              </a:ext>
            </a:extLst>
          </p:cNvPr>
          <p:cNvSpPr/>
          <p:nvPr/>
        </p:nvSpPr>
        <p:spPr>
          <a:xfrm>
            <a:off x="7204613" y="6282481"/>
            <a:ext cx="4527505" cy="46703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rIns="180000" rtlCol="0" anchor="ctr"/>
          <a:lstStyle/>
          <a:p>
            <a:pPr marL="0" marR="0" lvl="0" indent="0" defTabSz="609585" rtl="0" eaLnBrk="1" fontAlgn="auto" latinLnBrk="0" hangingPunct="1">
              <a:lnSpc>
                <a:spcPct val="150000"/>
              </a:lnSpc>
              <a:spcBef>
                <a:spcPts val="0"/>
              </a:spcBef>
              <a:spcAft>
                <a:spcPts val="0"/>
              </a:spcAft>
              <a:buClrTx/>
              <a:buSzTx/>
              <a:buFontTx/>
              <a:buNone/>
              <a:tabLst/>
              <a:defRPr/>
            </a:pPr>
            <a:r>
              <a:rPr lang="en-AU" sz="1600" dirty="0">
                <a:solidFill>
                  <a:schemeClr val="bg2">
                    <a:lumMod val="50000"/>
                  </a:schemeClr>
                </a:solidFill>
                <a:latin typeface="Arial" panose="020B0604020202020204" pitchFamily="34" charset="0"/>
              </a:rPr>
              <a:t>Science and Technology – Stage 2 – Unit 1</a:t>
            </a:r>
            <a:endParaRPr kumimoji="0" lang="en-AU" sz="1600" b="0" i="0" u="none" strike="noStrike" kern="1200" cap="none" spc="0" normalizeH="0" baseline="0" noProof="0" dirty="0">
              <a:ln>
                <a:noFill/>
              </a:ln>
              <a:solidFill>
                <a:schemeClr val="bg2">
                  <a:lumMod val="50000"/>
                </a:schemeClr>
              </a:solidFill>
              <a:effectLst/>
              <a:uLnTx/>
              <a:uFillTx/>
              <a:latin typeface="Arial" panose="020B0604020202020204" pitchFamily="34" charset="0"/>
            </a:endParaRPr>
          </a:p>
        </p:txBody>
      </p:sp>
      <p:sp>
        <p:nvSpPr>
          <p:cNvPr id="2" name="Slide Number Placeholder 1">
            <a:extLst>
              <a:ext uri="{FF2B5EF4-FFF2-40B4-BE49-F238E27FC236}">
                <a16:creationId xmlns:a16="http://schemas.microsoft.com/office/drawing/2014/main" id="{7044C8C6-47C4-E9AA-3A75-2573C9641E0E}"/>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13</a:t>
            </a:fld>
            <a:endParaRPr lang="en-AU"/>
          </a:p>
        </p:txBody>
      </p:sp>
    </p:spTree>
    <p:extLst>
      <p:ext uri="{BB962C8B-B14F-4D97-AF65-F5344CB8AC3E}">
        <p14:creationId xmlns:p14="http://schemas.microsoft.com/office/powerpoint/2010/main" val="1129772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76418-C911-4E36-270F-7E8738CF8F4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4EDE26-D303-6069-3E4A-15A4AE646D12}"/>
              </a:ext>
            </a:extLst>
          </p:cNvPr>
          <p:cNvSpPr>
            <a:spLocks noGrp="1"/>
          </p:cNvSpPr>
          <p:nvPr>
            <p:ph type="title"/>
          </p:nvPr>
        </p:nvSpPr>
        <p:spPr/>
        <p:txBody>
          <a:bodyPr/>
          <a:lstStyle/>
          <a:p>
            <a:r>
              <a:rPr lang="en-AU" dirty="0"/>
              <a:t>Key features of the lesson structure (4)</a:t>
            </a:r>
          </a:p>
        </p:txBody>
      </p:sp>
      <p:sp>
        <p:nvSpPr>
          <p:cNvPr id="6" name="Text Placeholder 5">
            <a:extLst>
              <a:ext uri="{FF2B5EF4-FFF2-40B4-BE49-F238E27FC236}">
                <a16:creationId xmlns:a16="http://schemas.microsoft.com/office/drawing/2014/main" id="{794C9CB3-4B68-F84E-191D-5B0F19DF48A8}"/>
              </a:ext>
            </a:extLst>
          </p:cNvPr>
          <p:cNvSpPr>
            <a:spLocks noGrp="1"/>
          </p:cNvSpPr>
          <p:nvPr>
            <p:ph type="body" sz="quarter" idx="18"/>
          </p:nvPr>
        </p:nvSpPr>
        <p:spPr/>
        <p:txBody>
          <a:bodyPr/>
          <a:lstStyle/>
          <a:p>
            <a:r>
              <a:rPr lang="en-AU"/>
              <a:t>Differentiation and Assessment </a:t>
            </a:r>
          </a:p>
        </p:txBody>
      </p:sp>
      <p:pic>
        <p:nvPicPr>
          <p:cNvPr id="1028" name="Picture 4">
            <a:extLst>
              <a:ext uri="{FF2B5EF4-FFF2-40B4-BE49-F238E27FC236}">
                <a16:creationId xmlns:a16="http://schemas.microsoft.com/office/drawing/2014/main" id="{8EDC40AF-DA17-8ED2-B685-B62451646CD7}"/>
              </a:ext>
              <a:ext uri="{C183D7F6-B498-43B3-948B-1728B52AA6E4}">
                <adec:decorative xmlns:adec="http://schemas.microsoft.com/office/drawing/2017/decorative" val="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45300" y="3187700"/>
            <a:ext cx="4475926" cy="2344272"/>
          </a:xfrm>
          <a:prstGeom prst="rect">
            <a:avLst/>
          </a:prstGeom>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817773DE-B5C4-8047-0AA8-E288C9B07D9F}"/>
              </a:ext>
              <a:ext uri="{C183D7F6-B498-43B3-948B-1728B52AA6E4}">
                <adec:decorative xmlns:adec="http://schemas.microsoft.com/office/drawing/2017/decorative" val="1"/>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a:stretch>
            <a:fillRect/>
          </a:stretch>
        </p:blipFill>
        <p:spPr bwMode="auto">
          <a:xfrm>
            <a:off x="892659" y="3187700"/>
            <a:ext cx="5701693" cy="2300085"/>
          </a:xfrm>
          <a:prstGeom prst="rect">
            <a:avLst/>
          </a:prstGeom>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D71FBE0E-79C3-C441-F6FB-3F4DB9B58174}"/>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14</a:t>
            </a:fld>
            <a:endParaRPr lang="en-AU"/>
          </a:p>
        </p:txBody>
      </p:sp>
      <p:sp>
        <p:nvSpPr>
          <p:cNvPr id="3" name="Rectangle: Rounded Corners 2">
            <a:extLst>
              <a:ext uri="{FF2B5EF4-FFF2-40B4-BE49-F238E27FC236}">
                <a16:creationId xmlns:a16="http://schemas.microsoft.com/office/drawing/2014/main" id="{E6000656-4CEC-A7A5-0C0F-2D73ED50862C}"/>
              </a:ext>
            </a:extLst>
          </p:cNvPr>
          <p:cNvSpPr/>
          <p:nvPr/>
        </p:nvSpPr>
        <p:spPr>
          <a:xfrm>
            <a:off x="2826846" y="1989087"/>
            <a:ext cx="6538308" cy="811679"/>
          </a:xfrm>
          <a:prstGeom prst="roundRect">
            <a:avLst>
              <a:gd name="adj" fmla="val 8134"/>
            </a:avLst>
          </a:prstGeom>
          <a:solidFill>
            <a:schemeClr val="accent3"/>
          </a:solidFill>
        </p:spPr>
        <p:style>
          <a:lnRef idx="1">
            <a:schemeClr val="accent4"/>
          </a:lnRef>
          <a:fillRef idx="3">
            <a:schemeClr val="accent4"/>
          </a:fillRef>
          <a:effectRef idx="2">
            <a:schemeClr val="accent4"/>
          </a:effectRef>
          <a:fontRef idx="minor">
            <a:schemeClr val="lt1"/>
          </a:fontRef>
        </p:style>
        <p:txBody>
          <a:bodyPr lIns="216000" rIns="180000" rtlCol="0" anchor="t"/>
          <a:lstStyle/>
          <a:p>
            <a:pPr algn="ctr" defTabSz="902186">
              <a:lnSpc>
                <a:spcPct val="150000"/>
              </a:lnSpc>
              <a:spcAft>
                <a:spcPts val="888"/>
              </a:spcAft>
            </a:pPr>
            <a:r>
              <a:rPr lang="en-AU" sz="2664" b="1" dirty="0">
                <a:solidFill>
                  <a:schemeClr val="accent1"/>
                </a:solidFill>
                <a:latin typeface="Arial" panose="020B0604020202020204" pitchFamily="34" charset="0"/>
              </a:rPr>
              <a:t>PDHPE Stage 3 – Unit 1</a:t>
            </a:r>
          </a:p>
        </p:txBody>
      </p:sp>
    </p:spTree>
    <p:extLst>
      <p:ext uri="{BB962C8B-B14F-4D97-AF65-F5344CB8AC3E}">
        <p14:creationId xmlns:p14="http://schemas.microsoft.com/office/powerpoint/2010/main" val="749208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973F-7D76-7DBF-69FC-FD99DC05608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17411EE-885A-79CC-819D-18B8674EB42D}"/>
              </a:ext>
            </a:extLst>
          </p:cNvPr>
          <p:cNvSpPr>
            <a:spLocks noGrp="1"/>
          </p:cNvSpPr>
          <p:nvPr>
            <p:ph type="title"/>
          </p:nvPr>
        </p:nvSpPr>
        <p:spPr/>
        <p:txBody>
          <a:bodyPr/>
          <a:lstStyle/>
          <a:p>
            <a:r>
              <a:rPr lang="en-AU" dirty="0"/>
              <a:t>Key features of the lesson structure (5)</a:t>
            </a:r>
          </a:p>
        </p:txBody>
      </p:sp>
      <p:sp>
        <p:nvSpPr>
          <p:cNvPr id="6" name="Text Placeholder 5">
            <a:extLst>
              <a:ext uri="{FF2B5EF4-FFF2-40B4-BE49-F238E27FC236}">
                <a16:creationId xmlns:a16="http://schemas.microsoft.com/office/drawing/2014/main" id="{8C5FC6C8-53F8-B83C-ED6B-DE14D1B996FA}"/>
              </a:ext>
            </a:extLst>
          </p:cNvPr>
          <p:cNvSpPr>
            <a:spLocks noGrp="1"/>
          </p:cNvSpPr>
          <p:nvPr>
            <p:ph type="body" sz="quarter" idx="18"/>
          </p:nvPr>
        </p:nvSpPr>
        <p:spPr/>
        <p:txBody>
          <a:bodyPr/>
          <a:lstStyle/>
          <a:p>
            <a:r>
              <a:rPr lang="en-AU"/>
              <a:t>Concluding the lesson</a:t>
            </a:r>
          </a:p>
        </p:txBody>
      </p:sp>
      <p:sp>
        <p:nvSpPr>
          <p:cNvPr id="3" name="Rectangle: Rounded Corners 2">
            <a:extLst>
              <a:ext uri="{FF2B5EF4-FFF2-40B4-BE49-F238E27FC236}">
                <a16:creationId xmlns:a16="http://schemas.microsoft.com/office/drawing/2014/main" id="{5EDD2325-B18B-2F56-2D97-93BBC0C382FD}"/>
              </a:ext>
            </a:extLst>
          </p:cNvPr>
          <p:cNvSpPr/>
          <p:nvPr/>
        </p:nvSpPr>
        <p:spPr>
          <a:xfrm>
            <a:off x="2699846" y="1773069"/>
            <a:ext cx="6538308" cy="811679"/>
          </a:xfrm>
          <a:prstGeom prst="roundRect">
            <a:avLst>
              <a:gd name="adj" fmla="val 8134"/>
            </a:avLst>
          </a:prstGeom>
          <a:solidFill>
            <a:schemeClr val="accent3"/>
          </a:solidFill>
        </p:spPr>
        <p:style>
          <a:lnRef idx="1">
            <a:schemeClr val="accent4"/>
          </a:lnRef>
          <a:fillRef idx="3">
            <a:schemeClr val="accent4"/>
          </a:fillRef>
          <a:effectRef idx="2">
            <a:schemeClr val="accent4"/>
          </a:effectRef>
          <a:fontRef idx="minor">
            <a:schemeClr val="lt1"/>
          </a:fontRef>
        </p:style>
        <p:txBody>
          <a:bodyPr lIns="216000" rIns="180000" rtlCol="0" anchor="t"/>
          <a:lstStyle/>
          <a:p>
            <a:pPr algn="ctr" defTabSz="902186">
              <a:lnSpc>
                <a:spcPct val="150000"/>
              </a:lnSpc>
              <a:spcAft>
                <a:spcPts val="888"/>
              </a:spcAft>
            </a:pPr>
            <a:r>
              <a:rPr lang="en-AU" sz="2664" b="1" dirty="0">
                <a:solidFill>
                  <a:schemeClr val="accent1"/>
                </a:solidFill>
                <a:latin typeface="Arial" panose="020B0604020202020204" pitchFamily="34" charset="0"/>
              </a:rPr>
              <a:t>HSIE Stage 1 – Unit 1</a:t>
            </a:r>
          </a:p>
        </p:txBody>
      </p:sp>
      <p:pic>
        <p:nvPicPr>
          <p:cNvPr id="5" name="Picture 4">
            <a:extLst>
              <a:ext uri="{FF2B5EF4-FFF2-40B4-BE49-F238E27FC236}">
                <a16:creationId xmlns:a16="http://schemas.microsoft.com/office/drawing/2014/main" id="{060D6EDA-6337-3078-5F53-1F15A1611D6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99846" y="2970281"/>
            <a:ext cx="6538308" cy="2905199"/>
          </a:xfrm>
          <a:prstGeom prst="rect">
            <a:avLst/>
          </a:prstGeom>
          <a:ln>
            <a:noFill/>
          </a:ln>
          <a:effectLst>
            <a:outerShdw blurRad="50800" dist="38100" dir="2700000" algn="tl" rotWithShape="0">
              <a:prstClr val="black">
                <a:alpha val="40000"/>
              </a:prstClr>
            </a:outerShdw>
          </a:effectLst>
        </p:spPr>
      </p:pic>
      <p:sp>
        <p:nvSpPr>
          <p:cNvPr id="2" name="Slide Number Placeholder 1">
            <a:extLst>
              <a:ext uri="{FF2B5EF4-FFF2-40B4-BE49-F238E27FC236}">
                <a16:creationId xmlns:a16="http://schemas.microsoft.com/office/drawing/2014/main" id="{473825C1-C92D-251D-8ED8-F8910E255C82}"/>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t>15</a:t>
            </a:fld>
            <a:endParaRPr lang="en-AU"/>
          </a:p>
        </p:txBody>
      </p:sp>
    </p:spTree>
    <p:extLst>
      <p:ext uri="{BB962C8B-B14F-4D97-AF65-F5344CB8AC3E}">
        <p14:creationId xmlns:p14="http://schemas.microsoft.com/office/powerpoint/2010/main" val="1472834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4C72C-E381-55D6-DCD4-977457D605C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52CA3F5E-8DA2-4832-0EB1-2644828C45C8}"/>
              </a:ext>
            </a:extLst>
          </p:cNvPr>
          <p:cNvSpPr>
            <a:spLocks noGrp="1"/>
          </p:cNvSpPr>
          <p:nvPr>
            <p:ph type="title"/>
          </p:nvPr>
        </p:nvSpPr>
        <p:spPr/>
        <p:txBody>
          <a:bodyPr/>
          <a:lstStyle/>
          <a:p>
            <a:r>
              <a:rPr lang="en-AU"/>
              <a:t>Optional assessments</a:t>
            </a:r>
          </a:p>
        </p:txBody>
      </p:sp>
      <p:sp>
        <p:nvSpPr>
          <p:cNvPr id="8" name="Text Placeholder 7">
            <a:extLst>
              <a:ext uri="{FF2B5EF4-FFF2-40B4-BE49-F238E27FC236}">
                <a16:creationId xmlns:a16="http://schemas.microsoft.com/office/drawing/2014/main" id="{3B4D2EAB-8ADA-8D14-9493-121F634D416F}"/>
              </a:ext>
            </a:extLst>
          </p:cNvPr>
          <p:cNvSpPr>
            <a:spLocks noGrp="1"/>
          </p:cNvSpPr>
          <p:nvPr>
            <p:ph type="body" sz="quarter" idx="18"/>
          </p:nvPr>
        </p:nvSpPr>
        <p:spPr/>
        <p:txBody>
          <a:bodyPr/>
          <a:lstStyle/>
          <a:p>
            <a:r>
              <a:rPr lang="en-AU" dirty="0"/>
              <a:t>Opportunities for real-time feedback</a:t>
            </a:r>
          </a:p>
        </p:txBody>
      </p:sp>
      <p:pic>
        <p:nvPicPr>
          <p:cNvPr id="11" name="Picture 10">
            <a:extLst>
              <a:ext uri="{FF2B5EF4-FFF2-40B4-BE49-F238E27FC236}">
                <a16:creationId xmlns:a16="http://schemas.microsoft.com/office/drawing/2014/main" id="{CEE8BA2F-0E68-7473-D556-086EFDA2A89C}"/>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1098" y="1405669"/>
            <a:ext cx="5539107" cy="1158209"/>
          </a:xfrm>
          <a:prstGeom prst="rect">
            <a:avLst/>
          </a:prstGeom>
        </p:spPr>
      </p:pic>
      <p:sp>
        <p:nvSpPr>
          <p:cNvPr id="5" name="Rectangle: Rounded Corners 4">
            <a:extLst>
              <a:ext uri="{FF2B5EF4-FFF2-40B4-BE49-F238E27FC236}">
                <a16:creationId xmlns:a16="http://schemas.microsoft.com/office/drawing/2014/main" id="{B783B840-0A81-C239-2B3A-0BD7DA1D7B58}"/>
              </a:ext>
            </a:extLst>
          </p:cNvPr>
          <p:cNvSpPr/>
          <p:nvPr/>
        </p:nvSpPr>
        <p:spPr>
          <a:xfrm>
            <a:off x="348001" y="2677012"/>
            <a:ext cx="7005300" cy="3838987"/>
          </a:xfrm>
          <a:prstGeom prst="roundRect">
            <a:avLst>
              <a:gd name="adj" fmla="val 4737"/>
            </a:avLst>
          </a:prstGeom>
          <a:solidFill>
            <a:schemeClr val="accent6"/>
          </a:solidFill>
          <a:ln>
            <a:noFill/>
          </a:ln>
        </p:spPr>
        <p:style>
          <a:lnRef idx="2">
            <a:schemeClr val="accent6">
              <a:shade val="15000"/>
            </a:schemeClr>
          </a:lnRef>
          <a:fillRef idx="1">
            <a:schemeClr val="accent6"/>
          </a:fillRef>
          <a:effectRef idx="0">
            <a:schemeClr val="accent6"/>
          </a:effectRef>
          <a:fontRef idx="minor">
            <a:schemeClr val="lt1"/>
          </a:fontRef>
        </p:style>
        <p:txBody>
          <a:bodyPr lIns="180000" rtlCol="0" anchor="ctr"/>
          <a:lstStyle/>
          <a:p>
            <a:pPr>
              <a:lnSpc>
                <a:spcPct val="150000"/>
              </a:lnSpc>
              <a:spcAft>
                <a:spcPts val="600"/>
              </a:spcAft>
            </a:pPr>
            <a:r>
              <a:rPr lang="en-AU" sz="1600" b="1" dirty="0">
                <a:solidFill>
                  <a:srgbClr val="000000"/>
                </a:solidFill>
                <a:effectLst/>
                <a:latin typeface="Arial" panose="020B0604020202020204" pitchFamily="34" charset="0"/>
                <a:ea typeface="Calibri" panose="020F0502020204030204" pitchFamily="34" charset="0"/>
              </a:rPr>
              <a:t>Optional assessment</a:t>
            </a:r>
            <a:r>
              <a:rPr lang="en-AU" sz="1600" dirty="0">
                <a:solidFill>
                  <a:srgbClr val="000000"/>
                </a:solidFill>
                <a:effectLst/>
                <a:latin typeface="Arial" panose="020B0604020202020204" pitchFamily="34" charset="0"/>
                <a:ea typeface="Calibri" panose="020F0502020204030204" pitchFamily="34" charset="0"/>
              </a:rPr>
              <a:t>: </a:t>
            </a:r>
            <a:r>
              <a:rPr lang="en-AU" sz="1600" b="1" dirty="0">
                <a:solidFill>
                  <a:srgbClr val="000000"/>
                </a:solidFill>
                <a:effectLst/>
                <a:latin typeface="Arial" panose="020B0604020202020204" pitchFamily="34" charset="0"/>
                <a:ea typeface="Calibri" panose="020F0502020204030204" pitchFamily="34" charset="0"/>
              </a:rPr>
              <a:t>Creative arts Early Stage 1 – Unit 1 – Lesson 5</a:t>
            </a:r>
          </a:p>
          <a:p>
            <a:pPr>
              <a:lnSpc>
                <a:spcPct val="150000"/>
              </a:lnSpc>
              <a:spcAft>
                <a:spcPts val="600"/>
              </a:spcAft>
            </a:pPr>
            <a:r>
              <a:rPr lang="en-AU" sz="1600" dirty="0">
                <a:solidFill>
                  <a:srgbClr val="000000"/>
                </a:solidFill>
                <a:effectLst/>
                <a:latin typeface="Arial" panose="020B0604020202020204" pitchFamily="34" charset="0"/>
                <a:ea typeface="Calibri" panose="020F0502020204030204" pitchFamily="34" charset="0"/>
              </a:rPr>
              <a:t>Observe students during the movement stations activity to assess students’ ability to:</a:t>
            </a:r>
          </a:p>
          <a:p>
            <a:pPr marL="285750" indent="-285750">
              <a:lnSpc>
                <a:spcPct val="150000"/>
              </a:lnSpc>
              <a:spcAft>
                <a:spcPts val="600"/>
              </a:spcAft>
              <a:buFont typeface="Arial" panose="020B0604020202020204" pitchFamily="34" charset="0"/>
              <a:buChar char="•"/>
            </a:pPr>
            <a:r>
              <a:rPr lang="en-AU" sz="1600" dirty="0">
                <a:solidFill>
                  <a:srgbClr val="000000"/>
                </a:solidFill>
                <a:latin typeface="Arial" panose="020B0604020202020204" pitchFamily="34" charset="0"/>
                <a:ea typeface="Calibri" panose="020F0502020204030204" pitchFamily="34" charset="0"/>
              </a:rPr>
              <a:t>travel from one station to another using locomotor movements</a:t>
            </a:r>
          </a:p>
          <a:p>
            <a:pPr marL="285750" indent="-285750">
              <a:lnSpc>
                <a:spcPct val="150000"/>
              </a:lnSpc>
              <a:spcAft>
                <a:spcPts val="600"/>
              </a:spcAft>
              <a:buFont typeface="Arial" panose="020B0604020202020204" pitchFamily="34" charset="0"/>
              <a:buChar char="•"/>
            </a:pPr>
            <a:r>
              <a:rPr lang="en-AU" sz="1600" dirty="0">
                <a:solidFill>
                  <a:srgbClr val="000000"/>
                </a:solidFill>
                <a:latin typeface="Arial" panose="020B0604020202020204" pitchFamily="34" charset="0"/>
                <a:ea typeface="Calibri" panose="020F0502020204030204" pitchFamily="34" charset="0"/>
              </a:rPr>
              <a:t>create dance steps</a:t>
            </a:r>
          </a:p>
          <a:p>
            <a:pPr>
              <a:lnSpc>
                <a:spcPct val="150000"/>
              </a:lnSpc>
              <a:spcAft>
                <a:spcPts val="600"/>
              </a:spcAft>
            </a:pPr>
            <a:r>
              <a:rPr lang="en-AU" sz="1600" dirty="0">
                <a:solidFill>
                  <a:srgbClr val="000000"/>
                </a:solidFill>
                <a:latin typeface="Arial" panose="020B0604020202020204" pitchFamily="34" charset="0"/>
                <a:ea typeface="Calibri" panose="020F0502020204030204" pitchFamily="34" charset="0"/>
              </a:rPr>
              <a:t>This task provides evidence of student learning aligned to the success criteria. It assesses students’ ability to explore and make shapes and movements with their bodies.</a:t>
            </a:r>
          </a:p>
        </p:txBody>
      </p:sp>
      <p:sp>
        <p:nvSpPr>
          <p:cNvPr id="15" name="Rectangle: Rounded Corners 14">
            <a:extLst>
              <a:ext uri="{FF2B5EF4-FFF2-40B4-BE49-F238E27FC236}">
                <a16:creationId xmlns:a16="http://schemas.microsoft.com/office/drawing/2014/main" id="{5DF5446D-56B8-A107-9496-623CBEC1EA4E}"/>
              </a:ext>
            </a:extLst>
          </p:cNvPr>
          <p:cNvSpPr/>
          <p:nvPr/>
        </p:nvSpPr>
        <p:spPr>
          <a:xfrm>
            <a:off x="7594600" y="2677012"/>
            <a:ext cx="4249399" cy="1453878"/>
          </a:xfrm>
          <a:prstGeom prst="roundRect">
            <a:avLst/>
          </a:prstGeom>
          <a:solidFill>
            <a:schemeClr val="accent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rIns="180000" rtlCol="0" anchor="ctr"/>
          <a:lstStyle/>
          <a:p>
            <a:pPr marL="0" marR="0" lvl="0" indent="0" defTabSz="609585" rtl="0" eaLnBrk="1" fontAlgn="auto" latinLnBrk="0" hangingPunct="1">
              <a:lnSpc>
                <a:spcPct val="150000"/>
              </a:lnSpc>
              <a:spcBef>
                <a:spcPts val="0"/>
              </a:spcBef>
              <a:spcAft>
                <a:spcPts val="0"/>
              </a:spcAft>
              <a:buClrTx/>
              <a:buSzTx/>
              <a:buFontTx/>
              <a:buNone/>
              <a:tabLst/>
              <a:defRPr/>
            </a:pPr>
            <a:r>
              <a:rPr lang="en-AU" sz="1600" dirty="0">
                <a:solidFill>
                  <a:srgbClr val="22272B"/>
                </a:solidFill>
                <a:latin typeface="Arial" panose="020B0604020202020204" pitchFamily="34" charset="0"/>
              </a:rPr>
              <a:t>Optional assessments help identify gaps in student learning and misconceptions</a:t>
            </a:r>
            <a:r>
              <a:rPr kumimoji="0" lang="en-AU" sz="1600" b="0" i="0" u="none" strike="noStrike" kern="1200" cap="none" spc="0" normalizeH="0" baseline="0" noProof="0" dirty="0">
                <a:ln>
                  <a:noFill/>
                </a:ln>
                <a:solidFill>
                  <a:srgbClr val="22272B"/>
                </a:solidFill>
                <a:effectLst/>
                <a:uLnTx/>
                <a:uFillTx/>
                <a:latin typeface="Arial" panose="020B0604020202020204" pitchFamily="34" charset="0"/>
              </a:rPr>
              <a:t>.</a:t>
            </a:r>
          </a:p>
        </p:txBody>
      </p:sp>
      <p:sp>
        <p:nvSpPr>
          <p:cNvPr id="13" name="Rectangle: Rounded Corners 12">
            <a:extLst>
              <a:ext uri="{FF2B5EF4-FFF2-40B4-BE49-F238E27FC236}">
                <a16:creationId xmlns:a16="http://schemas.microsoft.com/office/drawing/2014/main" id="{AF8A18D9-8823-559B-96C7-9FCA5A9790F5}"/>
              </a:ext>
            </a:extLst>
          </p:cNvPr>
          <p:cNvSpPr/>
          <p:nvPr/>
        </p:nvSpPr>
        <p:spPr>
          <a:xfrm>
            <a:off x="7594599" y="4343400"/>
            <a:ext cx="4249400" cy="2154600"/>
          </a:xfrm>
          <a:prstGeom prst="roundRect">
            <a:avLst>
              <a:gd name="adj" fmla="val 10253"/>
            </a:avLst>
          </a:prstGeom>
          <a:solidFill>
            <a:schemeClr val="accent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rIns="180000" rtlCol="0" anchor="ctr"/>
          <a:lstStyle/>
          <a:p>
            <a:pPr marL="0" marR="0" lvl="0" indent="0" defTabSz="609585" rtl="0" eaLnBrk="1" fontAlgn="auto" latinLnBrk="0" hangingPunct="1">
              <a:lnSpc>
                <a:spcPct val="150000"/>
              </a:lnSpc>
              <a:spcBef>
                <a:spcPts val="0"/>
              </a:spcBef>
              <a:spcAft>
                <a:spcPts val="0"/>
              </a:spcAft>
              <a:buClrTx/>
              <a:buSzTx/>
              <a:buFontTx/>
              <a:buNone/>
              <a:tabLst/>
              <a:defRPr/>
            </a:pPr>
            <a:r>
              <a:rPr kumimoji="0" lang="en-AU" sz="16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They guide teaching decisions by providing a way to check student understanding at the lesson level and plan the next steps in teaching.</a:t>
            </a:r>
          </a:p>
        </p:txBody>
      </p:sp>
      <p:sp>
        <p:nvSpPr>
          <p:cNvPr id="4" name="Slide Number Placeholder 3">
            <a:extLst>
              <a:ext uri="{FF2B5EF4-FFF2-40B4-BE49-F238E27FC236}">
                <a16:creationId xmlns:a16="http://schemas.microsoft.com/office/drawing/2014/main" id="{FD199E3C-225C-5340-2887-749D3B27207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16</a:t>
            </a:fld>
            <a:endParaRPr lang="en-AU"/>
          </a:p>
        </p:txBody>
      </p:sp>
    </p:spTree>
    <p:extLst>
      <p:ext uri="{BB962C8B-B14F-4D97-AF65-F5344CB8AC3E}">
        <p14:creationId xmlns:p14="http://schemas.microsoft.com/office/powerpoint/2010/main" val="1583519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88AC0-2962-7943-533A-056DF89F02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7B722B-A996-7834-8B18-9A74CBBDB499}"/>
              </a:ext>
            </a:extLst>
          </p:cNvPr>
          <p:cNvSpPr>
            <a:spLocks noGrp="1"/>
          </p:cNvSpPr>
          <p:nvPr>
            <p:ph type="title"/>
          </p:nvPr>
        </p:nvSpPr>
        <p:spPr/>
        <p:txBody>
          <a:bodyPr/>
          <a:lstStyle/>
          <a:p>
            <a:r>
              <a:rPr lang="en-US" dirty="0"/>
              <a:t>Creating written texts in CHPS K–6</a:t>
            </a:r>
          </a:p>
        </p:txBody>
      </p:sp>
      <p:grpSp>
        <p:nvGrpSpPr>
          <p:cNvPr id="3" name="Group 2">
            <a:extLst>
              <a:ext uri="{FF2B5EF4-FFF2-40B4-BE49-F238E27FC236}">
                <a16:creationId xmlns:a16="http://schemas.microsoft.com/office/drawing/2014/main" id="{FBBF8A1A-A9FD-6563-511D-487091F2FD56}"/>
              </a:ext>
              <a:ext uri="{C183D7F6-B498-43B3-948B-1728B52AA6E4}">
                <adec:decorative xmlns:adec="http://schemas.microsoft.com/office/drawing/2017/decorative" val="1"/>
              </a:ext>
            </a:extLst>
          </p:cNvPr>
          <p:cNvGrpSpPr/>
          <p:nvPr/>
        </p:nvGrpSpPr>
        <p:grpSpPr>
          <a:xfrm>
            <a:off x="360000" y="1183101"/>
            <a:ext cx="8719879" cy="5314899"/>
            <a:chOff x="1403287" y="1201101"/>
            <a:chExt cx="8719879" cy="5314899"/>
          </a:xfrm>
        </p:grpSpPr>
        <p:pic>
          <p:nvPicPr>
            <p:cNvPr id="14" name="Picture 13">
              <a:extLst>
                <a:ext uri="{FF2B5EF4-FFF2-40B4-BE49-F238E27FC236}">
                  <a16:creationId xmlns:a16="http://schemas.microsoft.com/office/drawing/2014/main" id="{0BBF7E5E-7705-2610-A319-9BD64D185B2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03287" y="1201101"/>
              <a:ext cx="8719879" cy="5314899"/>
            </a:xfrm>
            <a:prstGeom prst="rect">
              <a:avLst/>
            </a:prstGeom>
            <a:ln>
              <a:noFill/>
            </a:ln>
            <a:effectLst/>
          </p:spPr>
        </p:pic>
        <p:sp>
          <p:nvSpPr>
            <p:cNvPr id="16" name="Rectangle 15">
              <a:extLst>
                <a:ext uri="{FF2B5EF4-FFF2-40B4-BE49-F238E27FC236}">
                  <a16:creationId xmlns:a16="http://schemas.microsoft.com/office/drawing/2014/main" id="{593F1FB7-65A7-BCE6-37BF-DAD7BC095AC0}"/>
                </a:ext>
              </a:extLst>
            </p:cNvPr>
            <p:cNvSpPr/>
            <p:nvPr/>
          </p:nvSpPr>
          <p:spPr>
            <a:xfrm>
              <a:off x="2371388" y="1485714"/>
              <a:ext cx="3649166" cy="310015"/>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AU"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8" name="TextBox 7">
            <a:extLst>
              <a:ext uri="{FF2B5EF4-FFF2-40B4-BE49-F238E27FC236}">
                <a16:creationId xmlns:a16="http://schemas.microsoft.com/office/drawing/2014/main" id="{6F5ABF27-11BB-03BE-45EC-1DEAB85DA481}"/>
              </a:ext>
            </a:extLst>
          </p:cNvPr>
          <p:cNvSpPr txBox="1"/>
          <p:nvPr/>
        </p:nvSpPr>
        <p:spPr>
          <a:xfrm>
            <a:off x="4699000" y="3721995"/>
            <a:ext cx="7145000" cy="2590980"/>
          </a:xfrm>
          <a:prstGeom prst="wedgeRoundRectCallout">
            <a:avLst>
              <a:gd name="adj1" fmla="val -87721"/>
              <a:gd name="adj2" fmla="val -33558"/>
              <a:gd name="adj3" fmla="val 16667"/>
            </a:avLst>
          </a:prstGeom>
          <a:solidFill>
            <a:schemeClr val="accent6"/>
          </a:solidFill>
        </p:spPr>
        <p:txBody>
          <a:bodyPr wrap="square" lIns="180000" tIns="0" rIns="180000" bIns="0" rtlCol="0" anchor="ctr" anchorCtr="1">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002664"/>
                </a:solidFill>
                <a:effectLst/>
                <a:uLnTx/>
                <a:uFillTx/>
                <a:latin typeface="Arial" panose="020B0604020202020204" pitchFamily="34" charset="0"/>
                <a:ea typeface="+mn-ea"/>
                <a:cs typeface="+mn-cs"/>
              </a:rPr>
              <a:t>“Creating written texts is a way of organising thoughts, explaining thinking and making connections within and across learning areas. The learning areas provide meaningful content for writing beyond the subject of English.”</a:t>
            </a:r>
            <a:r>
              <a:rPr kumimoji="0" lang="en-AU" sz="1800" b="0" i="0" u="none" strike="noStrike" kern="1200" cap="none" spc="0" normalizeH="0" noProof="0" dirty="0">
                <a:ln>
                  <a:noFill/>
                </a:ln>
                <a:solidFill>
                  <a:srgbClr val="002664"/>
                </a:solidFill>
                <a:effectLst/>
                <a:uLnTx/>
                <a:uFillTx/>
                <a:latin typeface="Arial" panose="020B0604020202020204" pitchFamily="34" charset="0"/>
                <a:ea typeface="+mn-ea"/>
                <a:cs typeface="+mn-cs"/>
              </a:rPr>
              <a:t> – </a:t>
            </a:r>
            <a:r>
              <a:rPr kumimoji="0" lang="en-AU" sz="1800" b="0" i="0" u="none" strike="noStrike" kern="1200" cap="none" spc="0" normalizeH="0" baseline="0" noProof="0" dirty="0">
                <a:ln>
                  <a:noFill/>
                </a:ln>
                <a:solidFill>
                  <a:srgbClr val="002664"/>
                </a:solidFill>
                <a:effectLst/>
                <a:uLnTx/>
                <a:uFillTx/>
                <a:latin typeface="Arial" panose="020B0604020202020204" pitchFamily="34" charset="0"/>
                <a:ea typeface="+mn-ea"/>
                <a:cs typeface="+mn-cs"/>
              </a:rPr>
              <a:t>NESA</a:t>
            </a:r>
          </a:p>
        </p:txBody>
      </p:sp>
      <p:sp>
        <p:nvSpPr>
          <p:cNvPr id="4" name="Slide Number Placeholder 3">
            <a:extLst>
              <a:ext uri="{FF2B5EF4-FFF2-40B4-BE49-F238E27FC236}">
                <a16:creationId xmlns:a16="http://schemas.microsoft.com/office/drawing/2014/main" id="{7E8798F5-B43A-B509-DCC3-044309E5D812}"/>
              </a:ext>
              <a:ext uri="{C183D7F6-B498-43B3-948B-1728B52AA6E4}">
                <adec:decorative xmlns:adec="http://schemas.microsoft.com/office/drawing/2017/decorative" val="1"/>
              </a:ext>
            </a:extLst>
          </p:cNvPr>
          <p:cNvSpPr>
            <a:spLocks noGrp="1"/>
          </p:cNvSpPr>
          <p:nvPr>
            <p:ph type="sldNum" sz="quarter" idx="12"/>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35712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2E9CA-18A7-F324-8385-D1BD68D1A7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5BD910-9189-51D3-AE90-40CCC9EA8C6A}"/>
              </a:ext>
            </a:extLst>
          </p:cNvPr>
          <p:cNvSpPr>
            <a:spLocks noGrp="1"/>
          </p:cNvSpPr>
          <p:nvPr>
            <p:ph type="title"/>
          </p:nvPr>
        </p:nvSpPr>
        <p:spPr/>
        <p:txBody>
          <a:bodyPr anchor="t">
            <a:normAutofit/>
          </a:bodyPr>
          <a:lstStyle/>
          <a:p>
            <a:r>
              <a:rPr lang="en-AU"/>
              <a:t>Creating written text</a:t>
            </a:r>
          </a:p>
        </p:txBody>
      </p:sp>
      <p:sp>
        <p:nvSpPr>
          <p:cNvPr id="5" name="Text Placeholder 4">
            <a:extLst>
              <a:ext uri="{FF2B5EF4-FFF2-40B4-BE49-F238E27FC236}">
                <a16:creationId xmlns:a16="http://schemas.microsoft.com/office/drawing/2014/main" id="{66F5166D-506D-2A3B-9E24-2357F0F70457}"/>
              </a:ext>
            </a:extLst>
          </p:cNvPr>
          <p:cNvSpPr>
            <a:spLocks noGrp="1"/>
          </p:cNvSpPr>
          <p:nvPr>
            <p:ph type="body" sz="quarter" idx="18"/>
          </p:nvPr>
        </p:nvSpPr>
        <p:spPr/>
        <p:txBody>
          <a:bodyPr anchor="b">
            <a:normAutofit fontScale="85000" lnSpcReduction="10000"/>
          </a:bodyPr>
          <a:lstStyle/>
          <a:p>
            <a:pPr>
              <a:lnSpc>
                <a:spcPct val="140000"/>
              </a:lnSpc>
            </a:pPr>
            <a:r>
              <a:rPr lang="en-AU" dirty="0"/>
              <a:t>PDHPE Stage 3 Unit 1</a:t>
            </a:r>
          </a:p>
        </p:txBody>
      </p:sp>
      <p:pic>
        <p:nvPicPr>
          <p:cNvPr id="11" name="Picture 10">
            <a:extLst>
              <a:ext uri="{FF2B5EF4-FFF2-40B4-BE49-F238E27FC236}">
                <a16:creationId xmlns:a16="http://schemas.microsoft.com/office/drawing/2014/main" id="{FF1EF0FC-439A-E575-53C6-DABF2F4EE892}"/>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45108" y="1620673"/>
            <a:ext cx="3194383" cy="1556755"/>
          </a:xfrm>
          <a:prstGeom prst="rect">
            <a:avLst/>
          </a:prstGeom>
        </p:spPr>
      </p:pic>
      <p:sp>
        <p:nvSpPr>
          <p:cNvPr id="10" name="Content Placeholder 2">
            <a:extLst>
              <a:ext uri="{FF2B5EF4-FFF2-40B4-BE49-F238E27FC236}">
                <a16:creationId xmlns:a16="http://schemas.microsoft.com/office/drawing/2014/main" id="{17DE0A0E-23B6-009E-1449-5AF1294BC75B}"/>
              </a:ext>
            </a:extLst>
          </p:cNvPr>
          <p:cNvSpPr>
            <a:spLocks noGrp="1"/>
          </p:cNvSpPr>
          <p:nvPr>
            <p:ph idx="4294967295"/>
          </p:nvPr>
        </p:nvSpPr>
        <p:spPr>
          <a:xfrm>
            <a:off x="360000" y="3429000"/>
            <a:ext cx="5964600" cy="2633416"/>
          </a:xfrm>
          <a:prstGeom prst="roundRect">
            <a:avLst>
              <a:gd name="adj" fmla="val 4291"/>
            </a:avLst>
          </a:prstGeom>
          <a:solidFill>
            <a:schemeClr val="accent6"/>
          </a:solidFill>
        </p:spPr>
        <p:txBody>
          <a:bodyPr lIns="180000" tIns="180000" rIns="180000" bIns="180000" anchor="ctr" anchorCtr="1"/>
          <a:lstStyle/>
          <a:p>
            <a:pPr>
              <a:spcAft>
                <a:spcPts val="0"/>
              </a:spcAft>
            </a:pPr>
            <a:r>
              <a:rPr lang="en-AU" sz="1800" b="1" dirty="0"/>
              <a:t>PH3-CWT-01   </a:t>
            </a:r>
            <a:endParaRPr lang="en-AU" sz="1800" dirty="0"/>
          </a:p>
          <a:p>
            <a:pPr>
              <a:spcAft>
                <a:spcPts val="0"/>
              </a:spcAft>
            </a:pPr>
            <a:r>
              <a:rPr lang="en-AU" sz="1800" dirty="0"/>
              <a:t>creating written texts supports understanding of health, safety and wellbeing</a:t>
            </a:r>
          </a:p>
          <a:p>
            <a:pPr>
              <a:spcAft>
                <a:spcPts val="0"/>
              </a:spcAft>
            </a:pPr>
            <a:r>
              <a:rPr lang="en-AU" sz="1800" b="1" dirty="0"/>
              <a:t>PH3-IHW-01</a:t>
            </a:r>
            <a:endParaRPr lang="en-AU" sz="1800" dirty="0"/>
          </a:p>
          <a:p>
            <a:pPr>
              <a:spcAft>
                <a:spcPts val="0"/>
              </a:spcAft>
            </a:pPr>
            <a:r>
              <a:rPr lang="en-AU" sz="1800" dirty="0"/>
              <a:t>changes and factors can promote a positive identity</a:t>
            </a:r>
          </a:p>
        </p:txBody>
      </p:sp>
      <p:sp>
        <p:nvSpPr>
          <p:cNvPr id="8" name="Content Placeholder 2">
            <a:extLst>
              <a:ext uri="{FF2B5EF4-FFF2-40B4-BE49-F238E27FC236}">
                <a16:creationId xmlns:a16="http://schemas.microsoft.com/office/drawing/2014/main" id="{B89B2F07-28CB-5333-4AD4-B572CDDA8A0A}"/>
              </a:ext>
            </a:extLst>
          </p:cNvPr>
          <p:cNvSpPr txBox="1">
            <a:spLocks/>
          </p:cNvSpPr>
          <p:nvPr/>
        </p:nvSpPr>
        <p:spPr>
          <a:xfrm>
            <a:off x="6591300" y="2626937"/>
            <a:ext cx="5240700" cy="3435479"/>
          </a:xfrm>
          <a:prstGeom prst="roundRect">
            <a:avLst>
              <a:gd name="adj" fmla="val 4291"/>
            </a:avLst>
          </a:prstGeom>
          <a:solidFill>
            <a:schemeClr val="accent6"/>
          </a:solidFill>
        </p:spPr>
        <p:txBody>
          <a:bodyPr vert="horz" lIns="180000" tIns="180000" rIns="180000" bIns="180000" rtlCol="0" anchor="ctr" anchorCtr="1">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8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US" b="1" dirty="0">
                <a:latin typeface="Arial" panose="020B0604020202020204" pitchFamily="34" charset="0"/>
              </a:rPr>
              <a:t>Activity</a:t>
            </a:r>
            <a:r>
              <a:rPr lang="en-US" dirty="0">
                <a:latin typeface="Arial" panose="020B0604020202020204" pitchFamily="34" charset="0"/>
              </a:rPr>
              <a:t>: </a:t>
            </a:r>
          </a:p>
          <a:p>
            <a:pPr marL="285750" indent="-285750">
              <a:spcAft>
                <a:spcPts val="0"/>
              </a:spcAft>
              <a:buFont typeface="Arial" panose="020B0604020202020204" pitchFamily="34" charset="0"/>
              <a:buChar char="•"/>
            </a:pPr>
            <a:r>
              <a:rPr lang="en-US" dirty="0">
                <a:latin typeface="Arial" panose="020B0604020202020204" pitchFamily="34" charset="0"/>
              </a:rPr>
              <a:t>Create a mind map to determine who or what was an influence on their personal wellbeing and how it impacted them.</a:t>
            </a:r>
          </a:p>
          <a:p>
            <a:pPr marL="285750" indent="-285750">
              <a:spcAft>
                <a:spcPts val="0"/>
              </a:spcAft>
              <a:buFont typeface="Arial" panose="020B0604020202020204" pitchFamily="34" charset="0"/>
              <a:buChar char="•"/>
            </a:pPr>
            <a:r>
              <a:rPr lang="en-US" dirty="0">
                <a:latin typeface="Arial" panose="020B0604020202020204" pitchFamily="34" charset="0"/>
              </a:rPr>
              <a:t>Reflect on individual mind map</a:t>
            </a:r>
          </a:p>
          <a:p>
            <a:pPr marL="285750" indent="-285750">
              <a:spcAft>
                <a:spcPts val="0"/>
              </a:spcAft>
              <a:buFont typeface="Arial" panose="020B0604020202020204" pitchFamily="34" charset="0"/>
              <a:buChar char="•"/>
            </a:pPr>
            <a:r>
              <a:rPr lang="en-US" dirty="0">
                <a:latin typeface="Arial" panose="020B0604020202020204" pitchFamily="34" charset="0"/>
              </a:rPr>
              <a:t>Use a combination of simple, compound and complex sentences to record reflections. </a:t>
            </a:r>
          </a:p>
        </p:txBody>
      </p:sp>
      <p:sp>
        <p:nvSpPr>
          <p:cNvPr id="4" name="Slide Number Placeholder 3">
            <a:extLst>
              <a:ext uri="{FF2B5EF4-FFF2-40B4-BE49-F238E27FC236}">
                <a16:creationId xmlns:a16="http://schemas.microsoft.com/office/drawing/2014/main" id="{56C7CA38-6E0D-8BF9-4C54-A16FF4E74367}"/>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18</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67087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ACE0AB53-9A4A-42FB-9EF0-57C7D72B6638}"/>
              </a:ext>
            </a:extLst>
          </p:cNvPr>
          <p:cNvSpPr txBox="1">
            <a:spLocks noGrp="1"/>
          </p:cNvSpPr>
          <p:nvPr>
            <p:ph type="title"/>
          </p:nvPr>
        </p:nvSpPr>
        <p:spPr>
          <a:xfrm>
            <a:off x="360000" y="360000"/>
            <a:ext cx="10523900" cy="64633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3600" b="0" i="0" u="none" strike="noStrike" kern="1200" cap="none" spc="0" normalizeH="0" baseline="0" noProof="0" dirty="0">
                <a:ln>
                  <a:noFill/>
                </a:ln>
                <a:solidFill>
                  <a:schemeClr val="accent1"/>
                </a:solidFill>
                <a:effectLst/>
                <a:uLnTx/>
                <a:uFillTx/>
                <a:ea typeface="+mn-ea"/>
                <a:cs typeface="+mn-cs"/>
              </a:rPr>
              <a:t>Behind the scenes developing the sample units</a:t>
            </a:r>
          </a:p>
        </p:txBody>
      </p:sp>
      <p:sp>
        <p:nvSpPr>
          <p:cNvPr id="21" name="Text Placeholder 20">
            <a:extLst>
              <a:ext uri="{FF2B5EF4-FFF2-40B4-BE49-F238E27FC236}">
                <a16:creationId xmlns:a16="http://schemas.microsoft.com/office/drawing/2014/main" id="{67088ED6-6C1D-D146-457A-1829BC917196}"/>
              </a:ext>
            </a:extLst>
          </p:cNvPr>
          <p:cNvSpPr>
            <a:spLocks noGrp="1"/>
          </p:cNvSpPr>
          <p:nvPr>
            <p:ph type="body" sz="quarter" idx="18"/>
          </p:nvPr>
        </p:nvSpPr>
        <p:spPr>
          <a:xfrm>
            <a:off x="360000" y="995220"/>
            <a:ext cx="10080000" cy="310015"/>
          </a:xfrm>
        </p:spPr>
        <p:txBody>
          <a:bodyPr/>
          <a:lstStyle/>
          <a:p>
            <a:r>
              <a:rPr lang="en-AU" dirty="0"/>
              <a:t>… with students at the centre of all decisions</a:t>
            </a:r>
          </a:p>
        </p:txBody>
      </p:sp>
      <p:grpSp>
        <p:nvGrpSpPr>
          <p:cNvPr id="26" name="Group 25">
            <a:extLst>
              <a:ext uri="{FF2B5EF4-FFF2-40B4-BE49-F238E27FC236}">
                <a16:creationId xmlns:a16="http://schemas.microsoft.com/office/drawing/2014/main" id="{4C66CCCD-A804-F628-8BA9-D4103B08845A}"/>
              </a:ext>
              <a:ext uri="{C183D7F6-B498-43B3-948B-1728B52AA6E4}">
                <adec:decorative xmlns:adec="http://schemas.microsoft.com/office/drawing/2017/decorative" val="1"/>
              </a:ext>
            </a:extLst>
          </p:cNvPr>
          <p:cNvGrpSpPr/>
          <p:nvPr/>
        </p:nvGrpSpPr>
        <p:grpSpPr>
          <a:xfrm>
            <a:off x="242551" y="1557465"/>
            <a:ext cx="3482450" cy="4771894"/>
            <a:chOff x="242551" y="1557465"/>
            <a:chExt cx="3482450" cy="4771894"/>
          </a:xfrm>
        </p:grpSpPr>
        <p:pic>
          <p:nvPicPr>
            <p:cNvPr id="66" name="Graphic 65">
              <a:extLst>
                <a:ext uri="{FF2B5EF4-FFF2-40B4-BE49-F238E27FC236}">
                  <a16:creationId xmlns:a16="http://schemas.microsoft.com/office/drawing/2014/main" id="{FED83169-1ABA-453E-98B4-7C060346DE3F}"/>
                </a:ext>
                <a:ext uri="{C183D7F6-B498-43B3-948B-1728B52AA6E4}">
                  <adec:decorative xmlns:adec="http://schemas.microsoft.com/office/drawing/2017/decorative" val="1"/>
                </a:ext>
              </a:extLst>
            </p:cNvPr>
            <p:cNvPicPr>
              <a:picLocks/>
            </p:cNvPicPr>
            <p:nvPr/>
          </p:nvPicPr>
          <p:blipFill>
            <a:blip cstate="print">
              <a:extLst>
                <a:ext uri="{96DAC541-7B7A-43D3-8B79-37D633B846F1}">
                  <asvg:svgBlip xmlns:asvg="http://schemas.microsoft.com/office/drawing/2016/SVG/main" r:embed="rId3"/>
                </a:ext>
              </a:extLst>
            </a:blip>
            <a:stretch>
              <a:fillRect/>
            </a:stretch>
          </p:blipFill>
          <p:spPr>
            <a:xfrm>
              <a:off x="444383" y="3832433"/>
              <a:ext cx="746479" cy="738664"/>
            </a:xfrm>
            <a:prstGeom prst="rect">
              <a:avLst/>
            </a:prstGeom>
          </p:spPr>
        </p:pic>
        <p:grpSp>
          <p:nvGrpSpPr>
            <p:cNvPr id="40" name="Group 39">
              <a:extLst>
                <a:ext uri="{FF2B5EF4-FFF2-40B4-BE49-F238E27FC236}">
                  <a16:creationId xmlns:a16="http://schemas.microsoft.com/office/drawing/2014/main" id="{FE829DB1-9E6F-03E5-168A-9E41A3482DDA}"/>
                </a:ext>
                <a:ext uri="{C183D7F6-B498-43B3-948B-1728B52AA6E4}">
                  <adec:decorative xmlns:adec="http://schemas.microsoft.com/office/drawing/2017/decorative" val="1"/>
                </a:ext>
              </a:extLst>
            </p:cNvPr>
            <p:cNvGrpSpPr/>
            <p:nvPr/>
          </p:nvGrpSpPr>
          <p:grpSpPr>
            <a:xfrm>
              <a:off x="242551" y="5221791"/>
              <a:ext cx="1119284" cy="1107568"/>
              <a:chOff x="2336858" y="-659667"/>
              <a:chExt cx="1628004" cy="1628004"/>
            </a:xfrm>
          </p:grpSpPr>
          <p:pic>
            <p:nvPicPr>
              <p:cNvPr id="42" name="Graphic 41">
                <a:extLst>
                  <a:ext uri="{FF2B5EF4-FFF2-40B4-BE49-F238E27FC236}">
                    <a16:creationId xmlns:a16="http://schemas.microsoft.com/office/drawing/2014/main" id="{4B2A566B-345F-4231-281B-A9E7A3A5732F}"/>
                  </a:ext>
                </a:extLst>
              </p:cNvPr>
              <p:cNvPicPr>
                <a:picLocks/>
              </p:cNvPicPr>
              <p:nvPr/>
            </p:nvPicPr>
            <p:blipFill>
              <a:blip cstate="print">
                <a:extLst>
                  <a:ext uri="{96DAC541-7B7A-43D3-8B79-37D633B846F1}">
                    <asvg:svgBlip xmlns:asvg="http://schemas.microsoft.com/office/drawing/2016/SVG/main" r:embed="rId3"/>
                  </a:ext>
                </a:extLst>
              </a:blip>
              <a:stretch>
                <a:fillRect/>
              </a:stretch>
            </p:blipFill>
            <p:spPr>
              <a:xfrm>
                <a:off x="2563439" y="-452186"/>
                <a:ext cx="1246945" cy="1246945"/>
              </a:xfrm>
              <a:prstGeom prst="rect">
                <a:avLst/>
              </a:prstGeom>
            </p:spPr>
          </p:pic>
          <p:sp>
            <p:nvSpPr>
              <p:cNvPr id="43" name="Arc 42">
                <a:extLst>
                  <a:ext uri="{FF2B5EF4-FFF2-40B4-BE49-F238E27FC236}">
                    <a16:creationId xmlns:a16="http://schemas.microsoft.com/office/drawing/2014/main" id="{1E4985CF-9E28-4930-E83F-68D46E2CF60D}"/>
                  </a:ext>
                </a:extLst>
              </p:cNvPr>
              <p:cNvSpPr/>
              <p:nvPr/>
            </p:nvSpPr>
            <p:spPr>
              <a:xfrm>
                <a:off x="2336858" y="-659667"/>
                <a:ext cx="1628004" cy="1628004"/>
              </a:xfrm>
              <a:prstGeom prst="arc">
                <a:avLst>
                  <a:gd name="adj1" fmla="val 13037619"/>
                  <a:gd name="adj2" fmla="val 1616065"/>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grpSp>
          <p:nvGrpSpPr>
            <p:cNvPr id="24" name="Group 23">
              <a:extLst>
                <a:ext uri="{FF2B5EF4-FFF2-40B4-BE49-F238E27FC236}">
                  <a16:creationId xmlns:a16="http://schemas.microsoft.com/office/drawing/2014/main" id="{2F954DF6-2608-1D92-D199-0A50D8102F95}"/>
                </a:ext>
                <a:ext uri="{C183D7F6-B498-43B3-948B-1728B52AA6E4}">
                  <adec:decorative xmlns:adec="http://schemas.microsoft.com/office/drawing/2017/decorative" val="1"/>
                </a:ext>
              </a:extLst>
            </p:cNvPr>
            <p:cNvGrpSpPr/>
            <p:nvPr/>
          </p:nvGrpSpPr>
          <p:grpSpPr>
            <a:xfrm>
              <a:off x="264065" y="1557465"/>
              <a:ext cx="3460936" cy="4561750"/>
              <a:chOff x="264065" y="1557465"/>
              <a:chExt cx="3460936" cy="4561750"/>
            </a:xfrm>
          </p:grpSpPr>
          <p:grpSp>
            <p:nvGrpSpPr>
              <p:cNvPr id="47" name="Group 46">
                <a:extLst>
                  <a:ext uri="{FF2B5EF4-FFF2-40B4-BE49-F238E27FC236}">
                    <a16:creationId xmlns:a16="http://schemas.microsoft.com/office/drawing/2014/main" id="{A2875AD1-3C13-2378-9EE2-B3702C7B07DD}"/>
                  </a:ext>
                </a:extLst>
              </p:cNvPr>
              <p:cNvGrpSpPr/>
              <p:nvPr/>
            </p:nvGrpSpPr>
            <p:grpSpPr>
              <a:xfrm>
                <a:off x="264065" y="1557465"/>
                <a:ext cx="2298667" cy="4561750"/>
                <a:chOff x="4224352" y="849201"/>
                <a:chExt cx="3420996" cy="5946749"/>
              </a:xfrm>
            </p:grpSpPr>
            <p:grpSp>
              <p:nvGrpSpPr>
                <p:cNvPr id="59" name="Group 58">
                  <a:extLst>
                    <a:ext uri="{FF2B5EF4-FFF2-40B4-BE49-F238E27FC236}">
                      <a16:creationId xmlns:a16="http://schemas.microsoft.com/office/drawing/2014/main" id="{D33F1F29-68F4-4C74-AB49-A6F6FAF9FE89}"/>
                    </a:ext>
                  </a:extLst>
                </p:cNvPr>
                <p:cNvGrpSpPr/>
                <p:nvPr/>
              </p:nvGrpSpPr>
              <p:grpSpPr>
                <a:xfrm>
                  <a:off x="5991144" y="1079834"/>
                  <a:ext cx="1107568" cy="1107568"/>
                  <a:chOff x="2336858" y="-659667"/>
                  <a:chExt cx="1628004" cy="1628004"/>
                </a:xfrm>
              </p:grpSpPr>
              <p:pic>
                <p:nvPicPr>
                  <p:cNvPr id="60" name="Graphic 59">
                    <a:extLst>
                      <a:ext uri="{FF2B5EF4-FFF2-40B4-BE49-F238E27FC236}">
                        <a16:creationId xmlns:a16="http://schemas.microsoft.com/office/drawing/2014/main" id="{07D95ACA-4C16-483C-AE62-1DE8B48DBBA6}"/>
                      </a:ext>
                    </a:extLst>
                  </p:cNvPr>
                  <p:cNvPicPr>
                    <a:picLocks/>
                  </p:cNvPicPr>
                  <p:nvPr/>
                </p:nvPicPr>
                <p:blipFill>
                  <a:blip cstate="print">
                    <a:extLst>
                      <a:ext uri="{96DAC541-7B7A-43D3-8B79-37D633B846F1}">
                        <asvg:svgBlip xmlns:asvg="http://schemas.microsoft.com/office/drawing/2016/SVG/main" r:embed="rId4"/>
                      </a:ext>
                    </a:extLst>
                  </a:blip>
                  <a:stretch>
                    <a:fillRect/>
                  </a:stretch>
                </p:blipFill>
                <p:spPr>
                  <a:xfrm>
                    <a:off x="2563439" y="-452186"/>
                    <a:ext cx="1246945" cy="1246945"/>
                  </a:xfrm>
                  <a:prstGeom prst="rect">
                    <a:avLst/>
                  </a:prstGeom>
                </p:spPr>
              </p:pic>
              <p:sp>
                <p:nvSpPr>
                  <p:cNvPr id="61" name="Arc 60">
                    <a:extLst>
                      <a:ext uri="{FF2B5EF4-FFF2-40B4-BE49-F238E27FC236}">
                        <a16:creationId xmlns:a16="http://schemas.microsoft.com/office/drawing/2014/main" id="{631A46AB-1FFA-4354-9FDA-E609E6254663}"/>
                      </a:ext>
                    </a:extLst>
                  </p:cNvPr>
                  <p:cNvSpPr/>
                  <p:nvPr/>
                </p:nvSpPr>
                <p:spPr>
                  <a:xfrm>
                    <a:off x="2336858" y="-659667"/>
                    <a:ext cx="1628004" cy="1628004"/>
                  </a:xfrm>
                  <a:prstGeom prst="arc">
                    <a:avLst>
                      <a:gd name="adj1" fmla="val 13037619"/>
                      <a:gd name="adj2" fmla="val 1616065"/>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pic>
              <p:nvPicPr>
                <p:cNvPr id="4" name="Graphic 3">
                  <a:extLst>
                    <a:ext uri="{FF2B5EF4-FFF2-40B4-BE49-F238E27FC236}">
                      <a16:creationId xmlns:a16="http://schemas.microsoft.com/office/drawing/2014/main" id="{9A8AFB73-278A-461B-8F20-E17011AB8BDE}"/>
                    </a:ext>
                  </a:extLst>
                </p:cNvPr>
                <p:cNvPicPr>
                  <a:picLocks/>
                </p:cNvPicPr>
                <p:nvPr/>
              </p:nvPicPr>
              <p:blipFill>
                <a:blip cstate="print">
                  <a:extLst>
                    <a:ext uri="{96DAC541-7B7A-43D3-8B79-37D633B846F1}">
                      <asvg:svgBlip xmlns:asvg="http://schemas.microsoft.com/office/drawing/2016/SVG/main" r:embed="rId5"/>
                    </a:ext>
                  </a:extLst>
                </a:blip>
                <a:stretch>
                  <a:fillRect/>
                </a:stretch>
              </p:blipFill>
              <p:spPr>
                <a:xfrm>
                  <a:off x="4640058" y="849201"/>
                  <a:ext cx="1699071" cy="1699071"/>
                </a:xfrm>
                <a:prstGeom prst="rect">
                  <a:avLst/>
                </a:prstGeom>
              </p:spPr>
            </p:pic>
            <p:pic>
              <p:nvPicPr>
                <p:cNvPr id="5" name="Graphic 4">
                  <a:extLst>
                    <a:ext uri="{FF2B5EF4-FFF2-40B4-BE49-F238E27FC236}">
                      <a16:creationId xmlns:a16="http://schemas.microsoft.com/office/drawing/2014/main" id="{E68DD13F-0586-4ECF-9B03-C35F8678966A}"/>
                    </a:ext>
                  </a:extLst>
                </p:cNvPr>
                <p:cNvPicPr>
                  <a:picLocks/>
                </p:cNvPicPr>
                <p:nvPr/>
              </p:nvPicPr>
              <p:blipFill>
                <a:blip cstate="print">
                  <a:extLst>
                    <a:ext uri="{96DAC541-7B7A-43D3-8B79-37D633B846F1}">
                      <asvg:svgBlip xmlns:asvg="http://schemas.microsoft.com/office/drawing/2016/SVG/main" r:embed="rId6"/>
                    </a:ext>
                  </a:extLst>
                </a:blip>
                <a:stretch>
                  <a:fillRect/>
                </a:stretch>
              </p:blipFill>
              <p:spPr>
                <a:xfrm>
                  <a:off x="5946277" y="1698737"/>
                  <a:ext cx="1699071" cy="1699071"/>
                </a:xfrm>
                <a:prstGeom prst="rect">
                  <a:avLst/>
                </a:prstGeom>
              </p:spPr>
            </p:pic>
            <p:pic>
              <p:nvPicPr>
                <p:cNvPr id="6" name="Graphic 5">
                  <a:extLst>
                    <a:ext uri="{FF2B5EF4-FFF2-40B4-BE49-F238E27FC236}">
                      <a16:creationId xmlns:a16="http://schemas.microsoft.com/office/drawing/2014/main" id="{FFEBE7AA-EA21-4E53-A9FF-82E38CC13996}"/>
                    </a:ext>
                  </a:extLst>
                </p:cNvPr>
                <p:cNvPicPr>
                  <a:picLocks/>
                </p:cNvPicPr>
                <p:nvPr/>
              </p:nvPicPr>
              <p:blipFill>
                <a:blip cstate="print">
                  <a:extLst>
                    <a:ext uri="{96DAC541-7B7A-43D3-8B79-37D633B846F1}">
                      <asvg:svgBlip xmlns:asvg="http://schemas.microsoft.com/office/drawing/2016/SVG/main" r:embed="rId7"/>
                    </a:ext>
                  </a:extLst>
                </a:blip>
                <a:stretch>
                  <a:fillRect/>
                </a:stretch>
              </p:blipFill>
              <p:spPr>
                <a:xfrm>
                  <a:off x="4640058" y="2548272"/>
                  <a:ext cx="1699071" cy="1699071"/>
                </a:xfrm>
                <a:prstGeom prst="rect">
                  <a:avLst/>
                </a:prstGeom>
              </p:spPr>
            </p:pic>
            <p:pic>
              <p:nvPicPr>
                <p:cNvPr id="7" name="Graphic 6">
                  <a:extLst>
                    <a:ext uri="{FF2B5EF4-FFF2-40B4-BE49-F238E27FC236}">
                      <a16:creationId xmlns:a16="http://schemas.microsoft.com/office/drawing/2014/main" id="{0632D238-5DBC-426D-B8DC-A63F70163336}"/>
                    </a:ext>
                  </a:extLst>
                </p:cNvPr>
                <p:cNvPicPr>
                  <a:picLocks/>
                </p:cNvPicPr>
                <p:nvPr/>
              </p:nvPicPr>
              <p:blipFill>
                <a:blip cstate="print">
                  <a:extLst>
                    <a:ext uri="{96DAC541-7B7A-43D3-8B79-37D633B846F1}">
                      <asvg:svgBlip xmlns:asvg="http://schemas.microsoft.com/office/drawing/2016/SVG/main" r:embed="rId8"/>
                    </a:ext>
                  </a:extLst>
                </a:blip>
                <a:stretch>
                  <a:fillRect/>
                </a:stretch>
              </p:blipFill>
              <p:spPr>
                <a:xfrm>
                  <a:off x="5946277" y="3397808"/>
                  <a:ext cx="1699071" cy="1699071"/>
                </a:xfrm>
                <a:prstGeom prst="rect">
                  <a:avLst/>
                </a:prstGeom>
              </p:spPr>
            </p:pic>
            <p:pic>
              <p:nvPicPr>
                <p:cNvPr id="8" name="Graphic 7">
                  <a:extLst>
                    <a:ext uri="{FF2B5EF4-FFF2-40B4-BE49-F238E27FC236}">
                      <a16:creationId xmlns:a16="http://schemas.microsoft.com/office/drawing/2014/main" id="{98B480AE-7C08-46BE-928D-EB5D6C962C23}"/>
                    </a:ext>
                  </a:extLst>
                </p:cNvPr>
                <p:cNvPicPr>
                  <a:picLocks/>
                </p:cNvPicPr>
                <p:nvPr/>
              </p:nvPicPr>
              <p:blipFill>
                <a:blip cstate="print">
                  <a:extLst>
                    <a:ext uri="{96DAC541-7B7A-43D3-8B79-37D633B846F1}">
                      <asvg:svgBlip xmlns:asvg="http://schemas.microsoft.com/office/drawing/2016/SVG/main" r:embed="rId9"/>
                    </a:ext>
                  </a:extLst>
                </a:blip>
                <a:stretch>
                  <a:fillRect/>
                </a:stretch>
              </p:blipFill>
              <p:spPr>
                <a:xfrm>
                  <a:off x="4640058" y="4247343"/>
                  <a:ext cx="1699071" cy="1699071"/>
                </a:xfrm>
                <a:prstGeom prst="rect">
                  <a:avLst/>
                </a:prstGeom>
              </p:spPr>
            </p:pic>
            <p:pic>
              <p:nvPicPr>
                <p:cNvPr id="9" name="Graphic 8">
                  <a:extLst>
                    <a:ext uri="{FF2B5EF4-FFF2-40B4-BE49-F238E27FC236}">
                      <a16:creationId xmlns:a16="http://schemas.microsoft.com/office/drawing/2014/main" id="{9C0EB7E8-02E1-4266-A9FE-694CAC1B1D7A}"/>
                    </a:ext>
                  </a:extLst>
                </p:cNvPr>
                <p:cNvPicPr>
                  <a:picLocks/>
                </p:cNvPicPr>
                <p:nvPr/>
              </p:nvPicPr>
              <p:blipFill>
                <a:blip cstate="print">
                  <a:extLst>
                    <a:ext uri="{96DAC541-7B7A-43D3-8B79-37D633B846F1}">
                      <asvg:svgBlip xmlns:asvg="http://schemas.microsoft.com/office/drawing/2016/SVG/main" r:embed="rId10"/>
                    </a:ext>
                  </a:extLst>
                </a:blip>
                <a:stretch>
                  <a:fillRect/>
                </a:stretch>
              </p:blipFill>
              <p:spPr>
                <a:xfrm>
                  <a:off x="5946277" y="5096879"/>
                  <a:ext cx="1699071" cy="1699071"/>
                </a:xfrm>
                <a:prstGeom prst="rect">
                  <a:avLst/>
                </a:prstGeom>
              </p:spPr>
            </p:pic>
            <p:sp>
              <p:nvSpPr>
                <p:cNvPr id="11" name="Oval 10">
                  <a:extLst>
                    <a:ext uri="{FF2B5EF4-FFF2-40B4-BE49-F238E27FC236}">
                      <a16:creationId xmlns:a16="http://schemas.microsoft.com/office/drawing/2014/main" id="{EC3AE9C0-35A1-418F-B45D-1F061FD5D449}"/>
                    </a:ext>
                  </a:extLst>
                </p:cNvPr>
                <p:cNvSpPr/>
                <p:nvPr/>
              </p:nvSpPr>
              <p:spPr>
                <a:xfrm>
                  <a:off x="6297986" y="2049081"/>
                  <a:ext cx="998382" cy="998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2" name="Oval 11">
                  <a:extLst>
                    <a:ext uri="{FF2B5EF4-FFF2-40B4-BE49-F238E27FC236}">
                      <a16:creationId xmlns:a16="http://schemas.microsoft.com/office/drawing/2014/main" id="{B7A58F50-2D24-49E3-9C37-B306992C1A62}"/>
                    </a:ext>
                  </a:extLst>
                </p:cNvPr>
                <p:cNvSpPr/>
                <p:nvPr/>
              </p:nvSpPr>
              <p:spPr>
                <a:xfrm>
                  <a:off x="4978315" y="2873762"/>
                  <a:ext cx="998383" cy="998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3" name="Oval 12">
                  <a:extLst>
                    <a:ext uri="{FF2B5EF4-FFF2-40B4-BE49-F238E27FC236}">
                      <a16:creationId xmlns:a16="http://schemas.microsoft.com/office/drawing/2014/main" id="{6491D8F3-EF99-44DA-AC95-456475F98354}"/>
                    </a:ext>
                  </a:extLst>
                </p:cNvPr>
                <p:cNvSpPr/>
                <p:nvPr/>
              </p:nvSpPr>
              <p:spPr>
                <a:xfrm>
                  <a:off x="6289956" y="3767710"/>
                  <a:ext cx="998384" cy="998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4" name="Oval 13">
                  <a:extLst>
                    <a:ext uri="{FF2B5EF4-FFF2-40B4-BE49-F238E27FC236}">
                      <a16:creationId xmlns:a16="http://schemas.microsoft.com/office/drawing/2014/main" id="{F375B14E-2709-4E72-B33E-C58CE5C2EC37}"/>
                    </a:ext>
                  </a:extLst>
                </p:cNvPr>
                <p:cNvSpPr/>
                <p:nvPr/>
              </p:nvSpPr>
              <p:spPr>
                <a:xfrm>
                  <a:off x="4978314" y="4572833"/>
                  <a:ext cx="998383" cy="998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5" name="Oval 14">
                  <a:extLst>
                    <a:ext uri="{FF2B5EF4-FFF2-40B4-BE49-F238E27FC236}">
                      <a16:creationId xmlns:a16="http://schemas.microsoft.com/office/drawing/2014/main" id="{A2C3C05B-00EC-4F7D-8F35-C3B6316141D0}"/>
                    </a:ext>
                  </a:extLst>
                </p:cNvPr>
                <p:cNvSpPr/>
                <p:nvPr/>
              </p:nvSpPr>
              <p:spPr>
                <a:xfrm>
                  <a:off x="6313714" y="5447222"/>
                  <a:ext cx="998383" cy="998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pic>
              <p:nvPicPr>
                <p:cNvPr id="53" name="Graphic 52">
                  <a:extLst>
                    <a:ext uri="{FF2B5EF4-FFF2-40B4-BE49-F238E27FC236}">
                      <a16:creationId xmlns:a16="http://schemas.microsoft.com/office/drawing/2014/main" id="{A6EE80CD-829A-4CFC-8FA9-44FBB53FEC5D}"/>
                    </a:ext>
                  </a:extLst>
                </p:cNvPr>
                <p:cNvPicPr>
                  <a:picLocks/>
                </p:cNvPicPr>
                <p:nvPr/>
              </p:nvPicPr>
              <p:blipFill>
                <a:blip cstate="print">
                  <a:extLst>
                    <a:ext uri="{96DAC541-7B7A-43D3-8B79-37D633B846F1}">
                      <asvg:svgBlip xmlns:asvg="http://schemas.microsoft.com/office/drawing/2016/SVG/main" r:embed="rId4"/>
                    </a:ext>
                  </a:extLst>
                </a:blip>
                <a:stretch>
                  <a:fillRect/>
                </a:stretch>
              </p:blipFill>
              <p:spPr>
                <a:xfrm>
                  <a:off x="5461058" y="3878010"/>
                  <a:ext cx="738664" cy="738664"/>
                </a:xfrm>
                <a:prstGeom prst="rect">
                  <a:avLst/>
                </a:prstGeom>
              </p:spPr>
            </p:pic>
            <p:pic>
              <p:nvPicPr>
                <p:cNvPr id="65" name="Graphic 64">
                  <a:extLst>
                    <a:ext uri="{FF2B5EF4-FFF2-40B4-BE49-F238E27FC236}">
                      <a16:creationId xmlns:a16="http://schemas.microsoft.com/office/drawing/2014/main" id="{157B8763-2078-4F13-A321-D249A2097C7C}"/>
                    </a:ext>
                  </a:extLst>
                </p:cNvPr>
                <p:cNvPicPr>
                  <a:picLocks/>
                </p:cNvPicPr>
                <p:nvPr/>
              </p:nvPicPr>
              <p:blipFill>
                <a:blip cstate="print">
                  <a:extLst>
                    <a:ext uri="{96DAC541-7B7A-43D3-8B79-37D633B846F1}">
                      <asvg:svgBlip xmlns:asvg="http://schemas.microsoft.com/office/drawing/2016/SVG/main" r:embed="rId4"/>
                    </a:ext>
                  </a:extLst>
                </a:blip>
                <a:stretch>
                  <a:fillRect/>
                </a:stretch>
              </p:blipFill>
              <p:spPr>
                <a:xfrm>
                  <a:off x="5406650" y="5654644"/>
                  <a:ext cx="738664" cy="738664"/>
                </a:xfrm>
                <a:prstGeom prst="rect">
                  <a:avLst/>
                </a:prstGeom>
              </p:spPr>
            </p:pic>
            <p:pic>
              <p:nvPicPr>
                <p:cNvPr id="68" name="Graphic 67">
                  <a:extLst>
                    <a:ext uri="{FF2B5EF4-FFF2-40B4-BE49-F238E27FC236}">
                      <a16:creationId xmlns:a16="http://schemas.microsoft.com/office/drawing/2014/main" id="{045D7AC6-1D12-4372-B5EC-35BE58A0BF53}"/>
                    </a:ext>
                  </a:extLst>
                </p:cNvPr>
                <p:cNvPicPr>
                  <a:picLocks/>
                </p:cNvPicPr>
                <p:nvPr/>
              </p:nvPicPr>
              <p:blipFill>
                <a:blip cstate="print">
                  <a:extLst>
                    <a:ext uri="{96DAC541-7B7A-43D3-8B79-37D633B846F1}">
                      <asvg:svgBlip xmlns:asvg="http://schemas.microsoft.com/office/drawing/2016/SVG/main" r:embed="rId4"/>
                    </a:ext>
                  </a:extLst>
                </a:blip>
                <a:stretch>
                  <a:fillRect/>
                </a:stretch>
              </p:blipFill>
              <p:spPr>
                <a:xfrm>
                  <a:off x="6082761" y="3042988"/>
                  <a:ext cx="738664" cy="738664"/>
                </a:xfrm>
                <a:prstGeom prst="rect">
                  <a:avLst/>
                </a:prstGeom>
              </p:spPr>
            </p:pic>
            <p:pic>
              <p:nvPicPr>
                <p:cNvPr id="2" name="Graphic 1" descr="Address Book outline">
                  <a:extLst>
                    <a:ext uri="{FF2B5EF4-FFF2-40B4-BE49-F238E27FC236}">
                      <a16:creationId xmlns:a16="http://schemas.microsoft.com/office/drawing/2014/main" id="{C855F3AB-12BE-6034-9820-96F860FAEEA9}"/>
                    </a:ext>
                  </a:extLst>
                </p:cNvPr>
                <p:cNvPicPr>
                  <a:picLocks/>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5202571" y="1382537"/>
                  <a:ext cx="549872" cy="549872"/>
                </a:xfrm>
                <a:prstGeom prst="rect">
                  <a:avLst/>
                </a:prstGeom>
              </p:spPr>
            </p:pic>
            <p:grpSp>
              <p:nvGrpSpPr>
                <p:cNvPr id="17" name="Group 16">
                  <a:extLst>
                    <a:ext uri="{FF2B5EF4-FFF2-40B4-BE49-F238E27FC236}">
                      <a16:creationId xmlns:a16="http://schemas.microsoft.com/office/drawing/2014/main" id="{83EC6B4A-1ED2-C890-D479-9146F3C101D3}"/>
                    </a:ext>
                  </a:extLst>
                </p:cNvPr>
                <p:cNvGrpSpPr/>
                <p:nvPr/>
              </p:nvGrpSpPr>
              <p:grpSpPr>
                <a:xfrm rot="7211688">
                  <a:off x="4224352" y="2014442"/>
                  <a:ext cx="1107568" cy="1107568"/>
                  <a:chOff x="2336858" y="-659667"/>
                  <a:chExt cx="1628004" cy="1628004"/>
                </a:xfrm>
              </p:grpSpPr>
              <p:pic>
                <p:nvPicPr>
                  <p:cNvPr id="19" name="Graphic 18">
                    <a:extLst>
                      <a:ext uri="{FF2B5EF4-FFF2-40B4-BE49-F238E27FC236}">
                        <a16:creationId xmlns:a16="http://schemas.microsoft.com/office/drawing/2014/main" id="{90A2FE8E-041D-1553-5009-A667B9B2E8D4}"/>
                      </a:ext>
                    </a:extLst>
                  </p:cNvPr>
                  <p:cNvPicPr>
                    <a:picLocks/>
                  </p:cNvPicPr>
                  <p:nvPr/>
                </p:nvPicPr>
                <p:blipFill>
                  <a:blip cstate="print">
                    <a:extLst>
                      <a:ext uri="{96DAC541-7B7A-43D3-8B79-37D633B846F1}">
                        <asvg:svgBlip xmlns:asvg="http://schemas.microsoft.com/office/drawing/2016/SVG/main" r:embed="rId3"/>
                      </a:ext>
                    </a:extLst>
                  </a:blip>
                  <a:stretch>
                    <a:fillRect/>
                  </a:stretch>
                </p:blipFill>
                <p:spPr>
                  <a:xfrm>
                    <a:off x="2563439" y="-452186"/>
                    <a:ext cx="1246945" cy="1246945"/>
                  </a:xfrm>
                  <a:prstGeom prst="rect">
                    <a:avLst/>
                  </a:prstGeom>
                </p:spPr>
              </p:pic>
              <p:sp>
                <p:nvSpPr>
                  <p:cNvPr id="25" name="Arc 24">
                    <a:extLst>
                      <a:ext uri="{FF2B5EF4-FFF2-40B4-BE49-F238E27FC236}">
                        <a16:creationId xmlns:a16="http://schemas.microsoft.com/office/drawing/2014/main" id="{2B540463-B6C3-2C93-AEED-12CC8C3AA414}"/>
                      </a:ext>
                    </a:extLst>
                  </p:cNvPr>
                  <p:cNvSpPr/>
                  <p:nvPr/>
                </p:nvSpPr>
                <p:spPr>
                  <a:xfrm>
                    <a:off x="2336858" y="-659667"/>
                    <a:ext cx="1628004" cy="1628004"/>
                  </a:xfrm>
                  <a:prstGeom prst="arc">
                    <a:avLst>
                      <a:gd name="adj1" fmla="val 13037619"/>
                      <a:gd name="adj2" fmla="val 1616065"/>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grpSp>
          <p:pic>
            <p:nvPicPr>
              <p:cNvPr id="55" name="Graphic 54" descr="Left Brain outline">
                <a:extLst>
                  <a:ext uri="{FF2B5EF4-FFF2-40B4-BE49-F238E27FC236}">
                    <a16:creationId xmlns:a16="http://schemas.microsoft.com/office/drawing/2014/main" id="{B9DC5F5E-6985-809F-35AC-097A6BF447F0}"/>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11946" y="4455932"/>
                <a:ext cx="662975" cy="656035"/>
              </a:xfrm>
              <a:prstGeom prst="rect">
                <a:avLst/>
              </a:prstGeom>
            </p:spPr>
          </p:pic>
          <p:pic>
            <p:nvPicPr>
              <p:cNvPr id="20" name="Picture 2">
                <a:extLst>
                  <a:ext uri="{FF2B5EF4-FFF2-40B4-BE49-F238E27FC236}">
                    <a16:creationId xmlns:a16="http://schemas.microsoft.com/office/drawing/2014/main" id="{09CE540A-D392-8CF3-1108-231DFB6CB5B7}"/>
                  </a:ext>
                  <a:ext uri="{C183D7F6-B498-43B3-948B-1728B52AA6E4}">
                    <adec:decorative xmlns:adec="http://schemas.microsoft.com/office/drawing/2017/decorative" val="1"/>
                  </a:ext>
                </a:extLst>
              </p:cNvPr>
              <p:cNvPicPr>
                <a:picLocks noChangeAspect="1" noChangeArrowheads="1"/>
              </p:cNvPicPr>
              <p:nvPr/>
            </p:nvPicPr>
            <p:blipFill>
              <a:blip r:embed="rId13">
                <a:extLst>
                  <a:ext uri="{28A0092B-C50C-407E-A947-70E740481C1C}">
                    <a14:useLocalDpi xmlns:a14="http://schemas.microsoft.com/office/drawing/2010/main"/>
                  </a:ext>
                </a:extLst>
              </a:blip>
              <a:srcRect/>
              <a:stretch>
                <a:fillRect/>
              </a:stretch>
            </p:blipFill>
            <p:spPr bwMode="auto">
              <a:xfrm>
                <a:off x="2295461" y="2042143"/>
                <a:ext cx="1429540" cy="3777429"/>
              </a:xfrm>
              <a:prstGeom prst="rect">
                <a:avLst/>
              </a:prstGeom>
              <a:noFill/>
              <a:extLst>
                <a:ext uri="{909E8E84-426E-40DD-AFC4-6F175D3DCCD1}">
                  <a14:hiddenFill xmlns:a14="http://schemas.microsoft.com/office/drawing/2010/main">
                    <a:solidFill>
                      <a:srgbClr val="FFFFFF"/>
                    </a:solidFill>
                  </a14:hiddenFill>
                </a:ext>
              </a:extLst>
            </p:spPr>
          </p:pic>
          <p:pic>
            <p:nvPicPr>
              <p:cNvPr id="50" name="Graphic 49">
                <a:extLst>
                  <a:ext uri="{FF2B5EF4-FFF2-40B4-BE49-F238E27FC236}">
                    <a16:creationId xmlns:a16="http://schemas.microsoft.com/office/drawing/2014/main" id="{F46ED072-DFCB-42C2-AD86-DAAE325297BE}"/>
                  </a:ext>
                </a:extLst>
              </p:cNvPr>
              <p:cNvPicPr>
                <a:picLocks/>
              </p:cNvPicPr>
              <p:nvPr/>
            </p:nvPicPr>
            <p:blipFill>
              <a:blip cstate="print">
                <a:extLst>
                  <a:ext uri="{96DAC541-7B7A-43D3-8B79-37D633B846F1}">
                    <asvg:svgBlip xmlns:asvg="http://schemas.microsoft.com/office/drawing/2016/SVG/main" r:embed="rId14"/>
                  </a:ext>
                </a:extLst>
              </a:blip>
              <a:stretch>
                <a:fillRect/>
              </a:stretch>
            </p:blipFill>
            <p:spPr>
              <a:xfrm>
                <a:off x="1697919" y="2544182"/>
                <a:ext cx="555689" cy="549872"/>
              </a:xfrm>
              <a:prstGeom prst="rect">
                <a:avLst/>
              </a:prstGeom>
            </p:spPr>
          </p:pic>
        </p:grpSp>
        <p:pic>
          <p:nvPicPr>
            <p:cNvPr id="51" name="Graphic 50" descr="Good Idea outline">
              <a:extLst>
                <a:ext uri="{FF2B5EF4-FFF2-40B4-BE49-F238E27FC236}">
                  <a16:creationId xmlns:a16="http://schemas.microsoft.com/office/drawing/2014/main" id="{A593B2AD-59B7-4B77-B438-A65E4BDE6D74}"/>
                </a:ext>
              </a:extLst>
            </p:cNvPr>
            <p:cNvPicPr>
              <a:picLocks/>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828972" y="3226142"/>
              <a:ext cx="545818" cy="540104"/>
            </a:xfrm>
            <a:prstGeom prst="rect">
              <a:avLst/>
            </a:prstGeom>
          </p:spPr>
        </p:pic>
        <p:pic>
          <p:nvPicPr>
            <p:cNvPr id="54" name="Graphic 53">
              <a:extLst>
                <a:ext uri="{FF2B5EF4-FFF2-40B4-BE49-F238E27FC236}">
                  <a16:creationId xmlns:a16="http://schemas.microsoft.com/office/drawing/2014/main" id="{33637635-494E-4FBB-BEFC-E178031A4CD6}"/>
                </a:ext>
              </a:extLst>
            </p:cNvPr>
            <p:cNvPicPr>
              <a:picLocks/>
            </p:cNvPicPr>
            <p:nvPr/>
          </p:nvPicPr>
          <p:blipFill>
            <a:blip cstate="print">
              <a:extLst>
                <a:ext uri="{96DAC541-7B7A-43D3-8B79-37D633B846F1}">
                  <asvg:svgBlip xmlns:asvg="http://schemas.microsoft.com/office/drawing/2016/SVG/main" r:embed="rId16"/>
                </a:ext>
              </a:extLst>
            </a:blip>
            <a:stretch>
              <a:fillRect/>
            </a:stretch>
          </p:blipFill>
          <p:spPr>
            <a:xfrm>
              <a:off x="1653547" y="3786770"/>
              <a:ext cx="648906" cy="633437"/>
            </a:xfrm>
            <a:prstGeom prst="rect">
              <a:avLst/>
            </a:prstGeom>
          </p:spPr>
        </p:pic>
      </p:grpSp>
      <p:sp>
        <p:nvSpPr>
          <p:cNvPr id="3" name="Shape 57">
            <a:extLst>
              <a:ext uri="{FF2B5EF4-FFF2-40B4-BE49-F238E27FC236}">
                <a16:creationId xmlns:a16="http://schemas.microsoft.com/office/drawing/2014/main" id="{3D8C07CC-8D4A-529B-13FD-5DE01A47919E}"/>
              </a:ext>
            </a:extLst>
          </p:cNvPr>
          <p:cNvSpPr/>
          <p:nvPr/>
        </p:nvSpPr>
        <p:spPr>
          <a:xfrm>
            <a:off x="4508840" y="1734384"/>
            <a:ext cx="2162370" cy="1938528"/>
          </a:xfrm>
          <a:prstGeom prst="roundRect">
            <a:avLst>
              <a:gd name="adj" fmla="val 8281"/>
            </a:avLst>
          </a:prstGeom>
          <a:solidFill>
            <a:schemeClr val="accent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pPr>
            <a:r>
              <a:rPr lang="en-US" sz="2000" b="1" dirty="0">
                <a:latin typeface="Arial" panose="020B0604020202020204" pitchFamily="34" charset="0"/>
              </a:rPr>
              <a:t>Syllabus is the starting point</a:t>
            </a:r>
            <a:endParaRPr lang="en-AU" sz="2000" b="1" dirty="0">
              <a:latin typeface="Arial" panose="020B0604020202020204" pitchFamily="34" charset="0"/>
            </a:endParaRPr>
          </a:p>
        </p:txBody>
      </p:sp>
      <p:sp>
        <p:nvSpPr>
          <p:cNvPr id="16" name="Shape 57">
            <a:extLst>
              <a:ext uri="{FF2B5EF4-FFF2-40B4-BE49-F238E27FC236}">
                <a16:creationId xmlns:a16="http://schemas.microsoft.com/office/drawing/2014/main" id="{3E2E2501-3D35-0505-87EA-780708646C78}"/>
              </a:ext>
            </a:extLst>
          </p:cNvPr>
          <p:cNvSpPr/>
          <p:nvPr/>
        </p:nvSpPr>
        <p:spPr>
          <a:xfrm>
            <a:off x="6909210" y="1734384"/>
            <a:ext cx="2178402" cy="1938528"/>
          </a:xfrm>
          <a:prstGeom prst="roundRect">
            <a:avLst>
              <a:gd name="adj" fmla="val 8281"/>
            </a:avLst>
          </a:prstGeom>
          <a:solidFill>
            <a:schemeClr val="accent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spcAft>
                <a:spcPts val="1200"/>
              </a:spcAft>
            </a:pPr>
            <a:r>
              <a:rPr lang="en-US" sz="2000" b="1" dirty="0">
                <a:solidFill>
                  <a:schemeClr val="accent1"/>
                </a:solidFill>
                <a:latin typeface="Arial" panose="020B0604020202020204" pitchFamily="34" charset="0"/>
              </a:rPr>
              <a:t>Deep content knowledge</a:t>
            </a:r>
            <a:endParaRPr lang="en-AU" sz="2000" b="1" dirty="0">
              <a:solidFill>
                <a:schemeClr val="accent1"/>
              </a:solidFill>
              <a:latin typeface="Arial" panose="020B0604020202020204" pitchFamily="34" charset="0"/>
            </a:endParaRPr>
          </a:p>
        </p:txBody>
      </p:sp>
      <p:sp>
        <p:nvSpPr>
          <p:cNvPr id="10" name="Shape 57">
            <a:extLst>
              <a:ext uri="{FF2B5EF4-FFF2-40B4-BE49-F238E27FC236}">
                <a16:creationId xmlns:a16="http://schemas.microsoft.com/office/drawing/2014/main" id="{8C10B3C8-BD23-ECCB-CD15-97115E840E0D}"/>
              </a:ext>
            </a:extLst>
          </p:cNvPr>
          <p:cNvSpPr/>
          <p:nvPr/>
        </p:nvSpPr>
        <p:spPr>
          <a:xfrm>
            <a:off x="9325612" y="1734384"/>
            <a:ext cx="2187926" cy="1938527"/>
          </a:xfrm>
          <a:prstGeom prst="roundRect">
            <a:avLst>
              <a:gd name="adj" fmla="val 8281"/>
            </a:avLst>
          </a:pr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spcAft>
                <a:spcPts val="1200"/>
              </a:spcAft>
            </a:pPr>
            <a:r>
              <a:rPr lang="en-US" sz="2000" b="1" dirty="0">
                <a:latin typeface="Arial" panose="020B0604020202020204" pitchFamily="34" charset="0"/>
              </a:rPr>
              <a:t>Enjoyment and engagement</a:t>
            </a:r>
            <a:endParaRPr lang="en-AU" sz="2000" b="1" dirty="0">
              <a:latin typeface="Arial" panose="020B0604020202020204" pitchFamily="34" charset="0"/>
            </a:endParaRPr>
          </a:p>
        </p:txBody>
      </p:sp>
      <p:sp>
        <p:nvSpPr>
          <p:cNvPr id="18" name="Shape 57">
            <a:extLst>
              <a:ext uri="{FF2B5EF4-FFF2-40B4-BE49-F238E27FC236}">
                <a16:creationId xmlns:a16="http://schemas.microsoft.com/office/drawing/2014/main" id="{10671AC6-BED9-9C60-AB11-6447689780D9}"/>
              </a:ext>
            </a:extLst>
          </p:cNvPr>
          <p:cNvSpPr/>
          <p:nvPr/>
        </p:nvSpPr>
        <p:spPr>
          <a:xfrm>
            <a:off x="4508840" y="4017373"/>
            <a:ext cx="2155199" cy="1938529"/>
          </a:xfrm>
          <a:prstGeom prst="roundRect">
            <a:avLst>
              <a:gd name="adj" fmla="val 8281"/>
            </a:avLst>
          </a:pr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spcAft>
                <a:spcPts val="1200"/>
              </a:spcAft>
            </a:pPr>
            <a:r>
              <a:rPr lang="en-US" sz="2000" b="1" dirty="0">
                <a:solidFill>
                  <a:schemeClr val="accent1"/>
                </a:solidFill>
                <a:latin typeface="Arial" panose="020B0604020202020204" pitchFamily="34" charset="0"/>
              </a:rPr>
              <a:t>Pedagogy and practices</a:t>
            </a:r>
            <a:endParaRPr lang="en-AU" sz="2000" b="1" dirty="0">
              <a:solidFill>
                <a:schemeClr val="accent1"/>
              </a:solidFill>
              <a:latin typeface="Arial" panose="020B0604020202020204" pitchFamily="34" charset="0"/>
            </a:endParaRPr>
          </a:p>
        </p:txBody>
      </p:sp>
      <p:sp>
        <p:nvSpPr>
          <p:cNvPr id="22" name="Shape 57">
            <a:extLst>
              <a:ext uri="{FF2B5EF4-FFF2-40B4-BE49-F238E27FC236}">
                <a16:creationId xmlns:a16="http://schemas.microsoft.com/office/drawing/2014/main" id="{6BAECCDC-67CF-98A3-CAC9-03E450B05256}"/>
              </a:ext>
            </a:extLst>
          </p:cNvPr>
          <p:cNvSpPr/>
          <p:nvPr/>
        </p:nvSpPr>
        <p:spPr>
          <a:xfrm>
            <a:off x="6910387" y="4034252"/>
            <a:ext cx="2178402" cy="1938529"/>
          </a:xfrm>
          <a:prstGeom prst="roundRect">
            <a:avLst>
              <a:gd name="adj" fmla="val 8281"/>
            </a:avLst>
          </a:prstGeom>
          <a:solidFill>
            <a:srgbClr val="FFB8C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spcAft>
                <a:spcPts val="1200"/>
              </a:spcAft>
            </a:pPr>
            <a:r>
              <a:rPr lang="en-US" sz="2000" b="1" dirty="0">
                <a:solidFill>
                  <a:schemeClr val="accent1"/>
                </a:solidFill>
                <a:latin typeface="Arial" panose="020B0604020202020204" pitchFamily="34" charset="0"/>
              </a:rPr>
              <a:t>Collaboration</a:t>
            </a:r>
            <a:endParaRPr lang="en-AU" sz="2000" b="1" dirty="0">
              <a:solidFill>
                <a:schemeClr val="accent1"/>
              </a:solidFill>
              <a:latin typeface="Arial" panose="020B0604020202020204" pitchFamily="34" charset="0"/>
            </a:endParaRPr>
          </a:p>
        </p:txBody>
      </p:sp>
      <p:sp>
        <p:nvSpPr>
          <p:cNvPr id="23" name="Shape 57">
            <a:extLst>
              <a:ext uri="{FF2B5EF4-FFF2-40B4-BE49-F238E27FC236}">
                <a16:creationId xmlns:a16="http://schemas.microsoft.com/office/drawing/2014/main" id="{6002DFDD-C447-614D-48F8-3457EA6A81B3}"/>
              </a:ext>
            </a:extLst>
          </p:cNvPr>
          <p:cNvSpPr/>
          <p:nvPr/>
        </p:nvSpPr>
        <p:spPr>
          <a:xfrm>
            <a:off x="9335137" y="4034253"/>
            <a:ext cx="2178401" cy="1921651"/>
          </a:xfrm>
          <a:prstGeom prst="roundRect">
            <a:avLst>
              <a:gd name="adj" fmla="val 8281"/>
            </a:avLst>
          </a:prstGeom>
          <a:solidFill>
            <a:schemeClr val="accent4"/>
          </a:solidFill>
          <a:ln>
            <a:solidFill>
              <a:schemeClr val="accent4"/>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0" tIns="0" rIns="0" bIns="0" anchor="ctr" anchorCtr="1"/>
          <a:lstStyle/>
          <a:p>
            <a:pPr>
              <a:lnSpc>
                <a:spcPct val="150000"/>
              </a:lnSpc>
              <a:spcAft>
                <a:spcPts val="1200"/>
              </a:spcAft>
            </a:pPr>
            <a:r>
              <a:rPr lang="en-US" sz="2000" b="1" dirty="0">
                <a:solidFill>
                  <a:schemeClr val="accent1"/>
                </a:solidFill>
                <a:latin typeface="Arial" panose="020B0604020202020204" pitchFamily="34" charset="0"/>
              </a:rPr>
              <a:t>Stakeholder consultation</a:t>
            </a:r>
            <a:endParaRPr lang="en-AU" sz="2000" b="1" dirty="0">
              <a:solidFill>
                <a:schemeClr val="accent1"/>
              </a:solidFill>
              <a:latin typeface="Arial" panose="020B0604020202020204" pitchFamily="34" charset="0"/>
            </a:endParaRPr>
          </a:p>
        </p:txBody>
      </p:sp>
    </p:spTree>
    <p:extLst>
      <p:ext uri="{BB962C8B-B14F-4D97-AF65-F5344CB8AC3E}">
        <p14:creationId xmlns:p14="http://schemas.microsoft.com/office/powerpoint/2010/main" val="4265514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6" grpId="0" animBg="1"/>
      <p:bldP spid="10" grpId="0" animBg="1"/>
      <p:bldP spid="18" grpId="0" animBg="1"/>
      <p:bldP spid="22" grpId="0" animBg="1"/>
      <p:bldP spid="2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3C968-A324-93DD-A8B5-77D7BDC094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1DD7F0-CF08-64F3-DA47-8442E9639296}"/>
              </a:ext>
            </a:extLst>
          </p:cNvPr>
          <p:cNvSpPr>
            <a:spLocks noGrp="1"/>
          </p:cNvSpPr>
          <p:nvPr>
            <p:ph type="title"/>
          </p:nvPr>
        </p:nvSpPr>
        <p:spPr/>
        <p:txBody>
          <a:bodyPr/>
          <a:lstStyle/>
          <a:p>
            <a:r>
              <a:rPr lang="en-AU" dirty="0"/>
              <a:t>Roadmap of a CHPS unit across 13 weeks</a:t>
            </a:r>
          </a:p>
        </p:txBody>
      </p:sp>
      <p:sp>
        <p:nvSpPr>
          <p:cNvPr id="3" name="Text Placeholder 2">
            <a:extLst>
              <a:ext uri="{FF2B5EF4-FFF2-40B4-BE49-F238E27FC236}">
                <a16:creationId xmlns:a16="http://schemas.microsoft.com/office/drawing/2014/main" id="{233E8F1B-B254-3FF4-F37F-C4921A25DD35}"/>
              </a:ext>
            </a:extLst>
          </p:cNvPr>
          <p:cNvSpPr>
            <a:spLocks noGrp="1"/>
          </p:cNvSpPr>
          <p:nvPr>
            <p:ph type="body" sz="quarter" idx="18"/>
          </p:nvPr>
        </p:nvSpPr>
        <p:spPr/>
        <p:txBody>
          <a:bodyPr/>
          <a:lstStyle/>
          <a:p>
            <a:r>
              <a:rPr lang="en-AU" dirty="0"/>
              <a:t>Quality assurance</a:t>
            </a:r>
          </a:p>
        </p:txBody>
      </p:sp>
      <p:sp>
        <p:nvSpPr>
          <p:cNvPr id="24" name="Freeform: Shape 23">
            <a:extLst>
              <a:ext uri="{FF2B5EF4-FFF2-40B4-BE49-F238E27FC236}">
                <a16:creationId xmlns:a16="http://schemas.microsoft.com/office/drawing/2014/main" id="{3C89190B-CA91-E510-4E05-F32FDDFA15A6}"/>
              </a:ext>
            </a:extLst>
          </p:cNvPr>
          <p:cNvSpPr/>
          <p:nvPr/>
        </p:nvSpPr>
        <p:spPr>
          <a:xfrm>
            <a:off x="338867" y="1973301"/>
            <a:ext cx="1413747" cy="1413747"/>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lvl="0" indent="0" algn="ctr" defTabSz="933450">
              <a:lnSpc>
                <a:spcPct val="90000"/>
              </a:lnSpc>
              <a:spcBef>
                <a:spcPct val="0"/>
              </a:spcBef>
              <a:spcAft>
                <a:spcPct val="35000"/>
              </a:spcAft>
              <a:buNone/>
            </a:pPr>
            <a:r>
              <a:rPr lang="en-AU" sz="2100" kern="1200" dirty="0">
                <a:solidFill>
                  <a:schemeClr val="bg1"/>
                </a:solidFill>
                <a:latin typeface="Arial" panose="020B0604020202020204" pitchFamily="34" charset="0"/>
              </a:rPr>
              <a:t>Design stage</a:t>
            </a:r>
          </a:p>
        </p:txBody>
      </p:sp>
      <p:sp>
        <p:nvSpPr>
          <p:cNvPr id="33" name="TextBox 32">
            <a:extLst>
              <a:ext uri="{FF2B5EF4-FFF2-40B4-BE49-F238E27FC236}">
                <a16:creationId xmlns:a16="http://schemas.microsoft.com/office/drawing/2014/main" id="{CBF9472B-E854-07FC-599A-6B2982F4F141}"/>
              </a:ext>
            </a:extLst>
          </p:cNvPr>
          <p:cNvSpPr txBox="1"/>
          <p:nvPr/>
        </p:nvSpPr>
        <p:spPr>
          <a:xfrm>
            <a:off x="338867" y="3649145"/>
            <a:ext cx="1761440" cy="2346009"/>
          </a:xfrm>
          <a:prstGeom prst="rect">
            <a:avLst/>
          </a:prstGeom>
          <a:noFill/>
        </p:spPr>
        <p:txBody>
          <a:bodyPr wrap="square" lIns="72000" tIns="72000" rIns="72000" bIns="72000" anchor="t" anchorCtr="0">
            <a:spAutoFit/>
          </a:bodyPr>
          <a:lstStyle/>
          <a:p>
            <a:r>
              <a:rPr lang="en-AU" sz="1100" dirty="0">
                <a:latin typeface="Arial" panose="020B0604020202020204" pitchFamily="34" charset="0"/>
              </a:rPr>
              <a:t>KLA Advisors map syllabus expectations from the scope and sequence into a 16-lesson sequence + 4 consolidation lessons.</a:t>
            </a:r>
          </a:p>
          <a:p>
            <a:endParaRPr lang="en-AU" sz="1100" dirty="0">
              <a:latin typeface="Arial" panose="020B0604020202020204" pitchFamily="34" charset="0"/>
            </a:endParaRPr>
          </a:p>
          <a:p>
            <a:r>
              <a:rPr lang="en-AU" sz="1100" dirty="0">
                <a:latin typeface="Arial" panose="020B0604020202020204" pitchFamily="34" charset="0"/>
              </a:rPr>
              <a:t>Coordinators and Leader review and refine the sequence through rigorous feedback.</a:t>
            </a:r>
          </a:p>
          <a:p>
            <a:endParaRPr lang="en-AU" sz="1100" dirty="0">
              <a:latin typeface="Arial" panose="020B0604020202020204" pitchFamily="34" charset="0"/>
            </a:endParaRPr>
          </a:p>
          <a:p>
            <a:r>
              <a:rPr lang="en-AU" sz="1100" b="1" dirty="0">
                <a:solidFill>
                  <a:schemeClr val="tx2"/>
                </a:solidFill>
                <a:latin typeface="Arial" panose="020B0604020202020204" pitchFamily="34" charset="0"/>
              </a:rPr>
              <a:t>Quality assurance </a:t>
            </a:r>
            <a:endParaRPr lang="en-AU" sz="1100" dirty="0">
              <a:latin typeface="Arial" panose="020B0604020202020204" pitchFamily="34" charset="0"/>
            </a:endParaRPr>
          </a:p>
        </p:txBody>
      </p:sp>
      <p:sp>
        <p:nvSpPr>
          <p:cNvPr id="9" name="Freeform: Shape 8">
            <a:extLst>
              <a:ext uri="{FF2B5EF4-FFF2-40B4-BE49-F238E27FC236}">
                <a16:creationId xmlns:a16="http://schemas.microsoft.com/office/drawing/2014/main" id="{19527B0A-A00F-75E5-09CC-2B805843DCEA}"/>
              </a:ext>
            </a:extLst>
          </p:cNvPr>
          <p:cNvSpPr/>
          <p:nvPr/>
        </p:nvSpPr>
        <p:spPr>
          <a:xfrm>
            <a:off x="2463479" y="1973301"/>
            <a:ext cx="1413747" cy="1413747"/>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4"/>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lvl="0" indent="0" algn="ctr" defTabSz="933450">
              <a:lnSpc>
                <a:spcPct val="90000"/>
              </a:lnSpc>
              <a:spcBef>
                <a:spcPct val="0"/>
              </a:spcBef>
              <a:spcAft>
                <a:spcPct val="35000"/>
              </a:spcAft>
              <a:buNone/>
            </a:pPr>
            <a:r>
              <a:rPr lang="en-AU" sz="2000" kern="1200" dirty="0">
                <a:solidFill>
                  <a:schemeClr val="accent1"/>
                </a:solidFill>
                <a:latin typeface="Arial" panose="020B0604020202020204" pitchFamily="34" charset="0"/>
              </a:rPr>
              <a:t>Consult phase</a:t>
            </a:r>
          </a:p>
        </p:txBody>
      </p:sp>
      <p:sp>
        <p:nvSpPr>
          <p:cNvPr id="34" name="TextBox 33">
            <a:extLst>
              <a:ext uri="{FF2B5EF4-FFF2-40B4-BE49-F238E27FC236}">
                <a16:creationId xmlns:a16="http://schemas.microsoft.com/office/drawing/2014/main" id="{6954B3BF-130B-37B8-1EDB-D15CF148A09E}"/>
              </a:ext>
            </a:extLst>
          </p:cNvPr>
          <p:cNvSpPr txBox="1"/>
          <p:nvPr/>
        </p:nvSpPr>
        <p:spPr>
          <a:xfrm>
            <a:off x="2530078" y="3649145"/>
            <a:ext cx="1574575" cy="2346009"/>
          </a:xfrm>
          <a:prstGeom prst="rect">
            <a:avLst/>
          </a:prstGeom>
          <a:noFill/>
        </p:spPr>
        <p:txBody>
          <a:bodyPr wrap="square" lIns="72000" tIns="72000" rIns="72000" bIns="72000" rtlCol="0" anchor="t" anchorCtr="0">
            <a:noAutofit/>
          </a:bodyPr>
          <a:lstStyle/>
          <a:p>
            <a:pPr>
              <a:lnSpc>
                <a:spcPct val="111000"/>
              </a:lnSpc>
            </a:pPr>
            <a:r>
              <a:rPr lang="en-AU" sz="1100" dirty="0">
                <a:latin typeface="Arial" panose="020B0604020202020204" pitchFamily="34" charset="0"/>
              </a:rPr>
              <a:t>Consultation and collaboration occurs stakeholder groups, including Aboriginal Education Advisors, Road Safety, Respectful Relationships and Effective Teaching Practices team. </a:t>
            </a:r>
          </a:p>
          <a:p>
            <a:pPr>
              <a:lnSpc>
                <a:spcPct val="111000"/>
              </a:lnSpc>
            </a:pPr>
            <a:endParaRPr lang="en-AU" sz="1100" dirty="0">
              <a:latin typeface="Arial" panose="020B0604020202020204" pitchFamily="34" charset="0"/>
            </a:endParaRPr>
          </a:p>
          <a:p>
            <a:pPr>
              <a:lnSpc>
                <a:spcPct val="111000"/>
              </a:lnSpc>
            </a:pPr>
            <a:r>
              <a:rPr lang="en-AU" sz="1100" b="1" dirty="0">
                <a:solidFill>
                  <a:schemeClr val="tx2"/>
                </a:solidFill>
                <a:latin typeface="Arial" panose="020B0604020202020204" pitchFamily="34" charset="0"/>
              </a:rPr>
              <a:t>Quality assurance </a:t>
            </a:r>
            <a:endParaRPr lang="en-AU" sz="1100" dirty="0">
              <a:latin typeface="Arial" panose="020B0604020202020204" pitchFamily="34" charset="0"/>
            </a:endParaRPr>
          </a:p>
        </p:txBody>
      </p:sp>
      <p:sp>
        <p:nvSpPr>
          <p:cNvPr id="7" name="Freeform: Shape 6">
            <a:extLst>
              <a:ext uri="{FF2B5EF4-FFF2-40B4-BE49-F238E27FC236}">
                <a16:creationId xmlns:a16="http://schemas.microsoft.com/office/drawing/2014/main" id="{2C4888B5-5AED-6E1C-7F66-C59E3280A728}"/>
              </a:ext>
            </a:extLst>
          </p:cNvPr>
          <p:cNvSpPr/>
          <p:nvPr/>
        </p:nvSpPr>
        <p:spPr>
          <a:xfrm>
            <a:off x="4574310" y="1973301"/>
            <a:ext cx="1413747" cy="1413747"/>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tx2"/>
          </a:solid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lvl="0" indent="0" algn="ctr" defTabSz="933450">
              <a:lnSpc>
                <a:spcPct val="90000"/>
              </a:lnSpc>
              <a:spcBef>
                <a:spcPct val="0"/>
              </a:spcBef>
              <a:spcAft>
                <a:spcPct val="35000"/>
              </a:spcAft>
              <a:buNone/>
            </a:pPr>
            <a:r>
              <a:rPr lang="en-AU" sz="2000" kern="1200" spc="-50" dirty="0">
                <a:solidFill>
                  <a:schemeClr val="bg1"/>
                </a:solidFill>
                <a:latin typeface="Arial" panose="020B0604020202020204" pitchFamily="34" charset="0"/>
              </a:rPr>
              <a:t>Develop stage</a:t>
            </a:r>
            <a:endParaRPr lang="en-AU" sz="2000" kern="1200" spc="-50" dirty="0">
              <a:latin typeface="Arial" panose="020B0604020202020204" pitchFamily="34" charset="0"/>
            </a:endParaRPr>
          </a:p>
        </p:txBody>
      </p:sp>
      <p:sp>
        <p:nvSpPr>
          <p:cNvPr id="35" name="TextBox 34">
            <a:extLst>
              <a:ext uri="{FF2B5EF4-FFF2-40B4-BE49-F238E27FC236}">
                <a16:creationId xmlns:a16="http://schemas.microsoft.com/office/drawing/2014/main" id="{F1590E3C-9859-A960-ECCF-1F895C45203D}"/>
              </a:ext>
            </a:extLst>
          </p:cNvPr>
          <p:cNvSpPr txBox="1"/>
          <p:nvPr/>
        </p:nvSpPr>
        <p:spPr>
          <a:xfrm>
            <a:off x="4534424" y="3649144"/>
            <a:ext cx="1640564" cy="2675455"/>
          </a:xfrm>
          <a:prstGeom prst="rect">
            <a:avLst/>
          </a:prstGeom>
          <a:noFill/>
        </p:spPr>
        <p:txBody>
          <a:bodyPr wrap="square" lIns="72000" tIns="72000" rIns="72000" bIns="72000" rtlCol="0" anchor="t" anchorCtr="0">
            <a:noAutofit/>
          </a:bodyPr>
          <a:lstStyle/>
          <a:p>
            <a:pPr>
              <a:lnSpc>
                <a:spcPct val="111000"/>
              </a:lnSpc>
            </a:pPr>
            <a:r>
              <a:rPr lang="en-AU" sz="1100" dirty="0">
                <a:latin typeface="Arial" panose="020B0604020202020204" pitchFamily="34" charset="0"/>
              </a:rPr>
              <a:t>Writing pods develop the lessons into a sequenced unit. </a:t>
            </a:r>
          </a:p>
          <a:p>
            <a:pPr>
              <a:lnSpc>
                <a:spcPct val="111000"/>
              </a:lnSpc>
            </a:pPr>
            <a:endParaRPr lang="en-AU" sz="1100" dirty="0">
              <a:latin typeface="Arial" panose="020B0604020202020204" pitchFamily="34" charset="0"/>
            </a:endParaRPr>
          </a:p>
          <a:p>
            <a:pPr>
              <a:lnSpc>
                <a:spcPct val="111000"/>
              </a:lnSpc>
            </a:pPr>
            <a:r>
              <a:rPr lang="en-AU" sz="1100" dirty="0">
                <a:latin typeface="Arial" panose="020B0604020202020204" pitchFamily="34" charset="0"/>
              </a:rPr>
              <a:t>Embed explicit teaching strategies, quality resources and assessment into every lesson – supported by SMEs.</a:t>
            </a:r>
          </a:p>
          <a:p>
            <a:pPr>
              <a:lnSpc>
                <a:spcPct val="111000"/>
              </a:lnSpc>
            </a:pPr>
            <a:endParaRPr lang="en-AU" sz="1100" dirty="0">
              <a:latin typeface="Arial" panose="020B0604020202020204" pitchFamily="34" charset="0"/>
            </a:endParaRPr>
          </a:p>
          <a:p>
            <a:pPr>
              <a:lnSpc>
                <a:spcPct val="111000"/>
              </a:lnSpc>
            </a:pPr>
            <a:r>
              <a:rPr lang="en-AU" sz="1100" b="1" dirty="0">
                <a:solidFill>
                  <a:schemeClr val="tx2"/>
                </a:solidFill>
                <a:latin typeface="Arial" panose="020B0604020202020204" pitchFamily="34" charset="0"/>
              </a:rPr>
              <a:t>Quality assurance </a:t>
            </a:r>
            <a:endParaRPr lang="en-AU" sz="1100" dirty="0">
              <a:latin typeface="Arial" panose="020B0604020202020204" pitchFamily="34" charset="0"/>
            </a:endParaRPr>
          </a:p>
          <a:p>
            <a:pPr>
              <a:lnSpc>
                <a:spcPct val="111000"/>
              </a:lnSpc>
            </a:pPr>
            <a:endParaRPr lang="en-AU" sz="1100" dirty="0">
              <a:latin typeface="Arial" panose="020B0604020202020204" pitchFamily="34" charset="0"/>
            </a:endParaRPr>
          </a:p>
        </p:txBody>
      </p:sp>
      <p:sp>
        <p:nvSpPr>
          <p:cNvPr id="22" name="Freeform: Shape 21">
            <a:extLst>
              <a:ext uri="{FF2B5EF4-FFF2-40B4-BE49-F238E27FC236}">
                <a16:creationId xmlns:a16="http://schemas.microsoft.com/office/drawing/2014/main" id="{7F1C048E-4E32-DA59-564F-70B219004382}"/>
              </a:ext>
            </a:extLst>
          </p:cNvPr>
          <p:cNvSpPr/>
          <p:nvPr/>
        </p:nvSpPr>
        <p:spPr>
          <a:xfrm>
            <a:off x="6685141" y="1973301"/>
            <a:ext cx="1413747" cy="1413747"/>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rgbClr val="146CFD"/>
          </a:solidFill>
        </p:spPr>
        <p:style>
          <a:lnRef idx="2">
            <a:schemeClr val="lt1">
              <a:hueOff val="0"/>
              <a:satOff val="0"/>
              <a:lumOff val="0"/>
              <a:alphaOff val="0"/>
            </a:schemeClr>
          </a:lnRef>
          <a:fillRef idx="1">
            <a:scrgbClr r="0" g="0" b="0"/>
          </a:fillRef>
          <a:effectRef idx="0">
            <a:schemeClr val="accent5">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marR="0" lvl="0" indent="0" algn="ctr" defTabSz="933450" rtl="0" eaLnBrk="1" fontAlgn="auto" latinLnBrk="0" hangingPunct="1">
              <a:lnSpc>
                <a:spcPct val="90000"/>
              </a:lnSpc>
              <a:spcBef>
                <a:spcPct val="0"/>
              </a:spcBef>
              <a:spcAft>
                <a:spcPct val="35000"/>
              </a:spcAft>
              <a:buClrTx/>
              <a:buSzTx/>
              <a:buFontTx/>
              <a:buNone/>
              <a:tabLst/>
              <a:defRPr/>
            </a:pPr>
            <a:r>
              <a:rPr kumimoji="0" lang="en-AU" sz="2000" b="0" i="0" u="none" strike="noStrike" kern="1200" cap="none" spc="-50" normalizeH="0" baseline="0" noProof="0" dirty="0">
                <a:ln>
                  <a:noFill/>
                </a:ln>
                <a:solidFill>
                  <a:srgbClr val="FFFFFF"/>
                </a:solidFill>
                <a:effectLst/>
                <a:uLnTx/>
                <a:uFillTx/>
                <a:latin typeface="Arial" panose="020B0604020202020204" pitchFamily="34" charset="0"/>
                <a:ea typeface="+mn-ea"/>
                <a:cs typeface="+mn-cs"/>
              </a:rPr>
              <a:t>Review stage</a:t>
            </a:r>
          </a:p>
        </p:txBody>
      </p:sp>
      <p:sp>
        <p:nvSpPr>
          <p:cNvPr id="36" name="TextBox 35">
            <a:extLst>
              <a:ext uri="{FF2B5EF4-FFF2-40B4-BE49-F238E27FC236}">
                <a16:creationId xmlns:a16="http://schemas.microsoft.com/office/drawing/2014/main" id="{643D1148-C538-C0CC-18D4-05F6A63AF075}"/>
              </a:ext>
            </a:extLst>
          </p:cNvPr>
          <p:cNvSpPr txBox="1"/>
          <p:nvPr/>
        </p:nvSpPr>
        <p:spPr>
          <a:xfrm>
            <a:off x="6604759" y="3649145"/>
            <a:ext cx="1761441" cy="2228403"/>
          </a:xfrm>
          <a:prstGeom prst="rect">
            <a:avLst/>
          </a:prstGeom>
          <a:noFill/>
        </p:spPr>
        <p:txBody>
          <a:bodyPr wrap="square" lIns="72000" tIns="72000" rIns="72000" bIns="72000" rtlCol="0" anchor="t" anchorCtr="0">
            <a:noAutofit/>
          </a:bodyPr>
          <a:lstStyle/>
          <a:p>
            <a:r>
              <a:rPr lang="en-AU" sz="1100" dirty="0">
                <a:latin typeface="Arial" panose="020B0604020202020204" pitchFamily="34" charset="0"/>
              </a:rPr>
              <a:t>KLA Advisors review and provide extensive feedback for refinement.</a:t>
            </a:r>
          </a:p>
          <a:p>
            <a:endParaRPr lang="en-AU" sz="1100" dirty="0">
              <a:latin typeface="Arial" panose="020B0604020202020204" pitchFamily="34" charset="0"/>
            </a:endParaRPr>
          </a:p>
          <a:p>
            <a:r>
              <a:rPr lang="en-AU" sz="1100" dirty="0">
                <a:latin typeface="Arial" panose="020B0604020202020204" pitchFamily="34" charset="0"/>
              </a:rPr>
              <a:t>Coordinators and Leader review for endorsement and approval.</a:t>
            </a:r>
          </a:p>
          <a:p>
            <a:endParaRPr lang="en-AU" sz="1100" dirty="0">
              <a:latin typeface="Arial" panose="020B0604020202020204" pitchFamily="34" charset="0"/>
            </a:endParaRPr>
          </a:p>
          <a:p>
            <a:r>
              <a:rPr lang="en-AU" sz="1100" dirty="0">
                <a:latin typeface="Arial" panose="020B0604020202020204" pitchFamily="34" charset="0"/>
              </a:rPr>
              <a:t>Consultation loop is closed on the final lessons.</a:t>
            </a:r>
          </a:p>
          <a:p>
            <a:endParaRPr lang="en-AU" sz="1100" dirty="0">
              <a:latin typeface="Arial" panose="020B0604020202020204" pitchFamily="34" charset="0"/>
            </a:endParaRPr>
          </a:p>
          <a:p>
            <a:r>
              <a:rPr lang="en-AU" sz="1100" b="1" dirty="0">
                <a:solidFill>
                  <a:schemeClr val="tx2"/>
                </a:solidFill>
                <a:latin typeface="Arial" panose="020B0604020202020204" pitchFamily="34" charset="0"/>
              </a:rPr>
              <a:t>Quality assurance </a:t>
            </a:r>
            <a:endParaRPr lang="en-AU" sz="1100" dirty="0">
              <a:latin typeface="Arial" panose="020B0604020202020204" pitchFamily="34" charset="0"/>
            </a:endParaRPr>
          </a:p>
          <a:p>
            <a:endParaRPr lang="en-AU" sz="1100" dirty="0">
              <a:latin typeface="Arial" panose="020B0604020202020204" pitchFamily="34" charset="0"/>
            </a:endParaRPr>
          </a:p>
        </p:txBody>
      </p:sp>
      <p:sp>
        <p:nvSpPr>
          <p:cNvPr id="11" name="Freeform: Shape 10">
            <a:extLst>
              <a:ext uri="{FF2B5EF4-FFF2-40B4-BE49-F238E27FC236}">
                <a16:creationId xmlns:a16="http://schemas.microsoft.com/office/drawing/2014/main" id="{BA97A096-D14F-9211-1197-98D1462835BA}"/>
              </a:ext>
            </a:extLst>
          </p:cNvPr>
          <p:cNvSpPr/>
          <p:nvPr/>
        </p:nvSpPr>
        <p:spPr>
          <a:xfrm>
            <a:off x="8795972" y="1973301"/>
            <a:ext cx="1413747" cy="1413747"/>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6"/>
          </a:solidFill>
        </p:spPr>
        <p:style>
          <a:lnRef idx="2">
            <a:schemeClr val="lt1">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lvl="0" indent="0" algn="ctr" defTabSz="933450">
              <a:lnSpc>
                <a:spcPct val="90000"/>
              </a:lnSpc>
              <a:spcBef>
                <a:spcPct val="0"/>
              </a:spcBef>
              <a:spcAft>
                <a:spcPct val="35000"/>
              </a:spcAft>
              <a:buNone/>
            </a:pPr>
            <a:r>
              <a:rPr lang="en-AU" sz="2100" kern="1200" dirty="0">
                <a:solidFill>
                  <a:schemeClr val="accent1"/>
                </a:solidFill>
                <a:latin typeface="Arial" panose="020B0604020202020204" pitchFamily="34" charset="0"/>
              </a:rPr>
              <a:t>Digital stage</a:t>
            </a:r>
          </a:p>
        </p:txBody>
      </p:sp>
      <p:sp>
        <p:nvSpPr>
          <p:cNvPr id="37" name="TextBox 36">
            <a:extLst>
              <a:ext uri="{FF2B5EF4-FFF2-40B4-BE49-F238E27FC236}">
                <a16:creationId xmlns:a16="http://schemas.microsoft.com/office/drawing/2014/main" id="{11CBEC37-6A79-A585-8C8A-C2A93E9918CA}"/>
              </a:ext>
            </a:extLst>
          </p:cNvPr>
          <p:cNvSpPr txBox="1"/>
          <p:nvPr/>
        </p:nvSpPr>
        <p:spPr>
          <a:xfrm>
            <a:off x="8795972" y="3649145"/>
            <a:ext cx="2328028" cy="1799155"/>
          </a:xfrm>
          <a:prstGeom prst="rect">
            <a:avLst/>
          </a:prstGeom>
          <a:noFill/>
        </p:spPr>
        <p:txBody>
          <a:bodyPr wrap="square" lIns="72000" tIns="72000" rIns="72000" bIns="72000" rtlCol="0" anchor="t" anchorCtr="0">
            <a:noAutofit/>
          </a:bodyPr>
          <a:lstStyle/>
          <a:p>
            <a:pPr algn="l"/>
            <a:r>
              <a:rPr lang="en-AU" sz="1100" dirty="0">
                <a:latin typeface="Arial" panose="020B0604020202020204" pitchFamily="34" charset="0"/>
              </a:rPr>
              <a:t>Final checks:</a:t>
            </a:r>
          </a:p>
          <a:p>
            <a:pPr algn="l"/>
            <a:endParaRPr lang="en-AU" sz="1100" dirty="0">
              <a:latin typeface="Arial" panose="020B0604020202020204" pitchFamily="34" charset="0"/>
            </a:endParaRPr>
          </a:p>
          <a:p>
            <a:pPr marL="171450" indent="-171450" algn="l">
              <a:buFont typeface="Arial" panose="020B0604020202020204" pitchFamily="34" charset="0"/>
              <a:buChar char="•"/>
            </a:pPr>
            <a:r>
              <a:rPr lang="en-AU" sz="1100" dirty="0">
                <a:latin typeface="Arial" panose="020B0604020202020204" pitchFamily="34" charset="0"/>
              </a:rPr>
              <a:t>Reviewed by an Editorial team </a:t>
            </a:r>
          </a:p>
          <a:p>
            <a:pPr marL="171450" indent="-171450" algn="l">
              <a:buFont typeface="Arial" panose="020B0604020202020204" pitchFamily="34" charset="0"/>
              <a:buChar char="•"/>
            </a:pPr>
            <a:endParaRPr lang="en-AU" sz="1100" dirty="0">
              <a:latin typeface="Arial" panose="020B0604020202020204" pitchFamily="34" charset="0"/>
            </a:endParaRPr>
          </a:p>
          <a:p>
            <a:pPr marL="171450" indent="-171450" algn="l">
              <a:buFont typeface="Arial" panose="020B0604020202020204" pitchFamily="34" charset="0"/>
              <a:buChar char="•"/>
            </a:pPr>
            <a:r>
              <a:rPr lang="en-AU" sz="1100" dirty="0">
                <a:latin typeface="Arial" panose="020B0604020202020204" pitchFamily="34" charset="0"/>
              </a:rPr>
              <a:t>Checked by Website team.</a:t>
            </a:r>
          </a:p>
          <a:p>
            <a:pPr algn="l"/>
            <a:endParaRPr lang="en-AU" sz="1100" dirty="0">
              <a:latin typeface="Arial" panose="020B0604020202020204" pitchFamily="34" charset="0"/>
            </a:endParaRPr>
          </a:p>
          <a:p>
            <a:pPr marL="171450" indent="-171450" algn="l">
              <a:buFont typeface="Arial" panose="020B0604020202020204" pitchFamily="34" charset="0"/>
              <a:buChar char="•"/>
            </a:pPr>
            <a:r>
              <a:rPr lang="en-AU" sz="1100" dirty="0">
                <a:latin typeface="Arial" panose="020B0604020202020204" pitchFamily="34" charset="0"/>
              </a:rPr>
              <a:t>Communication plan to feature in the Staff Noticeboard. </a:t>
            </a:r>
          </a:p>
          <a:p>
            <a:pPr marL="171450" indent="-171450" algn="l">
              <a:buFont typeface="Arial" panose="020B0604020202020204" pitchFamily="34" charset="0"/>
              <a:buChar char="•"/>
            </a:pPr>
            <a:endParaRPr lang="en-AU" sz="1100" b="1" dirty="0">
              <a:solidFill>
                <a:schemeClr val="tx2"/>
              </a:solidFill>
              <a:latin typeface="Arial" panose="020B0604020202020204" pitchFamily="34" charset="0"/>
            </a:endParaRPr>
          </a:p>
          <a:p>
            <a:pPr algn="l"/>
            <a:r>
              <a:rPr lang="en-AU" sz="1100" b="1" dirty="0">
                <a:solidFill>
                  <a:schemeClr val="tx2"/>
                </a:solidFill>
                <a:latin typeface="Arial" panose="020B0604020202020204" pitchFamily="34" charset="0"/>
              </a:rPr>
              <a:t>Quality assurance </a:t>
            </a:r>
            <a:endParaRPr lang="en-AU" sz="1100" dirty="0">
              <a:latin typeface="Arial" panose="020B0604020202020204" pitchFamily="34" charset="0"/>
            </a:endParaRPr>
          </a:p>
        </p:txBody>
      </p:sp>
      <p:grpSp>
        <p:nvGrpSpPr>
          <p:cNvPr id="38" name="Group 37">
            <a:extLst>
              <a:ext uri="{FF2B5EF4-FFF2-40B4-BE49-F238E27FC236}">
                <a16:creationId xmlns:a16="http://schemas.microsoft.com/office/drawing/2014/main" id="{3D89663D-342C-43DA-8585-026D4935D110}"/>
              </a:ext>
              <a:ext uri="{C183D7F6-B498-43B3-948B-1728B52AA6E4}">
                <adec:decorative xmlns:adec="http://schemas.microsoft.com/office/drawing/2017/decorative" val="1"/>
              </a:ext>
            </a:extLst>
          </p:cNvPr>
          <p:cNvGrpSpPr/>
          <p:nvPr/>
        </p:nvGrpSpPr>
        <p:grpSpPr>
          <a:xfrm>
            <a:off x="1927223" y="2441605"/>
            <a:ext cx="8818752" cy="477139"/>
            <a:chOff x="1927223" y="2441605"/>
            <a:chExt cx="8818752" cy="477139"/>
          </a:xfrm>
        </p:grpSpPr>
        <p:sp>
          <p:nvSpPr>
            <p:cNvPr id="8" name="Freeform: Shape 7">
              <a:extLst>
                <a:ext uri="{FF2B5EF4-FFF2-40B4-BE49-F238E27FC236}">
                  <a16:creationId xmlns:a16="http://schemas.microsoft.com/office/drawing/2014/main" id="{07316BA8-66DF-9F6E-A103-BB7CB99F3A48}"/>
                </a:ext>
                <a:ext uri="{C183D7F6-B498-43B3-948B-1728B52AA6E4}">
                  <adec:decorative xmlns:adec="http://schemas.microsoft.com/office/drawing/2017/decorative" val="1"/>
                </a:ext>
              </a:extLst>
            </p:cNvPr>
            <p:cNvSpPr/>
            <p:nvPr/>
          </p:nvSpPr>
          <p:spPr>
            <a:xfrm>
              <a:off x="1927223" y="2441605"/>
              <a:ext cx="375428" cy="477139"/>
            </a:xfrm>
            <a:custGeom>
              <a:avLst/>
              <a:gdLst>
                <a:gd name="connsiteX0" fmla="*/ 0 w 375428"/>
                <a:gd name="connsiteY0" fmla="*/ 95428 h 477139"/>
                <a:gd name="connsiteX1" fmla="*/ 187714 w 375428"/>
                <a:gd name="connsiteY1" fmla="*/ 95428 h 477139"/>
                <a:gd name="connsiteX2" fmla="*/ 187714 w 375428"/>
                <a:gd name="connsiteY2" fmla="*/ 0 h 477139"/>
                <a:gd name="connsiteX3" fmla="*/ 375428 w 375428"/>
                <a:gd name="connsiteY3" fmla="*/ 238570 h 477139"/>
                <a:gd name="connsiteX4" fmla="*/ 187714 w 375428"/>
                <a:gd name="connsiteY4" fmla="*/ 477139 h 477139"/>
                <a:gd name="connsiteX5" fmla="*/ 187714 w 375428"/>
                <a:gd name="connsiteY5" fmla="*/ 381711 h 477139"/>
                <a:gd name="connsiteX6" fmla="*/ 0 w 375428"/>
                <a:gd name="connsiteY6" fmla="*/ 381711 h 477139"/>
                <a:gd name="connsiteX7" fmla="*/ 0 w 375428"/>
                <a:gd name="connsiteY7" fmla="*/ 95428 h 4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428" h="477139">
                  <a:moveTo>
                    <a:pt x="0" y="95428"/>
                  </a:moveTo>
                  <a:lnTo>
                    <a:pt x="187714" y="95428"/>
                  </a:lnTo>
                  <a:lnTo>
                    <a:pt x="187714" y="0"/>
                  </a:lnTo>
                  <a:lnTo>
                    <a:pt x="375428" y="238570"/>
                  </a:lnTo>
                  <a:lnTo>
                    <a:pt x="187714" y="477139"/>
                  </a:lnTo>
                  <a:lnTo>
                    <a:pt x="187714" y="381711"/>
                  </a:lnTo>
                  <a:lnTo>
                    <a:pt x="0" y="381711"/>
                  </a:lnTo>
                  <a:lnTo>
                    <a:pt x="0" y="95428"/>
                  </a:lnTo>
                  <a:close/>
                </a:path>
              </a:pathLst>
            </a:custGeom>
            <a:solidFill>
              <a:schemeClr val="bg1">
                <a:lumMod val="8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5427" rIns="112627" bIns="95428" numCol="1" spcCol="1270" anchor="ctr" anchorCtr="0">
              <a:noAutofit/>
            </a:bodyPr>
            <a:lstStyle/>
            <a:p>
              <a:pPr marL="0" lvl="0" indent="0" algn="ctr" defTabSz="755650">
                <a:lnSpc>
                  <a:spcPct val="90000"/>
                </a:lnSpc>
                <a:spcBef>
                  <a:spcPct val="0"/>
                </a:spcBef>
                <a:spcAft>
                  <a:spcPct val="35000"/>
                </a:spcAft>
                <a:buNone/>
              </a:pPr>
              <a:endParaRPr lang="en-AU" sz="1700" kern="1200" dirty="0">
                <a:latin typeface="Arial" panose="020B0604020202020204" pitchFamily="34" charset="0"/>
              </a:endParaRPr>
            </a:p>
          </p:txBody>
        </p:sp>
        <p:sp>
          <p:nvSpPr>
            <p:cNvPr id="26" name="Freeform: Shape 25">
              <a:extLst>
                <a:ext uri="{FF2B5EF4-FFF2-40B4-BE49-F238E27FC236}">
                  <a16:creationId xmlns:a16="http://schemas.microsoft.com/office/drawing/2014/main" id="{4F313E9F-C1D4-199C-5046-6B3059B63E7A}"/>
                </a:ext>
                <a:ext uri="{C183D7F6-B498-43B3-948B-1728B52AA6E4}">
                  <adec:decorative xmlns:adec="http://schemas.microsoft.com/office/drawing/2017/decorative" val="1"/>
                </a:ext>
              </a:extLst>
            </p:cNvPr>
            <p:cNvSpPr/>
            <p:nvPr/>
          </p:nvSpPr>
          <p:spPr>
            <a:xfrm>
              <a:off x="4038054" y="2441605"/>
              <a:ext cx="375428" cy="477139"/>
            </a:xfrm>
            <a:custGeom>
              <a:avLst/>
              <a:gdLst>
                <a:gd name="connsiteX0" fmla="*/ 0 w 375428"/>
                <a:gd name="connsiteY0" fmla="*/ 95428 h 477139"/>
                <a:gd name="connsiteX1" fmla="*/ 187714 w 375428"/>
                <a:gd name="connsiteY1" fmla="*/ 95428 h 477139"/>
                <a:gd name="connsiteX2" fmla="*/ 187714 w 375428"/>
                <a:gd name="connsiteY2" fmla="*/ 0 h 477139"/>
                <a:gd name="connsiteX3" fmla="*/ 375428 w 375428"/>
                <a:gd name="connsiteY3" fmla="*/ 238570 h 477139"/>
                <a:gd name="connsiteX4" fmla="*/ 187714 w 375428"/>
                <a:gd name="connsiteY4" fmla="*/ 477139 h 477139"/>
                <a:gd name="connsiteX5" fmla="*/ 187714 w 375428"/>
                <a:gd name="connsiteY5" fmla="*/ 381711 h 477139"/>
                <a:gd name="connsiteX6" fmla="*/ 0 w 375428"/>
                <a:gd name="connsiteY6" fmla="*/ 381711 h 477139"/>
                <a:gd name="connsiteX7" fmla="*/ 0 w 375428"/>
                <a:gd name="connsiteY7" fmla="*/ 95428 h 4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428" h="477139">
                  <a:moveTo>
                    <a:pt x="0" y="95428"/>
                  </a:moveTo>
                  <a:lnTo>
                    <a:pt x="187714" y="95428"/>
                  </a:lnTo>
                  <a:lnTo>
                    <a:pt x="187714" y="0"/>
                  </a:lnTo>
                  <a:lnTo>
                    <a:pt x="375428" y="238570"/>
                  </a:lnTo>
                  <a:lnTo>
                    <a:pt x="187714" y="477139"/>
                  </a:lnTo>
                  <a:lnTo>
                    <a:pt x="187714" y="381711"/>
                  </a:lnTo>
                  <a:lnTo>
                    <a:pt x="0" y="381711"/>
                  </a:lnTo>
                  <a:lnTo>
                    <a:pt x="0" y="95428"/>
                  </a:lnTo>
                  <a:close/>
                </a:path>
              </a:pathLst>
            </a:custGeom>
            <a:solidFill>
              <a:schemeClr val="bg1">
                <a:lumMod val="8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5427" rIns="112627" bIns="95428" numCol="1" spcCol="1270" anchor="ctr" anchorCtr="0">
              <a:noAutofit/>
            </a:bodyPr>
            <a:lstStyle/>
            <a:p>
              <a:pPr marL="0" lvl="0" indent="0" algn="ctr" defTabSz="755650">
                <a:lnSpc>
                  <a:spcPct val="90000"/>
                </a:lnSpc>
                <a:spcBef>
                  <a:spcPct val="0"/>
                </a:spcBef>
                <a:spcAft>
                  <a:spcPct val="35000"/>
                </a:spcAft>
                <a:buNone/>
              </a:pPr>
              <a:endParaRPr lang="en-AU" sz="1700" kern="1200" dirty="0">
                <a:latin typeface="Arial" panose="020B0604020202020204" pitchFamily="34" charset="0"/>
              </a:endParaRPr>
            </a:p>
          </p:txBody>
        </p:sp>
        <p:sp>
          <p:nvSpPr>
            <p:cNvPr id="27" name="Freeform: Shape 26">
              <a:extLst>
                <a:ext uri="{FF2B5EF4-FFF2-40B4-BE49-F238E27FC236}">
                  <a16:creationId xmlns:a16="http://schemas.microsoft.com/office/drawing/2014/main" id="{ECF054D5-AFCF-9301-C75B-DA2C0364E142}"/>
                </a:ext>
                <a:ext uri="{C183D7F6-B498-43B3-948B-1728B52AA6E4}">
                  <adec:decorative xmlns:adec="http://schemas.microsoft.com/office/drawing/2017/decorative" val="1"/>
                </a:ext>
              </a:extLst>
            </p:cNvPr>
            <p:cNvSpPr/>
            <p:nvPr/>
          </p:nvSpPr>
          <p:spPr>
            <a:xfrm>
              <a:off x="6148885" y="2441605"/>
              <a:ext cx="375428" cy="477139"/>
            </a:xfrm>
            <a:custGeom>
              <a:avLst/>
              <a:gdLst>
                <a:gd name="connsiteX0" fmla="*/ 0 w 375428"/>
                <a:gd name="connsiteY0" fmla="*/ 95428 h 477139"/>
                <a:gd name="connsiteX1" fmla="*/ 187714 w 375428"/>
                <a:gd name="connsiteY1" fmla="*/ 95428 h 477139"/>
                <a:gd name="connsiteX2" fmla="*/ 187714 w 375428"/>
                <a:gd name="connsiteY2" fmla="*/ 0 h 477139"/>
                <a:gd name="connsiteX3" fmla="*/ 375428 w 375428"/>
                <a:gd name="connsiteY3" fmla="*/ 238570 h 477139"/>
                <a:gd name="connsiteX4" fmla="*/ 187714 w 375428"/>
                <a:gd name="connsiteY4" fmla="*/ 477139 h 477139"/>
                <a:gd name="connsiteX5" fmla="*/ 187714 w 375428"/>
                <a:gd name="connsiteY5" fmla="*/ 381711 h 477139"/>
                <a:gd name="connsiteX6" fmla="*/ 0 w 375428"/>
                <a:gd name="connsiteY6" fmla="*/ 381711 h 477139"/>
                <a:gd name="connsiteX7" fmla="*/ 0 w 375428"/>
                <a:gd name="connsiteY7" fmla="*/ 95428 h 4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428" h="477139">
                  <a:moveTo>
                    <a:pt x="0" y="95428"/>
                  </a:moveTo>
                  <a:lnTo>
                    <a:pt x="187714" y="95428"/>
                  </a:lnTo>
                  <a:lnTo>
                    <a:pt x="187714" y="0"/>
                  </a:lnTo>
                  <a:lnTo>
                    <a:pt x="375428" y="238570"/>
                  </a:lnTo>
                  <a:lnTo>
                    <a:pt x="187714" y="477139"/>
                  </a:lnTo>
                  <a:lnTo>
                    <a:pt x="187714" y="381711"/>
                  </a:lnTo>
                  <a:lnTo>
                    <a:pt x="0" y="381711"/>
                  </a:lnTo>
                  <a:lnTo>
                    <a:pt x="0" y="95428"/>
                  </a:lnTo>
                  <a:close/>
                </a:path>
              </a:pathLst>
            </a:custGeom>
            <a:solidFill>
              <a:schemeClr val="bg1">
                <a:lumMod val="8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5427" rIns="112627" bIns="95428" numCol="1" spcCol="1270" anchor="ctr" anchorCtr="0">
              <a:noAutofit/>
            </a:bodyPr>
            <a:lstStyle/>
            <a:p>
              <a:pPr marL="0" lvl="0" indent="0" algn="ctr" defTabSz="755650">
                <a:lnSpc>
                  <a:spcPct val="90000"/>
                </a:lnSpc>
                <a:spcBef>
                  <a:spcPct val="0"/>
                </a:spcBef>
                <a:spcAft>
                  <a:spcPct val="35000"/>
                </a:spcAft>
                <a:buNone/>
              </a:pPr>
              <a:endParaRPr lang="en-AU" sz="1700" kern="1200" dirty="0">
                <a:latin typeface="Arial" panose="020B0604020202020204" pitchFamily="34" charset="0"/>
              </a:endParaRPr>
            </a:p>
          </p:txBody>
        </p:sp>
        <p:sp>
          <p:nvSpPr>
            <p:cNvPr id="28" name="Freeform: Shape 27">
              <a:extLst>
                <a:ext uri="{FF2B5EF4-FFF2-40B4-BE49-F238E27FC236}">
                  <a16:creationId xmlns:a16="http://schemas.microsoft.com/office/drawing/2014/main" id="{9592E826-3331-4813-F9E8-22523AE54BDE}"/>
                </a:ext>
                <a:ext uri="{C183D7F6-B498-43B3-948B-1728B52AA6E4}">
                  <adec:decorative xmlns:adec="http://schemas.microsoft.com/office/drawing/2017/decorative" val="1"/>
                </a:ext>
              </a:extLst>
            </p:cNvPr>
            <p:cNvSpPr/>
            <p:nvPr/>
          </p:nvSpPr>
          <p:spPr>
            <a:xfrm>
              <a:off x="8259716" y="2441605"/>
              <a:ext cx="375428" cy="477139"/>
            </a:xfrm>
            <a:custGeom>
              <a:avLst/>
              <a:gdLst>
                <a:gd name="connsiteX0" fmla="*/ 0 w 375428"/>
                <a:gd name="connsiteY0" fmla="*/ 95428 h 477139"/>
                <a:gd name="connsiteX1" fmla="*/ 187714 w 375428"/>
                <a:gd name="connsiteY1" fmla="*/ 95428 h 477139"/>
                <a:gd name="connsiteX2" fmla="*/ 187714 w 375428"/>
                <a:gd name="connsiteY2" fmla="*/ 0 h 477139"/>
                <a:gd name="connsiteX3" fmla="*/ 375428 w 375428"/>
                <a:gd name="connsiteY3" fmla="*/ 238570 h 477139"/>
                <a:gd name="connsiteX4" fmla="*/ 187714 w 375428"/>
                <a:gd name="connsiteY4" fmla="*/ 477139 h 477139"/>
                <a:gd name="connsiteX5" fmla="*/ 187714 w 375428"/>
                <a:gd name="connsiteY5" fmla="*/ 381711 h 477139"/>
                <a:gd name="connsiteX6" fmla="*/ 0 w 375428"/>
                <a:gd name="connsiteY6" fmla="*/ 381711 h 477139"/>
                <a:gd name="connsiteX7" fmla="*/ 0 w 375428"/>
                <a:gd name="connsiteY7" fmla="*/ 95428 h 4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428" h="477139">
                  <a:moveTo>
                    <a:pt x="0" y="95428"/>
                  </a:moveTo>
                  <a:lnTo>
                    <a:pt x="187714" y="95428"/>
                  </a:lnTo>
                  <a:lnTo>
                    <a:pt x="187714" y="0"/>
                  </a:lnTo>
                  <a:lnTo>
                    <a:pt x="375428" y="238570"/>
                  </a:lnTo>
                  <a:lnTo>
                    <a:pt x="187714" y="477139"/>
                  </a:lnTo>
                  <a:lnTo>
                    <a:pt x="187714" y="381711"/>
                  </a:lnTo>
                  <a:lnTo>
                    <a:pt x="0" y="381711"/>
                  </a:lnTo>
                  <a:lnTo>
                    <a:pt x="0" y="95428"/>
                  </a:lnTo>
                  <a:close/>
                </a:path>
              </a:pathLst>
            </a:custGeom>
            <a:solidFill>
              <a:schemeClr val="bg1">
                <a:lumMod val="8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5427" rIns="112627" bIns="95428" numCol="1" spcCol="1270" anchor="ctr" anchorCtr="0">
              <a:noAutofit/>
            </a:bodyPr>
            <a:lstStyle/>
            <a:p>
              <a:pPr marL="0" lvl="0" indent="0" algn="ctr" defTabSz="755650">
                <a:lnSpc>
                  <a:spcPct val="90000"/>
                </a:lnSpc>
                <a:spcBef>
                  <a:spcPct val="0"/>
                </a:spcBef>
                <a:spcAft>
                  <a:spcPct val="35000"/>
                </a:spcAft>
                <a:buNone/>
              </a:pPr>
              <a:endParaRPr lang="en-AU" sz="1700" kern="1200" dirty="0">
                <a:latin typeface="Arial" panose="020B0604020202020204" pitchFamily="34" charset="0"/>
              </a:endParaRPr>
            </a:p>
          </p:txBody>
        </p:sp>
        <p:sp>
          <p:nvSpPr>
            <p:cNvPr id="30" name="Freeform: Shape 29">
              <a:extLst>
                <a:ext uri="{FF2B5EF4-FFF2-40B4-BE49-F238E27FC236}">
                  <a16:creationId xmlns:a16="http://schemas.microsoft.com/office/drawing/2014/main" id="{06D3C6D5-2BC0-A543-20D1-89534D9DC229}"/>
                </a:ext>
                <a:ext uri="{C183D7F6-B498-43B3-948B-1728B52AA6E4}">
                  <adec:decorative xmlns:adec="http://schemas.microsoft.com/office/drawing/2017/decorative" val="1"/>
                </a:ext>
              </a:extLst>
            </p:cNvPr>
            <p:cNvSpPr/>
            <p:nvPr/>
          </p:nvSpPr>
          <p:spPr>
            <a:xfrm>
              <a:off x="10370547" y="2441605"/>
              <a:ext cx="375428" cy="477139"/>
            </a:xfrm>
            <a:custGeom>
              <a:avLst/>
              <a:gdLst>
                <a:gd name="connsiteX0" fmla="*/ 0 w 375428"/>
                <a:gd name="connsiteY0" fmla="*/ 95428 h 477139"/>
                <a:gd name="connsiteX1" fmla="*/ 187714 w 375428"/>
                <a:gd name="connsiteY1" fmla="*/ 95428 h 477139"/>
                <a:gd name="connsiteX2" fmla="*/ 187714 w 375428"/>
                <a:gd name="connsiteY2" fmla="*/ 0 h 477139"/>
                <a:gd name="connsiteX3" fmla="*/ 375428 w 375428"/>
                <a:gd name="connsiteY3" fmla="*/ 238570 h 477139"/>
                <a:gd name="connsiteX4" fmla="*/ 187714 w 375428"/>
                <a:gd name="connsiteY4" fmla="*/ 477139 h 477139"/>
                <a:gd name="connsiteX5" fmla="*/ 187714 w 375428"/>
                <a:gd name="connsiteY5" fmla="*/ 381711 h 477139"/>
                <a:gd name="connsiteX6" fmla="*/ 0 w 375428"/>
                <a:gd name="connsiteY6" fmla="*/ 381711 h 477139"/>
                <a:gd name="connsiteX7" fmla="*/ 0 w 375428"/>
                <a:gd name="connsiteY7" fmla="*/ 95428 h 4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428" h="477139">
                  <a:moveTo>
                    <a:pt x="0" y="95428"/>
                  </a:moveTo>
                  <a:lnTo>
                    <a:pt x="187714" y="95428"/>
                  </a:lnTo>
                  <a:lnTo>
                    <a:pt x="187714" y="0"/>
                  </a:lnTo>
                  <a:lnTo>
                    <a:pt x="375428" y="238570"/>
                  </a:lnTo>
                  <a:lnTo>
                    <a:pt x="187714" y="477139"/>
                  </a:lnTo>
                  <a:lnTo>
                    <a:pt x="187714" y="381711"/>
                  </a:lnTo>
                  <a:lnTo>
                    <a:pt x="0" y="381711"/>
                  </a:lnTo>
                  <a:lnTo>
                    <a:pt x="0" y="95428"/>
                  </a:lnTo>
                  <a:close/>
                </a:path>
              </a:pathLst>
            </a:custGeom>
            <a:solidFill>
              <a:schemeClr val="bg1">
                <a:lumMod val="8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5427" rIns="112627" bIns="95428" numCol="1" spcCol="1270" anchor="ctr" anchorCtr="0">
              <a:noAutofit/>
            </a:bodyPr>
            <a:lstStyle/>
            <a:p>
              <a:pPr marL="0" lvl="0" indent="0" algn="ctr" defTabSz="755650">
                <a:lnSpc>
                  <a:spcPct val="90000"/>
                </a:lnSpc>
                <a:spcBef>
                  <a:spcPct val="0"/>
                </a:spcBef>
                <a:spcAft>
                  <a:spcPct val="35000"/>
                </a:spcAft>
                <a:buNone/>
              </a:pPr>
              <a:endParaRPr lang="en-AU" sz="1700" kern="1200" dirty="0">
                <a:latin typeface="Arial" panose="020B0604020202020204" pitchFamily="34" charset="0"/>
              </a:endParaRPr>
            </a:p>
          </p:txBody>
        </p:sp>
      </p:grpSp>
      <p:pic>
        <p:nvPicPr>
          <p:cNvPr id="32" name="Picture 3">
            <a:extLst>
              <a:ext uri="{FF2B5EF4-FFF2-40B4-BE49-F238E27FC236}">
                <a16:creationId xmlns:a16="http://schemas.microsoft.com/office/drawing/2014/main" id="{95497CA2-13E6-A8AB-ED2D-FE0CFF272386}"/>
              </a:ext>
              <a:ext uri="{C183D7F6-B498-43B3-948B-1728B52AA6E4}">
                <adec:decorative xmlns:adec="http://schemas.microsoft.com/office/drawing/2017/decorative" val="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906799" y="2102973"/>
            <a:ext cx="1154401" cy="11544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72B3BC9-AED4-A793-6266-C8212B0A748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20</a:t>
            </a:fld>
            <a:endParaRPr lang="en-AU"/>
          </a:p>
        </p:txBody>
      </p:sp>
    </p:spTree>
    <p:extLst>
      <p:ext uri="{BB962C8B-B14F-4D97-AF65-F5344CB8AC3E}">
        <p14:creationId xmlns:p14="http://schemas.microsoft.com/office/powerpoint/2010/main" val="2008844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DE075-8A48-8197-C620-6B4A2A6C3AE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325C51B-F79C-7372-FADA-66377ADB13A1}"/>
              </a:ext>
            </a:extLst>
          </p:cNvPr>
          <p:cNvSpPr>
            <a:spLocks noGrp="1"/>
          </p:cNvSpPr>
          <p:nvPr>
            <p:ph type="title"/>
          </p:nvPr>
        </p:nvSpPr>
        <p:spPr>
          <a:xfrm>
            <a:off x="360000" y="360000"/>
            <a:ext cx="6444001" cy="545601"/>
          </a:xfrm>
        </p:spPr>
        <p:txBody>
          <a:bodyPr anchor="t">
            <a:normAutofit/>
          </a:bodyPr>
          <a:lstStyle/>
          <a:p>
            <a:r>
              <a:rPr lang="en-AU"/>
              <a:t>Activity</a:t>
            </a:r>
          </a:p>
        </p:txBody>
      </p:sp>
      <p:sp>
        <p:nvSpPr>
          <p:cNvPr id="37" name="Text Placeholder 4">
            <a:extLst>
              <a:ext uri="{FF2B5EF4-FFF2-40B4-BE49-F238E27FC236}">
                <a16:creationId xmlns:a16="http://schemas.microsoft.com/office/drawing/2014/main" id="{3CAA12C9-3EE7-2023-4CFD-F2FAF52990A8}"/>
              </a:ext>
            </a:extLst>
          </p:cNvPr>
          <p:cNvSpPr>
            <a:spLocks noGrp="1"/>
          </p:cNvSpPr>
          <p:nvPr>
            <p:ph type="body" sz="quarter" idx="18"/>
          </p:nvPr>
        </p:nvSpPr>
        <p:spPr>
          <a:xfrm>
            <a:off x="360000" y="980969"/>
            <a:ext cx="6444001" cy="310015"/>
          </a:xfrm>
        </p:spPr>
        <p:txBody>
          <a:bodyPr/>
          <a:lstStyle/>
          <a:p>
            <a:r>
              <a:rPr lang="en-US"/>
              <a:t>Key similarities and differences </a:t>
            </a:r>
          </a:p>
        </p:txBody>
      </p:sp>
      <p:sp>
        <p:nvSpPr>
          <p:cNvPr id="4" name="Text Placeholder 3">
            <a:extLst>
              <a:ext uri="{FF2B5EF4-FFF2-40B4-BE49-F238E27FC236}">
                <a16:creationId xmlns:a16="http://schemas.microsoft.com/office/drawing/2014/main" id="{E6929512-B786-FC48-C4CF-1BE86BE4050B}"/>
              </a:ext>
              <a:ext uri="{C183D7F6-B498-43B3-948B-1728B52AA6E4}">
                <adec:decorative xmlns:adec="http://schemas.microsoft.com/office/drawing/2017/decorative" val="0"/>
              </a:ext>
            </a:extLst>
          </p:cNvPr>
          <p:cNvSpPr>
            <a:spLocks noGrp="1"/>
          </p:cNvSpPr>
          <p:nvPr>
            <p:ph type="body" sz="quarter" idx="17"/>
          </p:nvPr>
        </p:nvSpPr>
        <p:spPr>
          <a:xfrm>
            <a:off x="360000" y="2090782"/>
            <a:ext cx="6443637" cy="4407218"/>
          </a:xfrm>
        </p:spPr>
        <p:txBody>
          <a:bodyPr/>
          <a:lstStyle/>
          <a:p>
            <a:pPr marL="342900" indent="-342900">
              <a:buAutoNum type="arabicPeriod"/>
            </a:pPr>
            <a:r>
              <a:rPr lang="en-AU" dirty="0"/>
              <a:t>What </a:t>
            </a:r>
            <a:r>
              <a:rPr lang="en-AU" b="1" dirty="0"/>
              <a:t>similarities</a:t>
            </a:r>
            <a:r>
              <a:rPr lang="en-AU" dirty="0"/>
              <a:t> to the way you plan now can you see in the sample units?</a:t>
            </a:r>
          </a:p>
          <a:p>
            <a:pPr marL="342900" indent="-342900">
              <a:buAutoNum type="arabicPeriod"/>
            </a:pPr>
            <a:r>
              <a:rPr lang="en-AU" dirty="0"/>
              <a:t>What </a:t>
            </a:r>
            <a:r>
              <a:rPr lang="en-AU" b="1" dirty="0"/>
              <a:t>differences</a:t>
            </a:r>
            <a:r>
              <a:rPr lang="en-AU" dirty="0"/>
              <a:t> to the way you plan now can you see in the sample units?</a:t>
            </a:r>
          </a:p>
          <a:p>
            <a:endParaRPr lang="en-AU" dirty="0"/>
          </a:p>
        </p:txBody>
      </p:sp>
      <p:pic>
        <p:nvPicPr>
          <p:cNvPr id="7" name="Content Placeholder 6">
            <a:extLst>
              <a:ext uri="{FF2B5EF4-FFF2-40B4-BE49-F238E27FC236}">
                <a16:creationId xmlns:a16="http://schemas.microsoft.com/office/drawing/2014/main" id="{BF746B30-B828-AE9C-4DF7-65F5AC082490}"/>
              </a:ext>
              <a:ext uri="{C183D7F6-B498-43B3-948B-1728B52AA6E4}">
                <adec:decorative xmlns:adec="http://schemas.microsoft.com/office/drawing/2017/decorative" val="1"/>
              </a:ext>
            </a:extLst>
          </p:cNvPr>
          <p:cNvPicPr>
            <a:picLocks noGrp="1" noChangeAspect="1"/>
          </p:cNvPicPr>
          <p:nvPr>
            <p:ph sz="half" idx="2"/>
          </p:nvPr>
        </p:nvPicPr>
        <p:blipFill>
          <a:blip r:embed="rId3" cstate="screen">
            <a:extLst>
              <a:ext uri="{28A0092B-C50C-407E-A947-70E740481C1C}">
                <a14:useLocalDpi xmlns:a14="http://schemas.microsoft.com/office/drawing/2010/main"/>
              </a:ext>
            </a:extLst>
          </a:blip>
          <a:stretch>
            <a:fillRect/>
          </a:stretch>
        </p:blipFill>
        <p:spPr>
          <a:xfrm>
            <a:off x="7406050" y="1953683"/>
            <a:ext cx="4425950" cy="2950633"/>
          </a:xfrm>
          <a:prstGeom prst="rect">
            <a:avLst/>
          </a:prstGeom>
        </p:spPr>
      </p:pic>
      <p:sp>
        <p:nvSpPr>
          <p:cNvPr id="2" name="Slide Number Placeholder 1">
            <a:extLst>
              <a:ext uri="{FF2B5EF4-FFF2-40B4-BE49-F238E27FC236}">
                <a16:creationId xmlns:a16="http://schemas.microsoft.com/office/drawing/2014/main" id="{3404ADF8-B317-2B45-189B-94FA28269B96}"/>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21</a:t>
            </a:fld>
            <a:endParaRPr lang="en-AU"/>
          </a:p>
        </p:txBody>
      </p:sp>
    </p:spTree>
    <p:extLst>
      <p:ext uri="{BB962C8B-B14F-4D97-AF65-F5344CB8AC3E}">
        <p14:creationId xmlns:p14="http://schemas.microsoft.com/office/powerpoint/2010/main" val="3562730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415B38-74DF-5BB0-8BF0-F8940C18B73F}"/>
              </a:ext>
              <a:ext uri="{C183D7F6-B498-43B3-948B-1728B52AA6E4}">
                <adec:decorative xmlns:adec="http://schemas.microsoft.com/office/drawing/2017/decorative" val="1"/>
              </a:ext>
            </a:extLst>
          </p:cNvPr>
          <p:cNvSpPr>
            <a:spLocks noGrp="1"/>
          </p:cNvSpPr>
          <p:nvPr>
            <p:ph type="ftr" sz="quarter" idx="3"/>
          </p:nvPr>
        </p:nvSpPr>
        <p:spPr>
          <a:xfrm>
            <a:off x="539999" y="359998"/>
            <a:ext cx="2576581" cy="252004"/>
          </a:xfrm>
        </p:spPr>
        <p:txBody>
          <a:bodyPr anchor="t">
            <a:normAutofit/>
          </a:bodyPr>
          <a:lstStyle/>
          <a:p>
            <a:pPr>
              <a:lnSpc>
                <a:spcPct val="90000"/>
              </a:lnSpc>
              <a:spcAft>
                <a:spcPts val="600"/>
              </a:spcAft>
            </a:pPr>
            <a:r>
              <a:rPr lang="en-AU" sz="1200"/>
              <a:t>NSW Department of Education</a:t>
            </a:r>
          </a:p>
          <a:p>
            <a:pPr>
              <a:lnSpc>
                <a:spcPct val="90000"/>
              </a:lnSpc>
              <a:spcAft>
                <a:spcPts val="600"/>
              </a:spcAft>
            </a:pPr>
            <a:endParaRPr lang="en-AU" sz="1200"/>
          </a:p>
        </p:txBody>
      </p:sp>
      <p:sp>
        <p:nvSpPr>
          <p:cNvPr id="3" name="Title 2">
            <a:extLst>
              <a:ext uri="{FF2B5EF4-FFF2-40B4-BE49-F238E27FC236}">
                <a16:creationId xmlns:a16="http://schemas.microsoft.com/office/drawing/2014/main" id="{65872822-2956-5B14-4F8D-DA4EB242A5EF}"/>
              </a:ext>
            </a:extLst>
          </p:cNvPr>
          <p:cNvSpPr>
            <a:spLocks noGrp="1"/>
          </p:cNvSpPr>
          <p:nvPr>
            <p:ph type="ctrTitle"/>
          </p:nvPr>
        </p:nvSpPr>
        <p:spPr>
          <a:xfrm>
            <a:off x="539999" y="3744686"/>
            <a:ext cx="6255979" cy="1114713"/>
          </a:xfrm>
        </p:spPr>
        <p:txBody>
          <a:bodyPr anchor="b">
            <a:normAutofit/>
          </a:bodyPr>
          <a:lstStyle/>
          <a:p>
            <a:r>
              <a:rPr lang="en-AU"/>
              <a:t>Unit Preview</a:t>
            </a:r>
          </a:p>
        </p:txBody>
      </p:sp>
      <p:pic>
        <p:nvPicPr>
          <p:cNvPr id="9" name="Picture Placeholder 8">
            <a:extLst>
              <a:ext uri="{FF2B5EF4-FFF2-40B4-BE49-F238E27FC236}">
                <a16:creationId xmlns:a16="http://schemas.microsoft.com/office/drawing/2014/main" id="{5383BF87-302E-7FE6-26AA-9078E6837E6A}"/>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b="-1"/>
          <a:stretch>
            <a:fillRect/>
          </a:stretch>
        </p:blipFill>
        <p:spPr>
          <a:xfrm>
            <a:off x="7128000" y="10"/>
            <a:ext cx="5064000" cy="6857990"/>
          </a:xfrm>
          <a:prstGeom prst="rect">
            <a:avLst/>
          </a:prstGeom>
          <a:noFill/>
        </p:spPr>
      </p:pic>
    </p:spTree>
    <p:extLst>
      <p:ext uri="{BB962C8B-B14F-4D97-AF65-F5344CB8AC3E}">
        <p14:creationId xmlns:p14="http://schemas.microsoft.com/office/powerpoint/2010/main" val="2729289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754BC15-7AE6-74B0-0F66-31014D5A63A8}"/>
              </a:ext>
            </a:extLst>
          </p:cNvPr>
          <p:cNvSpPr>
            <a:spLocks noGrp="1"/>
          </p:cNvSpPr>
          <p:nvPr>
            <p:ph type="ctrTitle"/>
          </p:nvPr>
        </p:nvSpPr>
        <p:spPr/>
        <p:txBody>
          <a:bodyPr/>
          <a:lstStyle/>
          <a:p>
            <a:r>
              <a:rPr lang="en-AU" dirty="0"/>
              <a:t>Human Society and its Environment (HSIE) – unit 1</a:t>
            </a:r>
          </a:p>
        </p:txBody>
      </p:sp>
      <p:sp>
        <p:nvSpPr>
          <p:cNvPr id="3" name="Text Placeholder 9">
            <a:extLst>
              <a:ext uri="{FF2B5EF4-FFF2-40B4-BE49-F238E27FC236}">
                <a16:creationId xmlns:a16="http://schemas.microsoft.com/office/drawing/2014/main" id="{B52BCF5D-4CB3-0E10-BF50-A18CBEC7B074}"/>
              </a:ext>
            </a:extLst>
          </p:cNvPr>
          <p:cNvSpPr>
            <a:spLocks noGrp="1"/>
          </p:cNvSpPr>
          <p:nvPr>
            <p:ph type="body" sz="quarter" idx="14"/>
          </p:nvPr>
        </p:nvSpPr>
        <p:spPr>
          <a:xfrm>
            <a:off x="359998" y="4552267"/>
            <a:ext cx="8532000" cy="424497"/>
          </a:xfrm>
        </p:spPr>
        <p:txBody>
          <a:bodyPr vert="horz" lIns="0" tIns="0" rIns="0" bIns="0" rtlCol="0" anchor="t">
            <a:noAutofit/>
          </a:bodyPr>
          <a:lstStyle/>
          <a:p>
            <a:r>
              <a:rPr lang="en-AU" dirty="0"/>
              <a:t>Unit 1</a:t>
            </a:r>
          </a:p>
        </p:txBody>
      </p:sp>
      <p:sp>
        <p:nvSpPr>
          <p:cNvPr id="2" name="Footer Placeholder 1">
            <a:extLst>
              <a:ext uri="{FF2B5EF4-FFF2-40B4-BE49-F238E27FC236}">
                <a16:creationId xmlns:a16="http://schemas.microsoft.com/office/drawing/2014/main" id="{D3C2C506-0DA0-E0FD-9C06-7BCB4A08EA51}"/>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2420321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0C0F84-C528-A726-6D08-0AF549433E03}"/>
              </a:ext>
            </a:extLst>
          </p:cNvPr>
          <p:cNvSpPr>
            <a:spLocks noGrp="1"/>
          </p:cNvSpPr>
          <p:nvPr>
            <p:ph type="title"/>
          </p:nvPr>
        </p:nvSpPr>
        <p:spPr/>
        <p:txBody>
          <a:bodyPr/>
          <a:lstStyle/>
          <a:p>
            <a:r>
              <a:rPr lang="en-AU" dirty="0"/>
              <a:t>HSIE – unit 1 overview</a:t>
            </a:r>
          </a:p>
        </p:txBody>
      </p:sp>
      <p:sp>
        <p:nvSpPr>
          <p:cNvPr id="5" name="Content Placeholder 4">
            <a:extLst>
              <a:ext uri="{FF2B5EF4-FFF2-40B4-BE49-F238E27FC236}">
                <a16:creationId xmlns:a16="http://schemas.microsoft.com/office/drawing/2014/main" id="{A94E55D6-2F4E-BB7B-7428-674C32E4640D}"/>
              </a:ext>
            </a:extLst>
          </p:cNvPr>
          <p:cNvSpPr>
            <a:spLocks noGrp="1"/>
          </p:cNvSpPr>
          <p:nvPr>
            <p:ph idx="1"/>
          </p:nvPr>
        </p:nvSpPr>
        <p:spPr>
          <a:xfrm>
            <a:off x="360000" y="1764879"/>
            <a:ext cx="6104300" cy="4449736"/>
          </a:xfrm>
        </p:spPr>
        <p:txBody>
          <a:bodyPr vert="horz" lIns="0" tIns="0" rIns="0" bIns="0" rtlCol="0" anchor="t">
            <a:noAutofit/>
          </a:bodyPr>
          <a:lstStyle/>
          <a:p>
            <a:r>
              <a:rPr lang="en-AU" sz="2000" dirty="0">
                <a:solidFill>
                  <a:srgbClr val="242424"/>
                </a:solidFill>
              </a:rPr>
              <a:t>In Unit 1, students: </a:t>
            </a:r>
            <a:endParaRPr lang="en-US" sz="2000" dirty="0">
              <a:solidFill>
                <a:srgbClr val="242424"/>
              </a:solidFill>
            </a:endParaRPr>
          </a:p>
          <a:p>
            <a:pPr marL="342900" indent="-342900">
              <a:buChar char="•"/>
            </a:pPr>
            <a:r>
              <a:rPr lang="en-AU" sz="2000" dirty="0">
                <a:solidFill>
                  <a:srgbClr val="242424"/>
                </a:solidFill>
              </a:rPr>
              <a:t>explore Aboriginal cultural obligations to Country</a:t>
            </a:r>
            <a:endParaRPr lang="en-US" sz="2000" dirty="0">
              <a:solidFill>
                <a:srgbClr val="242424"/>
              </a:solidFill>
            </a:endParaRPr>
          </a:p>
          <a:p>
            <a:pPr marL="342900" indent="-342900">
              <a:buChar char="•"/>
            </a:pPr>
            <a:r>
              <a:rPr lang="en-AU" sz="2000" dirty="0">
                <a:solidFill>
                  <a:srgbClr val="242424"/>
                </a:solidFill>
              </a:rPr>
              <a:t>examine how Aboriginal cultural works reflect oral traditions and landscape mapping. </a:t>
            </a:r>
            <a:endParaRPr lang="en-US" sz="2000" dirty="0">
              <a:solidFill>
                <a:srgbClr val="242424"/>
              </a:solidFill>
            </a:endParaRPr>
          </a:p>
          <a:p>
            <a:pPr marL="342900" indent="-342900">
              <a:buChar char="•"/>
            </a:pPr>
            <a:r>
              <a:rPr lang="en-AU" sz="2000" dirty="0">
                <a:solidFill>
                  <a:srgbClr val="242424"/>
                </a:solidFill>
              </a:rPr>
              <a:t>observe and record geographical information</a:t>
            </a:r>
            <a:endParaRPr lang="en-US" sz="2000" dirty="0">
              <a:solidFill>
                <a:srgbClr val="242424"/>
              </a:solidFill>
            </a:endParaRPr>
          </a:p>
          <a:p>
            <a:pPr marL="342900" indent="-342900">
              <a:buChar char="•"/>
            </a:pPr>
            <a:r>
              <a:rPr lang="en-AU" sz="2000" dirty="0">
                <a:solidFill>
                  <a:srgbClr val="242424"/>
                </a:solidFill>
              </a:rPr>
              <a:t>propose strategies for managing local environmental events.</a:t>
            </a:r>
          </a:p>
        </p:txBody>
      </p:sp>
      <p:pic>
        <p:nvPicPr>
          <p:cNvPr id="3" name="Picture 2" descr="A black and orange circular design&#10;">
            <a:extLst>
              <a:ext uri="{FF2B5EF4-FFF2-40B4-BE49-F238E27FC236}">
                <a16:creationId xmlns:a16="http://schemas.microsoft.com/office/drawing/2014/main" id="{E0F499E0-BC2F-BB78-2894-F2D498975CF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805256" y="1495661"/>
            <a:ext cx="3486150" cy="3524250"/>
          </a:xfrm>
          <a:prstGeom prst="rect">
            <a:avLst/>
          </a:prstGeom>
        </p:spPr>
      </p:pic>
      <p:sp>
        <p:nvSpPr>
          <p:cNvPr id="8" name="Content Placeholder 4">
            <a:extLst>
              <a:ext uri="{FF2B5EF4-FFF2-40B4-BE49-F238E27FC236}">
                <a16:creationId xmlns:a16="http://schemas.microsoft.com/office/drawing/2014/main" id="{DC2ED153-C7F8-8CEC-C49C-6895F5FEDBAB}"/>
              </a:ext>
            </a:extLst>
          </p:cNvPr>
          <p:cNvSpPr txBox="1">
            <a:spLocks/>
          </p:cNvSpPr>
          <p:nvPr/>
        </p:nvSpPr>
        <p:spPr>
          <a:xfrm>
            <a:off x="7616930" y="5029929"/>
            <a:ext cx="3868864" cy="303560"/>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8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100" b="0" i="0" u="none" strike="noStrike" kern="1200" cap="none" spc="0" normalizeH="0" baseline="0" noProof="0" dirty="0">
                <a:ln>
                  <a:noFill/>
                </a:ln>
                <a:solidFill>
                  <a:srgbClr val="242424"/>
                </a:solidFill>
                <a:effectLst/>
                <a:uLnTx/>
                <a:uFillTx/>
                <a:latin typeface="Aptos Narrow"/>
                <a:ea typeface="+mn-ea"/>
                <a:cs typeface="+mn-cs"/>
              </a:rPr>
              <a:t>Artwork © Kayleb Waters, </a:t>
            </a:r>
            <a:r>
              <a:rPr kumimoji="0" lang="en-AU" sz="1100" b="0" i="0" u="none" strike="noStrike" kern="1200" cap="none" spc="0" normalizeH="0" baseline="0" noProof="0" dirty="0" err="1">
                <a:ln>
                  <a:noFill/>
                </a:ln>
                <a:solidFill>
                  <a:srgbClr val="242424"/>
                </a:solidFill>
                <a:effectLst/>
                <a:uLnTx/>
                <a:uFillTx/>
                <a:latin typeface="Aptos Narrow"/>
                <a:ea typeface="+mn-ea"/>
                <a:cs typeface="+mn-cs"/>
              </a:rPr>
              <a:t>Gomeroi</a:t>
            </a:r>
            <a:r>
              <a:rPr kumimoji="0" lang="en-AU" sz="1100" b="0" i="0" u="none" strike="noStrike" kern="1200" cap="none" spc="0" normalizeH="0" baseline="0" noProof="0" dirty="0">
                <a:ln>
                  <a:noFill/>
                </a:ln>
                <a:solidFill>
                  <a:srgbClr val="242424"/>
                </a:solidFill>
                <a:effectLst/>
                <a:uLnTx/>
                <a:uFillTx/>
                <a:latin typeface="Aptos Narrow"/>
                <a:ea typeface="+mn-ea"/>
                <a:cs typeface="+mn-cs"/>
              </a:rPr>
              <a:t> artist and Cultural mentor 2025.</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100" b="0" i="1" u="none" strike="noStrike" kern="1200" cap="none" spc="0" normalizeH="0" baseline="0" noProof="0" dirty="0">
                <a:ln>
                  <a:noFill/>
                </a:ln>
                <a:solidFill>
                  <a:srgbClr val="000000"/>
                </a:solidFill>
                <a:effectLst/>
                <a:uLnTx/>
                <a:uFillTx/>
                <a:latin typeface="Public Sans Light"/>
                <a:ea typeface="+mn-ea"/>
                <a:cs typeface="+mn-cs"/>
              </a:rPr>
              <a:t>“This symbol of continuous circles represents our stories, as well as our deeper connection to understanding, Country, and the values that guide how we live our lives.</a:t>
            </a:r>
            <a:r>
              <a:rPr kumimoji="0" lang="en-AU" sz="1100" b="0" i="0" u="none" strike="noStrike" kern="1200" cap="none" spc="0" normalizeH="0" baseline="0" noProof="0" dirty="0">
                <a:ln>
                  <a:noFill/>
                </a:ln>
                <a:solidFill>
                  <a:srgbClr val="000000"/>
                </a:solidFill>
                <a:effectLst/>
                <a:uLnTx/>
                <a:uFillTx/>
                <a:latin typeface="Public Sans Light"/>
                <a:ea typeface="+mn-ea"/>
                <a:cs typeface="+mn-cs"/>
              </a:rPr>
              <a:t>”</a:t>
            </a:r>
            <a:endParaRPr kumimoji="0" lang="en-AU" sz="1100" b="0" i="0" u="none" strike="noStrike" kern="1200" cap="none" spc="0" normalizeH="0" baseline="0" noProof="0" dirty="0">
              <a:ln>
                <a:noFill/>
              </a:ln>
              <a:solidFill>
                <a:srgbClr val="22272B"/>
              </a:solidFill>
              <a:effectLst/>
              <a:uLnTx/>
              <a:uFillTx/>
              <a:latin typeface="Public Sans Light"/>
              <a:ea typeface="+mn-ea"/>
              <a:cs typeface="+mn-cs"/>
            </a:endParaRPr>
          </a:p>
        </p:txBody>
      </p:sp>
      <p:sp>
        <p:nvSpPr>
          <p:cNvPr id="2" name="Slide Number Placeholder 1">
            <a:extLst>
              <a:ext uri="{FF2B5EF4-FFF2-40B4-BE49-F238E27FC236}">
                <a16:creationId xmlns:a16="http://schemas.microsoft.com/office/drawing/2014/main" id="{29442BF3-4F23-569D-9930-F15ECC563685}"/>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24</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189304037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A390D-4342-C26D-F985-FEA1CDA7B2C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2AAF945-BEE2-BCB5-3692-9FAD55342E19}"/>
              </a:ext>
            </a:extLst>
          </p:cNvPr>
          <p:cNvSpPr>
            <a:spLocks noGrp="1"/>
          </p:cNvSpPr>
          <p:nvPr>
            <p:ph type="title"/>
          </p:nvPr>
        </p:nvSpPr>
        <p:spPr/>
        <p:txBody>
          <a:bodyPr/>
          <a:lstStyle/>
          <a:p>
            <a:r>
              <a:rPr lang="en-AU" dirty="0"/>
              <a:t>HSIE – unit 1 syllabus outcomes</a:t>
            </a:r>
          </a:p>
        </p:txBody>
      </p:sp>
      <p:sp>
        <p:nvSpPr>
          <p:cNvPr id="5" name="Text Placeholder 8">
            <a:extLst>
              <a:ext uri="{FF2B5EF4-FFF2-40B4-BE49-F238E27FC236}">
                <a16:creationId xmlns:a16="http://schemas.microsoft.com/office/drawing/2014/main" id="{2756B36E-1C9C-0B14-C6C0-8E2BCD395F09}"/>
              </a:ext>
            </a:extLst>
          </p:cNvPr>
          <p:cNvSpPr txBox="1">
            <a:spLocks/>
          </p:cNvSpPr>
          <p:nvPr/>
        </p:nvSpPr>
        <p:spPr>
          <a:xfrm>
            <a:off x="348000" y="1644073"/>
            <a:ext cx="10484123" cy="4961927"/>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09585">
              <a:spcAft>
                <a:spcPts val="0"/>
              </a:spcAft>
              <a:defRPr/>
            </a:pPr>
            <a:r>
              <a:rPr lang="en-AU" b="1" dirty="0">
                <a:solidFill>
                  <a:srgbClr val="22272B"/>
                </a:solidFill>
                <a:cs typeface="Segoe UI"/>
              </a:rPr>
              <a:t>Focus Area: Geographical information is used to plan for sustainable futures</a:t>
            </a:r>
          </a:p>
          <a:p>
            <a:pPr defTabSz="609585">
              <a:spcAft>
                <a:spcPts val="0"/>
              </a:spcAft>
              <a:defRPr/>
            </a:pPr>
            <a:endParaRPr lang="en-AU" b="1" dirty="0">
              <a:solidFill>
                <a:srgbClr val="22272B"/>
              </a:solidFill>
              <a:cs typeface="Segoe UI"/>
            </a:endParaRPr>
          </a:p>
          <a:p>
            <a:pPr lvl="0" defTabSz="609585">
              <a:spcAft>
                <a:spcPts val="0"/>
              </a:spcAft>
              <a:defRPr/>
            </a:pPr>
            <a:r>
              <a:rPr lang="en-AU" b="1" dirty="0">
                <a:solidFill>
                  <a:srgbClr val="242424"/>
                </a:solidFill>
                <a:cs typeface="Segoe UI"/>
              </a:rPr>
              <a:t>HS3-ACH-01 </a:t>
            </a:r>
            <a:r>
              <a:rPr lang="en-AU" dirty="0">
                <a:solidFill>
                  <a:srgbClr val="242424"/>
                </a:solidFill>
                <a:cs typeface="Segoe UI"/>
              </a:rPr>
              <a:t>describes Aboriginal Knowledges and Practices that care for Country and the importance of Aboriginal Languages revival​</a:t>
            </a:r>
          </a:p>
          <a:p>
            <a:pPr lvl="0" defTabSz="609585">
              <a:spcAft>
                <a:spcPts val="0"/>
              </a:spcAft>
              <a:defRPr/>
            </a:pPr>
            <a:endParaRPr lang="en-AU" dirty="0">
              <a:solidFill>
                <a:srgbClr val="242424"/>
              </a:solidFill>
              <a:cs typeface="Segoe UI"/>
            </a:endParaRPr>
          </a:p>
          <a:p>
            <a:pPr lvl="0" defTabSz="609585">
              <a:spcAft>
                <a:spcPts val="0"/>
              </a:spcAft>
              <a:defRPr/>
            </a:pPr>
            <a:r>
              <a:rPr lang="en-AU" b="1" dirty="0">
                <a:solidFill>
                  <a:srgbClr val="242424"/>
                </a:solidFill>
                <a:cs typeface="Segoe UI"/>
              </a:rPr>
              <a:t>HS3-GEO-01 </a:t>
            </a:r>
            <a:r>
              <a:rPr lang="en-AU" dirty="0">
                <a:solidFill>
                  <a:srgbClr val="242424"/>
                </a:solidFill>
                <a:cs typeface="Segoe UI"/>
              </a:rPr>
              <a:t>examines global citizenship and how people organise, protect and sustainably use the environment, using geographical information​</a:t>
            </a:r>
          </a:p>
        </p:txBody>
      </p:sp>
      <p:sp>
        <p:nvSpPr>
          <p:cNvPr id="3" name="Slide Number Placeholder 2">
            <a:extLst>
              <a:ext uri="{FF2B5EF4-FFF2-40B4-BE49-F238E27FC236}">
                <a16:creationId xmlns:a16="http://schemas.microsoft.com/office/drawing/2014/main" id="{0D8053F9-273F-6381-8D19-63971DB644D8}"/>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25</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407074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75C90-D7D2-8BF2-C522-750F6C4B9E6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1A11118-8145-5B13-C717-AB6DD88AEEF3}"/>
              </a:ext>
            </a:extLst>
          </p:cNvPr>
          <p:cNvSpPr>
            <a:spLocks noGrp="1"/>
          </p:cNvSpPr>
          <p:nvPr>
            <p:ph type="title"/>
          </p:nvPr>
        </p:nvSpPr>
        <p:spPr/>
        <p:txBody>
          <a:bodyPr/>
          <a:lstStyle/>
          <a:p>
            <a:r>
              <a:rPr lang="en-AU" dirty="0"/>
              <a:t>HSIE – unit 1 syllabus content (1)</a:t>
            </a:r>
          </a:p>
        </p:txBody>
      </p:sp>
      <p:sp>
        <p:nvSpPr>
          <p:cNvPr id="5" name="Text Placeholder 8">
            <a:extLst>
              <a:ext uri="{FF2B5EF4-FFF2-40B4-BE49-F238E27FC236}">
                <a16:creationId xmlns:a16="http://schemas.microsoft.com/office/drawing/2014/main" id="{FFE982CC-44FC-A3F1-0728-E10C252EECB8}"/>
              </a:ext>
            </a:extLst>
          </p:cNvPr>
          <p:cNvSpPr txBox="1">
            <a:spLocks/>
          </p:cNvSpPr>
          <p:nvPr/>
        </p:nvSpPr>
        <p:spPr>
          <a:xfrm>
            <a:off x="348000" y="1644073"/>
            <a:ext cx="10484123" cy="4961927"/>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defTabSz="609585">
              <a:spcAft>
                <a:spcPts val="0"/>
              </a:spcAft>
              <a:defRPr/>
            </a:pPr>
            <a:r>
              <a:rPr lang="en-AU" b="1" dirty="0"/>
              <a:t>Content Group: Aboriginal Cultural Knowledges and Practices that care for Country</a:t>
            </a:r>
          </a:p>
          <a:p>
            <a:pPr lvl="0" defTabSz="609585">
              <a:spcAft>
                <a:spcPts val="0"/>
              </a:spcAft>
              <a:defRPr/>
            </a:pPr>
            <a:endParaRPr lang="en-US" b="1" dirty="0"/>
          </a:p>
          <a:p>
            <a:pPr marL="285750" indent="-285750">
              <a:lnSpc>
                <a:spcPct val="100000"/>
              </a:lnSpc>
              <a:buFont typeface="Arial" panose="020B0604020202020204" pitchFamily="34" charset="0"/>
              <a:buChar char="•"/>
            </a:pPr>
            <a:r>
              <a:rPr lang="en-US" dirty="0"/>
              <a:t>Explain the importance of undertaking Cultural obligations to Country as part of the continuation of Aboriginal Cultures</a:t>
            </a:r>
            <a:endParaRPr lang="en-AU" dirty="0"/>
          </a:p>
          <a:p>
            <a:pPr marL="285750" indent="-285750">
              <a:lnSpc>
                <a:spcPct val="100000"/>
              </a:lnSpc>
              <a:buFont typeface="Arial" panose="020B0604020202020204" pitchFamily="34" charset="0"/>
              <a:buChar char="•"/>
            </a:pPr>
            <a:r>
              <a:rPr lang="en-US" dirty="0"/>
              <a:t>Examine Aboriginal Cultural works as evidence of Oral Traditions and mapping of landscapes</a:t>
            </a:r>
            <a:endParaRPr lang="en-AU" dirty="0"/>
          </a:p>
          <a:p>
            <a:pPr marL="285750" indent="-285750">
              <a:lnSpc>
                <a:spcPct val="100000"/>
              </a:lnSpc>
              <a:buFont typeface="Arial" panose="020B0604020202020204" pitchFamily="34" charset="0"/>
              <a:buChar char="•"/>
            </a:pPr>
            <a:r>
              <a:rPr lang="en-US" dirty="0"/>
              <a:t>Explain how Aboriginal Peoples’ Cultural Knowledges of fire are used to </a:t>
            </a:r>
            <a:r>
              <a:rPr lang="en-US" dirty="0" err="1"/>
              <a:t>organise</a:t>
            </a:r>
            <a:r>
              <a:rPr lang="en-US" dirty="0"/>
              <a:t>, manage and interact with Country</a:t>
            </a:r>
            <a:endParaRPr lang="en-AU" dirty="0"/>
          </a:p>
        </p:txBody>
      </p:sp>
      <p:sp>
        <p:nvSpPr>
          <p:cNvPr id="3" name="Slide Number Placeholder 2">
            <a:extLst>
              <a:ext uri="{FF2B5EF4-FFF2-40B4-BE49-F238E27FC236}">
                <a16:creationId xmlns:a16="http://schemas.microsoft.com/office/drawing/2014/main" id="{DD40B356-4F36-7906-F7D3-9B749483DD05}"/>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26</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4285010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8C98C-B428-D28A-6427-60F95973877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40E0E00-1FC0-C569-2101-CE672988E2D9}"/>
              </a:ext>
            </a:extLst>
          </p:cNvPr>
          <p:cNvSpPr>
            <a:spLocks noGrp="1"/>
          </p:cNvSpPr>
          <p:nvPr>
            <p:ph type="title"/>
          </p:nvPr>
        </p:nvSpPr>
        <p:spPr/>
        <p:txBody>
          <a:bodyPr/>
          <a:lstStyle/>
          <a:p>
            <a:r>
              <a:rPr lang="en-AU" dirty="0"/>
              <a:t>HSIE – unit 1 syllabus content (2)</a:t>
            </a:r>
          </a:p>
        </p:txBody>
      </p:sp>
      <p:sp>
        <p:nvSpPr>
          <p:cNvPr id="5" name="Text Placeholder 8">
            <a:extLst>
              <a:ext uri="{FF2B5EF4-FFF2-40B4-BE49-F238E27FC236}">
                <a16:creationId xmlns:a16="http://schemas.microsoft.com/office/drawing/2014/main" id="{A3BD5C78-7883-3737-FAE3-253061947680}"/>
              </a:ext>
            </a:extLst>
          </p:cNvPr>
          <p:cNvSpPr txBox="1">
            <a:spLocks/>
          </p:cNvSpPr>
          <p:nvPr/>
        </p:nvSpPr>
        <p:spPr>
          <a:xfrm>
            <a:off x="348000" y="1644073"/>
            <a:ext cx="11496000" cy="4961927"/>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AU" sz="1800" b="1" dirty="0"/>
              <a:t>Content group: People organise and manage places using geographical information</a:t>
            </a:r>
          </a:p>
          <a:p>
            <a:pPr marL="285750" indent="-285750">
              <a:buFont typeface="Arial" panose="020B0604020202020204" pitchFamily="34" charset="0"/>
              <a:buChar char="•"/>
            </a:pPr>
            <a:r>
              <a:rPr lang="en-US" sz="1800" dirty="0"/>
              <a:t>Locate and represent cities, towns and communities in relation to other places in Australia, using road maps</a:t>
            </a:r>
          </a:p>
          <a:p>
            <a:pPr marL="285750" indent="-285750">
              <a:buFont typeface="Arial" panose="020B0604020202020204" pitchFamily="34" charset="0"/>
              <a:buChar char="•"/>
            </a:pPr>
            <a:r>
              <a:rPr lang="en-US" sz="1800" dirty="0"/>
              <a:t>Explain how urban, rural and remote places in Australia are connected, using satellite images and freight maps</a:t>
            </a:r>
          </a:p>
          <a:p>
            <a:pPr marL="285750" indent="-285750">
              <a:buFont typeface="Arial" panose="020B0604020202020204" pitchFamily="34" charset="0"/>
              <a:buChar char="•"/>
            </a:pPr>
            <a:r>
              <a:rPr lang="en-US" sz="1800" dirty="0"/>
              <a:t>Describe ways in which cities and towns in Australia are </a:t>
            </a:r>
            <a:r>
              <a:rPr lang="en-US" sz="1800" dirty="0" err="1"/>
              <a:t>organised</a:t>
            </a:r>
            <a:r>
              <a:rPr lang="en-US" sz="1800" dirty="0"/>
              <a:t>, using oblique and vertical aerial images</a:t>
            </a:r>
          </a:p>
          <a:p>
            <a:pPr marL="285750" indent="-285750">
              <a:buFont typeface="Arial" panose="020B0604020202020204" pitchFamily="34" charset="0"/>
              <a:buChar char="•"/>
            </a:pPr>
            <a:r>
              <a:rPr lang="en-US" sz="1800" dirty="0"/>
              <a:t>Observe, measure, collect and record geographical information to explain how places are </a:t>
            </a:r>
            <a:r>
              <a:rPr lang="en-US" sz="1800" dirty="0" err="1"/>
              <a:t>organised</a:t>
            </a:r>
            <a:endParaRPr lang="en-US" sz="1800" dirty="0"/>
          </a:p>
          <a:p>
            <a:pPr marL="285750" indent="-285750">
              <a:buFont typeface="Arial" panose="020B0604020202020204" pitchFamily="34" charset="0"/>
              <a:buChar char="•"/>
            </a:pPr>
            <a:r>
              <a:rPr lang="en-US" sz="1800" dirty="0"/>
              <a:t>Research and explain how people and agencies manage places where environmental events occur</a:t>
            </a:r>
          </a:p>
          <a:p>
            <a:pPr marL="285750" indent="-285750">
              <a:buFont typeface="Arial" panose="020B0604020202020204" pitchFamily="34" charset="0"/>
              <a:buChar char="•"/>
            </a:pPr>
            <a:r>
              <a:rPr lang="en-US" sz="1800" dirty="0"/>
              <a:t>Propose strategies to manage a local place where environmental events occur</a:t>
            </a:r>
          </a:p>
          <a:p>
            <a:pPr marL="285750" indent="-285750">
              <a:spcAft>
                <a:spcPts val="600"/>
              </a:spcAft>
              <a:buFont typeface="Arial" panose="020B0604020202020204" pitchFamily="34" charset="0"/>
              <a:buChar char="•"/>
            </a:pPr>
            <a:r>
              <a:rPr lang="en-US" sz="1800" dirty="0"/>
              <a:t>Explain how Aboriginal and Torres Strait Islander Communities use seasonal calendars to </a:t>
            </a:r>
            <a:r>
              <a:rPr lang="en-US" sz="1800" dirty="0" err="1"/>
              <a:t>organise</a:t>
            </a:r>
            <a:r>
              <a:rPr lang="en-US" sz="1800" dirty="0"/>
              <a:t> and manage Country and </a:t>
            </a:r>
            <a:r>
              <a:rPr lang="en-AU" sz="1800" dirty="0"/>
              <a:t>Place</a:t>
            </a:r>
          </a:p>
        </p:txBody>
      </p:sp>
      <p:sp>
        <p:nvSpPr>
          <p:cNvPr id="3" name="Slide Number Placeholder 2">
            <a:extLst>
              <a:ext uri="{FF2B5EF4-FFF2-40B4-BE49-F238E27FC236}">
                <a16:creationId xmlns:a16="http://schemas.microsoft.com/office/drawing/2014/main" id="{004DFB67-A1DB-9FD0-AA8F-8745799494AB}"/>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305063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ED7A9-5AB4-A9E4-685E-13FF9D5C42F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C70DFEE-57D7-71CE-B97D-502691D2C33D}"/>
              </a:ext>
            </a:extLst>
          </p:cNvPr>
          <p:cNvSpPr>
            <a:spLocks noGrp="1"/>
          </p:cNvSpPr>
          <p:nvPr>
            <p:ph type="title"/>
          </p:nvPr>
        </p:nvSpPr>
        <p:spPr/>
        <p:txBody>
          <a:bodyPr anchor="t">
            <a:normAutofit fontScale="90000"/>
          </a:bodyPr>
          <a:lstStyle/>
          <a:p>
            <a:r>
              <a:rPr lang="en-AU" sz="2800" dirty="0"/>
              <a:t>Aboriginal Cultures and Histories content</a:t>
            </a:r>
          </a:p>
        </p:txBody>
      </p:sp>
      <p:sp>
        <p:nvSpPr>
          <p:cNvPr id="8" name="Content Placeholder 7">
            <a:extLst>
              <a:ext uri="{FF2B5EF4-FFF2-40B4-BE49-F238E27FC236}">
                <a16:creationId xmlns:a16="http://schemas.microsoft.com/office/drawing/2014/main" id="{B23BFCFD-EE57-3A43-FE14-4403998242A8}"/>
              </a:ext>
            </a:extLst>
          </p:cNvPr>
          <p:cNvSpPr>
            <a:spLocks noGrp="1"/>
          </p:cNvSpPr>
          <p:nvPr>
            <p:ph type="body" sz="quarter" idx="17"/>
          </p:nvPr>
        </p:nvSpPr>
        <p:spPr>
          <a:xfrm>
            <a:off x="360363" y="1257300"/>
            <a:ext cx="6443637" cy="5096700"/>
          </a:xfrm>
        </p:spPr>
        <p:txBody>
          <a:bodyPr vert="horz" lIns="0" tIns="0" rIns="0" bIns="0" rtlCol="0" anchor="t">
            <a:noAutofit/>
          </a:bodyPr>
          <a:lstStyle/>
          <a:p>
            <a:r>
              <a:rPr lang="en-AU" sz="1500" dirty="0"/>
              <a:t>All HSIE units, which cover ACH content, are written in consultation with Department of Education Aboriginal Education Advisors.</a:t>
            </a:r>
            <a:endParaRPr lang="en-US" sz="1500" dirty="0"/>
          </a:p>
          <a:p>
            <a:r>
              <a:rPr lang="en-AU" sz="1500" b="1" dirty="0"/>
              <a:t>In adapting and implementing the units, schools are encouraged to:</a:t>
            </a:r>
          </a:p>
          <a:p>
            <a:pPr marL="285750" indent="-285750">
              <a:buFont typeface="Arial" panose="020B0604020202020204" pitchFamily="34" charset="0"/>
              <a:buChar char="•"/>
            </a:pPr>
            <a:r>
              <a:rPr lang="en-AU" sz="1500" dirty="0"/>
              <a:t>involve local Aboriginal Communities and/or appropriate Knowledge Holders</a:t>
            </a:r>
          </a:p>
          <a:p>
            <a:pPr marL="285750" indent="-285750">
              <a:buFont typeface="Arial" panose="020B0604020202020204" pitchFamily="34" charset="0"/>
              <a:buChar char="•"/>
            </a:pPr>
            <a:r>
              <a:rPr lang="en-AU" sz="1500" dirty="0"/>
              <a:t>use Aboriginal and/or Torres Strait Islander-authored or endorsed publications </a:t>
            </a:r>
          </a:p>
          <a:p>
            <a:pPr marL="285750" indent="-285750">
              <a:buFont typeface="Arial" panose="020B0604020202020204" pitchFamily="34" charset="0"/>
              <a:buChar char="•"/>
            </a:pPr>
            <a:r>
              <a:rPr lang="en-AU" sz="1500" dirty="0"/>
              <a:t>read the </a:t>
            </a:r>
            <a:r>
              <a:rPr lang="en-AU" sz="1500" dirty="0">
                <a:hlinkClick r:id="rId3"/>
              </a:rPr>
              <a:t>principles and protocols</a:t>
            </a:r>
            <a:r>
              <a:rPr lang="en-AU" sz="1500" dirty="0"/>
              <a:t> relating to teaching and learning about Aboriginal and/or Torres Strait Islander histories and Cultures and the involvement of local Aboriginal Communities</a:t>
            </a:r>
          </a:p>
          <a:p>
            <a:pPr marL="285750" indent="-285750">
              <a:buFont typeface="Arial" panose="020B0604020202020204" pitchFamily="34" charset="0"/>
              <a:buChar char="•"/>
            </a:pPr>
            <a:r>
              <a:rPr lang="en-AU" sz="1500" dirty="0">
                <a:ea typeface="+mn-lt"/>
                <a:cs typeface="Arial" panose="020B0604020202020204" pitchFamily="34" charset="0"/>
              </a:rPr>
              <a:t>Refer to the </a:t>
            </a:r>
            <a:r>
              <a:rPr lang="en-AU" sz="1500" dirty="0">
                <a:ea typeface="+mn-lt"/>
                <a:cs typeface="Arial" panose="020B0604020202020204" pitchFamily="34" charset="0"/>
                <a:hlinkClick r:id="rId4"/>
              </a:rPr>
              <a:t>Australian Institute of Aboriginal and Torres Strait Islander Studies (AIATSIS) Guide to evaluating and selecting education resources</a:t>
            </a:r>
            <a:r>
              <a:rPr lang="en-AU" sz="1500" dirty="0">
                <a:ea typeface="+mn-lt"/>
                <a:cs typeface="Arial" panose="020B0604020202020204" pitchFamily="34" charset="0"/>
              </a:rPr>
              <a:t> when selecting appropriate resources.</a:t>
            </a:r>
            <a:endParaRPr lang="en-AU" sz="1500" dirty="0"/>
          </a:p>
        </p:txBody>
      </p:sp>
      <p:pic>
        <p:nvPicPr>
          <p:cNvPr id="2" name="Picture 1">
            <a:extLst>
              <a:ext uri="{FF2B5EF4-FFF2-40B4-BE49-F238E27FC236}">
                <a16:creationId xmlns:a16="http://schemas.microsoft.com/office/drawing/2014/main" id="{3BA09887-B0BB-D057-FEF9-0E215F1B8F09}"/>
              </a:ext>
              <a:ext uri="{C183D7F6-B498-43B3-948B-1728B52AA6E4}">
                <adec:decorative xmlns:adec="http://schemas.microsoft.com/office/drawing/2017/decorative" val="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84671" y="1647173"/>
            <a:ext cx="2892267" cy="2827054"/>
          </a:xfrm>
          <a:prstGeom prst="roundRect">
            <a:avLst>
              <a:gd name="adj" fmla="val 6189"/>
            </a:avLst>
          </a:prstGeom>
          <a:ln>
            <a:noFill/>
          </a:ln>
          <a:effectLst>
            <a:outerShdw blurRad="50800" dist="38100" dir="2700000" algn="tl" rotWithShape="0">
              <a:prstClr val="black">
                <a:alpha val="40000"/>
              </a:prstClr>
            </a:outerShdw>
          </a:effectLst>
        </p:spPr>
      </p:pic>
      <p:sp>
        <p:nvSpPr>
          <p:cNvPr id="5" name="Content Placeholder 4">
            <a:extLst>
              <a:ext uri="{FF2B5EF4-FFF2-40B4-BE49-F238E27FC236}">
                <a16:creationId xmlns:a16="http://schemas.microsoft.com/office/drawing/2014/main" id="{C5826F22-1A43-EF99-F583-C127904E1456}"/>
              </a:ext>
            </a:extLst>
          </p:cNvPr>
          <p:cNvSpPr>
            <a:spLocks noGrp="1"/>
          </p:cNvSpPr>
          <p:nvPr>
            <p:ph sz="half" idx="2"/>
          </p:nvPr>
        </p:nvSpPr>
        <p:spPr>
          <a:xfrm>
            <a:off x="7417612" y="5188324"/>
            <a:ext cx="4426387" cy="1165676"/>
          </a:xfrm>
        </p:spPr>
        <p:txBody>
          <a:bodyPr/>
          <a:lstStyle/>
          <a:p>
            <a:pPr lvl="0" defTabSz="609585">
              <a:lnSpc>
                <a:spcPts val="1275"/>
              </a:lnSpc>
              <a:spcAft>
                <a:spcPts val="0"/>
              </a:spcAft>
              <a:defRPr/>
            </a:pPr>
            <a:r>
              <a:rPr lang="en-AU" sz="1100" dirty="0">
                <a:solidFill>
                  <a:srgbClr val="242424"/>
                </a:solidFill>
                <a:cs typeface="Segoe UI"/>
              </a:rPr>
              <a:t>Artwork © Kayleb Waters, </a:t>
            </a:r>
            <a:r>
              <a:rPr lang="en-AU" sz="1100" dirty="0" err="1">
                <a:solidFill>
                  <a:srgbClr val="242424"/>
                </a:solidFill>
                <a:cs typeface="Segoe UI"/>
              </a:rPr>
              <a:t>Gomeroi</a:t>
            </a:r>
            <a:r>
              <a:rPr lang="en-AU" sz="1100" dirty="0">
                <a:solidFill>
                  <a:srgbClr val="242424"/>
                </a:solidFill>
                <a:cs typeface="Segoe UI"/>
              </a:rPr>
              <a:t> artist and Cultural mentor 2025.</a:t>
            </a:r>
            <a:endParaRPr lang="en-US" sz="1100" dirty="0">
              <a:solidFill>
                <a:srgbClr val="22272B"/>
              </a:solidFill>
            </a:endParaRPr>
          </a:p>
          <a:p>
            <a:pPr lvl="0" defTabSz="609585">
              <a:lnSpc>
                <a:spcPts val="1275"/>
              </a:lnSpc>
              <a:spcAft>
                <a:spcPts val="0"/>
              </a:spcAft>
              <a:defRPr/>
            </a:pPr>
            <a:r>
              <a:rPr lang="en-US" sz="1100" dirty="0">
                <a:solidFill>
                  <a:srgbClr val="22272B"/>
                </a:solidFill>
                <a:cs typeface="Segoe UI"/>
              </a:rPr>
              <a:t>​</a:t>
            </a:r>
            <a:endParaRPr lang="en-US" sz="1100" dirty="0">
              <a:solidFill>
                <a:srgbClr val="22272B"/>
              </a:solidFill>
            </a:endParaRPr>
          </a:p>
          <a:p>
            <a:pPr lvl="0" defTabSz="609585">
              <a:lnSpc>
                <a:spcPct val="100000"/>
              </a:lnSpc>
              <a:spcAft>
                <a:spcPts val="0"/>
              </a:spcAft>
              <a:defRPr/>
            </a:pPr>
            <a:r>
              <a:rPr lang="en-AU" sz="1100" i="1" dirty="0">
                <a:solidFill>
                  <a:srgbClr val="22272B"/>
                </a:solidFill>
                <a:ea typeface="+mn-lt"/>
                <a:cs typeface="Arial" panose="020B0604020202020204" pitchFamily="34" charset="0"/>
              </a:rPr>
              <a:t>This image represents Community (families, parents, Aunts, Uncles, Elders, schools, teachers, LAECGs, LALCs) </a:t>
            </a:r>
            <a:endParaRPr lang="en-AU" sz="1100" i="1" dirty="0">
              <a:solidFill>
                <a:srgbClr val="22272B"/>
              </a:solidFill>
            </a:endParaRPr>
          </a:p>
          <a:p>
            <a:pPr lvl="0" defTabSz="609585">
              <a:lnSpc>
                <a:spcPts val="1275"/>
              </a:lnSpc>
              <a:spcAft>
                <a:spcPts val="0"/>
              </a:spcAft>
              <a:defRPr/>
            </a:pPr>
            <a:endParaRPr lang="en-AU" sz="1100" i="1" dirty="0">
              <a:solidFill>
                <a:srgbClr val="22272B"/>
              </a:solidFill>
              <a:ea typeface="+mn-lt"/>
              <a:cs typeface="Arial" panose="020B0604020202020204" pitchFamily="34" charset="0"/>
            </a:endParaRPr>
          </a:p>
          <a:p>
            <a:pPr lvl="0" defTabSz="609585">
              <a:lnSpc>
                <a:spcPts val="1275"/>
              </a:lnSpc>
              <a:spcAft>
                <a:spcPts val="0"/>
              </a:spcAft>
              <a:defRPr/>
            </a:pPr>
            <a:r>
              <a:rPr lang="en-AU" sz="1100" i="1" dirty="0">
                <a:solidFill>
                  <a:srgbClr val="22272B"/>
                </a:solidFill>
                <a:ea typeface="+mn-lt"/>
                <a:cs typeface="Arial" panose="020B0604020202020204" pitchFamily="34" charset="0"/>
              </a:rPr>
              <a:t>“This symbol is expressed through people sitting together in one place, showing unity, responsibility, love, and respect.”</a:t>
            </a:r>
          </a:p>
        </p:txBody>
      </p:sp>
      <p:sp>
        <p:nvSpPr>
          <p:cNvPr id="4" name="Slide Number Placeholder 3" hidden="1">
            <a:extLst>
              <a:ext uri="{FF2B5EF4-FFF2-40B4-BE49-F238E27FC236}">
                <a16:creationId xmlns:a16="http://schemas.microsoft.com/office/drawing/2014/main" id="{D8F70AB5-3B7A-EFD3-238E-B6C97572A514}"/>
              </a:ext>
              <a:ext uri="{C183D7F6-B498-43B3-948B-1728B52AA6E4}">
                <adec:decorative xmlns:adec="http://schemas.microsoft.com/office/drawing/2017/decorative" val="1"/>
              </a:ext>
            </a:extLst>
          </p:cNvPr>
          <p:cNvSpPr>
            <a:spLocks noGrp="1"/>
          </p:cNvSpPr>
          <p:nvPr>
            <p:ph type="sldNum" sz="quarter" idx="4294967295"/>
          </p:nvPr>
        </p:nvSpPr>
        <p:spPr>
          <a:xfrm>
            <a:off x="11471275" y="6516688"/>
            <a:ext cx="720725" cy="179387"/>
          </a:xfrm>
        </p:spPr>
        <p:txBody>
          <a:bodyPr/>
          <a:lstStyle/>
          <a:p>
            <a:pPr marL="0" marR="0" lvl="0" indent="0" algn="r" defTabSz="609585" rtl="0" eaLnBrk="1" fontAlgn="auto" latinLnBrk="0" hangingPunct="1">
              <a:lnSpc>
                <a:spcPct val="10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600"/>
                </a:spcAft>
                <a:buClrTx/>
                <a:buSzTx/>
                <a:buFontTx/>
                <a:buNone/>
                <a:tabLst/>
                <a:defRPr/>
              </a:pPr>
              <a:t>28</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39637097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808EE-5F1E-34AD-4DD3-73231E417D2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440C544-BABF-14B1-530C-A0E0C226AC1D}"/>
              </a:ext>
            </a:extLst>
          </p:cNvPr>
          <p:cNvSpPr>
            <a:spLocks noGrp="1"/>
          </p:cNvSpPr>
          <p:nvPr>
            <p:ph type="title"/>
          </p:nvPr>
        </p:nvSpPr>
        <p:spPr>
          <a:xfrm>
            <a:off x="360000" y="360000"/>
            <a:ext cx="10080000" cy="545601"/>
          </a:xfrm>
        </p:spPr>
        <p:txBody>
          <a:bodyPr anchor="t">
            <a:normAutofit/>
          </a:bodyPr>
          <a:lstStyle/>
          <a:p>
            <a:r>
              <a:rPr lang="en-AU" dirty="0"/>
              <a:t>HSIE - unit 1 skill development</a:t>
            </a:r>
          </a:p>
        </p:txBody>
      </p:sp>
      <p:sp>
        <p:nvSpPr>
          <p:cNvPr id="8" name="Content Placeholder 7">
            <a:extLst>
              <a:ext uri="{FF2B5EF4-FFF2-40B4-BE49-F238E27FC236}">
                <a16:creationId xmlns:a16="http://schemas.microsoft.com/office/drawing/2014/main" id="{9235F2AF-3602-6D0C-0C76-CF192FBF8D48}"/>
              </a:ext>
            </a:extLst>
          </p:cNvPr>
          <p:cNvSpPr>
            <a:spLocks noGrp="1"/>
          </p:cNvSpPr>
          <p:nvPr>
            <p:ph idx="1"/>
          </p:nvPr>
        </p:nvSpPr>
        <p:spPr>
          <a:xfrm>
            <a:off x="371998" y="1632857"/>
            <a:ext cx="11567453" cy="4366638"/>
          </a:xfrm>
        </p:spPr>
        <p:txBody>
          <a:bodyPr vert="horz" lIns="0" tIns="0" rIns="0" bIns="0" rtlCol="0" anchor="t">
            <a:noAutofit/>
          </a:bodyPr>
          <a:lstStyle/>
          <a:p>
            <a:pPr>
              <a:spcAft>
                <a:spcPts val="0"/>
              </a:spcAft>
            </a:pPr>
            <a:r>
              <a:rPr lang="en-AU" sz="2000" dirty="0"/>
              <a:t>In this unit, students learn and apply geographical skills by:</a:t>
            </a:r>
          </a:p>
          <a:p>
            <a:pPr marL="285750" indent="-285750">
              <a:spcAft>
                <a:spcPts val="0"/>
              </a:spcAft>
              <a:buChar char="•"/>
            </a:pPr>
            <a:r>
              <a:rPr lang="en-AU" sz="2000" dirty="0"/>
              <a:t>using road maps, satellite images and freight maps to explore how places in Australia are connected</a:t>
            </a:r>
            <a:endParaRPr lang="en-US" sz="2000" dirty="0"/>
          </a:p>
          <a:p>
            <a:pPr marL="285750" indent="-285750">
              <a:spcAft>
                <a:spcPts val="0"/>
              </a:spcAft>
              <a:buChar char="•"/>
            </a:pPr>
            <a:r>
              <a:rPr lang="en-AU" sz="2000" dirty="0"/>
              <a:t>using oblique and vertical aerial images to examine how places are organised</a:t>
            </a:r>
          </a:p>
          <a:p>
            <a:pPr marL="285750" indent="-285750">
              <a:spcAft>
                <a:spcPts val="0"/>
              </a:spcAft>
              <a:buChar char="•"/>
            </a:pPr>
            <a:r>
              <a:rPr lang="en-AU" sz="2000" dirty="0"/>
              <a:t>observing, measuring, collecting and recording geographical information </a:t>
            </a:r>
          </a:p>
          <a:p>
            <a:pPr marL="285750" indent="-285750">
              <a:spcAft>
                <a:spcPts val="0"/>
              </a:spcAft>
              <a:buChar char="•"/>
            </a:pPr>
            <a:r>
              <a:rPr lang="en-AU" sz="2000" dirty="0"/>
              <a:t>researching how agencies such as the RFS and SES support communities</a:t>
            </a:r>
          </a:p>
          <a:p>
            <a:pPr marL="285750" indent="-285750">
              <a:spcAft>
                <a:spcPts val="0"/>
              </a:spcAft>
              <a:buChar char="•"/>
            </a:pPr>
            <a:r>
              <a:rPr lang="en-AU" sz="2000" dirty="0"/>
              <a:t>proposing strategies to manage places where environmental events occur.</a:t>
            </a:r>
          </a:p>
        </p:txBody>
      </p:sp>
      <p:pic>
        <p:nvPicPr>
          <p:cNvPr id="4" name="Picture 3">
            <a:extLst>
              <a:ext uri="{FF2B5EF4-FFF2-40B4-BE49-F238E27FC236}">
                <a16:creationId xmlns:a16="http://schemas.microsoft.com/office/drawing/2014/main" id="{05BBDEA1-63F2-927E-FAD7-7FCDBF0F2836}"/>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399417" y="4398498"/>
            <a:ext cx="3432584" cy="1760440"/>
          </a:xfrm>
          <a:prstGeom prst="rect">
            <a:avLst/>
          </a:prstGeom>
          <a:ln>
            <a:no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E3F94B6F-EBFE-22D2-3317-A8ECBCA57864}"/>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29</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158967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F4205-1605-9CDB-A823-4C525C19D63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085EF97-9A92-E511-F19A-F7B85623DF0D}"/>
              </a:ext>
            </a:extLst>
          </p:cNvPr>
          <p:cNvSpPr>
            <a:spLocks noGrp="1"/>
          </p:cNvSpPr>
          <p:nvPr>
            <p:ph type="title"/>
          </p:nvPr>
        </p:nvSpPr>
        <p:spPr>
          <a:xfrm>
            <a:off x="360000" y="360000"/>
            <a:ext cx="10080000" cy="545601"/>
          </a:xfrm>
        </p:spPr>
        <p:txBody>
          <a:bodyPr anchor="ctr">
            <a:normAutofit/>
          </a:bodyPr>
          <a:lstStyle/>
          <a:p>
            <a:r>
              <a:rPr lang="en-AU" dirty="0"/>
              <a:t>HSIE - unit 1 spotlight (1)</a:t>
            </a:r>
          </a:p>
        </p:txBody>
      </p:sp>
      <p:sp>
        <p:nvSpPr>
          <p:cNvPr id="11" name="Text Placeholder 4">
            <a:extLst>
              <a:ext uri="{FF2B5EF4-FFF2-40B4-BE49-F238E27FC236}">
                <a16:creationId xmlns:a16="http://schemas.microsoft.com/office/drawing/2014/main" id="{1F59569C-7A30-6207-6C17-95C666FCE108}"/>
              </a:ext>
            </a:extLst>
          </p:cNvPr>
          <p:cNvSpPr>
            <a:spLocks noGrp="1"/>
          </p:cNvSpPr>
          <p:nvPr>
            <p:ph type="body" sz="quarter" idx="18"/>
          </p:nvPr>
        </p:nvSpPr>
        <p:spPr>
          <a:xfrm>
            <a:off x="360000" y="982520"/>
            <a:ext cx="10080000" cy="310015"/>
          </a:xfrm>
        </p:spPr>
        <p:txBody>
          <a:bodyPr/>
          <a:lstStyle/>
          <a:p>
            <a:r>
              <a:rPr lang="en-US"/>
              <a:t>Songlines and Dreaming Tracks</a:t>
            </a:r>
          </a:p>
        </p:txBody>
      </p:sp>
      <p:sp>
        <p:nvSpPr>
          <p:cNvPr id="6" name="Content Placeholder 7">
            <a:extLst>
              <a:ext uri="{FF2B5EF4-FFF2-40B4-BE49-F238E27FC236}">
                <a16:creationId xmlns:a16="http://schemas.microsoft.com/office/drawing/2014/main" id="{4AA7BEC7-5547-C122-C19E-5C89FA06EE0D}"/>
              </a:ext>
            </a:extLst>
          </p:cNvPr>
          <p:cNvSpPr txBox="1">
            <a:spLocks/>
          </p:cNvSpPr>
          <p:nvPr/>
        </p:nvSpPr>
        <p:spPr>
          <a:xfrm>
            <a:off x="360000" y="1533189"/>
            <a:ext cx="11520901" cy="545601"/>
          </a:xfrm>
          <a:prstGeom prst="rect">
            <a:avLst/>
          </a:prstGeom>
        </p:spPr>
        <p:txBody>
          <a:bodyPr vert="horz" lIns="0" tIns="0" rIns="0" bIns="0" rtlCol="0" anchor="t">
            <a:normAutofit lnSpcReduction="10000"/>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explore Songlines and Dreaming Tracks that have formed the modern road networks.</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7" name="Picture 6">
            <a:extLst>
              <a:ext uri="{FF2B5EF4-FFF2-40B4-BE49-F238E27FC236}">
                <a16:creationId xmlns:a16="http://schemas.microsoft.com/office/drawing/2014/main" id="{1B5C0421-EF7C-CA66-7A03-F4B154A80899}"/>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2633" y="2265430"/>
            <a:ext cx="4644101" cy="2008450"/>
          </a:xfrm>
          <a:prstGeom prst="rect">
            <a:avLst/>
          </a:prstGeom>
        </p:spPr>
      </p:pic>
      <p:sp>
        <p:nvSpPr>
          <p:cNvPr id="9" name="TextBox 8">
            <a:extLst>
              <a:ext uri="{FF2B5EF4-FFF2-40B4-BE49-F238E27FC236}">
                <a16:creationId xmlns:a16="http://schemas.microsoft.com/office/drawing/2014/main" id="{F117F1B4-079B-905C-E169-465FCBB08796}"/>
              </a:ext>
            </a:extLst>
          </p:cNvPr>
          <p:cNvSpPr txBox="1"/>
          <p:nvPr/>
        </p:nvSpPr>
        <p:spPr>
          <a:xfrm>
            <a:off x="-503498" y="4425387"/>
            <a:ext cx="6379579" cy="16927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11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Artwork © Kayleb Waters, </a:t>
            </a:r>
            <a:r>
              <a:rPr kumimoji="0" lang="en-AU" sz="1100" b="0" i="0" u="none" strike="noStrike" kern="1200" cap="none" spc="0" normalizeH="0" baseline="0" noProof="0" dirty="0" err="1">
                <a:ln>
                  <a:noFill/>
                </a:ln>
                <a:solidFill>
                  <a:srgbClr val="242424"/>
                </a:solidFill>
                <a:effectLst/>
                <a:uLnTx/>
                <a:uFillTx/>
                <a:latin typeface="Arial" panose="020B0604020202020204" pitchFamily="34" charset="0"/>
                <a:ea typeface="+mn-ea"/>
                <a:cs typeface="+mn-cs"/>
              </a:rPr>
              <a:t>Gomeroi</a:t>
            </a:r>
            <a:r>
              <a:rPr kumimoji="0" lang="en-AU" sz="11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 artist and Cultural mentor 2025.</a:t>
            </a:r>
            <a:endParaRPr kumimoji="0" lang="en-US" sz="24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8" name="TextBox 7">
            <a:extLst>
              <a:ext uri="{FF2B5EF4-FFF2-40B4-BE49-F238E27FC236}">
                <a16:creationId xmlns:a16="http://schemas.microsoft.com/office/drawing/2014/main" id="{821FE3EA-F552-8695-2C49-08B692D003C5}"/>
              </a:ext>
            </a:extLst>
          </p:cNvPr>
          <p:cNvSpPr txBox="1"/>
          <p:nvPr/>
        </p:nvSpPr>
        <p:spPr>
          <a:xfrm>
            <a:off x="625033" y="4936603"/>
            <a:ext cx="4382947" cy="107721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1400" b="0" i="1" u="none" strike="noStrike" kern="1200" cap="none" spc="0" normalizeH="0" baseline="0" noProof="0" dirty="0">
                <a:ln>
                  <a:noFill/>
                </a:ln>
                <a:solidFill>
                  <a:srgbClr val="22272B"/>
                </a:solidFill>
                <a:effectLst/>
                <a:uLnTx/>
                <a:uFillTx/>
                <a:latin typeface="Arial" panose="020B0604020202020204" pitchFamily="34" charset="0"/>
                <a:ea typeface="+mn-ea"/>
                <a:cs typeface="+mn-cs"/>
              </a:rPr>
              <a:t>“This symbol is represented by paths and rivers with Dhinawan (emu) tracks, showing that we have walked these paths since the beginning, connected to each other without boundaries, fences or castles, living and sharing as one.”</a:t>
            </a:r>
            <a:endParaRPr kumimoji="0" lang="en-US" sz="14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5" name="Online Media 4" title="What are song lines?">
            <a:hlinkClick r:id="" action="ppaction://noaction"/>
            <a:extLst>
              <a:ext uri="{FF2B5EF4-FFF2-40B4-BE49-F238E27FC236}">
                <a16:creationId xmlns:a16="http://schemas.microsoft.com/office/drawing/2014/main" id="{2F3BE493-91D7-D83A-A277-AEFE67018B91}"/>
              </a:ext>
            </a:extLst>
          </p:cNvPr>
          <p:cNvPicPr>
            <a:picLocks noRot="1" noChangeAspect="1"/>
          </p:cNvPicPr>
          <p:nvPr>
            <a:videoFile r:link="rId1"/>
          </p:nvPr>
        </p:nvPicPr>
        <p:blipFill>
          <a:blip r:embed="rId5"/>
          <a:stretch>
            <a:fillRect/>
          </a:stretch>
        </p:blipFill>
        <p:spPr>
          <a:xfrm>
            <a:off x="5631294" y="2265430"/>
            <a:ext cx="5728005" cy="3272638"/>
          </a:xfrm>
          <a:prstGeom prst="roundRect">
            <a:avLst>
              <a:gd name="adj" fmla="val 8659"/>
            </a:avLst>
          </a:prstGeom>
        </p:spPr>
      </p:pic>
      <p:sp>
        <p:nvSpPr>
          <p:cNvPr id="4" name="TextBox 3">
            <a:extLst>
              <a:ext uri="{FF2B5EF4-FFF2-40B4-BE49-F238E27FC236}">
                <a16:creationId xmlns:a16="http://schemas.microsoft.com/office/drawing/2014/main" id="{D70C0139-1BE0-45B7-4D6D-12745D2F3AF2}"/>
              </a:ext>
            </a:extLst>
          </p:cNvPr>
          <p:cNvSpPr txBox="1"/>
          <p:nvPr/>
        </p:nvSpPr>
        <p:spPr>
          <a:xfrm>
            <a:off x="6888565" y="5689575"/>
            <a:ext cx="3213463" cy="403884"/>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Deadly Story (n.d.), </a:t>
            </a:r>
            <a:r>
              <a:rPr kumimoji="0" lang="en-AU" sz="900" b="0" i="1" u="none" strike="noStrike" kern="1200" cap="none" spc="0" normalizeH="0" baseline="0" noProof="0" dirty="0">
                <a:ln>
                  <a:noFill/>
                </a:ln>
                <a:solidFill>
                  <a:srgbClr val="22272B"/>
                </a:solidFill>
                <a:effectLst/>
                <a:uLnTx/>
                <a:uFillTx/>
                <a:latin typeface="Arial" panose="020B0604020202020204" pitchFamily="34" charset="0"/>
                <a:ea typeface="+mn-ea"/>
                <a:cs typeface="+mn-cs"/>
              </a:rPr>
              <a:t>Songlines</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Retrieved September 22, 2025, from https://deadlystory.com/page/culture/Life_Lore/Songlines</a:t>
            </a:r>
          </a:p>
        </p:txBody>
      </p:sp>
      <p:sp>
        <p:nvSpPr>
          <p:cNvPr id="2" name="Slide Number Placeholder 1">
            <a:extLst>
              <a:ext uri="{FF2B5EF4-FFF2-40B4-BE49-F238E27FC236}">
                <a16:creationId xmlns:a16="http://schemas.microsoft.com/office/drawing/2014/main" id="{114A63D1-2AEF-5B34-EC92-80CF51F3E618}"/>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30</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06505039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496D8-E739-C829-6B8F-C633BA5FEB0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3F0E11E-1822-CFA2-4066-68638C346444}"/>
              </a:ext>
            </a:extLst>
          </p:cNvPr>
          <p:cNvSpPr>
            <a:spLocks noGrp="1"/>
          </p:cNvSpPr>
          <p:nvPr>
            <p:ph type="title"/>
          </p:nvPr>
        </p:nvSpPr>
        <p:spPr>
          <a:xfrm>
            <a:off x="360000" y="360000"/>
            <a:ext cx="10080000" cy="545601"/>
          </a:xfrm>
        </p:spPr>
        <p:txBody>
          <a:bodyPr anchor="ctr">
            <a:normAutofit/>
          </a:bodyPr>
          <a:lstStyle/>
          <a:p>
            <a:r>
              <a:rPr lang="en-AU" dirty="0"/>
              <a:t>HSIE - unit 1 spotlight (2)</a:t>
            </a:r>
          </a:p>
        </p:txBody>
      </p:sp>
      <p:sp>
        <p:nvSpPr>
          <p:cNvPr id="11" name="Text Placeholder 4">
            <a:extLst>
              <a:ext uri="{FF2B5EF4-FFF2-40B4-BE49-F238E27FC236}">
                <a16:creationId xmlns:a16="http://schemas.microsoft.com/office/drawing/2014/main" id="{AEFFE6CF-D3B3-4BD7-CBC1-DD2B6C2F5CBC}"/>
              </a:ext>
            </a:extLst>
          </p:cNvPr>
          <p:cNvSpPr>
            <a:spLocks noGrp="1"/>
          </p:cNvSpPr>
          <p:nvPr>
            <p:ph type="body" sz="quarter" idx="18"/>
          </p:nvPr>
        </p:nvSpPr>
        <p:spPr>
          <a:xfrm>
            <a:off x="360000" y="982520"/>
            <a:ext cx="10080000" cy="310015"/>
          </a:xfrm>
        </p:spPr>
        <p:txBody>
          <a:bodyPr/>
          <a:lstStyle/>
          <a:p>
            <a:r>
              <a:rPr lang="en-US" err="1"/>
              <a:t>Organisation</a:t>
            </a:r>
            <a:r>
              <a:rPr lang="en-US"/>
              <a:t> of places</a:t>
            </a:r>
          </a:p>
        </p:txBody>
      </p:sp>
      <p:sp>
        <p:nvSpPr>
          <p:cNvPr id="4" name="Content Placeholder 7">
            <a:extLst>
              <a:ext uri="{FF2B5EF4-FFF2-40B4-BE49-F238E27FC236}">
                <a16:creationId xmlns:a16="http://schemas.microsoft.com/office/drawing/2014/main" id="{3C816D64-6866-93D8-7C4C-FBF60AB20176}"/>
              </a:ext>
            </a:extLst>
          </p:cNvPr>
          <p:cNvSpPr txBox="1">
            <a:spLocks/>
          </p:cNvSpPr>
          <p:nvPr/>
        </p:nvSpPr>
        <p:spPr>
          <a:xfrm>
            <a:off x="360000" y="1596722"/>
            <a:ext cx="6371599" cy="3383438"/>
          </a:xfrm>
          <a:prstGeom prst="rect">
            <a:avLst/>
          </a:prstGeom>
        </p:spPr>
        <p:txBody>
          <a:bodyPr vert="horz" lIns="0" tIns="0" rIns="0" bIns="0" rtlCol="0" anchor="t">
            <a:normAutofit/>
          </a:bodyPr>
          <a:lstStyle>
            <a:defPPr>
              <a:defRPr lang="en-US"/>
            </a:defPPr>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377" rtl="0" eaLnBrk="1" fontAlgn="auto" latinLnBrk="0" hangingPunct="1">
              <a:lnSpc>
                <a:spcPct val="150000"/>
              </a:lnSpc>
              <a:spcBef>
                <a:spcPts val="0"/>
              </a:spcBef>
              <a:spcAft>
                <a:spcPts val="1200"/>
              </a:spcAft>
              <a:buClrTx/>
              <a:buSzTx/>
              <a:tabLst/>
              <a:defRPr/>
            </a:pPr>
            <a:r>
              <a:rPr kumimoji="0" lang="en-AU"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explore Australian cities and towns that have been organised based on geographical location, historical importance, population and intended use. </a:t>
            </a:r>
            <a:endParaRPr kumimoji="0" lang="en-AU"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R="0" lvl="0" algn="l" defTabSz="914377" rtl="0" eaLnBrk="1" fontAlgn="auto" latinLnBrk="0" hangingPunct="1">
              <a:lnSpc>
                <a:spcPct val="150000"/>
              </a:lnSpc>
              <a:spcBef>
                <a:spcPts val="0"/>
              </a:spcBef>
              <a:spcAft>
                <a:spcPts val="1200"/>
              </a:spcAft>
              <a:buClrTx/>
              <a:buSzTx/>
              <a:tabLst/>
              <a:defRPr/>
            </a:pPr>
            <a:r>
              <a:rPr kumimoji="0" lang="en-AU"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engage with case studies exploring Walter Burley Griffin's designs including Canberra, Leeton, Griffith and Castlecrag.</a:t>
            </a:r>
          </a:p>
        </p:txBody>
      </p:sp>
      <p:pic>
        <p:nvPicPr>
          <p:cNvPr id="10" name="Picture 9" descr="Aerial view of Canberra's City Hill along with buildings, roads and other green spaces.">
            <a:extLst>
              <a:ext uri="{FF2B5EF4-FFF2-40B4-BE49-F238E27FC236}">
                <a16:creationId xmlns:a16="http://schemas.microsoft.com/office/drawing/2014/main" id="{563830A9-2F0A-C019-13D1-BB817688DFD6}"/>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853601" y="4541231"/>
            <a:ext cx="2186923" cy="1440094"/>
          </a:xfrm>
          <a:prstGeom prst="roundRect">
            <a:avLst/>
          </a:prstGeom>
          <a:ln>
            <a:noFill/>
          </a:ln>
          <a:effectLst/>
        </p:spPr>
      </p:pic>
      <p:pic>
        <p:nvPicPr>
          <p:cNvPr id="5" name="Picture 4">
            <a:extLst>
              <a:ext uri="{FF2B5EF4-FFF2-40B4-BE49-F238E27FC236}">
                <a16:creationId xmlns:a16="http://schemas.microsoft.com/office/drawing/2014/main" id="{483F8BD7-09C4-5006-85AF-C2F30DF29D9E}"/>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rcRect l="1856" t="900" r="1370" b="3567"/>
          <a:stretch>
            <a:fillRect/>
          </a:stretch>
        </p:blipFill>
        <p:spPr>
          <a:xfrm>
            <a:off x="7349450" y="1642269"/>
            <a:ext cx="4482550" cy="4341958"/>
          </a:xfrm>
          <a:prstGeom prst="roundRect">
            <a:avLst>
              <a:gd name="adj" fmla="val 5977"/>
            </a:avLst>
          </a:prstGeom>
          <a:ln>
            <a:noFill/>
          </a:ln>
          <a:effectLst/>
        </p:spPr>
      </p:pic>
      <p:sp>
        <p:nvSpPr>
          <p:cNvPr id="7" name="TextBox 6">
            <a:extLst>
              <a:ext uri="{FF2B5EF4-FFF2-40B4-BE49-F238E27FC236}">
                <a16:creationId xmlns:a16="http://schemas.microsoft.com/office/drawing/2014/main" id="{122A2633-3CE9-2862-C51D-265F45691536}"/>
              </a:ext>
            </a:extLst>
          </p:cNvPr>
          <p:cNvSpPr txBox="1"/>
          <p:nvPr/>
        </p:nvSpPr>
        <p:spPr>
          <a:xfrm>
            <a:off x="7498081" y="6459665"/>
            <a:ext cx="3931920"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Images sourced from NESA 2024 (HSIE Syllabus: Stage 3 Teaching Advice)</a:t>
            </a:r>
          </a:p>
        </p:txBody>
      </p:sp>
      <p:sp>
        <p:nvSpPr>
          <p:cNvPr id="2" name="Slide Number Placeholder 1">
            <a:extLst>
              <a:ext uri="{FF2B5EF4-FFF2-40B4-BE49-F238E27FC236}">
                <a16:creationId xmlns:a16="http://schemas.microsoft.com/office/drawing/2014/main" id="{67104D28-EC27-706D-141C-312381DA1539}"/>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31</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1273024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5D0C5-DF27-64F5-C018-C0CC7B5BB91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1AF3BB8-6CBE-42DF-1EFC-79866AD8513B}"/>
              </a:ext>
            </a:extLst>
          </p:cNvPr>
          <p:cNvSpPr>
            <a:spLocks noGrp="1"/>
          </p:cNvSpPr>
          <p:nvPr>
            <p:ph type="title"/>
          </p:nvPr>
        </p:nvSpPr>
        <p:spPr>
          <a:xfrm>
            <a:off x="360000" y="360000"/>
            <a:ext cx="10080000" cy="545601"/>
          </a:xfrm>
        </p:spPr>
        <p:txBody>
          <a:bodyPr anchor="ctr">
            <a:normAutofit/>
          </a:bodyPr>
          <a:lstStyle/>
          <a:p>
            <a:r>
              <a:rPr lang="en-AU" dirty="0"/>
              <a:t>HSIE - unit 1 spotlight (3)</a:t>
            </a:r>
          </a:p>
        </p:txBody>
      </p:sp>
      <p:sp>
        <p:nvSpPr>
          <p:cNvPr id="11" name="Text Placeholder 4">
            <a:extLst>
              <a:ext uri="{FF2B5EF4-FFF2-40B4-BE49-F238E27FC236}">
                <a16:creationId xmlns:a16="http://schemas.microsoft.com/office/drawing/2014/main" id="{50A04E6A-FDCD-D8C8-2A7F-7173DB990379}"/>
              </a:ext>
            </a:extLst>
          </p:cNvPr>
          <p:cNvSpPr>
            <a:spLocks noGrp="1"/>
          </p:cNvSpPr>
          <p:nvPr>
            <p:ph type="body" sz="quarter" idx="18"/>
          </p:nvPr>
        </p:nvSpPr>
        <p:spPr>
          <a:xfrm>
            <a:off x="360000" y="982520"/>
            <a:ext cx="10080000" cy="310015"/>
          </a:xfrm>
        </p:spPr>
        <p:txBody>
          <a:bodyPr/>
          <a:lstStyle/>
          <a:p>
            <a:r>
              <a:rPr lang="en-US"/>
              <a:t>Environmental events</a:t>
            </a:r>
          </a:p>
        </p:txBody>
      </p:sp>
      <p:sp>
        <p:nvSpPr>
          <p:cNvPr id="6" name="Content Placeholder 7">
            <a:extLst>
              <a:ext uri="{FF2B5EF4-FFF2-40B4-BE49-F238E27FC236}">
                <a16:creationId xmlns:a16="http://schemas.microsoft.com/office/drawing/2014/main" id="{9CFE60A4-846B-EE7B-B2F6-4B81078B5424}"/>
              </a:ext>
            </a:extLst>
          </p:cNvPr>
          <p:cNvSpPr txBox="1">
            <a:spLocks/>
          </p:cNvSpPr>
          <p:nvPr/>
        </p:nvSpPr>
        <p:spPr>
          <a:xfrm>
            <a:off x="360001" y="1499238"/>
            <a:ext cx="11452628" cy="1387895"/>
          </a:xfrm>
          <a:prstGeom prst="rect">
            <a:avLst/>
          </a:prstGeom>
        </p:spPr>
        <p:txBody>
          <a:bodyPr vert="horz" lIns="0" tIns="0" rIns="0" bIns="0" rtlCol="0" anchor="t">
            <a:normAutofit/>
          </a:bodyPr>
          <a:lstStyle>
            <a:defPPr>
              <a:defRPr lang="en-US"/>
            </a:defPPr>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l" defTabSz="914377" rtl="0" eaLnBrk="1" fontAlgn="auto" latinLnBrk="0" hangingPunct="1">
              <a:lnSpc>
                <a:spcPct val="150000"/>
              </a:lnSpc>
              <a:spcBef>
                <a:spcPts val="0"/>
              </a:spcBef>
              <a:spcAft>
                <a:spcPts val="120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identify ways people and agencies manage places where environmental events occur. </a:t>
            </a:r>
            <a:endParaRPr kumimoji="0" lang="en-US"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285750" marR="0" lvl="0" indent="-285750" algn="l" defTabSz="914377" rtl="0" eaLnBrk="1" fontAlgn="auto" latinLnBrk="0" hangingPunct="1">
              <a:lnSpc>
                <a:spcPct val="150000"/>
              </a:lnSpc>
              <a:spcBef>
                <a:spcPts val="0"/>
              </a:spcBef>
              <a:spcAft>
                <a:spcPts val="120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Case studies include floods and bushfires.</a:t>
            </a:r>
            <a:endParaRPr kumimoji="0" lang="en-AU" sz="20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8" name="Picture 7">
            <a:extLst>
              <a:ext uri="{FF2B5EF4-FFF2-40B4-BE49-F238E27FC236}">
                <a16:creationId xmlns:a16="http://schemas.microsoft.com/office/drawing/2014/main" id="{94831095-F4F8-B85D-A052-8DD713B2FFD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79149" y="2828613"/>
            <a:ext cx="4115694" cy="3046867"/>
          </a:xfrm>
          <a:prstGeom prst="roundRect">
            <a:avLst>
              <a:gd name="adj" fmla="val 10665"/>
            </a:avLst>
          </a:prstGeom>
          <a:ln>
            <a:noFill/>
          </a:ln>
          <a:effectLst/>
        </p:spPr>
      </p:pic>
      <p:pic>
        <p:nvPicPr>
          <p:cNvPr id="7" name="Picture 6">
            <a:extLst>
              <a:ext uri="{FF2B5EF4-FFF2-40B4-BE49-F238E27FC236}">
                <a16:creationId xmlns:a16="http://schemas.microsoft.com/office/drawing/2014/main" id="{70DF47AF-0082-EF7C-D4FA-9B65482A7630}"/>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096000" y="2828613"/>
            <a:ext cx="4538843" cy="3046867"/>
          </a:xfrm>
          <a:prstGeom prst="roundRect">
            <a:avLst>
              <a:gd name="adj" fmla="val 9807"/>
            </a:avLst>
          </a:prstGeom>
          <a:ln>
            <a:noFill/>
          </a:ln>
          <a:effectLst/>
        </p:spPr>
      </p:pic>
      <p:sp>
        <p:nvSpPr>
          <p:cNvPr id="5" name="TextBox 4">
            <a:extLst>
              <a:ext uri="{FF2B5EF4-FFF2-40B4-BE49-F238E27FC236}">
                <a16:creationId xmlns:a16="http://schemas.microsoft.com/office/drawing/2014/main" id="{4F452DB4-5B16-E387-2547-6631F577C9AA}"/>
              </a:ext>
              <a:ext uri="{C183D7F6-B498-43B3-948B-1728B52AA6E4}">
                <adec:decorative xmlns:adec="http://schemas.microsoft.com/office/drawing/2017/decorative" val="1"/>
              </a:ext>
            </a:extLst>
          </p:cNvPr>
          <p:cNvSpPr txBox="1"/>
          <p:nvPr/>
        </p:nvSpPr>
        <p:spPr>
          <a:xfrm>
            <a:off x="6354502" y="6524481"/>
            <a:ext cx="6379579"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Images sourced from Canva.</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1AE0D358-1DE2-A046-2A73-D4236E98D699}"/>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32</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77721535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42B5B-CD28-4AD2-67B3-8D6EF44B98C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F659025-FB3A-16B1-0797-62932C72B19B}"/>
              </a:ext>
            </a:extLst>
          </p:cNvPr>
          <p:cNvSpPr>
            <a:spLocks noGrp="1"/>
          </p:cNvSpPr>
          <p:nvPr>
            <p:ph type="title"/>
          </p:nvPr>
        </p:nvSpPr>
        <p:spPr>
          <a:xfrm>
            <a:off x="360000" y="360000"/>
            <a:ext cx="10080000" cy="545601"/>
          </a:xfrm>
        </p:spPr>
        <p:txBody>
          <a:bodyPr anchor="ctr">
            <a:normAutofit/>
          </a:bodyPr>
          <a:lstStyle/>
          <a:p>
            <a:r>
              <a:rPr lang="en-AU" dirty="0"/>
              <a:t>HSIE - unit 1 spotlight (4)</a:t>
            </a:r>
          </a:p>
        </p:txBody>
      </p:sp>
      <p:sp>
        <p:nvSpPr>
          <p:cNvPr id="11" name="Text Placeholder 4">
            <a:extLst>
              <a:ext uri="{FF2B5EF4-FFF2-40B4-BE49-F238E27FC236}">
                <a16:creationId xmlns:a16="http://schemas.microsoft.com/office/drawing/2014/main" id="{9989C9DF-E024-E409-9EE8-9543DCD39210}"/>
              </a:ext>
            </a:extLst>
          </p:cNvPr>
          <p:cNvSpPr>
            <a:spLocks noGrp="1"/>
          </p:cNvSpPr>
          <p:nvPr>
            <p:ph type="body" sz="quarter" idx="18"/>
          </p:nvPr>
        </p:nvSpPr>
        <p:spPr>
          <a:xfrm>
            <a:off x="360000" y="982520"/>
            <a:ext cx="10080000" cy="310015"/>
          </a:xfrm>
        </p:spPr>
        <p:txBody>
          <a:bodyPr/>
          <a:lstStyle/>
          <a:p>
            <a:r>
              <a:rPr lang="en-US"/>
              <a:t>Seasonal calendars</a:t>
            </a:r>
          </a:p>
        </p:txBody>
      </p:sp>
      <p:sp>
        <p:nvSpPr>
          <p:cNvPr id="4" name="Content Placeholder 7">
            <a:extLst>
              <a:ext uri="{FF2B5EF4-FFF2-40B4-BE49-F238E27FC236}">
                <a16:creationId xmlns:a16="http://schemas.microsoft.com/office/drawing/2014/main" id="{28CAEA0F-6455-7083-1836-471B3E35DB07}"/>
              </a:ext>
            </a:extLst>
          </p:cNvPr>
          <p:cNvSpPr txBox="1">
            <a:spLocks/>
          </p:cNvSpPr>
          <p:nvPr/>
        </p:nvSpPr>
        <p:spPr>
          <a:xfrm>
            <a:off x="718274" y="1784414"/>
            <a:ext cx="10423534" cy="849212"/>
          </a:xfrm>
          <a:prstGeom prst="rect">
            <a:avLst/>
          </a:prstGeom>
        </p:spPr>
        <p:txBody>
          <a:bodyPr vert="horz" lIns="0" tIns="0" rIns="0" bIns="0" rtlCol="0" anchor="t">
            <a:normAutofit fontScale="92500" lnSpcReduction="20000"/>
          </a:bodyPr>
          <a:lstStyle>
            <a:defPPr>
              <a:defRPr lang="en-US"/>
            </a:defPPr>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377" rtl="0" eaLnBrk="1" fontAlgn="auto" latinLnBrk="0" hangingPunct="1">
              <a:lnSpc>
                <a:spcPct val="150000"/>
              </a:lnSpc>
              <a:spcBef>
                <a:spcPts val="0"/>
              </a:spcBef>
              <a:spcAft>
                <a:spcPts val="1200"/>
              </a:spcAft>
              <a:buClrTx/>
              <a:buSzTx/>
              <a:tabLst/>
              <a:defRPr/>
            </a:pPr>
            <a:r>
              <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investigate how Aboriginal and Torres Strait Islander Communities use seasonal calendars to manage Country and Place.</a:t>
            </a:r>
            <a:endParaRPr kumimoji="0" lang="en-AU" sz="20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R="0" lvl="0" algn="l" defTabSz="914377" rtl="0" eaLnBrk="1" fontAlgn="auto" latinLnBrk="0" hangingPunct="1">
              <a:lnSpc>
                <a:spcPct val="150000"/>
              </a:lnSpc>
              <a:spcBef>
                <a:spcPts val="0"/>
              </a:spcBef>
              <a:spcAft>
                <a:spcPts val="1200"/>
              </a:spcAft>
              <a:buClrTx/>
              <a:buSzTx/>
              <a:tabLst/>
              <a:defRPr/>
            </a:pPr>
            <a:endParaRPr kumimoji="0" lang="en-AU" sz="20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R="0" lvl="0" algn="l" defTabSz="914377" rtl="0" eaLnBrk="1" fontAlgn="auto" latinLnBrk="0" hangingPunct="1">
              <a:lnSpc>
                <a:spcPct val="150000"/>
              </a:lnSpc>
              <a:spcBef>
                <a:spcPts val="0"/>
              </a:spcBef>
              <a:spcAft>
                <a:spcPts val="1200"/>
              </a:spcAft>
              <a:buClrTx/>
              <a:buSzTx/>
              <a:tabLst/>
              <a:defRPr/>
            </a:pPr>
            <a:endParaRPr kumimoji="0" lang="en-AU" sz="20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1AAD9813-96E2-9F78-520B-CB2E54429A94}"/>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9612" y="2776617"/>
            <a:ext cx="2624856" cy="3369847"/>
          </a:xfrm>
          <a:prstGeom prst="rect">
            <a:avLst/>
          </a:prstGeom>
          <a:ln>
            <a:noFill/>
          </a:ln>
          <a:effectLst/>
        </p:spPr>
      </p:pic>
      <p:pic>
        <p:nvPicPr>
          <p:cNvPr id="5" name="Picture 4">
            <a:extLst>
              <a:ext uri="{FF2B5EF4-FFF2-40B4-BE49-F238E27FC236}">
                <a16:creationId xmlns:a16="http://schemas.microsoft.com/office/drawing/2014/main" id="{FBDAC333-8E00-84BC-0305-568B0D5CA3A6}"/>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52679" y="2776619"/>
            <a:ext cx="2377362" cy="3369846"/>
          </a:xfrm>
          <a:prstGeom prst="rect">
            <a:avLst/>
          </a:prstGeom>
          <a:ln>
            <a:noFill/>
          </a:ln>
          <a:effectLst>
            <a:outerShdw blurRad="50800" dist="38100" dir="2700000" algn="tl" rotWithShape="0">
              <a:prstClr val="black">
                <a:alpha val="40000"/>
              </a:prstClr>
            </a:outerShdw>
          </a:effectLst>
        </p:spPr>
      </p:pic>
      <p:pic>
        <p:nvPicPr>
          <p:cNvPr id="12" name="Picture 11" descr="Walmajarri seasons calendar">
            <a:extLst>
              <a:ext uri="{FF2B5EF4-FFF2-40B4-BE49-F238E27FC236}">
                <a16:creationId xmlns:a16="http://schemas.microsoft.com/office/drawing/2014/main" id="{48B5D530-7AB0-CEDC-BE2E-8EC636A67451}"/>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6148252" y="2776619"/>
            <a:ext cx="4984894" cy="3369846"/>
          </a:xfrm>
          <a:prstGeom prst="rect">
            <a:avLst/>
          </a:prstGeom>
          <a:ln>
            <a:noFill/>
          </a:ln>
          <a:effectLst/>
        </p:spPr>
      </p:pic>
      <p:sp>
        <p:nvSpPr>
          <p:cNvPr id="7" name="Content Placeholder 4">
            <a:extLst>
              <a:ext uri="{FF2B5EF4-FFF2-40B4-BE49-F238E27FC236}">
                <a16:creationId xmlns:a16="http://schemas.microsoft.com/office/drawing/2014/main" id="{C7FF4422-8D03-C1E2-A97E-056F2C4F5770}"/>
              </a:ext>
            </a:extLst>
          </p:cNvPr>
          <p:cNvSpPr txBox="1">
            <a:spLocks/>
          </p:cNvSpPr>
          <p:nvPr/>
        </p:nvSpPr>
        <p:spPr>
          <a:xfrm>
            <a:off x="4205793" y="6432448"/>
            <a:ext cx="3780413" cy="347103"/>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8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lt"/>
                <a:cs typeface="Arial" panose="020B0604020202020204" pitchFamily="34" charset="0"/>
              </a:rPr>
              <a:t>Images: Bodkin F (</a:t>
            </a:r>
            <a:r>
              <a:rPr kumimoji="0" lang="en-AU" sz="900" b="0" i="0" u="none" strike="noStrike" kern="1200" cap="none" spc="0" normalizeH="0" baseline="0" noProof="0" dirty="0" err="1">
                <a:ln>
                  <a:noFill/>
                </a:ln>
                <a:solidFill>
                  <a:srgbClr val="242424"/>
                </a:solidFill>
                <a:effectLst/>
                <a:uLnTx/>
                <a:uFillTx/>
                <a:latin typeface="Arial" panose="020B0604020202020204" pitchFamily="34" charset="0"/>
                <a:ea typeface="+mn-lt"/>
                <a:cs typeface="Arial" panose="020B0604020202020204" pitchFamily="34" charset="0"/>
              </a:rPr>
              <a:t>n.d</a:t>
            </a: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lt"/>
                <a:cs typeface="Arial" panose="020B0604020202020204" pitchFamily="34" charset="0"/>
              </a:rPr>
              <a:t>), </a:t>
            </a:r>
            <a:r>
              <a:rPr kumimoji="0" lang="en-AU" sz="900" b="0" i="0" u="none" strike="noStrike" kern="1200" cap="none" spc="0" normalizeH="0" baseline="0" noProof="0" dirty="0" err="1">
                <a:ln>
                  <a:noFill/>
                </a:ln>
                <a:solidFill>
                  <a:srgbClr val="242424"/>
                </a:solidFill>
                <a:effectLst/>
                <a:uLnTx/>
                <a:uFillTx/>
                <a:latin typeface="Arial" panose="020B0604020202020204" pitchFamily="34" charset="0"/>
                <a:ea typeface="+mn-lt"/>
                <a:cs typeface="Arial" panose="020B0604020202020204" pitchFamily="34" charset="0"/>
              </a:rPr>
              <a:t>Nuggett</a:t>
            </a: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lt"/>
                <a:cs typeface="Arial" panose="020B0604020202020204" pitchFamily="34" charset="0"/>
              </a:rPr>
              <a:t> J et. Al. CSIRO (2011), Firesticks (</a:t>
            </a:r>
            <a:r>
              <a:rPr kumimoji="0" lang="en-AU" sz="900" b="0" i="0" u="none" strike="noStrike" kern="1200" cap="none" spc="0" normalizeH="0" baseline="0" noProof="0" dirty="0" err="1">
                <a:ln>
                  <a:noFill/>
                </a:ln>
                <a:solidFill>
                  <a:srgbClr val="242424"/>
                </a:solidFill>
                <a:effectLst/>
                <a:uLnTx/>
                <a:uFillTx/>
                <a:latin typeface="Arial" panose="020B0604020202020204" pitchFamily="34" charset="0"/>
                <a:ea typeface="+mn-lt"/>
                <a:cs typeface="Arial" panose="020B0604020202020204" pitchFamily="34" charset="0"/>
              </a:rPr>
              <a:t>n.d</a:t>
            </a: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lt"/>
                <a:cs typeface="Arial" panose="020B0604020202020204" pitchFamily="34" charset="0"/>
              </a:rPr>
              <a:t>)</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endParaRPr kumimoji="0" lang="en-AU"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97CD48BC-C450-0697-C640-A511B2F7F8AC}"/>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33</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408668225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FF1B9-9683-27D4-7F23-E7F9635DD89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FFF5F88B-730E-8D90-946D-72EFED38A46D}"/>
              </a:ext>
            </a:extLst>
          </p:cNvPr>
          <p:cNvSpPr>
            <a:spLocks noGrp="1"/>
          </p:cNvSpPr>
          <p:nvPr>
            <p:ph type="ctrTitle"/>
          </p:nvPr>
        </p:nvSpPr>
        <p:spPr/>
        <p:txBody>
          <a:bodyPr/>
          <a:lstStyle/>
          <a:p>
            <a:r>
              <a:rPr lang="en-AU" dirty="0"/>
              <a:t>Human Society and its Environment (HSIE) – unit 5</a:t>
            </a:r>
            <a:endParaRPr lang="en-US" dirty="0"/>
          </a:p>
        </p:txBody>
      </p:sp>
      <p:sp>
        <p:nvSpPr>
          <p:cNvPr id="3" name="Text Placeholder 9">
            <a:extLst>
              <a:ext uri="{FF2B5EF4-FFF2-40B4-BE49-F238E27FC236}">
                <a16:creationId xmlns:a16="http://schemas.microsoft.com/office/drawing/2014/main" id="{76A6494A-27BC-DFC0-1E00-EBA36A5AFDA8}"/>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5</a:t>
            </a:r>
          </a:p>
        </p:txBody>
      </p:sp>
      <p:sp>
        <p:nvSpPr>
          <p:cNvPr id="2" name="Footer Placeholder 1">
            <a:extLst>
              <a:ext uri="{FF2B5EF4-FFF2-40B4-BE49-F238E27FC236}">
                <a16:creationId xmlns:a16="http://schemas.microsoft.com/office/drawing/2014/main" id="{B78F20D7-4D84-DA32-E297-A563DD2C5003}"/>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164824813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EE739-607C-EF56-23E4-7722F26A24E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50E0040-B98C-26EF-A449-EFB8DEDCD2A5}"/>
              </a:ext>
            </a:extLst>
          </p:cNvPr>
          <p:cNvSpPr>
            <a:spLocks noGrp="1"/>
          </p:cNvSpPr>
          <p:nvPr>
            <p:ph type="title"/>
          </p:nvPr>
        </p:nvSpPr>
        <p:spPr>
          <a:xfrm>
            <a:off x="360000" y="360000"/>
            <a:ext cx="10080000" cy="545601"/>
          </a:xfrm>
        </p:spPr>
        <p:txBody>
          <a:bodyPr anchor="t">
            <a:normAutofit/>
          </a:bodyPr>
          <a:lstStyle/>
          <a:p>
            <a:r>
              <a:rPr lang="en-AU" dirty="0"/>
              <a:t>HSIE – unit 5 overview</a:t>
            </a:r>
          </a:p>
        </p:txBody>
      </p:sp>
      <p:sp>
        <p:nvSpPr>
          <p:cNvPr id="5" name="Content Placeholder 4">
            <a:extLst>
              <a:ext uri="{FF2B5EF4-FFF2-40B4-BE49-F238E27FC236}">
                <a16:creationId xmlns:a16="http://schemas.microsoft.com/office/drawing/2014/main" id="{160D8163-2EF4-C0BA-2700-DB44BB8627C7}"/>
              </a:ext>
            </a:extLst>
          </p:cNvPr>
          <p:cNvSpPr>
            <a:spLocks noGrp="1"/>
          </p:cNvSpPr>
          <p:nvPr>
            <p:ph idx="1"/>
          </p:nvPr>
        </p:nvSpPr>
        <p:spPr>
          <a:xfrm>
            <a:off x="360000" y="1638662"/>
            <a:ext cx="7334711" cy="4399771"/>
          </a:xfrm>
        </p:spPr>
        <p:txBody>
          <a:bodyPr vert="horz" lIns="0" tIns="0" rIns="0" bIns="0" rtlCol="0" anchor="t">
            <a:noAutofit/>
          </a:bodyPr>
          <a:lstStyle/>
          <a:p>
            <a:pPr lvl="0">
              <a:defRPr/>
            </a:pPr>
            <a:r>
              <a:rPr lang="en-AU" dirty="0">
                <a:solidFill>
                  <a:srgbClr val="242424"/>
                </a:solidFill>
              </a:rPr>
              <a:t>Students: </a:t>
            </a:r>
            <a:endParaRPr lang="en-US" dirty="0">
              <a:solidFill>
                <a:srgbClr val="242424"/>
              </a:solidFill>
            </a:endParaRPr>
          </a:p>
          <a:p>
            <a:pPr marL="342900" lvl="0" indent="-342900">
              <a:buFont typeface="Arial" panose="020B0604020202020204" pitchFamily="34" charset="0"/>
              <a:buChar char="•"/>
              <a:defRPr/>
            </a:pPr>
            <a:r>
              <a:rPr lang="en-AU" dirty="0">
                <a:solidFill>
                  <a:srgbClr val="22272B"/>
                </a:solidFill>
              </a:rPr>
              <a:t>explore the significance of Aboriginal Country and the Traditional Custodians of the land on which their school is located</a:t>
            </a:r>
          </a:p>
          <a:p>
            <a:pPr marL="342900" lvl="0" indent="-342900">
              <a:buFont typeface="Arial" panose="020B0604020202020204" pitchFamily="34" charset="0"/>
              <a:buChar char="•"/>
              <a:defRPr/>
            </a:pPr>
            <a:r>
              <a:rPr lang="en-AU" dirty="0">
                <a:solidFill>
                  <a:srgbClr val="22272B"/>
                </a:solidFill>
              </a:rPr>
              <a:t>engage with Dreaming Stories</a:t>
            </a:r>
          </a:p>
          <a:p>
            <a:pPr marL="342900" lvl="0" indent="-342900">
              <a:buFont typeface="Arial" panose="020B0604020202020204" pitchFamily="34" charset="0"/>
              <a:buChar char="•"/>
              <a:defRPr/>
            </a:pPr>
            <a:r>
              <a:rPr lang="en-AU" dirty="0">
                <a:solidFill>
                  <a:srgbClr val="22272B"/>
                </a:solidFill>
              </a:rPr>
              <a:t>participate in mapping activities and discussions on cultural practices</a:t>
            </a:r>
          </a:p>
          <a:p>
            <a:pPr marL="342900" lvl="0" indent="-342900">
              <a:buFont typeface="Arial" panose="020B0604020202020204" pitchFamily="34" charset="0"/>
              <a:buChar char="•"/>
              <a:defRPr/>
            </a:pPr>
            <a:r>
              <a:rPr lang="en-AU" dirty="0">
                <a:solidFill>
                  <a:srgbClr val="22272B"/>
                </a:solidFill>
              </a:rPr>
              <a:t>develop an understanding of the natural and human features of their environment</a:t>
            </a:r>
          </a:p>
          <a:p>
            <a:pPr marL="342900" lvl="0" indent="-342900">
              <a:buFont typeface="Arial" panose="020B0604020202020204" pitchFamily="34" charset="0"/>
              <a:buChar char="•"/>
              <a:defRPr/>
            </a:pPr>
            <a:r>
              <a:rPr lang="en-AU" dirty="0">
                <a:solidFill>
                  <a:srgbClr val="22272B"/>
                </a:solidFill>
              </a:rPr>
              <a:t>learn about the connections Aboriginal and Torres Strait Islander Peoples have with Country and Place.</a:t>
            </a:r>
          </a:p>
        </p:txBody>
      </p:sp>
      <p:pic>
        <p:nvPicPr>
          <p:cNvPr id="6" name="Picture 5">
            <a:extLst>
              <a:ext uri="{FF2B5EF4-FFF2-40B4-BE49-F238E27FC236}">
                <a16:creationId xmlns:a16="http://schemas.microsoft.com/office/drawing/2014/main" id="{E1D48D3B-20B8-B3C2-8588-3ABFA035B38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290144" y="1873311"/>
            <a:ext cx="3077741" cy="3111378"/>
          </a:xfrm>
          <a:prstGeom prst="rect">
            <a:avLst/>
          </a:prstGeom>
        </p:spPr>
      </p:pic>
      <p:sp>
        <p:nvSpPr>
          <p:cNvPr id="7" name="TextBox 6">
            <a:extLst>
              <a:ext uri="{FF2B5EF4-FFF2-40B4-BE49-F238E27FC236}">
                <a16:creationId xmlns:a16="http://schemas.microsoft.com/office/drawing/2014/main" id="{99545DCE-532E-D03A-7211-AECE0DDA0877}"/>
              </a:ext>
            </a:extLst>
          </p:cNvPr>
          <p:cNvSpPr txBox="1"/>
          <p:nvPr/>
        </p:nvSpPr>
        <p:spPr>
          <a:xfrm>
            <a:off x="7694711" y="5220599"/>
            <a:ext cx="4268605" cy="12774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609585" rtl="0" eaLnBrk="1" fontAlgn="auto" latinLnBrk="0" hangingPunct="1">
              <a:lnSpc>
                <a:spcPts val="1275"/>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22272B"/>
                </a:solidFill>
                <a:effectLst/>
                <a:uLnTx/>
                <a:uFillTx/>
                <a:latin typeface="Arial" panose="020B0604020202020204" pitchFamily="34" charset="0"/>
                <a:ea typeface="+mn-ea"/>
                <a:cs typeface="Segoe UI"/>
              </a:rPr>
              <a:t>​</a:t>
            </a:r>
            <a:r>
              <a:rPr kumimoji="0" lang="en-AU" sz="11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Artwork © Kayleb Waters, </a:t>
            </a:r>
            <a:r>
              <a:rPr kumimoji="0" lang="en-AU" sz="1100" b="0" i="0" u="none" strike="noStrike" kern="1200" cap="none" spc="0" normalizeH="0" baseline="0" noProof="0" dirty="0" err="1">
                <a:ln>
                  <a:noFill/>
                </a:ln>
                <a:solidFill>
                  <a:srgbClr val="242424"/>
                </a:solidFill>
                <a:effectLst/>
                <a:uLnTx/>
                <a:uFillTx/>
                <a:latin typeface="Arial" panose="020B0604020202020204" pitchFamily="34" charset="0"/>
                <a:ea typeface="+mn-ea"/>
                <a:cs typeface="+mn-cs"/>
              </a:rPr>
              <a:t>Gomeroi</a:t>
            </a:r>
            <a:r>
              <a:rPr kumimoji="0" lang="en-AU" sz="11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 artist and Cultural mentor 2025.</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AU" sz="11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“This symbol of continuous circles represents our stories, as well as our deeper connection to understanding, Country, and the values that guide how we live our lives.</a:t>
            </a:r>
            <a:r>
              <a:rPr kumimoji="0" lang="en-AU"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endParaRPr kumimoji="0" lang="en-AU" sz="11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0" marR="0" lvl="0" indent="0" algn="l" defTabSz="609585" rtl="0" eaLnBrk="1" fontAlgn="auto" latinLnBrk="0" hangingPunct="1">
              <a:lnSpc>
                <a:spcPts val="1275"/>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56ABC0AA-E8B3-61B7-2AEA-34FD6819F685}"/>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35</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49527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62FA1-F40E-8200-D592-0F78241DEFC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756D8AA-7AF5-5BAD-AEAC-11CFE37F48C9}"/>
              </a:ext>
            </a:extLst>
          </p:cNvPr>
          <p:cNvSpPr>
            <a:spLocks noGrp="1"/>
          </p:cNvSpPr>
          <p:nvPr>
            <p:ph type="title"/>
          </p:nvPr>
        </p:nvSpPr>
        <p:spPr/>
        <p:txBody>
          <a:bodyPr/>
          <a:lstStyle/>
          <a:p>
            <a:r>
              <a:rPr lang="en-AU" dirty="0"/>
              <a:t>HSIE – unit 5 syllabus outcomes</a:t>
            </a:r>
          </a:p>
        </p:txBody>
      </p:sp>
      <p:sp>
        <p:nvSpPr>
          <p:cNvPr id="2" name="Text Placeholder 10">
            <a:extLst>
              <a:ext uri="{FF2B5EF4-FFF2-40B4-BE49-F238E27FC236}">
                <a16:creationId xmlns:a16="http://schemas.microsoft.com/office/drawing/2014/main" id="{7CB2C8F9-1376-52C7-A41E-40792125CE97}"/>
              </a:ext>
            </a:extLst>
          </p:cNvPr>
          <p:cNvSpPr txBox="1">
            <a:spLocks/>
          </p:cNvSpPr>
          <p:nvPr/>
        </p:nvSpPr>
        <p:spPr>
          <a:xfrm>
            <a:off x="360000" y="1942257"/>
            <a:ext cx="10495234" cy="1253777"/>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defTabSz="609585">
              <a:spcAft>
                <a:spcPts val="0"/>
              </a:spcAft>
              <a:defRPr/>
            </a:pPr>
            <a:r>
              <a:rPr lang="en-AU" sz="1800" b="1" dirty="0">
                <a:solidFill>
                  <a:srgbClr val="242424"/>
                </a:solidFill>
                <a:latin typeface="Arial" panose="020B0604020202020204" pitchFamily="34" charset="0"/>
                <a:cs typeface="Segoe UI"/>
              </a:rPr>
              <a:t>HS3-ACH-01</a:t>
            </a:r>
            <a:r>
              <a:rPr lang="en-AU" sz="1800" dirty="0">
                <a:solidFill>
                  <a:srgbClr val="242424"/>
                </a:solidFill>
                <a:latin typeface="Arial" panose="020B0604020202020204" pitchFamily="34" charset="0"/>
                <a:cs typeface="Segoe UI"/>
              </a:rPr>
              <a:t> describes Aboriginal Knowledges and Practices that care for Country and the importance of Aboriginal Languages revival</a:t>
            </a:r>
            <a:r>
              <a:rPr lang="en-AU" sz="1800" dirty="0">
                <a:solidFill>
                  <a:srgbClr val="22272B"/>
                </a:solidFill>
                <a:latin typeface="Arial" panose="020B0604020202020204" pitchFamily="34" charset="0"/>
                <a:cs typeface="Segoe UI"/>
              </a:rPr>
              <a:t>​</a:t>
            </a:r>
          </a:p>
          <a:p>
            <a:pPr lvl="0" defTabSz="609585">
              <a:spcAft>
                <a:spcPts val="0"/>
              </a:spcAft>
              <a:defRPr/>
            </a:pPr>
            <a:endParaRPr lang="en-AU" sz="1800" dirty="0">
              <a:solidFill>
                <a:srgbClr val="22272B"/>
              </a:solidFill>
              <a:latin typeface="Arial" panose="020B0604020202020204" pitchFamily="34" charset="0"/>
              <a:cs typeface="Segoe UI"/>
            </a:endParaRPr>
          </a:p>
          <a:p>
            <a:pPr lvl="0" defTabSz="609585">
              <a:spcAft>
                <a:spcPts val="0"/>
              </a:spcAft>
              <a:defRPr/>
            </a:pPr>
            <a:r>
              <a:rPr lang="en-AU" sz="1800" b="1" dirty="0">
                <a:solidFill>
                  <a:srgbClr val="242424"/>
                </a:solidFill>
                <a:latin typeface="Arial" panose="020B0604020202020204" pitchFamily="34" charset="0"/>
                <a:cs typeface="Segoe UI"/>
              </a:rPr>
              <a:t>HS3-GEO-01 </a:t>
            </a:r>
            <a:r>
              <a:rPr lang="en-AU" sz="1800" dirty="0">
                <a:solidFill>
                  <a:srgbClr val="242424"/>
                </a:solidFill>
                <a:latin typeface="Arial" panose="020B0604020202020204" pitchFamily="34" charset="0"/>
                <a:cs typeface="Segoe UI"/>
              </a:rPr>
              <a:t>examines global citizenship and how people organise, protect and sustainably use the environment, using geographical information</a:t>
            </a:r>
            <a:r>
              <a:rPr lang="en-AU" sz="1800" dirty="0">
                <a:solidFill>
                  <a:srgbClr val="22272B"/>
                </a:solidFill>
                <a:latin typeface="Arial" panose="020B0604020202020204" pitchFamily="34" charset="0"/>
                <a:cs typeface="Segoe UI"/>
              </a:rPr>
              <a:t>​</a:t>
            </a:r>
          </a:p>
          <a:p>
            <a:pPr lvl="0" defTabSz="609585">
              <a:spcAft>
                <a:spcPts val="0"/>
              </a:spcAft>
              <a:defRPr/>
            </a:pPr>
            <a:endParaRPr lang="en-AU" sz="1800" dirty="0">
              <a:solidFill>
                <a:srgbClr val="22272B"/>
              </a:solidFill>
              <a:latin typeface="Arial" panose="020B0604020202020204" pitchFamily="34" charset="0"/>
              <a:cs typeface="Segoe UI"/>
            </a:endParaRPr>
          </a:p>
          <a:p>
            <a:pPr lvl="0" defTabSz="609585">
              <a:spcAft>
                <a:spcPts val="0"/>
              </a:spcAft>
              <a:defRPr/>
            </a:pPr>
            <a:r>
              <a:rPr lang="en-AU" sz="1800" b="1" dirty="0">
                <a:solidFill>
                  <a:srgbClr val="242424"/>
                </a:solidFill>
                <a:latin typeface="Arial" panose="020B0604020202020204" pitchFamily="34" charset="0"/>
                <a:cs typeface="Segoe UI"/>
              </a:rPr>
              <a:t>Focus Area: Geographical information is used to plan for sustainable futures </a:t>
            </a:r>
            <a:r>
              <a:rPr lang="en-AU" sz="1800" dirty="0">
                <a:solidFill>
                  <a:srgbClr val="22272B"/>
                </a:solidFill>
                <a:latin typeface="Arial" panose="020B0604020202020204" pitchFamily="34" charset="0"/>
                <a:cs typeface="Segoe UI"/>
              </a:rPr>
              <a:t>​</a:t>
            </a:r>
          </a:p>
        </p:txBody>
      </p:sp>
      <p:sp>
        <p:nvSpPr>
          <p:cNvPr id="3" name="Slide Number Placeholder 2">
            <a:extLst>
              <a:ext uri="{FF2B5EF4-FFF2-40B4-BE49-F238E27FC236}">
                <a16:creationId xmlns:a16="http://schemas.microsoft.com/office/drawing/2014/main" id="{76B6283F-8917-4E1D-7105-53055DEBEEEE}"/>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36</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68151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6CB10-8660-C9A4-7876-EFE3DDFDCF5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FE2E557-A952-8CBA-045F-807B347A5984}"/>
              </a:ext>
            </a:extLst>
          </p:cNvPr>
          <p:cNvSpPr>
            <a:spLocks noGrp="1"/>
          </p:cNvSpPr>
          <p:nvPr>
            <p:ph type="title"/>
          </p:nvPr>
        </p:nvSpPr>
        <p:spPr/>
        <p:txBody>
          <a:bodyPr/>
          <a:lstStyle/>
          <a:p>
            <a:r>
              <a:rPr lang="en-AU" dirty="0"/>
              <a:t>HSIE – unit 5 syllabus content (1)</a:t>
            </a:r>
          </a:p>
        </p:txBody>
      </p:sp>
      <p:sp>
        <p:nvSpPr>
          <p:cNvPr id="5" name="Text Placeholder 8">
            <a:extLst>
              <a:ext uri="{FF2B5EF4-FFF2-40B4-BE49-F238E27FC236}">
                <a16:creationId xmlns:a16="http://schemas.microsoft.com/office/drawing/2014/main" id="{7A0ED95C-4F8D-3D19-2C2F-58AD809916A0}"/>
              </a:ext>
            </a:extLst>
          </p:cNvPr>
          <p:cNvSpPr txBox="1">
            <a:spLocks/>
          </p:cNvSpPr>
          <p:nvPr/>
        </p:nvSpPr>
        <p:spPr>
          <a:xfrm>
            <a:off x="297497" y="1632858"/>
            <a:ext cx="11186503" cy="4698823"/>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AU" b="1" dirty="0">
                <a:solidFill>
                  <a:srgbClr val="242424"/>
                </a:solidFill>
              </a:rPr>
              <a:t>Content Group: Aboriginal Cultural Knowledges and Practices that care for Country</a:t>
            </a:r>
            <a:endParaRPr lang="en-US" dirty="0"/>
          </a:p>
          <a:p>
            <a:pPr marL="285750" indent="-285750">
              <a:spcAft>
                <a:spcPts val="0"/>
              </a:spcAft>
              <a:buFont typeface="Arial" panose="020B0604020202020204" pitchFamily="34" charset="0"/>
              <a:buChar char="•"/>
            </a:pPr>
            <a:r>
              <a:rPr lang="en-US" dirty="0">
                <a:solidFill>
                  <a:srgbClr val="242424"/>
                </a:solidFill>
                <a:cs typeface="Arial"/>
              </a:rPr>
              <a:t>Explain the importance of undertaking Cultural obligations to Country as part of the continuation of Aboriginal Cultures</a:t>
            </a:r>
            <a:endParaRPr lang="en-AU" dirty="0">
              <a:cs typeface="Arial"/>
            </a:endParaRPr>
          </a:p>
          <a:p>
            <a:pPr marL="285750" indent="-285750">
              <a:spcAft>
                <a:spcPts val="0"/>
              </a:spcAft>
              <a:buFont typeface="Arial" panose="020B0604020202020204" pitchFamily="34" charset="0"/>
              <a:buChar char="•"/>
            </a:pPr>
            <a:r>
              <a:rPr lang="en-US" dirty="0">
                <a:solidFill>
                  <a:srgbClr val="242424"/>
                </a:solidFill>
                <a:cs typeface="Arial"/>
              </a:rPr>
              <a:t>Describe how local Knowledges of Country influence Aboriginal Peoples’ management of environments and World Heritage areas</a:t>
            </a:r>
            <a:endParaRPr lang="en-AU" dirty="0"/>
          </a:p>
        </p:txBody>
      </p:sp>
      <p:sp>
        <p:nvSpPr>
          <p:cNvPr id="3" name="Slide Number Placeholder 2">
            <a:extLst>
              <a:ext uri="{FF2B5EF4-FFF2-40B4-BE49-F238E27FC236}">
                <a16:creationId xmlns:a16="http://schemas.microsoft.com/office/drawing/2014/main" id="{D127BBD5-76F0-4631-C966-FB4DB32BC13D}"/>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3164866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8FAEA-CE52-D6D1-5DD0-FF629732DE6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50393FE-1334-8CF3-956D-66A94BB176DA}"/>
              </a:ext>
            </a:extLst>
          </p:cNvPr>
          <p:cNvSpPr>
            <a:spLocks noGrp="1"/>
          </p:cNvSpPr>
          <p:nvPr>
            <p:ph type="title"/>
          </p:nvPr>
        </p:nvSpPr>
        <p:spPr/>
        <p:txBody>
          <a:bodyPr/>
          <a:lstStyle/>
          <a:p>
            <a:r>
              <a:rPr lang="en-AU" dirty="0"/>
              <a:t>HSIE – unit 5 syllabus content (2)</a:t>
            </a:r>
          </a:p>
        </p:txBody>
      </p:sp>
      <p:sp>
        <p:nvSpPr>
          <p:cNvPr id="5" name="Text Placeholder 8">
            <a:extLst>
              <a:ext uri="{FF2B5EF4-FFF2-40B4-BE49-F238E27FC236}">
                <a16:creationId xmlns:a16="http://schemas.microsoft.com/office/drawing/2014/main" id="{8713359A-9867-1F19-C705-4270E0E41359}"/>
              </a:ext>
            </a:extLst>
          </p:cNvPr>
          <p:cNvSpPr txBox="1">
            <a:spLocks/>
          </p:cNvSpPr>
          <p:nvPr/>
        </p:nvSpPr>
        <p:spPr>
          <a:xfrm>
            <a:off x="297497" y="1632858"/>
            <a:ext cx="10663271" cy="4698823"/>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AU" b="1" dirty="0">
                <a:solidFill>
                  <a:srgbClr val="242424"/>
                </a:solidFill>
              </a:rPr>
              <a:t>Content group: </a:t>
            </a:r>
            <a:r>
              <a:rPr lang="en-AU" b="1" dirty="0">
                <a:solidFill>
                  <a:srgbClr val="242424"/>
                </a:solidFill>
                <a:ea typeface="+mn-lt"/>
                <a:cs typeface="Arial" panose="020B0604020202020204" pitchFamily="34" charset="0"/>
              </a:rPr>
              <a:t>People can protect global environments and use sustainable practices for the future</a:t>
            </a:r>
            <a:endParaRPr lang="en-AU" b="1" dirty="0"/>
          </a:p>
          <a:p>
            <a:pPr marL="285750" indent="-285750">
              <a:spcAft>
                <a:spcPts val="0"/>
              </a:spcAft>
              <a:buFont typeface="Arial" panose="020B0604020202020204" pitchFamily="34" charset="0"/>
              <a:buChar char="•"/>
            </a:pPr>
            <a:r>
              <a:rPr lang="en-US" dirty="0">
                <a:solidFill>
                  <a:srgbClr val="242424"/>
                </a:solidFill>
                <a:cs typeface="Arial"/>
              </a:rPr>
              <a:t>Explain how World Heritage contributes to the identification, protection and preservation of natural and cultural sites of significance for the world, using Tier 2 and Tier 3 vocabulary</a:t>
            </a:r>
          </a:p>
          <a:p>
            <a:pPr marL="285750" indent="-285750">
              <a:spcAft>
                <a:spcPts val="0"/>
              </a:spcAft>
              <a:buFont typeface="Arial" panose="020B0604020202020204" pitchFamily="34" charset="0"/>
              <a:buChar char="•"/>
            </a:pPr>
            <a:r>
              <a:rPr lang="en-US" dirty="0">
                <a:solidFill>
                  <a:srgbClr val="242424"/>
                </a:solidFill>
                <a:cs typeface="Arial"/>
              </a:rPr>
              <a:t>Compare sustainable practices used by Aboriginal and Torres Strait Islander Peoples and international Indigenous Peoples</a:t>
            </a:r>
            <a:endParaRPr lang="en-AU" dirty="0">
              <a:solidFill>
                <a:srgbClr val="242424"/>
              </a:solidFill>
              <a:cs typeface="Arial"/>
            </a:endParaRPr>
          </a:p>
          <a:p>
            <a:pPr marL="285750" indent="-285750">
              <a:spcAft>
                <a:spcPts val="0"/>
              </a:spcAft>
              <a:buFont typeface="Arial" panose="020B0604020202020204" pitchFamily="34" charset="0"/>
              <a:buChar char="•"/>
            </a:pPr>
            <a:r>
              <a:rPr lang="en-AU" dirty="0">
                <a:solidFill>
                  <a:srgbClr val="242424"/>
                </a:solidFill>
                <a:cs typeface="Arial"/>
              </a:rPr>
              <a:t>Research and present practices people can engage with to sustainably manage or protect global environments into the future</a:t>
            </a:r>
            <a:endParaRPr lang="en-AU" dirty="0"/>
          </a:p>
        </p:txBody>
      </p:sp>
      <p:sp>
        <p:nvSpPr>
          <p:cNvPr id="3" name="Slide Number Placeholder 2">
            <a:extLst>
              <a:ext uri="{FF2B5EF4-FFF2-40B4-BE49-F238E27FC236}">
                <a16:creationId xmlns:a16="http://schemas.microsoft.com/office/drawing/2014/main" id="{55259349-22C9-D609-2CD4-5374A217C65E}"/>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38</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50384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43315-5F53-D9E7-4041-1D47D328364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49FE032-0070-8F78-5F31-0B3C6685B23D}"/>
              </a:ext>
            </a:extLst>
          </p:cNvPr>
          <p:cNvSpPr>
            <a:spLocks noGrp="1"/>
          </p:cNvSpPr>
          <p:nvPr>
            <p:ph type="title"/>
          </p:nvPr>
        </p:nvSpPr>
        <p:spPr>
          <a:xfrm>
            <a:off x="360000" y="360000"/>
            <a:ext cx="10080000" cy="545601"/>
          </a:xfrm>
        </p:spPr>
        <p:txBody>
          <a:bodyPr anchor="t">
            <a:normAutofit/>
          </a:bodyPr>
          <a:lstStyle/>
          <a:p>
            <a:r>
              <a:rPr lang="en-AU" dirty="0"/>
              <a:t>HSIE – unit 5 skill development</a:t>
            </a:r>
          </a:p>
        </p:txBody>
      </p:sp>
      <p:sp>
        <p:nvSpPr>
          <p:cNvPr id="8" name="Content Placeholder 7">
            <a:extLst>
              <a:ext uri="{FF2B5EF4-FFF2-40B4-BE49-F238E27FC236}">
                <a16:creationId xmlns:a16="http://schemas.microsoft.com/office/drawing/2014/main" id="{7578A5D4-9D4A-977A-AF2F-C6DB2C2905D5}"/>
              </a:ext>
            </a:extLst>
          </p:cNvPr>
          <p:cNvSpPr>
            <a:spLocks noGrp="1"/>
          </p:cNvSpPr>
          <p:nvPr>
            <p:ph idx="1"/>
          </p:nvPr>
        </p:nvSpPr>
        <p:spPr>
          <a:xfrm>
            <a:off x="371998" y="1607671"/>
            <a:ext cx="11472002" cy="4457138"/>
          </a:xfrm>
        </p:spPr>
        <p:txBody>
          <a:bodyPr vert="horz" lIns="0" tIns="0" rIns="0" bIns="0" rtlCol="0" anchor="t">
            <a:noAutofit/>
          </a:bodyPr>
          <a:lstStyle/>
          <a:p>
            <a:pPr>
              <a:spcAft>
                <a:spcPts val="600"/>
              </a:spcAft>
            </a:pPr>
            <a:r>
              <a:rPr lang="en-AU" sz="2000" dirty="0"/>
              <a:t>In this unit, students learn and apply geographical skills by:</a:t>
            </a:r>
          </a:p>
          <a:p>
            <a:pPr marL="285750" indent="-285750">
              <a:buChar char="•"/>
            </a:pPr>
            <a:r>
              <a:rPr lang="en-AU" sz="2000" dirty="0"/>
              <a:t>explaining how World Heritage sites are identified, protected and preserved</a:t>
            </a:r>
            <a:endParaRPr lang="en-US" sz="2000" dirty="0"/>
          </a:p>
          <a:p>
            <a:pPr marL="285750" indent="-285750">
              <a:buChar char="•"/>
            </a:pPr>
            <a:r>
              <a:rPr lang="en-AU" sz="2000" dirty="0"/>
              <a:t>comparing sustainable practices used in Australia and across the world by Indigenous Peoples</a:t>
            </a:r>
          </a:p>
          <a:p>
            <a:pPr marL="285750" indent="-285750">
              <a:buChar char="•"/>
            </a:pPr>
            <a:r>
              <a:rPr lang="en-AU" sz="2000" dirty="0"/>
              <a:t>researching and presenting practices that can be used to manage and protect environments.</a:t>
            </a:r>
          </a:p>
        </p:txBody>
      </p:sp>
      <p:pic>
        <p:nvPicPr>
          <p:cNvPr id="4" name="Picture 3">
            <a:extLst>
              <a:ext uri="{FF2B5EF4-FFF2-40B4-BE49-F238E27FC236}">
                <a16:creationId xmlns:a16="http://schemas.microsoft.com/office/drawing/2014/main" id="{857E2E65-A42C-116A-4B24-982706A83D98}"/>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05439" y="4299013"/>
            <a:ext cx="3626562" cy="1859925"/>
          </a:xfrm>
          <a:prstGeom prst="rect">
            <a:avLst/>
          </a:prstGeom>
          <a:ln>
            <a:noFill/>
          </a:ln>
          <a:effectLst>
            <a:outerShdw blurRad="50800" dist="38100" dir="2700000" algn="tl" rotWithShape="0">
              <a:prstClr val="black">
                <a:alpha val="40000"/>
              </a:prstClr>
            </a:outerShdw>
          </a:effectLst>
        </p:spPr>
      </p:pic>
      <p:sp>
        <p:nvSpPr>
          <p:cNvPr id="3" name="Slide Number Placeholder 2">
            <a:extLst>
              <a:ext uri="{FF2B5EF4-FFF2-40B4-BE49-F238E27FC236}">
                <a16:creationId xmlns:a16="http://schemas.microsoft.com/office/drawing/2014/main" id="{85FF6805-8B28-BE8E-D8B4-493FEE268878}"/>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39</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582377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344A7-4FCA-6581-4196-74C279109DB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7C1EFAE-CAC6-9EAE-B249-1BB39324409D}"/>
              </a:ext>
            </a:extLst>
          </p:cNvPr>
          <p:cNvSpPr>
            <a:spLocks noGrp="1"/>
          </p:cNvSpPr>
          <p:nvPr>
            <p:ph type="title"/>
          </p:nvPr>
        </p:nvSpPr>
        <p:spPr>
          <a:xfrm>
            <a:off x="360000" y="360000"/>
            <a:ext cx="10080000" cy="545601"/>
          </a:xfrm>
        </p:spPr>
        <p:txBody>
          <a:bodyPr vert="horz" lIns="0" tIns="0" rIns="0" bIns="0" rtlCol="0" anchor="t">
            <a:normAutofit/>
          </a:bodyPr>
          <a:lstStyle/>
          <a:p>
            <a:r>
              <a:rPr lang="en-AU" dirty="0"/>
              <a:t>HSIE – unit 5 spotlight (1)</a:t>
            </a:r>
          </a:p>
        </p:txBody>
      </p:sp>
      <p:sp>
        <p:nvSpPr>
          <p:cNvPr id="21" name="Text Placeholder 4">
            <a:extLst>
              <a:ext uri="{FF2B5EF4-FFF2-40B4-BE49-F238E27FC236}">
                <a16:creationId xmlns:a16="http://schemas.microsoft.com/office/drawing/2014/main" id="{466372D9-656D-F278-6027-384CCD630DF4}"/>
              </a:ext>
            </a:extLst>
          </p:cNvPr>
          <p:cNvSpPr>
            <a:spLocks noGrp="1"/>
          </p:cNvSpPr>
          <p:nvPr>
            <p:ph type="body" sz="quarter" idx="18"/>
          </p:nvPr>
        </p:nvSpPr>
        <p:spPr>
          <a:xfrm>
            <a:off x="360000" y="982520"/>
            <a:ext cx="10080000" cy="310015"/>
          </a:xfrm>
        </p:spPr>
        <p:txBody>
          <a:bodyPr/>
          <a:lstStyle/>
          <a:p>
            <a:r>
              <a:rPr lang="en-US"/>
              <a:t>World Heritage</a:t>
            </a:r>
          </a:p>
        </p:txBody>
      </p:sp>
      <p:pic>
        <p:nvPicPr>
          <p:cNvPr id="4" name="Picture 3">
            <a:extLst>
              <a:ext uri="{FF2B5EF4-FFF2-40B4-BE49-F238E27FC236}">
                <a16:creationId xmlns:a16="http://schemas.microsoft.com/office/drawing/2014/main" id="{3E4A0C22-AD73-ADF2-0F04-BC668CD28C5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298806" y="1508046"/>
            <a:ext cx="9385383" cy="4786546"/>
          </a:xfrm>
          <a:prstGeom prst="rect">
            <a:avLst/>
          </a:prstGeom>
          <a:noFill/>
        </p:spPr>
      </p:pic>
      <p:sp>
        <p:nvSpPr>
          <p:cNvPr id="6" name="TextBox 5">
            <a:extLst>
              <a:ext uri="{FF2B5EF4-FFF2-40B4-BE49-F238E27FC236}">
                <a16:creationId xmlns:a16="http://schemas.microsoft.com/office/drawing/2014/main" id="{7F6FB9EA-EB00-257C-B77C-B57905DBC737}"/>
              </a:ext>
            </a:extLst>
          </p:cNvPr>
          <p:cNvSpPr txBox="1"/>
          <p:nvPr/>
        </p:nvSpPr>
        <p:spPr>
          <a:xfrm>
            <a:off x="7360917" y="6510104"/>
            <a:ext cx="6379579"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Images sourced from Canva.</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2CE02B7C-C951-0679-EBB8-A7195DF5A6E3}"/>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40</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38088356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6EA5E-F136-5566-073B-8C436FE574D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F6C65D-29E9-EEBB-64B5-55FEBDE7FB99}"/>
              </a:ext>
            </a:extLst>
          </p:cNvPr>
          <p:cNvSpPr>
            <a:spLocks noGrp="1"/>
          </p:cNvSpPr>
          <p:nvPr>
            <p:ph type="title"/>
          </p:nvPr>
        </p:nvSpPr>
        <p:spPr>
          <a:xfrm>
            <a:off x="360000" y="360000"/>
            <a:ext cx="10080000" cy="545601"/>
          </a:xfrm>
        </p:spPr>
        <p:txBody>
          <a:bodyPr vert="horz" lIns="0" tIns="0" rIns="0" bIns="0" rtlCol="0" anchor="ctr">
            <a:normAutofit/>
          </a:bodyPr>
          <a:lstStyle/>
          <a:p>
            <a:r>
              <a:rPr lang="en-AU" dirty="0"/>
              <a:t>HSIE – unit 5 spotlight (2)</a:t>
            </a:r>
          </a:p>
        </p:txBody>
      </p:sp>
      <p:sp>
        <p:nvSpPr>
          <p:cNvPr id="6" name="Content Placeholder 7">
            <a:extLst>
              <a:ext uri="{FF2B5EF4-FFF2-40B4-BE49-F238E27FC236}">
                <a16:creationId xmlns:a16="http://schemas.microsoft.com/office/drawing/2014/main" id="{CC7C66F2-A1BA-2614-DE0D-3F1C4A6E45C4}"/>
              </a:ext>
            </a:extLst>
          </p:cNvPr>
          <p:cNvSpPr txBox="1">
            <a:spLocks/>
          </p:cNvSpPr>
          <p:nvPr/>
        </p:nvSpPr>
        <p:spPr>
          <a:xfrm>
            <a:off x="360000" y="1868195"/>
            <a:ext cx="5492160" cy="3903935"/>
          </a:xfrm>
          <a:prstGeom prst="rect">
            <a:avLst/>
          </a:prstGeom>
        </p:spPr>
        <p:txBody>
          <a:bodyPr vert="horz" lIns="0" tIns="0" rIns="0" bIns="0" rtlCol="0" anchor="t">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US"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compare sustainable practices used by Aboriginal and Torres Strait Islander Peoples and international Indigenous Peoples.</a:t>
            </a:r>
          </a:p>
          <a:p>
            <a:pPr marL="0" marR="0" lvl="0" indent="0"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US"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engage in case studies exploring: </a:t>
            </a:r>
          </a:p>
          <a:p>
            <a:pPr marL="285750" marR="0" lvl="0" indent="-285750" defTabSz="914377" rtl="0" eaLnBrk="1" fontAlgn="auto" latinLnBrk="0" hangingPunct="1">
              <a:lnSpc>
                <a:spcPct val="150000"/>
              </a:lnSpc>
              <a:spcBef>
                <a:spcPts val="0"/>
              </a:spcBef>
              <a:spcAft>
                <a:spcPts val="1200"/>
              </a:spcAft>
              <a:buClrTx/>
              <a:buSzTx/>
              <a:buFont typeface="Arial" panose="020B0604020202020204" pitchFamily="34" charset="0"/>
              <a:buChar char="•"/>
              <a:tabLst/>
              <a:defRPr/>
            </a:pPr>
            <a:r>
              <a:rPr kumimoji="0" lang="en-AU"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Brewarrina Fish Traps and North American Indigenous fish traps and weirs</a:t>
            </a:r>
            <a:endParaRPr kumimoji="0" lang="en-US"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285750" marR="0" lvl="0" indent="-285750" defTabSz="914377" rtl="0" eaLnBrk="1" fontAlgn="auto" latinLnBrk="0" hangingPunct="1">
              <a:lnSpc>
                <a:spcPct val="150000"/>
              </a:lnSpc>
              <a:spcBef>
                <a:spcPts val="0"/>
              </a:spcBef>
              <a:spcAft>
                <a:spcPts val="1200"/>
              </a:spcAft>
              <a:buClrTx/>
              <a:buSzTx/>
              <a:buFont typeface="Arial" panose="020B0604020202020204" pitchFamily="34" charset="0"/>
              <a:buChar char="•"/>
              <a:tabLst/>
              <a:defRPr/>
            </a:pPr>
            <a:r>
              <a:rPr kumimoji="0" lang="en-AU"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Indigenous agricultural practices.</a:t>
            </a:r>
            <a:endParaRPr kumimoji="0" lang="en-US"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5" name="Picture 4">
            <a:extLst>
              <a:ext uri="{FF2B5EF4-FFF2-40B4-BE49-F238E27FC236}">
                <a16:creationId xmlns:a16="http://schemas.microsoft.com/office/drawing/2014/main" id="{35A84D8F-4285-9E26-F47F-2A6C4A813AA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6675120" y="1868194"/>
            <a:ext cx="5168880" cy="3903935"/>
          </a:xfrm>
          <a:prstGeom prst="roundRect">
            <a:avLst>
              <a:gd name="adj" fmla="val 6241"/>
            </a:avLst>
          </a:prstGeom>
          <a:noFill/>
        </p:spPr>
      </p:pic>
      <p:sp>
        <p:nvSpPr>
          <p:cNvPr id="7" name="TextBox 6">
            <a:extLst>
              <a:ext uri="{FF2B5EF4-FFF2-40B4-BE49-F238E27FC236}">
                <a16:creationId xmlns:a16="http://schemas.microsoft.com/office/drawing/2014/main" id="{EA888170-4A0A-D2EE-D1EB-B4BB6FA90C07}"/>
              </a:ext>
            </a:extLst>
          </p:cNvPr>
          <p:cNvSpPr txBox="1"/>
          <p:nvPr/>
        </p:nvSpPr>
        <p:spPr>
          <a:xfrm>
            <a:off x="7447008" y="6515300"/>
            <a:ext cx="6379579"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Images sourced from Canva.</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060EE82B-8B28-7ECE-D4F0-6661A099C887}"/>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41</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023161902"/>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0AFDA-3AB4-4611-5093-95C1839CEF9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5566B33-40A8-F22D-C1CB-9BCA1D45DEB3}"/>
              </a:ext>
            </a:extLst>
          </p:cNvPr>
          <p:cNvSpPr>
            <a:spLocks noGrp="1"/>
          </p:cNvSpPr>
          <p:nvPr>
            <p:ph type="title"/>
          </p:nvPr>
        </p:nvSpPr>
        <p:spPr>
          <a:xfrm>
            <a:off x="5400000" y="360000"/>
            <a:ext cx="5400000" cy="1008000"/>
          </a:xfrm>
        </p:spPr>
        <p:txBody>
          <a:bodyPr vert="horz" lIns="0" tIns="0" rIns="0" bIns="0" rtlCol="0" anchor="t">
            <a:normAutofit/>
          </a:bodyPr>
          <a:lstStyle/>
          <a:p>
            <a:r>
              <a:rPr lang="en-AU" dirty="0"/>
              <a:t>HSIE – unit 5 spotlight (3)</a:t>
            </a:r>
          </a:p>
        </p:txBody>
      </p:sp>
      <p:sp>
        <p:nvSpPr>
          <p:cNvPr id="6" name="Content Placeholder 7">
            <a:extLst>
              <a:ext uri="{FF2B5EF4-FFF2-40B4-BE49-F238E27FC236}">
                <a16:creationId xmlns:a16="http://schemas.microsoft.com/office/drawing/2014/main" id="{373A2642-2A70-87A7-B503-8866B56F3312}"/>
              </a:ext>
            </a:extLst>
          </p:cNvPr>
          <p:cNvSpPr txBox="1">
            <a:spLocks/>
          </p:cNvSpPr>
          <p:nvPr/>
        </p:nvSpPr>
        <p:spPr>
          <a:xfrm>
            <a:off x="5400000" y="1800225"/>
            <a:ext cx="6408000" cy="4140000"/>
          </a:xfrm>
          <a:prstGeom prst="rect">
            <a:avLst/>
          </a:prstGeom>
        </p:spPr>
        <p:txBody>
          <a:bodyPr vert="horz" lIns="0" tIns="0" rIns="0" bIns="0" rtlCol="0" anchor="t">
            <a:norm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a:t>
            </a:r>
            <a:r>
              <a:rPr kumimoji="0" lang="en-GB" b="0" i="0" u="none" strike="noStrike" kern="1200" cap="none" spc="0" normalizeH="0" baseline="0" noProof="0" dirty="0">
                <a:ln>
                  <a:noFill/>
                </a:ln>
                <a:solidFill>
                  <a:srgbClr val="22272B"/>
                </a:solidFill>
                <a:effectLst/>
                <a:uLnTx/>
                <a:uFillTx/>
                <a:latin typeface="Arial" panose="020B0604020202020204" pitchFamily="34" charset="0"/>
                <a:ea typeface="+mn-lt"/>
                <a:cs typeface="Arial" panose="020B0604020202020204" pitchFamily="34" charset="0"/>
              </a:rPr>
              <a:t>explore how individuals’ actions can support sustainability in the global environment. They learn that small actions when multiplied by many people can have a big impact globally. </a:t>
            </a:r>
            <a:endParaRPr kumimoji="0" lang="en-GB"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Students engage in research and design an action plan for an identified sustainability issue.</a:t>
            </a:r>
          </a:p>
        </p:txBody>
      </p:sp>
      <p:pic>
        <p:nvPicPr>
          <p:cNvPr id="4" name="Picture 3">
            <a:extLst>
              <a:ext uri="{FF2B5EF4-FFF2-40B4-BE49-F238E27FC236}">
                <a16:creationId xmlns:a16="http://schemas.microsoft.com/office/drawing/2014/main" id="{A927C3BC-DC25-5269-B75A-7289C6A7888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400" y="3275"/>
            <a:ext cx="5121280" cy="6871770"/>
          </a:xfrm>
          <a:prstGeom prst="rect">
            <a:avLst/>
          </a:prstGeom>
          <a:noFill/>
        </p:spPr>
      </p:pic>
      <p:sp>
        <p:nvSpPr>
          <p:cNvPr id="7" name="TextBox 6">
            <a:extLst>
              <a:ext uri="{FF2B5EF4-FFF2-40B4-BE49-F238E27FC236}">
                <a16:creationId xmlns:a16="http://schemas.microsoft.com/office/drawing/2014/main" id="{2186F7A7-D4B4-100A-768E-65190A1C7339}"/>
              </a:ext>
              <a:ext uri="{C183D7F6-B498-43B3-948B-1728B52AA6E4}">
                <adec:decorative xmlns:adec="http://schemas.microsoft.com/office/drawing/2017/decorative" val="1"/>
              </a:ext>
            </a:extLst>
          </p:cNvPr>
          <p:cNvSpPr txBox="1"/>
          <p:nvPr/>
        </p:nvSpPr>
        <p:spPr>
          <a:xfrm>
            <a:off x="3130933" y="6626750"/>
            <a:ext cx="2269067"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mn-cs"/>
              </a:rPr>
              <a:t>Images sourced from Canva.</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C7387800-156B-31F4-E191-EC0C72A784DA}"/>
              </a:ext>
              <a:ext uri="{C183D7F6-B498-43B3-948B-1728B52AA6E4}">
                <adec:decorative xmlns:adec="http://schemas.microsoft.com/office/drawing/2017/decorative" val="1"/>
              </a:ext>
            </a:extLst>
          </p:cNvPr>
          <p:cNvSpPr>
            <a:spLocks noGrp="1"/>
          </p:cNvSpPr>
          <p:nvPr>
            <p:ph type="sldNum" sz="quarter" idx="16"/>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42</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365838485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8472CD74-EA02-CAEF-F0E7-391CF433BA40}"/>
              </a:ext>
            </a:extLst>
          </p:cNvPr>
          <p:cNvSpPr>
            <a:spLocks noGrp="1"/>
          </p:cNvSpPr>
          <p:nvPr>
            <p:ph type="title"/>
          </p:nvPr>
        </p:nvSpPr>
        <p:spPr/>
        <p:txBody>
          <a:bodyPr/>
          <a:lstStyle/>
          <a:p>
            <a:r>
              <a:rPr lang="en-AU" dirty="0"/>
              <a:t>HSIE – unit 5 reflection</a:t>
            </a:r>
          </a:p>
        </p:txBody>
      </p:sp>
      <p:pic>
        <p:nvPicPr>
          <p:cNvPr id="10" name="Teacher graphic">
            <a:extLst>
              <a:ext uri="{FF2B5EF4-FFF2-40B4-BE49-F238E27FC236}">
                <a16:creationId xmlns:a16="http://schemas.microsoft.com/office/drawing/2014/main" id="{F462829D-56FD-5E51-8604-B39A961C84AC}"/>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5602" y="1882668"/>
            <a:ext cx="4171136" cy="4570708"/>
          </a:xfrm>
          <a:prstGeom prst="rect">
            <a:avLst/>
          </a:prstGeom>
        </p:spPr>
      </p:pic>
      <p:sp>
        <p:nvSpPr>
          <p:cNvPr id="4" name="Activity instructions">
            <a:extLst>
              <a:ext uri="{FF2B5EF4-FFF2-40B4-BE49-F238E27FC236}">
                <a16:creationId xmlns:a16="http://schemas.microsoft.com/office/drawing/2014/main" id="{3E3477F3-C46F-C317-720E-7A18FAF85A5D}"/>
              </a:ext>
            </a:extLst>
          </p:cNvPr>
          <p:cNvSpPr/>
          <p:nvPr/>
        </p:nvSpPr>
        <p:spPr>
          <a:xfrm>
            <a:off x="5728517" y="1882669"/>
            <a:ext cx="5866584" cy="4633332"/>
          </a:xfrm>
          <a:prstGeom prst="roundRect">
            <a:avLst>
              <a:gd name="adj" fmla="val 5474"/>
            </a:avLst>
          </a:prstGeom>
          <a:solidFill>
            <a:schemeClr val="bg1"/>
          </a:solidFill>
          <a:ln w="28575">
            <a:noFill/>
          </a:ln>
        </p:spPr>
        <p:style>
          <a:lnRef idx="2">
            <a:schemeClr val="accent1">
              <a:shade val="15000"/>
            </a:schemeClr>
          </a:lnRef>
          <a:fillRef idx="1">
            <a:schemeClr val="accent1"/>
          </a:fillRef>
          <a:effectRef idx="0">
            <a:schemeClr val="accent1"/>
          </a:effectRef>
          <a:fontRef idx="minor">
            <a:schemeClr val="lt1"/>
          </a:fontRef>
        </p:style>
        <p:txBody>
          <a:bodyPr lIns="288000" tIns="360000" rIns="288000" bIns="432000" rtlCol="0" anchor="ctr"/>
          <a:lstStyle/>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excites you about these units?</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changes did you notice which you will need to make some considerations about or do some preparation for?</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is still circling that you need some further clarification on?</a:t>
            </a:r>
          </a:p>
        </p:txBody>
      </p:sp>
      <p:sp>
        <p:nvSpPr>
          <p:cNvPr id="6" name="Slide Number Placeholder 5">
            <a:extLst>
              <a:ext uri="{FF2B5EF4-FFF2-40B4-BE49-F238E27FC236}">
                <a16:creationId xmlns:a16="http://schemas.microsoft.com/office/drawing/2014/main" id="{C6739FB2-8BB8-BC68-B9B6-6E3ADCD7BFF1}"/>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43</a:t>
            </a:fld>
            <a:endParaRPr lang="en-AU"/>
          </a:p>
        </p:txBody>
      </p:sp>
    </p:spTree>
    <p:custDataLst>
      <p:tags r:id="rId1"/>
    </p:custDataLst>
    <p:extLst>
      <p:ext uri="{BB962C8B-B14F-4D97-AF65-F5344CB8AC3E}">
        <p14:creationId xmlns:p14="http://schemas.microsoft.com/office/powerpoint/2010/main" val="2023996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500"/>
                                        <p:tgtEl>
                                          <p:spTgt spid="4">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754BC15-7AE6-74B0-0F66-31014D5A63A8}"/>
              </a:ext>
            </a:extLst>
          </p:cNvPr>
          <p:cNvSpPr>
            <a:spLocks noGrp="1"/>
          </p:cNvSpPr>
          <p:nvPr>
            <p:ph type="ctrTitle"/>
          </p:nvPr>
        </p:nvSpPr>
        <p:spPr/>
        <p:txBody>
          <a:bodyPr/>
          <a:lstStyle/>
          <a:p>
            <a:r>
              <a:rPr lang="en-AU"/>
              <a:t>Science and technology </a:t>
            </a:r>
          </a:p>
        </p:txBody>
      </p:sp>
      <p:sp>
        <p:nvSpPr>
          <p:cNvPr id="3" name="Text Placeholder 9">
            <a:extLst>
              <a:ext uri="{FF2B5EF4-FFF2-40B4-BE49-F238E27FC236}">
                <a16:creationId xmlns:a16="http://schemas.microsoft.com/office/drawing/2014/main" id="{B52BCF5D-4CB3-0E10-BF50-A18CBEC7B074}"/>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1 </a:t>
            </a:r>
          </a:p>
        </p:txBody>
      </p:sp>
      <p:sp>
        <p:nvSpPr>
          <p:cNvPr id="2" name="Footer Placeholder 1">
            <a:extLst>
              <a:ext uri="{FF2B5EF4-FFF2-40B4-BE49-F238E27FC236}">
                <a16:creationId xmlns:a16="http://schemas.microsoft.com/office/drawing/2014/main" id="{D3C2C506-0DA0-E0FD-9C06-7BCB4A08EA51}"/>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322525722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B39BB-501A-E37D-50E2-7DB1A76D65F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03686B5-2C13-32FE-E897-8E65D4FC4321}"/>
              </a:ext>
            </a:extLst>
          </p:cNvPr>
          <p:cNvSpPr>
            <a:spLocks noGrp="1"/>
          </p:cNvSpPr>
          <p:nvPr>
            <p:ph type="title"/>
          </p:nvPr>
        </p:nvSpPr>
        <p:spPr/>
        <p:txBody>
          <a:bodyPr/>
          <a:lstStyle/>
          <a:p>
            <a:r>
              <a:rPr lang="en-AU"/>
              <a:t>Unit overview</a:t>
            </a:r>
          </a:p>
        </p:txBody>
      </p:sp>
      <p:sp>
        <p:nvSpPr>
          <p:cNvPr id="6" name="Text Placeholder 5">
            <a:extLst>
              <a:ext uri="{FF2B5EF4-FFF2-40B4-BE49-F238E27FC236}">
                <a16:creationId xmlns:a16="http://schemas.microsoft.com/office/drawing/2014/main" id="{A67B0825-9BDD-1B7C-4E72-7BCBF7CD982D}"/>
              </a:ext>
            </a:extLst>
          </p:cNvPr>
          <p:cNvSpPr>
            <a:spLocks noGrp="1"/>
          </p:cNvSpPr>
          <p:nvPr>
            <p:ph type="body" sz="quarter" idx="18"/>
          </p:nvPr>
        </p:nvSpPr>
        <p:spPr/>
        <p:txBody>
          <a:bodyPr/>
          <a:lstStyle/>
          <a:p>
            <a:r>
              <a:rPr lang="en-AU">
                <a:solidFill>
                  <a:srgbClr val="146CFD"/>
                </a:solidFill>
              </a:rPr>
              <a:t>Unit 1</a:t>
            </a:r>
            <a:endParaRPr lang="en-US" sz="2400">
              <a:solidFill>
                <a:srgbClr val="146CFD"/>
              </a:solidFill>
            </a:endParaRPr>
          </a:p>
        </p:txBody>
      </p:sp>
      <p:sp>
        <p:nvSpPr>
          <p:cNvPr id="5" name="Content Placeholder 4">
            <a:extLst>
              <a:ext uri="{FF2B5EF4-FFF2-40B4-BE49-F238E27FC236}">
                <a16:creationId xmlns:a16="http://schemas.microsoft.com/office/drawing/2014/main" id="{BC7A3BFE-EEF5-4A0C-B70D-2594A8033E1C}"/>
              </a:ext>
            </a:extLst>
          </p:cNvPr>
          <p:cNvSpPr>
            <a:spLocks noGrp="1"/>
          </p:cNvSpPr>
          <p:nvPr>
            <p:ph idx="1"/>
          </p:nvPr>
        </p:nvSpPr>
        <p:spPr>
          <a:xfrm>
            <a:off x="360000" y="1823495"/>
            <a:ext cx="5736000" cy="4449736"/>
          </a:xfrm>
        </p:spPr>
        <p:txBody>
          <a:bodyPr vert="horz" lIns="0" tIns="0" rIns="0" bIns="0" rtlCol="0" anchor="t">
            <a:noAutofit/>
          </a:bodyPr>
          <a:lstStyle/>
          <a:p>
            <a:r>
              <a:rPr lang="en-AU" sz="2000" dirty="0">
                <a:solidFill>
                  <a:srgbClr val="242424"/>
                </a:solidFill>
              </a:rPr>
              <a:t>Students: </a:t>
            </a:r>
            <a:endParaRPr lang="en-US" sz="2000" dirty="0">
              <a:solidFill>
                <a:srgbClr val="242424"/>
              </a:solidFill>
            </a:endParaRPr>
          </a:p>
          <a:p>
            <a:pPr marL="342900" indent="-342900">
              <a:buChar char="•"/>
            </a:pPr>
            <a:r>
              <a:rPr lang="en-AU" sz="2000" dirty="0">
                <a:solidFill>
                  <a:srgbClr val="242424"/>
                </a:solidFill>
              </a:rPr>
              <a:t>explore technology to collect weather data</a:t>
            </a:r>
          </a:p>
          <a:p>
            <a:pPr marL="342900" indent="-342900">
              <a:buChar char="•"/>
            </a:pPr>
            <a:r>
              <a:rPr lang="en-AU" sz="2000" dirty="0">
                <a:solidFill>
                  <a:srgbClr val="242424"/>
                </a:solidFill>
              </a:rPr>
              <a:t>distinguish between weather and climate</a:t>
            </a:r>
          </a:p>
          <a:p>
            <a:pPr marL="342900" indent="-342900">
              <a:buChar char="•"/>
            </a:pPr>
            <a:r>
              <a:rPr lang="en-AU" sz="2000" dirty="0">
                <a:solidFill>
                  <a:srgbClr val="242424"/>
                </a:solidFill>
              </a:rPr>
              <a:t>investigate how natural events or human activity influence the atmosphere</a:t>
            </a:r>
          </a:p>
        </p:txBody>
      </p:sp>
      <p:pic>
        <p:nvPicPr>
          <p:cNvPr id="9" name="Picture 8">
            <a:extLst>
              <a:ext uri="{FF2B5EF4-FFF2-40B4-BE49-F238E27FC236}">
                <a16:creationId xmlns:a16="http://schemas.microsoft.com/office/drawing/2014/main" id="{082544ED-2795-1A86-FDC3-0534ED17626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897189" y="1697460"/>
            <a:ext cx="4758254" cy="4236692"/>
          </a:xfrm>
          <a:prstGeom prst="roundRect">
            <a:avLst>
              <a:gd name="adj" fmla="val 8278"/>
            </a:avLst>
          </a:prstGeom>
          <a:ln>
            <a:noFill/>
          </a:ln>
          <a:effectLst/>
        </p:spPr>
      </p:pic>
      <p:sp>
        <p:nvSpPr>
          <p:cNvPr id="2" name="Slide Number Placeholder 1">
            <a:extLst>
              <a:ext uri="{FF2B5EF4-FFF2-40B4-BE49-F238E27FC236}">
                <a16:creationId xmlns:a16="http://schemas.microsoft.com/office/drawing/2014/main" id="{3DC8F189-2160-9E79-7598-F2AE19AB70D3}"/>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45</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353554547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C2FBB-BC9E-7A65-20D2-17293951861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25D2DFC-2C86-D722-0319-0BBF53048DA5}"/>
              </a:ext>
            </a:extLst>
          </p:cNvPr>
          <p:cNvSpPr>
            <a:spLocks noGrp="1"/>
          </p:cNvSpPr>
          <p:nvPr>
            <p:ph type="title"/>
          </p:nvPr>
        </p:nvSpPr>
        <p:spPr>
          <a:xfrm>
            <a:off x="360000" y="360001"/>
            <a:ext cx="10912059" cy="548704"/>
          </a:xfrm>
        </p:spPr>
        <p:txBody>
          <a:bodyPr/>
          <a:lstStyle/>
          <a:p>
            <a:r>
              <a:rPr lang="en-AU" spc="-50" dirty="0"/>
              <a:t>Science and technology </a:t>
            </a:r>
            <a:r>
              <a:rPr lang="en-AU" dirty="0"/>
              <a:t>– unit 1 </a:t>
            </a:r>
            <a:r>
              <a:rPr lang="en-AU" spc="-50" dirty="0"/>
              <a:t>syllabus outcomes</a:t>
            </a:r>
            <a:endParaRPr lang="en-AU" dirty="0"/>
          </a:p>
        </p:txBody>
      </p:sp>
      <p:sp>
        <p:nvSpPr>
          <p:cNvPr id="11" name="Text Placeholder 10">
            <a:extLst>
              <a:ext uri="{FF2B5EF4-FFF2-40B4-BE49-F238E27FC236}">
                <a16:creationId xmlns:a16="http://schemas.microsoft.com/office/drawing/2014/main" id="{1B3E1B57-8D39-7460-DF09-592D4C34D386}"/>
              </a:ext>
            </a:extLst>
          </p:cNvPr>
          <p:cNvSpPr>
            <a:spLocks noGrp="1"/>
          </p:cNvSpPr>
          <p:nvPr>
            <p:ph type="body" sz="quarter" idx="19"/>
          </p:nvPr>
        </p:nvSpPr>
        <p:spPr>
          <a:xfrm>
            <a:off x="360000" y="1895708"/>
            <a:ext cx="11096126" cy="4620292"/>
          </a:xfrm>
        </p:spPr>
        <p:txBody>
          <a:bodyPr/>
          <a:lstStyle/>
          <a:p>
            <a:pPr lvl="0" defTabSz="609585">
              <a:spcAft>
                <a:spcPts val="600"/>
              </a:spcAft>
              <a:defRPr/>
            </a:pPr>
            <a:r>
              <a:rPr lang="en-AU" sz="1800" b="1" dirty="0">
                <a:solidFill>
                  <a:srgbClr val="242424"/>
                </a:solidFill>
                <a:cs typeface="Segoe UI"/>
              </a:rPr>
              <a:t>Focus area: Knowledge of our world and beyond inspires sustainable solutions </a:t>
            </a:r>
          </a:p>
          <a:p>
            <a:pPr lvl="0" defTabSz="609585">
              <a:spcAft>
                <a:spcPts val="600"/>
              </a:spcAft>
              <a:defRPr/>
            </a:pPr>
            <a:r>
              <a:rPr lang="en-AU" sz="1800" b="1" dirty="0">
                <a:solidFill>
                  <a:srgbClr val="242424"/>
                </a:solidFill>
                <a:cs typeface="Segoe UI"/>
              </a:rPr>
              <a:t>ST3-SCI-01</a:t>
            </a:r>
            <a:r>
              <a:rPr lang="en-AU" sz="1800" dirty="0">
                <a:solidFill>
                  <a:srgbClr val="242424"/>
                </a:solidFill>
                <a:cs typeface="Segoe UI"/>
              </a:rPr>
              <a:t> uses evidence to explain how scientific knowledge can be used to develop sustainable practices</a:t>
            </a:r>
            <a:r>
              <a:rPr lang="en-AU" sz="1800" dirty="0">
                <a:solidFill>
                  <a:srgbClr val="22272B"/>
                </a:solidFill>
                <a:cs typeface="Segoe UI"/>
              </a:rPr>
              <a:t>​</a:t>
            </a:r>
          </a:p>
          <a:p>
            <a:pPr lvl="0" defTabSz="609585">
              <a:spcAft>
                <a:spcPts val="600"/>
              </a:spcAft>
              <a:defRPr/>
            </a:pPr>
            <a:r>
              <a:rPr lang="en-AU" sz="1800" b="1" dirty="0">
                <a:solidFill>
                  <a:srgbClr val="242424"/>
                </a:solidFill>
                <a:cs typeface="Segoe UI"/>
              </a:rPr>
              <a:t>ST3-PQU-01 </a:t>
            </a:r>
            <a:r>
              <a:rPr lang="en-AU" sz="1800" dirty="0">
                <a:solidFill>
                  <a:srgbClr val="242424"/>
                </a:solidFill>
                <a:cs typeface="Segoe UI"/>
              </a:rPr>
              <a:t>poses questions to identify variables and conducts fair tests to gather data</a:t>
            </a:r>
          </a:p>
          <a:p>
            <a:pPr lvl="0" defTabSz="609585">
              <a:spcAft>
                <a:spcPts val="600"/>
              </a:spcAft>
              <a:defRPr/>
            </a:pPr>
            <a:r>
              <a:rPr lang="en-AU" sz="1800" b="1" dirty="0">
                <a:solidFill>
                  <a:srgbClr val="242424"/>
                </a:solidFill>
                <a:cs typeface="Segoe UI"/>
              </a:rPr>
              <a:t>ST3-DAT-01</a:t>
            </a:r>
            <a:r>
              <a:rPr lang="en-AU" sz="1800" dirty="0">
                <a:solidFill>
                  <a:srgbClr val="242424"/>
                </a:solidFill>
                <a:cs typeface="Segoe UI"/>
              </a:rPr>
              <a:t> interprets data to support explanations and arguments</a:t>
            </a:r>
            <a:endParaRPr lang="en-AU" sz="1800" dirty="0">
              <a:solidFill>
                <a:srgbClr val="22272B"/>
              </a:solidFill>
              <a:cs typeface="Segoe UI"/>
            </a:endParaRPr>
          </a:p>
          <a:p>
            <a:pPr lvl="0" defTabSz="609585">
              <a:spcAft>
                <a:spcPts val="600"/>
              </a:spcAft>
              <a:defRPr/>
            </a:pPr>
            <a:r>
              <a:rPr lang="en-AU" sz="1800" dirty="0">
                <a:solidFill>
                  <a:srgbClr val="22272B"/>
                </a:solidFill>
                <a:cs typeface="Segoe UI"/>
              </a:rPr>
              <a:t>​</a:t>
            </a:r>
            <a:r>
              <a:rPr lang="en-AU" sz="1800" b="1" dirty="0">
                <a:solidFill>
                  <a:srgbClr val="22272B"/>
                </a:solidFill>
                <a:cs typeface="Segoe UI"/>
              </a:rPr>
              <a:t>Focus area: Design and digital technologies engineer sustainable solutions</a:t>
            </a:r>
            <a:endParaRPr lang="en-AU" sz="1800" dirty="0">
              <a:solidFill>
                <a:srgbClr val="22272B"/>
              </a:solidFill>
              <a:cs typeface="Segoe UI"/>
            </a:endParaRPr>
          </a:p>
          <a:p>
            <a:pPr lvl="0" defTabSz="609585">
              <a:spcAft>
                <a:spcPts val="600"/>
              </a:spcAft>
              <a:defRPr/>
            </a:pPr>
            <a:r>
              <a:rPr lang="en-AU" sz="1800" b="1" dirty="0">
                <a:solidFill>
                  <a:srgbClr val="22272B"/>
                </a:solidFill>
                <a:cs typeface="Segoe UI"/>
              </a:rPr>
              <a:t>ST3-DDT-02</a:t>
            </a:r>
            <a:r>
              <a:rPr lang="en-AU" sz="1800" dirty="0">
                <a:solidFill>
                  <a:srgbClr val="22272B"/>
                </a:solidFill>
                <a:cs typeface="Segoe UI"/>
              </a:rPr>
              <a:t> creates, evaluates and modifies algorithms to code or control digital devices and systems</a:t>
            </a:r>
          </a:p>
          <a:p>
            <a:pPr lvl="0" defTabSz="609585">
              <a:spcAft>
                <a:spcPts val="600"/>
              </a:spcAft>
              <a:defRPr/>
            </a:pPr>
            <a:endParaRPr lang="en-AU" sz="1800" b="1" dirty="0">
              <a:solidFill>
                <a:srgbClr val="22272B"/>
              </a:solidFill>
              <a:cs typeface="Segoe UI"/>
            </a:endParaRPr>
          </a:p>
          <a:p>
            <a:pPr lvl="0" defTabSz="609585">
              <a:spcAft>
                <a:spcPts val="600"/>
              </a:spcAft>
              <a:defRPr/>
            </a:pPr>
            <a:r>
              <a:rPr lang="en-AU" sz="1800" b="1" dirty="0">
                <a:solidFill>
                  <a:srgbClr val="22272B"/>
                </a:solidFill>
                <a:cs typeface="Segoe UI"/>
              </a:rPr>
              <a:t>Focus Area: Creating written texts in Science and Technology</a:t>
            </a:r>
            <a:endParaRPr lang="en-AU" sz="1800" dirty="0">
              <a:solidFill>
                <a:srgbClr val="22272B"/>
              </a:solidFill>
              <a:cs typeface="Segoe UI"/>
            </a:endParaRPr>
          </a:p>
          <a:p>
            <a:pPr lvl="0" defTabSz="609585">
              <a:spcAft>
                <a:spcPts val="600"/>
              </a:spcAft>
              <a:defRPr/>
            </a:pPr>
            <a:r>
              <a:rPr lang="en-AU" sz="1800" b="1" dirty="0">
                <a:solidFill>
                  <a:srgbClr val="22272B"/>
                </a:solidFill>
                <a:cs typeface="Segoe UI"/>
              </a:rPr>
              <a:t>ST3-CWT-01 </a:t>
            </a:r>
            <a:r>
              <a:rPr lang="en-AU" sz="1800" dirty="0">
                <a:solidFill>
                  <a:srgbClr val="22272B"/>
                </a:solidFill>
                <a:cs typeface="Segoe UI"/>
              </a:rPr>
              <a:t>creates written texts to communicate understanding of scientific and technological concepts and processes</a:t>
            </a:r>
          </a:p>
        </p:txBody>
      </p:sp>
      <p:sp>
        <p:nvSpPr>
          <p:cNvPr id="3" name="Slide Number Placeholder 2">
            <a:extLst>
              <a:ext uri="{FF2B5EF4-FFF2-40B4-BE49-F238E27FC236}">
                <a16:creationId xmlns:a16="http://schemas.microsoft.com/office/drawing/2014/main" id="{AFDCE54C-789F-F677-0417-F0C199785B82}"/>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46</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4028850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8064B-6426-A015-7270-E615AC9CF14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437FC03-0393-42DD-C9C7-05702EE9BCBA}"/>
              </a:ext>
            </a:extLst>
          </p:cNvPr>
          <p:cNvSpPr>
            <a:spLocks noGrp="1"/>
          </p:cNvSpPr>
          <p:nvPr>
            <p:ph type="title"/>
          </p:nvPr>
        </p:nvSpPr>
        <p:spPr>
          <a:xfrm>
            <a:off x="360000" y="360001"/>
            <a:ext cx="10911650" cy="548704"/>
          </a:xfrm>
        </p:spPr>
        <p:txBody>
          <a:bodyPr/>
          <a:lstStyle/>
          <a:p>
            <a:r>
              <a:rPr lang="en-AU" spc="-50" dirty="0"/>
              <a:t>Science and technology </a:t>
            </a:r>
            <a:r>
              <a:rPr lang="en-AU" dirty="0"/>
              <a:t>– unit 1 </a:t>
            </a:r>
            <a:r>
              <a:rPr lang="en-AU" spc="-50" dirty="0"/>
              <a:t>syllabus content (1)</a:t>
            </a:r>
          </a:p>
        </p:txBody>
      </p:sp>
      <p:sp>
        <p:nvSpPr>
          <p:cNvPr id="11" name="Text Placeholder 10">
            <a:extLst>
              <a:ext uri="{FF2B5EF4-FFF2-40B4-BE49-F238E27FC236}">
                <a16:creationId xmlns:a16="http://schemas.microsoft.com/office/drawing/2014/main" id="{3A232C31-C6D1-E221-D1B8-8B5984265198}"/>
              </a:ext>
            </a:extLst>
          </p:cNvPr>
          <p:cNvSpPr>
            <a:spLocks noGrp="1"/>
          </p:cNvSpPr>
          <p:nvPr>
            <p:ph type="body" sz="quarter" idx="19"/>
          </p:nvPr>
        </p:nvSpPr>
        <p:spPr>
          <a:xfrm>
            <a:off x="360000" y="1789610"/>
            <a:ext cx="11484000" cy="4726389"/>
          </a:xfrm>
        </p:spPr>
        <p:txBody>
          <a:bodyPr/>
          <a:lstStyle/>
          <a:p>
            <a:pPr>
              <a:lnSpc>
                <a:spcPct val="100000"/>
              </a:lnSpc>
              <a:spcAft>
                <a:spcPts val="1800"/>
              </a:spcAft>
            </a:pPr>
            <a:r>
              <a:rPr lang="en-AU" sz="1800" b="1" dirty="0"/>
              <a:t>Content Group: Earth's climate is affected by natural and human activities</a:t>
            </a:r>
            <a:endParaRPr lang="en-US" sz="1800" b="1" dirty="0"/>
          </a:p>
          <a:p>
            <a:pPr marL="171450" indent="-171450">
              <a:lnSpc>
                <a:spcPct val="100000"/>
              </a:lnSpc>
              <a:spcAft>
                <a:spcPts val="2400"/>
              </a:spcAft>
              <a:buFont typeface="public sans"/>
              <a:buChar char="•"/>
            </a:pPr>
            <a:r>
              <a:rPr lang="en-AU" sz="1800" dirty="0"/>
              <a:t>Identify the technologies used to collect weather data and describe how they are used</a:t>
            </a:r>
          </a:p>
          <a:p>
            <a:pPr marL="171450" indent="-171450">
              <a:lnSpc>
                <a:spcPct val="100000"/>
              </a:lnSpc>
              <a:spcAft>
                <a:spcPts val="2400"/>
              </a:spcAft>
              <a:buFont typeface="public sans"/>
              <a:buChar char="•"/>
            </a:pPr>
            <a:r>
              <a:rPr lang="en-AU" sz="1800" dirty="0"/>
              <a:t>Describe the differences between climate and weather</a:t>
            </a:r>
          </a:p>
          <a:p>
            <a:pPr marL="171450" indent="-171450">
              <a:lnSpc>
                <a:spcPct val="100000"/>
              </a:lnSpc>
              <a:spcAft>
                <a:spcPts val="2400"/>
              </a:spcAft>
              <a:buFont typeface="public sans"/>
              <a:buChar char="•"/>
            </a:pPr>
            <a:r>
              <a:rPr lang="en-AU" sz="1800" dirty="0"/>
              <a:t>Research the effects of natural events on the atmosphere</a:t>
            </a:r>
          </a:p>
          <a:p>
            <a:pPr marL="171450" indent="-171450">
              <a:lnSpc>
                <a:spcPct val="100000"/>
              </a:lnSpc>
              <a:spcAft>
                <a:spcPts val="2400"/>
              </a:spcAft>
              <a:buFont typeface="public sans"/>
              <a:buChar char="•"/>
            </a:pPr>
            <a:r>
              <a:rPr lang="en-AU" sz="1800" dirty="0"/>
              <a:t>Explain the effects of natural events and human activities on climate</a:t>
            </a:r>
          </a:p>
        </p:txBody>
      </p:sp>
      <p:sp>
        <p:nvSpPr>
          <p:cNvPr id="3" name="Slide Number Placeholder 2">
            <a:extLst>
              <a:ext uri="{FF2B5EF4-FFF2-40B4-BE49-F238E27FC236}">
                <a16:creationId xmlns:a16="http://schemas.microsoft.com/office/drawing/2014/main" id="{BCA466DF-B61C-4F5E-637B-D3757AD97A8E}"/>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47</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pic>
        <p:nvPicPr>
          <p:cNvPr id="2" name="Picture 1">
            <a:extLst>
              <a:ext uri="{FF2B5EF4-FFF2-40B4-BE49-F238E27FC236}">
                <a16:creationId xmlns:a16="http://schemas.microsoft.com/office/drawing/2014/main" id="{5BC7E91F-4535-9852-ACC3-D88B16A7B8F1}"/>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l="24465" t="-4447" b="1"/>
          <a:stretch>
            <a:fillRect/>
          </a:stretch>
        </p:blipFill>
        <p:spPr>
          <a:xfrm>
            <a:off x="2366879" y="4737364"/>
            <a:ext cx="7458242" cy="1548588"/>
          </a:xfrm>
          <a:prstGeom prst="rect">
            <a:avLst/>
          </a:prstGeom>
          <a:ln>
            <a:noFill/>
          </a:ln>
          <a:effectLst/>
        </p:spPr>
      </p:pic>
    </p:spTree>
    <p:extLst>
      <p:ext uri="{BB962C8B-B14F-4D97-AF65-F5344CB8AC3E}">
        <p14:creationId xmlns:p14="http://schemas.microsoft.com/office/powerpoint/2010/main" val="1272622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AC3-833F-8E5F-A2C4-3BC003B65F7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6942D96-3589-7952-7857-09F537FE51B8}"/>
              </a:ext>
            </a:extLst>
          </p:cNvPr>
          <p:cNvSpPr>
            <a:spLocks noGrp="1"/>
          </p:cNvSpPr>
          <p:nvPr>
            <p:ph type="title"/>
          </p:nvPr>
        </p:nvSpPr>
        <p:spPr>
          <a:xfrm>
            <a:off x="360000" y="360001"/>
            <a:ext cx="10911650" cy="548704"/>
          </a:xfrm>
        </p:spPr>
        <p:txBody>
          <a:bodyPr/>
          <a:lstStyle/>
          <a:p>
            <a:r>
              <a:rPr lang="en-AU" spc="-50" dirty="0"/>
              <a:t>Science and technology </a:t>
            </a:r>
            <a:r>
              <a:rPr lang="en-AU" dirty="0"/>
              <a:t>– unit 1 </a:t>
            </a:r>
            <a:r>
              <a:rPr lang="en-AU" spc="-50" dirty="0"/>
              <a:t>syllabus content (2)</a:t>
            </a:r>
          </a:p>
        </p:txBody>
      </p:sp>
      <p:sp>
        <p:nvSpPr>
          <p:cNvPr id="11" name="Text Placeholder 10">
            <a:extLst>
              <a:ext uri="{FF2B5EF4-FFF2-40B4-BE49-F238E27FC236}">
                <a16:creationId xmlns:a16="http://schemas.microsoft.com/office/drawing/2014/main" id="{41D10E30-565E-C4F9-C047-8103F0DBECD7}"/>
              </a:ext>
            </a:extLst>
          </p:cNvPr>
          <p:cNvSpPr>
            <a:spLocks noGrp="1"/>
          </p:cNvSpPr>
          <p:nvPr>
            <p:ph type="body" sz="quarter" idx="19"/>
          </p:nvPr>
        </p:nvSpPr>
        <p:spPr>
          <a:xfrm>
            <a:off x="360000" y="1676400"/>
            <a:ext cx="11484000" cy="4839600"/>
          </a:xfrm>
        </p:spPr>
        <p:txBody>
          <a:bodyPr/>
          <a:lstStyle/>
          <a:p>
            <a:pPr lvl="0" defTabSz="609585">
              <a:spcAft>
                <a:spcPts val="1800"/>
              </a:spcAft>
              <a:defRPr/>
            </a:pPr>
            <a:r>
              <a:rPr lang="en-AU" sz="1800" b="1" dirty="0">
                <a:solidFill>
                  <a:srgbClr val="22272B"/>
                </a:solidFill>
              </a:rPr>
              <a:t>Content group: The future can be shaped by building and connecting digital systems</a:t>
            </a:r>
          </a:p>
          <a:p>
            <a:pPr marL="171450" lvl="0" indent="-171450" defTabSz="609585">
              <a:spcAft>
                <a:spcPts val="1800"/>
              </a:spcAft>
              <a:buFont typeface="public sans"/>
              <a:buChar char="•"/>
              <a:defRPr/>
            </a:pPr>
            <a:r>
              <a:rPr lang="en-AU" sz="1800" dirty="0">
                <a:solidFill>
                  <a:srgbClr val="22272B"/>
                </a:solidFill>
              </a:rPr>
              <a:t>Recognise that data are entered, processed and transmitted in digital systems</a:t>
            </a:r>
          </a:p>
          <a:p>
            <a:pPr marL="171450" lvl="0" indent="-171450" defTabSz="609585">
              <a:spcAft>
                <a:spcPts val="1800"/>
              </a:spcAft>
              <a:buFont typeface="public sans"/>
              <a:buChar char="•"/>
              <a:defRPr/>
            </a:pPr>
            <a:r>
              <a:rPr lang="en-AU" sz="1800" dirty="0">
                <a:solidFill>
                  <a:srgbClr val="22272B"/>
                </a:solidFill>
              </a:rPr>
              <a:t>Select and use appropriate digital tools to share files online following an agreed code of conduct</a:t>
            </a:r>
            <a:endParaRPr lang="en-AU" sz="1800" b="1" dirty="0">
              <a:solidFill>
                <a:srgbClr val="22272B"/>
              </a:solidFill>
            </a:endParaRPr>
          </a:p>
          <a:p>
            <a:pPr lvl="0" defTabSz="609585">
              <a:spcAft>
                <a:spcPts val="1800"/>
              </a:spcAft>
              <a:defRPr/>
            </a:pPr>
            <a:r>
              <a:rPr lang="en-AU" sz="1800" b="1" dirty="0">
                <a:solidFill>
                  <a:srgbClr val="22272B"/>
                </a:solidFill>
              </a:rPr>
              <a:t>Content group: Creating written explanations of concepts and processes supports understanding of Science and Technology</a:t>
            </a:r>
            <a:endParaRPr lang="en-AU" sz="1800" dirty="0">
              <a:solidFill>
                <a:srgbClr val="22272B"/>
              </a:solidFill>
            </a:endParaRPr>
          </a:p>
          <a:p>
            <a:pPr marL="171450" lvl="0" indent="-171450" defTabSz="609585">
              <a:spcAft>
                <a:spcPts val="1800"/>
              </a:spcAft>
              <a:buFont typeface="public sans"/>
              <a:buChar char="•"/>
              <a:defRPr/>
            </a:pPr>
            <a:r>
              <a:rPr lang="en-AU" sz="1800" dirty="0">
                <a:solidFill>
                  <a:srgbClr val="22272B"/>
                </a:solidFill>
              </a:rPr>
              <a:t>Use nominalisations to convey scientific and technological concepts and processes succinctly</a:t>
            </a:r>
          </a:p>
          <a:p>
            <a:pPr marL="171450" lvl="0" indent="-171450" defTabSz="609585">
              <a:spcAft>
                <a:spcPts val="1800"/>
              </a:spcAft>
              <a:buFont typeface="public sans"/>
              <a:buChar char="•"/>
              <a:defRPr/>
            </a:pPr>
            <a:r>
              <a:rPr lang="en-AU" sz="1800" dirty="0">
                <a:solidFill>
                  <a:srgbClr val="22272B"/>
                </a:solidFill>
              </a:rPr>
              <a:t>Use compound and complex sentences and labelled diagrams to create a text that explains a process, concept or investigation</a:t>
            </a:r>
            <a:endParaRPr lang="en-US" sz="1800" dirty="0">
              <a:solidFill>
                <a:srgbClr val="22272B"/>
              </a:solidFill>
            </a:endParaRPr>
          </a:p>
        </p:txBody>
      </p:sp>
      <p:sp>
        <p:nvSpPr>
          <p:cNvPr id="3" name="Slide Number Placeholder 2">
            <a:extLst>
              <a:ext uri="{FF2B5EF4-FFF2-40B4-BE49-F238E27FC236}">
                <a16:creationId xmlns:a16="http://schemas.microsoft.com/office/drawing/2014/main" id="{E2346C71-E370-AE6C-195D-628F9BC8856C}"/>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48</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305660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C6634-C463-3B51-B8C9-56E39E68863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E6853CD-642E-4C97-1C5F-0FFC8B300111}"/>
              </a:ext>
            </a:extLst>
          </p:cNvPr>
          <p:cNvSpPr>
            <a:spLocks noGrp="1"/>
          </p:cNvSpPr>
          <p:nvPr>
            <p:ph type="title"/>
          </p:nvPr>
        </p:nvSpPr>
        <p:spPr>
          <a:xfrm>
            <a:off x="360000" y="360000"/>
            <a:ext cx="10080000" cy="545601"/>
          </a:xfrm>
        </p:spPr>
        <p:txBody>
          <a:bodyPr anchor="t">
            <a:normAutofit/>
          </a:bodyPr>
          <a:lstStyle/>
          <a:p>
            <a:r>
              <a:rPr lang="en-AU" dirty="0"/>
              <a:t>Connections to other KLAs (1)</a:t>
            </a:r>
          </a:p>
        </p:txBody>
      </p:sp>
      <p:sp>
        <p:nvSpPr>
          <p:cNvPr id="9" name="Text Placeholder 8">
            <a:extLst>
              <a:ext uri="{FF2B5EF4-FFF2-40B4-BE49-F238E27FC236}">
                <a16:creationId xmlns:a16="http://schemas.microsoft.com/office/drawing/2014/main" id="{30A9DB7A-D06F-80E4-92FF-791059A051B4}"/>
              </a:ext>
            </a:extLst>
          </p:cNvPr>
          <p:cNvSpPr>
            <a:spLocks noGrp="1"/>
          </p:cNvSpPr>
          <p:nvPr>
            <p:ph type="body" sz="quarter" idx="18"/>
          </p:nvPr>
        </p:nvSpPr>
        <p:spPr>
          <a:xfrm>
            <a:off x="359999" y="982520"/>
            <a:ext cx="10387549" cy="310015"/>
          </a:xfrm>
        </p:spPr>
        <p:txBody>
          <a:bodyPr anchor="b">
            <a:noAutofit/>
          </a:bodyPr>
          <a:lstStyle/>
          <a:p>
            <a:pPr>
              <a:lnSpc>
                <a:spcPct val="140000"/>
              </a:lnSpc>
            </a:pPr>
            <a:r>
              <a:rPr lang="en-AU"/>
              <a:t>In this unit, opportunities to connect with content from other KLAs is possible through:</a:t>
            </a:r>
          </a:p>
        </p:txBody>
      </p:sp>
      <p:sp>
        <p:nvSpPr>
          <p:cNvPr id="8" name="Content Placeholder 7">
            <a:extLst>
              <a:ext uri="{FF2B5EF4-FFF2-40B4-BE49-F238E27FC236}">
                <a16:creationId xmlns:a16="http://schemas.microsoft.com/office/drawing/2014/main" id="{BE447BA1-C9D7-F68D-3B09-AA8B6663B316}"/>
              </a:ext>
            </a:extLst>
          </p:cNvPr>
          <p:cNvSpPr>
            <a:spLocks noGrp="1"/>
          </p:cNvSpPr>
          <p:nvPr>
            <p:ph idx="1"/>
          </p:nvPr>
        </p:nvSpPr>
        <p:spPr>
          <a:xfrm>
            <a:off x="359999" y="1506174"/>
            <a:ext cx="6335441" cy="4716496"/>
          </a:xfrm>
        </p:spPr>
        <p:txBody>
          <a:bodyPr vert="horz" lIns="0" tIns="0" rIns="0" bIns="0" rtlCol="0" anchor="t">
            <a:noAutofit/>
          </a:bodyPr>
          <a:lstStyle/>
          <a:p>
            <a:pPr>
              <a:spcAft>
                <a:spcPts val="0"/>
              </a:spcAft>
            </a:pPr>
            <a:r>
              <a:rPr lang="en-AU" sz="1600" b="1" dirty="0"/>
              <a:t>HSIE</a:t>
            </a:r>
          </a:p>
          <a:p>
            <a:pPr>
              <a:spcAft>
                <a:spcPts val="0"/>
              </a:spcAft>
            </a:pPr>
            <a:r>
              <a:rPr lang="en-AU" sz="1600" b="1" dirty="0"/>
              <a:t>Stage 2 Geography</a:t>
            </a:r>
          </a:p>
          <a:p>
            <a:pPr marL="285750" indent="-285750">
              <a:spcAft>
                <a:spcPts val="0"/>
              </a:spcAft>
              <a:buFont typeface="Arial" panose="020B0604020202020204" pitchFamily="34" charset="0"/>
              <a:buChar char="•"/>
            </a:pPr>
            <a:r>
              <a:rPr lang="en-AU" sz="1600" dirty="0"/>
              <a:t>how climate influences settlement patterns in Australia</a:t>
            </a:r>
          </a:p>
          <a:p>
            <a:pPr marL="285750" indent="-285750">
              <a:spcAft>
                <a:spcPts val="0"/>
              </a:spcAft>
              <a:buFont typeface="Arial" panose="020B0604020202020204" pitchFamily="34" charset="0"/>
              <a:buChar char="•"/>
            </a:pPr>
            <a:r>
              <a:rPr lang="en-AU" sz="1600" dirty="0"/>
              <a:t>climate zones and choropleth maps showing temperature and humidity</a:t>
            </a:r>
          </a:p>
          <a:p>
            <a:pPr marL="285750" indent="-285750">
              <a:spcAft>
                <a:spcPts val="0"/>
              </a:spcAft>
              <a:buFont typeface="Arial" panose="020B0604020202020204" pitchFamily="34" charset="0"/>
              <a:buChar char="•"/>
            </a:pPr>
            <a:r>
              <a:rPr lang="en-AU" sz="1600" dirty="0"/>
              <a:t>compare seasonal rainfall in places in Australia</a:t>
            </a:r>
          </a:p>
          <a:p>
            <a:pPr marL="285750" indent="-285750">
              <a:spcAft>
                <a:spcPts val="0"/>
              </a:spcAft>
              <a:buFont typeface="Arial" panose="020B0604020202020204" pitchFamily="34" charset="0"/>
              <a:buChar char="•"/>
            </a:pPr>
            <a:endParaRPr lang="en-AU" sz="1600" dirty="0"/>
          </a:p>
          <a:p>
            <a:pPr>
              <a:spcAft>
                <a:spcPts val="0"/>
              </a:spcAft>
            </a:pPr>
            <a:r>
              <a:rPr lang="en-AU" sz="1600" b="1" dirty="0"/>
              <a:t>Stage 3 Geography</a:t>
            </a:r>
          </a:p>
          <a:p>
            <a:pPr marL="285750" indent="-285750">
              <a:spcAft>
                <a:spcPts val="0"/>
              </a:spcAft>
              <a:buFont typeface="Arial" panose="020B0604020202020204" pitchFamily="34" charset="0"/>
              <a:buChar char="•"/>
            </a:pPr>
            <a:r>
              <a:rPr lang="en-GB" sz="1600" dirty="0"/>
              <a:t>use satellite images to observe connections across urban, rural and remote places</a:t>
            </a:r>
          </a:p>
          <a:p>
            <a:pPr marL="285750" indent="-285750">
              <a:spcAft>
                <a:spcPts val="0"/>
              </a:spcAft>
              <a:buFont typeface="Arial" panose="020B0604020202020204" pitchFamily="34" charset="0"/>
              <a:buChar char="•"/>
            </a:pPr>
            <a:r>
              <a:rPr lang="en-AU" sz="1600" dirty="0"/>
              <a:t>examine places in the world where human activity has changed the environment by comparing maps and satellite images</a:t>
            </a:r>
          </a:p>
        </p:txBody>
      </p:sp>
      <p:sp>
        <p:nvSpPr>
          <p:cNvPr id="10" name="Content Placeholder 7">
            <a:extLst>
              <a:ext uri="{FF2B5EF4-FFF2-40B4-BE49-F238E27FC236}">
                <a16:creationId xmlns:a16="http://schemas.microsoft.com/office/drawing/2014/main" id="{08F9D80F-4687-B45F-369F-1D57CDCA081A}"/>
              </a:ext>
            </a:extLst>
          </p:cNvPr>
          <p:cNvSpPr txBox="1">
            <a:spLocks/>
          </p:cNvSpPr>
          <p:nvPr/>
        </p:nvSpPr>
        <p:spPr>
          <a:xfrm>
            <a:off x="7137070" y="1597614"/>
            <a:ext cx="4346930" cy="4716496"/>
          </a:xfrm>
          <a:prstGeom prst="rect">
            <a:avLst/>
          </a:prstGeom>
        </p:spPr>
        <p:txBody>
          <a:bodyPr vert="horz" lIns="0" tIns="0" rIns="0" bIns="0" rtlCol="0" anchor="t">
            <a:norm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8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AU" sz="16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Mathematics</a:t>
            </a:r>
          </a:p>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AU" sz="16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Data B</a:t>
            </a:r>
          </a:p>
          <a:p>
            <a:pPr marL="285750" marR="0" lvl="0" indent="-285750" algn="l" defTabSz="914377"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Interpret data presented in digital media and elsewhere</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endPar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12" name="Picture 11">
            <a:extLst>
              <a:ext uri="{FF2B5EF4-FFF2-40B4-BE49-F238E27FC236}">
                <a16:creationId xmlns:a16="http://schemas.microsoft.com/office/drawing/2014/main" id="{2DD75669-3ED0-49DA-A4BA-2E3882E7354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7137070" y="3181786"/>
            <a:ext cx="4346930" cy="2959604"/>
          </a:xfrm>
          <a:prstGeom prst="roundRect">
            <a:avLst>
              <a:gd name="adj" fmla="val 8722"/>
            </a:avLst>
          </a:prstGeom>
          <a:ln>
            <a:noFill/>
          </a:ln>
          <a:effectLst/>
        </p:spPr>
      </p:pic>
      <p:sp>
        <p:nvSpPr>
          <p:cNvPr id="3" name="Slide Number Placeholder 2">
            <a:extLst>
              <a:ext uri="{FF2B5EF4-FFF2-40B4-BE49-F238E27FC236}">
                <a16:creationId xmlns:a16="http://schemas.microsoft.com/office/drawing/2014/main" id="{46CE9586-706C-2EBB-1A3A-914940628EF6}"/>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49</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72273887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37B4F-E73F-0F79-403C-E26FF6E3C98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A179F0F-7DA6-A337-ED6F-2DD32D84B4FC}"/>
              </a:ext>
            </a:extLst>
          </p:cNvPr>
          <p:cNvSpPr>
            <a:spLocks noGrp="1"/>
          </p:cNvSpPr>
          <p:nvPr>
            <p:ph type="title"/>
          </p:nvPr>
        </p:nvSpPr>
        <p:spPr/>
        <p:txBody>
          <a:bodyPr anchor="t">
            <a:normAutofit/>
          </a:bodyPr>
          <a:lstStyle/>
          <a:p>
            <a:r>
              <a:rPr lang="en-AU" dirty="0"/>
              <a:t>Posing Questions (PQU) </a:t>
            </a:r>
          </a:p>
        </p:txBody>
      </p:sp>
      <p:sp>
        <p:nvSpPr>
          <p:cNvPr id="4" name="Text Placeholder 3">
            <a:extLst>
              <a:ext uri="{FF2B5EF4-FFF2-40B4-BE49-F238E27FC236}">
                <a16:creationId xmlns:a16="http://schemas.microsoft.com/office/drawing/2014/main" id="{507D2AA6-D93B-D8F3-692B-CB280D481564}"/>
              </a:ext>
            </a:extLst>
          </p:cNvPr>
          <p:cNvSpPr>
            <a:spLocks noGrp="1"/>
          </p:cNvSpPr>
          <p:nvPr>
            <p:ph type="body" sz="quarter" idx="18"/>
          </p:nvPr>
        </p:nvSpPr>
        <p:spPr/>
        <p:txBody>
          <a:bodyPr/>
          <a:lstStyle/>
          <a:p>
            <a:r>
              <a:rPr lang="en-AU" dirty="0"/>
              <a:t>Support document</a:t>
            </a:r>
          </a:p>
        </p:txBody>
      </p:sp>
      <p:sp>
        <p:nvSpPr>
          <p:cNvPr id="15" name="Content Placeholder 14">
            <a:extLst>
              <a:ext uri="{FF2B5EF4-FFF2-40B4-BE49-F238E27FC236}">
                <a16:creationId xmlns:a16="http://schemas.microsoft.com/office/drawing/2014/main" id="{D6D4194C-AD87-B701-9995-65CD6440AB30}"/>
              </a:ext>
            </a:extLst>
          </p:cNvPr>
          <p:cNvSpPr>
            <a:spLocks noGrp="1"/>
          </p:cNvSpPr>
          <p:nvPr>
            <p:ph sz="half" idx="1"/>
          </p:nvPr>
        </p:nvSpPr>
        <p:spPr>
          <a:xfrm>
            <a:off x="359999" y="1584000"/>
            <a:ext cx="5570537" cy="4499998"/>
          </a:xfrm>
        </p:spPr>
        <p:txBody>
          <a:bodyPr/>
          <a:lstStyle/>
          <a:p>
            <a:r>
              <a:rPr lang="en-AU" sz="1600" b="1" dirty="0"/>
              <a:t>ST1-PQU-01 </a:t>
            </a:r>
            <a:r>
              <a:rPr lang="en-AU" sz="1600" dirty="0"/>
              <a:t>poses questions to investigate cause and effect</a:t>
            </a:r>
          </a:p>
          <a:p>
            <a:endParaRPr lang="en-AU" dirty="0"/>
          </a:p>
        </p:txBody>
      </p:sp>
      <p:pic>
        <p:nvPicPr>
          <p:cNvPr id="5" name="Graphic 4">
            <a:extLst>
              <a:ext uri="{FF2B5EF4-FFF2-40B4-BE49-F238E27FC236}">
                <a16:creationId xmlns:a16="http://schemas.microsoft.com/office/drawing/2014/main" id="{959E1716-6AD2-5309-A277-46ED7D6E0CB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395" y="859311"/>
            <a:ext cx="8603087" cy="5507478"/>
          </a:xfrm>
          <a:prstGeom prst="rect">
            <a:avLst/>
          </a:prstGeom>
        </p:spPr>
      </p:pic>
      <p:pic>
        <p:nvPicPr>
          <p:cNvPr id="11" name="Picture Placeholder 10">
            <a:extLst>
              <a:ext uri="{FF2B5EF4-FFF2-40B4-BE49-F238E27FC236}">
                <a16:creationId xmlns:a16="http://schemas.microsoft.com/office/drawing/2014/main" id="{5255D121-B017-3F67-051F-9044DE97412C}"/>
              </a:ext>
              <a:ext uri="{C183D7F6-B498-43B3-948B-1728B52AA6E4}">
                <adec:decorative xmlns:adec="http://schemas.microsoft.com/office/drawing/2017/decorative" val="1"/>
              </a:ext>
            </a:extLst>
          </p:cNvPr>
          <p:cNvPicPr>
            <a:picLocks noGrp="1" noChangeAspect="1"/>
          </p:cNvPicPr>
          <p:nvPr>
            <p:ph type="pic" sz="quarter" idx="19"/>
          </p:nvPr>
        </p:nvPicPr>
        <p:blipFill>
          <a:blip r:embed="rId4" cstate="screen">
            <a:extLst>
              <a:ext uri="{28A0092B-C50C-407E-A947-70E740481C1C}">
                <a14:useLocalDpi xmlns:a14="http://schemas.microsoft.com/office/drawing/2010/main"/>
              </a:ext>
            </a:extLst>
          </a:blip>
          <a:srcRect/>
          <a:stretch/>
        </p:blipFill>
        <p:spPr>
          <a:xfrm rot="21198164">
            <a:off x="8487712" y="1928072"/>
            <a:ext cx="2548889" cy="3635736"/>
          </a:xfrm>
        </p:spPr>
      </p:pic>
      <p:sp>
        <p:nvSpPr>
          <p:cNvPr id="3" name="Slide Number Placeholder 2">
            <a:extLst>
              <a:ext uri="{FF2B5EF4-FFF2-40B4-BE49-F238E27FC236}">
                <a16:creationId xmlns:a16="http://schemas.microsoft.com/office/drawing/2014/main" id="{5B349702-1946-7316-C8E4-C2EF7B8547E3}"/>
              </a:ext>
              <a:ext uri="{C183D7F6-B498-43B3-948B-1728B52AA6E4}">
                <adec:decorative xmlns:adec="http://schemas.microsoft.com/office/drawing/2017/decorative" val="1"/>
              </a:ext>
            </a:extLst>
          </p:cNvPr>
          <p:cNvSpPr>
            <a:spLocks noGrp="1"/>
          </p:cNvSpPr>
          <p:nvPr>
            <p:ph type="sldNum" sz="quarter" idx="10"/>
          </p:nvPr>
        </p:nvSpPr>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50</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987232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FE7B3-A24E-4DBD-B789-2B381B5FF5F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C609B9-9A7A-9C6B-CBD2-46A183F49227}"/>
              </a:ext>
            </a:extLst>
          </p:cNvPr>
          <p:cNvSpPr>
            <a:spLocks noGrp="1"/>
          </p:cNvSpPr>
          <p:nvPr>
            <p:ph type="title"/>
          </p:nvPr>
        </p:nvSpPr>
        <p:spPr>
          <a:xfrm>
            <a:off x="360000" y="360000"/>
            <a:ext cx="10080000" cy="545601"/>
          </a:xfrm>
        </p:spPr>
        <p:txBody>
          <a:bodyPr anchor="ctr">
            <a:normAutofit/>
          </a:bodyPr>
          <a:lstStyle/>
          <a:p>
            <a:r>
              <a:rPr lang="en-AU" spc="-50" dirty="0"/>
              <a:t>Science and technology </a:t>
            </a:r>
            <a:r>
              <a:rPr lang="en-AU" dirty="0"/>
              <a:t>– unit 1 misconceptions</a:t>
            </a:r>
          </a:p>
        </p:txBody>
      </p:sp>
      <p:sp>
        <p:nvSpPr>
          <p:cNvPr id="10" name="TextBox 9">
            <a:extLst>
              <a:ext uri="{FF2B5EF4-FFF2-40B4-BE49-F238E27FC236}">
                <a16:creationId xmlns:a16="http://schemas.microsoft.com/office/drawing/2014/main" id="{6427AFB8-B2CF-E62D-8F63-0ECEF504A829}"/>
              </a:ext>
            </a:extLst>
          </p:cNvPr>
          <p:cNvSpPr txBox="1"/>
          <p:nvPr/>
        </p:nvSpPr>
        <p:spPr>
          <a:xfrm>
            <a:off x="1085150" y="1435280"/>
            <a:ext cx="10038850" cy="1131848"/>
          </a:xfrm>
          <a:prstGeom prst="rect">
            <a:avLst/>
          </a:prstGeom>
          <a:noFill/>
        </p:spPr>
        <p:txBody>
          <a:bodyPr wrap="square" anchor="ctr" anchorCtr="1">
            <a:spAutoFit/>
          </a:bodyPr>
          <a:lstStyle/>
          <a:p>
            <a:pPr marL="0" marR="0" lvl="0" indent="0" defTabSz="609585" rtl="0" eaLnBrk="1" fontAlgn="auto" latinLnBrk="0" hangingPunct="1">
              <a:lnSpc>
                <a:spcPct val="150000"/>
              </a:lnSpc>
              <a:spcBef>
                <a:spcPts val="0"/>
              </a:spcBef>
              <a:buClrTx/>
              <a:buSzTx/>
              <a:buFontTx/>
              <a:buNone/>
              <a:tabLst/>
              <a:defRPr/>
            </a:pPr>
            <a:r>
              <a:rPr kumimoji="0" lang="en-GB" b="0" i="0" u="none" strike="noStrike" kern="1200" cap="none" spc="0" normalizeH="0" baseline="0" noProof="0" dirty="0">
                <a:ln>
                  <a:noFill/>
                </a:ln>
                <a:solidFill>
                  <a:srgbClr val="22272B"/>
                </a:solidFill>
                <a:effectLst/>
                <a:uLnTx/>
                <a:uFillTx/>
                <a:latin typeface="Arial" panose="020B0604020202020204" pitchFamily="34" charset="0"/>
                <a:ea typeface="MS Mincho" panose="02020609040205080304" pitchFamily="49" charset="-128"/>
                <a:cs typeface="Arial" panose="020B0604020202020204" pitchFamily="34" charset="0"/>
              </a:rPr>
              <a:t>Climate and weather are interchangeable terms.</a:t>
            </a:r>
          </a:p>
          <a:p>
            <a:pPr>
              <a:lnSpc>
                <a:spcPct val="150000"/>
              </a:lnSpc>
              <a:defRPr/>
            </a:pPr>
            <a:r>
              <a:rPr lang="en-GB" dirty="0">
                <a:solidFill>
                  <a:srgbClr val="22272B"/>
                </a:solidFill>
                <a:latin typeface="Arial" panose="020B0604020202020204" pitchFamily="34" charset="0"/>
                <a:ea typeface="MS Mincho" panose="02020609040205080304" pitchFamily="49" charset="-128"/>
                <a:cs typeface="Arial" panose="020B0604020202020204" pitchFamily="34" charset="0"/>
              </a:rPr>
              <a:t>Local weather events indicate climate change.</a:t>
            </a:r>
            <a:endParaRPr kumimoji="0" lang="en-AU" b="0" i="0" u="none" strike="noStrike" kern="1200" cap="none" spc="0" normalizeH="0" baseline="0" noProof="0" dirty="0">
              <a:ln>
                <a:noFill/>
              </a:ln>
              <a:solidFill>
                <a:srgbClr val="22272B"/>
              </a:solidFill>
              <a:effectLst/>
              <a:uLnTx/>
              <a:uFillTx/>
              <a:latin typeface="Arial" panose="020B0604020202020204" pitchFamily="34" charset="0"/>
              <a:ea typeface="MS Mincho" panose="02020609040205080304" pitchFamily="49" charset="-128"/>
              <a:cs typeface="Arial" panose="020B0604020202020204" pitchFamily="34" charset="0"/>
            </a:endParaRPr>
          </a:p>
        </p:txBody>
      </p:sp>
      <p:pic>
        <p:nvPicPr>
          <p:cNvPr id="17" name="Picture 16">
            <a:extLst>
              <a:ext uri="{FF2B5EF4-FFF2-40B4-BE49-F238E27FC236}">
                <a16:creationId xmlns:a16="http://schemas.microsoft.com/office/drawing/2014/main" id="{0A0F1560-D8C2-2ACE-C0E9-E228F18BF3C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85150" y="2708325"/>
            <a:ext cx="10021699" cy="3400900"/>
          </a:xfrm>
          <a:prstGeom prst="roundRect">
            <a:avLst>
              <a:gd name="adj" fmla="val 9369"/>
            </a:avLst>
          </a:prstGeom>
          <a:ln>
            <a:noFill/>
          </a:ln>
          <a:effectLst/>
        </p:spPr>
      </p:pic>
      <p:sp>
        <p:nvSpPr>
          <p:cNvPr id="2" name="Slide Number Placeholder 1">
            <a:extLst>
              <a:ext uri="{FF2B5EF4-FFF2-40B4-BE49-F238E27FC236}">
                <a16:creationId xmlns:a16="http://schemas.microsoft.com/office/drawing/2014/main" id="{A0361E25-5502-2E81-1EF4-A9DE2EE03F9B}"/>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51</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227082852"/>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9E3C1-6766-C585-9841-8D7AB468906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B6EC156-877D-3530-3FB7-AE342B64673B}"/>
              </a:ext>
            </a:extLst>
          </p:cNvPr>
          <p:cNvSpPr>
            <a:spLocks noGrp="1"/>
          </p:cNvSpPr>
          <p:nvPr>
            <p:ph type="title"/>
          </p:nvPr>
        </p:nvSpPr>
        <p:spPr>
          <a:xfrm>
            <a:off x="360000" y="360000"/>
            <a:ext cx="10080000" cy="545601"/>
          </a:xfrm>
        </p:spPr>
        <p:txBody>
          <a:bodyPr anchor="ctr">
            <a:normAutofit/>
          </a:bodyPr>
          <a:lstStyle/>
          <a:p>
            <a:r>
              <a:rPr lang="en-AU" spc="-50" dirty="0"/>
              <a:t>Science and technology </a:t>
            </a:r>
            <a:r>
              <a:rPr lang="en-AU" dirty="0"/>
              <a:t>– unit 1 spotlight (1)</a:t>
            </a:r>
          </a:p>
        </p:txBody>
      </p:sp>
      <p:sp>
        <p:nvSpPr>
          <p:cNvPr id="11" name="Text Placeholder 4">
            <a:extLst>
              <a:ext uri="{FF2B5EF4-FFF2-40B4-BE49-F238E27FC236}">
                <a16:creationId xmlns:a16="http://schemas.microsoft.com/office/drawing/2014/main" id="{5F04A771-1113-6F2C-ACD7-A1292CC04259}"/>
              </a:ext>
            </a:extLst>
          </p:cNvPr>
          <p:cNvSpPr>
            <a:spLocks noGrp="1"/>
          </p:cNvSpPr>
          <p:nvPr>
            <p:ph type="body" sz="quarter" idx="18"/>
          </p:nvPr>
        </p:nvSpPr>
        <p:spPr>
          <a:xfrm>
            <a:off x="360000" y="982520"/>
            <a:ext cx="10080000" cy="310015"/>
          </a:xfrm>
        </p:spPr>
        <p:txBody>
          <a:bodyPr/>
          <a:lstStyle/>
          <a:p>
            <a:r>
              <a:rPr lang="en-US"/>
              <a:t>Collecting and </a:t>
            </a:r>
            <a:r>
              <a:rPr lang="en-US" err="1"/>
              <a:t>analysing</a:t>
            </a:r>
            <a:r>
              <a:rPr lang="en-US"/>
              <a:t> weather data</a:t>
            </a:r>
          </a:p>
        </p:txBody>
      </p:sp>
      <p:pic>
        <p:nvPicPr>
          <p:cNvPr id="9" name="Picture 8">
            <a:extLst>
              <a:ext uri="{FF2B5EF4-FFF2-40B4-BE49-F238E27FC236}">
                <a16:creationId xmlns:a16="http://schemas.microsoft.com/office/drawing/2014/main" id="{27CF0CBE-E36E-09D1-0967-4364C537461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60000" y="1617211"/>
            <a:ext cx="8154538" cy="4258269"/>
          </a:xfrm>
          <a:prstGeom prst="rect">
            <a:avLst/>
          </a:prstGeom>
          <a:ln>
            <a:noFill/>
          </a:ln>
          <a:effectLst/>
        </p:spPr>
      </p:pic>
      <p:sp>
        <p:nvSpPr>
          <p:cNvPr id="5" name="TextBox 4">
            <a:extLst>
              <a:ext uri="{FF2B5EF4-FFF2-40B4-BE49-F238E27FC236}">
                <a16:creationId xmlns:a16="http://schemas.microsoft.com/office/drawing/2014/main" id="{AC72B535-31A8-7BDF-FA51-966B8737D018}"/>
              </a:ext>
            </a:extLst>
          </p:cNvPr>
          <p:cNvSpPr txBox="1"/>
          <p:nvPr/>
        </p:nvSpPr>
        <p:spPr>
          <a:xfrm>
            <a:off x="8739052" y="3216082"/>
            <a:ext cx="3104948" cy="1225290"/>
          </a:xfrm>
          <a:prstGeom prst="rect">
            <a:avLst/>
          </a:prstGeom>
          <a:noFill/>
        </p:spPr>
        <p:txBody>
          <a:bodyPr wrap="square" lIns="0" tIns="0" rIns="0" bIns="0" rtlCol="0">
            <a:noAutofit/>
          </a:bodyPr>
          <a:lstStyle/>
          <a:p>
            <a:pPr lvl="0">
              <a:lnSpc>
                <a:spcPct val="150000"/>
              </a:lnSpc>
              <a:defRPr/>
            </a:pPr>
            <a:r>
              <a:rPr kumimoji="0" lang="en-AU" b="0" u="none" strike="noStrike" kern="1200" cap="none" spc="0" normalizeH="0" baseline="0" noProof="0" dirty="0">
                <a:ln>
                  <a:noFill/>
                </a:ln>
                <a:solidFill>
                  <a:srgbClr val="22272B"/>
                </a:solidFill>
                <a:effectLst/>
                <a:uLnTx/>
                <a:uFillTx/>
                <a:latin typeface="Arial" panose="020B0604020202020204" pitchFamily="34" charset="0"/>
                <a:ea typeface="+mn-ea"/>
                <a:cs typeface="+mn-cs"/>
              </a:rPr>
              <a:t>How are weather and climate different?</a:t>
            </a:r>
          </a:p>
        </p:txBody>
      </p:sp>
      <p:sp>
        <p:nvSpPr>
          <p:cNvPr id="2" name="Slide Number Placeholder 1">
            <a:extLst>
              <a:ext uri="{FF2B5EF4-FFF2-40B4-BE49-F238E27FC236}">
                <a16:creationId xmlns:a16="http://schemas.microsoft.com/office/drawing/2014/main" id="{CD8593D4-0933-01BA-07AA-0235B02D6341}"/>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52</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79899876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2B644-D323-C541-4DFC-0142816F1D8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8B1CF2E-ACEB-5524-9155-9ADBAF21ECF7}"/>
              </a:ext>
            </a:extLst>
          </p:cNvPr>
          <p:cNvSpPr>
            <a:spLocks noGrp="1"/>
          </p:cNvSpPr>
          <p:nvPr>
            <p:ph type="title"/>
          </p:nvPr>
        </p:nvSpPr>
        <p:spPr>
          <a:xfrm>
            <a:off x="360000" y="360000"/>
            <a:ext cx="10080000" cy="545601"/>
          </a:xfrm>
        </p:spPr>
        <p:txBody>
          <a:bodyPr anchor="ctr">
            <a:normAutofit/>
          </a:bodyPr>
          <a:lstStyle/>
          <a:p>
            <a:r>
              <a:rPr lang="en-AU" spc="-50" dirty="0"/>
              <a:t>Science and technology </a:t>
            </a:r>
            <a:r>
              <a:rPr lang="en-AU" dirty="0"/>
              <a:t>– unit 1 spotlight (2)</a:t>
            </a:r>
          </a:p>
        </p:txBody>
      </p:sp>
      <p:sp>
        <p:nvSpPr>
          <p:cNvPr id="11" name="Text Placeholder 4">
            <a:extLst>
              <a:ext uri="{FF2B5EF4-FFF2-40B4-BE49-F238E27FC236}">
                <a16:creationId xmlns:a16="http://schemas.microsoft.com/office/drawing/2014/main" id="{883BFD21-0386-8F6D-D946-DF3E3806EB27}"/>
              </a:ext>
            </a:extLst>
          </p:cNvPr>
          <p:cNvSpPr>
            <a:spLocks noGrp="1"/>
          </p:cNvSpPr>
          <p:nvPr>
            <p:ph type="body" sz="quarter" idx="18"/>
          </p:nvPr>
        </p:nvSpPr>
        <p:spPr>
          <a:xfrm>
            <a:off x="360000" y="982520"/>
            <a:ext cx="10080000" cy="310015"/>
          </a:xfrm>
        </p:spPr>
        <p:txBody>
          <a:bodyPr/>
          <a:lstStyle/>
          <a:p>
            <a:r>
              <a:rPr lang="en-US"/>
              <a:t>Extreme natural weather events</a:t>
            </a:r>
          </a:p>
        </p:txBody>
      </p:sp>
      <p:pic>
        <p:nvPicPr>
          <p:cNvPr id="7" name="Picture 6">
            <a:extLst>
              <a:ext uri="{FF2B5EF4-FFF2-40B4-BE49-F238E27FC236}">
                <a16:creationId xmlns:a16="http://schemas.microsoft.com/office/drawing/2014/main" id="{7B38CAF5-DC8D-9B97-78DB-8F1BB44702A6}"/>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b="13984"/>
          <a:stretch>
            <a:fillRect/>
          </a:stretch>
        </p:blipFill>
        <p:spPr>
          <a:xfrm>
            <a:off x="360000" y="1752140"/>
            <a:ext cx="6316074" cy="4123340"/>
          </a:xfrm>
          <a:prstGeom prst="roundRect">
            <a:avLst>
              <a:gd name="adj" fmla="val 8892"/>
            </a:avLst>
          </a:prstGeom>
          <a:ln>
            <a:noFill/>
          </a:ln>
          <a:effectLst/>
        </p:spPr>
      </p:pic>
      <p:sp>
        <p:nvSpPr>
          <p:cNvPr id="5" name="TextBox 4">
            <a:extLst>
              <a:ext uri="{FF2B5EF4-FFF2-40B4-BE49-F238E27FC236}">
                <a16:creationId xmlns:a16="http://schemas.microsoft.com/office/drawing/2014/main" id="{5A7ABD0E-436F-A70C-C96D-4B7A8205FD21}"/>
              </a:ext>
            </a:extLst>
          </p:cNvPr>
          <p:cNvSpPr txBox="1"/>
          <p:nvPr/>
        </p:nvSpPr>
        <p:spPr>
          <a:xfrm>
            <a:off x="7048500" y="2780768"/>
            <a:ext cx="4832402" cy="2205415"/>
          </a:xfrm>
          <a:prstGeom prst="rect">
            <a:avLst/>
          </a:prstGeom>
          <a:noFill/>
        </p:spPr>
        <p:txBody>
          <a:bodyPr wrap="square" lIns="0" tIns="0" rIns="0" bIns="0" rtlCol="0">
            <a:noAutofit/>
          </a:bodyPr>
          <a:lstStyle/>
          <a:p>
            <a:pPr lvl="0">
              <a:lnSpc>
                <a:spcPct val="150000"/>
              </a:lnSpc>
              <a:defRPr/>
            </a:pPr>
            <a:r>
              <a:rPr kumimoji="0" lang="en-AU" b="0" u="none" strike="noStrike" kern="1200" cap="none" spc="0" normalizeH="0" baseline="0" noProof="0" dirty="0">
                <a:ln>
                  <a:noFill/>
                </a:ln>
                <a:solidFill>
                  <a:srgbClr val="22272B"/>
                </a:solidFill>
                <a:effectLst/>
                <a:uLnTx/>
                <a:uFillTx/>
                <a:latin typeface="Arial" panose="020B0604020202020204" pitchFamily="34" charset="0"/>
                <a:ea typeface="+mn-ea"/>
                <a:cs typeface="+mn-cs"/>
              </a:rPr>
              <a:t>How do extreme natural weather events impact climate?</a:t>
            </a:r>
          </a:p>
        </p:txBody>
      </p:sp>
      <p:sp>
        <p:nvSpPr>
          <p:cNvPr id="2" name="Slide Number Placeholder 1">
            <a:extLst>
              <a:ext uri="{FF2B5EF4-FFF2-40B4-BE49-F238E27FC236}">
                <a16:creationId xmlns:a16="http://schemas.microsoft.com/office/drawing/2014/main" id="{567241D3-B83E-9916-3138-4962BE116957}"/>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53</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409812761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2E5EF-6ED0-9FBE-4DCC-96727DA2F03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D07FA4-89C1-F2FB-277E-406F907D829F}"/>
              </a:ext>
              <a:ext uri="{C183D7F6-B498-43B3-948B-1728B52AA6E4}">
                <adec:decorative xmlns:adec="http://schemas.microsoft.com/office/drawing/2017/decorative" val="1"/>
              </a:ext>
            </a:extLst>
          </p:cNvPr>
          <p:cNvSpPr>
            <a:spLocks noGrp="1"/>
          </p:cNvSpPr>
          <p:nvPr>
            <p:ph type="sldNum" sz="quarter" idx="12"/>
          </p:nvPr>
        </p:nvSpPr>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54</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
        <p:nvSpPr>
          <p:cNvPr id="3" name="Title 2">
            <a:extLst>
              <a:ext uri="{FF2B5EF4-FFF2-40B4-BE49-F238E27FC236}">
                <a16:creationId xmlns:a16="http://schemas.microsoft.com/office/drawing/2014/main" id="{7B6E19F6-8AE0-18BA-BC8D-C181088C4595}"/>
              </a:ext>
            </a:extLst>
          </p:cNvPr>
          <p:cNvSpPr>
            <a:spLocks noGrp="1"/>
          </p:cNvSpPr>
          <p:nvPr>
            <p:ph type="title"/>
          </p:nvPr>
        </p:nvSpPr>
        <p:spPr/>
        <p:txBody>
          <a:bodyPr anchor="ctr">
            <a:normAutofit/>
          </a:bodyPr>
          <a:lstStyle/>
          <a:p>
            <a:r>
              <a:rPr lang="en-AU" spc="-50" dirty="0"/>
              <a:t>Science and technology </a:t>
            </a:r>
            <a:r>
              <a:rPr lang="en-AU" dirty="0"/>
              <a:t>– unit 1 spotlight (3)</a:t>
            </a:r>
          </a:p>
        </p:txBody>
      </p:sp>
      <p:sp>
        <p:nvSpPr>
          <p:cNvPr id="11" name="Text Placeholder 4">
            <a:extLst>
              <a:ext uri="{FF2B5EF4-FFF2-40B4-BE49-F238E27FC236}">
                <a16:creationId xmlns:a16="http://schemas.microsoft.com/office/drawing/2014/main" id="{E421CD39-FE6E-1DC2-301C-83AD2C05A0BD}"/>
              </a:ext>
            </a:extLst>
          </p:cNvPr>
          <p:cNvSpPr>
            <a:spLocks noGrp="1"/>
          </p:cNvSpPr>
          <p:nvPr>
            <p:ph type="body" sz="quarter" idx="18"/>
          </p:nvPr>
        </p:nvSpPr>
        <p:spPr/>
        <p:txBody>
          <a:bodyPr/>
          <a:lstStyle/>
          <a:p>
            <a:r>
              <a:rPr lang="en-US"/>
              <a:t>Scratch coding</a:t>
            </a:r>
          </a:p>
        </p:txBody>
      </p:sp>
      <p:pic>
        <p:nvPicPr>
          <p:cNvPr id="6" name="scratch coding">
            <a:hlinkClick r:id="" action="ppaction://media"/>
            <a:extLst>
              <a:ext uri="{FF2B5EF4-FFF2-40B4-BE49-F238E27FC236}">
                <a16:creationId xmlns:a16="http://schemas.microsoft.com/office/drawing/2014/main" id="{BEB24B20-97C9-E542-528F-2E1774717554}"/>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09511" y="1561837"/>
            <a:ext cx="10172977" cy="459903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31575023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2E5EF-6ED0-9FBE-4DCC-96727DA2F03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D07FA4-89C1-F2FB-277E-406F907D829F}"/>
              </a:ext>
              <a:ext uri="{C183D7F6-B498-43B3-948B-1728B52AA6E4}">
                <adec:decorative xmlns:adec="http://schemas.microsoft.com/office/drawing/2017/decorative" val="1"/>
              </a:ext>
            </a:extLst>
          </p:cNvPr>
          <p:cNvSpPr>
            <a:spLocks noGrp="1"/>
          </p:cNvSpPr>
          <p:nvPr>
            <p:ph type="sldNum" sz="quarter" idx="12"/>
          </p:nvPr>
        </p:nvSpPr>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55</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
        <p:nvSpPr>
          <p:cNvPr id="3" name="Title 2">
            <a:extLst>
              <a:ext uri="{FF2B5EF4-FFF2-40B4-BE49-F238E27FC236}">
                <a16:creationId xmlns:a16="http://schemas.microsoft.com/office/drawing/2014/main" id="{7B6E19F6-8AE0-18BA-BC8D-C181088C4595}"/>
              </a:ext>
            </a:extLst>
          </p:cNvPr>
          <p:cNvSpPr>
            <a:spLocks noGrp="1"/>
          </p:cNvSpPr>
          <p:nvPr>
            <p:ph type="title"/>
          </p:nvPr>
        </p:nvSpPr>
        <p:spPr/>
        <p:txBody>
          <a:bodyPr anchor="ctr">
            <a:normAutofit/>
          </a:bodyPr>
          <a:lstStyle/>
          <a:p>
            <a:r>
              <a:rPr lang="en-AU" spc="-50" dirty="0"/>
              <a:t>Science and technology </a:t>
            </a:r>
            <a:r>
              <a:rPr lang="en-AU" dirty="0"/>
              <a:t>– unit 1 spotlight (4)</a:t>
            </a:r>
          </a:p>
        </p:txBody>
      </p:sp>
      <p:sp>
        <p:nvSpPr>
          <p:cNvPr id="11" name="Text Placeholder 4">
            <a:extLst>
              <a:ext uri="{FF2B5EF4-FFF2-40B4-BE49-F238E27FC236}">
                <a16:creationId xmlns:a16="http://schemas.microsoft.com/office/drawing/2014/main" id="{E421CD39-FE6E-1DC2-301C-83AD2C05A0BD}"/>
              </a:ext>
            </a:extLst>
          </p:cNvPr>
          <p:cNvSpPr>
            <a:spLocks noGrp="1"/>
          </p:cNvSpPr>
          <p:nvPr>
            <p:ph type="body" sz="quarter" idx="18"/>
          </p:nvPr>
        </p:nvSpPr>
        <p:spPr/>
        <p:txBody>
          <a:bodyPr/>
          <a:lstStyle/>
          <a:p>
            <a:r>
              <a:rPr lang="en-US"/>
              <a:t>Scratch coding</a:t>
            </a:r>
          </a:p>
        </p:txBody>
      </p:sp>
      <p:pic>
        <p:nvPicPr>
          <p:cNvPr id="5" name="scratch volcano">
            <a:hlinkClick r:id="" action="ppaction://media"/>
            <a:extLst>
              <a:ext uri="{FF2B5EF4-FFF2-40B4-BE49-F238E27FC236}">
                <a16:creationId xmlns:a16="http://schemas.microsoft.com/office/drawing/2014/main" id="{1E34C36B-C241-3349-C12B-677798C22B24}"/>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23234" y="1292535"/>
            <a:ext cx="6345532" cy="5024804"/>
          </a:xfrm>
          <a:prstGeom prst="rect">
            <a:avLst/>
          </a:prstGeom>
        </p:spPr>
      </p:pic>
    </p:spTree>
    <p:extLst>
      <p:ext uri="{BB962C8B-B14F-4D97-AF65-F5344CB8AC3E}">
        <p14:creationId xmlns:p14="http://schemas.microsoft.com/office/powerpoint/2010/main" val="345268993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3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F73CF-475B-C300-5AFE-A4291EA1C83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B7AE1C11-076C-8117-F7A0-FFAA735E20A5}"/>
              </a:ext>
            </a:extLst>
          </p:cNvPr>
          <p:cNvSpPr>
            <a:spLocks noGrp="1"/>
          </p:cNvSpPr>
          <p:nvPr>
            <p:ph type="ctrTitle"/>
          </p:nvPr>
        </p:nvSpPr>
        <p:spPr/>
        <p:txBody>
          <a:bodyPr/>
          <a:lstStyle/>
          <a:p>
            <a:r>
              <a:rPr lang="en-AU" dirty="0"/>
              <a:t>Science and technology – unit 5  </a:t>
            </a:r>
          </a:p>
        </p:txBody>
      </p:sp>
      <p:sp>
        <p:nvSpPr>
          <p:cNvPr id="3" name="Text Placeholder 9">
            <a:extLst>
              <a:ext uri="{FF2B5EF4-FFF2-40B4-BE49-F238E27FC236}">
                <a16:creationId xmlns:a16="http://schemas.microsoft.com/office/drawing/2014/main" id="{DB75A4C7-8DB7-79EB-997C-FED5A5E96FF6}"/>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5</a:t>
            </a:r>
          </a:p>
        </p:txBody>
      </p:sp>
      <p:sp>
        <p:nvSpPr>
          <p:cNvPr id="2" name="Footer Placeholder 1">
            <a:extLst>
              <a:ext uri="{FF2B5EF4-FFF2-40B4-BE49-F238E27FC236}">
                <a16:creationId xmlns:a16="http://schemas.microsoft.com/office/drawing/2014/main" id="{A3D03A1A-4BDE-897F-70DE-D7359C1355BF}"/>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597766876"/>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F42A7-D83D-E0A5-DA7B-3A1CC4170B7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80FAAA-D7CD-C7CE-6770-2B6C496F83A0}"/>
              </a:ext>
            </a:extLst>
          </p:cNvPr>
          <p:cNvSpPr>
            <a:spLocks noGrp="1"/>
          </p:cNvSpPr>
          <p:nvPr>
            <p:ph type="title"/>
          </p:nvPr>
        </p:nvSpPr>
        <p:spPr/>
        <p:txBody>
          <a:bodyPr/>
          <a:lstStyle/>
          <a:p>
            <a:r>
              <a:rPr lang="en-AU" dirty="0"/>
              <a:t>Science and technology – unit 5 overview</a:t>
            </a:r>
          </a:p>
        </p:txBody>
      </p:sp>
      <p:sp>
        <p:nvSpPr>
          <p:cNvPr id="5" name="Content Placeholder 4">
            <a:extLst>
              <a:ext uri="{FF2B5EF4-FFF2-40B4-BE49-F238E27FC236}">
                <a16:creationId xmlns:a16="http://schemas.microsoft.com/office/drawing/2014/main" id="{AB902EDF-3D26-A7C5-027F-CCBB23AE8CD8}"/>
              </a:ext>
            </a:extLst>
          </p:cNvPr>
          <p:cNvSpPr>
            <a:spLocks noGrp="1"/>
          </p:cNvSpPr>
          <p:nvPr>
            <p:ph idx="1"/>
          </p:nvPr>
        </p:nvSpPr>
        <p:spPr>
          <a:xfrm>
            <a:off x="360000" y="1664197"/>
            <a:ext cx="6257368" cy="4450490"/>
          </a:xfrm>
        </p:spPr>
        <p:txBody>
          <a:bodyPr vert="horz" lIns="0" tIns="0" rIns="0" bIns="0" rtlCol="0" anchor="t">
            <a:noAutofit/>
          </a:bodyPr>
          <a:lstStyle/>
          <a:p>
            <a:r>
              <a:rPr lang="en-AU" sz="2000" dirty="0">
                <a:solidFill>
                  <a:srgbClr val="242424"/>
                </a:solidFill>
              </a:rPr>
              <a:t>Students learn about:</a:t>
            </a:r>
          </a:p>
          <a:p>
            <a:pPr marL="342900" indent="-342900">
              <a:buFont typeface="Arial" panose="020B0604020202020204" pitchFamily="34" charset="0"/>
              <a:buChar char="•"/>
            </a:pPr>
            <a:r>
              <a:rPr lang="en-AU" sz="2000" dirty="0">
                <a:solidFill>
                  <a:srgbClr val="242424"/>
                </a:solidFill>
              </a:rPr>
              <a:t>how plant and animal adaptations support survival </a:t>
            </a:r>
          </a:p>
          <a:p>
            <a:pPr marL="342900" indent="-342900">
              <a:buFont typeface="Arial" panose="020B0604020202020204" pitchFamily="34" charset="0"/>
              <a:buChar char="•"/>
            </a:pPr>
            <a:r>
              <a:rPr lang="en-AU" sz="2000" dirty="0">
                <a:solidFill>
                  <a:srgbClr val="242424"/>
                </a:solidFill>
              </a:rPr>
              <a:t>food webs and energy flow</a:t>
            </a:r>
          </a:p>
          <a:p>
            <a:pPr marL="342900" indent="-342900">
              <a:buFont typeface="Arial" panose="020B0604020202020204" pitchFamily="34" charset="0"/>
              <a:buChar char="•"/>
            </a:pPr>
            <a:r>
              <a:rPr lang="en-AU" sz="2000" dirty="0">
                <a:solidFill>
                  <a:srgbClr val="242424"/>
                </a:solidFill>
              </a:rPr>
              <a:t>environmental change over time</a:t>
            </a:r>
          </a:p>
          <a:p>
            <a:pPr marL="342900" indent="-342900">
              <a:buFont typeface="Arial" panose="020B0604020202020204" pitchFamily="34" charset="0"/>
              <a:buChar char="•"/>
            </a:pPr>
            <a:r>
              <a:rPr lang="en-AU" sz="2000" dirty="0">
                <a:solidFill>
                  <a:srgbClr val="242424"/>
                </a:solidFill>
              </a:rPr>
              <a:t>impacts of species loss and introduction</a:t>
            </a:r>
          </a:p>
          <a:p>
            <a:pPr marL="342900" indent="-342900">
              <a:buFont typeface="Arial" panose="020B0604020202020204" pitchFamily="34" charset="0"/>
              <a:buChar char="•"/>
            </a:pPr>
            <a:r>
              <a:rPr lang="en-AU" sz="2000" dirty="0">
                <a:solidFill>
                  <a:srgbClr val="242424"/>
                </a:solidFill>
              </a:rPr>
              <a:t>how Aboriginal and Torres Strait Islander Peoples’ sustainable practices protect ecosystems.</a:t>
            </a:r>
          </a:p>
        </p:txBody>
      </p:sp>
      <p:sp>
        <p:nvSpPr>
          <p:cNvPr id="2" name="Slide Number Placeholder 1">
            <a:extLst>
              <a:ext uri="{FF2B5EF4-FFF2-40B4-BE49-F238E27FC236}">
                <a16:creationId xmlns:a16="http://schemas.microsoft.com/office/drawing/2014/main" id="{4920282C-74A3-8920-0DC5-9D5665432116}"/>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pic>
        <p:nvPicPr>
          <p:cNvPr id="3" name="slo mo of dandelion">
            <a:hlinkClick r:id="" action="ppaction://media"/>
            <a:extLst>
              <a:ext uri="{FF2B5EF4-FFF2-40B4-BE49-F238E27FC236}">
                <a16:creationId xmlns:a16="http://schemas.microsoft.com/office/drawing/2014/main" id="{E3575261-70CA-4048-6BEC-507EF18D2557}"/>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512" r="4101" b="3391"/>
          <a:stretch>
            <a:fillRect/>
          </a:stretch>
        </p:blipFill>
        <p:spPr>
          <a:xfrm>
            <a:off x="6726600" y="1991700"/>
            <a:ext cx="5105400" cy="3578917"/>
          </a:xfrm>
          <a:prstGeom prst="rect">
            <a:avLst/>
          </a:prstGeom>
        </p:spPr>
      </p:pic>
      <p:sp>
        <p:nvSpPr>
          <p:cNvPr id="9" name="TextBox 8">
            <a:extLst>
              <a:ext uri="{FF2B5EF4-FFF2-40B4-BE49-F238E27FC236}">
                <a16:creationId xmlns:a16="http://schemas.microsoft.com/office/drawing/2014/main" id="{60217BC1-5635-E18F-7A4C-D2F204A2D1E1}"/>
              </a:ext>
            </a:extLst>
          </p:cNvPr>
          <p:cNvSpPr txBox="1"/>
          <p:nvPr/>
        </p:nvSpPr>
        <p:spPr>
          <a:xfrm>
            <a:off x="6726600" y="6400584"/>
            <a:ext cx="5338400" cy="230832"/>
          </a:xfrm>
          <a:prstGeom prst="rect">
            <a:avLst/>
          </a:prstGeom>
          <a:noFill/>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Slow Motion Dandelion (ITM Instruments Inc. , 2012), YouTube, (00:43).</a:t>
            </a:r>
          </a:p>
        </p:txBody>
      </p:sp>
    </p:spTree>
    <p:extLst>
      <p:ext uri="{BB962C8B-B14F-4D97-AF65-F5344CB8AC3E}">
        <p14:creationId xmlns:p14="http://schemas.microsoft.com/office/powerpoint/2010/main" val="260067392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7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94466-13F2-2FBF-F242-3F36C51992F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B9D47BF-3520-CCAA-C93D-BD782BBF226C}"/>
              </a:ext>
            </a:extLst>
          </p:cNvPr>
          <p:cNvSpPr>
            <a:spLocks noGrp="1"/>
          </p:cNvSpPr>
          <p:nvPr>
            <p:ph type="title"/>
          </p:nvPr>
        </p:nvSpPr>
        <p:spPr>
          <a:xfrm>
            <a:off x="359999" y="360001"/>
            <a:ext cx="10560549" cy="548704"/>
          </a:xfrm>
        </p:spPr>
        <p:txBody>
          <a:bodyPr/>
          <a:lstStyle/>
          <a:p>
            <a:r>
              <a:rPr lang="en-AU" spc="-50" dirty="0"/>
              <a:t>Science and technology </a:t>
            </a:r>
            <a:r>
              <a:rPr lang="en-AU" dirty="0"/>
              <a:t>– unit 5 </a:t>
            </a:r>
            <a:r>
              <a:rPr lang="en-AU" spc="-50" dirty="0"/>
              <a:t>syllabus outcomes</a:t>
            </a:r>
            <a:endParaRPr lang="en-AU" dirty="0"/>
          </a:p>
        </p:txBody>
      </p:sp>
      <p:sp>
        <p:nvSpPr>
          <p:cNvPr id="3" name="Slide Number Placeholder 2">
            <a:extLst>
              <a:ext uri="{FF2B5EF4-FFF2-40B4-BE49-F238E27FC236}">
                <a16:creationId xmlns:a16="http://schemas.microsoft.com/office/drawing/2014/main" id="{C500DBFC-FC03-1E8F-0C9B-7670F5EEB990}"/>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58</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11" name="Text Placeholder 10">
            <a:extLst>
              <a:ext uri="{FF2B5EF4-FFF2-40B4-BE49-F238E27FC236}">
                <a16:creationId xmlns:a16="http://schemas.microsoft.com/office/drawing/2014/main" id="{DF8D77E2-6406-B878-753C-F128B58B49A1}"/>
              </a:ext>
            </a:extLst>
          </p:cNvPr>
          <p:cNvSpPr>
            <a:spLocks noGrp="1"/>
          </p:cNvSpPr>
          <p:nvPr>
            <p:ph type="body" sz="quarter" idx="19"/>
          </p:nvPr>
        </p:nvSpPr>
        <p:spPr/>
        <p:txBody>
          <a:bodyPr/>
          <a:lstStyle/>
          <a:p>
            <a:pPr defTabSz="609585">
              <a:defRPr/>
            </a:pPr>
            <a:r>
              <a:rPr lang="en-AU" sz="1800" b="1" dirty="0">
                <a:solidFill>
                  <a:srgbClr val="242424"/>
                </a:solidFill>
                <a:cs typeface="Segoe UI"/>
              </a:rPr>
              <a:t>Focus area: Knowledge of our world and beyond inspires sustainable solutions </a:t>
            </a:r>
          </a:p>
          <a:p>
            <a:pPr lvl="0" defTabSz="609585">
              <a:defRPr/>
            </a:pPr>
            <a:r>
              <a:rPr lang="en-AU" sz="1800" b="1" dirty="0">
                <a:solidFill>
                  <a:srgbClr val="242424"/>
                </a:solidFill>
                <a:cs typeface="Segoe UI"/>
              </a:rPr>
              <a:t>ST3-SCI-01</a:t>
            </a:r>
            <a:r>
              <a:rPr lang="en-AU" sz="1800" dirty="0">
                <a:solidFill>
                  <a:srgbClr val="242424"/>
                </a:solidFill>
                <a:cs typeface="Segoe UI"/>
              </a:rPr>
              <a:t> uses evidence to explain how scientific knowledge can be used to develop sustainable practices</a:t>
            </a:r>
            <a:r>
              <a:rPr lang="en-AU" sz="1800" dirty="0">
                <a:solidFill>
                  <a:srgbClr val="22272B"/>
                </a:solidFill>
                <a:cs typeface="Segoe UI"/>
              </a:rPr>
              <a:t>​</a:t>
            </a:r>
          </a:p>
          <a:p>
            <a:pPr lvl="0" defTabSz="609585">
              <a:defRPr/>
            </a:pPr>
            <a:r>
              <a:rPr lang="en-AU" sz="1800" b="1" dirty="0">
                <a:solidFill>
                  <a:srgbClr val="242424"/>
                </a:solidFill>
                <a:cs typeface="Segoe UI"/>
              </a:rPr>
              <a:t>ST3-PQU-01 </a:t>
            </a:r>
            <a:r>
              <a:rPr lang="en-AU" sz="1800" dirty="0">
                <a:solidFill>
                  <a:srgbClr val="242424"/>
                </a:solidFill>
                <a:cs typeface="Segoe UI"/>
              </a:rPr>
              <a:t>poses questions to identify variables and conducts fair tests to gather data</a:t>
            </a:r>
          </a:p>
          <a:p>
            <a:pPr lvl="0" defTabSz="609585">
              <a:defRPr/>
            </a:pPr>
            <a:r>
              <a:rPr lang="en-AU" sz="1800" b="1" dirty="0">
                <a:solidFill>
                  <a:srgbClr val="242424"/>
                </a:solidFill>
                <a:cs typeface="Segoe UI"/>
              </a:rPr>
              <a:t>ST3-DAT-01</a:t>
            </a:r>
            <a:r>
              <a:rPr lang="en-AU" sz="1800" dirty="0">
                <a:solidFill>
                  <a:srgbClr val="242424"/>
                </a:solidFill>
                <a:cs typeface="Segoe UI"/>
              </a:rPr>
              <a:t> interprets data to support explanations and arguments</a:t>
            </a:r>
            <a:endParaRPr lang="en-AU" sz="1800" dirty="0">
              <a:solidFill>
                <a:srgbClr val="22272B"/>
              </a:solidFill>
              <a:cs typeface="Segoe UI"/>
            </a:endParaRPr>
          </a:p>
          <a:p>
            <a:pPr lvl="0" defTabSz="609585">
              <a:defRPr/>
            </a:pPr>
            <a:r>
              <a:rPr lang="en-AU" sz="1800" dirty="0">
                <a:solidFill>
                  <a:srgbClr val="22272B"/>
                </a:solidFill>
                <a:cs typeface="Segoe UI"/>
              </a:rPr>
              <a:t>​</a:t>
            </a:r>
          </a:p>
          <a:p>
            <a:pPr lvl="0" defTabSz="609585">
              <a:defRPr/>
            </a:pPr>
            <a:r>
              <a:rPr lang="en-AU" sz="1800" b="1" dirty="0">
                <a:solidFill>
                  <a:srgbClr val="22272B"/>
                </a:solidFill>
                <a:cs typeface="Segoe UI"/>
              </a:rPr>
              <a:t>Focus area: Design and digital technologies engineer sustainable solutions</a:t>
            </a:r>
            <a:endParaRPr lang="en-AU" sz="1800" dirty="0">
              <a:solidFill>
                <a:srgbClr val="22272B"/>
              </a:solidFill>
              <a:cs typeface="Segoe UI"/>
            </a:endParaRPr>
          </a:p>
          <a:p>
            <a:pPr lvl="0" defTabSz="609585">
              <a:defRPr/>
            </a:pPr>
            <a:r>
              <a:rPr lang="en-AU" sz="1800" b="1" dirty="0">
                <a:solidFill>
                  <a:srgbClr val="22272B"/>
                </a:solidFill>
                <a:cs typeface="Segoe UI"/>
              </a:rPr>
              <a:t>ST3-DDT-02</a:t>
            </a:r>
            <a:r>
              <a:rPr lang="en-AU" sz="1800" dirty="0">
                <a:solidFill>
                  <a:srgbClr val="22272B"/>
                </a:solidFill>
                <a:cs typeface="Segoe UI"/>
              </a:rPr>
              <a:t> creates, evaluates and modifies algorithms to code or control digital devices and systems</a:t>
            </a:r>
          </a:p>
          <a:p>
            <a:pPr lvl="0" defTabSz="609585">
              <a:defRPr/>
            </a:pPr>
            <a:r>
              <a:rPr lang="en-AU" sz="1800" dirty="0">
                <a:solidFill>
                  <a:srgbClr val="22272B"/>
                </a:solidFill>
                <a:cs typeface="Segoe UI"/>
              </a:rPr>
              <a:t>and processes</a:t>
            </a:r>
            <a:endParaRPr lang="en-AU" b="1" dirty="0">
              <a:solidFill>
                <a:srgbClr val="22272B"/>
              </a:solidFill>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5503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B546E-667C-AADC-40E1-F94DE53F63F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C3D91AE-8C28-DF0F-CD71-E65E0810596F}"/>
              </a:ext>
            </a:extLst>
          </p:cNvPr>
          <p:cNvSpPr>
            <a:spLocks noGrp="1"/>
          </p:cNvSpPr>
          <p:nvPr>
            <p:ph type="title"/>
          </p:nvPr>
        </p:nvSpPr>
        <p:spPr/>
        <p:txBody>
          <a:bodyPr/>
          <a:lstStyle/>
          <a:p>
            <a:r>
              <a:rPr lang="en-AU" spc="-50" dirty="0"/>
              <a:t>Science and technology </a:t>
            </a:r>
            <a:r>
              <a:rPr lang="en-AU" dirty="0"/>
              <a:t>– unit 5 </a:t>
            </a:r>
            <a:r>
              <a:rPr lang="en-AU" spc="-50" dirty="0"/>
              <a:t>syllabus content</a:t>
            </a:r>
          </a:p>
        </p:txBody>
      </p:sp>
      <p:sp>
        <p:nvSpPr>
          <p:cNvPr id="3" name="Slide Number Placeholder 2">
            <a:extLst>
              <a:ext uri="{FF2B5EF4-FFF2-40B4-BE49-F238E27FC236}">
                <a16:creationId xmlns:a16="http://schemas.microsoft.com/office/drawing/2014/main" id="{56514847-DDAE-F579-4C0D-5D4DF73B27D7}"/>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59</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11" name="Text Placeholder 10">
            <a:extLst>
              <a:ext uri="{FF2B5EF4-FFF2-40B4-BE49-F238E27FC236}">
                <a16:creationId xmlns:a16="http://schemas.microsoft.com/office/drawing/2014/main" id="{CDE42B8A-B51B-10EB-3933-1A5D3E0F7D1C}"/>
              </a:ext>
            </a:extLst>
          </p:cNvPr>
          <p:cNvSpPr>
            <a:spLocks noGrp="1"/>
          </p:cNvSpPr>
          <p:nvPr>
            <p:ph type="body" sz="quarter" idx="19"/>
          </p:nvPr>
        </p:nvSpPr>
        <p:spPr>
          <a:xfrm>
            <a:off x="360000" y="1862942"/>
            <a:ext cx="11832000" cy="4491058"/>
          </a:xfrm>
        </p:spPr>
        <p:txBody>
          <a:bodyPr/>
          <a:lstStyle/>
          <a:p>
            <a:pPr>
              <a:spcAft>
                <a:spcPts val="0"/>
              </a:spcAft>
            </a:pPr>
            <a:r>
              <a:rPr lang="en-AU" sz="1800" b="1" dirty="0"/>
              <a:t>Content group: Living things may change over millions of years, in response to their environments</a:t>
            </a:r>
            <a:endParaRPr lang="en-US" sz="1800" b="1" dirty="0"/>
          </a:p>
          <a:p>
            <a:pPr marL="171450" indent="-171450">
              <a:spcAft>
                <a:spcPts val="0"/>
              </a:spcAft>
              <a:buFont typeface="public sans"/>
              <a:buChar char="•"/>
            </a:pPr>
            <a:r>
              <a:rPr lang="en-AU" sz="1800" dirty="0"/>
              <a:t>Observe behavioural and structural adaptations of plants and animals, and suggest how these may help them survive in their environments</a:t>
            </a:r>
          </a:p>
          <a:p>
            <a:pPr marL="171450" indent="-171450">
              <a:spcAft>
                <a:spcPts val="0"/>
              </a:spcAft>
              <a:buFont typeface="public sans"/>
              <a:buChar char="•"/>
            </a:pPr>
            <a:r>
              <a:rPr lang="en-AU" sz="1800" dirty="0"/>
              <a:t>Examine and explain how the characteristics of flowers, fruit and seeds are adaptations for reproduction in plants</a:t>
            </a:r>
          </a:p>
          <a:p>
            <a:pPr marL="171450" indent="-171450">
              <a:spcAft>
                <a:spcPts val="0"/>
              </a:spcAft>
              <a:buFont typeface="public sans"/>
              <a:buChar char="•"/>
            </a:pPr>
            <a:r>
              <a:rPr lang="en-AU" sz="1800" dirty="0"/>
              <a:t>Interpret a food web that describes the flow of matter and energy between plants and animals in an ecosystem</a:t>
            </a:r>
          </a:p>
          <a:p>
            <a:pPr marL="171450" indent="-171450">
              <a:spcAft>
                <a:spcPts val="0"/>
              </a:spcAft>
              <a:buFont typeface="public sans"/>
              <a:buChar char="•"/>
            </a:pPr>
            <a:r>
              <a:rPr lang="en-AU" sz="1800" dirty="0"/>
              <a:t>Identify and describe how the loss or introduction of plants or animals affects an Australian ecosystem</a:t>
            </a:r>
          </a:p>
          <a:p>
            <a:pPr marL="171450" indent="-171450">
              <a:spcAft>
                <a:spcPts val="0"/>
              </a:spcAft>
              <a:buFont typeface="public sans"/>
              <a:buChar char="•"/>
            </a:pPr>
            <a:r>
              <a:rPr lang="en-AU" sz="1800" dirty="0"/>
              <a:t>Examine evidence that environments have changed over time and continue to change</a:t>
            </a:r>
          </a:p>
          <a:p>
            <a:pPr marL="171450" indent="-171450">
              <a:spcAft>
                <a:spcPts val="0"/>
              </a:spcAft>
              <a:buFont typeface="public sans"/>
              <a:buChar char="•"/>
            </a:pPr>
            <a:r>
              <a:rPr lang="en-AU" sz="1800" dirty="0"/>
              <a:t>Describe how Aboriginal and/or Torres Strait Islander Peoples’ sustainable practices continue to protect the environment</a:t>
            </a:r>
          </a:p>
          <a:p>
            <a:pPr>
              <a:spcAft>
                <a:spcPts val="0"/>
              </a:spcAft>
            </a:pPr>
            <a:r>
              <a:rPr lang="en-AU" sz="1800" b="1" dirty="0"/>
              <a:t>Content group: The future can be shaped by building and connecting digital systems</a:t>
            </a:r>
          </a:p>
          <a:p>
            <a:pPr marL="171450" indent="-171450">
              <a:spcAft>
                <a:spcPts val="0"/>
              </a:spcAft>
              <a:buFont typeface="public sans"/>
              <a:buChar char="•"/>
            </a:pPr>
            <a:r>
              <a:rPr lang="en-AU" sz="1800" dirty="0"/>
              <a:t>Select and use appropriate digital tools to share files online following an agreed code of conduct</a:t>
            </a:r>
          </a:p>
        </p:txBody>
      </p:sp>
    </p:spTree>
    <p:extLst>
      <p:ext uri="{BB962C8B-B14F-4D97-AF65-F5344CB8AC3E}">
        <p14:creationId xmlns:p14="http://schemas.microsoft.com/office/powerpoint/2010/main" val="2440726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B6FF0-DE3F-8157-DC51-69542EB0FB6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CACC950-0F78-70C6-FFB4-BC94ACACACAE}"/>
              </a:ext>
            </a:extLst>
          </p:cNvPr>
          <p:cNvSpPr>
            <a:spLocks noGrp="1"/>
          </p:cNvSpPr>
          <p:nvPr>
            <p:ph type="title"/>
          </p:nvPr>
        </p:nvSpPr>
        <p:spPr>
          <a:xfrm>
            <a:off x="360000" y="360000"/>
            <a:ext cx="10080000" cy="545601"/>
          </a:xfrm>
        </p:spPr>
        <p:txBody>
          <a:bodyPr anchor="t">
            <a:normAutofit/>
          </a:bodyPr>
          <a:lstStyle/>
          <a:p>
            <a:r>
              <a:rPr lang="en-AU" dirty="0"/>
              <a:t>Connections to other KLAs (2)</a:t>
            </a:r>
          </a:p>
        </p:txBody>
      </p:sp>
      <p:sp>
        <p:nvSpPr>
          <p:cNvPr id="9" name="Text Placeholder 8">
            <a:extLst>
              <a:ext uri="{FF2B5EF4-FFF2-40B4-BE49-F238E27FC236}">
                <a16:creationId xmlns:a16="http://schemas.microsoft.com/office/drawing/2014/main" id="{BF8DE1C2-301F-40E7-05BC-0973DDBD11D0}"/>
              </a:ext>
            </a:extLst>
          </p:cNvPr>
          <p:cNvSpPr>
            <a:spLocks noGrp="1"/>
          </p:cNvSpPr>
          <p:nvPr>
            <p:ph type="body" sz="quarter" idx="18"/>
          </p:nvPr>
        </p:nvSpPr>
        <p:spPr>
          <a:xfrm>
            <a:off x="359999" y="982520"/>
            <a:ext cx="10482171" cy="310015"/>
          </a:xfrm>
        </p:spPr>
        <p:txBody>
          <a:bodyPr anchor="b">
            <a:noAutofit/>
          </a:bodyPr>
          <a:lstStyle/>
          <a:p>
            <a:pPr>
              <a:lnSpc>
                <a:spcPct val="140000"/>
              </a:lnSpc>
            </a:pPr>
            <a:r>
              <a:rPr lang="en-AU"/>
              <a:t>In this unit, opportunities to connect with content from other KLAs is possible through:</a:t>
            </a:r>
          </a:p>
        </p:txBody>
      </p:sp>
      <p:sp>
        <p:nvSpPr>
          <p:cNvPr id="8" name="Content Placeholder 7">
            <a:extLst>
              <a:ext uri="{FF2B5EF4-FFF2-40B4-BE49-F238E27FC236}">
                <a16:creationId xmlns:a16="http://schemas.microsoft.com/office/drawing/2014/main" id="{F6D79DF0-9BC7-CC4D-1ECD-F12C2DA52A54}"/>
              </a:ext>
            </a:extLst>
          </p:cNvPr>
          <p:cNvSpPr>
            <a:spLocks noGrp="1"/>
          </p:cNvSpPr>
          <p:nvPr>
            <p:ph idx="1"/>
          </p:nvPr>
        </p:nvSpPr>
        <p:spPr>
          <a:xfrm>
            <a:off x="537208" y="1506174"/>
            <a:ext cx="6671573" cy="4716496"/>
          </a:xfrm>
        </p:spPr>
        <p:txBody>
          <a:bodyPr vert="horz" lIns="0" tIns="0" rIns="0" bIns="0" rtlCol="0" anchor="t">
            <a:normAutofit fontScale="92500" lnSpcReduction="20000"/>
          </a:bodyPr>
          <a:lstStyle/>
          <a:p>
            <a:pPr>
              <a:lnSpc>
                <a:spcPct val="170000"/>
              </a:lnSpc>
              <a:spcAft>
                <a:spcPts val="0"/>
              </a:spcAft>
            </a:pPr>
            <a:r>
              <a:rPr lang="en-AU" sz="1900" b="1" dirty="0"/>
              <a:t>HSIE</a:t>
            </a:r>
          </a:p>
          <a:p>
            <a:pPr>
              <a:lnSpc>
                <a:spcPct val="170000"/>
              </a:lnSpc>
              <a:spcAft>
                <a:spcPts val="0"/>
              </a:spcAft>
            </a:pPr>
            <a:r>
              <a:rPr lang="en-AU" sz="1900" b="1" dirty="0"/>
              <a:t>Stage 2 Geography</a:t>
            </a:r>
          </a:p>
          <a:p>
            <a:pPr marL="285750" indent="-285750">
              <a:lnSpc>
                <a:spcPct val="170000"/>
              </a:lnSpc>
              <a:spcAft>
                <a:spcPts val="0"/>
              </a:spcAft>
              <a:buFont typeface="Arial" panose="020B0604020202020204" pitchFamily="34" charset="0"/>
              <a:buChar char="•"/>
            </a:pPr>
            <a:r>
              <a:rPr lang="en-AU" sz="1900" dirty="0"/>
              <a:t>People use geographical information to understand climates and environments</a:t>
            </a:r>
          </a:p>
          <a:p>
            <a:pPr>
              <a:lnSpc>
                <a:spcPct val="170000"/>
              </a:lnSpc>
              <a:spcAft>
                <a:spcPts val="0"/>
              </a:spcAft>
            </a:pPr>
            <a:endParaRPr lang="en-AU" sz="1900" dirty="0"/>
          </a:p>
          <a:p>
            <a:pPr>
              <a:lnSpc>
                <a:spcPct val="170000"/>
              </a:lnSpc>
              <a:spcAft>
                <a:spcPts val="0"/>
              </a:spcAft>
            </a:pPr>
            <a:r>
              <a:rPr lang="en-AU" sz="1900" b="1" dirty="0"/>
              <a:t>Stage 3 Geography</a:t>
            </a:r>
          </a:p>
          <a:p>
            <a:pPr marL="285750" indent="-285750">
              <a:lnSpc>
                <a:spcPct val="170000"/>
              </a:lnSpc>
              <a:spcAft>
                <a:spcPts val="0"/>
              </a:spcAft>
              <a:buFont typeface="Arial" panose="020B0604020202020204" pitchFamily="34" charset="0"/>
              <a:buChar char="•"/>
            </a:pPr>
            <a:r>
              <a:rPr lang="en-GB" sz="1900" dirty="0"/>
              <a:t>use satellite images to observe connections across urban, rural and remote places</a:t>
            </a:r>
          </a:p>
          <a:p>
            <a:pPr marL="285750" indent="-285750">
              <a:lnSpc>
                <a:spcPct val="170000"/>
              </a:lnSpc>
              <a:spcAft>
                <a:spcPts val="0"/>
              </a:spcAft>
              <a:buFont typeface="Arial" panose="020B0604020202020204" pitchFamily="34" charset="0"/>
              <a:buChar char="•"/>
            </a:pPr>
            <a:r>
              <a:rPr lang="en-AU" sz="1900" dirty="0"/>
              <a:t>examine places in the world where human activity has changed the environment by comparing maps and satellite images</a:t>
            </a:r>
          </a:p>
          <a:p>
            <a:endParaRPr lang="en-AU" dirty="0"/>
          </a:p>
        </p:txBody>
      </p:sp>
      <p:sp>
        <p:nvSpPr>
          <p:cNvPr id="10" name="Content Placeholder 7">
            <a:extLst>
              <a:ext uri="{FF2B5EF4-FFF2-40B4-BE49-F238E27FC236}">
                <a16:creationId xmlns:a16="http://schemas.microsoft.com/office/drawing/2014/main" id="{FAC73FF6-7F59-9809-5B19-04B98AE44A29}"/>
              </a:ext>
            </a:extLst>
          </p:cNvPr>
          <p:cNvSpPr txBox="1">
            <a:spLocks/>
          </p:cNvSpPr>
          <p:nvPr/>
        </p:nvSpPr>
        <p:spPr>
          <a:xfrm>
            <a:off x="7554350" y="1506174"/>
            <a:ext cx="4385101" cy="3145367"/>
          </a:xfrm>
          <a:prstGeom prst="rect">
            <a:avLst/>
          </a:prstGeom>
        </p:spPr>
        <p:txBody>
          <a:bodyPr vert="horz" lIns="0" tIns="0" rIns="0" bIns="0" rtlCol="0" anchor="t">
            <a:norm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8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AU" sz="19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Mathematics</a:t>
            </a:r>
          </a:p>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Data A</a:t>
            </a:r>
          </a:p>
          <a:p>
            <a:pPr marL="285750" marR="0" lvl="0" indent="-285750" algn="l" defTabSz="914377"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Chooses and uses appropriate graphs</a:t>
            </a:r>
          </a:p>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endPar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a:p>
            <a:pPr marL="0" marR="0" lvl="0" indent="0" algn="l" defTabSz="914377"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Data B</a:t>
            </a:r>
          </a:p>
          <a:p>
            <a:pPr marL="285750" marR="0" lvl="0" indent="-285750" algn="l" defTabSz="914377"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Interpret data presented in digital media and elsewhere</a:t>
            </a:r>
          </a:p>
          <a:p>
            <a:pPr marL="0" marR="0" lvl="0" indent="0" algn="l" defTabSz="914377" rtl="0" eaLnBrk="1" fontAlgn="auto" latinLnBrk="0" hangingPunct="1">
              <a:lnSpc>
                <a:spcPct val="150000"/>
              </a:lnSpc>
              <a:spcBef>
                <a:spcPts val="0"/>
              </a:spcBef>
              <a:spcAft>
                <a:spcPts val="1200"/>
              </a:spcAft>
              <a:buClrTx/>
              <a:buSzTx/>
              <a:buFont typeface="Arial" panose="020B0604020202020204" pitchFamily="34" charset="0"/>
              <a:buNone/>
              <a:tabLst/>
              <a:defRPr/>
            </a:pPr>
            <a:endParaRPr kumimoji="0" lang="en-AU" sz="18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6" name="Picture 5">
            <a:extLst>
              <a:ext uri="{FF2B5EF4-FFF2-40B4-BE49-F238E27FC236}">
                <a16:creationId xmlns:a16="http://schemas.microsoft.com/office/drawing/2014/main" id="{FEBDB8F8-C638-63DC-3B86-6F5C368F76F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7379574" y="4865180"/>
            <a:ext cx="4275218" cy="1017509"/>
          </a:xfrm>
          <a:prstGeom prst="rect">
            <a:avLst/>
          </a:prstGeom>
          <a:ln>
            <a:noFill/>
          </a:ln>
          <a:effectLst/>
        </p:spPr>
      </p:pic>
      <p:sp>
        <p:nvSpPr>
          <p:cNvPr id="3" name="Slide Number Placeholder 2">
            <a:extLst>
              <a:ext uri="{FF2B5EF4-FFF2-40B4-BE49-F238E27FC236}">
                <a16:creationId xmlns:a16="http://schemas.microsoft.com/office/drawing/2014/main" id="{FAAAFAAE-8179-E2DF-1FDA-C7250DA8EC7F}"/>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60</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75416210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01C75-22B8-75B6-2A53-1F35DBF8C24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CC5613A-5D20-D389-B356-F237ABBE7152}"/>
              </a:ext>
            </a:extLst>
          </p:cNvPr>
          <p:cNvSpPr>
            <a:spLocks noGrp="1"/>
          </p:cNvSpPr>
          <p:nvPr>
            <p:ph type="title"/>
          </p:nvPr>
        </p:nvSpPr>
        <p:spPr/>
        <p:txBody>
          <a:bodyPr anchor="t">
            <a:normAutofit/>
          </a:bodyPr>
          <a:lstStyle/>
          <a:p>
            <a:r>
              <a:rPr lang="en-AU" spc="-50" dirty="0"/>
              <a:t>Science and technology </a:t>
            </a:r>
            <a:r>
              <a:rPr lang="en-AU" dirty="0"/>
              <a:t>– unit 5 misconceptions </a:t>
            </a:r>
          </a:p>
        </p:txBody>
      </p:sp>
      <p:sp>
        <p:nvSpPr>
          <p:cNvPr id="4" name="Content Placeholder 3">
            <a:extLst>
              <a:ext uri="{FF2B5EF4-FFF2-40B4-BE49-F238E27FC236}">
                <a16:creationId xmlns:a16="http://schemas.microsoft.com/office/drawing/2014/main" id="{D4019B56-D60F-EF61-9648-90DF250C7F9B}"/>
              </a:ext>
            </a:extLst>
          </p:cNvPr>
          <p:cNvSpPr>
            <a:spLocks noGrp="1"/>
          </p:cNvSpPr>
          <p:nvPr>
            <p:ph idx="4294967295"/>
          </p:nvPr>
        </p:nvSpPr>
        <p:spPr>
          <a:xfrm>
            <a:off x="429529" y="1551666"/>
            <a:ext cx="5314575" cy="4537075"/>
          </a:xfrm>
        </p:spPr>
        <p:txBody>
          <a:bodyPr/>
          <a:lstStyle/>
          <a:p>
            <a:pPr marL="285750" lvl="0" indent="-285750">
              <a:buFont typeface="Arial" panose="020B0604020202020204" pitchFamily="34" charset="0"/>
              <a:buChar char="•"/>
            </a:pPr>
            <a:r>
              <a:rPr lang="en-AU" dirty="0"/>
              <a:t>Organisms adapt to suit their environment</a:t>
            </a:r>
          </a:p>
          <a:p>
            <a:pPr marL="285750" lvl="0" indent="-285750">
              <a:buFont typeface="Arial" panose="020B0604020202020204" pitchFamily="34" charset="0"/>
              <a:buChar char="•"/>
            </a:pPr>
            <a:r>
              <a:rPr lang="en-AU" dirty="0"/>
              <a:t>Animal structures are chosen by animals</a:t>
            </a:r>
          </a:p>
          <a:p>
            <a:pPr marL="285750" lvl="0" indent="-285750">
              <a:buFont typeface="Arial" panose="020B0604020202020204" pitchFamily="34" charset="0"/>
              <a:buChar char="•"/>
            </a:pPr>
            <a:r>
              <a:rPr lang="en-AU" dirty="0"/>
              <a:t>Pollination is the same as seed dispersal</a:t>
            </a:r>
          </a:p>
          <a:p>
            <a:pPr marL="285750" lvl="0" indent="-285750">
              <a:buFont typeface="Arial" panose="020B0604020202020204" pitchFamily="34" charset="0"/>
              <a:buChar char="•"/>
            </a:pPr>
            <a:r>
              <a:rPr lang="en-AU" dirty="0"/>
              <a:t>Seeds are non-living</a:t>
            </a:r>
          </a:p>
          <a:p>
            <a:pPr marL="285750" lvl="0" indent="-285750">
              <a:buFont typeface="Arial" panose="020B0604020202020204" pitchFamily="34" charset="0"/>
              <a:buChar char="•"/>
            </a:pPr>
            <a:r>
              <a:rPr lang="en-AU" dirty="0"/>
              <a:t>Arrows in a food chain show who eats what</a:t>
            </a:r>
          </a:p>
          <a:p>
            <a:pPr marL="285750" lvl="0" indent="-285750">
              <a:buFont typeface="Arial" panose="020B0604020202020204" pitchFamily="34" charset="0"/>
              <a:buChar char="•"/>
            </a:pPr>
            <a:r>
              <a:rPr lang="en-AU" dirty="0"/>
              <a:t>Invasive species are always non-native</a:t>
            </a:r>
          </a:p>
          <a:p>
            <a:pPr lvl="0"/>
            <a:endParaRPr lang="en-AU" dirty="0"/>
          </a:p>
        </p:txBody>
      </p:sp>
      <p:pic>
        <p:nvPicPr>
          <p:cNvPr id="2" name="Picture 1" descr="A diagram of a life cycle&#10;">
            <a:extLst>
              <a:ext uri="{FF2B5EF4-FFF2-40B4-BE49-F238E27FC236}">
                <a16:creationId xmlns:a16="http://schemas.microsoft.com/office/drawing/2014/main" id="{3BF3AA66-B8ED-4808-B896-DED71B1F1866}"/>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096000" y="1233391"/>
            <a:ext cx="5666471" cy="4922934"/>
          </a:xfrm>
          <a:prstGeom prst="rect">
            <a:avLst/>
          </a:prstGeom>
          <a:ln>
            <a:solidFill>
              <a:schemeClr val="accent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35C7F788-BB62-3747-7379-C11FFBB49DE7}"/>
              </a:ext>
            </a:extLst>
          </p:cNvPr>
          <p:cNvSpPr txBox="1"/>
          <p:nvPr/>
        </p:nvSpPr>
        <p:spPr>
          <a:xfrm>
            <a:off x="6096000" y="6272407"/>
            <a:ext cx="2769108" cy="243593"/>
          </a:xfrm>
          <a:prstGeom prst="rect">
            <a:avLst/>
          </a:prstGeom>
          <a:noFill/>
        </p:spPr>
        <p:txBody>
          <a:bodyPr wrap="square">
            <a:spAutoFit/>
          </a:bodyPr>
          <a:lstStyle/>
          <a:p>
            <a:pPr marL="0" marR="0" lvl="0" indent="0" algn="l" defTabSz="609585" rtl="0" eaLnBrk="1" fontAlgn="auto" latinLnBrk="0" hangingPunct="1">
              <a:lnSpc>
                <a:spcPts val="1275"/>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42424"/>
                </a:solidFill>
                <a:effectLst/>
                <a:uLnTx/>
                <a:uFillTx/>
                <a:latin typeface="Arial" panose="020B0604020202020204" pitchFamily="34" charset="0"/>
                <a:ea typeface="+mn-ea"/>
                <a:cs typeface="Segoe UI"/>
              </a:rPr>
              <a:t>Still from: Geeks for Geeks 2025. </a:t>
            </a:r>
            <a:endParaRPr kumimoji="0" lang="en-AU" sz="900" b="0" i="1" u="none" strike="noStrike" kern="1200" cap="none" spc="0" normalizeH="0" baseline="0" noProof="0" dirty="0">
              <a:ln>
                <a:noFill/>
              </a:ln>
              <a:solidFill>
                <a:srgbClr val="22272B"/>
              </a:solidFill>
              <a:effectLst/>
              <a:uLnTx/>
              <a:uFillTx/>
              <a:latin typeface="Arial" panose="020B0604020202020204" pitchFamily="34" charset="0"/>
              <a:ea typeface="+mn-lt"/>
              <a:cs typeface="Arial" panose="020B0604020202020204" pitchFamily="34" charset="0"/>
            </a:endParaRPr>
          </a:p>
        </p:txBody>
      </p:sp>
      <p:sp>
        <p:nvSpPr>
          <p:cNvPr id="3" name="Slide Number Placeholder 2">
            <a:extLst>
              <a:ext uri="{FF2B5EF4-FFF2-40B4-BE49-F238E27FC236}">
                <a16:creationId xmlns:a16="http://schemas.microsoft.com/office/drawing/2014/main" id="{393EFCF7-AC07-5FA1-DC17-BC39F2066239}"/>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61</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52208033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8709C-67FC-F1D5-39B6-F63EE2581FF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158F101-5EA1-5898-2625-2468DFDC73ED}"/>
              </a:ext>
            </a:extLst>
          </p:cNvPr>
          <p:cNvSpPr>
            <a:spLocks noGrp="1"/>
          </p:cNvSpPr>
          <p:nvPr>
            <p:ph type="title"/>
          </p:nvPr>
        </p:nvSpPr>
        <p:spPr>
          <a:xfrm>
            <a:off x="360000" y="360000"/>
            <a:ext cx="10080000" cy="545601"/>
          </a:xfrm>
        </p:spPr>
        <p:txBody>
          <a:bodyPr anchor="ctr">
            <a:normAutofit/>
          </a:bodyPr>
          <a:lstStyle/>
          <a:p>
            <a:r>
              <a:rPr lang="en-AU" spc="-50" dirty="0"/>
              <a:t>Science and technology </a:t>
            </a:r>
            <a:r>
              <a:rPr lang="en-AU" dirty="0"/>
              <a:t>– unit 5 spotlight (1)</a:t>
            </a:r>
          </a:p>
        </p:txBody>
      </p:sp>
      <p:sp>
        <p:nvSpPr>
          <p:cNvPr id="11" name="Text Placeholder 4">
            <a:extLst>
              <a:ext uri="{FF2B5EF4-FFF2-40B4-BE49-F238E27FC236}">
                <a16:creationId xmlns:a16="http://schemas.microsoft.com/office/drawing/2014/main" id="{E933B66D-8626-B242-2B55-0A05A60E4CBD}"/>
              </a:ext>
            </a:extLst>
          </p:cNvPr>
          <p:cNvSpPr>
            <a:spLocks noGrp="1"/>
          </p:cNvSpPr>
          <p:nvPr>
            <p:ph type="body" sz="quarter" idx="18"/>
          </p:nvPr>
        </p:nvSpPr>
        <p:spPr>
          <a:xfrm>
            <a:off x="360000" y="982520"/>
            <a:ext cx="10080000" cy="310015"/>
          </a:xfrm>
        </p:spPr>
        <p:txBody>
          <a:bodyPr/>
          <a:lstStyle/>
          <a:p>
            <a:r>
              <a:rPr lang="en-US" dirty="0"/>
              <a:t>Adaptations support survival – Opposable thumb investigation</a:t>
            </a:r>
          </a:p>
        </p:txBody>
      </p:sp>
      <p:sp>
        <p:nvSpPr>
          <p:cNvPr id="5" name="TextBox 4">
            <a:extLst>
              <a:ext uri="{FF2B5EF4-FFF2-40B4-BE49-F238E27FC236}">
                <a16:creationId xmlns:a16="http://schemas.microsoft.com/office/drawing/2014/main" id="{C4CA169D-5303-0AA2-2927-832E28622996}"/>
              </a:ext>
            </a:extLst>
          </p:cNvPr>
          <p:cNvSpPr txBox="1"/>
          <p:nvPr/>
        </p:nvSpPr>
        <p:spPr>
          <a:xfrm>
            <a:off x="414690" y="1791879"/>
            <a:ext cx="6811624" cy="1784398"/>
          </a:xfrm>
          <a:prstGeom prst="rect">
            <a:avLst/>
          </a:prstGeom>
          <a:noFill/>
        </p:spPr>
        <p:txBody>
          <a:bodyPr wrap="square" lIns="0" tIns="0" rIns="0" bIns="0" rtlCol="0">
            <a:noAutofit/>
          </a:bodyPr>
          <a:lstStyle/>
          <a:p>
            <a:pPr lvl="0">
              <a:lnSpc>
                <a:spcPct val="150000"/>
              </a:lnSpc>
              <a:spcAft>
                <a:spcPts val="1200"/>
              </a:spcAft>
              <a:defRPr/>
            </a:pPr>
            <a:r>
              <a:rPr kumimoji="0" lang="en-AU" sz="2000" b="0" u="none" strike="noStrike" kern="1200" cap="none" spc="0" normalizeH="0" baseline="0" noProof="0" dirty="0">
                <a:ln>
                  <a:noFill/>
                </a:ln>
                <a:solidFill>
                  <a:srgbClr val="22272B"/>
                </a:solidFill>
                <a:effectLst/>
                <a:uLnTx/>
                <a:uFillTx/>
                <a:latin typeface="Arial" panose="020B0604020202020204" pitchFamily="34" charset="0"/>
                <a:ea typeface="+mn-ea"/>
                <a:cs typeface="+mn-cs"/>
              </a:rPr>
              <a:t>How long would it take to do day to day tasks without the use of your opposable thumb?</a:t>
            </a:r>
          </a:p>
          <a:p>
            <a:pPr lvl="0">
              <a:lnSpc>
                <a:spcPct val="150000"/>
              </a:lnSpc>
              <a:spcAft>
                <a:spcPts val="1200"/>
              </a:spcAft>
              <a:defRPr/>
            </a:pPr>
            <a:r>
              <a:rPr kumimoji="0" lang="en-AU" sz="2000" b="0" u="none" strike="noStrike" kern="1200" cap="none" spc="0" normalizeH="0" baseline="0" noProof="0" dirty="0">
                <a:ln>
                  <a:noFill/>
                </a:ln>
                <a:solidFill>
                  <a:srgbClr val="22272B"/>
                </a:solidFill>
                <a:effectLst/>
                <a:uLnTx/>
                <a:uFillTx/>
                <a:latin typeface="Arial" panose="020B0604020202020204" pitchFamily="34" charset="0"/>
                <a:ea typeface="+mn-ea"/>
                <a:cs typeface="+mn-cs"/>
              </a:rPr>
              <a:t>What does the data tell us?</a:t>
            </a:r>
          </a:p>
        </p:txBody>
      </p:sp>
      <p:pic>
        <p:nvPicPr>
          <p:cNvPr id="8" name="Picture 7">
            <a:extLst>
              <a:ext uri="{FF2B5EF4-FFF2-40B4-BE49-F238E27FC236}">
                <a16:creationId xmlns:a16="http://schemas.microsoft.com/office/drawing/2014/main" id="{CE9B8E64-77AB-11BE-EFC1-00E2862E7B83}"/>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35825" y="3838138"/>
            <a:ext cx="3280097" cy="2173677"/>
          </a:xfrm>
          <a:prstGeom prst="rect">
            <a:avLst/>
          </a:prstGeom>
          <a:ln>
            <a:solidFill>
              <a:schemeClr val="accent1"/>
            </a:solidFill>
          </a:ln>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768C66DC-8A3E-3F12-9D30-87F4F7704FE1}"/>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688213" y="3826725"/>
            <a:ext cx="3476722" cy="2185090"/>
          </a:xfrm>
          <a:prstGeom prst="rect">
            <a:avLst/>
          </a:prstGeom>
          <a:ln>
            <a:solidFill>
              <a:schemeClr val="accent1"/>
            </a:solid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23C23A44-010E-DB69-6F55-EEF4A13BB8E4}"/>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537226" y="3802279"/>
            <a:ext cx="2586774" cy="2209536"/>
          </a:xfrm>
          <a:prstGeom prst="rect">
            <a:avLst/>
          </a:prstGeom>
          <a:ln>
            <a:solidFill>
              <a:schemeClr val="accent1"/>
            </a:solidFill>
          </a:ln>
          <a:effectLst>
            <a:outerShdw blurRad="50800" dist="38100" dir="2700000" algn="tl" rotWithShape="0">
              <a:prstClr val="black">
                <a:alpha val="40000"/>
              </a:prstClr>
            </a:outerShdw>
          </a:effectLst>
        </p:spPr>
      </p:pic>
      <p:sp>
        <p:nvSpPr>
          <p:cNvPr id="2" name="Slide Number Placeholder 1">
            <a:extLst>
              <a:ext uri="{FF2B5EF4-FFF2-40B4-BE49-F238E27FC236}">
                <a16:creationId xmlns:a16="http://schemas.microsoft.com/office/drawing/2014/main" id="{F46436B2-85EC-4B97-98E4-52421863937C}"/>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62</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36389569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7D062-3EC5-F389-6F23-DDEECDE1C5C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60A0B95-BB2B-C5F1-A792-03A31E639388}"/>
              </a:ext>
            </a:extLst>
          </p:cNvPr>
          <p:cNvSpPr>
            <a:spLocks noGrp="1"/>
          </p:cNvSpPr>
          <p:nvPr>
            <p:ph type="title"/>
          </p:nvPr>
        </p:nvSpPr>
        <p:spPr>
          <a:xfrm>
            <a:off x="360000" y="360000"/>
            <a:ext cx="10080000" cy="545601"/>
          </a:xfrm>
        </p:spPr>
        <p:txBody>
          <a:bodyPr anchor="ctr">
            <a:normAutofit/>
          </a:bodyPr>
          <a:lstStyle/>
          <a:p>
            <a:r>
              <a:rPr lang="en-AU"/>
              <a:t>Unit 5 spotlight (2)</a:t>
            </a:r>
          </a:p>
        </p:txBody>
      </p:sp>
      <p:sp>
        <p:nvSpPr>
          <p:cNvPr id="11" name="Text Placeholder 4">
            <a:extLst>
              <a:ext uri="{FF2B5EF4-FFF2-40B4-BE49-F238E27FC236}">
                <a16:creationId xmlns:a16="http://schemas.microsoft.com/office/drawing/2014/main" id="{0AFA4E6A-48BB-FC5C-D097-171234DB6EA0}"/>
              </a:ext>
            </a:extLst>
          </p:cNvPr>
          <p:cNvSpPr>
            <a:spLocks noGrp="1"/>
          </p:cNvSpPr>
          <p:nvPr>
            <p:ph type="body" sz="quarter" idx="18"/>
          </p:nvPr>
        </p:nvSpPr>
        <p:spPr>
          <a:xfrm>
            <a:off x="360000" y="982520"/>
            <a:ext cx="10080000" cy="310015"/>
          </a:xfrm>
        </p:spPr>
        <p:txBody>
          <a:bodyPr/>
          <a:lstStyle/>
          <a:p>
            <a:r>
              <a:rPr lang="en-US"/>
              <a:t>Adaptations support survival – opposable thumb investigation</a:t>
            </a:r>
          </a:p>
        </p:txBody>
      </p:sp>
      <p:pic>
        <p:nvPicPr>
          <p:cNvPr id="5" name="20 second timer">
            <a:hlinkClick r:id="" action="ppaction://media"/>
            <a:extLst>
              <a:ext uri="{FF2B5EF4-FFF2-40B4-BE49-F238E27FC236}">
                <a16:creationId xmlns:a16="http://schemas.microsoft.com/office/drawing/2014/main" id="{385AA0BE-98F6-8993-1EF3-FF1CABD082B0}"/>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94282" y="1532193"/>
            <a:ext cx="4305718" cy="4569121"/>
          </a:xfrm>
          <a:prstGeom prst="rect">
            <a:avLst/>
          </a:prstGeom>
        </p:spPr>
      </p:pic>
      <p:grpSp>
        <p:nvGrpSpPr>
          <p:cNvPr id="4" name="Group 3">
            <a:extLst>
              <a:ext uri="{FF2B5EF4-FFF2-40B4-BE49-F238E27FC236}">
                <a16:creationId xmlns:a16="http://schemas.microsoft.com/office/drawing/2014/main" id="{5271DFE8-63AC-9CA6-11DA-C58B24205795}"/>
              </a:ext>
              <a:ext uri="{C183D7F6-B498-43B3-948B-1728B52AA6E4}">
                <adec:decorative xmlns:adec="http://schemas.microsoft.com/office/drawing/2017/decorative" val="1"/>
              </a:ext>
            </a:extLst>
          </p:cNvPr>
          <p:cNvGrpSpPr/>
          <p:nvPr/>
        </p:nvGrpSpPr>
        <p:grpSpPr>
          <a:xfrm>
            <a:off x="5976431" y="2129796"/>
            <a:ext cx="5904470" cy="3284911"/>
            <a:chOff x="6120450" y="1601370"/>
            <a:chExt cx="5904470" cy="3284911"/>
          </a:xfrm>
        </p:grpSpPr>
        <p:sp>
          <p:nvSpPr>
            <p:cNvPr id="21" name="TextBox 20">
              <a:extLst>
                <a:ext uri="{FF2B5EF4-FFF2-40B4-BE49-F238E27FC236}">
                  <a16:creationId xmlns:a16="http://schemas.microsoft.com/office/drawing/2014/main" id="{1CC9436B-F002-4E52-37FF-62C58556FCAB}"/>
                </a:ext>
              </a:extLst>
            </p:cNvPr>
            <p:cNvSpPr txBox="1"/>
            <p:nvPr/>
          </p:nvSpPr>
          <p:spPr>
            <a:xfrm>
              <a:off x="7464801" y="1767232"/>
              <a:ext cx="4560119" cy="761695"/>
            </a:xfrm>
            <a:prstGeom prst="rect">
              <a:avLst/>
            </a:prstGeom>
            <a:noFill/>
          </p:spPr>
          <p:txBody>
            <a:bodyPr wrap="non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4000" b="0" i="0" u="none" strike="noStrike" kern="1200" cap="none" spc="0" normalizeH="0" baseline="0" noProof="0" dirty="0">
                  <a:ln>
                    <a:noFill/>
                  </a:ln>
                  <a:solidFill>
                    <a:srgbClr val="22272B"/>
                  </a:solidFill>
                  <a:effectLst/>
                  <a:uLnTx/>
                  <a:uFillTx/>
                  <a:latin typeface="Public Sans Light"/>
                  <a:ea typeface="+mn-ea"/>
                  <a:cs typeface="+mn-cs"/>
                </a:rPr>
                <a:t>I am a champion!</a:t>
              </a:r>
            </a:p>
          </p:txBody>
        </p:sp>
        <p:sp>
          <p:nvSpPr>
            <p:cNvPr id="22" name="TextBox 21">
              <a:extLst>
                <a:ext uri="{FF2B5EF4-FFF2-40B4-BE49-F238E27FC236}">
                  <a16:creationId xmlns:a16="http://schemas.microsoft.com/office/drawing/2014/main" id="{B1CAA8D3-E4F0-A40F-5ECA-887FECEBCF2C}"/>
                </a:ext>
              </a:extLst>
            </p:cNvPr>
            <p:cNvSpPr txBox="1"/>
            <p:nvPr/>
          </p:nvSpPr>
          <p:spPr>
            <a:xfrm>
              <a:off x="7464800" y="2925828"/>
              <a:ext cx="4560119" cy="761695"/>
            </a:xfrm>
            <a:prstGeom prst="rect">
              <a:avLst/>
            </a:prstGeom>
            <a:noFill/>
          </p:spPr>
          <p:txBody>
            <a:bodyPr wrap="non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4000" b="0" i="0" u="none" strike="noStrike" kern="1200" cap="none" spc="0" normalizeH="0" baseline="0" noProof="0" dirty="0">
                  <a:ln>
                    <a:noFill/>
                  </a:ln>
                  <a:solidFill>
                    <a:srgbClr val="22272B"/>
                  </a:solidFill>
                  <a:effectLst/>
                  <a:uLnTx/>
                  <a:uFillTx/>
                  <a:latin typeface="Public Sans Light"/>
                  <a:ea typeface="+mn-ea"/>
                  <a:cs typeface="+mn-cs"/>
                </a:rPr>
                <a:t>I went OK</a:t>
              </a:r>
            </a:p>
          </p:txBody>
        </p:sp>
        <p:sp>
          <p:nvSpPr>
            <p:cNvPr id="23" name="TextBox 22">
              <a:extLst>
                <a:ext uri="{FF2B5EF4-FFF2-40B4-BE49-F238E27FC236}">
                  <a16:creationId xmlns:a16="http://schemas.microsoft.com/office/drawing/2014/main" id="{FFB78F9A-E855-C21D-FAA3-E0924388F237}"/>
                </a:ext>
              </a:extLst>
            </p:cNvPr>
            <p:cNvSpPr txBox="1"/>
            <p:nvPr/>
          </p:nvSpPr>
          <p:spPr>
            <a:xfrm>
              <a:off x="7414600" y="4124586"/>
              <a:ext cx="4560119" cy="761695"/>
            </a:xfrm>
            <a:prstGeom prst="rect">
              <a:avLst/>
            </a:prstGeom>
            <a:noFill/>
          </p:spPr>
          <p:txBody>
            <a:bodyPr wrap="non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4000" b="0" i="0" u="none" strike="noStrike" kern="1200" cap="none" spc="0" normalizeH="0" baseline="0" noProof="0" dirty="0">
                  <a:ln>
                    <a:noFill/>
                  </a:ln>
                  <a:solidFill>
                    <a:srgbClr val="22272B"/>
                  </a:solidFill>
                  <a:effectLst/>
                  <a:uLnTx/>
                  <a:uFillTx/>
                  <a:latin typeface="Public Sans Light"/>
                  <a:ea typeface="+mn-ea"/>
                  <a:cs typeface="+mn-cs"/>
                </a:rPr>
                <a:t>This was hard…</a:t>
              </a:r>
            </a:p>
          </p:txBody>
        </p:sp>
        <p:pic>
          <p:nvPicPr>
            <p:cNvPr id="9" name="Picture 8">
              <a:extLst>
                <a:ext uri="{FF2B5EF4-FFF2-40B4-BE49-F238E27FC236}">
                  <a16:creationId xmlns:a16="http://schemas.microsoft.com/office/drawing/2014/main" id="{CD552D2A-F13B-48BE-1D94-ACEE3E07C176}"/>
                </a:ext>
              </a:extLst>
            </p:cNvPr>
            <p:cNvPicPr>
              <a:picLocks noChangeAspect="1"/>
            </p:cNvPicPr>
            <p:nvPr/>
          </p:nvPicPr>
          <p:blipFill>
            <a:blip r:embed="rId6"/>
            <a:stretch>
              <a:fillRect/>
            </a:stretch>
          </p:blipFill>
          <p:spPr>
            <a:xfrm>
              <a:off x="6176356" y="2668840"/>
              <a:ext cx="955331" cy="1047447"/>
            </a:xfrm>
            <a:prstGeom prst="rect">
              <a:avLst/>
            </a:prstGeom>
          </p:spPr>
        </p:pic>
        <p:pic>
          <p:nvPicPr>
            <p:cNvPr id="12" name="Picture 11">
              <a:extLst>
                <a:ext uri="{FF2B5EF4-FFF2-40B4-BE49-F238E27FC236}">
                  <a16:creationId xmlns:a16="http://schemas.microsoft.com/office/drawing/2014/main" id="{A54F786E-CB31-B3F6-A4A9-E5C924CAFDE3}"/>
                </a:ext>
              </a:extLst>
            </p:cNvPr>
            <p:cNvPicPr>
              <a:picLocks noChangeAspect="1"/>
            </p:cNvPicPr>
            <p:nvPr/>
          </p:nvPicPr>
          <p:blipFill>
            <a:blip r:embed="rId7"/>
            <a:stretch>
              <a:fillRect/>
            </a:stretch>
          </p:blipFill>
          <p:spPr>
            <a:xfrm>
              <a:off x="6175006" y="3909290"/>
              <a:ext cx="963606" cy="958238"/>
            </a:xfrm>
            <a:prstGeom prst="rect">
              <a:avLst/>
            </a:prstGeom>
          </p:spPr>
        </p:pic>
        <p:pic>
          <p:nvPicPr>
            <p:cNvPr id="18" name="Picture 17">
              <a:extLst>
                <a:ext uri="{FF2B5EF4-FFF2-40B4-BE49-F238E27FC236}">
                  <a16:creationId xmlns:a16="http://schemas.microsoft.com/office/drawing/2014/main" id="{FD1EE79B-2A78-86CA-D5FA-31E6FFF757D1}"/>
                </a:ext>
              </a:extLst>
            </p:cNvPr>
            <p:cNvPicPr>
              <a:picLocks noChangeAspect="1"/>
            </p:cNvPicPr>
            <p:nvPr/>
          </p:nvPicPr>
          <p:blipFill>
            <a:blip r:embed="rId8"/>
            <a:stretch>
              <a:fillRect/>
            </a:stretch>
          </p:blipFill>
          <p:spPr>
            <a:xfrm>
              <a:off x="6120450" y="1601370"/>
              <a:ext cx="1011237" cy="963606"/>
            </a:xfrm>
            <a:prstGeom prst="rect">
              <a:avLst/>
            </a:prstGeom>
          </p:spPr>
        </p:pic>
      </p:grpSp>
      <p:sp>
        <p:nvSpPr>
          <p:cNvPr id="2" name="Slide Number Placeholder 1">
            <a:extLst>
              <a:ext uri="{FF2B5EF4-FFF2-40B4-BE49-F238E27FC236}">
                <a16:creationId xmlns:a16="http://schemas.microsoft.com/office/drawing/2014/main" id="{5B6AC22B-27E4-5A39-4DD6-277C4B966784}"/>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63</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3839819812"/>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9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2A008-DB7E-1E97-6C20-1773D0690EA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180F505-C401-DF9D-E30A-65578B029F9F}"/>
              </a:ext>
            </a:extLst>
          </p:cNvPr>
          <p:cNvSpPr>
            <a:spLocks noGrp="1"/>
          </p:cNvSpPr>
          <p:nvPr>
            <p:ph type="title"/>
          </p:nvPr>
        </p:nvSpPr>
        <p:spPr>
          <a:xfrm>
            <a:off x="360000" y="360000"/>
            <a:ext cx="10080000" cy="545601"/>
          </a:xfrm>
        </p:spPr>
        <p:txBody>
          <a:bodyPr anchor="ctr">
            <a:normAutofit/>
          </a:bodyPr>
          <a:lstStyle/>
          <a:p>
            <a:r>
              <a:rPr lang="en-AU" spc="-50" dirty="0"/>
              <a:t>Science and technology </a:t>
            </a:r>
            <a:r>
              <a:rPr lang="en-AU" dirty="0"/>
              <a:t>– unit 5 spotlight (3)</a:t>
            </a:r>
          </a:p>
        </p:txBody>
      </p:sp>
      <p:sp>
        <p:nvSpPr>
          <p:cNvPr id="11" name="Text Placeholder 4">
            <a:extLst>
              <a:ext uri="{FF2B5EF4-FFF2-40B4-BE49-F238E27FC236}">
                <a16:creationId xmlns:a16="http://schemas.microsoft.com/office/drawing/2014/main" id="{B8B92D59-8529-A9C6-0FF4-009B711B8D15}"/>
              </a:ext>
            </a:extLst>
          </p:cNvPr>
          <p:cNvSpPr>
            <a:spLocks noGrp="1"/>
          </p:cNvSpPr>
          <p:nvPr>
            <p:ph type="body" sz="quarter" idx="18"/>
          </p:nvPr>
        </p:nvSpPr>
        <p:spPr>
          <a:xfrm>
            <a:off x="360000" y="982520"/>
            <a:ext cx="10080000" cy="310015"/>
          </a:xfrm>
        </p:spPr>
        <p:txBody>
          <a:bodyPr/>
          <a:lstStyle/>
          <a:p>
            <a:r>
              <a:rPr lang="en-US"/>
              <a:t>Minecraft Education</a:t>
            </a:r>
          </a:p>
        </p:txBody>
      </p:sp>
      <p:pic>
        <p:nvPicPr>
          <p:cNvPr id="7" name="Minecraft - Made with Clipchamp">
            <a:hlinkClick r:id="" action="ppaction://media"/>
            <a:extLst>
              <a:ext uri="{FF2B5EF4-FFF2-40B4-BE49-F238E27FC236}">
                <a16:creationId xmlns:a16="http://schemas.microsoft.com/office/drawing/2014/main" id="{7F83DE0B-2E99-1597-F7EE-7EA73F95DC90}"/>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1067" y="1623843"/>
            <a:ext cx="7961115" cy="4478127"/>
          </a:xfrm>
          <a:prstGeom prst="rect">
            <a:avLst/>
          </a:prstGeom>
        </p:spPr>
      </p:pic>
      <p:sp>
        <p:nvSpPr>
          <p:cNvPr id="8" name="TextBox 7">
            <a:extLst>
              <a:ext uri="{FF2B5EF4-FFF2-40B4-BE49-F238E27FC236}">
                <a16:creationId xmlns:a16="http://schemas.microsoft.com/office/drawing/2014/main" id="{6997BD88-A756-F602-6CEB-4D75E311C9E8}"/>
              </a:ext>
            </a:extLst>
          </p:cNvPr>
          <p:cNvSpPr txBox="1"/>
          <p:nvPr/>
        </p:nvSpPr>
        <p:spPr>
          <a:xfrm>
            <a:off x="8610320" y="2780768"/>
            <a:ext cx="3270581" cy="2205415"/>
          </a:xfrm>
          <a:prstGeom prst="rect">
            <a:avLst/>
          </a:prstGeom>
          <a:noFill/>
        </p:spPr>
        <p:txBody>
          <a:bodyPr wrap="square" lIns="0" tIns="0" rIns="0" bIns="0" rtlCol="0">
            <a:noAutofit/>
          </a:bodyPr>
          <a:lstStyle/>
          <a:p>
            <a:pPr lvl="0">
              <a:lnSpc>
                <a:spcPct val="150000"/>
              </a:lnSpc>
              <a:defRPr/>
            </a:pPr>
            <a:r>
              <a:rPr kumimoji="0" lang="en-AU" b="0" u="none" strike="noStrike" kern="1200" cap="none" spc="0" normalizeH="0" baseline="0" noProof="0" dirty="0">
                <a:ln>
                  <a:noFill/>
                </a:ln>
                <a:solidFill>
                  <a:srgbClr val="22272B"/>
                </a:solidFill>
                <a:effectLst/>
                <a:uLnTx/>
                <a:uFillTx/>
                <a:latin typeface="Arial" panose="020B0604020202020204" pitchFamily="34" charset="0"/>
                <a:ea typeface="+mn-ea"/>
                <a:cs typeface="+mn-cs"/>
              </a:rPr>
              <a:t>What animal adaptations support survival in different environments?</a:t>
            </a:r>
          </a:p>
        </p:txBody>
      </p:sp>
      <p:sp>
        <p:nvSpPr>
          <p:cNvPr id="2" name="Slide Number Placeholder 1">
            <a:extLst>
              <a:ext uri="{FF2B5EF4-FFF2-40B4-BE49-F238E27FC236}">
                <a16:creationId xmlns:a16="http://schemas.microsoft.com/office/drawing/2014/main" id="{E1467089-7D8D-AD86-20A1-DCF396B987AD}"/>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64</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77125785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7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A5BA6-61FE-A4C2-28F7-2B6B1C32F2F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50F4314-8893-59FE-B4D8-853298F7864F}"/>
              </a:ext>
            </a:extLst>
          </p:cNvPr>
          <p:cNvSpPr>
            <a:spLocks noGrp="1"/>
          </p:cNvSpPr>
          <p:nvPr>
            <p:ph type="title"/>
          </p:nvPr>
        </p:nvSpPr>
        <p:spPr/>
        <p:txBody>
          <a:bodyPr anchor="ctr">
            <a:normAutofit/>
          </a:bodyPr>
          <a:lstStyle/>
          <a:p>
            <a:r>
              <a:rPr lang="en-AU"/>
              <a:t>Unit 5 spotlight (4)</a:t>
            </a:r>
          </a:p>
        </p:txBody>
      </p:sp>
      <p:sp>
        <p:nvSpPr>
          <p:cNvPr id="11" name="Text Placeholder 4">
            <a:extLst>
              <a:ext uri="{FF2B5EF4-FFF2-40B4-BE49-F238E27FC236}">
                <a16:creationId xmlns:a16="http://schemas.microsoft.com/office/drawing/2014/main" id="{26C05E8A-1CF3-0485-4B08-D613948F31BC}"/>
              </a:ext>
            </a:extLst>
          </p:cNvPr>
          <p:cNvSpPr>
            <a:spLocks noGrp="1"/>
          </p:cNvSpPr>
          <p:nvPr>
            <p:ph type="body" sz="quarter" idx="18"/>
          </p:nvPr>
        </p:nvSpPr>
        <p:spPr/>
        <p:txBody>
          <a:bodyPr/>
          <a:lstStyle/>
          <a:p>
            <a:r>
              <a:rPr lang="en-US"/>
              <a:t>Physical adaptations</a:t>
            </a:r>
          </a:p>
        </p:txBody>
      </p:sp>
      <p:sp>
        <p:nvSpPr>
          <p:cNvPr id="12" name="TextBox 11">
            <a:extLst>
              <a:ext uri="{FF2B5EF4-FFF2-40B4-BE49-F238E27FC236}">
                <a16:creationId xmlns:a16="http://schemas.microsoft.com/office/drawing/2014/main" id="{A31523CD-BE3E-9D7D-4FEB-B0F32467DBFE}"/>
              </a:ext>
            </a:extLst>
          </p:cNvPr>
          <p:cNvSpPr txBox="1"/>
          <p:nvPr/>
        </p:nvSpPr>
        <p:spPr>
          <a:xfrm>
            <a:off x="508334" y="2065598"/>
            <a:ext cx="3245519" cy="1200329"/>
          </a:xfrm>
          <a:prstGeom prst="rect">
            <a:avLst/>
          </a:prstGeom>
          <a:noFill/>
        </p:spPr>
        <p:txBody>
          <a:bodyPr wrap="square">
            <a:spAutoFit/>
          </a:bodyPr>
          <a:lstStyle/>
          <a:p>
            <a:pPr marL="342900" marR="0" lvl="0" indent="-34290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2400" b="0" i="0" u="none" strike="noStrike" kern="1200" cap="none" spc="0" normalizeH="0" baseline="0" noProof="0">
                <a:ln>
                  <a:noFill/>
                </a:ln>
                <a:solidFill>
                  <a:srgbClr val="22272B"/>
                </a:solidFill>
                <a:effectLst/>
                <a:uLnTx/>
                <a:uFillTx/>
                <a:latin typeface="Arial" panose="020B0604020202020204" pitchFamily="34" charset="0"/>
                <a:ea typeface="Calibri" panose="020F0502020204030204" pitchFamily="34" charset="0"/>
                <a:cs typeface="+mn-cs"/>
              </a:rPr>
              <a:t>What would it be like to live in this environment? </a:t>
            </a:r>
            <a:endParaRPr kumimoji="0" lang="en-AU" sz="24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15" name="TextBox 14">
            <a:extLst>
              <a:ext uri="{FF2B5EF4-FFF2-40B4-BE49-F238E27FC236}">
                <a16:creationId xmlns:a16="http://schemas.microsoft.com/office/drawing/2014/main" id="{EF987B99-657C-6CD4-3C3E-B00344E370C6}"/>
              </a:ext>
            </a:extLst>
          </p:cNvPr>
          <p:cNvSpPr txBox="1"/>
          <p:nvPr/>
        </p:nvSpPr>
        <p:spPr>
          <a:xfrm>
            <a:off x="508334" y="3586002"/>
            <a:ext cx="3329740" cy="2677656"/>
          </a:xfrm>
          <a:prstGeom prst="rect">
            <a:avLst/>
          </a:prstGeom>
          <a:noFill/>
        </p:spPr>
        <p:txBody>
          <a:bodyPr wrap="square">
            <a:spAutoFit/>
          </a:bodyPr>
          <a:lstStyle/>
          <a:p>
            <a:pPr marL="342900" marR="0" lvl="0" indent="-34290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2400" b="0" i="0" u="none" strike="noStrike" kern="1200" cap="none" spc="0" normalizeH="0" baseline="0" noProof="0">
                <a:ln>
                  <a:noFill/>
                </a:ln>
                <a:solidFill>
                  <a:srgbClr val="22272B"/>
                </a:solidFill>
                <a:effectLst/>
                <a:uLnTx/>
                <a:uFillTx/>
                <a:latin typeface="Arial" panose="020B0604020202020204" pitchFamily="34" charset="0"/>
                <a:ea typeface="Calibri" panose="020F0502020204030204" pitchFamily="34" charset="0"/>
                <a:cs typeface="+mn-cs"/>
              </a:rPr>
              <a:t>If you were an animal that lived in this environment, what adaptations might you need to stay safe and find enough food? </a:t>
            </a:r>
            <a:endParaRPr kumimoji="0" lang="en-AU" sz="2400" b="0" i="0" u="none" strike="noStrike" kern="1200" cap="none" spc="0" normalizeH="0" baseline="0" noProof="0">
              <a:ln>
                <a:noFill/>
              </a:ln>
              <a:solidFill>
                <a:srgbClr val="22272B"/>
              </a:solidFill>
              <a:effectLst/>
              <a:uLnTx/>
              <a:uFillTx/>
              <a:latin typeface="Public Sans Light"/>
              <a:ea typeface="+mn-ea"/>
              <a:cs typeface="+mn-cs"/>
            </a:endParaRPr>
          </a:p>
        </p:txBody>
      </p:sp>
      <p:pic>
        <p:nvPicPr>
          <p:cNvPr id="4" name="Picture 3">
            <a:extLst>
              <a:ext uri="{FF2B5EF4-FFF2-40B4-BE49-F238E27FC236}">
                <a16:creationId xmlns:a16="http://schemas.microsoft.com/office/drawing/2014/main" id="{549CC35E-2620-F287-8D24-0E210900D14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rot="5400000">
            <a:off x="4842099" y="803581"/>
            <a:ext cx="2507802" cy="3742770"/>
          </a:xfrm>
          <a:prstGeom prst="rect">
            <a:avLst/>
          </a:prstGeom>
        </p:spPr>
      </p:pic>
      <p:pic>
        <p:nvPicPr>
          <p:cNvPr id="7" name="Picture 6">
            <a:extLst>
              <a:ext uri="{FF2B5EF4-FFF2-40B4-BE49-F238E27FC236}">
                <a16:creationId xmlns:a16="http://schemas.microsoft.com/office/drawing/2014/main" id="{025E8332-9038-3A3B-DC7F-1851D3EE2AB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rot="5400000">
            <a:off x="8746410" y="782857"/>
            <a:ext cx="2526208" cy="3765813"/>
          </a:xfrm>
          <a:prstGeom prst="rect">
            <a:avLst/>
          </a:prstGeom>
        </p:spPr>
      </p:pic>
      <p:pic>
        <p:nvPicPr>
          <p:cNvPr id="9" name="Picture 8">
            <a:extLst>
              <a:ext uri="{FF2B5EF4-FFF2-40B4-BE49-F238E27FC236}">
                <a16:creationId xmlns:a16="http://schemas.microsoft.com/office/drawing/2014/main" id="{1C6A27B2-A26B-E5B0-8062-4FC8E8A9E5E6}"/>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rot="5400000">
            <a:off x="6872794" y="3390801"/>
            <a:ext cx="2507628" cy="3742771"/>
          </a:xfrm>
          <a:prstGeom prst="rect">
            <a:avLst/>
          </a:prstGeom>
        </p:spPr>
      </p:pic>
      <p:sp>
        <p:nvSpPr>
          <p:cNvPr id="2" name="Slide Number Placeholder 1">
            <a:extLst>
              <a:ext uri="{FF2B5EF4-FFF2-40B4-BE49-F238E27FC236}">
                <a16:creationId xmlns:a16="http://schemas.microsoft.com/office/drawing/2014/main" id="{6B4F9685-D48D-5E56-1303-AAA7D1173856}"/>
              </a:ext>
              <a:ext uri="{C183D7F6-B498-43B3-948B-1728B52AA6E4}">
                <adec:decorative xmlns:adec="http://schemas.microsoft.com/office/drawing/2017/decorative" val="1"/>
              </a:ext>
            </a:extLst>
          </p:cNvPr>
          <p:cNvSpPr>
            <a:spLocks noGrp="1"/>
          </p:cNvSpPr>
          <p:nvPr>
            <p:ph type="sldNum" sz="quarter" idx="12"/>
          </p:nvPr>
        </p:nvSpPr>
        <p:spPr/>
        <p:txBody>
          <a:bodyPr vert="horz" lIns="0" tIns="0" rIns="0" bIns="0" rtlCol="0"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65</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109514731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0D0-C6BD-1A92-D135-FCC75D2E3400}"/>
              </a:ext>
            </a:extLst>
          </p:cNvPr>
          <p:cNvSpPr>
            <a:spLocks noGrp="1"/>
          </p:cNvSpPr>
          <p:nvPr>
            <p:ph type="title"/>
          </p:nvPr>
        </p:nvSpPr>
        <p:spPr/>
        <p:txBody>
          <a:bodyPr/>
          <a:lstStyle/>
          <a:p>
            <a:r>
              <a:rPr lang="en-AU"/>
              <a:t>Syllabus content </a:t>
            </a:r>
          </a:p>
        </p:txBody>
      </p:sp>
      <p:sp>
        <p:nvSpPr>
          <p:cNvPr id="5" name="Text Placeholder 4">
            <a:extLst>
              <a:ext uri="{FF2B5EF4-FFF2-40B4-BE49-F238E27FC236}">
                <a16:creationId xmlns:a16="http://schemas.microsoft.com/office/drawing/2014/main" id="{B5B5B7AD-10E7-CE03-E55E-C3281E3973FA}"/>
              </a:ext>
            </a:extLst>
          </p:cNvPr>
          <p:cNvSpPr>
            <a:spLocks noGrp="1"/>
          </p:cNvSpPr>
          <p:nvPr>
            <p:ph type="body" sz="quarter" idx="18"/>
          </p:nvPr>
        </p:nvSpPr>
        <p:spPr/>
        <p:txBody>
          <a:bodyPr/>
          <a:lstStyle/>
          <a:p>
            <a:r>
              <a:rPr lang="en-AU"/>
              <a:t>Summary</a:t>
            </a:r>
          </a:p>
        </p:txBody>
      </p:sp>
      <p:sp>
        <p:nvSpPr>
          <p:cNvPr id="8" name="Rectangle: Rounded Corners 7">
            <a:extLst>
              <a:ext uri="{FF2B5EF4-FFF2-40B4-BE49-F238E27FC236}">
                <a16:creationId xmlns:a16="http://schemas.microsoft.com/office/drawing/2014/main" id="{7BDCF812-1754-4B6B-7A2E-94749DB9176D}"/>
              </a:ext>
            </a:extLst>
          </p:cNvPr>
          <p:cNvSpPr/>
          <p:nvPr/>
        </p:nvSpPr>
        <p:spPr>
          <a:xfrm>
            <a:off x="604156" y="1754265"/>
            <a:ext cx="4994101" cy="8782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2 focus areas each semester</a:t>
            </a:r>
          </a:p>
        </p:txBody>
      </p:sp>
      <p:sp>
        <p:nvSpPr>
          <p:cNvPr id="9" name="Rectangle: Rounded Corners 8">
            <a:extLst>
              <a:ext uri="{FF2B5EF4-FFF2-40B4-BE49-F238E27FC236}">
                <a16:creationId xmlns:a16="http://schemas.microsoft.com/office/drawing/2014/main" id="{14544C3C-FF3A-A86A-B91F-F4A295A96465}"/>
              </a:ext>
            </a:extLst>
          </p:cNvPr>
          <p:cNvSpPr/>
          <p:nvPr/>
        </p:nvSpPr>
        <p:spPr>
          <a:xfrm>
            <a:off x="604156" y="2989864"/>
            <a:ext cx="2220687" cy="878271"/>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chemeClr val="accent1"/>
                </a:solidFill>
                <a:effectLst/>
                <a:uLnTx/>
                <a:uFillTx/>
                <a:latin typeface="Arial" panose="020B0604020202020204" pitchFamily="34" charset="0"/>
                <a:ea typeface="+mn-ea"/>
                <a:cs typeface="+mn-cs"/>
              </a:rPr>
              <a:t>Semester 1</a:t>
            </a:r>
          </a:p>
        </p:txBody>
      </p:sp>
      <p:sp>
        <p:nvSpPr>
          <p:cNvPr id="12" name="Rectangle: Rounded Corners 11">
            <a:extLst>
              <a:ext uri="{FF2B5EF4-FFF2-40B4-BE49-F238E27FC236}">
                <a16:creationId xmlns:a16="http://schemas.microsoft.com/office/drawing/2014/main" id="{D2F9F644-BB8D-308C-97E7-3ECA36EDCC1D}"/>
              </a:ext>
            </a:extLst>
          </p:cNvPr>
          <p:cNvSpPr/>
          <p:nvPr/>
        </p:nvSpPr>
        <p:spPr>
          <a:xfrm>
            <a:off x="604155" y="4225463"/>
            <a:ext cx="2220687" cy="1688036"/>
          </a:xfrm>
          <a:prstGeom prst="roundRect">
            <a:avLst>
              <a:gd name="adj" fmla="val 9143"/>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AU" dirty="0">
                <a:solidFill>
                  <a:schemeClr val="accent1"/>
                </a:solidFill>
                <a:latin typeface="Arial" panose="020B0604020202020204" pitchFamily="34" charset="0"/>
              </a:rPr>
              <a:t>Dance and Music</a:t>
            </a:r>
          </a:p>
        </p:txBody>
      </p:sp>
      <p:sp>
        <p:nvSpPr>
          <p:cNvPr id="10" name="Rectangle: Rounded Corners 9">
            <a:extLst>
              <a:ext uri="{FF2B5EF4-FFF2-40B4-BE49-F238E27FC236}">
                <a16:creationId xmlns:a16="http://schemas.microsoft.com/office/drawing/2014/main" id="{A0959C8D-B35C-A982-87AC-39701B8B3566}"/>
              </a:ext>
            </a:extLst>
          </p:cNvPr>
          <p:cNvSpPr/>
          <p:nvPr/>
        </p:nvSpPr>
        <p:spPr>
          <a:xfrm>
            <a:off x="3377570" y="2989864"/>
            <a:ext cx="2220687" cy="878271"/>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chemeClr val="accent1"/>
                </a:solidFill>
                <a:effectLst/>
                <a:uLnTx/>
                <a:uFillTx/>
                <a:latin typeface="Arial" panose="020B0604020202020204" pitchFamily="34" charset="0"/>
                <a:ea typeface="+mn-ea"/>
                <a:cs typeface="+mn-cs"/>
              </a:rPr>
              <a:t>Semester 2</a:t>
            </a:r>
          </a:p>
        </p:txBody>
      </p:sp>
      <p:sp>
        <p:nvSpPr>
          <p:cNvPr id="14" name="Rectangle: Rounded Corners 13">
            <a:extLst>
              <a:ext uri="{FF2B5EF4-FFF2-40B4-BE49-F238E27FC236}">
                <a16:creationId xmlns:a16="http://schemas.microsoft.com/office/drawing/2014/main" id="{DDF2442B-9A12-4DE5-B767-1C4380ED2186}"/>
              </a:ext>
            </a:extLst>
          </p:cNvPr>
          <p:cNvSpPr/>
          <p:nvPr/>
        </p:nvSpPr>
        <p:spPr>
          <a:xfrm>
            <a:off x="3377569" y="4225463"/>
            <a:ext cx="2220687" cy="1688036"/>
          </a:xfrm>
          <a:prstGeom prst="roundRect">
            <a:avLst>
              <a:gd name="adj" fmla="val 9896"/>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AU" dirty="0">
                <a:solidFill>
                  <a:schemeClr val="accent1"/>
                </a:solidFill>
                <a:latin typeface="Arial" panose="020B0604020202020204" pitchFamily="34" charset="0"/>
              </a:rPr>
              <a:t>Drama and Visual arts</a:t>
            </a:r>
          </a:p>
        </p:txBody>
      </p:sp>
      <p:sp>
        <p:nvSpPr>
          <p:cNvPr id="28" name="Rectangle: Rounded Corners 27">
            <a:extLst>
              <a:ext uri="{FF2B5EF4-FFF2-40B4-BE49-F238E27FC236}">
                <a16:creationId xmlns:a16="http://schemas.microsoft.com/office/drawing/2014/main" id="{454B2DEC-4A33-7D64-B736-F6C1A0CB0EC3}"/>
              </a:ext>
            </a:extLst>
          </p:cNvPr>
          <p:cNvSpPr/>
          <p:nvPr/>
        </p:nvSpPr>
        <p:spPr>
          <a:xfrm>
            <a:off x="6593746" y="1752528"/>
            <a:ext cx="4620986" cy="8782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Interrelated practices</a:t>
            </a:r>
          </a:p>
        </p:txBody>
      </p:sp>
      <p:sp>
        <p:nvSpPr>
          <p:cNvPr id="20" name="TextBox 19">
            <a:extLst>
              <a:ext uri="{FF2B5EF4-FFF2-40B4-BE49-F238E27FC236}">
                <a16:creationId xmlns:a16="http://schemas.microsoft.com/office/drawing/2014/main" id="{E6B128AD-6814-449E-1C08-8634CBA6330F}"/>
              </a:ext>
            </a:extLst>
          </p:cNvPr>
          <p:cNvSpPr txBox="1"/>
          <p:nvPr/>
        </p:nvSpPr>
        <p:spPr>
          <a:xfrm>
            <a:off x="7171765" y="2854026"/>
            <a:ext cx="3852550" cy="574973"/>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schemeClr val="accent1"/>
                </a:solidFill>
                <a:effectLst/>
                <a:uLnTx/>
                <a:uFillTx/>
                <a:latin typeface="Arial" panose="020B0604020202020204" pitchFamily="34" charset="0"/>
                <a:ea typeface="+mn-ea"/>
                <a:cs typeface="+mn-cs"/>
              </a:rPr>
              <a:t>Applying knowledge, understanding and skills through interrelated practices</a:t>
            </a:r>
          </a:p>
        </p:txBody>
      </p:sp>
      <p:pic>
        <p:nvPicPr>
          <p:cNvPr id="16" name="Picture 4" descr="Overview of course structure for Creative Arts K–6. Dance: composing, performing, appreciating">
            <a:extLst>
              <a:ext uri="{FF2B5EF4-FFF2-40B4-BE49-F238E27FC236}">
                <a16:creationId xmlns:a16="http://schemas.microsoft.com/office/drawing/2014/main" id="{96703E27-EE6E-E11A-6838-097CF580AC64}"/>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10105" t="34658" r="70069" b="19153"/>
          <a:stretch>
            <a:fillRect/>
          </a:stretch>
        </p:blipFill>
        <p:spPr bwMode="auto">
          <a:xfrm>
            <a:off x="6939991" y="3429000"/>
            <a:ext cx="1964243" cy="286011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Overview of course structure for Creative Arts K–6. Music: performing, listening, composing">
            <a:extLst>
              <a:ext uri="{FF2B5EF4-FFF2-40B4-BE49-F238E27FC236}">
                <a16:creationId xmlns:a16="http://schemas.microsoft.com/office/drawing/2014/main" id="{A0422700-F059-0EF0-ABC6-EB0FF70D3F78}"/>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50084" t="34374" r="30080" b="20373"/>
          <a:stretch>
            <a:fillRect/>
          </a:stretch>
        </p:blipFill>
        <p:spPr bwMode="auto">
          <a:xfrm>
            <a:off x="9258601" y="3382980"/>
            <a:ext cx="1964243" cy="2800804"/>
          </a:xfrm>
          <a:prstGeom prst="rect">
            <a:avLst/>
          </a:prstGeom>
          <a:noFill/>
          <a:extLst>
            <a:ext uri="{909E8E84-426E-40DD-AFC4-6F175D3DCCD1}">
              <a14:hiddenFill xmlns:a14="http://schemas.microsoft.com/office/drawing/2010/main">
                <a:solidFill>
                  <a:srgbClr val="FFFFFF"/>
                </a:solidFill>
              </a14:hiddenFill>
            </a:ext>
          </a:extLst>
        </p:spPr>
      </p:pic>
      <p:cxnSp>
        <p:nvCxnSpPr>
          <p:cNvPr id="26" name="Straight Arrow Connector 25">
            <a:extLst>
              <a:ext uri="{FF2B5EF4-FFF2-40B4-BE49-F238E27FC236}">
                <a16:creationId xmlns:a16="http://schemas.microsoft.com/office/drawing/2014/main" id="{B6CF429B-ECBA-BAEA-96F6-5F16F40717A8}"/>
              </a:ext>
              <a:ext uri="{C183D7F6-B498-43B3-948B-1728B52AA6E4}">
                <adec:decorative xmlns:adec="http://schemas.microsoft.com/office/drawing/2017/decorative" val="1"/>
              </a:ext>
            </a:extLst>
          </p:cNvPr>
          <p:cNvCxnSpPr/>
          <p:nvPr/>
        </p:nvCxnSpPr>
        <p:spPr>
          <a:xfrm>
            <a:off x="1739153" y="2632536"/>
            <a:ext cx="0" cy="357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806DD9C-8CAC-1B56-42A2-346E01F84532}"/>
              </a:ext>
              <a:ext uri="{C183D7F6-B498-43B3-948B-1728B52AA6E4}">
                <adec:decorative xmlns:adec="http://schemas.microsoft.com/office/drawing/2017/decorative" val="1"/>
              </a:ext>
            </a:extLst>
          </p:cNvPr>
          <p:cNvCxnSpPr/>
          <p:nvPr/>
        </p:nvCxnSpPr>
        <p:spPr>
          <a:xfrm>
            <a:off x="4455459" y="2632536"/>
            <a:ext cx="0" cy="357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DFC8CD9D-1E8A-0E6D-603E-FF852D3D38DD}"/>
              </a:ext>
              <a:ext uri="{C183D7F6-B498-43B3-948B-1728B52AA6E4}">
                <adec:decorative xmlns:adec="http://schemas.microsoft.com/office/drawing/2017/decorative" val="1"/>
              </a:ext>
            </a:extLst>
          </p:cNvPr>
          <p:cNvCxnSpPr/>
          <p:nvPr/>
        </p:nvCxnSpPr>
        <p:spPr>
          <a:xfrm>
            <a:off x="4454711" y="3868135"/>
            <a:ext cx="0" cy="357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0F32ED4C-412D-4C4A-3237-732377D72853}"/>
              </a:ext>
              <a:ext uri="{C183D7F6-B498-43B3-948B-1728B52AA6E4}">
                <adec:decorative xmlns:adec="http://schemas.microsoft.com/office/drawing/2017/decorative" val="1"/>
              </a:ext>
            </a:extLst>
          </p:cNvPr>
          <p:cNvCxnSpPr/>
          <p:nvPr/>
        </p:nvCxnSpPr>
        <p:spPr>
          <a:xfrm>
            <a:off x="1738406" y="3868135"/>
            <a:ext cx="0" cy="357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B79DC188-4DF8-5762-0241-E520AAEB2283}"/>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66</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90728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0" grpId="0" animBg="1"/>
      <p:bldP spid="14" grpId="0" animBg="1"/>
      <p:bldP spid="28" grpId="0" animBg="1"/>
      <p:bldP spid="20"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A16FE-5E8A-7D27-3119-64E3719731A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48949FE-C176-5C6D-2780-A4F2068222B4}"/>
              </a:ext>
            </a:extLst>
          </p:cNvPr>
          <p:cNvSpPr>
            <a:spLocks noGrp="1"/>
          </p:cNvSpPr>
          <p:nvPr>
            <p:ph type="title"/>
          </p:nvPr>
        </p:nvSpPr>
        <p:spPr>
          <a:xfrm>
            <a:off x="360000" y="360000"/>
            <a:ext cx="10080000" cy="545601"/>
          </a:xfrm>
        </p:spPr>
        <p:txBody>
          <a:bodyPr anchor="t">
            <a:normAutofit/>
          </a:bodyPr>
          <a:lstStyle/>
          <a:p>
            <a:r>
              <a:rPr lang="en-AU"/>
              <a:t>Key Features  </a:t>
            </a:r>
          </a:p>
        </p:txBody>
      </p:sp>
      <p:sp>
        <p:nvSpPr>
          <p:cNvPr id="12" name="Text Placeholder 11">
            <a:extLst>
              <a:ext uri="{FF2B5EF4-FFF2-40B4-BE49-F238E27FC236}">
                <a16:creationId xmlns:a16="http://schemas.microsoft.com/office/drawing/2014/main" id="{8574B4D4-4379-479E-A98C-91CA70395BD7}"/>
              </a:ext>
            </a:extLst>
          </p:cNvPr>
          <p:cNvSpPr>
            <a:spLocks noGrp="1"/>
          </p:cNvSpPr>
          <p:nvPr>
            <p:ph type="body" sz="quarter" idx="18"/>
          </p:nvPr>
        </p:nvSpPr>
        <p:spPr/>
        <p:txBody>
          <a:bodyPr/>
          <a:lstStyle/>
          <a:p>
            <a:r>
              <a:rPr lang="en-AU">
                <a:solidFill>
                  <a:schemeClr val="accent1">
                    <a:lumMod val="50000"/>
                    <a:lumOff val="50000"/>
                  </a:schemeClr>
                </a:solidFill>
              </a:rPr>
              <a:t>Sample Creative arts units</a:t>
            </a:r>
          </a:p>
        </p:txBody>
      </p:sp>
      <p:sp>
        <p:nvSpPr>
          <p:cNvPr id="2" name="Freeform: Shape 1">
            <a:extLst>
              <a:ext uri="{FF2B5EF4-FFF2-40B4-BE49-F238E27FC236}">
                <a16:creationId xmlns:a16="http://schemas.microsoft.com/office/drawing/2014/main" id="{761905A2-27CA-9ACC-EC56-5323BF566679}"/>
              </a:ext>
            </a:extLst>
          </p:cNvPr>
          <p:cNvSpPr/>
          <p:nvPr/>
        </p:nvSpPr>
        <p:spPr>
          <a:xfrm>
            <a:off x="418433" y="2417799"/>
            <a:ext cx="2768921" cy="2768921"/>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lvl="0" algn="ctr">
              <a:defRPr/>
            </a:pPr>
            <a:r>
              <a:rPr lang="en-AU" sz="2000" dirty="0">
                <a:solidFill>
                  <a:srgbClr val="FFFFFF"/>
                </a:solidFill>
                <a:latin typeface="Arial" panose="020B0604020202020204" pitchFamily="34" charset="0"/>
              </a:rPr>
              <a:t>Equal time allocation</a:t>
            </a:r>
          </a:p>
        </p:txBody>
      </p:sp>
      <p:sp>
        <p:nvSpPr>
          <p:cNvPr id="4" name="Freeform: Shape 3">
            <a:extLst>
              <a:ext uri="{FF2B5EF4-FFF2-40B4-BE49-F238E27FC236}">
                <a16:creationId xmlns:a16="http://schemas.microsoft.com/office/drawing/2014/main" id="{41C40615-708E-A07B-D405-A4CD7414E8E1}"/>
              </a:ext>
            </a:extLst>
          </p:cNvPr>
          <p:cNvSpPr/>
          <p:nvPr/>
        </p:nvSpPr>
        <p:spPr>
          <a:xfrm>
            <a:off x="3241309" y="2417799"/>
            <a:ext cx="2768921" cy="2768921"/>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4"/>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lvl="0" algn="ctr">
              <a:defRPr/>
            </a:pPr>
            <a:r>
              <a:rPr lang="en-AU" sz="2000" dirty="0">
                <a:solidFill>
                  <a:schemeClr val="accent1"/>
                </a:solidFill>
                <a:latin typeface="Arial" panose="020B0604020202020204" pitchFamily="34" charset="0"/>
              </a:rPr>
              <a:t>Connections across dance and music</a:t>
            </a:r>
          </a:p>
        </p:txBody>
      </p:sp>
      <p:sp>
        <p:nvSpPr>
          <p:cNvPr id="6" name="Freeform: Shape 5">
            <a:extLst>
              <a:ext uri="{FF2B5EF4-FFF2-40B4-BE49-F238E27FC236}">
                <a16:creationId xmlns:a16="http://schemas.microsoft.com/office/drawing/2014/main" id="{20C7B1F7-2125-92DA-181C-97C89F775089}"/>
              </a:ext>
            </a:extLst>
          </p:cNvPr>
          <p:cNvSpPr/>
          <p:nvPr/>
        </p:nvSpPr>
        <p:spPr>
          <a:xfrm>
            <a:off x="6064185" y="2417799"/>
            <a:ext cx="2768921" cy="2768921"/>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rgbClr val="146CFD"/>
          </a:solidFill>
        </p:spPr>
        <p:style>
          <a:lnRef idx="2">
            <a:schemeClr val="lt1">
              <a:hueOff val="0"/>
              <a:satOff val="0"/>
              <a:lumOff val="0"/>
              <a:alphaOff val="0"/>
            </a:schemeClr>
          </a:lnRef>
          <a:fillRef idx="1">
            <a:scrgbClr r="0" g="0" b="0"/>
          </a:fillRef>
          <a:effectRef idx="0">
            <a:schemeClr val="accent5">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marR="0" lvl="0" indent="0" algn="ctr" defTabSz="933450" rtl="0" eaLnBrk="1" fontAlgn="auto" latinLnBrk="0" hangingPunct="1">
              <a:lnSpc>
                <a:spcPct val="90000"/>
              </a:lnSpc>
              <a:spcBef>
                <a:spcPct val="0"/>
              </a:spcBef>
              <a:spcAft>
                <a:spcPct val="35000"/>
              </a:spcAft>
              <a:buClrTx/>
              <a:buSzTx/>
              <a:buFontTx/>
              <a:buNone/>
              <a:tabLst/>
              <a:defRPr/>
            </a:pPr>
            <a:r>
              <a:rPr kumimoji="0" lang="en-AU" sz="2000" b="0" i="0" u="none" strike="noStrike" kern="1200" cap="none" spc="-50" normalizeH="0" baseline="0" noProof="0" dirty="0">
                <a:ln>
                  <a:noFill/>
                </a:ln>
                <a:solidFill>
                  <a:srgbClr val="FFFFFF"/>
                </a:solidFill>
                <a:effectLst/>
                <a:uLnTx/>
                <a:uFillTx/>
                <a:latin typeface="Arial" panose="020B0604020202020204" pitchFamily="34" charset="0"/>
                <a:ea typeface="+mn-ea"/>
                <a:cs typeface="+mn-cs"/>
              </a:rPr>
              <a:t>Context</a:t>
            </a:r>
          </a:p>
        </p:txBody>
      </p:sp>
      <p:sp>
        <p:nvSpPr>
          <p:cNvPr id="8" name="Freeform: Shape 7">
            <a:extLst>
              <a:ext uri="{FF2B5EF4-FFF2-40B4-BE49-F238E27FC236}">
                <a16:creationId xmlns:a16="http://schemas.microsoft.com/office/drawing/2014/main" id="{6D28C39B-338E-D016-0B74-B87705D545FB}"/>
              </a:ext>
            </a:extLst>
          </p:cNvPr>
          <p:cNvSpPr/>
          <p:nvPr/>
        </p:nvSpPr>
        <p:spPr>
          <a:xfrm>
            <a:off x="8887061" y="2417799"/>
            <a:ext cx="2768921" cy="2768921"/>
          </a:xfrm>
          <a:custGeom>
            <a:avLst/>
            <a:gdLst>
              <a:gd name="connsiteX0" fmla="*/ 0 w 1413747"/>
              <a:gd name="connsiteY0" fmla="*/ 706874 h 1413747"/>
              <a:gd name="connsiteX1" fmla="*/ 706874 w 1413747"/>
              <a:gd name="connsiteY1" fmla="*/ 0 h 1413747"/>
              <a:gd name="connsiteX2" fmla="*/ 1413748 w 1413747"/>
              <a:gd name="connsiteY2" fmla="*/ 706874 h 1413747"/>
              <a:gd name="connsiteX3" fmla="*/ 706874 w 1413747"/>
              <a:gd name="connsiteY3" fmla="*/ 1413748 h 1413747"/>
              <a:gd name="connsiteX4" fmla="*/ 0 w 1413747"/>
              <a:gd name="connsiteY4" fmla="*/ 706874 h 1413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3747" h="1413747">
                <a:moveTo>
                  <a:pt x="0" y="706874"/>
                </a:moveTo>
                <a:cubicBezTo>
                  <a:pt x="0" y="316478"/>
                  <a:pt x="316478" y="0"/>
                  <a:pt x="706874" y="0"/>
                </a:cubicBezTo>
                <a:cubicBezTo>
                  <a:pt x="1097270" y="0"/>
                  <a:pt x="1413748" y="316478"/>
                  <a:pt x="1413748" y="706874"/>
                </a:cubicBezTo>
                <a:cubicBezTo>
                  <a:pt x="1413748" y="1097270"/>
                  <a:pt x="1097270" y="1413748"/>
                  <a:pt x="706874" y="1413748"/>
                </a:cubicBezTo>
                <a:cubicBezTo>
                  <a:pt x="316478" y="1413748"/>
                  <a:pt x="0" y="1097270"/>
                  <a:pt x="0" y="706874"/>
                </a:cubicBezTo>
                <a:close/>
              </a:path>
            </a:pathLst>
          </a:custGeom>
          <a:solidFill>
            <a:schemeClr val="accent6"/>
          </a:solidFill>
        </p:spPr>
        <p:style>
          <a:lnRef idx="2">
            <a:schemeClr val="lt1">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spcFirstLastPara="0" vert="horz" wrap="square" lIns="233708" tIns="233708" rIns="233708" bIns="233708" numCol="1" spcCol="1270" anchor="ctr" anchorCtr="0">
            <a:noAutofit/>
          </a:bodyPr>
          <a:lstStyle/>
          <a:p>
            <a:pPr marL="0" lvl="0" indent="0" algn="ctr" defTabSz="933450">
              <a:lnSpc>
                <a:spcPct val="90000"/>
              </a:lnSpc>
              <a:spcBef>
                <a:spcPct val="0"/>
              </a:spcBef>
              <a:spcAft>
                <a:spcPct val="35000"/>
              </a:spcAft>
              <a:buNone/>
            </a:pPr>
            <a:r>
              <a:rPr lang="en-AU" sz="2100" kern="1200" dirty="0">
                <a:solidFill>
                  <a:schemeClr val="accent1"/>
                </a:solidFill>
                <a:latin typeface="Arial" panose="020B0604020202020204" pitchFamily="34" charset="0"/>
              </a:rPr>
              <a:t>Resources</a:t>
            </a:r>
          </a:p>
        </p:txBody>
      </p:sp>
      <p:sp>
        <p:nvSpPr>
          <p:cNvPr id="3" name="Slide Number Placeholder 2">
            <a:extLst>
              <a:ext uri="{FF2B5EF4-FFF2-40B4-BE49-F238E27FC236}">
                <a16:creationId xmlns:a16="http://schemas.microsoft.com/office/drawing/2014/main" id="{DE6CA942-7C40-7AE4-2E64-DFCFAB0A49CA}"/>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67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721385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8"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68DFF-E211-8063-CA50-7C2A1CD7C35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031CE49-A344-8305-184A-DD52693940D9}"/>
              </a:ext>
            </a:extLst>
          </p:cNvPr>
          <p:cNvSpPr>
            <a:spLocks noGrp="1"/>
          </p:cNvSpPr>
          <p:nvPr>
            <p:ph type="title"/>
          </p:nvPr>
        </p:nvSpPr>
        <p:spPr>
          <a:xfrm>
            <a:off x="360000" y="360001"/>
            <a:ext cx="10854100" cy="548704"/>
          </a:xfrm>
        </p:spPr>
        <p:txBody>
          <a:bodyPr/>
          <a:lstStyle/>
          <a:p>
            <a:r>
              <a:rPr lang="en-AU" dirty="0"/>
              <a:t>Creative arts – unit 1 and unit 5 </a:t>
            </a:r>
            <a:r>
              <a:rPr lang="en-AU" spc="-50" dirty="0"/>
              <a:t>syllabus outcomes</a:t>
            </a:r>
            <a:endParaRPr lang="en-AU" dirty="0"/>
          </a:p>
        </p:txBody>
      </p:sp>
      <p:sp>
        <p:nvSpPr>
          <p:cNvPr id="11" name="Text Placeholder 10">
            <a:extLst>
              <a:ext uri="{FF2B5EF4-FFF2-40B4-BE49-F238E27FC236}">
                <a16:creationId xmlns:a16="http://schemas.microsoft.com/office/drawing/2014/main" id="{EE91CD92-653A-35A5-0FA1-6E4C030B9C78}"/>
              </a:ext>
            </a:extLst>
          </p:cNvPr>
          <p:cNvSpPr>
            <a:spLocks noGrp="1"/>
          </p:cNvSpPr>
          <p:nvPr>
            <p:ph type="body" sz="quarter" idx="19"/>
          </p:nvPr>
        </p:nvSpPr>
        <p:spPr>
          <a:xfrm>
            <a:off x="360000" y="1844818"/>
            <a:ext cx="11484000" cy="4851182"/>
          </a:xfrm>
        </p:spPr>
        <p:txBody>
          <a:bodyPr/>
          <a:lstStyle/>
          <a:p>
            <a:pPr lvl="0" defTabSz="609585">
              <a:defRPr/>
            </a:pPr>
            <a:r>
              <a:rPr lang="en-AU" sz="1800" b="1" dirty="0">
                <a:solidFill>
                  <a:srgbClr val="242424"/>
                </a:solidFill>
                <a:cs typeface="Segoe UI"/>
              </a:rPr>
              <a:t>Focus Areas: Dance and Music</a:t>
            </a:r>
          </a:p>
          <a:p>
            <a:pPr lvl="0" defTabSz="609585">
              <a:defRPr/>
            </a:pPr>
            <a:r>
              <a:rPr lang="en-AU" sz="1800" b="1" dirty="0">
                <a:solidFill>
                  <a:srgbClr val="242424"/>
                </a:solidFill>
                <a:cs typeface="Segoe UI"/>
              </a:rPr>
              <a:t>CA3-DAN-01 </a:t>
            </a:r>
            <a:br>
              <a:rPr lang="en-AU" sz="1800" b="1" dirty="0">
                <a:solidFill>
                  <a:srgbClr val="242424"/>
                </a:solidFill>
                <a:cs typeface="Segoe UI"/>
              </a:rPr>
            </a:br>
            <a:r>
              <a:rPr lang="en-AU" sz="1800" dirty="0">
                <a:solidFill>
                  <a:srgbClr val="242424"/>
                </a:solidFill>
                <a:cs typeface="Segoe UI"/>
              </a:rPr>
              <a:t>composes and performs dance to communicate ideas and intent using the elements of dance, and explains how ideas are conveyed to audiences and ways contexts influence dance</a:t>
            </a:r>
          </a:p>
          <a:p>
            <a:pPr lvl="0" defTabSz="609585">
              <a:defRPr/>
            </a:pPr>
            <a:r>
              <a:rPr lang="en-AU" sz="1800" b="1" dirty="0">
                <a:solidFill>
                  <a:srgbClr val="242424"/>
                </a:solidFill>
                <a:cs typeface="Segoe UI"/>
              </a:rPr>
              <a:t>CA3-MUS-01 </a:t>
            </a:r>
            <a:br>
              <a:rPr lang="en-AU" sz="1800" b="1" dirty="0">
                <a:solidFill>
                  <a:srgbClr val="242424"/>
                </a:solidFill>
                <a:cs typeface="Segoe UI"/>
              </a:rPr>
            </a:br>
            <a:r>
              <a:rPr lang="en-AU" sz="1800" dirty="0">
                <a:solidFill>
                  <a:srgbClr val="242424"/>
                </a:solidFill>
                <a:cs typeface="Segoe UI"/>
              </a:rPr>
              <a:t>performs, uses listening skills and composes to communicate musical ideas using the elements of music, and explains how musical ideas are conveyed and ways contexts influence music</a:t>
            </a:r>
          </a:p>
          <a:p>
            <a:pPr lvl="0" defTabSz="609585">
              <a:defRPr/>
            </a:pPr>
            <a:r>
              <a:rPr lang="en-AU" sz="1800" b="1" dirty="0">
                <a:solidFill>
                  <a:srgbClr val="242424"/>
                </a:solidFill>
                <a:cs typeface="Segoe UI"/>
              </a:rPr>
              <a:t>CA3-CWT-01</a:t>
            </a:r>
            <a:br>
              <a:rPr lang="en-AU" sz="1800" b="1" dirty="0">
                <a:solidFill>
                  <a:srgbClr val="242424"/>
                </a:solidFill>
                <a:cs typeface="Segoe UI"/>
              </a:rPr>
            </a:br>
            <a:r>
              <a:rPr lang="en-AU" sz="1800" dirty="0">
                <a:solidFill>
                  <a:srgbClr val="242424"/>
                </a:solidFill>
                <a:cs typeface="Segoe UI"/>
              </a:rPr>
              <a:t>creates written texts to communicate ideas and understanding in Dance, Drama, Music and Visual Arts</a:t>
            </a:r>
          </a:p>
        </p:txBody>
      </p:sp>
      <p:sp>
        <p:nvSpPr>
          <p:cNvPr id="3" name="Slide Number Placeholder 2">
            <a:extLst>
              <a:ext uri="{FF2B5EF4-FFF2-40B4-BE49-F238E27FC236}">
                <a16:creationId xmlns:a16="http://schemas.microsoft.com/office/drawing/2014/main" id="{81D19F96-3CCF-E36F-5932-56B1EF579051}"/>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68</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2010653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C909B-E01B-9247-7348-9BF49BE2DA1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76D6F6A-5AE7-E303-5517-2194D060C82C}"/>
              </a:ext>
            </a:extLst>
          </p:cNvPr>
          <p:cNvSpPr>
            <a:spLocks noGrp="1"/>
          </p:cNvSpPr>
          <p:nvPr>
            <p:ph type="title"/>
          </p:nvPr>
        </p:nvSpPr>
        <p:spPr>
          <a:xfrm>
            <a:off x="360000" y="360001"/>
            <a:ext cx="10981100" cy="548704"/>
          </a:xfrm>
        </p:spPr>
        <p:txBody>
          <a:bodyPr/>
          <a:lstStyle/>
          <a:p>
            <a:r>
              <a:rPr lang="en-AU" dirty="0"/>
              <a:t>Creative arts – unit 1 and unit 5 </a:t>
            </a:r>
            <a:r>
              <a:rPr lang="en-AU" spc="-50" dirty="0"/>
              <a:t>syllabus content</a:t>
            </a:r>
          </a:p>
        </p:txBody>
      </p:sp>
      <p:sp>
        <p:nvSpPr>
          <p:cNvPr id="3" name="Slide Number Placeholder 2">
            <a:extLst>
              <a:ext uri="{FF2B5EF4-FFF2-40B4-BE49-F238E27FC236}">
                <a16:creationId xmlns:a16="http://schemas.microsoft.com/office/drawing/2014/main" id="{B671586C-5722-AF99-B668-CA7DBD53027A}"/>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69</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2" name="Text Placeholder 10">
            <a:extLst>
              <a:ext uri="{FF2B5EF4-FFF2-40B4-BE49-F238E27FC236}">
                <a16:creationId xmlns:a16="http://schemas.microsoft.com/office/drawing/2014/main" id="{965D1334-FDF3-C66B-AE0E-67D14661C826}"/>
              </a:ext>
            </a:extLst>
          </p:cNvPr>
          <p:cNvSpPr txBox="1">
            <a:spLocks/>
          </p:cNvSpPr>
          <p:nvPr/>
        </p:nvSpPr>
        <p:spPr>
          <a:xfrm>
            <a:off x="360000" y="1844818"/>
            <a:ext cx="11484000" cy="4851182"/>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AU" sz="1800" b="1" dirty="0"/>
              <a:t>Dance </a:t>
            </a:r>
            <a:endParaRPr lang="en-US" sz="1800" b="1" dirty="0"/>
          </a:p>
          <a:p>
            <a:pPr marL="342900" indent="-342900">
              <a:spcAft>
                <a:spcPts val="600"/>
              </a:spcAft>
              <a:buFont typeface="Arial" panose="020B0604020202020204" pitchFamily="34" charset="0"/>
              <a:buChar char="•"/>
            </a:pPr>
            <a:r>
              <a:rPr lang="en-AU" sz="1800" b="1" dirty="0"/>
              <a:t>Composing: </a:t>
            </a:r>
            <a:r>
              <a:rPr lang="en-AU" sz="1800" dirty="0"/>
              <a:t>Dance is composed using the elements of dance to generate movements that communicate ideas and intent</a:t>
            </a:r>
          </a:p>
          <a:p>
            <a:pPr marL="342900" indent="-342900">
              <a:spcAft>
                <a:spcPts val="600"/>
              </a:spcAft>
              <a:buFont typeface="Arial" panose="020B0604020202020204" pitchFamily="34" charset="0"/>
              <a:buChar char="•"/>
            </a:pPr>
            <a:r>
              <a:rPr lang="en-AU" sz="1800" b="1" dirty="0"/>
              <a:t>Performing: </a:t>
            </a:r>
            <a:r>
              <a:rPr lang="en-AU" sz="1800" dirty="0"/>
              <a:t>Dance is performed using the elements of dance to communicate ideas and intent  </a:t>
            </a:r>
          </a:p>
          <a:p>
            <a:pPr marL="342900" indent="-342900">
              <a:spcAft>
                <a:spcPts val="600"/>
              </a:spcAft>
              <a:buFont typeface="Arial" panose="020B0604020202020204" pitchFamily="34" charset="0"/>
              <a:buChar char="•"/>
            </a:pPr>
            <a:r>
              <a:rPr lang="en-AU" sz="1800" b="1" dirty="0"/>
              <a:t>Appreciating: </a:t>
            </a:r>
            <a:r>
              <a:rPr lang="en-AU" sz="1800" dirty="0"/>
              <a:t>Dance is influenced by the context it is composed and performed in and is understood by audiences in various ways</a:t>
            </a:r>
          </a:p>
          <a:p>
            <a:pPr>
              <a:spcAft>
                <a:spcPts val="600"/>
              </a:spcAft>
            </a:pPr>
            <a:r>
              <a:rPr lang="en-AU" sz="1800" b="1" dirty="0"/>
              <a:t>Music</a:t>
            </a:r>
          </a:p>
          <a:p>
            <a:pPr marL="342900" indent="-342900">
              <a:spcAft>
                <a:spcPts val="600"/>
              </a:spcAft>
              <a:buFont typeface="Arial" panose="020B0604020202020204" pitchFamily="34" charset="0"/>
              <a:buChar char="•"/>
            </a:pPr>
            <a:r>
              <a:rPr lang="en-AU" sz="1800" b="1" dirty="0"/>
              <a:t>Performing: </a:t>
            </a:r>
            <a:r>
              <a:rPr lang="en-AU" sz="1800" dirty="0"/>
              <a:t>Music is performed using the elements of music to communicate musical ideas </a:t>
            </a:r>
          </a:p>
          <a:p>
            <a:pPr marL="342900" indent="-342900">
              <a:spcAft>
                <a:spcPts val="600"/>
              </a:spcAft>
              <a:buFont typeface="Arial" panose="020B0604020202020204" pitchFamily="34" charset="0"/>
              <a:buChar char="•"/>
            </a:pPr>
            <a:r>
              <a:rPr lang="en-AU" sz="1800" b="1" dirty="0"/>
              <a:t>Composing: </a:t>
            </a:r>
            <a:r>
              <a:rPr lang="en-AU" sz="1800" dirty="0"/>
              <a:t>Music is composed using the elements of music to communicate musical ideas</a:t>
            </a:r>
          </a:p>
          <a:p>
            <a:pPr marL="342900" indent="-342900">
              <a:spcAft>
                <a:spcPts val="600"/>
              </a:spcAft>
              <a:buFont typeface="Arial" panose="020B0604020202020204" pitchFamily="34" charset="0"/>
              <a:buChar char="•"/>
            </a:pPr>
            <a:r>
              <a:rPr lang="en-AU" sz="1800" b="1" dirty="0"/>
              <a:t>Listening: </a:t>
            </a:r>
            <a:r>
              <a:rPr lang="en-AU" sz="1800" dirty="0"/>
              <a:t>Music is influenced by the context in which it is performed and composed</a:t>
            </a:r>
          </a:p>
        </p:txBody>
      </p:sp>
    </p:spTree>
    <p:extLst>
      <p:ext uri="{BB962C8B-B14F-4D97-AF65-F5344CB8AC3E}">
        <p14:creationId xmlns:p14="http://schemas.microsoft.com/office/powerpoint/2010/main" val="1720887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E86E3-9F86-C72C-30BA-D95A8553AE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76A41E5-1402-1D90-6265-15020B39B026}"/>
              </a:ext>
            </a:extLst>
          </p:cNvPr>
          <p:cNvSpPr>
            <a:spLocks noGrp="1"/>
          </p:cNvSpPr>
          <p:nvPr>
            <p:ph type="title"/>
          </p:nvPr>
        </p:nvSpPr>
        <p:spPr>
          <a:xfrm>
            <a:off x="360000" y="360000"/>
            <a:ext cx="10080000" cy="545601"/>
          </a:xfrm>
        </p:spPr>
        <p:txBody>
          <a:bodyPr anchor="t">
            <a:normAutofit/>
          </a:bodyPr>
          <a:lstStyle/>
          <a:p>
            <a:r>
              <a:rPr lang="en-AU" dirty="0"/>
              <a:t>Creative arts - unit 1 and 5</a:t>
            </a:r>
          </a:p>
        </p:txBody>
      </p:sp>
      <p:sp>
        <p:nvSpPr>
          <p:cNvPr id="4" name="Text Placeholder 3">
            <a:extLst>
              <a:ext uri="{FF2B5EF4-FFF2-40B4-BE49-F238E27FC236}">
                <a16:creationId xmlns:a16="http://schemas.microsoft.com/office/drawing/2014/main" id="{AB244B74-2F9B-8210-A83A-F512674EC2E7}"/>
              </a:ext>
            </a:extLst>
          </p:cNvPr>
          <p:cNvSpPr>
            <a:spLocks noGrp="1"/>
          </p:cNvSpPr>
          <p:nvPr>
            <p:ph type="body" sz="quarter" idx="18"/>
          </p:nvPr>
        </p:nvSpPr>
        <p:spPr>
          <a:xfrm>
            <a:off x="360000" y="905602"/>
            <a:ext cx="10080000" cy="386934"/>
          </a:xfrm>
        </p:spPr>
        <p:txBody>
          <a:bodyPr anchor="b">
            <a:normAutofit/>
          </a:bodyPr>
          <a:lstStyle/>
          <a:p>
            <a:pPr>
              <a:lnSpc>
                <a:spcPct val="140000"/>
              </a:lnSpc>
            </a:pPr>
            <a:r>
              <a:rPr lang="en-AU"/>
              <a:t>Creating written texts</a:t>
            </a:r>
          </a:p>
        </p:txBody>
      </p:sp>
      <p:sp>
        <p:nvSpPr>
          <p:cNvPr id="6" name="Rectangle: Rounded Corners 5">
            <a:extLst>
              <a:ext uri="{FF2B5EF4-FFF2-40B4-BE49-F238E27FC236}">
                <a16:creationId xmlns:a16="http://schemas.microsoft.com/office/drawing/2014/main" id="{3AC0C099-D50F-0882-C995-964567E0A407}"/>
              </a:ext>
            </a:extLst>
          </p:cNvPr>
          <p:cNvSpPr/>
          <p:nvPr/>
        </p:nvSpPr>
        <p:spPr>
          <a:xfrm>
            <a:off x="685800" y="1665827"/>
            <a:ext cx="10820400" cy="878271"/>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AU">
                <a:solidFill>
                  <a:schemeClr val="accent1"/>
                </a:solidFill>
                <a:latin typeface="+mj-lt"/>
              </a:rPr>
              <a:t>Creating written texts for a particular purpose, audience and context</a:t>
            </a:r>
            <a:endParaRPr lang="en-AU" sz="2400" b="0" i="0" u="none" strike="noStrike" kern="1200" cap="none" spc="0" normalizeH="0" baseline="0" noProof="0">
              <a:ln>
                <a:noFill/>
              </a:ln>
              <a:solidFill>
                <a:schemeClr val="accent1"/>
              </a:solidFill>
              <a:effectLst/>
              <a:uLnTx/>
              <a:uFillTx/>
              <a:latin typeface="+mj-lt"/>
            </a:endParaRPr>
          </a:p>
        </p:txBody>
      </p:sp>
      <p:sp>
        <p:nvSpPr>
          <p:cNvPr id="8" name="Rectangle: Rounded Corners 7">
            <a:extLst>
              <a:ext uri="{FF2B5EF4-FFF2-40B4-BE49-F238E27FC236}">
                <a16:creationId xmlns:a16="http://schemas.microsoft.com/office/drawing/2014/main" id="{8A51C02B-6E5B-BA42-2010-BB04ECE4AB4D}"/>
              </a:ext>
            </a:extLst>
          </p:cNvPr>
          <p:cNvSpPr/>
          <p:nvPr/>
        </p:nvSpPr>
        <p:spPr>
          <a:xfrm>
            <a:off x="685800" y="2801927"/>
            <a:ext cx="10820400" cy="878271"/>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AU" sz="1800">
                <a:solidFill>
                  <a:schemeClr val="accent1"/>
                </a:solidFill>
                <a:latin typeface="+mj-lt"/>
              </a:rPr>
              <a:t>Students experiment with language, word order and repetition to adapt song lyrics</a:t>
            </a:r>
          </a:p>
        </p:txBody>
      </p:sp>
      <p:sp>
        <p:nvSpPr>
          <p:cNvPr id="7" name="Rectangle: Rounded Corners 6">
            <a:extLst>
              <a:ext uri="{FF2B5EF4-FFF2-40B4-BE49-F238E27FC236}">
                <a16:creationId xmlns:a16="http://schemas.microsoft.com/office/drawing/2014/main" id="{F8848CC8-4A6C-08D7-A8B3-6FB8373E513F}"/>
              </a:ext>
            </a:extLst>
          </p:cNvPr>
          <p:cNvSpPr/>
          <p:nvPr/>
        </p:nvSpPr>
        <p:spPr>
          <a:xfrm>
            <a:off x="685800" y="3938027"/>
            <a:ext cx="10820400" cy="878271"/>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AU" sz="1800">
                <a:solidFill>
                  <a:schemeClr val="accent1"/>
                </a:solidFill>
                <a:latin typeface="+mj-lt"/>
              </a:rPr>
              <a:t>Students create a multimodal text documenting ideas for group-devised dance sequence</a:t>
            </a:r>
          </a:p>
        </p:txBody>
      </p:sp>
      <p:sp>
        <p:nvSpPr>
          <p:cNvPr id="9" name="Rectangle: Rounded Corners 8">
            <a:extLst>
              <a:ext uri="{FF2B5EF4-FFF2-40B4-BE49-F238E27FC236}">
                <a16:creationId xmlns:a16="http://schemas.microsoft.com/office/drawing/2014/main" id="{97688CFF-464C-C747-BE02-492445A1B68B}"/>
              </a:ext>
            </a:extLst>
          </p:cNvPr>
          <p:cNvSpPr/>
          <p:nvPr/>
        </p:nvSpPr>
        <p:spPr>
          <a:xfrm>
            <a:off x="685800" y="5074127"/>
            <a:ext cx="10820400" cy="878271"/>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AU" sz="1800">
                <a:solidFill>
                  <a:schemeClr val="accent1"/>
                </a:solidFill>
                <a:latin typeface="+mj-lt"/>
              </a:rPr>
              <a:t>Students </a:t>
            </a:r>
            <a:r>
              <a:rPr lang="en-AU" sz="1800">
                <a:solidFill>
                  <a:schemeClr val="accent1"/>
                </a:solidFill>
                <a:latin typeface="Public Sans"/>
              </a:rPr>
              <a:t>acknowledge artists, titles, origins of dance and music and sources of information </a:t>
            </a:r>
          </a:p>
        </p:txBody>
      </p:sp>
      <p:sp>
        <p:nvSpPr>
          <p:cNvPr id="2" name="Slide Number Placeholder 1">
            <a:extLst>
              <a:ext uri="{FF2B5EF4-FFF2-40B4-BE49-F238E27FC236}">
                <a16:creationId xmlns:a16="http://schemas.microsoft.com/office/drawing/2014/main" id="{595B0D74-9335-3458-9754-439CEE528283}"/>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70</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298760994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9"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4A2C5-2E97-9BF6-5A54-78E07E188476}"/>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B6F7EACA-CB7B-D0B4-DB44-4F10DBCBBE50}"/>
              </a:ext>
            </a:extLst>
          </p:cNvPr>
          <p:cNvSpPr>
            <a:spLocks noGrp="1"/>
          </p:cNvSpPr>
          <p:nvPr>
            <p:ph type="ctrTitle"/>
          </p:nvPr>
        </p:nvSpPr>
        <p:spPr/>
        <p:txBody>
          <a:bodyPr/>
          <a:lstStyle/>
          <a:p>
            <a:r>
              <a:rPr lang="en-AU" dirty="0"/>
              <a:t>Creative arts – unit 1</a:t>
            </a:r>
          </a:p>
        </p:txBody>
      </p:sp>
      <p:sp>
        <p:nvSpPr>
          <p:cNvPr id="3" name="Text Placeholder 9">
            <a:extLst>
              <a:ext uri="{FF2B5EF4-FFF2-40B4-BE49-F238E27FC236}">
                <a16:creationId xmlns:a16="http://schemas.microsoft.com/office/drawing/2014/main" id="{75200EA9-7D44-C4FB-6BB0-0D14F5BEAF58}"/>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1</a:t>
            </a:r>
          </a:p>
        </p:txBody>
      </p:sp>
      <p:sp>
        <p:nvSpPr>
          <p:cNvPr id="2" name="Footer Placeholder 1">
            <a:extLst>
              <a:ext uri="{FF2B5EF4-FFF2-40B4-BE49-F238E27FC236}">
                <a16:creationId xmlns:a16="http://schemas.microsoft.com/office/drawing/2014/main" id="{4E767568-DA5D-8928-B534-D6FDC12DDB76}"/>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2066897787"/>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D3D85-1680-7CB9-ECB7-C163FABFA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3623771-2E9A-72A3-C540-875E9CC26AB2}"/>
              </a:ext>
            </a:extLst>
          </p:cNvPr>
          <p:cNvSpPr>
            <a:spLocks noGrp="1"/>
          </p:cNvSpPr>
          <p:nvPr>
            <p:ph type="title"/>
          </p:nvPr>
        </p:nvSpPr>
        <p:spPr/>
        <p:txBody>
          <a:bodyPr/>
          <a:lstStyle/>
          <a:p>
            <a:r>
              <a:rPr lang="en-AU" dirty="0"/>
              <a:t>Creative arts – unit 1 overview</a:t>
            </a:r>
          </a:p>
        </p:txBody>
      </p:sp>
      <p:sp>
        <p:nvSpPr>
          <p:cNvPr id="5" name="Content Placeholder 4">
            <a:extLst>
              <a:ext uri="{FF2B5EF4-FFF2-40B4-BE49-F238E27FC236}">
                <a16:creationId xmlns:a16="http://schemas.microsoft.com/office/drawing/2014/main" id="{1C646A84-4313-85B3-183E-6F1095442A0E}"/>
              </a:ext>
            </a:extLst>
          </p:cNvPr>
          <p:cNvSpPr>
            <a:spLocks noGrp="1"/>
          </p:cNvSpPr>
          <p:nvPr>
            <p:ph idx="1"/>
          </p:nvPr>
        </p:nvSpPr>
        <p:spPr>
          <a:xfrm>
            <a:off x="359999" y="1769351"/>
            <a:ext cx="7742601" cy="4246928"/>
          </a:xfrm>
        </p:spPr>
        <p:txBody>
          <a:bodyPr vert="horz" lIns="0" tIns="0" rIns="0" bIns="0" rtlCol="0" anchor="t">
            <a:noAutofit/>
          </a:bodyPr>
          <a:lstStyle/>
          <a:p>
            <a:r>
              <a:rPr lang="en-AU" dirty="0"/>
              <a:t>Students explore movement and music to inspire creative expression.</a:t>
            </a:r>
          </a:p>
          <a:p>
            <a:pPr marL="285750" indent="-285750">
              <a:buFont typeface="Arial" panose="020B0604020202020204" pitchFamily="34" charset="0"/>
              <a:buChar char="•"/>
            </a:pPr>
            <a:r>
              <a:rPr lang="en-AU" b="1" dirty="0"/>
              <a:t>Dance focus: </a:t>
            </a:r>
            <a:r>
              <a:rPr lang="en-AU" dirty="0"/>
              <a:t>explore emotional expression through Japanese </a:t>
            </a:r>
            <a:r>
              <a:rPr lang="en-AU" dirty="0" err="1"/>
              <a:t>Butoh</a:t>
            </a:r>
            <a:r>
              <a:rPr lang="en-AU" dirty="0"/>
              <a:t>, West African, and Aboriginal dance. Students use the elements of dance to adapt movement for storytelling.</a:t>
            </a:r>
            <a:endParaRPr lang="en-AU" b="1" dirty="0"/>
          </a:p>
          <a:p>
            <a:pPr marL="285750" lvl="1" indent="-285750">
              <a:buFont typeface="Arial" panose="020B0604020202020204" pitchFamily="34" charset="0"/>
              <a:buChar char="•"/>
            </a:pPr>
            <a:r>
              <a:rPr lang="en-AU" b="1" dirty="0"/>
              <a:t>Music focus: </a:t>
            </a:r>
            <a:r>
              <a:rPr lang="en-AU" dirty="0"/>
              <a:t>explore how emotion is conveyed through music by West African and Aboriginal Australian artists. Students use the elements of music to express emotion as they improvise and compose 12-bar blues music.</a:t>
            </a:r>
          </a:p>
          <a:p>
            <a:pPr marL="285750" lvl="1" indent="-285750">
              <a:buFont typeface="Arial" panose="020B0604020202020204" pitchFamily="34" charset="0"/>
              <a:buChar char="•"/>
            </a:pPr>
            <a:endParaRPr lang="en-AU" dirty="0"/>
          </a:p>
        </p:txBody>
      </p:sp>
      <p:sp>
        <p:nvSpPr>
          <p:cNvPr id="2" name="Slide Number Placeholder 1">
            <a:extLst>
              <a:ext uri="{FF2B5EF4-FFF2-40B4-BE49-F238E27FC236}">
                <a16:creationId xmlns:a16="http://schemas.microsoft.com/office/drawing/2014/main" id="{6D6B4A5E-772B-4BC3-7F49-D6835002C411}"/>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72</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pic>
        <p:nvPicPr>
          <p:cNvPr id="6" name="Picture 5">
            <a:extLst>
              <a:ext uri="{FF2B5EF4-FFF2-40B4-BE49-F238E27FC236}">
                <a16:creationId xmlns:a16="http://schemas.microsoft.com/office/drawing/2014/main" id="{A4913A00-CFED-D4AA-265F-DF00BB8734A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475785" y="1641386"/>
            <a:ext cx="3070284" cy="4374893"/>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74552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1A747-8353-2DFC-2FC3-E1988535C1A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012766F-9113-C191-4C76-DBAD6713D93D}"/>
              </a:ext>
            </a:extLst>
          </p:cNvPr>
          <p:cNvSpPr>
            <a:spLocks noGrp="1"/>
          </p:cNvSpPr>
          <p:nvPr>
            <p:ph type="title"/>
          </p:nvPr>
        </p:nvSpPr>
        <p:spPr/>
        <p:txBody>
          <a:bodyPr/>
          <a:lstStyle/>
          <a:p>
            <a:r>
              <a:rPr lang="en-AU" dirty="0"/>
              <a:t>Creative arts – unit 1 spotlight (1)</a:t>
            </a:r>
          </a:p>
        </p:txBody>
      </p:sp>
      <p:sp>
        <p:nvSpPr>
          <p:cNvPr id="34" name="Text Placeholder 33">
            <a:extLst>
              <a:ext uri="{FF2B5EF4-FFF2-40B4-BE49-F238E27FC236}">
                <a16:creationId xmlns:a16="http://schemas.microsoft.com/office/drawing/2014/main" id="{2C00E53F-5DF5-9ADC-C249-6E467B43625A}"/>
              </a:ext>
            </a:extLst>
          </p:cNvPr>
          <p:cNvSpPr>
            <a:spLocks noGrp="1"/>
          </p:cNvSpPr>
          <p:nvPr>
            <p:ph type="body" sz="quarter" idx="18"/>
          </p:nvPr>
        </p:nvSpPr>
        <p:spPr/>
        <p:txBody>
          <a:bodyPr/>
          <a:lstStyle/>
          <a:p>
            <a:r>
              <a:rPr lang="en-AU" dirty="0"/>
              <a:t>Dance</a:t>
            </a:r>
            <a:endParaRPr lang="en-AU" i="1" dirty="0"/>
          </a:p>
        </p:txBody>
      </p:sp>
      <p:sp>
        <p:nvSpPr>
          <p:cNvPr id="7" name="TextBox 6">
            <a:extLst>
              <a:ext uri="{FF2B5EF4-FFF2-40B4-BE49-F238E27FC236}">
                <a16:creationId xmlns:a16="http://schemas.microsoft.com/office/drawing/2014/main" id="{E76DA133-698B-212D-D2E7-712D7C4A5AC4}"/>
              </a:ext>
            </a:extLst>
          </p:cNvPr>
          <p:cNvSpPr txBox="1"/>
          <p:nvPr/>
        </p:nvSpPr>
        <p:spPr>
          <a:xfrm>
            <a:off x="2146357" y="1921420"/>
            <a:ext cx="2968671" cy="310015"/>
          </a:xfrm>
          <a:prstGeom prst="rect">
            <a:avLst/>
          </a:prstGeom>
          <a:noFill/>
        </p:spPr>
        <p:txBody>
          <a:bodyPr wrap="square" lIns="0" tIns="0" rIns="0" bIns="0" rtlCol="0" anchor="t">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Totems - </a:t>
            </a:r>
            <a:r>
              <a:rPr kumimoji="0" lang="en-AU" sz="1800" b="1" i="0" u="none" strike="noStrike" kern="1200" cap="none" spc="0" normalizeH="0" baseline="0" noProof="0" dirty="0" err="1">
                <a:ln>
                  <a:noFill/>
                </a:ln>
                <a:solidFill>
                  <a:srgbClr val="22272B"/>
                </a:solidFill>
                <a:effectLst/>
                <a:uLnTx/>
                <a:uFillTx/>
                <a:latin typeface="Arial" panose="020B0604020202020204" pitchFamily="34" charset="0"/>
                <a:ea typeface="+mn-ea"/>
                <a:cs typeface="+mn-cs"/>
              </a:rPr>
              <a:t>Ngurambang</a:t>
            </a:r>
            <a:endPar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pic>
        <p:nvPicPr>
          <p:cNvPr id="9" name="Picture 8">
            <a:extLst>
              <a:ext uri="{FF2B5EF4-FFF2-40B4-BE49-F238E27FC236}">
                <a16:creationId xmlns:a16="http://schemas.microsoft.com/office/drawing/2014/main" id="{D9E2CF1E-C14F-5D82-1382-EB64FF32F70F}"/>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t="-20"/>
          <a:stretch>
            <a:fillRect/>
          </a:stretch>
        </p:blipFill>
        <p:spPr>
          <a:xfrm>
            <a:off x="993740" y="2429378"/>
            <a:ext cx="4733657" cy="2589960"/>
          </a:xfrm>
          <a:prstGeom prst="roundRect">
            <a:avLst>
              <a:gd name="adj" fmla="val 7588"/>
            </a:avLst>
          </a:prstGeom>
          <a:ln>
            <a:noFill/>
          </a:ln>
          <a:effectLst/>
        </p:spPr>
      </p:pic>
      <p:sp>
        <p:nvSpPr>
          <p:cNvPr id="11" name="TextBox 10">
            <a:extLst>
              <a:ext uri="{FF2B5EF4-FFF2-40B4-BE49-F238E27FC236}">
                <a16:creationId xmlns:a16="http://schemas.microsoft.com/office/drawing/2014/main" id="{458CA0B2-D7D6-2858-C5B3-32DD0ED16A15}"/>
              </a:ext>
            </a:extLst>
          </p:cNvPr>
          <p:cNvSpPr txBox="1"/>
          <p:nvPr/>
        </p:nvSpPr>
        <p:spPr>
          <a:xfrm>
            <a:off x="1133657" y="5217280"/>
            <a:ext cx="4593740" cy="516194"/>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Still from Spectacular Schools – Inspired – Feature video – 04. Totems – </a:t>
            </a:r>
            <a:r>
              <a:rPr kumimoji="0" lang="en-AU" sz="900" b="0" i="0" u="none" strike="noStrike" kern="1200" cap="none" spc="0" normalizeH="0" baseline="0" noProof="0" dirty="0" err="1">
                <a:ln>
                  <a:noFill/>
                </a:ln>
                <a:solidFill>
                  <a:srgbClr val="22272B"/>
                </a:solidFill>
                <a:effectLst/>
                <a:uLnTx/>
                <a:uFillTx/>
                <a:latin typeface="Arial" panose="020B0604020202020204" pitchFamily="34" charset="0"/>
                <a:ea typeface="+mn-ea"/>
                <a:cs typeface="+mn-cs"/>
              </a:rPr>
              <a:t>Ngurambang</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(The Arts Unit, 2021), The Arts Unit, (4:41)</a:t>
            </a:r>
          </a:p>
        </p:txBody>
      </p:sp>
      <p:sp>
        <p:nvSpPr>
          <p:cNvPr id="35" name="TextBox 34">
            <a:extLst>
              <a:ext uri="{FF2B5EF4-FFF2-40B4-BE49-F238E27FC236}">
                <a16:creationId xmlns:a16="http://schemas.microsoft.com/office/drawing/2014/main" id="{8FFD2DA3-3112-3B66-4BA6-81D8E7D60733}"/>
              </a:ext>
            </a:extLst>
          </p:cNvPr>
          <p:cNvSpPr txBox="1"/>
          <p:nvPr/>
        </p:nvSpPr>
        <p:spPr>
          <a:xfrm>
            <a:off x="7471329" y="1897253"/>
            <a:ext cx="2968671" cy="243278"/>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Japanese </a:t>
            </a:r>
            <a:r>
              <a:rPr kumimoji="0" lang="en-AU" sz="1800" b="1" i="0" u="none" strike="noStrike" kern="1200" cap="none" spc="0" normalizeH="0" baseline="0" noProof="0" dirty="0" err="1">
                <a:ln>
                  <a:noFill/>
                </a:ln>
                <a:solidFill>
                  <a:srgbClr val="22272B"/>
                </a:solidFill>
                <a:effectLst/>
                <a:uLnTx/>
                <a:uFillTx/>
                <a:latin typeface="Arial" panose="020B0604020202020204" pitchFamily="34" charset="0"/>
                <a:ea typeface="+mn-ea"/>
                <a:cs typeface="+mn-cs"/>
              </a:rPr>
              <a:t>Butoh</a:t>
            </a:r>
            <a:r>
              <a:rPr kumimoji="0" lang="en-AU" sz="1800" b="1"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Dance</a:t>
            </a:r>
          </a:p>
        </p:txBody>
      </p:sp>
      <p:pic>
        <p:nvPicPr>
          <p:cNvPr id="8" name="Picture 2">
            <a:extLst>
              <a:ext uri="{FF2B5EF4-FFF2-40B4-BE49-F238E27FC236}">
                <a16:creationId xmlns:a16="http://schemas.microsoft.com/office/drawing/2014/main" id="{AD2F80CF-7A94-8E00-7FAB-5ADEDF4C3FFF}"/>
              </a:ext>
              <a:ext uri="{C183D7F6-B498-43B3-948B-1728B52AA6E4}">
                <adec:decorative xmlns:adec="http://schemas.microsoft.com/office/drawing/2017/decorative" val="1"/>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a:fillRect/>
          </a:stretch>
        </p:blipFill>
        <p:spPr bwMode="auto">
          <a:xfrm>
            <a:off x="6580106" y="2429377"/>
            <a:ext cx="4543894" cy="2589960"/>
          </a:xfrm>
          <a:prstGeom prst="roundRect">
            <a:avLst>
              <a:gd name="adj" fmla="val 6075"/>
            </a:avLst>
          </a:prstGeom>
          <a:ln>
            <a:noFill/>
          </a:ln>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2277E13-7047-1F51-6C17-4E40688F6F02}"/>
              </a:ext>
            </a:extLst>
          </p:cNvPr>
          <p:cNvSpPr txBox="1"/>
          <p:nvPr/>
        </p:nvSpPr>
        <p:spPr>
          <a:xfrm>
            <a:off x="6706159" y="5217280"/>
            <a:ext cx="4352183" cy="516194"/>
          </a:xfrm>
          <a:prstGeom prst="rect">
            <a:avLst/>
          </a:prstGeom>
          <a:noFill/>
        </p:spPr>
        <p:txBody>
          <a:bodyPr wrap="square" lIns="0" tIns="0" rIns="0" bIns="0" rtlCol="0">
            <a:no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Still from XR </a:t>
            </a:r>
            <a:r>
              <a:rPr kumimoji="0" lang="en-AU" sz="900" b="0" i="0" u="none" strike="noStrike" kern="1200" cap="none" spc="0" normalizeH="0" baseline="0" noProof="0" dirty="0" err="1">
                <a:ln>
                  <a:noFill/>
                </a:ln>
                <a:solidFill>
                  <a:srgbClr val="22272B"/>
                </a:solidFill>
                <a:effectLst/>
                <a:uLnTx/>
                <a:uFillTx/>
                <a:latin typeface="Arial" panose="020B0604020202020204" pitchFamily="34" charset="0"/>
                <a:ea typeface="+mn-ea"/>
                <a:cs typeface="+mn-cs"/>
              </a:rPr>
              <a:t>Butoh</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“unreal</a:t>
            </a:r>
            <a:r>
              <a:rPr kumimoji="0" lang="en-US" altLang="ja-JP"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in Expo 2025 Osaka, Kansai, Japan (</a:t>
            </a:r>
            <a:r>
              <a:rPr kumimoji="0" lang="en-AU" sz="900" b="0" i="0" u="none" strike="noStrike" kern="1200" cap="none" spc="0" normalizeH="0" baseline="0" noProof="0" dirty="0" err="1">
                <a:ln>
                  <a:noFill/>
                </a:ln>
                <a:solidFill>
                  <a:srgbClr val="22272B"/>
                </a:solidFill>
                <a:effectLst/>
                <a:uLnTx/>
                <a:uFillTx/>
                <a:latin typeface="Arial" panose="020B0604020202020204" pitchFamily="34" charset="0"/>
                <a:ea typeface="+mn-ea"/>
                <a:cs typeface="+mn-cs"/>
              </a:rPr>
              <a:t>Butoh</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 Ishii Gumi Channel, 2025), YouTube, (3:40)</a:t>
            </a:r>
          </a:p>
        </p:txBody>
      </p:sp>
      <p:sp>
        <p:nvSpPr>
          <p:cNvPr id="2" name="Slide Number Placeholder 1">
            <a:extLst>
              <a:ext uri="{FF2B5EF4-FFF2-40B4-BE49-F238E27FC236}">
                <a16:creationId xmlns:a16="http://schemas.microsoft.com/office/drawing/2014/main" id="{7164373F-624A-6B96-D166-1396FC86F045}"/>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73</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2382250879"/>
      </p:ext>
    </p:extLst>
  </p:cSld>
  <p:clrMapOvr>
    <a:masterClrMapping/>
  </p:clrMapOvr>
  <mc:AlternateContent xmlns:mc="http://schemas.openxmlformats.org/markup-compatibility/2006" xmlns:p14="http://schemas.microsoft.com/office/powerpoint/2010/main">
    <mc:Choice Requires="p14">
      <p:transition p14:dur="10">
        <p:fade/>
      </p:transition>
    </mc:Choice>
    <mc:Fallback xmlns="">
      <p:transition>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AD5EBC5-436F-79E9-C1C8-AA10AC1D6A59}"/>
              </a:ext>
            </a:extLst>
          </p:cNvPr>
          <p:cNvSpPr>
            <a:spLocks noGrp="1"/>
          </p:cNvSpPr>
          <p:nvPr>
            <p:ph type="title"/>
          </p:nvPr>
        </p:nvSpPr>
        <p:spPr/>
        <p:txBody>
          <a:bodyPr/>
          <a:lstStyle/>
          <a:p>
            <a:r>
              <a:rPr lang="en-AU" dirty="0"/>
              <a:t>Creative arts – unit 1 spotlight (2)</a:t>
            </a:r>
          </a:p>
        </p:txBody>
      </p:sp>
      <p:sp>
        <p:nvSpPr>
          <p:cNvPr id="4" name="Text Placeholder 3">
            <a:extLst>
              <a:ext uri="{FF2B5EF4-FFF2-40B4-BE49-F238E27FC236}">
                <a16:creationId xmlns:a16="http://schemas.microsoft.com/office/drawing/2014/main" id="{06EA123A-F691-6946-959D-EF59659B960A}"/>
              </a:ext>
            </a:extLst>
          </p:cNvPr>
          <p:cNvSpPr>
            <a:spLocks noGrp="1"/>
          </p:cNvSpPr>
          <p:nvPr>
            <p:ph type="body" sz="quarter" idx="18"/>
          </p:nvPr>
        </p:nvSpPr>
        <p:spPr/>
        <p:txBody>
          <a:bodyPr/>
          <a:lstStyle/>
          <a:p>
            <a:r>
              <a:rPr lang="en-AU"/>
              <a:t>Music</a:t>
            </a:r>
          </a:p>
        </p:txBody>
      </p:sp>
      <p:sp>
        <p:nvSpPr>
          <p:cNvPr id="18" name="TextBox 17">
            <a:extLst>
              <a:ext uri="{FF2B5EF4-FFF2-40B4-BE49-F238E27FC236}">
                <a16:creationId xmlns:a16="http://schemas.microsoft.com/office/drawing/2014/main" id="{D124A70B-0E45-A3A7-049B-6E24537E1A01}"/>
              </a:ext>
            </a:extLst>
          </p:cNvPr>
          <p:cNvSpPr txBox="1"/>
          <p:nvPr/>
        </p:nvSpPr>
        <p:spPr>
          <a:xfrm>
            <a:off x="836023" y="1885203"/>
            <a:ext cx="3393066" cy="349673"/>
          </a:xfrm>
          <a:prstGeom prst="rect">
            <a:avLst/>
          </a:prstGeom>
          <a:noFill/>
        </p:spPr>
        <p:txBody>
          <a:bodyPr wrap="square" lIns="0" tIns="0" rIns="0" bIns="0" rtlCol="0">
            <a:no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22272B"/>
                </a:solidFill>
                <a:effectLst/>
                <a:uLnTx/>
                <a:uFillTx/>
                <a:latin typeface="Public Sans Light"/>
                <a:ea typeface="+mn-ea"/>
                <a:cs typeface="+mn-cs"/>
              </a:rPr>
              <a:t>Chrome music lab voice spinner</a:t>
            </a:r>
          </a:p>
        </p:txBody>
      </p:sp>
      <p:pic>
        <p:nvPicPr>
          <p:cNvPr id="7" name="Picture 6">
            <a:extLst>
              <a:ext uri="{FF2B5EF4-FFF2-40B4-BE49-F238E27FC236}">
                <a16:creationId xmlns:a16="http://schemas.microsoft.com/office/drawing/2014/main" id="{2AF3C8E0-E7D0-9871-2E99-277CDCB4596D}"/>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01808" y="2330592"/>
            <a:ext cx="3061495" cy="3544888"/>
          </a:xfrm>
          <a:prstGeom prst="rect">
            <a:avLst/>
          </a:prstGeom>
          <a:ln>
            <a:noFill/>
          </a:ln>
          <a:effectLst>
            <a:outerShdw blurRad="50800" dist="38100" dir="2700000" algn="tl" rotWithShape="0">
              <a:prstClr val="black">
                <a:alpha val="40000"/>
              </a:prstClr>
            </a:outerShdw>
          </a:effectLst>
        </p:spPr>
      </p:pic>
      <p:sp>
        <p:nvSpPr>
          <p:cNvPr id="19" name="TextBox 18">
            <a:extLst>
              <a:ext uri="{FF2B5EF4-FFF2-40B4-BE49-F238E27FC236}">
                <a16:creationId xmlns:a16="http://schemas.microsoft.com/office/drawing/2014/main" id="{6CA227AB-09BE-F2F3-E080-2135E05AA987}"/>
              </a:ext>
            </a:extLst>
          </p:cNvPr>
          <p:cNvSpPr txBox="1"/>
          <p:nvPr/>
        </p:nvSpPr>
        <p:spPr>
          <a:xfrm>
            <a:off x="6886611" y="1885203"/>
            <a:ext cx="2152603" cy="445389"/>
          </a:xfrm>
          <a:prstGeom prst="rect">
            <a:avLst/>
          </a:prstGeom>
          <a:noFill/>
        </p:spPr>
        <p:txBody>
          <a:bodyPr wrap="square" lIns="0" tIns="0" rIns="0" bIns="0" rtlCol="0">
            <a:no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22272B"/>
                </a:solidFill>
                <a:effectLst/>
                <a:uLnTx/>
                <a:uFillTx/>
                <a:latin typeface="Public Sans Light"/>
                <a:ea typeface="+mn-ea"/>
                <a:cs typeface="+mn-cs"/>
              </a:rPr>
              <a:t>Online xylophone</a:t>
            </a:r>
          </a:p>
        </p:txBody>
      </p:sp>
      <p:pic>
        <p:nvPicPr>
          <p:cNvPr id="12" name="Picture 11">
            <a:extLst>
              <a:ext uri="{FF2B5EF4-FFF2-40B4-BE49-F238E27FC236}">
                <a16:creationId xmlns:a16="http://schemas.microsoft.com/office/drawing/2014/main" id="{EF275196-F34E-9ECD-C179-9176F6E06E3F}"/>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51867" y="2330592"/>
            <a:ext cx="6672134" cy="3544888"/>
          </a:xfrm>
          <a:prstGeom prst="rect">
            <a:avLst/>
          </a:prstGeom>
          <a:ln>
            <a:noFill/>
          </a:ln>
          <a:effectLst>
            <a:outerShdw blurRad="50800" dist="38100" dir="2700000" algn="tl" rotWithShape="0">
              <a:prstClr val="black">
                <a:alpha val="40000"/>
              </a:prstClr>
            </a:outerShdw>
          </a:effectLst>
        </p:spPr>
      </p:pic>
      <p:sp>
        <p:nvSpPr>
          <p:cNvPr id="2" name="Slide Number Placeholder 1">
            <a:extLst>
              <a:ext uri="{FF2B5EF4-FFF2-40B4-BE49-F238E27FC236}">
                <a16:creationId xmlns:a16="http://schemas.microsoft.com/office/drawing/2014/main" id="{4822F5D1-6E4B-4028-9AA3-60A104E957BE}"/>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74</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115961254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962F7-43AE-EE57-38BA-7E6FB74B635D}"/>
              </a:ext>
            </a:extLst>
          </p:cNvPr>
          <p:cNvSpPr>
            <a:spLocks noGrp="1"/>
          </p:cNvSpPr>
          <p:nvPr>
            <p:ph type="title"/>
          </p:nvPr>
        </p:nvSpPr>
        <p:spPr/>
        <p:txBody>
          <a:bodyPr/>
          <a:lstStyle/>
          <a:p>
            <a:r>
              <a:rPr lang="en-AU" dirty="0"/>
              <a:t>Creative arts – unit 1 spotlight (3)</a:t>
            </a:r>
          </a:p>
        </p:txBody>
      </p:sp>
      <p:sp>
        <p:nvSpPr>
          <p:cNvPr id="5" name="Text Placeholder 4">
            <a:extLst>
              <a:ext uri="{FF2B5EF4-FFF2-40B4-BE49-F238E27FC236}">
                <a16:creationId xmlns:a16="http://schemas.microsoft.com/office/drawing/2014/main" id="{D25E24EE-DBF8-D880-7D3C-C66B5DAE2CEF}"/>
              </a:ext>
            </a:extLst>
          </p:cNvPr>
          <p:cNvSpPr>
            <a:spLocks noGrp="1"/>
          </p:cNvSpPr>
          <p:nvPr>
            <p:ph type="body" sz="quarter" idx="18"/>
          </p:nvPr>
        </p:nvSpPr>
        <p:spPr/>
        <p:txBody>
          <a:bodyPr/>
          <a:lstStyle/>
          <a:p>
            <a:r>
              <a:rPr lang="en-AU"/>
              <a:t>Music</a:t>
            </a:r>
          </a:p>
        </p:txBody>
      </p:sp>
      <p:sp>
        <p:nvSpPr>
          <p:cNvPr id="3" name="Content Placeholder 2">
            <a:extLst>
              <a:ext uri="{FF2B5EF4-FFF2-40B4-BE49-F238E27FC236}">
                <a16:creationId xmlns:a16="http://schemas.microsoft.com/office/drawing/2014/main" id="{DDDADE92-06A0-662E-2F54-4619FAD9489A}"/>
              </a:ext>
            </a:extLst>
          </p:cNvPr>
          <p:cNvSpPr>
            <a:spLocks noGrp="1"/>
          </p:cNvSpPr>
          <p:nvPr>
            <p:ph idx="1"/>
          </p:nvPr>
        </p:nvSpPr>
        <p:spPr/>
        <p:txBody>
          <a:bodyPr/>
          <a:lstStyle/>
          <a:p>
            <a:r>
              <a:rPr lang="en-AU" sz="2000" b="1" dirty="0"/>
              <a:t>Explain</a:t>
            </a:r>
            <a:r>
              <a:rPr lang="en-AU" sz="2000" dirty="0"/>
              <a:t> that students will now write their own short blues lyrics using one of these opening lines:</a:t>
            </a:r>
          </a:p>
          <a:p>
            <a:r>
              <a:rPr lang="en-AU" sz="2000" dirty="0"/>
              <a:t>‘I woke up this morning…’ or</a:t>
            </a:r>
          </a:p>
          <a:p>
            <a:r>
              <a:rPr lang="en-AU" sz="2000" dirty="0"/>
              <a:t>‘I’ve got the blues…’</a:t>
            </a:r>
          </a:p>
          <a:p>
            <a:endParaRPr lang="en-AU" dirty="0"/>
          </a:p>
        </p:txBody>
      </p:sp>
      <p:sp>
        <p:nvSpPr>
          <p:cNvPr id="6" name="Rectangle: Rounded Corners 5">
            <a:extLst>
              <a:ext uri="{FF2B5EF4-FFF2-40B4-BE49-F238E27FC236}">
                <a16:creationId xmlns:a16="http://schemas.microsoft.com/office/drawing/2014/main" id="{BDEDAAC1-F3EC-47EF-7632-40EB822BF9A2}"/>
              </a:ext>
            </a:extLst>
          </p:cNvPr>
          <p:cNvSpPr/>
          <p:nvPr/>
        </p:nvSpPr>
        <p:spPr>
          <a:xfrm>
            <a:off x="3023911" y="3429000"/>
            <a:ext cx="6711216" cy="2727000"/>
          </a:xfrm>
          <a:prstGeom prst="roundRect">
            <a:avLst>
              <a:gd name="adj" fmla="val 10232"/>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chorCtr="1"/>
          <a:lstStyle/>
          <a:p>
            <a:r>
              <a:rPr lang="en-AU" sz="2000" b="1" dirty="0">
                <a:solidFill>
                  <a:schemeClr val="accent1"/>
                </a:solidFill>
                <a:latin typeface="Public Sans" pitchFamily="2" charset="0"/>
              </a:rPr>
              <a:t>Worked Example:</a:t>
            </a:r>
          </a:p>
          <a:p>
            <a:endParaRPr lang="en-AU" sz="2000" dirty="0">
              <a:solidFill>
                <a:schemeClr val="accent1"/>
              </a:solidFill>
              <a:latin typeface="Public Sans" pitchFamily="2" charset="0"/>
            </a:endParaRPr>
          </a:p>
          <a:p>
            <a:r>
              <a:rPr lang="en-AU" sz="2000" dirty="0">
                <a:solidFill>
                  <a:schemeClr val="accent1"/>
                </a:solidFill>
                <a:latin typeface="Public Sans" pitchFamily="2" charset="0"/>
              </a:rPr>
              <a:t>“I woke up this morning, couldn’t find my shoes.</a:t>
            </a:r>
          </a:p>
          <a:p>
            <a:br>
              <a:rPr lang="en-AU" sz="2000" dirty="0">
                <a:solidFill>
                  <a:schemeClr val="accent1"/>
                </a:solidFill>
                <a:latin typeface="Public Sans" pitchFamily="2" charset="0"/>
              </a:rPr>
            </a:br>
            <a:r>
              <a:rPr lang="en-AU" sz="2000" dirty="0">
                <a:solidFill>
                  <a:schemeClr val="accent1"/>
                </a:solidFill>
                <a:latin typeface="Public Sans" pitchFamily="2" charset="0"/>
              </a:rPr>
              <a:t>I woke up this morning, couldn’t find my shoes.</a:t>
            </a:r>
          </a:p>
          <a:p>
            <a:br>
              <a:rPr lang="en-AU" sz="2000" dirty="0">
                <a:solidFill>
                  <a:schemeClr val="accent1"/>
                </a:solidFill>
                <a:latin typeface="Public Sans" pitchFamily="2" charset="0"/>
              </a:rPr>
            </a:br>
            <a:r>
              <a:rPr lang="en-AU" sz="2000" dirty="0">
                <a:solidFill>
                  <a:schemeClr val="accent1"/>
                </a:solidFill>
                <a:latin typeface="Public Sans" pitchFamily="2" charset="0"/>
              </a:rPr>
              <a:t>Guess I’ll walk barefoot and sing away my blues.”</a:t>
            </a:r>
          </a:p>
        </p:txBody>
      </p:sp>
      <p:sp>
        <p:nvSpPr>
          <p:cNvPr id="4" name="Slide Number Placeholder 3">
            <a:extLst>
              <a:ext uri="{FF2B5EF4-FFF2-40B4-BE49-F238E27FC236}">
                <a16:creationId xmlns:a16="http://schemas.microsoft.com/office/drawing/2014/main" id="{687852F1-A63E-3191-D0A6-E578DBAE165C}"/>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75</a:t>
            </a:fld>
            <a:endParaRPr lang="en-AU"/>
          </a:p>
        </p:txBody>
      </p:sp>
    </p:spTree>
    <p:extLst>
      <p:ext uri="{BB962C8B-B14F-4D97-AF65-F5344CB8AC3E}">
        <p14:creationId xmlns:p14="http://schemas.microsoft.com/office/powerpoint/2010/main" val="1326931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FBFD6-924E-EC92-8E96-F9E12B1EC0D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8B069689-7A34-5E2D-D776-8AAE963C77D3}"/>
              </a:ext>
            </a:extLst>
          </p:cNvPr>
          <p:cNvSpPr>
            <a:spLocks noGrp="1"/>
          </p:cNvSpPr>
          <p:nvPr>
            <p:ph type="ctrTitle"/>
          </p:nvPr>
        </p:nvSpPr>
        <p:spPr/>
        <p:txBody>
          <a:bodyPr/>
          <a:lstStyle/>
          <a:p>
            <a:r>
              <a:rPr lang="en-AU" dirty="0"/>
              <a:t>Creative arts – unit 5 </a:t>
            </a:r>
          </a:p>
        </p:txBody>
      </p:sp>
      <p:sp>
        <p:nvSpPr>
          <p:cNvPr id="3" name="Text Placeholder 9">
            <a:extLst>
              <a:ext uri="{FF2B5EF4-FFF2-40B4-BE49-F238E27FC236}">
                <a16:creationId xmlns:a16="http://schemas.microsoft.com/office/drawing/2014/main" id="{55902B67-050A-1374-906D-16494397326E}"/>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5</a:t>
            </a:r>
          </a:p>
        </p:txBody>
      </p:sp>
      <p:sp>
        <p:nvSpPr>
          <p:cNvPr id="2" name="Footer Placeholder 1">
            <a:extLst>
              <a:ext uri="{FF2B5EF4-FFF2-40B4-BE49-F238E27FC236}">
                <a16:creationId xmlns:a16="http://schemas.microsoft.com/office/drawing/2014/main" id="{4C28BCCE-A851-5003-FE38-214B155D5C7B}"/>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3796641952"/>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D3D85-1680-7CB9-ECB7-C163FABFA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3623771-2E9A-72A3-C540-875E9CC26AB2}"/>
              </a:ext>
            </a:extLst>
          </p:cNvPr>
          <p:cNvSpPr>
            <a:spLocks noGrp="1"/>
          </p:cNvSpPr>
          <p:nvPr>
            <p:ph type="title"/>
          </p:nvPr>
        </p:nvSpPr>
        <p:spPr/>
        <p:txBody>
          <a:bodyPr/>
          <a:lstStyle/>
          <a:p>
            <a:r>
              <a:rPr lang="en-AU" dirty="0"/>
              <a:t>Creative arts – unit 5 overview</a:t>
            </a:r>
          </a:p>
        </p:txBody>
      </p:sp>
      <p:sp>
        <p:nvSpPr>
          <p:cNvPr id="5" name="Content Placeholder 4">
            <a:extLst>
              <a:ext uri="{FF2B5EF4-FFF2-40B4-BE49-F238E27FC236}">
                <a16:creationId xmlns:a16="http://schemas.microsoft.com/office/drawing/2014/main" id="{1C646A84-4313-85B3-183E-6F1095442A0E}"/>
              </a:ext>
            </a:extLst>
          </p:cNvPr>
          <p:cNvSpPr>
            <a:spLocks noGrp="1"/>
          </p:cNvSpPr>
          <p:nvPr>
            <p:ph idx="1"/>
          </p:nvPr>
        </p:nvSpPr>
        <p:spPr>
          <a:xfrm>
            <a:off x="359999" y="1913294"/>
            <a:ext cx="7717201" cy="4618800"/>
          </a:xfrm>
        </p:spPr>
        <p:txBody>
          <a:bodyPr vert="horz" lIns="0" tIns="0" rIns="0" bIns="0" rtlCol="0" anchor="t">
            <a:noAutofit/>
          </a:bodyPr>
          <a:lstStyle/>
          <a:p>
            <a:pPr marL="285750" indent="-285750">
              <a:buFont typeface="Arial" panose="020B0604020202020204" pitchFamily="34" charset="0"/>
              <a:buChar char="•"/>
            </a:pPr>
            <a:r>
              <a:rPr lang="en-AU" b="1" dirty="0"/>
              <a:t>Dance focus: </a:t>
            </a:r>
            <a:r>
              <a:rPr lang="en-AU" dirty="0"/>
              <a:t> Students explore the social and cultural influences of South African </a:t>
            </a:r>
            <a:r>
              <a:rPr lang="en-AU" dirty="0" err="1"/>
              <a:t>amapiano</a:t>
            </a:r>
            <a:r>
              <a:rPr lang="en-AU" dirty="0"/>
              <a:t> and Aboriginal dance to understand how contemporary artists maintain cultural identity and belonging through dance.</a:t>
            </a:r>
          </a:p>
          <a:p>
            <a:pPr marL="285750" indent="-285750">
              <a:buFont typeface="Arial" panose="020B0604020202020204" pitchFamily="34" charset="0"/>
              <a:buChar char="•"/>
            </a:pPr>
            <a:r>
              <a:rPr lang="en-AU" b="1" dirty="0"/>
              <a:t>Music focus: </a:t>
            </a:r>
            <a:r>
              <a:rPr lang="en-AU" dirty="0"/>
              <a:t>Students explore how musicians and composers express cultural identity through music in new and popular ways by investigating contemporary Aboriginal musicians and South African </a:t>
            </a:r>
            <a:r>
              <a:rPr lang="en-AU" dirty="0" err="1"/>
              <a:t>amapiano</a:t>
            </a:r>
            <a:r>
              <a:rPr lang="en-AU" dirty="0"/>
              <a:t> music. </a:t>
            </a:r>
          </a:p>
        </p:txBody>
      </p:sp>
      <p:sp>
        <p:nvSpPr>
          <p:cNvPr id="2" name="Slide Number Placeholder 1">
            <a:extLst>
              <a:ext uri="{FF2B5EF4-FFF2-40B4-BE49-F238E27FC236}">
                <a16:creationId xmlns:a16="http://schemas.microsoft.com/office/drawing/2014/main" id="{6D6B4A5E-772B-4BC3-7F49-D6835002C411}"/>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77</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pic>
        <p:nvPicPr>
          <p:cNvPr id="10" name="Picture 9">
            <a:extLst>
              <a:ext uri="{FF2B5EF4-FFF2-40B4-BE49-F238E27FC236}">
                <a16:creationId xmlns:a16="http://schemas.microsoft.com/office/drawing/2014/main" id="{78D09EAD-C3EB-5937-FC37-83FBACE58F80}"/>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878280" y="1743414"/>
            <a:ext cx="2773808" cy="3985493"/>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70404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17A2F-E961-A0F3-217A-507E119AFB2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25E6259-A498-2FEB-48F9-DF1598F53D48}"/>
              </a:ext>
            </a:extLst>
          </p:cNvPr>
          <p:cNvSpPr>
            <a:spLocks noGrp="1"/>
          </p:cNvSpPr>
          <p:nvPr>
            <p:ph type="title"/>
          </p:nvPr>
        </p:nvSpPr>
        <p:spPr>
          <a:xfrm>
            <a:off x="360000" y="360000"/>
            <a:ext cx="10080000" cy="545601"/>
          </a:xfrm>
        </p:spPr>
        <p:txBody>
          <a:bodyPr anchor="t">
            <a:normAutofit/>
          </a:bodyPr>
          <a:lstStyle/>
          <a:p>
            <a:r>
              <a:rPr lang="en-AU" dirty="0"/>
              <a:t>Creative arts – unit 5 spotlight (1)</a:t>
            </a:r>
          </a:p>
        </p:txBody>
      </p:sp>
      <p:sp>
        <p:nvSpPr>
          <p:cNvPr id="4" name="Text Placeholder 3">
            <a:extLst>
              <a:ext uri="{FF2B5EF4-FFF2-40B4-BE49-F238E27FC236}">
                <a16:creationId xmlns:a16="http://schemas.microsoft.com/office/drawing/2014/main" id="{B90D7259-F4F7-94E2-4526-A922DBAC5FA5}"/>
              </a:ext>
            </a:extLst>
          </p:cNvPr>
          <p:cNvSpPr>
            <a:spLocks noGrp="1"/>
          </p:cNvSpPr>
          <p:nvPr>
            <p:ph type="body" sz="quarter" idx="18"/>
          </p:nvPr>
        </p:nvSpPr>
        <p:spPr>
          <a:xfrm>
            <a:off x="360000" y="905602"/>
            <a:ext cx="10080000" cy="386934"/>
          </a:xfrm>
        </p:spPr>
        <p:txBody>
          <a:bodyPr anchor="b">
            <a:normAutofit/>
          </a:bodyPr>
          <a:lstStyle/>
          <a:p>
            <a:pPr>
              <a:lnSpc>
                <a:spcPct val="140000"/>
              </a:lnSpc>
            </a:pPr>
            <a:r>
              <a:rPr lang="en-AU"/>
              <a:t>Dance</a:t>
            </a:r>
          </a:p>
        </p:txBody>
      </p:sp>
      <p:grpSp>
        <p:nvGrpSpPr>
          <p:cNvPr id="5" name="Group 4">
            <a:extLst>
              <a:ext uri="{FF2B5EF4-FFF2-40B4-BE49-F238E27FC236}">
                <a16:creationId xmlns:a16="http://schemas.microsoft.com/office/drawing/2014/main" id="{D8843FF7-C3FA-1961-5253-2A5694425D9E}"/>
              </a:ext>
              <a:ext uri="{C183D7F6-B498-43B3-948B-1728B52AA6E4}">
                <adec:decorative xmlns:adec="http://schemas.microsoft.com/office/drawing/2017/decorative" val="1"/>
              </a:ext>
            </a:extLst>
          </p:cNvPr>
          <p:cNvGrpSpPr/>
          <p:nvPr/>
        </p:nvGrpSpPr>
        <p:grpSpPr>
          <a:xfrm>
            <a:off x="968269" y="1606222"/>
            <a:ext cx="3553329" cy="4397202"/>
            <a:chOff x="968269" y="1555196"/>
            <a:chExt cx="3553329" cy="4397202"/>
          </a:xfrm>
        </p:grpSpPr>
        <p:pic>
          <p:nvPicPr>
            <p:cNvPr id="15" name="Picture 6" descr="A poster with text and images&#10;&#10;AI-generated content may be incorrect.">
              <a:extLst>
                <a:ext uri="{FF2B5EF4-FFF2-40B4-BE49-F238E27FC236}">
                  <a16:creationId xmlns:a16="http://schemas.microsoft.com/office/drawing/2014/main" id="{817E6144-5071-B75E-D6DC-7BCCD9EDDDEE}"/>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895303" y="1555196"/>
              <a:ext cx="1817132" cy="2289021"/>
            </a:xfrm>
            <a:prstGeom prst="rect">
              <a:avLst/>
            </a:prstGeom>
            <a:ln>
              <a:noFill/>
            </a:ln>
            <a:effectLst/>
            <a:extLst>
              <a:ext uri="{909E8E84-426E-40DD-AFC4-6F175D3DCCD1}">
                <a14:hiddenFill xmlns:a14="http://schemas.microsoft.com/office/drawing/2010/main">
                  <a:solidFill>
                    <a:srgbClr val="FFFFFF"/>
                  </a:solidFill>
                </a14:hiddenFill>
              </a:ext>
            </a:extLst>
          </p:spPr>
        </p:pic>
        <p:pic>
          <p:nvPicPr>
            <p:cNvPr id="16" name="Picture 2" descr="A poster with images of people dancing&#10;&#10;AI-generated content may be incorrect.">
              <a:extLst>
                <a:ext uri="{FF2B5EF4-FFF2-40B4-BE49-F238E27FC236}">
                  <a16:creationId xmlns:a16="http://schemas.microsoft.com/office/drawing/2014/main" id="{C2F217BE-3CF9-50CE-2AF0-CA2120A4590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rot="20840044">
              <a:off x="968269" y="2850666"/>
              <a:ext cx="1817132" cy="2312271"/>
            </a:xfrm>
            <a:prstGeom prst="rect">
              <a:avLst/>
            </a:prstGeom>
            <a:ln>
              <a:noFill/>
            </a:ln>
            <a:effectLst/>
            <a:extLst>
              <a:ext uri="{909E8E84-426E-40DD-AFC4-6F175D3DCCD1}">
                <a14:hiddenFill xmlns:a14="http://schemas.microsoft.com/office/drawing/2010/main">
                  <a:solidFill>
                    <a:srgbClr val="FFFFFF"/>
                  </a:solidFill>
                </a14:hiddenFill>
              </a:ext>
            </a:extLst>
          </p:spPr>
        </p:pic>
        <p:pic>
          <p:nvPicPr>
            <p:cNvPr id="17" name="Picture 4" descr="A screenshot of a poster&#10;&#10;AI-generated content may be incorrect.">
              <a:extLst>
                <a:ext uri="{FF2B5EF4-FFF2-40B4-BE49-F238E27FC236}">
                  <a16:creationId xmlns:a16="http://schemas.microsoft.com/office/drawing/2014/main" id="{553AFCD8-4179-65E8-12B4-982AA390C6F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1109115">
              <a:off x="2704466" y="3639370"/>
              <a:ext cx="1817132" cy="2313028"/>
            </a:xfrm>
            <a:prstGeom prst="rect">
              <a:avLst/>
            </a:prstGeom>
            <a:ln>
              <a:noFill/>
            </a:ln>
            <a:effectLst/>
            <a:extLst>
              <a:ext uri="{909E8E84-426E-40DD-AFC4-6F175D3DCCD1}">
                <a14:hiddenFill xmlns:a14="http://schemas.microsoft.com/office/drawing/2010/main">
                  <a:solidFill>
                    <a:srgbClr val="FFFFFF"/>
                  </a:solidFill>
                </a14:hiddenFill>
              </a:ext>
            </a:extLst>
          </p:spPr>
        </p:pic>
      </p:grpSp>
      <p:pic>
        <p:nvPicPr>
          <p:cNvPr id="7" name="Picture 6">
            <a:extLst>
              <a:ext uri="{FF2B5EF4-FFF2-40B4-BE49-F238E27FC236}">
                <a16:creationId xmlns:a16="http://schemas.microsoft.com/office/drawing/2014/main" id="{D0CFCBB5-43B5-6846-9F1C-9F664E2CC124}"/>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039194" y="2127512"/>
            <a:ext cx="6444806" cy="3354623"/>
          </a:xfrm>
          <a:prstGeom prst="rect">
            <a:avLst/>
          </a:prstGeom>
          <a:ln>
            <a:noFill/>
          </a:ln>
          <a:effectLst>
            <a:outerShdw blurRad="50800" dist="38100" dir="2700000" algn="tl" rotWithShape="0">
              <a:prstClr val="black">
                <a:alpha val="40000"/>
              </a:prstClr>
            </a:outerShdw>
          </a:effectLst>
        </p:spPr>
      </p:pic>
      <p:sp>
        <p:nvSpPr>
          <p:cNvPr id="2" name="Slide Number Placeholder 1">
            <a:extLst>
              <a:ext uri="{FF2B5EF4-FFF2-40B4-BE49-F238E27FC236}">
                <a16:creationId xmlns:a16="http://schemas.microsoft.com/office/drawing/2014/main" id="{14E42685-B2DC-9062-4CF2-51C59D473171}"/>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78</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174464134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A5DD5-FD45-A809-BC65-ED6821CB855B}"/>
              </a:ext>
            </a:extLst>
          </p:cNvPr>
          <p:cNvSpPr>
            <a:spLocks noGrp="1"/>
          </p:cNvSpPr>
          <p:nvPr>
            <p:ph type="title"/>
          </p:nvPr>
        </p:nvSpPr>
        <p:spPr/>
        <p:txBody>
          <a:bodyPr/>
          <a:lstStyle/>
          <a:p>
            <a:r>
              <a:rPr lang="en-AU" dirty="0"/>
              <a:t>Creative arts – unit 5 spotlight (2)</a:t>
            </a:r>
          </a:p>
        </p:txBody>
      </p:sp>
      <p:sp>
        <p:nvSpPr>
          <p:cNvPr id="5" name="Text Placeholder 4">
            <a:extLst>
              <a:ext uri="{FF2B5EF4-FFF2-40B4-BE49-F238E27FC236}">
                <a16:creationId xmlns:a16="http://schemas.microsoft.com/office/drawing/2014/main" id="{F5CEDC73-7BBB-1744-B1CA-4177CD07419D}"/>
              </a:ext>
            </a:extLst>
          </p:cNvPr>
          <p:cNvSpPr>
            <a:spLocks noGrp="1"/>
          </p:cNvSpPr>
          <p:nvPr>
            <p:ph type="body" sz="quarter" idx="18"/>
          </p:nvPr>
        </p:nvSpPr>
        <p:spPr/>
        <p:txBody>
          <a:bodyPr/>
          <a:lstStyle/>
          <a:p>
            <a:r>
              <a:rPr lang="en-AU"/>
              <a:t>Music</a:t>
            </a:r>
          </a:p>
        </p:txBody>
      </p:sp>
      <p:pic>
        <p:nvPicPr>
          <p:cNvPr id="6" name="Picture 5">
            <a:extLst>
              <a:ext uri="{FF2B5EF4-FFF2-40B4-BE49-F238E27FC236}">
                <a16:creationId xmlns:a16="http://schemas.microsoft.com/office/drawing/2014/main" id="{E529E228-493F-A13D-5CFC-58B96A2151A9}"/>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3781" y="1754117"/>
            <a:ext cx="2921150" cy="4121362"/>
          </a:xfrm>
          <a:prstGeom prst="rect">
            <a:avLst/>
          </a:prstGeom>
          <a:ln>
            <a:noFill/>
          </a:ln>
          <a:effectLst>
            <a:outerShdw blurRad="50800" dist="38100" dir="2700000" algn="tl" rotWithShape="0">
              <a:prstClr val="black">
                <a:alpha val="40000"/>
              </a:prstClr>
            </a:outerShdw>
          </a:effectLst>
        </p:spPr>
      </p:pic>
      <p:pic>
        <p:nvPicPr>
          <p:cNvPr id="9" name="Picture 8">
            <a:extLst>
              <a:ext uri="{FF2B5EF4-FFF2-40B4-BE49-F238E27FC236}">
                <a16:creationId xmlns:a16="http://schemas.microsoft.com/office/drawing/2014/main" id="{93F03F41-E8BD-D5B9-462D-230D2655CA55}"/>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112240" y="1759679"/>
            <a:ext cx="7534701" cy="4115800"/>
          </a:xfrm>
          <a:prstGeom prst="rect">
            <a:avLst/>
          </a:prstGeom>
          <a:ln>
            <a:noFill/>
          </a:ln>
          <a:effectLst>
            <a:outerShdw blurRad="50800" dist="38100" dir="2700000" algn="tl" rotWithShape="0">
              <a:prstClr val="black">
                <a:alpha val="40000"/>
              </a:prstClr>
            </a:outerShdw>
          </a:effectLst>
        </p:spPr>
      </p:pic>
      <p:sp>
        <p:nvSpPr>
          <p:cNvPr id="4" name="Slide Number Placeholder 3">
            <a:extLst>
              <a:ext uri="{FF2B5EF4-FFF2-40B4-BE49-F238E27FC236}">
                <a16:creationId xmlns:a16="http://schemas.microsoft.com/office/drawing/2014/main" id="{C67424AC-1E33-44D3-0CE0-653F74932720}"/>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79</a:t>
            </a:fld>
            <a:endParaRPr lang="en-AU"/>
          </a:p>
        </p:txBody>
      </p:sp>
    </p:spTree>
    <p:extLst>
      <p:ext uri="{BB962C8B-B14F-4D97-AF65-F5344CB8AC3E}">
        <p14:creationId xmlns:p14="http://schemas.microsoft.com/office/powerpoint/2010/main" val="209616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C460B-63D7-C59C-CBE9-8B5787D0CBDE}"/>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EEE01FF-FCFD-62DE-D529-10260F9FB059}"/>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80</a:t>
            </a:fld>
            <a:endParaRPr lang="en-AU"/>
          </a:p>
        </p:txBody>
      </p:sp>
      <p:sp>
        <p:nvSpPr>
          <p:cNvPr id="17" name="Title 2">
            <a:extLst>
              <a:ext uri="{FF2B5EF4-FFF2-40B4-BE49-F238E27FC236}">
                <a16:creationId xmlns:a16="http://schemas.microsoft.com/office/drawing/2014/main" id="{41CCF102-DF39-910C-62EF-8A0513DB4D7F}"/>
              </a:ext>
            </a:extLst>
          </p:cNvPr>
          <p:cNvSpPr>
            <a:spLocks noGrp="1"/>
          </p:cNvSpPr>
          <p:nvPr>
            <p:ph type="title"/>
          </p:nvPr>
        </p:nvSpPr>
        <p:spPr/>
        <p:txBody>
          <a:bodyPr/>
          <a:lstStyle/>
          <a:p>
            <a:r>
              <a:rPr lang="en-AU" dirty="0"/>
              <a:t>Creative arts – unit 5 reflection</a:t>
            </a:r>
          </a:p>
        </p:txBody>
      </p:sp>
      <p:pic>
        <p:nvPicPr>
          <p:cNvPr id="10" name="Teacher graphic">
            <a:extLst>
              <a:ext uri="{FF2B5EF4-FFF2-40B4-BE49-F238E27FC236}">
                <a16:creationId xmlns:a16="http://schemas.microsoft.com/office/drawing/2014/main" id="{DFA65B40-9D54-A5C3-B3E8-6DD891DB29A9}"/>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5602" y="1882668"/>
            <a:ext cx="4171136" cy="4570708"/>
          </a:xfrm>
          <a:prstGeom prst="rect">
            <a:avLst/>
          </a:prstGeom>
        </p:spPr>
      </p:pic>
      <p:sp>
        <p:nvSpPr>
          <p:cNvPr id="4" name="Activity instructions">
            <a:extLst>
              <a:ext uri="{FF2B5EF4-FFF2-40B4-BE49-F238E27FC236}">
                <a16:creationId xmlns:a16="http://schemas.microsoft.com/office/drawing/2014/main" id="{BEC57AAA-08C4-CDBA-DC41-C70F9DEAC206}"/>
              </a:ext>
            </a:extLst>
          </p:cNvPr>
          <p:cNvSpPr/>
          <p:nvPr/>
        </p:nvSpPr>
        <p:spPr>
          <a:xfrm>
            <a:off x="5728517" y="1882669"/>
            <a:ext cx="5866584" cy="4633332"/>
          </a:xfrm>
          <a:prstGeom prst="roundRect">
            <a:avLst>
              <a:gd name="adj" fmla="val 5474"/>
            </a:avLst>
          </a:prstGeom>
          <a:solidFill>
            <a:schemeClr val="bg1"/>
          </a:solidFill>
          <a:ln w="28575">
            <a:noFill/>
          </a:ln>
        </p:spPr>
        <p:style>
          <a:lnRef idx="2">
            <a:schemeClr val="accent1">
              <a:shade val="15000"/>
            </a:schemeClr>
          </a:lnRef>
          <a:fillRef idx="1">
            <a:schemeClr val="accent1"/>
          </a:fillRef>
          <a:effectRef idx="0">
            <a:schemeClr val="accent1"/>
          </a:effectRef>
          <a:fontRef idx="minor">
            <a:schemeClr val="lt1"/>
          </a:fontRef>
        </p:style>
        <p:txBody>
          <a:bodyPr lIns="288000" tIns="360000" rIns="288000" bIns="432000" rtlCol="0" anchor="ctr"/>
          <a:lstStyle/>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excites you about these units?</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changes did you notice which you will need to make some considerations about or do some preparation for?</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is still circling that you need some further clarification on?</a:t>
            </a:r>
          </a:p>
        </p:txBody>
      </p:sp>
    </p:spTree>
    <p:custDataLst>
      <p:tags r:id="rId1"/>
    </p:custDataLst>
    <p:extLst>
      <p:ext uri="{BB962C8B-B14F-4D97-AF65-F5344CB8AC3E}">
        <p14:creationId xmlns:p14="http://schemas.microsoft.com/office/powerpoint/2010/main" val="500285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500"/>
                                        <p:tgtEl>
                                          <p:spTgt spid="4">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36B28-44B8-129F-7E4B-676629EF2DE6}"/>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C90A8FD9-BC97-E057-CBB5-2CDE0147F539}"/>
              </a:ext>
            </a:extLst>
          </p:cNvPr>
          <p:cNvSpPr>
            <a:spLocks noGrp="1"/>
          </p:cNvSpPr>
          <p:nvPr>
            <p:ph type="ctrTitle"/>
          </p:nvPr>
        </p:nvSpPr>
        <p:spPr/>
        <p:txBody>
          <a:bodyPr/>
          <a:lstStyle/>
          <a:p>
            <a:r>
              <a:rPr lang="en-AU" dirty="0"/>
              <a:t>PDHPE – unit 1 </a:t>
            </a:r>
          </a:p>
        </p:txBody>
      </p:sp>
      <p:sp>
        <p:nvSpPr>
          <p:cNvPr id="3" name="Text Placeholder 9">
            <a:extLst>
              <a:ext uri="{FF2B5EF4-FFF2-40B4-BE49-F238E27FC236}">
                <a16:creationId xmlns:a16="http://schemas.microsoft.com/office/drawing/2014/main" id="{85AF28C6-6EDC-9039-8FB2-9FDC7CBC825B}"/>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1</a:t>
            </a:r>
          </a:p>
        </p:txBody>
      </p:sp>
      <p:sp>
        <p:nvSpPr>
          <p:cNvPr id="2" name="Footer Placeholder 1">
            <a:extLst>
              <a:ext uri="{FF2B5EF4-FFF2-40B4-BE49-F238E27FC236}">
                <a16:creationId xmlns:a16="http://schemas.microsoft.com/office/drawing/2014/main" id="{5C330221-A868-A6FF-C4B3-D0CDF640F405}"/>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388780097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7EFA7-747C-A95E-3ED1-FC73AF3EB214}"/>
              </a:ext>
            </a:extLst>
          </p:cNvPr>
          <p:cNvSpPr>
            <a:spLocks noGrp="1"/>
          </p:cNvSpPr>
          <p:nvPr>
            <p:ph type="title"/>
          </p:nvPr>
        </p:nvSpPr>
        <p:spPr/>
        <p:txBody>
          <a:bodyPr/>
          <a:lstStyle/>
          <a:p>
            <a:r>
              <a:rPr lang="en-AU" dirty="0"/>
              <a:t>PDHPE – unit 1 time</a:t>
            </a:r>
            <a:r>
              <a:rPr lang="en-US" dirty="0"/>
              <a:t> allocation</a:t>
            </a:r>
            <a:endParaRPr lang="en-US" dirty="0">
              <a:solidFill>
                <a:schemeClr val="bg1"/>
              </a:solidFill>
            </a:endParaRPr>
          </a:p>
        </p:txBody>
      </p:sp>
      <p:pic>
        <p:nvPicPr>
          <p:cNvPr id="5" name="Picture 4" descr="Diagram showing physical activity allocation with NESA and Department of Education guidelines.">
            <a:extLst>
              <a:ext uri="{FF2B5EF4-FFF2-40B4-BE49-F238E27FC236}">
                <a16:creationId xmlns:a16="http://schemas.microsoft.com/office/drawing/2014/main" id="{F4AEBCC4-0DE2-ED68-BE51-8269E22AE733}"/>
              </a:ext>
            </a:extLst>
          </p:cNvPr>
          <p:cNvPicPr>
            <a:picLocks noChangeAspect="1"/>
          </p:cNvPicPr>
          <p:nvPr/>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1950473" y="2272005"/>
            <a:ext cx="7828236" cy="4500727"/>
          </a:xfrm>
          <a:prstGeom prst="rect">
            <a:avLst/>
          </a:prstGeom>
        </p:spPr>
      </p:pic>
      <p:sp>
        <p:nvSpPr>
          <p:cNvPr id="4" name="Slide Number Placeholder 3">
            <a:extLst>
              <a:ext uri="{FF2B5EF4-FFF2-40B4-BE49-F238E27FC236}">
                <a16:creationId xmlns:a16="http://schemas.microsoft.com/office/drawing/2014/main" id="{1B0C14DF-DE3C-E6B0-EF60-DB140CC52425}"/>
              </a:ext>
              <a:ext uri="{C183D7F6-B498-43B3-948B-1728B52AA6E4}">
                <adec:decorative xmlns:adec="http://schemas.microsoft.com/office/drawing/2017/decorative" val="1"/>
              </a:ext>
            </a:extLst>
          </p:cNvPr>
          <p:cNvSpPr>
            <a:spLocks noGrp="1"/>
          </p:cNvSpPr>
          <p:nvPr>
            <p:ph type="sldNum" sz="quarter" idx="12"/>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82</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
        <p:nvSpPr>
          <p:cNvPr id="11" name="TextBox 10">
            <a:extLst>
              <a:ext uri="{FF2B5EF4-FFF2-40B4-BE49-F238E27FC236}">
                <a16:creationId xmlns:a16="http://schemas.microsoft.com/office/drawing/2014/main" id="{D3490AA3-8E05-6702-562B-FE07D76C8039}"/>
              </a:ext>
            </a:extLst>
          </p:cNvPr>
          <p:cNvSpPr txBox="1"/>
          <p:nvPr/>
        </p:nvSpPr>
        <p:spPr>
          <a:xfrm>
            <a:off x="360000" y="1092199"/>
            <a:ext cx="3603645" cy="1170857"/>
          </a:xfrm>
          <a:prstGeom prst="roundRect">
            <a:avLst>
              <a:gd name="adj" fmla="val 10887"/>
            </a:avLst>
          </a:prstGeom>
          <a:solidFill>
            <a:schemeClr val="accent6"/>
          </a:solidFill>
          <a:ln w="38100">
            <a:noFill/>
          </a:ln>
        </p:spPr>
        <p:txBody>
          <a:bodyPr wrap="square" lIns="72000" tIns="72000" rIns="72000" bIns="72000" rtlCol="0" anchor="ctr" anchorCtr="1">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Roboto"/>
                <a:cs typeface="Roboto"/>
              </a:rPr>
              <a:t>PDH/PE lesson structure: balanced approach with equal focus in line with NESA guidelines</a:t>
            </a:r>
            <a:endParaRPr kumimoji="0" lang="en-US" sz="15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14" name="TextBox 13">
            <a:extLst>
              <a:ext uri="{FF2B5EF4-FFF2-40B4-BE49-F238E27FC236}">
                <a16:creationId xmlns:a16="http://schemas.microsoft.com/office/drawing/2014/main" id="{AE9128D4-EECC-9D9C-16EF-24B98B9800B7}"/>
              </a:ext>
            </a:extLst>
          </p:cNvPr>
          <p:cNvSpPr txBox="1"/>
          <p:nvPr/>
        </p:nvSpPr>
        <p:spPr>
          <a:xfrm>
            <a:off x="4132809" y="1092199"/>
            <a:ext cx="3436549" cy="1170857"/>
          </a:xfrm>
          <a:prstGeom prst="roundRect">
            <a:avLst>
              <a:gd name="adj" fmla="val 12814"/>
            </a:avLst>
          </a:prstGeom>
          <a:solidFill>
            <a:schemeClr val="accent6"/>
          </a:solidFill>
          <a:ln w="38100">
            <a:noFill/>
          </a:ln>
        </p:spPr>
        <p:txBody>
          <a:bodyPr wrap="square" lIns="72000" tIns="72000" rIns="72000" bIns="72000" rtlCol="0" anchor="ctr" anchorCtr="1">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Roboto"/>
                <a:cs typeface="Roboto"/>
              </a:rPr>
              <a:t>8 PDH lessons and 8 PE lessons designed for weekly implementation (1 each per week)</a:t>
            </a:r>
            <a:endParaRPr kumimoji="0" lang="en-US" sz="15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15" name="TextBox 14">
            <a:extLst>
              <a:ext uri="{FF2B5EF4-FFF2-40B4-BE49-F238E27FC236}">
                <a16:creationId xmlns:a16="http://schemas.microsoft.com/office/drawing/2014/main" id="{71675763-FA2C-D2A9-6D2E-29DA818025E8}"/>
              </a:ext>
            </a:extLst>
          </p:cNvPr>
          <p:cNvSpPr txBox="1"/>
          <p:nvPr/>
        </p:nvSpPr>
        <p:spPr>
          <a:xfrm>
            <a:off x="7738523" y="1101147"/>
            <a:ext cx="3234278" cy="1170857"/>
          </a:xfrm>
          <a:prstGeom prst="roundRect">
            <a:avLst>
              <a:gd name="adj" fmla="val 10887"/>
            </a:avLst>
          </a:prstGeom>
          <a:solidFill>
            <a:schemeClr val="accent6"/>
          </a:solidFill>
          <a:ln w="38100">
            <a:noFill/>
          </a:ln>
        </p:spPr>
        <p:txBody>
          <a:bodyPr wrap="square" lIns="72000" tIns="72000" rIns="72000" bIns="72000" rtlCol="0" anchor="ctr" anchorCtr="1">
            <a:noAutofit/>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Roboto"/>
                <a:cs typeface="Roboto"/>
              </a:rPr>
              <a:t>PE supports the recommended 150 minutes of physical activity per week</a:t>
            </a:r>
            <a:endParaRPr kumimoji="0" lang="en-US" sz="15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93112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02877-6CAA-1689-B99E-EFABD9E4BDB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28DCF2C-A74F-685C-69CC-C9DD58F248A3}"/>
              </a:ext>
            </a:extLst>
          </p:cNvPr>
          <p:cNvSpPr>
            <a:spLocks noGrp="1"/>
          </p:cNvSpPr>
          <p:nvPr>
            <p:ph type="title"/>
          </p:nvPr>
        </p:nvSpPr>
        <p:spPr>
          <a:xfrm>
            <a:off x="360000" y="360000"/>
            <a:ext cx="6444001" cy="545601"/>
          </a:xfrm>
        </p:spPr>
        <p:txBody>
          <a:bodyPr anchor="t">
            <a:normAutofit fontScale="90000"/>
          </a:bodyPr>
          <a:lstStyle/>
          <a:p>
            <a:r>
              <a:rPr lang="en-AU" sz="4000" dirty="0"/>
              <a:t>PDHPE – unit 1 overview</a:t>
            </a:r>
          </a:p>
        </p:txBody>
      </p:sp>
      <p:sp>
        <p:nvSpPr>
          <p:cNvPr id="5" name="Content Placeholder 4">
            <a:extLst>
              <a:ext uri="{FF2B5EF4-FFF2-40B4-BE49-F238E27FC236}">
                <a16:creationId xmlns:a16="http://schemas.microsoft.com/office/drawing/2014/main" id="{144FADA9-7B67-AACD-1ABF-728F96F1D0DD}"/>
              </a:ext>
            </a:extLst>
          </p:cNvPr>
          <p:cNvSpPr>
            <a:spLocks noGrp="1"/>
          </p:cNvSpPr>
          <p:nvPr>
            <p:ph type="body" sz="quarter" idx="17"/>
          </p:nvPr>
        </p:nvSpPr>
        <p:spPr>
          <a:xfrm>
            <a:off x="360363" y="1653702"/>
            <a:ext cx="6443637" cy="4844298"/>
          </a:xfrm>
        </p:spPr>
        <p:txBody>
          <a:bodyPr vert="horz" lIns="0" tIns="0" rIns="0" bIns="0" rtlCol="0" anchor="t">
            <a:normAutofit fontScale="92500" lnSpcReduction="10000"/>
          </a:bodyPr>
          <a:lstStyle/>
          <a:p>
            <a:r>
              <a:rPr lang="en-AU" dirty="0"/>
              <a:t>Students learn how to:</a:t>
            </a:r>
          </a:p>
          <a:p>
            <a:pPr marL="285750" indent="-285750">
              <a:buFont typeface="Arial" panose="020B0604020202020204" pitchFamily="34" charset="0"/>
              <a:buChar char="•"/>
            </a:pPr>
            <a:r>
              <a:rPr lang="en-AU" dirty="0"/>
              <a:t>manage life and physical changes</a:t>
            </a:r>
          </a:p>
          <a:p>
            <a:pPr marL="285750" indent="-285750">
              <a:buFont typeface="Arial" panose="020B0604020202020204" pitchFamily="34" charset="0"/>
              <a:buChar char="•"/>
            </a:pPr>
            <a:r>
              <a:rPr lang="en-AU" dirty="0"/>
              <a:t>practice safe behaviours in various settings, including road safety, personal hygiene, self-care, and decision-making </a:t>
            </a:r>
          </a:p>
          <a:p>
            <a:pPr marL="285750" indent="-285750">
              <a:buFont typeface="Arial" panose="020B0604020202020204" pitchFamily="34" charset="0"/>
              <a:buChar char="•"/>
            </a:pPr>
            <a:r>
              <a:rPr lang="en-AU" dirty="0"/>
              <a:t>refine movement skills across diverse sports, including Aboriginal and Torres Strait Islander games</a:t>
            </a:r>
          </a:p>
          <a:p>
            <a:pPr marL="285750" indent="-285750">
              <a:buFont typeface="Arial" panose="020B0604020202020204" pitchFamily="34" charset="0"/>
              <a:buChar char="•"/>
            </a:pPr>
            <a:r>
              <a:rPr lang="en-AU" dirty="0"/>
              <a:t>apply interpersonal skills</a:t>
            </a:r>
          </a:p>
          <a:p>
            <a:pPr marL="285750" indent="-285750">
              <a:buFont typeface="Arial" panose="020B0604020202020204" pitchFamily="34" charset="0"/>
              <a:buChar char="•"/>
            </a:pPr>
            <a:r>
              <a:rPr lang="en-AU" dirty="0"/>
              <a:t>evaluate goal-setting strategies</a:t>
            </a:r>
          </a:p>
          <a:p>
            <a:pPr marL="285750" indent="-285750">
              <a:buFont typeface="Arial" panose="020B0604020202020204" pitchFamily="34" charset="0"/>
              <a:buChar char="•"/>
            </a:pPr>
            <a:r>
              <a:rPr lang="en-AU" dirty="0"/>
              <a:t>demonstrate their understanding of health and wellbeing through written texts. </a:t>
            </a:r>
            <a:endParaRPr lang="en-US" dirty="0"/>
          </a:p>
          <a:p>
            <a:endParaRPr lang="en-AU" dirty="0"/>
          </a:p>
        </p:txBody>
      </p:sp>
      <p:pic>
        <p:nvPicPr>
          <p:cNvPr id="7" name="Picture 6">
            <a:extLst>
              <a:ext uri="{FF2B5EF4-FFF2-40B4-BE49-F238E27FC236}">
                <a16:creationId xmlns:a16="http://schemas.microsoft.com/office/drawing/2014/main" id="{EE1C41B1-6625-CC42-9231-498880D12C5F}"/>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17612" y="2599693"/>
            <a:ext cx="4426387" cy="2954613"/>
          </a:xfrm>
          <a:prstGeom prst="roundRect">
            <a:avLst>
              <a:gd name="adj" fmla="val 10035"/>
            </a:avLst>
          </a:prstGeom>
          <a:ln>
            <a:noFill/>
          </a:ln>
          <a:effectLst/>
        </p:spPr>
      </p:pic>
      <p:sp>
        <p:nvSpPr>
          <p:cNvPr id="2" name="Slide Number Placeholder 1" hidden="1">
            <a:extLst>
              <a:ext uri="{FF2B5EF4-FFF2-40B4-BE49-F238E27FC236}">
                <a16:creationId xmlns:a16="http://schemas.microsoft.com/office/drawing/2014/main" id="{A8964893-C3E7-360B-3E0B-406F7C804266}"/>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83</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00238347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2FEEB-AEBF-5335-80E0-1DDDC8F3FD6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534DEEF-EA26-347F-B7D7-14E58DB8D230}"/>
              </a:ext>
            </a:extLst>
          </p:cNvPr>
          <p:cNvSpPr>
            <a:spLocks noGrp="1"/>
          </p:cNvSpPr>
          <p:nvPr>
            <p:ph type="title"/>
          </p:nvPr>
        </p:nvSpPr>
        <p:spPr>
          <a:xfrm>
            <a:off x="359999" y="360001"/>
            <a:ext cx="10560549" cy="548704"/>
          </a:xfrm>
        </p:spPr>
        <p:txBody>
          <a:bodyPr/>
          <a:lstStyle/>
          <a:p>
            <a:r>
              <a:rPr lang="en-AU" dirty="0"/>
              <a:t>PDHPE – unit 1 </a:t>
            </a:r>
            <a:r>
              <a:rPr lang="en-AU" spc="-50" dirty="0"/>
              <a:t>syllabus outcomes</a:t>
            </a:r>
            <a:endParaRPr lang="en-AU" dirty="0"/>
          </a:p>
        </p:txBody>
      </p:sp>
      <p:sp>
        <p:nvSpPr>
          <p:cNvPr id="3" name="Slide Number Placeholder 2">
            <a:extLst>
              <a:ext uri="{FF2B5EF4-FFF2-40B4-BE49-F238E27FC236}">
                <a16:creationId xmlns:a16="http://schemas.microsoft.com/office/drawing/2014/main" id="{2F2BC3D9-7EC8-7931-D415-80EE325EFCE3}"/>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84</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4" name="Text Placeholder 3">
            <a:extLst>
              <a:ext uri="{FF2B5EF4-FFF2-40B4-BE49-F238E27FC236}">
                <a16:creationId xmlns:a16="http://schemas.microsoft.com/office/drawing/2014/main" id="{F3BA7A32-7CAA-B530-5C1F-866121246F86}"/>
              </a:ext>
            </a:extLst>
          </p:cNvPr>
          <p:cNvSpPr>
            <a:spLocks noGrp="1"/>
          </p:cNvSpPr>
          <p:nvPr>
            <p:ph type="body" sz="quarter" idx="19"/>
          </p:nvPr>
        </p:nvSpPr>
        <p:spPr>
          <a:xfrm>
            <a:off x="360000" y="1862942"/>
            <a:ext cx="11832000" cy="4491058"/>
          </a:xfrm>
        </p:spPr>
        <p:txBody>
          <a:bodyPr/>
          <a:lstStyle/>
          <a:p>
            <a:pPr lvl="0" defTabSz="609585">
              <a:spcAft>
                <a:spcPts val="0"/>
              </a:spcAft>
              <a:defRPr/>
            </a:pPr>
            <a:r>
              <a:rPr lang="en-AU" b="1" dirty="0">
                <a:solidFill>
                  <a:srgbClr val="22272B"/>
                </a:solidFill>
                <a:ea typeface="MS Mincho"/>
                <a:cs typeface="Arial"/>
              </a:rPr>
              <a:t>PH1-MSP-01 </a:t>
            </a:r>
            <a:r>
              <a:rPr lang="en-AU" dirty="0">
                <a:solidFill>
                  <a:srgbClr val="22272B"/>
                </a:solidFill>
                <a:ea typeface="MS Mincho"/>
                <a:cs typeface="Arial"/>
              </a:rPr>
              <a:t>demonstrate fundamental movement skills and fair play in physical activities</a:t>
            </a:r>
          </a:p>
          <a:p>
            <a:pPr lvl="0" defTabSz="609585">
              <a:spcAft>
                <a:spcPts val="0"/>
              </a:spcAft>
              <a:defRPr/>
            </a:pPr>
            <a:r>
              <a:rPr lang="en-AU" b="1" dirty="0">
                <a:solidFill>
                  <a:srgbClr val="22272B"/>
                </a:solidFill>
                <a:ea typeface="MS Mincho"/>
                <a:cs typeface="Arial"/>
              </a:rPr>
              <a:t>PH1-RRS-01</a:t>
            </a:r>
            <a:r>
              <a:rPr lang="en-AU" dirty="0">
                <a:solidFill>
                  <a:srgbClr val="22272B"/>
                </a:solidFill>
                <a:ea typeface="MS Mincho"/>
                <a:cs typeface="Arial"/>
              </a:rPr>
              <a:t> describe and demonstrate actions that support respectful relationships and safety offline and online </a:t>
            </a:r>
          </a:p>
          <a:p>
            <a:pPr lvl="0" defTabSz="609585">
              <a:spcAft>
                <a:spcPts val="0"/>
              </a:spcAft>
              <a:defRPr/>
            </a:pPr>
            <a:r>
              <a:rPr lang="en-AU" b="1" dirty="0">
                <a:solidFill>
                  <a:srgbClr val="22272B"/>
                </a:solidFill>
                <a:ea typeface="MS Mincho"/>
                <a:cs typeface="Arial"/>
              </a:rPr>
              <a:t>PH3-RRS-02</a:t>
            </a:r>
            <a:r>
              <a:rPr lang="en-AU" dirty="0">
                <a:solidFill>
                  <a:srgbClr val="22272B"/>
                </a:solidFill>
                <a:ea typeface="MS Mincho"/>
                <a:cs typeface="Arial"/>
              </a:rPr>
              <a:t> explains and applies skills and strategies to interact safely in offline and online contexts</a:t>
            </a:r>
          </a:p>
          <a:p>
            <a:pPr lvl="0" defTabSz="609585">
              <a:spcAft>
                <a:spcPts val="0"/>
              </a:spcAft>
              <a:defRPr/>
            </a:pPr>
            <a:r>
              <a:rPr lang="en-AU" b="1" dirty="0">
                <a:solidFill>
                  <a:srgbClr val="22272B"/>
                </a:solidFill>
                <a:ea typeface="MS Mincho"/>
                <a:cs typeface="Arial"/>
              </a:rPr>
              <a:t>PH1-IHW-01 </a:t>
            </a:r>
            <a:r>
              <a:rPr lang="en-AU" dirty="0">
                <a:solidFill>
                  <a:srgbClr val="22272B"/>
                </a:solidFill>
                <a:ea typeface="MS Mincho"/>
                <a:cs typeface="Arial"/>
              </a:rPr>
              <a:t>describe factors that contribute to identify health and wellbeing </a:t>
            </a:r>
          </a:p>
          <a:p>
            <a:pPr lvl="0" defTabSz="609585">
              <a:spcAft>
                <a:spcPts val="0"/>
              </a:spcAft>
              <a:defRPr/>
            </a:pPr>
            <a:r>
              <a:rPr lang="en-AU" b="1" dirty="0">
                <a:solidFill>
                  <a:srgbClr val="22272B"/>
                </a:solidFill>
                <a:ea typeface="MS Mincho"/>
                <a:cs typeface="Arial"/>
              </a:rPr>
              <a:t>PH1-SMI-01</a:t>
            </a:r>
            <a:r>
              <a:rPr lang="en-AU" dirty="0">
                <a:solidFill>
                  <a:srgbClr val="22272B"/>
                </a:solidFill>
                <a:ea typeface="MS Mincho"/>
                <a:cs typeface="Arial"/>
              </a:rPr>
              <a:t> describe and demonstrate self-management and interpersonal skills in a range of contexts </a:t>
            </a:r>
          </a:p>
          <a:p>
            <a:pPr lvl="0" defTabSz="609585">
              <a:spcAft>
                <a:spcPts val="0"/>
              </a:spcAft>
              <a:defRPr/>
            </a:pPr>
            <a:r>
              <a:rPr lang="en-AU" b="1" dirty="0">
                <a:solidFill>
                  <a:srgbClr val="22272B"/>
                </a:solidFill>
                <a:ea typeface="MS Mincho"/>
                <a:cs typeface="Arial"/>
              </a:rPr>
              <a:t>PH3-CWT-01</a:t>
            </a:r>
            <a:r>
              <a:rPr lang="en-AU" dirty="0">
                <a:solidFill>
                  <a:srgbClr val="22272B"/>
                </a:solidFill>
                <a:ea typeface="MS Mincho"/>
                <a:cs typeface="Arial"/>
              </a:rPr>
              <a:t> creates written texts to communicate understanding of health, safety and wellbeing</a:t>
            </a:r>
          </a:p>
        </p:txBody>
      </p:sp>
    </p:spTree>
    <p:extLst>
      <p:ext uri="{BB962C8B-B14F-4D97-AF65-F5344CB8AC3E}">
        <p14:creationId xmlns:p14="http://schemas.microsoft.com/office/powerpoint/2010/main" val="3409775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E4F4F-3F9A-41EB-2A51-33BF8336A13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15E18F6-E853-706B-EC65-0A7A130C253E}"/>
              </a:ext>
            </a:extLst>
          </p:cNvPr>
          <p:cNvSpPr>
            <a:spLocks noGrp="1"/>
          </p:cNvSpPr>
          <p:nvPr>
            <p:ph type="title"/>
          </p:nvPr>
        </p:nvSpPr>
        <p:spPr>
          <a:xfrm>
            <a:off x="359999" y="360001"/>
            <a:ext cx="10560549" cy="548704"/>
          </a:xfrm>
        </p:spPr>
        <p:txBody>
          <a:bodyPr/>
          <a:lstStyle/>
          <a:p>
            <a:r>
              <a:rPr lang="en-AU" dirty="0"/>
              <a:t>PDHPE – unit 1 </a:t>
            </a:r>
            <a:r>
              <a:rPr lang="en-AU" spc="-50" dirty="0"/>
              <a:t>syllabus content (1)</a:t>
            </a:r>
            <a:endParaRPr lang="en-AU" dirty="0"/>
          </a:p>
        </p:txBody>
      </p:sp>
      <p:sp>
        <p:nvSpPr>
          <p:cNvPr id="3" name="Slide Number Placeholder 2">
            <a:extLst>
              <a:ext uri="{FF2B5EF4-FFF2-40B4-BE49-F238E27FC236}">
                <a16:creationId xmlns:a16="http://schemas.microsoft.com/office/drawing/2014/main" id="{8544E8E7-A3DE-2D28-F212-AD9EC9649B4E}"/>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85</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4" name="Text Placeholder 3">
            <a:extLst>
              <a:ext uri="{FF2B5EF4-FFF2-40B4-BE49-F238E27FC236}">
                <a16:creationId xmlns:a16="http://schemas.microsoft.com/office/drawing/2014/main" id="{52B62A72-36E6-2C0E-EC90-5625BF689669}"/>
              </a:ext>
            </a:extLst>
          </p:cNvPr>
          <p:cNvSpPr>
            <a:spLocks noGrp="1"/>
          </p:cNvSpPr>
          <p:nvPr>
            <p:ph type="body" sz="quarter" idx="19"/>
          </p:nvPr>
        </p:nvSpPr>
        <p:spPr>
          <a:xfrm>
            <a:off x="360000" y="1745376"/>
            <a:ext cx="11484000" cy="4491058"/>
          </a:xfrm>
        </p:spPr>
        <p:txBody>
          <a:bodyPr/>
          <a:lstStyle/>
          <a:p>
            <a:r>
              <a:rPr lang="en-AU" b="1" dirty="0"/>
              <a:t>Focus areas and content groups</a:t>
            </a:r>
          </a:p>
          <a:p>
            <a:r>
              <a:rPr lang="en-AU" b="1" dirty="0"/>
              <a:t>Movement skill and physical activity: </a:t>
            </a:r>
            <a:endParaRPr lang="en-US" dirty="0"/>
          </a:p>
          <a:p>
            <a:pPr marL="342900" indent="-342900">
              <a:buFont typeface="Arial" panose="020B0604020202020204" pitchFamily="34" charset="0"/>
              <a:buChar char="•"/>
            </a:pPr>
            <a:r>
              <a:rPr lang="en-AU" dirty="0"/>
              <a:t>Create, communicate and collaborate in physical activities</a:t>
            </a:r>
          </a:p>
          <a:p>
            <a:pPr marL="342900" indent="-342900">
              <a:buFont typeface="Arial" panose="020B0604020202020204" pitchFamily="34" charset="0"/>
              <a:buChar char="•"/>
            </a:pPr>
            <a:r>
              <a:rPr lang="en-AU" dirty="0"/>
              <a:t>Refining fundamental movement skills enhances health and wellbeing </a:t>
            </a:r>
          </a:p>
          <a:p>
            <a:r>
              <a:rPr lang="en-AU" b="1" dirty="0"/>
              <a:t>Respectful relationships and safety:</a:t>
            </a:r>
            <a:endParaRPr lang="en-US" dirty="0"/>
          </a:p>
          <a:p>
            <a:pPr marL="342900" indent="-342900">
              <a:buFont typeface="Arial" panose="020B0604020202020204" pitchFamily="34" charset="0"/>
              <a:buChar char="•"/>
            </a:pPr>
            <a:r>
              <a:rPr lang="en-AU" dirty="0"/>
              <a:t>Manage respectful relationships to support health and wellbeing</a:t>
            </a:r>
          </a:p>
          <a:p>
            <a:pPr marL="342900" indent="-342900">
              <a:buFont typeface="Arial" panose="020B0604020202020204" pitchFamily="34" charset="0"/>
              <a:buChar char="•"/>
            </a:pPr>
            <a:r>
              <a:rPr lang="en-AU" dirty="0"/>
              <a:t>Informed decisions and strategies enhance safety</a:t>
            </a:r>
          </a:p>
        </p:txBody>
      </p:sp>
    </p:spTree>
    <p:extLst>
      <p:ext uri="{BB962C8B-B14F-4D97-AF65-F5344CB8AC3E}">
        <p14:creationId xmlns:p14="http://schemas.microsoft.com/office/powerpoint/2010/main" val="266287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FE8DE-5B0A-26BF-E1BE-0E7ECB16A89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53073CC-5AE4-4074-5D06-3DFEDF9C385D}"/>
              </a:ext>
            </a:extLst>
          </p:cNvPr>
          <p:cNvSpPr>
            <a:spLocks noGrp="1"/>
          </p:cNvSpPr>
          <p:nvPr>
            <p:ph type="title"/>
          </p:nvPr>
        </p:nvSpPr>
        <p:spPr>
          <a:xfrm>
            <a:off x="359999" y="360001"/>
            <a:ext cx="10560549" cy="548704"/>
          </a:xfrm>
        </p:spPr>
        <p:txBody>
          <a:bodyPr/>
          <a:lstStyle/>
          <a:p>
            <a:r>
              <a:rPr lang="en-AU" dirty="0"/>
              <a:t>PDHPE – unit 1 </a:t>
            </a:r>
            <a:r>
              <a:rPr lang="en-AU" spc="-50" dirty="0"/>
              <a:t>syllabus content (2)</a:t>
            </a:r>
            <a:endParaRPr lang="en-AU" dirty="0"/>
          </a:p>
        </p:txBody>
      </p:sp>
      <p:sp>
        <p:nvSpPr>
          <p:cNvPr id="3" name="Slide Number Placeholder 2">
            <a:extLst>
              <a:ext uri="{FF2B5EF4-FFF2-40B4-BE49-F238E27FC236}">
                <a16:creationId xmlns:a16="http://schemas.microsoft.com/office/drawing/2014/main" id="{635ADF8C-7F73-882E-AEBF-FC7D179BBB5B}"/>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86</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
        <p:nvSpPr>
          <p:cNvPr id="4" name="Text Placeholder 3">
            <a:extLst>
              <a:ext uri="{FF2B5EF4-FFF2-40B4-BE49-F238E27FC236}">
                <a16:creationId xmlns:a16="http://schemas.microsoft.com/office/drawing/2014/main" id="{71EF933B-002C-B4F0-D7F4-7886B65048D3}"/>
              </a:ext>
            </a:extLst>
          </p:cNvPr>
          <p:cNvSpPr>
            <a:spLocks noGrp="1"/>
          </p:cNvSpPr>
          <p:nvPr>
            <p:ph type="body" sz="quarter" idx="19"/>
          </p:nvPr>
        </p:nvSpPr>
        <p:spPr>
          <a:xfrm>
            <a:off x="360000" y="1745376"/>
            <a:ext cx="11484000" cy="4491058"/>
          </a:xfrm>
        </p:spPr>
        <p:txBody>
          <a:bodyPr/>
          <a:lstStyle/>
          <a:p>
            <a:r>
              <a:rPr lang="en-AU" sz="1800" b="1" dirty="0"/>
              <a:t>Identity health and wellbeing:</a:t>
            </a:r>
          </a:p>
          <a:p>
            <a:pPr marL="285750" indent="-285750">
              <a:buFont typeface="Arial" panose="020B0604020202020204" pitchFamily="34" charset="0"/>
              <a:buChar char="•"/>
            </a:pPr>
            <a:r>
              <a:rPr lang="en-AU" sz="1800" dirty="0"/>
              <a:t>Changes and factors can promote a positive identity</a:t>
            </a:r>
          </a:p>
          <a:p>
            <a:pPr marL="285750" indent="-285750">
              <a:buFont typeface="Arial" panose="020B0604020202020204" pitchFamily="34" charset="0"/>
              <a:buChar char="•"/>
            </a:pPr>
            <a:r>
              <a:rPr lang="en-AU" sz="1800" dirty="0"/>
              <a:t>Informed decisions and actions influence health and wellbeing </a:t>
            </a:r>
          </a:p>
          <a:p>
            <a:r>
              <a:rPr lang="en-AU" sz="1800" b="1" dirty="0"/>
              <a:t>Self-management and interpersonal skills:</a:t>
            </a:r>
          </a:p>
          <a:p>
            <a:pPr marL="285750" indent="-285750">
              <a:buFont typeface="Arial" panose="020B0604020202020204" pitchFamily="34" charset="0"/>
              <a:buChar char="•"/>
            </a:pPr>
            <a:r>
              <a:rPr lang="en-AU" sz="1800" dirty="0"/>
              <a:t>Self-management skills are supported by informed decisions</a:t>
            </a:r>
          </a:p>
          <a:p>
            <a:pPr marL="285750" indent="-285750">
              <a:buFont typeface="Arial" panose="020B0604020202020204" pitchFamily="34" charset="0"/>
              <a:buChar char="•"/>
            </a:pPr>
            <a:r>
              <a:rPr lang="en-AU" sz="1800" dirty="0"/>
              <a:t>Interpersonal skills enhance positive interactions and effective communication </a:t>
            </a:r>
          </a:p>
          <a:p>
            <a:r>
              <a:rPr lang="en-AU" sz="1800" b="1" dirty="0"/>
              <a:t>Creating written texts in PDHPE:</a:t>
            </a:r>
          </a:p>
          <a:p>
            <a:pPr marL="285750" indent="-285750">
              <a:buFont typeface="Arial" panose="020B0604020202020204" pitchFamily="34" charset="0"/>
              <a:buChar char="•"/>
            </a:pPr>
            <a:r>
              <a:rPr lang="en-AU" sz="1800" dirty="0"/>
              <a:t>Creating written texts supports understanding of health, safety and wellbeing</a:t>
            </a:r>
          </a:p>
        </p:txBody>
      </p:sp>
    </p:spTree>
    <p:extLst>
      <p:ext uri="{BB962C8B-B14F-4D97-AF65-F5344CB8AC3E}">
        <p14:creationId xmlns:p14="http://schemas.microsoft.com/office/powerpoint/2010/main" val="4165895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7B6DF-D8FF-AE98-5DCB-7201E449B56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0FE2FD9-7670-FC6E-1D3B-587BE8F58939}"/>
              </a:ext>
            </a:extLst>
          </p:cNvPr>
          <p:cNvSpPr>
            <a:spLocks noGrp="1"/>
          </p:cNvSpPr>
          <p:nvPr>
            <p:ph type="title"/>
          </p:nvPr>
        </p:nvSpPr>
        <p:spPr>
          <a:xfrm>
            <a:off x="360000" y="360000"/>
            <a:ext cx="6823508" cy="498598"/>
          </a:xfrm>
        </p:spPr>
        <p:txBody>
          <a:bodyPr anchor="t">
            <a:normAutofit fontScale="90000"/>
          </a:bodyPr>
          <a:lstStyle/>
          <a:p>
            <a:r>
              <a:rPr lang="en-AU" dirty="0"/>
              <a:t>PDHPE – unit 1 skill development</a:t>
            </a:r>
          </a:p>
        </p:txBody>
      </p:sp>
      <p:sp>
        <p:nvSpPr>
          <p:cNvPr id="8" name="Content Placeholder 7">
            <a:extLst>
              <a:ext uri="{FF2B5EF4-FFF2-40B4-BE49-F238E27FC236}">
                <a16:creationId xmlns:a16="http://schemas.microsoft.com/office/drawing/2014/main" id="{CE0B5BAE-C93B-8D89-6D0F-786751291D77}"/>
              </a:ext>
            </a:extLst>
          </p:cNvPr>
          <p:cNvSpPr>
            <a:spLocks noGrp="1"/>
          </p:cNvSpPr>
          <p:nvPr>
            <p:ph type="body" sz="quarter" idx="17"/>
          </p:nvPr>
        </p:nvSpPr>
        <p:spPr>
          <a:xfrm>
            <a:off x="348000" y="1068751"/>
            <a:ext cx="7069611" cy="5285249"/>
          </a:xfrm>
        </p:spPr>
        <p:txBody>
          <a:bodyPr vert="horz" lIns="0" tIns="0" rIns="0" bIns="0" rtlCol="0" anchor="t">
            <a:noAutofit/>
          </a:bodyPr>
          <a:lstStyle/>
          <a:p>
            <a:pPr>
              <a:lnSpc>
                <a:spcPct val="140000"/>
              </a:lnSpc>
            </a:pPr>
            <a:r>
              <a:rPr lang="en-AU" sz="1700" dirty="0"/>
              <a:t>In this unit, students learn:</a:t>
            </a:r>
          </a:p>
          <a:p>
            <a:pPr>
              <a:lnSpc>
                <a:spcPct val="140000"/>
              </a:lnSpc>
            </a:pPr>
            <a:r>
              <a:rPr lang="en-AU" sz="1700" dirty="0"/>
              <a:t>PDH content supports the development of routines and expectations:</a:t>
            </a:r>
            <a:endParaRPr lang="en-US" sz="1700" dirty="0"/>
          </a:p>
          <a:p>
            <a:pPr marL="285750" indent="-285750">
              <a:lnSpc>
                <a:spcPct val="100000"/>
              </a:lnSpc>
              <a:buChar char="•"/>
            </a:pPr>
            <a:r>
              <a:rPr lang="en-AU" sz="1700" dirty="0"/>
              <a:t>road safety</a:t>
            </a:r>
          </a:p>
          <a:p>
            <a:pPr marL="285750" indent="-285750">
              <a:lnSpc>
                <a:spcPct val="100000"/>
              </a:lnSpc>
              <a:buChar char="•"/>
            </a:pPr>
            <a:r>
              <a:rPr lang="en-AU" sz="1700" dirty="0"/>
              <a:t>life changes</a:t>
            </a:r>
          </a:p>
          <a:p>
            <a:pPr marL="285750" indent="-285750">
              <a:lnSpc>
                <a:spcPct val="100000"/>
              </a:lnSpc>
              <a:buChar char="•"/>
            </a:pPr>
            <a:r>
              <a:rPr lang="en-AU" sz="1700" dirty="0"/>
              <a:t>hygiene and self-care</a:t>
            </a:r>
          </a:p>
          <a:p>
            <a:pPr marL="285750" indent="-285750">
              <a:lnSpc>
                <a:spcPct val="100000"/>
              </a:lnSpc>
              <a:buChar char="•"/>
            </a:pPr>
            <a:r>
              <a:rPr lang="en-AU" sz="1700" dirty="0"/>
              <a:t>self-management and interpersonal skills.</a:t>
            </a:r>
          </a:p>
          <a:p>
            <a:pPr>
              <a:lnSpc>
                <a:spcPct val="140000"/>
              </a:lnSpc>
            </a:pPr>
            <a:r>
              <a:rPr lang="en-AU" sz="1700" dirty="0"/>
              <a:t>PE structure and content:</a:t>
            </a:r>
          </a:p>
          <a:p>
            <a:pPr marL="285750" indent="-285750">
              <a:lnSpc>
                <a:spcPct val="100000"/>
              </a:lnSpc>
              <a:buChar char="•"/>
            </a:pPr>
            <a:r>
              <a:rPr lang="en-AU" sz="1700" dirty="0"/>
              <a:t>fast starts</a:t>
            </a:r>
          </a:p>
          <a:p>
            <a:pPr marL="285750" indent="-285750">
              <a:lnSpc>
                <a:spcPct val="100000"/>
              </a:lnSpc>
              <a:buChar char="•"/>
            </a:pPr>
            <a:r>
              <a:rPr lang="en-AU" sz="1700" dirty="0"/>
              <a:t>fundamental movement combinations</a:t>
            </a:r>
          </a:p>
          <a:p>
            <a:pPr marL="285750" indent="-285750">
              <a:lnSpc>
                <a:spcPct val="100000"/>
              </a:lnSpc>
              <a:buChar char="•"/>
            </a:pPr>
            <a:r>
              <a:rPr lang="en-AU" sz="1700" dirty="0"/>
              <a:t>skills and strategies in different types of games, including Aboriginal and/or Torres Strait Islander games</a:t>
            </a:r>
          </a:p>
          <a:p>
            <a:pPr marL="285750" indent="-285750">
              <a:lnSpc>
                <a:spcPct val="100000"/>
              </a:lnSpc>
              <a:buChar char="•"/>
            </a:pPr>
            <a:r>
              <a:rPr lang="en-AU" sz="1700" dirty="0"/>
              <a:t>self-management and interpersonal skills, including goal setting.</a:t>
            </a:r>
          </a:p>
          <a:p>
            <a:pPr>
              <a:lnSpc>
                <a:spcPct val="140000"/>
              </a:lnSpc>
            </a:pPr>
            <a:endParaRPr lang="en-AU" sz="1700" dirty="0"/>
          </a:p>
        </p:txBody>
      </p:sp>
      <p:pic>
        <p:nvPicPr>
          <p:cNvPr id="2" name="Picture 1">
            <a:extLst>
              <a:ext uri="{FF2B5EF4-FFF2-40B4-BE49-F238E27FC236}">
                <a16:creationId xmlns:a16="http://schemas.microsoft.com/office/drawing/2014/main" id="{92D8E17D-4C5A-4D7A-A8E8-522857B9ED3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b="-1"/>
          <a:stretch>
            <a:fillRect/>
          </a:stretch>
        </p:blipFill>
        <p:spPr>
          <a:xfrm>
            <a:off x="7417612" y="1800000"/>
            <a:ext cx="4426387" cy="4554000"/>
          </a:xfrm>
          <a:prstGeom prst="roundRect">
            <a:avLst>
              <a:gd name="adj" fmla="val 6633"/>
            </a:avLst>
          </a:prstGeom>
          <a:ln>
            <a:noFill/>
          </a:ln>
          <a:effectLst/>
        </p:spPr>
      </p:pic>
      <p:sp>
        <p:nvSpPr>
          <p:cNvPr id="3" name="Slide Number Placeholder 2" hidden="1">
            <a:extLst>
              <a:ext uri="{FF2B5EF4-FFF2-40B4-BE49-F238E27FC236}">
                <a16:creationId xmlns:a16="http://schemas.microsoft.com/office/drawing/2014/main" id="{1ED2AE83-F18B-5ED1-1249-28C31B84C437}"/>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87</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388935854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40AFB-A761-076F-618F-1FF346FEE43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72E0775-CC8C-32EB-B4E6-EFF4E4BF8915}"/>
              </a:ext>
            </a:extLst>
          </p:cNvPr>
          <p:cNvSpPr>
            <a:spLocks noGrp="1"/>
          </p:cNvSpPr>
          <p:nvPr>
            <p:ph type="title"/>
          </p:nvPr>
        </p:nvSpPr>
        <p:spPr/>
        <p:txBody>
          <a:bodyPr/>
          <a:lstStyle/>
          <a:p>
            <a:r>
              <a:rPr lang="en-AU" dirty="0"/>
              <a:t>PDHPE – unit 1 spotlight (1)</a:t>
            </a:r>
          </a:p>
        </p:txBody>
      </p:sp>
      <p:sp>
        <p:nvSpPr>
          <p:cNvPr id="4" name="Content Placeholder 3">
            <a:extLst>
              <a:ext uri="{FF2B5EF4-FFF2-40B4-BE49-F238E27FC236}">
                <a16:creationId xmlns:a16="http://schemas.microsoft.com/office/drawing/2014/main" id="{BFEAC865-77C9-9579-0CA1-2E53347C7D68}"/>
              </a:ext>
            </a:extLst>
          </p:cNvPr>
          <p:cNvSpPr>
            <a:spLocks noGrp="1"/>
          </p:cNvSpPr>
          <p:nvPr>
            <p:ph idx="1"/>
          </p:nvPr>
        </p:nvSpPr>
        <p:spPr>
          <a:xfrm>
            <a:off x="442990" y="2133030"/>
            <a:ext cx="5815305" cy="2981822"/>
          </a:xfrm>
        </p:spPr>
        <p:txBody>
          <a:bodyPr vert="horz" lIns="0" tIns="0" rIns="0" bIns="0" rtlCol="0" anchor="t">
            <a:noAutofit/>
          </a:bodyPr>
          <a:lstStyle/>
          <a:p>
            <a:pPr>
              <a:spcAft>
                <a:spcPts val="0"/>
              </a:spcAft>
            </a:pPr>
            <a:r>
              <a:rPr lang="en-AU" b="1" dirty="0">
                <a:solidFill>
                  <a:srgbClr val="000000"/>
                </a:solidFill>
              </a:rPr>
              <a:t>PDH spotlight</a:t>
            </a:r>
            <a:endParaRPr lang="en-US" b="1" dirty="0"/>
          </a:p>
          <a:p>
            <a:pPr marL="285750" indent="-285750">
              <a:spcAft>
                <a:spcPts val="0"/>
              </a:spcAft>
              <a:buFont typeface="public sans"/>
              <a:buChar char="•"/>
            </a:pPr>
            <a:r>
              <a:rPr lang="en-AU" dirty="0">
                <a:solidFill>
                  <a:srgbClr val="000000"/>
                </a:solidFill>
              </a:rPr>
              <a:t>introduced to SMART goals which provides opportunity for students to set and track a goal over the course of the unit </a:t>
            </a:r>
            <a:endParaRPr lang="en-AU" dirty="0">
              <a:solidFill>
                <a:srgbClr val="444444"/>
              </a:solidFill>
            </a:endParaRPr>
          </a:p>
          <a:p>
            <a:pPr marL="285750" indent="-285750">
              <a:spcAft>
                <a:spcPts val="0"/>
              </a:spcAft>
              <a:buFont typeface="public sans"/>
              <a:buChar char="•"/>
            </a:pPr>
            <a:r>
              <a:rPr lang="en-AU" dirty="0">
                <a:solidFill>
                  <a:srgbClr val="000000"/>
                </a:solidFill>
              </a:rPr>
              <a:t>introduced to a new key road safety message – Stop! Look! Listen! Think! and e-bike information</a:t>
            </a:r>
            <a:endParaRPr lang="en-AU" dirty="0">
              <a:solidFill>
                <a:srgbClr val="444444"/>
              </a:solidFill>
            </a:endParaRPr>
          </a:p>
          <a:p>
            <a:pPr marL="285750" indent="-285750">
              <a:spcAft>
                <a:spcPts val="0"/>
              </a:spcAft>
              <a:buFont typeface="public sans"/>
              <a:buChar char="•"/>
            </a:pPr>
            <a:r>
              <a:rPr lang="en-AU" dirty="0">
                <a:solidFill>
                  <a:srgbClr val="000000"/>
                </a:solidFill>
              </a:rPr>
              <a:t>define and identify examples and impacts of cultural safety.</a:t>
            </a:r>
            <a:endParaRPr lang="en-US" dirty="0"/>
          </a:p>
        </p:txBody>
      </p:sp>
      <p:sp>
        <p:nvSpPr>
          <p:cNvPr id="2" name="Slide Number Placeholder 1">
            <a:extLst>
              <a:ext uri="{FF2B5EF4-FFF2-40B4-BE49-F238E27FC236}">
                <a16:creationId xmlns:a16="http://schemas.microsoft.com/office/drawing/2014/main" id="{0C8E0FBA-3B8E-8C49-3C18-4ED6BE156B45}"/>
              </a:ext>
              <a:ext uri="{C183D7F6-B498-43B3-948B-1728B52AA6E4}">
                <adec:decorative xmlns:adec="http://schemas.microsoft.com/office/drawing/2017/decorative" val="1"/>
              </a:ext>
            </a:extLst>
          </p:cNvPr>
          <p:cNvSpPr>
            <a:spLocks noGrp="1"/>
          </p:cNvSpPr>
          <p:nvPr>
            <p:ph type="sldNum" sz="quarter" idx="10"/>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88</a:t>
            </a:fld>
            <a:endParaRPr kumimoji="0" lang="en-AU" sz="1200" b="0" i="0" u="none" strike="noStrike" kern="1200" cap="none" spc="0" normalizeH="0" baseline="0" noProof="0" dirty="0">
              <a:ln>
                <a:noFill/>
              </a:ln>
              <a:solidFill>
                <a:srgbClr val="22272B"/>
              </a:solidFill>
              <a:effectLst/>
              <a:uLnTx/>
              <a:uFillTx/>
              <a:ea typeface="+mn-ea"/>
              <a:cs typeface="+mn-cs"/>
            </a:endParaRPr>
          </a:p>
        </p:txBody>
      </p:sp>
      <p:pic>
        <p:nvPicPr>
          <p:cNvPr id="9" name="Picture 8">
            <a:extLst>
              <a:ext uri="{FF2B5EF4-FFF2-40B4-BE49-F238E27FC236}">
                <a16:creationId xmlns:a16="http://schemas.microsoft.com/office/drawing/2014/main" id="{110B23BA-6B73-BDC6-E842-1C04C51E493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96392" y="1606991"/>
            <a:ext cx="3823334" cy="4481465"/>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8171734"/>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C0B85-F043-39A6-BEAA-7A68C98652F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5DCA726-38D6-AD2A-2DDB-D34931E80059}"/>
              </a:ext>
            </a:extLst>
          </p:cNvPr>
          <p:cNvSpPr>
            <a:spLocks noGrp="1"/>
          </p:cNvSpPr>
          <p:nvPr>
            <p:ph type="title"/>
          </p:nvPr>
        </p:nvSpPr>
        <p:spPr>
          <a:xfrm>
            <a:off x="360000" y="360000"/>
            <a:ext cx="10080000" cy="545601"/>
          </a:xfrm>
        </p:spPr>
        <p:txBody>
          <a:bodyPr anchor="t">
            <a:normAutofit/>
          </a:bodyPr>
          <a:lstStyle/>
          <a:p>
            <a:r>
              <a:rPr lang="en-AU" dirty="0"/>
              <a:t>PDHPE – unit 1 spotlight (2)</a:t>
            </a:r>
          </a:p>
        </p:txBody>
      </p:sp>
      <p:sp>
        <p:nvSpPr>
          <p:cNvPr id="4" name="Content Placeholder 3">
            <a:extLst>
              <a:ext uri="{FF2B5EF4-FFF2-40B4-BE49-F238E27FC236}">
                <a16:creationId xmlns:a16="http://schemas.microsoft.com/office/drawing/2014/main" id="{F23753F3-7732-8664-7A33-2D38F3085657}"/>
              </a:ext>
            </a:extLst>
          </p:cNvPr>
          <p:cNvSpPr>
            <a:spLocks noGrp="1"/>
          </p:cNvSpPr>
          <p:nvPr>
            <p:ph idx="1"/>
          </p:nvPr>
        </p:nvSpPr>
        <p:spPr>
          <a:xfrm>
            <a:off x="360001" y="1620000"/>
            <a:ext cx="5492160" cy="4536000"/>
          </a:xfrm>
        </p:spPr>
        <p:txBody>
          <a:bodyPr vert="horz" lIns="0" tIns="0" rIns="0" bIns="0" rtlCol="0" anchor="t">
            <a:normAutofit/>
          </a:bodyPr>
          <a:lstStyle/>
          <a:p>
            <a:pPr>
              <a:spcAft>
                <a:spcPts val="600"/>
              </a:spcAft>
            </a:pPr>
            <a:r>
              <a:rPr lang="en-AU" b="1" dirty="0"/>
              <a:t>PE spotlight</a:t>
            </a:r>
            <a:endParaRPr lang="en-US" dirty="0"/>
          </a:p>
          <a:p>
            <a:pPr marL="285750" indent="-285750">
              <a:spcAft>
                <a:spcPts val="600"/>
              </a:spcAft>
              <a:buFont typeface="public sans"/>
              <a:buChar char="•"/>
            </a:pPr>
            <a:r>
              <a:rPr lang="en-AU" dirty="0"/>
              <a:t>continue to focus on SMART goals that they can set in PE</a:t>
            </a:r>
            <a:endParaRPr lang="en-US" dirty="0"/>
          </a:p>
          <a:p>
            <a:pPr marL="285750" indent="-285750">
              <a:spcAft>
                <a:spcPts val="600"/>
              </a:spcAft>
              <a:buFont typeface="public sans"/>
              <a:buChar char="•"/>
            </a:pPr>
            <a:r>
              <a:rPr lang="en-AU" dirty="0"/>
              <a:t>participate in Aboriginal and Torres Strait Islander games and identify the cultural connections</a:t>
            </a:r>
            <a:endParaRPr lang="en-US" dirty="0"/>
          </a:p>
          <a:p>
            <a:pPr marL="285750" indent="-285750">
              <a:spcAft>
                <a:spcPts val="600"/>
              </a:spcAft>
              <a:buFont typeface="public sans"/>
              <a:buChar char="•"/>
            </a:pPr>
            <a:r>
              <a:rPr lang="en-AU" dirty="0"/>
              <a:t>develop their skills by participating in a range of games and sport.</a:t>
            </a:r>
          </a:p>
        </p:txBody>
      </p:sp>
      <p:pic>
        <p:nvPicPr>
          <p:cNvPr id="9" name="Picture 8">
            <a:extLst>
              <a:ext uri="{FF2B5EF4-FFF2-40B4-BE49-F238E27FC236}">
                <a16:creationId xmlns:a16="http://schemas.microsoft.com/office/drawing/2014/main" id="{01C6BCA3-420F-1D27-9866-C2D732727DA5}"/>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27705" y="1819181"/>
            <a:ext cx="5632742" cy="3374471"/>
          </a:xfrm>
          <a:prstGeom prst="rect">
            <a:avLst/>
          </a:prstGeom>
          <a:ln>
            <a:no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AA463CB4-5244-4364-4C82-33029A3F63D3}"/>
              </a:ext>
            </a:extLst>
          </p:cNvPr>
          <p:cNvSpPr txBox="1"/>
          <p:nvPr/>
        </p:nvSpPr>
        <p:spPr>
          <a:xfrm>
            <a:off x="7361920" y="5591227"/>
            <a:ext cx="3303384"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Adapted from: Playing for life, Australian Sports Commission</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46EB595A-5FA8-CABD-A7A5-BB60D98C04DE}"/>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89</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346609885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72542-5C81-D6EE-F5C1-E8BED48EEEB3}"/>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FEF1F4E0-7E3B-5510-6134-F6CB1C60107F}"/>
              </a:ext>
            </a:extLst>
          </p:cNvPr>
          <p:cNvSpPr>
            <a:spLocks noGrp="1"/>
          </p:cNvSpPr>
          <p:nvPr>
            <p:ph type="ctrTitle"/>
          </p:nvPr>
        </p:nvSpPr>
        <p:spPr/>
        <p:txBody>
          <a:bodyPr/>
          <a:lstStyle/>
          <a:p>
            <a:r>
              <a:rPr lang="en-AU" dirty="0"/>
              <a:t>PDHPE – unit 5 </a:t>
            </a:r>
          </a:p>
        </p:txBody>
      </p:sp>
      <p:sp>
        <p:nvSpPr>
          <p:cNvPr id="3" name="Text Placeholder 9">
            <a:extLst>
              <a:ext uri="{FF2B5EF4-FFF2-40B4-BE49-F238E27FC236}">
                <a16:creationId xmlns:a16="http://schemas.microsoft.com/office/drawing/2014/main" id="{DB6CA8FB-40EE-D2FE-2CEB-D265C3682824}"/>
              </a:ext>
            </a:extLst>
          </p:cNvPr>
          <p:cNvSpPr>
            <a:spLocks noGrp="1"/>
          </p:cNvSpPr>
          <p:nvPr>
            <p:ph type="body" sz="quarter" idx="14"/>
          </p:nvPr>
        </p:nvSpPr>
        <p:spPr>
          <a:xfrm>
            <a:off x="359998" y="4273686"/>
            <a:ext cx="8532000" cy="424497"/>
          </a:xfrm>
        </p:spPr>
        <p:txBody>
          <a:bodyPr vert="horz" lIns="0" tIns="0" rIns="0" bIns="0" rtlCol="0" anchor="t">
            <a:noAutofit/>
          </a:bodyPr>
          <a:lstStyle/>
          <a:p>
            <a:r>
              <a:rPr lang="en-AU" dirty="0"/>
              <a:t>Unit 5</a:t>
            </a:r>
          </a:p>
        </p:txBody>
      </p:sp>
      <p:sp>
        <p:nvSpPr>
          <p:cNvPr id="2" name="Footer Placeholder 1">
            <a:extLst>
              <a:ext uri="{FF2B5EF4-FFF2-40B4-BE49-F238E27FC236}">
                <a16:creationId xmlns:a16="http://schemas.microsoft.com/office/drawing/2014/main" id="{1146A06C-8232-C367-688A-B05C5D58547B}"/>
              </a:ext>
            </a:extLst>
          </p:cNvPr>
          <p:cNvSpPr>
            <a:spLocks noGrp="1"/>
          </p:cNvSpPr>
          <p:nvPr>
            <p:ph type="ftr" sz="quarter" idx="3"/>
          </p:nvPr>
        </p:nvSpPr>
        <p:spPr>
          <a:xfrm>
            <a:off x="360000" y="5867118"/>
            <a:ext cx="4500000" cy="684882"/>
          </a:xfrm>
        </p:spPr>
        <p: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664"/>
                </a:solidFill>
                <a:effectLst/>
                <a:uLnTx/>
                <a:uFillTx/>
                <a:ea typeface="+mn-ea"/>
                <a:cs typeface="+mn-cs"/>
              </a:rPr>
              <a:t>NSW Department of Education</a:t>
            </a:r>
            <a:endParaRPr kumimoji="0" lang="en-AU" sz="1400" b="0" i="0" u="none" strike="noStrike" kern="1200" cap="none" spc="0" normalizeH="0" baseline="0" noProof="0" dirty="0">
              <a:ln>
                <a:noFill/>
              </a:ln>
              <a:solidFill>
                <a:srgbClr val="002664"/>
              </a:solidFill>
              <a:effectLst/>
              <a:uLnTx/>
              <a:uFillTx/>
              <a:ea typeface="+mn-ea"/>
              <a:cs typeface="+mn-cs"/>
            </a:endParaRPr>
          </a:p>
        </p:txBody>
      </p:sp>
    </p:spTree>
    <p:extLst>
      <p:ext uri="{BB962C8B-B14F-4D97-AF65-F5344CB8AC3E}">
        <p14:creationId xmlns:p14="http://schemas.microsoft.com/office/powerpoint/2010/main" val="33914308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45EF1-2C03-6679-B171-FB0C7202454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54F52D-BD35-FA6F-5994-E3E39CBD3D27}"/>
              </a:ext>
            </a:extLst>
          </p:cNvPr>
          <p:cNvSpPr>
            <a:spLocks noGrp="1"/>
          </p:cNvSpPr>
          <p:nvPr>
            <p:ph type="title"/>
          </p:nvPr>
        </p:nvSpPr>
        <p:spPr>
          <a:xfrm>
            <a:off x="360000" y="360000"/>
            <a:ext cx="6444001" cy="545601"/>
          </a:xfrm>
        </p:spPr>
        <p:txBody>
          <a:bodyPr anchor="t">
            <a:normAutofit/>
          </a:bodyPr>
          <a:lstStyle/>
          <a:p>
            <a:r>
              <a:rPr lang="en-AU" dirty="0"/>
              <a:t>PDHPE – unit 5 overview</a:t>
            </a:r>
            <a:endParaRPr lang="en-US" dirty="0"/>
          </a:p>
        </p:txBody>
      </p:sp>
      <p:sp>
        <p:nvSpPr>
          <p:cNvPr id="5" name="Content Placeholder 4">
            <a:extLst>
              <a:ext uri="{FF2B5EF4-FFF2-40B4-BE49-F238E27FC236}">
                <a16:creationId xmlns:a16="http://schemas.microsoft.com/office/drawing/2014/main" id="{BDB2772B-DBA7-0939-28BF-96BB76EA1BED}"/>
              </a:ext>
            </a:extLst>
          </p:cNvPr>
          <p:cNvSpPr>
            <a:spLocks noGrp="1"/>
          </p:cNvSpPr>
          <p:nvPr>
            <p:ph type="body" sz="quarter" idx="17"/>
          </p:nvPr>
        </p:nvSpPr>
        <p:spPr>
          <a:xfrm>
            <a:off x="360363" y="1588851"/>
            <a:ext cx="6628266" cy="4678134"/>
          </a:xfrm>
        </p:spPr>
        <p:txBody>
          <a:bodyPr vert="horz" lIns="0" tIns="0" rIns="0" bIns="0" rtlCol="0" anchor="t">
            <a:normAutofit fontScale="92500"/>
          </a:bodyPr>
          <a:lstStyle/>
          <a:p>
            <a:r>
              <a:rPr lang="en-AU" dirty="0"/>
              <a:t>Students:</a:t>
            </a:r>
          </a:p>
          <a:p>
            <a:pPr marL="285750" indent="-285750">
              <a:buFont typeface="Arial" panose="020B0604020202020204" pitchFamily="34" charset="0"/>
              <a:buChar char="•"/>
            </a:pPr>
            <a:r>
              <a:rPr lang="en-AU" dirty="0"/>
              <a:t>explore how relationships, identity, and wellbeing are shaped by personal strengths, cultural influences, and respectful behaviours</a:t>
            </a:r>
          </a:p>
          <a:p>
            <a:pPr marL="285750" indent="-285750">
              <a:buFont typeface="Arial" panose="020B0604020202020204" pitchFamily="34" charset="0"/>
              <a:buChar char="•"/>
            </a:pPr>
            <a:r>
              <a:rPr lang="en-AU" dirty="0"/>
              <a:t>investigate stereotypes, practise communication and decision-making skills</a:t>
            </a:r>
          </a:p>
          <a:p>
            <a:pPr marL="285750" indent="-285750">
              <a:buFont typeface="Arial" panose="020B0604020202020204" pitchFamily="34" charset="0"/>
              <a:buChar char="•"/>
            </a:pPr>
            <a:r>
              <a:rPr lang="en-AU" dirty="0"/>
              <a:t>apply road safety strategies to real-life scenarios</a:t>
            </a:r>
          </a:p>
          <a:p>
            <a:pPr marL="285750" indent="-285750">
              <a:buFont typeface="Arial" panose="020B0604020202020204" pitchFamily="34" charset="0"/>
              <a:buChar char="•"/>
            </a:pPr>
            <a:r>
              <a:rPr lang="en-AU" dirty="0"/>
              <a:t>refine movement skills, take on team roles</a:t>
            </a:r>
          </a:p>
          <a:p>
            <a:pPr marL="285750" indent="-285750">
              <a:buFont typeface="Arial" panose="020B0604020202020204" pitchFamily="34" charset="0"/>
              <a:buChar char="•"/>
            </a:pPr>
            <a:r>
              <a:rPr lang="en-AU" dirty="0"/>
              <a:t>apply inclusive practices in games and sports, including those from Aboriginal and Torres Strait Islander cultures. </a:t>
            </a:r>
            <a:endParaRPr lang="en-US" dirty="0"/>
          </a:p>
          <a:p>
            <a:endParaRPr lang="en-AU" dirty="0"/>
          </a:p>
        </p:txBody>
      </p:sp>
      <p:pic>
        <p:nvPicPr>
          <p:cNvPr id="3" name="Picture 2" descr="A group of boys holding basketballs">
            <a:extLst>
              <a:ext uri="{FF2B5EF4-FFF2-40B4-BE49-F238E27FC236}">
                <a16:creationId xmlns:a16="http://schemas.microsoft.com/office/drawing/2014/main" id="{DE9580EB-0B61-9048-6D2E-BB25D5D71598}"/>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8048468" y="2100663"/>
            <a:ext cx="3435532" cy="3100811"/>
          </a:xfrm>
          <a:prstGeom prst="roundRect">
            <a:avLst>
              <a:gd name="adj" fmla="val 9927"/>
            </a:avLst>
          </a:prstGeom>
          <a:ln>
            <a:noFill/>
          </a:ln>
          <a:effectLst/>
        </p:spPr>
      </p:pic>
      <p:sp>
        <p:nvSpPr>
          <p:cNvPr id="2" name="Slide Number Placeholder 1">
            <a:extLst>
              <a:ext uri="{FF2B5EF4-FFF2-40B4-BE49-F238E27FC236}">
                <a16:creationId xmlns:a16="http://schemas.microsoft.com/office/drawing/2014/main" id="{A9D33E3C-5263-0B95-A084-411DB02FC3C2}"/>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91</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915099526"/>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A2DC2-22A6-5F42-0A83-6E4359E9B7B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1DF9C49-5C4E-8E34-B1E1-CA1EC369B7A5}"/>
              </a:ext>
            </a:extLst>
          </p:cNvPr>
          <p:cNvSpPr>
            <a:spLocks noGrp="1"/>
          </p:cNvSpPr>
          <p:nvPr>
            <p:ph type="title"/>
          </p:nvPr>
        </p:nvSpPr>
        <p:spPr>
          <a:xfrm>
            <a:off x="360000" y="360001"/>
            <a:ext cx="10854100" cy="548704"/>
          </a:xfrm>
        </p:spPr>
        <p:txBody>
          <a:bodyPr/>
          <a:lstStyle/>
          <a:p>
            <a:r>
              <a:rPr lang="en-AU"/>
              <a:t>PDHPE – Unit 5 </a:t>
            </a:r>
            <a:r>
              <a:rPr lang="en-AU" spc="-50"/>
              <a:t>syllabus outcomes</a:t>
            </a:r>
            <a:endParaRPr lang="en-AU"/>
          </a:p>
        </p:txBody>
      </p:sp>
      <p:sp>
        <p:nvSpPr>
          <p:cNvPr id="11" name="Text Placeholder 10">
            <a:extLst>
              <a:ext uri="{FF2B5EF4-FFF2-40B4-BE49-F238E27FC236}">
                <a16:creationId xmlns:a16="http://schemas.microsoft.com/office/drawing/2014/main" id="{01D4C6B7-1D3B-8CCE-32AA-D3E89692D987}"/>
              </a:ext>
            </a:extLst>
          </p:cNvPr>
          <p:cNvSpPr>
            <a:spLocks noGrp="1"/>
          </p:cNvSpPr>
          <p:nvPr>
            <p:ph type="body" sz="quarter" idx="19"/>
          </p:nvPr>
        </p:nvSpPr>
        <p:spPr>
          <a:xfrm>
            <a:off x="360001" y="1558383"/>
            <a:ext cx="8561578" cy="4768276"/>
          </a:xfrm>
        </p:spPr>
        <p:txBody>
          <a:bodyPr/>
          <a:lstStyle/>
          <a:p>
            <a:pPr lvl="0" defTabSz="609585">
              <a:defRPr/>
            </a:pPr>
            <a:r>
              <a:rPr lang="en-AU" b="1" dirty="0">
                <a:solidFill>
                  <a:srgbClr val="22272B"/>
                </a:solidFill>
                <a:ea typeface="MS Mincho"/>
                <a:cs typeface="Arial"/>
              </a:rPr>
              <a:t>Focus Areas: Respectful relationships</a:t>
            </a:r>
          </a:p>
          <a:p>
            <a:r>
              <a:rPr lang="en-AU" b="1" dirty="0"/>
              <a:t>Manage respectful relationships to support health and wellbeing:</a:t>
            </a:r>
            <a:endParaRPr lang="en-US" dirty="0"/>
          </a:p>
          <a:p>
            <a:pPr marL="342900" indent="-342900">
              <a:buFont typeface="Arial" panose="020B0604020202020204" pitchFamily="34" charset="0"/>
              <a:buChar char="•"/>
            </a:pPr>
            <a:r>
              <a:rPr lang="en-AU" dirty="0"/>
              <a:t>Explain how stereotypes can influence relationships and the wellbeing of individuals and groups  </a:t>
            </a:r>
          </a:p>
          <a:p>
            <a:pPr marL="342900" indent="-342900">
              <a:buFont typeface="Arial" panose="020B0604020202020204" pitchFamily="34" charset="0"/>
              <a:buChar char="•"/>
            </a:pPr>
            <a:r>
              <a:rPr lang="en-AU" dirty="0"/>
              <a:t>Investigate the importance of how celebrating and commemorating Aboriginal and/or Torres Strait Islander Cultures supports health and wellbeing  </a:t>
            </a:r>
          </a:p>
          <a:p>
            <a:r>
              <a:rPr lang="en-AU" b="1" dirty="0"/>
              <a:t>Informed decisions and strategies enhance safety:</a:t>
            </a:r>
          </a:p>
          <a:p>
            <a:pPr marL="342900" indent="-342900">
              <a:buFont typeface="Arial" panose="020B0604020202020204" pitchFamily="34" charset="0"/>
              <a:buChar char="•"/>
            </a:pPr>
            <a:r>
              <a:rPr lang="en-AU" dirty="0"/>
              <a:t>Apply road, fire and sun safety behaviours and identify influences that can impact decisions </a:t>
            </a:r>
          </a:p>
          <a:p>
            <a:pPr lvl="0" defTabSz="609585">
              <a:defRPr/>
            </a:pPr>
            <a:endParaRPr lang="en-AU" b="1" dirty="0">
              <a:solidFill>
                <a:srgbClr val="22272B"/>
              </a:solidFill>
              <a:ea typeface="MS Mincho"/>
              <a:cs typeface="Arial"/>
            </a:endParaRPr>
          </a:p>
        </p:txBody>
      </p:sp>
      <p:pic>
        <p:nvPicPr>
          <p:cNvPr id="2" name="Picture 1">
            <a:extLst>
              <a:ext uri="{FF2B5EF4-FFF2-40B4-BE49-F238E27FC236}">
                <a16:creationId xmlns:a16="http://schemas.microsoft.com/office/drawing/2014/main" id="{3270E78C-7DF8-667A-0382-906C933ECA0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748506" y="3609462"/>
            <a:ext cx="3281140" cy="2180992"/>
          </a:xfrm>
          <a:prstGeom prst="rect">
            <a:avLst/>
          </a:prstGeom>
          <a:ln>
            <a:noFill/>
          </a:ln>
          <a:effectLst/>
        </p:spPr>
      </p:pic>
      <p:sp>
        <p:nvSpPr>
          <p:cNvPr id="3" name="Slide Number Placeholder 2">
            <a:extLst>
              <a:ext uri="{FF2B5EF4-FFF2-40B4-BE49-F238E27FC236}">
                <a16:creationId xmlns:a16="http://schemas.microsoft.com/office/drawing/2014/main" id="{5526BD16-C470-C67A-9EFC-82BC91812B9E}"/>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92</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3166327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87299-5DA9-662E-7C51-B635262E6D9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E2963BF-BE83-2F32-6722-AEC61C5980B6}"/>
              </a:ext>
            </a:extLst>
          </p:cNvPr>
          <p:cNvSpPr>
            <a:spLocks noGrp="1"/>
          </p:cNvSpPr>
          <p:nvPr>
            <p:ph type="title"/>
          </p:nvPr>
        </p:nvSpPr>
        <p:spPr>
          <a:xfrm>
            <a:off x="360000" y="360001"/>
            <a:ext cx="10854100" cy="548704"/>
          </a:xfrm>
        </p:spPr>
        <p:txBody>
          <a:bodyPr/>
          <a:lstStyle/>
          <a:p>
            <a:r>
              <a:rPr lang="en-AU"/>
              <a:t>PDHPE – Unit 5 </a:t>
            </a:r>
            <a:r>
              <a:rPr lang="en-AU" spc="-50"/>
              <a:t>syllabus content</a:t>
            </a:r>
            <a:endParaRPr lang="en-AU"/>
          </a:p>
        </p:txBody>
      </p:sp>
      <p:sp>
        <p:nvSpPr>
          <p:cNvPr id="11" name="Text Placeholder 10">
            <a:extLst>
              <a:ext uri="{FF2B5EF4-FFF2-40B4-BE49-F238E27FC236}">
                <a16:creationId xmlns:a16="http://schemas.microsoft.com/office/drawing/2014/main" id="{5535FEA2-ACE4-CEF6-51C0-C990E094C296}"/>
              </a:ext>
            </a:extLst>
          </p:cNvPr>
          <p:cNvSpPr>
            <a:spLocks noGrp="1"/>
          </p:cNvSpPr>
          <p:nvPr>
            <p:ph type="body" sz="quarter" idx="19"/>
          </p:nvPr>
        </p:nvSpPr>
        <p:spPr>
          <a:xfrm>
            <a:off x="459147" y="1585733"/>
            <a:ext cx="10655806" cy="3789156"/>
          </a:xfrm>
        </p:spPr>
        <p:txBody>
          <a:bodyPr/>
          <a:lstStyle/>
          <a:p>
            <a:r>
              <a:rPr lang="en-AU" b="1" dirty="0">
                <a:solidFill>
                  <a:srgbClr val="22272B"/>
                </a:solidFill>
                <a:ea typeface="MS Mincho"/>
                <a:cs typeface="Arial"/>
              </a:rPr>
              <a:t>Focus Area: Identity health and wellbeing </a:t>
            </a:r>
            <a:endParaRPr lang="en-AU" b="1" dirty="0"/>
          </a:p>
          <a:p>
            <a:r>
              <a:rPr lang="en-AU" b="1" dirty="0"/>
              <a:t>Changes and factors can promote a positive identity:</a:t>
            </a:r>
          </a:p>
          <a:p>
            <a:pPr marL="285750" indent="-285750">
              <a:buFont typeface="Arial" panose="020B0604020202020204" pitchFamily="34" charset="0"/>
              <a:buChar char="•"/>
            </a:pPr>
            <a:r>
              <a:rPr lang="en-AU" dirty="0"/>
              <a:t>Investigate how family, culture, peers, media, education and place can impact actions, influencing identity, health and wellbeing</a:t>
            </a:r>
          </a:p>
          <a:p>
            <a:pPr marL="285750" indent="-285750">
              <a:buFont typeface="Arial" panose="020B0604020202020204" pitchFamily="34" charset="0"/>
              <a:buChar char="•"/>
            </a:pPr>
            <a:r>
              <a:rPr lang="en-AU" dirty="0"/>
              <a:t>Explain strategies that enhance a positive sense of identity and support health and wellbeing</a:t>
            </a:r>
          </a:p>
          <a:p>
            <a:pPr marL="285750" indent="-285750">
              <a:buFont typeface="Arial" panose="020B0604020202020204" pitchFamily="34" charset="0"/>
              <a:buChar char="•"/>
            </a:pPr>
            <a:r>
              <a:rPr lang="en-AU" dirty="0"/>
              <a:t>Explain how personal strengths can support the management of challenges</a:t>
            </a:r>
          </a:p>
        </p:txBody>
      </p:sp>
      <p:sp>
        <p:nvSpPr>
          <p:cNvPr id="3" name="Slide Number Placeholder 2">
            <a:extLst>
              <a:ext uri="{FF2B5EF4-FFF2-40B4-BE49-F238E27FC236}">
                <a16:creationId xmlns:a16="http://schemas.microsoft.com/office/drawing/2014/main" id="{B125DBB7-AF81-6922-1B3A-8386277E9646}"/>
              </a:ext>
              <a:ext uri="{C183D7F6-B498-43B3-948B-1728B52AA6E4}">
                <adec:decorative xmlns:adec="http://schemas.microsoft.com/office/drawing/2017/decorative" val="1"/>
              </a:ext>
            </a:extLst>
          </p:cNvPr>
          <p:cNvSpPr>
            <a:spLocks noGrp="1"/>
          </p:cNvSpPr>
          <p:nvPr>
            <p:ph type="sldNum" sz="quarter" idx="14"/>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latin typeface="Public Sans Light"/>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93</a:t>
            </a:fld>
            <a:endParaRPr kumimoji="0" lang="en-AU" sz="1200" b="0" i="0" u="none" strike="noStrike" kern="1200" cap="none" spc="0" normalizeH="0" baseline="0" noProof="0">
              <a:ln>
                <a:noFill/>
              </a:ln>
              <a:solidFill>
                <a:srgbClr val="22272B"/>
              </a:solidFill>
              <a:effectLst/>
              <a:uLnTx/>
              <a:uFillTx/>
              <a:latin typeface="Public Sans Light"/>
              <a:ea typeface="+mn-ea"/>
              <a:cs typeface="+mn-cs"/>
            </a:endParaRPr>
          </a:p>
        </p:txBody>
      </p:sp>
    </p:spTree>
    <p:extLst>
      <p:ext uri="{BB962C8B-B14F-4D97-AF65-F5344CB8AC3E}">
        <p14:creationId xmlns:p14="http://schemas.microsoft.com/office/powerpoint/2010/main" val="3206821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8FF0E-3AE5-4B11-832F-D9696BC4D56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EE1F63C-77C3-A877-3015-49D829813956}"/>
              </a:ext>
            </a:extLst>
          </p:cNvPr>
          <p:cNvSpPr>
            <a:spLocks noGrp="1"/>
          </p:cNvSpPr>
          <p:nvPr>
            <p:ph type="title"/>
          </p:nvPr>
        </p:nvSpPr>
        <p:spPr/>
        <p:txBody>
          <a:bodyPr anchor="t">
            <a:normAutofit/>
          </a:bodyPr>
          <a:lstStyle/>
          <a:p>
            <a:r>
              <a:rPr lang="en-AU" dirty="0"/>
              <a:t>PDHPE – unit 5 skill development</a:t>
            </a:r>
          </a:p>
        </p:txBody>
      </p:sp>
      <p:sp>
        <p:nvSpPr>
          <p:cNvPr id="9" name="Text Placeholder 8">
            <a:extLst>
              <a:ext uri="{FF2B5EF4-FFF2-40B4-BE49-F238E27FC236}">
                <a16:creationId xmlns:a16="http://schemas.microsoft.com/office/drawing/2014/main" id="{FBEBF319-933C-449B-2464-A3C0BD2306A6}"/>
              </a:ext>
            </a:extLst>
          </p:cNvPr>
          <p:cNvSpPr>
            <a:spLocks noGrp="1"/>
          </p:cNvSpPr>
          <p:nvPr>
            <p:ph idx="1"/>
          </p:nvPr>
        </p:nvSpPr>
        <p:spPr>
          <a:xfrm>
            <a:off x="360000" y="1620000"/>
            <a:ext cx="6693943" cy="4536000"/>
          </a:xfrm>
        </p:spPr>
        <p:txBody>
          <a:bodyPr anchor="t" anchorCtr="0">
            <a:noAutofit/>
          </a:bodyPr>
          <a:lstStyle/>
          <a:p>
            <a:pPr>
              <a:lnSpc>
                <a:spcPct val="100000"/>
              </a:lnSpc>
            </a:pPr>
            <a:r>
              <a:rPr lang="en-AU" sz="1600" dirty="0"/>
              <a:t>In this unit, students learn:</a:t>
            </a:r>
          </a:p>
          <a:p>
            <a:pPr>
              <a:lnSpc>
                <a:spcPct val="100000"/>
              </a:lnSpc>
            </a:pPr>
            <a:r>
              <a:rPr lang="en-AU" sz="1600" dirty="0"/>
              <a:t>PDH content supports the development of routines and expectations:</a:t>
            </a:r>
            <a:endParaRPr lang="en-US" sz="1600" dirty="0"/>
          </a:p>
          <a:p>
            <a:pPr marL="285750" indent="-285750">
              <a:lnSpc>
                <a:spcPct val="100000"/>
              </a:lnSpc>
              <a:buFont typeface="Arial" panose="020B0604020202020204" pitchFamily="34" charset="0"/>
              <a:buChar char="•"/>
            </a:pPr>
            <a:r>
              <a:rPr lang="en-AU" sz="1600" dirty="0"/>
              <a:t>identity and personal strengths</a:t>
            </a:r>
            <a:endParaRPr lang="en-US" sz="1600" dirty="0"/>
          </a:p>
          <a:p>
            <a:pPr marL="285750" indent="-285750">
              <a:lnSpc>
                <a:spcPct val="100000"/>
              </a:lnSpc>
              <a:buFont typeface="Arial" panose="020B0604020202020204" pitchFamily="34" charset="0"/>
              <a:buChar char="•"/>
            </a:pPr>
            <a:r>
              <a:rPr lang="en-AU" sz="1600" dirty="0"/>
              <a:t>managing relationships</a:t>
            </a:r>
          </a:p>
          <a:p>
            <a:pPr marL="285750" indent="-285750">
              <a:lnSpc>
                <a:spcPct val="100000"/>
              </a:lnSpc>
              <a:buFont typeface="Arial" panose="020B0604020202020204" pitchFamily="34" charset="0"/>
              <a:buChar char="•"/>
            </a:pPr>
            <a:r>
              <a:rPr lang="en-AU" sz="1600" dirty="0"/>
              <a:t>life changes</a:t>
            </a:r>
            <a:endParaRPr lang="en-US" sz="1600" dirty="0"/>
          </a:p>
          <a:p>
            <a:pPr marL="285750" indent="-285750">
              <a:lnSpc>
                <a:spcPct val="100000"/>
              </a:lnSpc>
              <a:buFont typeface="Arial" panose="020B0604020202020204" pitchFamily="34" charset="0"/>
              <a:buChar char="•"/>
            </a:pPr>
            <a:r>
              <a:rPr lang="en-AU" sz="1600" dirty="0"/>
              <a:t>road safety.</a:t>
            </a:r>
          </a:p>
          <a:p>
            <a:pPr>
              <a:lnSpc>
                <a:spcPct val="100000"/>
              </a:lnSpc>
            </a:pPr>
            <a:r>
              <a:rPr lang="en-AU" sz="1600" dirty="0"/>
              <a:t>PE structure and content:</a:t>
            </a:r>
            <a:endParaRPr lang="en-US" sz="1600" dirty="0"/>
          </a:p>
          <a:p>
            <a:pPr marL="285750" indent="-285750">
              <a:lnSpc>
                <a:spcPct val="100000"/>
              </a:lnSpc>
              <a:buFont typeface="public sans"/>
              <a:buChar char="•"/>
            </a:pPr>
            <a:r>
              <a:rPr lang="en-AU" sz="1600" dirty="0"/>
              <a:t>fast starts</a:t>
            </a:r>
            <a:endParaRPr lang="en-US" sz="1600" dirty="0"/>
          </a:p>
          <a:p>
            <a:pPr marL="285750" indent="-285750">
              <a:lnSpc>
                <a:spcPct val="100000"/>
              </a:lnSpc>
              <a:buFont typeface="public sans"/>
              <a:buChar char="•"/>
            </a:pPr>
            <a:r>
              <a:rPr lang="en-AU" sz="1600" dirty="0"/>
              <a:t>fundamental movement combinations</a:t>
            </a:r>
            <a:endParaRPr lang="en-US" sz="1600" dirty="0"/>
          </a:p>
          <a:p>
            <a:pPr marL="285750" indent="-285750">
              <a:lnSpc>
                <a:spcPct val="100000"/>
              </a:lnSpc>
              <a:buFont typeface="public sans"/>
              <a:buChar char="•"/>
            </a:pPr>
            <a:r>
              <a:rPr lang="en-AU" sz="1600" dirty="0"/>
              <a:t>skills and strategies in different types of games, including Aboriginal and/or Torres Strait Islander games</a:t>
            </a:r>
            <a:endParaRPr lang="en-US" sz="1600" dirty="0"/>
          </a:p>
          <a:p>
            <a:pPr marL="285750" indent="-285750">
              <a:lnSpc>
                <a:spcPct val="100000"/>
              </a:lnSpc>
              <a:buFont typeface="public sans"/>
              <a:buChar char="•"/>
            </a:pPr>
            <a:r>
              <a:rPr lang="en-AU" sz="1600" dirty="0"/>
              <a:t>self-management and interpersonal skills, including goal setting.</a:t>
            </a:r>
          </a:p>
        </p:txBody>
      </p:sp>
      <p:pic>
        <p:nvPicPr>
          <p:cNvPr id="2" name="Picture 1" descr="A group of cartoon children playing football">
            <a:extLst>
              <a:ext uri="{FF2B5EF4-FFF2-40B4-BE49-F238E27FC236}">
                <a16:creationId xmlns:a16="http://schemas.microsoft.com/office/drawing/2014/main" id="{01166E38-4D3E-9573-8EBD-B56C38F1D89E}"/>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312530" y="2229874"/>
            <a:ext cx="4426387" cy="2899283"/>
          </a:xfrm>
          <a:prstGeom prst="rect">
            <a:avLst/>
          </a:prstGeom>
          <a:ln>
            <a:noFill/>
          </a:ln>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B42999E0-76BF-8293-3C09-C728E0CC0597}"/>
              </a:ext>
            </a:extLst>
          </p:cNvPr>
          <p:cNvSpPr txBox="1"/>
          <p:nvPr/>
        </p:nvSpPr>
        <p:spPr>
          <a:xfrm>
            <a:off x="8067817" y="5381855"/>
            <a:ext cx="3255447" cy="1384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Adapted from: Playing for life, Australian Sports Commission</a:t>
            </a:r>
            <a:endParaRPr kumimoji="0" lang="en-US"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3" name="Slide Number Placeholder 2" hidden="1">
            <a:extLst>
              <a:ext uri="{FF2B5EF4-FFF2-40B4-BE49-F238E27FC236}">
                <a16:creationId xmlns:a16="http://schemas.microsoft.com/office/drawing/2014/main" id="{47335644-7459-22E9-04C6-E625F57A57F3}"/>
              </a:ext>
              <a:ext uri="{C183D7F6-B498-43B3-948B-1728B52AA6E4}">
                <adec:decorative xmlns:adec="http://schemas.microsoft.com/office/drawing/2017/decorative" val="1"/>
              </a:ext>
            </a:extLst>
          </p:cNvPr>
          <p:cNvSpPr>
            <a:spLocks noGrp="1"/>
          </p:cNvSpPr>
          <p:nvPr>
            <p:ph type="sldNum" sz="quarter" idx="10"/>
          </p:nvPr>
        </p:nvSpPr>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94</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054642579"/>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D2A7C-9ECD-C8C9-79B7-245DE706A27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18EC8B5-1BB1-1B21-B818-24F98BF22417}"/>
              </a:ext>
            </a:extLst>
          </p:cNvPr>
          <p:cNvSpPr>
            <a:spLocks noGrp="1"/>
          </p:cNvSpPr>
          <p:nvPr>
            <p:ph type="title"/>
          </p:nvPr>
        </p:nvSpPr>
        <p:spPr>
          <a:xfrm>
            <a:off x="360000" y="360000"/>
            <a:ext cx="10080000" cy="545601"/>
          </a:xfrm>
        </p:spPr>
        <p:txBody>
          <a:bodyPr anchor="t">
            <a:normAutofit/>
          </a:bodyPr>
          <a:lstStyle/>
          <a:p>
            <a:r>
              <a:rPr lang="en-AU" dirty="0"/>
              <a:t>PDHPE – unit 5 spotlight (1)</a:t>
            </a:r>
          </a:p>
        </p:txBody>
      </p:sp>
      <p:sp>
        <p:nvSpPr>
          <p:cNvPr id="4" name="Content Placeholder 3">
            <a:extLst>
              <a:ext uri="{FF2B5EF4-FFF2-40B4-BE49-F238E27FC236}">
                <a16:creationId xmlns:a16="http://schemas.microsoft.com/office/drawing/2014/main" id="{FF3AB587-32D3-1004-1BB6-63F921535DB5}"/>
              </a:ext>
            </a:extLst>
          </p:cNvPr>
          <p:cNvSpPr>
            <a:spLocks noGrp="1"/>
          </p:cNvSpPr>
          <p:nvPr>
            <p:ph idx="1"/>
          </p:nvPr>
        </p:nvSpPr>
        <p:spPr>
          <a:xfrm>
            <a:off x="360000" y="1950678"/>
            <a:ext cx="5558791" cy="2034341"/>
          </a:xfrm>
        </p:spPr>
        <p:txBody>
          <a:bodyPr vert="horz" lIns="0" tIns="0" rIns="0" bIns="0" rtlCol="0">
            <a:normAutofit/>
          </a:bodyPr>
          <a:lstStyle/>
          <a:p>
            <a:pPr>
              <a:spcAft>
                <a:spcPts val="600"/>
              </a:spcAft>
            </a:pPr>
            <a:r>
              <a:rPr lang="en-AU" b="1" dirty="0"/>
              <a:t>PDH spotlight</a:t>
            </a:r>
            <a:endParaRPr lang="en-US" b="1" dirty="0"/>
          </a:p>
          <a:p>
            <a:pPr marL="285750" indent="-285750">
              <a:spcAft>
                <a:spcPts val="600"/>
              </a:spcAft>
              <a:buFont typeface="public sans"/>
              <a:buChar char="•"/>
            </a:pPr>
            <a:r>
              <a:rPr lang="en-AU" dirty="0"/>
              <a:t>identify their personal strengths and identity </a:t>
            </a:r>
          </a:p>
          <a:p>
            <a:pPr marL="285750" indent="-285750">
              <a:spcAft>
                <a:spcPts val="600"/>
              </a:spcAft>
              <a:buFont typeface="public sans"/>
              <a:buChar char="•"/>
            </a:pPr>
            <a:r>
              <a:rPr lang="en-AU" dirty="0"/>
              <a:t>the importance of understanding, celebrating and commemorating cultural identity. </a:t>
            </a:r>
          </a:p>
          <a:p>
            <a:pPr marL="285750" indent="-285750">
              <a:spcAft>
                <a:spcPts val="600"/>
              </a:spcAft>
              <a:buFont typeface="public sans"/>
              <a:buChar char="•"/>
            </a:pPr>
            <a:endParaRPr lang="en-AU" dirty="0"/>
          </a:p>
        </p:txBody>
      </p:sp>
      <p:pic>
        <p:nvPicPr>
          <p:cNvPr id="5" name="Picture 4" descr="A person smiling in front of Ayers rock landscape">
            <a:extLst>
              <a:ext uri="{FF2B5EF4-FFF2-40B4-BE49-F238E27FC236}">
                <a16:creationId xmlns:a16="http://schemas.microsoft.com/office/drawing/2014/main" id="{DF80E02B-1D40-6403-E2BD-68C8397B57A2}"/>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6689362" y="1789435"/>
            <a:ext cx="4726567" cy="3736482"/>
          </a:xfrm>
          <a:prstGeom prst="roundRect">
            <a:avLst>
              <a:gd name="adj" fmla="val 5966"/>
            </a:avLst>
          </a:prstGeom>
          <a:ln>
            <a:noFill/>
          </a:ln>
          <a:effectLst/>
        </p:spPr>
      </p:pic>
      <p:sp>
        <p:nvSpPr>
          <p:cNvPr id="6" name="TextBox 5">
            <a:extLst>
              <a:ext uri="{FF2B5EF4-FFF2-40B4-BE49-F238E27FC236}">
                <a16:creationId xmlns:a16="http://schemas.microsoft.com/office/drawing/2014/main" id="{84822195-743C-657F-F50E-5B491A10FDE6}"/>
              </a:ext>
            </a:extLst>
          </p:cNvPr>
          <p:cNvSpPr txBox="1"/>
          <p:nvPr/>
        </p:nvSpPr>
        <p:spPr>
          <a:xfrm>
            <a:off x="6259782" y="5949233"/>
            <a:ext cx="5585728" cy="2769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rPr>
              <a:t>Still from </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lt"/>
                <a:cs typeface="Arial" panose="020B0604020202020204" pitchFamily="34" charset="0"/>
              </a:rPr>
              <a:t>SBS (2024) </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lt"/>
                <a:cs typeface="Arial" panose="020B0604020202020204" pitchFamily="34" charset="0"/>
                <a:hlinkClick r:id="rId4"/>
              </a:rPr>
              <a:t>NAIDOC Week: Celebrating Aboriginal and Torres Strait Islander Culture (2:19),</a:t>
            </a:r>
            <a:r>
              <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lt"/>
                <a:cs typeface="Arial" panose="020B0604020202020204" pitchFamily="34" charset="0"/>
              </a:rPr>
              <a:t> SBS audio, YouTube accessed 8 September 2025. </a:t>
            </a:r>
            <a:endParaRPr kumimoji="0" lang="en-AU" sz="900" b="0" i="0" u="none" strike="noStrike" kern="1200" cap="none" spc="0" normalizeH="0" baseline="0" noProof="0" dirty="0">
              <a:ln>
                <a:noFill/>
              </a:ln>
              <a:solidFill>
                <a:srgbClr val="22272B"/>
              </a:solidFill>
              <a:effectLst/>
              <a:uLnTx/>
              <a:uFillTx/>
              <a:latin typeface="Arial" panose="020B0604020202020204" pitchFamily="34" charset="0"/>
              <a:ea typeface="+mn-ea"/>
              <a:cs typeface="+mn-cs"/>
            </a:endParaRPr>
          </a:p>
        </p:txBody>
      </p:sp>
      <p:sp>
        <p:nvSpPr>
          <p:cNvPr id="2" name="Slide Number Placeholder 1">
            <a:extLst>
              <a:ext uri="{FF2B5EF4-FFF2-40B4-BE49-F238E27FC236}">
                <a16:creationId xmlns:a16="http://schemas.microsoft.com/office/drawing/2014/main" id="{51D39CBF-7B86-5560-F0C9-8BA39911AD9C}"/>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95</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extLst>
      <p:ext uri="{BB962C8B-B14F-4D97-AF65-F5344CB8AC3E}">
        <p14:creationId xmlns:p14="http://schemas.microsoft.com/office/powerpoint/2010/main" val="1606144500"/>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7F0DC-C774-57DE-4A91-0227209C573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1AF7EA8-C45B-185A-6E98-9ACD8658B67E}"/>
              </a:ext>
            </a:extLst>
          </p:cNvPr>
          <p:cNvSpPr>
            <a:spLocks noGrp="1"/>
          </p:cNvSpPr>
          <p:nvPr>
            <p:ph type="title"/>
          </p:nvPr>
        </p:nvSpPr>
        <p:spPr>
          <a:xfrm>
            <a:off x="360000" y="360000"/>
            <a:ext cx="10080000" cy="545601"/>
          </a:xfrm>
        </p:spPr>
        <p:txBody>
          <a:bodyPr anchor="t">
            <a:normAutofit/>
          </a:bodyPr>
          <a:lstStyle/>
          <a:p>
            <a:r>
              <a:rPr lang="en-AU" dirty="0"/>
              <a:t>PDHPE – unit 5 spotlight (2)</a:t>
            </a:r>
          </a:p>
        </p:txBody>
      </p:sp>
      <p:sp>
        <p:nvSpPr>
          <p:cNvPr id="4" name="Content Placeholder 3">
            <a:extLst>
              <a:ext uri="{FF2B5EF4-FFF2-40B4-BE49-F238E27FC236}">
                <a16:creationId xmlns:a16="http://schemas.microsoft.com/office/drawing/2014/main" id="{5CA6FAE8-3DA7-8201-19F5-93154C43C381}"/>
              </a:ext>
            </a:extLst>
          </p:cNvPr>
          <p:cNvSpPr>
            <a:spLocks noGrp="1"/>
          </p:cNvSpPr>
          <p:nvPr>
            <p:ph idx="1"/>
          </p:nvPr>
        </p:nvSpPr>
        <p:spPr>
          <a:xfrm>
            <a:off x="360000" y="1620000"/>
            <a:ext cx="5322343" cy="4536000"/>
          </a:xfrm>
        </p:spPr>
        <p:txBody>
          <a:bodyPr vert="horz" lIns="0" tIns="0" rIns="0" bIns="0" rtlCol="0" anchor="t">
            <a:normAutofit/>
          </a:bodyPr>
          <a:lstStyle/>
          <a:p>
            <a:pPr>
              <a:spcAft>
                <a:spcPts val="600"/>
              </a:spcAft>
            </a:pPr>
            <a:r>
              <a:rPr lang="en-AU" b="1" dirty="0"/>
              <a:t>PE spotlight</a:t>
            </a:r>
            <a:endParaRPr lang="en-US" dirty="0"/>
          </a:p>
          <a:p>
            <a:pPr marL="285750" indent="-285750">
              <a:spcAft>
                <a:spcPts val="600"/>
              </a:spcAft>
              <a:buFont typeface="public sans"/>
              <a:buChar char="•"/>
            </a:pPr>
            <a:r>
              <a:rPr lang="en-AU" dirty="0"/>
              <a:t>continue to focus on SMART goals that they can set in PE </a:t>
            </a:r>
            <a:endParaRPr lang="en-US" dirty="0"/>
          </a:p>
          <a:p>
            <a:pPr marL="285750" indent="-285750">
              <a:spcAft>
                <a:spcPts val="600"/>
              </a:spcAft>
              <a:buFont typeface="public sans"/>
              <a:buChar char="•"/>
            </a:pPr>
            <a:r>
              <a:rPr lang="en-AU" dirty="0"/>
              <a:t>refine skills and strategies in games – target, net and court, striking and fielding, territory</a:t>
            </a:r>
            <a:endParaRPr lang="en-US" dirty="0"/>
          </a:p>
          <a:p>
            <a:pPr marL="285750" indent="-285750">
              <a:spcAft>
                <a:spcPts val="600"/>
              </a:spcAft>
              <a:buFont typeface="public sans"/>
              <a:buChar char="•"/>
            </a:pPr>
            <a:r>
              <a:rPr lang="en-AU" dirty="0"/>
              <a:t>inclusion and respectfully winning, losing and accepting decisions.</a:t>
            </a:r>
          </a:p>
          <a:p>
            <a:pPr marL="285750" indent="-285750">
              <a:spcAft>
                <a:spcPts val="600"/>
              </a:spcAft>
              <a:buFont typeface="public sans"/>
              <a:buChar char="•"/>
            </a:pPr>
            <a:endParaRPr lang="en-AU" dirty="0"/>
          </a:p>
        </p:txBody>
      </p:sp>
      <p:sp>
        <p:nvSpPr>
          <p:cNvPr id="2" name="Slide Number Placeholder 1">
            <a:extLst>
              <a:ext uri="{FF2B5EF4-FFF2-40B4-BE49-F238E27FC236}">
                <a16:creationId xmlns:a16="http://schemas.microsoft.com/office/drawing/2014/main" id="{92C7381E-A63F-A498-ED17-1D7D1734F73F}"/>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marL="0" marR="0" lvl="0" indent="0" algn="r" defTabSz="609585" rtl="0" eaLnBrk="1" fontAlgn="auto" latinLnBrk="0" hangingPunct="1">
              <a:lnSpc>
                <a:spcPct val="90000"/>
              </a:lnSpc>
              <a:spcBef>
                <a:spcPts val="0"/>
              </a:spcBef>
              <a:spcAft>
                <a:spcPts val="60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90000"/>
                </a:lnSpc>
                <a:spcBef>
                  <a:spcPts val="0"/>
                </a:spcBef>
                <a:spcAft>
                  <a:spcPts val="600"/>
                </a:spcAft>
                <a:buClrTx/>
                <a:buSzTx/>
                <a:buFontTx/>
                <a:buNone/>
                <a:tabLst/>
                <a:defRPr/>
              </a:pPr>
              <a:t>96</a:t>
            </a:fld>
            <a:endParaRPr kumimoji="0" lang="en-AU" sz="1200" b="0" i="0" u="none" strike="noStrike" kern="1200" cap="none" spc="0" normalizeH="0" baseline="0" noProof="0" dirty="0">
              <a:ln>
                <a:noFill/>
              </a:ln>
              <a:solidFill>
                <a:srgbClr val="22272B"/>
              </a:solidFill>
              <a:effectLst/>
              <a:uLnTx/>
              <a:uFillTx/>
              <a:ea typeface="+mn-ea"/>
              <a:cs typeface="+mn-cs"/>
            </a:endParaRPr>
          </a:p>
        </p:txBody>
      </p:sp>
      <p:pic>
        <p:nvPicPr>
          <p:cNvPr id="7" name="Picture 6">
            <a:extLst>
              <a:ext uri="{FF2B5EF4-FFF2-40B4-BE49-F238E27FC236}">
                <a16:creationId xmlns:a16="http://schemas.microsoft.com/office/drawing/2014/main" id="{D70485BC-DB20-AA70-0C78-85C4899F3E5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155099" y="1749647"/>
            <a:ext cx="5676901" cy="3782551"/>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1492069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2F2D5-D7B7-8AA5-6F6D-EA3EC1CC53CE}"/>
            </a:ext>
          </a:extLst>
        </p:cNvPr>
        <p:cNvGrpSpPr/>
        <p:nvPr/>
      </p:nvGrpSpPr>
      <p:grpSpPr>
        <a:xfrm>
          <a:off x="0" y="0"/>
          <a:ext cx="0" cy="0"/>
          <a:chOff x="0" y="0"/>
          <a:chExt cx="0" cy="0"/>
        </a:xfrm>
      </p:grpSpPr>
      <p:sp>
        <p:nvSpPr>
          <p:cNvPr id="17" name="Title 2">
            <a:extLst>
              <a:ext uri="{FF2B5EF4-FFF2-40B4-BE49-F238E27FC236}">
                <a16:creationId xmlns:a16="http://schemas.microsoft.com/office/drawing/2014/main" id="{2031BDB2-FEC6-E566-68BD-DA58C1649859}"/>
              </a:ext>
            </a:extLst>
          </p:cNvPr>
          <p:cNvSpPr>
            <a:spLocks noGrp="1"/>
          </p:cNvSpPr>
          <p:nvPr>
            <p:ph type="title"/>
          </p:nvPr>
        </p:nvSpPr>
        <p:spPr/>
        <p:txBody>
          <a:bodyPr/>
          <a:lstStyle/>
          <a:p>
            <a:r>
              <a:rPr lang="en-AU" dirty="0"/>
              <a:t>PDHPE – unit 5 reflection</a:t>
            </a:r>
          </a:p>
        </p:txBody>
      </p:sp>
      <p:pic>
        <p:nvPicPr>
          <p:cNvPr id="10" name="Teacher graphic">
            <a:extLst>
              <a:ext uri="{FF2B5EF4-FFF2-40B4-BE49-F238E27FC236}">
                <a16:creationId xmlns:a16="http://schemas.microsoft.com/office/drawing/2014/main" id="{19EAB78E-F320-4902-8C10-1A02CA445DE0}"/>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5602" y="1882668"/>
            <a:ext cx="4171136" cy="4570708"/>
          </a:xfrm>
          <a:prstGeom prst="rect">
            <a:avLst/>
          </a:prstGeom>
        </p:spPr>
      </p:pic>
      <p:sp>
        <p:nvSpPr>
          <p:cNvPr id="4" name="Activity instructions">
            <a:extLst>
              <a:ext uri="{FF2B5EF4-FFF2-40B4-BE49-F238E27FC236}">
                <a16:creationId xmlns:a16="http://schemas.microsoft.com/office/drawing/2014/main" id="{E1962EEA-A7A3-8DA7-0A6E-3BE775A15620}"/>
              </a:ext>
            </a:extLst>
          </p:cNvPr>
          <p:cNvSpPr/>
          <p:nvPr/>
        </p:nvSpPr>
        <p:spPr>
          <a:xfrm>
            <a:off x="5728517" y="1882669"/>
            <a:ext cx="5866584" cy="4633332"/>
          </a:xfrm>
          <a:prstGeom prst="roundRect">
            <a:avLst>
              <a:gd name="adj" fmla="val 5474"/>
            </a:avLst>
          </a:prstGeom>
          <a:solidFill>
            <a:schemeClr val="bg1"/>
          </a:solidFill>
          <a:ln w="28575">
            <a:noFill/>
          </a:ln>
        </p:spPr>
        <p:style>
          <a:lnRef idx="2">
            <a:schemeClr val="accent1">
              <a:shade val="15000"/>
            </a:schemeClr>
          </a:lnRef>
          <a:fillRef idx="1">
            <a:schemeClr val="accent1"/>
          </a:fillRef>
          <a:effectRef idx="0">
            <a:schemeClr val="accent1"/>
          </a:effectRef>
          <a:fontRef idx="minor">
            <a:schemeClr val="lt1"/>
          </a:fontRef>
        </p:style>
        <p:txBody>
          <a:bodyPr lIns="288000" tIns="360000" rIns="288000" bIns="432000" rtlCol="0" anchor="ctr"/>
          <a:lstStyle/>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excites you about these units?</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changes did you notice which you will need to make some considerations about or do some preparation for?</a:t>
            </a:r>
          </a:p>
          <a:p>
            <a:pPr marL="285750" indent="-285750">
              <a:lnSpc>
                <a:spcPct val="150000"/>
              </a:lnSpc>
              <a:spcBef>
                <a:spcPts val="600"/>
              </a:spcBef>
              <a:spcAft>
                <a:spcPts val="600"/>
              </a:spcAft>
              <a:buFont typeface="Arial" panose="020B0604020202020204" pitchFamily="34" charset="0"/>
              <a:buChar char="•"/>
            </a:pPr>
            <a:r>
              <a:rPr lang="en-AU" sz="2000" dirty="0">
                <a:solidFill>
                  <a:srgbClr val="22272B"/>
                </a:solidFill>
                <a:latin typeface="Arial" panose="020B0604020202020204" pitchFamily="34" charset="0"/>
              </a:rPr>
              <a:t>What is still circling that you need some further clarification on?</a:t>
            </a:r>
          </a:p>
        </p:txBody>
      </p:sp>
      <p:sp>
        <p:nvSpPr>
          <p:cNvPr id="6" name="Slide Number Placeholder 5">
            <a:extLst>
              <a:ext uri="{FF2B5EF4-FFF2-40B4-BE49-F238E27FC236}">
                <a16:creationId xmlns:a16="http://schemas.microsoft.com/office/drawing/2014/main" id="{72758ABD-3BEC-F322-0D7E-124E9B4A321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97</a:t>
            </a:fld>
            <a:endParaRPr lang="en-AU"/>
          </a:p>
        </p:txBody>
      </p:sp>
    </p:spTree>
    <p:custDataLst>
      <p:tags r:id="rId1"/>
    </p:custDataLst>
    <p:extLst>
      <p:ext uri="{BB962C8B-B14F-4D97-AF65-F5344CB8AC3E}">
        <p14:creationId xmlns:p14="http://schemas.microsoft.com/office/powerpoint/2010/main" val="1134331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500"/>
                                        <p:tgtEl>
                                          <p:spTgt spid="4">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79E6F-73FB-356A-425A-966E50C6F26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858B513-6DCC-6C82-35D2-7052382203E2}"/>
              </a:ext>
            </a:extLst>
          </p:cNvPr>
          <p:cNvSpPr>
            <a:spLocks noGrp="1"/>
          </p:cNvSpPr>
          <p:nvPr>
            <p:ph type="ctrTitle"/>
          </p:nvPr>
        </p:nvSpPr>
        <p:spPr/>
        <p:txBody>
          <a:bodyPr/>
          <a:lstStyle/>
          <a:p>
            <a:r>
              <a:rPr lang="en-AU"/>
              <a:t>Gap analysis </a:t>
            </a:r>
          </a:p>
        </p:txBody>
      </p:sp>
      <p:sp>
        <p:nvSpPr>
          <p:cNvPr id="2" name="Footer Placeholder 1">
            <a:extLst>
              <a:ext uri="{FF2B5EF4-FFF2-40B4-BE49-F238E27FC236}">
                <a16:creationId xmlns:a16="http://schemas.microsoft.com/office/drawing/2014/main" id="{7E15E393-225E-87DD-1E1E-22AD92884C62}"/>
              </a:ext>
              <a:ext uri="{C183D7F6-B498-43B3-948B-1728B52AA6E4}">
                <adec:decorative xmlns:adec="http://schemas.microsoft.com/office/drawing/2017/decorative" val="0"/>
              </a:ext>
            </a:extLst>
          </p:cNvPr>
          <p:cNvSpPr>
            <a:spLocks noGrp="1"/>
          </p:cNvSpPr>
          <p:nvPr>
            <p:ph type="ftr" sz="quarter" idx="3"/>
          </p:nvPr>
        </p:nvSpPr>
        <p:spPr/>
        <p:txBody>
          <a:bodyPr/>
          <a:lstStyle/>
          <a:p>
            <a:r>
              <a:rPr lang="en-AU" dirty="0"/>
              <a:t>NSW Department of Education</a:t>
            </a:r>
          </a:p>
          <a:p>
            <a:endParaRPr lang="en-AU" dirty="0"/>
          </a:p>
        </p:txBody>
      </p:sp>
      <p:pic>
        <p:nvPicPr>
          <p:cNvPr id="8" name="Picture Placeholder 9">
            <a:extLst>
              <a:ext uri="{FF2B5EF4-FFF2-40B4-BE49-F238E27FC236}">
                <a16:creationId xmlns:a16="http://schemas.microsoft.com/office/drawing/2014/main" id="{86F9C03B-7655-F930-C723-CB7A9574C7A6}"/>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7127875" y="0"/>
            <a:ext cx="5064125" cy="6858000"/>
          </a:xfrm>
        </p:spPr>
      </p:pic>
    </p:spTree>
    <p:extLst>
      <p:ext uri="{BB962C8B-B14F-4D97-AF65-F5344CB8AC3E}">
        <p14:creationId xmlns:p14="http://schemas.microsoft.com/office/powerpoint/2010/main" val="3183482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C2F565-F297-86E6-8512-2F48A7BEF9B3}"/>
              </a:ext>
            </a:extLst>
          </p:cNvPr>
          <p:cNvSpPr>
            <a:spLocks noGrp="1"/>
          </p:cNvSpPr>
          <p:nvPr>
            <p:ph type="title"/>
          </p:nvPr>
        </p:nvSpPr>
        <p:spPr>
          <a:xfrm>
            <a:off x="360000" y="360000"/>
            <a:ext cx="10080000" cy="545601"/>
          </a:xfrm>
        </p:spPr>
        <p:txBody>
          <a:bodyPr anchor="t">
            <a:normAutofit/>
          </a:bodyPr>
          <a:lstStyle/>
          <a:p>
            <a:r>
              <a:rPr lang="en-AU"/>
              <a:t>Changes in the CHPS syllabus content (1)</a:t>
            </a:r>
          </a:p>
        </p:txBody>
      </p:sp>
      <p:sp>
        <p:nvSpPr>
          <p:cNvPr id="20" name="Text Placeholder 3">
            <a:extLst>
              <a:ext uri="{FF2B5EF4-FFF2-40B4-BE49-F238E27FC236}">
                <a16:creationId xmlns:a16="http://schemas.microsoft.com/office/drawing/2014/main" id="{673F1E75-9161-8DB8-375C-695BFC829B3E}"/>
              </a:ext>
            </a:extLst>
          </p:cNvPr>
          <p:cNvSpPr>
            <a:spLocks noGrp="1"/>
          </p:cNvSpPr>
          <p:nvPr>
            <p:ph type="body" sz="quarter" idx="18"/>
          </p:nvPr>
        </p:nvSpPr>
        <p:spPr>
          <a:xfrm>
            <a:off x="360000" y="982520"/>
            <a:ext cx="10080000" cy="310015"/>
          </a:xfrm>
        </p:spPr>
        <p:txBody>
          <a:bodyPr/>
          <a:lstStyle/>
          <a:p>
            <a:r>
              <a:rPr lang="en-US"/>
              <a:t>Key updates </a:t>
            </a:r>
          </a:p>
        </p:txBody>
      </p:sp>
      <p:pic>
        <p:nvPicPr>
          <p:cNvPr id="13" name="Picture Placeholder 12">
            <a:extLst>
              <a:ext uri="{FF2B5EF4-FFF2-40B4-BE49-F238E27FC236}">
                <a16:creationId xmlns:a16="http://schemas.microsoft.com/office/drawing/2014/main" id="{FF613F8E-0527-CCA6-ED75-77AE57398A84}"/>
              </a:ext>
              <a:ext uri="{C183D7F6-B498-43B3-948B-1728B52AA6E4}">
                <adec:decorative xmlns:adec="http://schemas.microsoft.com/office/drawing/2017/decorative" val="1"/>
              </a:ext>
            </a:extLst>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a:xfrm>
            <a:off x="360000" y="1584000"/>
            <a:ext cx="5616000" cy="4499998"/>
          </a:xfrm>
          <a:prstGeom prst="roundRect">
            <a:avLst>
              <a:gd name="adj" fmla="val 3216"/>
            </a:avLst>
          </a:prstGeom>
          <a:noFill/>
        </p:spPr>
      </p:pic>
      <p:sp>
        <p:nvSpPr>
          <p:cNvPr id="3" name="Content Placeholder 2">
            <a:extLst>
              <a:ext uri="{FF2B5EF4-FFF2-40B4-BE49-F238E27FC236}">
                <a16:creationId xmlns:a16="http://schemas.microsoft.com/office/drawing/2014/main" id="{C25C98DD-4F68-51CE-E776-046BB6CDA3EA}"/>
              </a:ext>
            </a:extLst>
          </p:cNvPr>
          <p:cNvSpPr>
            <a:spLocks noGrp="1"/>
          </p:cNvSpPr>
          <p:nvPr>
            <p:ph sz="half" idx="19"/>
          </p:nvPr>
        </p:nvSpPr>
        <p:spPr>
          <a:xfrm>
            <a:off x="6929237" y="2133600"/>
            <a:ext cx="4297563" cy="3596758"/>
          </a:xfrm>
        </p:spPr>
        <p:txBody>
          <a:bodyPr>
            <a:normAutofit/>
          </a:bodyPr>
          <a:lstStyle/>
          <a:p>
            <a:pPr marL="285750" lvl="0" indent="-285750">
              <a:buFont typeface="Arial" panose="020B0604020202020204" pitchFamily="34" charset="0"/>
              <a:buChar char="•"/>
            </a:pPr>
            <a:r>
              <a:rPr lang="en-AU" sz="2000" dirty="0"/>
              <a:t>the introduction of new content aligned with contemporary needs </a:t>
            </a:r>
          </a:p>
          <a:p>
            <a:pPr marL="285750" lvl="0" indent="-285750">
              <a:buFont typeface="Arial" panose="020B0604020202020204" pitchFamily="34" charset="0"/>
              <a:buChar char="•"/>
            </a:pPr>
            <a:r>
              <a:rPr lang="en-AU" sz="2000" dirty="0"/>
              <a:t>shift in timing to ensure learning is developmentally appropriate</a:t>
            </a:r>
          </a:p>
          <a:p>
            <a:pPr marL="285750" lvl="0" indent="-285750">
              <a:buFont typeface="Arial" panose="020B0604020202020204" pitchFamily="34" charset="0"/>
              <a:buChar char="•"/>
            </a:pPr>
            <a:r>
              <a:rPr lang="en-AU" sz="2000" dirty="0"/>
              <a:t>the merging and strengthening of existing areas for greater clarity and impact. </a:t>
            </a:r>
            <a:endParaRPr lang="en-AU" dirty="0"/>
          </a:p>
        </p:txBody>
      </p:sp>
      <p:sp>
        <p:nvSpPr>
          <p:cNvPr id="4" name="Slide Number Placeholder 3">
            <a:extLst>
              <a:ext uri="{FF2B5EF4-FFF2-40B4-BE49-F238E27FC236}">
                <a16:creationId xmlns:a16="http://schemas.microsoft.com/office/drawing/2014/main" id="{0A1F1210-3556-4BB7-1C77-703CBA7878B4}"/>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99</a:t>
            </a:fld>
            <a:endParaRPr lang="en-AU"/>
          </a:p>
        </p:txBody>
      </p:sp>
    </p:spTree>
    <p:extLst>
      <p:ext uri="{BB962C8B-B14F-4D97-AF65-F5344CB8AC3E}">
        <p14:creationId xmlns:p14="http://schemas.microsoft.com/office/powerpoint/2010/main" val="2166122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7998A-8140-8EDF-31F4-0B98EA8F3B4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3D100EC-C255-9EF0-FF32-E45700A75819}"/>
              </a:ext>
            </a:extLst>
          </p:cNvPr>
          <p:cNvSpPr>
            <a:spLocks noGrp="1"/>
          </p:cNvSpPr>
          <p:nvPr>
            <p:ph type="title"/>
          </p:nvPr>
        </p:nvSpPr>
        <p:spPr/>
        <p:txBody>
          <a:bodyPr/>
          <a:lstStyle/>
          <a:p>
            <a:r>
              <a:rPr lang="en-AU"/>
              <a:t>Changes in the CHPS syllabus content (2)</a:t>
            </a:r>
          </a:p>
        </p:txBody>
      </p:sp>
      <p:pic>
        <p:nvPicPr>
          <p:cNvPr id="18" name="Picture 17">
            <a:extLst>
              <a:ext uri="{FF2B5EF4-FFF2-40B4-BE49-F238E27FC236}">
                <a16:creationId xmlns:a16="http://schemas.microsoft.com/office/drawing/2014/main" id="{F2F2ACB4-E333-706B-F33A-4BF462E70AE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60000" y="1615609"/>
            <a:ext cx="11375981" cy="754145"/>
          </a:xfrm>
          <a:prstGeom prst="rect">
            <a:avLst/>
          </a:prstGeom>
          <a:ln>
            <a:noFill/>
          </a:ln>
          <a:effectLst>
            <a:outerShdw blurRad="50800" dist="38100" dir="2700000" algn="tl" rotWithShape="0">
              <a:prstClr val="black">
                <a:alpha val="40000"/>
              </a:prstClr>
            </a:outerShdw>
          </a:effectLst>
        </p:spPr>
      </p:pic>
      <p:pic>
        <p:nvPicPr>
          <p:cNvPr id="20" name="Picture 19">
            <a:extLst>
              <a:ext uri="{FF2B5EF4-FFF2-40B4-BE49-F238E27FC236}">
                <a16:creationId xmlns:a16="http://schemas.microsoft.com/office/drawing/2014/main" id="{6F304D4B-420C-B197-0B2A-94AF596226A3}"/>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066292" y="2617363"/>
            <a:ext cx="5963396" cy="3639581"/>
          </a:xfrm>
          <a:prstGeom prst="rect">
            <a:avLst/>
          </a:prstGeom>
          <a:ln>
            <a:noFill/>
          </a:ln>
          <a:effectLst>
            <a:outerShdw blurRad="50800" dist="38100" dir="2700000" algn="tl" rotWithShape="0">
              <a:prstClr val="black">
                <a:alpha val="40000"/>
              </a:prstClr>
            </a:outerShdw>
          </a:effectLst>
        </p:spPr>
      </p:pic>
      <p:sp>
        <p:nvSpPr>
          <p:cNvPr id="4" name="Slide Number Placeholder 3">
            <a:extLst>
              <a:ext uri="{FF2B5EF4-FFF2-40B4-BE49-F238E27FC236}">
                <a16:creationId xmlns:a16="http://schemas.microsoft.com/office/drawing/2014/main" id="{32817EB8-B542-BF01-78F2-D5457432C35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100</a:t>
            </a:fld>
            <a:endParaRPr lang="en-AU"/>
          </a:p>
        </p:txBody>
      </p:sp>
    </p:spTree>
    <p:extLst>
      <p:ext uri="{BB962C8B-B14F-4D97-AF65-F5344CB8AC3E}">
        <p14:creationId xmlns:p14="http://schemas.microsoft.com/office/powerpoint/2010/main" val="1868564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3B680-780B-050F-BFB7-E65BE19EDB7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2148691-487E-5845-B802-818DBF66602B}"/>
              </a:ext>
            </a:extLst>
          </p:cNvPr>
          <p:cNvSpPr>
            <a:spLocks noGrp="1"/>
          </p:cNvSpPr>
          <p:nvPr>
            <p:ph type="title"/>
          </p:nvPr>
        </p:nvSpPr>
        <p:spPr>
          <a:xfrm>
            <a:off x="360000" y="360000"/>
            <a:ext cx="10080000" cy="545601"/>
          </a:xfrm>
        </p:spPr>
        <p:txBody>
          <a:bodyPr anchor="t">
            <a:normAutofit/>
          </a:bodyPr>
          <a:lstStyle/>
          <a:p>
            <a:r>
              <a:rPr lang="en-AU" dirty="0"/>
              <a:t>Overview of key changes across CHPS (1)</a:t>
            </a:r>
          </a:p>
        </p:txBody>
      </p:sp>
      <p:sp>
        <p:nvSpPr>
          <p:cNvPr id="8" name="Text Placeholder 7">
            <a:extLst>
              <a:ext uri="{FF2B5EF4-FFF2-40B4-BE49-F238E27FC236}">
                <a16:creationId xmlns:a16="http://schemas.microsoft.com/office/drawing/2014/main" id="{09457AD8-52E4-E5D7-A80E-A4D1972AB8E4}"/>
              </a:ext>
            </a:extLst>
          </p:cNvPr>
          <p:cNvSpPr>
            <a:spLocks noGrp="1"/>
          </p:cNvSpPr>
          <p:nvPr>
            <p:ph type="body" sz="quarter" idx="18"/>
          </p:nvPr>
        </p:nvSpPr>
        <p:spPr>
          <a:xfrm>
            <a:off x="360000" y="905602"/>
            <a:ext cx="10080000" cy="386934"/>
          </a:xfrm>
        </p:spPr>
        <p:txBody>
          <a:bodyPr anchor="b">
            <a:normAutofit/>
          </a:bodyPr>
          <a:lstStyle/>
          <a:p>
            <a:pPr>
              <a:lnSpc>
                <a:spcPct val="140000"/>
              </a:lnSpc>
            </a:pPr>
            <a:r>
              <a:rPr lang="en-AU" dirty="0"/>
              <a:t>HSIE</a:t>
            </a:r>
          </a:p>
        </p:txBody>
      </p:sp>
      <p:pic>
        <p:nvPicPr>
          <p:cNvPr id="5" name="Picture 4">
            <a:extLst>
              <a:ext uri="{FF2B5EF4-FFF2-40B4-BE49-F238E27FC236}">
                <a16:creationId xmlns:a16="http://schemas.microsoft.com/office/drawing/2014/main" id="{74F96791-CE08-9CCD-0FFC-27EB82C648B9}"/>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419100" y="1571939"/>
            <a:ext cx="5676900" cy="4535997"/>
          </a:xfrm>
          <a:prstGeom prst="roundRect">
            <a:avLst>
              <a:gd name="adj" fmla="val 3890"/>
            </a:avLst>
          </a:prstGeom>
          <a:noFill/>
        </p:spPr>
      </p:pic>
      <p:sp>
        <p:nvSpPr>
          <p:cNvPr id="10" name="Content Placeholder 9">
            <a:extLst>
              <a:ext uri="{FF2B5EF4-FFF2-40B4-BE49-F238E27FC236}">
                <a16:creationId xmlns:a16="http://schemas.microsoft.com/office/drawing/2014/main" id="{B6A6FB84-C47F-B2BE-A48D-1FAA50CE611B}"/>
              </a:ext>
            </a:extLst>
          </p:cNvPr>
          <p:cNvSpPr>
            <a:spLocks noGrp="1"/>
          </p:cNvSpPr>
          <p:nvPr>
            <p:ph idx="1"/>
          </p:nvPr>
        </p:nvSpPr>
        <p:spPr>
          <a:xfrm>
            <a:off x="6412009" y="1846989"/>
            <a:ext cx="4711991" cy="3743106"/>
          </a:xfrm>
        </p:spPr>
        <p:txBody>
          <a:bodyPr>
            <a:noAutofit/>
          </a:bodyPr>
          <a:lstStyle/>
          <a:p>
            <a:pPr marL="342900" indent="-342900">
              <a:buFont typeface="Arial" panose="020B0604020202020204" pitchFamily="34" charset="0"/>
              <a:buChar char="•"/>
            </a:pPr>
            <a:r>
              <a:rPr lang="en-AU" dirty="0"/>
              <a:t>Aboriginal Cultures and Histories strengthened from ES1–S3</a:t>
            </a:r>
          </a:p>
          <a:p>
            <a:pPr marL="342900" indent="-342900">
              <a:buFont typeface="Arial" panose="020B0604020202020204" pitchFamily="34" charset="0"/>
              <a:buChar char="•"/>
            </a:pPr>
            <a:r>
              <a:rPr lang="en-AU" dirty="0"/>
              <a:t>Ancient Cultures and Histories now in Stage 1 and 2</a:t>
            </a:r>
          </a:p>
          <a:p>
            <a:pPr marL="342900" indent="-342900">
              <a:buFont typeface="Arial" panose="020B0604020202020204" pitchFamily="34" charset="0"/>
              <a:buChar char="•"/>
            </a:pPr>
            <a:r>
              <a:rPr lang="en-AU" dirty="0"/>
              <a:t>Resourcing/teacher knowledge of maps and geographical information critical</a:t>
            </a:r>
          </a:p>
          <a:p>
            <a:pPr marL="342900" indent="-342900">
              <a:buFont typeface="Arial" panose="020B0604020202020204" pitchFamily="34" charset="0"/>
              <a:buChar char="•"/>
            </a:pPr>
            <a:r>
              <a:rPr lang="en-AU" dirty="0"/>
              <a:t>History + Geography now integrated into one HSIE KLA</a:t>
            </a:r>
          </a:p>
          <a:p>
            <a:endParaRPr lang="en-AU" dirty="0"/>
          </a:p>
        </p:txBody>
      </p:sp>
      <p:sp>
        <p:nvSpPr>
          <p:cNvPr id="4" name="Slide Number Placeholder 3">
            <a:extLst>
              <a:ext uri="{FF2B5EF4-FFF2-40B4-BE49-F238E27FC236}">
                <a16:creationId xmlns:a16="http://schemas.microsoft.com/office/drawing/2014/main" id="{C624C5AE-DE9E-9802-67F0-62EB6EA991FC}"/>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101</a:t>
            </a:fld>
            <a:endParaRPr lang="en-AU"/>
          </a:p>
        </p:txBody>
      </p:sp>
    </p:spTree>
    <p:extLst>
      <p:ext uri="{BB962C8B-B14F-4D97-AF65-F5344CB8AC3E}">
        <p14:creationId xmlns:p14="http://schemas.microsoft.com/office/powerpoint/2010/main" val="1037601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D5C55-DDC7-85B8-3D5A-11818D0415E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310E442-0459-9EC6-857C-8E2360ED53E5}"/>
              </a:ext>
            </a:extLst>
          </p:cNvPr>
          <p:cNvSpPr>
            <a:spLocks noGrp="1"/>
          </p:cNvSpPr>
          <p:nvPr>
            <p:ph type="title"/>
          </p:nvPr>
        </p:nvSpPr>
        <p:spPr/>
        <p:txBody>
          <a:bodyPr/>
          <a:lstStyle/>
          <a:p>
            <a:r>
              <a:rPr lang="en-AU" dirty="0"/>
              <a:t>Overview of key changes across CHPS (2)</a:t>
            </a:r>
          </a:p>
        </p:txBody>
      </p:sp>
      <p:sp>
        <p:nvSpPr>
          <p:cNvPr id="8" name="Text Placeholder 7">
            <a:extLst>
              <a:ext uri="{FF2B5EF4-FFF2-40B4-BE49-F238E27FC236}">
                <a16:creationId xmlns:a16="http://schemas.microsoft.com/office/drawing/2014/main" id="{7D222651-767F-5F8F-6F12-B3CFC00BEA94}"/>
              </a:ext>
            </a:extLst>
          </p:cNvPr>
          <p:cNvSpPr>
            <a:spLocks noGrp="1"/>
          </p:cNvSpPr>
          <p:nvPr>
            <p:ph type="body" sz="quarter" idx="18"/>
          </p:nvPr>
        </p:nvSpPr>
        <p:spPr>
          <a:xfrm>
            <a:off x="360000" y="905602"/>
            <a:ext cx="4758410" cy="386934"/>
          </a:xfrm>
        </p:spPr>
        <p:txBody>
          <a:bodyPr/>
          <a:lstStyle/>
          <a:p>
            <a:r>
              <a:rPr lang="en-AU"/>
              <a:t>Science and technology		</a:t>
            </a:r>
          </a:p>
        </p:txBody>
      </p:sp>
      <p:pic>
        <p:nvPicPr>
          <p:cNvPr id="10" name="Picture Placeholder 9">
            <a:extLst>
              <a:ext uri="{FF2B5EF4-FFF2-40B4-BE49-F238E27FC236}">
                <a16:creationId xmlns:a16="http://schemas.microsoft.com/office/drawing/2014/main" id="{63074D09-45B2-E262-1707-37AB5D48269D}"/>
              </a:ext>
              <a:ext uri="{C183D7F6-B498-43B3-948B-1728B52AA6E4}">
                <adec:decorative xmlns:adec="http://schemas.microsoft.com/office/drawing/2017/decorative" val="1"/>
              </a:ext>
            </a:extLst>
          </p:cNvPr>
          <p:cNvPicPr>
            <a:picLocks noGrp="1" noChangeAspect="1"/>
          </p:cNvPicPr>
          <p:nvPr>
            <p:ph type="pic" sz="quarter" idx="19"/>
          </p:nvPr>
        </p:nvPicPr>
        <p:blipFill>
          <a:blip r:embed="rId3" cstate="screen">
            <a:extLst>
              <a:ext uri="{28A0092B-C50C-407E-A947-70E740481C1C}">
                <a14:useLocalDpi xmlns:a14="http://schemas.microsoft.com/office/drawing/2010/main"/>
              </a:ext>
            </a:extLst>
          </a:blip>
          <a:srcRect/>
          <a:stretch>
            <a:fillRect/>
          </a:stretch>
        </p:blipFill>
        <p:spPr>
          <a:xfrm>
            <a:off x="360000" y="1875184"/>
            <a:ext cx="4864292" cy="3886701"/>
          </a:xfrm>
          <a:prstGeom prst="roundRect">
            <a:avLst>
              <a:gd name="adj" fmla="val 3744"/>
            </a:avLst>
          </a:prstGeom>
        </p:spPr>
      </p:pic>
      <p:sp>
        <p:nvSpPr>
          <p:cNvPr id="3" name="TextBox 2">
            <a:extLst>
              <a:ext uri="{FF2B5EF4-FFF2-40B4-BE49-F238E27FC236}">
                <a16:creationId xmlns:a16="http://schemas.microsoft.com/office/drawing/2014/main" id="{6DC4CDDB-3FFB-784D-2950-C2A715C9F11B}"/>
              </a:ext>
            </a:extLst>
          </p:cNvPr>
          <p:cNvSpPr txBox="1"/>
          <p:nvPr/>
        </p:nvSpPr>
        <p:spPr>
          <a:xfrm>
            <a:off x="5460643" y="2266603"/>
            <a:ext cx="5663358" cy="3103863"/>
          </a:xfrm>
          <a:prstGeom prst="rect">
            <a:avLst/>
          </a:prstGeom>
          <a:noFill/>
        </p:spPr>
        <p:txBody>
          <a:bodyPr wrap="square">
            <a:spAutoFit/>
          </a:bodyPr>
          <a:lstStyle/>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Human body content is new across K–6, including knowledge of the ear, eyes, digestive system, muscles, and skeleton</a:t>
            </a:r>
          </a:p>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Additional practical investigation, demonstration and hands-on learning </a:t>
            </a:r>
          </a:p>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Working Scientifically skills are embedded across all years, not treated as a separate component</a:t>
            </a:r>
          </a:p>
        </p:txBody>
      </p:sp>
      <p:sp>
        <p:nvSpPr>
          <p:cNvPr id="4" name="Slide Number Placeholder 3">
            <a:extLst>
              <a:ext uri="{FF2B5EF4-FFF2-40B4-BE49-F238E27FC236}">
                <a16:creationId xmlns:a16="http://schemas.microsoft.com/office/drawing/2014/main" id="{91C8989C-2D71-9DFC-5608-335BEC91B16F}"/>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102</a:t>
            </a:fld>
            <a:endParaRPr lang="en-AU"/>
          </a:p>
        </p:txBody>
      </p:sp>
    </p:spTree>
    <p:extLst>
      <p:ext uri="{BB962C8B-B14F-4D97-AF65-F5344CB8AC3E}">
        <p14:creationId xmlns:p14="http://schemas.microsoft.com/office/powerpoint/2010/main" val="384875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CFED6-FB0F-2B12-E690-70FD1CBE096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BC104E7-3922-66B4-3206-921259422ED7}"/>
              </a:ext>
            </a:extLst>
          </p:cNvPr>
          <p:cNvSpPr>
            <a:spLocks noGrp="1"/>
          </p:cNvSpPr>
          <p:nvPr>
            <p:ph type="title"/>
          </p:nvPr>
        </p:nvSpPr>
        <p:spPr/>
        <p:txBody>
          <a:bodyPr/>
          <a:lstStyle/>
          <a:p>
            <a:r>
              <a:rPr lang="en-AU" dirty="0"/>
              <a:t>Overview of key changes across CHPS (3)</a:t>
            </a:r>
          </a:p>
        </p:txBody>
      </p:sp>
      <p:sp>
        <p:nvSpPr>
          <p:cNvPr id="2" name="Text Placeholder 7">
            <a:extLst>
              <a:ext uri="{FF2B5EF4-FFF2-40B4-BE49-F238E27FC236}">
                <a16:creationId xmlns:a16="http://schemas.microsoft.com/office/drawing/2014/main" id="{E839381C-D9DF-695A-A4FE-F6A85E9E7EF4}"/>
              </a:ext>
            </a:extLst>
          </p:cNvPr>
          <p:cNvSpPr txBox="1">
            <a:spLocks/>
          </p:cNvSpPr>
          <p:nvPr/>
        </p:nvSpPr>
        <p:spPr>
          <a:xfrm>
            <a:off x="433559" y="905601"/>
            <a:ext cx="4233771" cy="386934"/>
          </a:xfrm>
          <a:prstGeom prst="rect">
            <a:avLst/>
          </a:prstGeom>
        </p:spPr>
        <p:txBody>
          <a:bodyPr vert="horz" lIns="0" tIns="0" rIns="0" bIns="0" rtlCol="0" anchor="b">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accent2"/>
                </a:solidFill>
                <a:latin typeface="+mj-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2000" b="0" kern="1200">
                <a:solidFill>
                  <a:schemeClr val="bg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2000" kern="1200">
                <a:solidFill>
                  <a:schemeClr val="bg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2000" kern="1200">
                <a:solidFill>
                  <a:schemeClr val="bg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2000" kern="1200">
                <a:solidFill>
                  <a:schemeClr val="bg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latin typeface="Arial" panose="020B0604020202020204" pitchFamily="34" charset="0"/>
              </a:rPr>
              <a:t>Creative arts</a:t>
            </a:r>
          </a:p>
        </p:txBody>
      </p:sp>
      <p:pic>
        <p:nvPicPr>
          <p:cNvPr id="12" name="Content Placeholder 11">
            <a:extLst>
              <a:ext uri="{FF2B5EF4-FFF2-40B4-BE49-F238E27FC236}">
                <a16:creationId xmlns:a16="http://schemas.microsoft.com/office/drawing/2014/main" id="{246F2FF7-4E00-7D1E-9F35-1B13E81885D1}"/>
              </a:ext>
              <a:ext uri="{C183D7F6-B498-43B3-948B-1728B52AA6E4}">
                <adec:decorative xmlns:adec="http://schemas.microsoft.com/office/drawing/2017/decorative" val="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360000" y="1796636"/>
            <a:ext cx="5557837" cy="3705224"/>
          </a:xfrm>
          <a:prstGeom prst="roundRect">
            <a:avLst>
              <a:gd name="adj" fmla="val 3806"/>
            </a:avLst>
          </a:prstGeom>
        </p:spPr>
      </p:pic>
      <p:sp>
        <p:nvSpPr>
          <p:cNvPr id="9" name="Picture Placeholder 8">
            <a:extLst>
              <a:ext uri="{FF2B5EF4-FFF2-40B4-BE49-F238E27FC236}">
                <a16:creationId xmlns:a16="http://schemas.microsoft.com/office/drawing/2014/main" id="{7A0FA38A-00B8-122E-3996-C0E806AA9FB3}"/>
              </a:ext>
            </a:extLst>
          </p:cNvPr>
          <p:cNvSpPr>
            <a:spLocks noGrp="1"/>
          </p:cNvSpPr>
          <p:nvPr>
            <p:ph type="pic" sz="quarter" idx="19"/>
          </p:nvPr>
        </p:nvSpPr>
        <p:spPr>
          <a:xfrm>
            <a:off x="6155100" y="1708318"/>
            <a:ext cx="5557837" cy="3881860"/>
          </a:xfrm>
        </p:spPr>
        <p:txBody>
          <a:bodyPr/>
          <a:lstStyle/>
          <a:p>
            <a:pPr marL="285750" lvl="0" indent="-285750">
              <a:spcBef>
                <a:spcPts val="600"/>
              </a:spcBef>
              <a:spcAft>
                <a:spcPts val="0"/>
              </a:spcAft>
              <a:buFont typeface="Arial" panose="020B0604020202020204" pitchFamily="34" charset="0"/>
              <a:buChar char="•"/>
            </a:pPr>
            <a:r>
              <a:rPr lang="en-AU" sz="1800" dirty="0"/>
              <a:t>Dance and music elements have been updated from the previous syllabus</a:t>
            </a:r>
          </a:p>
          <a:p>
            <a:pPr marL="285750" lvl="0" indent="-285750">
              <a:spcBef>
                <a:spcPts val="600"/>
              </a:spcBef>
              <a:spcAft>
                <a:spcPts val="0"/>
              </a:spcAft>
              <a:buFont typeface="Arial" panose="020B0604020202020204" pitchFamily="34" charset="0"/>
              <a:buChar char="•"/>
            </a:pPr>
            <a:r>
              <a:rPr lang="en-AU" sz="1800" dirty="0"/>
              <a:t>There is a strengthened focus on historical and cultural arts practices globally, including Aboriginal and/or Torres Strait Islander practices</a:t>
            </a:r>
          </a:p>
          <a:p>
            <a:pPr marL="285750" lvl="0" indent="-285750">
              <a:spcBef>
                <a:spcPts val="600"/>
              </a:spcBef>
              <a:spcAft>
                <a:spcPts val="0"/>
              </a:spcAft>
              <a:buFont typeface="Arial" panose="020B0604020202020204" pitchFamily="34" charset="0"/>
              <a:buChar char="•"/>
            </a:pPr>
            <a:r>
              <a:rPr lang="en-AU" sz="1800" dirty="0"/>
              <a:t>Greater emphasis on vocabulary development, critical and creative writing (CWT)</a:t>
            </a:r>
          </a:p>
          <a:p>
            <a:pPr marL="285750" indent="-285750">
              <a:spcBef>
                <a:spcPts val="600"/>
              </a:spcBef>
              <a:spcAft>
                <a:spcPts val="0"/>
              </a:spcAft>
              <a:buFont typeface="Arial" panose="020B0604020202020204" pitchFamily="34" charset="0"/>
              <a:buChar char="•"/>
            </a:pPr>
            <a:r>
              <a:rPr lang="en-AU" sz="1800" dirty="0"/>
              <a:t>Digital technology and digital safety are now explicitly referenced in essential content</a:t>
            </a:r>
          </a:p>
        </p:txBody>
      </p:sp>
      <p:sp>
        <p:nvSpPr>
          <p:cNvPr id="4" name="Slide Number Placeholder 3">
            <a:extLst>
              <a:ext uri="{FF2B5EF4-FFF2-40B4-BE49-F238E27FC236}">
                <a16:creationId xmlns:a16="http://schemas.microsoft.com/office/drawing/2014/main" id="{126D3C42-E9A0-4A3A-7CB6-AA434157B403}"/>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103</a:t>
            </a:fld>
            <a:endParaRPr lang="en-AU"/>
          </a:p>
        </p:txBody>
      </p:sp>
    </p:spTree>
    <p:extLst>
      <p:ext uri="{BB962C8B-B14F-4D97-AF65-F5344CB8AC3E}">
        <p14:creationId xmlns:p14="http://schemas.microsoft.com/office/powerpoint/2010/main" val="363421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3888F-E3C3-D249-4873-3D6510D683F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6B3F342-5C5B-2E7B-7B5D-27E177CFBFCF}"/>
              </a:ext>
            </a:extLst>
          </p:cNvPr>
          <p:cNvSpPr>
            <a:spLocks noGrp="1"/>
          </p:cNvSpPr>
          <p:nvPr>
            <p:ph type="title"/>
          </p:nvPr>
        </p:nvSpPr>
        <p:spPr/>
        <p:txBody>
          <a:bodyPr/>
          <a:lstStyle/>
          <a:p>
            <a:r>
              <a:rPr lang="en-AU" dirty="0"/>
              <a:t>Overview of key changes across CHPS (4)</a:t>
            </a:r>
          </a:p>
        </p:txBody>
      </p:sp>
      <p:sp>
        <p:nvSpPr>
          <p:cNvPr id="3" name="Text Placeholder 2">
            <a:extLst>
              <a:ext uri="{FF2B5EF4-FFF2-40B4-BE49-F238E27FC236}">
                <a16:creationId xmlns:a16="http://schemas.microsoft.com/office/drawing/2014/main" id="{D980FCD2-DA94-16D2-18F6-696D523B9F89}"/>
              </a:ext>
            </a:extLst>
          </p:cNvPr>
          <p:cNvSpPr>
            <a:spLocks noGrp="1"/>
          </p:cNvSpPr>
          <p:nvPr>
            <p:ph type="body" sz="quarter" idx="18"/>
          </p:nvPr>
        </p:nvSpPr>
        <p:spPr/>
        <p:txBody>
          <a:bodyPr/>
          <a:lstStyle/>
          <a:p>
            <a:r>
              <a:rPr lang="en-AU"/>
              <a:t>PDHPE</a:t>
            </a:r>
          </a:p>
        </p:txBody>
      </p:sp>
      <p:pic>
        <p:nvPicPr>
          <p:cNvPr id="11" name="Content Placeholder 10">
            <a:extLst>
              <a:ext uri="{FF2B5EF4-FFF2-40B4-BE49-F238E27FC236}">
                <a16:creationId xmlns:a16="http://schemas.microsoft.com/office/drawing/2014/main" id="{E00DE3E5-E402-15A4-A1B1-E729DE2947BF}"/>
              </a:ext>
              <a:ext uri="{C183D7F6-B498-43B3-948B-1728B52AA6E4}">
                <adec:decorative xmlns:adec="http://schemas.microsoft.com/office/drawing/2017/decorative" val="1"/>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360000" y="2083110"/>
            <a:ext cx="5168564" cy="3457640"/>
          </a:xfrm>
          <a:prstGeom prst="roundRect">
            <a:avLst>
              <a:gd name="adj" fmla="val 6275"/>
            </a:avLst>
          </a:prstGeom>
        </p:spPr>
      </p:pic>
      <p:sp>
        <p:nvSpPr>
          <p:cNvPr id="16" name="TextBox 15">
            <a:extLst>
              <a:ext uri="{FF2B5EF4-FFF2-40B4-BE49-F238E27FC236}">
                <a16:creationId xmlns:a16="http://schemas.microsoft.com/office/drawing/2014/main" id="{FA08FAF6-E020-2538-3F0A-BC48E27A407C}"/>
              </a:ext>
            </a:extLst>
          </p:cNvPr>
          <p:cNvSpPr txBox="1"/>
          <p:nvPr/>
        </p:nvSpPr>
        <p:spPr>
          <a:xfrm>
            <a:off x="5679585" y="2359943"/>
            <a:ext cx="6152415" cy="3180807"/>
          </a:xfrm>
          <a:prstGeom prst="rect">
            <a:avLst/>
          </a:prstGeom>
          <a:noFill/>
        </p:spPr>
        <p:txBody>
          <a:bodyPr wrap="square">
            <a:spAutoFit/>
          </a:bodyPr>
          <a:lstStyle/>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Financial wellbeing is now a focus in Stages 1–3</a:t>
            </a:r>
          </a:p>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Media literacy is explicitly embedded from Stage 1–3</a:t>
            </a:r>
          </a:p>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PE has a stronger focus on small-sided games (requiring new resources and game structures)</a:t>
            </a:r>
          </a:p>
          <a:p>
            <a:pPr marL="342900" lvl="0" indent="-342900">
              <a:lnSpc>
                <a:spcPct val="150000"/>
              </a:lnSpc>
              <a:spcBef>
                <a:spcPts val="600"/>
              </a:spcBef>
              <a:buFont typeface="Arial" panose="020B0604020202020204" pitchFamily="34" charset="0"/>
              <a:buChar char="•"/>
            </a:pPr>
            <a:r>
              <a:rPr lang="en-AU" sz="1800" dirty="0">
                <a:latin typeface="Arial" panose="020B0604020202020204" pitchFamily="34" charset="0"/>
              </a:rPr>
              <a:t>PE K–2 includes explicit teaching of all fundamental movement skills to be achieved by the end of Stage 1, which may require targeted PL and resourcing</a:t>
            </a:r>
          </a:p>
        </p:txBody>
      </p:sp>
      <p:sp>
        <p:nvSpPr>
          <p:cNvPr id="4" name="Slide Number Placeholder 3">
            <a:extLst>
              <a:ext uri="{FF2B5EF4-FFF2-40B4-BE49-F238E27FC236}">
                <a16:creationId xmlns:a16="http://schemas.microsoft.com/office/drawing/2014/main" id="{035EEDA1-4F4B-DDDA-0BFF-2E4B257EB2DE}"/>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104</a:t>
            </a:fld>
            <a:endParaRPr lang="en-AU"/>
          </a:p>
        </p:txBody>
      </p:sp>
    </p:spTree>
    <p:extLst>
      <p:ext uri="{BB962C8B-B14F-4D97-AF65-F5344CB8AC3E}">
        <p14:creationId xmlns:p14="http://schemas.microsoft.com/office/powerpoint/2010/main" val="198528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BF53A-A778-47AB-F656-6A29E24E358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8F47B7F-6F08-5530-DE6D-0EFDB36D5B01}"/>
              </a:ext>
            </a:extLst>
          </p:cNvPr>
          <p:cNvSpPr>
            <a:spLocks noGrp="1"/>
          </p:cNvSpPr>
          <p:nvPr>
            <p:ph type="title"/>
          </p:nvPr>
        </p:nvSpPr>
        <p:spPr>
          <a:xfrm>
            <a:off x="360000" y="360000"/>
            <a:ext cx="10080000" cy="1008000"/>
          </a:xfrm>
        </p:spPr>
        <p:txBody>
          <a:bodyPr anchor="t">
            <a:normAutofit/>
          </a:bodyPr>
          <a:lstStyle/>
          <a:p>
            <a:r>
              <a:rPr lang="en-AU"/>
              <a:t>Introducing the gap analysis tool </a:t>
            </a:r>
          </a:p>
        </p:txBody>
      </p:sp>
      <p:pic>
        <p:nvPicPr>
          <p:cNvPr id="2" name="Picture 1">
            <a:extLst>
              <a:ext uri="{FF2B5EF4-FFF2-40B4-BE49-F238E27FC236}">
                <a16:creationId xmlns:a16="http://schemas.microsoft.com/office/drawing/2014/main" id="{17855891-F3D0-1AC7-0B88-C888F079ECE1}"/>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08209" y="1710421"/>
            <a:ext cx="6775581" cy="4411712"/>
          </a:xfrm>
          <a:prstGeom prst="rect">
            <a:avLst/>
          </a:prstGeom>
          <a:effectLst>
            <a:outerShdw blurRad="50800" dist="38100" dir="18900000" algn="bl" rotWithShape="0">
              <a:prstClr val="black">
                <a:alpha val="40000"/>
              </a:prstClr>
            </a:outerShdw>
          </a:effectLst>
        </p:spPr>
      </p:pic>
      <p:sp>
        <p:nvSpPr>
          <p:cNvPr id="4" name="Slide Number Placeholder 3">
            <a:extLst>
              <a:ext uri="{FF2B5EF4-FFF2-40B4-BE49-F238E27FC236}">
                <a16:creationId xmlns:a16="http://schemas.microsoft.com/office/drawing/2014/main" id="{455DC62C-AA86-21F8-40D4-F4D1033327D6}"/>
              </a:ext>
              <a:ext uri="{C183D7F6-B498-43B3-948B-1728B52AA6E4}">
                <adec:decorative xmlns:adec="http://schemas.microsoft.com/office/drawing/2017/decorative" val="1"/>
              </a:ext>
            </a:extLst>
          </p:cNvPr>
          <p:cNvSpPr>
            <a:spLocks noGrp="1"/>
          </p:cNvSpPr>
          <p:nvPr>
            <p:ph type="sldNum" sz="quarter" idx="10"/>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105</a:t>
            </a:fld>
            <a:endParaRPr lang="en-AU"/>
          </a:p>
        </p:txBody>
      </p:sp>
    </p:spTree>
    <p:extLst>
      <p:ext uri="{BB962C8B-B14F-4D97-AF65-F5344CB8AC3E}">
        <p14:creationId xmlns:p14="http://schemas.microsoft.com/office/powerpoint/2010/main" val="1021998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03EE218-9868-469A-0904-E0FC254235BF}"/>
              </a:ext>
            </a:extLst>
          </p:cNvPr>
          <p:cNvSpPr>
            <a:spLocks noGrp="1"/>
          </p:cNvSpPr>
          <p:nvPr>
            <p:ph type="title"/>
          </p:nvPr>
        </p:nvSpPr>
        <p:spPr/>
        <p:txBody>
          <a:bodyPr/>
          <a:lstStyle/>
          <a:p>
            <a:r>
              <a:rPr lang="en-AU"/>
              <a:t>Gap analysis tool – using content points</a:t>
            </a:r>
          </a:p>
        </p:txBody>
      </p:sp>
      <p:pic>
        <p:nvPicPr>
          <p:cNvPr id="3" name="Picture 2">
            <a:extLst>
              <a:ext uri="{FF2B5EF4-FFF2-40B4-BE49-F238E27FC236}">
                <a16:creationId xmlns:a16="http://schemas.microsoft.com/office/drawing/2014/main" id="{82A9D58D-5AEB-1C66-3E37-6B09A42832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a:ext>
            </a:extLst>
          </a:blip>
          <a:stretch>
            <a:fillRect/>
          </a:stretch>
        </p:blipFill>
        <p:spPr>
          <a:xfrm>
            <a:off x="710951" y="823052"/>
            <a:ext cx="10154500" cy="5967762"/>
          </a:xfrm>
          <a:prstGeom prst="rect">
            <a:avLst/>
          </a:prstGeom>
        </p:spPr>
      </p:pic>
      <p:sp>
        <p:nvSpPr>
          <p:cNvPr id="5" name="Rectangle: Rounded Corners 4">
            <a:extLst>
              <a:ext uri="{FF2B5EF4-FFF2-40B4-BE49-F238E27FC236}">
                <a16:creationId xmlns:a16="http://schemas.microsoft.com/office/drawing/2014/main" id="{3389F2AD-8D82-C020-E7C1-D8B618CD1E21}"/>
              </a:ext>
              <a:ext uri="{C183D7F6-B498-43B3-948B-1728B52AA6E4}">
                <adec:decorative xmlns:adec="http://schemas.microsoft.com/office/drawing/2017/decorative" val="1"/>
              </a:ext>
            </a:extLst>
          </p:cNvPr>
          <p:cNvSpPr/>
          <p:nvPr/>
        </p:nvSpPr>
        <p:spPr>
          <a:xfrm>
            <a:off x="4635500" y="5289550"/>
            <a:ext cx="3155950" cy="374650"/>
          </a:xfrm>
          <a:prstGeom prst="roundRect">
            <a:avLst/>
          </a:prstGeom>
          <a:noFill/>
          <a:ln w="190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latin typeface="Arial" panose="020B0604020202020204" pitchFamily="34" charset="0"/>
            </a:endParaRPr>
          </a:p>
        </p:txBody>
      </p:sp>
      <p:sp>
        <p:nvSpPr>
          <p:cNvPr id="4" name="Slide Number Placeholder 3">
            <a:extLst>
              <a:ext uri="{FF2B5EF4-FFF2-40B4-BE49-F238E27FC236}">
                <a16:creationId xmlns:a16="http://schemas.microsoft.com/office/drawing/2014/main" id="{419DC0D0-F01D-AAA1-1C4F-62D9594CC0F2}"/>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106</a:t>
            </a:fld>
            <a:endParaRPr lang="en-AU"/>
          </a:p>
        </p:txBody>
      </p:sp>
    </p:spTree>
    <p:extLst>
      <p:ext uri="{BB962C8B-B14F-4D97-AF65-F5344CB8AC3E}">
        <p14:creationId xmlns:p14="http://schemas.microsoft.com/office/powerpoint/2010/main" val="2865729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FD341-6B9F-E5E4-6725-4A139FAB25E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FCCA7FA-B182-33CD-A552-2A4011BEF579}"/>
              </a:ext>
            </a:extLst>
          </p:cNvPr>
          <p:cNvSpPr>
            <a:spLocks noGrp="1"/>
          </p:cNvSpPr>
          <p:nvPr>
            <p:ph type="title"/>
          </p:nvPr>
        </p:nvSpPr>
        <p:spPr>
          <a:xfrm>
            <a:off x="360000" y="360000"/>
            <a:ext cx="10080000" cy="573335"/>
          </a:xfrm>
        </p:spPr>
        <p:txBody>
          <a:bodyPr anchor="t">
            <a:normAutofit/>
          </a:bodyPr>
          <a:lstStyle/>
          <a:p>
            <a:r>
              <a:rPr lang="en-AU"/>
              <a:t>Example of the gap analysis tool </a:t>
            </a:r>
          </a:p>
        </p:txBody>
      </p:sp>
      <p:sp>
        <p:nvSpPr>
          <p:cNvPr id="14" name="Text Placeholder 4">
            <a:extLst>
              <a:ext uri="{FF2B5EF4-FFF2-40B4-BE49-F238E27FC236}">
                <a16:creationId xmlns:a16="http://schemas.microsoft.com/office/drawing/2014/main" id="{5DCB3D4A-E028-3DEF-09E9-85F241C79831}"/>
              </a:ext>
            </a:extLst>
          </p:cNvPr>
          <p:cNvSpPr>
            <a:spLocks noGrp="1"/>
          </p:cNvSpPr>
          <p:nvPr>
            <p:ph type="body" sz="quarter" idx="18"/>
          </p:nvPr>
        </p:nvSpPr>
        <p:spPr>
          <a:xfrm>
            <a:off x="360000" y="975395"/>
            <a:ext cx="10080000" cy="365879"/>
          </a:xfrm>
        </p:spPr>
        <p:txBody>
          <a:bodyPr wrap="square">
            <a:noAutofit/>
          </a:bodyPr>
          <a:lstStyle/>
          <a:p>
            <a:pPr>
              <a:lnSpc>
                <a:spcPct val="140000"/>
              </a:lnSpc>
            </a:pPr>
            <a:r>
              <a:rPr lang="en-US" dirty="0">
                <a:solidFill>
                  <a:schemeClr val="accent2"/>
                </a:solidFill>
                <a:latin typeface="Arial" panose="020B0604020202020204" pitchFamily="34" charset="0"/>
              </a:rPr>
              <a:t>Stage 2 Unit 5</a:t>
            </a:r>
          </a:p>
        </p:txBody>
      </p:sp>
      <p:pic>
        <p:nvPicPr>
          <p:cNvPr id="2" name="Picture 1">
            <a:extLst>
              <a:ext uri="{FF2B5EF4-FFF2-40B4-BE49-F238E27FC236}">
                <a16:creationId xmlns:a16="http://schemas.microsoft.com/office/drawing/2014/main" id="{561ECB0A-1CED-53B7-905E-085CD14E605F}"/>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33384" y="1674722"/>
            <a:ext cx="9325231" cy="5021278"/>
          </a:xfrm>
          <a:prstGeom prst="rect">
            <a:avLst/>
          </a:prstGeom>
          <a:ln>
            <a:noFill/>
          </a:ln>
          <a:effectLst/>
        </p:spPr>
      </p:pic>
      <p:sp>
        <p:nvSpPr>
          <p:cNvPr id="4" name="Slide Number Placeholder 3">
            <a:extLst>
              <a:ext uri="{FF2B5EF4-FFF2-40B4-BE49-F238E27FC236}">
                <a16:creationId xmlns:a16="http://schemas.microsoft.com/office/drawing/2014/main" id="{06437B2B-BA54-AE09-D5A1-779D2E86197A}"/>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107</a:t>
            </a:fld>
            <a:endParaRPr lang="en-AU"/>
          </a:p>
        </p:txBody>
      </p:sp>
    </p:spTree>
    <p:extLst>
      <p:ext uri="{BB962C8B-B14F-4D97-AF65-F5344CB8AC3E}">
        <p14:creationId xmlns:p14="http://schemas.microsoft.com/office/powerpoint/2010/main" val="3812801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1D51E-C1A4-E6A9-A69A-B278AA0BB6E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1E17150-DB66-3727-5A10-D96457EB9D66}"/>
              </a:ext>
            </a:extLst>
          </p:cNvPr>
          <p:cNvSpPr>
            <a:spLocks noGrp="1"/>
          </p:cNvSpPr>
          <p:nvPr>
            <p:ph type="title"/>
          </p:nvPr>
        </p:nvSpPr>
        <p:spPr>
          <a:xfrm>
            <a:off x="360000" y="360000"/>
            <a:ext cx="6444001" cy="545601"/>
          </a:xfrm>
        </p:spPr>
        <p:txBody>
          <a:bodyPr anchor="t">
            <a:normAutofit/>
          </a:bodyPr>
          <a:lstStyle/>
          <a:p>
            <a:r>
              <a:rPr lang="en-AU"/>
              <a:t>Gap analysis – activity</a:t>
            </a:r>
          </a:p>
        </p:txBody>
      </p:sp>
      <p:sp>
        <p:nvSpPr>
          <p:cNvPr id="35" name="Text Placeholder 2">
            <a:extLst>
              <a:ext uri="{FF2B5EF4-FFF2-40B4-BE49-F238E27FC236}">
                <a16:creationId xmlns:a16="http://schemas.microsoft.com/office/drawing/2014/main" id="{292706C2-4C8A-529C-4FC3-AFF8EA2D399A}"/>
              </a:ext>
            </a:extLst>
          </p:cNvPr>
          <p:cNvSpPr>
            <a:spLocks noGrp="1"/>
          </p:cNvSpPr>
          <p:nvPr>
            <p:ph type="body" sz="quarter" idx="17"/>
          </p:nvPr>
        </p:nvSpPr>
        <p:spPr>
          <a:xfrm>
            <a:off x="360365" y="1486492"/>
            <a:ext cx="5831430" cy="4553999"/>
          </a:xfrm>
        </p:spPr>
        <p:txBody>
          <a:bodyPr vert="horz" lIns="0" tIns="0" rIns="0" bIns="0" rtlCol="0" anchor="t">
            <a:noAutofit/>
          </a:bodyPr>
          <a:lstStyle/>
          <a:p>
            <a:pPr marL="342900" indent="-342900">
              <a:buAutoNum type="arabicPeriod"/>
            </a:pPr>
            <a:r>
              <a:rPr lang="en-US" sz="2000" dirty="0"/>
              <a:t>Choose a key learning area relevant to your current work </a:t>
            </a:r>
          </a:p>
          <a:p>
            <a:pPr marL="342900" indent="-342900">
              <a:buAutoNum type="arabicPeriod"/>
            </a:pPr>
            <a:r>
              <a:rPr lang="en-US" sz="2000" dirty="0"/>
              <a:t>List the new content in the tool</a:t>
            </a:r>
          </a:p>
          <a:p>
            <a:pPr marL="342900" indent="-342900">
              <a:buAutoNum type="arabicPeriod"/>
            </a:pPr>
            <a:r>
              <a:rPr lang="en-US" sz="2000" dirty="0"/>
              <a:t>Check prior stages of learning to identify gaps </a:t>
            </a:r>
          </a:p>
          <a:p>
            <a:pPr marL="342900" indent="-342900">
              <a:buAutoNum type="arabicPeriod"/>
            </a:pPr>
            <a:r>
              <a:rPr lang="en-US" sz="2000" dirty="0"/>
              <a:t>Decide on strategies to assess gaps in student learning </a:t>
            </a:r>
          </a:p>
          <a:p>
            <a:pPr marL="342900" indent="-342900">
              <a:buAutoNum type="arabicPeriod"/>
            </a:pPr>
            <a:r>
              <a:rPr lang="en-US" sz="2000" dirty="0"/>
              <a:t>Record how you will address identified gaps</a:t>
            </a:r>
          </a:p>
          <a:p>
            <a:endParaRPr lang="en-US" dirty="0"/>
          </a:p>
          <a:p>
            <a:endParaRPr lang="en-US" dirty="0"/>
          </a:p>
        </p:txBody>
      </p:sp>
      <p:pic>
        <p:nvPicPr>
          <p:cNvPr id="7" name="Picture 6">
            <a:extLst>
              <a:ext uri="{FF2B5EF4-FFF2-40B4-BE49-F238E27FC236}">
                <a16:creationId xmlns:a16="http://schemas.microsoft.com/office/drawing/2014/main" id="{05F07330-90CE-4D7A-E3E8-B4B9FA856545}"/>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04402" y="2240993"/>
            <a:ext cx="4676555" cy="3044996"/>
          </a:xfrm>
          <a:prstGeom prst="rect">
            <a:avLst/>
          </a:prstGeom>
          <a:effectLst>
            <a:outerShdw blurRad="50800" dist="38100" dir="18900000" algn="bl" rotWithShape="0">
              <a:prstClr val="black">
                <a:alpha val="40000"/>
              </a:prstClr>
            </a:outerShdw>
          </a:effectLst>
        </p:spPr>
      </p:pic>
      <p:sp>
        <p:nvSpPr>
          <p:cNvPr id="2" name="Slide Number Placeholder 1">
            <a:extLst>
              <a:ext uri="{FF2B5EF4-FFF2-40B4-BE49-F238E27FC236}">
                <a16:creationId xmlns:a16="http://schemas.microsoft.com/office/drawing/2014/main" id="{F24B77FE-B117-5431-274F-7E8199FEF35B}"/>
              </a:ext>
              <a:ext uri="{C183D7F6-B498-43B3-948B-1728B52AA6E4}">
                <adec:decorative xmlns:adec="http://schemas.microsoft.com/office/drawing/2017/decorative" val="1"/>
              </a:ext>
            </a:extLst>
          </p:cNvPr>
          <p:cNvSpPr>
            <a:spLocks noGrp="1"/>
          </p:cNvSpPr>
          <p:nvPr>
            <p:ph type="sldNum" sz="quarter" idx="4294967295"/>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108</a:t>
            </a:fld>
            <a:endParaRPr lang="en-AU"/>
          </a:p>
        </p:txBody>
      </p:sp>
    </p:spTree>
    <p:extLst>
      <p:ext uri="{BB962C8B-B14F-4D97-AF65-F5344CB8AC3E}">
        <p14:creationId xmlns:p14="http://schemas.microsoft.com/office/powerpoint/2010/main" val="197580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5872822-2956-5B14-4F8D-DA4EB242A5EF}"/>
              </a:ext>
            </a:extLst>
          </p:cNvPr>
          <p:cNvSpPr>
            <a:spLocks noGrp="1"/>
          </p:cNvSpPr>
          <p:nvPr>
            <p:ph type="ctrTitle"/>
          </p:nvPr>
        </p:nvSpPr>
        <p:spPr/>
        <p:txBody>
          <a:bodyPr/>
          <a:lstStyle/>
          <a:p>
            <a:r>
              <a:rPr lang="en-AU"/>
              <a:t>Resources </a:t>
            </a:r>
          </a:p>
        </p:txBody>
      </p:sp>
      <p:sp>
        <p:nvSpPr>
          <p:cNvPr id="2" name="Footer Placeholder 1">
            <a:extLst>
              <a:ext uri="{FF2B5EF4-FFF2-40B4-BE49-F238E27FC236}">
                <a16:creationId xmlns:a16="http://schemas.microsoft.com/office/drawing/2014/main" id="{A2415B38-74DF-5BB0-8BF0-F8940C18B73F}"/>
              </a:ext>
              <a:ext uri="{C183D7F6-B498-43B3-948B-1728B52AA6E4}">
                <adec:decorative xmlns:adec="http://schemas.microsoft.com/office/drawing/2017/decorative" val="0"/>
              </a:ext>
            </a:extLst>
          </p:cNvPr>
          <p:cNvSpPr>
            <a:spLocks noGrp="1"/>
          </p:cNvSpPr>
          <p:nvPr>
            <p:ph type="ftr" sz="quarter" idx="3"/>
          </p:nvPr>
        </p:nvSpPr>
        <p:spPr/>
        <p:txBody>
          <a:bodyPr/>
          <a:lstStyle/>
          <a:p>
            <a:r>
              <a:rPr lang="en-AU" dirty="0"/>
              <a:t>NSW Department of Education</a:t>
            </a:r>
          </a:p>
          <a:p>
            <a:endParaRPr lang="en-AU" dirty="0"/>
          </a:p>
        </p:txBody>
      </p:sp>
      <p:pic>
        <p:nvPicPr>
          <p:cNvPr id="7" name="Picture Placeholder 6">
            <a:extLst>
              <a:ext uri="{FF2B5EF4-FFF2-40B4-BE49-F238E27FC236}">
                <a16:creationId xmlns:a16="http://schemas.microsoft.com/office/drawing/2014/main" id="{AE129904-0DF9-EEC4-3295-2F7BE69B4FD0}"/>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7128001" y="0"/>
            <a:ext cx="5063999" cy="6858000"/>
          </a:xfrm>
        </p:spPr>
      </p:pic>
    </p:spTree>
    <p:extLst>
      <p:ext uri="{BB962C8B-B14F-4D97-AF65-F5344CB8AC3E}">
        <p14:creationId xmlns:p14="http://schemas.microsoft.com/office/powerpoint/2010/main" val="4111068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6D6BDD-EB19-7DF5-4830-330959B50406}"/>
            </a:ext>
          </a:extLst>
        </p:cNvPr>
        <p:cNvGrpSpPr/>
        <p:nvPr/>
      </p:nvGrpSpPr>
      <p:grpSpPr>
        <a:xfrm>
          <a:off x="0" y="0"/>
          <a:ext cx="0" cy="0"/>
          <a:chOff x="0" y="0"/>
          <a:chExt cx="0" cy="0"/>
        </a:xfrm>
      </p:grpSpPr>
      <p:sp>
        <p:nvSpPr>
          <p:cNvPr id="4" name="Title 4">
            <a:extLst>
              <a:ext uri="{FF2B5EF4-FFF2-40B4-BE49-F238E27FC236}">
                <a16:creationId xmlns:a16="http://schemas.microsoft.com/office/drawing/2014/main" id="{97350B26-514D-84C4-05B1-14FB066D1700}"/>
              </a:ext>
            </a:extLst>
          </p:cNvPr>
          <p:cNvSpPr txBox="1">
            <a:spLocks noGrp="1"/>
          </p:cNvSpPr>
          <p:nvPr>
            <p:ph type="title" idx="4294967295"/>
          </p:nvPr>
        </p:nvSpPr>
        <p:spPr>
          <a:xfrm>
            <a:off x="5499463" y="537684"/>
            <a:ext cx="4950823" cy="5544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lvl1pPr algn="l" defTabSz="914377" rtl="0" eaLnBrk="1" latinLnBrk="0" hangingPunct="1">
              <a:lnSpc>
                <a:spcPct val="90000"/>
              </a:lnSpc>
              <a:spcBef>
                <a:spcPct val="0"/>
              </a:spcBef>
              <a:buNone/>
              <a:defRPr sz="3600" kern="1200">
                <a:solidFill>
                  <a:schemeClr val="accent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srgbClr val="002664"/>
                </a:solidFill>
                <a:effectLst/>
                <a:uLnTx/>
                <a:uFillTx/>
                <a:latin typeface="Arial" panose="020B0604020202020204" pitchFamily="34" charset="0"/>
                <a:ea typeface="+mj-ea"/>
                <a:cs typeface="Arial" panose="020B0604020202020204" pitchFamily="34" charset="0"/>
              </a:rPr>
              <a:t>Resource and </a:t>
            </a:r>
            <a:r>
              <a:rPr lang="en-US" dirty="0">
                <a:solidFill>
                  <a:srgbClr val="002664"/>
                </a:solidFill>
                <a:latin typeface="Arial" panose="020B0604020202020204" pitchFamily="34" charset="0"/>
                <a:cs typeface="Arial" panose="020B0604020202020204" pitchFamily="34" charset="0"/>
              </a:rPr>
              <a:t>v</a:t>
            </a:r>
            <a:r>
              <a:rPr kumimoji="0" lang="en-US" sz="3600" b="0" i="0" u="none" strike="noStrike" kern="1200" cap="none" spc="0" normalizeH="0" baseline="0" noProof="0" dirty="0" err="1">
                <a:ln>
                  <a:noFill/>
                </a:ln>
                <a:solidFill>
                  <a:srgbClr val="002664"/>
                </a:solidFill>
                <a:effectLst/>
                <a:uLnTx/>
                <a:uFillTx/>
                <a:latin typeface="Arial" panose="020B0604020202020204" pitchFamily="34" charset="0"/>
                <a:ea typeface="+mj-ea"/>
                <a:cs typeface="Arial" panose="020B0604020202020204" pitchFamily="34" charset="0"/>
              </a:rPr>
              <a:t>ocabulary</a:t>
            </a:r>
            <a:r>
              <a:rPr kumimoji="0" lang="en-US" sz="3600" b="0" i="0" u="none" strike="noStrike" kern="1200" cap="none" spc="0" normalizeH="0" baseline="0" noProof="0" dirty="0">
                <a:ln>
                  <a:noFill/>
                </a:ln>
                <a:solidFill>
                  <a:srgbClr val="002664"/>
                </a:solidFill>
                <a:effectLst/>
                <a:uLnTx/>
                <a:uFillTx/>
                <a:latin typeface="Arial" panose="020B0604020202020204" pitchFamily="34" charset="0"/>
                <a:ea typeface="+mj-ea"/>
                <a:cs typeface="Arial" panose="020B0604020202020204" pitchFamily="34" charset="0"/>
              </a:rPr>
              <a:t> toolkit</a:t>
            </a:r>
            <a:endParaRPr kumimoji="0" lang="en-AU" sz="3600" b="0" i="0" u="none" strike="noStrike" kern="1200" cap="none" spc="0" normalizeH="0" baseline="0" noProof="0" dirty="0">
              <a:ln>
                <a:noFill/>
              </a:ln>
              <a:solidFill>
                <a:srgbClr val="002664"/>
              </a:solidFill>
              <a:effectLst/>
              <a:uLnTx/>
              <a:uFillTx/>
              <a:latin typeface="Arial" panose="020B0604020202020204" pitchFamily="34" charset="0"/>
              <a:ea typeface="+mj-ea"/>
              <a:cs typeface="Arial" panose="020B0604020202020204" pitchFamily="34" charset="0"/>
            </a:endParaRPr>
          </a:p>
        </p:txBody>
      </p:sp>
      <p:sp>
        <p:nvSpPr>
          <p:cNvPr id="9" name="TextBox 8">
            <a:extLst>
              <a:ext uri="{FF2B5EF4-FFF2-40B4-BE49-F238E27FC236}">
                <a16:creationId xmlns:a16="http://schemas.microsoft.com/office/drawing/2014/main" id="{5C8A158F-EE13-8854-C081-2CA95C1227F9}"/>
              </a:ext>
            </a:extLst>
          </p:cNvPr>
          <p:cNvSpPr txBox="1"/>
          <p:nvPr/>
        </p:nvSpPr>
        <p:spPr>
          <a:xfrm>
            <a:off x="5200341" y="1749674"/>
            <a:ext cx="6255059" cy="3914526"/>
          </a:xfrm>
          <a:prstGeom prst="rect">
            <a:avLst/>
          </a:prstGeom>
          <a:noFill/>
        </p:spPr>
        <p:txBody>
          <a:bodyPr wrap="square" lIns="0" tIns="0" rIns="0" bIns="0" rtlCol="0">
            <a:noAutofit/>
          </a:bodyPr>
          <a:lstStyle/>
          <a:p>
            <a:pPr marL="342900" indent="-342900">
              <a:lnSpc>
                <a:spcPct val="150000"/>
              </a:lnSpc>
              <a:spcAft>
                <a:spcPts val="1500"/>
              </a:spcAft>
              <a:buFont typeface="Arial" panose="020B0604020202020204" pitchFamily="34" charset="0"/>
              <a:buChar char="•"/>
            </a:pPr>
            <a:r>
              <a:rPr lang="en-AU" sz="2000" dirty="0">
                <a:latin typeface="Arial" panose="020B0604020202020204" pitchFamily="34" charset="0"/>
              </a:rPr>
              <a:t>Resource lists and key vocabulary have been provided, detailing all required materials and including checkboxes to track availability.</a:t>
            </a:r>
          </a:p>
          <a:p>
            <a:pPr marL="342900" indent="-342900">
              <a:lnSpc>
                <a:spcPct val="150000"/>
              </a:lnSpc>
              <a:spcAft>
                <a:spcPts val="1500"/>
              </a:spcAft>
              <a:buFont typeface="Arial" panose="020B0604020202020204" pitchFamily="34" charset="0"/>
              <a:buChar char="•"/>
            </a:pPr>
            <a:r>
              <a:rPr lang="en-AU" sz="2000" dirty="0">
                <a:latin typeface="Arial" panose="020B0604020202020204" pitchFamily="34" charset="0"/>
              </a:rPr>
              <a:t>Freely available and digital alternatives are included to ensure all schools can access necessary resources.</a:t>
            </a:r>
          </a:p>
          <a:p>
            <a:pPr marL="342900" indent="-342900">
              <a:lnSpc>
                <a:spcPct val="150000"/>
              </a:lnSpc>
              <a:spcAft>
                <a:spcPts val="1500"/>
              </a:spcAft>
              <a:buFont typeface="Arial" panose="020B0604020202020204" pitchFamily="34" charset="0"/>
              <a:buChar char="•"/>
            </a:pPr>
            <a:r>
              <a:rPr lang="en-AU" sz="2000" dirty="0">
                <a:latin typeface="Arial" panose="020B0604020202020204" pitchFamily="34" charset="0"/>
              </a:rPr>
              <a:t>Vocabulary lists support EAL/D students and consistent teaching of subject-specific terms, making planning and delivery more efficient.</a:t>
            </a:r>
          </a:p>
        </p:txBody>
      </p:sp>
      <p:pic>
        <p:nvPicPr>
          <p:cNvPr id="3" name="Picture 2">
            <a:extLst>
              <a:ext uri="{FF2B5EF4-FFF2-40B4-BE49-F238E27FC236}">
                <a16:creationId xmlns:a16="http://schemas.microsoft.com/office/drawing/2014/main" id="{A0B52B27-C1BE-A127-6CF0-04A474F439D2}"/>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48000" y="537684"/>
            <a:ext cx="4375084" cy="6071152"/>
          </a:xfrm>
          <a:prstGeom prst="rect">
            <a:avLst/>
          </a:prstGeom>
          <a:ln>
            <a:noFill/>
          </a:ln>
          <a:effectLst/>
        </p:spPr>
      </p:pic>
      <p:sp>
        <p:nvSpPr>
          <p:cNvPr id="17" name="Slide Number Placeholder 16">
            <a:extLst>
              <a:ext uri="{FF2B5EF4-FFF2-40B4-BE49-F238E27FC236}">
                <a16:creationId xmlns:a16="http://schemas.microsoft.com/office/drawing/2014/main" id="{289299C6-E62B-AF5F-04E1-EFB9CDDE57D4}"/>
              </a:ext>
              <a:ext uri="{C183D7F6-B498-43B3-948B-1728B52AA6E4}">
                <adec:decorative xmlns:adec="http://schemas.microsoft.com/office/drawing/2017/decorative" val="1"/>
              </a:ext>
            </a:extLst>
          </p:cNvPr>
          <p:cNvSpPr>
            <a:spLocks noGrp="1"/>
          </p:cNvSpPr>
          <p:nvPr>
            <p:ph type="sldNum" sz="quarter" idx="16"/>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10A01DC5-1685-4615-8240-15192985C6A2}" type="slidenum">
              <a:rPr kumimoji="0" lang="en-AU" sz="1200" b="0" i="0" u="none" strike="noStrike" kern="1200" cap="none" spc="0" normalizeH="0" baseline="0" noProof="0" smtClean="0">
                <a:ln>
                  <a:noFill/>
                </a:ln>
                <a:solidFill>
                  <a:srgbClr val="22272B"/>
                </a:solidFill>
                <a:effectLst/>
                <a:uLnTx/>
                <a:uFillTx/>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110</a:t>
            </a:fld>
            <a:endParaRPr kumimoji="0" lang="en-AU" sz="1200" b="0" i="0" u="none" strike="noStrike" kern="1200" cap="none" spc="0" normalizeH="0" baseline="0" noProof="0" dirty="0">
              <a:ln>
                <a:noFill/>
              </a:ln>
              <a:solidFill>
                <a:srgbClr val="22272B"/>
              </a:solidFill>
              <a:effectLst/>
              <a:uLnTx/>
              <a:uFillTx/>
              <a:ea typeface="+mn-ea"/>
              <a:cs typeface="+mn-cs"/>
            </a:endParaRPr>
          </a:p>
        </p:txBody>
      </p:sp>
    </p:spTree>
    <p:custDataLst>
      <p:tags r:id="rId1"/>
    </p:custDataLst>
    <p:extLst>
      <p:ext uri="{BB962C8B-B14F-4D97-AF65-F5344CB8AC3E}">
        <p14:creationId xmlns:p14="http://schemas.microsoft.com/office/powerpoint/2010/main" val="2301622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CF1654-BE4D-11E4-CCDA-F7AC1610A3D6}"/>
              </a:ext>
            </a:extLst>
          </p:cNvPr>
          <p:cNvSpPr>
            <a:spLocks noGrp="1"/>
          </p:cNvSpPr>
          <p:nvPr>
            <p:ph type="title"/>
          </p:nvPr>
        </p:nvSpPr>
        <p:spPr>
          <a:xfrm>
            <a:off x="5324161" y="688246"/>
            <a:ext cx="4358229" cy="573335"/>
          </a:xfrm>
        </p:spPr>
        <p:txBody>
          <a:bodyPr/>
          <a:lstStyle/>
          <a:p>
            <a:r>
              <a:rPr lang="en-GB" dirty="0"/>
              <a:t>Reflect</a:t>
            </a:r>
          </a:p>
        </p:txBody>
      </p:sp>
      <p:pic>
        <p:nvPicPr>
          <p:cNvPr id="6" name="Picture Placeholder 5">
            <a:extLst>
              <a:ext uri="{FF2B5EF4-FFF2-40B4-BE49-F238E27FC236}">
                <a16:creationId xmlns:a16="http://schemas.microsoft.com/office/drawing/2014/main" id="{DF86A967-B335-0DDE-94F1-D9AA002DBC04}"/>
              </a:ext>
              <a:ext uri="{C183D7F6-B498-43B3-948B-1728B52AA6E4}">
                <adec:decorative xmlns:adec="http://schemas.microsoft.com/office/drawing/2017/decorative" val="1"/>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p:blipFill>
        <p:spPr>
          <a:xfrm>
            <a:off x="244981" y="1620000"/>
            <a:ext cx="4426387" cy="4715999"/>
          </a:xfrm>
          <a:prstGeom prst="roundRect">
            <a:avLst>
              <a:gd name="adj" fmla="val 3201"/>
            </a:avLst>
          </a:prstGeom>
        </p:spPr>
      </p:pic>
      <p:sp>
        <p:nvSpPr>
          <p:cNvPr id="3" name="Content Placeholder 2">
            <a:extLst>
              <a:ext uri="{FF2B5EF4-FFF2-40B4-BE49-F238E27FC236}">
                <a16:creationId xmlns:a16="http://schemas.microsoft.com/office/drawing/2014/main" id="{A5F6A5F6-17DE-9CE5-CD38-D09B0F09B9C1}"/>
              </a:ext>
            </a:extLst>
          </p:cNvPr>
          <p:cNvSpPr>
            <a:spLocks noGrp="1"/>
          </p:cNvSpPr>
          <p:nvPr>
            <p:ph idx="1"/>
          </p:nvPr>
        </p:nvSpPr>
        <p:spPr>
          <a:xfrm>
            <a:off x="5357445" y="1620000"/>
            <a:ext cx="6486553" cy="4716000"/>
          </a:xfrm>
        </p:spPr>
        <p:txBody>
          <a:bodyPr vert="horz" lIns="0" tIns="0" rIns="0" bIns="0" numCol="1" spcCol="180000" rtlCol="0" anchor="t">
            <a:noAutofit/>
          </a:bodyPr>
          <a:lstStyle/>
          <a:p>
            <a:r>
              <a:rPr lang="en-GB" sz="2400" b="1" dirty="0">
                <a:ea typeface="+mn-lt"/>
                <a:cs typeface="Arial"/>
              </a:rPr>
              <a:t>See </a:t>
            </a:r>
            <a:r>
              <a:rPr lang="en-GB" dirty="0">
                <a:ea typeface="+mn-lt"/>
                <a:cs typeface="Arial" panose="020B0604020202020204" pitchFamily="34" charset="0"/>
              </a:rPr>
              <a:t>– </a:t>
            </a:r>
            <a:r>
              <a:rPr lang="en-GB" dirty="0">
                <a:cs typeface="Arial"/>
              </a:rPr>
              <a:t>How did the information presented today connect to what you already do?</a:t>
            </a:r>
            <a:endParaRPr lang="en-US" dirty="0">
              <a:cs typeface="Arial"/>
            </a:endParaRPr>
          </a:p>
          <a:p>
            <a:r>
              <a:rPr lang="en-GB" sz="2400" b="1" dirty="0">
                <a:ea typeface="+mn-lt"/>
                <a:cs typeface="Arial"/>
              </a:rPr>
              <a:t>Think </a:t>
            </a:r>
            <a:r>
              <a:rPr lang="en-GB" dirty="0">
                <a:ea typeface="+mn-lt"/>
                <a:cs typeface="Arial" panose="020B0604020202020204" pitchFamily="34" charset="0"/>
              </a:rPr>
              <a:t>– </a:t>
            </a:r>
            <a:r>
              <a:rPr lang="en-GB" dirty="0">
                <a:cs typeface="Arial"/>
              </a:rPr>
              <a:t>What will you do with the information you previewed today?</a:t>
            </a:r>
          </a:p>
          <a:p>
            <a:r>
              <a:rPr lang="en-GB" sz="2400" b="1" dirty="0">
                <a:ea typeface="+mn-lt"/>
                <a:cs typeface="Arial"/>
              </a:rPr>
              <a:t>Wonder </a:t>
            </a:r>
            <a:r>
              <a:rPr lang="en-GB" dirty="0">
                <a:ea typeface="+mn-lt"/>
                <a:cs typeface="Arial" panose="020B0604020202020204" pitchFamily="34" charset="0"/>
              </a:rPr>
              <a:t>– </a:t>
            </a:r>
            <a:r>
              <a:rPr lang="en-GB" dirty="0">
                <a:cs typeface="Arial"/>
              </a:rPr>
              <a:t>What would you like to explore further?</a:t>
            </a:r>
          </a:p>
        </p:txBody>
      </p:sp>
      <p:sp>
        <p:nvSpPr>
          <p:cNvPr id="4" name="Slide Number Placeholder 3">
            <a:extLst>
              <a:ext uri="{FF2B5EF4-FFF2-40B4-BE49-F238E27FC236}">
                <a16:creationId xmlns:a16="http://schemas.microsoft.com/office/drawing/2014/main" id="{4027B381-4874-A692-58B6-38742544E94D}"/>
              </a:ext>
              <a:ext uri="{C183D7F6-B498-43B3-948B-1728B52AA6E4}">
                <adec:decorative xmlns:adec="http://schemas.microsoft.com/office/drawing/2017/decorative" val="1"/>
              </a:ext>
            </a:extLst>
          </p:cNvPr>
          <p:cNvSpPr>
            <a:spLocks noGrp="1"/>
          </p:cNvSpPr>
          <p:nvPr>
            <p:ph type="sldNum" sz="quarter" idx="16"/>
          </p:nvPr>
        </p:nvSpPr>
        <p:spPr/>
        <p:txBody>
          <a:bodyPr/>
          <a:lstStyle/>
          <a:p>
            <a:fld id="{10A01DC5-1685-4615-8240-15192985C6A2}" type="slidenum">
              <a:rPr lang="en-AU" smtClean="0"/>
              <a:pPr/>
              <a:t>111</a:t>
            </a:fld>
            <a:endParaRPr lang="en-AU"/>
          </a:p>
        </p:txBody>
      </p:sp>
    </p:spTree>
    <p:extLst>
      <p:ext uri="{BB962C8B-B14F-4D97-AF65-F5344CB8AC3E}">
        <p14:creationId xmlns:p14="http://schemas.microsoft.com/office/powerpoint/2010/main" val="3711408154"/>
      </p:ext>
    </p:extLst>
  </p:cSld>
  <p:clrMapOvr>
    <a:masterClrMapping/>
  </p:clrMapOvr>
  <p:transition>
    <p:fade/>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9F75A-A500-1E47-0A77-801529B06B7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D17DDC6-CEC3-D423-E626-41ABF5AC3B00}"/>
              </a:ext>
            </a:extLst>
          </p:cNvPr>
          <p:cNvSpPr>
            <a:spLocks noGrp="1"/>
          </p:cNvSpPr>
          <p:nvPr>
            <p:ph type="title"/>
          </p:nvPr>
        </p:nvSpPr>
        <p:spPr>
          <a:xfrm>
            <a:off x="5400000" y="805325"/>
            <a:ext cx="5400000" cy="554400"/>
          </a:xfrm>
        </p:spPr>
        <p:txBody>
          <a:bodyPr anchor="t">
            <a:normAutofit/>
          </a:bodyPr>
          <a:lstStyle/>
          <a:p>
            <a:r>
              <a:rPr lang="en-AU"/>
              <a:t>Key takeaways</a:t>
            </a:r>
          </a:p>
        </p:txBody>
      </p:sp>
      <p:pic>
        <p:nvPicPr>
          <p:cNvPr id="7" name="Picture Placeholder 6">
            <a:extLst>
              <a:ext uri="{FF2B5EF4-FFF2-40B4-BE49-F238E27FC236}">
                <a16:creationId xmlns:a16="http://schemas.microsoft.com/office/drawing/2014/main" id="{E4C108B8-CB2D-866D-A941-CCA0488BC6B4}"/>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p:pic>
      <p:sp>
        <p:nvSpPr>
          <p:cNvPr id="8" name="Text Placeholder 2">
            <a:extLst>
              <a:ext uri="{FF2B5EF4-FFF2-40B4-BE49-F238E27FC236}">
                <a16:creationId xmlns:a16="http://schemas.microsoft.com/office/drawing/2014/main" id="{6AF6A98D-0AD4-825B-87AA-B9FFEC7899DC}"/>
              </a:ext>
            </a:extLst>
          </p:cNvPr>
          <p:cNvSpPr txBox="1">
            <a:spLocks/>
          </p:cNvSpPr>
          <p:nvPr/>
        </p:nvSpPr>
        <p:spPr>
          <a:xfrm>
            <a:off x="5553075" y="1863335"/>
            <a:ext cx="6407150" cy="4536000"/>
          </a:xfrm>
          <a:prstGeom prst="rect">
            <a:avLst/>
          </a:prstGeom>
        </p:spPr>
        <p:txBody>
          <a:bodyPr vert="horz" lIns="0" tIns="0" rIns="0" bIns="0" rtlCol="0" anchor="t">
            <a:normAutofit fontScale="85000" lnSpcReduction="20000"/>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mn-lt"/>
                <a:ea typeface="+mn-ea"/>
                <a:cs typeface="+mn-cs"/>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mn-lt"/>
                <a:ea typeface="+mn-ea"/>
                <a:cs typeface="+mn-cs"/>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mn-lt"/>
                <a:ea typeface="+mn-ea"/>
                <a:cs typeface="+mn-cs"/>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mn-lt"/>
                <a:ea typeface="+mn-ea"/>
                <a:cs typeface="+mn-cs"/>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AU" dirty="0">
                <a:latin typeface="Arial" panose="020B0604020202020204" pitchFamily="34" charset="0"/>
              </a:rPr>
              <a:t>CHPS sample units have a common lesson structure across all four key learning areas </a:t>
            </a:r>
          </a:p>
          <a:p>
            <a:pPr marL="342900" indent="-342900">
              <a:buFont typeface="Arial" panose="020B0604020202020204" pitchFamily="34" charset="0"/>
              <a:buChar char="•"/>
            </a:pPr>
            <a:r>
              <a:rPr lang="en-AU" dirty="0">
                <a:latin typeface="Arial" panose="020B0604020202020204" pitchFamily="34" charset="0"/>
              </a:rPr>
              <a:t>Key sample unit features support explicit teaching, assessment and differentiation </a:t>
            </a:r>
          </a:p>
          <a:p>
            <a:pPr marL="342900" indent="-342900">
              <a:buFont typeface="Arial" panose="020B0604020202020204" pitchFamily="34" charset="0"/>
              <a:buChar char="•"/>
            </a:pPr>
            <a:r>
              <a:rPr lang="en-AU" dirty="0">
                <a:latin typeface="Arial" panose="020B0604020202020204" pitchFamily="34" charset="0"/>
              </a:rPr>
              <a:t>Support materials will be available for teaching and learning in term 1 2026 including resource lists</a:t>
            </a:r>
          </a:p>
          <a:p>
            <a:pPr marL="342900" indent="-342900">
              <a:buFont typeface="Arial" panose="020B0604020202020204" pitchFamily="34" charset="0"/>
              <a:buChar char="•"/>
            </a:pPr>
            <a:r>
              <a:rPr lang="en-AU" dirty="0">
                <a:latin typeface="Arial" panose="020B0604020202020204" pitchFamily="34" charset="0"/>
              </a:rPr>
              <a:t>Vocabulary lists will be available to support EAL/D students and strengthen whole class planning</a:t>
            </a:r>
          </a:p>
          <a:p>
            <a:r>
              <a:rPr lang="en-AU" b="1" dirty="0">
                <a:latin typeface="Arial" panose="020B0604020202020204" pitchFamily="34" charset="0"/>
              </a:rPr>
              <a:t>Consider</a:t>
            </a:r>
            <a:r>
              <a:rPr lang="en-AU" dirty="0">
                <a:latin typeface="Arial" panose="020B0604020202020204" pitchFamily="34" charset="0"/>
              </a:rPr>
              <a:t>:</a:t>
            </a:r>
            <a:endParaRPr lang="en-US" dirty="0">
              <a:latin typeface="Arial" panose="020B0604020202020204" pitchFamily="34" charset="0"/>
            </a:endParaRPr>
          </a:p>
          <a:p>
            <a:pPr marL="342900" indent="-342900">
              <a:buFont typeface="arial"/>
              <a:buChar char="•"/>
            </a:pPr>
            <a:r>
              <a:rPr lang="en-AU" dirty="0">
                <a:latin typeface="Arial" panose="020B0604020202020204" pitchFamily="34" charset="0"/>
              </a:rPr>
              <a:t>How will you identify next steps for 2026 at year and stage levels including actions for leaders and teachers?</a:t>
            </a:r>
          </a:p>
        </p:txBody>
      </p:sp>
      <p:sp>
        <p:nvSpPr>
          <p:cNvPr id="4" name="Slide Number Placeholder 3">
            <a:extLst>
              <a:ext uri="{FF2B5EF4-FFF2-40B4-BE49-F238E27FC236}">
                <a16:creationId xmlns:a16="http://schemas.microsoft.com/office/drawing/2014/main" id="{9E26C894-A144-9849-D595-3D5E0350FA77}"/>
              </a:ext>
              <a:ext uri="{C183D7F6-B498-43B3-948B-1728B52AA6E4}">
                <adec:decorative xmlns:adec="http://schemas.microsoft.com/office/drawing/2017/decorative" val="1"/>
              </a:ext>
            </a:extLst>
          </p:cNvPr>
          <p:cNvSpPr>
            <a:spLocks noGrp="1"/>
          </p:cNvSpPr>
          <p:nvPr>
            <p:ph type="sldNum" sz="quarter" idx="16"/>
          </p:nvPr>
        </p:nvSpPr>
        <p:spPr>
          <a:xfrm>
            <a:off x="11124000" y="6516000"/>
            <a:ext cx="720000" cy="180000"/>
          </a:xfrm>
        </p:spPr>
        <p:txBody>
          <a:bodyPr anchor="t">
            <a:normAutofit/>
          </a:bodyPr>
          <a:lstStyle/>
          <a:p>
            <a:pPr>
              <a:lnSpc>
                <a:spcPct val="90000"/>
              </a:lnSpc>
              <a:spcAft>
                <a:spcPts val="600"/>
              </a:spcAft>
            </a:pPr>
            <a:fld id="{10A01DC5-1685-4615-8240-15192985C6A2}" type="slidenum">
              <a:rPr lang="en-AU" smtClean="0"/>
              <a:pPr>
                <a:lnSpc>
                  <a:spcPct val="90000"/>
                </a:lnSpc>
                <a:spcAft>
                  <a:spcPts val="600"/>
                </a:spcAft>
              </a:pPr>
              <a:t>112</a:t>
            </a:fld>
            <a:endParaRPr lang="en-AU"/>
          </a:p>
        </p:txBody>
      </p:sp>
    </p:spTree>
    <p:extLst>
      <p:ext uri="{BB962C8B-B14F-4D97-AF65-F5344CB8AC3E}">
        <p14:creationId xmlns:p14="http://schemas.microsoft.com/office/powerpoint/2010/main" val="4221797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914FC161-4BB3-60B6-FB8D-E9A9E619CA57}"/>
              </a:ext>
            </a:extLst>
          </p:cNvPr>
          <p:cNvSpPr>
            <a:spLocks noGrp="1"/>
          </p:cNvSpPr>
          <p:nvPr>
            <p:ph type="ctrTitle"/>
          </p:nvPr>
        </p:nvSpPr>
        <p:spPr>
          <a:xfrm>
            <a:off x="583544" y="3963385"/>
            <a:ext cx="6746171" cy="939966"/>
          </a:xfrm>
        </p:spPr>
        <p:txBody>
          <a:bodyPr/>
          <a:lstStyle/>
          <a:p>
            <a:r>
              <a:rPr lang="en-US"/>
              <a:t>Contact us</a:t>
            </a:r>
            <a:endParaRPr lang="en-AU"/>
          </a:p>
        </p:txBody>
      </p:sp>
      <p:sp>
        <p:nvSpPr>
          <p:cNvPr id="17" name="Text Placeholder 16">
            <a:extLst>
              <a:ext uri="{FF2B5EF4-FFF2-40B4-BE49-F238E27FC236}">
                <a16:creationId xmlns:a16="http://schemas.microsoft.com/office/drawing/2014/main" id="{53A9BDEE-02EB-4EBF-2A84-074E7D8878C9}"/>
              </a:ext>
            </a:extLst>
          </p:cNvPr>
          <p:cNvSpPr>
            <a:spLocks noGrp="1"/>
          </p:cNvSpPr>
          <p:nvPr>
            <p:ph type="body" sz="quarter" idx="4294967295"/>
          </p:nvPr>
        </p:nvSpPr>
        <p:spPr>
          <a:xfrm>
            <a:off x="583544" y="4858269"/>
            <a:ext cx="7210627" cy="530680"/>
          </a:xfrm>
        </p:spPr>
        <p:txBody>
          <a:bodyPr/>
          <a:lstStyle/>
          <a:p>
            <a:r>
              <a:rPr lang="en-AU" sz="2800" dirty="0">
                <a:solidFill>
                  <a:schemeClr val="accent4"/>
                </a:solidFill>
              </a:rPr>
              <a:t>Primary Curriculum Statewide Staffroom</a:t>
            </a:r>
          </a:p>
        </p:txBody>
      </p:sp>
      <p:sp>
        <p:nvSpPr>
          <p:cNvPr id="16" name="Text Placeholder 15">
            <a:extLst>
              <a:ext uri="{FF2B5EF4-FFF2-40B4-BE49-F238E27FC236}">
                <a16:creationId xmlns:a16="http://schemas.microsoft.com/office/drawing/2014/main" id="{8C135A8B-C546-4129-197C-C4A2341AFF37}"/>
              </a:ext>
            </a:extLst>
          </p:cNvPr>
          <p:cNvSpPr>
            <a:spLocks noGrp="1"/>
          </p:cNvSpPr>
          <p:nvPr>
            <p:ph type="body" sz="quarter" idx="11"/>
          </p:nvPr>
        </p:nvSpPr>
        <p:spPr>
          <a:xfrm>
            <a:off x="583543" y="5602218"/>
            <a:ext cx="6746171" cy="392034"/>
          </a:xfrm>
        </p:spPr>
        <p:txBody>
          <a:bodyPr/>
          <a:lstStyle/>
          <a:p>
            <a:r>
              <a:rPr lang="en-AU" sz="2800">
                <a:solidFill>
                  <a:schemeClr val="bg1"/>
                </a:solidFill>
                <a:hlinkClick r:id="rId3">
                  <a:extLst>
                    <a:ext uri="{A12FA001-AC4F-418D-AE19-62706E023703}">
                      <ahyp:hlinkClr xmlns:ahyp="http://schemas.microsoft.com/office/drawing/2018/hyperlinkcolor" val="tx"/>
                    </a:ext>
                  </a:extLst>
                </a:hlinkClick>
              </a:rPr>
              <a:t>primarycurriculum@det.nsw.edu.au</a:t>
            </a:r>
            <a:endParaRPr lang="en-AU" sz="2800">
              <a:solidFill>
                <a:schemeClr val="bg1"/>
              </a:solidFill>
            </a:endParaRPr>
          </a:p>
        </p:txBody>
      </p:sp>
      <p:pic>
        <p:nvPicPr>
          <p:cNvPr id="2" name="Picture 1" descr="A QR code to the enrolment page to join the statewide staffroom.">
            <a:extLst>
              <a:ext uri="{FF2B5EF4-FFF2-40B4-BE49-F238E27FC236}">
                <a16:creationId xmlns:a16="http://schemas.microsoft.com/office/drawing/2014/main" id="{63A864C2-564C-74EC-00D3-82279AE834C0}"/>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982858" y="2394838"/>
            <a:ext cx="3625598" cy="3599414"/>
          </a:xfrm>
          <a:prstGeom prst="roundRect">
            <a:avLst>
              <a:gd name="adj" fmla="val 2713"/>
            </a:avLst>
          </a:prstGeom>
        </p:spPr>
      </p:pic>
    </p:spTree>
    <p:extLst>
      <p:ext uri="{BB962C8B-B14F-4D97-AF65-F5344CB8AC3E}">
        <p14:creationId xmlns:p14="http://schemas.microsoft.com/office/powerpoint/2010/main" val="2822625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A8966FD-9600-3EC7-EF10-06492353388E}"/>
              </a:ext>
            </a:extLst>
          </p:cNvPr>
          <p:cNvSpPr>
            <a:spLocks noGrp="1"/>
          </p:cNvSpPr>
          <p:nvPr>
            <p:ph type="title"/>
          </p:nvPr>
        </p:nvSpPr>
        <p:spPr/>
        <p:txBody>
          <a:bodyPr/>
          <a:lstStyle/>
          <a:p>
            <a:r>
              <a:rPr lang="en-AU"/>
              <a:t>References (1)</a:t>
            </a:r>
          </a:p>
        </p:txBody>
      </p:sp>
      <p:sp>
        <p:nvSpPr>
          <p:cNvPr id="6" name="TextBox 5">
            <a:extLst>
              <a:ext uri="{FF2B5EF4-FFF2-40B4-BE49-F238E27FC236}">
                <a16:creationId xmlns:a16="http://schemas.microsoft.com/office/drawing/2014/main" id="{EABCE76F-41B1-7EE2-14F1-DC744150DE0C}"/>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Please refer to the NESA Copyright Disclaimer for more information </a:t>
            </a:r>
            <a:r>
              <a:rPr kumimoji="0" lang="en-AU" sz="1200" b="0" i="0" u="none" strike="noStrike" kern="1200" cap="none" spc="0" normalizeH="0" baseline="0" noProof="0" dirty="0">
                <a:ln>
                  <a:noFill/>
                </a:ln>
                <a:solidFill>
                  <a:srgbClr val="CBEDFD"/>
                </a:solidFill>
                <a:effectLst/>
                <a:uLnTx/>
                <a:uFillTx/>
                <a:latin typeface="Arial" panose="020B0604020202020204" pitchFamily="34" charset="0"/>
                <a:ea typeface="+mn-ea"/>
                <a:cs typeface="+mn-cs"/>
                <a:hlinkClick r:id="rId2">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dirty="0">
                <a:ln>
                  <a:noFill/>
                </a:ln>
                <a:solidFill>
                  <a:srgbClr val="CBEDFD"/>
                </a:solidFill>
                <a:effectLst/>
                <a:uLnTx/>
                <a:uFillTx/>
                <a:latin typeface="Arial" panose="020B0604020202020204" pitchFamily="34" charset="0"/>
                <a:ea typeface="+mn-ea"/>
                <a:cs typeface="+mn-cs"/>
                <a:hlinkClick r:id="rId3">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dirty="0">
                <a:ln>
                  <a:noFill/>
                </a:ln>
                <a:solidFill>
                  <a:srgbClr val="CBEDFD"/>
                </a:solidFill>
                <a:effectLst/>
                <a:uLnTx/>
                <a:uFillTx/>
                <a:latin typeface="Arial" panose="020B0604020202020204" pitchFamily="34" charset="0"/>
                <a:ea typeface="+mn-ea"/>
                <a:cs typeface="+mn-cs"/>
              </a:rPr>
              <a:t> </a:t>
            </a: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and the NSW Curriculum website </a:t>
            </a:r>
            <a:r>
              <a:rPr kumimoji="0" lang="en-AU" sz="1200" b="0" i="0" u="none" strike="noStrike" kern="1200" cap="none" spc="0" normalizeH="0" baseline="0" noProof="0" dirty="0">
                <a:ln>
                  <a:noFill/>
                </a:ln>
                <a:solidFill>
                  <a:srgbClr val="CBEDFD"/>
                </a:solidFill>
                <a:effectLst/>
                <a:uLnTx/>
                <a:uFillTx/>
                <a:latin typeface="Arial" panose="020B0604020202020204" pitchFamily="34" charset="0"/>
                <a:ea typeface="+mn-ea"/>
                <a:cs typeface="+mn-cs"/>
                <a:hlinkClick r:id="rId4">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p:txBody>
      </p:sp>
      <p:sp>
        <p:nvSpPr>
          <p:cNvPr id="4" name="Content Placeholder 3">
            <a:extLst>
              <a:ext uri="{FF2B5EF4-FFF2-40B4-BE49-F238E27FC236}">
                <a16:creationId xmlns:a16="http://schemas.microsoft.com/office/drawing/2014/main" id="{B7C07B50-96D9-2E35-E2CE-3139F6377F08}"/>
              </a:ext>
            </a:extLst>
          </p:cNvPr>
          <p:cNvSpPr>
            <a:spLocks noGrp="1"/>
          </p:cNvSpPr>
          <p:nvPr>
            <p:ph idx="1"/>
          </p:nvPr>
        </p:nvSpPr>
        <p:spPr>
          <a:xfrm>
            <a:off x="360000" y="3428999"/>
            <a:ext cx="11109189" cy="2927351"/>
          </a:xfrm>
        </p:spPr>
        <p:txBody>
          <a:bodyPr/>
          <a:lstStyle/>
          <a:p>
            <a:r>
              <a:rPr lang="en-AU" u="sng" dirty="0">
                <a:hlinkClick r:id="rId5"/>
              </a:rPr>
              <a:t>Creative Arts K–6 Syllabus</a:t>
            </a:r>
            <a:r>
              <a:rPr lang="en-AU" dirty="0"/>
              <a:t> © NSW Education Standards Authority (NESA) for and on behalf of the Crown in right of the State of New South Wales, 2024.</a:t>
            </a:r>
          </a:p>
          <a:p>
            <a:r>
              <a:rPr lang="en-AU" u="sng" dirty="0">
                <a:hlinkClick r:id="rId6"/>
              </a:rPr>
              <a:t>Human Society and its Environment K–6 Syllabus</a:t>
            </a:r>
            <a:r>
              <a:rPr lang="en-AU" dirty="0"/>
              <a:t> © NSW Education Standards Authority (NESA) for and on behalf of the Crown in right of the State of New South Wales, 2024.</a:t>
            </a:r>
          </a:p>
          <a:p>
            <a:r>
              <a:rPr lang="en-AU" u="sng" dirty="0">
                <a:hlinkClick r:id="rId7"/>
              </a:rPr>
              <a:t>Personal Development, Health and Physical Education K–6 Syllabus</a:t>
            </a:r>
            <a:r>
              <a:rPr lang="en-AU" dirty="0"/>
              <a:t> @ NSW Education Standards Authority (NESA) for and on behalf of the Crown in right of the State of New South Wales, 2024. </a:t>
            </a:r>
          </a:p>
          <a:p>
            <a:r>
              <a:rPr lang="en-AU" u="sng" dirty="0">
                <a:hlinkClick r:id="rId8"/>
              </a:rPr>
              <a:t>Science and Technology K–6 Syllabus</a:t>
            </a:r>
            <a:r>
              <a:rPr lang="en-AU" dirty="0"/>
              <a:t> © NSW Education Standards Authority (NESA) for and on behalf of the Crown in right of the State of New South Wales, 2024.</a:t>
            </a:r>
          </a:p>
          <a:p>
            <a:r>
              <a:rPr lang="en-GB" dirty="0"/>
              <a:t>NSW Education Standards Authority (NESA) (2025) </a:t>
            </a:r>
            <a:r>
              <a:rPr lang="en-AU" u="sng" dirty="0">
                <a:hlinkClick r:id="rId9"/>
              </a:rPr>
              <a:t>Teaching resources | Syllabus support | NSW Curriculum | NSW Education Standards Authority</a:t>
            </a:r>
            <a:r>
              <a:rPr lang="en-GB" dirty="0"/>
              <a:t>, NESA website, accessed 7 August 2025.</a:t>
            </a:r>
            <a:endParaRPr lang="en-AU" dirty="0"/>
          </a:p>
        </p:txBody>
      </p:sp>
      <p:sp>
        <p:nvSpPr>
          <p:cNvPr id="2" name="Slide Number Placeholder 1">
            <a:extLst>
              <a:ext uri="{FF2B5EF4-FFF2-40B4-BE49-F238E27FC236}">
                <a16:creationId xmlns:a16="http://schemas.microsoft.com/office/drawing/2014/main" id="{48223418-AC99-D403-B6BA-7F5E5111A87A}"/>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114</a:t>
            </a:fld>
            <a:endParaRPr lang="en-AU"/>
          </a:p>
        </p:txBody>
      </p:sp>
    </p:spTree>
    <p:extLst>
      <p:ext uri="{BB962C8B-B14F-4D97-AF65-F5344CB8AC3E}">
        <p14:creationId xmlns:p14="http://schemas.microsoft.com/office/powerpoint/2010/main" val="1181014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84A9A-A642-DEEC-90B8-4E5EDB99F31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774F223-94F5-9BD8-116B-D9188CADB1BD}"/>
              </a:ext>
            </a:extLst>
          </p:cNvPr>
          <p:cNvSpPr>
            <a:spLocks noGrp="1"/>
          </p:cNvSpPr>
          <p:nvPr>
            <p:ph type="title"/>
          </p:nvPr>
        </p:nvSpPr>
        <p:spPr/>
        <p:txBody>
          <a:bodyPr/>
          <a:lstStyle/>
          <a:p>
            <a:r>
              <a:rPr lang="en-AU"/>
              <a:t>References (2)</a:t>
            </a:r>
          </a:p>
        </p:txBody>
      </p:sp>
      <p:sp>
        <p:nvSpPr>
          <p:cNvPr id="4" name="Content Placeholder 3">
            <a:extLst>
              <a:ext uri="{FF2B5EF4-FFF2-40B4-BE49-F238E27FC236}">
                <a16:creationId xmlns:a16="http://schemas.microsoft.com/office/drawing/2014/main" id="{CC0B2301-A34F-AF55-9A0B-19E8E406815A}"/>
              </a:ext>
            </a:extLst>
          </p:cNvPr>
          <p:cNvSpPr>
            <a:spLocks noGrp="1"/>
          </p:cNvSpPr>
          <p:nvPr>
            <p:ph idx="1"/>
          </p:nvPr>
        </p:nvSpPr>
        <p:spPr/>
        <p:txBody>
          <a:bodyPr/>
          <a:lstStyle/>
          <a:p>
            <a:r>
              <a:rPr lang="en-AU" dirty="0"/>
              <a:t>State of New South Wales (Department of Education) (2025) </a:t>
            </a:r>
            <a:r>
              <a:rPr lang="en-AU" u="sng" dirty="0">
                <a:hlinkClick r:id="rId2"/>
              </a:rPr>
              <a:t> Creative arts K-6 sample scope and sequence</a:t>
            </a:r>
            <a:r>
              <a:rPr lang="en-AU" dirty="0"/>
              <a:t> </a:t>
            </a:r>
            <a:r>
              <a:rPr lang="en-GB" dirty="0"/>
              <a:t>[website],accessed on 7</a:t>
            </a:r>
            <a:r>
              <a:rPr lang="en-GB" baseline="30000" dirty="0"/>
              <a:t> </a:t>
            </a:r>
            <a:r>
              <a:rPr lang="en-AU" dirty="0"/>
              <a:t>August 2025. </a:t>
            </a:r>
          </a:p>
          <a:p>
            <a:r>
              <a:rPr lang="en-AU" dirty="0"/>
              <a:t>State of New South Wales (Department of Education) (2025) </a:t>
            </a:r>
            <a:r>
              <a:rPr lang="en-AU" u="sng" dirty="0">
                <a:hlinkClick r:id="rId3"/>
              </a:rPr>
              <a:t>HSIE K-6 sample scope and sequence</a:t>
            </a:r>
            <a:r>
              <a:rPr lang="en-AU" dirty="0"/>
              <a:t> </a:t>
            </a:r>
            <a:r>
              <a:rPr lang="en-GB" dirty="0"/>
              <a:t>[website],accessed on 7</a:t>
            </a:r>
            <a:r>
              <a:rPr lang="en-GB" baseline="30000" dirty="0"/>
              <a:t> </a:t>
            </a:r>
            <a:r>
              <a:rPr lang="en-AU" dirty="0"/>
              <a:t>August 2025. </a:t>
            </a:r>
          </a:p>
          <a:p>
            <a:r>
              <a:rPr lang="en-AU" dirty="0"/>
              <a:t>State of New South Wales (Department of Education) (2025) </a:t>
            </a:r>
            <a:r>
              <a:rPr lang="en-AU" u="sng" dirty="0">
                <a:hlinkClick r:id="rId4"/>
              </a:rPr>
              <a:t> PDHPE K-6 sample scope and sequence</a:t>
            </a:r>
            <a:r>
              <a:rPr lang="en-AU" dirty="0"/>
              <a:t> </a:t>
            </a:r>
            <a:r>
              <a:rPr lang="en-GB" dirty="0"/>
              <a:t>[website], accessed on 7</a:t>
            </a:r>
            <a:r>
              <a:rPr lang="en-GB" baseline="30000" dirty="0"/>
              <a:t> </a:t>
            </a:r>
            <a:r>
              <a:rPr lang="en-AU" dirty="0"/>
              <a:t>August 2025. </a:t>
            </a:r>
          </a:p>
          <a:p>
            <a:r>
              <a:rPr lang="en-AU" dirty="0"/>
              <a:t>State of New South Wales (Department of Education) (2025) </a:t>
            </a:r>
            <a:r>
              <a:rPr lang="en-AU" u="sng" dirty="0">
                <a:hlinkClick r:id="rId5"/>
              </a:rPr>
              <a:t>Science and technology K-6 sample scope and sequence</a:t>
            </a:r>
            <a:r>
              <a:rPr lang="en-AU" dirty="0"/>
              <a:t> </a:t>
            </a:r>
            <a:r>
              <a:rPr lang="en-GB" dirty="0"/>
              <a:t>[website],accessed on 7</a:t>
            </a:r>
            <a:r>
              <a:rPr lang="en-GB" baseline="30000" dirty="0"/>
              <a:t> </a:t>
            </a:r>
            <a:r>
              <a:rPr lang="en-AU" dirty="0"/>
              <a:t>August 2025</a:t>
            </a:r>
          </a:p>
          <a:p>
            <a:endParaRPr lang="en-AU" b="1" dirty="0"/>
          </a:p>
          <a:p>
            <a:r>
              <a:rPr lang="en-AU" b="1" dirty="0"/>
              <a:t>20 Second Timer Bomb [3D TIMER] - </a:t>
            </a:r>
            <a:r>
              <a:rPr lang="en-AU" dirty="0">
                <a:solidFill>
                  <a:srgbClr val="242424"/>
                </a:solidFill>
                <a:hlinkClick r:id="rId6"/>
              </a:rPr>
              <a:t>https://www.youtube.com/watch?v=0wz6RfUXT0w</a:t>
            </a:r>
            <a:endParaRPr lang="en-AU" dirty="0">
              <a:solidFill>
                <a:srgbClr val="242424"/>
              </a:solidFill>
            </a:endParaRPr>
          </a:p>
          <a:p>
            <a:r>
              <a:rPr lang="en-AU" dirty="0">
                <a:hlinkClick r:id="rId7"/>
              </a:rPr>
              <a:t>https://www.geeksforgeeks.org/biology/food-web-diagram-example-meaning/</a:t>
            </a:r>
            <a:endParaRPr lang="en-AU" dirty="0"/>
          </a:p>
          <a:p>
            <a:r>
              <a:rPr lang="en-AU" b="1" dirty="0"/>
              <a:t>Slow motion Dandelion- </a:t>
            </a:r>
            <a:r>
              <a:rPr lang="en-AU" dirty="0"/>
              <a:t>https://www.youtube.com/watch?v=0MB3nHiogjI</a:t>
            </a:r>
          </a:p>
          <a:p>
            <a:r>
              <a:rPr lang="en-AU" dirty="0"/>
              <a:t>Deadly Story (n.d.), </a:t>
            </a:r>
            <a:r>
              <a:rPr lang="en-AU" i="1" dirty="0"/>
              <a:t>Songlines</a:t>
            </a:r>
            <a:r>
              <a:rPr lang="en-AU" dirty="0"/>
              <a:t>. Retrieved September 22, 2025, from </a:t>
            </a:r>
            <a:r>
              <a:rPr lang="en-AU" dirty="0">
                <a:hlinkClick r:id="rId8"/>
              </a:rPr>
              <a:t>https://deadlystory.com/page/culture/Life_Lore/Songlines</a:t>
            </a:r>
            <a:endParaRPr lang="en-AU" dirty="0"/>
          </a:p>
          <a:p>
            <a:r>
              <a:rPr lang="en-AU" dirty="0"/>
              <a:t>2024. Waters, K. (2025). </a:t>
            </a:r>
            <a:r>
              <a:rPr lang="en-AU" i="1" dirty="0"/>
              <a:t> </a:t>
            </a:r>
            <a:r>
              <a:rPr lang="en-AU" dirty="0"/>
              <a:t>[community]. © Kayleb Waters, </a:t>
            </a:r>
            <a:r>
              <a:rPr lang="en-AU" dirty="0" err="1"/>
              <a:t>Gomeroi</a:t>
            </a:r>
            <a:r>
              <a:rPr lang="en-AU" dirty="0"/>
              <a:t> artist and Cultural mentor.</a:t>
            </a:r>
          </a:p>
        </p:txBody>
      </p:sp>
      <p:sp>
        <p:nvSpPr>
          <p:cNvPr id="2" name="Slide Number Placeholder 1">
            <a:extLst>
              <a:ext uri="{FF2B5EF4-FFF2-40B4-BE49-F238E27FC236}">
                <a16:creationId xmlns:a16="http://schemas.microsoft.com/office/drawing/2014/main" id="{983C02A1-704F-DDAA-B2E1-86EF60DF5649}"/>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115</a:t>
            </a:fld>
            <a:endParaRPr lang="en-AU"/>
          </a:p>
        </p:txBody>
      </p:sp>
    </p:spTree>
    <p:extLst>
      <p:ext uri="{BB962C8B-B14F-4D97-AF65-F5344CB8AC3E}">
        <p14:creationId xmlns:p14="http://schemas.microsoft.com/office/powerpoint/2010/main" val="1063827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146F84-0A22-2DEF-978C-013AB2B0CDA6}"/>
              </a:ext>
            </a:extLst>
          </p:cNvPr>
          <p:cNvSpPr>
            <a:spLocks noGrp="1"/>
          </p:cNvSpPr>
          <p:nvPr>
            <p:ph type="title"/>
          </p:nvPr>
        </p:nvSpPr>
        <p:spPr>
          <a:xfrm>
            <a:off x="360000" y="360000"/>
            <a:ext cx="10080000" cy="537467"/>
          </a:xfrm>
        </p:spPr>
        <p:txBody>
          <a:bodyPr/>
          <a:lstStyle/>
          <a:p>
            <a:r>
              <a:rPr lang="en-AU"/>
              <a:t>Copyright</a:t>
            </a:r>
          </a:p>
        </p:txBody>
      </p:sp>
      <p:sp>
        <p:nvSpPr>
          <p:cNvPr id="7" name="Text Placeholder 6">
            <a:extLst>
              <a:ext uri="{FF2B5EF4-FFF2-40B4-BE49-F238E27FC236}">
                <a16:creationId xmlns:a16="http://schemas.microsoft.com/office/drawing/2014/main" id="{E762E711-B51D-9854-C2DD-A164FE59F882}"/>
              </a:ext>
            </a:extLst>
          </p:cNvPr>
          <p:cNvSpPr>
            <a:spLocks noGrp="1"/>
          </p:cNvSpPr>
          <p:nvPr>
            <p:ph type="body" sz="quarter" idx="18"/>
          </p:nvPr>
        </p:nvSpPr>
        <p:spPr/>
        <p:txBody>
          <a:bodyPr/>
          <a:lstStyle/>
          <a:p>
            <a:r>
              <a:rPr lang="en-AU">
                <a:hlinkClick r:id="rId2">
                  <a:extLst>
                    <a:ext uri="{A12FA001-AC4F-418D-AE19-62706E023703}">
                      <ahyp:hlinkClr xmlns:ahyp="http://schemas.microsoft.com/office/drawing/2018/hyperlinkcolor" val="tx"/>
                    </a:ext>
                  </a:extLst>
                </a:hlinkClick>
              </a:rPr>
              <a:t>© State of New South Wales (Department of Education), 2025</a:t>
            </a:r>
            <a:endParaRPr lang="en-AU"/>
          </a:p>
        </p:txBody>
      </p:sp>
      <p:sp>
        <p:nvSpPr>
          <p:cNvPr id="8" name="TextBox 7">
            <a:extLst>
              <a:ext uri="{FF2B5EF4-FFF2-40B4-BE49-F238E27FC236}">
                <a16:creationId xmlns:a16="http://schemas.microsoft.com/office/drawing/2014/main" id="{F70BB973-8437-BE43-4C71-6089E7F934FA}"/>
              </a:ext>
            </a:extLst>
          </p:cNvPr>
          <p:cNvSpPr txBox="1"/>
          <p:nvPr/>
        </p:nvSpPr>
        <p:spPr>
          <a:xfrm>
            <a:off x="360000" y="1453575"/>
            <a:ext cx="11484338" cy="5067724"/>
          </a:xfrm>
          <a:prstGeom prst="rect">
            <a:avLst/>
          </a:prstGeom>
          <a:noFill/>
        </p:spPr>
        <p:txBody>
          <a:bodyPr wrap="square" lIns="0" tIns="0" rIns="0" bIns="0" rtlCol="0">
            <a:noAutofit/>
          </a:bodyPr>
          <a:lstStyle/>
          <a:p>
            <a:pPr algn="l">
              <a:lnSpc>
                <a:spcPct val="150000"/>
              </a:lnSpc>
              <a:spcAft>
                <a:spcPts val="600"/>
              </a:spcAft>
            </a:pPr>
            <a:r>
              <a:rPr lang="en-AU" sz="1200" dirty="0">
                <a:solidFill>
                  <a:schemeClr val="bg1"/>
                </a:solidFill>
                <a:latin typeface="Arial" panose="020B0604020202020204" pitchFamily="34" charset="0"/>
              </a:rPr>
              <a:t>The copyright material published in this resource is subject to the </a:t>
            </a:r>
            <a:r>
              <a:rPr lang="en-AU" sz="1200" i="1" dirty="0">
                <a:solidFill>
                  <a:schemeClr val="bg1"/>
                </a:solidFill>
                <a:latin typeface="Arial" panose="020B0604020202020204" pitchFamily="34" charset="0"/>
              </a:rPr>
              <a:t>Copyright Act 1968</a:t>
            </a:r>
            <a:r>
              <a:rPr lang="en-AU" sz="1200" dirty="0">
                <a:solidFill>
                  <a:schemeClr val="bg1"/>
                </a:solidFill>
                <a:latin typeface="Arial" panose="020B0604020202020204" pitchFamily="34" charset="0"/>
              </a:rPr>
              <a:t> (</a:t>
            </a:r>
            <a:r>
              <a:rPr lang="en-AU" sz="1200" dirty="0" err="1">
                <a:solidFill>
                  <a:schemeClr val="bg1"/>
                </a:solidFill>
                <a:latin typeface="Arial" panose="020B0604020202020204" pitchFamily="34" charset="0"/>
              </a:rPr>
              <a:t>Cth</a:t>
            </a:r>
            <a:r>
              <a:rPr lang="en-AU" sz="1200" dirty="0">
                <a:solidFill>
                  <a:schemeClr val="bg1"/>
                </a:solidFill>
                <a:latin typeface="Arial" panose="020B0604020202020204" pitchFamily="34" charset="0"/>
              </a:rPr>
              <a:t>) and is owned by the NSW Department of Education or, where indicated, by a party other than the NSW Department of Education (third-party material).</a:t>
            </a:r>
          </a:p>
          <a:p>
            <a:pPr algn="l">
              <a:lnSpc>
                <a:spcPct val="150000"/>
              </a:lnSpc>
              <a:spcAft>
                <a:spcPts val="600"/>
              </a:spcAft>
            </a:pPr>
            <a:r>
              <a:rPr lang="en-AU" sz="1200" dirty="0">
                <a:solidFill>
                  <a:schemeClr val="bg1"/>
                </a:solidFill>
                <a:latin typeface="Arial" panose="020B0604020202020204" pitchFamily="34" charset="0"/>
              </a:rPr>
              <a:t>Copyright material available in this resource and owned by the NSW Department of Education is licensed under a </a:t>
            </a:r>
            <a:r>
              <a:rPr lang="en-AU" sz="1200" dirty="0">
                <a:solidFill>
                  <a:schemeClr val="accent4"/>
                </a:solidFill>
                <a:latin typeface="Arial" panose="020B0604020202020204" pitchFamily="34" charset="0"/>
                <a:hlinkClick r:id="rId3">
                  <a:extLst>
                    <a:ext uri="{A12FA001-AC4F-418D-AE19-62706E023703}">
                      <ahyp:hlinkClr xmlns:ahyp="http://schemas.microsoft.com/office/drawing/2018/hyperlinkcolor" val="tx"/>
                    </a:ext>
                  </a:extLst>
                </a:hlinkClick>
              </a:rPr>
              <a:t>Creative Commons Attribution 4.0 International (CC BY 4.0) license</a:t>
            </a:r>
            <a:r>
              <a:rPr lang="en-AU" sz="1200" dirty="0">
                <a:solidFill>
                  <a:schemeClr val="bg1"/>
                </a:solidFill>
                <a:latin typeface="Arial" panose="020B0604020202020204" pitchFamily="34" charset="0"/>
              </a:rPr>
              <a:t>.</a:t>
            </a:r>
          </a:p>
          <a:p>
            <a:pPr algn="l">
              <a:lnSpc>
                <a:spcPct val="150000"/>
              </a:lnSpc>
              <a:spcAft>
                <a:spcPts val="600"/>
              </a:spcAft>
            </a:pPr>
            <a:r>
              <a:rPr lang="en-AU" sz="1200" dirty="0">
                <a:solidFill>
                  <a:schemeClr val="bg1"/>
                </a:solidFill>
                <a:latin typeface="Arial" panose="020B0604020202020204" pitchFamily="34" charset="0"/>
              </a:rPr>
              <a:t>This license allows you to share and adapt the material for any purpose, even commercially.</a:t>
            </a:r>
          </a:p>
          <a:p>
            <a:pPr algn="l">
              <a:lnSpc>
                <a:spcPct val="150000"/>
              </a:lnSpc>
              <a:spcAft>
                <a:spcPts val="600"/>
              </a:spcAft>
            </a:pPr>
            <a:r>
              <a:rPr lang="en-AU" sz="1200" dirty="0">
                <a:solidFill>
                  <a:schemeClr val="bg1"/>
                </a:solidFill>
                <a:latin typeface="Arial" panose="020B0604020202020204" pitchFamily="34" charset="0"/>
              </a:rPr>
              <a:t>Attribution should be given to © State of New South Wales (Department of Education), 2025.</a:t>
            </a:r>
          </a:p>
          <a:p>
            <a:pPr algn="l">
              <a:lnSpc>
                <a:spcPct val="150000"/>
              </a:lnSpc>
            </a:pPr>
            <a:r>
              <a:rPr lang="en-AU" sz="1200" dirty="0">
                <a:solidFill>
                  <a:schemeClr val="bg1"/>
                </a:solidFill>
                <a:latin typeface="Arial" panose="020B0604020202020204" pitchFamily="34" charset="0"/>
              </a:rPr>
              <a:t>Material in this resource not available under a Creative Commons license:</a:t>
            </a:r>
          </a:p>
          <a:p>
            <a:pPr marL="171450" indent="-171450" algn="l">
              <a:lnSpc>
                <a:spcPct val="150000"/>
              </a:lnSpc>
              <a:buFont typeface="Arial" panose="020B0604020202020204" pitchFamily="34" charset="0"/>
              <a:buChar char="•"/>
            </a:pPr>
            <a:r>
              <a:rPr lang="en-AU" sz="1200" dirty="0">
                <a:solidFill>
                  <a:schemeClr val="bg1"/>
                </a:solidFill>
                <a:latin typeface="Arial" panose="020B0604020202020204" pitchFamily="34" charset="0"/>
              </a:rPr>
              <a:t>the NSW Department of Education logo, other logos and trademark-protected material</a:t>
            </a:r>
          </a:p>
          <a:p>
            <a:pPr marL="171450" indent="-171450" algn="l">
              <a:lnSpc>
                <a:spcPct val="150000"/>
              </a:lnSpc>
              <a:buFont typeface="Arial" panose="020B0604020202020204" pitchFamily="34" charset="0"/>
              <a:buChar char="•"/>
            </a:pPr>
            <a:r>
              <a:rPr lang="en-AU" sz="1200" dirty="0">
                <a:solidFill>
                  <a:schemeClr val="bg1"/>
                </a:solidFill>
                <a:latin typeface="Arial" panose="020B0604020202020204" pitchFamily="34" charset="0"/>
              </a:rPr>
              <a:t>Material owned by a third party that has been reproduced with permission. You will need to obtain permission from the third party to reuse its material. </a:t>
            </a:r>
          </a:p>
          <a:p>
            <a:pPr algn="l">
              <a:lnSpc>
                <a:spcPct val="150000"/>
              </a:lnSpc>
              <a:spcBef>
                <a:spcPts val="1200"/>
              </a:spcBef>
              <a:spcAft>
                <a:spcPts val="600"/>
              </a:spcAft>
            </a:pPr>
            <a:r>
              <a:rPr lang="en-AU" sz="1200" b="1" dirty="0">
                <a:solidFill>
                  <a:schemeClr val="bg1"/>
                </a:solidFill>
                <a:latin typeface="Arial" panose="020B0604020202020204" pitchFamily="34" charset="0"/>
              </a:rPr>
              <a:t>Links to third-party material and websites</a:t>
            </a:r>
          </a:p>
          <a:p>
            <a:pPr algn="l">
              <a:lnSpc>
                <a:spcPct val="150000"/>
              </a:lnSpc>
              <a:spcAft>
                <a:spcPts val="600"/>
              </a:spcAft>
            </a:pPr>
            <a:r>
              <a:rPr lang="en-AU" sz="1200" dirty="0">
                <a:solidFill>
                  <a:schemeClr val="bg1"/>
                </a:solidFill>
                <a:latin typeface="Arial" panose="020B0604020202020204" pitchFamily="34" charset="0"/>
              </a:rPr>
              <a: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a:t>
            </a:r>
          </a:p>
          <a:p>
            <a:pPr algn="l">
              <a:lnSpc>
                <a:spcPct val="150000"/>
              </a:lnSpc>
              <a:spcAft>
                <a:spcPts val="600"/>
              </a:spcAft>
            </a:pPr>
            <a:r>
              <a:rPr lang="en-AU" sz="1200" dirty="0">
                <a:solidFill>
                  <a:schemeClr val="bg1"/>
                </a:solidFill>
                <a:latin typeface="Arial" panose="020B0604020202020204" pitchFamily="34" charset="0"/>
              </a:rPr>
              <a:t>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a:t>
            </a:r>
            <a:r>
              <a:rPr lang="en-AU" sz="1200" i="1" dirty="0">
                <a:solidFill>
                  <a:schemeClr val="bg1"/>
                </a:solidFill>
                <a:latin typeface="Arial" panose="020B0604020202020204" pitchFamily="34" charset="0"/>
              </a:rPr>
              <a:t>Copyright Act 1968 (</a:t>
            </a:r>
            <a:r>
              <a:rPr lang="en-AU" sz="1200" i="1" dirty="0" err="1">
                <a:solidFill>
                  <a:schemeClr val="bg1"/>
                </a:solidFill>
                <a:latin typeface="Arial" panose="020B0604020202020204" pitchFamily="34" charset="0"/>
              </a:rPr>
              <a:t>Cth</a:t>
            </a:r>
            <a:r>
              <a:rPr lang="en-AU" sz="1200" i="1" dirty="0">
                <a:solidFill>
                  <a:schemeClr val="bg1"/>
                </a:solidFill>
                <a:latin typeface="Arial" panose="020B0604020202020204" pitchFamily="34" charset="0"/>
              </a:rPr>
              <a:t>). </a:t>
            </a:r>
            <a:r>
              <a:rPr lang="en-AU" sz="1200" dirty="0">
                <a:solidFill>
                  <a:schemeClr val="bg1"/>
                </a:solidFill>
                <a:latin typeface="Arial" panose="020B0604020202020204" pitchFamily="34" charset="0"/>
              </a:rPr>
              <a:t>The department accepts no responsibility for content on third-party websites. </a:t>
            </a:r>
          </a:p>
        </p:txBody>
      </p:sp>
    </p:spTree>
    <p:extLst>
      <p:ext uri="{BB962C8B-B14F-4D97-AF65-F5344CB8AC3E}">
        <p14:creationId xmlns:p14="http://schemas.microsoft.com/office/powerpoint/2010/main" val="3820411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NSWG Corporate">
  <a:themeElements>
    <a:clrScheme name="Custom 14">
      <a:dk1>
        <a:srgbClr val="22272B"/>
      </a:dk1>
      <a:lt1>
        <a:srgbClr val="FFFFFF"/>
      </a:lt1>
      <a:dk2>
        <a:srgbClr val="D7153A"/>
      </a:dk2>
      <a:lt2>
        <a:srgbClr val="EBEBEB"/>
      </a:lt2>
      <a:accent1>
        <a:srgbClr val="002664"/>
      </a:accent1>
      <a:accent2>
        <a:srgbClr val="146CFD"/>
      </a:accent2>
      <a:accent3>
        <a:srgbClr val="8CE0FF"/>
      </a:accent3>
      <a:accent4>
        <a:srgbClr val="CBEDFD"/>
      </a:accent4>
      <a:accent5>
        <a:srgbClr val="495054"/>
      </a:accent5>
      <a:accent6>
        <a:srgbClr val="FFE6EA"/>
      </a:accent6>
      <a:hlink>
        <a:srgbClr val="146CFD"/>
      </a:hlink>
      <a:folHlink>
        <a:srgbClr val="146CFD"/>
      </a:folHlink>
    </a:clrScheme>
    <a:fontScheme name="Corporate">
      <a:majorFont>
        <a:latin typeface="Public Sans"/>
        <a:ea typeface=""/>
        <a:cs typeface=""/>
      </a:majorFont>
      <a:minorFont>
        <a:latin typeface="Public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sz="1800" dirty="0"/>
        </a:defPPr>
      </a:lstStyle>
    </a:txDef>
  </a:objectDefaults>
  <a:extraClrSchemeLst/>
  <a:extLst>
    <a:ext uri="{05A4C25C-085E-4340-85A3-A5531E510DB2}">
      <thm15:themeFamily xmlns:thm15="http://schemas.microsoft.com/office/thememl/2012/main" name="corporate-curriculum-template-2025-v1.0" id="{FC8BAFFB-2C09-494F-87C1-09505A000DA0}" vid="{33523A18-BCC1-42D6-8839-D7DD68359B6F}"/>
    </a:ext>
  </a:extLst>
</a:theme>
</file>

<file path=ppt/theme/theme2.xml><?xml version="1.0" encoding="utf-8"?>
<a:theme xmlns:a="http://schemas.openxmlformats.org/drawingml/2006/main" name="1_NSWG Corporate">
  <a:themeElements>
    <a:clrScheme name="Custom 14">
      <a:dk1>
        <a:srgbClr val="22272B"/>
      </a:dk1>
      <a:lt1>
        <a:srgbClr val="FFFFFF"/>
      </a:lt1>
      <a:dk2>
        <a:srgbClr val="D7153A"/>
      </a:dk2>
      <a:lt2>
        <a:srgbClr val="EBEBEB"/>
      </a:lt2>
      <a:accent1>
        <a:srgbClr val="002664"/>
      </a:accent1>
      <a:accent2>
        <a:srgbClr val="146CFD"/>
      </a:accent2>
      <a:accent3>
        <a:srgbClr val="8CE0FF"/>
      </a:accent3>
      <a:accent4>
        <a:srgbClr val="CBEDFD"/>
      </a:accent4>
      <a:accent5>
        <a:srgbClr val="495054"/>
      </a:accent5>
      <a:accent6>
        <a:srgbClr val="FFE6EA"/>
      </a:accent6>
      <a:hlink>
        <a:srgbClr val="146CFD"/>
      </a:hlink>
      <a:folHlink>
        <a:srgbClr val="146CFD"/>
      </a:folHlink>
    </a:clrScheme>
    <a:fontScheme name="Corporate">
      <a:majorFont>
        <a:latin typeface="Public Sans"/>
        <a:ea typeface=""/>
        <a:cs typeface=""/>
      </a:majorFont>
      <a:minorFont>
        <a:latin typeface="Public Sans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sz="1800" dirty="0"/>
        </a:defPPr>
      </a:lstStyle>
    </a:txDef>
  </a:objectDefaults>
  <a:extraClrSchemeLst/>
  <a:extLst>
    <a:ext uri="{05A4C25C-085E-4340-85A3-A5531E510DB2}">
      <thm15:themeFamily xmlns:thm15="http://schemas.microsoft.com/office/thememl/2012/main" name="corporate-curriculum-template-2025-v1.0" id="{FC8BAFFB-2C09-494F-87C1-09505A000DA0}" vid="{33523A18-BCC1-42D6-8839-D7DD68359B6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6BC20BCFB223D4189F17F47419ECBA2" ma:contentTypeVersion="16" ma:contentTypeDescription="Create a new document." ma:contentTypeScope="" ma:versionID="4427b1298d8151fa4c8344ebfb71fbbb">
  <xsd:schema xmlns:xsd="http://www.w3.org/2001/XMLSchema" xmlns:xs="http://www.w3.org/2001/XMLSchema" xmlns:p="http://schemas.microsoft.com/office/2006/metadata/properties" xmlns:ns2="98740c54-966f-451d-a76c-e38eb7fddd55" xmlns:ns3="094ce8ca-8c20-4eb0-bb23-b47a1c76b753" targetNamespace="http://schemas.microsoft.com/office/2006/metadata/properties" ma:root="true" ma:fieldsID="5398fdfadcfe40e1be03012b0584b069" ns2:_="" ns3:_="">
    <xsd:import namespace="98740c54-966f-451d-a76c-e38eb7fddd55"/>
    <xsd:import namespace="094ce8ca-8c20-4eb0-bb23-b47a1c76b75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GenerationTime" minOccurs="0"/>
                <xsd:element ref="ns2:MediaServiceEventHashCode" minOccurs="0"/>
                <xsd:element ref="ns2:MediaServiceLocation" minOccurs="0"/>
                <xsd:element ref="ns2:MediaServiceOCR" minOccurs="0"/>
                <xsd:element ref="ns2:MediaLengthInSecond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740c54-966f-451d-a76c-e38eb7fddd5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dexed="true"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94ce8ca-8c20-4eb0-bb23-b47a1c76b753"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8740c54-966f-451d-a76c-e38eb7fddd5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529EC61-8433-4465-B5BF-F9D5B2C0BDE3}">
  <ds:schemaRefs>
    <ds:schemaRef ds:uri="http://schemas.microsoft.com/sharepoint/v3/contenttype/forms"/>
  </ds:schemaRefs>
</ds:datastoreItem>
</file>

<file path=customXml/itemProps2.xml><?xml version="1.0" encoding="utf-8"?>
<ds:datastoreItem xmlns:ds="http://schemas.openxmlformats.org/officeDocument/2006/customXml" ds:itemID="{3BFBF647-EC0C-45EC-B4FC-36E58B230B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740c54-966f-451d-a76c-e38eb7fddd55"/>
    <ds:schemaRef ds:uri="094ce8ca-8c20-4eb0-bb23-b47a1c76b7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859E9D-F600-4F49-8161-5115001C95D2}">
  <ds:schemaRefs>
    <ds:schemaRef ds:uri="http://www.w3.org/XML/1998/namespace"/>
    <ds:schemaRef ds:uri="http://purl.org/dc/dcmitype/"/>
    <ds:schemaRef ds:uri="http://schemas.microsoft.com/office/2006/documentManagement/types"/>
    <ds:schemaRef ds:uri="http://purl.org/dc/term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094ce8ca-8c20-4eb0-bb23-b47a1c76b753"/>
    <ds:schemaRef ds:uri="98740c54-966f-451d-a76c-e38eb7fddd55"/>
  </ds:schemaRefs>
</ds:datastoreItem>
</file>

<file path=docMetadata/LabelInfo.xml><?xml version="1.0" encoding="utf-8"?>
<clbl:labelList xmlns:clbl="http://schemas.microsoft.com/office/2020/mipLabelMetadata">
  <clbl:label id="{b603dfd7-d93a-4381-a340-2995d8282205}" enabled="1" method="Standard" siteId="{05a0e69a-418a-47c1-9c25-9387261bf991}" removed="0"/>
</clbl:labelList>
</file>

<file path=docProps/app.xml><?xml version="1.0" encoding="utf-8"?>
<Properties xmlns="http://schemas.openxmlformats.org/officeDocument/2006/extended-properties" xmlns:vt="http://schemas.openxmlformats.org/officeDocument/2006/docPropsVTypes">
  <Template>Draft CHPS PL T4 2025 (1)</Template>
  <TotalTime>1506</TotalTime>
  <Words>24136</Words>
  <Application>Microsoft Office PowerPoint</Application>
  <PresentationFormat>Widescreen</PresentationFormat>
  <Paragraphs>2538</Paragraphs>
  <Slides>116</Slides>
  <Notes>113</Notes>
  <HiddenSlides>0</HiddenSlides>
  <MMClips>6</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116</vt:i4>
      </vt:variant>
    </vt:vector>
  </HeadingPairs>
  <TitlesOfParts>
    <vt:vector size="132" baseType="lpstr">
      <vt:lpstr>Aptos</vt:lpstr>
      <vt:lpstr>Public Sans Light</vt:lpstr>
      <vt:lpstr>Segoe UI</vt:lpstr>
      <vt:lpstr>Arial</vt:lpstr>
      <vt:lpstr>Symbol</vt:lpstr>
      <vt:lpstr>Public Sans</vt:lpstr>
      <vt:lpstr>Aptos Narrow</vt:lpstr>
      <vt:lpstr>Public Sans SemiBold</vt:lpstr>
      <vt:lpstr>Arial</vt:lpstr>
      <vt:lpstr>Times New Roman</vt:lpstr>
      <vt:lpstr>Public Sans</vt:lpstr>
      <vt:lpstr>MS Mincho</vt:lpstr>
      <vt:lpstr>Calibri</vt:lpstr>
      <vt:lpstr>Courier New</vt:lpstr>
      <vt:lpstr>NSWG Corporate</vt:lpstr>
      <vt:lpstr>1_NSWG Corporate</vt:lpstr>
      <vt:lpstr>CHPS sample units: from planning to practice </vt:lpstr>
      <vt:lpstr>Acknowledgement of Country</vt:lpstr>
      <vt:lpstr>Australian Professional Standards for Teachers</vt:lpstr>
      <vt:lpstr>Purpose</vt:lpstr>
      <vt:lpstr>Activity </vt:lpstr>
      <vt:lpstr>Common lesson structures across the four key learning areas   </vt:lpstr>
      <vt:lpstr>3 pillars of resource development </vt:lpstr>
      <vt:lpstr>Why consistency matters</vt:lpstr>
      <vt:lpstr>Scope and sequences</vt:lpstr>
      <vt:lpstr>Unit and lesson structure</vt:lpstr>
      <vt:lpstr>Key features of the lesson structure (1)</vt:lpstr>
      <vt:lpstr>Key features of the lesson structure (2)</vt:lpstr>
      <vt:lpstr>Key features of the lesson structure (3)</vt:lpstr>
      <vt:lpstr>Key features of the lesson structure (4)</vt:lpstr>
      <vt:lpstr>Key features of the lesson structure (5)</vt:lpstr>
      <vt:lpstr>Optional assessments</vt:lpstr>
      <vt:lpstr>Creating written texts in CHPS K–6</vt:lpstr>
      <vt:lpstr>Creating written text</vt:lpstr>
      <vt:lpstr>Behind the scenes developing the sample units</vt:lpstr>
      <vt:lpstr>Roadmap of a CHPS unit across 13 weeks</vt:lpstr>
      <vt:lpstr>Activity</vt:lpstr>
      <vt:lpstr>Unit Preview</vt:lpstr>
      <vt:lpstr>Human Society and its Environment (HSIE) – unit 1</vt:lpstr>
      <vt:lpstr>HSIE – unit 1 overview</vt:lpstr>
      <vt:lpstr>HSIE – unit 1 syllabus outcomes</vt:lpstr>
      <vt:lpstr>HSIE – unit 1 syllabus content (1)</vt:lpstr>
      <vt:lpstr>HSIE – unit 1 syllabus content (2)</vt:lpstr>
      <vt:lpstr>Aboriginal Cultures and Histories content</vt:lpstr>
      <vt:lpstr>HSIE - unit 1 skill development</vt:lpstr>
      <vt:lpstr>HSIE - unit 1 spotlight (1)</vt:lpstr>
      <vt:lpstr>HSIE - unit 1 spotlight (2)</vt:lpstr>
      <vt:lpstr>HSIE - unit 1 spotlight (3)</vt:lpstr>
      <vt:lpstr>HSIE - unit 1 spotlight (4)</vt:lpstr>
      <vt:lpstr>Human Society and its Environment (HSIE) – unit 5</vt:lpstr>
      <vt:lpstr>HSIE – unit 5 overview</vt:lpstr>
      <vt:lpstr>HSIE – unit 5 syllabus outcomes</vt:lpstr>
      <vt:lpstr>HSIE – unit 5 syllabus content (1)</vt:lpstr>
      <vt:lpstr>HSIE – unit 5 syllabus content (2)</vt:lpstr>
      <vt:lpstr>HSIE – unit 5 skill development</vt:lpstr>
      <vt:lpstr>HSIE – unit 5 spotlight (1)</vt:lpstr>
      <vt:lpstr>HSIE – unit 5 spotlight (2)</vt:lpstr>
      <vt:lpstr>HSIE – unit 5 spotlight (3)</vt:lpstr>
      <vt:lpstr>HSIE – unit 5 reflection</vt:lpstr>
      <vt:lpstr>Science and technology </vt:lpstr>
      <vt:lpstr>Unit overview</vt:lpstr>
      <vt:lpstr>Science and technology – unit 1 syllabus outcomes</vt:lpstr>
      <vt:lpstr>Science and technology – unit 1 syllabus content (1)</vt:lpstr>
      <vt:lpstr>Science and technology – unit 1 syllabus content (2)</vt:lpstr>
      <vt:lpstr>Connections to other KLAs (1)</vt:lpstr>
      <vt:lpstr>Posing Questions (PQU) </vt:lpstr>
      <vt:lpstr>Science and technology – unit 1 misconceptions</vt:lpstr>
      <vt:lpstr>Science and technology – unit 1 spotlight (1)</vt:lpstr>
      <vt:lpstr>Science and technology – unit 1 spotlight (2)</vt:lpstr>
      <vt:lpstr>Science and technology – unit 1 spotlight (3)</vt:lpstr>
      <vt:lpstr>Science and technology – unit 1 spotlight (4)</vt:lpstr>
      <vt:lpstr>Science and technology – unit 5  </vt:lpstr>
      <vt:lpstr>Science and technology – unit 5 overview</vt:lpstr>
      <vt:lpstr>Science and technology – unit 5 syllabus outcomes</vt:lpstr>
      <vt:lpstr>Science and technology – unit 5 syllabus content</vt:lpstr>
      <vt:lpstr>Connections to other KLAs (2)</vt:lpstr>
      <vt:lpstr>Science and technology – unit 5 misconceptions </vt:lpstr>
      <vt:lpstr>Science and technology – unit 5 spotlight (1)</vt:lpstr>
      <vt:lpstr>Unit 5 spotlight (2)</vt:lpstr>
      <vt:lpstr>Science and technology – unit 5 spotlight (3)</vt:lpstr>
      <vt:lpstr>Unit 5 spotlight (4)</vt:lpstr>
      <vt:lpstr>Syllabus content </vt:lpstr>
      <vt:lpstr>Key Features  </vt:lpstr>
      <vt:lpstr>Creative arts – unit 1 and unit 5 syllabus outcomes</vt:lpstr>
      <vt:lpstr>Creative arts – unit 1 and unit 5 syllabus content</vt:lpstr>
      <vt:lpstr>Creative arts - unit 1 and 5</vt:lpstr>
      <vt:lpstr>Creative arts – unit 1</vt:lpstr>
      <vt:lpstr>Creative arts – unit 1 overview</vt:lpstr>
      <vt:lpstr>Creative arts – unit 1 spotlight (1)</vt:lpstr>
      <vt:lpstr>Creative arts – unit 1 spotlight (2)</vt:lpstr>
      <vt:lpstr>Creative arts – unit 1 spotlight (3)</vt:lpstr>
      <vt:lpstr>Creative arts – unit 5 </vt:lpstr>
      <vt:lpstr>Creative arts – unit 5 overview</vt:lpstr>
      <vt:lpstr>Creative arts – unit 5 spotlight (1)</vt:lpstr>
      <vt:lpstr>Creative arts – unit 5 spotlight (2)</vt:lpstr>
      <vt:lpstr>Creative arts – unit 5 reflection</vt:lpstr>
      <vt:lpstr>PDHPE – unit 1 </vt:lpstr>
      <vt:lpstr>PDHPE – unit 1 time allocation</vt:lpstr>
      <vt:lpstr>PDHPE – unit 1 overview</vt:lpstr>
      <vt:lpstr>PDHPE – unit 1 syllabus outcomes</vt:lpstr>
      <vt:lpstr>PDHPE – unit 1 syllabus content (1)</vt:lpstr>
      <vt:lpstr>PDHPE – unit 1 syllabus content (2)</vt:lpstr>
      <vt:lpstr>PDHPE – unit 1 skill development</vt:lpstr>
      <vt:lpstr>PDHPE – unit 1 spotlight (1)</vt:lpstr>
      <vt:lpstr>PDHPE – unit 1 spotlight (2)</vt:lpstr>
      <vt:lpstr>PDHPE – unit 5 </vt:lpstr>
      <vt:lpstr>PDHPE – unit 5 overview</vt:lpstr>
      <vt:lpstr>PDHPE – Unit 5 syllabus outcomes</vt:lpstr>
      <vt:lpstr>PDHPE – Unit 5 syllabus content</vt:lpstr>
      <vt:lpstr>PDHPE – unit 5 skill development</vt:lpstr>
      <vt:lpstr>PDHPE – unit 5 spotlight (1)</vt:lpstr>
      <vt:lpstr>PDHPE – unit 5 spotlight (2)</vt:lpstr>
      <vt:lpstr>PDHPE – unit 5 reflection</vt:lpstr>
      <vt:lpstr>Gap analysis </vt:lpstr>
      <vt:lpstr>Changes in the CHPS syllabus content (1)</vt:lpstr>
      <vt:lpstr>Changes in the CHPS syllabus content (2)</vt:lpstr>
      <vt:lpstr>Overview of key changes across CHPS (1)</vt:lpstr>
      <vt:lpstr>Overview of key changes across CHPS (2)</vt:lpstr>
      <vt:lpstr>Overview of key changes across CHPS (3)</vt:lpstr>
      <vt:lpstr>Overview of key changes across CHPS (4)</vt:lpstr>
      <vt:lpstr>Introducing the gap analysis tool </vt:lpstr>
      <vt:lpstr>Gap analysis tool – using content points</vt:lpstr>
      <vt:lpstr>Example of the gap analysis tool </vt:lpstr>
      <vt:lpstr>Gap analysis – activity</vt:lpstr>
      <vt:lpstr>Resources </vt:lpstr>
      <vt:lpstr>Resource and vocabulary toolkit</vt:lpstr>
      <vt:lpstr>Reflect</vt:lpstr>
      <vt:lpstr>Key takeaways</vt:lpstr>
      <vt:lpstr>Contact us</vt:lpstr>
      <vt:lpstr>References (1)</vt:lpstr>
      <vt:lpstr>References (2)</vt:lpstr>
      <vt:lpstr>Copyright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CHPS S3 – microlearning module 4 sample units</dc:title>
  <dc:subject>chps</dc:subject>
  <dc:creator>NSW Department of Education</dc:creator>
  <cp:keywords>chps; pl</cp:keywords>
  <dcterms:created xsi:type="dcterms:W3CDTF">2025-09-16T01:04:13Z</dcterms:created>
  <dcterms:modified xsi:type="dcterms:W3CDTF">2026-04-16T04:32:30Z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0x010100C6BC20BCFB223D4189F17F47419ECBA2</vt:lpwstr>
  </property>
  <property fmtid="{D5CDD505-2E9C-101B-9397-08002B2CF9AE}" pid="3" name="MediaServiceImageTags">
    <vt:lpwstr/>
  </property>
  <property fmtid="{D5CDD505-2E9C-101B-9397-08002B2CF9AE}" pid="4" name="MSIP_Label_b603dfd7-d93a-4381-a340-2995d8282205_Enabled">
    <vt:lpwstr>true</vt:lpwstr>
  </property>
  <property fmtid="{D5CDD505-2E9C-101B-9397-08002B2CF9AE}" pid="5" name="MSIP_Label_b603dfd7-d93a-4381-a340-2995d8282205_SetDate">
    <vt:lpwstr>2023-07-07T02:46:40Z</vt:lpwstr>
  </property>
  <property fmtid="{D5CDD505-2E9C-101B-9397-08002B2CF9AE}" pid="6" name="MSIP_Label_b603dfd7-d93a-4381-a340-2995d8282205_Method">
    <vt:lpwstr>Standard</vt:lpwstr>
  </property>
  <property fmtid="{D5CDD505-2E9C-101B-9397-08002B2CF9AE}" pid="7" name="MSIP_Label_b603dfd7-d93a-4381-a340-2995d8282205_Name">
    <vt:lpwstr>OFFICIAL</vt:lpwstr>
  </property>
  <property fmtid="{D5CDD505-2E9C-101B-9397-08002B2CF9AE}" pid="8" name="MSIP_Label_b603dfd7-d93a-4381-a340-2995d8282205_SiteId">
    <vt:lpwstr>05a0e69a-418a-47c1-9c25-9387261bf991</vt:lpwstr>
  </property>
  <property fmtid="{D5CDD505-2E9C-101B-9397-08002B2CF9AE}" pid="9" name="MSIP_Label_b603dfd7-d93a-4381-a340-2995d8282205_ActionId">
    <vt:lpwstr>a8bf8051-9d17-4791-8c94-11bc95fd3c4a</vt:lpwstr>
  </property>
  <property fmtid="{D5CDD505-2E9C-101B-9397-08002B2CF9AE}" pid="10" name="MSIP_Label_b603dfd7-d93a-4381-a340-2995d8282205_ContentBits">
    <vt:lpwstr>0</vt:lpwstr>
  </property>
</Properties>
</file>