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3.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ags/tag4.xml" ContentType="application/vnd.openxmlformats-officedocument.presentationml.tags+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tags/tag5.xml" ContentType="application/vnd.openxmlformats-officedocument.presentationml.tags+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tags/tag6.xml" ContentType="application/vnd.openxmlformats-officedocument.presentationml.tags+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tags/tag7.xml" ContentType="application/vnd.openxmlformats-officedocument.presentationml.tags+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118"/>
  </p:notesMasterIdLst>
  <p:handoutMasterIdLst>
    <p:handoutMasterId r:id="rId119"/>
  </p:handoutMasterIdLst>
  <p:sldIdLst>
    <p:sldId id="363" r:id="rId5"/>
    <p:sldId id="2147480568" r:id="rId6"/>
    <p:sldId id="2147480593" r:id="rId7"/>
    <p:sldId id="2147480594" r:id="rId8"/>
    <p:sldId id="2147480246" r:id="rId9"/>
    <p:sldId id="306" r:id="rId10"/>
    <p:sldId id="2147480241" r:id="rId11"/>
    <p:sldId id="2147480235" r:id="rId12"/>
    <p:sldId id="2147480259" r:id="rId13"/>
    <p:sldId id="2147480256" r:id="rId14"/>
    <p:sldId id="2147480234" r:id="rId15"/>
    <p:sldId id="2147480257" r:id="rId16"/>
    <p:sldId id="2147480251" r:id="rId17"/>
    <p:sldId id="2147480519" r:id="rId18"/>
    <p:sldId id="2147480254" r:id="rId19"/>
    <p:sldId id="377" r:id="rId20"/>
    <p:sldId id="2147480468" r:id="rId21"/>
    <p:sldId id="2147480472" r:id="rId22"/>
    <p:sldId id="387" r:id="rId23"/>
    <p:sldId id="2147480522" r:id="rId24"/>
    <p:sldId id="2147480242" r:id="rId25"/>
    <p:sldId id="357" r:id="rId26"/>
    <p:sldId id="258" r:id="rId27"/>
    <p:sldId id="2147480439" r:id="rId28"/>
    <p:sldId id="2147480520" r:id="rId29"/>
    <p:sldId id="2147480523" r:id="rId30"/>
    <p:sldId id="2147480207" r:id="rId31"/>
    <p:sldId id="2147480442" r:id="rId32"/>
    <p:sldId id="2147480444" r:id="rId33"/>
    <p:sldId id="2147480441" r:id="rId34"/>
    <p:sldId id="2147480201" r:id="rId35"/>
    <p:sldId id="2147480445" r:id="rId36"/>
    <p:sldId id="2147480555" r:id="rId37"/>
    <p:sldId id="2147480514" r:id="rId38"/>
    <p:sldId id="2147480515" r:id="rId39"/>
    <p:sldId id="2147480531" r:id="rId40"/>
    <p:sldId id="2147480532" r:id="rId41"/>
    <p:sldId id="2147480212" r:id="rId42"/>
    <p:sldId id="2147480454" r:id="rId43"/>
    <p:sldId id="2147480533" r:id="rId44"/>
    <p:sldId id="2147480224" r:id="rId45"/>
    <p:sldId id="2147480216" r:id="rId46"/>
    <p:sldId id="2147480516" r:id="rId47"/>
    <p:sldId id="2147480517" r:id="rId48"/>
    <p:sldId id="2147480560" r:id="rId49"/>
    <p:sldId id="2147480559" r:id="rId50"/>
    <p:sldId id="2147480458" r:id="rId51"/>
    <p:sldId id="2147480464" r:id="rId52"/>
    <p:sldId id="2147480220" r:id="rId53"/>
    <p:sldId id="2147480218" r:id="rId54"/>
    <p:sldId id="2147480486" r:id="rId55"/>
    <p:sldId id="2147480563" r:id="rId56"/>
    <p:sldId id="2147480564" r:id="rId57"/>
    <p:sldId id="2147480565" r:id="rId58"/>
    <p:sldId id="2147480561" r:id="rId59"/>
    <p:sldId id="2147480562" r:id="rId60"/>
    <p:sldId id="2147480566" r:id="rId61"/>
    <p:sldId id="2147480567" r:id="rId62"/>
    <p:sldId id="2147480478" r:id="rId63"/>
    <p:sldId id="2147480534" r:id="rId64"/>
    <p:sldId id="2147480492" r:id="rId65"/>
    <p:sldId id="2147480557" r:id="rId66"/>
    <p:sldId id="2147480558" r:id="rId67"/>
    <p:sldId id="2147480597" r:id="rId68"/>
    <p:sldId id="2147480598" r:id="rId69"/>
    <p:sldId id="2147480231" r:id="rId70"/>
    <p:sldId id="2147480484" r:id="rId71"/>
    <p:sldId id="2147480225" r:id="rId72"/>
    <p:sldId id="2147480226" r:id="rId73"/>
    <p:sldId id="2147480230" r:id="rId74"/>
    <p:sldId id="2147480537" r:id="rId75"/>
    <p:sldId id="2147480498" r:id="rId76"/>
    <p:sldId id="2147480488" r:id="rId77"/>
    <p:sldId id="2147480489" r:id="rId78"/>
    <p:sldId id="2147480606" r:id="rId79"/>
    <p:sldId id="2147480600" r:id="rId80"/>
    <p:sldId id="2147480197" r:id="rId81"/>
    <p:sldId id="2147480549" r:id="rId82"/>
    <p:sldId id="367" r:id="rId83"/>
    <p:sldId id="2147480543" r:id="rId84"/>
    <p:sldId id="2147480545" r:id="rId85"/>
    <p:sldId id="2147480542" r:id="rId86"/>
    <p:sldId id="2147480443" r:id="rId87"/>
    <p:sldId id="371" r:id="rId88"/>
    <p:sldId id="2147480607" r:id="rId89"/>
    <p:sldId id="2147480196" r:id="rId90"/>
    <p:sldId id="2147480195" r:id="rId91"/>
    <p:sldId id="2147480540" r:id="rId92"/>
    <p:sldId id="2147480541" r:id="rId93"/>
    <p:sldId id="2147480547" r:id="rId94"/>
    <p:sldId id="2147480601" r:id="rId95"/>
    <p:sldId id="2147480467" r:id="rId96"/>
    <p:sldId id="2147480509" r:id="rId97"/>
    <p:sldId id="2147480550" r:id="rId98"/>
    <p:sldId id="2147480263" r:id="rId99"/>
    <p:sldId id="279" r:id="rId100"/>
    <p:sldId id="2147480250" r:id="rId101"/>
    <p:sldId id="2147480608" r:id="rId102"/>
    <p:sldId id="2147480610" r:id="rId103"/>
    <p:sldId id="2147480611" r:id="rId104"/>
    <p:sldId id="2147480609" r:id="rId105"/>
    <p:sldId id="2147480237" r:id="rId106"/>
    <p:sldId id="2147480471" r:id="rId107"/>
    <p:sldId id="2147480470" r:id="rId108"/>
    <p:sldId id="2147480249" r:id="rId109"/>
    <p:sldId id="307" r:id="rId110"/>
    <p:sldId id="2147480469" r:id="rId111"/>
    <p:sldId id="2147480599" r:id="rId112"/>
    <p:sldId id="2147480337" r:id="rId113"/>
    <p:sldId id="2147480205" r:id="rId114"/>
    <p:sldId id="360" r:id="rId115"/>
    <p:sldId id="2147480530" r:id="rId116"/>
    <p:sldId id="361" r:id="rId117"/>
  </p:sldIdLst>
  <p:sldSz cx="12192000" cy="6858000"/>
  <p:notesSz cx="6858000" cy="9144000"/>
  <p:embeddedFontLst>
    <p:embeddedFont>
      <p:font typeface="Aptos Narrow" panose="020B0004020202020204" pitchFamily="34" charset="0"/>
      <p:regular r:id="rId120"/>
      <p:bold r:id="rId121"/>
      <p:italic r:id="rId122"/>
      <p:boldItalic r:id="rId123"/>
    </p:embeddedFont>
    <p:embeddedFont>
      <p:font typeface="Public Sans" pitchFamily="2" charset="0"/>
      <p:regular r:id="rId124"/>
      <p:bold r:id="rId125"/>
      <p:italic r:id="rId126"/>
      <p:boldItalic r:id="rId127"/>
    </p:embeddedFont>
    <p:embeddedFont>
      <p:font typeface="Public Sans" pitchFamily="2" charset="0"/>
      <p:regular r:id="rId124"/>
      <p:bold r:id="rId125"/>
      <p:italic r:id="rId126"/>
      <p:boldItalic r:id="rId127"/>
    </p:embeddedFont>
    <p:embeddedFont>
      <p:font typeface="Public Sans Light" pitchFamily="2" charset="0"/>
      <p:regular r:id="rId128"/>
      <p:italic r:id="rId129"/>
    </p:embeddedFont>
    <p:embeddedFont>
      <p:font typeface="Roboto" panose="02000000000000000000" pitchFamily="2" charset="0"/>
      <p:regular r:id="rId130"/>
      <p:bold r:id="rId131"/>
      <p:italic r:id="rId132"/>
      <p:boldItalic r:id="rId133"/>
    </p:embeddedFont>
    <p:embeddedFont>
      <p:font typeface="Segoe UI" panose="020B0502040204020203" pitchFamily="34" charset="0"/>
      <p:regular r:id="rId134"/>
      <p:bold r:id="rId135"/>
      <p:italic r:id="rId136"/>
      <p:boldItalic r:id="rId137"/>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07C14007-AE11-F641-7AC3-7C89C0B87637}" name="Katrina Cameron" initials="KC" userId="S::KATRINA.JILL.Cameron@det.nsw.edu.au::ba46e6d8-4e04-4a84-a5fa-dc637d332472" providerId="AD"/>
  <p188:author id="{74BF1017-8242-CD54-2F22-F11AB580CA97}" name="Megan Druitt" initials="MD" userId="S::megan.druitt@det.nsw.edu.au::244896a6-d16e-4140-85e7-734e52fda6c7" providerId="AD"/>
  <p188:author id="{972A2628-46AD-5580-4AA2-31465C9B3ED2}" name="Sarah Young" initials="SY" userId="S::Sarah.Allen17@det.nsw.edu.au::8b12af28-de41-486e-8b9b-3fb29fa3a5cc" providerId="AD"/>
  <p188:author id="{83469837-92FF-9830-990F-9722DB89E52F}" name="Jessica Townsing" initials="JT" userId="S::jessica.townsing@det.nsw.edu.au::0268cdba-c04a-4c2a-977f-708f602f219a" providerId="AD"/>
  <p188:author id="{9A885B3E-F854-A6BC-A3D7-D9857F76E11F}" name="Unity Taylor-Hill" initials="UT" userId="S::unity.taylor@det.nsw.edu.au::4f121ed2-f323-41ac-9561-b177bf3134a2" providerId="AD"/>
  <p188:author id="{38A50444-57C2-0ED5-4EF0-B001B3687B58}" name="Nadia Walker" initials="NW" userId="S::Nadia.Walker2@det.nsw.edu.au::1d1c495c-8f87-451e-994f-64d576866b6d" providerId="AD"/>
  <p188:author id="{A3C30247-7A03-3DEB-9382-E563AE83D493}" name="Jessica Townsing" initials="JT" userId="S::Jessica.Townsing@det.nsw.edu.au::0268cdba-c04a-4c2a-977f-708f602f219a" providerId="AD"/>
  <p188:author id="{5CFB0C70-1D38-CA2B-099B-6E9843579502}" name="David Opie" initials="DO" userId="S::David.Opie1@det.nsw.edu.au::90cec8b4-8165-46fb-b7c7-51929ee40cfd" providerId="AD"/>
  <p188:author id="{AC3DB579-9A60-3C36-FF4D-EF84A9046194}" name="Megan Druitt" initials="MD" userId="S::Megan.Druitt@det.nsw.edu.au::244896a6-d16e-4140-85e7-734e52fda6c7" providerId="AD"/>
  <p188:author id="{CC299289-D9ED-11DE-1373-21C5E9B1E4E1}" name="Matt Hill (Matt Hill)" initials="MH" userId="S::matt.hill@det.nsw.edu.au::21fce8c2-1479-4366-959f-c55b132280fa" providerId="AD"/>
  <p188:author id="{DD88A7A9-2865-3558-A853-D85B392A425C}" name="Kate Slack-Smith" initials="KS" userId="S::KATE.SLACK-SMITH@det.nsw.edu.au::3e88f19a-1a89-4354-98d6-272f09c6536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ACB6"/>
    <a:srgbClr val="EBEBEB"/>
    <a:srgbClr val="00296C"/>
    <a:srgbClr val="CDD3D6"/>
    <a:srgbClr val="FFFFFF"/>
    <a:srgbClr val="146CFD"/>
    <a:srgbClr val="0070C0"/>
    <a:srgbClr val="CBEDFD"/>
    <a:srgbClr val="002664"/>
    <a:srgbClr val="0046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22A8AC-6049-4389-BD56-788E43FED1AD}" v="250" dt="2026-04-01T04:37:33.551"/>
  </p1510:revLst>
</p1510:revInfo>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126" y="342"/>
      </p:cViewPr>
      <p:guideLst>
        <p:guide orient="horz" pos="2160"/>
        <p:guide pos="3863"/>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presProps" Target="presProps.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font" Target="fonts/font4.fntdata"/><Relationship Id="rId128" Type="http://schemas.openxmlformats.org/officeDocument/2006/relationships/font" Target="fonts/font9.fntdata"/><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notesMaster" Target="notesMasters/notesMaster1.xml"/><Relationship Id="rId134" Type="http://schemas.openxmlformats.org/officeDocument/2006/relationships/font" Target="fonts/font15.fntdata"/><Relationship Id="rId139" Type="http://schemas.openxmlformats.org/officeDocument/2006/relationships/viewProps" Target="viewProp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font" Target="fonts/font5.fntdata"/><Relationship Id="rId129" Type="http://schemas.openxmlformats.org/officeDocument/2006/relationships/font" Target="fonts/font10.fntdata"/><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handoutMaster" Target="handoutMasters/handoutMaster1.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font" Target="fonts/font11.fntdata"/><Relationship Id="rId135" Type="http://schemas.openxmlformats.org/officeDocument/2006/relationships/font" Target="fonts/font16.fntdata"/><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font" Target="fonts/font1.fntdata"/><Relationship Id="rId125" Type="http://schemas.openxmlformats.org/officeDocument/2006/relationships/font" Target="fonts/font6.fntdata"/><Relationship Id="rId141"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font" Target="fonts/font12.fntdata"/><Relationship Id="rId136" Type="http://schemas.openxmlformats.org/officeDocument/2006/relationships/font" Target="fonts/font17.fntdata"/><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font" Target="fonts/font7.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font" Target="fonts/font2.fntdata"/><Relationship Id="rId142" Type="http://schemas.microsoft.com/office/2015/10/relationships/revisionInfo" Target="revisionInfo.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font" Target="fonts/font18.fntdata"/><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font" Target="fonts/font13.fntdata"/><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font" Target="fonts/font8.fntdata"/><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font" Target="fonts/font3.fntdata"/><Relationship Id="rId143"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font" Target="fonts/font14.fntdata"/><Relationship Id="rId16" Type="http://schemas.openxmlformats.org/officeDocument/2006/relationships/slide" Target="slides/slide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Arial" panose="020B0604020202020204" pitchFamily="34"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Arial" panose="020B0604020202020204" pitchFamily="34" charset="0"/>
              </a:rPr>
              <a:t>16/04/2026</a:t>
            </a:fld>
            <a:endParaRPr lang="en-AU">
              <a:latin typeface="Arial" panose="020B0604020202020204" pitchFamily="34"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Arial" panose="020B0604020202020204" pitchFamily="34"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Arial" panose="020B0604020202020204" pitchFamily="34" charset="0"/>
              </a:rPr>
              <a:t>‹#›</a:t>
            </a:fld>
            <a:endParaRPr lang="en-AU">
              <a:latin typeface="Arial" panose="020B0604020202020204" pitchFamily="34"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EC6F825C-382E-4C1A-82AB-BCE4AFD21ABE}" type="datetimeFigureOut">
              <a:rPr lang="en-AU" smtClean="0"/>
              <a:pPr/>
              <a:t>16/04/2026</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200" kern="1200">
        <a:solidFill>
          <a:schemeClr val="tx1"/>
        </a:solidFill>
        <a:latin typeface="Arial" panose="020B0604020202020204" pitchFamily="34" charset="0"/>
        <a:ea typeface="+mn-ea"/>
        <a:cs typeface="+mn-cs"/>
      </a:defRPr>
    </a:lvl1pPr>
    <a:lvl2pPr marL="609585" algn="l" defTabSz="1219170" rtl="0" eaLnBrk="1" latinLnBrk="0" hangingPunct="1">
      <a:defRPr sz="1200" kern="1200">
        <a:solidFill>
          <a:schemeClr val="tx1"/>
        </a:solidFill>
        <a:latin typeface="Arial" panose="020B0604020202020204" pitchFamily="34" charset="0"/>
        <a:ea typeface="+mn-ea"/>
        <a:cs typeface="+mn-cs"/>
      </a:defRPr>
    </a:lvl2pPr>
    <a:lvl3pPr marL="1219170" algn="l" defTabSz="1219170" rtl="0" eaLnBrk="1" latinLnBrk="0" hangingPunct="1">
      <a:defRPr sz="1200" kern="1200">
        <a:solidFill>
          <a:schemeClr val="tx1"/>
        </a:solidFill>
        <a:latin typeface="Arial" panose="020B0604020202020204" pitchFamily="34" charset="0"/>
        <a:ea typeface="+mn-ea"/>
        <a:cs typeface="+mn-cs"/>
      </a:defRPr>
    </a:lvl3pPr>
    <a:lvl4pPr marL="1828754" algn="l" defTabSz="1219170" rtl="0" eaLnBrk="1" latinLnBrk="0" hangingPunct="1">
      <a:defRPr sz="1200" kern="1200">
        <a:solidFill>
          <a:schemeClr val="tx1"/>
        </a:solidFill>
        <a:latin typeface="Arial" panose="020B0604020202020204" pitchFamily="34" charset="0"/>
        <a:ea typeface="+mn-ea"/>
        <a:cs typeface="+mn-cs"/>
      </a:defRPr>
    </a:lvl4pPr>
    <a:lvl5pPr marL="2438339" algn="l" defTabSz="1219170" rtl="0" eaLnBrk="1" latinLnBrk="0" hangingPunct="1">
      <a:defRPr sz="1200" kern="1200">
        <a:solidFill>
          <a:schemeClr val="tx1"/>
        </a:solidFill>
        <a:latin typeface="Arial" panose="020B0604020202020204" pitchFamily="34"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educationstandards.nsw.edu.au/wps/portal/nesa/k-10/diversity-in-learning/aboriginal-education/aboriginal-and-torres-strait-islander-principles-and-protocols"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aiatsis.gov.au/education/guide-evaluating-and-selecting-education-resources"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canva.com/"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menti.com/alod1akmgb8y"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canva.com/"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canva.com/" TargetMode="External"/><Relationship Id="rId2" Type="http://schemas.openxmlformats.org/officeDocument/2006/relationships/slide" Target="../slides/slide49.xml"/><Relationship Id="rId1" Type="http://schemas.openxmlformats.org/officeDocument/2006/relationships/notesMaster" Target="../notesMasters/notesMaster1.xml"/><Relationship Id="rId5" Type="http://schemas.openxmlformats.org/officeDocument/2006/relationships/hyperlink" Target="https://app.education.nsw.gov.au/digital-learning-selector/" TargetMode="External"/><Relationship Id="rId4" Type="http://schemas.openxmlformats.org/officeDocument/2006/relationships/hyperlink" Target="https://schoolsnsw.sharepoint.com/:p:/s/DLS/EcqLLHj7zupDklltnC57dyEB4k1GYUxqTXXOxFqJwNne1A?e=j7rgdK&amp;clearCache=d8a8adaf-5d94-39d0-af0b-18715629d9a5&amp;wdLOR=c111F70F6-2B9D-4231-A1A9-BFCFEFD0DAB1"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canva.com/"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canva.com/"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ww.menti.com/alod1akmgb8y" TargetMode="External"/><Relationship Id="rId2" Type="http://schemas.openxmlformats.org/officeDocument/2006/relationships/slide" Target="../slides/slide56.xml"/><Relationship Id="rId1" Type="http://schemas.openxmlformats.org/officeDocument/2006/relationships/notesMaster" Target="../notesMasters/notesMaster1.xml"/><Relationship Id="rId4" Type="http://schemas.openxmlformats.org/officeDocument/2006/relationships/hyperlink" Target="https://www.canva.com/" TargetMode="Externa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www.canva.com/"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www.canva.com/"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3" Type="http://schemas.openxmlformats.org/officeDocument/2006/relationships/hyperlink" Target="https://app.education.nsw.gov.au/sport/other-structured-physical-activity" TargetMode="External"/><Relationship Id="rId2" Type="http://schemas.openxmlformats.org/officeDocument/2006/relationships/slide" Target="../slides/slide78.xml"/><Relationship Id="rId1" Type="http://schemas.openxmlformats.org/officeDocument/2006/relationships/notesMaster" Target="../notesMasters/notesMaster1.xml"/><Relationship Id="rId4" Type="http://schemas.openxmlformats.org/officeDocument/2006/relationships/hyperlink" Target="https://app.education.nsw.gov.au/sport/Classroom-energisers" TargetMode="Externa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3" Type="http://schemas.openxmlformats.org/officeDocument/2006/relationships/hyperlink" Target="https://education.nsw.gov.au/teaching-and-learning/curriculum/hsie/leading-hsie-k-12/leading-hsie-k&#8230;" TargetMode="External"/><Relationship Id="rId2" Type="http://schemas.openxmlformats.org/officeDocument/2006/relationships/slide" Target="../slides/slide97.xml"/><Relationship Id="rId1" Type="http://schemas.openxmlformats.org/officeDocument/2006/relationships/notesMaster" Target="../notesMasters/notesMaster1.xml"/><Relationship Id="rId6" Type="http://schemas.openxmlformats.org/officeDocument/2006/relationships/hyperlink" Target="https://education.nsw.gov.au/teaching-and-learning/curriculum/pdhpe/leading-pdhpe-k-12/leading-pdhp&#8230;" TargetMode="External"/><Relationship Id="rId5" Type="http://schemas.openxmlformats.org/officeDocument/2006/relationships/hyperlink" Target="https://education.nsw.gov.au/teaching-and-learning/curriculum/creative-arts/leading-creative-arts-k&#8230;" TargetMode="External"/><Relationship Id="rId4" Type="http://schemas.openxmlformats.org/officeDocument/2006/relationships/hyperlink" Target="https://education.nsw.gov.au/teaching-and-learning/curriculum/science/leading-science-k-12/leading-&#8230;" TargetMode="Externa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9525" y="1143000"/>
            <a:ext cx="3622675" cy="2038350"/>
          </a:xfrm>
        </p:spPr>
      </p:sp>
      <p:sp>
        <p:nvSpPr>
          <p:cNvPr id="3" name="Notes Placeholder 2"/>
          <p:cNvSpPr>
            <a:spLocks noGrp="1"/>
          </p:cNvSpPr>
          <p:nvPr>
            <p:ph type="body" idx="1"/>
          </p:nvPr>
        </p:nvSpPr>
        <p:spPr/>
        <p:txBody>
          <a:bodyPr/>
          <a:lstStyle/>
          <a:p>
            <a:r>
              <a:rPr lang="en-AU" b="1"/>
              <a:t>1. Purpose: </a:t>
            </a:r>
            <a:r>
              <a:rPr lang="en-AU" b="0"/>
              <a:t>Title slide</a:t>
            </a:r>
            <a:endParaRPr lang="en-AU" b="1"/>
          </a:p>
          <a:p>
            <a:endParaRPr lang="en-AU" b="1"/>
          </a:p>
          <a:p>
            <a:r>
              <a:rPr lang="en-AU" b="1"/>
              <a:t>Time: </a:t>
            </a:r>
            <a:r>
              <a:rPr lang="en-AU" b="0"/>
              <a:t>1 minute</a:t>
            </a:r>
            <a:endParaRPr lang="en-AU" b="1"/>
          </a:p>
          <a:p>
            <a:endParaRPr lang="en-AU" b="1"/>
          </a:p>
          <a:p>
            <a:r>
              <a:rPr lang="en-AU" b="1"/>
              <a:t>Presenter notes:</a:t>
            </a:r>
          </a:p>
          <a:p>
            <a:r>
              <a:rPr lang="en-AU"/>
              <a:t>Welcome to </a:t>
            </a:r>
            <a:r>
              <a:rPr lang="en-AU" b="0"/>
              <a:t>Term 4 Professional Learning </a:t>
            </a:r>
            <a:r>
              <a:rPr lang="en-AU"/>
              <a:t>on </a:t>
            </a:r>
            <a:r>
              <a:rPr lang="en-AU" i="0"/>
              <a:t>CHPS sample units: From planning to practice. </a:t>
            </a:r>
          </a:p>
          <a:p>
            <a:endParaRPr lang="en-AU" i="0"/>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kern="1200">
                <a:solidFill>
                  <a:schemeClr val="tx1"/>
                </a:solidFill>
                <a:effectLst/>
              </a:rPr>
              <a:t>[NEXT SLIDE]</a:t>
            </a: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a:t>
            </a:fld>
            <a:endParaRPr kumimoji="0" lang="en-AU"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9818751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933A10-400D-CFD7-65C7-255FC829A7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85B083-971F-289C-A4A6-29543EC74A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584B23-A6B1-4AA3-82F0-8C3C8DDB5094}"/>
              </a:ext>
            </a:extLst>
          </p:cNvPr>
          <p:cNvSpPr>
            <a:spLocks noGrp="1"/>
          </p:cNvSpPr>
          <p:nvPr>
            <p:ph type="body" idx="1"/>
          </p:nvPr>
        </p:nvSpPr>
        <p:spPr/>
        <p:txBody>
          <a:bodyPr/>
          <a:lstStyle/>
          <a:p>
            <a:r>
              <a:rPr lang="en-AU" b="1"/>
              <a:t>10. Purpose: </a:t>
            </a:r>
            <a:r>
              <a:rPr lang="en-AU" b="0"/>
              <a:t>To unpack the unit and lesson structure</a:t>
            </a:r>
          </a:p>
          <a:p>
            <a:endParaRPr lang="en-AU" b="1"/>
          </a:p>
          <a:p>
            <a:r>
              <a:rPr lang="en-AU" b="1"/>
              <a:t>Time: </a:t>
            </a:r>
            <a:r>
              <a:rPr lang="en-AU" b="0"/>
              <a:t>2 minutes</a:t>
            </a:r>
          </a:p>
          <a:p>
            <a:endParaRPr lang="en-AU" b="1"/>
          </a:p>
          <a:p>
            <a:r>
              <a:rPr lang="en-AU" b="1"/>
              <a:t>Presenter notes:</a:t>
            </a:r>
          </a:p>
          <a:p>
            <a:r>
              <a:rPr lang="en-AU"/>
              <a:t>The CHPS sample units are designed as a flexible framework, just one example of how programming might look. Schools are encouraged to adapt them to suit their own context and student needs. </a:t>
            </a:r>
          </a:p>
          <a:p>
            <a:endParaRPr lang="en-AU"/>
          </a:p>
          <a:p>
            <a:r>
              <a:rPr lang="en-AU"/>
              <a:t>Each unit uses the same template, giving a </a:t>
            </a:r>
            <a:r>
              <a:rPr lang="en-AU" b="0"/>
              <a:t>consistent look and feel across all key learning areas. On page one,</a:t>
            </a:r>
            <a:r>
              <a:rPr lang="en-AU"/>
              <a:t> you’ll see the identified syllabus, stage, unit number, and focus areas.</a:t>
            </a:r>
          </a:p>
          <a:p>
            <a:endParaRPr lang="en-AU"/>
          </a:p>
          <a:p>
            <a:r>
              <a:rPr lang="en-AU"/>
              <a:t>Every unit begins with a </a:t>
            </a:r>
            <a:r>
              <a:rPr lang="en-AU" b="0"/>
              <a:t>clear description </a:t>
            </a:r>
            <a:r>
              <a:rPr lang="en-AU"/>
              <a:t>that outlines the duration of the lesson, the focus of learning, and how students will build knowledge and skills. </a:t>
            </a:r>
          </a:p>
          <a:p>
            <a:endParaRPr lang="en-AU"/>
          </a:p>
          <a:p>
            <a:r>
              <a:rPr lang="en-AU"/>
              <a:t>Related learning is highlighted to demonstrate possible connections to relevant prior learning.</a:t>
            </a:r>
          </a:p>
          <a:p>
            <a:endParaRPr lang="en-AU"/>
          </a:p>
          <a:p>
            <a:r>
              <a:rPr lang="en-AU" b="0"/>
              <a:t>Syllabus outcomes </a:t>
            </a:r>
            <a:r>
              <a:rPr lang="en-AU"/>
              <a:t>are clearly identified, ensuring every lesson is grounded in syllabus content.</a:t>
            </a:r>
          </a:p>
          <a:p>
            <a:endParaRPr lang="en-AU"/>
          </a:p>
          <a:p>
            <a:r>
              <a:rPr lang="en-AU"/>
              <a:t>Each unit also includes a </a:t>
            </a:r>
            <a:r>
              <a:rPr lang="en-AU" b="0"/>
              <a:t>resources overview, </a:t>
            </a:r>
            <a:r>
              <a:rPr lang="en-AU"/>
              <a:t>and lessons are structured as </a:t>
            </a:r>
            <a:r>
              <a:rPr lang="en-AU" b="0"/>
              <a:t>two 60-minute sessions per week</a:t>
            </a:r>
            <a:r>
              <a:rPr lang="en-AU"/>
              <a:t>, aligning with NESA’s suggested time allocation for CHPS key learning areas. This design streamlines planning, keeps expectations clear, and ensures a consistent experience for teachers and students. The resources overview makes preparation simple, everything is listed in one place, from videos and audio tracks to physical materials like hoops, percussion instruments, or action cards. This not only supports smooth planning but also helps schools plan for and manage resourcing across each term.</a:t>
            </a:r>
          </a:p>
          <a:p>
            <a:endParaRPr lang="en-AU"/>
          </a:p>
          <a:p>
            <a:pPr marL="0" marR="0" lvl="0" indent="0" algn="l" defTabSz="1219170" rtl="0" eaLnBrk="1" fontAlgn="auto" latinLnBrk="0" hangingPunct="1">
              <a:lnSpc>
                <a:spcPct val="100000"/>
              </a:lnSpc>
              <a:spcBef>
                <a:spcPts val="0"/>
              </a:spcBef>
              <a:spcAft>
                <a:spcPts val="0"/>
              </a:spcAft>
              <a:buClrTx/>
              <a:buSzTx/>
              <a:buFontTx/>
              <a:buNone/>
              <a:tabLst/>
              <a:defRPr/>
            </a:pPr>
            <a:r>
              <a:rPr lang="en-AU" b="1"/>
              <a:t>[NEXT SLIDE]</a:t>
            </a:r>
          </a:p>
          <a:p>
            <a:endParaRPr lang="en-AU"/>
          </a:p>
          <a:p>
            <a:endParaRPr lang="en-AU" b="1"/>
          </a:p>
        </p:txBody>
      </p:sp>
      <p:sp>
        <p:nvSpPr>
          <p:cNvPr id="4" name="Slide Number Placeholder 3">
            <a:extLst>
              <a:ext uri="{FF2B5EF4-FFF2-40B4-BE49-F238E27FC236}">
                <a16:creationId xmlns:a16="http://schemas.microsoft.com/office/drawing/2014/main" id="{E0A569CF-FA75-C50F-DF42-55AAB17F7523}"/>
              </a:ext>
            </a:extLst>
          </p:cNvPr>
          <p:cNvSpPr>
            <a:spLocks noGrp="1"/>
          </p:cNvSpPr>
          <p:nvPr>
            <p:ph type="sldNum" sz="quarter" idx="5"/>
          </p:nvPr>
        </p:nvSpPr>
        <p:spPr/>
        <p:txBody>
          <a:bodyPr/>
          <a:lstStyle/>
          <a:p>
            <a:fld id="{B07158C4-A119-4B78-9DE8-A50001BC31DC}" type="slidenum">
              <a:rPr lang="en-AU" smtClean="0"/>
              <a:pPr/>
              <a:t>10</a:t>
            </a:fld>
            <a:endParaRPr lang="en-AU"/>
          </a:p>
        </p:txBody>
      </p:sp>
    </p:spTree>
    <p:extLst>
      <p:ext uri="{BB962C8B-B14F-4D97-AF65-F5344CB8AC3E}">
        <p14:creationId xmlns:p14="http://schemas.microsoft.com/office/powerpoint/2010/main" val="122188011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64E8D-F749-BE56-8B7A-994E184203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B63E21-E930-A7A2-EA32-22A8742BF4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4793ED-6090-E809-F719-80108F6E86BF}"/>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t>100. Purpose: </a:t>
            </a:r>
            <a:r>
              <a:rPr lang="en-AU" sz="1200" b="0"/>
              <a:t>To provide an overview of key changes across KLA’s.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1"/>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t>Time: </a:t>
            </a:r>
            <a:r>
              <a:rPr lang="en-AU" sz="1200" b="0"/>
              <a:t>2 minutes </a:t>
            </a:r>
          </a:p>
          <a:p>
            <a:endParaRPr lang="en-AU" sz="1200" b="1"/>
          </a:p>
          <a:p>
            <a:r>
              <a:rPr lang="en-AU" sz="1200" b="1"/>
              <a:t>Presenter notes: </a:t>
            </a:r>
          </a:p>
          <a:p>
            <a:r>
              <a:rPr lang="en-AU" sz="1200" b="0" kern="1200">
                <a:solidFill>
                  <a:schemeClr val="tx1"/>
                </a:solidFill>
                <a:effectLst/>
                <a:ea typeface="+mn-ea"/>
                <a:cs typeface="+mn-cs"/>
              </a:rPr>
              <a:t>[CLICK] In Creative Arts:</a:t>
            </a:r>
          </a:p>
          <a:p>
            <a:pPr lvl="0"/>
            <a:endParaRPr lang="en-AU" sz="1200" b="0" kern="1200">
              <a:solidFill>
                <a:schemeClr val="tx1"/>
              </a:solidFill>
              <a:effectLst/>
              <a:ea typeface="+mn-ea"/>
              <a:cs typeface="+mn-cs"/>
            </a:endParaRPr>
          </a:p>
          <a:p>
            <a:pPr lvl="0"/>
            <a:r>
              <a:rPr lang="en-AU" sz="1200" b="0"/>
              <a:t>Dance and music elements have been updated from the previous syllabus, providing students with more contemporary, engaging, and developmentally appropriate learning experiences. These updates support skill progression, creativity, and expression while ensuring alignment with current educational standards.</a:t>
            </a:r>
          </a:p>
          <a:p>
            <a:pPr lvl="0"/>
            <a:endParaRPr lang="en-AU" sz="1200" b="0" kern="1200">
              <a:solidFill>
                <a:schemeClr val="tx1"/>
              </a:solidFill>
              <a:effectLst/>
              <a:ea typeface="+mn-ea"/>
              <a:cs typeface="+mn-cs"/>
            </a:endParaRPr>
          </a:p>
          <a:p>
            <a:pPr lvl="0"/>
            <a:r>
              <a:rPr lang="en-AU" sz="1200" b="0" kern="1200">
                <a:solidFill>
                  <a:schemeClr val="tx1"/>
                </a:solidFill>
                <a:effectLst/>
                <a:ea typeface="+mn-ea"/>
                <a:cs typeface="+mn-cs"/>
              </a:rPr>
              <a:t>[CLICK] </a:t>
            </a:r>
            <a:r>
              <a:rPr lang="en-AU" sz="1200" b="0"/>
              <a:t>There is a strengthened focus on historical and cultural arts practices from around the world, including Aboriginal and Torres Strait Islander traditions. This approach enables students to appreciate the diversity of artistic expression, understand cultural contexts, and develop respect for both local and global creative practices.</a:t>
            </a:r>
          </a:p>
          <a:p>
            <a:pPr lvl="0"/>
            <a:endParaRPr lang="en-AU" sz="1200" b="0" kern="1200">
              <a:solidFill>
                <a:schemeClr val="tx1"/>
              </a:solidFill>
              <a:effectLst/>
              <a:ea typeface="+mn-ea"/>
              <a:cs typeface="+mn-cs"/>
            </a:endParaRPr>
          </a:p>
          <a:p>
            <a:pPr lvl="0"/>
            <a:r>
              <a:rPr lang="en-AU" sz="1200" b="0" kern="1200">
                <a:solidFill>
                  <a:schemeClr val="tx1"/>
                </a:solidFill>
                <a:effectLst/>
                <a:ea typeface="+mn-ea"/>
                <a:cs typeface="+mn-cs"/>
              </a:rPr>
              <a:t>[CLICK] Through creating written text t</a:t>
            </a:r>
            <a:r>
              <a:rPr lang="en-AU" sz="1200" b="0"/>
              <a:t>here is now greater emphasis on vocabulary development, critical and creative writing. Students are encouraged to articulate ideas effectively, analyse artistic works critically, and engage in imaginative and reflective thinking, which strengthens both literacy and cognitive skills in meaningful arts contexts.</a:t>
            </a:r>
          </a:p>
          <a:p>
            <a:pPr lvl="0"/>
            <a:endParaRPr lang="en-AU" sz="1200" b="0" kern="1200">
              <a:solidFill>
                <a:schemeClr val="tx1"/>
              </a:solidFill>
              <a:effectLst/>
              <a:ea typeface="+mn-ea"/>
              <a:cs typeface="+mn-cs"/>
            </a:endParaRPr>
          </a:p>
          <a:p>
            <a:r>
              <a:rPr lang="en-AU" sz="1200" b="0" kern="1200">
                <a:solidFill>
                  <a:schemeClr val="tx1"/>
                </a:solidFill>
                <a:effectLst/>
                <a:ea typeface="+mn-ea"/>
                <a:cs typeface="+mn-cs"/>
              </a:rPr>
              <a:t>[CLICK] </a:t>
            </a:r>
            <a:r>
              <a:rPr lang="en-AU" sz="1200" b="0"/>
              <a:t>Digital technology and digital safety </a:t>
            </a:r>
            <a:r>
              <a:rPr lang="en-AU" sz="1200"/>
              <a:t>are explicitly referenced in the essential content, ensuring students understand how to use digital tools responsibly, ethically, and safely within arts learning. This inclusion reflects the growing role of technology in creative practice and prepares students to confidently navigate digital spaces.</a:t>
            </a:r>
          </a:p>
          <a:p>
            <a:endParaRPr lang="en-AU" sz="1200"/>
          </a:p>
          <a:p>
            <a:r>
              <a:rPr lang="en-AU" sz="1200" b="1"/>
              <a:t>[NEXT SLIDE]</a:t>
            </a:r>
          </a:p>
        </p:txBody>
      </p:sp>
      <p:sp>
        <p:nvSpPr>
          <p:cNvPr id="4" name="Slide Number Placeholder 3">
            <a:extLst>
              <a:ext uri="{FF2B5EF4-FFF2-40B4-BE49-F238E27FC236}">
                <a16:creationId xmlns:a16="http://schemas.microsoft.com/office/drawing/2014/main" id="{D63E1F31-1659-FCB1-8C41-640C3A9DA8A6}"/>
              </a:ext>
            </a:extLst>
          </p:cNvPr>
          <p:cNvSpPr>
            <a:spLocks noGrp="1"/>
          </p:cNvSpPr>
          <p:nvPr>
            <p:ph type="sldNum" sz="quarter" idx="5"/>
          </p:nvPr>
        </p:nvSpPr>
        <p:spPr/>
        <p:txBody>
          <a:bodyPr/>
          <a:lstStyle/>
          <a:p>
            <a:fld id="{B07158C4-A119-4B78-9DE8-A50001BC31DC}" type="slidenum">
              <a:rPr lang="en-AU" smtClean="0"/>
              <a:pPr/>
              <a:t>100</a:t>
            </a:fld>
            <a:endParaRPr lang="en-AU"/>
          </a:p>
        </p:txBody>
      </p:sp>
    </p:spTree>
    <p:extLst>
      <p:ext uri="{BB962C8B-B14F-4D97-AF65-F5344CB8AC3E}">
        <p14:creationId xmlns:p14="http://schemas.microsoft.com/office/powerpoint/2010/main" val="158684800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2123FE-160C-2F83-CCE9-FD8A619191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EE56E6-3C9D-D3FA-552D-281F34DA03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1CD968-E784-383F-2EEF-3AB085BF67AE}"/>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t>101. Purpose: </a:t>
            </a:r>
            <a:r>
              <a:rPr lang="en-AU" sz="1200" b="0"/>
              <a:t>To provide an overview of key changes across KLA’s.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1"/>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t>Time: </a:t>
            </a:r>
            <a:r>
              <a:rPr lang="en-AU" sz="1200" b="0"/>
              <a:t>1 minute</a:t>
            </a:r>
          </a:p>
          <a:p>
            <a:endParaRPr lang="en-AU" sz="1200" b="1"/>
          </a:p>
          <a:p>
            <a:r>
              <a:rPr lang="en-AU" sz="1200" b="1"/>
              <a:t>Presenter notes: </a:t>
            </a:r>
          </a:p>
          <a:p>
            <a:r>
              <a:rPr lang="en-AU" sz="1200" b="0" kern="1200">
                <a:solidFill>
                  <a:schemeClr val="tx1"/>
                </a:solidFill>
                <a:effectLst/>
                <a:ea typeface="+mn-ea"/>
                <a:cs typeface="+mn-cs"/>
              </a:rPr>
              <a:t>In PDHPE:</a:t>
            </a:r>
          </a:p>
          <a:p>
            <a:endParaRPr lang="en-AU" sz="1200" b="0" kern="1200">
              <a:solidFill>
                <a:schemeClr val="tx1"/>
              </a:solidFill>
              <a:effectLst/>
              <a:ea typeface="+mn-ea"/>
              <a:cs typeface="+mn-cs"/>
            </a:endParaRPr>
          </a:p>
          <a:p>
            <a:pPr lvl="0"/>
            <a:r>
              <a:rPr lang="en-AU" sz="1200" b="0"/>
              <a:t>Financial wellbeing is now an explicit focus from Stage 1 to Stage 3. Students are supported to develop foundational skills in managing money, such as understanding needs versus wants, making responsible spending and saving choices, and recognising the value of financial planning. Integrating financial literacy from an early age equips students with practical life skills, helping them to make informed decisions and build long-term economic resilience.</a:t>
            </a:r>
            <a:endParaRPr lang="en-AU" sz="1200" b="0" kern="1200">
              <a:solidFill>
                <a:schemeClr val="tx1"/>
              </a:solidFill>
              <a:effectLst/>
              <a:ea typeface="+mn-ea"/>
              <a:cs typeface="+mn-cs"/>
            </a:endParaRPr>
          </a:p>
          <a:p>
            <a:pPr lvl="0"/>
            <a:endParaRPr lang="en-AU" sz="1200" b="0" kern="1200">
              <a:solidFill>
                <a:schemeClr val="tx1"/>
              </a:solidFill>
              <a:effectLst/>
              <a:ea typeface="+mn-ea"/>
              <a:cs typeface="+mn-cs"/>
            </a:endParaRPr>
          </a:p>
          <a:p>
            <a:pPr lvl="0"/>
            <a:r>
              <a:rPr lang="en-AU" sz="1200" b="0" kern="1200">
                <a:solidFill>
                  <a:schemeClr val="tx1"/>
                </a:solidFill>
                <a:effectLst/>
                <a:ea typeface="+mn-ea"/>
                <a:cs typeface="+mn-cs"/>
              </a:rPr>
              <a:t>[CLICK] Media literacy is explicitly embedded from Stage 1 to Stage 3, recognising the increasingly complex media environment students navigate. Students learn to critically analyse and interpret information, identify bias or misinformation, and respond thoughtfully to media messages across multiple platforms. Early and consistent teaching of media literacy supports informed citizenship and encourages safe, responsible engagement with digital media.</a:t>
            </a:r>
          </a:p>
          <a:p>
            <a:pPr lvl="0"/>
            <a:endParaRPr lang="en-AU" sz="1200" b="0" kern="1200">
              <a:solidFill>
                <a:schemeClr val="tx1"/>
              </a:solidFill>
              <a:effectLst/>
              <a:ea typeface="+mn-ea"/>
              <a:cs typeface="+mn-cs"/>
            </a:endParaRPr>
          </a:p>
          <a:p>
            <a:pPr lvl="0"/>
            <a:r>
              <a:rPr lang="en-AU" sz="1200" b="0" kern="1200">
                <a:solidFill>
                  <a:schemeClr val="tx1"/>
                </a:solidFill>
                <a:effectLst/>
                <a:ea typeface="+mn-ea"/>
                <a:cs typeface="+mn-cs"/>
              </a:rPr>
              <a:t>[CLICK] Physical Education now places a stronger emphasis on small-sided games, which promote higher levels of participation, teamwork, spatial awareness, and decision-making compared with traditional large-group formats. Implementing small-sided games requires new teaching approaches, modified resources, and adaptable game structures to ensure all students are actively engaged and developing their skills. This approach also supports differentiation, allowing students of varying abilities to participate meaningfully.</a:t>
            </a:r>
          </a:p>
          <a:p>
            <a:pPr lvl="0"/>
            <a:endParaRPr lang="en-AU" sz="1200" b="0" kern="1200">
              <a:solidFill>
                <a:schemeClr val="tx1"/>
              </a:solidFill>
              <a:effectLst/>
              <a:ea typeface="+mn-ea"/>
              <a:cs typeface="+mn-cs"/>
            </a:endParaRPr>
          </a:p>
          <a:p>
            <a:pPr lvl="0"/>
            <a:r>
              <a:rPr lang="en-AU" sz="1200" b="0" kern="1200">
                <a:solidFill>
                  <a:schemeClr val="tx1"/>
                </a:solidFill>
                <a:effectLst/>
                <a:ea typeface="+mn-ea"/>
                <a:cs typeface="+mn-cs"/>
              </a:rPr>
              <a:t>[CLICK] </a:t>
            </a:r>
            <a:r>
              <a:rPr lang="en-AU" sz="1200" kern="1200">
                <a:solidFill>
                  <a:schemeClr val="tx1"/>
                </a:solidFill>
                <a:effectLst/>
                <a:ea typeface="+mn-ea"/>
                <a:cs typeface="+mn-cs"/>
              </a:rPr>
              <a:t>PE for K–2 now includes the explicit teaching of all fundamental movement skills, with the goal that students achieve proficiency by the end of Stage 1. This ensures that students have a strong foundation in core movement patterns such as running, jumping, catching, throwing, balancing, and dodging. Achieving this goal may require targeted professional learning for teachers, additional resources, and structured practice opportunities to provide consistent and effective skill development for all students.</a:t>
            </a:r>
            <a:endParaRPr lang="en-AU" sz="1200"/>
          </a:p>
          <a:p>
            <a:endParaRPr lang="en-AU" sz="1200"/>
          </a:p>
          <a:p>
            <a:r>
              <a:rPr lang="en-AU" sz="1200" b="1"/>
              <a:t>[NEXT SLIDE]</a:t>
            </a:r>
          </a:p>
        </p:txBody>
      </p:sp>
      <p:sp>
        <p:nvSpPr>
          <p:cNvPr id="4" name="Slide Number Placeholder 3">
            <a:extLst>
              <a:ext uri="{FF2B5EF4-FFF2-40B4-BE49-F238E27FC236}">
                <a16:creationId xmlns:a16="http://schemas.microsoft.com/office/drawing/2014/main" id="{C323D7A2-21E7-7E30-1F89-658D409BF92F}"/>
              </a:ext>
            </a:extLst>
          </p:cNvPr>
          <p:cNvSpPr>
            <a:spLocks noGrp="1"/>
          </p:cNvSpPr>
          <p:nvPr>
            <p:ph type="sldNum" sz="quarter" idx="5"/>
          </p:nvPr>
        </p:nvSpPr>
        <p:spPr/>
        <p:txBody>
          <a:bodyPr/>
          <a:lstStyle/>
          <a:p>
            <a:fld id="{B07158C4-A119-4B78-9DE8-A50001BC31DC}" type="slidenum">
              <a:rPr lang="en-AU" smtClean="0"/>
              <a:pPr/>
              <a:t>101</a:t>
            </a:fld>
            <a:endParaRPr lang="en-AU"/>
          </a:p>
        </p:txBody>
      </p:sp>
    </p:spTree>
    <p:extLst>
      <p:ext uri="{BB962C8B-B14F-4D97-AF65-F5344CB8AC3E}">
        <p14:creationId xmlns:p14="http://schemas.microsoft.com/office/powerpoint/2010/main" val="221430619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99E0B-9A54-2C5C-C65C-53E5E030CC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6F58AF-921A-4941-1E5F-9F725C868C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655FB0-B217-09C0-9E1E-7677235C51D1}"/>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t>102. Purpose: </a:t>
            </a:r>
            <a:r>
              <a:rPr lang="en-AU" sz="1200" b="0"/>
              <a:t>To introduce the gap analysis tool.</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0"/>
          </a:p>
          <a:p>
            <a:r>
              <a:rPr lang="en-AU" sz="1200" b="1"/>
              <a:t>Time: </a:t>
            </a:r>
            <a:r>
              <a:rPr lang="en-AU" sz="1200" b="0"/>
              <a:t>2 minutes</a:t>
            </a:r>
          </a:p>
          <a:p>
            <a:endParaRPr lang="en-AU" sz="1200" b="1"/>
          </a:p>
          <a:p>
            <a:r>
              <a:rPr lang="en-AU" sz="1200" b="1"/>
              <a:t>Presenter notes: </a:t>
            </a:r>
          </a:p>
          <a:p>
            <a:pPr lvl="0"/>
            <a:r>
              <a:rPr lang="en-AU" sz="1200" kern="1200">
                <a:solidFill>
                  <a:schemeClr val="tx1"/>
                </a:solidFill>
                <a:effectLst/>
                <a:ea typeface="+mn-ea"/>
                <a:cs typeface="+mn-cs"/>
              </a:rPr>
              <a:t>The Gap Analysis tool is designed to help systematically identify differences in content and timing between the old and new syllabuses.</a:t>
            </a:r>
          </a:p>
          <a:p>
            <a:pPr lvl="0"/>
            <a:endParaRPr lang="en-AU" sz="1200" kern="1200">
              <a:solidFill>
                <a:schemeClr val="tx1"/>
              </a:solidFill>
              <a:effectLst/>
              <a:ea typeface="+mn-ea"/>
              <a:cs typeface="+mn-cs"/>
            </a:endParaRPr>
          </a:p>
          <a:p>
            <a:pPr lvl="0"/>
            <a:r>
              <a:rPr lang="en-AU" sz="1200" kern="1200">
                <a:solidFill>
                  <a:schemeClr val="tx1"/>
                </a:solidFill>
                <a:effectLst/>
                <a:ea typeface="+mn-ea"/>
                <a:cs typeface="+mn-cs"/>
              </a:rPr>
              <a:t>It allows you to map where content has moved, been added, or consolidated, and to identify potential gaps in student knowledge.</a:t>
            </a:r>
          </a:p>
          <a:p>
            <a:pPr lvl="0"/>
            <a:endParaRPr lang="en-AU" sz="1200" kern="1200">
              <a:solidFill>
                <a:schemeClr val="tx1"/>
              </a:solidFill>
              <a:effectLst/>
              <a:ea typeface="+mn-ea"/>
              <a:cs typeface="+mn-cs"/>
            </a:endParaRPr>
          </a:p>
          <a:p>
            <a:pPr lvl="0"/>
            <a:r>
              <a:rPr lang="en-AU" sz="1200" kern="1200">
                <a:solidFill>
                  <a:schemeClr val="tx1"/>
                </a:solidFill>
                <a:effectLst/>
                <a:ea typeface="+mn-ea"/>
                <a:cs typeface="+mn-cs"/>
              </a:rPr>
              <a:t>To use the tool.</a:t>
            </a:r>
          </a:p>
          <a:p>
            <a:pPr lvl="0"/>
            <a:endParaRPr lang="en-AU" sz="1200" kern="1200">
              <a:solidFill>
                <a:schemeClr val="tx1"/>
              </a:solidFill>
              <a:effectLst/>
              <a:ea typeface="+mn-ea"/>
              <a:cs typeface="+mn-cs"/>
            </a:endParaRPr>
          </a:p>
          <a:p>
            <a:pPr lvl="0"/>
            <a:r>
              <a:rPr lang="en-AU" sz="1200" kern="1200">
                <a:solidFill>
                  <a:schemeClr val="tx1"/>
                </a:solidFill>
                <a:effectLst/>
                <a:ea typeface="+mn-ea"/>
                <a:cs typeface="+mn-cs"/>
              </a:rPr>
              <a:t>First identify the new content. Look at the updated syllabus for your stage. Record what is new or different compared to the previous syllabus in the New Content column. </a:t>
            </a:r>
          </a:p>
          <a:p>
            <a:pPr lvl="0"/>
            <a:endParaRPr lang="en-AU" sz="1200" kern="1200">
              <a:solidFill>
                <a:schemeClr val="tx1"/>
              </a:solidFill>
              <a:effectLst/>
              <a:ea typeface="+mn-ea"/>
              <a:cs typeface="+mn-cs"/>
            </a:endParaRPr>
          </a:p>
          <a:p>
            <a:pPr lvl="0"/>
            <a:r>
              <a:rPr lang="en-AU" sz="1200" kern="1200">
                <a:solidFill>
                  <a:schemeClr val="tx1"/>
                </a:solidFill>
                <a:effectLst/>
                <a:ea typeface="+mn-ea"/>
                <a:cs typeface="+mn-cs"/>
              </a:rPr>
              <a:t>Second, check prior stage learning. Consider what students should already know from previous stage/s. Note what they have may have missed or had less exposure to in the Prior Stage Content column. (e.g. due to timing changes, merged content, or new additions).</a:t>
            </a:r>
          </a:p>
          <a:p>
            <a:pPr lvl="0"/>
            <a:endParaRPr lang="en-AU" sz="1200" kern="1200">
              <a:solidFill>
                <a:schemeClr val="tx1"/>
              </a:solidFill>
              <a:effectLst/>
              <a:ea typeface="+mn-ea"/>
              <a:cs typeface="+mn-cs"/>
            </a:endParaRPr>
          </a:p>
          <a:p>
            <a:pPr lvl="0"/>
            <a:r>
              <a:rPr lang="en-AU" sz="1200" kern="1200">
                <a:solidFill>
                  <a:schemeClr val="tx1"/>
                </a:solidFill>
                <a:effectLst/>
                <a:ea typeface="+mn-ea"/>
                <a:cs typeface="+mn-cs"/>
              </a:rPr>
              <a:t>Third, pinpoint possible gaps. In the Gaps column, outline how you will find out if students have this gap. This could include quick check in activities, pre-assessments/ quizzes, class discussions and observations of student work. </a:t>
            </a:r>
          </a:p>
          <a:p>
            <a:pPr lvl="0"/>
            <a:endParaRPr lang="en-AU" sz="1200" kern="1200">
              <a:solidFill>
                <a:schemeClr val="tx1"/>
              </a:solidFill>
              <a:effectLst/>
              <a:ea typeface="+mn-ea"/>
              <a:cs typeface="+mn-cs"/>
            </a:endParaRPr>
          </a:p>
          <a:p>
            <a:pPr lvl="0"/>
            <a:r>
              <a:rPr lang="en-AU" sz="1200" kern="1200">
                <a:solidFill>
                  <a:schemeClr val="tx1"/>
                </a:solidFill>
                <a:effectLst/>
                <a:ea typeface="+mn-ea"/>
                <a:cs typeface="+mn-cs"/>
              </a:rPr>
              <a:t>Finally plan your actions, in the Action column, write how you will address the gap through your teaching. Examples could include incorporating revision activities, scaffolding with visuals or hands-on tasks, adjusting the sequence of lessons, small group support or targeted interventions. </a:t>
            </a:r>
          </a:p>
          <a:p>
            <a:pPr lvl="0"/>
            <a:endParaRPr lang="en-AU" sz="1200" kern="1200">
              <a:solidFill>
                <a:schemeClr val="tx1"/>
              </a:solidFill>
              <a:effectLst/>
              <a:ea typeface="+mn-ea"/>
              <a:cs typeface="+mn-cs"/>
            </a:endParaRPr>
          </a:p>
          <a:p>
            <a:pPr lvl="0"/>
            <a:r>
              <a:rPr lang="en-AU" sz="1200" kern="1200">
                <a:solidFill>
                  <a:schemeClr val="tx1"/>
                </a:solidFill>
                <a:effectLst/>
                <a:ea typeface="+mn-ea"/>
                <a:cs typeface="+mn-cs"/>
              </a:rPr>
              <a:t>On completion of a gap analysis tool, it is important to review and refine. Revisit your gap analysis during and after teaching the new content. Update the actions based on student progress to ensure consistent support across the stage. </a:t>
            </a:r>
          </a:p>
          <a:p>
            <a:endParaRPr lang="en-AU" sz="1200" kern="1200">
              <a:solidFill>
                <a:schemeClr val="tx1"/>
              </a:solidFill>
              <a:effectLst/>
              <a:ea typeface="+mn-ea"/>
              <a:cs typeface="+mn-cs"/>
            </a:endParaRPr>
          </a:p>
          <a:p>
            <a:r>
              <a:rPr lang="en-AU" sz="1200" b="0" i="0" kern="1200">
                <a:solidFill>
                  <a:schemeClr val="tx1"/>
                </a:solidFill>
                <a:effectLst/>
                <a:ea typeface="+mn-ea"/>
                <a:cs typeface="+mn-cs"/>
              </a:rPr>
              <a:t>An example will be modelled next to show how it works</a:t>
            </a:r>
            <a:endParaRPr lang="en-AU" sz="1200"/>
          </a:p>
          <a:p>
            <a:endParaRPr lang="en-AU" sz="1200"/>
          </a:p>
          <a:p>
            <a:r>
              <a:rPr lang="en-AU" sz="1200" b="1"/>
              <a:t>[NEXT SLIDE]</a:t>
            </a:r>
          </a:p>
        </p:txBody>
      </p:sp>
      <p:sp>
        <p:nvSpPr>
          <p:cNvPr id="4" name="Slide Number Placeholder 3">
            <a:extLst>
              <a:ext uri="{FF2B5EF4-FFF2-40B4-BE49-F238E27FC236}">
                <a16:creationId xmlns:a16="http://schemas.microsoft.com/office/drawing/2014/main" id="{B16A14E5-E350-C526-6ACC-5D454B1D2461}"/>
              </a:ext>
            </a:extLst>
          </p:cNvPr>
          <p:cNvSpPr>
            <a:spLocks noGrp="1"/>
          </p:cNvSpPr>
          <p:nvPr>
            <p:ph type="sldNum" sz="quarter" idx="5"/>
          </p:nvPr>
        </p:nvSpPr>
        <p:spPr/>
        <p:txBody>
          <a:bodyPr/>
          <a:lstStyle/>
          <a:p>
            <a:fld id="{B07158C4-A119-4B78-9DE8-A50001BC31DC}" type="slidenum">
              <a:rPr lang="en-AU" smtClean="0"/>
              <a:pPr/>
              <a:t>102</a:t>
            </a:fld>
            <a:endParaRPr lang="en-AU"/>
          </a:p>
        </p:txBody>
      </p:sp>
    </p:spTree>
    <p:extLst>
      <p:ext uri="{BB962C8B-B14F-4D97-AF65-F5344CB8AC3E}">
        <p14:creationId xmlns:p14="http://schemas.microsoft.com/office/powerpoint/2010/main" val="265451717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103. Purpose: </a:t>
            </a:r>
            <a:r>
              <a:rPr lang="en-AU" b="0"/>
              <a:t>To model an example to identify gaps in content points.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a:p>
            <a:r>
              <a:rPr lang="en-AU" b="1"/>
              <a:t>Time: </a:t>
            </a:r>
            <a:r>
              <a:rPr lang="en-AU" b="0"/>
              <a:t>30 seconds</a:t>
            </a:r>
          </a:p>
          <a:p>
            <a:endParaRPr lang="en-AU" b="1"/>
          </a:p>
          <a:p>
            <a:r>
              <a:rPr lang="en-AU" b="1"/>
              <a:t>Presenter notes: </a:t>
            </a:r>
          </a:p>
          <a:p>
            <a:r>
              <a:rPr lang="en-AU" b="0"/>
              <a:t>The image on the screen shows all content covered in Stage 2 Unit 5 for each of the CHPS syllabus. A copy of content for unit 1 and unit 5 has been included in the participant workbook. Our example is based on stage 2 syllabus content, and the process can be replicated for other stages. </a:t>
            </a:r>
          </a:p>
          <a:p>
            <a:endParaRPr lang="en-AU" b="0"/>
          </a:p>
          <a:p>
            <a:r>
              <a:rPr lang="en-AU" b="0"/>
              <a:t>Considering PDHPE as the example, highlighted is one area of new content. </a:t>
            </a:r>
          </a:p>
          <a:p>
            <a:endParaRPr lang="en-AU" b="1"/>
          </a:p>
          <a:p>
            <a:pPr marL="0" marR="0" lvl="0" indent="0" algn="l" defTabSz="1219170" rtl="0" eaLnBrk="1" fontAlgn="auto" latinLnBrk="0" hangingPunct="1">
              <a:lnSpc>
                <a:spcPct val="100000"/>
              </a:lnSpc>
              <a:spcBef>
                <a:spcPts val="0"/>
              </a:spcBef>
              <a:spcAft>
                <a:spcPts val="0"/>
              </a:spcAft>
              <a:buClrTx/>
              <a:buSzTx/>
              <a:buFontTx/>
              <a:buNone/>
              <a:tabLst/>
              <a:defRPr/>
            </a:pPr>
            <a:r>
              <a:rPr lang="en-AU" b="0"/>
              <a:t>Looking at the PDHPE syllabus content, financial literacy within the focus area Identity, Health and Wellbeing.  The Stage 2 content group – Decisions and actions promote health, and wellbeing has a content point – describe the benefits of responsible saving and spending of money for wellbeing. </a:t>
            </a:r>
          </a:p>
          <a:p>
            <a:endParaRPr lang="en-AU" b="0"/>
          </a:p>
          <a:p>
            <a:r>
              <a:rPr lang="en-AU" b="0"/>
              <a:t>This is one area that can now be completed using the gap analysis tool. </a:t>
            </a:r>
          </a:p>
          <a:p>
            <a:endParaRPr lang="en-AU"/>
          </a:p>
          <a:p>
            <a:r>
              <a:rPr lang="en-AU" b="1"/>
              <a:t>[NEXT SLIDE]</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103</a:t>
            </a:fld>
            <a:endParaRPr lang="en-AU"/>
          </a:p>
        </p:txBody>
      </p:sp>
    </p:spTree>
    <p:extLst>
      <p:ext uri="{BB962C8B-B14F-4D97-AF65-F5344CB8AC3E}">
        <p14:creationId xmlns:p14="http://schemas.microsoft.com/office/powerpoint/2010/main" val="312796131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DC5127-5884-5EB1-3DE5-5803F96594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A37560-A4F2-11E6-9C6A-F7D63CFA5F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1C1409-0D76-2682-3D9A-DBE1F8256518}"/>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t>104. Purpose: </a:t>
            </a:r>
            <a:r>
              <a:rPr lang="en-AU" sz="1200" b="0"/>
              <a:t>To model an example to identify gaps between the old and new syllabus to support the sequence of learning.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1"/>
          </a:p>
          <a:p>
            <a:r>
              <a:rPr lang="en-AU" sz="1200" b="1"/>
              <a:t>Time: </a:t>
            </a:r>
            <a:r>
              <a:rPr lang="en-AU" sz="1200" b="0"/>
              <a:t>3 minutes</a:t>
            </a:r>
          </a:p>
          <a:p>
            <a:endParaRPr lang="en-AU" sz="1200" b="1"/>
          </a:p>
          <a:p>
            <a:r>
              <a:rPr lang="en-AU" sz="1200" b="1"/>
              <a:t>Presenter notes: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t>Think of this example from the perspective of a classroom teacher in Stage 2 planning to implement the PDHPE syllabus. </a:t>
            </a:r>
          </a:p>
          <a:p>
            <a:endParaRPr lang="en-AU" sz="1200" b="1"/>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a:t>The new content is from PDHPE syllabus, financial literacy within the focus area Identify, Health and Wellbeing. Stage 2 content group –Decisions and actions promote health and wellbeing. Content point – describe the benefits of responsible saving and spending of money for wellbeing. </a:t>
            </a:r>
          </a:p>
          <a:p>
            <a:endParaRPr lang="en-AU" sz="1200" b="0"/>
          </a:p>
          <a:p>
            <a:r>
              <a:rPr lang="en-AU" sz="1200" b="0"/>
              <a:t>In Stage 1 it is planned for students to learn the basics, recognising that money can be save or spent on needs and wants. </a:t>
            </a:r>
          </a:p>
          <a:p>
            <a:endParaRPr lang="en-AU" sz="1200" b="0"/>
          </a:p>
          <a:p>
            <a:r>
              <a:rPr lang="en-AU" sz="1200" b="0"/>
              <a:t>In Stage 2, they build on this be deciding the benefits of responsible saving and spending, making clearer connections to wellbeing. </a:t>
            </a:r>
          </a:p>
          <a:p>
            <a:endParaRPr lang="en-AU" sz="1200" b="0"/>
          </a:p>
          <a:p>
            <a:r>
              <a:rPr lang="en-AU" sz="1200" b="0"/>
              <a:t>The Stage 2 teacher needs to think about the gaps the students will have because they are in Stage 2 and have not experienced the new syllabus until now. The teacher might identify gaps in students' knowledge, that they may not be able to consistently differentiate between needs and wants. They may not yet link money behaviours to wellbeing, for example how saving can reduce stress or support long term goals. </a:t>
            </a:r>
          </a:p>
          <a:p>
            <a:endParaRPr lang="en-AU" sz="1200" b="0"/>
          </a:p>
          <a:p>
            <a:r>
              <a:rPr lang="en-AU" sz="1200" b="0"/>
              <a:t>To find these gaps exist the teacher can use pre assessment, observation and check ins. For example, asking students to draw or write what how they would spend or save an imaginary $20 or a similar contextually relevant scenario. The teacher could pose questions, for example ‘If you save money every week, what could that help you do?”</a:t>
            </a:r>
          </a:p>
          <a:p>
            <a:endParaRPr lang="en-AU" sz="1200" b="0"/>
          </a:p>
          <a:p>
            <a:r>
              <a:rPr lang="en-AU" sz="1200" b="0"/>
              <a:t>Once the gaps have been identified, the teacher can take deliberate actions, for example building financial vocabulary word wall to help students use and understand key terms. Model goal setting together, create a class savings goal and reflect on how it felt to achieve the goal. </a:t>
            </a:r>
          </a:p>
          <a:p>
            <a:endParaRPr lang="en-AU" sz="1200" b="0"/>
          </a:p>
          <a:p>
            <a:r>
              <a:rPr lang="en-AU" sz="1200" b="0"/>
              <a:t>Importantly the teacher should link these activities to wellbeing, making it clear that informed financial decisions help us feel safe, proud and happy. This supports not only money management but embeds it within health and wellbeing helping students see the real-life benefits of their choices.  </a:t>
            </a:r>
            <a:endParaRPr lang="en-AU" sz="1200" kern="1200">
              <a:solidFill>
                <a:schemeClr val="tx1"/>
              </a:solidFill>
              <a:effectLst/>
              <a:ea typeface="+mn-ea"/>
              <a:cs typeface="+mn-cs"/>
            </a:endParaRPr>
          </a:p>
          <a:p>
            <a:endParaRPr lang="en-AU" sz="1200"/>
          </a:p>
          <a:p>
            <a:r>
              <a:rPr lang="en-AU" sz="1200" kern="1200">
                <a:solidFill>
                  <a:schemeClr val="tx1"/>
                </a:solidFill>
                <a:effectLst/>
                <a:ea typeface="+mn-ea"/>
                <a:cs typeface="+mn-cs"/>
              </a:rPr>
              <a:t>As you can see, this process helps leaders and teachers identify both content gaps and implications for practice.</a:t>
            </a:r>
            <a:endParaRPr lang="en-AU" sz="1200"/>
          </a:p>
          <a:p>
            <a:endParaRPr lang="en-AU" sz="1200"/>
          </a:p>
          <a:p>
            <a:r>
              <a:rPr lang="en-AU" sz="1200" b="1"/>
              <a:t>[NEXT SLIDE]</a:t>
            </a:r>
          </a:p>
        </p:txBody>
      </p:sp>
      <p:sp>
        <p:nvSpPr>
          <p:cNvPr id="4" name="Slide Number Placeholder 3">
            <a:extLst>
              <a:ext uri="{FF2B5EF4-FFF2-40B4-BE49-F238E27FC236}">
                <a16:creationId xmlns:a16="http://schemas.microsoft.com/office/drawing/2014/main" id="{C6A0CFDA-D1E7-100B-4C3D-868460577D47}"/>
              </a:ext>
            </a:extLst>
          </p:cNvPr>
          <p:cNvSpPr>
            <a:spLocks noGrp="1"/>
          </p:cNvSpPr>
          <p:nvPr>
            <p:ph type="sldNum" sz="quarter" idx="5"/>
          </p:nvPr>
        </p:nvSpPr>
        <p:spPr/>
        <p:txBody>
          <a:bodyPr/>
          <a:lstStyle/>
          <a:p>
            <a:fld id="{B07158C4-A119-4B78-9DE8-A50001BC31DC}" type="slidenum">
              <a:rPr lang="en-AU" smtClean="0"/>
              <a:pPr/>
              <a:t>104</a:t>
            </a:fld>
            <a:endParaRPr lang="en-AU"/>
          </a:p>
        </p:txBody>
      </p:sp>
    </p:spTree>
    <p:extLst>
      <p:ext uri="{BB962C8B-B14F-4D97-AF65-F5344CB8AC3E}">
        <p14:creationId xmlns:p14="http://schemas.microsoft.com/office/powerpoint/2010/main" val="112081916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2300A-FBB9-77F2-E669-BD1D7830EE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8AF24A-27EC-39B1-10F8-1B88721B44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31E3F7-B5F4-A1FF-9E40-0A6BA622BE00}"/>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t>105. Purpose: </a:t>
            </a:r>
            <a:r>
              <a:rPr lang="en-AU" sz="1200" b="0"/>
              <a:t>To provide time for participants to choose a KLA of their own preference and use the gap analysis tool.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0"/>
          </a:p>
          <a:p>
            <a:r>
              <a:rPr lang="en-AU" sz="1200" b="1"/>
              <a:t>Time: </a:t>
            </a:r>
            <a:r>
              <a:rPr lang="en-AU" sz="1200" b="0"/>
              <a:t>3 minutes explanation of task + 15 minutes activity time + 1 minute reflection  </a:t>
            </a:r>
          </a:p>
          <a:p>
            <a:endParaRPr lang="en-AU" sz="1200" b="1"/>
          </a:p>
          <a:p>
            <a:r>
              <a:rPr lang="en-AU" sz="1200" b="1"/>
              <a:t>Presenter notes: </a:t>
            </a:r>
          </a:p>
          <a:p>
            <a:r>
              <a:rPr lang="en-AU" sz="1200"/>
              <a:t>Now there is time to complete your own gap analysis based on a KLA you are implementing or planning to implement in 2026 at your school. </a:t>
            </a:r>
          </a:p>
          <a:p>
            <a:endParaRPr lang="en-AU" sz="1200"/>
          </a:p>
          <a:p>
            <a:r>
              <a:rPr lang="en-AU" sz="1200"/>
              <a:t>Please map key content changes identified in this professional learning and consider implications for your planning and assessment. </a:t>
            </a:r>
          </a:p>
          <a:p>
            <a:endParaRPr lang="en-AU" sz="1200"/>
          </a:p>
          <a:p>
            <a:r>
              <a:rPr lang="en-AU" sz="1200"/>
              <a:t>Some examples include:</a:t>
            </a:r>
          </a:p>
          <a:p>
            <a:endParaRPr lang="en-AU" sz="120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t>In HSIE, </a:t>
            </a:r>
            <a:r>
              <a:rPr lang="en-AU" sz="1200" kern="1200">
                <a:solidFill>
                  <a:schemeClr val="tx1"/>
                </a:solidFill>
              </a:rPr>
              <a:t>Ancient Cultures and Histories now in Stage 1 and 2</a:t>
            </a:r>
          </a:p>
          <a:p>
            <a:endParaRPr lang="en-AU" sz="120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t>For PDHPE, </a:t>
            </a:r>
            <a:r>
              <a:rPr lang="en-AU" sz="1200" kern="1200">
                <a:solidFill>
                  <a:schemeClr val="tx1"/>
                </a:solidFill>
              </a:rPr>
              <a:t>PE has a stronger focus on small-sided games (requiring new resources and game structures)</a:t>
            </a:r>
            <a:endParaRPr lang="en-AU" sz="1200"/>
          </a:p>
          <a:p>
            <a:endParaRPr lang="en-AU" sz="120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t>In Science, </a:t>
            </a:r>
            <a:r>
              <a:rPr lang="en-AU" sz="1200" kern="1200">
                <a:solidFill>
                  <a:schemeClr val="tx1"/>
                </a:solidFill>
              </a:rPr>
              <a:t>Human body content is new across K–6, including knowledge of the ear, eyes, digestive system, muscles, and skeleton</a:t>
            </a:r>
          </a:p>
          <a:p>
            <a:endParaRPr lang="en-AU" sz="120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t>Creative Arts, Dance and music elements have been updated from the previous syllabus</a:t>
            </a:r>
          </a:p>
          <a:p>
            <a:endParaRPr lang="en-AU" sz="1200"/>
          </a:p>
          <a:p>
            <a:r>
              <a:rPr lang="en-AU" sz="1200"/>
              <a:t>First, choose a key learning area relevant to your work, open the relevant digital syllabus and identify the new content.</a:t>
            </a:r>
          </a:p>
          <a:p>
            <a:endParaRPr lang="en-AU" sz="1200"/>
          </a:p>
          <a:p>
            <a:r>
              <a:rPr lang="en-AU" sz="1200"/>
              <a:t>Then check prior stage learning, think about what students should already know from the prior stage/s. </a:t>
            </a:r>
          </a:p>
          <a:p>
            <a:endParaRPr lang="en-AU" sz="1200"/>
          </a:p>
          <a:p>
            <a:r>
              <a:rPr lang="en-AU" sz="1200"/>
              <a:t>Decide on the strategies that you could use to pinpoint the gaps in students learning. </a:t>
            </a:r>
          </a:p>
          <a:p>
            <a:endParaRPr lang="en-AU" sz="1200"/>
          </a:p>
          <a:p>
            <a:r>
              <a:rPr lang="en-AU" sz="1200"/>
              <a:t>In the action column record how, you will address any identified gaps through your teaching. </a:t>
            </a:r>
          </a:p>
          <a:p>
            <a:endParaRPr lang="en-AU" sz="1200"/>
          </a:p>
          <a:p>
            <a:r>
              <a:rPr lang="en-AU" sz="1200"/>
              <a:t>You have 15 minutes to begin your gap analysis in your chosen KLA. </a:t>
            </a:r>
          </a:p>
          <a:p>
            <a:endParaRPr lang="en-AU" sz="1200"/>
          </a:p>
          <a:p>
            <a:r>
              <a:rPr lang="en-AU" sz="1200"/>
              <a:t>I will turn my camera off for this activity, but if you have any questions please place them I the </a:t>
            </a:r>
            <a:r>
              <a:rPr lang="en-AU" sz="1200" err="1"/>
              <a:t>QandA</a:t>
            </a:r>
            <a:r>
              <a:rPr lang="en-AU" sz="1200"/>
              <a:t>. </a:t>
            </a:r>
          </a:p>
          <a:p>
            <a:endParaRPr lang="en-AU" sz="1200"/>
          </a:p>
          <a:p>
            <a:r>
              <a:rPr lang="en-AU" sz="1200" i="1"/>
              <a:t>Presenter turn off camera and allow participants to engage with activity.</a:t>
            </a:r>
          </a:p>
          <a:p>
            <a:endParaRPr lang="en-AU" sz="1200"/>
          </a:p>
          <a:p>
            <a:r>
              <a:rPr lang="en-AU" sz="1200" i="1"/>
              <a:t>Return after 15 minutes. </a:t>
            </a:r>
          </a:p>
          <a:p>
            <a:endParaRPr lang="en-AU" sz="1200" i="1"/>
          </a:p>
          <a:p>
            <a:r>
              <a:rPr lang="en-AU" sz="1200"/>
              <a:t>Thank you for engaging with the activity. </a:t>
            </a:r>
          </a:p>
          <a:p>
            <a:endParaRPr lang="en-AU" sz="1200"/>
          </a:p>
          <a:p>
            <a:r>
              <a:rPr lang="en-AU" sz="1200"/>
              <a:t>After this online session, with your teams use the Gap Analysis tool and complete this activity together. </a:t>
            </a:r>
          </a:p>
          <a:p>
            <a:endParaRPr lang="en-AU" sz="1200"/>
          </a:p>
          <a:p>
            <a:r>
              <a:rPr lang="en-AU" sz="1200"/>
              <a:t>By working with this tool, your team will be able to adapt to the changes with clarity and confidence, ensuring students experience a smooth and consistent transition into the new syllabuses. </a:t>
            </a:r>
          </a:p>
          <a:p>
            <a:endParaRPr lang="en-AU" sz="1200"/>
          </a:p>
          <a:p>
            <a:r>
              <a:rPr lang="en-AU" sz="1200" b="1"/>
              <a:t>[NEXT SLIDE]</a:t>
            </a:r>
          </a:p>
          <a:p>
            <a:endParaRPr lang="en-AU"/>
          </a:p>
        </p:txBody>
      </p:sp>
      <p:sp>
        <p:nvSpPr>
          <p:cNvPr id="4" name="Slide Number Placeholder 3">
            <a:extLst>
              <a:ext uri="{FF2B5EF4-FFF2-40B4-BE49-F238E27FC236}">
                <a16:creationId xmlns:a16="http://schemas.microsoft.com/office/drawing/2014/main" id="{35F2F7E1-2127-0BDE-6D48-B40071D3EE91}"/>
              </a:ext>
            </a:extLst>
          </p:cNvPr>
          <p:cNvSpPr>
            <a:spLocks noGrp="1"/>
          </p:cNvSpPr>
          <p:nvPr>
            <p:ph type="sldNum" sz="quarter" idx="5"/>
          </p:nvPr>
        </p:nvSpPr>
        <p:spPr/>
        <p:txBody>
          <a:bodyPr/>
          <a:lstStyle/>
          <a:p>
            <a:fld id="{B07158C4-A119-4B78-9DE8-A50001BC31DC}" type="slidenum">
              <a:rPr lang="en-AU" smtClean="0"/>
              <a:pPr/>
              <a:t>105</a:t>
            </a:fld>
            <a:endParaRPr lang="en-AU"/>
          </a:p>
        </p:txBody>
      </p:sp>
    </p:spTree>
    <p:extLst>
      <p:ext uri="{BB962C8B-B14F-4D97-AF65-F5344CB8AC3E}">
        <p14:creationId xmlns:p14="http://schemas.microsoft.com/office/powerpoint/2010/main" val="152500067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t>106. Purpose: </a:t>
            </a:r>
            <a:r>
              <a:rPr lang="en-AU" sz="1200" b="0"/>
              <a:t>To introduce the resource and vocabulary list for the sample units of work in CHPS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1"/>
          </a:p>
          <a:p>
            <a:r>
              <a:rPr lang="en-AU" sz="1200" b="1"/>
              <a:t>Time: </a:t>
            </a:r>
            <a:r>
              <a:rPr lang="en-AU" sz="1200" b="0"/>
              <a:t>10 seconds</a:t>
            </a:r>
          </a:p>
          <a:p>
            <a:endParaRPr lang="en-AU" sz="1200" b="1"/>
          </a:p>
          <a:p>
            <a:r>
              <a:rPr lang="en-AU" sz="1200" b="1"/>
              <a:t>Presenter notes: </a:t>
            </a:r>
          </a:p>
          <a:p>
            <a:r>
              <a:rPr lang="en-AU" sz="1200" b="0" i="0" kern="1200">
                <a:solidFill>
                  <a:schemeClr val="tx1"/>
                </a:solidFill>
                <a:effectLst/>
                <a:ea typeface="+mn-ea"/>
                <a:cs typeface="+mn-cs"/>
              </a:rPr>
              <a:t>Supporting the CHPS sample units of work are carefully curated resources and vocabulary lists. </a:t>
            </a:r>
          </a:p>
          <a:p>
            <a:endParaRPr lang="en-AU" sz="1200"/>
          </a:p>
          <a:p>
            <a:r>
              <a:rPr lang="en-AU" sz="1200" b="1"/>
              <a:t>[NEXT SLIDE]</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106</a:t>
            </a:fld>
            <a:endParaRPr lang="en-AU"/>
          </a:p>
        </p:txBody>
      </p:sp>
    </p:spTree>
    <p:extLst>
      <p:ext uri="{BB962C8B-B14F-4D97-AF65-F5344CB8AC3E}">
        <p14:creationId xmlns:p14="http://schemas.microsoft.com/office/powerpoint/2010/main" val="201804423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7DED2B-F3D9-1D04-9455-19FEB10CEB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F51E70-0ADC-6C4E-F2AF-79163ACE0F80}"/>
              </a:ext>
            </a:extLst>
          </p:cNvPr>
          <p:cNvSpPr>
            <a:spLocks noGrp="1" noRot="1" noChangeAspect="1"/>
          </p:cNvSpPr>
          <p:nvPr>
            <p:ph type="sldImg"/>
          </p:nvPr>
        </p:nvSpPr>
        <p:spPr>
          <a:xfrm>
            <a:off x="1898650" y="282575"/>
            <a:ext cx="3060700" cy="1720850"/>
          </a:xfrm>
        </p:spPr>
      </p:sp>
      <p:sp>
        <p:nvSpPr>
          <p:cNvPr id="3" name="Notes Placeholder 2">
            <a:extLst>
              <a:ext uri="{FF2B5EF4-FFF2-40B4-BE49-F238E27FC236}">
                <a16:creationId xmlns:a16="http://schemas.microsoft.com/office/drawing/2014/main" id="{70C710D4-53B0-E1A6-EA5B-95E3980D1BCC}"/>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solidFill>
                  <a:prstClr val="black"/>
                </a:solidFill>
                <a:cs typeface="Calibri"/>
              </a:rPr>
              <a:t>107. Purpose:</a:t>
            </a:r>
            <a:r>
              <a:rPr lang="en-AU" sz="1200">
                <a:solidFill>
                  <a:prstClr val="black"/>
                </a:solidFill>
                <a:cs typeface="Calibri"/>
              </a:rPr>
              <a:t> </a:t>
            </a:r>
            <a:r>
              <a:rPr lang="en-AU" sz="1200" b="0" kern="1200">
                <a:solidFill>
                  <a:schemeClr val="tx1"/>
                </a:solidFill>
                <a:effectLst/>
                <a:ea typeface="+mn-ea"/>
                <a:cs typeface="+mn-cs"/>
              </a:rPr>
              <a:t>To identify </a:t>
            </a:r>
            <a:r>
              <a:rPr lang="en-AU" sz="1200" kern="1200">
                <a:solidFill>
                  <a:schemeClr val="tx1"/>
                </a:solidFill>
                <a:effectLst/>
                <a:ea typeface="+mn-ea"/>
                <a:cs typeface="+mn-cs"/>
              </a:rPr>
              <a:t>the resources for each KLA to support unit implementation and purchasing of equipment.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effectLst/>
              </a:rPr>
              <a:t> </a:t>
            </a:r>
            <a:r>
              <a:rPr lang="en-AU" sz="1200" kern="1200">
                <a:solidFill>
                  <a:schemeClr val="tx1"/>
                </a:solidFill>
                <a:effectLst/>
                <a:ea typeface="+mn-ea"/>
                <a:cs typeface="+mn-cs"/>
              </a:rPr>
              <a:t> </a:t>
            </a:r>
            <a:endParaRPr lang="en-AU" sz="1200" b="0" i="0" u="none" strike="noStrike" kern="1200" cap="none" spc="0" normalizeH="0" baseline="0" noProof="0">
              <a:ln>
                <a:noFill/>
              </a:ln>
              <a:solidFill>
                <a:prstClr val="black"/>
              </a:solidFill>
              <a:effectLst/>
              <a:uLnTx/>
              <a:uFillTx/>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i="0" u="none" strike="noStrike" kern="1200" cap="none" spc="0" normalizeH="0" baseline="0" noProof="0">
                <a:ln>
                  <a:noFill/>
                </a:ln>
                <a:solidFill>
                  <a:prstClr val="black"/>
                </a:solidFill>
                <a:effectLst/>
                <a:uLnTx/>
                <a:uFillTx/>
                <a:cs typeface="Calibri"/>
              </a:rPr>
              <a:t>Time: </a:t>
            </a:r>
            <a:r>
              <a:rPr lang="en-AU" sz="1200" b="0" i="0" u="none" strike="noStrike" kern="1200" cap="none" spc="0" normalizeH="0" baseline="0" noProof="0">
                <a:ln>
                  <a:noFill/>
                </a:ln>
                <a:solidFill>
                  <a:prstClr val="black"/>
                </a:solidFill>
                <a:effectLst/>
                <a:uLnTx/>
                <a:uFillTx/>
                <a:cs typeface="Calibri"/>
              </a:rPr>
              <a:t>1 minute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1" i="0" u="none" strike="noStrike" kern="1200" cap="none" spc="0" normalizeH="0" baseline="0" noProof="0">
              <a:ln>
                <a:noFill/>
              </a:ln>
              <a:solidFill>
                <a:prstClr val="black"/>
              </a:solidFill>
              <a:effectLst/>
              <a:uLnTx/>
              <a:uFillTx/>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i="0" u="none" strike="noStrike" kern="1200" cap="none" spc="0" normalizeH="0" baseline="0" noProof="0">
                <a:ln>
                  <a:noFill/>
                </a:ln>
                <a:solidFill>
                  <a:prstClr val="black"/>
                </a:solidFill>
                <a:effectLst/>
                <a:uLnTx/>
                <a:uFillTx/>
                <a:cs typeface="Calibri"/>
              </a:rPr>
              <a:t>Presenter notes:</a:t>
            </a:r>
          </a:p>
          <a:p>
            <a:pPr rtl="0"/>
            <a:r>
              <a:rPr lang="en-AU" sz="1200"/>
              <a:t>To support your preparation for implementing the new CHPS sample units a suggested resource list and key vocabulary for sample unit 1 and unit 5 will be provided in microlearning module 4 which will be available later this term. </a:t>
            </a:r>
            <a:r>
              <a:rPr lang="en-AU" sz="1200" b="0" i="0" kern="1200">
                <a:solidFill>
                  <a:schemeClr val="tx1"/>
                </a:solidFill>
                <a:effectLst/>
                <a:ea typeface="+mn-ea"/>
                <a:cs typeface="+mn-cs"/>
              </a:rPr>
              <a:t>These resource lists detail materials required for each unit. </a:t>
            </a:r>
          </a:p>
          <a:p>
            <a:pPr rtl="0"/>
            <a:endParaRPr lang="en-AU" sz="1200" b="0" i="0" kern="1200">
              <a:solidFill>
                <a:schemeClr val="tx1"/>
              </a:solidFill>
              <a:effectLst/>
              <a:ea typeface="+mn-ea"/>
              <a:cs typeface="+mn-cs"/>
            </a:endParaRPr>
          </a:p>
          <a:p>
            <a:pPr rtl="0"/>
            <a:r>
              <a:rPr lang="en-AU" sz="1200" b="0" i="0" kern="1200">
                <a:solidFill>
                  <a:schemeClr val="tx1"/>
                </a:solidFill>
                <a:effectLst/>
                <a:ea typeface="+mn-ea"/>
                <a:cs typeface="+mn-cs"/>
              </a:rPr>
              <a:t>Recognising that many schools may not have access to these materials, the units also incorporate freely available and digital alternatives. For example, in HSIE, when a globe is needed for an activity, a link to a digital version is provided, with similar alternatives for maps and other resources.</a:t>
            </a:r>
          </a:p>
          <a:p>
            <a:pPr rtl="0"/>
            <a:endParaRPr lang="en-AU" sz="1200" b="0" i="0" kern="1200">
              <a:solidFill>
                <a:schemeClr val="tx1"/>
              </a:solidFill>
              <a:effectLst/>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t>Vocabulary lists are identified in each sample unit and </a:t>
            </a:r>
            <a:r>
              <a:rPr lang="en-AU" sz="1200" b="0" i="0" kern="1200">
                <a:solidFill>
                  <a:schemeClr val="tx1"/>
                </a:solidFill>
                <a:effectLst/>
                <a:ea typeface="+mn-ea"/>
                <a:cs typeface="+mn-cs"/>
              </a:rPr>
              <a:t>provide teachers with a clear reference to reinforce consistent teaching and learning of subject specific terms. They support EAL/D students by offering focused language to improve comprehension and communication.</a:t>
            </a:r>
          </a:p>
          <a:p>
            <a:pPr rtl="0"/>
            <a:endParaRPr lang="en-AU" sz="1200" b="0" i="0" kern="1200">
              <a:solidFill>
                <a:schemeClr val="tx1"/>
              </a:solidFill>
              <a:effectLst/>
              <a:ea typeface="+mn-ea"/>
              <a:cs typeface="+mn-cs"/>
            </a:endParaRPr>
          </a:p>
          <a:p>
            <a:pPr rtl="0"/>
            <a:r>
              <a:rPr lang="en-AU" sz="1200" b="0" i="0" kern="1200">
                <a:solidFill>
                  <a:schemeClr val="tx1"/>
                </a:solidFill>
                <a:effectLst/>
                <a:ea typeface="+mn-ea"/>
                <a:cs typeface="+mn-cs"/>
              </a:rPr>
              <a:t>Overall, these resources are designed to make your planning and delivery as efficient as possible, allowing you to focus on effectively engaging your students.</a:t>
            </a:r>
          </a:p>
          <a:p>
            <a:pPr rtl="0"/>
            <a:endParaRPr lang="en-AU" sz="1200"/>
          </a:p>
          <a:p>
            <a:r>
              <a:rPr lang="en-AU" sz="1200" b="1" kern="1200">
                <a:solidFill>
                  <a:schemeClr val="tx1"/>
                </a:solidFill>
                <a:effectLst/>
                <a:ea typeface="+mn-ea"/>
                <a:cs typeface="+mn-cs"/>
              </a:rPr>
              <a:t>[NEXT SLIDE]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a:solidFill>
                <a:prstClr val="black"/>
              </a:solidFill>
              <a:cs typeface="Calibri"/>
            </a:endParaRPr>
          </a:p>
        </p:txBody>
      </p:sp>
      <p:sp>
        <p:nvSpPr>
          <p:cNvPr id="4" name="Slide Number Placeholder 3">
            <a:extLst>
              <a:ext uri="{FF2B5EF4-FFF2-40B4-BE49-F238E27FC236}">
                <a16:creationId xmlns:a16="http://schemas.microsoft.com/office/drawing/2014/main" id="{A01D8C25-8643-C013-9519-E109ECD390C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9CC790-B39B-3749-AD09-DE446100E6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508132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108. Purpose: </a:t>
            </a:r>
            <a:r>
              <a:rPr lang="en-AU" b="0"/>
              <a:t>T</a:t>
            </a:r>
            <a:r>
              <a:rPr lang="en-US"/>
              <a:t>o support participants to </a:t>
            </a:r>
            <a:r>
              <a:rPr lang="en-US" b="1"/>
              <a:t>make connections between new ideas and prior knowledge</a:t>
            </a:r>
            <a:r>
              <a:rPr lang="en-US"/>
              <a:t>. </a:t>
            </a:r>
          </a:p>
          <a:p>
            <a:endParaRPr lang="en-US" b="1">
              <a:ea typeface="Calibri"/>
              <a:cs typeface="Calibri"/>
            </a:endParaRPr>
          </a:p>
          <a:p>
            <a:r>
              <a:rPr lang="en-US" b="1"/>
              <a:t>Time:</a:t>
            </a:r>
            <a:r>
              <a:rPr lang="en-US"/>
              <a:t> 5 minutes</a:t>
            </a:r>
          </a:p>
          <a:p>
            <a:endParaRPr lang="en-US"/>
          </a:p>
          <a:p>
            <a:r>
              <a:rPr lang="en-US" b="1"/>
              <a:t>Presenter Notes: </a:t>
            </a:r>
            <a:r>
              <a:rPr lang="en-US" b="1" i="1"/>
              <a:t> </a:t>
            </a:r>
            <a:endParaRPr lang="en-US"/>
          </a:p>
          <a:p>
            <a:r>
              <a:rPr lang="en-US"/>
              <a:t>See, think, wonder is a great routine to make connections between new learning and prior knowledge. Take a moment to reflect on what we have learned by previewing the sample units today from the CHPS key learning areas.</a:t>
            </a:r>
          </a:p>
          <a:p>
            <a:endParaRPr lang="en-US"/>
          </a:p>
          <a:p>
            <a:r>
              <a:rPr lang="en-US"/>
              <a:t>We will give you 5 minutes to return to your participant workbook and reflect on these questions. </a:t>
            </a:r>
          </a:p>
          <a:p>
            <a:endParaRPr lang="en-US"/>
          </a:p>
          <a:p>
            <a:r>
              <a:rPr lang="en-US" b="0" i="1"/>
              <a:t>After 5 minutes</a:t>
            </a:r>
            <a:endParaRPr lang="en-US" b="0"/>
          </a:p>
          <a:p>
            <a:endParaRPr lang="en-US" b="1" i="1"/>
          </a:p>
          <a:p>
            <a:r>
              <a:rPr lang="en-US"/>
              <a:t>Thank you, this reflection tool can be used collaboratively with your team who attended with you today or shared with colleagues at school. </a:t>
            </a:r>
          </a:p>
          <a:p>
            <a:endParaRPr lang="en-US" b="1"/>
          </a:p>
          <a:p>
            <a:r>
              <a:rPr lang="en-US" b="1"/>
              <a:t>[NEXT SLIDE] </a:t>
            </a:r>
            <a:endParaRPr lang="en-US"/>
          </a:p>
        </p:txBody>
      </p:sp>
      <p:sp>
        <p:nvSpPr>
          <p:cNvPr id="4" name="Slide Number Placeholder 3"/>
          <p:cNvSpPr>
            <a:spLocks noGrp="1"/>
          </p:cNvSpPr>
          <p:nvPr>
            <p:ph type="sldNum" sz="quarter" idx="5"/>
          </p:nvPr>
        </p:nvSpPr>
        <p:spPr/>
        <p:txBody>
          <a:bodyPr/>
          <a:lstStyle/>
          <a:p>
            <a:fld id="{C273A117-CFBF-4B51-BFA9-F51A42E28C6C}" type="slidenum">
              <a:rPr lang="en-AU" smtClean="0"/>
              <a:t>108</a:t>
            </a:fld>
            <a:endParaRPr lang="en-AU"/>
          </a:p>
        </p:txBody>
      </p:sp>
    </p:spTree>
    <p:extLst>
      <p:ext uri="{BB962C8B-B14F-4D97-AF65-F5344CB8AC3E}">
        <p14:creationId xmlns:p14="http://schemas.microsoft.com/office/powerpoint/2010/main" val="415815220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2E698-B656-E04D-1BA4-8289C85BD7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A8B95C-F1E8-08B0-C74B-3D4F2CFAAF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A587AB-5885-D4C2-A0E1-1F15B232E5C2}"/>
              </a:ext>
            </a:extLst>
          </p:cNvPr>
          <p:cNvSpPr>
            <a:spLocks noGrp="1"/>
          </p:cNvSpPr>
          <p:nvPr>
            <p:ph type="body" idx="1"/>
          </p:nvPr>
        </p:nvSpPr>
        <p:spPr/>
        <p:txBody>
          <a:bodyPr/>
          <a:lstStyle/>
          <a:p>
            <a:r>
              <a:rPr lang="en-AU" sz="1200" b="1"/>
              <a:t>109. Purpose: </a:t>
            </a:r>
            <a:r>
              <a:rPr lang="en-AU" sz="1200"/>
              <a:t>To reflect on the key takeaways of the creative arts presentation.</a:t>
            </a:r>
          </a:p>
          <a:p>
            <a:endParaRPr lang="en-AU" sz="1200" b="1"/>
          </a:p>
          <a:p>
            <a:r>
              <a:rPr lang="en-AU" sz="1200" b="1"/>
              <a:t>Time: </a:t>
            </a:r>
            <a:r>
              <a:rPr lang="en-AU" sz="1200"/>
              <a:t>1 minute</a:t>
            </a:r>
            <a:endParaRPr lang="en-AU" sz="1200" b="1"/>
          </a:p>
          <a:p>
            <a:endParaRPr lang="en-AU" sz="1200" b="1"/>
          </a:p>
          <a:p>
            <a:r>
              <a:rPr lang="en-AU" sz="1200" b="1"/>
              <a:t>Presenter notes:</a:t>
            </a:r>
            <a:endParaRPr lang="en-US" sz="1200"/>
          </a:p>
          <a:p>
            <a:r>
              <a:rPr lang="en-AU" sz="1200" b="0" i="0" kern="1200">
                <a:solidFill>
                  <a:schemeClr val="tx1"/>
                </a:solidFill>
                <a:effectLst/>
                <a:ea typeface="+mn-ea"/>
                <a:cs typeface="+mn-cs"/>
              </a:rPr>
              <a:t>To conclude this professional learning, take a moment to reflect on the key takeaways that you see on screen. </a:t>
            </a:r>
          </a:p>
          <a:p>
            <a:endParaRPr lang="en-AU" sz="1200" b="0" i="0" kern="1200">
              <a:solidFill>
                <a:schemeClr val="tx1"/>
              </a:solidFill>
              <a:effectLst/>
              <a:ea typeface="+mn-ea"/>
              <a:cs typeface="+mn-cs"/>
            </a:endParaRPr>
          </a:p>
          <a:p>
            <a:r>
              <a:rPr lang="en-AU" sz="1200" b="0" i="0" kern="1200">
                <a:solidFill>
                  <a:schemeClr val="tx1"/>
                </a:solidFill>
                <a:effectLst/>
                <a:ea typeface="+mn-ea"/>
                <a:cs typeface="+mn-cs"/>
              </a:rPr>
              <a:t>The common lesson structure across CHPS sample units provides a consistent framework that supports explicit teaching, assessment, and differentiation. </a:t>
            </a:r>
          </a:p>
          <a:p>
            <a:endParaRPr lang="en-AU" sz="1200" b="0" i="0" kern="1200">
              <a:solidFill>
                <a:schemeClr val="tx1"/>
              </a:solidFill>
              <a:effectLst/>
              <a:ea typeface="+mn-ea"/>
              <a:cs typeface="+mn-cs"/>
            </a:endParaRPr>
          </a:p>
          <a:p>
            <a:r>
              <a:rPr lang="en-AU" sz="1200" b="0" i="0" kern="1200">
                <a:solidFill>
                  <a:schemeClr val="tx1"/>
                </a:solidFill>
                <a:effectLst/>
                <a:ea typeface="+mn-ea"/>
                <a:cs typeface="+mn-cs"/>
              </a:rPr>
              <a:t>The upcoming support materials, including resource and vocabulary lists, will enhance planning and effectively assist EAL/D students. </a:t>
            </a:r>
          </a:p>
          <a:p>
            <a:endParaRPr lang="en-AU" sz="1200" b="0" i="0" kern="1200">
              <a:solidFill>
                <a:schemeClr val="tx1"/>
              </a:solidFill>
              <a:effectLst/>
              <a:ea typeface="+mn-ea"/>
              <a:cs typeface="+mn-cs"/>
            </a:endParaRPr>
          </a:p>
          <a:p>
            <a:r>
              <a:rPr lang="en-AU" sz="1200" b="0" i="0" u="none" strike="noStrike" kern="1200">
                <a:solidFill>
                  <a:schemeClr val="tx1"/>
                </a:solidFill>
                <a:effectLst/>
                <a:ea typeface="+mn-ea"/>
                <a:cs typeface="+mn-cs"/>
              </a:rPr>
              <a:t>Moving forward, it will be important to identify next steps at year and stage levels by collaborating with leaders and teachers to implement targeted actions to incorporate these resources into teaching and learning. </a:t>
            </a:r>
          </a:p>
          <a:p>
            <a:endParaRPr lang="en-AU" sz="1200"/>
          </a:p>
          <a:p>
            <a:r>
              <a:rPr lang="en-AU" sz="1200" b="1"/>
              <a:t>[NEXT SLIDE]</a:t>
            </a:r>
            <a:endParaRPr lang="en-US" sz="1200" b="1"/>
          </a:p>
        </p:txBody>
      </p:sp>
      <p:sp>
        <p:nvSpPr>
          <p:cNvPr id="4" name="Slide Number Placeholder 3">
            <a:extLst>
              <a:ext uri="{FF2B5EF4-FFF2-40B4-BE49-F238E27FC236}">
                <a16:creationId xmlns:a16="http://schemas.microsoft.com/office/drawing/2014/main" id="{38C65BAC-DDC2-25F6-EF8B-4391904F63C6}"/>
              </a:ext>
            </a:extLst>
          </p:cNvPr>
          <p:cNvSpPr>
            <a:spLocks noGrp="1"/>
          </p:cNvSpPr>
          <p:nvPr>
            <p:ph type="sldNum" sz="quarter" idx="5"/>
          </p:nvPr>
        </p:nvSpPr>
        <p:spPr/>
        <p:txBody>
          <a:bodyPr/>
          <a:lstStyle/>
          <a:p>
            <a:fld id="{B07158C4-A119-4B78-9DE8-A50001BC31DC}" type="slidenum">
              <a:rPr lang="en-AU" smtClean="0"/>
              <a:pPr/>
              <a:t>109</a:t>
            </a:fld>
            <a:endParaRPr lang="en-AU"/>
          </a:p>
        </p:txBody>
      </p:sp>
    </p:spTree>
    <p:extLst>
      <p:ext uri="{BB962C8B-B14F-4D97-AF65-F5344CB8AC3E}">
        <p14:creationId xmlns:p14="http://schemas.microsoft.com/office/powerpoint/2010/main" val="21377599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11. Purpose: </a:t>
            </a:r>
            <a:r>
              <a:rPr lang="en-AU" b="0"/>
              <a:t>To unpacking Beginning the lesson</a:t>
            </a:r>
          </a:p>
          <a:p>
            <a:endParaRPr lang="en-AU" b="1"/>
          </a:p>
          <a:p>
            <a:r>
              <a:rPr lang="en-AU" b="1"/>
              <a:t>Time: </a:t>
            </a:r>
            <a:r>
              <a:rPr lang="en-AU" b="0"/>
              <a:t>30 seconds</a:t>
            </a:r>
          </a:p>
          <a:p>
            <a:endParaRPr lang="en-AU" b="1"/>
          </a:p>
          <a:p>
            <a:r>
              <a:rPr lang="en-AU" b="1"/>
              <a:t>Presenter notes:</a:t>
            </a:r>
          </a:p>
          <a:p>
            <a:r>
              <a:rPr lang="en-AU"/>
              <a:t>Each lesson in the CHPS sample units follows the same structure, ensuring consistency across all KLAs. We begin with an </a:t>
            </a:r>
            <a:r>
              <a:rPr lang="en-AU" b="1"/>
              <a:t>overview</a:t>
            </a:r>
            <a:r>
              <a:rPr lang="en-AU"/>
              <a:t> that provides a short description of the learning and identifies the prior learning the lesson builds on. This prior learning isn’t necessarily specific content points but is aligned to the syllabus content. The overview also lists the key vocabulary to be taught and highlights any preparation required.</a:t>
            </a:r>
          </a:p>
          <a:p>
            <a:endParaRPr lang="en-AU" b="1"/>
          </a:p>
          <a:p>
            <a:r>
              <a:rPr lang="en-AU" b="0"/>
              <a:t>Each lesson is 60 minutes in duration</a:t>
            </a:r>
          </a:p>
          <a:p>
            <a:endParaRPr lang="en-AU"/>
          </a:p>
          <a:p>
            <a:pPr marL="0" marR="0" lvl="0" indent="0" algn="l" defTabSz="1219170" rtl="0" eaLnBrk="1" fontAlgn="auto" latinLnBrk="0" hangingPunct="1">
              <a:lnSpc>
                <a:spcPct val="100000"/>
              </a:lnSpc>
              <a:spcBef>
                <a:spcPts val="0"/>
              </a:spcBef>
              <a:spcAft>
                <a:spcPts val="0"/>
              </a:spcAft>
              <a:buClrTx/>
              <a:buSzTx/>
              <a:buFontTx/>
              <a:buNone/>
              <a:tabLst/>
              <a:defRPr/>
            </a:pPr>
            <a:r>
              <a:rPr lang="en-AU" b="1"/>
              <a:t>[NEXT SLIDE]</a:t>
            </a:r>
          </a:p>
          <a:p>
            <a:endParaRPr lang="en-AU"/>
          </a:p>
          <a:p>
            <a:endParaRPr lang="en-AU"/>
          </a:p>
          <a:p>
            <a:endParaRPr lang="en-AU" b="1"/>
          </a:p>
        </p:txBody>
      </p:sp>
      <p:sp>
        <p:nvSpPr>
          <p:cNvPr id="4" name="Slide Number Placeholder 3"/>
          <p:cNvSpPr>
            <a:spLocks noGrp="1"/>
          </p:cNvSpPr>
          <p:nvPr>
            <p:ph type="sldNum" sz="quarter" idx="5"/>
          </p:nvPr>
        </p:nvSpPr>
        <p:spPr/>
        <p:txBody>
          <a:bodyPr/>
          <a:lstStyle/>
          <a:p>
            <a:fld id="{B07158C4-A119-4B78-9DE8-A50001BC31DC}" type="slidenum">
              <a:rPr lang="en-AU" smtClean="0"/>
              <a:pPr/>
              <a:t>11</a:t>
            </a:fld>
            <a:endParaRPr lang="en-AU"/>
          </a:p>
        </p:txBody>
      </p:sp>
    </p:spTree>
    <p:extLst>
      <p:ext uri="{BB962C8B-B14F-4D97-AF65-F5344CB8AC3E}">
        <p14:creationId xmlns:p14="http://schemas.microsoft.com/office/powerpoint/2010/main" val="71656371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110. Purpose: </a:t>
            </a:r>
            <a:r>
              <a:rPr lang="en-AU"/>
              <a:t>Contact details for the Primary Curriculum team</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a:p>
          <a:p>
            <a:r>
              <a:rPr lang="en-US" b="1">
                <a:cs typeface="Arial" panose="020B0604020202020204" pitchFamily="34" charset="0"/>
              </a:rPr>
              <a:t>Time: </a:t>
            </a:r>
            <a:r>
              <a:rPr lang="en-US" b="0">
                <a:cs typeface="Arial" panose="020B0604020202020204" pitchFamily="34" charset="0"/>
              </a:rPr>
              <a:t>1 minute </a:t>
            </a:r>
          </a:p>
          <a:p>
            <a:endParaRPr lang="en-AU">
              <a:cs typeface="Arial" panose="020B0604020202020204" pitchFamily="34" charset="0"/>
            </a:endParaRPr>
          </a:p>
          <a:p>
            <a:pPr defTabSz="1221243">
              <a:defRPr/>
            </a:pPr>
            <a:r>
              <a:rPr lang="en-AU" b="1">
                <a:cs typeface="Arial" panose="020B0604020202020204" pitchFamily="34" charset="0"/>
              </a:rPr>
              <a:t>Presenter notes:</a:t>
            </a:r>
            <a:endParaRPr lang="en-AU" b="0"/>
          </a:p>
          <a:p>
            <a:r>
              <a:rPr lang="en-AU"/>
              <a:t>If you have any questions or would like to reach out to the Primary Curriculum Team, please contact us via this email address, or through the Statewide Staffroom.  </a:t>
            </a:r>
          </a:p>
          <a:p>
            <a:endParaRPr lang="en-AU"/>
          </a:p>
          <a:p>
            <a:r>
              <a:rPr lang="en-AU"/>
              <a:t>This QR code takes you to the enrolment page to</a:t>
            </a:r>
            <a:r>
              <a:rPr lang="en-AU" b="1"/>
              <a:t> </a:t>
            </a:r>
            <a:r>
              <a:rPr lang="en-AU" b="0"/>
              <a:t>join the primary curriculum statewide staffroom. </a:t>
            </a:r>
          </a:p>
          <a:p>
            <a:endParaRPr lang="en-AU" b="0"/>
          </a:p>
          <a:p>
            <a:pPr marL="0" marR="0" lvl="0" indent="0" algn="l" defTabSz="1219170" rtl="0" eaLnBrk="1" fontAlgn="auto" latinLnBrk="0" hangingPunct="1">
              <a:lnSpc>
                <a:spcPct val="100000"/>
              </a:lnSpc>
              <a:spcBef>
                <a:spcPts val="0"/>
              </a:spcBef>
              <a:spcAft>
                <a:spcPts val="0"/>
              </a:spcAft>
              <a:buClrTx/>
              <a:buSzTx/>
              <a:buFontTx/>
              <a:buNone/>
              <a:tabLst/>
              <a:defRPr/>
            </a:pPr>
            <a:r>
              <a:rPr lang="en-AU" b="1"/>
              <a:t>[NEXT SLIDE]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110</a:t>
            </a:fld>
            <a:endParaRPr lang="en-AU"/>
          </a:p>
        </p:txBody>
      </p:sp>
    </p:spTree>
    <p:extLst>
      <p:ext uri="{BB962C8B-B14F-4D97-AF65-F5344CB8AC3E}">
        <p14:creationId xmlns:p14="http://schemas.microsoft.com/office/powerpoint/2010/main" val="30212763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97CC5-7633-E559-7681-F3E49A8A28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93D030-BF44-C112-F8B9-72F26CD59E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77D12B-2C9D-D4B6-F077-489EA0E3C809}"/>
              </a:ext>
            </a:extLst>
          </p:cNvPr>
          <p:cNvSpPr>
            <a:spLocks noGrp="1"/>
          </p:cNvSpPr>
          <p:nvPr>
            <p:ph type="body" idx="1"/>
          </p:nvPr>
        </p:nvSpPr>
        <p:spPr/>
        <p:txBody>
          <a:bodyPr/>
          <a:lstStyle/>
          <a:p>
            <a:r>
              <a:rPr lang="en-AU" b="1"/>
              <a:t>12. Purpose: </a:t>
            </a:r>
            <a:r>
              <a:rPr lang="en-AU" b="0"/>
              <a:t>To unpack Beginning the lesson</a:t>
            </a:r>
          </a:p>
          <a:p>
            <a:endParaRPr lang="en-AU" b="1"/>
          </a:p>
          <a:p>
            <a:r>
              <a:rPr lang="en-AU" b="1"/>
              <a:t>Time: </a:t>
            </a:r>
            <a:r>
              <a:rPr lang="en-AU" b="0"/>
              <a:t>1 minute</a:t>
            </a:r>
          </a:p>
          <a:p>
            <a:endParaRPr lang="en-AU" b="1"/>
          </a:p>
          <a:p>
            <a:r>
              <a:rPr lang="en-AU" b="1"/>
              <a:t>Presenter notes:</a:t>
            </a:r>
          </a:p>
          <a:p>
            <a:r>
              <a:rPr lang="en-AU" b="0"/>
              <a:t>The beginning of each lesson is usually 10 minutes duration. You will notice explicit teaching strategies embedded in the units. The learning intention and success criteria are so students know exactly what they’re working towards and how they’ll know they’ve achieved it. Making this visible is a key part of explicit teaching, it removes the guesswork and gives learning a clear purpose. This also includes activate prior knowledge. Here the focus is on students retrieving what they already know, not on reteaching content. This approach hooks into their existing schema, to prepare them for the new learning in the core lesson.</a:t>
            </a:r>
          </a:p>
          <a:p>
            <a:endParaRPr lang="en-AU" b="0"/>
          </a:p>
          <a:p>
            <a:r>
              <a:rPr lang="en-AU" b="0"/>
              <a:t>Right from the start, explicit teaching is modelled, being clear about the destination and deliberately connecting the lesson to what students bring with them.</a:t>
            </a:r>
          </a:p>
          <a:p>
            <a:endParaRPr lang="en-AU"/>
          </a:p>
          <a:p>
            <a:pPr marL="0" marR="0" lvl="0" indent="0" algn="l" defTabSz="1219170" rtl="0" eaLnBrk="1" fontAlgn="auto" latinLnBrk="0" hangingPunct="1">
              <a:lnSpc>
                <a:spcPct val="100000"/>
              </a:lnSpc>
              <a:spcBef>
                <a:spcPts val="0"/>
              </a:spcBef>
              <a:spcAft>
                <a:spcPts val="0"/>
              </a:spcAft>
              <a:buClrTx/>
              <a:buSzTx/>
              <a:buFontTx/>
              <a:buNone/>
              <a:tabLst/>
              <a:defRPr/>
            </a:pPr>
            <a:r>
              <a:rPr lang="en-AU" b="1"/>
              <a:t>[NEXT SLIDE]</a:t>
            </a:r>
          </a:p>
          <a:p>
            <a:endParaRPr lang="en-AU"/>
          </a:p>
          <a:p>
            <a:endParaRPr lang="en-AU"/>
          </a:p>
          <a:p>
            <a:endParaRPr lang="en-AU"/>
          </a:p>
          <a:p>
            <a:endParaRPr lang="en-AU"/>
          </a:p>
          <a:p>
            <a:endParaRPr lang="en-AU" b="1"/>
          </a:p>
        </p:txBody>
      </p:sp>
      <p:sp>
        <p:nvSpPr>
          <p:cNvPr id="4" name="Slide Number Placeholder 3">
            <a:extLst>
              <a:ext uri="{FF2B5EF4-FFF2-40B4-BE49-F238E27FC236}">
                <a16:creationId xmlns:a16="http://schemas.microsoft.com/office/drawing/2014/main" id="{16959BD6-67CE-FC79-3948-C02430D21DCB}"/>
              </a:ext>
            </a:extLst>
          </p:cNvPr>
          <p:cNvSpPr>
            <a:spLocks noGrp="1"/>
          </p:cNvSpPr>
          <p:nvPr>
            <p:ph type="sldNum" sz="quarter" idx="5"/>
          </p:nvPr>
        </p:nvSpPr>
        <p:spPr/>
        <p:txBody>
          <a:bodyPr/>
          <a:lstStyle/>
          <a:p>
            <a:fld id="{B07158C4-A119-4B78-9DE8-A50001BC31DC}" type="slidenum">
              <a:rPr lang="en-AU" smtClean="0"/>
              <a:pPr/>
              <a:t>12</a:t>
            </a:fld>
            <a:endParaRPr lang="en-AU"/>
          </a:p>
        </p:txBody>
      </p:sp>
    </p:spTree>
    <p:extLst>
      <p:ext uri="{BB962C8B-B14F-4D97-AF65-F5344CB8AC3E}">
        <p14:creationId xmlns:p14="http://schemas.microsoft.com/office/powerpoint/2010/main" val="39773679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885F2-AEC5-A78D-4F63-31009408D5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630A35-6702-A97D-7670-11426A529C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7E80C2-34F9-AD61-23FC-BDFE99D0AE18}"/>
              </a:ext>
            </a:extLst>
          </p:cNvPr>
          <p:cNvSpPr>
            <a:spLocks noGrp="1"/>
          </p:cNvSpPr>
          <p:nvPr>
            <p:ph type="body" idx="1"/>
          </p:nvPr>
        </p:nvSpPr>
        <p:spPr/>
        <p:txBody>
          <a:bodyPr/>
          <a:lstStyle/>
          <a:p>
            <a:r>
              <a:rPr lang="en-AU" b="1"/>
              <a:t>13. Purpose: </a:t>
            </a:r>
            <a:r>
              <a:rPr lang="en-AU" b="0"/>
              <a:t>To unpack the core lesson</a:t>
            </a:r>
          </a:p>
          <a:p>
            <a:endParaRPr lang="en-AU" b="1"/>
          </a:p>
          <a:p>
            <a:r>
              <a:rPr lang="en-AU" b="1"/>
              <a:t>Time: </a:t>
            </a:r>
            <a:r>
              <a:rPr lang="en-AU" b="0"/>
              <a:t>1 minute 30 seconds </a:t>
            </a:r>
          </a:p>
          <a:p>
            <a:endParaRPr lang="en-AU" b="1"/>
          </a:p>
          <a:p>
            <a:r>
              <a:rPr lang="en-AU" b="1"/>
              <a:t>Presenter notes:</a:t>
            </a:r>
          </a:p>
          <a:p>
            <a:r>
              <a:rPr lang="en-AU"/>
              <a:t>The core lesson is planned for around 40 minutes. You will notice more explicit teaching strategies embedded here. Teachers begin by explaining and modelling the new knowledge or skill. Then students move into guided practice before working more independently, this is the </a:t>
            </a:r>
            <a:r>
              <a:rPr lang="en-AU" b="0"/>
              <a:t>Gradual Release of Responsibility </a:t>
            </a:r>
            <a:r>
              <a:rPr lang="en-AU"/>
              <a:t>in action.</a:t>
            </a:r>
          </a:p>
          <a:p>
            <a:endParaRPr lang="en-AU"/>
          </a:p>
          <a:p>
            <a:r>
              <a:rPr lang="en-AU"/>
              <a:t>The activities are tightly aligned to the learning intention. They are sequenced from simple to complex, scaffolds are gradually removed, and extension opportunities are built in, so every student is challenged at the right level.</a:t>
            </a:r>
          </a:p>
          <a:p>
            <a:endParaRPr lang="en-AU"/>
          </a:p>
          <a:p>
            <a:r>
              <a:rPr lang="en-AU"/>
              <a:t>Throughout the core lesson, teachers use </a:t>
            </a:r>
            <a:r>
              <a:rPr lang="en-AU" b="0"/>
              <a:t>checks for understanding </a:t>
            </a:r>
            <a:r>
              <a:rPr lang="en-AU"/>
              <a:t>such as questioning, response systems, or observation to monitor learning progress. These checks for understanding drive </a:t>
            </a:r>
            <a:r>
              <a:rPr lang="en-AU" b="0"/>
              <a:t>timely feedback</a:t>
            </a:r>
            <a:r>
              <a:rPr lang="en-AU"/>
              <a:t>, helping teachers adjust pace, identify areas that require re-teaching and are connected to the success criteria. </a:t>
            </a:r>
          </a:p>
          <a:p>
            <a:endParaRPr lang="en-AU"/>
          </a:p>
          <a:p>
            <a:r>
              <a:rPr lang="en-AU"/>
              <a:t>While explicit teaching strategies are central, they are balanced with a variety of other high-quality practices of collaborative learning, use of real-world contexts, inclusion of diverse backgrounds and abilities, and multimodal resources.</a:t>
            </a:r>
          </a:p>
          <a:p>
            <a:endParaRPr lang="en-AU" b="1"/>
          </a:p>
          <a:p>
            <a:pPr marL="0" marR="0" lvl="0" indent="0" algn="l" defTabSz="1219170" rtl="0" eaLnBrk="1" fontAlgn="auto" latinLnBrk="0" hangingPunct="1">
              <a:lnSpc>
                <a:spcPct val="100000"/>
              </a:lnSpc>
              <a:spcBef>
                <a:spcPts val="0"/>
              </a:spcBef>
              <a:spcAft>
                <a:spcPts val="0"/>
              </a:spcAft>
              <a:buClrTx/>
              <a:buSzTx/>
              <a:buFontTx/>
              <a:buNone/>
              <a:tabLst/>
              <a:defRPr/>
            </a:pPr>
            <a:r>
              <a:rPr lang="en-AU" b="1"/>
              <a:t>[NEXT SLIDE]</a:t>
            </a:r>
          </a:p>
          <a:p>
            <a:endParaRPr lang="en-AU" b="1"/>
          </a:p>
          <a:p>
            <a:endParaRPr lang="en-AU" b="1"/>
          </a:p>
          <a:p>
            <a:endParaRPr lang="en-AU" b="1"/>
          </a:p>
        </p:txBody>
      </p:sp>
      <p:sp>
        <p:nvSpPr>
          <p:cNvPr id="4" name="Slide Number Placeholder 3">
            <a:extLst>
              <a:ext uri="{FF2B5EF4-FFF2-40B4-BE49-F238E27FC236}">
                <a16:creationId xmlns:a16="http://schemas.microsoft.com/office/drawing/2014/main" id="{3A0D9FE5-4CEF-5C6E-9BD8-2771961ACE6F}"/>
              </a:ext>
            </a:extLst>
          </p:cNvPr>
          <p:cNvSpPr>
            <a:spLocks noGrp="1"/>
          </p:cNvSpPr>
          <p:nvPr>
            <p:ph type="sldNum" sz="quarter" idx="5"/>
          </p:nvPr>
        </p:nvSpPr>
        <p:spPr/>
        <p:txBody>
          <a:bodyPr/>
          <a:lstStyle/>
          <a:p>
            <a:fld id="{B07158C4-A119-4B78-9DE8-A50001BC31DC}" type="slidenum">
              <a:rPr lang="en-AU" smtClean="0"/>
              <a:pPr/>
              <a:t>13</a:t>
            </a:fld>
            <a:endParaRPr lang="en-AU"/>
          </a:p>
        </p:txBody>
      </p:sp>
    </p:spTree>
    <p:extLst>
      <p:ext uri="{BB962C8B-B14F-4D97-AF65-F5344CB8AC3E}">
        <p14:creationId xmlns:p14="http://schemas.microsoft.com/office/powerpoint/2010/main" val="3789140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B67656-0781-4CE8-5D2D-6943C9AB39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C8DC67-B523-9EE9-5635-DED0702610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7979A0-B4C9-44B8-2346-BD36982AB538}"/>
              </a:ext>
            </a:extLst>
          </p:cNvPr>
          <p:cNvSpPr>
            <a:spLocks noGrp="1"/>
          </p:cNvSpPr>
          <p:nvPr>
            <p:ph type="body" idx="1"/>
          </p:nvPr>
        </p:nvSpPr>
        <p:spPr/>
        <p:txBody>
          <a:bodyPr/>
          <a:lstStyle/>
          <a:p>
            <a:r>
              <a:rPr lang="en-AU" b="1"/>
              <a:t>14. Purpose: </a:t>
            </a:r>
            <a:r>
              <a:rPr lang="en-AU" b="0"/>
              <a:t>To unpack differentiation and assessment</a:t>
            </a:r>
          </a:p>
          <a:p>
            <a:endParaRPr lang="en-AU" b="1"/>
          </a:p>
          <a:p>
            <a:r>
              <a:rPr lang="en-AU" b="1"/>
              <a:t>Time: </a:t>
            </a:r>
            <a:r>
              <a:rPr lang="en-AU" b="0"/>
              <a:t>2 minutes</a:t>
            </a:r>
          </a:p>
          <a:p>
            <a:endParaRPr lang="en-AU" b="1"/>
          </a:p>
          <a:p>
            <a:r>
              <a:rPr lang="en-AU" b="1"/>
              <a:t>Presenter notes:</a:t>
            </a:r>
          </a:p>
          <a:p>
            <a:r>
              <a:rPr lang="en-AU"/>
              <a:t>Each lesson includes a </a:t>
            </a:r>
            <a:r>
              <a:rPr lang="en-AU" b="1"/>
              <a:t>differentiation table</a:t>
            </a:r>
            <a:r>
              <a:rPr lang="en-AU"/>
              <a:t> to help teachers plan for the full range of learners in their classrooms. It provides practical examples of additional scaffolds for students who need more support, as well as extension strategies for those ready to be challenged. All adjustments are anchored to the </a:t>
            </a:r>
            <a:r>
              <a:rPr lang="en-AU" b="1"/>
              <a:t>same learning intention and success criteria</a:t>
            </a:r>
            <a:r>
              <a:rPr lang="en-AU"/>
              <a:t>. This means students may take different pathways, but everyone is working towards the same goal. The table helps teachers anticipate needs in advance, promotes inclusive practice, and ensures high expectations are maintained for every student.</a:t>
            </a:r>
          </a:p>
          <a:p>
            <a:endParaRPr lang="en-AU"/>
          </a:p>
          <a:p>
            <a:r>
              <a:rPr lang="en-AU"/>
              <a:t>Assessment is also </a:t>
            </a:r>
            <a:r>
              <a:rPr lang="en-AU" b="0"/>
              <a:t>embedded in every lesson, </a:t>
            </a:r>
            <a:r>
              <a:rPr lang="en-AU"/>
              <a:t>always tied directly to the learning intention, success criteria, and syllabus outcomes. The </a:t>
            </a:r>
            <a:r>
              <a:rPr lang="en-AU" i="1"/>
              <a:t>‘What to look for’</a:t>
            </a:r>
            <a:r>
              <a:rPr lang="en-AU"/>
              <a:t> section gives teachers clear guidance on the observable evidence that shows whether students are meeting the learning intention. For example, in this lesson teachers are looking at whether students can describe strategies to enhance road safety decision making, and whether they can explain actions and messaging for staying safe.</a:t>
            </a:r>
          </a:p>
          <a:p>
            <a:endParaRPr lang="en-AU"/>
          </a:p>
          <a:p>
            <a:r>
              <a:rPr lang="en-AU"/>
              <a:t>By aligning assessment with the success criteria, we take the guesswork out of checking progress. Teachers know exactly what evidence to gather, and students understand what success looks like. Importantly, this doesn’t add extra workload, assessment is built into the flow of the lesson and doubles as a check for understanding to guide next steps.</a:t>
            </a:r>
            <a:endParaRPr lang="en-AU" b="1"/>
          </a:p>
          <a:p>
            <a:endParaRPr lang="en-AU" b="1"/>
          </a:p>
          <a:p>
            <a:pPr marL="0" marR="0" lvl="0" indent="0" algn="l" defTabSz="1219170" rtl="0" eaLnBrk="1" fontAlgn="auto" latinLnBrk="0" hangingPunct="1">
              <a:lnSpc>
                <a:spcPct val="100000"/>
              </a:lnSpc>
              <a:spcBef>
                <a:spcPts val="0"/>
              </a:spcBef>
              <a:spcAft>
                <a:spcPts val="0"/>
              </a:spcAft>
              <a:buClrTx/>
              <a:buSzTx/>
              <a:buFontTx/>
              <a:buNone/>
              <a:tabLst/>
              <a:defRPr/>
            </a:pPr>
            <a:r>
              <a:rPr lang="en-AU" b="1"/>
              <a:t>[NEXT SLIDE]</a:t>
            </a:r>
          </a:p>
          <a:p>
            <a:endParaRPr lang="en-AU" b="1"/>
          </a:p>
        </p:txBody>
      </p:sp>
      <p:sp>
        <p:nvSpPr>
          <p:cNvPr id="4" name="Slide Number Placeholder 3">
            <a:extLst>
              <a:ext uri="{FF2B5EF4-FFF2-40B4-BE49-F238E27FC236}">
                <a16:creationId xmlns:a16="http://schemas.microsoft.com/office/drawing/2014/main" id="{862A77FB-65DA-9F10-940C-4F555848377F}"/>
              </a:ext>
            </a:extLst>
          </p:cNvPr>
          <p:cNvSpPr>
            <a:spLocks noGrp="1"/>
          </p:cNvSpPr>
          <p:nvPr>
            <p:ph type="sldNum" sz="quarter" idx="5"/>
          </p:nvPr>
        </p:nvSpPr>
        <p:spPr/>
        <p:txBody>
          <a:bodyPr/>
          <a:lstStyle/>
          <a:p>
            <a:fld id="{B07158C4-A119-4B78-9DE8-A50001BC31DC}" type="slidenum">
              <a:rPr lang="en-AU" smtClean="0"/>
              <a:pPr/>
              <a:t>14</a:t>
            </a:fld>
            <a:endParaRPr lang="en-AU"/>
          </a:p>
        </p:txBody>
      </p:sp>
    </p:spTree>
    <p:extLst>
      <p:ext uri="{BB962C8B-B14F-4D97-AF65-F5344CB8AC3E}">
        <p14:creationId xmlns:p14="http://schemas.microsoft.com/office/powerpoint/2010/main" val="30487450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AA8F7-1620-D5B2-FBA2-603BDDD153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EE06DB-9816-6482-2BC1-0A333E48C9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416FBF-B08F-CCCC-4697-FEE456E28663}"/>
              </a:ext>
            </a:extLst>
          </p:cNvPr>
          <p:cNvSpPr>
            <a:spLocks noGrp="1"/>
          </p:cNvSpPr>
          <p:nvPr>
            <p:ph type="body" idx="1"/>
          </p:nvPr>
        </p:nvSpPr>
        <p:spPr/>
        <p:txBody>
          <a:bodyPr/>
          <a:lstStyle/>
          <a:p>
            <a:r>
              <a:rPr lang="en-AU" b="1"/>
              <a:t>15. Purpose: </a:t>
            </a:r>
            <a:r>
              <a:rPr lang="en-AU" b="0"/>
              <a:t>To unpack the key features of the lesson structure within the CHPS units: Concluding the lesson</a:t>
            </a:r>
          </a:p>
          <a:p>
            <a:endParaRPr lang="en-AU" b="1"/>
          </a:p>
          <a:p>
            <a:r>
              <a:rPr lang="en-AU" b="1"/>
              <a:t>Time: </a:t>
            </a:r>
            <a:r>
              <a:rPr lang="en-AU" b="0"/>
              <a:t>1 minute</a:t>
            </a:r>
          </a:p>
          <a:p>
            <a:endParaRPr lang="en-AU" b="1"/>
          </a:p>
          <a:p>
            <a:r>
              <a:rPr lang="en-AU" b="1"/>
              <a:t>Presenter notes:</a:t>
            </a:r>
            <a:endParaRPr lang="en-AU"/>
          </a:p>
          <a:p>
            <a:r>
              <a:rPr lang="en-AU"/>
              <a:t>The conclusion of each lesson is approximately 10 minutes and provides an intentional wrap up of the learning. This phase is about </a:t>
            </a:r>
            <a:r>
              <a:rPr lang="en-AU" b="0"/>
              <a:t>revisiting the learning intention and success criteria,</a:t>
            </a:r>
            <a:r>
              <a:rPr lang="en-AU"/>
              <a:t> so students are reminded of the purpose of the lesson and what they’ve achieved. It allows them to reflect on how the activities connected to the learning, and to make sense of the knowledge and skills they’ve developed. There is no new content introduced here and no formal check for understanding — it’s simply about clarifying, reinforcing, and closing the loop so students leave the lesson with a clear picture of their progress.</a:t>
            </a:r>
          </a:p>
          <a:p>
            <a:endParaRPr lang="en-AU"/>
          </a:p>
          <a:p>
            <a:pPr marL="0" marR="0" lvl="0" indent="0" algn="l" defTabSz="1219170" rtl="0" eaLnBrk="1" fontAlgn="auto" latinLnBrk="0" hangingPunct="1">
              <a:lnSpc>
                <a:spcPct val="100000"/>
              </a:lnSpc>
              <a:spcBef>
                <a:spcPts val="0"/>
              </a:spcBef>
              <a:spcAft>
                <a:spcPts val="0"/>
              </a:spcAft>
              <a:buClrTx/>
              <a:buSzTx/>
              <a:buFontTx/>
              <a:buNone/>
              <a:tabLst/>
              <a:defRPr/>
            </a:pPr>
            <a:r>
              <a:rPr lang="en-AU" b="1"/>
              <a:t>[NEXT SLIDE]</a:t>
            </a:r>
          </a:p>
          <a:p>
            <a:endParaRPr lang="en-AU"/>
          </a:p>
        </p:txBody>
      </p:sp>
      <p:sp>
        <p:nvSpPr>
          <p:cNvPr id="4" name="Slide Number Placeholder 3">
            <a:extLst>
              <a:ext uri="{FF2B5EF4-FFF2-40B4-BE49-F238E27FC236}">
                <a16:creationId xmlns:a16="http://schemas.microsoft.com/office/drawing/2014/main" id="{28942039-F4A5-02B0-85E5-D3851D4C3B59}"/>
              </a:ext>
            </a:extLst>
          </p:cNvPr>
          <p:cNvSpPr>
            <a:spLocks noGrp="1"/>
          </p:cNvSpPr>
          <p:nvPr>
            <p:ph type="sldNum" sz="quarter" idx="5"/>
          </p:nvPr>
        </p:nvSpPr>
        <p:spPr/>
        <p:txBody>
          <a:bodyPr/>
          <a:lstStyle/>
          <a:p>
            <a:fld id="{B07158C4-A119-4B78-9DE8-A50001BC31DC}" type="slidenum">
              <a:rPr lang="en-AU" smtClean="0"/>
              <a:pPr/>
              <a:t>15</a:t>
            </a:fld>
            <a:endParaRPr lang="en-AU"/>
          </a:p>
        </p:txBody>
      </p:sp>
    </p:spTree>
    <p:extLst>
      <p:ext uri="{BB962C8B-B14F-4D97-AF65-F5344CB8AC3E}">
        <p14:creationId xmlns:p14="http://schemas.microsoft.com/office/powerpoint/2010/main" val="16583019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5913" y="565150"/>
            <a:ext cx="3686175" cy="2073275"/>
          </a:xfrm>
        </p:spPr>
      </p:sp>
      <p:sp>
        <p:nvSpPr>
          <p:cNvPr id="3" name="Notes Placeholder 2"/>
          <p:cNvSpPr>
            <a:spLocks noGrp="1"/>
          </p:cNvSpPr>
          <p:nvPr>
            <p:ph type="body" idx="1"/>
          </p:nvPr>
        </p:nvSpPr>
        <p:spPr/>
        <p:txBody>
          <a:bodyPr/>
          <a:lstStyle/>
          <a:p>
            <a:r>
              <a:rPr lang="en-AU" sz="1400" b="1">
                <a:latin typeface="+mn-lt"/>
              </a:rPr>
              <a:t>16. Purpose: </a:t>
            </a:r>
            <a:r>
              <a:rPr lang="en-AU" sz="1400" b="0">
                <a:latin typeface="+mn-lt"/>
              </a:rPr>
              <a:t>To unpack optional assessments</a:t>
            </a:r>
            <a:endParaRPr lang="en-AU" sz="1400" b="1">
              <a:latin typeface="+mn-lt"/>
            </a:endParaRPr>
          </a:p>
          <a:p>
            <a:endParaRPr lang="en-AU" sz="1400" b="1">
              <a:latin typeface="+mn-lt"/>
            </a:endParaRPr>
          </a:p>
          <a:p>
            <a:r>
              <a:rPr lang="en-AU" sz="1400" b="1">
                <a:latin typeface="+mn-lt"/>
              </a:rPr>
              <a:t>Time:</a:t>
            </a:r>
            <a:r>
              <a:rPr lang="en-AU" sz="1400">
                <a:latin typeface="+mn-lt"/>
              </a:rPr>
              <a:t> 2 minutes</a:t>
            </a:r>
          </a:p>
          <a:p>
            <a:endParaRPr lang="en-AU" sz="1400">
              <a:latin typeface="+mn-lt"/>
            </a:endParaRPr>
          </a:p>
          <a:p>
            <a:pPr marL="0" marR="0" lvl="0" indent="0" algn="l" defTabSz="1219170" rtl="0" eaLnBrk="1" fontAlgn="auto" latinLnBrk="0" hangingPunct="1">
              <a:lnSpc>
                <a:spcPct val="150000"/>
              </a:lnSpc>
              <a:spcBef>
                <a:spcPts val="1200"/>
              </a:spcBef>
              <a:spcAft>
                <a:spcPts val="0"/>
              </a:spcAft>
              <a:buClrTx/>
              <a:buSzTx/>
              <a:buFontTx/>
              <a:buNone/>
              <a:tabLst/>
              <a:defRPr/>
            </a:pPr>
            <a:r>
              <a:rPr lang="en-AU" sz="1400" b="1">
                <a:latin typeface="+mn-lt"/>
              </a:rPr>
              <a:t>Presenter notes:</a:t>
            </a:r>
          </a:p>
          <a:p>
            <a:pPr>
              <a:lnSpc>
                <a:spcPct val="150000"/>
              </a:lnSpc>
              <a:spcBef>
                <a:spcPts val="1200"/>
              </a:spcBef>
            </a:pPr>
            <a:r>
              <a:rPr lang="en-AU" sz="1400">
                <a:effectLst/>
                <a:latin typeface="+mn-lt"/>
                <a:ea typeface="Aptos" panose="020B0004020202020204" pitchFamily="34" charset="0"/>
                <a:cs typeface="Arial"/>
              </a:rPr>
              <a:t>Each lesson contains optional assessments. These are provided as a </a:t>
            </a:r>
            <a:r>
              <a:rPr lang="en-AU" sz="1400" b="0">
                <a:effectLst/>
                <a:latin typeface="+mn-lt"/>
                <a:ea typeface="Aptos" panose="020B0004020202020204" pitchFamily="34" charset="0"/>
                <a:cs typeface="Arial"/>
              </a:rPr>
              <a:t>flexible tool </a:t>
            </a:r>
            <a:r>
              <a:rPr lang="en-AU" sz="1400">
                <a:effectLst/>
                <a:latin typeface="+mn-lt"/>
                <a:ea typeface="Aptos" panose="020B0004020202020204" pitchFamily="34" charset="0"/>
                <a:cs typeface="Arial"/>
              </a:rPr>
              <a:t>for assessing student understanding of key content from the lesson.</a:t>
            </a:r>
          </a:p>
          <a:p>
            <a:pPr>
              <a:lnSpc>
                <a:spcPct val="150000"/>
              </a:lnSpc>
              <a:spcBef>
                <a:spcPts val="1200"/>
              </a:spcBef>
            </a:pPr>
            <a:endParaRPr lang="en-AU" sz="1400">
              <a:effectLst/>
              <a:latin typeface="+mn-lt"/>
              <a:ea typeface="Aptos" panose="020B0004020202020204" pitchFamily="34" charset="0"/>
              <a:cs typeface="Arial"/>
            </a:endParaRPr>
          </a:p>
          <a:p>
            <a:pPr>
              <a:lnSpc>
                <a:spcPct val="150000"/>
              </a:lnSpc>
              <a:spcBef>
                <a:spcPts val="1200"/>
              </a:spcBef>
            </a:pPr>
            <a:r>
              <a:rPr lang="en-AU" sz="1400" b="0" kern="1200">
                <a:solidFill>
                  <a:schemeClr val="tx1"/>
                </a:solidFill>
                <a:effectLst/>
                <a:ea typeface="Aptos" panose="020B0004020202020204" pitchFamily="34" charset="0"/>
                <a:cs typeface="Arial"/>
              </a:rPr>
              <a:t>[CLICK] </a:t>
            </a:r>
            <a:r>
              <a:rPr lang="en-AU" sz="1400" b="0">
                <a:effectLst/>
                <a:latin typeface="+mn-lt"/>
                <a:ea typeface="Aptos" panose="020B0004020202020204" pitchFamily="34" charset="0"/>
                <a:cs typeface="Arial"/>
              </a:rPr>
              <a:t>A benefits of these assessments is that they help identify the gaps in student learning and misconceptions that can occur during a lesson. This is valuable in ensuring that all students grasp essential concepts before new learning is introduced. </a:t>
            </a:r>
          </a:p>
          <a:p>
            <a:pPr>
              <a:lnSpc>
                <a:spcPct val="150000"/>
              </a:lnSpc>
              <a:spcBef>
                <a:spcPts val="1200"/>
              </a:spcBef>
            </a:pPr>
            <a:endParaRPr lang="en-AU" sz="1400" b="0">
              <a:effectLst/>
              <a:latin typeface="+mn-lt"/>
              <a:ea typeface="Aptos" panose="020B0004020202020204" pitchFamily="34" charset="0"/>
              <a:cs typeface="Arial"/>
            </a:endParaRPr>
          </a:p>
          <a:p>
            <a:pPr>
              <a:lnSpc>
                <a:spcPct val="150000"/>
              </a:lnSpc>
              <a:spcBef>
                <a:spcPts val="1200"/>
              </a:spcBef>
            </a:pPr>
            <a:r>
              <a:rPr lang="en-AU" sz="1400" b="0" kern="1200">
                <a:solidFill>
                  <a:schemeClr val="tx1"/>
                </a:solidFill>
                <a:effectLst/>
                <a:ea typeface="Aptos" panose="020B0004020202020204" pitchFamily="34" charset="0"/>
                <a:cs typeface="Arial"/>
              </a:rPr>
              <a:t>[CLICK]</a:t>
            </a:r>
            <a:r>
              <a:rPr lang="en-AU" sz="1400" b="1" kern="1200">
                <a:solidFill>
                  <a:schemeClr val="tx1"/>
                </a:solidFill>
                <a:effectLst/>
                <a:ea typeface="Aptos" panose="020B0004020202020204" pitchFamily="34" charset="0"/>
                <a:cs typeface="Arial"/>
              </a:rPr>
              <a:t> </a:t>
            </a:r>
            <a:r>
              <a:rPr lang="en-AU" sz="1400">
                <a:effectLst/>
                <a:latin typeface="+mn-lt"/>
                <a:ea typeface="Aptos" panose="020B0004020202020204" pitchFamily="34" charset="0"/>
                <a:cs typeface="Arial"/>
              </a:rPr>
              <a:t>They </a:t>
            </a:r>
            <a:r>
              <a:rPr lang="en-AU" sz="1400" b="0">
                <a:effectLst/>
                <a:latin typeface="+mn-lt"/>
                <a:ea typeface="Aptos" panose="020B0004020202020204" pitchFamily="34" charset="0"/>
                <a:cs typeface="Arial"/>
              </a:rPr>
              <a:t>guide teaching decisions. By using these assessments, teachers can gain real-time insights into student understanding and use that information to adjust instruction, provide targeted support, or extend learning. The optional assessments serve as a practical way to check comprehension at the lesson level and plan the next steps in teaching.</a:t>
            </a:r>
          </a:p>
          <a:p>
            <a:pPr>
              <a:lnSpc>
                <a:spcPct val="150000"/>
              </a:lnSpc>
              <a:spcBef>
                <a:spcPts val="1200"/>
              </a:spcBef>
            </a:pPr>
            <a:endParaRPr lang="en-AU" sz="1400" b="0">
              <a:effectLst/>
              <a:latin typeface="+mn-lt"/>
              <a:ea typeface="Aptos" panose="020B0004020202020204" pitchFamily="34" charset="0"/>
              <a:cs typeface="Arial"/>
            </a:endParaRPr>
          </a:p>
          <a:p>
            <a:pPr>
              <a:lnSpc>
                <a:spcPct val="150000"/>
              </a:lnSpc>
              <a:spcBef>
                <a:spcPts val="1200"/>
              </a:spcBef>
            </a:pPr>
            <a:r>
              <a:rPr lang="en-AU" sz="1600" b="0" i="0" kern="1200">
                <a:solidFill>
                  <a:schemeClr val="tx1"/>
                </a:solidFill>
                <a:effectLst/>
                <a:ea typeface="+mn-ea"/>
                <a:cs typeface="+mn-cs"/>
              </a:rPr>
              <a:t>Optional assessments offer a range of approaches, from informal methods like planned observations and targeted questioning to identify misconceptions, to more formal tasks such as evaluating student work samples using predetermined criteria.</a:t>
            </a:r>
            <a:endParaRPr lang="en-AU" sz="1400" b="0">
              <a:effectLst/>
              <a:latin typeface="+mn-lt"/>
              <a:ea typeface="Aptos" panose="020B0004020202020204" pitchFamily="34" charset="0"/>
              <a:cs typeface="Arial"/>
            </a:endParaRPr>
          </a:p>
          <a:p>
            <a:pPr>
              <a:lnSpc>
                <a:spcPct val="150000"/>
              </a:lnSpc>
              <a:spcBef>
                <a:spcPts val="1200"/>
              </a:spcBef>
            </a:pPr>
            <a:endParaRPr lang="en-AU" sz="1400" b="0">
              <a:effectLst/>
              <a:latin typeface="+mn-lt"/>
              <a:ea typeface="Aptos" panose="020B0004020202020204" pitchFamily="34" charset="0"/>
              <a:cs typeface="Arial"/>
            </a:endParaRPr>
          </a:p>
          <a:p>
            <a:pPr>
              <a:lnSpc>
                <a:spcPct val="150000"/>
              </a:lnSpc>
              <a:spcBef>
                <a:spcPts val="1200"/>
              </a:spcBef>
            </a:pPr>
            <a:r>
              <a:rPr lang="en-AU" sz="1400" b="0">
                <a:effectLst/>
                <a:latin typeface="+mn-lt"/>
                <a:ea typeface="Aptos" panose="020B0004020202020204" pitchFamily="34" charset="0"/>
                <a:cs typeface="Arial"/>
              </a:rPr>
              <a:t>They are designed to be a flexible, optional resource, available for use when and where they are needed and are a tool to support your teaching.</a:t>
            </a:r>
          </a:p>
          <a:p>
            <a:endParaRPr lang="en-AU"/>
          </a:p>
          <a:p>
            <a:pPr marL="0" marR="0" lvl="0" indent="0" algn="l" defTabSz="1219170" rtl="0" eaLnBrk="1" fontAlgn="auto" latinLnBrk="0" hangingPunct="1">
              <a:lnSpc>
                <a:spcPct val="100000"/>
              </a:lnSpc>
              <a:spcBef>
                <a:spcPts val="0"/>
              </a:spcBef>
              <a:spcAft>
                <a:spcPts val="0"/>
              </a:spcAft>
              <a:buClrTx/>
              <a:buSzTx/>
              <a:buFontTx/>
              <a:buNone/>
              <a:tabLst/>
              <a:defRPr/>
            </a:pPr>
            <a:r>
              <a:rPr lang="en-AU"/>
              <a:t>[</a:t>
            </a:r>
            <a:r>
              <a:rPr lang="en-AU" b="1"/>
              <a:t>NEXT SLIDE]</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16</a:t>
            </a:fld>
            <a:endParaRPr lang="en-AU"/>
          </a:p>
        </p:txBody>
      </p:sp>
    </p:spTree>
    <p:extLst>
      <p:ext uri="{BB962C8B-B14F-4D97-AF65-F5344CB8AC3E}">
        <p14:creationId xmlns:p14="http://schemas.microsoft.com/office/powerpoint/2010/main" val="35121191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A64C24-9418-F89A-C9F9-E90311385A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BB5A14-096B-307B-0E90-E2DEF5980DEA}"/>
              </a:ext>
            </a:extLst>
          </p:cNvPr>
          <p:cNvSpPr>
            <a:spLocks noGrp="1" noRot="1" noChangeAspect="1"/>
          </p:cNvSpPr>
          <p:nvPr>
            <p:ph type="sldImg"/>
          </p:nvPr>
        </p:nvSpPr>
        <p:spPr>
          <a:xfrm>
            <a:off x="2549525" y="1143000"/>
            <a:ext cx="3622675" cy="2038350"/>
          </a:xfrm>
        </p:spPr>
      </p:sp>
      <p:sp>
        <p:nvSpPr>
          <p:cNvPr id="3" name="Notes Placeholder 2">
            <a:extLst>
              <a:ext uri="{FF2B5EF4-FFF2-40B4-BE49-F238E27FC236}">
                <a16:creationId xmlns:a16="http://schemas.microsoft.com/office/drawing/2014/main" id="{F70DD16F-9257-016C-2DC1-DA0AA7B17F61}"/>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rPr>
              <a:t>17. Purpose: </a:t>
            </a:r>
            <a:r>
              <a:rPr lang="en-US" sz="1200" b="0" kern="1200">
                <a:solidFill>
                  <a:schemeClr val="tx1"/>
                </a:solidFill>
                <a:effectLst/>
              </a:rPr>
              <a:t>To</a:t>
            </a:r>
            <a:r>
              <a:rPr lang="en-US" sz="1200" kern="1200">
                <a:solidFill>
                  <a:schemeClr val="tx1"/>
                </a:solidFill>
                <a:effectLst/>
              </a:rPr>
              <a:t> explore the creating written texts connection across CHPS syllabuses.</a:t>
            </a:r>
            <a:endParaRPr lang="en-AU" sz="1200" kern="1200">
              <a:solidFill>
                <a:schemeClr val="tx1"/>
              </a:solidFill>
              <a:effectLst/>
            </a:endParaRPr>
          </a:p>
          <a:p>
            <a:endParaRPr lang="en-US" sz="1200" b="1" kern="1200">
              <a:solidFill>
                <a:schemeClr val="tx1"/>
              </a:solidFill>
              <a:effectLst/>
              <a:ea typeface="+mn-ea"/>
              <a:cs typeface="+mn-cs"/>
            </a:endParaRPr>
          </a:p>
          <a:p>
            <a:r>
              <a:rPr lang="en-US" sz="1200" b="1" kern="1200">
                <a:solidFill>
                  <a:schemeClr val="tx1"/>
                </a:solidFill>
                <a:effectLst/>
              </a:rPr>
              <a:t>Time: </a:t>
            </a:r>
            <a:r>
              <a:rPr lang="en-US" sz="1200" b="0" kern="1200">
                <a:solidFill>
                  <a:schemeClr val="tx1"/>
                </a:solidFill>
                <a:effectLst/>
              </a:rPr>
              <a:t>1 min</a:t>
            </a:r>
          </a:p>
          <a:p>
            <a:endParaRPr lang="en-AU" sz="1200" kern="1200">
              <a:solidFill>
                <a:schemeClr val="tx1"/>
              </a:solidFill>
              <a:effectLst/>
              <a:ea typeface="+mn-ea"/>
              <a:cs typeface="+mn-cs"/>
            </a:endParaRPr>
          </a:p>
          <a:p>
            <a:r>
              <a:rPr lang="en-US" sz="1200" b="1" kern="1200">
                <a:solidFill>
                  <a:schemeClr val="tx1"/>
                </a:solidFill>
                <a:effectLst/>
              </a:rPr>
              <a:t>Presenter notes:</a:t>
            </a:r>
          </a:p>
          <a:p>
            <a:r>
              <a:rPr lang="en-AU" sz="1200"/>
              <a:t>NESA’s diagram provides an overview of the organisation of content for Creating written texts is included in all CHPS syllabuses:</a:t>
            </a:r>
            <a:endParaRPr lang="en-AU" sz="1200" b="0"/>
          </a:p>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a:t>in Early Stage 1 and Stage 1, the focus in PDHPE and Creative arts is on developing students’ subject-specific vocabulary to support communicating. In HSIE and Science and technology there are individual content groups.</a:t>
            </a:r>
          </a:p>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a:t>in Stage 2, for PDHPE and Creative arts opportunities are embedded within the content for students to create written texts. In HSIE and Science and technology there is an individual content group.</a:t>
            </a:r>
          </a:p>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a:t>in Stage 3, there is a dedicated creating written texts outcome for all CHPS key learning areas with specific subject content.</a:t>
            </a:r>
          </a:p>
          <a:p>
            <a:endParaRPr lang="en-AU" sz="1200"/>
          </a:p>
          <a:p>
            <a:r>
              <a:rPr lang="en-AU" sz="1200"/>
              <a:t>NESA highlights that various methods of transcription may be employed, and a student’s preferred communication form(s) should be considered when teaching writing.</a:t>
            </a:r>
          </a:p>
          <a:p>
            <a:endParaRPr lang="en-AU" sz="120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i="0" kern="1200">
                <a:solidFill>
                  <a:schemeClr val="tx1"/>
                </a:solidFill>
                <a:effectLst/>
              </a:rPr>
              <a:t>[CLICK] NESA states, “Creating written texts is a way of organising thoughts, explaining thinking and making connections within and across learning areas. The learning areas provide meaningful content for writing beyond the subject of English.”</a:t>
            </a:r>
            <a:endParaRPr lang="en-AU" sz="1200"/>
          </a:p>
          <a:p>
            <a:endParaRPr lang="en-AU" sz="120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t>[NEXT SLIDE] </a:t>
            </a:r>
          </a:p>
          <a:p>
            <a:endParaRPr lang="en-AU"/>
          </a:p>
        </p:txBody>
      </p:sp>
      <p:sp>
        <p:nvSpPr>
          <p:cNvPr id="4" name="Slide Number Placeholder 3">
            <a:extLst>
              <a:ext uri="{FF2B5EF4-FFF2-40B4-BE49-F238E27FC236}">
                <a16:creationId xmlns:a16="http://schemas.microsoft.com/office/drawing/2014/main" id="{3CAE9678-266E-218F-64C1-5B8DA799BC90}"/>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17</a:t>
            </a:fld>
            <a:endParaRPr kumimoji="0" lang="en-AU"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42573135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37247-A6D5-142D-93E1-9FC81D78AB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94D848-F85C-A6FE-0CBC-3FADE9C953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3B52DA-0ECE-8B75-109B-DFD579000293}"/>
              </a:ext>
            </a:extLst>
          </p:cNvPr>
          <p:cNvSpPr>
            <a:spLocks noGrp="1"/>
          </p:cNvSpPr>
          <p:nvPr>
            <p:ph type="body" idx="1"/>
          </p:nvPr>
        </p:nvSpPr>
        <p:spPr/>
        <p:txBody>
          <a:bodyPr/>
          <a:lstStyle/>
          <a:p>
            <a:r>
              <a:rPr lang="en-AU" sz="1200" b="1"/>
              <a:t>18. Purpose: </a:t>
            </a:r>
            <a:r>
              <a:rPr lang="en-AU" sz="1200" b="0"/>
              <a:t>To highlight how CWT is embedded meaningfully in CHPS.</a:t>
            </a:r>
            <a:endParaRPr lang="en-AU" sz="1200" b="1"/>
          </a:p>
          <a:p>
            <a:endParaRPr lang="en-AU" sz="1200" b="1"/>
          </a:p>
          <a:p>
            <a:r>
              <a:rPr lang="en-AU" sz="1200" b="1"/>
              <a:t>Time: </a:t>
            </a:r>
            <a:r>
              <a:rPr lang="en-AU" sz="1200" b="0"/>
              <a:t>1 minute</a:t>
            </a:r>
            <a:endParaRPr lang="en-AU" sz="1200" b="1"/>
          </a:p>
          <a:p>
            <a:endParaRPr lang="en-AU" sz="1200" b="1"/>
          </a:p>
          <a:p>
            <a:r>
              <a:rPr lang="en-AU" sz="1200" b="1"/>
              <a:t>Presenter notes: </a:t>
            </a:r>
          </a:p>
          <a:p>
            <a:r>
              <a:rPr lang="en-AU" sz="1200" b="0"/>
              <a:t>Take a moment to review the PDHPE example on the screen. </a:t>
            </a:r>
          </a:p>
          <a:p>
            <a:endParaRPr lang="en-AU" sz="1200" b="0"/>
          </a:p>
          <a:p>
            <a:r>
              <a:rPr lang="en-AU" sz="1200" b="0" i="0" kern="1200">
                <a:solidFill>
                  <a:schemeClr val="tx1"/>
                </a:solidFill>
                <a:effectLst/>
                <a:ea typeface="+mn-ea"/>
                <a:cs typeface="+mn-cs"/>
              </a:rPr>
              <a:t>This example demonstrates how creating written texts is effectively integrated into the PDHPE curriculum to enhance students' understanding of health, safety, and wellbeing. By engaging in the activity of creating a mind map, students reflect on influences affecting their personal wellbeing, promoting self-awareness and positive identity development. The task encourages the use of varied sentence structures, supporting literacy skills alongside personal development. This integrated approach helps students articulate their thoughts clearly while connecting literacy with key health concepts. It exemplifies how writing activities can deepen learning across key learning areas by combining content knowledge with essential communication skills.</a:t>
            </a:r>
            <a:r>
              <a:rPr lang="en-AU" sz="1200"/>
              <a:t>.</a:t>
            </a:r>
          </a:p>
          <a:p>
            <a:endParaRPr lang="en-AU" sz="1200"/>
          </a:p>
          <a:p>
            <a:r>
              <a:rPr lang="en-AU" sz="1200" b="1"/>
              <a:t>[NEXT SLIDE]</a:t>
            </a:r>
          </a:p>
        </p:txBody>
      </p:sp>
      <p:sp>
        <p:nvSpPr>
          <p:cNvPr id="4" name="Slide Number Placeholder 3">
            <a:extLst>
              <a:ext uri="{FF2B5EF4-FFF2-40B4-BE49-F238E27FC236}">
                <a16:creationId xmlns:a16="http://schemas.microsoft.com/office/drawing/2014/main" id="{858B69EC-3535-1313-72F4-BC9F5CAEE714}"/>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18</a:t>
            </a:fld>
            <a:endParaRPr kumimoji="0" lang="en-AU"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6150076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30000"/>
              </a:lnSpc>
            </a:pPr>
            <a:r>
              <a:rPr lang="en-AU" sz="1200" b="1"/>
              <a:t>19. Purpose:</a:t>
            </a:r>
            <a:r>
              <a:rPr lang="en-AU" sz="1200" b="0"/>
              <a:t> To explain how CHPS units are designed with students at the centre of all decision making. </a:t>
            </a:r>
            <a:endParaRPr lang="en-AU" sz="1200" b="1"/>
          </a:p>
          <a:p>
            <a:pPr>
              <a:lnSpc>
                <a:spcPct val="130000"/>
              </a:lnSpc>
            </a:pPr>
            <a:endParaRPr lang="en-AU" sz="1200" b="0"/>
          </a:p>
          <a:p>
            <a:pPr>
              <a:lnSpc>
                <a:spcPct val="130000"/>
              </a:lnSpc>
            </a:pPr>
            <a:r>
              <a:rPr lang="en-AU" sz="1200" b="1"/>
              <a:t>Time: </a:t>
            </a:r>
            <a:r>
              <a:rPr lang="en-AU" sz="1200" b="0"/>
              <a:t>2 minutes</a:t>
            </a:r>
          </a:p>
          <a:p>
            <a:pPr>
              <a:lnSpc>
                <a:spcPct val="130000"/>
              </a:lnSpc>
            </a:pPr>
            <a:endParaRPr lang="en-AU" sz="1200"/>
          </a:p>
          <a:p>
            <a:pPr>
              <a:lnSpc>
                <a:spcPct val="130000"/>
              </a:lnSpc>
            </a:pPr>
            <a:r>
              <a:rPr lang="en-AU" sz="1200" b="1"/>
              <a:t>Presenter notes:</a:t>
            </a:r>
          </a:p>
          <a:p>
            <a:pPr>
              <a:lnSpc>
                <a:spcPct val="130000"/>
              </a:lnSpc>
            </a:pPr>
            <a:r>
              <a:rPr lang="en-AU" sz="1200"/>
              <a:t>With students at the centre of all decisions</a:t>
            </a:r>
            <a:r>
              <a:rPr lang="en-AU" sz="1200" b="0"/>
              <a:t>, [CLICK] planning started with the NESA syllabus and Teaching Advice, ensuring fidelity to the syllabus rationale, intent and extensive evidence-base to shape decisions. </a:t>
            </a:r>
          </a:p>
          <a:p>
            <a:pPr>
              <a:lnSpc>
                <a:spcPct val="130000"/>
              </a:lnSpc>
            </a:pPr>
            <a:endParaRPr lang="en-AU" sz="1200" b="0"/>
          </a:p>
          <a:p>
            <a:pPr marL="0" marR="0" lvl="0" indent="0" algn="l" defTabSz="1219170" rtl="0" eaLnBrk="1" fontAlgn="auto" latinLnBrk="0" hangingPunct="1">
              <a:lnSpc>
                <a:spcPct val="130000"/>
              </a:lnSpc>
              <a:spcBef>
                <a:spcPts val="0"/>
              </a:spcBef>
              <a:spcAft>
                <a:spcPts val="0"/>
              </a:spcAft>
              <a:buClrTx/>
              <a:buSzTx/>
              <a:buFontTx/>
              <a:buNone/>
              <a:tabLst/>
              <a:defRPr/>
            </a:pPr>
            <a:r>
              <a:rPr lang="en-AU" sz="1200" b="0"/>
              <a:t>[CLICK] Teachers with deep content knowledge can explain concepts clearly, chunk learning effectively, differentiate with purpose, and respond confidently to key teaching moments. The sample units build this expertise by highlighting misconceptions, identifying essential vocabulary, practical tools, and expert advice.</a:t>
            </a:r>
          </a:p>
          <a:p>
            <a:pPr marL="0" marR="0" lvl="0" indent="0" algn="l" defTabSz="1219170" rtl="0" eaLnBrk="1" fontAlgn="auto" latinLnBrk="0" hangingPunct="1">
              <a:lnSpc>
                <a:spcPct val="130000"/>
              </a:lnSpc>
              <a:spcBef>
                <a:spcPts val="0"/>
              </a:spcBef>
              <a:spcAft>
                <a:spcPts val="0"/>
              </a:spcAft>
              <a:buClrTx/>
              <a:buSzTx/>
              <a:buFontTx/>
              <a:buNone/>
              <a:tabLst/>
              <a:defRPr/>
            </a:pPr>
            <a:br>
              <a:rPr lang="en-AU" sz="1200" b="0"/>
            </a:br>
            <a:r>
              <a:rPr lang="en-AU" sz="1200" b="0"/>
              <a:t>[CLICK] Engagement is non-negotiable - the design for students to be in-task, more than just on-task: thinking deeply, doing the work, and feeling positive about learning. </a:t>
            </a:r>
          </a:p>
          <a:p>
            <a:pPr marL="0" marR="0" lvl="0" indent="0" algn="l" defTabSz="1219170" rtl="0" eaLnBrk="1" fontAlgn="auto" latinLnBrk="0" hangingPunct="1">
              <a:lnSpc>
                <a:spcPct val="130000"/>
              </a:lnSpc>
              <a:spcBef>
                <a:spcPts val="0"/>
              </a:spcBef>
              <a:spcAft>
                <a:spcPts val="0"/>
              </a:spcAft>
              <a:buClrTx/>
              <a:buSzTx/>
              <a:buFontTx/>
              <a:buNone/>
              <a:tabLst/>
              <a:defRPr/>
            </a:pPr>
            <a:endParaRPr lang="en-AU" sz="1200" b="0"/>
          </a:p>
          <a:p>
            <a:pPr marL="0" marR="0" lvl="0" indent="0" algn="l" defTabSz="1219170" rtl="0" eaLnBrk="1" fontAlgn="auto" latinLnBrk="0" hangingPunct="1">
              <a:lnSpc>
                <a:spcPct val="130000"/>
              </a:lnSpc>
              <a:spcBef>
                <a:spcPts val="0"/>
              </a:spcBef>
              <a:spcAft>
                <a:spcPts val="0"/>
              </a:spcAft>
              <a:buClrTx/>
              <a:buSzTx/>
              <a:buFontTx/>
              <a:buNone/>
              <a:tabLst/>
              <a:defRPr/>
            </a:pPr>
            <a:r>
              <a:rPr lang="en-AU" sz="1200" b="0"/>
              <a:t>[CLICK]  The pedagogy and practices within the sample units are anchored in the </a:t>
            </a:r>
            <a:r>
              <a:rPr lang="en-AU" sz="1200" b="0" i="0"/>
              <a:t>Explicit Teaching in NSW Public Schools statement </a:t>
            </a:r>
            <a:r>
              <a:rPr lang="en-AU" sz="1200" b="0"/>
              <a:t>and research-informed practices tailored to each key learning area.  </a:t>
            </a:r>
          </a:p>
          <a:p>
            <a:pPr marL="0" marR="0" lvl="0" indent="0" algn="l" defTabSz="1219170" rtl="0" eaLnBrk="1" fontAlgn="auto" latinLnBrk="0" hangingPunct="1">
              <a:lnSpc>
                <a:spcPct val="130000"/>
              </a:lnSpc>
              <a:spcBef>
                <a:spcPts val="0"/>
              </a:spcBef>
              <a:spcAft>
                <a:spcPts val="0"/>
              </a:spcAft>
              <a:buClrTx/>
              <a:buSzTx/>
              <a:buFontTx/>
              <a:buNone/>
              <a:tabLst/>
              <a:defRPr/>
            </a:pPr>
            <a:endParaRPr lang="en-AU" sz="1200" b="0"/>
          </a:p>
          <a:p>
            <a:pPr marL="0" marR="0" lvl="0" indent="0" algn="l" defTabSz="1219170" rtl="0" eaLnBrk="1" fontAlgn="auto" latinLnBrk="0" hangingPunct="1">
              <a:lnSpc>
                <a:spcPct val="130000"/>
              </a:lnSpc>
              <a:spcBef>
                <a:spcPts val="0"/>
              </a:spcBef>
              <a:spcAft>
                <a:spcPts val="0"/>
              </a:spcAft>
              <a:buClrTx/>
              <a:buSzTx/>
              <a:buFontTx/>
              <a:buNone/>
              <a:tabLst/>
              <a:defRPr/>
            </a:pPr>
            <a:r>
              <a:rPr lang="en-AU" sz="1200" b="0"/>
              <a:t>[CLICK] The sample units have been a collaborative build and</a:t>
            </a:r>
          </a:p>
          <a:p>
            <a:pPr marL="0" marR="0" lvl="0" indent="0" algn="l" defTabSz="1219170" rtl="0" eaLnBrk="1" fontAlgn="auto" latinLnBrk="0" hangingPunct="1">
              <a:lnSpc>
                <a:spcPct val="130000"/>
              </a:lnSpc>
              <a:spcBef>
                <a:spcPts val="0"/>
              </a:spcBef>
              <a:spcAft>
                <a:spcPts val="0"/>
              </a:spcAft>
              <a:buClrTx/>
              <a:buSzTx/>
              <a:buFontTx/>
              <a:buNone/>
              <a:tabLst/>
              <a:defRPr/>
            </a:pPr>
            <a:endParaRPr lang="en-AU" sz="1200" b="0"/>
          </a:p>
          <a:p>
            <a:pPr marL="0" marR="0" lvl="0" indent="0" algn="l" defTabSz="1219170" rtl="0" eaLnBrk="1" fontAlgn="auto" latinLnBrk="0" hangingPunct="1">
              <a:lnSpc>
                <a:spcPct val="130000"/>
              </a:lnSpc>
              <a:spcBef>
                <a:spcPts val="0"/>
              </a:spcBef>
              <a:spcAft>
                <a:spcPts val="0"/>
              </a:spcAft>
              <a:buClrTx/>
              <a:buSzTx/>
              <a:buFontTx/>
              <a:buNone/>
              <a:tabLst/>
              <a:defRPr/>
            </a:pPr>
            <a:r>
              <a:rPr lang="en-AU" sz="1200" b="0"/>
              <a:t>[CLICK] </a:t>
            </a:r>
            <a:r>
              <a:rPr lang="en-AU" sz="1200"/>
              <a:t>C</a:t>
            </a:r>
            <a:r>
              <a:rPr lang="en-AU" sz="1200" b="0"/>
              <a:t>onsultation with stakeholders </a:t>
            </a:r>
            <a:r>
              <a:rPr lang="en-AU" sz="1200"/>
              <a:t>ensured shared understandings and inclusive approaches. </a:t>
            </a:r>
            <a:r>
              <a:rPr lang="en-AU" sz="1200" b="0" i="0" kern="1200">
                <a:solidFill>
                  <a:schemeClr val="tx1"/>
                </a:solidFill>
                <a:effectLst/>
                <a:ea typeface="+mn-ea"/>
                <a:cs typeface="+mn-cs"/>
              </a:rPr>
              <a:t>These partnerships ensure that the sample units are comprehensive, culturally responsive, and aligned with best practices to support diverse student needs and enhance learning outcomes.</a:t>
            </a:r>
            <a:endParaRPr lang="en-AU" sz="1200"/>
          </a:p>
          <a:p>
            <a:endParaRPr lang="en-AU" sz="120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t>[NEXT SLIDE]</a:t>
            </a:r>
          </a:p>
          <a:p>
            <a:pPr marL="0" marR="0" lvl="0" indent="0" algn="l" defTabSz="1219170" rtl="0" eaLnBrk="1" fontAlgn="auto" latinLnBrk="0" hangingPunct="1">
              <a:lnSpc>
                <a:spcPct val="130000"/>
              </a:lnSpc>
              <a:spcBef>
                <a:spcPts val="0"/>
              </a:spcBef>
              <a:spcAft>
                <a:spcPts val="0"/>
              </a:spcAft>
              <a:buClrTx/>
              <a:buSzTx/>
              <a:buFontTx/>
              <a:buNone/>
              <a:tabLst/>
              <a:defRPr/>
            </a:pPr>
            <a:endParaRPr lang="en-AU"/>
          </a:p>
          <a:p>
            <a:pPr>
              <a:lnSpc>
                <a:spcPct val="130000"/>
              </a:lnSpc>
            </a:pPr>
            <a:endParaRPr lang="en-AU" sz="1600"/>
          </a:p>
        </p:txBody>
      </p:sp>
      <p:sp>
        <p:nvSpPr>
          <p:cNvPr id="4" name="Slide Number Placeholder 3"/>
          <p:cNvSpPr>
            <a:spLocks noGrp="1"/>
          </p:cNvSpPr>
          <p:nvPr>
            <p:ph type="sldNum" sz="quarter" idx="5"/>
          </p:nvPr>
        </p:nvSpPr>
        <p:spPr/>
        <p:txBody>
          <a:bodyPr/>
          <a:lstStyle/>
          <a:p>
            <a:fld id="{B07158C4-A119-4B78-9DE8-A50001BC31DC}" type="slidenum">
              <a:rPr lang="en-AU" smtClean="0"/>
              <a:pPr/>
              <a:t>19</a:t>
            </a:fld>
            <a:endParaRPr lang="en-AU"/>
          </a:p>
        </p:txBody>
      </p:sp>
    </p:spTree>
    <p:extLst>
      <p:ext uri="{BB962C8B-B14F-4D97-AF65-F5344CB8AC3E}">
        <p14:creationId xmlns:p14="http://schemas.microsoft.com/office/powerpoint/2010/main" val="745864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2. Purpose: </a:t>
            </a:r>
            <a:r>
              <a:rPr lang="en-AU" b="0"/>
              <a:t>Acknowledgement of Country</a:t>
            </a:r>
            <a:endParaRPr lang="en-AU" b="1"/>
          </a:p>
          <a:p>
            <a:endParaRPr lang="en-AU" b="1"/>
          </a:p>
          <a:p>
            <a:r>
              <a:rPr lang="en-AU" b="1"/>
              <a:t>Time: </a:t>
            </a:r>
            <a:r>
              <a:rPr lang="en-AU" b="0"/>
              <a:t>2 </a:t>
            </a:r>
            <a:r>
              <a:rPr lang="en-AU"/>
              <a:t>minutes</a:t>
            </a:r>
            <a:r>
              <a:rPr lang="en-AU" b="0"/>
              <a:t> </a:t>
            </a:r>
          </a:p>
          <a:p>
            <a:endParaRPr lang="en-AU" b="1"/>
          </a:p>
          <a:p>
            <a:r>
              <a:rPr lang="en-AU" b="1"/>
              <a:t>Presenter notes: </a:t>
            </a:r>
            <a:endParaRPr lang="en-AU" b="0"/>
          </a:p>
          <a:p>
            <a:r>
              <a:rPr lang="en-AU" b="0"/>
              <a:t>I acknowledge the Traditional Custodians of the many lands we are joining from today across New South Wales. I am presenting today from Awabakal Country, and I pay my respects to Elders past and present and extend that respect to all Aboriginal and Torres Strait Islander colleagues with us today. </a:t>
            </a:r>
          </a:p>
          <a:p>
            <a:endParaRPr lang="en-AU" b="0"/>
          </a:p>
          <a:p>
            <a:r>
              <a:rPr lang="en-AU" b="0"/>
              <a:t>As we engage in this professional learning focused on curriculum and teaching practice, we are reminded that the NSW syllabuses strengthen the inclusion of Aboriginal histories, cultures and perspectives. This is not only an educational requirement—it is a responsibility. It invites us to teach in ways that honour truth, embed cultural integrity, and recognise the diversity of Aboriginal Nations across NSW. </a:t>
            </a:r>
          </a:p>
          <a:p>
            <a:endParaRPr lang="en-AU" b="0"/>
          </a:p>
          <a:p>
            <a:r>
              <a:rPr lang="en-AU" b="0"/>
              <a:t>Today is also a reminder that deepening our understanding of Aboriginal content is not a single lesson or unit—it is a commitment to practice. It requires ongoing learning, respectful collaboration with local communities, and ensuring that Aboriginal perspectives are embedded meaningfully, not as a token, but as a thread woven throughout learning. May we continue to walk together, listen deeply, and create classrooms where every student sees themselves and their culture respected and valued. </a:t>
            </a:r>
          </a:p>
          <a:p>
            <a:endParaRPr lang="en-AU"/>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kern="1200">
                <a:solidFill>
                  <a:schemeClr val="tx1"/>
                </a:solidFill>
                <a:effectLst/>
              </a:rPr>
              <a:t>[NEXT SLIDE]</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a:t>
            </a:fld>
            <a:endParaRPr lang="en-AU"/>
          </a:p>
        </p:txBody>
      </p:sp>
    </p:spTree>
    <p:extLst>
      <p:ext uri="{BB962C8B-B14F-4D97-AF65-F5344CB8AC3E}">
        <p14:creationId xmlns:p14="http://schemas.microsoft.com/office/powerpoint/2010/main" val="10369273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CFD013-FE51-2A94-E24F-94767EC94B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CBF9B8-1828-F2EB-22FB-2196019AF5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AF0F0F-5577-D6CE-B9A2-E10EDA6FE494}"/>
              </a:ext>
            </a:extLst>
          </p:cNvPr>
          <p:cNvSpPr>
            <a:spLocks noGrp="1"/>
          </p:cNvSpPr>
          <p:nvPr>
            <p:ph type="body" idx="1"/>
          </p:nvPr>
        </p:nvSpPr>
        <p:spPr/>
        <p:txBody>
          <a:bodyPr/>
          <a:lstStyle/>
          <a:p>
            <a:pPr>
              <a:lnSpc>
                <a:spcPct val="130000"/>
              </a:lnSpc>
            </a:pPr>
            <a:r>
              <a:rPr lang="en-AU" sz="1200" b="1"/>
              <a:t>20. Purpose: </a:t>
            </a:r>
            <a:r>
              <a:rPr lang="en-AU" sz="1200" b="0"/>
              <a:t>To unpack the roadmap of CHPS unit design and quality-assurance.  </a:t>
            </a:r>
          </a:p>
          <a:p>
            <a:pPr>
              <a:lnSpc>
                <a:spcPct val="130000"/>
              </a:lnSpc>
            </a:pPr>
            <a:endParaRPr lang="en-AU" sz="1200" b="1"/>
          </a:p>
          <a:p>
            <a:pPr>
              <a:lnSpc>
                <a:spcPct val="130000"/>
              </a:lnSpc>
            </a:pPr>
            <a:r>
              <a:rPr lang="en-AU" sz="1200" b="1"/>
              <a:t>Time: </a:t>
            </a:r>
            <a:r>
              <a:rPr lang="en-AU" sz="1200" b="0"/>
              <a:t>2 minutes</a:t>
            </a:r>
          </a:p>
          <a:p>
            <a:pPr>
              <a:lnSpc>
                <a:spcPct val="130000"/>
              </a:lnSpc>
            </a:pPr>
            <a:endParaRPr lang="en-AU" sz="1200" b="1"/>
          </a:p>
          <a:p>
            <a:pPr>
              <a:lnSpc>
                <a:spcPct val="130000"/>
              </a:lnSpc>
            </a:pPr>
            <a:r>
              <a:rPr lang="en-AU" sz="1200" b="1"/>
              <a:t>Presenter notes:</a:t>
            </a:r>
          </a:p>
          <a:p>
            <a:r>
              <a:rPr lang="en-AU" sz="1200"/>
              <a:t>This slide outlines the 13-week roadmap for every CHPS unit, with quality assurance built in at every stage.</a:t>
            </a:r>
          </a:p>
          <a:p>
            <a:endParaRPr lang="en-AU" sz="1200"/>
          </a:p>
          <a:p>
            <a:r>
              <a:rPr lang="en-AU" sz="1200"/>
              <a:t>It starts at the design stage, key learning advisors, subject matter specialists map syllabus expectations from the DoE scope and sequence into a 16-lesson sequence, plus four optional consolidation lessons. Coordinators and leaders then refine the sequence.</a:t>
            </a:r>
          </a:p>
          <a:p>
            <a:endParaRPr lang="en-AU" sz="1200"/>
          </a:p>
          <a:p>
            <a:r>
              <a:rPr lang="en-AU" sz="1200"/>
              <a:t>Next is the consult phase, where we test the draft with key stakeholder groups, including Aboriginal Education, Multicultural, Respectful Relationships, Road Safety, Effective Teaching Practices, and others, to ensure intent and inclusivity.</a:t>
            </a:r>
          </a:p>
          <a:p>
            <a:endParaRPr lang="en-AU" sz="1200"/>
          </a:p>
          <a:p>
            <a:r>
              <a:rPr lang="en-AU" sz="1200"/>
              <a:t>In the develop stage, writing pods build the full sequence, embedding explicit teaching, high-quality resources, and assessment in every lesson.</a:t>
            </a:r>
          </a:p>
          <a:p>
            <a:endParaRPr lang="en-AU" sz="1200"/>
          </a:p>
          <a:p>
            <a:r>
              <a:rPr lang="en-AU" sz="1200"/>
              <a:t>In the review stage key learning advisors provide detailed feedback, followed by coordinator and leader endorsement, and close the consultation loop on the final lessons.</a:t>
            </a:r>
          </a:p>
          <a:p>
            <a:endParaRPr lang="en-AU" sz="1200"/>
          </a:p>
          <a:p>
            <a:r>
              <a:rPr lang="en-AU" sz="1200"/>
              <a:t>Finally, in the digital stage, editorial and website checks are completed, and communications go out, so the unit appears on the Staff Noticeboard.</a:t>
            </a:r>
          </a:p>
          <a:p>
            <a:endParaRPr lang="en-AU" sz="1200"/>
          </a:p>
          <a:p>
            <a:r>
              <a:rPr lang="en-AU" sz="1200"/>
              <a:t>Through this pipeline, Primary Curriculum are delivering 114 units—over 2,200 lessons—ready to support the mandatory CHPS implementation in 2027.</a:t>
            </a:r>
          </a:p>
          <a:p>
            <a:endParaRPr lang="en-AU" sz="120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t>[NEXT SLIDE]</a:t>
            </a:r>
          </a:p>
          <a:p>
            <a:pPr>
              <a:lnSpc>
                <a:spcPct val="130000"/>
              </a:lnSpc>
            </a:pPr>
            <a:endParaRPr lang="en-AU" sz="1600" b="1"/>
          </a:p>
          <a:p>
            <a:pPr>
              <a:lnSpc>
                <a:spcPct val="130000"/>
              </a:lnSpc>
            </a:pPr>
            <a:endParaRPr lang="en-AU" sz="1600"/>
          </a:p>
          <a:p>
            <a:endParaRPr lang="en-AU"/>
          </a:p>
        </p:txBody>
      </p:sp>
      <p:sp>
        <p:nvSpPr>
          <p:cNvPr id="4" name="Slide Number Placeholder 3">
            <a:extLst>
              <a:ext uri="{FF2B5EF4-FFF2-40B4-BE49-F238E27FC236}">
                <a16:creationId xmlns:a16="http://schemas.microsoft.com/office/drawing/2014/main" id="{C597C697-D194-1A8C-6DAD-B696E6732AC4}"/>
              </a:ext>
            </a:extLst>
          </p:cNvPr>
          <p:cNvSpPr>
            <a:spLocks noGrp="1"/>
          </p:cNvSpPr>
          <p:nvPr>
            <p:ph type="sldNum" sz="quarter" idx="5"/>
          </p:nvPr>
        </p:nvSpPr>
        <p:spPr/>
        <p:txBody>
          <a:bodyPr/>
          <a:lstStyle/>
          <a:p>
            <a:fld id="{B07158C4-A119-4B78-9DE8-A50001BC31DC}" type="slidenum">
              <a:rPr lang="en-AU" smtClean="0"/>
              <a:pPr/>
              <a:t>20</a:t>
            </a:fld>
            <a:endParaRPr lang="en-AU"/>
          </a:p>
        </p:txBody>
      </p:sp>
    </p:spTree>
    <p:extLst>
      <p:ext uri="{BB962C8B-B14F-4D97-AF65-F5344CB8AC3E}">
        <p14:creationId xmlns:p14="http://schemas.microsoft.com/office/powerpoint/2010/main" val="16530158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21. Purpose: </a:t>
            </a:r>
            <a:r>
              <a:rPr lang="en-AU" b="0"/>
              <a:t>To provide time for participants to reflect on the key similarities and differences to how they already program with the new CHPS sample units.</a:t>
            </a:r>
          </a:p>
          <a:p>
            <a:endParaRPr lang="en-AU" b="1"/>
          </a:p>
          <a:p>
            <a:r>
              <a:rPr lang="en-AU" b="1"/>
              <a:t>Time: </a:t>
            </a:r>
            <a:r>
              <a:rPr lang="en-AU" b="0"/>
              <a:t>5 minutes </a:t>
            </a:r>
          </a:p>
          <a:p>
            <a:endParaRPr lang="en-AU" b="1"/>
          </a:p>
          <a:p>
            <a:r>
              <a:rPr lang="en-AU" b="1"/>
              <a:t>Presenter notes: </a:t>
            </a:r>
          </a:p>
          <a:p>
            <a:r>
              <a:rPr lang="en-AU"/>
              <a:t>Now you have viewed the features of the sample units for CHPS I would like you to consider the questions on the slide.</a:t>
            </a:r>
          </a:p>
          <a:p>
            <a:endParaRPr lang="en-AU"/>
          </a:p>
          <a:p>
            <a:r>
              <a:rPr lang="en-AU"/>
              <a:t>What similarities to the way you plan now can you see in the sample units? </a:t>
            </a:r>
          </a:p>
          <a:p>
            <a:endParaRPr lang="en-AU" b="0"/>
          </a:p>
          <a:p>
            <a:pPr marL="0" marR="0" lvl="0" indent="0" algn="l" defTabSz="1219170" rtl="0" eaLnBrk="1" fontAlgn="auto" latinLnBrk="0" hangingPunct="1">
              <a:lnSpc>
                <a:spcPct val="100000"/>
              </a:lnSpc>
              <a:spcBef>
                <a:spcPts val="0"/>
              </a:spcBef>
              <a:spcAft>
                <a:spcPts val="0"/>
              </a:spcAft>
              <a:buClrTx/>
              <a:buSzTx/>
              <a:buFontTx/>
              <a:buNone/>
              <a:tabLst/>
              <a:defRPr/>
            </a:pPr>
            <a:r>
              <a:rPr lang="en-AU"/>
              <a:t>What differences to the way you plan now can you see in the sample units? </a:t>
            </a:r>
            <a:endParaRPr lang="en-AU" b="1" i="1"/>
          </a:p>
          <a:p>
            <a:endParaRPr lang="en-AU"/>
          </a:p>
          <a:p>
            <a:r>
              <a:rPr lang="en-AU" b="1"/>
              <a:t>[NEXT SLIDE]</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21</a:t>
            </a:fld>
            <a:endParaRPr lang="en-AU"/>
          </a:p>
        </p:txBody>
      </p:sp>
    </p:spTree>
    <p:extLst>
      <p:ext uri="{BB962C8B-B14F-4D97-AF65-F5344CB8AC3E}">
        <p14:creationId xmlns:p14="http://schemas.microsoft.com/office/powerpoint/2010/main" val="25320991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t>22. Purpose: </a:t>
            </a:r>
            <a:r>
              <a:rPr lang="en-AU" sz="1200" kern="1200">
                <a:solidFill>
                  <a:schemeClr val="tx1"/>
                </a:solidFill>
                <a:effectLst/>
                <a:ea typeface="+mn-ea"/>
                <a:cs typeface="+mn-cs"/>
              </a:rPr>
              <a:t>To introduce the walkthrough of Unit 1 and Unit 5 for each stage and each KLA</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1"/>
          </a:p>
          <a:p>
            <a:r>
              <a:rPr lang="en-AU" sz="1200" b="1"/>
              <a:t>Time: </a:t>
            </a:r>
            <a:r>
              <a:rPr lang="en-AU" sz="1200" b="0"/>
              <a:t>30 seconds </a:t>
            </a:r>
            <a:endParaRPr lang="en-AU" sz="1200" b="1"/>
          </a:p>
          <a:p>
            <a:endParaRPr lang="en-AU" sz="1200" b="1"/>
          </a:p>
          <a:p>
            <a:r>
              <a:rPr lang="en-AU" sz="1200" b="1"/>
              <a:t>Presenter notes: </a:t>
            </a:r>
          </a:p>
          <a:p>
            <a:pPr lvl="0"/>
            <a:r>
              <a:rPr lang="en-AU" sz="1200" kern="1200">
                <a:solidFill>
                  <a:schemeClr val="tx1"/>
                </a:solidFill>
                <a:effectLst/>
                <a:ea typeface="+mn-ea"/>
                <a:cs typeface="+mn-cs"/>
              </a:rPr>
              <a:t>This session is designed to a look at what will be in the first unit for each year.  </a:t>
            </a:r>
          </a:p>
          <a:p>
            <a:pPr lvl="0"/>
            <a:endParaRPr lang="en-AU" sz="1200" kern="1200">
              <a:solidFill>
                <a:schemeClr val="tx1"/>
              </a:solidFill>
              <a:effectLst/>
              <a:ea typeface="+mn-ea"/>
              <a:cs typeface="+mn-cs"/>
            </a:endParaRPr>
          </a:p>
          <a:p>
            <a:pPr lvl="0"/>
            <a:r>
              <a:rPr lang="en-AU" sz="1200" kern="1200">
                <a:solidFill>
                  <a:schemeClr val="tx1"/>
                </a:solidFill>
                <a:effectLst/>
                <a:ea typeface="+mn-ea"/>
                <a:cs typeface="+mn-cs"/>
              </a:rPr>
              <a:t>Each KLA will be sharing the outcomes and content that these units will cover. </a:t>
            </a:r>
          </a:p>
          <a:p>
            <a:pPr lvl="0"/>
            <a:endParaRPr lang="en-AU" sz="1200" b="1" kern="1200">
              <a:solidFill>
                <a:schemeClr val="tx1"/>
              </a:solidFill>
              <a:effectLst/>
              <a:ea typeface="+mn-ea"/>
              <a:cs typeface="+mn-cs"/>
            </a:endParaRPr>
          </a:p>
          <a:p>
            <a:r>
              <a:rPr lang="en-AU" sz="1200" b="1" kern="1200">
                <a:solidFill>
                  <a:schemeClr val="tx1"/>
                </a:solidFill>
                <a:effectLst/>
                <a:ea typeface="+mn-ea"/>
                <a:cs typeface="+mn-cs"/>
              </a:rPr>
              <a:t>[NEXT SLIDE]</a:t>
            </a:r>
            <a:endParaRPr lang="en-AU" sz="1200" b="1"/>
          </a:p>
        </p:txBody>
      </p:sp>
      <p:sp>
        <p:nvSpPr>
          <p:cNvPr id="4" name="Slide Number Placeholder 3"/>
          <p:cNvSpPr>
            <a:spLocks noGrp="1"/>
          </p:cNvSpPr>
          <p:nvPr>
            <p:ph type="sldNum" sz="quarter" idx="5"/>
          </p:nvPr>
        </p:nvSpPr>
        <p:spPr/>
        <p:txBody>
          <a:bodyPr/>
          <a:lstStyle/>
          <a:p>
            <a:fld id="{B07158C4-A119-4B78-9DE8-A50001BC31DC}" type="slidenum">
              <a:rPr lang="en-AU" smtClean="0"/>
              <a:pPr/>
              <a:t>22</a:t>
            </a:fld>
            <a:endParaRPr lang="en-AU"/>
          </a:p>
        </p:txBody>
      </p:sp>
    </p:spTree>
    <p:extLst>
      <p:ext uri="{BB962C8B-B14F-4D97-AF65-F5344CB8AC3E}">
        <p14:creationId xmlns:p14="http://schemas.microsoft.com/office/powerpoint/2010/main" val="25129585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solidFill>
                  <a:srgbClr val="242424"/>
                </a:solidFill>
              </a:rPr>
              <a:t>23. Purpose: </a:t>
            </a:r>
            <a:r>
              <a:rPr lang="en-AU" sz="1200" b="0">
                <a:solidFill>
                  <a:srgbClr val="242424"/>
                </a:solidFill>
              </a:rPr>
              <a:t>T</a:t>
            </a:r>
            <a:r>
              <a:rPr lang="en-AU" sz="1200">
                <a:solidFill>
                  <a:srgbClr val="242424"/>
                </a:solidFill>
              </a:rPr>
              <a:t>o provide an overview of unit 1</a:t>
            </a:r>
          </a:p>
          <a:p>
            <a:endParaRPr lang="en-US" sz="1200">
              <a:solidFill>
                <a:srgbClr val="444444"/>
              </a:solidFill>
            </a:endParaRPr>
          </a:p>
          <a:p>
            <a:r>
              <a:rPr lang="en-AU" sz="1200" b="1">
                <a:solidFill>
                  <a:srgbClr val="242424"/>
                </a:solidFill>
              </a:rPr>
              <a:t>Time: </a:t>
            </a:r>
            <a:r>
              <a:rPr lang="en-AU" sz="1200" b="0">
                <a:solidFill>
                  <a:srgbClr val="242424"/>
                </a:solidFill>
              </a:rPr>
              <a:t>10 </a:t>
            </a:r>
            <a:r>
              <a:rPr lang="en-AU" sz="1200">
                <a:solidFill>
                  <a:srgbClr val="242424"/>
                </a:solidFill>
              </a:rPr>
              <a:t>seconds</a:t>
            </a:r>
            <a:endParaRPr lang="en-US" sz="1200">
              <a:solidFill>
                <a:srgbClr val="444444"/>
              </a:solidFill>
            </a:endParaRPr>
          </a:p>
          <a:p>
            <a:endParaRPr lang="en-AU" sz="1200" b="1">
              <a:solidFill>
                <a:srgbClr val="242424"/>
              </a:solidFill>
            </a:endParaRPr>
          </a:p>
          <a:p>
            <a:r>
              <a:rPr lang="en-AU" sz="1200" b="1">
                <a:solidFill>
                  <a:srgbClr val="242424"/>
                </a:solidFill>
              </a:rPr>
              <a:t>Presenter notes:</a:t>
            </a:r>
            <a:endParaRPr lang="en-AU" sz="1200">
              <a:solidFill>
                <a:srgbClr val="242424"/>
              </a:solidFill>
            </a:endParaRPr>
          </a:p>
          <a:p>
            <a:r>
              <a:rPr lang="en-AU" sz="1200">
                <a:solidFill>
                  <a:srgbClr val="242424"/>
                </a:solidFill>
              </a:rPr>
              <a:t>Let's look at Stage 2 Human Society and its Environment Unit 1. </a:t>
            </a:r>
            <a:endParaRPr lang="en-US" sz="1200">
              <a:ea typeface="Calibri"/>
              <a:cs typeface="Calibri"/>
            </a:endParaRPr>
          </a:p>
          <a:p>
            <a:endParaRPr lang="en-US" sz="1200">
              <a:ea typeface="Calibri"/>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t>[NEXT SLIDE]</a:t>
            </a:r>
          </a:p>
          <a:p>
            <a:endParaRPr lang="en-AU"/>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23</a:t>
            </a:fld>
            <a:endParaRPr kumimoji="0" lang="en-AU"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41133468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solidFill>
                  <a:srgbClr val="242424"/>
                </a:solidFill>
              </a:rPr>
              <a:t>24. Purpose: </a:t>
            </a:r>
            <a:r>
              <a:rPr lang="en-AU" sz="1200">
                <a:solidFill>
                  <a:srgbClr val="242424"/>
                </a:solidFill>
              </a:rPr>
              <a:t>To provide an overview of the unit</a:t>
            </a:r>
          </a:p>
          <a:p>
            <a:endParaRPr lang="en-US" sz="1200"/>
          </a:p>
          <a:p>
            <a:r>
              <a:rPr lang="en-AU" sz="1200" b="1">
                <a:solidFill>
                  <a:srgbClr val="242424"/>
                </a:solidFill>
              </a:rPr>
              <a:t>Time: </a:t>
            </a:r>
            <a:r>
              <a:rPr lang="en-AU" sz="1200">
                <a:solidFill>
                  <a:srgbClr val="242424"/>
                </a:solidFill>
              </a:rPr>
              <a:t>20 seconds</a:t>
            </a:r>
          </a:p>
          <a:p>
            <a:endParaRPr lang="en-AU" sz="1200">
              <a:solidFill>
                <a:srgbClr val="242424"/>
              </a:solidFill>
            </a:endParaRPr>
          </a:p>
          <a:p>
            <a:r>
              <a:rPr lang="en-AU" sz="1200" b="1">
                <a:solidFill>
                  <a:srgbClr val="242424"/>
                </a:solidFill>
              </a:rPr>
              <a:t>Presenter notes:</a:t>
            </a:r>
            <a:endParaRPr lang="en-AU" sz="1200"/>
          </a:p>
          <a:p>
            <a:r>
              <a:rPr lang="en-AU" sz="1200">
                <a:solidFill>
                  <a:srgbClr val="242424"/>
                </a:solidFill>
              </a:rPr>
              <a:t>In Unit 1, s</a:t>
            </a:r>
            <a:r>
              <a:rPr lang="en-AU" sz="1200">
                <a:solidFill>
                  <a:srgbClr val="000000"/>
                </a:solidFill>
              </a:rPr>
              <a:t>tudents learn about climate zones around the world in relation to the equator and poles. Students compare climate zones in Australia and analyse seasonal rainfall patterns, representing data in column graphs. Students also locate and compare key geographical features in Australia and the world using grid and relief maps along with compass directions.</a:t>
            </a:r>
          </a:p>
          <a:p>
            <a:endParaRPr lang="en-AU" sz="1200">
              <a:solidFill>
                <a:srgbClr val="000000"/>
              </a:solidFill>
            </a:endParaRPr>
          </a:p>
          <a:p>
            <a:r>
              <a:rPr lang="en-AU" sz="1200" b="1">
                <a:solidFill>
                  <a:srgbClr val="242424"/>
                </a:solidFill>
              </a:rPr>
              <a:t>[NEXT SLIDE]</a:t>
            </a:r>
            <a:endParaRPr lang="en-AU" sz="120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24</a:t>
            </a:fld>
            <a:endParaRPr kumimoji="0" lang="en-AU"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7868586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347965-7B41-1B7A-E466-D54A9E5E08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04C0BF-4016-A563-621E-69953FD7DB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88B92F-0F83-9B30-BF15-40AAB9E1FD42}"/>
              </a:ext>
            </a:extLst>
          </p:cNvPr>
          <p:cNvSpPr>
            <a:spLocks noGrp="1"/>
          </p:cNvSpPr>
          <p:nvPr>
            <p:ph type="body" idx="1"/>
          </p:nvPr>
        </p:nvSpPr>
        <p:spPr/>
        <p:txBody>
          <a:bodyPr/>
          <a:lstStyle/>
          <a:p>
            <a:r>
              <a:rPr lang="en-AU" sz="1200" b="1">
                <a:solidFill>
                  <a:srgbClr val="242424"/>
                </a:solidFill>
              </a:rPr>
              <a:t>25. Purpose: </a:t>
            </a:r>
            <a:r>
              <a:rPr lang="en-AU" sz="1200" b="0">
                <a:solidFill>
                  <a:srgbClr val="242424"/>
                </a:solidFill>
              </a:rPr>
              <a:t>T</a:t>
            </a:r>
            <a:r>
              <a:rPr lang="en-AU" sz="1200">
                <a:solidFill>
                  <a:srgbClr val="242424"/>
                </a:solidFill>
              </a:rPr>
              <a:t>o outline the outcomes and content in the unit</a:t>
            </a:r>
            <a:endParaRPr lang="en-US" sz="1200">
              <a:solidFill>
                <a:srgbClr val="444444"/>
              </a:solidFill>
            </a:endParaRPr>
          </a:p>
          <a:p>
            <a:endParaRPr lang="en-AU" sz="1200" b="1">
              <a:solidFill>
                <a:srgbClr val="242424"/>
              </a:solidFill>
            </a:endParaRPr>
          </a:p>
          <a:p>
            <a:r>
              <a:rPr lang="en-AU" sz="1200" b="1">
                <a:solidFill>
                  <a:srgbClr val="242424"/>
                </a:solidFill>
              </a:rPr>
              <a:t>Time: </a:t>
            </a:r>
            <a:r>
              <a:rPr lang="en-AU" sz="1200">
                <a:solidFill>
                  <a:srgbClr val="242424"/>
                </a:solidFill>
              </a:rPr>
              <a:t>45 seconds</a:t>
            </a:r>
            <a:endParaRPr lang="en-US" sz="1200">
              <a:solidFill>
                <a:srgbClr val="444444"/>
              </a:solidFill>
            </a:endParaRPr>
          </a:p>
          <a:p>
            <a:endParaRPr lang="en-AU" sz="1200" b="1">
              <a:solidFill>
                <a:srgbClr val="242424"/>
              </a:solidFill>
            </a:endParaRPr>
          </a:p>
          <a:p>
            <a:r>
              <a:rPr lang="en-AU" sz="1200" b="1">
                <a:solidFill>
                  <a:srgbClr val="242424"/>
                </a:solidFill>
              </a:rPr>
              <a:t>Presenter notes:</a:t>
            </a:r>
            <a:endParaRPr lang="en-AU" sz="1200">
              <a:solidFill>
                <a:srgbClr val="242424"/>
              </a:solidFill>
            </a:endParaRPr>
          </a:p>
          <a:p>
            <a:r>
              <a:rPr lang="en-US" sz="1200">
                <a:ea typeface="Calibri"/>
                <a:cs typeface="Calibri"/>
              </a:rPr>
              <a:t>The focus area for Unit 1 is 'Geographical information is used to understand the world.’ The outcome is displayed on screen. </a:t>
            </a:r>
          </a:p>
          <a:p>
            <a:endParaRPr lang="en-US" sz="1200">
              <a:solidFill>
                <a:srgbClr val="444444"/>
              </a:solidFill>
            </a:endParaRPr>
          </a:p>
          <a:p>
            <a:pPr marL="0" marR="0" lvl="0" indent="0" algn="l" defTabSz="1219170">
              <a:lnSpc>
                <a:spcPct val="100000"/>
              </a:lnSpc>
              <a:spcBef>
                <a:spcPts val="0"/>
              </a:spcBef>
              <a:spcAft>
                <a:spcPts val="0"/>
              </a:spcAft>
              <a:buNone/>
              <a:tabLst/>
              <a:defRPr/>
            </a:pPr>
            <a:r>
              <a:rPr lang="en-AU" sz="1200" b="1">
                <a:solidFill>
                  <a:srgbClr val="242424"/>
                </a:solidFill>
              </a:rPr>
              <a:t>[NEXT SLIDE]</a:t>
            </a:r>
            <a:endParaRPr lang="en-AU" sz="1200">
              <a:solidFill>
                <a:srgbClr val="242424"/>
              </a:solidFill>
            </a:endParaRPr>
          </a:p>
          <a:p>
            <a:endParaRPr lang="en-US">
              <a:latin typeface="Calibri"/>
              <a:ea typeface="Calibri"/>
              <a:cs typeface="Calibri"/>
            </a:endParaRPr>
          </a:p>
          <a:p>
            <a:endParaRPr lang="en-US" sz="1200"/>
          </a:p>
        </p:txBody>
      </p:sp>
      <p:sp>
        <p:nvSpPr>
          <p:cNvPr id="4" name="Slide Number Placeholder 3">
            <a:extLst>
              <a:ext uri="{FF2B5EF4-FFF2-40B4-BE49-F238E27FC236}">
                <a16:creationId xmlns:a16="http://schemas.microsoft.com/office/drawing/2014/main" id="{E13D5DEB-F73D-CDC2-940B-AA25C215DAA4}"/>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25</a:t>
            </a:fld>
            <a:endParaRPr kumimoji="0" lang="en-AU"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40522891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6E5F71-8CFF-EA05-1EA1-19F1B80E4B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FA55D9-CA96-E3EF-9882-E27F62E994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AA1EF6-1ECD-9255-DE03-F2C5E111CCA0}"/>
              </a:ext>
            </a:extLst>
          </p:cNvPr>
          <p:cNvSpPr>
            <a:spLocks noGrp="1"/>
          </p:cNvSpPr>
          <p:nvPr>
            <p:ph type="body" idx="1"/>
          </p:nvPr>
        </p:nvSpPr>
        <p:spPr/>
        <p:txBody>
          <a:bodyPr/>
          <a:lstStyle/>
          <a:p>
            <a:r>
              <a:rPr lang="en-AU" sz="1200" b="1">
                <a:solidFill>
                  <a:srgbClr val="242424"/>
                </a:solidFill>
              </a:rPr>
              <a:t>26. Purpose: </a:t>
            </a:r>
            <a:r>
              <a:rPr lang="en-AU" sz="1200" b="0">
                <a:solidFill>
                  <a:srgbClr val="242424"/>
                </a:solidFill>
              </a:rPr>
              <a:t>T</a:t>
            </a:r>
            <a:r>
              <a:rPr lang="en-AU" sz="1200">
                <a:solidFill>
                  <a:srgbClr val="242424"/>
                </a:solidFill>
              </a:rPr>
              <a:t>o outline the outcomes and content in the unit</a:t>
            </a:r>
            <a:endParaRPr lang="en-US" sz="1200">
              <a:solidFill>
                <a:srgbClr val="444444"/>
              </a:solidFill>
            </a:endParaRPr>
          </a:p>
          <a:p>
            <a:endParaRPr lang="en-AU" sz="1200" b="1">
              <a:solidFill>
                <a:srgbClr val="242424"/>
              </a:solidFill>
            </a:endParaRPr>
          </a:p>
          <a:p>
            <a:r>
              <a:rPr lang="en-AU" sz="1200" b="1">
                <a:solidFill>
                  <a:srgbClr val="242424"/>
                </a:solidFill>
              </a:rPr>
              <a:t>Time: </a:t>
            </a:r>
            <a:r>
              <a:rPr lang="en-AU" sz="1200">
                <a:solidFill>
                  <a:srgbClr val="242424"/>
                </a:solidFill>
              </a:rPr>
              <a:t>45 seconds</a:t>
            </a:r>
            <a:endParaRPr lang="en-US" sz="1200">
              <a:solidFill>
                <a:srgbClr val="444444"/>
              </a:solidFill>
            </a:endParaRPr>
          </a:p>
          <a:p>
            <a:endParaRPr lang="en-AU" sz="1200" b="1">
              <a:solidFill>
                <a:srgbClr val="242424"/>
              </a:solidFill>
            </a:endParaRPr>
          </a:p>
          <a:p>
            <a:r>
              <a:rPr lang="en-AU" sz="1200" b="1">
                <a:solidFill>
                  <a:srgbClr val="242424"/>
                </a:solidFill>
              </a:rPr>
              <a:t>Presenter notes:</a:t>
            </a:r>
          </a:p>
          <a:p>
            <a:endParaRPr lang="en-AU" sz="1200">
              <a:solidFill>
                <a:srgbClr val="242424"/>
              </a:solidFill>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sz="1200">
                <a:solidFill>
                  <a:srgbClr val="444444"/>
                </a:solidFill>
              </a:rPr>
              <a:t>The content group people use </a:t>
            </a:r>
            <a:r>
              <a:rPr lang="en-AU" sz="1200" b="0">
                <a:solidFill>
                  <a:srgbClr val="000000"/>
                </a:solidFill>
              </a:rPr>
              <a:t>geographical information to understand climates and environments is the focus for this unit. I will pause now to let you read the 4 content points the unit covers. </a:t>
            </a:r>
            <a:endParaRPr lang="en-US" sz="1200" b="0"/>
          </a:p>
          <a:p>
            <a:endParaRPr lang="en-US" sz="1200">
              <a:solidFill>
                <a:srgbClr val="444444"/>
              </a:solidFill>
            </a:endParaRPr>
          </a:p>
          <a:p>
            <a:r>
              <a:rPr lang="en-US" sz="1200" i="0">
                <a:solidFill>
                  <a:srgbClr val="000000"/>
                </a:solidFill>
                <a:ea typeface="Calibri"/>
                <a:cs typeface="Calibri"/>
              </a:rPr>
              <a:t>We will now look at skill development.</a:t>
            </a:r>
          </a:p>
          <a:p>
            <a:endParaRPr lang="en-US" sz="1200">
              <a:solidFill>
                <a:srgbClr val="444444"/>
              </a:solidFill>
            </a:endParaRPr>
          </a:p>
          <a:p>
            <a:pPr marL="0" marR="0" lvl="0" indent="0" algn="l" defTabSz="1219170">
              <a:lnSpc>
                <a:spcPct val="100000"/>
              </a:lnSpc>
              <a:spcBef>
                <a:spcPts val="0"/>
              </a:spcBef>
              <a:spcAft>
                <a:spcPts val="0"/>
              </a:spcAft>
              <a:buNone/>
              <a:tabLst/>
              <a:defRPr/>
            </a:pPr>
            <a:r>
              <a:rPr lang="en-AU" sz="1200" b="1">
                <a:solidFill>
                  <a:srgbClr val="242424"/>
                </a:solidFill>
              </a:rPr>
              <a:t>[NEXT SLIDE]</a:t>
            </a:r>
            <a:endParaRPr lang="en-AU" sz="1200">
              <a:solidFill>
                <a:srgbClr val="242424"/>
              </a:solidFill>
            </a:endParaRPr>
          </a:p>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6B055C51-5AF8-B306-FF3F-D389DC81FB79}"/>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26</a:t>
            </a:fld>
            <a:endParaRPr kumimoji="0" lang="en-AU"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9654750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5DE07-CED2-267A-340E-E05D75EFFB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B75224-F2D0-680B-1244-3C649B3058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E61B73-CF38-D140-152F-D7682056F970}"/>
              </a:ext>
            </a:extLst>
          </p:cNvPr>
          <p:cNvSpPr>
            <a:spLocks noGrp="1"/>
          </p:cNvSpPr>
          <p:nvPr>
            <p:ph type="body" idx="1"/>
          </p:nvPr>
        </p:nvSpPr>
        <p:spPr/>
        <p:txBody>
          <a:bodyPr/>
          <a:lstStyle/>
          <a:p>
            <a:r>
              <a:rPr lang="en-AU" sz="1200" b="1">
                <a:solidFill>
                  <a:srgbClr val="242424"/>
                </a:solidFill>
              </a:rPr>
              <a:t>27. Purpose: </a:t>
            </a:r>
            <a:r>
              <a:rPr lang="en-AU" sz="1200">
                <a:solidFill>
                  <a:srgbClr val="242424"/>
                </a:solidFill>
              </a:rPr>
              <a:t>To outline the skills students learn and apply during the unit.</a:t>
            </a:r>
          </a:p>
          <a:p>
            <a:endParaRPr lang="en-US" sz="1200">
              <a:solidFill>
                <a:srgbClr val="444444"/>
              </a:solidFill>
            </a:endParaRPr>
          </a:p>
          <a:p>
            <a:r>
              <a:rPr lang="en-AU" sz="1200" b="1">
                <a:solidFill>
                  <a:srgbClr val="242424"/>
                </a:solidFill>
              </a:rPr>
              <a:t>Time: </a:t>
            </a:r>
            <a:r>
              <a:rPr lang="en-AU" sz="1200">
                <a:solidFill>
                  <a:srgbClr val="242424"/>
                </a:solidFill>
              </a:rPr>
              <a:t>20 seconds</a:t>
            </a:r>
          </a:p>
          <a:p>
            <a:endParaRPr lang="en-AU" sz="1200">
              <a:solidFill>
                <a:srgbClr val="444444"/>
              </a:solidFill>
            </a:endParaRPr>
          </a:p>
          <a:p>
            <a:r>
              <a:rPr lang="en-AU" sz="1200" b="1">
                <a:solidFill>
                  <a:srgbClr val="242424"/>
                </a:solidFill>
              </a:rPr>
              <a:t>Presenter notes:</a:t>
            </a:r>
          </a:p>
          <a:p>
            <a:r>
              <a:rPr lang="en-US" sz="1200">
                <a:ea typeface="Calibri"/>
                <a:cs typeface="Calibri"/>
              </a:rPr>
              <a:t>Throughout the unit, students are provided with opportunities to learn and apply geographical skills whilst learning about the content.</a:t>
            </a:r>
          </a:p>
          <a:p>
            <a:endParaRPr lang="en-US" sz="1200"/>
          </a:p>
          <a:p>
            <a:r>
              <a:rPr lang="en-US" sz="1200">
                <a:ea typeface="Calibri"/>
                <a:cs typeface="Calibri"/>
              </a:rPr>
              <a:t>In Stage 2 Unit 1, students: </a:t>
            </a:r>
          </a:p>
          <a:p>
            <a:pPr marL="285750" indent="-285750">
              <a:buFont typeface="Arial"/>
              <a:buChar char="•"/>
            </a:pPr>
            <a:r>
              <a:rPr lang="en-US" sz="1200">
                <a:ea typeface="Calibri"/>
                <a:cs typeface="Calibri"/>
              </a:rPr>
              <a:t>Identify climate zones across the world and within Australia</a:t>
            </a:r>
          </a:p>
          <a:p>
            <a:pPr marL="285750" indent="-285750">
              <a:buFont typeface="Arial"/>
              <a:buChar char="•"/>
            </a:pPr>
            <a:r>
              <a:rPr lang="en-US" sz="1200">
                <a:ea typeface="Calibri"/>
                <a:cs typeface="Calibri"/>
              </a:rPr>
              <a:t>Learn about a variety of different types of maps, including relief maps, grid maps and choropleth maps</a:t>
            </a:r>
          </a:p>
          <a:p>
            <a:pPr marL="285750" indent="-285750">
              <a:buFont typeface="Arial"/>
              <a:buChar char="•"/>
            </a:pPr>
            <a:r>
              <a:rPr lang="en-US" sz="1200">
                <a:ea typeface="Calibri"/>
                <a:cs typeface="Calibri"/>
              </a:rPr>
              <a:t>Use maps to identify patterns, make inferences and draw conclusions about climate</a:t>
            </a:r>
          </a:p>
          <a:p>
            <a:pPr marL="285750" indent="-285750">
              <a:buFont typeface="Arial"/>
              <a:buChar char="•"/>
            </a:pPr>
            <a:r>
              <a:rPr lang="en-US" sz="1200">
                <a:ea typeface="Calibri"/>
                <a:cs typeface="Calibri"/>
              </a:rPr>
              <a:t>Use tables and column graphs to represent and interpret data</a:t>
            </a:r>
          </a:p>
          <a:p>
            <a:pPr marL="285750" indent="-285750">
              <a:buFont typeface="Arial"/>
              <a:buChar char="•"/>
            </a:pPr>
            <a:endParaRPr lang="en-AU" sz="1200" b="1">
              <a:solidFill>
                <a:srgbClr val="242424"/>
              </a:solidFill>
            </a:endParaRPr>
          </a:p>
          <a:p>
            <a:r>
              <a:rPr lang="en-AU" sz="1200" b="1">
                <a:solidFill>
                  <a:srgbClr val="242424"/>
                </a:solidFill>
              </a:rPr>
              <a:t>[NEXT SLIDE]</a:t>
            </a:r>
            <a:endParaRPr lang="en-US" sz="1200">
              <a:ea typeface="Calibri"/>
              <a:cs typeface="Calibri"/>
            </a:endParaRPr>
          </a:p>
        </p:txBody>
      </p:sp>
      <p:sp>
        <p:nvSpPr>
          <p:cNvPr id="4" name="Slide Number Placeholder 3">
            <a:extLst>
              <a:ext uri="{FF2B5EF4-FFF2-40B4-BE49-F238E27FC236}">
                <a16:creationId xmlns:a16="http://schemas.microsoft.com/office/drawing/2014/main" id="{9A3F85DE-65D6-A693-8D01-A84294A131F7}"/>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27</a:t>
            </a:fld>
            <a:endParaRPr kumimoji="0" lang="en-AU"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569052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679A99-834B-303F-2D2F-474155EBA8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60BCF3-8EC0-B60C-A5F8-E5DA32F552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FC946A-7D2B-39F8-E599-3700F9182CD2}"/>
              </a:ext>
            </a:extLst>
          </p:cNvPr>
          <p:cNvSpPr>
            <a:spLocks noGrp="1"/>
          </p:cNvSpPr>
          <p:nvPr>
            <p:ph type="body" idx="1"/>
          </p:nvPr>
        </p:nvSpPr>
        <p:spPr/>
        <p:txBody>
          <a:bodyPr/>
          <a:lstStyle/>
          <a:p>
            <a:r>
              <a:rPr lang="en-AU" b="1">
                <a:solidFill>
                  <a:srgbClr val="242424"/>
                </a:solidFill>
              </a:rPr>
              <a:t>28. Purpose: </a:t>
            </a:r>
            <a:r>
              <a:rPr lang="en-AU">
                <a:solidFill>
                  <a:srgbClr val="242424"/>
                </a:solidFill>
              </a:rPr>
              <a:t>To highlight activities within the unit</a:t>
            </a:r>
          </a:p>
          <a:p>
            <a:endParaRPr lang="en-US">
              <a:solidFill>
                <a:srgbClr val="444444"/>
              </a:solidFill>
            </a:endParaRPr>
          </a:p>
          <a:p>
            <a:r>
              <a:rPr lang="en-AU" b="1">
                <a:solidFill>
                  <a:srgbClr val="242424"/>
                </a:solidFill>
              </a:rPr>
              <a:t>Time: </a:t>
            </a:r>
            <a:r>
              <a:rPr lang="en-AU">
                <a:solidFill>
                  <a:srgbClr val="242424"/>
                </a:solidFill>
              </a:rPr>
              <a:t>25 seconds</a:t>
            </a:r>
          </a:p>
          <a:p>
            <a:endParaRPr lang="en-AU">
              <a:solidFill>
                <a:srgbClr val="242424"/>
              </a:solidFill>
            </a:endParaRPr>
          </a:p>
          <a:p>
            <a:r>
              <a:rPr lang="en-AU" b="1">
                <a:solidFill>
                  <a:srgbClr val="242424"/>
                </a:solidFill>
              </a:rPr>
              <a:t>Presenter notes:</a:t>
            </a:r>
            <a:endParaRPr lang="en-AU">
              <a:solidFill>
                <a:srgbClr val="444444"/>
              </a:solidFill>
            </a:endParaRPr>
          </a:p>
          <a:p>
            <a:r>
              <a:rPr lang="en-US">
                <a:ea typeface="Calibri"/>
                <a:cs typeface="Calibri"/>
              </a:rPr>
              <a:t>A new and interesting element of this unit is the opportunity to learn about a variety of different maps, including the choropleth map. A choropleth map uses </a:t>
            </a:r>
            <a:r>
              <a:rPr lang="en-US" err="1">
                <a:ea typeface="Calibri"/>
                <a:cs typeface="Calibri"/>
              </a:rPr>
              <a:t>colours</a:t>
            </a:r>
            <a:r>
              <a:rPr lang="en-US">
                <a:ea typeface="Calibri"/>
                <a:cs typeface="Calibri"/>
              </a:rPr>
              <a:t> to show information on a map. Students are introduced to the Koppen Climate Classification system, which classifies the worlds climates into 5 main categories – tropical, desert, temperate, continental and polar. Using this type of map, students develop skills in identifying climate zones around the world and their relationship to the equator and poles.</a:t>
            </a:r>
          </a:p>
          <a:p>
            <a:endParaRPr lang="en-US">
              <a:ea typeface="Calibri"/>
              <a:cs typeface="Calibri"/>
            </a:endParaRPr>
          </a:p>
          <a:p>
            <a:r>
              <a:rPr lang="en-AU" b="1">
                <a:solidFill>
                  <a:srgbClr val="242424"/>
                </a:solidFill>
              </a:rPr>
              <a:t>[NEXT SLIDE]</a:t>
            </a:r>
            <a:endParaRPr lang="en-US"/>
          </a:p>
        </p:txBody>
      </p:sp>
      <p:sp>
        <p:nvSpPr>
          <p:cNvPr id="4" name="Slide Number Placeholder 3">
            <a:extLst>
              <a:ext uri="{FF2B5EF4-FFF2-40B4-BE49-F238E27FC236}">
                <a16:creationId xmlns:a16="http://schemas.microsoft.com/office/drawing/2014/main" id="{C3097914-88EF-77AC-B4FF-1F22E60D4CFD}"/>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28</a:t>
            </a:fld>
            <a:endParaRPr kumimoji="0" lang="en-AU"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1498218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B6DAEC-6A9F-FCC3-1C55-F3CF6085D1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E831A2-6451-6C8A-1809-1A3B0A2643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A11DFD-D544-B656-51A8-3F03C2D2FACE}"/>
              </a:ext>
            </a:extLst>
          </p:cNvPr>
          <p:cNvSpPr>
            <a:spLocks noGrp="1"/>
          </p:cNvSpPr>
          <p:nvPr>
            <p:ph type="body" idx="1"/>
          </p:nvPr>
        </p:nvSpPr>
        <p:spPr/>
        <p:txBody>
          <a:bodyPr/>
          <a:lstStyle/>
          <a:p>
            <a:r>
              <a:rPr lang="en-AU" b="1">
                <a:solidFill>
                  <a:srgbClr val="242424"/>
                </a:solidFill>
              </a:rPr>
              <a:t>29. Purpose: </a:t>
            </a:r>
            <a:r>
              <a:rPr lang="en-AU">
                <a:solidFill>
                  <a:srgbClr val="242424"/>
                </a:solidFill>
              </a:rPr>
              <a:t>To highlight activities within the unit</a:t>
            </a:r>
          </a:p>
          <a:p>
            <a:endParaRPr lang="en-US">
              <a:solidFill>
                <a:srgbClr val="444444"/>
              </a:solidFill>
            </a:endParaRPr>
          </a:p>
          <a:p>
            <a:r>
              <a:rPr lang="en-AU" b="1">
                <a:solidFill>
                  <a:srgbClr val="242424"/>
                </a:solidFill>
              </a:rPr>
              <a:t>Time:  </a:t>
            </a:r>
            <a:r>
              <a:rPr lang="en-AU">
                <a:solidFill>
                  <a:srgbClr val="242424"/>
                </a:solidFill>
              </a:rPr>
              <a:t>20 seconds</a:t>
            </a:r>
          </a:p>
          <a:p>
            <a:endParaRPr lang="en-AU">
              <a:solidFill>
                <a:srgbClr val="242424"/>
              </a:solidFill>
            </a:endParaRPr>
          </a:p>
          <a:p>
            <a:r>
              <a:rPr lang="en-AU" b="1">
                <a:solidFill>
                  <a:srgbClr val="242424"/>
                </a:solidFill>
              </a:rPr>
              <a:t>Presenter notes:</a:t>
            </a:r>
            <a:endParaRPr lang="en-AU">
              <a:solidFill>
                <a:srgbClr val="444444"/>
              </a:solidFill>
            </a:endParaRPr>
          </a:p>
          <a:p>
            <a:r>
              <a:rPr lang="en-AU">
                <a:solidFill>
                  <a:srgbClr val="242424"/>
                </a:solidFill>
                <a:ea typeface="Calibri"/>
                <a:cs typeface="Calibri"/>
              </a:rPr>
              <a:t>Another</a:t>
            </a:r>
            <a:r>
              <a:rPr lang="en-AU" b="1">
                <a:solidFill>
                  <a:srgbClr val="242424"/>
                </a:solidFill>
                <a:ea typeface="Calibri"/>
                <a:cs typeface="Calibri"/>
              </a:rPr>
              <a:t> </a:t>
            </a:r>
            <a:r>
              <a:rPr lang="en-AU">
                <a:solidFill>
                  <a:srgbClr val="242424"/>
                </a:solidFill>
                <a:ea typeface="Calibri"/>
                <a:cs typeface="Calibri"/>
              </a:rPr>
              <a:t>interesting element to this unit is its connection to mathematics. Students will engage with a variety of data, including rainfall and vegetation distribution, using choropleth maps. They will then learn how to use tables and column graphs to represent this data. Using column graphs, they will interpret data to draw conclusions and connect ideas.</a:t>
            </a:r>
          </a:p>
          <a:p>
            <a:endParaRPr lang="en-AU">
              <a:solidFill>
                <a:srgbClr val="242424"/>
              </a:solidFill>
              <a:ea typeface="Calibri"/>
              <a:cs typeface="Calibri"/>
            </a:endParaRPr>
          </a:p>
          <a:p>
            <a:r>
              <a:rPr lang="en-AU" b="1">
                <a:solidFill>
                  <a:srgbClr val="242424"/>
                </a:solidFill>
              </a:rPr>
              <a:t>[NEXT SLIDE]</a:t>
            </a:r>
            <a:endParaRPr lang="en-US"/>
          </a:p>
        </p:txBody>
      </p:sp>
      <p:sp>
        <p:nvSpPr>
          <p:cNvPr id="4" name="Slide Number Placeholder 3">
            <a:extLst>
              <a:ext uri="{FF2B5EF4-FFF2-40B4-BE49-F238E27FC236}">
                <a16:creationId xmlns:a16="http://schemas.microsoft.com/office/drawing/2014/main" id="{D7096444-184A-683C-EB39-C23F91D4B905}"/>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29</a:t>
            </a:fld>
            <a:endParaRPr kumimoji="0" lang="en-AU"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781327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BB4A1E-3DAF-FBC6-8CBD-50101A292E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6C6FBA-5A6A-AD74-0125-FD01688285A5}"/>
              </a:ext>
            </a:extLst>
          </p:cNvPr>
          <p:cNvSpPr>
            <a:spLocks noGrp="1" noRot="1" noChangeAspect="1"/>
          </p:cNvSpPr>
          <p:nvPr>
            <p:ph type="sldImg"/>
          </p:nvPr>
        </p:nvSpPr>
        <p:spPr>
          <a:xfrm>
            <a:off x="1898650" y="282575"/>
            <a:ext cx="3060700" cy="1720850"/>
          </a:xfrm>
        </p:spPr>
      </p:sp>
      <p:sp>
        <p:nvSpPr>
          <p:cNvPr id="3" name="Notes Placeholder 2">
            <a:extLst>
              <a:ext uri="{FF2B5EF4-FFF2-40B4-BE49-F238E27FC236}">
                <a16:creationId xmlns:a16="http://schemas.microsoft.com/office/drawing/2014/main" id="{22BEF5CF-AF27-3003-7947-2AC0DEFD2E11}"/>
              </a:ext>
            </a:extLst>
          </p:cNvPr>
          <p:cNvSpPr>
            <a:spLocks noGrp="1"/>
          </p:cNvSpPr>
          <p:nvPr>
            <p:ph type="body" idx="1"/>
          </p:nvPr>
        </p:nvSpPr>
        <p:spPr/>
        <p:txBody>
          <a:bodyPr/>
          <a:lstStyle/>
          <a:p>
            <a:pPr>
              <a:defRPr/>
            </a:pPr>
            <a:r>
              <a:rPr lang="en-AU" b="1"/>
              <a:t>3. Purpose: </a:t>
            </a:r>
            <a:r>
              <a:rPr lang="en-AU" sz="1600"/>
              <a:t>To outline the teaching standards addressed in this professional learning.</a:t>
            </a:r>
          </a:p>
          <a:p>
            <a:pPr>
              <a:defRPr/>
            </a:pPr>
            <a:endParaRPr lang="en-AU" sz="1600"/>
          </a:p>
          <a:p>
            <a:pPr>
              <a:defRPr/>
            </a:pPr>
            <a:r>
              <a:rPr lang="en-AU" sz="1600" b="1"/>
              <a:t>Time: </a:t>
            </a:r>
            <a:r>
              <a:rPr lang="en-AU" sz="1600" b="0"/>
              <a:t>30 seconds</a:t>
            </a:r>
          </a:p>
          <a:p>
            <a:pPr>
              <a:defRPr/>
            </a:pPr>
            <a:endParaRPr lang="en-AU" sz="1600"/>
          </a:p>
          <a:p>
            <a:pPr>
              <a:defRPr/>
            </a:pPr>
            <a:r>
              <a:rPr lang="en-AU" sz="1600" b="1"/>
              <a:t>Presenter notes: </a:t>
            </a:r>
          </a:p>
          <a:p>
            <a:pPr>
              <a:defRPr/>
            </a:pPr>
            <a:r>
              <a:rPr lang="en-AU"/>
              <a:t>On the slide you will see the Australian Professional Standards for Teachers that today’s professional learning will be addressing. </a:t>
            </a:r>
            <a:endParaRPr lang="en-AU" b="1" i="1"/>
          </a:p>
          <a:p>
            <a:pPr>
              <a:defRPr/>
            </a:pPr>
            <a:endParaRPr lang="en-AU"/>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kern="1200">
                <a:solidFill>
                  <a:schemeClr val="tx1"/>
                </a:solidFill>
                <a:effectLst/>
                <a:ea typeface="+mn-ea"/>
                <a:cs typeface="+mn-cs"/>
              </a:rPr>
              <a:t>[NEXT SLIDE]</a:t>
            </a:r>
          </a:p>
          <a:p>
            <a:pPr>
              <a:defRPr/>
            </a:pPr>
            <a:endParaRPr lang="en-AU"/>
          </a:p>
        </p:txBody>
      </p:sp>
      <p:sp>
        <p:nvSpPr>
          <p:cNvPr id="4" name="Slide Number Placeholder 3">
            <a:extLst>
              <a:ext uri="{FF2B5EF4-FFF2-40B4-BE49-F238E27FC236}">
                <a16:creationId xmlns:a16="http://schemas.microsoft.com/office/drawing/2014/main" id="{3DCFCF78-5D57-EA29-69C0-03CBF104E487}"/>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a:t>
            </a:fld>
            <a:endParaRPr kumimoji="0" lang="en-AU"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2137427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solidFill>
                  <a:srgbClr val="242424"/>
                </a:solidFill>
              </a:rPr>
              <a:t>30. Purpose: </a:t>
            </a:r>
            <a:r>
              <a:rPr lang="en-AU" sz="1200">
                <a:solidFill>
                  <a:srgbClr val="242424"/>
                </a:solidFill>
              </a:rPr>
              <a:t>To highlight activities within the unit</a:t>
            </a:r>
          </a:p>
          <a:p>
            <a:endParaRPr lang="en-US" sz="1200">
              <a:solidFill>
                <a:srgbClr val="444444"/>
              </a:solidFill>
            </a:endParaRPr>
          </a:p>
          <a:p>
            <a:r>
              <a:rPr lang="en-AU" sz="1200" b="1">
                <a:solidFill>
                  <a:srgbClr val="242424"/>
                </a:solidFill>
              </a:rPr>
              <a:t>Time: </a:t>
            </a:r>
            <a:r>
              <a:rPr lang="en-AU" sz="1200">
                <a:solidFill>
                  <a:srgbClr val="242424"/>
                </a:solidFill>
              </a:rPr>
              <a:t>1 minute</a:t>
            </a:r>
            <a:r>
              <a:rPr lang="en-AU" sz="1200" b="1">
                <a:solidFill>
                  <a:srgbClr val="242424"/>
                </a:solidFill>
              </a:rPr>
              <a:t> </a:t>
            </a:r>
            <a:r>
              <a:rPr lang="en-AU" sz="1200">
                <a:solidFill>
                  <a:srgbClr val="242424"/>
                </a:solidFill>
              </a:rPr>
              <a:t>25 seconds</a:t>
            </a:r>
          </a:p>
          <a:p>
            <a:endParaRPr lang="en-AU" sz="1200">
              <a:solidFill>
                <a:srgbClr val="444444"/>
              </a:solidFill>
            </a:endParaRPr>
          </a:p>
          <a:p>
            <a:r>
              <a:rPr lang="en-AU" sz="1200" b="1">
                <a:solidFill>
                  <a:srgbClr val="242424"/>
                </a:solidFill>
              </a:rPr>
              <a:t>Presenter notes:</a:t>
            </a:r>
            <a:endParaRPr lang="en-AU" sz="1200">
              <a:solidFill>
                <a:srgbClr val="444444"/>
              </a:solidFill>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sz="1200">
                <a:ea typeface="Calibri"/>
                <a:cs typeface="Calibri"/>
              </a:rPr>
              <a:t>Students will need to use a variety of maps and data during the unit.</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a:ea typeface="Calibri"/>
              <a:cs typeface="Calibri"/>
            </a:endParaRPr>
          </a:p>
          <a:p>
            <a:r>
              <a:rPr lang="en-US" sz="1200">
                <a:ea typeface="Calibri"/>
                <a:cs typeface="Calibri"/>
              </a:rPr>
              <a:t>Learning to be a geographer requires the ability to connect the skills we have learned to solve problems. Using the choropleth map and column graphs we saw on the previous slides, students are provided with a fun scenario that enables them to connect their learning. By using the information provided to Kev the kangaroo from his mates, students are required to find the best holiday location for each friend and explain to Kev why his idea of them all going to Alice Springs is probably not the best idea. What a fun and engaging way to assess student understanding!</a:t>
            </a:r>
          </a:p>
          <a:p>
            <a:endParaRPr lang="en-US" sz="1200">
              <a:ea typeface="Calibri"/>
              <a:cs typeface="Calibri"/>
            </a:endParaRPr>
          </a:p>
          <a:p>
            <a:r>
              <a:rPr lang="en-AU" sz="1200" b="1">
                <a:solidFill>
                  <a:srgbClr val="242424"/>
                </a:solidFill>
              </a:rPr>
              <a:t>[NEXT SLIDE]</a:t>
            </a:r>
            <a:endParaRPr lang="en-US" sz="120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30</a:t>
            </a:fld>
            <a:endParaRPr kumimoji="0" lang="en-AU"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0432796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F1940A-8F83-864D-F08E-F08E05A5BC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7B2D81-D833-E361-956F-59EDFCA1FE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58833B-D861-55F7-7884-6985A710B530}"/>
              </a:ext>
            </a:extLst>
          </p:cNvPr>
          <p:cNvSpPr>
            <a:spLocks noGrp="1"/>
          </p:cNvSpPr>
          <p:nvPr>
            <p:ph type="body" idx="1"/>
          </p:nvPr>
        </p:nvSpPr>
        <p:spPr/>
        <p:txBody>
          <a:bodyPr/>
          <a:lstStyle/>
          <a:p>
            <a:r>
              <a:rPr lang="en-US" b="1">
                <a:ea typeface="Calibri"/>
                <a:cs typeface="Calibri"/>
              </a:rPr>
              <a:t>31. Purpose: </a:t>
            </a:r>
            <a:r>
              <a:rPr lang="en-US">
                <a:ea typeface="Calibri"/>
                <a:cs typeface="Calibri"/>
              </a:rPr>
              <a:t>To introduce Stage 2 Unit 5.</a:t>
            </a:r>
          </a:p>
          <a:p>
            <a:endParaRPr lang="en-US" b="1">
              <a:ea typeface="Calibri"/>
              <a:cs typeface="Calibri"/>
            </a:endParaRPr>
          </a:p>
          <a:p>
            <a:r>
              <a:rPr lang="en-US" b="1">
                <a:ea typeface="Calibri"/>
                <a:cs typeface="Calibri"/>
              </a:rPr>
              <a:t>Time: </a:t>
            </a:r>
            <a:r>
              <a:rPr lang="en-US">
                <a:ea typeface="Calibri"/>
                <a:cs typeface="Calibri"/>
              </a:rPr>
              <a:t>5 seconds</a:t>
            </a:r>
          </a:p>
          <a:p>
            <a:endParaRPr lang="en-US" b="1">
              <a:ea typeface="Calibri"/>
              <a:cs typeface="Calibri"/>
            </a:endParaRPr>
          </a:p>
          <a:p>
            <a:r>
              <a:rPr lang="en-US" b="1">
                <a:ea typeface="Calibri"/>
                <a:cs typeface="Calibri"/>
              </a:rPr>
              <a:t>Presenter notes:</a:t>
            </a:r>
          </a:p>
          <a:p>
            <a:r>
              <a:rPr lang="en-US">
                <a:ea typeface="Calibri"/>
                <a:cs typeface="Calibri"/>
              </a:rPr>
              <a:t>We will now look at the second unit being released for Stage 2.</a:t>
            </a:r>
          </a:p>
          <a:p>
            <a:endParaRPr lang="en-AU"/>
          </a:p>
          <a:p>
            <a:pPr marL="0" marR="0" lvl="0" indent="0" algn="l" defTabSz="1219170" rtl="0" eaLnBrk="1" fontAlgn="auto" latinLnBrk="0" hangingPunct="1">
              <a:lnSpc>
                <a:spcPct val="100000"/>
              </a:lnSpc>
              <a:spcBef>
                <a:spcPts val="0"/>
              </a:spcBef>
              <a:spcAft>
                <a:spcPts val="0"/>
              </a:spcAft>
              <a:buClrTx/>
              <a:buSzTx/>
              <a:buFontTx/>
              <a:buNone/>
              <a:tabLst/>
              <a:defRPr/>
            </a:pPr>
            <a:r>
              <a:rPr lang="en-AU" b="1"/>
              <a:t>[NEXT SLIDE]</a:t>
            </a:r>
          </a:p>
          <a:p>
            <a:endParaRPr lang="en-AU"/>
          </a:p>
        </p:txBody>
      </p:sp>
      <p:sp>
        <p:nvSpPr>
          <p:cNvPr id="4" name="Slide Number Placeholder 3">
            <a:extLst>
              <a:ext uri="{FF2B5EF4-FFF2-40B4-BE49-F238E27FC236}">
                <a16:creationId xmlns:a16="http://schemas.microsoft.com/office/drawing/2014/main" id="{6D360B24-BDAF-A098-47BF-4DE92D4144A9}"/>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31</a:t>
            </a:fld>
            <a:endParaRPr kumimoji="0" lang="en-AU"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8871893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0A6C6-FC4E-D60D-A328-E99531DFAD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5F62CA-F7A4-C00E-6701-23F25B56E9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339FA8-B353-19D4-F050-8557553357C8}"/>
              </a:ext>
            </a:extLst>
          </p:cNvPr>
          <p:cNvSpPr>
            <a:spLocks noGrp="1"/>
          </p:cNvSpPr>
          <p:nvPr>
            <p:ph type="body" idx="1"/>
          </p:nvPr>
        </p:nvSpPr>
        <p:spPr/>
        <p:txBody>
          <a:bodyPr/>
          <a:lstStyle/>
          <a:p>
            <a:r>
              <a:rPr lang="en-AU" b="1">
                <a:solidFill>
                  <a:srgbClr val="242424"/>
                </a:solidFill>
              </a:rPr>
              <a:t>32. Purpose: </a:t>
            </a:r>
            <a:r>
              <a:rPr lang="en-AU">
                <a:solidFill>
                  <a:srgbClr val="242424"/>
                </a:solidFill>
              </a:rPr>
              <a:t>To provide an overview of the unit</a:t>
            </a:r>
          </a:p>
          <a:p>
            <a:endParaRPr lang="en-US"/>
          </a:p>
          <a:p>
            <a:r>
              <a:rPr lang="en-AU" b="1">
                <a:solidFill>
                  <a:srgbClr val="242424"/>
                </a:solidFill>
              </a:rPr>
              <a:t>Time: </a:t>
            </a:r>
            <a:r>
              <a:rPr lang="en-AU">
                <a:solidFill>
                  <a:srgbClr val="242424"/>
                </a:solidFill>
              </a:rPr>
              <a:t>20 seconds</a:t>
            </a:r>
          </a:p>
          <a:p>
            <a:endParaRPr lang="en-AU">
              <a:solidFill>
                <a:srgbClr val="242424"/>
              </a:solidFill>
            </a:endParaRPr>
          </a:p>
          <a:p>
            <a:r>
              <a:rPr lang="en-AU" b="1">
                <a:solidFill>
                  <a:srgbClr val="242424"/>
                </a:solidFill>
              </a:rPr>
              <a:t>Presenter notes:</a:t>
            </a:r>
            <a:endParaRPr lang="en-AU"/>
          </a:p>
          <a:p>
            <a:r>
              <a:rPr lang="en-AU">
                <a:solidFill>
                  <a:srgbClr val="242424"/>
                </a:solidFill>
              </a:rPr>
              <a:t>In Unit 5, s</a:t>
            </a:r>
            <a:r>
              <a:rPr lang="en-AU">
                <a:solidFill>
                  <a:srgbClr val="000000"/>
                </a:solidFill>
              </a:rPr>
              <a:t>tudents explore how places are organised for different purposes and compare conservation and sustainability goals. Students learn about the management of reserved lands in New South Wales, identify waste minimisation strategies and investigate sustainable food practices of Aboriginal and Torres Strait Islander peoples.</a:t>
            </a:r>
            <a:endParaRPr lang="en-AU" b="1">
              <a:solidFill>
                <a:srgbClr val="242424"/>
              </a:solidFill>
            </a:endParaRPr>
          </a:p>
          <a:p>
            <a:endParaRPr lang="en-AU" b="1">
              <a:solidFill>
                <a:srgbClr val="242424"/>
              </a:solidFill>
            </a:endParaRPr>
          </a:p>
          <a:p>
            <a:r>
              <a:rPr lang="en-AU" b="1">
                <a:solidFill>
                  <a:srgbClr val="242424"/>
                </a:solidFill>
              </a:rPr>
              <a:t>[NEXT SLIDE]</a:t>
            </a:r>
          </a:p>
          <a:p>
            <a:endParaRPr lang="en-AU"/>
          </a:p>
        </p:txBody>
      </p:sp>
      <p:sp>
        <p:nvSpPr>
          <p:cNvPr id="4" name="Slide Number Placeholder 3">
            <a:extLst>
              <a:ext uri="{FF2B5EF4-FFF2-40B4-BE49-F238E27FC236}">
                <a16:creationId xmlns:a16="http://schemas.microsoft.com/office/drawing/2014/main" id="{C73D7EAF-2C16-4AAD-B5E8-9679D47CE049}"/>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32</a:t>
            </a:fld>
            <a:endParaRPr kumimoji="0" lang="en-AU"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6484142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2D8513-09EA-8030-6C81-536D6CC40B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C42A94-5704-2587-312B-74CDC4C9D3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D1953D-F591-DF99-03D0-A9E4D8F2AD47}"/>
              </a:ext>
            </a:extLst>
          </p:cNvPr>
          <p:cNvSpPr>
            <a:spLocks noGrp="1"/>
          </p:cNvSpPr>
          <p:nvPr>
            <p:ph type="body" idx="1"/>
          </p:nvPr>
        </p:nvSpPr>
        <p:spPr/>
        <p:txBody>
          <a:bodyPr/>
          <a:lstStyle/>
          <a:p>
            <a:r>
              <a:rPr lang="en-AU" sz="1200" b="1">
                <a:solidFill>
                  <a:srgbClr val="242424"/>
                </a:solidFill>
              </a:rPr>
              <a:t>33. Purpose: </a:t>
            </a:r>
            <a:r>
              <a:rPr lang="en-AU" sz="1200" b="0">
                <a:solidFill>
                  <a:srgbClr val="242424"/>
                </a:solidFill>
              </a:rPr>
              <a:t>T</a:t>
            </a:r>
            <a:r>
              <a:rPr lang="en-AU" sz="1200">
                <a:solidFill>
                  <a:srgbClr val="242424"/>
                </a:solidFill>
              </a:rPr>
              <a:t>o outline the outcomes and content in the unit.</a:t>
            </a:r>
            <a:endParaRPr lang="en-US" sz="1200">
              <a:solidFill>
                <a:srgbClr val="444444"/>
              </a:solidFill>
            </a:endParaRPr>
          </a:p>
          <a:p>
            <a:endParaRPr lang="en-AU" sz="1200" b="1">
              <a:solidFill>
                <a:srgbClr val="242424"/>
              </a:solidFill>
            </a:endParaRPr>
          </a:p>
          <a:p>
            <a:r>
              <a:rPr lang="en-AU" sz="1200" b="1">
                <a:solidFill>
                  <a:srgbClr val="242424"/>
                </a:solidFill>
              </a:rPr>
              <a:t>Time: </a:t>
            </a:r>
            <a:r>
              <a:rPr lang="en-AU" sz="1200">
                <a:solidFill>
                  <a:srgbClr val="242424"/>
                </a:solidFill>
              </a:rPr>
              <a:t>30 seconds</a:t>
            </a:r>
            <a:endParaRPr lang="en-US" sz="1200">
              <a:solidFill>
                <a:srgbClr val="444444"/>
              </a:solidFill>
            </a:endParaRPr>
          </a:p>
          <a:p>
            <a:endParaRPr lang="en-AU" sz="1200" b="1">
              <a:solidFill>
                <a:srgbClr val="242424"/>
              </a:solidFill>
            </a:endParaRPr>
          </a:p>
          <a:p>
            <a:r>
              <a:rPr lang="en-AU" sz="1200" b="1">
                <a:solidFill>
                  <a:srgbClr val="242424"/>
                </a:solidFill>
              </a:rPr>
              <a:t>Presenter notes:</a:t>
            </a:r>
          </a:p>
          <a:p>
            <a:r>
              <a:rPr lang="en-US" sz="1200"/>
              <a:t>Unit 5 covers the focus area 'Geographical information is used to understand the world.' </a:t>
            </a:r>
            <a:endParaRPr lang="en-US" sz="1200">
              <a:solidFill>
                <a:srgbClr val="444444"/>
              </a:solidFill>
            </a:endParaRPr>
          </a:p>
          <a:p>
            <a:r>
              <a:rPr lang="en-US" sz="1200"/>
              <a:t>There are 2 outcomes covered: </a:t>
            </a:r>
          </a:p>
          <a:p>
            <a:endParaRPr lang="en-US" sz="1200">
              <a:solidFill>
                <a:srgbClr val="444444"/>
              </a:solidFill>
            </a:endParaRPr>
          </a:p>
          <a:p>
            <a:r>
              <a:rPr lang="en-US" sz="1200">
                <a:solidFill>
                  <a:srgbClr val="444444"/>
                </a:solidFill>
              </a:rPr>
              <a:t>As in unit 1 the same geography outcome is addressed.  This is because there is only one geography outcome </a:t>
            </a:r>
            <a:r>
              <a:rPr lang="en-US">
                <a:solidFill>
                  <a:srgbClr val="444444"/>
                </a:solidFill>
              </a:rPr>
              <a:t>per stage</a:t>
            </a:r>
            <a:r>
              <a:rPr lang="en-US" sz="1200">
                <a:solidFill>
                  <a:srgbClr val="444444"/>
                </a:solidFill>
              </a:rPr>
              <a:t>. This unit also addresses the Aboriginal Cultures and Histories outcome displayed on the screen.  . </a:t>
            </a:r>
          </a:p>
          <a:p>
            <a:endParaRPr lang="en-US" sz="1200">
              <a:solidFill>
                <a:srgbClr val="444444"/>
              </a:solidFill>
            </a:endParaRPr>
          </a:p>
          <a:p>
            <a:pPr marL="0" marR="0" lvl="0" indent="0" algn="l" defTabSz="1219170">
              <a:lnSpc>
                <a:spcPct val="100000"/>
              </a:lnSpc>
              <a:spcBef>
                <a:spcPts val="0"/>
              </a:spcBef>
              <a:spcAft>
                <a:spcPts val="0"/>
              </a:spcAft>
              <a:buNone/>
              <a:tabLst/>
              <a:defRPr/>
            </a:pPr>
            <a:r>
              <a:rPr lang="en-AU" sz="1200" b="1">
                <a:solidFill>
                  <a:srgbClr val="242424"/>
                </a:solidFill>
              </a:rPr>
              <a:t>[NEXT SLIDE]</a:t>
            </a:r>
            <a:endParaRPr lang="en-AU" sz="1200">
              <a:solidFill>
                <a:srgbClr val="242424"/>
              </a:solidFill>
            </a:endParaRPr>
          </a:p>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CCF07CC4-FF6C-2B8B-0064-290A4120B032}"/>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33</a:t>
            </a:fld>
            <a:endParaRPr kumimoji="0" lang="en-AU"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2473727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9B015-C0FF-C72B-6552-2A77F0251F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22BE2D-24AD-F642-D272-25CFEC37B5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CA2EF3-E4A3-19A7-A03E-B9D75D2F1221}"/>
              </a:ext>
            </a:extLst>
          </p:cNvPr>
          <p:cNvSpPr>
            <a:spLocks noGrp="1"/>
          </p:cNvSpPr>
          <p:nvPr>
            <p:ph type="body" idx="1"/>
          </p:nvPr>
        </p:nvSpPr>
        <p:spPr/>
        <p:txBody>
          <a:bodyPr/>
          <a:lstStyle/>
          <a:p>
            <a:r>
              <a:rPr lang="en-AU" sz="1200" b="1">
                <a:solidFill>
                  <a:srgbClr val="242424"/>
                </a:solidFill>
              </a:rPr>
              <a:t>34. Purpose: </a:t>
            </a:r>
            <a:r>
              <a:rPr lang="en-AU" sz="1200" b="0">
                <a:solidFill>
                  <a:srgbClr val="242424"/>
                </a:solidFill>
              </a:rPr>
              <a:t>T</a:t>
            </a:r>
            <a:r>
              <a:rPr lang="en-AU" sz="1200">
                <a:solidFill>
                  <a:srgbClr val="242424"/>
                </a:solidFill>
              </a:rPr>
              <a:t>o outline the outcomes and content in the unit.</a:t>
            </a:r>
            <a:endParaRPr lang="en-US" sz="1200">
              <a:solidFill>
                <a:srgbClr val="444444"/>
              </a:solidFill>
            </a:endParaRPr>
          </a:p>
          <a:p>
            <a:endParaRPr lang="en-AU" sz="1200" b="1">
              <a:solidFill>
                <a:srgbClr val="242424"/>
              </a:solidFill>
            </a:endParaRPr>
          </a:p>
          <a:p>
            <a:r>
              <a:rPr lang="en-AU" sz="1200" b="1">
                <a:solidFill>
                  <a:srgbClr val="242424"/>
                </a:solidFill>
              </a:rPr>
              <a:t>Time: </a:t>
            </a:r>
            <a:r>
              <a:rPr lang="en-AU" sz="1200">
                <a:solidFill>
                  <a:srgbClr val="242424"/>
                </a:solidFill>
              </a:rPr>
              <a:t>30 seconds</a:t>
            </a:r>
            <a:endParaRPr lang="en-US" sz="1200">
              <a:solidFill>
                <a:srgbClr val="444444"/>
              </a:solidFill>
            </a:endParaRPr>
          </a:p>
          <a:p>
            <a:endParaRPr lang="en-AU" sz="1200" b="1">
              <a:solidFill>
                <a:srgbClr val="242424"/>
              </a:solidFill>
            </a:endParaRPr>
          </a:p>
          <a:p>
            <a:r>
              <a:rPr lang="en-AU" sz="1200" b="1">
                <a:solidFill>
                  <a:srgbClr val="242424"/>
                </a:solidFill>
              </a:rPr>
              <a:t>Presenter notes:</a:t>
            </a:r>
            <a:endParaRPr lang="en-US" sz="1200">
              <a:solidFill>
                <a:srgbClr val="444444"/>
              </a:solidFill>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sz="1200"/>
              <a:t>There are 2 content groups covered in Unit 5.  The first is </a:t>
            </a:r>
            <a:r>
              <a:rPr lang="en-AU" b="1">
                <a:solidFill>
                  <a:srgbClr val="242424"/>
                </a:solidFill>
              </a:rPr>
              <a:t>Aboriginal People's use and care for the environment sustainably.</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solidFill>
                <a:srgbClr val="242424"/>
              </a:solidFill>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a:solidFill>
                  <a:srgbClr val="242424"/>
                </a:solidFill>
              </a:rPr>
              <a:t>There are 2 content points addressed in Unit 5 which are: </a:t>
            </a:r>
            <a:endParaRPr lang="en-AU"/>
          </a:p>
          <a:p>
            <a:endParaRPr lang="en-US" sz="1200">
              <a:solidFill>
                <a:srgbClr val="444444"/>
              </a:solidFill>
            </a:endParaRPr>
          </a:p>
          <a:p>
            <a:pPr marL="171450" indent="-171450">
              <a:buFont typeface="Arial"/>
              <a:buChar char="•"/>
            </a:pPr>
            <a:r>
              <a:rPr lang="en-AU">
                <a:solidFill>
                  <a:srgbClr val="000000"/>
                </a:solidFill>
              </a:rPr>
              <a:t>Identify and use appropriate terminology when sharing Knowledges about Country</a:t>
            </a:r>
          </a:p>
          <a:p>
            <a:pPr marL="171450" indent="-171450">
              <a:buFont typeface="Arial"/>
              <a:buChar char="•"/>
            </a:pPr>
            <a:r>
              <a:rPr lang="en-AU">
                <a:solidFill>
                  <a:srgbClr val="000000"/>
                </a:solidFill>
              </a:rPr>
              <a:t>Describe how Aboriginal Peoples sustainably use the resources of Country</a:t>
            </a:r>
          </a:p>
          <a:p>
            <a:pPr marL="171450" indent="-171450">
              <a:buFont typeface="Arial"/>
              <a:buChar char="•"/>
            </a:pPr>
            <a:endParaRPr lang="en-US" sz="1200">
              <a:solidFill>
                <a:srgbClr val="444444"/>
              </a:solidFill>
            </a:endParaRPr>
          </a:p>
          <a:p>
            <a:pPr marL="0" marR="0" lvl="0" indent="0" algn="l" defTabSz="1219170">
              <a:lnSpc>
                <a:spcPct val="100000"/>
              </a:lnSpc>
              <a:spcBef>
                <a:spcPts val="0"/>
              </a:spcBef>
              <a:spcAft>
                <a:spcPts val="0"/>
              </a:spcAft>
              <a:buNone/>
              <a:tabLst/>
              <a:defRPr/>
            </a:pPr>
            <a:r>
              <a:rPr lang="en-AU" sz="1200" b="1">
                <a:solidFill>
                  <a:srgbClr val="242424"/>
                </a:solidFill>
              </a:rPr>
              <a:t>[NEXT SLIDE]</a:t>
            </a:r>
            <a:endParaRPr lang="en-AU" sz="1200">
              <a:solidFill>
                <a:srgbClr val="242424"/>
              </a:solidFill>
            </a:endParaRPr>
          </a:p>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98B2ACED-40CD-E3AA-6AA5-F003F776E7FF}"/>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34</a:t>
            </a:fld>
            <a:endParaRPr kumimoji="0" lang="en-AU"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9434441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85292-AB80-9DFF-E767-2AFBF46553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C27AA8-D04A-7233-FE10-98A8DCB2A4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904912-8A1B-5559-738E-4B9117B45F0C}"/>
              </a:ext>
            </a:extLst>
          </p:cNvPr>
          <p:cNvSpPr>
            <a:spLocks noGrp="1"/>
          </p:cNvSpPr>
          <p:nvPr>
            <p:ph type="body" idx="1"/>
          </p:nvPr>
        </p:nvSpPr>
        <p:spPr/>
        <p:txBody>
          <a:bodyPr/>
          <a:lstStyle/>
          <a:p>
            <a:r>
              <a:rPr lang="en-AU" sz="1200" b="1">
                <a:solidFill>
                  <a:srgbClr val="242424"/>
                </a:solidFill>
              </a:rPr>
              <a:t>35. Purpose: </a:t>
            </a:r>
            <a:r>
              <a:rPr lang="en-AU" sz="1200" b="0">
                <a:solidFill>
                  <a:srgbClr val="242424"/>
                </a:solidFill>
              </a:rPr>
              <a:t>T</a:t>
            </a:r>
            <a:r>
              <a:rPr lang="en-AU" sz="1200">
                <a:solidFill>
                  <a:srgbClr val="242424"/>
                </a:solidFill>
              </a:rPr>
              <a:t>o outline the outcomes and content in the unit.</a:t>
            </a:r>
            <a:endParaRPr lang="en-US" sz="1200">
              <a:solidFill>
                <a:srgbClr val="444444"/>
              </a:solidFill>
            </a:endParaRPr>
          </a:p>
          <a:p>
            <a:endParaRPr lang="en-AU" sz="1200" b="1">
              <a:solidFill>
                <a:srgbClr val="242424"/>
              </a:solidFill>
            </a:endParaRPr>
          </a:p>
          <a:p>
            <a:r>
              <a:rPr lang="en-AU" sz="1200" b="1">
                <a:solidFill>
                  <a:srgbClr val="242424"/>
                </a:solidFill>
              </a:rPr>
              <a:t>Time: </a:t>
            </a:r>
            <a:r>
              <a:rPr lang="en-AU" sz="1200">
                <a:solidFill>
                  <a:srgbClr val="242424"/>
                </a:solidFill>
              </a:rPr>
              <a:t>1 minute</a:t>
            </a:r>
            <a:endParaRPr lang="en-US" sz="1200">
              <a:solidFill>
                <a:srgbClr val="444444"/>
              </a:solidFill>
            </a:endParaRPr>
          </a:p>
          <a:p>
            <a:endParaRPr lang="en-AU" sz="1200" b="1">
              <a:solidFill>
                <a:srgbClr val="242424"/>
              </a:solidFill>
            </a:endParaRPr>
          </a:p>
          <a:p>
            <a:r>
              <a:rPr lang="en-AU" sz="1200" b="1">
                <a:solidFill>
                  <a:srgbClr val="242424"/>
                </a:solidFill>
              </a:rPr>
              <a:t>Presenter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US" sz="1200">
                <a:solidFill>
                  <a:srgbClr val="444444"/>
                </a:solidFill>
              </a:rPr>
              <a:t> The second content group covered in Unit 5 are </a:t>
            </a:r>
            <a:r>
              <a:rPr lang="en-AU" b="1">
                <a:solidFill>
                  <a:srgbClr val="242424"/>
                </a:solidFill>
              </a:rPr>
              <a:t>People have responsibility to care for Australia's environments.</a:t>
            </a:r>
            <a:endParaRPr lang="en-AU">
              <a:solidFill>
                <a:srgbClr val="000000"/>
              </a:solidFill>
            </a:endParaRPr>
          </a:p>
          <a:p>
            <a:pPr marL="0" indent="0">
              <a:buFont typeface="Arial"/>
              <a:buNone/>
            </a:pPr>
            <a:endParaRPr lang="en-US" sz="1200">
              <a:solidFill>
                <a:srgbClr val="444444"/>
              </a:solidFill>
            </a:endParaRPr>
          </a:p>
          <a:p>
            <a:r>
              <a:rPr lang="en-US" sz="1200"/>
              <a:t>I'll give you a moment to read through the  5 content points on your screen.</a:t>
            </a:r>
          </a:p>
          <a:p>
            <a:endParaRPr lang="en-US" sz="1200">
              <a:solidFill>
                <a:srgbClr val="444444"/>
              </a:solidFill>
            </a:endParaRPr>
          </a:p>
          <a:p>
            <a:r>
              <a:rPr lang="en-US" sz="1200">
                <a:solidFill>
                  <a:srgbClr val="444444"/>
                </a:solidFill>
              </a:rPr>
              <a:t>Thank you, we will now have a closer look at the Aboriginal Cultures and Histories content. </a:t>
            </a:r>
          </a:p>
          <a:p>
            <a:endParaRPr lang="en-US" sz="1200">
              <a:solidFill>
                <a:srgbClr val="444444"/>
              </a:solidFill>
            </a:endParaRPr>
          </a:p>
          <a:p>
            <a:pPr marL="0" marR="0" lvl="0" indent="0" algn="l" defTabSz="1219170">
              <a:lnSpc>
                <a:spcPct val="100000"/>
              </a:lnSpc>
              <a:spcBef>
                <a:spcPts val="0"/>
              </a:spcBef>
              <a:spcAft>
                <a:spcPts val="0"/>
              </a:spcAft>
              <a:buNone/>
              <a:tabLst/>
              <a:defRPr/>
            </a:pPr>
            <a:r>
              <a:rPr lang="en-AU" sz="1200" b="1">
                <a:solidFill>
                  <a:srgbClr val="242424"/>
                </a:solidFill>
              </a:rPr>
              <a:t>[NEXT SLIDE]</a:t>
            </a:r>
            <a:endParaRPr lang="en-AU" sz="1200">
              <a:solidFill>
                <a:srgbClr val="242424"/>
              </a:solidFill>
            </a:endParaRPr>
          </a:p>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CA82E2A5-1C41-56B4-82AB-C71B3EB6DFEB}"/>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35</a:t>
            </a:fld>
            <a:endParaRPr kumimoji="0" lang="en-AU"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41572414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04CFC-9824-C454-4411-CC8F7AAD07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F80BD0-5557-7D70-09DC-AB72E45105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A6C5AC-6CA2-5E3A-52DC-4625EB37F12F}"/>
              </a:ext>
            </a:extLst>
          </p:cNvPr>
          <p:cNvSpPr>
            <a:spLocks noGrp="1"/>
          </p:cNvSpPr>
          <p:nvPr>
            <p:ph type="body" idx="1"/>
          </p:nvPr>
        </p:nvSpPr>
        <p:spPr/>
        <p:txBody>
          <a:bodyPr/>
          <a:lstStyle/>
          <a:p>
            <a:r>
              <a:rPr lang="en-AU" sz="1200" b="1">
                <a:solidFill>
                  <a:srgbClr val="242424"/>
                </a:solidFill>
              </a:rPr>
              <a:t>36. Purpose: </a:t>
            </a:r>
            <a:r>
              <a:rPr lang="en-AU" sz="1200">
                <a:solidFill>
                  <a:srgbClr val="242424"/>
                </a:solidFill>
              </a:rPr>
              <a:t>To explain the requirements for schools in relation to Aboriginal Cultures and Histories content.</a:t>
            </a:r>
          </a:p>
          <a:p>
            <a:endParaRPr lang="en-US" sz="1200">
              <a:solidFill>
                <a:srgbClr val="444444"/>
              </a:solidFill>
            </a:endParaRPr>
          </a:p>
          <a:p>
            <a:r>
              <a:rPr lang="en-AU" sz="1200" b="1">
                <a:solidFill>
                  <a:srgbClr val="242424"/>
                </a:solidFill>
              </a:rPr>
              <a:t>Time: </a:t>
            </a:r>
            <a:r>
              <a:rPr lang="en-AU" sz="1200" b="0">
                <a:solidFill>
                  <a:srgbClr val="242424"/>
                </a:solidFill>
              </a:rPr>
              <a:t>40 seconds</a:t>
            </a:r>
          </a:p>
          <a:p>
            <a:endParaRPr lang="en-AU" sz="1200" b="0">
              <a:solidFill>
                <a:srgbClr val="242424"/>
              </a:solidFill>
            </a:endParaRPr>
          </a:p>
          <a:p>
            <a:r>
              <a:rPr lang="en-AU" sz="1200" b="1">
                <a:solidFill>
                  <a:srgbClr val="242424"/>
                </a:solidFill>
              </a:rPr>
              <a:t>Presenter notes:</a:t>
            </a:r>
            <a:endParaRPr lang="en-AU" sz="1200">
              <a:solidFill>
                <a:srgbClr val="444444"/>
              </a:solidFill>
            </a:endParaRPr>
          </a:p>
          <a:p>
            <a:r>
              <a:rPr lang="en-AU" sz="1200">
                <a:solidFill>
                  <a:srgbClr val="22272B"/>
                </a:solidFill>
              </a:rPr>
              <a:t>All HSIE units, which cover Aboriginal Cultures and Histories content, are written in consultation with Department of Education Aboriginal Education Advisors.</a:t>
            </a:r>
            <a:endParaRPr lang="en-US" sz="1200">
              <a:solidFill>
                <a:srgbClr val="444444"/>
              </a:solidFill>
            </a:endParaRPr>
          </a:p>
          <a:p>
            <a:endParaRPr lang="en-AU" sz="1200">
              <a:solidFill>
                <a:srgbClr val="444444"/>
              </a:solidFill>
            </a:endParaRPr>
          </a:p>
          <a:p>
            <a:r>
              <a:rPr lang="en-AU" sz="1200">
                <a:solidFill>
                  <a:srgbClr val="000000"/>
                </a:solidFill>
              </a:rPr>
              <a:t>When planning and programming content relating to Aboriginal and/or Torres Strait Islander histories and Cultures, teachers are encouraged to:</a:t>
            </a:r>
            <a:endParaRPr lang="en-US" sz="1200">
              <a:solidFill>
                <a:srgbClr val="444444"/>
              </a:solidFill>
            </a:endParaRPr>
          </a:p>
          <a:p>
            <a:pPr marL="171450" indent="-171450">
              <a:buFont typeface="Arial" panose="020B0604020202020204" pitchFamily="34" charset="0"/>
              <a:buChar char="•"/>
            </a:pPr>
            <a:r>
              <a:rPr lang="en-AU" sz="1200">
                <a:solidFill>
                  <a:srgbClr val="000000"/>
                </a:solidFill>
              </a:rPr>
              <a:t>involve local Aboriginal Communities and/or appropriate Knowledge Holders in determining suitable resources </a:t>
            </a:r>
            <a:endParaRPr lang="en-US" sz="1200">
              <a:solidFill>
                <a:srgbClr val="444444"/>
              </a:solidFill>
            </a:endParaRPr>
          </a:p>
          <a:p>
            <a:pPr marL="171450" indent="-171450">
              <a:buFont typeface="Arial" panose="020B0604020202020204" pitchFamily="34" charset="0"/>
              <a:buChar char="•"/>
            </a:pPr>
            <a:r>
              <a:rPr lang="en-AU" sz="1200">
                <a:solidFill>
                  <a:srgbClr val="000000"/>
                </a:solidFill>
              </a:rPr>
              <a:t>use Aboriginal and/or Torres Strait Islander-authored or endorsed publications.  </a:t>
            </a:r>
            <a:endParaRPr lang="en-US" sz="1200">
              <a:solidFill>
                <a:srgbClr val="444444"/>
              </a:solidFill>
            </a:endParaRPr>
          </a:p>
          <a:p>
            <a:pPr marL="171450" indent="-171450">
              <a:buFont typeface="Arial" panose="020B0604020202020204" pitchFamily="34" charset="0"/>
              <a:buChar char="•"/>
            </a:pPr>
            <a:r>
              <a:rPr lang="en-AU" sz="1200">
                <a:solidFill>
                  <a:srgbClr val="000000"/>
                </a:solidFill>
              </a:rPr>
              <a:t>read the </a:t>
            </a:r>
            <a:r>
              <a:rPr lang="en-AU" sz="1200">
                <a:solidFill>
                  <a:srgbClr val="444444"/>
                </a:solidFill>
                <a:hlinkClick r:id="rId3"/>
              </a:rPr>
              <a:t>principles and protocols</a:t>
            </a:r>
            <a:r>
              <a:rPr lang="en-AU" sz="1200">
                <a:solidFill>
                  <a:srgbClr val="000000"/>
                </a:solidFill>
              </a:rPr>
              <a:t> relating to teaching and learning about Aboriginal and/or Torres Strait Islander histories and Cultures and the involvement of local Aboriginal Communities.</a:t>
            </a:r>
            <a:endParaRPr lang="en-US" sz="1200">
              <a:solidFill>
                <a:srgbClr val="444444"/>
              </a:solidFill>
            </a:endParaRPr>
          </a:p>
          <a:p>
            <a:r>
              <a:rPr lang="en-AU" sz="1200">
                <a:solidFill>
                  <a:srgbClr val="444444"/>
                </a:solidFill>
                <a:hlinkClick r:id="rId4"/>
              </a:rPr>
              <a:t>The Australian Institute of Aboriginal and Torres Strait Islander Studies (AIATSIS) Guide to evaluating and selecting education resources</a:t>
            </a:r>
            <a:r>
              <a:rPr lang="en-AU" sz="1200">
                <a:solidFill>
                  <a:srgbClr val="000000"/>
                </a:solidFill>
              </a:rPr>
              <a:t> has been developed to assist teachers in selecting appropriate resources for teaching about Aboriginal and Torres Strait Islander histories, Cultures and Languages respectfully and effectively.</a:t>
            </a:r>
            <a:endParaRPr lang="en-US" sz="1200">
              <a:solidFill>
                <a:srgbClr val="000000"/>
              </a:solidFill>
            </a:endParaRPr>
          </a:p>
          <a:p>
            <a:endParaRPr lang="en-AU" sz="1200">
              <a:solidFill>
                <a:srgbClr val="444444"/>
              </a:solidFill>
            </a:endParaRPr>
          </a:p>
          <a:p>
            <a:r>
              <a:rPr lang="en-AU" sz="1200">
                <a:solidFill>
                  <a:srgbClr val="444444"/>
                </a:solidFill>
              </a:rPr>
              <a:t>Both of these links will be placed into the Q &amp; A for you now. </a:t>
            </a:r>
          </a:p>
          <a:p>
            <a:endParaRPr lang="en-AU" sz="1200">
              <a:solidFill>
                <a:srgbClr val="444444"/>
              </a:solidFill>
            </a:endParaRPr>
          </a:p>
          <a:p>
            <a:r>
              <a:rPr lang="en-AU" sz="1200" b="1">
                <a:solidFill>
                  <a:srgbClr val="242424"/>
                </a:solidFill>
              </a:rPr>
              <a:t>[NEXT SLIDE]</a:t>
            </a:r>
            <a:endParaRPr lang="en-AU" sz="1200"/>
          </a:p>
          <a:p>
            <a:endParaRPr lang="en-AU" b="1">
              <a:solidFill>
                <a:srgbClr val="242424"/>
              </a:solidFill>
            </a:endParaRPr>
          </a:p>
          <a:p>
            <a:endParaRPr lang="en-AU" b="1">
              <a:solidFill>
                <a:srgbClr val="242424"/>
              </a:solidFill>
            </a:endParaRPr>
          </a:p>
          <a:p>
            <a:endParaRPr lang="en-AU">
              <a:solidFill>
                <a:srgbClr val="22272B"/>
              </a:solidFill>
            </a:endParaRPr>
          </a:p>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C97F3348-908E-7F4B-C77D-8FD40D3B141F}"/>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36</a:t>
            </a:fld>
            <a:endParaRPr kumimoji="0" lang="en-AU"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420304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02428-174D-A1D9-C212-2E306A2A89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C217A9-9B39-A506-AD32-DC09D554B7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67B6EF-C28B-5104-70F3-1B26C914B8CE}"/>
              </a:ext>
            </a:extLst>
          </p:cNvPr>
          <p:cNvSpPr>
            <a:spLocks noGrp="1"/>
          </p:cNvSpPr>
          <p:nvPr>
            <p:ph type="body" idx="1"/>
          </p:nvPr>
        </p:nvSpPr>
        <p:spPr/>
        <p:txBody>
          <a:bodyPr/>
          <a:lstStyle/>
          <a:p>
            <a:r>
              <a:rPr lang="en-AU" b="1">
                <a:solidFill>
                  <a:srgbClr val="242424"/>
                </a:solidFill>
              </a:rPr>
              <a:t>37. Purpose: </a:t>
            </a:r>
            <a:r>
              <a:rPr lang="en-AU">
                <a:solidFill>
                  <a:srgbClr val="242424"/>
                </a:solidFill>
              </a:rPr>
              <a:t>To outline the skills students learn and apply during the unit</a:t>
            </a:r>
          </a:p>
          <a:p>
            <a:endParaRPr lang="en-US">
              <a:solidFill>
                <a:srgbClr val="444444"/>
              </a:solidFill>
            </a:endParaRPr>
          </a:p>
          <a:p>
            <a:r>
              <a:rPr lang="en-AU" b="1">
                <a:solidFill>
                  <a:srgbClr val="242424"/>
                </a:solidFill>
              </a:rPr>
              <a:t>Time: </a:t>
            </a:r>
            <a:r>
              <a:rPr lang="en-AU">
                <a:solidFill>
                  <a:srgbClr val="242424"/>
                </a:solidFill>
              </a:rPr>
              <a:t>40 seconds</a:t>
            </a:r>
          </a:p>
          <a:p>
            <a:endParaRPr lang="en-AU">
              <a:solidFill>
                <a:srgbClr val="444444"/>
              </a:solidFill>
            </a:endParaRPr>
          </a:p>
          <a:p>
            <a:r>
              <a:rPr lang="en-AU" b="1">
                <a:solidFill>
                  <a:srgbClr val="242424"/>
                </a:solidFill>
              </a:rPr>
              <a:t>Presenter notes:</a:t>
            </a:r>
            <a:endParaRPr lang="en-AU">
              <a:solidFill>
                <a:srgbClr val="444444"/>
              </a:solidFill>
            </a:endParaRPr>
          </a:p>
          <a:p>
            <a:r>
              <a:rPr lang="en-US">
                <a:ea typeface="Calibri"/>
                <a:cs typeface="Calibri"/>
              </a:rPr>
              <a:t>Throughout this unit, students are provided with opportunities to learn and apply geographical skills whilst learning about the content.</a:t>
            </a:r>
            <a:endParaRPr lang="en-US"/>
          </a:p>
          <a:p>
            <a:r>
              <a:rPr lang="en-US">
                <a:ea typeface="Calibri"/>
                <a:cs typeface="Calibri"/>
              </a:rPr>
              <a:t>Unit 5, students: </a:t>
            </a:r>
          </a:p>
          <a:p>
            <a:pPr marL="285750" indent="-285750">
              <a:buFont typeface="Arial"/>
              <a:buChar char="•"/>
            </a:pPr>
            <a:r>
              <a:rPr lang="en-US">
                <a:ea typeface="Calibri"/>
                <a:cs typeface="Calibri"/>
              </a:rPr>
              <a:t>observe and describe places and spaces through a geographical lens</a:t>
            </a:r>
          </a:p>
          <a:p>
            <a:pPr marL="285750" indent="-285750">
              <a:buFont typeface="Arial"/>
              <a:buChar char="•"/>
            </a:pPr>
            <a:r>
              <a:rPr lang="en-US">
                <a:ea typeface="Calibri"/>
                <a:cs typeface="Calibri"/>
              </a:rPr>
              <a:t>identify sustainable food practices of Aboriginal and Torres Strait Islander Peoples</a:t>
            </a:r>
          </a:p>
          <a:p>
            <a:pPr marL="285750" indent="-285750">
              <a:buFont typeface="Arial"/>
              <a:buChar char="•"/>
            </a:pPr>
            <a:r>
              <a:rPr lang="en-US">
                <a:ea typeface="Calibri"/>
                <a:cs typeface="Calibri"/>
              </a:rPr>
              <a:t>identify sustainable practices, such as waste management</a:t>
            </a:r>
          </a:p>
          <a:p>
            <a:pPr marL="285750" indent="-285750">
              <a:buFont typeface="Arial"/>
              <a:buChar char="•"/>
            </a:pPr>
            <a:r>
              <a:rPr lang="en-US">
                <a:ea typeface="Calibri"/>
                <a:cs typeface="Calibri"/>
              </a:rPr>
              <a:t>make comparisons between conservation and sustainability, making connections to learn about land management, and</a:t>
            </a:r>
          </a:p>
          <a:p>
            <a:pPr marL="285750" indent="-285750">
              <a:buFont typeface="Arial"/>
              <a:buChar char="•"/>
            </a:pPr>
            <a:r>
              <a:rPr lang="en-US">
                <a:ea typeface="Calibri"/>
                <a:cs typeface="Calibri"/>
              </a:rPr>
              <a:t>investigate and describe the management of reserved areas such as National Parks</a:t>
            </a:r>
          </a:p>
          <a:p>
            <a:pPr marL="285750" indent="-285750">
              <a:buFont typeface="Arial"/>
              <a:buChar char="•"/>
            </a:pPr>
            <a:endParaRPr lang="en-AU" b="1">
              <a:solidFill>
                <a:srgbClr val="242424"/>
              </a:solidFill>
            </a:endParaRPr>
          </a:p>
          <a:p>
            <a:r>
              <a:rPr lang="en-AU" b="1">
                <a:solidFill>
                  <a:srgbClr val="242424"/>
                </a:solidFill>
              </a:rPr>
              <a:t>[NEXT SLIDE]</a:t>
            </a:r>
            <a:endParaRPr lang="en-US">
              <a:ea typeface="Calibri"/>
              <a:cs typeface="Calibri"/>
            </a:endParaRPr>
          </a:p>
        </p:txBody>
      </p:sp>
      <p:sp>
        <p:nvSpPr>
          <p:cNvPr id="4" name="Slide Number Placeholder 3">
            <a:extLst>
              <a:ext uri="{FF2B5EF4-FFF2-40B4-BE49-F238E27FC236}">
                <a16:creationId xmlns:a16="http://schemas.microsoft.com/office/drawing/2014/main" id="{48DF39D9-1AEA-41EF-E5D6-49EC2801AE50}"/>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37</a:t>
            </a:fld>
            <a:endParaRPr kumimoji="0" lang="en-AU"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42726187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C4F2D9-F9F4-76CF-17FD-D34ADAB607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941EB6-E4DB-3677-80D1-E4F008E64F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7C3FBE-9E16-1F78-8DA3-22445AC87C20}"/>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200" b="1">
                <a:ea typeface="Calibri"/>
                <a:cs typeface="Calibri"/>
              </a:rPr>
              <a:t>38. Purpose: </a:t>
            </a:r>
            <a:r>
              <a:rPr lang="en-AU" sz="1200">
                <a:solidFill>
                  <a:srgbClr val="242424"/>
                </a:solidFill>
              </a:rPr>
              <a:t>To highlight activities within the unit</a:t>
            </a:r>
          </a:p>
          <a:p>
            <a:endParaRPr lang="en-US" sz="1200" b="1">
              <a:ea typeface="Calibri"/>
              <a:cs typeface="Calibri"/>
            </a:endParaRPr>
          </a:p>
          <a:p>
            <a:r>
              <a:rPr lang="en-US" sz="1200" b="1">
                <a:ea typeface="Calibri"/>
                <a:cs typeface="Calibri"/>
              </a:rPr>
              <a:t>Time: </a:t>
            </a:r>
            <a:r>
              <a:rPr lang="en-US" sz="1200" b="0">
                <a:ea typeface="Calibri"/>
                <a:cs typeface="Calibri"/>
              </a:rPr>
              <a:t>45 seconds</a:t>
            </a:r>
          </a:p>
          <a:p>
            <a:endParaRPr lang="en-US" sz="1200" b="1">
              <a:ea typeface="Calibri"/>
              <a:cs typeface="Calibri"/>
            </a:endParaRPr>
          </a:p>
          <a:p>
            <a:r>
              <a:rPr lang="en-US" sz="1200" b="1">
                <a:ea typeface="Calibri"/>
                <a:cs typeface="Calibri"/>
              </a:rPr>
              <a:t>Presenter notes:</a:t>
            </a:r>
          </a:p>
          <a:p>
            <a:r>
              <a:rPr lang="en-US" sz="1200">
                <a:ea typeface="Calibri"/>
                <a:cs typeface="Calibri"/>
              </a:rPr>
              <a:t>As part of this unit, students </a:t>
            </a:r>
            <a:r>
              <a:rPr lang="en-US"/>
              <a:t> learn how Aboriginal Peoples have sustainably used the resources of Country for thousands of years. They investigate examples of Aboriginal food practices that are sustainable. Students explore how these practices are connected to seasons and Country, and how they ensure resources are cared for. Students connect principles of Aboriginal sustainable use of Country with modern strategies that </a:t>
            </a:r>
            <a:r>
              <a:rPr lang="en-US" err="1"/>
              <a:t>minimise</a:t>
            </a:r>
            <a:r>
              <a:rPr lang="en-US"/>
              <a:t> waste and make the most of resources.</a:t>
            </a:r>
          </a:p>
          <a:p>
            <a:endParaRPr lang="en-US" sz="1200">
              <a:ea typeface="Calibri"/>
              <a:cs typeface="Calibri"/>
            </a:endParaRPr>
          </a:p>
          <a:p>
            <a:r>
              <a:rPr lang="en-US" sz="1200"/>
              <a:t>Students will learn that Aboriginal fire management is a key feature of sustainable agriculture. Selective and controlled burning of the land promotes the natural growth of native plants.</a:t>
            </a:r>
          </a:p>
          <a:p>
            <a:endParaRPr lang="en-US" sz="1200"/>
          </a:p>
          <a:p>
            <a:r>
              <a:rPr lang="en-US" sz="1200"/>
              <a:t>Students will investigate how sustainable fire management practices used by Aboriginal Peoples also supports the hunting of animal species by attracting animals to new plant growth.</a:t>
            </a:r>
            <a:endParaRPr lang="en-US" sz="1200">
              <a:ea typeface="Calibri"/>
              <a:cs typeface="Calibri"/>
            </a:endParaRPr>
          </a:p>
          <a:p>
            <a:endParaRPr lang="en-AU" sz="120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t>[NEXT SLIDE]</a:t>
            </a:r>
          </a:p>
          <a:p>
            <a:endParaRPr lang="en-AU"/>
          </a:p>
        </p:txBody>
      </p:sp>
      <p:sp>
        <p:nvSpPr>
          <p:cNvPr id="4" name="Slide Number Placeholder 3">
            <a:extLst>
              <a:ext uri="{FF2B5EF4-FFF2-40B4-BE49-F238E27FC236}">
                <a16:creationId xmlns:a16="http://schemas.microsoft.com/office/drawing/2014/main" id="{F70954AF-B20A-4A64-D69B-A24D9EBDDCFA}"/>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38</a:t>
            </a:fld>
            <a:endParaRPr kumimoji="0" lang="en-AU"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6092602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0EEFB1-D0A2-F4B1-454D-9347F30DAB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7D7777-DC1D-5DD0-212A-6C766E1435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60175F-5962-F0CF-163B-1EF03B5E5465}"/>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200" b="1">
                <a:ea typeface="Calibri"/>
                <a:cs typeface="Calibri"/>
              </a:rPr>
              <a:t>39. Purpose: </a:t>
            </a:r>
            <a:r>
              <a:rPr lang="en-AU" sz="1200">
                <a:solidFill>
                  <a:srgbClr val="242424"/>
                </a:solidFill>
              </a:rPr>
              <a:t>To highlight activities within the unit</a:t>
            </a:r>
          </a:p>
          <a:p>
            <a:endParaRPr lang="en-US" sz="1200" b="1">
              <a:ea typeface="Calibri"/>
              <a:cs typeface="Calibri"/>
            </a:endParaRPr>
          </a:p>
          <a:p>
            <a:r>
              <a:rPr lang="en-US" sz="1200" b="1">
                <a:ea typeface="Calibri"/>
                <a:cs typeface="Calibri"/>
              </a:rPr>
              <a:t>Time: </a:t>
            </a:r>
            <a:r>
              <a:rPr lang="en-US" sz="1200" b="0">
                <a:ea typeface="Calibri"/>
                <a:cs typeface="Calibri"/>
              </a:rPr>
              <a:t>30 seconds</a:t>
            </a:r>
          </a:p>
          <a:p>
            <a:endParaRPr lang="en-US" sz="1200" b="1">
              <a:ea typeface="Calibri"/>
              <a:cs typeface="Calibri"/>
            </a:endParaRPr>
          </a:p>
          <a:p>
            <a:r>
              <a:rPr lang="en-US" sz="1200" b="1">
                <a:ea typeface="Calibri"/>
                <a:cs typeface="Calibri"/>
              </a:rPr>
              <a:t>Presenter notes:</a:t>
            </a:r>
          </a:p>
          <a:p>
            <a:r>
              <a:rPr lang="en-US" sz="1200">
                <a:ea typeface="Calibri"/>
                <a:cs typeface="Calibri"/>
              </a:rPr>
              <a:t>To further develop their skills as geographers, students will apply their knowledge of sustainability, conservation and land management to develop their own pledge to protect the environment. In doing so, students are connecting their learning through the development of a set of promises that reflect their knowledge and understanding, whilst embedding their clear acknowledgement of their responsibility to care for places. The development of the eco-warrior pledge helps  assess the depth of understanding students have regarding their obligation to care for Country.</a:t>
            </a:r>
          </a:p>
          <a:p>
            <a:endParaRPr lang="en-AU"/>
          </a:p>
          <a:p>
            <a:pPr marL="0" marR="0" lvl="0" indent="0" algn="l" defTabSz="1219170" rtl="0" eaLnBrk="1" fontAlgn="auto" latinLnBrk="0" hangingPunct="1">
              <a:lnSpc>
                <a:spcPct val="100000"/>
              </a:lnSpc>
              <a:spcBef>
                <a:spcPts val="0"/>
              </a:spcBef>
              <a:spcAft>
                <a:spcPts val="0"/>
              </a:spcAft>
              <a:buClrTx/>
              <a:buSzTx/>
              <a:buFontTx/>
              <a:buNone/>
              <a:tabLst/>
              <a:defRPr/>
            </a:pPr>
            <a:r>
              <a:rPr lang="en-AU" b="1"/>
              <a:t>[NEXT SLIDE]</a:t>
            </a:r>
          </a:p>
          <a:p>
            <a:endParaRPr lang="en-AU"/>
          </a:p>
        </p:txBody>
      </p:sp>
      <p:sp>
        <p:nvSpPr>
          <p:cNvPr id="4" name="Slide Number Placeholder 3">
            <a:extLst>
              <a:ext uri="{FF2B5EF4-FFF2-40B4-BE49-F238E27FC236}">
                <a16:creationId xmlns:a16="http://schemas.microsoft.com/office/drawing/2014/main" id="{291868EB-48F4-0ECC-23D7-55125EE4D3E6}"/>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39</a:t>
            </a:fld>
            <a:endParaRPr kumimoji="0" lang="en-AU"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996687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996AA-9AB3-4992-C7BE-EBA97BDF4F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67B2AB-8A65-0A71-19CD-6052DDC7B43E}"/>
              </a:ext>
            </a:extLst>
          </p:cNvPr>
          <p:cNvSpPr>
            <a:spLocks noGrp="1" noRot="1" noChangeAspect="1"/>
          </p:cNvSpPr>
          <p:nvPr>
            <p:ph type="sldImg"/>
          </p:nvPr>
        </p:nvSpPr>
        <p:spPr>
          <a:xfrm>
            <a:off x="1898650" y="282575"/>
            <a:ext cx="3060700" cy="1720850"/>
          </a:xfrm>
        </p:spPr>
      </p:sp>
      <p:sp>
        <p:nvSpPr>
          <p:cNvPr id="3" name="Notes Placeholder 2">
            <a:extLst>
              <a:ext uri="{FF2B5EF4-FFF2-40B4-BE49-F238E27FC236}">
                <a16:creationId xmlns:a16="http://schemas.microsoft.com/office/drawing/2014/main" id="{1C93D203-ECCE-1403-D134-BAAADF89A42E}"/>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solidFill>
                  <a:prstClr val="black"/>
                </a:solidFill>
                <a:cs typeface="Calibri"/>
              </a:rPr>
              <a:t>4. Purpose:</a:t>
            </a:r>
            <a:r>
              <a:rPr lang="en-AU" sz="1200">
                <a:solidFill>
                  <a:prstClr val="black"/>
                </a:solidFill>
                <a:cs typeface="Calibri"/>
              </a:rPr>
              <a:t> </a:t>
            </a:r>
            <a:r>
              <a:rPr lang="en-AU" sz="1200" b="0" i="0" u="none" strike="noStrike" kern="1200" cap="none" spc="0" normalizeH="0" baseline="0" noProof="0">
                <a:ln>
                  <a:noFill/>
                </a:ln>
                <a:solidFill>
                  <a:prstClr val="black"/>
                </a:solidFill>
                <a:effectLst/>
                <a:uLnTx/>
                <a:uFillTx/>
                <a:cs typeface="Calibri"/>
              </a:rPr>
              <a:t>To introduce the </a:t>
            </a:r>
            <a:r>
              <a:rPr lang="en-AU" sz="1200">
                <a:solidFill>
                  <a:prstClr val="black"/>
                </a:solidFill>
                <a:cs typeface="Calibri"/>
              </a:rPr>
              <a:t>purpose</a:t>
            </a:r>
            <a:r>
              <a:rPr lang="en-AU" sz="1200" b="0" i="0" u="none" strike="noStrike" kern="1200" cap="none" spc="0" normalizeH="0" baseline="0" noProof="0">
                <a:ln>
                  <a:noFill/>
                </a:ln>
                <a:solidFill>
                  <a:prstClr val="black"/>
                </a:solidFill>
                <a:effectLst/>
                <a:uLnTx/>
                <a:uFillTx/>
                <a:cs typeface="Calibri"/>
              </a:rPr>
              <a:t> and outcomes for the workshop.</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0" i="0" u="none" strike="noStrike" kern="1200" cap="none" spc="0" normalizeH="0" baseline="0" noProof="0">
              <a:ln>
                <a:noFill/>
              </a:ln>
              <a:solidFill>
                <a:prstClr val="black"/>
              </a:solidFill>
              <a:effectLst/>
              <a:uLnTx/>
              <a:uFillTx/>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i="0" u="none" strike="noStrike" kern="1200" cap="none" spc="0" normalizeH="0" baseline="0" noProof="0">
                <a:ln>
                  <a:noFill/>
                </a:ln>
                <a:solidFill>
                  <a:prstClr val="black"/>
                </a:solidFill>
                <a:effectLst/>
                <a:uLnTx/>
                <a:uFillTx/>
                <a:cs typeface="Calibri"/>
              </a:rPr>
              <a:t>Time: </a:t>
            </a:r>
            <a:r>
              <a:rPr lang="en-AU" sz="1200" b="0" i="0" u="none" strike="noStrike" kern="1200" cap="none" spc="0" normalizeH="0" baseline="0" noProof="0">
                <a:ln>
                  <a:noFill/>
                </a:ln>
                <a:solidFill>
                  <a:prstClr val="black"/>
                </a:solidFill>
                <a:effectLst/>
                <a:uLnTx/>
                <a:uFillTx/>
                <a:cs typeface="Calibri"/>
              </a:rPr>
              <a:t>2 minutes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1" i="0" u="none" strike="noStrike" kern="1200" cap="none" spc="0" normalizeH="0" baseline="0" noProof="0">
              <a:ln>
                <a:noFill/>
              </a:ln>
              <a:solidFill>
                <a:prstClr val="black"/>
              </a:solidFill>
              <a:effectLst/>
              <a:uLnTx/>
              <a:uFillTx/>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i="0" u="none" strike="noStrike" kern="1200" cap="none" spc="0" normalizeH="0" baseline="0" noProof="0">
                <a:ln>
                  <a:noFill/>
                </a:ln>
                <a:solidFill>
                  <a:prstClr val="black"/>
                </a:solidFill>
                <a:effectLst/>
                <a:uLnTx/>
                <a:uFillTx/>
                <a:cs typeface="Calibri"/>
              </a:rPr>
              <a:t>Presenter notes: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i="0" u="none" strike="noStrike" kern="1200" cap="none" spc="0" normalizeH="0" baseline="0" noProof="0">
                <a:ln>
                  <a:noFill/>
                </a:ln>
                <a:solidFill>
                  <a:prstClr val="black"/>
                </a:solidFill>
                <a:effectLst/>
                <a:uLnTx/>
                <a:uFillTx/>
                <a:cs typeface="Calibri"/>
              </a:rPr>
              <a:t>On the screen are the </a:t>
            </a:r>
            <a:r>
              <a:rPr lang="en-AU" sz="1200">
                <a:solidFill>
                  <a:prstClr val="black"/>
                </a:solidFill>
                <a:cs typeface="Calibri"/>
              </a:rPr>
              <a:t>purpose</a:t>
            </a:r>
            <a:r>
              <a:rPr lang="en-AU" sz="1200" b="0" i="0" u="none" strike="noStrike" kern="1200" cap="none" spc="0" normalizeH="0" baseline="0" noProof="0">
                <a:ln>
                  <a:noFill/>
                </a:ln>
                <a:solidFill>
                  <a:prstClr val="black"/>
                </a:solidFill>
                <a:effectLst/>
                <a:uLnTx/>
                <a:uFillTx/>
                <a:cs typeface="Calibri"/>
              </a:rPr>
              <a:t> and outcomes of the session. I will give you time to read these. </a:t>
            </a:r>
            <a:endParaRPr lang="en-AU" sz="1200" b="1" i="1" u="none" strike="noStrike" kern="1200" cap="none" spc="0" normalizeH="0" baseline="0" noProof="0">
              <a:ln>
                <a:noFill/>
              </a:ln>
              <a:solidFill>
                <a:prstClr val="black"/>
              </a:solidFill>
              <a:effectLst/>
              <a:uLnTx/>
              <a:uFillTx/>
              <a:cs typeface="Calibri"/>
            </a:endParaRPr>
          </a:p>
          <a:p>
            <a:endParaRPr lang="en-AU" sz="1200"/>
          </a:p>
          <a:p>
            <a:r>
              <a:rPr lang="en-AU" sz="1200" b="0" i="0" kern="1200">
                <a:solidFill>
                  <a:schemeClr val="tx1"/>
                </a:solidFill>
                <a:effectLst/>
              </a:rPr>
              <a:t>Today’s professional learning previews sample units across the four key learning areas, with a focus on the common lesson structure designed to support effective teaching and learning. The session will unpack how key unit features guide our planning for assessment and differentiation, ensuring all students’ needs are met. There will also be a focus on classroom readiness for Term 1, 2026. </a:t>
            </a:r>
            <a:r>
              <a:rPr lang="en-AU"/>
              <a:t> </a:t>
            </a:r>
            <a:endParaRPr lang="en-AU" sz="1200"/>
          </a:p>
          <a:p>
            <a:endParaRPr lang="en-AU"/>
          </a:p>
          <a:p>
            <a:r>
              <a:rPr lang="en-AU" sz="1200"/>
              <a:t>For multi-age settings, implementation of the new syllabuses can be deferred until they are mandatory in 2027. Early adoption is possible, though supporting resources may be limited. Primary Curriculum acknowledge the unique challenges of multi-age settings and will provide ongoing communication and support to assist with planning and </a:t>
            </a:r>
            <a:r>
              <a:rPr lang="en-AU"/>
              <a:t>syllabus implementation.  </a:t>
            </a:r>
            <a:endParaRPr lang="en-AU" sz="1200"/>
          </a:p>
          <a:p>
            <a:endParaRPr lang="en-AU"/>
          </a:p>
          <a:p>
            <a:r>
              <a:rPr lang="en-AU" sz="1200" b="1" kern="1200">
                <a:solidFill>
                  <a:schemeClr val="tx1"/>
                </a:solidFill>
                <a:effectLst/>
              </a:rPr>
              <a:t>[NEXT SLIDE]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a:solidFill>
                <a:prstClr val="black"/>
              </a:solidFill>
              <a:cs typeface="Calibri"/>
            </a:endParaRPr>
          </a:p>
        </p:txBody>
      </p:sp>
      <p:sp>
        <p:nvSpPr>
          <p:cNvPr id="4" name="Slide Number Placeholder 3">
            <a:extLst>
              <a:ext uri="{FF2B5EF4-FFF2-40B4-BE49-F238E27FC236}">
                <a16:creationId xmlns:a16="http://schemas.microsoft.com/office/drawing/2014/main" id="{00FEA3DD-629D-3F31-871D-C4C8AF9354C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9CC790-B39B-3749-AD09-DE446100E6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46862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40. Purpose: </a:t>
            </a:r>
            <a:r>
              <a:rPr lang="en-AU"/>
              <a:t>To reflect on the units presented and take notes. </a:t>
            </a:r>
          </a:p>
          <a:p>
            <a:endParaRPr lang="en-AU"/>
          </a:p>
          <a:p>
            <a:r>
              <a:rPr lang="en-AU" b="1"/>
              <a:t>Time: </a:t>
            </a:r>
            <a:r>
              <a:rPr lang="en-AU"/>
              <a:t>5 minutes</a:t>
            </a:r>
          </a:p>
          <a:p>
            <a:endParaRPr lang="en-AU"/>
          </a:p>
          <a:p>
            <a:r>
              <a:rPr lang="en-AU" b="1"/>
              <a:t>Presenter notes: </a:t>
            </a:r>
          </a:p>
          <a:p>
            <a:r>
              <a:rPr lang="en-AU" b="0"/>
              <a:t>We would like to give you some time now to reflect on what you have seen, make some notes and start to think about what this could look like in your school context. </a:t>
            </a:r>
          </a:p>
          <a:p>
            <a:endParaRPr lang="en-AU" b="0"/>
          </a:p>
          <a:p>
            <a:r>
              <a:rPr lang="en-AU" b="0"/>
              <a:t>In your participant workbook you will find the reflection section and a heading for each Key Learning Area. </a:t>
            </a:r>
          </a:p>
          <a:p>
            <a:endParaRPr lang="en-AU" b="0"/>
          </a:p>
          <a:p>
            <a:r>
              <a:rPr lang="en-AU"/>
              <a:t>You will have 5minutes to add some notes.  </a:t>
            </a:r>
          </a:p>
          <a:p>
            <a:r>
              <a:rPr lang="en-AU" b="0" i="1"/>
              <a:t>Pause 5 minutes</a:t>
            </a:r>
          </a:p>
          <a:p>
            <a:endParaRPr lang="en-AU"/>
          </a:p>
          <a:p>
            <a:r>
              <a:rPr lang="en-AU"/>
              <a:t>We will be referring to this activity again after each Key Learning Area unit walkthrough. </a:t>
            </a:r>
          </a:p>
          <a:p>
            <a:endParaRPr lang="en-AU"/>
          </a:p>
          <a:p>
            <a:r>
              <a:rPr lang="en-AU" b="1"/>
              <a:t>[NEXT SLIDE]</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40</a:t>
            </a:fld>
            <a:endParaRPr lang="en-AU"/>
          </a:p>
        </p:txBody>
      </p:sp>
    </p:spTree>
    <p:extLst>
      <p:ext uri="{BB962C8B-B14F-4D97-AF65-F5344CB8AC3E}">
        <p14:creationId xmlns:p14="http://schemas.microsoft.com/office/powerpoint/2010/main" val="134158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B27A2D-A6A7-46A6-B098-FBDA342435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3DFD8E-5090-500D-61D8-0F8176247C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16745F-4DE5-3734-DA0C-B7D5781AC4E4}"/>
              </a:ext>
            </a:extLst>
          </p:cNvPr>
          <p:cNvSpPr>
            <a:spLocks noGrp="1"/>
          </p:cNvSpPr>
          <p:nvPr>
            <p:ph type="body" idx="1"/>
          </p:nvPr>
        </p:nvSpPr>
        <p:spPr/>
        <p:txBody>
          <a:bodyPr/>
          <a:lstStyle/>
          <a:p>
            <a:r>
              <a:rPr lang="en-US" sz="1200" b="1">
                <a:ea typeface="Calibri"/>
                <a:cs typeface="Calibri"/>
              </a:rPr>
              <a:t>41. Purpose: </a:t>
            </a:r>
            <a:r>
              <a:rPr lang="en-US" sz="1200" b="0">
                <a:ea typeface="Calibri"/>
                <a:cs typeface="Calibri"/>
              </a:rPr>
              <a:t>To i</a:t>
            </a:r>
            <a:r>
              <a:rPr lang="en-US" sz="1200">
                <a:ea typeface="Calibri"/>
                <a:cs typeface="Calibri"/>
              </a:rPr>
              <a:t>ntroduce the science and technology sample units</a:t>
            </a:r>
          </a:p>
          <a:p>
            <a:endParaRPr lang="en-US" sz="1200" b="1">
              <a:ea typeface="Calibri"/>
              <a:cs typeface="Calibri"/>
            </a:endParaRPr>
          </a:p>
          <a:p>
            <a:r>
              <a:rPr lang="en-US" sz="1200" b="1">
                <a:ea typeface="Calibri"/>
                <a:cs typeface="Calibri"/>
              </a:rPr>
              <a:t>Time: </a:t>
            </a:r>
            <a:r>
              <a:rPr lang="en-US" sz="1200">
                <a:ea typeface="Calibri"/>
                <a:cs typeface="Calibri"/>
              </a:rPr>
              <a:t>10 seconds</a:t>
            </a:r>
          </a:p>
          <a:p>
            <a:endParaRPr lang="en-US" sz="1200" b="1">
              <a:ea typeface="Calibri"/>
              <a:cs typeface="Calibri"/>
            </a:endParaRPr>
          </a:p>
          <a:p>
            <a:r>
              <a:rPr lang="en-US" sz="1200" b="1">
                <a:ea typeface="Calibri"/>
                <a:cs typeface="Calibri"/>
              </a:rPr>
              <a:t>Presenter notes:</a:t>
            </a:r>
          </a:p>
          <a:p>
            <a:r>
              <a:rPr lang="en-US" sz="1200">
                <a:ea typeface="Calibri"/>
                <a:cs typeface="Calibri"/>
              </a:rPr>
              <a:t>Let’s shift our focus now to science and technology, and a preview of Unit 1.</a:t>
            </a:r>
          </a:p>
          <a:p>
            <a:endParaRPr lang="en-US" sz="1200">
              <a:ea typeface="Calibri"/>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t>[NEXT SLIDE]</a:t>
            </a:r>
          </a:p>
          <a:p>
            <a:endParaRPr lang="en-AU"/>
          </a:p>
        </p:txBody>
      </p:sp>
      <p:sp>
        <p:nvSpPr>
          <p:cNvPr id="4" name="Slide Number Placeholder 3">
            <a:extLst>
              <a:ext uri="{FF2B5EF4-FFF2-40B4-BE49-F238E27FC236}">
                <a16:creationId xmlns:a16="http://schemas.microsoft.com/office/drawing/2014/main" id="{E3E1C9CA-16DE-9E51-1028-A150B2578CE8}"/>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41</a:t>
            </a:fld>
            <a:endParaRPr kumimoji="0" lang="en-AU"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9085905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D9CED-DBDA-F267-908D-5620D726DF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DC83BD-34A2-55EA-54D2-2333078441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B9D2E7-69D7-268F-3AE7-FD507F16BEAD}"/>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200" b="1">
                <a:ea typeface="Calibri"/>
                <a:cs typeface="Calibri"/>
              </a:rPr>
              <a:t>42. Purpose: </a:t>
            </a:r>
            <a:r>
              <a:rPr lang="en-AU" sz="1200">
                <a:solidFill>
                  <a:srgbClr val="242424"/>
                </a:solidFill>
              </a:rPr>
              <a:t>To provide an overview of the unit</a:t>
            </a:r>
          </a:p>
          <a:p>
            <a:endParaRPr lang="en-US" sz="1200" b="1">
              <a:ea typeface="Calibri"/>
              <a:cs typeface="Calibri"/>
            </a:endParaRPr>
          </a:p>
          <a:p>
            <a:r>
              <a:rPr lang="en-US" sz="1200" b="1">
                <a:ea typeface="Calibri"/>
                <a:cs typeface="Calibri"/>
              </a:rPr>
              <a:t>Time: </a:t>
            </a:r>
            <a:r>
              <a:rPr lang="en-US" sz="1200" b="0">
                <a:ea typeface="Calibri"/>
                <a:cs typeface="Calibri"/>
              </a:rPr>
              <a:t>2</a:t>
            </a:r>
            <a:r>
              <a:rPr lang="en-US" sz="1200">
                <a:ea typeface="Calibri"/>
                <a:cs typeface="Calibri"/>
              </a:rPr>
              <a:t> minutes</a:t>
            </a:r>
          </a:p>
          <a:p>
            <a:endParaRPr lang="en-US" sz="1200" b="1">
              <a:ea typeface="Calibri"/>
              <a:cs typeface="Calibri"/>
            </a:endParaRPr>
          </a:p>
          <a:p>
            <a:r>
              <a:rPr lang="en-US" sz="1200" b="1">
                <a:ea typeface="Calibri"/>
                <a:cs typeface="Calibri"/>
              </a:rPr>
              <a:t>Presenter notes:</a:t>
            </a:r>
          </a:p>
          <a:p>
            <a:r>
              <a:rPr lang="en-GB" sz="1200" b="0" kern="1200">
                <a:solidFill>
                  <a:schemeClr val="tx1"/>
                </a:solidFill>
                <a:effectLst/>
              </a:rPr>
              <a:t>This unit marks the start of a</a:t>
            </a:r>
            <a:r>
              <a:rPr lang="en-GB" sz="1200" b="1" kern="1200">
                <a:solidFill>
                  <a:schemeClr val="tx1"/>
                </a:solidFill>
                <a:effectLst/>
              </a:rPr>
              <a:t> </a:t>
            </a:r>
            <a:r>
              <a:rPr lang="en-GB" sz="1200" b="0" kern="1200">
                <a:solidFill>
                  <a:schemeClr val="tx1"/>
                </a:solidFill>
                <a:effectLst/>
              </a:rPr>
              <a:t>student’s science and technology journey in Stage 2. </a:t>
            </a:r>
            <a:endParaRPr lang="en-US" sz="1200" b="1">
              <a:ea typeface="Calibri"/>
              <a:cs typeface="Calibri"/>
            </a:endParaRPr>
          </a:p>
          <a:p>
            <a:endParaRPr lang="en-AU" sz="1200"/>
          </a:p>
          <a:p>
            <a:r>
              <a:rPr lang="en-GB" sz="1200" b="0" kern="1200">
                <a:solidFill>
                  <a:schemeClr val="tx1"/>
                </a:solidFill>
                <a:effectLst/>
              </a:rPr>
              <a:t>The unit provides opportunities for students to understand how living things depend on the Earth’s systems, energy and each other to survive. </a:t>
            </a:r>
            <a:endParaRPr lang="en-AU" sz="1200" kern="1200">
              <a:solidFill>
                <a:schemeClr val="tx1"/>
              </a:solidFill>
              <a:effectLst/>
            </a:endParaRPr>
          </a:p>
          <a:p>
            <a:r>
              <a:rPr lang="en-GB" sz="1200" kern="1200">
                <a:solidFill>
                  <a:schemeClr val="tx1"/>
                </a:solidFill>
                <a:effectLst/>
              </a:rPr>
              <a:t> </a:t>
            </a:r>
            <a:endParaRPr lang="en-AU" sz="1200" kern="1200">
              <a:solidFill>
                <a:schemeClr val="tx1"/>
              </a:solidFill>
              <a:effectLst/>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GB" sz="1200" b="0" kern="1200">
                <a:solidFill>
                  <a:schemeClr val="tx1"/>
                </a:solidFill>
                <a:effectLst/>
              </a:rPr>
              <a:t>Students learn about and model the atmosphere, lithosphere, hydrosphere and biosphere. </a:t>
            </a:r>
            <a:endParaRPr lang="en-AU" sz="1200" b="0" kern="1200">
              <a:solidFill>
                <a:schemeClr val="tx1"/>
              </a:solidFill>
              <a:effectLst/>
            </a:endParaRPr>
          </a:p>
          <a:p>
            <a:r>
              <a:rPr lang="en-GB" sz="1200" b="0" kern="1200">
                <a:solidFill>
                  <a:schemeClr val="tx1"/>
                </a:solidFill>
                <a:effectLst/>
              </a:rPr>
              <a:t> </a:t>
            </a:r>
            <a:endParaRPr lang="en-AU" sz="1200" b="0" kern="1200">
              <a:solidFill>
                <a:schemeClr val="tx1"/>
              </a:solidFill>
              <a:effectLst/>
            </a:endParaRPr>
          </a:p>
          <a:p>
            <a:r>
              <a:rPr lang="en-GB" sz="1200" b="0" kern="1200">
                <a:solidFill>
                  <a:schemeClr val="tx1"/>
                </a:solidFill>
                <a:effectLst/>
              </a:rPr>
              <a:t>They investigate the relationship between habitats, ecosystems, and environments.</a:t>
            </a:r>
          </a:p>
          <a:p>
            <a:endParaRPr lang="en-GB" sz="1200" b="0" kern="1200">
              <a:solidFill>
                <a:schemeClr val="tx1"/>
              </a:solidFill>
              <a:effectLst/>
              <a:ea typeface="+mn-ea"/>
              <a:cs typeface="+mn-cs"/>
            </a:endParaRPr>
          </a:p>
          <a:p>
            <a:r>
              <a:rPr lang="en-AU" sz="1200" b="0"/>
              <a:t>Students explore h</a:t>
            </a:r>
            <a:r>
              <a:rPr lang="en-GB" sz="1200" b="0" kern="1200">
                <a:solidFill>
                  <a:schemeClr val="tx1"/>
                </a:solidFill>
                <a:effectLst/>
              </a:rPr>
              <a:t>ow food chains can represent energy flow in systems</a:t>
            </a:r>
            <a:endParaRPr lang="en-AU" sz="1200" b="0" kern="1200">
              <a:solidFill>
                <a:schemeClr val="tx1"/>
              </a:solidFill>
              <a:effectLst/>
            </a:endParaRPr>
          </a:p>
          <a:p>
            <a:r>
              <a:rPr lang="en-GB" sz="1200" b="0" kern="1200">
                <a:solidFill>
                  <a:schemeClr val="tx1"/>
                </a:solidFill>
                <a:effectLst/>
              </a:rPr>
              <a:t> </a:t>
            </a:r>
            <a:endParaRPr lang="en-AU" sz="1200" b="0" kern="1200">
              <a:solidFill>
                <a:schemeClr val="tx1"/>
              </a:solidFill>
              <a:effectLst/>
            </a:endParaRPr>
          </a:p>
          <a:p>
            <a:r>
              <a:rPr lang="en-GB" sz="1200" b="0" kern="1200">
                <a:solidFill>
                  <a:schemeClr val="tx1"/>
                </a:solidFill>
                <a:effectLst/>
              </a:rPr>
              <a:t>Students begin to conduct fair tests in a way that builds on questioning, observation skills and an understanding of cause and effect learned in Early Stage 1 and Stage 1.</a:t>
            </a:r>
            <a:endParaRPr lang="en-AU" sz="1200" b="0" kern="1200">
              <a:solidFill>
                <a:schemeClr val="tx1"/>
              </a:solidFill>
              <a:effectLst/>
            </a:endParaRPr>
          </a:p>
          <a:p>
            <a:r>
              <a:rPr lang="en-GB" sz="1200" b="0" kern="1200">
                <a:solidFill>
                  <a:schemeClr val="tx1"/>
                </a:solidFill>
                <a:effectLst/>
              </a:rPr>
              <a:t> </a:t>
            </a:r>
            <a:endParaRPr lang="en-AU" sz="1200" b="0" kern="1200">
              <a:solidFill>
                <a:schemeClr val="tx1"/>
              </a:solidFill>
              <a:effectLst/>
            </a:endParaRPr>
          </a:p>
          <a:p>
            <a:r>
              <a:rPr lang="en-GB" sz="1200" b="0" kern="1200">
                <a:solidFill>
                  <a:schemeClr val="tx1"/>
                </a:solidFill>
                <a:effectLst/>
              </a:rPr>
              <a:t>Students continue to create written texts that support their science learning and use digital tools to represent data and to collaborate.</a:t>
            </a:r>
          </a:p>
          <a:p>
            <a:endParaRPr lang="en-GB" sz="1200" b="0" kern="1200">
              <a:solidFill>
                <a:schemeClr val="tx1"/>
              </a:solidFill>
              <a:effectLst/>
            </a:endParaRPr>
          </a:p>
          <a:p>
            <a:r>
              <a:rPr lang="en-GB" sz="1200" b="0"/>
              <a:t>During the unit students visit a local habitat. This could be somewhere on the school grounds or close by. </a:t>
            </a:r>
          </a:p>
          <a:p>
            <a:endParaRPr lang="en-GB" sz="1200" b="0" kern="1200">
              <a:solidFill>
                <a:schemeClr val="tx1"/>
              </a:solidFill>
              <a:effectLst/>
            </a:endParaRPr>
          </a:p>
          <a:p>
            <a:r>
              <a:rPr lang="en-GB" sz="1200" b="0"/>
              <a:t>One of the Environmental and Zoo Education Centres could be an option as well. EZECs are NSW public schools staffed by trained teachers. Search for EZECs to find the list of the centres.</a:t>
            </a:r>
            <a:endParaRPr lang="en-US" sz="1200" b="0">
              <a:solidFill>
                <a:srgbClr val="444444"/>
              </a:solidFill>
            </a:endParaRPr>
          </a:p>
          <a:p>
            <a:endParaRPr lang="en-AU" sz="1200" b="0">
              <a:solidFill>
                <a:srgbClr val="444444"/>
              </a:solidFill>
            </a:endParaRPr>
          </a:p>
          <a:p>
            <a:r>
              <a:rPr lang="en-AU" sz="1200"/>
              <a:t>The unit also presents opportunities to connect and consolidate HSIE content about Aboriginal cultural burning practices. The specific science focus relates to how Aboriginal and/or Torres Strait Islander Peoples’ practices support habitats to survive. Consider the connections you have to your local Elders and Knowledge holders and how this could help to contextualise learning to your local area.</a:t>
            </a:r>
            <a:endParaRPr lang="en-US" sz="1200">
              <a:solidFill>
                <a:srgbClr val="444444"/>
              </a:solidFill>
            </a:endParaRPr>
          </a:p>
          <a:p>
            <a:r>
              <a:rPr lang="en-GB" sz="1200"/>
              <a:t> </a:t>
            </a:r>
            <a:endParaRPr lang="en-AU" sz="1200" b="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t>[NEXT SLIDE]</a:t>
            </a:r>
          </a:p>
          <a:p>
            <a:endParaRPr lang="en-AU" sz="1200" b="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t>Image credit: </a:t>
            </a:r>
            <a:r>
              <a:rPr lang="en-AU" sz="1200" b="0" i="0">
                <a:solidFill>
                  <a:srgbClr val="000000"/>
                </a:solidFill>
                <a:effectLst/>
                <a:cs typeface="Arial"/>
              </a:rPr>
              <a:t>Canva Education. 2025. Images via Canva. </a:t>
            </a:r>
            <a:r>
              <a:rPr lang="en-AU" sz="1200" b="0" i="0" u="sng" strike="noStrike">
                <a:solidFill>
                  <a:srgbClr val="001C4A"/>
                </a:solidFill>
                <a:effectLst/>
                <a:cs typeface="Arial"/>
                <a:hlinkClick r:id="rId3"/>
              </a:rPr>
              <a:t>https://www.canva.com/</a:t>
            </a:r>
            <a:r>
              <a:rPr lang="en-AU" sz="1200" b="0" i="0">
                <a:solidFill>
                  <a:srgbClr val="000000"/>
                </a:solidFill>
                <a:effectLst/>
                <a:cs typeface="Arial"/>
              </a:rPr>
              <a:t> accessed 30 September 2025. </a:t>
            </a:r>
            <a:endParaRPr lang="en-AU" sz="1200">
              <a:cs typeface="Arial"/>
            </a:endParaRPr>
          </a:p>
          <a:p>
            <a:endParaRPr lang="en-AU" sz="1200"/>
          </a:p>
        </p:txBody>
      </p:sp>
      <p:sp>
        <p:nvSpPr>
          <p:cNvPr id="4" name="Slide Number Placeholder 3">
            <a:extLst>
              <a:ext uri="{FF2B5EF4-FFF2-40B4-BE49-F238E27FC236}">
                <a16:creationId xmlns:a16="http://schemas.microsoft.com/office/drawing/2014/main" id="{F753784D-8C28-AE22-E882-58D509D4B6C6}"/>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42</a:t>
            </a:fld>
            <a:endParaRPr kumimoji="0" lang="en-AU"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1228790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07B6C7-90EB-9049-AA57-3C8117A442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6FDF4F-21D6-D45F-D4B0-A5D12A2EAA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439EC6-738D-B8D3-D0E2-0AF3D2D7D1AB}"/>
              </a:ext>
            </a:extLst>
          </p:cNvPr>
          <p:cNvSpPr>
            <a:spLocks noGrp="1"/>
          </p:cNvSpPr>
          <p:nvPr>
            <p:ph type="body" idx="1"/>
          </p:nvPr>
        </p:nvSpPr>
        <p:spPr/>
        <p:txBody>
          <a:bodyPr/>
          <a:lstStyle/>
          <a:p>
            <a:r>
              <a:rPr lang="en-AU" sz="1200" b="1">
                <a:solidFill>
                  <a:srgbClr val="242424"/>
                </a:solidFill>
              </a:rPr>
              <a:t>43. Purpose: </a:t>
            </a:r>
            <a:r>
              <a:rPr lang="en-AU" sz="1200" b="0">
                <a:solidFill>
                  <a:srgbClr val="242424"/>
                </a:solidFill>
              </a:rPr>
              <a:t>To</a:t>
            </a:r>
            <a:r>
              <a:rPr lang="en-AU" sz="1200">
                <a:solidFill>
                  <a:srgbClr val="242424"/>
                </a:solidFill>
              </a:rPr>
              <a:t> outline the outcomes and content in the unit.</a:t>
            </a:r>
          </a:p>
          <a:p>
            <a:endParaRPr lang="en-US" sz="1200">
              <a:solidFill>
                <a:srgbClr val="444444"/>
              </a:solidFill>
            </a:endParaRPr>
          </a:p>
          <a:p>
            <a:r>
              <a:rPr lang="en-AU" sz="1200" b="1">
                <a:solidFill>
                  <a:srgbClr val="242424"/>
                </a:solidFill>
              </a:rPr>
              <a:t>Time: </a:t>
            </a:r>
            <a:r>
              <a:rPr lang="en-AU" sz="1200" b="0">
                <a:solidFill>
                  <a:srgbClr val="242424"/>
                </a:solidFill>
              </a:rPr>
              <a:t>30 seconds</a:t>
            </a:r>
            <a:endParaRPr lang="en-AU" sz="1200">
              <a:solidFill>
                <a:srgbClr val="242424"/>
              </a:solidFill>
            </a:endParaRPr>
          </a:p>
          <a:p>
            <a:endParaRPr lang="en-US" sz="1200">
              <a:solidFill>
                <a:srgbClr val="444444"/>
              </a:solidFill>
            </a:endParaRPr>
          </a:p>
          <a:p>
            <a:r>
              <a:rPr lang="en-AU" sz="1200" b="1">
                <a:solidFill>
                  <a:srgbClr val="242424"/>
                </a:solidFill>
              </a:rPr>
              <a:t>Presenter notes:</a:t>
            </a:r>
          </a:p>
          <a:p>
            <a:r>
              <a:rPr lang="en-GB" sz="1200" b="0" kern="1200">
                <a:solidFill>
                  <a:schemeClr val="tx1"/>
                </a:solidFill>
                <a:effectLst/>
                <a:ea typeface="+mn-ea"/>
                <a:cs typeface="+mn-cs"/>
              </a:rPr>
              <a:t>The </a:t>
            </a:r>
            <a:r>
              <a:rPr lang="en-GB" sz="1200" b="1" kern="1200">
                <a:solidFill>
                  <a:schemeClr val="tx1"/>
                </a:solidFill>
                <a:effectLst/>
                <a:ea typeface="+mn-ea"/>
                <a:cs typeface="+mn-cs"/>
              </a:rPr>
              <a:t>science focus area </a:t>
            </a:r>
            <a:r>
              <a:rPr lang="en-GB" sz="1200" b="0" kern="1200">
                <a:solidFill>
                  <a:schemeClr val="tx1"/>
                </a:solidFill>
                <a:effectLst/>
                <a:ea typeface="+mn-ea"/>
                <a:cs typeface="+mn-cs"/>
              </a:rPr>
              <a:t>for the whole of Stage 2 is </a:t>
            </a:r>
            <a:r>
              <a:rPr lang="en-GB" sz="1200" b="0" i="1" kern="1200">
                <a:solidFill>
                  <a:schemeClr val="tx1"/>
                </a:solidFill>
                <a:effectLst/>
                <a:ea typeface="+mn-ea"/>
                <a:cs typeface="+mn-cs"/>
              </a:rPr>
              <a:t>Physical and living systems depend on energy. </a:t>
            </a:r>
            <a:r>
              <a:rPr lang="en-GB" sz="1200" b="0" kern="1200">
                <a:solidFill>
                  <a:schemeClr val="tx1"/>
                </a:solidFill>
                <a:effectLst/>
                <a:ea typeface="+mn-ea"/>
                <a:cs typeface="+mn-cs"/>
              </a:rPr>
              <a:t>It is important to keep the wording of each focus area front of mind as we unpack the content of the Stage 2 sample units.</a:t>
            </a:r>
            <a:endParaRPr lang="en-AU" sz="1200" kern="1200">
              <a:solidFill>
                <a:schemeClr val="tx1"/>
              </a:solidFill>
              <a:effectLst/>
              <a:ea typeface="+mn-ea"/>
              <a:cs typeface="+mn-cs"/>
            </a:endParaRPr>
          </a:p>
          <a:p>
            <a:endParaRPr lang="en-AU" sz="1200" kern="1200">
              <a:solidFill>
                <a:schemeClr val="tx1"/>
              </a:solidFill>
              <a:effectLst/>
              <a:ea typeface="+mn-ea"/>
              <a:cs typeface="+mn-cs"/>
            </a:endParaRPr>
          </a:p>
          <a:p>
            <a:r>
              <a:rPr lang="en-GB" sz="1200" kern="1200">
                <a:solidFill>
                  <a:schemeClr val="tx1"/>
                </a:solidFill>
                <a:effectLst/>
                <a:ea typeface="+mn-ea"/>
                <a:cs typeface="+mn-cs"/>
              </a:rPr>
              <a:t>The </a:t>
            </a:r>
            <a:r>
              <a:rPr lang="en-GB" sz="1200" b="1" kern="1200">
                <a:solidFill>
                  <a:schemeClr val="tx1"/>
                </a:solidFill>
                <a:effectLst/>
                <a:ea typeface="+mn-ea"/>
                <a:cs typeface="+mn-cs"/>
              </a:rPr>
              <a:t>outcomes are multi-faceted</a:t>
            </a:r>
            <a:r>
              <a:rPr lang="en-GB" sz="1200" kern="1200">
                <a:solidFill>
                  <a:schemeClr val="tx1"/>
                </a:solidFill>
                <a:effectLst/>
                <a:ea typeface="+mn-ea"/>
                <a:cs typeface="+mn-cs"/>
              </a:rPr>
              <a:t>, so we have underlined the aspects covered in this unit.</a:t>
            </a:r>
          </a:p>
          <a:p>
            <a:endParaRPr lang="en-GB" sz="1200" kern="1200">
              <a:solidFill>
                <a:schemeClr val="tx1"/>
              </a:solidFill>
              <a:effectLst/>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GB" sz="1200" b="0" kern="1200">
                <a:solidFill>
                  <a:schemeClr val="tx1"/>
                </a:solidFill>
                <a:effectLst/>
                <a:ea typeface="+mn-ea"/>
                <a:cs typeface="+mn-cs"/>
              </a:rPr>
              <a:t>The Stage 2 Technologies focus area is </a:t>
            </a:r>
            <a:r>
              <a:rPr lang="en-GB" sz="1200" b="0" i="1" kern="1200">
                <a:solidFill>
                  <a:schemeClr val="tx1"/>
                </a:solidFill>
                <a:effectLst/>
                <a:ea typeface="+mn-ea"/>
                <a:cs typeface="+mn-cs"/>
              </a:rPr>
              <a:t>Design processes and digital systems are used to create solution</a:t>
            </a:r>
            <a:r>
              <a:rPr lang="en-GB" sz="1200" b="0" kern="1200">
                <a:solidFill>
                  <a:schemeClr val="tx1"/>
                </a:solidFill>
                <a:effectLst/>
                <a:ea typeface="+mn-ea"/>
                <a:cs typeface="+mn-cs"/>
              </a:rPr>
              <a:t>s.</a:t>
            </a:r>
          </a:p>
          <a:p>
            <a:endParaRPr lang="en-AU" sz="1200" kern="1200">
              <a:solidFill>
                <a:schemeClr val="tx1"/>
              </a:solidFill>
              <a:effectLst/>
              <a:ea typeface="+mn-ea"/>
              <a:cs typeface="+mn-cs"/>
            </a:endParaRPr>
          </a:p>
          <a:p>
            <a:r>
              <a:rPr lang="en-US" sz="1200">
                <a:ea typeface="Calibri"/>
                <a:cs typeface="Calibri"/>
              </a:rPr>
              <a:t>I'll give you a moment to read through the outcomes covered in this unit which appear on your screen.</a:t>
            </a:r>
          </a:p>
          <a:p>
            <a:endParaRPr lang="en-US" sz="1200">
              <a:solidFill>
                <a:srgbClr val="000000"/>
              </a:solidFill>
              <a:ea typeface="Calibri"/>
              <a:cs typeface="Calibri"/>
            </a:endParaRPr>
          </a:p>
          <a:p>
            <a:r>
              <a:rPr lang="en-AU" sz="1200" b="1">
                <a:solidFill>
                  <a:srgbClr val="242424"/>
                </a:solidFill>
              </a:rPr>
              <a:t>[NEXT SLIDE]</a:t>
            </a:r>
            <a:endParaRPr lang="en-US" sz="1200"/>
          </a:p>
        </p:txBody>
      </p:sp>
      <p:sp>
        <p:nvSpPr>
          <p:cNvPr id="4" name="Slide Number Placeholder 3">
            <a:extLst>
              <a:ext uri="{FF2B5EF4-FFF2-40B4-BE49-F238E27FC236}">
                <a16:creationId xmlns:a16="http://schemas.microsoft.com/office/drawing/2014/main" id="{46A0E129-8402-2760-7474-ED7D6AFBF2AD}"/>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43</a:t>
            </a:fld>
            <a:endParaRPr kumimoji="0" lang="en-AU"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862841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A7ED0-D4DD-1E1D-11F6-C70498C097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7E044B-0793-E771-5039-E5F233195A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D5CBB8-157A-09FB-211B-0E11DF43CA5D}"/>
              </a:ext>
            </a:extLst>
          </p:cNvPr>
          <p:cNvSpPr>
            <a:spLocks noGrp="1"/>
          </p:cNvSpPr>
          <p:nvPr>
            <p:ph type="body" idx="1"/>
          </p:nvPr>
        </p:nvSpPr>
        <p:spPr/>
        <p:txBody>
          <a:bodyPr/>
          <a:lstStyle/>
          <a:p>
            <a:r>
              <a:rPr lang="en-AU" sz="1200" b="1">
                <a:solidFill>
                  <a:srgbClr val="242424"/>
                </a:solidFill>
              </a:rPr>
              <a:t>44. Purpose: </a:t>
            </a:r>
            <a:r>
              <a:rPr lang="en-AU" sz="1200" b="0">
                <a:solidFill>
                  <a:srgbClr val="242424"/>
                </a:solidFill>
              </a:rPr>
              <a:t>To</a:t>
            </a:r>
            <a:r>
              <a:rPr lang="en-AU" sz="1200">
                <a:solidFill>
                  <a:srgbClr val="242424"/>
                </a:solidFill>
              </a:rPr>
              <a:t> outline the outcomes and content in the unit.</a:t>
            </a:r>
          </a:p>
          <a:p>
            <a:endParaRPr lang="en-US" sz="1200">
              <a:solidFill>
                <a:srgbClr val="444444"/>
              </a:solidFill>
            </a:endParaRPr>
          </a:p>
          <a:p>
            <a:r>
              <a:rPr lang="en-AU" sz="1200" b="1">
                <a:solidFill>
                  <a:srgbClr val="242424"/>
                </a:solidFill>
              </a:rPr>
              <a:t>Time: </a:t>
            </a:r>
            <a:r>
              <a:rPr lang="en-AU" sz="1200" b="0">
                <a:solidFill>
                  <a:srgbClr val="242424"/>
                </a:solidFill>
              </a:rPr>
              <a:t>40 seconds</a:t>
            </a:r>
            <a:endParaRPr lang="en-AU" sz="1200">
              <a:solidFill>
                <a:srgbClr val="242424"/>
              </a:solidFill>
            </a:endParaRPr>
          </a:p>
          <a:p>
            <a:endParaRPr lang="en-US" sz="1200">
              <a:solidFill>
                <a:srgbClr val="444444"/>
              </a:solidFill>
            </a:endParaRPr>
          </a:p>
          <a:p>
            <a:r>
              <a:rPr lang="en-AU" sz="1200" b="1">
                <a:solidFill>
                  <a:srgbClr val="242424"/>
                </a:solidFill>
              </a:rPr>
              <a:t>Presenter notes:</a:t>
            </a:r>
          </a:p>
          <a:p>
            <a:r>
              <a:rPr lang="en-GB" sz="1200" kern="1200">
                <a:solidFill>
                  <a:schemeClr val="tx1"/>
                </a:solidFill>
                <a:effectLst/>
                <a:ea typeface="+mn-ea"/>
                <a:cs typeface="+mn-cs"/>
              </a:rPr>
              <a:t>As it is still early in the students Stage 2 learning journey, students may only demonstrate achievement of relevant parts of an outcome. </a:t>
            </a:r>
            <a:r>
              <a:rPr lang="en-AU" sz="1200" kern="1200">
                <a:solidFill>
                  <a:schemeClr val="tx1"/>
                </a:solidFill>
                <a:effectLst/>
                <a:ea typeface="+mn-ea"/>
                <a:cs typeface="+mn-cs"/>
              </a:rPr>
              <a:t>We have bolded the content point beginning with ‘Pose questions to conduct fair tests’ as we will elaborate on that content and related outcome shortly. I will pause for you to read the on screen content.</a:t>
            </a:r>
            <a:endParaRPr lang="en-US" sz="1200" i="1">
              <a:solidFill>
                <a:srgbClr val="000000"/>
              </a:solidFill>
              <a:ea typeface="Calibri"/>
              <a:cs typeface="Calibri"/>
            </a:endParaRPr>
          </a:p>
          <a:p>
            <a:endParaRPr lang="en-US" sz="1200">
              <a:solidFill>
                <a:srgbClr val="000000"/>
              </a:solidFill>
              <a:ea typeface="Calibri"/>
              <a:cs typeface="Calibri"/>
            </a:endParaRPr>
          </a:p>
          <a:p>
            <a:r>
              <a:rPr lang="en-AU" sz="1200" b="1">
                <a:solidFill>
                  <a:srgbClr val="242424"/>
                </a:solidFill>
              </a:rPr>
              <a:t>[NEXT SLIDE]</a:t>
            </a:r>
            <a:endParaRPr lang="en-US" sz="1200"/>
          </a:p>
        </p:txBody>
      </p:sp>
      <p:sp>
        <p:nvSpPr>
          <p:cNvPr id="4" name="Slide Number Placeholder 3">
            <a:extLst>
              <a:ext uri="{FF2B5EF4-FFF2-40B4-BE49-F238E27FC236}">
                <a16:creationId xmlns:a16="http://schemas.microsoft.com/office/drawing/2014/main" id="{C0EEBD6B-FDD5-1AA3-094B-B454E934631D}"/>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44</a:t>
            </a:fld>
            <a:endParaRPr kumimoji="0" lang="en-AU"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7661319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3E768B-9FC6-CB65-C91C-98A50D4917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E51C6D-D383-FFAC-844F-2CFA734023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6F342C-1DEA-0169-D3B3-0227B1060999}"/>
              </a:ext>
            </a:extLst>
          </p:cNvPr>
          <p:cNvSpPr>
            <a:spLocks noGrp="1"/>
          </p:cNvSpPr>
          <p:nvPr>
            <p:ph type="body" idx="1"/>
          </p:nvPr>
        </p:nvSpPr>
        <p:spPr/>
        <p:txBody>
          <a:bodyPr/>
          <a:lstStyle/>
          <a:p>
            <a:r>
              <a:rPr lang="en-AU" sz="1200" b="1">
                <a:solidFill>
                  <a:srgbClr val="242424"/>
                </a:solidFill>
              </a:rPr>
              <a:t>45. Purpose: </a:t>
            </a:r>
            <a:r>
              <a:rPr lang="en-AU" sz="1200" b="0">
                <a:solidFill>
                  <a:srgbClr val="242424"/>
                </a:solidFill>
              </a:rPr>
              <a:t>To</a:t>
            </a:r>
            <a:r>
              <a:rPr lang="en-AU" sz="1200">
                <a:solidFill>
                  <a:srgbClr val="242424"/>
                </a:solidFill>
              </a:rPr>
              <a:t> outline the outcomes and content in the unit.</a:t>
            </a:r>
          </a:p>
          <a:p>
            <a:endParaRPr lang="en-US" sz="1200">
              <a:solidFill>
                <a:srgbClr val="444444"/>
              </a:solidFill>
            </a:endParaRPr>
          </a:p>
          <a:p>
            <a:r>
              <a:rPr lang="en-AU" sz="1200" b="1">
                <a:solidFill>
                  <a:srgbClr val="242424"/>
                </a:solidFill>
              </a:rPr>
              <a:t>Time: </a:t>
            </a:r>
            <a:r>
              <a:rPr lang="en-AU" sz="1200" b="0">
                <a:solidFill>
                  <a:srgbClr val="242424"/>
                </a:solidFill>
              </a:rPr>
              <a:t>20 seconds</a:t>
            </a:r>
            <a:endParaRPr lang="en-AU" sz="1200">
              <a:solidFill>
                <a:srgbClr val="242424"/>
              </a:solidFill>
            </a:endParaRPr>
          </a:p>
          <a:p>
            <a:endParaRPr lang="en-US" sz="1200">
              <a:solidFill>
                <a:srgbClr val="444444"/>
              </a:solidFill>
            </a:endParaRPr>
          </a:p>
          <a:p>
            <a:r>
              <a:rPr lang="en-AU" sz="1200" b="1">
                <a:solidFill>
                  <a:srgbClr val="242424"/>
                </a:solidFill>
              </a:rPr>
              <a:t>Presenter notes:</a:t>
            </a:r>
          </a:p>
          <a:p>
            <a:r>
              <a:rPr lang="en-AU" sz="1200" b="0" i="0" kern="1200">
                <a:solidFill>
                  <a:schemeClr val="tx1"/>
                </a:solidFill>
                <a:effectLst/>
                <a:ea typeface="+mn-ea"/>
                <a:cs typeface="+mn-cs"/>
              </a:rPr>
              <a:t>The </a:t>
            </a:r>
            <a:r>
              <a:rPr lang="en-AU" sz="1200" b="1" i="0" kern="1200">
                <a:solidFill>
                  <a:schemeClr val="tx1"/>
                </a:solidFill>
                <a:effectLst/>
                <a:ea typeface="+mn-ea"/>
                <a:cs typeface="+mn-cs"/>
              </a:rPr>
              <a:t>Technologies</a:t>
            </a:r>
            <a:r>
              <a:rPr lang="en-AU" sz="1200" b="0" i="0" kern="1200">
                <a:solidFill>
                  <a:schemeClr val="tx1"/>
                </a:solidFill>
                <a:effectLst/>
                <a:ea typeface="+mn-ea"/>
                <a:cs typeface="+mn-cs"/>
              </a:rPr>
              <a:t> content points for this unit have been set out</a:t>
            </a:r>
            <a:r>
              <a:rPr lang="en-AU" sz="1200" kern="1200">
                <a:solidFill>
                  <a:schemeClr val="tx1"/>
                </a:solidFill>
                <a:effectLst/>
                <a:ea typeface="+mn-ea"/>
                <a:cs typeface="+mn-cs"/>
              </a:rPr>
              <a:t>.</a:t>
            </a:r>
          </a:p>
          <a:p>
            <a:endParaRPr lang="en-AU" sz="1200" kern="1200">
              <a:solidFill>
                <a:schemeClr val="tx1"/>
              </a:solidFill>
              <a:effectLst/>
              <a:ea typeface="+mn-ea"/>
              <a:cs typeface="+mn-cs"/>
            </a:endParaRPr>
          </a:p>
          <a:p>
            <a:r>
              <a:rPr lang="en-GB" sz="1200" b="0" kern="1200">
                <a:solidFill>
                  <a:schemeClr val="tx1"/>
                </a:solidFill>
                <a:effectLst/>
                <a:ea typeface="+mn-ea"/>
                <a:cs typeface="+mn-cs"/>
              </a:rPr>
              <a:t>This unit includes digital content but there is no design content. Digital tools are integrated to support student observations and representation of data.</a:t>
            </a:r>
            <a:endParaRPr lang="en-AU" sz="1200" kern="1200">
              <a:solidFill>
                <a:schemeClr val="tx1"/>
              </a:solidFill>
              <a:effectLst/>
              <a:ea typeface="+mn-ea"/>
              <a:cs typeface="+mn-cs"/>
            </a:endParaRPr>
          </a:p>
          <a:p>
            <a:r>
              <a:rPr lang="en-GB" sz="1200" b="0" kern="1200">
                <a:solidFill>
                  <a:schemeClr val="tx1"/>
                </a:solidFill>
                <a:effectLst/>
                <a:ea typeface="+mn-ea"/>
                <a:cs typeface="+mn-cs"/>
              </a:rPr>
              <a:t> </a:t>
            </a:r>
            <a:endParaRPr lang="en-AU" sz="1200" kern="1200">
              <a:solidFill>
                <a:schemeClr val="tx1"/>
              </a:solidFill>
              <a:effectLst/>
              <a:ea typeface="+mn-ea"/>
              <a:cs typeface="+mn-cs"/>
            </a:endParaRPr>
          </a:p>
          <a:p>
            <a:r>
              <a:rPr lang="en-GB" sz="1200" b="0" kern="1200">
                <a:solidFill>
                  <a:schemeClr val="tx1"/>
                </a:solidFill>
                <a:effectLst/>
                <a:ea typeface="+mn-ea"/>
                <a:cs typeface="+mn-cs"/>
              </a:rPr>
              <a:t>Just a reminder that in science and technology, there is no requirement for an equal allocation of time between science and technology.</a:t>
            </a:r>
            <a:endParaRPr lang="en-US" sz="1200">
              <a:ea typeface="Calibri"/>
              <a:cs typeface="Calibri"/>
            </a:endParaRPr>
          </a:p>
          <a:p>
            <a:endParaRPr lang="en-GB" sz="1200" b="0" kern="1200">
              <a:solidFill>
                <a:schemeClr val="tx1"/>
              </a:solidFill>
              <a:effectLst/>
              <a:ea typeface="+mn-ea"/>
              <a:cs typeface="+mn-cs"/>
            </a:endParaRPr>
          </a:p>
          <a:p>
            <a:r>
              <a:rPr lang="en-AU" sz="1200" kern="1200">
                <a:solidFill>
                  <a:schemeClr val="tx1"/>
                </a:solidFill>
                <a:effectLst/>
                <a:ea typeface="+mn-ea"/>
                <a:cs typeface="+mn-cs"/>
              </a:rPr>
              <a:t>These content points are interwoven in the unit with the science content. They do not stand alone.</a:t>
            </a:r>
          </a:p>
          <a:p>
            <a:endParaRPr lang="en-AU" sz="1200" kern="1200">
              <a:solidFill>
                <a:schemeClr val="tx1"/>
              </a:solidFill>
              <a:effectLst/>
              <a:ea typeface="+mn-ea"/>
              <a:cs typeface="+mn-cs"/>
            </a:endParaRPr>
          </a:p>
          <a:p>
            <a:r>
              <a:rPr lang="en-AU" sz="1200" kern="1200">
                <a:solidFill>
                  <a:schemeClr val="tx1"/>
                </a:solidFill>
                <a:effectLst/>
                <a:ea typeface="+mn-ea"/>
                <a:cs typeface="+mn-cs"/>
              </a:rPr>
              <a:t>Again, you will notice that there is no design content for this sample unit.</a:t>
            </a:r>
          </a:p>
          <a:p>
            <a:endParaRPr lang="en-US" sz="1200">
              <a:solidFill>
                <a:srgbClr val="000000"/>
              </a:solidFill>
              <a:ea typeface="Calibri"/>
              <a:cs typeface="Calibri"/>
            </a:endParaRPr>
          </a:p>
          <a:p>
            <a:r>
              <a:rPr lang="en-AU" sz="1200" b="1">
                <a:solidFill>
                  <a:srgbClr val="242424"/>
                </a:solidFill>
              </a:rPr>
              <a:t>[NEXT SLIDE]</a:t>
            </a:r>
            <a:endParaRPr lang="en-US" sz="1200"/>
          </a:p>
        </p:txBody>
      </p:sp>
      <p:sp>
        <p:nvSpPr>
          <p:cNvPr id="4" name="Slide Number Placeholder 3">
            <a:extLst>
              <a:ext uri="{FF2B5EF4-FFF2-40B4-BE49-F238E27FC236}">
                <a16:creationId xmlns:a16="http://schemas.microsoft.com/office/drawing/2014/main" id="{9DCD5C52-551B-5AC3-6BF0-7BCF397977A9}"/>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45</a:t>
            </a:fld>
            <a:endParaRPr kumimoji="0" lang="en-AU"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2011947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12BBD5-5376-2A14-B9C3-CA648ACC66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D02A08-F3C0-1EF9-0B14-A0F033FF75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A1C6B9-B159-F775-C556-643134532DBA}"/>
              </a:ext>
            </a:extLst>
          </p:cNvPr>
          <p:cNvSpPr>
            <a:spLocks noGrp="1"/>
          </p:cNvSpPr>
          <p:nvPr>
            <p:ph type="body" idx="1"/>
          </p:nvPr>
        </p:nvSpPr>
        <p:spPr/>
        <p:txBody>
          <a:bodyPr/>
          <a:lstStyle/>
          <a:p>
            <a:r>
              <a:rPr lang="en-US" sz="1200" b="1">
                <a:ea typeface="Calibri"/>
                <a:cs typeface="Calibri"/>
              </a:rPr>
              <a:t>46. Purpose: </a:t>
            </a:r>
            <a:r>
              <a:rPr lang="en-US" sz="1200" b="0">
                <a:ea typeface="Calibri"/>
                <a:cs typeface="Calibri"/>
              </a:rPr>
              <a:t>To </a:t>
            </a:r>
            <a:r>
              <a:rPr lang="en-GB" sz="1200" b="0" kern="1200">
                <a:solidFill>
                  <a:schemeClr val="tx1"/>
                </a:solidFill>
                <a:effectLst/>
              </a:rPr>
              <a:t>explain teacher support for posing questions outcomes.</a:t>
            </a:r>
            <a:endParaRPr lang="en-US" sz="1200" b="1">
              <a:ea typeface="Calibri"/>
              <a:cs typeface="Calibri"/>
            </a:endParaRPr>
          </a:p>
          <a:p>
            <a:endParaRPr lang="en-US" sz="1200" b="1">
              <a:ea typeface="Calibri"/>
              <a:cs typeface="Calibri"/>
            </a:endParaRPr>
          </a:p>
          <a:p>
            <a:r>
              <a:rPr lang="en-US" sz="1200" b="1">
                <a:ea typeface="Calibri"/>
                <a:cs typeface="Calibri"/>
              </a:rPr>
              <a:t>Time: </a:t>
            </a:r>
            <a:r>
              <a:rPr lang="en-US" sz="1200" b="0">
                <a:ea typeface="Calibri"/>
                <a:cs typeface="Calibri"/>
              </a:rPr>
              <a:t>2 minutes 30 seconds</a:t>
            </a:r>
          </a:p>
          <a:p>
            <a:endParaRPr lang="en-US" sz="1200" b="1">
              <a:ea typeface="Calibri"/>
              <a:cs typeface="Calibri"/>
            </a:endParaRPr>
          </a:p>
          <a:p>
            <a:r>
              <a:rPr lang="en-US" sz="1200" b="1">
                <a:ea typeface="Calibri"/>
                <a:cs typeface="Calibri"/>
              </a:rPr>
              <a:t>Presenter notes:</a:t>
            </a:r>
          </a:p>
          <a:p>
            <a:r>
              <a:rPr lang="en-GB" sz="1200" b="0" kern="1200">
                <a:solidFill>
                  <a:schemeClr val="tx1"/>
                </a:solidFill>
                <a:effectLst/>
              </a:rPr>
              <a:t>New to the 2024 Science and Technology syllabus for each stage are posing questions outcomes. </a:t>
            </a:r>
            <a:endParaRPr lang="en-AU" sz="1200" kern="1200">
              <a:solidFill>
                <a:schemeClr val="tx1"/>
              </a:solidFill>
              <a:effectLst/>
            </a:endParaRPr>
          </a:p>
          <a:p>
            <a:r>
              <a:rPr lang="en-GB" sz="1200" b="0" kern="1200">
                <a:solidFill>
                  <a:schemeClr val="tx1"/>
                </a:solidFill>
                <a:effectLst/>
              </a:rPr>
              <a:t> </a:t>
            </a:r>
            <a:endParaRPr lang="en-AU" sz="1200" kern="1200">
              <a:solidFill>
                <a:schemeClr val="tx1"/>
              </a:solidFill>
              <a:effectLst/>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GB" sz="1200" b="0" kern="1200">
                <a:solidFill>
                  <a:schemeClr val="tx1"/>
                </a:solidFill>
                <a:effectLst/>
              </a:rPr>
              <a:t>For Stage 2 the outcome is: </a:t>
            </a:r>
            <a:r>
              <a:rPr lang="en-AU" sz="1200" i="1"/>
              <a:t>poses questions to create fair tests that investigate the effects of energy on living things and physical systems</a:t>
            </a:r>
          </a:p>
          <a:p>
            <a:endParaRPr lang="en-GB" sz="1200" b="1" kern="1200">
              <a:solidFill>
                <a:schemeClr val="tx1"/>
              </a:solidFill>
              <a:effectLst/>
              <a:ea typeface="+mn-ea"/>
              <a:cs typeface="+mn-cs"/>
            </a:endParaRPr>
          </a:p>
          <a:p>
            <a:r>
              <a:rPr lang="en-GB" sz="1200" b="0" kern="1200">
                <a:solidFill>
                  <a:schemeClr val="tx1"/>
                </a:solidFill>
                <a:effectLst/>
              </a:rPr>
              <a:t>Right from the beginning of Early Stage 1 students are developing their questioning, observation and data analysis skills in a</a:t>
            </a:r>
            <a:r>
              <a:rPr lang="en-GB" sz="1200" b="1" kern="1200">
                <a:solidFill>
                  <a:schemeClr val="tx1"/>
                </a:solidFill>
                <a:effectLst/>
              </a:rPr>
              <a:t> </a:t>
            </a:r>
            <a:r>
              <a:rPr lang="en-GB" sz="1200" b="0" kern="1200">
                <a:solidFill>
                  <a:schemeClr val="tx1"/>
                </a:solidFill>
                <a:effectLst/>
              </a:rPr>
              <a:t>sequenced and cumulative way. This learning supports the introduction of Working Scientifically outcomes in Stage 4.</a:t>
            </a:r>
          </a:p>
          <a:p>
            <a:endParaRPr lang="en-AU" sz="1200" kern="1200">
              <a:solidFill>
                <a:schemeClr val="tx1"/>
              </a:solidFill>
              <a:effectLst/>
              <a:ea typeface="+mn-ea"/>
              <a:cs typeface="+mn-cs"/>
            </a:endParaRPr>
          </a:p>
          <a:p>
            <a:r>
              <a:rPr lang="en-GB" sz="1200" b="0" kern="1200">
                <a:solidFill>
                  <a:schemeClr val="tx1"/>
                </a:solidFill>
                <a:effectLst/>
              </a:rPr>
              <a:t>To supplement the syllabus teaching advice, the department has created an information document for posing questions. This will be published on the department’s website.</a:t>
            </a:r>
          </a:p>
          <a:p>
            <a:endParaRPr lang="en-GB" sz="1200" b="0" kern="1200">
              <a:solidFill>
                <a:schemeClr val="tx1"/>
              </a:solidFill>
              <a:effectLst/>
              <a:ea typeface="+mn-ea"/>
              <a:cs typeface="+mn-cs"/>
            </a:endParaRPr>
          </a:p>
          <a:p>
            <a:r>
              <a:rPr lang="en-GB" sz="1200" b="0" kern="1200">
                <a:solidFill>
                  <a:schemeClr val="tx1"/>
                </a:solidFill>
                <a:effectLst/>
              </a:rPr>
              <a:t>The advice has one page per stage, providing background information, examples and teaching tips relevant for each stage of learning.</a:t>
            </a:r>
            <a:endParaRPr lang="en-AU" sz="1200" kern="1200">
              <a:solidFill>
                <a:schemeClr val="tx1"/>
              </a:solidFill>
              <a:effectLst/>
            </a:endParaRPr>
          </a:p>
          <a:p>
            <a:r>
              <a:rPr lang="en-GB" sz="1200" b="0" kern="1200">
                <a:solidFill>
                  <a:schemeClr val="tx1"/>
                </a:solidFill>
                <a:effectLst/>
              </a:rPr>
              <a:t> </a:t>
            </a:r>
            <a:endParaRPr lang="en-AU" sz="1200" kern="1200">
              <a:solidFill>
                <a:schemeClr val="tx1"/>
              </a:solidFill>
              <a:effectLst/>
            </a:endParaRPr>
          </a:p>
          <a:p>
            <a:r>
              <a:rPr lang="en-GB" sz="1200" b="0" kern="1200">
                <a:solidFill>
                  <a:schemeClr val="tx1"/>
                </a:solidFill>
                <a:effectLst/>
              </a:rPr>
              <a:t>For Stage 2 Unit 1, students are posing questions to create fair tests that investigate the effects of energy on living things.</a:t>
            </a:r>
            <a:endParaRPr lang="en-AU" sz="1200" kern="1200">
              <a:solidFill>
                <a:schemeClr val="tx1"/>
              </a:solidFill>
              <a:effectLst/>
            </a:endParaRPr>
          </a:p>
          <a:p>
            <a:r>
              <a:rPr lang="en-GB" sz="1200" b="0" kern="1200">
                <a:solidFill>
                  <a:schemeClr val="tx1"/>
                </a:solidFill>
                <a:effectLst/>
              </a:rPr>
              <a:t> </a:t>
            </a:r>
            <a:endParaRPr lang="en-AU" sz="1200" kern="1200">
              <a:solidFill>
                <a:schemeClr val="tx1"/>
              </a:solidFill>
              <a:effectLst/>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t>[NEXT SLIDE]</a:t>
            </a:r>
          </a:p>
          <a:p>
            <a:endParaRPr lang="en-AU" b="1"/>
          </a:p>
          <a:p>
            <a:r>
              <a:rPr lang="en-AU">
                <a:hlinkClick r:id="rId3"/>
              </a:rPr>
              <a:t>https://www.menti.com/alod1akmgb8y</a:t>
            </a:r>
            <a:endParaRPr lang="en-AU"/>
          </a:p>
          <a:p>
            <a:endParaRPr lang="en-AU"/>
          </a:p>
        </p:txBody>
      </p:sp>
      <p:sp>
        <p:nvSpPr>
          <p:cNvPr id="4" name="Slide Number Placeholder 3">
            <a:extLst>
              <a:ext uri="{FF2B5EF4-FFF2-40B4-BE49-F238E27FC236}">
                <a16:creationId xmlns:a16="http://schemas.microsoft.com/office/drawing/2014/main" id="{74F231EA-E579-8ECB-7649-05DAEF62F4FF}"/>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46</a:t>
            </a:fld>
            <a:endParaRPr kumimoji="0" lang="en-AU"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5251661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17462-B6B2-2E93-3FC0-525DE4487C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7B5B5B-14F1-4F36-204C-476528EFBB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7886C8-41B9-47E4-2403-20599147CDF5}"/>
              </a:ext>
            </a:extLst>
          </p:cNvPr>
          <p:cNvSpPr>
            <a:spLocks noGrp="1"/>
          </p:cNvSpPr>
          <p:nvPr>
            <p:ph type="body" idx="1"/>
          </p:nvPr>
        </p:nvSpPr>
        <p:spPr/>
        <p:txBody>
          <a:bodyPr/>
          <a:lstStyle/>
          <a:p>
            <a:r>
              <a:rPr lang="en-AU" sz="1200" b="1">
                <a:solidFill>
                  <a:srgbClr val="242424"/>
                </a:solidFill>
              </a:rPr>
              <a:t>47. Purpose: </a:t>
            </a:r>
            <a:r>
              <a:rPr lang="en-AU" sz="1200">
                <a:solidFill>
                  <a:srgbClr val="242424"/>
                </a:solidFill>
              </a:rPr>
              <a:t>To highlight activities within the unit.</a:t>
            </a:r>
            <a:endParaRPr lang="en-US" sz="1200">
              <a:solidFill>
                <a:srgbClr val="444444"/>
              </a:solidFill>
            </a:endParaRPr>
          </a:p>
          <a:p>
            <a:endParaRPr lang="en-AU" sz="1200" b="1">
              <a:solidFill>
                <a:srgbClr val="242424"/>
              </a:solidFill>
            </a:endParaRPr>
          </a:p>
          <a:p>
            <a:r>
              <a:rPr lang="en-AU" sz="1200" b="1">
                <a:solidFill>
                  <a:srgbClr val="242424"/>
                </a:solidFill>
              </a:rPr>
              <a:t>Time: </a:t>
            </a:r>
            <a:r>
              <a:rPr lang="en-AU" sz="1200" b="0">
                <a:solidFill>
                  <a:srgbClr val="242424"/>
                </a:solidFill>
              </a:rPr>
              <a:t>1 minute 30 seconds</a:t>
            </a:r>
          </a:p>
          <a:p>
            <a:endParaRPr lang="en-AU" sz="1200" b="1">
              <a:solidFill>
                <a:srgbClr val="242424"/>
              </a:solidFill>
            </a:endParaRPr>
          </a:p>
          <a:p>
            <a:r>
              <a:rPr lang="en-AU" sz="1200" b="1">
                <a:solidFill>
                  <a:srgbClr val="242424"/>
                </a:solidFill>
              </a:rPr>
              <a:t>Presenter notes:</a:t>
            </a:r>
          </a:p>
          <a:p>
            <a:endParaRPr lang="en-AU" sz="1200">
              <a:solidFill>
                <a:srgbClr val="444444"/>
              </a:solidFill>
            </a:endParaRPr>
          </a:p>
          <a:p>
            <a:r>
              <a:rPr lang="en-GB" sz="1200" b="0" kern="1200">
                <a:solidFill>
                  <a:schemeClr val="tx1"/>
                </a:solidFill>
                <a:effectLst/>
              </a:rPr>
              <a:t>Before we dive into fair testing, can we ask you to share a reaction about whether you use the mnemonic </a:t>
            </a:r>
            <a:r>
              <a:rPr lang="en-GB" sz="1200" b="1" kern="1200">
                <a:solidFill>
                  <a:schemeClr val="tx1"/>
                </a:solidFill>
                <a:effectLst/>
              </a:rPr>
              <a:t>Cows Moo Softly </a:t>
            </a:r>
            <a:r>
              <a:rPr lang="en-GB" sz="1200" b="0" kern="1200">
                <a:solidFill>
                  <a:schemeClr val="tx1"/>
                </a:solidFill>
                <a:effectLst/>
              </a:rPr>
              <a:t>to support student understanding for fair tests.</a:t>
            </a:r>
            <a:endParaRPr lang="en-AU" sz="1200" b="0" kern="1200">
              <a:solidFill>
                <a:schemeClr val="tx1"/>
              </a:solidFill>
              <a:effectLst/>
            </a:endParaRPr>
          </a:p>
          <a:p>
            <a:r>
              <a:rPr lang="en-GB" sz="1200" b="0" kern="1200">
                <a:solidFill>
                  <a:schemeClr val="tx1"/>
                </a:solidFill>
                <a:effectLst/>
              </a:rPr>
              <a:t> </a:t>
            </a:r>
            <a:endParaRPr lang="en-AU" sz="1200" kern="1200">
              <a:solidFill>
                <a:schemeClr val="tx1"/>
              </a:solidFill>
              <a:effectLst/>
            </a:endParaRPr>
          </a:p>
          <a:p>
            <a:r>
              <a:rPr lang="en-GB" sz="1200"/>
              <a:t>Unit</a:t>
            </a:r>
            <a:r>
              <a:rPr lang="en-GB" sz="1200" b="0" kern="1200">
                <a:solidFill>
                  <a:schemeClr val="tx1"/>
                </a:solidFill>
                <a:effectLst/>
              </a:rPr>
              <a:t> 1 includes the explicit modelling of fair testing principles, including:</a:t>
            </a:r>
            <a:endParaRPr lang="en-AU" sz="1200" kern="1200">
              <a:solidFill>
                <a:schemeClr val="tx1"/>
              </a:solidFill>
              <a:effectLst/>
            </a:endParaRPr>
          </a:p>
          <a:p>
            <a:pPr marL="285750" lvl="0" indent="-285750">
              <a:buFont typeface="Arial" panose="020B0604020202020204" pitchFamily="34" charset="0"/>
              <a:buChar char="•"/>
            </a:pPr>
            <a:r>
              <a:rPr lang="en-GB" sz="1200" b="0" kern="1200">
                <a:solidFill>
                  <a:schemeClr val="tx1"/>
                </a:solidFill>
                <a:effectLst/>
              </a:rPr>
              <a:t>The introduction of the idea that fair tests change one factor, measure the effect of the change and keep all other factors the same</a:t>
            </a:r>
            <a:endParaRPr lang="en-AU" sz="1200" kern="1200">
              <a:solidFill>
                <a:schemeClr val="tx1"/>
              </a:solidFill>
              <a:effectLst/>
            </a:endParaRPr>
          </a:p>
          <a:p>
            <a:pPr marL="285750" lvl="0" indent="-285750">
              <a:buFont typeface="Arial" panose="020B0604020202020204" pitchFamily="34" charset="0"/>
              <a:buChar char="•"/>
            </a:pPr>
            <a:r>
              <a:rPr lang="en-GB" sz="1200" b="0" kern="1200">
                <a:solidFill>
                  <a:schemeClr val="tx1"/>
                </a:solidFill>
                <a:effectLst/>
              </a:rPr>
              <a:t>The use of </a:t>
            </a:r>
            <a:r>
              <a:rPr lang="en-GB" sz="1200" b="1" kern="1200">
                <a:solidFill>
                  <a:schemeClr val="tx1"/>
                </a:solidFill>
                <a:effectLst/>
              </a:rPr>
              <a:t>Cows</a:t>
            </a:r>
            <a:r>
              <a:rPr lang="en-GB" sz="1200" b="0" kern="1200">
                <a:solidFill>
                  <a:schemeClr val="tx1"/>
                </a:solidFill>
                <a:effectLst/>
              </a:rPr>
              <a:t> </a:t>
            </a:r>
            <a:r>
              <a:rPr lang="en-GB" sz="1200" b="1" kern="1200">
                <a:solidFill>
                  <a:schemeClr val="tx1"/>
                </a:solidFill>
                <a:effectLst/>
              </a:rPr>
              <a:t>Moo</a:t>
            </a:r>
            <a:r>
              <a:rPr lang="en-GB" sz="1200" b="0" kern="1200">
                <a:solidFill>
                  <a:schemeClr val="tx1"/>
                </a:solidFill>
                <a:effectLst/>
              </a:rPr>
              <a:t> </a:t>
            </a:r>
            <a:r>
              <a:rPr lang="en-GB" sz="1200" b="1" kern="1200">
                <a:solidFill>
                  <a:schemeClr val="tx1"/>
                </a:solidFill>
                <a:effectLst/>
              </a:rPr>
              <a:t>Softly</a:t>
            </a:r>
            <a:r>
              <a:rPr lang="en-GB" sz="1200" kern="1200">
                <a:solidFill>
                  <a:schemeClr val="tx1"/>
                </a:solidFill>
                <a:effectLst/>
              </a:rPr>
              <a:t> </a:t>
            </a:r>
            <a:r>
              <a:rPr lang="en-GB" sz="1200" b="0" kern="1200">
                <a:solidFill>
                  <a:schemeClr val="tx1"/>
                </a:solidFill>
                <a:effectLst/>
              </a:rPr>
              <a:t>as a mnemonic to support recall of </a:t>
            </a:r>
            <a:r>
              <a:rPr lang="en-GB" sz="1200" b="1" kern="1200">
                <a:solidFill>
                  <a:schemeClr val="tx1"/>
                </a:solidFill>
                <a:effectLst/>
              </a:rPr>
              <a:t>Change</a:t>
            </a:r>
            <a:r>
              <a:rPr lang="en-GB" sz="1200" b="0" kern="1200">
                <a:solidFill>
                  <a:schemeClr val="tx1"/>
                </a:solidFill>
                <a:effectLst/>
              </a:rPr>
              <a:t>, </a:t>
            </a:r>
            <a:r>
              <a:rPr lang="en-GB" sz="1200" b="1" kern="1200">
                <a:solidFill>
                  <a:schemeClr val="tx1"/>
                </a:solidFill>
                <a:effectLst/>
              </a:rPr>
              <a:t>Measure</a:t>
            </a:r>
            <a:r>
              <a:rPr lang="en-GB" sz="1200" b="0" kern="1200">
                <a:solidFill>
                  <a:schemeClr val="tx1"/>
                </a:solidFill>
                <a:effectLst/>
              </a:rPr>
              <a:t>,</a:t>
            </a:r>
            <a:r>
              <a:rPr lang="en-GB" sz="1200" b="1" kern="1200">
                <a:solidFill>
                  <a:schemeClr val="tx1"/>
                </a:solidFill>
                <a:effectLst/>
              </a:rPr>
              <a:t> and Same</a:t>
            </a:r>
            <a:endParaRPr lang="en-AU" sz="1200" kern="1200">
              <a:solidFill>
                <a:schemeClr val="tx1"/>
              </a:solidFill>
              <a:effectLst/>
            </a:endParaRPr>
          </a:p>
          <a:p>
            <a:pPr marL="285750" lvl="0" indent="-285750">
              <a:buFont typeface="Arial" panose="020B0604020202020204" pitchFamily="34" charset="0"/>
              <a:buChar char="•"/>
            </a:pPr>
            <a:endParaRPr lang="en-GB" sz="1200" b="0" kern="1200">
              <a:solidFill>
                <a:schemeClr val="tx1"/>
              </a:solidFill>
              <a:effectLst/>
            </a:endParaRPr>
          </a:p>
          <a:p>
            <a:pPr marL="0" lvl="0" indent="0">
              <a:buFont typeface="Arial" panose="020B0604020202020204" pitchFamily="34" charset="0"/>
              <a:buNone/>
            </a:pPr>
            <a:r>
              <a:rPr lang="en-GB" sz="1200" b="0" kern="1200">
                <a:solidFill>
                  <a:schemeClr val="tx1"/>
                </a:solidFill>
                <a:effectLst/>
              </a:rPr>
              <a:t>The unit also includes the modelling of two fair tests:</a:t>
            </a:r>
            <a:endParaRPr lang="en-GB" sz="1200" kern="1200">
              <a:solidFill>
                <a:schemeClr val="tx1"/>
              </a:solidFill>
              <a:effectLst/>
            </a:endParaRPr>
          </a:p>
          <a:p>
            <a:pPr marL="894715" lvl="1" indent="-285750">
              <a:buFont typeface="Courier New" panose="02070309020205020404" pitchFamily="49" charset="0"/>
              <a:buChar char="o"/>
            </a:pPr>
            <a:r>
              <a:rPr lang="en-GB" sz="1200" b="0" kern="1200">
                <a:solidFill>
                  <a:schemeClr val="tx1"/>
                </a:solidFill>
                <a:effectLst/>
              </a:rPr>
              <a:t>The </a:t>
            </a:r>
            <a:r>
              <a:rPr lang="en-GB" sz="1200" b="1" kern="1200">
                <a:solidFill>
                  <a:schemeClr val="tx1"/>
                </a:solidFill>
                <a:effectLst/>
              </a:rPr>
              <a:t>first test models </a:t>
            </a:r>
            <a:r>
              <a:rPr lang="en-GB" sz="1200" b="0" kern="1200">
                <a:solidFill>
                  <a:schemeClr val="tx1"/>
                </a:solidFill>
                <a:effectLst/>
              </a:rPr>
              <a:t>changing the shape of a boat made from the same sized piece of aluminium foil and measuring how many items it can hold.</a:t>
            </a:r>
          </a:p>
          <a:p>
            <a:pPr marL="894715" lvl="1" indent="-285750">
              <a:buFont typeface="Courier New" panose="02070309020205020404" pitchFamily="49" charset="0"/>
              <a:buChar char="o"/>
            </a:pPr>
            <a:r>
              <a:rPr lang="en-GB" sz="1200" b="0" kern="1200">
                <a:solidFill>
                  <a:schemeClr val="tx1"/>
                </a:solidFill>
                <a:effectLst/>
              </a:rPr>
              <a:t>The </a:t>
            </a:r>
            <a:r>
              <a:rPr lang="en-GB" sz="1200" b="1" kern="1200">
                <a:solidFill>
                  <a:schemeClr val="tx1"/>
                </a:solidFill>
                <a:effectLst/>
              </a:rPr>
              <a:t>second fair test models </a:t>
            </a:r>
            <a:r>
              <a:rPr lang="en-GB" sz="1200" b="0" kern="1200">
                <a:solidFill>
                  <a:schemeClr val="tx1"/>
                </a:solidFill>
                <a:effectLst/>
              </a:rPr>
              <a:t>how to investigate the effect of changing the amount of light energy received by a plant.</a:t>
            </a:r>
          </a:p>
          <a:p>
            <a:pPr marL="895335" lvl="1" indent="-285750">
              <a:buFont typeface="Courier New" panose="02070309020205020404" pitchFamily="49" charset="0"/>
              <a:buChar char="o"/>
            </a:pPr>
            <a:endParaRPr lang="en-GB" sz="1200" b="0" kern="1200">
              <a:solidFill>
                <a:schemeClr val="tx1"/>
              </a:solidFill>
              <a:effectLst/>
              <a:ea typeface="+mn-ea"/>
              <a:cs typeface="+mn-cs"/>
            </a:endParaRPr>
          </a:p>
          <a:p>
            <a:pPr marL="0" lvl="0" indent="0">
              <a:buFont typeface="Arial" panose="020B0604020202020204" pitchFamily="34" charset="0"/>
              <a:buNone/>
            </a:pPr>
            <a:r>
              <a:rPr lang="en-GB" sz="1200" b="0" kern="1200">
                <a:solidFill>
                  <a:schemeClr val="tx1"/>
                </a:solidFill>
                <a:effectLst/>
              </a:rPr>
              <a:t>The unit continues to support student learning with guided instruction for two further tests:</a:t>
            </a:r>
          </a:p>
          <a:p>
            <a:pPr marL="285750" indent="-285750">
              <a:buFont typeface="Arial" panose="020B0604020202020204" pitchFamily="34" charset="0"/>
              <a:buChar char="•"/>
            </a:pPr>
            <a:r>
              <a:rPr lang="en-GB" sz="1200" b="0" kern="1200">
                <a:solidFill>
                  <a:schemeClr val="tx1"/>
                </a:solidFill>
                <a:effectLst/>
              </a:rPr>
              <a:t>In the </a:t>
            </a:r>
            <a:r>
              <a:rPr lang="en-GB" sz="1200" b="1" kern="1200">
                <a:solidFill>
                  <a:schemeClr val="tx1"/>
                </a:solidFill>
                <a:effectLst/>
              </a:rPr>
              <a:t>first guided fair test</a:t>
            </a:r>
            <a:r>
              <a:rPr lang="en-GB" sz="1200" b="0" kern="1200">
                <a:solidFill>
                  <a:schemeClr val="tx1"/>
                </a:solidFill>
                <a:effectLst/>
              </a:rPr>
              <a:t>, students observe the effects on plant growth of varying the amount of water a plant receives. </a:t>
            </a:r>
          </a:p>
          <a:p>
            <a:pPr marL="285750" indent="-285750">
              <a:buFont typeface="Arial" panose="020B0604020202020204" pitchFamily="34" charset="0"/>
              <a:buChar char="•"/>
            </a:pPr>
            <a:r>
              <a:rPr lang="en-GB" sz="1200" b="0" kern="1200">
                <a:solidFill>
                  <a:schemeClr val="tx1"/>
                </a:solidFill>
                <a:effectLst/>
              </a:rPr>
              <a:t>In the </a:t>
            </a:r>
            <a:r>
              <a:rPr lang="en-GB" sz="1200" b="1" kern="1200">
                <a:solidFill>
                  <a:schemeClr val="tx1"/>
                </a:solidFill>
                <a:effectLst/>
              </a:rPr>
              <a:t>second guided fair test</a:t>
            </a:r>
            <a:r>
              <a:rPr lang="en-GB" sz="1200" b="0" kern="1200">
                <a:solidFill>
                  <a:schemeClr val="tx1"/>
                </a:solidFill>
                <a:effectLst/>
              </a:rPr>
              <a:t>, students are supported to change the soil or substrate a seed grows in and measure the effects.</a:t>
            </a:r>
          </a:p>
          <a:p>
            <a:pPr marL="285750" indent="-285750">
              <a:buFont typeface="Arial" panose="020B0604020202020204" pitchFamily="34" charset="0"/>
              <a:buChar char="•"/>
            </a:pPr>
            <a:endParaRPr lang="en-AU" sz="1200" kern="1200">
              <a:solidFill>
                <a:schemeClr val="tx1"/>
              </a:solidFill>
              <a:effectLst/>
              <a:ea typeface="+mn-ea"/>
              <a:cs typeface="+mn-cs"/>
            </a:endParaRPr>
          </a:p>
          <a:p>
            <a:pPr lvl="0"/>
            <a:r>
              <a:rPr lang="en-GB" sz="1200" b="0" kern="1200">
                <a:solidFill>
                  <a:schemeClr val="tx1"/>
                </a:solidFill>
                <a:effectLst/>
                <a:ea typeface="+mn-ea"/>
                <a:cs typeface="+mn-cs"/>
              </a:rPr>
              <a:t>For the plant growing investigations, learning is supported with modelled and guided observations, data analysis and representation.</a:t>
            </a:r>
            <a:endParaRPr lang="en-AU" sz="1200" kern="1200">
              <a:solidFill>
                <a:schemeClr val="tx1"/>
              </a:solidFill>
              <a:effectLst/>
              <a:ea typeface="+mn-ea"/>
              <a:cs typeface="+mn-cs"/>
            </a:endParaRPr>
          </a:p>
          <a:p>
            <a:endParaRPr lang="en-GB" sz="1200" b="0" kern="1200">
              <a:solidFill>
                <a:schemeClr val="tx1"/>
              </a:solidFill>
              <a:effectLst/>
              <a:ea typeface="+mn-ea"/>
              <a:cs typeface="+mn-cs"/>
            </a:endParaRPr>
          </a:p>
          <a:p>
            <a:r>
              <a:rPr lang="en-GB" sz="1200" b="0" kern="1200">
                <a:solidFill>
                  <a:schemeClr val="tx1"/>
                </a:solidFill>
                <a:effectLst/>
                <a:ea typeface="+mn-ea"/>
                <a:cs typeface="+mn-cs"/>
              </a:rPr>
              <a:t>Opportunities for independent conducting of fair tests is scoped for later units.</a:t>
            </a:r>
            <a:endParaRPr lang="en-AU" sz="1200" kern="1200">
              <a:solidFill>
                <a:schemeClr val="tx1"/>
              </a:solidFill>
              <a:effectLst/>
              <a:ea typeface="+mn-ea"/>
              <a:cs typeface="+mn-cs"/>
            </a:endParaRPr>
          </a:p>
          <a:p>
            <a:r>
              <a:rPr lang="en-GB" sz="1200" b="0" kern="1200">
                <a:solidFill>
                  <a:schemeClr val="tx1"/>
                </a:solidFill>
                <a:effectLst/>
              </a:rPr>
              <a:t> </a:t>
            </a:r>
            <a:endParaRPr lang="en-AU" sz="1200" kern="1200">
              <a:solidFill>
                <a:schemeClr val="tx1"/>
              </a:solidFill>
              <a:effectLst/>
            </a:endParaRPr>
          </a:p>
          <a:p>
            <a:r>
              <a:rPr lang="en-GB" sz="1200" b="0" kern="1200">
                <a:solidFill>
                  <a:schemeClr val="tx1"/>
                </a:solidFill>
                <a:effectLst/>
                <a:ea typeface="+mn-ea"/>
                <a:cs typeface="+mn-cs"/>
              </a:rPr>
              <a:t>Teachers should note that Stage 2 students are not expected to use the vocabulary of independent, dependent and controlled variable. This vocabulary is introduced in Stage 3.</a:t>
            </a:r>
          </a:p>
          <a:p>
            <a:endParaRPr lang="en-GB" sz="1200" b="0" kern="1200">
              <a:solidFill>
                <a:schemeClr val="tx1"/>
              </a:solidFill>
              <a:effectLst/>
              <a:ea typeface="+mn-ea"/>
              <a:cs typeface="+mn-cs"/>
            </a:endParaRPr>
          </a:p>
          <a:p>
            <a:r>
              <a:rPr lang="en-AU" sz="1200" kern="1200">
                <a:solidFill>
                  <a:schemeClr val="tx1"/>
                </a:solidFill>
                <a:effectLst/>
                <a:ea typeface="+mn-ea"/>
                <a:cs typeface="+mn-cs"/>
              </a:rPr>
              <a:t>The next few slides will focus on activities within the unit.</a:t>
            </a:r>
            <a:endParaRPr lang="en-US" sz="1200">
              <a:ea typeface="Calibri"/>
              <a:cs typeface="Calibri"/>
            </a:endParaRPr>
          </a:p>
          <a:p>
            <a:endParaRPr lang="en-US" sz="1200">
              <a:ea typeface="Calibri"/>
              <a:cs typeface="Calibri"/>
            </a:endParaRPr>
          </a:p>
          <a:p>
            <a:r>
              <a:rPr lang="en-AU" sz="1200" b="1">
                <a:solidFill>
                  <a:srgbClr val="242424"/>
                </a:solidFill>
              </a:rPr>
              <a:t>[NEXT SLIDE]</a:t>
            </a:r>
          </a:p>
          <a:p>
            <a:endParaRPr lang="en-AU" sz="1200" b="1">
              <a:solidFill>
                <a:srgbClr val="242424"/>
              </a:solidFill>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t>Image credit: </a:t>
            </a:r>
            <a:r>
              <a:rPr lang="en-AU" sz="1200" b="0" i="0">
                <a:solidFill>
                  <a:srgbClr val="000000"/>
                </a:solidFill>
                <a:effectLst/>
                <a:cs typeface="Arial"/>
              </a:rPr>
              <a:t>Canva Education. 2025. Images via Canva. </a:t>
            </a:r>
            <a:r>
              <a:rPr lang="en-AU" sz="1200" b="0" i="0" u="sng" strike="noStrike">
                <a:solidFill>
                  <a:srgbClr val="001C4A"/>
                </a:solidFill>
                <a:effectLst/>
                <a:cs typeface="Arial"/>
                <a:hlinkClick r:id="rId3"/>
              </a:rPr>
              <a:t>https://www.canva.com/</a:t>
            </a:r>
            <a:r>
              <a:rPr lang="en-AU" sz="1200" b="0" i="0">
                <a:solidFill>
                  <a:srgbClr val="000000"/>
                </a:solidFill>
                <a:effectLst/>
                <a:cs typeface="Arial"/>
              </a:rPr>
              <a:t> accessed 30 September 2025. </a:t>
            </a:r>
            <a:endParaRPr lang="en-AU" sz="1200">
              <a:cs typeface="Arial"/>
            </a:endParaRPr>
          </a:p>
          <a:p>
            <a:endParaRPr lang="en-US" sz="1200"/>
          </a:p>
        </p:txBody>
      </p:sp>
      <p:sp>
        <p:nvSpPr>
          <p:cNvPr id="4" name="Slide Number Placeholder 3">
            <a:extLst>
              <a:ext uri="{FF2B5EF4-FFF2-40B4-BE49-F238E27FC236}">
                <a16:creationId xmlns:a16="http://schemas.microsoft.com/office/drawing/2014/main" id="{D4B5AC85-FD8E-D317-1896-4A4125726D36}"/>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47</a:t>
            </a:fld>
            <a:endParaRPr kumimoji="0" lang="en-AU"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3327046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6AF9C3-07F6-09B6-6F7C-BF697A9DE5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CC8F38-9936-C866-F45E-6199F0127F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F9AB87-ACDE-D000-8F06-8AAA18180492}"/>
              </a:ext>
            </a:extLst>
          </p:cNvPr>
          <p:cNvSpPr>
            <a:spLocks noGrp="1"/>
          </p:cNvSpPr>
          <p:nvPr>
            <p:ph type="body" idx="1"/>
          </p:nvPr>
        </p:nvSpPr>
        <p:spPr/>
        <p:txBody>
          <a:bodyPr/>
          <a:lstStyle/>
          <a:p>
            <a:r>
              <a:rPr lang="en-AU" sz="1200" b="1">
                <a:solidFill>
                  <a:srgbClr val="242424"/>
                </a:solidFill>
              </a:rPr>
              <a:t>48. Purpose: </a:t>
            </a:r>
            <a:r>
              <a:rPr lang="en-AU" sz="1200">
                <a:solidFill>
                  <a:srgbClr val="242424"/>
                </a:solidFill>
              </a:rPr>
              <a:t>To highlight activities within the unit.</a:t>
            </a:r>
            <a:endParaRPr lang="en-US" sz="1200">
              <a:solidFill>
                <a:srgbClr val="444444"/>
              </a:solidFill>
            </a:endParaRPr>
          </a:p>
          <a:p>
            <a:endParaRPr lang="en-AU" sz="1200" b="1">
              <a:solidFill>
                <a:srgbClr val="242424"/>
              </a:solidFill>
            </a:endParaRPr>
          </a:p>
          <a:p>
            <a:r>
              <a:rPr lang="en-AU" sz="1200" b="1">
                <a:solidFill>
                  <a:srgbClr val="242424"/>
                </a:solidFill>
              </a:rPr>
              <a:t>Time: </a:t>
            </a:r>
            <a:r>
              <a:rPr lang="en-AU" sz="1200" b="0">
                <a:solidFill>
                  <a:srgbClr val="242424"/>
                </a:solidFill>
              </a:rPr>
              <a:t>30 </a:t>
            </a:r>
            <a:r>
              <a:rPr lang="en-AU" sz="1200">
                <a:solidFill>
                  <a:srgbClr val="242424"/>
                </a:solidFill>
              </a:rPr>
              <a:t>seconds</a:t>
            </a:r>
          </a:p>
          <a:p>
            <a:endParaRPr lang="en-AU" sz="1200" b="1">
              <a:solidFill>
                <a:srgbClr val="242424"/>
              </a:solidFill>
            </a:endParaRPr>
          </a:p>
          <a:p>
            <a:r>
              <a:rPr lang="en-AU" sz="1200" b="1">
                <a:solidFill>
                  <a:srgbClr val="242424"/>
                </a:solidFill>
              </a:rPr>
              <a:t>Presenter notes:</a:t>
            </a:r>
          </a:p>
          <a:p>
            <a:r>
              <a:rPr lang="en-GB" sz="1200" b="0" kern="1200">
                <a:solidFill>
                  <a:schemeClr val="tx1"/>
                </a:solidFill>
                <a:effectLst/>
                <a:ea typeface="+mn-ea"/>
                <a:cs typeface="+mn-cs"/>
              </a:rPr>
              <a:t>The second activity we would like to highlight is the construction of a mini terrarium. This activity comes directly after explicit teaching of each of the Earth’s systems.</a:t>
            </a:r>
            <a:endParaRPr lang="en-AU" sz="1200" kern="1200">
              <a:solidFill>
                <a:schemeClr val="tx1"/>
              </a:solidFill>
              <a:effectLst/>
              <a:ea typeface="+mn-ea"/>
              <a:cs typeface="+mn-cs"/>
            </a:endParaRPr>
          </a:p>
          <a:p>
            <a:r>
              <a:rPr lang="en-GB" sz="1200" b="0" kern="1200">
                <a:solidFill>
                  <a:schemeClr val="tx1"/>
                </a:solidFill>
                <a:effectLst/>
                <a:ea typeface="+mn-ea"/>
                <a:cs typeface="+mn-cs"/>
              </a:rPr>
              <a:t>  </a:t>
            </a:r>
            <a:endParaRPr lang="en-AU" sz="1200" kern="1200">
              <a:solidFill>
                <a:schemeClr val="tx1"/>
              </a:solidFill>
              <a:effectLst/>
              <a:ea typeface="+mn-ea"/>
              <a:cs typeface="+mn-cs"/>
            </a:endParaRPr>
          </a:p>
          <a:p>
            <a:r>
              <a:rPr lang="en-GB" sz="1200" b="0" kern="1200">
                <a:solidFill>
                  <a:schemeClr val="tx1"/>
                </a:solidFill>
                <a:effectLst/>
                <a:ea typeface="+mn-ea"/>
                <a:cs typeface="+mn-cs"/>
              </a:rPr>
              <a:t>The lithosphere is represented in rocks and soil.</a:t>
            </a:r>
            <a:endParaRPr lang="en-AU" sz="1200" kern="1200">
              <a:solidFill>
                <a:schemeClr val="tx1"/>
              </a:solidFill>
              <a:effectLst/>
              <a:ea typeface="+mn-ea"/>
              <a:cs typeface="+mn-cs"/>
            </a:endParaRPr>
          </a:p>
          <a:p>
            <a:r>
              <a:rPr lang="en-GB" sz="1200" b="0" kern="1200">
                <a:solidFill>
                  <a:schemeClr val="tx1"/>
                </a:solidFill>
                <a:effectLst/>
                <a:ea typeface="+mn-ea"/>
                <a:cs typeface="+mn-cs"/>
              </a:rPr>
              <a:t>The biosphere is represented in the plants.</a:t>
            </a:r>
            <a:endParaRPr lang="en-AU" sz="1200" kern="1200">
              <a:solidFill>
                <a:schemeClr val="tx1"/>
              </a:solidFill>
              <a:effectLst/>
              <a:ea typeface="+mn-ea"/>
              <a:cs typeface="+mn-cs"/>
            </a:endParaRPr>
          </a:p>
          <a:p>
            <a:r>
              <a:rPr lang="en-GB" sz="1200" b="0" kern="1200">
                <a:solidFill>
                  <a:schemeClr val="tx1"/>
                </a:solidFill>
                <a:effectLst/>
                <a:ea typeface="+mn-ea"/>
                <a:cs typeface="+mn-cs"/>
              </a:rPr>
              <a:t>The atmosphere is contained within the sealed jar.</a:t>
            </a:r>
            <a:endParaRPr lang="en-AU" sz="1200" kern="1200">
              <a:solidFill>
                <a:schemeClr val="tx1"/>
              </a:solidFill>
              <a:effectLst/>
              <a:ea typeface="+mn-ea"/>
              <a:cs typeface="+mn-cs"/>
            </a:endParaRPr>
          </a:p>
          <a:p>
            <a:r>
              <a:rPr lang="en-GB" sz="1200" b="0" kern="1200">
                <a:solidFill>
                  <a:schemeClr val="tx1"/>
                </a:solidFill>
                <a:effectLst/>
                <a:ea typeface="+mn-ea"/>
                <a:cs typeface="+mn-cs"/>
              </a:rPr>
              <a:t>By adding water and sealing the container, students generate a hydrosphere.</a:t>
            </a:r>
            <a:endParaRPr lang="en-AU" sz="1200" kern="1200">
              <a:solidFill>
                <a:schemeClr val="tx1"/>
              </a:solidFill>
              <a:effectLst/>
              <a:ea typeface="+mn-ea"/>
              <a:cs typeface="+mn-cs"/>
            </a:endParaRPr>
          </a:p>
          <a:p>
            <a:r>
              <a:rPr lang="en-GB" sz="1200" b="0" kern="1200">
                <a:solidFill>
                  <a:schemeClr val="tx1"/>
                </a:solidFill>
                <a:effectLst/>
                <a:ea typeface="+mn-ea"/>
                <a:cs typeface="+mn-cs"/>
              </a:rPr>
              <a:t> </a:t>
            </a:r>
            <a:endParaRPr lang="en-AU" sz="1200" kern="1200">
              <a:solidFill>
                <a:schemeClr val="tx1"/>
              </a:solidFill>
              <a:effectLst/>
              <a:ea typeface="+mn-ea"/>
              <a:cs typeface="+mn-cs"/>
            </a:endParaRPr>
          </a:p>
          <a:p>
            <a:r>
              <a:rPr lang="en-GB" sz="1200" b="0" kern="1200">
                <a:solidFill>
                  <a:schemeClr val="tx1"/>
                </a:solidFill>
                <a:effectLst/>
                <a:ea typeface="+mn-ea"/>
                <a:cs typeface="+mn-cs"/>
              </a:rPr>
              <a:t>This kind of hands-on activity provides an opportunity for students to represent the Earth’s systems; use learnt Tier 3 vocabulary and to observe changes such as condensation of water vapour and plant growth.</a:t>
            </a:r>
            <a:endParaRPr lang="en-AU" sz="1200" kern="1200">
              <a:solidFill>
                <a:schemeClr val="tx1"/>
              </a:solidFill>
              <a:effectLst/>
              <a:ea typeface="+mn-ea"/>
              <a:cs typeface="+mn-cs"/>
            </a:endParaRPr>
          </a:p>
          <a:p>
            <a:r>
              <a:rPr lang="en-GB" sz="1200" kern="1200">
                <a:solidFill>
                  <a:schemeClr val="tx1"/>
                </a:solidFill>
                <a:effectLst/>
                <a:ea typeface="+mn-ea"/>
                <a:cs typeface="+mn-cs"/>
              </a:rPr>
              <a:t> </a:t>
            </a:r>
            <a:endParaRPr lang="en-US" sz="1200">
              <a:ea typeface="Calibri"/>
              <a:cs typeface="Calibri"/>
            </a:endParaRPr>
          </a:p>
          <a:p>
            <a:r>
              <a:rPr lang="en-AU" sz="1200" b="1">
                <a:solidFill>
                  <a:srgbClr val="242424"/>
                </a:solidFill>
              </a:rPr>
              <a:t>[NEXT SLIDE]</a:t>
            </a:r>
            <a:endParaRPr lang="en-US" sz="1200"/>
          </a:p>
        </p:txBody>
      </p:sp>
      <p:sp>
        <p:nvSpPr>
          <p:cNvPr id="4" name="Slide Number Placeholder 3">
            <a:extLst>
              <a:ext uri="{FF2B5EF4-FFF2-40B4-BE49-F238E27FC236}">
                <a16:creationId xmlns:a16="http://schemas.microsoft.com/office/drawing/2014/main" id="{A9E8CFA6-FE15-96E6-5576-774ECB47CA0C}"/>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48</a:t>
            </a:fld>
            <a:endParaRPr kumimoji="0" lang="en-AU"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6922509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FF9C1C-DE44-8414-2EA8-41F1E72E03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5A0E35-D532-1A46-5536-1F9D3387E1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1B1BA3-AD75-DCCA-E361-1CCBF0109F21}"/>
              </a:ext>
            </a:extLst>
          </p:cNvPr>
          <p:cNvSpPr>
            <a:spLocks noGrp="1"/>
          </p:cNvSpPr>
          <p:nvPr>
            <p:ph type="body" idx="1"/>
          </p:nvPr>
        </p:nvSpPr>
        <p:spPr/>
        <p:txBody>
          <a:bodyPr/>
          <a:lstStyle/>
          <a:p>
            <a:r>
              <a:rPr lang="en-US" sz="1200" b="1">
                <a:ea typeface="Calibri"/>
                <a:cs typeface="Calibri"/>
              </a:rPr>
              <a:t>49. Purpose: </a:t>
            </a:r>
            <a:r>
              <a:rPr lang="en-US" sz="1200" b="0">
                <a:ea typeface="Calibri"/>
                <a:cs typeface="Calibri"/>
              </a:rPr>
              <a:t>To </a:t>
            </a:r>
            <a:r>
              <a:rPr lang="en-US" sz="1200" b="0" err="1">
                <a:ea typeface="Calibri"/>
                <a:cs typeface="Calibri"/>
              </a:rPr>
              <a:t>summarise</a:t>
            </a:r>
            <a:r>
              <a:rPr lang="en-US" sz="1200" b="0">
                <a:ea typeface="Calibri"/>
                <a:cs typeface="Calibri"/>
              </a:rPr>
              <a:t> some misconceptions addressed in the unit.</a:t>
            </a:r>
          </a:p>
          <a:p>
            <a:endParaRPr lang="en-US" sz="1200" b="1">
              <a:ea typeface="Calibri"/>
              <a:cs typeface="Calibri"/>
            </a:endParaRPr>
          </a:p>
          <a:p>
            <a:r>
              <a:rPr lang="en-US" sz="1200" b="1">
                <a:ea typeface="Calibri"/>
                <a:cs typeface="Calibri"/>
              </a:rPr>
              <a:t>Time: </a:t>
            </a:r>
            <a:r>
              <a:rPr lang="en-US" sz="1200" b="0">
                <a:ea typeface="Calibri"/>
                <a:cs typeface="Calibri"/>
              </a:rPr>
              <a:t>40 seconds</a:t>
            </a:r>
          </a:p>
          <a:p>
            <a:endParaRPr lang="en-US" sz="1200" b="1">
              <a:ea typeface="Calibri"/>
              <a:cs typeface="Calibri"/>
            </a:endParaRPr>
          </a:p>
          <a:p>
            <a:r>
              <a:rPr lang="en-US" sz="1200" b="1">
                <a:ea typeface="Calibri"/>
                <a:cs typeface="Calibri"/>
              </a:rPr>
              <a:t>Presenter notes:</a:t>
            </a:r>
          </a:p>
          <a:p>
            <a:r>
              <a:rPr lang="en-GB" sz="1200" b="0" kern="1200">
                <a:solidFill>
                  <a:schemeClr val="tx1"/>
                </a:solidFill>
                <a:effectLst/>
                <a:ea typeface="+mn-ea"/>
                <a:cs typeface="+mn-cs"/>
              </a:rPr>
              <a:t>As with many areas of science education, part of the teacher's role is to understand and to address student misconceptions using evidence-based approaches.</a:t>
            </a:r>
          </a:p>
          <a:p>
            <a:endParaRPr lang="en-GB" sz="1200" b="0" kern="1200">
              <a:solidFill>
                <a:schemeClr val="tx1"/>
              </a:solidFill>
              <a:effectLst/>
              <a:ea typeface="+mn-ea"/>
              <a:cs typeface="+mn-cs"/>
            </a:endParaRPr>
          </a:p>
          <a:p>
            <a:r>
              <a:rPr lang="en-GB" sz="1200" b="0" kern="1200">
                <a:solidFill>
                  <a:schemeClr val="tx1"/>
                </a:solidFill>
                <a:effectLst/>
                <a:ea typeface="+mn-ea"/>
                <a:cs typeface="+mn-cs"/>
              </a:rPr>
              <a:t>Being aware of common misconceptions is the first step in addressing them. The sample units include note boxes to alert teachers to possible student misconceptions. </a:t>
            </a:r>
          </a:p>
          <a:p>
            <a:endParaRPr lang="en-GB" sz="1200" b="0" kern="1200">
              <a:solidFill>
                <a:schemeClr val="tx1"/>
              </a:solidFill>
              <a:effectLst/>
              <a:ea typeface="+mn-ea"/>
              <a:cs typeface="+mn-cs"/>
            </a:endParaRPr>
          </a:p>
          <a:p>
            <a:r>
              <a:rPr lang="en-GB" sz="1200" b="0" kern="1200">
                <a:solidFill>
                  <a:schemeClr val="tx1"/>
                </a:solidFill>
                <a:effectLst/>
                <a:ea typeface="+mn-ea"/>
                <a:cs typeface="+mn-cs"/>
              </a:rPr>
              <a:t>The lesson content uses evidence-based approaches to surfacing misconceptions and to addressing them.</a:t>
            </a:r>
            <a:endParaRPr lang="en-AU" sz="1200" kern="1200">
              <a:solidFill>
                <a:schemeClr val="tx1"/>
              </a:solidFill>
              <a:effectLst/>
              <a:ea typeface="+mn-ea"/>
              <a:cs typeface="+mn-cs"/>
            </a:endParaRPr>
          </a:p>
          <a:p>
            <a:r>
              <a:rPr lang="en-GB" sz="1200" b="0" kern="1200">
                <a:solidFill>
                  <a:schemeClr val="tx1"/>
                </a:solidFill>
                <a:effectLst/>
                <a:ea typeface="+mn-ea"/>
                <a:cs typeface="+mn-cs"/>
              </a:rPr>
              <a:t> </a:t>
            </a:r>
            <a:endParaRPr lang="en-AU" sz="1200" kern="1200">
              <a:solidFill>
                <a:schemeClr val="tx1"/>
              </a:solidFill>
              <a:effectLst/>
              <a:ea typeface="+mn-ea"/>
              <a:cs typeface="+mn-cs"/>
            </a:endParaRPr>
          </a:p>
          <a:p>
            <a:r>
              <a:rPr lang="en-AU" sz="1200" b="0" kern="1200">
                <a:solidFill>
                  <a:schemeClr val="tx1"/>
                </a:solidFill>
                <a:effectLst/>
                <a:ea typeface="+mn-ea"/>
                <a:cs typeface="+mn-cs"/>
              </a:rPr>
              <a:t>This unit seeks to address student misconceptions, such as.</a:t>
            </a:r>
            <a:endParaRPr lang="en-AU" sz="1200" kern="1200">
              <a:solidFill>
                <a:schemeClr val="tx1"/>
              </a:solidFill>
              <a:effectLst/>
              <a:ea typeface="+mn-ea"/>
              <a:cs typeface="+mn-cs"/>
            </a:endParaRPr>
          </a:p>
          <a:p>
            <a:pPr marL="285750" lvl="0" indent="-285750">
              <a:buFont typeface="Arial" panose="020B0604020202020204" pitchFamily="34" charset="0"/>
              <a:buChar char="•"/>
            </a:pPr>
            <a:r>
              <a:rPr lang="en-AU" sz="1200" kern="1200">
                <a:solidFill>
                  <a:schemeClr val="tx1"/>
                </a:solidFill>
                <a:effectLst/>
                <a:ea typeface="+mn-ea"/>
                <a:cs typeface="+mn-cs"/>
              </a:rPr>
              <a:t>Students may think that the Earth’s systems (atmosphere, hydrosphere, lithosphere and biosphere) operate independently when in fact, they are interconnected.</a:t>
            </a:r>
          </a:p>
          <a:p>
            <a:pPr marL="285750" lvl="0" indent="-285750">
              <a:buFont typeface="Arial" panose="020B0604020202020204" pitchFamily="34" charset="0"/>
              <a:buChar char="•"/>
            </a:pPr>
            <a:r>
              <a:rPr lang="en-AU" sz="1200" kern="1200">
                <a:solidFill>
                  <a:schemeClr val="tx1"/>
                </a:solidFill>
                <a:effectLst/>
                <a:ea typeface="+mn-ea"/>
                <a:cs typeface="+mn-cs"/>
              </a:rPr>
              <a:t>Students my use habitat, ecosystem and environment as  synonyms when in science they have specific meanings</a:t>
            </a:r>
          </a:p>
          <a:p>
            <a:pPr marL="285750" lvl="0" indent="-285750">
              <a:buFont typeface="Arial" panose="020B0604020202020204" pitchFamily="34" charset="0"/>
              <a:buChar char="•"/>
            </a:pPr>
            <a:r>
              <a:rPr lang="en-AU" sz="1200" kern="1200">
                <a:solidFill>
                  <a:schemeClr val="tx1"/>
                </a:solidFill>
                <a:effectLst/>
                <a:ea typeface="+mn-ea"/>
                <a:cs typeface="+mn-cs"/>
              </a:rPr>
              <a:t>Student understanding of the characteristics of living and non-living things.</a:t>
            </a:r>
          </a:p>
          <a:p>
            <a:pPr marL="285750" lvl="0" indent="-285750">
              <a:buFont typeface="Arial" panose="020B0604020202020204" pitchFamily="34" charset="0"/>
              <a:buChar char="•"/>
            </a:pPr>
            <a:r>
              <a:rPr lang="en-AU" sz="1200" kern="1200">
                <a:solidFill>
                  <a:schemeClr val="tx1"/>
                </a:solidFill>
                <a:effectLst/>
                <a:ea typeface="+mn-ea"/>
                <a:cs typeface="+mn-cs"/>
              </a:rPr>
              <a:t>Finally, in a food chain the arrows indicate the direction of energy flow, not what eats what.</a:t>
            </a:r>
          </a:p>
          <a:p>
            <a:pPr marL="285750" indent="-285750">
              <a:buFont typeface="Arial" panose="020B0604020202020204" pitchFamily="34" charset="0"/>
              <a:buChar char="•"/>
            </a:pPr>
            <a:endParaRPr lang="en-AU" sz="1200" kern="1200">
              <a:solidFill>
                <a:schemeClr val="tx1"/>
              </a:solidFill>
              <a:effectLst/>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t>[NEXT SLIDE]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1"/>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t>Image credit: </a:t>
            </a:r>
            <a:r>
              <a:rPr lang="en-AU" sz="1200" b="0" i="0">
                <a:solidFill>
                  <a:srgbClr val="000000"/>
                </a:solidFill>
                <a:effectLst/>
                <a:cs typeface="Arial"/>
              </a:rPr>
              <a:t>Canva Education. 2025. Images via Canva. </a:t>
            </a:r>
            <a:r>
              <a:rPr lang="en-AU" sz="1200" b="0" i="0" u="sng" strike="noStrike">
                <a:solidFill>
                  <a:srgbClr val="001C4A"/>
                </a:solidFill>
                <a:effectLst/>
                <a:cs typeface="Arial"/>
                <a:hlinkClick r:id="rId3"/>
              </a:rPr>
              <a:t>https://www.canva.com/</a:t>
            </a:r>
            <a:r>
              <a:rPr lang="en-AU" sz="1200" b="0" i="0">
                <a:solidFill>
                  <a:srgbClr val="000000"/>
                </a:solidFill>
                <a:effectLst/>
                <a:cs typeface="Arial"/>
              </a:rPr>
              <a:t> accessed 30 September 2025.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a:cs typeface="Arial"/>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kern="1200">
                <a:solidFill>
                  <a:schemeClr val="tx1"/>
                </a:solidFill>
                <a:effectLst/>
                <a:ea typeface="+mn-ea"/>
                <a:cs typeface="+mn-cs"/>
              </a:rPr>
              <a:t>State of NSW (Department of Education) (n.d.) </a:t>
            </a:r>
            <a:r>
              <a:rPr lang="en-AU" sz="1200" u="sng" kern="1200">
                <a:solidFill>
                  <a:schemeClr val="tx1"/>
                </a:solidFill>
                <a:effectLst/>
                <a:ea typeface="+mn-ea"/>
                <a:cs typeface="+mn-cs"/>
                <a:hlinkClick r:id="rId4"/>
              </a:rPr>
              <a:t>affinity template</a:t>
            </a:r>
            <a:r>
              <a:rPr lang="en-AU" sz="1200" kern="1200">
                <a:solidFill>
                  <a:schemeClr val="tx1"/>
                </a:solidFill>
                <a:effectLst/>
                <a:ea typeface="+mn-ea"/>
                <a:cs typeface="+mn-cs"/>
              </a:rPr>
              <a:t> from the </a:t>
            </a:r>
            <a:r>
              <a:rPr lang="en-AU" sz="1200" u="sng" kern="1200">
                <a:solidFill>
                  <a:schemeClr val="tx1"/>
                </a:solidFill>
                <a:effectLst/>
                <a:ea typeface="+mn-ea"/>
                <a:cs typeface="+mn-cs"/>
                <a:hlinkClick r:id="rId5"/>
              </a:rPr>
              <a:t>Digital Learning Selector</a:t>
            </a:r>
            <a:r>
              <a:rPr lang="en-AU" sz="1200" kern="1200">
                <a:solidFill>
                  <a:schemeClr val="tx1"/>
                </a:solidFill>
                <a:effectLst/>
                <a:ea typeface="+mn-ea"/>
                <a:cs typeface="+mn-cs"/>
              </a:rPr>
              <a:t> website accessed 16 September 2025.</a:t>
            </a:r>
          </a:p>
          <a:p>
            <a:endParaRPr lang="en-AU" sz="1200"/>
          </a:p>
        </p:txBody>
      </p:sp>
      <p:sp>
        <p:nvSpPr>
          <p:cNvPr id="4" name="Slide Number Placeholder 3">
            <a:extLst>
              <a:ext uri="{FF2B5EF4-FFF2-40B4-BE49-F238E27FC236}">
                <a16:creationId xmlns:a16="http://schemas.microsoft.com/office/drawing/2014/main" id="{3E1C0BB7-0A05-29EB-385E-E0AECC1BC41C}"/>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49</a:t>
            </a:fld>
            <a:endParaRPr kumimoji="0" lang="en-AU"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732224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5. </a:t>
            </a:r>
            <a:r>
              <a:rPr lang="en-AU" sz="1200" b="1"/>
              <a:t>Purpose: </a:t>
            </a:r>
            <a:r>
              <a:rPr lang="en-AU" sz="1200" b="0"/>
              <a:t>To engage with participants through questioning and reaction buttons. </a:t>
            </a:r>
          </a:p>
          <a:p>
            <a:endParaRPr lang="en-AU" sz="1200" b="0"/>
          </a:p>
          <a:p>
            <a:r>
              <a:rPr lang="en-AU" sz="1200" b="1"/>
              <a:t>Time: </a:t>
            </a:r>
            <a:r>
              <a:rPr lang="en-AU" sz="1200" b="0"/>
              <a:t>5 minutes</a:t>
            </a:r>
          </a:p>
          <a:p>
            <a:endParaRPr lang="en-AU" sz="1200" b="1"/>
          </a:p>
          <a:p>
            <a:r>
              <a:rPr lang="en-AU" sz="1200" b="1"/>
              <a:t>Presenter notes: </a:t>
            </a:r>
          </a:p>
          <a:p>
            <a:r>
              <a:rPr lang="en-AU" sz="1200" b="0" i="0" kern="1200">
                <a:solidFill>
                  <a:schemeClr val="tx1"/>
                </a:solidFill>
                <a:effectLst/>
                <a:ea typeface="+mn-ea"/>
                <a:cs typeface="+mn-cs"/>
              </a:rPr>
              <a:t>To begin our session, I’d like to get a sense of where everyone is at, in relation to the new CHPS syllabuses. </a:t>
            </a:r>
          </a:p>
          <a:p>
            <a:endParaRPr lang="en-AU" sz="1200" b="0" i="0" kern="1200">
              <a:solidFill>
                <a:schemeClr val="tx1"/>
              </a:solidFill>
              <a:effectLst/>
              <a:ea typeface="+mn-ea"/>
              <a:cs typeface="+mn-cs"/>
            </a:endParaRPr>
          </a:p>
          <a:p>
            <a:pPr rtl="0"/>
            <a:r>
              <a:rPr lang="en-AU" sz="1200" b="0" i="0" kern="1200">
                <a:solidFill>
                  <a:schemeClr val="tx1"/>
                </a:solidFill>
                <a:effectLst/>
                <a:ea typeface="+mn-ea"/>
                <a:cs typeface="+mn-cs"/>
              </a:rPr>
              <a:t>[CLICK] Have you reviewed any of the sample English and mathematics units released? </a:t>
            </a:r>
            <a:endParaRPr lang="en-AU" sz="1200" b="0" i="1" kern="1200">
              <a:solidFill>
                <a:schemeClr val="tx1"/>
              </a:solidFill>
              <a:effectLst/>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0" i="0" kern="1200">
              <a:solidFill>
                <a:schemeClr val="tx1"/>
              </a:solidFill>
              <a:effectLst/>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i="0" kern="1200">
                <a:solidFill>
                  <a:schemeClr val="tx1"/>
                </a:solidFill>
                <a:effectLst/>
                <a:ea typeface="+mn-ea"/>
                <a:cs typeface="+mn-cs"/>
              </a:rPr>
              <a:t>[CLICK] Are you currently implementing any aspects of the new syllabus, or do you plan to do so soon?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0" i="0" kern="1200">
              <a:solidFill>
                <a:schemeClr val="tx1"/>
              </a:solidFill>
              <a:effectLst/>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i="0" kern="1200">
                <a:solidFill>
                  <a:schemeClr val="tx1"/>
                </a:solidFill>
                <a:effectLst/>
                <a:ea typeface="+mn-ea"/>
                <a:cs typeface="+mn-cs"/>
              </a:rPr>
              <a:t>[CLICK] Have you ever thought about how the Department develops these sample units? </a:t>
            </a:r>
            <a:endParaRPr lang="en-AU" sz="1200"/>
          </a:p>
          <a:p>
            <a:endParaRPr lang="en-AU" sz="1600" b="0" i="0" kern="1200">
              <a:solidFill>
                <a:schemeClr val="tx1"/>
              </a:solidFill>
              <a:effectLst/>
              <a:ea typeface="+mn-ea"/>
              <a:cs typeface="+mn-cs"/>
            </a:endParaRPr>
          </a:p>
          <a:p>
            <a:r>
              <a:rPr lang="en-AU" sz="1600" b="1" i="0" kern="1200">
                <a:solidFill>
                  <a:schemeClr val="tx1"/>
                </a:solidFill>
                <a:effectLst/>
                <a:ea typeface="+mn-ea"/>
                <a:cs typeface="+mn-cs"/>
              </a:rPr>
              <a:t>[NEXT SLIDE]</a:t>
            </a:r>
            <a:endParaRPr lang="en-AU" b="1"/>
          </a:p>
        </p:txBody>
      </p:sp>
      <p:sp>
        <p:nvSpPr>
          <p:cNvPr id="4" name="Slide Number Placeholder 3"/>
          <p:cNvSpPr>
            <a:spLocks noGrp="1"/>
          </p:cNvSpPr>
          <p:nvPr>
            <p:ph type="sldNum" sz="quarter" idx="5"/>
          </p:nvPr>
        </p:nvSpPr>
        <p:spPr/>
        <p:txBody>
          <a:bodyPr/>
          <a:lstStyle/>
          <a:p>
            <a:fld id="{B07158C4-A119-4B78-9DE8-A50001BC31DC}" type="slidenum">
              <a:rPr lang="en-AU" smtClean="0"/>
              <a:pPr/>
              <a:t>5</a:t>
            </a:fld>
            <a:endParaRPr lang="en-AU"/>
          </a:p>
        </p:txBody>
      </p:sp>
    </p:spTree>
    <p:extLst>
      <p:ext uri="{BB962C8B-B14F-4D97-AF65-F5344CB8AC3E}">
        <p14:creationId xmlns:p14="http://schemas.microsoft.com/office/powerpoint/2010/main" val="3225915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AFF6A5-C06C-F626-02F8-3C219F1198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1FCAFD-95A8-689D-FBB3-1897E52C32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19BCA5-B187-7104-A7E9-5F90142B8645}"/>
              </a:ext>
            </a:extLst>
          </p:cNvPr>
          <p:cNvSpPr>
            <a:spLocks noGrp="1"/>
          </p:cNvSpPr>
          <p:nvPr>
            <p:ph type="body" idx="1"/>
          </p:nvPr>
        </p:nvSpPr>
        <p:spPr/>
        <p:txBody>
          <a:bodyPr/>
          <a:lstStyle/>
          <a:p>
            <a:r>
              <a:rPr lang="en-US" sz="1200" b="1">
                <a:ea typeface="Calibri"/>
                <a:cs typeface="Calibri"/>
              </a:rPr>
              <a:t>50. Purpose: </a:t>
            </a:r>
            <a:r>
              <a:rPr lang="en-US" sz="1200" b="0">
                <a:ea typeface="Calibri"/>
                <a:cs typeface="Calibri"/>
              </a:rPr>
              <a:t>To transition to the next sample unit</a:t>
            </a:r>
            <a:r>
              <a:rPr lang="en-US" sz="1200">
                <a:ea typeface="Calibri"/>
                <a:cs typeface="Calibri"/>
              </a:rPr>
              <a:t>.</a:t>
            </a:r>
            <a:endParaRPr lang="en-US" sz="1200" b="0">
              <a:ea typeface="Calibri"/>
              <a:cs typeface="Calibri"/>
            </a:endParaRPr>
          </a:p>
          <a:p>
            <a:endParaRPr lang="en-US" sz="1200" b="1">
              <a:ea typeface="Calibri"/>
              <a:cs typeface="Calibri"/>
            </a:endParaRPr>
          </a:p>
          <a:p>
            <a:r>
              <a:rPr lang="en-US" sz="1200" b="1">
                <a:ea typeface="Calibri"/>
                <a:cs typeface="Calibri"/>
              </a:rPr>
              <a:t>Time: </a:t>
            </a:r>
            <a:r>
              <a:rPr lang="en-US" sz="1200" b="0">
                <a:ea typeface="Calibri"/>
                <a:cs typeface="Calibri"/>
              </a:rPr>
              <a:t>10 seconds</a:t>
            </a:r>
          </a:p>
          <a:p>
            <a:endParaRPr lang="en-US" sz="1200" b="1">
              <a:ea typeface="Calibri"/>
              <a:cs typeface="Calibri"/>
            </a:endParaRPr>
          </a:p>
          <a:p>
            <a:r>
              <a:rPr lang="en-US" sz="1200" b="1">
                <a:ea typeface="Calibri"/>
                <a:cs typeface="Calibri"/>
              </a:rPr>
              <a:t>Presenter notes:</a:t>
            </a:r>
          </a:p>
          <a:p>
            <a:r>
              <a:rPr lang="en-US" sz="1200" b="0">
                <a:ea typeface="Calibri"/>
                <a:cs typeface="Calibri"/>
              </a:rPr>
              <a:t>We will now explore Unit 5. </a:t>
            </a:r>
          </a:p>
          <a:p>
            <a:endParaRPr lang="en-US" sz="1200" b="0">
              <a:ea typeface="Calibri"/>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t>[NEXT SLIDE]</a:t>
            </a:r>
          </a:p>
          <a:p>
            <a:endParaRPr lang="en-AU"/>
          </a:p>
        </p:txBody>
      </p:sp>
      <p:sp>
        <p:nvSpPr>
          <p:cNvPr id="4" name="Slide Number Placeholder 3">
            <a:extLst>
              <a:ext uri="{FF2B5EF4-FFF2-40B4-BE49-F238E27FC236}">
                <a16:creationId xmlns:a16="http://schemas.microsoft.com/office/drawing/2014/main" id="{775F41DF-1AB4-74E0-F053-A12C39E5C5F3}"/>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50</a:t>
            </a:fld>
            <a:endParaRPr kumimoji="0" lang="en-AU"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9025953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E7FCB-DBC3-7965-8902-D77A5DF2B6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720184-8A7D-4267-1AE3-D43DA0D7FA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F9FB67-D151-889F-4EE5-120F12EEAEC8}"/>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200" b="1">
                <a:ea typeface="Calibri"/>
                <a:cs typeface="Calibri"/>
              </a:rPr>
              <a:t>51. Purpose: </a:t>
            </a:r>
            <a:r>
              <a:rPr lang="en-AU" sz="1200">
                <a:solidFill>
                  <a:srgbClr val="242424"/>
                </a:solidFill>
              </a:rPr>
              <a:t>To provide an overview of the unit</a:t>
            </a:r>
            <a:endParaRPr lang="en-US" sz="1200" b="1">
              <a:ea typeface="Calibri"/>
              <a:cs typeface="Calibri"/>
            </a:endParaRPr>
          </a:p>
          <a:p>
            <a:endParaRPr lang="en-US" sz="1200" b="1">
              <a:ea typeface="Calibri"/>
              <a:cs typeface="Calibri"/>
            </a:endParaRPr>
          </a:p>
          <a:p>
            <a:r>
              <a:rPr lang="en-US" sz="1200" b="1">
                <a:ea typeface="Calibri"/>
                <a:cs typeface="Calibri"/>
              </a:rPr>
              <a:t>Time: </a:t>
            </a:r>
            <a:r>
              <a:rPr lang="en-US" sz="1200" b="0">
                <a:ea typeface="Calibri"/>
                <a:cs typeface="Calibri"/>
              </a:rPr>
              <a:t>30 seconds</a:t>
            </a:r>
          </a:p>
          <a:p>
            <a:endParaRPr lang="en-US" sz="1200" b="1">
              <a:ea typeface="Calibri"/>
              <a:cs typeface="Calibri"/>
            </a:endParaRPr>
          </a:p>
          <a:p>
            <a:r>
              <a:rPr lang="en-US" sz="1200" b="1">
                <a:ea typeface="Calibri"/>
                <a:cs typeface="Calibri"/>
              </a:rPr>
              <a:t>Presenter notes:</a:t>
            </a:r>
          </a:p>
          <a:p>
            <a:r>
              <a:rPr lang="en-GB" sz="1200" b="0" kern="1200">
                <a:solidFill>
                  <a:schemeClr val="tx1"/>
                </a:solidFill>
                <a:effectLst/>
              </a:rPr>
              <a:t>The content of </a:t>
            </a:r>
            <a:r>
              <a:rPr lang="en-GB" sz="1200" b="1"/>
              <a:t>Unit</a:t>
            </a:r>
            <a:r>
              <a:rPr lang="en-GB" sz="1200" b="1" kern="1200">
                <a:solidFill>
                  <a:schemeClr val="tx1"/>
                </a:solidFill>
                <a:effectLst/>
              </a:rPr>
              <a:t> 5 </a:t>
            </a:r>
            <a:r>
              <a:rPr lang="en-GB" sz="1200" b="0" kern="1200">
                <a:solidFill>
                  <a:schemeClr val="tx1"/>
                </a:solidFill>
                <a:effectLst/>
              </a:rPr>
              <a:t>aligns with </a:t>
            </a:r>
            <a:r>
              <a:rPr lang="en-GB" sz="1200" b="1" kern="1200">
                <a:solidFill>
                  <a:schemeClr val="tx1"/>
                </a:solidFill>
                <a:effectLst/>
              </a:rPr>
              <a:t>Term 5 </a:t>
            </a:r>
            <a:r>
              <a:rPr lang="en-GB" sz="1200" b="0" kern="1200">
                <a:solidFill>
                  <a:schemeClr val="tx1"/>
                </a:solidFill>
                <a:effectLst/>
              </a:rPr>
              <a:t>of the department’s sample scope and sequence.</a:t>
            </a:r>
          </a:p>
          <a:p>
            <a:endParaRPr lang="en-GB" sz="1200" b="0" kern="1200">
              <a:solidFill>
                <a:schemeClr val="tx1"/>
              </a:solidFill>
              <a:effectLst/>
              <a:ea typeface="+mn-ea"/>
              <a:cs typeface="+mn-cs"/>
            </a:endParaRPr>
          </a:p>
          <a:p>
            <a:r>
              <a:rPr lang="en-GB" sz="1200" b="0" kern="1200">
                <a:solidFill>
                  <a:schemeClr val="tx1"/>
                </a:solidFill>
                <a:effectLst/>
              </a:rPr>
              <a:t>Supported by using digital tools and creating written texts, students learn that </a:t>
            </a:r>
            <a:r>
              <a:rPr lang="en-GB" sz="1200" b="0" i="1" kern="1200">
                <a:solidFill>
                  <a:schemeClr val="tx1"/>
                </a:solidFill>
                <a:effectLst/>
              </a:rPr>
              <a:t>The Sun is the centre of our solar system and provides our world with energy.</a:t>
            </a:r>
            <a:endParaRPr lang="en-AU" sz="1200" i="1" kern="1200">
              <a:solidFill>
                <a:schemeClr val="tx1"/>
              </a:solidFill>
              <a:effectLst/>
            </a:endParaRPr>
          </a:p>
          <a:p>
            <a:r>
              <a:rPr lang="en-GB" sz="1200" b="1" kern="1200">
                <a:solidFill>
                  <a:schemeClr val="tx1"/>
                </a:solidFill>
                <a:effectLst/>
              </a:rPr>
              <a:t> </a:t>
            </a:r>
            <a:endParaRPr lang="en-AU" sz="1200" kern="1200">
              <a:solidFill>
                <a:schemeClr val="tx1"/>
              </a:solidFill>
              <a:effectLst/>
            </a:endParaRPr>
          </a:p>
          <a:p>
            <a:r>
              <a:rPr lang="en-GB" sz="1200" b="0" kern="1200">
                <a:solidFill>
                  <a:schemeClr val="tx1"/>
                </a:solidFill>
                <a:effectLst/>
              </a:rPr>
              <a:t>Students learn about:</a:t>
            </a:r>
            <a:endParaRPr lang="en-AU" sz="1200" kern="1200">
              <a:solidFill>
                <a:schemeClr val="tx1"/>
              </a:solidFill>
              <a:effectLst/>
            </a:endParaRPr>
          </a:p>
          <a:p>
            <a:r>
              <a:rPr lang="en-GB" sz="1200" kern="1200">
                <a:solidFill>
                  <a:schemeClr val="tx1"/>
                </a:solidFill>
                <a:effectLst/>
              </a:rPr>
              <a:t> </a:t>
            </a:r>
            <a:endParaRPr lang="en-AU" sz="1200" kern="1200">
              <a:solidFill>
                <a:schemeClr val="tx1"/>
              </a:solidFill>
              <a:effectLst/>
            </a:endParaRPr>
          </a:p>
          <a:p>
            <a:r>
              <a:rPr lang="en-AU" sz="1200" b="0" kern="1200">
                <a:solidFill>
                  <a:schemeClr val="tx1"/>
                </a:solidFill>
                <a:effectLst/>
              </a:rPr>
              <a:t>[CLICK] </a:t>
            </a:r>
            <a:r>
              <a:rPr lang="en-GB" sz="1200" b="0" kern="1200">
                <a:solidFill>
                  <a:schemeClr val="tx1"/>
                </a:solidFill>
                <a:effectLst/>
              </a:rPr>
              <a:t>The Earth’s revolution around the Sun</a:t>
            </a:r>
          </a:p>
          <a:p>
            <a:endParaRPr lang="en-AU" sz="1200" b="0" kern="1200">
              <a:solidFill>
                <a:schemeClr val="tx1"/>
              </a:solidFill>
              <a:effectLst/>
              <a:ea typeface="+mn-ea"/>
              <a:cs typeface="+mn-cs"/>
            </a:endParaRPr>
          </a:p>
          <a:p>
            <a:r>
              <a:rPr lang="en-AU" sz="1200" b="0" kern="1200">
                <a:solidFill>
                  <a:schemeClr val="tx1"/>
                </a:solidFill>
                <a:effectLst/>
              </a:rPr>
              <a:t>[CLICK] </a:t>
            </a:r>
            <a:r>
              <a:rPr lang="en-GB" sz="1200" b="0" kern="1200">
                <a:solidFill>
                  <a:schemeClr val="tx1"/>
                </a:solidFill>
                <a:effectLst/>
              </a:rPr>
              <a:t>How solar energy is used</a:t>
            </a:r>
          </a:p>
          <a:p>
            <a:endParaRPr lang="en-AU" sz="1200" b="0" kern="1200">
              <a:solidFill>
                <a:schemeClr val="tx1"/>
              </a:solidFill>
              <a:effectLst/>
              <a:ea typeface="+mn-ea"/>
              <a:cs typeface="+mn-cs"/>
            </a:endParaRPr>
          </a:p>
          <a:p>
            <a:r>
              <a:rPr lang="en-AU" sz="1200" b="0" kern="1200">
                <a:solidFill>
                  <a:schemeClr val="tx1"/>
                </a:solidFill>
                <a:effectLst/>
              </a:rPr>
              <a:t>[CLICK] </a:t>
            </a:r>
            <a:r>
              <a:rPr lang="en-GB" sz="1200" b="0" kern="1200">
                <a:solidFill>
                  <a:schemeClr val="tx1"/>
                </a:solidFill>
                <a:effectLst/>
              </a:rPr>
              <a:t>Using multimodal representations of features of the solar system</a:t>
            </a:r>
          </a:p>
          <a:p>
            <a:endParaRPr lang="en-AU" sz="1200" b="0" kern="1200">
              <a:solidFill>
                <a:schemeClr val="tx1"/>
              </a:solidFill>
              <a:effectLst/>
              <a:ea typeface="+mn-ea"/>
              <a:cs typeface="+mn-cs"/>
            </a:endParaRPr>
          </a:p>
          <a:p>
            <a:r>
              <a:rPr lang="en-AU" sz="1200" b="0" kern="1200">
                <a:solidFill>
                  <a:schemeClr val="tx1"/>
                </a:solidFill>
                <a:effectLst/>
              </a:rPr>
              <a:t>[CLICK] </a:t>
            </a:r>
            <a:r>
              <a:rPr lang="en-GB" sz="1200" b="0" kern="1200">
                <a:solidFill>
                  <a:schemeClr val="tx1"/>
                </a:solidFill>
                <a:effectLst/>
              </a:rPr>
              <a:t>Introductory aspects of gravity</a:t>
            </a:r>
          </a:p>
          <a:p>
            <a:endParaRPr lang="en-AU" sz="1200" b="0" kern="1200">
              <a:solidFill>
                <a:schemeClr val="tx1"/>
              </a:solidFill>
              <a:effectLst/>
              <a:ea typeface="+mn-ea"/>
              <a:cs typeface="+mn-cs"/>
            </a:endParaRPr>
          </a:p>
          <a:p>
            <a:pPr marL="0" lvl="0" indent="0">
              <a:buFont typeface="Arial" panose="020B0604020202020204" pitchFamily="34" charset="0"/>
              <a:buNone/>
            </a:pPr>
            <a:r>
              <a:rPr lang="en-AU" sz="1200" b="0" kern="1200">
                <a:solidFill>
                  <a:schemeClr val="tx1"/>
                </a:solidFill>
                <a:effectLst/>
              </a:rPr>
              <a:t>[CLICK] </a:t>
            </a:r>
            <a:r>
              <a:rPr lang="en-GB" sz="1200" kern="1200">
                <a:solidFill>
                  <a:schemeClr val="tx1"/>
                </a:solidFill>
                <a:effectLst/>
              </a:rPr>
              <a:t>Cultural references to the solar system</a:t>
            </a:r>
            <a:endParaRPr lang="en-AU" sz="1200" kern="1200">
              <a:solidFill>
                <a:schemeClr val="tx1"/>
              </a:solidFill>
              <a:effectLst/>
            </a:endParaRPr>
          </a:p>
          <a:p>
            <a:r>
              <a:rPr lang="en-GB" sz="1200" b="0" kern="1200">
                <a:solidFill>
                  <a:schemeClr val="tx1"/>
                </a:solidFill>
                <a:effectLst/>
              </a:rPr>
              <a:t> </a:t>
            </a:r>
            <a:endParaRPr lang="en-AU" sz="1200" kern="1200">
              <a:solidFill>
                <a:schemeClr val="tx1"/>
              </a:solidFill>
              <a:effectLst/>
            </a:endParaRPr>
          </a:p>
          <a:p>
            <a:r>
              <a:rPr lang="en-AU" sz="1200" b="1"/>
              <a:t>[NEXT SLIDE]</a:t>
            </a:r>
          </a:p>
          <a:p>
            <a:endParaRPr lang="en-AU" sz="1200" b="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t>Image credit: </a:t>
            </a:r>
            <a:r>
              <a:rPr lang="en-AU" sz="1200" b="0" i="0">
                <a:solidFill>
                  <a:srgbClr val="000000"/>
                </a:solidFill>
                <a:effectLst/>
                <a:cs typeface="Arial"/>
              </a:rPr>
              <a:t>Canva Education. 2025. Images via Canva. </a:t>
            </a:r>
            <a:r>
              <a:rPr lang="en-AU" sz="1200" b="0" i="0" u="sng" strike="noStrike">
                <a:solidFill>
                  <a:srgbClr val="001C4A"/>
                </a:solidFill>
                <a:effectLst/>
                <a:cs typeface="Arial"/>
                <a:hlinkClick r:id="rId3"/>
              </a:rPr>
              <a:t>https://www.canva.com/</a:t>
            </a:r>
            <a:r>
              <a:rPr lang="en-AU" sz="1200" b="0" i="0">
                <a:solidFill>
                  <a:srgbClr val="000000"/>
                </a:solidFill>
                <a:effectLst/>
                <a:cs typeface="Arial"/>
              </a:rPr>
              <a:t> accessed 30 September 2025. </a:t>
            </a:r>
            <a:endParaRPr lang="en-AU" sz="1200">
              <a:cs typeface="Arial"/>
            </a:endParaRPr>
          </a:p>
          <a:p>
            <a:endParaRPr lang="en-AU" sz="1200"/>
          </a:p>
        </p:txBody>
      </p:sp>
      <p:sp>
        <p:nvSpPr>
          <p:cNvPr id="4" name="Slide Number Placeholder 3">
            <a:extLst>
              <a:ext uri="{FF2B5EF4-FFF2-40B4-BE49-F238E27FC236}">
                <a16:creationId xmlns:a16="http://schemas.microsoft.com/office/drawing/2014/main" id="{6EA15C41-9DC0-3E5E-F7E5-384CE9773350}"/>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51</a:t>
            </a:fld>
            <a:endParaRPr kumimoji="0" lang="en-AU"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0827260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B79133-1391-6CCB-4B80-572D0BF7F3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EC20CD-06D1-1A93-3EB2-4EB4806DE9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FF87FA-21BD-36D4-8EBC-3699D08FFA0B}"/>
              </a:ext>
            </a:extLst>
          </p:cNvPr>
          <p:cNvSpPr>
            <a:spLocks noGrp="1"/>
          </p:cNvSpPr>
          <p:nvPr>
            <p:ph type="body" idx="1"/>
          </p:nvPr>
        </p:nvSpPr>
        <p:spPr/>
        <p:txBody>
          <a:bodyPr/>
          <a:lstStyle/>
          <a:p>
            <a:r>
              <a:rPr lang="en-AU" sz="1200" b="1">
                <a:solidFill>
                  <a:srgbClr val="242424"/>
                </a:solidFill>
              </a:rPr>
              <a:t>52. Purpose: </a:t>
            </a:r>
            <a:r>
              <a:rPr lang="en-AU" sz="1200" b="0">
                <a:solidFill>
                  <a:srgbClr val="242424"/>
                </a:solidFill>
              </a:rPr>
              <a:t>To</a:t>
            </a:r>
            <a:r>
              <a:rPr lang="en-AU" sz="1200">
                <a:solidFill>
                  <a:srgbClr val="242424"/>
                </a:solidFill>
              </a:rPr>
              <a:t> outline the outcomes and content in the unit</a:t>
            </a:r>
            <a:r>
              <a:rPr lang="en-AU" sz="1200" b="1">
                <a:solidFill>
                  <a:srgbClr val="242424"/>
                </a:solidFill>
              </a:rPr>
              <a:t>.</a:t>
            </a:r>
          </a:p>
          <a:p>
            <a:endParaRPr lang="en-US" sz="1200" b="1">
              <a:solidFill>
                <a:srgbClr val="444444"/>
              </a:solidFill>
            </a:endParaRPr>
          </a:p>
          <a:p>
            <a:r>
              <a:rPr lang="en-AU" sz="1200" b="1">
                <a:solidFill>
                  <a:srgbClr val="242424"/>
                </a:solidFill>
              </a:rPr>
              <a:t>Time: </a:t>
            </a:r>
            <a:r>
              <a:rPr lang="en-AU" sz="1200" b="0">
                <a:solidFill>
                  <a:srgbClr val="242424"/>
                </a:solidFill>
              </a:rPr>
              <a:t>30 seconds</a:t>
            </a:r>
          </a:p>
          <a:p>
            <a:endParaRPr lang="en-US" sz="1200" b="1">
              <a:solidFill>
                <a:srgbClr val="444444"/>
              </a:solidFill>
            </a:endParaRPr>
          </a:p>
          <a:p>
            <a:r>
              <a:rPr lang="en-AU" sz="1200" b="1">
                <a:solidFill>
                  <a:srgbClr val="242424"/>
                </a:solidFill>
              </a:rPr>
              <a:t>Presenter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ea typeface="+mn-ea"/>
                <a:cs typeface="+mn-cs"/>
              </a:rPr>
              <a:t>Again, the </a:t>
            </a:r>
            <a:r>
              <a:rPr lang="en-GB" sz="1200" b="0" kern="1200">
                <a:solidFill>
                  <a:schemeClr val="tx1"/>
                </a:solidFill>
                <a:effectLst/>
                <a:ea typeface="+mn-ea"/>
                <a:cs typeface="+mn-cs"/>
              </a:rPr>
              <a:t>outcomes covered in this unit are </a:t>
            </a:r>
            <a:r>
              <a:rPr lang="en-GB" sz="1200" b="1" kern="1200">
                <a:solidFill>
                  <a:schemeClr val="tx1"/>
                </a:solidFill>
                <a:effectLst/>
                <a:ea typeface="+mn-ea"/>
                <a:cs typeface="+mn-cs"/>
              </a:rPr>
              <a:t>multi-faceted</a:t>
            </a:r>
            <a:r>
              <a:rPr lang="en-GB" sz="1200" kern="1200">
                <a:solidFill>
                  <a:schemeClr val="tx1"/>
                </a:solidFill>
                <a:effectLst/>
                <a:ea typeface="+mn-ea"/>
                <a:cs typeface="+mn-cs"/>
              </a:rPr>
              <a:t>, so we have underlined the aspects covered in this unit.</a:t>
            </a:r>
            <a:endParaRPr lang="en-AU" sz="1200" kern="1200">
              <a:solidFill>
                <a:schemeClr val="tx1"/>
              </a:solidFill>
              <a:effectLst/>
              <a:ea typeface="+mn-ea"/>
              <a:cs typeface="+mn-cs"/>
            </a:endParaRPr>
          </a:p>
          <a:p>
            <a:r>
              <a:rPr lang="en-AU" sz="1200" kern="1200">
                <a:solidFill>
                  <a:schemeClr val="tx1"/>
                </a:solidFill>
                <a:effectLst/>
                <a:ea typeface="+mn-ea"/>
                <a:cs typeface="+mn-cs"/>
              </a:rPr>
              <a:t>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kern="1200">
                <a:solidFill>
                  <a:schemeClr val="tx1"/>
                </a:solidFill>
                <a:effectLst/>
                <a:ea typeface="+mn-ea"/>
                <a:cs typeface="+mn-cs"/>
              </a:rPr>
              <a:t>For the posing questions outcomes, there is no specific opportunity in this sample unit for students to conduct fair test.</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kern="1200">
              <a:solidFill>
                <a:schemeClr val="tx1"/>
              </a:solidFill>
              <a:effectLst/>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GB" sz="1200" b="0" kern="1200">
                <a:solidFill>
                  <a:schemeClr val="tx1"/>
                </a:solidFill>
                <a:effectLst/>
                <a:ea typeface="+mn-ea"/>
                <a:cs typeface="+mn-cs"/>
              </a:rPr>
              <a:t>Similar to Unit 1, this unit includes digital content but also has no design content scoped.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a:ea typeface="Calibri"/>
              <a:cs typeface="Calibri"/>
            </a:endParaRPr>
          </a:p>
          <a:p>
            <a:r>
              <a:rPr lang="en-US" sz="1200">
                <a:ea typeface="Calibri"/>
                <a:cs typeface="Calibri"/>
              </a:rPr>
              <a:t>Please take a moment to read through them.</a:t>
            </a:r>
          </a:p>
          <a:p>
            <a:endParaRPr lang="en-US" sz="1200">
              <a:ea typeface="Calibri"/>
              <a:cs typeface="Calibri"/>
            </a:endParaRPr>
          </a:p>
          <a:p>
            <a:r>
              <a:rPr lang="en-AU" sz="1200" b="1">
                <a:solidFill>
                  <a:srgbClr val="242424"/>
                </a:solidFill>
              </a:rPr>
              <a:t>[NEXT SLIDE]</a:t>
            </a:r>
            <a:endParaRPr lang="en-US" sz="1200"/>
          </a:p>
        </p:txBody>
      </p:sp>
      <p:sp>
        <p:nvSpPr>
          <p:cNvPr id="4" name="Slide Number Placeholder 3">
            <a:extLst>
              <a:ext uri="{FF2B5EF4-FFF2-40B4-BE49-F238E27FC236}">
                <a16:creationId xmlns:a16="http://schemas.microsoft.com/office/drawing/2014/main" id="{9A6D9821-BDB3-1FC6-53E8-7434FB124E13}"/>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52</a:t>
            </a:fld>
            <a:endParaRPr kumimoji="0" lang="en-AU"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18601188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AE8B88-DC97-CD0D-F5BF-C2ADEAC020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2515E8-F686-F256-CC9B-7797960EC9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4328DE-AB15-9A82-0117-7BA88D011CDA}"/>
              </a:ext>
            </a:extLst>
          </p:cNvPr>
          <p:cNvSpPr>
            <a:spLocks noGrp="1"/>
          </p:cNvSpPr>
          <p:nvPr>
            <p:ph type="body" idx="1"/>
          </p:nvPr>
        </p:nvSpPr>
        <p:spPr/>
        <p:txBody>
          <a:bodyPr/>
          <a:lstStyle/>
          <a:p>
            <a:r>
              <a:rPr lang="en-AU" sz="1200" b="1">
                <a:solidFill>
                  <a:srgbClr val="242424"/>
                </a:solidFill>
              </a:rPr>
              <a:t>53. Purpose: </a:t>
            </a:r>
            <a:r>
              <a:rPr lang="en-AU" sz="1200" b="0">
                <a:solidFill>
                  <a:srgbClr val="242424"/>
                </a:solidFill>
              </a:rPr>
              <a:t>To</a:t>
            </a:r>
            <a:r>
              <a:rPr lang="en-AU" sz="1200">
                <a:solidFill>
                  <a:srgbClr val="242424"/>
                </a:solidFill>
              </a:rPr>
              <a:t> outline the outcomes and content in the unit.</a:t>
            </a:r>
          </a:p>
          <a:p>
            <a:endParaRPr lang="en-US" sz="1200">
              <a:solidFill>
                <a:srgbClr val="444444"/>
              </a:solidFill>
            </a:endParaRPr>
          </a:p>
          <a:p>
            <a:r>
              <a:rPr lang="en-AU" sz="1200" b="1">
                <a:solidFill>
                  <a:srgbClr val="242424"/>
                </a:solidFill>
              </a:rPr>
              <a:t>Time: </a:t>
            </a:r>
            <a:r>
              <a:rPr lang="en-AU" sz="1200" b="0">
                <a:solidFill>
                  <a:srgbClr val="242424"/>
                </a:solidFill>
              </a:rPr>
              <a:t>30 seconds</a:t>
            </a:r>
            <a:endParaRPr lang="en-AU" sz="1200">
              <a:solidFill>
                <a:srgbClr val="242424"/>
              </a:solidFill>
            </a:endParaRPr>
          </a:p>
          <a:p>
            <a:endParaRPr lang="en-US" sz="1200">
              <a:solidFill>
                <a:srgbClr val="444444"/>
              </a:solidFill>
            </a:endParaRPr>
          </a:p>
          <a:p>
            <a:r>
              <a:rPr lang="en-AU" sz="1200" b="1">
                <a:solidFill>
                  <a:srgbClr val="242424"/>
                </a:solidFill>
              </a:rPr>
              <a:t>Presenter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kern="1200">
                <a:solidFill>
                  <a:schemeClr val="tx1"/>
                </a:solidFill>
                <a:effectLst/>
                <a:ea typeface="+mn-ea"/>
                <a:cs typeface="+mn-cs"/>
              </a:rPr>
              <a:t>Throughout the unit, there are opportunities for students to develop their questioning skills and pose questions about the solar system and relating to a demonstration of gravity.</a:t>
            </a:r>
          </a:p>
          <a:p>
            <a:endParaRPr lang="en-US" sz="1200">
              <a:ea typeface="Calibri"/>
              <a:cs typeface="Calibri"/>
            </a:endParaRPr>
          </a:p>
          <a:p>
            <a:r>
              <a:rPr lang="en-US" sz="1200">
                <a:ea typeface="Calibri"/>
                <a:cs typeface="Calibri"/>
              </a:rPr>
              <a:t>Please take a moment to read through the content points covered in unit 5.</a:t>
            </a:r>
            <a:endParaRPr lang="en-US" sz="1200" i="1">
              <a:solidFill>
                <a:srgbClr val="000000"/>
              </a:solidFill>
              <a:ea typeface="Calibri"/>
              <a:cs typeface="Calibri"/>
            </a:endParaRPr>
          </a:p>
          <a:p>
            <a:endParaRPr lang="en-US" sz="1200">
              <a:solidFill>
                <a:srgbClr val="000000"/>
              </a:solidFill>
              <a:ea typeface="Calibri"/>
              <a:cs typeface="Calibri"/>
            </a:endParaRPr>
          </a:p>
          <a:p>
            <a:r>
              <a:rPr lang="en-AU" sz="1200" b="1">
                <a:solidFill>
                  <a:srgbClr val="242424"/>
                </a:solidFill>
              </a:rPr>
              <a:t>[NEXT SLIDE]</a:t>
            </a:r>
            <a:endParaRPr lang="en-US" sz="1200"/>
          </a:p>
        </p:txBody>
      </p:sp>
      <p:sp>
        <p:nvSpPr>
          <p:cNvPr id="4" name="Slide Number Placeholder 3">
            <a:extLst>
              <a:ext uri="{FF2B5EF4-FFF2-40B4-BE49-F238E27FC236}">
                <a16:creationId xmlns:a16="http://schemas.microsoft.com/office/drawing/2014/main" id="{40E7C39B-FF48-6DB6-7286-8207637BF4C8}"/>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53</a:t>
            </a:fld>
            <a:endParaRPr kumimoji="0" lang="en-AU"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7483583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0D90B3-3A76-872D-5D96-CDD4C6683F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A46309-2EA0-93E5-2221-EEF62E39C0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1E5056-CA80-4763-A58F-44E21D18E027}"/>
              </a:ext>
            </a:extLst>
          </p:cNvPr>
          <p:cNvSpPr>
            <a:spLocks noGrp="1"/>
          </p:cNvSpPr>
          <p:nvPr>
            <p:ph type="body" idx="1"/>
          </p:nvPr>
        </p:nvSpPr>
        <p:spPr/>
        <p:txBody>
          <a:bodyPr/>
          <a:lstStyle/>
          <a:p>
            <a:r>
              <a:rPr lang="en-AU" sz="1200" b="1">
                <a:solidFill>
                  <a:srgbClr val="242424"/>
                </a:solidFill>
              </a:rPr>
              <a:t>54. Purpose: </a:t>
            </a:r>
            <a:r>
              <a:rPr lang="en-AU" sz="1200" b="0">
                <a:solidFill>
                  <a:srgbClr val="242424"/>
                </a:solidFill>
              </a:rPr>
              <a:t>To</a:t>
            </a:r>
            <a:r>
              <a:rPr lang="en-AU" sz="1200">
                <a:solidFill>
                  <a:srgbClr val="242424"/>
                </a:solidFill>
              </a:rPr>
              <a:t> outline the outcomes and content in the unit.</a:t>
            </a:r>
          </a:p>
          <a:p>
            <a:endParaRPr lang="en-US" sz="1200">
              <a:solidFill>
                <a:srgbClr val="444444"/>
              </a:solidFill>
            </a:endParaRPr>
          </a:p>
          <a:p>
            <a:r>
              <a:rPr lang="en-AU" sz="1200" b="1">
                <a:solidFill>
                  <a:srgbClr val="242424"/>
                </a:solidFill>
              </a:rPr>
              <a:t>Time: </a:t>
            </a:r>
            <a:r>
              <a:rPr lang="en-AU" sz="1200" b="0">
                <a:solidFill>
                  <a:srgbClr val="242424"/>
                </a:solidFill>
              </a:rPr>
              <a:t>30 seconds</a:t>
            </a:r>
            <a:endParaRPr lang="en-AU" sz="1200">
              <a:solidFill>
                <a:srgbClr val="242424"/>
              </a:solidFill>
            </a:endParaRPr>
          </a:p>
          <a:p>
            <a:endParaRPr lang="en-US" sz="1200">
              <a:solidFill>
                <a:srgbClr val="444444"/>
              </a:solidFill>
            </a:endParaRPr>
          </a:p>
          <a:p>
            <a:r>
              <a:rPr lang="en-AU" sz="1200" b="1">
                <a:solidFill>
                  <a:srgbClr val="242424"/>
                </a:solidFill>
              </a:rPr>
              <a:t>Presenter notes:</a:t>
            </a:r>
          </a:p>
          <a:p>
            <a:r>
              <a:rPr lang="en-AU" sz="1200" kern="1200">
                <a:solidFill>
                  <a:schemeClr val="tx1"/>
                </a:solidFill>
                <a:effectLst/>
                <a:ea typeface="+mn-ea"/>
                <a:cs typeface="+mn-cs"/>
              </a:rPr>
              <a:t>As with our first unit, the technologies content points are interwoven with the science content. They do not stand alone.</a:t>
            </a:r>
          </a:p>
          <a:p>
            <a:endParaRPr lang="en-AU" sz="1200" kern="1200">
              <a:solidFill>
                <a:schemeClr val="tx1"/>
              </a:solidFill>
              <a:effectLst/>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a:solidFill>
                  <a:srgbClr val="22272B"/>
                </a:solidFill>
              </a:rPr>
              <a:t>Please take a moment to read through the content points.</a:t>
            </a:r>
          </a:p>
          <a:p>
            <a:endParaRPr lang="en-US" sz="1200">
              <a:solidFill>
                <a:srgbClr val="000000"/>
              </a:solidFill>
              <a:ea typeface="Calibri"/>
              <a:cs typeface="Calibri"/>
            </a:endParaRPr>
          </a:p>
          <a:p>
            <a:r>
              <a:rPr lang="en-AU" sz="1200" b="1">
                <a:solidFill>
                  <a:srgbClr val="242424"/>
                </a:solidFill>
              </a:rPr>
              <a:t>[NEXT SLIDE]</a:t>
            </a:r>
            <a:endParaRPr lang="en-US" sz="1200"/>
          </a:p>
        </p:txBody>
      </p:sp>
      <p:sp>
        <p:nvSpPr>
          <p:cNvPr id="4" name="Slide Number Placeholder 3">
            <a:extLst>
              <a:ext uri="{FF2B5EF4-FFF2-40B4-BE49-F238E27FC236}">
                <a16:creationId xmlns:a16="http://schemas.microsoft.com/office/drawing/2014/main" id="{1AB3EDB0-4C7A-8598-D6EC-1F8F5D485489}"/>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54</a:t>
            </a:fld>
            <a:endParaRPr kumimoji="0" lang="en-AU"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47203498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E5F57-2F19-A41A-95C9-7669FD672C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DEBB04-599E-E71A-7B4C-E74C911B49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048F3D-E939-B61A-8CA0-0E2CA1D724DB}"/>
              </a:ext>
            </a:extLst>
          </p:cNvPr>
          <p:cNvSpPr>
            <a:spLocks noGrp="1"/>
          </p:cNvSpPr>
          <p:nvPr>
            <p:ph type="body" idx="1"/>
          </p:nvPr>
        </p:nvSpPr>
        <p:spPr/>
        <p:txBody>
          <a:bodyPr/>
          <a:lstStyle/>
          <a:p>
            <a:r>
              <a:rPr lang="en-US" sz="1200" b="1">
                <a:ea typeface="Calibri"/>
                <a:cs typeface="Calibri"/>
              </a:rPr>
              <a:t>55. Purpose: </a:t>
            </a:r>
            <a:r>
              <a:rPr lang="en-US" sz="1200" b="0">
                <a:ea typeface="Calibri"/>
                <a:cs typeface="Calibri"/>
              </a:rPr>
              <a:t>To identify one misconception addressed in Stage 2 Unit</a:t>
            </a:r>
            <a:r>
              <a:rPr lang="en-US" sz="1200" b="1">
                <a:ea typeface="Calibri"/>
                <a:cs typeface="Calibri"/>
              </a:rPr>
              <a:t> </a:t>
            </a:r>
            <a:r>
              <a:rPr lang="en-US" sz="1200" b="0">
                <a:ea typeface="Calibri"/>
                <a:cs typeface="Calibri"/>
              </a:rPr>
              <a:t>5.</a:t>
            </a:r>
            <a:endParaRPr lang="en-US" sz="1200" b="1">
              <a:ea typeface="Calibri"/>
              <a:cs typeface="Calibri"/>
            </a:endParaRPr>
          </a:p>
          <a:p>
            <a:endParaRPr lang="en-US" sz="1200" b="1">
              <a:ea typeface="Calibri"/>
              <a:cs typeface="Calibri"/>
            </a:endParaRPr>
          </a:p>
          <a:p>
            <a:r>
              <a:rPr lang="en-US" sz="1200" b="1">
                <a:ea typeface="Calibri"/>
                <a:cs typeface="Calibri"/>
              </a:rPr>
              <a:t>Time: </a:t>
            </a:r>
            <a:r>
              <a:rPr lang="en-US" sz="1200" b="0">
                <a:ea typeface="Calibri"/>
                <a:cs typeface="Calibri"/>
              </a:rPr>
              <a:t>40 seconds</a:t>
            </a:r>
          </a:p>
          <a:p>
            <a:endParaRPr lang="en-US" sz="1200" b="1">
              <a:ea typeface="Calibri"/>
              <a:cs typeface="Calibri"/>
            </a:endParaRPr>
          </a:p>
          <a:p>
            <a:r>
              <a:rPr lang="en-US" sz="1200" b="1">
                <a:ea typeface="Calibri"/>
                <a:cs typeface="Calibri"/>
              </a:rPr>
              <a:t>Presenter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GB" sz="1200" b="0" kern="1200">
                <a:solidFill>
                  <a:schemeClr val="tx1"/>
                </a:solidFill>
                <a:effectLst/>
                <a:ea typeface="+mn-ea"/>
                <a:cs typeface="+mn-cs"/>
              </a:rPr>
              <a:t>One common misconception is that orbits of the planets are circular, when they are elliptical.</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GB" sz="1200" b="0" kern="1200">
              <a:solidFill>
                <a:schemeClr val="tx1"/>
              </a:solidFill>
              <a:effectLst/>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i="0" kern="1200">
                <a:solidFill>
                  <a:schemeClr val="tx1"/>
                </a:solidFill>
                <a:effectLst/>
                <a:ea typeface="+mn-ea"/>
                <a:cs typeface="+mn-cs"/>
              </a:rPr>
              <a:t>Misleading resources can reinforce this misconception, so carefully choosing images and other materials can help prevent it.</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GB" sz="1200" b="0" u="sng" kern="1200">
              <a:solidFill>
                <a:schemeClr val="tx1"/>
              </a:solidFill>
              <a:effectLst/>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GB" sz="1200" b="0" u="none" kern="1200">
                <a:solidFill>
                  <a:schemeClr val="tx1"/>
                </a:solidFill>
                <a:effectLst/>
                <a:ea typeface="+mn-ea"/>
                <a:cs typeface="+mn-cs"/>
              </a:rPr>
              <a:t>Consider the two representations on the slide. </a:t>
            </a:r>
          </a:p>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u="none" kern="1200">
                <a:solidFill>
                  <a:schemeClr val="tx1"/>
                </a:solidFill>
                <a:effectLst/>
                <a:ea typeface="+mn-ea"/>
                <a:cs typeface="+mn-cs"/>
              </a:rPr>
              <a:t>Which of the two is more likely to reinforce a misconception? </a:t>
            </a:r>
          </a:p>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u="none" kern="1200">
                <a:solidFill>
                  <a:schemeClr val="tx1"/>
                </a:solidFill>
                <a:effectLst/>
                <a:ea typeface="+mn-ea"/>
                <a:cs typeface="+mn-cs"/>
              </a:rPr>
              <a:t>Is an elliptical path clearly shown in either model? </a:t>
            </a:r>
          </a:p>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u="none" kern="1200">
                <a:solidFill>
                  <a:schemeClr val="tx1"/>
                </a:solidFill>
                <a:effectLst/>
                <a:ea typeface="+mn-ea"/>
                <a:cs typeface="+mn-cs"/>
              </a:rPr>
              <a:t>How could you represent it clearly to the students in your class?</a:t>
            </a:r>
            <a:endParaRPr lang="en-AU" sz="1200" b="0" u="none" kern="1200">
              <a:solidFill>
                <a:schemeClr val="tx1"/>
              </a:solidFill>
              <a:effectLst/>
              <a:ea typeface="+mn-ea"/>
              <a:cs typeface="+mn-cs"/>
            </a:endParaRPr>
          </a:p>
          <a:p>
            <a:endParaRPr lang="en-AU" sz="1200"/>
          </a:p>
          <a:p>
            <a:r>
              <a:rPr lang="en-AU" sz="1200"/>
              <a:t>It is also almost impossible to accurately reflect the scale of the solar system and the relative sizes of the planets in a single model that will fit onto a screen or onto a page. </a:t>
            </a:r>
          </a:p>
          <a:p>
            <a:endParaRPr lang="en-AU" sz="1200"/>
          </a:p>
          <a:p>
            <a:r>
              <a:rPr lang="en-AU" sz="1200"/>
              <a:t>The careful construction of models and use of representations will:</a:t>
            </a:r>
          </a:p>
          <a:p>
            <a:pPr marL="285750" indent="-285750">
              <a:buFont typeface="Arial" panose="020B0604020202020204" pitchFamily="34" charset="0"/>
              <a:buChar char="•"/>
            </a:pPr>
            <a:r>
              <a:rPr lang="en-AU" sz="1200"/>
              <a:t>make a difference to the mental models that students build and </a:t>
            </a:r>
          </a:p>
          <a:p>
            <a:pPr marL="285750" indent="-285750">
              <a:buFont typeface="Arial" panose="020B0604020202020204" pitchFamily="34" charset="0"/>
              <a:buChar char="•"/>
            </a:pPr>
            <a:r>
              <a:rPr lang="en-AU" sz="1200"/>
              <a:t>avoid reinforcing misconceptions about the solar system.</a:t>
            </a:r>
          </a:p>
          <a:p>
            <a:pPr marL="285750" indent="-285750">
              <a:buFont typeface="Arial" panose="020B0604020202020204" pitchFamily="34" charset="0"/>
              <a:buChar char="•"/>
            </a:pPr>
            <a:endParaRPr lang="en-AU" sz="1200"/>
          </a:p>
          <a:p>
            <a:pPr marL="0" indent="0">
              <a:buFont typeface="Arial" panose="020B0604020202020204" pitchFamily="34" charset="0"/>
              <a:buNone/>
            </a:pPr>
            <a:r>
              <a:rPr lang="en-AU" sz="1200"/>
              <a:t>We will look at some other misconceptions in later slides.</a:t>
            </a:r>
          </a:p>
          <a:p>
            <a:pPr rtl="0"/>
            <a:endParaRPr lang="en-AU" sz="1200" b="0" i="0" kern="1200">
              <a:solidFill>
                <a:schemeClr val="tx1"/>
              </a:solidFill>
              <a:effectLst/>
              <a:ea typeface="+mn-ea"/>
              <a:cs typeface="+mn-cs"/>
            </a:endParaRPr>
          </a:p>
          <a:p>
            <a:r>
              <a:rPr lang="en-AU" sz="1200" b="1"/>
              <a:t>[NEXT SLIDE]</a:t>
            </a:r>
          </a:p>
          <a:p>
            <a:endParaRPr lang="en-AU" sz="1200" b="1"/>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t>Image credit: </a:t>
            </a:r>
            <a:r>
              <a:rPr lang="en-AU" sz="1200" b="0" i="0">
                <a:solidFill>
                  <a:srgbClr val="000000"/>
                </a:solidFill>
                <a:effectLst/>
                <a:cs typeface="Arial"/>
              </a:rPr>
              <a:t>Canva Education. 2025. Images via Canva. </a:t>
            </a:r>
            <a:r>
              <a:rPr lang="en-AU" sz="1200" b="0" i="0" u="sng" strike="noStrike">
                <a:solidFill>
                  <a:srgbClr val="001C4A"/>
                </a:solidFill>
                <a:effectLst/>
                <a:cs typeface="Arial"/>
                <a:hlinkClick r:id="rId3"/>
              </a:rPr>
              <a:t>https://www.canva.com/</a:t>
            </a:r>
            <a:r>
              <a:rPr lang="en-AU" sz="1200" b="0" i="0">
                <a:solidFill>
                  <a:srgbClr val="000000"/>
                </a:solidFill>
                <a:effectLst/>
                <a:cs typeface="Arial"/>
              </a:rPr>
              <a:t> accessed 30 September 2025. </a:t>
            </a:r>
            <a:endParaRPr lang="en-AU" sz="1200">
              <a:cs typeface="Arial"/>
            </a:endParaRPr>
          </a:p>
          <a:p>
            <a:endParaRPr lang="en-AU" sz="1200" b="1"/>
          </a:p>
        </p:txBody>
      </p:sp>
      <p:sp>
        <p:nvSpPr>
          <p:cNvPr id="4" name="Slide Number Placeholder 3">
            <a:extLst>
              <a:ext uri="{FF2B5EF4-FFF2-40B4-BE49-F238E27FC236}">
                <a16:creationId xmlns:a16="http://schemas.microsoft.com/office/drawing/2014/main" id="{BB1D5BBC-7384-8ABC-EA82-5512AE378FFE}"/>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55</a:t>
            </a:fld>
            <a:endParaRPr kumimoji="0" lang="en-AU"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9606648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13DF8-47F0-48A0-C4C0-CFA654D448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4B4FF1-D7BF-174A-ABEF-AD2B1E3523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D1F0BC-2771-6963-B70E-56EFFA6826AA}"/>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200" b="1">
                <a:ea typeface="Calibri"/>
                <a:cs typeface="Calibri"/>
              </a:rPr>
              <a:t>56. Purpose: </a:t>
            </a:r>
            <a:r>
              <a:rPr lang="en-US" sz="1200" b="0">
                <a:ea typeface="Calibri"/>
                <a:cs typeface="Calibri"/>
              </a:rPr>
              <a:t>To identify other misconception addressed in Stage 2 Unit</a:t>
            </a:r>
            <a:r>
              <a:rPr lang="en-US" sz="1200" b="1">
                <a:ea typeface="Calibri"/>
                <a:cs typeface="Calibri"/>
              </a:rPr>
              <a:t> </a:t>
            </a:r>
            <a:r>
              <a:rPr lang="en-US" sz="1200" b="0">
                <a:ea typeface="Calibri"/>
                <a:cs typeface="Calibri"/>
              </a:rPr>
              <a:t>5.</a:t>
            </a:r>
            <a:endParaRPr lang="en-US" sz="1200" b="1">
              <a:ea typeface="Calibri"/>
              <a:cs typeface="Calibri"/>
            </a:endParaRPr>
          </a:p>
          <a:p>
            <a:endParaRPr lang="en-US" sz="1200" b="1">
              <a:ea typeface="Calibri"/>
              <a:cs typeface="Calibri"/>
            </a:endParaRPr>
          </a:p>
          <a:p>
            <a:r>
              <a:rPr lang="en-US" sz="1200" b="1">
                <a:ea typeface="Calibri"/>
                <a:cs typeface="Calibri"/>
              </a:rPr>
              <a:t>Time: </a:t>
            </a:r>
            <a:r>
              <a:rPr lang="en-US" sz="1200" b="0">
                <a:ea typeface="Calibri"/>
                <a:cs typeface="Calibri"/>
              </a:rPr>
              <a:t>2 minutes</a:t>
            </a:r>
          </a:p>
          <a:p>
            <a:endParaRPr lang="en-US" sz="1200" b="1">
              <a:ea typeface="Calibri"/>
              <a:cs typeface="Calibri"/>
            </a:endParaRPr>
          </a:p>
          <a:p>
            <a:r>
              <a:rPr lang="en-US" sz="1200" b="1">
                <a:ea typeface="Calibri"/>
                <a:cs typeface="Calibri"/>
              </a:rPr>
              <a:t>Presenter notes:</a:t>
            </a:r>
          </a:p>
          <a:p>
            <a:r>
              <a:rPr lang="en-GB" sz="1200" b="0" kern="1200">
                <a:solidFill>
                  <a:schemeClr val="tx1"/>
                </a:solidFill>
                <a:effectLst/>
              </a:rPr>
              <a:t>Another misconception can arise from many representations of the solar system with the planets aligned, in order, an equal distance from each of the other planets. Building a scale model to show the respective distances from the Sun and the enormous differences in the distances between the planets can address this issue. In the image on screen, students are building a scale model using a roll of toilet paper to provide a scale.</a:t>
            </a:r>
          </a:p>
          <a:p>
            <a:endParaRPr lang="en-GB" sz="1200" b="0" kern="1200">
              <a:solidFill>
                <a:schemeClr val="tx1"/>
              </a:solidFill>
              <a:effectLst/>
              <a:ea typeface="+mn-ea"/>
              <a:cs typeface="+mn-cs"/>
            </a:endParaRPr>
          </a:p>
          <a:p>
            <a:r>
              <a:rPr lang="en-GB" sz="1200" b="0" kern="1200">
                <a:solidFill>
                  <a:schemeClr val="tx1"/>
                </a:solidFill>
                <a:effectLst/>
              </a:rPr>
              <a:t>One thing to consider here is that some aspects of Stage 2 science content can precede the explicit teaching of related mathematical content. For example, the vast distances in space are measured in millions of kilometres. Both millions and kilometres are introduced in Stage 3. The units have guidance on making appropriate connections with the Mathematics and other syllabuses.</a:t>
            </a:r>
          </a:p>
          <a:p>
            <a:endParaRPr lang="en-GB" sz="1200" b="0" kern="1200">
              <a:solidFill>
                <a:schemeClr val="tx1"/>
              </a:solidFill>
              <a:effectLst/>
              <a:ea typeface="+mn-ea"/>
              <a:cs typeface="+mn-cs"/>
            </a:endParaRPr>
          </a:p>
          <a:p>
            <a:r>
              <a:rPr lang="en-GB" sz="1200" b="0" kern="1200">
                <a:solidFill>
                  <a:schemeClr val="tx1"/>
                </a:solidFill>
                <a:effectLst/>
              </a:rPr>
              <a:t>Returning now to misconceptions in this unit, other common misconceptions may include:</a:t>
            </a:r>
            <a:endParaRPr lang="en-AU" sz="1200" kern="1200">
              <a:solidFill>
                <a:schemeClr val="tx1"/>
              </a:solidFill>
              <a:effectLst/>
            </a:endParaRPr>
          </a:p>
          <a:p>
            <a:pPr marL="285750" lvl="0" indent="-285750">
              <a:buFont typeface="Arial" panose="020B0604020202020204" pitchFamily="34" charset="0"/>
              <a:buChar char="•"/>
            </a:pPr>
            <a:r>
              <a:rPr lang="en-GB" sz="1200" kern="1200">
                <a:solidFill>
                  <a:schemeClr val="tx1"/>
                </a:solidFill>
                <a:effectLst/>
              </a:rPr>
              <a:t>Earth’s rotation and revolution being confused with each other</a:t>
            </a:r>
            <a:endParaRPr lang="en-AU" sz="1200" kern="1200">
              <a:solidFill>
                <a:schemeClr val="tx1"/>
              </a:solidFill>
              <a:effectLst/>
            </a:endParaRPr>
          </a:p>
          <a:p>
            <a:pPr marL="285750" lvl="0" indent="-285750">
              <a:buFont typeface="Arial" panose="020B0604020202020204" pitchFamily="34" charset="0"/>
              <a:buChar char="•"/>
            </a:pPr>
            <a:r>
              <a:rPr lang="en-GB" sz="1200" kern="1200">
                <a:solidFill>
                  <a:schemeClr val="tx1"/>
                </a:solidFill>
                <a:effectLst/>
              </a:rPr>
              <a:t>The Earth revolves around the Sun every day</a:t>
            </a:r>
            <a:endParaRPr lang="en-AU" sz="1200" kern="1200">
              <a:solidFill>
                <a:schemeClr val="tx1"/>
              </a:solidFill>
              <a:effectLst/>
            </a:endParaRPr>
          </a:p>
          <a:p>
            <a:pPr marL="285750" lvl="0" indent="-285750">
              <a:buFont typeface="Arial" panose="020B0604020202020204" pitchFamily="34" charset="0"/>
              <a:buChar char="•"/>
            </a:pPr>
            <a:r>
              <a:rPr lang="en-GB" sz="1200" kern="1200">
                <a:solidFill>
                  <a:schemeClr val="tx1"/>
                </a:solidFill>
                <a:effectLst/>
              </a:rPr>
              <a:t>The Sun orbits the Earth</a:t>
            </a:r>
          </a:p>
          <a:p>
            <a:pPr marL="285750" lvl="0" indent="-285750">
              <a:buFont typeface="Arial" panose="020B0604020202020204" pitchFamily="34" charset="0"/>
              <a:buChar char="•"/>
            </a:pPr>
            <a:r>
              <a:rPr lang="en-GB" sz="1200" kern="1200">
                <a:solidFill>
                  <a:schemeClr val="tx1"/>
                </a:solidFill>
                <a:effectLst/>
              </a:rPr>
              <a:t>The Earth is the centre of our solar system</a:t>
            </a:r>
            <a:endParaRPr lang="en-AU" sz="1200" kern="1200">
              <a:solidFill>
                <a:schemeClr val="tx1"/>
              </a:solidFill>
              <a:effectLst/>
            </a:endParaRPr>
          </a:p>
          <a:p>
            <a:pPr marL="285750" lvl="0" indent="-285750">
              <a:buFont typeface="Arial" panose="020B0604020202020204" pitchFamily="34" charset="0"/>
              <a:buChar char="•"/>
            </a:pPr>
            <a:r>
              <a:rPr lang="en-GB" sz="1200" kern="1200">
                <a:solidFill>
                  <a:schemeClr val="tx1"/>
                </a:solidFill>
                <a:effectLst/>
              </a:rPr>
              <a:t>Heavier objects fall faster</a:t>
            </a:r>
            <a:endParaRPr lang="en-AU" sz="1200" kern="1200">
              <a:solidFill>
                <a:schemeClr val="tx1"/>
              </a:solidFill>
              <a:effectLst/>
            </a:endParaRPr>
          </a:p>
          <a:p>
            <a:pPr marL="285750" lvl="0" indent="-285750">
              <a:buFont typeface="Arial" panose="020B0604020202020204" pitchFamily="34" charset="0"/>
              <a:buChar char="•"/>
            </a:pPr>
            <a:r>
              <a:rPr lang="en-GB" sz="1200" kern="1200">
                <a:solidFill>
                  <a:schemeClr val="tx1"/>
                </a:solidFill>
                <a:effectLst/>
              </a:rPr>
              <a:t>Gravity only acts on things that are falling</a:t>
            </a:r>
            <a:endParaRPr lang="en-AU" sz="1200" b="0" kern="1200">
              <a:solidFill>
                <a:schemeClr val="tx1"/>
              </a:solidFill>
              <a:effectLst/>
            </a:endParaRPr>
          </a:p>
          <a:p>
            <a:r>
              <a:rPr lang="en-GB" sz="1200" kern="1200">
                <a:solidFill>
                  <a:schemeClr val="tx1"/>
                </a:solidFill>
                <a:effectLst/>
              </a:rPr>
              <a:t> </a:t>
            </a:r>
            <a:endParaRPr lang="en-AU" sz="1200" b="0" i="0" kern="1200">
              <a:solidFill>
                <a:schemeClr val="tx1"/>
              </a:solidFill>
              <a:effectLst/>
            </a:endParaRPr>
          </a:p>
          <a:p>
            <a:r>
              <a:rPr lang="en-AU" sz="1200" b="1"/>
              <a:t>[NEXT SLIDE]</a:t>
            </a:r>
          </a:p>
          <a:p>
            <a:endParaRPr lang="en-AU" sz="1200" b="1"/>
          </a:p>
          <a:p>
            <a:pPr>
              <a:defRPr/>
            </a:pPr>
            <a:r>
              <a:rPr lang="en-AU">
                <a:hlinkClick r:id="rId3"/>
              </a:rPr>
              <a:t>https://www.menti.com/alod1akmgb8y</a:t>
            </a:r>
            <a:endParaRPr lang="en-AU"/>
          </a:p>
          <a:p>
            <a:pPr>
              <a:defRPr/>
            </a:pPr>
            <a:endParaRPr lang="en-AU" b="1"/>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t>Image credit: </a:t>
            </a:r>
            <a:r>
              <a:rPr lang="en-AU" sz="1200" b="0" i="0">
                <a:solidFill>
                  <a:srgbClr val="000000"/>
                </a:solidFill>
                <a:effectLst/>
                <a:cs typeface="Arial"/>
              </a:rPr>
              <a:t>Canva Education. 2025. Images via Canva. </a:t>
            </a:r>
            <a:r>
              <a:rPr lang="en-AU" sz="1200" b="0" i="0" u="sng" strike="noStrike">
                <a:solidFill>
                  <a:srgbClr val="001C4A"/>
                </a:solidFill>
                <a:effectLst/>
                <a:cs typeface="Arial"/>
                <a:hlinkClick r:id="rId4"/>
              </a:rPr>
              <a:t>https://www.canva.com/</a:t>
            </a:r>
            <a:r>
              <a:rPr lang="en-AU" sz="1200" b="0" i="0">
                <a:solidFill>
                  <a:srgbClr val="000000"/>
                </a:solidFill>
                <a:effectLst/>
                <a:cs typeface="Arial"/>
              </a:rPr>
              <a:t> accessed 30 September 2025. </a:t>
            </a:r>
            <a:endParaRPr lang="en-AU" sz="1200">
              <a:cs typeface="Arial"/>
            </a:endParaRPr>
          </a:p>
          <a:p>
            <a:endParaRPr lang="en-AU" sz="1200" b="1"/>
          </a:p>
        </p:txBody>
      </p:sp>
      <p:sp>
        <p:nvSpPr>
          <p:cNvPr id="4" name="Slide Number Placeholder 3">
            <a:extLst>
              <a:ext uri="{FF2B5EF4-FFF2-40B4-BE49-F238E27FC236}">
                <a16:creationId xmlns:a16="http://schemas.microsoft.com/office/drawing/2014/main" id="{0948DB8B-F32F-CDCF-AD38-6FFCD51C37EC}"/>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56</a:t>
            </a:fld>
            <a:endParaRPr kumimoji="0" lang="en-AU"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76231961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FD5EF-65F2-A768-434A-C166D08A32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8F9C04-FF61-7B29-0345-DDC530409E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B7897D-7C33-915F-F82F-0A8FF8021183}"/>
              </a:ext>
            </a:extLst>
          </p:cNvPr>
          <p:cNvSpPr>
            <a:spLocks noGrp="1"/>
          </p:cNvSpPr>
          <p:nvPr>
            <p:ph type="body" idx="1"/>
          </p:nvPr>
        </p:nvSpPr>
        <p:spPr/>
        <p:txBody>
          <a:bodyPr/>
          <a:lstStyle/>
          <a:p>
            <a:r>
              <a:rPr lang="en-US" sz="1200" b="1">
                <a:ea typeface="Calibri"/>
                <a:cs typeface="Calibri"/>
              </a:rPr>
              <a:t>57. Purpose: </a:t>
            </a:r>
            <a:r>
              <a:rPr lang="en-US" sz="1200" b="0">
                <a:ea typeface="Calibri"/>
                <a:cs typeface="Calibri"/>
              </a:rPr>
              <a:t>To highlight exciting activities included in this sample unit of work. </a:t>
            </a:r>
          </a:p>
          <a:p>
            <a:endParaRPr lang="en-US" sz="1200" b="1">
              <a:ea typeface="Calibri"/>
              <a:cs typeface="Calibri"/>
            </a:endParaRPr>
          </a:p>
          <a:p>
            <a:r>
              <a:rPr lang="en-US" sz="1200" b="1">
                <a:ea typeface="Calibri"/>
                <a:cs typeface="Calibri"/>
              </a:rPr>
              <a:t>Time: </a:t>
            </a:r>
            <a:r>
              <a:rPr lang="en-US" sz="1200" b="0">
                <a:ea typeface="Calibri"/>
                <a:cs typeface="Calibri"/>
              </a:rPr>
              <a:t>45 seconds</a:t>
            </a:r>
          </a:p>
          <a:p>
            <a:endParaRPr lang="en-US" sz="1200" b="1">
              <a:ea typeface="Calibri"/>
              <a:cs typeface="Calibri"/>
            </a:endParaRPr>
          </a:p>
          <a:p>
            <a:r>
              <a:rPr lang="en-US" sz="1200" b="1">
                <a:ea typeface="Calibri"/>
                <a:cs typeface="Calibri"/>
              </a:rPr>
              <a:t>Presenter notes:</a:t>
            </a:r>
          </a:p>
          <a:p>
            <a:r>
              <a:rPr lang="en-GB" sz="1200" b="0" kern="1200">
                <a:solidFill>
                  <a:schemeClr val="tx1"/>
                </a:solidFill>
                <a:effectLst/>
                <a:ea typeface="+mn-ea"/>
                <a:cs typeface="+mn-cs"/>
              </a:rPr>
              <a:t>One series of lessons from this unit relate to common misconceptions about rotation and revolution.</a:t>
            </a:r>
            <a:endParaRPr lang="en-AU" sz="1200" kern="1200">
              <a:solidFill>
                <a:schemeClr val="tx1"/>
              </a:solidFill>
              <a:effectLst/>
              <a:ea typeface="+mn-ea"/>
              <a:cs typeface="+mn-cs"/>
            </a:endParaRPr>
          </a:p>
          <a:p>
            <a:r>
              <a:rPr lang="en-GB" sz="1200" b="0" kern="1200">
                <a:solidFill>
                  <a:schemeClr val="tx1"/>
                </a:solidFill>
                <a:effectLst/>
                <a:ea typeface="+mn-ea"/>
                <a:cs typeface="+mn-cs"/>
              </a:rPr>
              <a:t> </a:t>
            </a:r>
            <a:endParaRPr lang="en-AU" sz="1200" kern="1200">
              <a:solidFill>
                <a:schemeClr val="tx1"/>
              </a:solidFill>
              <a:effectLst/>
              <a:ea typeface="+mn-ea"/>
              <a:cs typeface="+mn-cs"/>
            </a:endParaRPr>
          </a:p>
          <a:p>
            <a:r>
              <a:rPr lang="en-GB" sz="1200" b="0" kern="1200">
                <a:solidFill>
                  <a:schemeClr val="tx1"/>
                </a:solidFill>
                <a:effectLst/>
                <a:ea typeface="+mn-ea"/>
                <a:cs typeface="+mn-cs"/>
              </a:rPr>
              <a:t>Each of those concepts are explicitly taught, with students first revising Stage 1 content about the Earth’s rotation. Students then learn about the Earth’s revolution or orbit around the Sun.</a:t>
            </a:r>
            <a:endParaRPr lang="en-AU" sz="1200" kern="1200">
              <a:solidFill>
                <a:schemeClr val="tx1"/>
              </a:solidFill>
              <a:effectLst/>
              <a:ea typeface="+mn-ea"/>
              <a:cs typeface="+mn-cs"/>
            </a:endParaRPr>
          </a:p>
          <a:p>
            <a:r>
              <a:rPr lang="en-GB" sz="1200" b="0" kern="1200">
                <a:solidFill>
                  <a:schemeClr val="tx1"/>
                </a:solidFill>
                <a:effectLst/>
                <a:ea typeface="+mn-ea"/>
                <a:cs typeface="+mn-cs"/>
              </a:rPr>
              <a:t> </a:t>
            </a:r>
            <a:endParaRPr lang="en-AU" sz="1200" kern="1200">
              <a:solidFill>
                <a:schemeClr val="tx1"/>
              </a:solidFill>
              <a:effectLst/>
              <a:ea typeface="+mn-ea"/>
              <a:cs typeface="+mn-cs"/>
            </a:endParaRPr>
          </a:p>
          <a:p>
            <a:r>
              <a:rPr lang="en-GB" sz="1200" b="0" kern="1200">
                <a:solidFill>
                  <a:schemeClr val="tx1"/>
                </a:solidFill>
                <a:effectLst/>
                <a:ea typeface="+mn-ea"/>
                <a:cs typeface="+mn-cs"/>
              </a:rPr>
              <a:t>Students are provided with multiple opportunities to develop their understanding.</a:t>
            </a:r>
            <a:endParaRPr lang="en-AU" sz="1200" kern="1200">
              <a:solidFill>
                <a:schemeClr val="tx1"/>
              </a:solidFill>
              <a:effectLst/>
              <a:ea typeface="+mn-ea"/>
              <a:cs typeface="+mn-cs"/>
            </a:endParaRPr>
          </a:p>
          <a:p>
            <a:r>
              <a:rPr lang="en-GB" sz="1200" b="0" kern="1200">
                <a:solidFill>
                  <a:schemeClr val="tx1"/>
                </a:solidFill>
                <a:effectLst/>
                <a:ea typeface="+mn-ea"/>
                <a:cs typeface="+mn-cs"/>
              </a:rPr>
              <a:t> </a:t>
            </a:r>
            <a:endParaRPr lang="en-AU" sz="1200" kern="1200">
              <a:solidFill>
                <a:schemeClr val="tx1"/>
              </a:solidFill>
              <a:effectLst/>
              <a:ea typeface="+mn-ea"/>
              <a:cs typeface="+mn-cs"/>
            </a:endParaRPr>
          </a:p>
          <a:p>
            <a:r>
              <a:rPr lang="en-GB" sz="1200" b="0" kern="1200">
                <a:solidFill>
                  <a:schemeClr val="tx1"/>
                </a:solidFill>
                <a:effectLst/>
                <a:ea typeface="+mn-ea"/>
                <a:cs typeface="+mn-cs"/>
              </a:rPr>
              <a:t>They make models, write and draw to represent and demonstrate their understanding of the two concepts.</a:t>
            </a:r>
            <a:endParaRPr lang="en-AU" sz="1200" kern="1200">
              <a:solidFill>
                <a:schemeClr val="tx1"/>
              </a:solidFill>
              <a:effectLst/>
              <a:ea typeface="+mn-ea"/>
              <a:cs typeface="+mn-cs"/>
            </a:endParaRPr>
          </a:p>
          <a:p>
            <a:r>
              <a:rPr lang="en-GB" sz="1200" b="0" kern="1200">
                <a:solidFill>
                  <a:schemeClr val="tx1"/>
                </a:solidFill>
                <a:effectLst/>
                <a:ea typeface="+mn-ea"/>
                <a:cs typeface="+mn-cs"/>
              </a:rPr>
              <a:t> </a:t>
            </a:r>
            <a:endParaRPr lang="en-AU" sz="1200" kern="1200">
              <a:solidFill>
                <a:schemeClr val="tx1"/>
              </a:solidFill>
              <a:effectLst/>
              <a:ea typeface="+mn-ea"/>
              <a:cs typeface="+mn-cs"/>
            </a:endParaRPr>
          </a:p>
          <a:p>
            <a:r>
              <a:rPr lang="en-GB" sz="1200" b="0" kern="1200">
                <a:solidFill>
                  <a:schemeClr val="tx1"/>
                </a:solidFill>
                <a:effectLst/>
                <a:ea typeface="+mn-ea"/>
                <a:cs typeface="+mn-cs"/>
              </a:rPr>
              <a:t>Following that, students are asked to </a:t>
            </a:r>
            <a:r>
              <a:rPr lang="en-GB" sz="1200" b="1" kern="1200">
                <a:solidFill>
                  <a:schemeClr val="tx1"/>
                </a:solidFill>
                <a:effectLst/>
                <a:ea typeface="+mn-ea"/>
                <a:cs typeface="+mn-cs"/>
              </a:rPr>
              <a:t>role play</a:t>
            </a:r>
            <a:r>
              <a:rPr lang="en-GB" sz="1200" b="0" kern="1200">
                <a:solidFill>
                  <a:schemeClr val="tx1"/>
                </a:solidFill>
                <a:effectLst/>
                <a:ea typeface="+mn-ea"/>
                <a:cs typeface="+mn-cs"/>
              </a:rPr>
              <a:t> the Moon’s orbit of the Earth and the Earth’s rotation, and its orbit of the Sun. Rotating and revolving in the correct direction can be a powerful way for students to consolidate their learning and demonstrate their understanding.</a:t>
            </a:r>
          </a:p>
          <a:p>
            <a:endParaRPr lang="en-GB" sz="1200" b="0" kern="1200">
              <a:solidFill>
                <a:schemeClr val="tx1"/>
              </a:solidFill>
              <a:effectLst/>
              <a:ea typeface="+mn-ea"/>
              <a:cs typeface="+mn-cs"/>
            </a:endParaRPr>
          </a:p>
          <a:p>
            <a:r>
              <a:rPr lang="en-GB" sz="1200" b="0" kern="1200">
                <a:solidFill>
                  <a:schemeClr val="tx1"/>
                </a:solidFill>
                <a:effectLst/>
                <a:ea typeface="+mn-ea"/>
                <a:cs typeface="+mn-cs"/>
              </a:rPr>
              <a:t>One of the unit’s optional consolidation activities is to represent the movement of the Moon and the Earth using Scratch Jr.</a:t>
            </a:r>
            <a:endParaRPr lang="en-AU" sz="1200" kern="1200">
              <a:solidFill>
                <a:schemeClr val="tx1"/>
              </a:solidFill>
              <a:effectLst/>
              <a:ea typeface="+mn-ea"/>
              <a:cs typeface="+mn-cs"/>
            </a:endParaRPr>
          </a:p>
          <a:p>
            <a:r>
              <a:rPr lang="en-GB" sz="1200" b="1" kern="1200">
                <a:solidFill>
                  <a:schemeClr val="tx1"/>
                </a:solidFill>
                <a:effectLst/>
                <a:ea typeface="+mn-ea"/>
                <a:cs typeface="+mn-cs"/>
              </a:rPr>
              <a:t> </a:t>
            </a:r>
            <a:endParaRPr lang="en-AU" sz="1200" kern="1200">
              <a:solidFill>
                <a:schemeClr val="tx1"/>
              </a:solidFill>
              <a:effectLst/>
              <a:ea typeface="+mn-ea"/>
              <a:cs typeface="+mn-cs"/>
            </a:endParaRPr>
          </a:p>
          <a:p>
            <a:r>
              <a:rPr lang="en-GB" sz="1200" kern="1200">
                <a:solidFill>
                  <a:schemeClr val="tx1"/>
                </a:solidFill>
                <a:effectLst/>
                <a:ea typeface="+mn-ea"/>
                <a:cs typeface="+mn-cs"/>
              </a:rPr>
              <a:t>Using multiple representations can enrich the learning experience, help to clarify complex concepts and consolidate student learning.</a:t>
            </a:r>
            <a:r>
              <a:rPr lang="en-AU" sz="1200">
                <a:effectLst/>
              </a:rPr>
              <a:t> </a:t>
            </a:r>
            <a:endParaRPr lang="en-AU" sz="1200" kern="1200">
              <a:solidFill>
                <a:schemeClr val="tx1"/>
              </a:solidFill>
              <a:effectLst/>
              <a:ea typeface="+mn-ea"/>
              <a:cs typeface="+mn-cs"/>
            </a:endParaRPr>
          </a:p>
          <a:p>
            <a:endParaRPr lang="en-AU" sz="120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t>[NEXT SLIDE]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1"/>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t>Image credit: </a:t>
            </a:r>
            <a:r>
              <a:rPr lang="en-AU" sz="1200" b="0" i="0">
                <a:solidFill>
                  <a:srgbClr val="000000"/>
                </a:solidFill>
                <a:effectLst/>
                <a:cs typeface="Arial"/>
              </a:rPr>
              <a:t>Canva Education. 2025. Images via Canva. </a:t>
            </a:r>
            <a:r>
              <a:rPr lang="en-AU" sz="1200" b="0" i="0" u="sng" strike="noStrike">
                <a:solidFill>
                  <a:srgbClr val="001C4A"/>
                </a:solidFill>
                <a:effectLst/>
                <a:cs typeface="Arial"/>
                <a:hlinkClick r:id="rId3"/>
              </a:rPr>
              <a:t>https://www.canva.com/</a:t>
            </a:r>
            <a:r>
              <a:rPr lang="en-AU" sz="1200" b="0" i="0">
                <a:solidFill>
                  <a:srgbClr val="000000"/>
                </a:solidFill>
                <a:effectLst/>
                <a:cs typeface="Arial"/>
              </a:rPr>
              <a:t> accessed 30 September 2025. </a:t>
            </a:r>
            <a:endParaRPr lang="en-AU" sz="1200">
              <a:cs typeface="Arial"/>
            </a:endParaRPr>
          </a:p>
          <a:p>
            <a:endParaRPr lang="en-AU" sz="1200"/>
          </a:p>
        </p:txBody>
      </p:sp>
      <p:sp>
        <p:nvSpPr>
          <p:cNvPr id="4" name="Slide Number Placeholder 3">
            <a:extLst>
              <a:ext uri="{FF2B5EF4-FFF2-40B4-BE49-F238E27FC236}">
                <a16:creationId xmlns:a16="http://schemas.microsoft.com/office/drawing/2014/main" id="{31B7F055-3632-D29B-8E23-E791F38768A6}"/>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57</a:t>
            </a:fld>
            <a:endParaRPr kumimoji="0" lang="en-AU"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64928967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07B36D-A5DA-95B1-CBDC-2462328BD0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9F9B9D-3C4C-BBAE-8D7C-8DC75CA291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294EED-7F44-4AA8-6585-CA4AD3F366A9}"/>
              </a:ext>
            </a:extLst>
          </p:cNvPr>
          <p:cNvSpPr>
            <a:spLocks noGrp="1"/>
          </p:cNvSpPr>
          <p:nvPr>
            <p:ph type="body" idx="1"/>
          </p:nvPr>
        </p:nvSpPr>
        <p:spPr/>
        <p:txBody>
          <a:bodyPr/>
          <a:lstStyle/>
          <a:p>
            <a:r>
              <a:rPr lang="en-US" sz="1200" b="1">
                <a:ea typeface="Calibri"/>
                <a:cs typeface="Calibri"/>
              </a:rPr>
              <a:t>58. Purpose: </a:t>
            </a:r>
            <a:r>
              <a:rPr lang="en-US" sz="1200" b="0">
                <a:ea typeface="Calibri"/>
                <a:cs typeface="Calibri"/>
              </a:rPr>
              <a:t>To highlight exciting activities included in this sample unit of work. </a:t>
            </a:r>
          </a:p>
          <a:p>
            <a:endParaRPr lang="en-US" sz="1200" b="1">
              <a:ea typeface="Calibri"/>
              <a:cs typeface="Calibri"/>
            </a:endParaRPr>
          </a:p>
          <a:p>
            <a:r>
              <a:rPr lang="en-US" sz="1200" b="1">
                <a:ea typeface="Calibri"/>
                <a:cs typeface="Calibri"/>
              </a:rPr>
              <a:t>Time: </a:t>
            </a:r>
            <a:r>
              <a:rPr lang="en-US" sz="1200" b="0">
                <a:ea typeface="Calibri"/>
                <a:cs typeface="Calibri"/>
              </a:rPr>
              <a:t>45 seconds</a:t>
            </a:r>
          </a:p>
          <a:p>
            <a:endParaRPr lang="en-US" sz="1200" b="1">
              <a:ea typeface="Calibri"/>
              <a:cs typeface="Calibri"/>
            </a:endParaRPr>
          </a:p>
          <a:p>
            <a:r>
              <a:rPr lang="en-US" sz="1200" b="1">
                <a:ea typeface="Calibri"/>
                <a:cs typeface="Calibri"/>
              </a:rPr>
              <a:t>Presenter notes:</a:t>
            </a:r>
          </a:p>
          <a:p>
            <a:r>
              <a:rPr lang="en-GB" sz="1200" b="0" kern="1200">
                <a:solidFill>
                  <a:schemeClr val="tx1"/>
                </a:solidFill>
                <a:effectLst/>
                <a:ea typeface="+mn-ea"/>
                <a:cs typeface="+mn-cs"/>
              </a:rPr>
              <a:t>A second series of lessons recognises the significance of the solar system and the night sky across cultures and history.</a:t>
            </a:r>
            <a:endParaRPr lang="en-AU" sz="1200" kern="1200">
              <a:solidFill>
                <a:schemeClr val="tx1"/>
              </a:solidFill>
              <a:effectLst/>
              <a:ea typeface="+mn-ea"/>
              <a:cs typeface="+mn-cs"/>
            </a:endParaRPr>
          </a:p>
          <a:p>
            <a:r>
              <a:rPr lang="en-GB" sz="1200" b="1" kern="1200">
                <a:solidFill>
                  <a:schemeClr val="tx1"/>
                </a:solidFill>
                <a:effectLst/>
                <a:ea typeface="+mn-ea"/>
                <a:cs typeface="+mn-cs"/>
              </a:rPr>
              <a:t> </a:t>
            </a:r>
            <a:endParaRPr lang="en-AU" sz="1200" kern="1200">
              <a:solidFill>
                <a:schemeClr val="tx1"/>
              </a:solidFill>
              <a:effectLst/>
              <a:ea typeface="+mn-ea"/>
              <a:cs typeface="+mn-cs"/>
            </a:endParaRPr>
          </a:p>
          <a:p>
            <a:r>
              <a:rPr lang="en-GB" sz="1200" b="0" kern="1200">
                <a:solidFill>
                  <a:schemeClr val="tx1"/>
                </a:solidFill>
                <a:effectLst/>
                <a:ea typeface="+mn-ea"/>
                <a:cs typeface="+mn-cs"/>
              </a:rPr>
              <a:t>Students can </a:t>
            </a:r>
            <a:r>
              <a:rPr lang="en-GB" sz="1200" kern="1200">
                <a:solidFill>
                  <a:schemeClr val="tx1"/>
                </a:solidFill>
                <a:effectLst/>
                <a:ea typeface="+mn-ea"/>
                <a:cs typeface="+mn-cs"/>
              </a:rPr>
              <a:t>research the Roman/Greek origin of the planet’s name and at least one other culture such as Hebrew, Chinese, Egyptian, or Norse mythology.</a:t>
            </a:r>
            <a:endParaRPr lang="en-AU" sz="1200" kern="1200">
              <a:solidFill>
                <a:schemeClr val="tx1"/>
              </a:solidFill>
              <a:effectLst/>
              <a:ea typeface="+mn-ea"/>
              <a:cs typeface="+mn-cs"/>
            </a:endParaRPr>
          </a:p>
          <a:p>
            <a:r>
              <a:rPr lang="en-GB" sz="1200" b="0" kern="1200">
                <a:solidFill>
                  <a:schemeClr val="tx1"/>
                </a:solidFill>
                <a:effectLst/>
                <a:ea typeface="+mn-ea"/>
                <a:cs typeface="+mn-cs"/>
              </a:rPr>
              <a:t> </a:t>
            </a:r>
            <a:endParaRPr lang="en-AU" sz="1200" kern="1200">
              <a:solidFill>
                <a:schemeClr val="tx1"/>
              </a:solidFill>
              <a:effectLst/>
              <a:ea typeface="+mn-ea"/>
              <a:cs typeface="+mn-cs"/>
            </a:endParaRPr>
          </a:p>
          <a:p>
            <a:r>
              <a:rPr lang="en-GB" sz="1200" kern="1200">
                <a:solidFill>
                  <a:schemeClr val="tx1"/>
                </a:solidFill>
                <a:effectLst/>
                <a:ea typeface="+mn-ea"/>
                <a:cs typeface="+mn-cs"/>
              </a:rPr>
              <a:t>Students also</a:t>
            </a:r>
            <a:r>
              <a:rPr lang="en-GB" sz="1200" b="1" kern="1200">
                <a:solidFill>
                  <a:schemeClr val="tx1"/>
                </a:solidFill>
                <a:effectLst/>
                <a:ea typeface="+mn-ea"/>
                <a:cs typeface="+mn-cs"/>
              </a:rPr>
              <a:t> </a:t>
            </a:r>
            <a:r>
              <a:rPr lang="en-GB" sz="1200" kern="1200">
                <a:solidFill>
                  <a:schemeClr val="tx1"/>
                </a:solidFill>
                <a:effectLst/>
                <a:ea typeface="+mn-ea"/>
                <a:cs typeface="+mn-cs"/>
              </a:rPr>
              <a:t>explore how Aboriginal Peoples have developed detailed Knowledge about the solar system. </a:t>
            </a:r>
            <a:endParaRPr lang="en-AU" sz="1200" kern="1200">
              <a:solidFill>
                <a:schemeClr val="tx1"/>
              </a:solidFill>
              <a:effectLst/>
              <a:ea typeface="+mn-ea"/>
              <a:cs typeface="+mn-cs"/>
            </a:endParaRPr>
          </a:p>
          <a:p>
            <a:r>
              <a:rPr lang="en-GB" sz="1200" b="0" kern="1200">
                <a:solidFill>
                  <a:schemeClr val="tx1"/>
                </a:solidFill>
                <a:effectLst/>
                <a:ea typeface="+mn-ea"/>
                <a:cs typeface="+mn-cs"/>
              </a:rPr>
              <a:t> </a:t>
            </a:r>
            <a:endParaRPr lang="en-AU" sz="1200" kern="1200">
              <a:solidFill>
                <a:schemeClr val="tx1"/>
              </a:solidFill>
              <a:effectLst/>
              <a:ea typeface="+mn-ea"/>
              <a:cs typeface="+mn-cs"/>
            </a:endParaRPr>
          </a:p>
          <a:p>
            <a:r>
              <a:rPr lang="en-GB" sz="1200" b="0" kern="1200">
                <a:solidFill>
                  <a:schemeClr val="tx1"/>
                </a:solidFill>
                <a:effectLst/>
                <a:ea typeface="+mn-ea"/>
                <a:cs typeface="+mn-cs"/>
              </a:rPr>
              <a:t>These lessons have connections to learning in HSIE.</a:t>
            </a:r>
            <a:endParaRPr lang="en-AU" sz="1200" kern="1200">
              <a:solidFill>
                <a:schemeClr val="tx1"/>
              </a:solidFill>
              <a:effectLst/>
              <a:ea typeface="+mn-ea"/>
              <a:cs typeface="+mn-cs"/>
            </a:endParaRPr>
          </a:p>
          <a:p>
            <a:r>
              <a:rPr lang="en-GB" sz="1200" b="0" kern="1200">
                <a:solidFill>
                  <a:schemeClr val="tx1"/>
                </a:solidFill>
                <a:effectLst/>
                <a:ea typeface="+mn-ea"/>
                <a:cs typeface="+mn-cs"/>
              </a:rPr>
              <a:t> </a:t>
            </a:r>
            <a:endParaRPr lang="en-AU" sz="1200" kern="1200">
              <a:solidFill>
                <a:schemeClr val="tx1"/>
              </a:solidFill>
              <a:effectLst/>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GB" sz="1200" b="0" kern="1200">
                <a:solidFill>
                  <a:schemeClr val="tx1"/>
                </a:solidFill>
                <a:effectLst/>
                <a:ea typeface="+mn-ea"/>
                <a:cs typeface="+mn-cs"/>
              </a:rPr>
              <a:t>For this content group, take care to select resources that develop knowledge and understanding about the solar system such as the moon, the sun and the planets.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kern="1200">
              <a:solidFill>
                <a:schemeClr val="tx1"/>
              </a:solidFill>
              <a:effectLst/>
              <a:ea typeface="+mn-ea"/>
              <a:cs typeface="+mn-cs"/>
            </a:endParaRPr>
          </a:p>
          <a:p>
            <a:r>
              <a:rPr lang="en-GB" sz="1200" b="0" kern="1200">
                <a:solidFill>
                  <a:schemeClr val="tx1"/>
                </a:solidFill>
                <a:effectLst/>
                <a:ea typeface="+mn-ea"/>
                <a:cs typeface="+mn-cs"/>
              </a:rPr>
              <a:t>Many cultural references include celestial objects outside our solar system, such as constellations like the Southern Cross, or those from the zodiac. Emu in the Sky comes from dark patches in the Milky Way, visible in part of that galaxy that extend far beyond our solar system.</a:t>
            </a:r>
          </a:p>
          <a:p>
            <a:endParaRPr lang="en-GB" sz="1200" b="0" kern="1200">
              <a:solidFill>
                <a:schemeClr val="tx1"/>
              </a:solidFill>
              <a:effectLst/>
              <a:ea typeface="+mn-ea"/>
              <a:cs typeface="+mn-cs"/>
            </a:endParaRPr>
          </a:p>
          <a:p>
            <a:r>
              <a:rPr lang="en-GB" sz="1200" b="0" kern="1200">
                <a:solidFill>
                  <a:schemeClr val="tx1"/>
                </a:solidFill>
                <a:effectLst/>
                <a:ea typeface="+mn-ea"/>
                <a:cs typeface="+mn-cs"/>
              </a:rPr>
              <a:t>Be conscious that Stage 2 content is limited to our solar system.</a:t>
            </a:r>
            <a:endParaRPr lang="en-AU" sz="1200" kern="1200">
              <a:solidFill>
                <a:schemeClr val="tx1"/>
              </a:solidFill>
              <a:effectLst/>
              <a:ea typeface="+mn-ea"/>
              <a:cs typeface="+mn-cs"/>
            </a:endParaRPr>
          </a:p>
          <a:p>
            <a:endParaRPr lang="en-AU" sz="120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t>[NEXT SLIDE]</a:t>
            </a:r>
          </a:p>
          <a:p>
            <a:endParaRPr lang="en-AU" sz="1200"/>
          </a:p>
        </p:txBody>
      </p:sp>
      <p:sp>
        <p:nvSpPr>
          <p:cNvPr id="4" name="Slide Number Placeholder 3">
            <a:extLst>
              <a:ext uri="{FF2B5EF4-FFF2-40B4-BE49-F238E27FC236}">
                <a16:creationId xmlns:a16="http://schemas.microsoft.com/office/drawing/2014/main" id="{5E500D56-E7FB-1B58-D226-C30D20E5AD77}"/>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58</a:t>
            </a:fld>
            <a:endParaRPr kumimoji="0" lang="en-AU"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7349989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59. Purpose: </a:t>
            </a:r>
            <a:r>
              <a:rPr lang="en-AU" b="0"/>
              <a:t>To  share teaching approaches</a:t>
            </a:r>
          </a:p>
          <a:p>
            <a:endParaRPr lang="en-AU" b="1"/>
          </a:p>
          <a:p>
            <a:r>
              <a:rPr lang="en-AU" b="1"/>
              <a:t>Time: </a:t>
            </a:r>
            <a:r>
              <a:rPr lang="en-AU" b="0"/>
              <a:t>45 seconds</a:t>
            </a:r>
          </a:p>
          <a:p>
            <a:endParaRPr lang="en-AU" b="1"/>
          </a:p>
          <a:p>
            <a:r>
              <a:rPr lang="en-AU" b="1"/>
              <a:t>Presenter notes: </a:t>
            </a:r>
          </a:p>
          <a:p>
            <a:r>
              <a:rPr lang="en-AU"/>
              <a:t>Throughout the units you will see explicit teaching strategies such as connecting to prior learning, gradual release of responsibility, chunking and checks for understanding.</a:t>
            </a:r>
          </a:p>
          <a:p>
            <a:endParaRPr lang="en-AU"/>
          </a:p>
          <a:p>
            <a:r>
              <a:rPr lang="en-AU"/>
              <a:t>The sample units also incorporate purposefully selected science specific strategies such as Claim-Evidence-Reasoning and Predict Observe Explain.</a:t>
            </a:r>
          </a:p>
          <a:p>
            <a:endParaRPr lang="en-AU"/>
          </a:p>
          <a:p>
            <a:r>
              <a:rPr lang="en-AU" b="0"/>
              <a:t>For Claim–Evidence–Reasoning (CER): Students first make a claim about a selected topic. They then use evidence from observations or research to support it, and finish by giving the reasoning that connects the evidence to the claim.</a:t>
            </a:r>
          </a:p>
          <a:p>
            <a:endParaRPr lang="en-AU" b="0"/>
          </a:p>
          <a:p>
            <a:r>
              <a:rPr lang="en-AU" b="0"/>
              <a:t>For Predict–Observe–Explain (POE): Students make a prediction then observe carefully during the test and finally explain why the outcome happened that way.</a:t>
            </a:r>
          </a:p>
          <a:p>
            <a:endParaRPr lang="en-AU"/>
          </a:p>
          <a:p>
            <a:r>
              <a:rPr lang="en-AU"/>
              <a:t>Combined with explicit teaching strategies, purposefully selected science specific strategies can promote engagement, build critical thinking skills and deepen conceptual understanding.</a:t>
            </a:r>
          </a:p>
          <a:p>
            <a:endParaRPr lang="en-AU"/>
          </a:p>
          <a:p>
            <a:r>
              <a:rPr lang="en-AU"/>
              <a:t>Editable templates for both strategies are available on the department’s Digital Learning Selector.</a:t>
            </a:r>
          </a:p>
          <a:p>
            <a:endParaRPr lang="en-AU"/>
          </a:p>
          <a:p>
            <a:pPr marL="0" marR="0" lvl="0" indent="0" algn="l" defTabSz="1219170" rtl="0" eaLnBrk="1" fontAlgn="auto" latinLnBrk="0" hangingPunct="1">
              <a:lnSpc>
                <a:spcPct val="100000"/>
              </a:lnSpc>
              <a:spcBef>
                <a:spcPts val="0"/>
              </a:spcBef>
              <a:spcAft>
                <a:spcPts val="0"/>
              </a:spcAft>
              <a:buClrTx/>
              <a:buSzTx/>
              <a:buFontTx/>
              <a:buNone/>
              <a:tabLst/>
              <a:defRPr/>
            </a:pPr>
            <a:r>
              <a:rPr lang="en-AU" b="1"/>
              <a:t>[NEXT SLIDE]</a:t>
            </a: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59</a:t>
            </a:fld>
            <a:endParaRPr kumimoji="0" lang="en-AU"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0215684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t>6. Purpose: </a:t>
            </a:r>
            <a:r>
              <a:rPr lang="en-AU" sz="1200" b="0"/>
              <a:t>To preview commonalities in CHPS units.</a:t>
            </a:r>
          </a:p>
          <a:p>
            <a:endParaRPr lang="en-AU" sz="1200" b="1"/>
          </a:p>
          <a:p>
            <a:r>
              <a:rPr lang="en-AU" sz="1200" b="1"/>
              <a:t>Time:</a:t>
            </a:r>
            <a:r>
              <a:rPr lang="en-AU" sz="1200" b="0"/>
              <a:t> 10 seconds</a:t>
            </a:r>
          </a:p>
          <a:p>
            <a:endParaRPr lang="en-AU" sz="1200" b="1"/>
          </a:p>
          <a:p>
            <a:r>
              <a:rPr lang="en-AU" sz="1200" b="1"/>
              <a:t>Presenter notes:</a:t>
            </a:r>
          </a:p>
          <a:p>
            <a:r>
              <a:rPr lang="en-AU" sz="1200"/>
              <a:t>To begin the session will explore common lesson structures across the four key learning areas to show you their consistent look and feel and explain how the key sample unit features support explicit teaching, assessment and differentiation. </a:t>
            </a:r>
          </a:p>
          <a:p>
            <a:endParaRPr lang="en-AU" sz="120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kern="1200">
                <a:solidFill>
                  <a:schemeClr val="tx1"/>
                </a:solidFill>
                <a:effectLst/>
                <a:ea typeface="+mn-ea"/>
                <a:cs typeface="+mn-cs"/>
              </a:rPr>
              <a:t>[NEXT SLIDE]</a:t>
            </a:r>
          </a:p>
          <a:p>
            <a:endParaRPr lang="en-AU"/>
          </a:p>
          <a:p>
            <a:endParaRPr lang="en-AU"/>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6</a:t>
            </a:fld>
            <a:endParaRPr lang="en-AU"/>
          </a:p>
        </p:txBody>
      </p:sp>
    </p:spTree>
    <p:extLst>
      <p:ext uri="{BB962C8B-B14F-4D97-AF65-F5344CB8AC3E}">
        <p14:creationId xmlns:p14="http://schemas.microsoft.com/office/powerpoint/2010/main" val="299706220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3E5A82-E5E7-99FA-18C6-4F9F9B3BB4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60C49F-2DBE-A587-2D35-F7ED7A1743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DAD7B7-53A7-039D-41BD-32CEFC451775}"/>
              </a:ext>
            </a:extLst>
          </p:cNvPr>
          <p:cNvSpPr>
            <a:spLocks noGrp="1"/>
          </p:cNvSpPr>
          <p:nvPr>
            <p:ph type="body" idx="1"/>
          </p:nvPr>
        </p:nvSpPr>
        <p:spPr/>
        <p:txBody>
          <a:bodyPr/>
          <a:lstStyle/>
          <a:p>
            <a:r>
              <a:rPr lang="en-AU" b="1"/>
              <a:t>60. Purpose: </a:t>
            </a:r>
            <a:r>
              <a:rPr lang="en-AU"/>
              <a:t>To reflect on the units presented and take notes. </a:t>
            </a:r>
          </a:p>
          <a:p>
            <a:endParaRPr lang="en-AU"/>
          </a:p>
          <a:p>
            <a:r>
              <a:rPr lang="en-AU" b="1"/>
              <a:t>Time: </a:t>
            </a:r>
            <a:r>
              <a:rPr lang="en-AU"/>
              <a:t>5 minutes</a:t>
            </a:r>
          </a:p>
          <a:p>
            <a:endParaRPr lang="en-AU"/>
          </a:p>
          <a:p>
            <a:r>
              <a:rPr lang="en-AU" b="1"/>
              <a:t>Presenter notes: </a:t>
            </a:r>
          </a:p>
          <a:p>
            <a:r>
              <a:rPr lang="en-AU" b="0"/>
              <a:t>Take a moment now to consider what you’ve observed record any thoughts and begin to imagine how this might be applied within your own school setting.</a:t>
            </a:r>
          </a:p>
          <a:p>
            <a:endParaRPr lang="en-AU" b="0"/>
          </a:p>
          <a:p>
            <a:r>
              <a:rPr lang="en-AU" b="0"/>
              <a:t>Return to your participant workbook reflection section.</a:t>
            </a:r>
            <a:endParaRPr lang="en-AU" b="1"/>
          </a:p>
          <a:p>
            <a:endParaRPr lang="en-AU"/>
          </a:p>
          <a:p>
            <a:r>
              <a:rPr lang="en-AU"/>
              <a:t>You will again have 5 minutes to add some notes.</a:t>
            </a:r>
          </a:p>
          <a:p>
            <a:endParaRPr lang="en-AU"/>
          </a:p>
          <a:p>
            <a:r>
              <a:rPr lang="en-AU" b="0" i="1"/>
              <a:t>After 5 minutes</a:t>
            </a:r>
          </a:p>
          <a:p>
            <a:endParaRPr lang="en-AU"/>
          </a:p>
          <a:p>
            <a:r>
              <a:rPr lang="en-AU"/>
              <a:t>Thank you everyone, we will continue now.</a:t>
            </a:r>
          </a:p>
          <a:p>
            <a:endParaRPr lang="en-AU"/>
          </a:p>
          <a:p>
            <a:r>
              <a:rPr lang="en-AU" b="1"/>
              <a:t>[NEXT SLIDE]</a:t>
            </a:r>
          </a:p>
          <a:p>
            <a:endParaRPr lang="en-AU"/>
          </a:p>
        </p:txBody>
      </p:sp>
      <p:sp>
        <p:nvSpPr>
          <p:cNvPr id="4" name="Slide Number Placeholder 3">
            <a:extLst>
              <a:ext uri="{FF2B5EF4-FFF2-40B4-BE49-F238E27FC236}">
                <a16:creationId xmlns:a16="http://schemas.microsoft.com/office/drawing/2014/main" id="{0D433E14-FB3D-7762-6A10-8A05A1CFCB41}"/>
              </a:ext>
            </a:extLst>
          </p:cNvPr>
          <p:cNvSpPr>
            <a:spLocks noGrp="1"/>
          </p:cNvSpPr>
          <p:nvPr>
            <p:ph type="sldNum" sz="quarter" idx="5"/>
          </p:nvPr>
        </p:nvSpPr>
        <p:spPr/>
        <p:txBody>
          <a:bodyPr/>
          <a:lstStyle/>
          <a:p>
            <a:fld id="{B07158C4-A119-4B78-9DE8-A50001BC31DC}" type="slidenum">
              <a:rPr lang="en-AU" smtClean="0"/>
              <a:pPr/>
              <a:t>60</a:t>
            </a:fld>
            <a:endParaRPr lang="en-AU"/>
          </a:p>
        </p:txBody>
      </p:sp>
    </p:spTree>
    <p:extLst>
      <p:ext uri="{BB962C8B-B14F-4D97-AF65-F5344CB8AC3E}">
        <p14:creationId xmlns:p14="http://schemas.microsoft.com/office/powerpoint/2010/main" val="148231483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258B65-D534-925A-1AFD-8301776941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CD87A3-FC94-3442-18F4-D2E1E2AADA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4465D6-8D4F-8FE8-4199-C18BC3BBC7A3}"/>
              </a:ext>
            </a:extLst>
          </p:cNvPr>
          <p:cNvSpPr>
            <a:spLocks noGrp="1"/>
          </p:cNvSpPr>
          <p:nvPr>
            <p:ph type="body" idx="1"/>
          </p:nvPr>
        </p:nvSpPr>
        <p:spPr/>
        <p:txBody>
          <a:bodyPr/>
          <a:lstStyle/>
          <a:p>
            <a:r>
              <a:rPr lang="en-AU" b="1"/>
              <a:t>61. Purpose:</a:t>
            </a:r>
            <a:r>
              <a:rPr lang="en-AU"/>
              <a:t> Divider slide to introduce Creative arts units.</a:t>
            </a:r>
          </a:p>
          <a:p>
            <a:endParaRPr lang="en-AU"/>
          </a:p>
          <a:p>
            <a:r>
              <a:rPr lang="en-AU" b="1"/>
              <a:t>Time: </a:t>
            </a:r>
            <a:r>
              <a:rPr lang="en-AU" b="0"/>
              <a:t>20 seconds</a:t>
            </a:r>
            <a:endParaRPr lang="en-AU"/>
          </a:p>
          <a:p>
            <a:endParaRPr lang="en-AU"/>
          </a:p>
          <a:p>
            <a:r>
              <a:rPr lang="en-AU" b="1"/>
              <a:t>Presenter notes:</a:t>
            </a:r>
          </a:p>
          <a:p>
            <a:r>
              <a:rPr lang="en-AU"/>
              <a:t>Each creative arts sample unit provides students with opportunities to engage in syllabus content in meaningful and connected ways. Students are supported to meet the aim of the syllabus by developing curiosity, creativity, imagination, self-expression and collaboration as they develop knowledge, understanding and skills in dance, drama, music and visual arts.</a:t>
            </a:r>
          </a:p>
          <a:p>
            <a:endParaRPr lang="en-AU"/>
          </a:p>
          <a:p>
            <a:pPr marL="0" marR="0" lvl="0" indent="0" algn="l" defTabSz="1219170" rtl="0" eaLnBrk="1" fontAlgn="auto" latinLnBrk="0" hangingPunct="1">
              <a:lnSpc>
                <a:spcPct val="100000"/>
              </a:lnSpc>
              <a:spcBef>
                <a:spcPts val="0"/>
              </a:spcBef>
              <a:spcAft>
                <a:spcPts val="0"/>
              </a:spcAft>
              <a:buClrTx/>
              <a:buSzTx/>
              <a:buFontTx/>
              <a:buNone/>
              <a:tabLst/>
              <a:defRPr/>
            </a:pPr>
            <a:r>
              <a:rPr lang="en-AU" b="1"/>
              <a:t>[NEXT SLIDE]</a:t>
            </a:r>
          </a:p>
          <a:p>
            <a:endParaRPr lang="en-AU"/>
          </a:p>
        </p:txBody>
      </p:sp>
      <p:sp>
        <p:nvSpPr>
          <p:cNvPr id="4" name="Slide Number Placeholder 3">
            <a:extLst>
              <a:ext uri="{FF2B5EF4-FFF2-40B4-BE49-F238E27FC236}">
                <a16:creationId xmlns:a16="http://schemas.microsoft.com/office/drawing/2014/main" id="{B26D8BC5-1BE3-3C32-346D-CEA0E6787655}"/>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61</a:t>
            </a:fld>
            <a:endParaRPr kumimoji="0" lang="en-AU"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10103263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kern="1200">
                <a:solidFill>
                  <a:schemeClr val="tx1"/>
                </a:solidFill>
                <a:effectLst/>
              </a:rPr>
              <a:t>62. Purpose: </a:t>
            </a:r>
            <a:r>
              <a:rPr lang="en-AU" sz="1600" b="0" kern="1200">
                <a:solidFill>
                  <a:schemeClr val="tx1"/>
                </a:solidFill>
                <a:effectLst/>
              </a:rPr>
              <a:t>To highlight the structure of Creative arts learning across a stage</a:t>
            </a:r>
            <a:endParaRPr lang="en-AU" sz="1600" b="1" kern="1200">
              <a:solidFill>
                <a:schemeClr val="tx1"/>
              </a:solidFill>
              <a:effectLst/>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1" kern="1200">
              <a:solidFill>
                <a:schemeClr val="tx1"/>
              </a:solidFill>
              <a:effectLst/>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kern="1200">
                <a:solidFill>
                  <a:schemeClr val="tx1"/>
                </a:solidFill>
                <a:effectLst/>
              </a:rPr>
              <a:t>Time: </a:t>
            </a:r>
            <a:r>
              <a:rPr lang="en-AU" sz="1600" b="0" kern="1200">
                <a:solidFill>
                  <a:schemeClr val="tx1"/>
                </a:solidFill>
                <a:effectLst/>
              </a:rPr>
              <a:t>1 minute 30 seconds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kern="1200">
              <a:solidFill>
                <a:schemeClr val="tx1"/>
              </a:solidFill>
              <a:effectLst/>
              <a:ea typeface="+mn-ea"/>
              <a:cs typeface="+mn-cs"/>
            </a:endParaRPr>
          </a:p>
          <a:p>
            <a:pPr rtl="0" fontAlgn="base"/>
            <a:r>
              <a:rPr lang="en-US" sz="2000" b="1" i="0" u="none" strike="noStrike" kern="1200">
                <a:solidFill>
                  <a:schemeClr val="tx1"/>
                </a:solidFill>
                <a:effectLst/>
              </a:rPr>
              <a:t>Presenter notes: </a:t>
            </a:r>
            <a:r>
              <a:rPr lang="en-US" sz="2000" b="0" i="0" kern="1200">
                <a:solidFill>
                  <a:schemeClr val="tx1"/>
                </a:solidFill>
                <a:effectLst/>
              </a:rPr>
              <a:t>​</a:t>
            </a:r>
          </a:p>
          <a:p>
            <a:r>
              <a:rPr lang="en-AU" sz="1600"/>
              <a:t>Each semester, students will learn about 2 focus areas.  </a:t>
            </a:r>
          </a:p>
          <a:p>
            <a:endParaRPr lang="en-AU" sz="1600"/>
          </a:p>
          <a:p>
            <a:r>
              <a:rPr lang="en-AU" sz="1600" b="0"/>
              <a:t>[CLICK]</a:t>
            </a:r>
            <a:r>
              <a:rPr lang="en-AU" sz="1600" b="1"/>
              <a:t> </a:t>
            </a:r>
            <a:r>
              <a:rPr lang="en-AU" sz="1600"/>
              <a:t>In Semester 1, the sample scope and sequence identifies Dance and Music, while in Semester 2, attention shifts to Drama and Visual Arts. Focus areas are repeated across 2 terms to support students in making connections and building schema by activating prior learning. This approach provides students with greater opportunities to consolidate learning and supports assessment and reporting practices on 2 focus areas each semester.</a:t>
            </a:r>
            <a:endParaRPr lang="en-US" sz="1600">
              <a:solidFill>
                <a:srgbClr val="444444"/>
              </a:solidFill>
            </a:endParaRPr>
          </a:p>
          <a:p>
            <a:endParaRPr lang="en-AU" sz="1600">
              <a:solidFill>
                <a:srgbClr val="444444"/>
              </a:solidFill>
            </a:endParaRPr>
          </a:p>
          <a:p>
            <a:r>
              <a:rPr lang="en-AU" sz="1600" b="0"/>
              <a:t>[CLICK] </a:t>
            </a:r>
            <a:r>
              <a:rPr lang="en-AU" sz="1600"/>
              <a:t>Across these areas, students apply knowledge, understanding and skills. The content groups in creative arts are not isolated or linear and should not be taught in a sequential way. What is learnt in one content group connects to the others and supports students to understand, interpret, critique and apply their learning in meaningful ways.  </a:t>
            </a:r>
            <a:endParaRPr lang="en-US" sz="1600" i="0">
              <a:solidFill>
                <a:srgbClr val="444444"/>
              </a:solidFill>
            </a:endParaRPr>
          </a:p>
          <a:p>
            <a:br>
              <a:rPr lang="en-US" sz="1600"/>
            </a:br>
            <a:r>
              <a:rPr lang="en-AU" sz="1600"/>
              <a:t>In </a:t>
            </a:r>
            <a:r>
              <a:rPr lang="en-AU" sz="1600" b="1"/>
              <a:t>Dance</a:t>
            </a:r>
            <a:r>
              <a:rPr lang="en-AU" sz="1600"/>
              <a:t>, the interrelated practices are </a:t>
            </a:r>
            <a:r>
              <a:rPr lang="en-AU" sz="1600" b="0"/>
              <a:t>composing, performing and appreciating</a:t>
            </a:r>
            <a:r>
              <a:rPr lang="en-AU" sz="1600"/>
              <a:t>. Students are not just learning dance steps — they are creating, expressing, analysing, interpreting, appreciating, reflecting and applying their learning.</a:t>
            </a:r>
            <a:endParaRPr lang="en-US" sz="1600">
              <a:solidFill>
                <a:srgbClr val="444444"/>
              </a:solidFill>
            </a:endParaRPr>
          </a:p>
          <a:p>
            <a:br>
              <a:rPr lang="en-US" sz="1600"/>
            </a:br>
            <a:r>
              <a:rPr lang="en-AU" sz="1600"/>
              <a:t>In </a:t>
            </a:r>
            <a:r>
              <a:rPr lang="en-AU" sz="1600" b="1"/>
              <a:t>Music</a:t>
            </a:r>
            <a:r>
              <a:rPr lang="en-AU" sz="1600"/>
              <a:t>, the interrelated practices are </a:t>
            </a:r>
            <a:r>
              <a:rPr lang="en-AU" sz="1600" b="0"/>
              <a:t>performing, listening and composing. </a:t>
            </a:r>
            <a:r>
              <a:rPr lang="en-AU" sz="1600"/>
              <a:t>Students experience music as performers and as creators, while also developing their ability to reflect and respond through listening to a range of music from cultures all around the world.</a:t>
            </a:r>
            <a:endParaRPr lang="en-US" sz="1600">
              <a:solidFill>
                <a:srgbClr val="444444"/>
              </a:solidFill>
            </a:endParaRPr>
          </a:p>
          <a:p>
            <a:endParaRPr lang="en-AU" sz="1600">
              <a:solidFill>
                <a:srgbClr val="444444"/>
              </a:solidFill>
            </a:endParaRPr>
          </a:p>
          <a:p>
            <a:r>
              <a:rPr lang="en-AU" sz="1600"/>
              <a:t>This structure allows students to experience the creative arts holistically. It provides multiple entry points for expression, while building students' confidence and deepening their understanding across all four focus areas.</a:t>
            </a:r>
            <a:endParaRPr lang="en-US" sz="1600">
              <a:solidFill>
                <a:srgbClr val="444444"/>
              </a:solidFill>
            </a:endParaRPr>
          </a:p>
          <a:p>
            <a:endParaRPr lang="en-AU" sz="1600">
              <a:solidFill>
                <a:srgbClr val="444444"/>
              </a:solidFill>
            </a:endParaRPr>
          </a:p>
          <a:p>
            <a:pPr>
              <a:defRPr/>
            </a:pPr>
            <a:r>
              <a:rPr lang="en-AU" sz="1600" b="1"/>
              <a:t>[NEXT SLIDE]</a:t>
            </a:r>
            <a:endParaRPr lang="en-US" sz="1600" b="1">
              <a:solidFill>
                <a:srgbClr val="444444"/>
              </a:solidFill>
            </a:endParaRPr>
          </a:p>
          <a:p>
            <a:pPr>
              <a:defRPr/>
            </a:pPr>
            <a:endParaRPr lang="en-AU" sz="1600">
              <a:solidFill>
                <a:srgbClr val="444444"/>
              </a:solidFill>
            </a:endParaRPr>
          </a:p>
          <a:p>
            <a:endParaRPr lang="en-US" sz="1600" b="0" i="0" kern="1200">
              <a:solidFill>
                <a:srgbClr val="444444"/>
              </a:solidFill>
              <a:effectLst/>
            </a:endParaRPr>
          </a:p>
          <a:p>
            <a:endParaRPr lang="en-AU" sz="160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62</a:t>
            </a:fld>
            <a:endParaRPr kumimoji="0" lang="en-AU"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77525625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5CC49-07FD-63D4-EB3D-22EC11C8A9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342240-58BA-0FCC-3DF5-37B51D61D9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BBF97E-F48B-F900-ED4B-71B6C85F9FF9}"/>
              </a:ext>
            </a:extLst>
          </p:cNvPr>
          <p:cNvSpPr>
            <a:spLocks noGrp="1"/>
          </p:cNvSpPr>
          <p:nvPr>
            <p:ph type="body" idx="1"/>
          </p:nvPr>
        </p:nvSpPr>
        <p:spPr/>
        <p:txBody>
          <a:bodyPr/>
          <a:lstStyle/>
          <a:p>
            <a:r>
              <a:rPr lang="en-US" sz="1200" b="1">
                <a:ea typeface="Calibri"/>
                <a:cs typeface="Calibri"/>
              </a:rPr>
              <a:t>63. Purpose: </a:t>
            </a:r>
            <a:r>
              <a:rPr lang="en-US" sz="1200" b="0">
                <a:ea typeface="Calibri"/>
                <a:cs typeface="Calibri"/>
              </a:rPr>
              <a:t>To identify key features of Creative arts Units</a:t>
            </a:r>
            <a:endParaRPr lang="en-US" sz="1200" b="1">
              <a:ea typeface="Calibri"/>
              <a:cs typeface="Calibri"/>
            </a:endParaRPr>
          </a:p>
          <a:p>
            <a:endParaRPr lang="en-US" sz="1200" b="1">
              <a:ea typeface="Calibri"/>
              <a:cs typeface="Calibri"/>
            </a:endParaRPr>
          </a:p>
          <a:p>
            <a:r>
              <a:rPr lang="en-US" sz="1200" b="1">
                <a:ea typeface="Calibri"/>
                <a:cs typeface="Calibri"/>
              </a:rPr>
              <a:t>Time: </a:t>
            </a:r>
            <a:r>
              <a:rPr lang="en-US" sz="1200" b="0">
                <a:ea typeface="Calibri"/>
                <a:cs typeface="Calibri"/>
              </a:rPr>
              <a:t>2 minutes</a:t>
            </a:r>
          </a:p>
          <a:p>
            <a:endParaRPr lang="en-US" sz="1200" b="1">
              <a:ea typeface="Calibri"/>
              <a:cs typeface="Calibri"/>
            </a:endParaRPr>
          </a:p>
          <a:p>
            <a:r>
              <a:rPr lang="en-US" sz="1200" b="1">
                <a:ea typeface="Calibri"/>
                <a:cs typeface="Calibri"/>
              </a:rPr>
              <a:t>Presenter notes:</a:t>
            </a:r>
          </a:p>
          <a:p>
            <a:r>
              <a:rPr lang="en-AU" sz="1200"/>
              <a:t>Let’s take a closer look at some of the key features of the</a:t>
            </a:r>
            <a:r>
              <a:rPr lang="en-AU"/>
              <a:t> creative</a:t>
            </a:r>
            <a:r>
              <a:rPr lang="en-AU" sz="1200"/>
              <a:t> arts </a:t>
            </a:r>
            <a:r>
              <a:rPr lang="en-AU"/>
              <a:t>sample units</a:t>
            </a:r>
            <a:r>
              <a:rPr lang="en-AU" sz="1200"/>
              <a:t>.</a:t>
            </a:r>
            <a:endParaRPr lang="en-US" sz="1200">
              <a:solidFill>
                <a:srgbClr val="444444"/>
              </a:solidFill>
            </a:endParaRPr>
          </a:p>
          <a:p>
            <a:endParaRPr lang="en-AU" sz="1200">
              <a:solidFill>
                <a:srgbClr val="444444"/>
              </a:solidFill>
            </a:endParaRPr>
          </a:p>
          <a:p>
            <a:r>
              <a:rPr lang="en-AU" sz="1200" b="0"/>
              <a:t>[CLICK] </a:t>
            </a:r>
            <a:r>
              <a:rPr lang="en-AU"/>
              <a:t>Firstly</a:t>
            </a:r>
            <a:r>
              <a:rPr lang="en-AU" sz="1200"/>
              <a:t>, equal time allocation. Each unit contains </a:t>
            </a:r>
            <a:r>
              <a:rPr lang="en-AU" sz="1200" b="0"/>
              <a:t>10 dance lessons and 10 music lessons</a:t>
            </a:r>
            <a:r>
              <a:rPr lang="en-AU"/>
              <a:t>. </a:t>
            </a:r>
            <a:r>
              <a:rPr lang="en-AU" sz="1200"/>
              <a:t>Of these, </a:t>
            </a:r>
            <a:r>
              <a:rPr lang="en-AU" sz="1200" b="0"/>
              <a:t>4 lessons are optional consolidation lessons</a:t>
            </a:r>
            <a:r>
              <a:rPr lang="en-AU" sz="1200"/>
              <a:t>, allowing for interruptions to regular timetables and supporting teachers to extend learning where needed. </a:t>
            </a:r>
            <a:endParaRPr lang="en-AU" sz="1200">
              <a:solidFill>
                <a:srgbClr val="444444"/>
              </a:solidFill>
            </a:endParaRPr>
          </a:p>
          <a:p>
            <a:endParaRPr lang="en-AU"/>
          </a:p>
          <a:p>
            <a:r>
              <a:rPr lang="en-AU" sz="1200" b="0"/>
              <a:t>[CLICK] </a:t>
            </a:r>
            <a:r>
              <a:rPr lang="en-AU" sz="1200"/>
              <a:t>Second, the units make clea</a:t>
            </a:r>
            <a:r>
              <a:rPr lang="en-AU" sz="1200" b="1"/>
              <a:t>r connections across dance and music. </a:t>
            </a:r>
            <a:r>
              <a:rPr lang="en-AU" sz="1200" b="0"/>
              <a:t>St</a:t>
            </a:r>
            <a:r>
              <a:rPr lang="en-AU" sz="1200"/>
              <a:t>udents aren’t learning in </a:t>
            </a:r>
            <a:r>
              <a:rPr lang="en-AU"/>
              <a:t>silos, in Semester 1 they’re</a:t>
            </a:r>
            <a:r>
              <a:rPr lang="en-AU" sz="1200"/>
              <a:t> seeing how movement and sound work together to communicate meaning. The dance and music components connect, but do not rely on each other. If a school chooses to teach only the music component or only the dance component, the lessons still maintain a consistent flow and meet the syllabus requirements and intent. </a:t>
            </a:r>
          </a:p>
          <a:p>
            <a:endParaRPr lang="en-AU" sz="1200">
              <a:solidFill>
                <a:srgbClr val="444444"/>
              </a:solidFill>
            </a:endParaRPr>
          </a:p>
          <a:p>
            <a:r>
              <a:rPr lang="en-AU" sz="1200" b="0"/>
              <a:t>[CLICK] </a:t>
            </a:r>
            <a:r>
              <a:rPr lang="en-AU" sz="1200"/>
              <a:t>Third, the units are designed with </a:t>
            </a:r>
            <a:r>
              <a:rPr lang="en-AU" sz="1200" b="1"/>
              <a:t>context </a:t>
            </a:r>
            <a:r>
              <a:rPr lang="en-AU" sz="1200" b="0"/>
              <a:t>in mind</a:t>
            </a:r>
            <a:r>
              <a:rPr lang="en-AU" sz="1200"/>
              <a:t>.</a:t>
            </a:r>
            <a:r>
              <a:rPr lang="en-AU"/>
              <a:t> </a:t>
            </a:r>
            <a:r>
              <a:rPr lang="en-AU" sz="1200"/>
              <a:t>Whether they’re delivered by a classroom teacher, timetabled as RFF, or taught by a specialist teacher, the design allows schools to adapt while still staying true to the syllabus. </a:t>
            </a:r>
            <a:endParaRPr lang="en-US" sz="1200">
              <a:solidFill>
                <a:srgbClr val="444444"/>
              </a:solidFill>
            </a:endParaRPr>
          </a:p>
          <a:p>
            <a:endParaRPr lang="en-AU" sz="1200">
              <a:solidFill>
                <a:srgbClr val="444444"/>
              </a:solidFill>
            </a:endParaRPr>
          </a:p>
          <a:p>
            <a:r>
              <a:rPr lang="en-AU" sz="1200" b="0"/>
              <a:t>[CLICK] </a:t>
            </a:r>
            <a:r>
              <a:rPr lang="en-AU" sz="1200"/>
              <a:t>And finally, </a:t>
            </a:r>
            <a:r>
              <a:rPr lang="en-AU" sz="1200" b="1"/>
              <a:t>resources</a:t>
            </a:r>
            <a:r>
              <a:rPr lang="en-AU" sz="1200"/>
              <a:t>. Each unit contains direct </a:t>
            </a:r>
            <a:r>
              <a:rPr lang="en-AU" sz="1200" b="0"/>
              <a:t>links to</a:t>
            </a:r>
            <a:r>
              <a:rPr lang="en-AU"/>
              <a:t> </a:t>
            </a:r>
            <a:r>
              <a:rPr lang="en-AU" sz="1200"/>
              <a:t> songs and </a:t>
            </a:r>
            <a:r>
              <a:rPr lang="en-AU" sz="1200" b="0"/>
              <a:t>videos that will support the </a:t>
            </a:r>
            <a:r>
              <a:rPr lang="en-AU"/>
              <a:t>learning, with</a:t>
            </a:r>
            <a:r>
              <a:rPr lang="en-AU" sz="1200"/>
              <a:t> opportunities for teachers to adapt and select alternatives if preferred. Lesson </a:t>
            </a:r>
            <a:r>
              <a:rPr lang="en-AU" sz="1200" b="0"/>
              <a:t>templates, visuals and posters </a:t>
            </a:r>
            <a:r>
              <a:rPr lang="en-AU" sz="1200"/>
              <a:t>are provided. The units are intentionally designed to </a:t>
            </a:r>
            <a:r>
              <a:rPr lang="en-AU"/>
              <a:t>support </a:t>
            </a:r>
            <a:r>
              <a:rPr lang="en-AU" sz="1200" b="0"/>
              <a:t>all school contexts</a:t>
            </a:r>
            <a:r>
              <a:rPr lang="en-AU" sz="1200"/>
              <a:t>: if percussion instruments aren't available, an alternative is provided so students can use</a:t>
            </a:r>
            <a:r>
              <a:rPr lang="en-AU"/>
              <a:t> </a:t>
            </a:r>
            <a:r>
              <a:rPr lang="en-AU" sz="1200" b="0"/>
              <a:t>body percussion</a:t>
            </a:r>
            <a:r>
              <a:rPr lang="en-AU"/>
              <a:t>, </a:t>
            </a:r>
            <a:r>
              <a:rPr lang="en-AU" sz="1200"/>
              <a:t>digital applications or</a:t>
            </a:r>
            <a:r>
              <a:rPr lang="en-AU" sz="1200" b="0"/>
              <a:t> </a:t>
            </a:r>
            <a:r>
              <a:rPr lang="en-AU" sz="1200"/>
              <a:t>their </a:t>
            </a:r>
            <a:r>
              <a:rPr lang="en-AU" sz="1200" b="0"/>
              <a:t>voice</a:t>
            </a:r>
            <a:r>
              <a:rPr lang="en-AU" sz="1200"/>
              <a:t> to achieve the same learning. </a:t>
            </a:r>
          </a:p>
          <a:p>
            <a:endParaRPr lang="en-AU" sz="1200">
              <a:solidFill>
                <a:srgbClr val="444444"/>
              </a:solidFill>
            </a:endParaRPr>
          </a:p>
          <a:p>
            <a:pPr>
              <a:defRPr/>
            </a:pPr>
            <a:r>
              <a:rPr lang="en-AU" sz="1200" b="1"/>
              <a:t>[NEXT SLIDE]</a:t>
            </a:r>
            <a:endParaRPr lang="en-US" sz="1200">
              <a:solidFill>
                <a:srgbClr val="444444"/>
              </a:solidFill>
            </a:endParaRPr>
          </a:p>
          <a:p>
            <a:pPr marL="0" marR="0" lvl="0" indent="0" algn="l" defTabSz="1219170">
              <a:lnSpc>
                <a:spcPct val="100000"/>
              </a:lnSpc>
              <a:spcBef>
                <a:spcPts val="0"/>
              </a:spcBef>
              <a:spcAft>
                <a:spcPts val="0"/>
              </a:spcAft>
              <a:buNone/>
              <a:tabLst/>
              <a:defRPr/>
            </a:pPr>
            <a:endParaRPr lang="en-AU" sz="1200">
              <a:solidFill>
                <a:srgbClr val="444444"/>
              </a:solidFill>
            </a:endParaRPr>
          </a:p>
          <a:p>
            <a:endParaRPr lang="en-AU"/>
          </a:p>
        </p:txBody>
      </p:sp>
      <p:sp>
        <p:nvSpPr>
          <p:cNvPr id="4" name="Slide Number Placeholder 3">
            <a:extLst>
              <a:ext uri="{FF2B5EF4-FFF2-40B4-BE49-F238E27FC236}">
                <a16:creationId xmlns:a16="http://schemas.microsoft.com/office/drawing/2014/main" id="{45C42D4B-A99F-60EA-1F48-F95B2C15D731}"/>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63</a:t>
            </a:fld>
            <a:endParaRPr kumimoji="0" lang="en-AU"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99398377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94EC7-D2DE-5A85-8927-DD6DB1C271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FB74CC-B376-8572-437D-FCA3BC4C73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6C2D8F-C831-79E2-56F7-C8F0F704F0A7}"/>
              </a:ext>
            </a:extLst>
          </p:cNvPr>
          <p:cNvSpPr>
            <a:spLocks noGrp="1"/>
          </p:cNvSpPr>
          <p:nvPr>
            <p:ph type="body" idx="1"/>
          </p:nvPr>
        </p:nvSpPr>
        <p:spPr/>
        <p:txBody>
          <a:bodyPr/>
          <a:lstStyle/>
          <a:p>
            <a:r>
              <a:rPr lang="en-AU" sz="1200" b="1">
                <a:solidFill>
                  <a:srgbClr val="22272B"/>
                </a:solidFill>
              </a:rPr>
              <a:t>64. Purpose: </a:t>
            </a:r>
            <a:r>
              <a:rPr lang="en-AU" sz="1200" b="0">
                <a:solidFill>
                  <a:srgbClr val="22272B"/>
                </a:solidFill>
              </a:rPr>
              <a:t>To outline the outcomes in the unit.</a:t>
            </a:r>
          </a:p>
          <a:p>
            <a:endParaRPr lang="en-AU" sz="1200">
              <a:solidFill>
                <a:srgbClr val="444444"/>
              </a:solidFill>
            </a:endParaRPr>
          </a:p>
          <a:p>
            <a:r>
              <a:rPr lang="en-AU" sz="1200" b="1">
                <a:solidFill>
                  <a:srgbClr val="22272B"/>
                </a:solidFill>
              </a:rPr>
              <a:t>Time: </a:t>
            </a:r>
            <a:r>
              <a:rPr lang="en-AU" sz="1200" b="0">
                <a:solidFill>
                  <a:srgbClr val="22272B"/>
                </a:solidFill>
              </a:rPr>
              <a:t>30 seconds</a:t>
            </a:r>
            <a:endParaRPr lang="en-AU" sz="1200">
              <a:solidFill>
                <a:srgbClr val="22272B"/>
              </a:solidFill>
            </a:endParaRPr>
          </a:p>
          <a:p>
            <a:endParaRPr lang="en-AU" sz="1200"/>
          </a:p>
          <a:p>
            <a:r>
              <a:rPr lang="en-AU" sz="1200" b="1"/>
              <a:t>Presenter notes:</a:t>
            </a:r>
          </a:p>
          <a:p>
            <a:pPr>
              <a:defRPr/>
            </a:pPr>
            <a:r>
              <a:rPr lang="en-AU" sz="1200" b="0"/>
              <a:t>The outcomes for Units 1 and 5</a:t>
            </a:r>
            <a:r>
              <a:rPr lang="en-AU"/>
              <a:t> are</a:t>
            </a:r>
            <a:r>
              <a:rPr lang="en-AU" sz="1200" b="0"/>
              <a:t>:</a:t>
            </a:r>
            <a:endParaRPr lang="en-AU" sz="1200"/>
          </a:p>
          <a:p>
            <a:endParaRPr lang="en-AU" sz="1200" b="1"/>
          </a:p>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0" i="0" u="none" strike="noStrike" kern="1200" cap="none" spc="0" normalizeH="0" baseline="0" noProof="0">
                <a:ln>
                  <a:noFill/>
                </a:ln>
                <a:effectLst/>
                <a:uLnTx/>
                <a:uFillTx/>
                <a:ea typeface="+mn-ea"/>
                <a:cs typeface="Segoe UI"/>
              </a:rPr>
              <a:t>experiments with and identifies ways shapes and movements are used in dance</a:t>
            </a:r>
            <a:endParaRPr lang="en-AU" sz="1200" b="0" i="0" u="none" strike="noStrike" kern="1200" cap="none" spc="0" normalizeH="0" baseline="0" noProof="0">
              <a:ln>
                <a:noFill/>
              </a:ln>
              <a:effectLst/>
              <a:uLnTx/>
              <a:uFillTx/>
              <a:cs typeface="Segoe UI"/>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effectLst/>
              <a:uLnTx/>
              <a:uFillTx/>
              <a:ea typeface="+mn-ea"/>
              <a:cs typeface="Segoe UI"/>
            </a:endParaRPr>
          </a:p>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0" i="0" u="none" strike="noStrike" kern="1200" cap="none" spc="0" normalizeH="0" baseline="0" noProof="0">
                <a:ln>
                  <a:noFill/>
                </a:ln>
                <a:effectLst/>
                <a:uLnTx/>
                <a:uFillTx/>
                <a:ea typeface="+mn-ea"/>
                <a:cs typeface="Segoe UI"/>
              </a:rPr>
              <a:t>experiments with and identifies ways sound is organised in music through singing, moving, playing instruments and using listening skills.</a:t>
            </a:r>
            <a:endParaRPr lang="en-AU" sz="1200" b="0" i="0" u="none" strike="noStrike" kern="1200" cap="none" spc="0" normalizeH="0" baseline="0" noProof="0">
              <a:ln>
                <a:noFill/>
              </a:ln>
              <a:effectLst/>
              <a:uLnTx/>
              <a:uFillTx/>
              <a:cs typeface="Segoe UI"/>
            </a:endParaRPr>
          </a:p>
          <a:p>
            <a:endParaRPr lang="en-AU" sz="1200" b="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t>[NEXT SLIDE]</a:t>
            </a:r>
          </a:p>
          <a:p>
            <a:endParaRPr lang="en-AU" b="0"/>
          </a:p>
          <a:p>
            <a:endParaRPr lang="en-AU" b="0"/>
          </a:p>
          <a:p>
            <a:endParaRPr lang="en-US"/>
          </a:p>
        </p:txBody>
      </p:sp>
      <p:sp>
        <p:nvSpPr>
          <p:cNvPr id="4" name="Slide Number Placeholder 3">
            <a:extLst>
              <a:ext uri="{FF2B5EF4-FFF2-40B4-BE49-F238E27FC236}">
                <a16:creationId xmlns:a16="http://schemas.microsoft.com/office/drawing/2014/main" id="{50B5431C-525F-D257-A40A-E5A16CB57C66}"/>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64</a:t>
            </a:fld>
            <a:endParaRPr kumimoji="0" lang="en-AU"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59295891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C2D58-49C7-C964-37EC-5F83A78577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AF0CBD-53C5-80BA-BB0D-EB9DCCD29C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9CC89C-A73C-1032-F912-10A23F5363EF}"/>
              </a:ext>
            </a:extLst>
          </p:cNvPr>
          <p:cNvSpPr>
            <a:spLocks noGrp="1"/>
          </p:cNvSpPr>
          <p:nvPr>
            <p:ph type="body" idx="1"/>
          </p:nvPr>
        </p:nvSpPr>
        <p:spPr/>
        <p:txBody>
          <a:bodyPr/>
          <a:lstStyle/>
          <a:p>
            <a:r>
              <a:rPr lang="en-AU" sz="1200" b="1">
                <a:solidFill>
                  <a:srgbClr val="22272B"/>
                </a:solidFill>
              </a:rPr>
              <a:t>65. Purpose: </a:t>
            </a:r>
            <a:r>
              <a:rPr lang="en-AU" sz="1200" b="0">
                <a:solidFill>
                  <a:srgbClr val="22272B"/>
                </a:solidFill>
              </a:rPr>
              <a:t>To outline the content in the featured units.</a:t>
            </a:r>
          </a:p>
          <a:p>
            <a:endParaRPr lang="en-AU" sz="1200">
              <a:solidFill>
                <a:srgbClr val="444444"/>
              </a:solidFill>
            </a:endParaRPr>
          </a:p>
          <a:p>
            <a:r>
              <a:rPr lang="en-AU" sz="1200" b="1">
                <a:solidFill>
                  <a:srgbClr val="22272B"/>
                </a:solidFill>
              </a:rPr>
              <a:t>Time: </a:t>
            </a:r>
            <a:r>
              <a:rPr lang="en-AU" sz="1200" b="0">
                <a:solidFill>
                  <a:srgbClr val="22272B"/>
                </a:solidFill>
              </a:rPr>
              <a:t>30 seconds</a:t>
            </a:r>
            <a:endParaRPr lang="en-AU" sz="1200">
              <a:solidFill>
                <a:srgbClr val="444444"/>
              </a:solidFill>
            </a:endParaRPr>
          </a:p>
          <a:p>
            <a:endParaRPr lang="en-AU" sz="1200">
              <a:solidFill>
                <a:srgbClr val="444444"/>
              </a:solidFill>
            </a:endParaRPr>
          </a:p>
          <a:p>
            <a:r>
              <a:rPr lang="en-AU" sz="1200" b="1">
                <a:solidFill>
                  <a:srgbClr val="22272B"/>
                </a:solidFill>
              </a:rPr>
              <a:t>Presenter notes:</a:t>
            </a:r>
          </a:p>
          <a:p>
            <a:pPr>
              <a:defRPr/>
            </a:pPr>
            <a:r>
              <a:rPr lang="en-US" sz="1200">
                <a:ea typeface="Calibri"/>
                <a:cs typeface="Calibri"/>
              </a:rPr>
              <a:t>On screen you can see how c</a:t>
            </a:r>
            <a:r>
              <a:rPr lang="en-AU" err="1"/>
              <a:t>ontent</a:t>
            </a:r>
            <a:r>
              <a:rPr lang="en-AU" sz="1200" b="0"/>
              <a:t> is organised </a:t>
            </a:r>
            <a:r>
              <a:rPr lang="en-AU" sz="1200"/>
              <a:t>through the interrelated practices. </a:t>
            </a:r>
          </a:p>
          <a:p>
            <a:pPr>
              <a:defRPr/>
            </a:pPr>
            <a:endParaRPr lang="en-AU" sz="120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t>[NEXT SLIDE]</a:t>
            </a:r>
          </a:p>
          <a:p>
            <a:endParaRPr lang="en-AU" b="0"/>
          </a:p>
          <a:p>
            <a:endParaRPr lang="en-AU" b="0"/>
          </a:p>
          <a:p>
            <a:endParaRPr lang="en-US"/>
          </a:p>
        </p:txBody>
      </p:sp>
      <p:sp>
        <p:nvSpPr>
          <p:cNvPr id="4" name="Slide Number Placeholder 3">
            <a:extLst>
              <a:ext uri="{FF2B5EF4-FFF2-40B4-BE49-F238E27FC236}">
                <a16:creationId xmlns:a16="http://schemas.microsoft.com/office/drawing/2014/main" id="{65B1B00F-7390-1756-5EB4-0370CE3BDF4A}"/>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65</a:t>
            </a:fld>
            <a:endParaRPr kumimoji="0" lang="en-AU"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410486550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5C82FD-46DB-4BFF-E55C-89F7A491DB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D53B84-BA68-1676-1D8C-696E4011C8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8EFF9D-4F16-527C-81B8-17894D1BD9E5}"/>
              </a:ext>
            </a:extLst>
          </p:cNvPr>
          <p:cNvSpPr>
            <a:spLocks noGrp="1"/>
          </p:cNvSpPr>
          <p:nvPr>
            <p:ph type="body" idx="1"/>
          </p:nvPr>
        </p:nvSpPr>
        <p:spPr/>
        <p:txBody>
          <a:bodyPr/>
          <a:lstStyle/>
          <a:p>
            <a:r>
              <a:rPr lang="en-AU" b="1"/>
              <a:t>66. Purpose: </a:t>
            </a:r>
            <a:r>
              <a:rPr lang="en-AU" b="0"/>
              <a:t>To provide an overview of the Stage 2 Unit </a:t>
            </a:r>
            <a:r>
              <a:rPr lang="en-AU"/>
              <a:t>1.</a:t>
            </a:r>
            <a:endParaRPr lang="en-AU" b="1"/>
          </a:p>
          <a:p>
            <a:endParaRPr lang="en-AU" b="1"/>
          </a:p>
          <a:p>
            <a:r>
              <a:rPr lang="en-AU" b="1"/>
              <a:t>Time: </a:t>
            </a:r>
            <a:r>
              <a:rPr lang="en-AU" b="0"/>
              <a:t>1 minute</a:t>
            </a:r>
          </a:p>
          <a:p>
            <a:endParaRPr lang="en-AU" b="1"/>
          </a:p>
          <a:p>
            <a:r>
              <a:rPr lang="en-AU" b="1"/>
              <a:t>Presenter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a:t>Unit 1 explores </a:t>
            </a:r>
            <a:r>
              <a:rPr lang="en-AU" b="0"/>
              <a:t>how dance and music reflect people, time and place across different decades.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a:p>
          <a:p>
            <a:pPr>
              <a:defRPr/>
            </a:pPr>
            <a:r>
              <a:rPr lang="en-AU"/>
              <a:t>In dance, the lessons investigate decade-defining styles and explore how choreographers use the </a:t>
            </a:r>
            <a:r>
              <a:rPr lang="en-AU" b="0"/>
              <a:t>elements of </a:t>
            </a:r>
            <a:r>
              <a:rPr lang="en-AU"/>
              <a:t>dance</a:t>
            </a:r>
            <a:r>
              <a:rPr lang="en-AU" b="0"/>
              <a:t> </a:t>
            </a:r>
            <a:r>
              <a:rPr lang="en-AU"/>
              <a:t>to communicate ideas. Students </a:t>
            </a:r>
            <a:r>
              <a:rPr lang="en-AU" b="0"/>
              <a:t>learn signature steps </a:t>
            </a:r>
            <a:r>
              <a:rPr lang="en-AU"/>
              <a:t>from those eras and use these moves </a:t>
            </a:r>
            <a:r>
              <a:rPr lang="en-AU" b="0"/>
              <a:t>to compose </a:t>
            </a:r>
            <a:r>
              <a:rPr lang="en-AU"/>
              <a:t>movement sequences.</a:t>
            </a:r>
            <a:endParaRPr lang="en-AU" b="0"/>
          </a:p>
          <a:p>
            <a:pPr marL="0" marR="0" lvl="0" indent="0" algn="l" defTabSz="1219170" rtl="0" eaLnBrk="1" fontAlgn="auto" latinLnBrk="0" hangingPunct="1">
              <a:lnSpc>
                <a:spcPct val="100000"/>
              </a:lnSpc>
              <a:spcBef>
                <a:spcPts val="0"/>
              </a:spcBef>
              <a:spcAft>
                <a:spcPts val="0"/>
              </a:spcAft>
              <a:buClrTx/>
              <a:buSzTx/>
              <a:buFontTx/>
              <a:buNone/>
              <a:tabLst/>
              <a:defRPr/>
            </a:pPr>
            <a:endParaRPr lang="en-AU"/>
          </a:p>
          <a:p>
            <a:r>
              <a:rPr lang="en-AU"/>
              <a:t>In music lessons, students </a:t>
            </a:r>
            <a:r>
              <a:rPr lang="en-AU" b="0"/>
              <a:t>listen to and compare </a:t>
            </a:r>
            <a:r>
              <a:rPr lang="en-AU"/>
              <a:t>tracks from different decades to investigate how popular styles of music have evolved. They will explore </a:t>
            </a:r>
            <a:r>
              <a:rPr lang="en-AU" b="0"/>
              <a:t>beat</a:t>
            </a:r>
            <a:r>
              <a:rPr lang="en-AU"/>
              <a:t>, rhythm, </a:t>
            </a:r>
            <a:r>
              <a:rPr lang="en-AU" b="0"/>
              <a:t>pitch, texture</a:t>
            </a:r>
            <a:r>
              <a:rPr lang="en-AU"/>
              <a:t> and </a:t>
            </a:r>
            <a:r>
              <a:rPr lang="en-AU" b="0"/>
              <a:t>structure. S</a:t>
            </a:r>
            <a:r>
              <a:rPr lang="en-AU"/>
              <a:t>tudents use vocals, classroom instruments and digital tools to compose music in a range of styles.</a:t>
            </a:r>
          </a:p>
          <a:p>
            <a:endParaRPr lang="en-AU"/>
          </a:p>
          <a:p>
            <a:pPr marL="0" marR="0" lvl="0" indent="0" algn="l" defTabSz="1219170" rtl="0" eaLnBrk="1" fontAlgn="auto" latinLnBrk="0" hangingPunct="1">
              <a:lnSpc>
                <a:spcPct val="100000"/>
              </a:lnSpc>
              <a:spcBef>
                <a:spcPts val="0"/>
              </a:spcBef>
              <a:spcAft>
                <a:spcPts val="0"/>
              </a:spcAft>
              <a:buClrTx/>
              <a:buSzTx/>
              <a:buFontTx/>
              <a:buNone/>
              <a:tabLst/>
              <a:defRPr/>
            </a:pPr>
            <a:r>
              <a:rPr lang="en-AU" b="1"/>
              <a:t>[NEXT SLIDE]</a:t>
            </a:r>
          </a:p>
          <a:p>
            <a:endParaRPr lang="en-AU"/>
          </a:p>
        </p:txBody>
      </p:sp>
      <p:sp>
        <p:nvSpPr>
          <p:cNvPr id="4" name="Slide Number Placeholder 3">
            <a:extLst>
              <a:ext uri="{FF2B5EF4-FFF2-40B4-BE49-F238E27FC236}">
                <a16:creationId xmlns:a16="http://schemas.microsoft.com/office/drawing/2014/main" id="{6B8690E7-61CF-AEAF-9597-F469D3146330}"/>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66</a:t>
            </a:fld>
            <a:endParaRPr kumimoji="0" lang="en-AU"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85193687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5CC49-07FD-63D4-EB3D-22EC11C8A9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342240-58BA-0FCC-3DF5-37B51D61D9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BBF97E-F48B-F900-ED4B-71B6C85F9FF9}"/>
              </a:ext>
            </a:extLst>
          </p:cNvPr>
          <p:cNvSpPr>
            <a:spLocks noGrp="1"/>
          </p:cNvSpPr>
          <p:nvPr>
            <p:ph type="body" idx="1"/>
          </p:nvPr>
        </p:nvSpPr>
        <p:spPr/>
        <p:txBody>
          <a:bodyPr/>
          <a:lstStyle/>
          <a:p>
            <a:r>
              <a:rPr lang="en-US" sz="1200" b="1">
                <a:ea typeface="Calibri"/>
                <a:cs typeface="Calibri"/>
              </a:rPr>
              <a:t>67. Purpose: </a:t>
            </a:r>
            <a:r>
              <a:rPr lang="en-US" sz="1200" b="0">
                <a:ea typeface="Calibri"/>
                <a:cs typeface="Calibri"/>
              </a:rPr>
              <a:t>To explore the Stage 2 Unit 1 spotlight on dance.</a:t>
            </a:r>
          </a:p>
          <a:p>
            <a:endParaRPr lang="en-US" sz="1200" b="1">
              <a:ea typeface="Calibri"/>
              <a:cs typeface="Calibri"/>
            </a:endParaRPr>
          </a:p>
          <a:p>
            <a:r>
              <a:rPr lang="en-US" sz="1200" b="1">
                <a:ea typeface="Calibri"/>
                <a:cs typeface="Calibri"/>
              </a:rPr>
              <a:t>Time: </a:t>
            </a:r>
            <a:r>
              <a:rPr lang="en-US" sz="1200" b="0">
                <a:ea typeface="Calibri"/>
                <a:cs typeface="Calibri"/>
              </a:rPr>
              <a:t>50 seconds</a:t>
            </a:r>
          </a:p>
          <a:p>
            <a:endParaRPr lang="en-US" sz="1200" b="1">
              <a:ea typeface="Calibri"/>
              <a:cs typeface="Calibri"/>
            </a:endParaRPr>
          </a:p>
          <a:p>
            <a:r>
              <a:rPr lang="en-US" sz="1200" b="1">
                <a:ea typeface="Calibri"/>
                <a:cs typeface="Calibri"/>
              </a:rPr>
              <a:t>Presenter notes:</a:t>
            </a:r>
          </a:p>
          <a:p>
            <a:r>
              <a:rPr lang="en-AU" sz="1200"/>
              <a:t>In dance, students journey through three iconic styles, the jive, disco, and hip-hop. Each style is connected to its time and place. Students begin by investigating the cultural context such as the links the jive has to post-war rock ’n’ roll, disco reflecting the 1970s club scene, and hip-hop emerging as a cultural movement in the 1980s.</a:t>
            </a:r>
          </a:p>
          <a:p>
            <a:endParaRPr lang="en-AU" sz="1200"/>
          </a:p>
          <a:p>
            <a:r>
              <a:rPr lang="en-AU" sz="1200"/>
              <a:t>Students then learn and practise the basic steps and qualities of each style. Teacher resources include step-by-step notes for every move in the unit, with clear counts, cues, safety tips and differentiation. </a:t>
            </a:r>
          </a:p>
          <a:p>
            <a:endParaRPr lang="en-AU" sz="1200"/>
          </a:p>
          <a:p>
            <a:r>
              <a:rPr lang="en-AU" sz="1200"/>
              <a:t>Students experiment with space, time, and dynamics to communicate ideas, and use these elements to compose, rehearse, and refine their own short sequences in groups. </a:t>
            </a:r>
            <a:endParaRPr lang="en-AU" sz="1200" b="0" kern="1200">
              <a:solidFill>
                <a:schemeClr val="tx1"/>
              </a:solidFill>
              <a:effectLst/>
            </a:endParaRPr>
          </a:p>
          <a:p>
            <a:endParaRPr lang="en-AU" sz="1200" kern="1200">
              <a:solidFill>
                <a:schemeClr val="tx1"/>
              </a:solidFill>
              <a:effectLst/>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t>[NEXT SLIDE]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1"/>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t>Image credit: </a:t>
            </a:r>
            <a:r>
              <a:rPr lang="en-AU" sz="1200" b="0" i="0">
                <a:solidFill>
                  <a:srgbClr val="000000"/>
                </a:solidFill>
                <a:effectLst/>
                <a:cs typeface="Arial"/>
              </a:rPr>
              <a:t>Canva Education. 2025. Images via Canva. </a:t>
            </a:r>
            <a:r>
              <a:rPr lang="en-AU" sz="1200" b="0" i="0" u="sng" strike="noStrike">
                <a:solidFill>
                  <a:srgbClr val="001C4A"/>
                </a:solidFill>
                <a:effectLst/>
                <a:cs typeface="Arial"/>
                <a:hlinkClick r:id="rId3"/>
              </a:rPr>
              <a:t>https://www.canva.com/</a:t>
            </a:r>
            <a:r>
              <a:rPr lang="en-AU" sz="1200" b="0" i="0">
                <a:solidFill>
                  <a:srgbClr val="000000"/>
                </a:solidFill>
                <a:effectLst/>
                <a:cs typeface="Arial"/>
              </a:rPr>
              <a:t> accessed 30 September 2025. </a:t>
            </a:r>
            <a:endParaRPr lang="en-AU" sz="1200">
              <a:cs typeface="Arial"/>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1"/>
          </a:p>
          <a:p>
            <a:endParaRPr lang="en-AU" sz="1200"/>
          </a:p>
        </p:txBody>
      </p:sp>
      <p:sp>
        <p:nvSpPr>
          <p:cNvPr id="4" name="Slide Number Placeholder 3">
            <a:extLst>
              <a:ext uri="{FF2B5EF4-FFF2-40B4-BE49-F238E27FC236}">
                <a16:creationId xmlns:a16="http://schemas.microsoft.com/office/drawing/2014/main" id="{45C42D4B-A99F-60EA-1F48-F95B2C15D731}"/>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67</a:t>
            </a:fld>
            <a:endParaRPr kumimoji="0" lang="en-AU"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99398377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54F47E-6E9E-83CE-DE64-9D1333952F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F3F95C-95AC-7213-5A0C-5F9BEC5A19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CC7A7B-7292-CFAC-8C2E-C6CF753442C6}"/>
              </a:ext>
            </a:extLst>
          </p:cNvPr>
          <p:cNvSpPr>
            <a:spLocks noGrp="1"/>
          </p:cNvSpPr>
          <p:nvPr>
            <p:ph type="body" idx="1"/>
          </p:nvPr>
        </p:nvSpPr>
        <p:spPr/>
        <p:txBody>
          <a:bodyPr/>
          <a:lstStyle/>
          <a:p>
            <a:r>
              <a:rPr lang="en-US" b="1">
                <a:ea typeface="Calibri"/>
                <a:cs typeface="Calibri"/>
              </a:rPr>
              <a:t>68. Purpose: </a:t>
            </a:r>
            <a:r>
              <a:rPr lang="en-US" b="0">
                <a:ea typeface="Calibri"/>
                <a:cs typeface="Calibri"/>
              </a:rPr>
              <a:t>To explore the Stage 2 Unit 1 spotlight on music</a:t>
            </a:r>
            <a:endParaRPr lang="en-US" b="1">
              <a:ea typeface="Calibri"/>
              <a:cs typeface="Calibri"/>
            </a:endParaRPr>
          </a:p>
          <a:p>
            <a:endParaRPr lang="en-US" b="1">
              <a:ea typeface="Calibri"/>
              <a:cs typeface="Calibri"/>
            </a:endParaRPr>
          </a:p>
          <a:p>
            <a:r>
              <a:rPr lang="en-US" b="1">
                <a:ea typeface="Calibri"/>
                <a:cs typeface="Calibri"/>
              </a:rPr>
              <a:t>Time: </a:t>
            </a:r>
            <a:r>
              <a:rPr lang="en-US" b="0">
                <a:ea typeface="Calibri"/>
                <a:cs typeface="Calibri"/>
              </a:rPr>
              <a:t>50 seconds</a:t>
            </a:r>
          </a:p>
          <a:p>
            <a:endParaRPr lang="en-US" b="1">
              <a:ea typeface="Calibri"/>
              <a:cs typeface="Calibri"/>
            </a:endParaRPr>
          </a:p>
          <a:p>
            <a:r>
              <a:rPr lang="en-US" b="1">
                <a:ea typeface="Calibri"/>
                <a:cs typeface="Calibri"/>
              </a:rPr>
              <a:t>Presenter notes:</a:t>
            </a:r>
          </a:p>
          <a:p>
            <a:r>
              <a:rPr lang="en-AU"/>
              <a:t>In music, students explore how each decade brought new </a:t>
            </a:r>
            <a:r>
              <a:rPr lang="en-AU" b="0"/>
              <a:t>sounds, influences and technologies.</a:t>
            </a:r>
          </a:p>
          <a:p>
            <a:br>
              <a:rPr lang="en-AU" b="0"/>
            </a:br>
            <a:r>
              <a:rPr lang="en-AU" b="0"/>
              <a:t>The unit</a:t>
            </a:r>
            <a:r>
              <a:rPr lang="en-AU"/>
              <a:t> explores </a:t>
            </a:r>
            <a:r>
              <a:rPr lang="en-AU" b="1"/>
              <a:t>rock ’n’ roll</a:t>
            </a:r>
            <a:r>
              <a:rPr lang="en-AU"/>
              <a:t> to identify performing media, hear the strong </a:t>
            </a:r>
            <a:r>
              <a:rPr lang="en-AU" b="0"/>
              <a:t>backbeat,</a:t>
            </a:r>
            <a:r>
              <a:rPr lang="en-AU"/>
              <a:t> and recognise key</a:t>
            </a:r>
            <a:r>
              <a:rPr lang="en-AU" b="0"/>
              <a:t> </a:t>
            </a:r>
            <a:r>
              <a:rPr lang="en-AU"/>
              <a:t>structural patterns.</a:t>
            </a:r>
            <a:br>
              <a:rPr lang="en-AU"/>
            </a:br>
            <a:r>
              <a:rPr lang="en-AU"/>
              <a:t>Students examine </a:t>
            </a:r>
            <a:r>
              <a:rPr lang="en-AU" b="1"/>
              <a:t>disco </a:t>
            </a:r>
            <a:r>
              <a:rPr lang="en-AU"/>
              <a:t>to understand the </a:t>
            </a:r>
            <a:r>
              <a:rPr lang="en-AU" b="0"/>
              <a:t>steady four-on-the-floor </a:t>
            </a:r>
            <a:r>
              <a:rPr lang="en-AU"/>
              <a:t>beat, </a:t>
            </a:r>
            <a:r>
              <a:rPr lang="en-AU" b="0"/>
              <a:t>syncopated basslines</a:t>
            </a:r>
            <a:r>
              <a:rPr lang="en-AU"/>
              <a:t>, and polished production.</a:t>
            </a:r>
            <a:br>
              <a:rPr lang="en-AU"/>
            </a:br>
            <a:r>
              <a:rPr lang="en-AU"/>
              <a:t>Students also investigate </a:t>
            </a:r>
            <a:r>
              <a:rPr lang="en-AU" b="1"/>
              <a:t>hip-hop</a:t>
            </a:r>
            <a:r>
              <a:rPr lang="en-AU"/>
              <a:t> to understand </a:t>
            </a:r>
            <a:r>
              <a:rPr lang="en-AU" b="0"/>
              <a:t>sampling, looping, hooks, and rhythmic spoken lyrics.</a:t>
            </a:r>
          </a:p>
          <a:p>
            <a:endParaRPr lang="en-AU" b="0"/>
          </a:p>
          <a:p>
            <a:r>
              <a:rPr lang="en-AU"/>
              <a:t>Across the unit, students build </a:t>
            </a:r>
            <a:r>
              <a:rPr lang="en-AU" b="0"/>
              <a:t>a musical timeline </a:t>
            </a:r>
            <a:r>
              <a:rPr lang="en-AU"/>
              <a:t>and use </a:t>
            </a:r>
            <a:r>
              <a:rPr lang="en-AU" b="0"/>
              <a:t>Tier 2 and Tier 3 vocabulary </a:t>
            </a:r>
            <a:r>
              <a:rPr lang="en-AU"/>
              <a:t>to describe music, justify opinions, and reflect on how </a:t>
            </a:r>
            <a:r>
              <a:rPr lang="en-AU" b="0"/>
              <a:t>people, time and place </a:t>
            </a:r>
            <a:r>
              <a:rPr lang="en-AU"/>
              <a:t>shaped these styles.</a:t>
            </a:r>
          </a:p>
          <a:p>
            <a:endParaRPr lang="en-AU"/>
          </a:p>
          <a:p>
            <a:pPr marL="0" marR="0" lvl="0" indent="0" algn="l" defTabSz="1219170" rtl="0" eaLnBrk="1" fontAlgn="auto" latinLnBrk="0" hangingPunct="1">
              <a:lnSpc>
                <a:spcPct val="100000"/>
              </a:lnSpc>
              <a:spcBef>
                <a:spcPts val="0"/>
              </a:spcBef>
              <a:spcAft>
                <a:spcPts val="0"/>
              </a:spcAft>
              <a:buClrTx/>
              <a:buSzTx/>
              <a:buFontTx/>
              <a:buNone/>
              <a:tabLst/>
              <a:defRPr/>
            </a:pPr>
            <a:r>
              <a:rPr lang="en-AU" b="1"/>
              <a:t>[NEXT SLIDE]</a:t>
            </a:r>
          </a:p>
          <a:p>
            <a:endParaRPr lang="en-AU"/>
          </a:p>
        </p:txBody>
      </p:sp>
      <p:sp>
        <p:nvSpPr>
          <p:cNvPr id="4" name="Slide Number Placeholder 3">
            <a:extLst>
              <a:ext uri="{FF2B5EF4-FFF2-40B4-BE49-F238E27FC236}">
                <a16:creationId xmlns:a16="http://schemas.microsoft.com/office/drawing/2014/main" id="{4CB127E1-85B5-7674-AA7C-88CDC7192180}"/>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68</a:t>
            </a:fld>
            <a:endParaRPr kumimoji="0" lang="en-AU"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61194782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E2980A-88D6-51F5-A45C-6403897657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6EFB7C-221A-D381-79ED-CEB9D80050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8E8D62-E596-0646-BFB5-7A30E810AE10}"/>
              </a:ext>
            </a:extLst>
          </p:cNvPr>
          <p:cNvSpPr>
            <a:spLocks noGrp="1"/>
          </p:cNvSpPr>
          <p:nvPr>
            <p:ph type="body" idx="1"/>
          </p:nvPr>
        </p:nvSpPr>
        <p:spPr/>
        <p:txBody>
          <a:bodyPr/>
          <a:lstStyle/>
          <a:p>
            <a:r>
              <a:rPr lang="en-US" b="1">
                <a:ea typeface="Calibri"/>
                <a:cs typeface="Calibri"/>
              </a:rPr>
              <a:t>69. Purpose: </a:t>
            </a:r>
            <a:r>
              <a:rPr lang="en-US" b="0">
                <a:ea typeface="Calibri"/>
                <a:cs typeface="Calibri"/>
              </a:rPr>
              <a:t>To diver deeper into lesson 1</a:t>
            </a:r>
          </a:p>
          <a:p>
            <a:endParaRPr lang="en-US" b="1">
              <a:ea typeface="Calibri"/>
              <a:cs typeface="Calibri"/>
            </a:endParaRPr>
          </a:p>
          <a:p>
            <a:r>
              <a:rPr lang="en-US" b="1">
                <a:ea typeface="Calibri"/>
                <a:cs typeface="Calibri"/>
              </a:rPr>
              <a:t>Time: </a:t>
            </a:r>
            <a:r>
              <a:rPr lang="en-US" b="0">
                <a:ea typeface="Calibri"/>
                <a:cs typeface="Calibri"/>
              </a:rPr>
              <a:t>1 minute</a:t>
            </a:r>
            <a:endParaRPr lang="en-US" b="1">
              <a:ea typeface="Calibri"/>
              <a:cs typeface="Calibri"/>
            </a:endParaRPr>
          </a:p>
          <a:p>
            <a:endParaRPr lang="en-US" b="1">
              <a:ea typeface="Calibri"/>
              <a:cs typeface="Calibri"/>
            </a:endParaRPr>
          </a:p>
          <a:p>
            <a:r>
              <a:rPr lang="en-US" b="1">
                <a:ea typeface="Calibri"/>
                <a:cs typeface="Calibri"/>
              </a:rPr>
              <a:t>Presenter notes:</a:t>
            </a:r>
          </a:p>
          <a:p>
            <a:r>
              <a:rPr lang="en-AU"/>
              <a:t>Lesson 1 teaches the basic jive step, the rock step followed by the </a:t>
            </a:r>
            <a:r>
              <a:rPr lang="en-AU" err="1"/>
              <a:t>chassés</a:t>
            </a:r>
            <a:r>
              <a:rPr lang="en-AU"/>
              <a:t>. The focus is on moving lightly on the balls of the feet, with balance and body control. </a:t>
            </a:r>
          </a:p>
          <a:p>
            <a:r>
              <a:rPr lang="en-AU"/>
              <a:t>The lesson ends with a short reflection on the key features of jive and a cool down, revisiting safe dance practices through breathwork and gentle stretching.</a:t>
            </a:r>
          </a:p>
          <a:p>
            <a:endParaRPr lang="en-AU"/>
          </a:p>
          <a:p>
            <a:r>
              <a:rPr lang="en-AU"/>
              <a:t>This lesson highlights how cultural context, technical skill, and creativity all come together. Students don’t just learn a dance step — they also explore how jive expressed the energy and optimism of its time.</a:t>
            </a:r>
          </a:p>
          <a:p>
            <a:endParaRPr lang="en-AU"/>
          </a:p>
          <a:p>
            <a:pPr marL="0" marR="0" lvl="0" indent="0" algn="l" defTabSz="1219170" rtl="0" eaLnBrk="1" fontAlgn="auto" latinLnBrk="0" hangingPunct="1">
              <a:lnSpc>
                <a:spcPct val="100000"/>
              </a:lnSpc>
              <a:spcBef>
                <a:spcPts val="0"/>
              </a:spcBef>
              <a:spcAft>
                <a:spcPts val="0"/>
              </a:spcAft>
              <a:buClrTx/>
              <a:buSzTx/>
              <a:buFontTx/>
              <a:buNone/>
              <a:tabLst/>
              <a:defRPr/>
            </a:pPr>
            <a:r>
              <a:rPr lang="en-AU" b="1"/>
              <a:t>[NEXT SLIDE]</a:t>
            </a:r>
          </a:p>
          <a:p>
            <a:endParaRPr lang="en-AU"/>
          </a:p>
        </p:txBody>
      </p:sp>
      <p:sp>
        <p:nvSpPr>
          <p:cNvPr id="4" name="Slide Number Placeholder 3">
            <a:extLst>
              <a:ext uri="{FF2B5EF4-FFF2-40B4-BE49-F238E27FC236}">
                <a16:creationId xmlns:a16="http://schemas.microsoft.com/office/drawing/2014/main" id="{E1DEFB7A-EA3E-7B77-3918-500821D94036}"/>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69</a:t>
            </a:fld>
            <a:endParaRPr kumimoji="0" lang="en-AU"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386068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40D82-4555-70D7-ADE8-F0F879C347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0F4FDE-D7D8-05B4-FE57-991B9B0DB6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EAA610-EBB6-5EA2-F737-6AFFEC274439}"/>
              </a:ext>
            </a:extLst>
          </p:cNvPr>
          <p:cNvSpPr>
            <a:spLocks noGrp="1"/>
          </p:cNvSpPr>
          <p:nvPr>
            <p:ph type="body" idx="1"/>
          </p:nvPr>
        </p:nvSpPr>
        <p:spPr/>
        <p:txBody>
          <a:bodyPr/>
          <a:lstStyle/>
          <a:p>
            <a:r>
              <a:rPr lang="en-AU" b="1"/>
              <a:t>7. Purpose: </a:t>
            </a:r>
            <a:r>
              <a:rPr lang="en-AU" b="0"/>
              <a:t>To reinforce the 3 pillars of resource development. </a:t>
            </a:r>
          </a:p>
          <a:p>
            <a:endParaRPr lang="en-AU" b="1"/>
          </a:p>
          <a:p>
            <a:r>
              <a:rPr lang="en-AU" b="1"/>
              <a:t>Time: </a:t>
            </a:r>
            <a:r>
              <a:rPr lang="en-AU" b="0"/>
              <a:t>2 minutes</a:t>
            </a:r>
          </a:p>
          <a:p>
            <a:endParaRPr lang="en-AU" b="1"/>
          </a:p>
          <a:p>
            <a:r>
              <a:rPr lang="en-AU" b="1"/>
              <a:t>Presenter notes: </a:t>
            </a:r>
          </a:p>
          <a:p>
            <a:r>
              <a:rPr lang="en-AU"/>
              <a:t>When the Primary Curriculum team talk about the design of CHPS sample units, it is important to understand that everything created is grounded in three key pillars: </a:t>
            </a:r>
            <a:r>
              <a:rPr lang="en-AU" b="0"/>
              <a:t>evidence-based principles, purposeful design, and practical classroom support. </a:t>
            </a:r>
            <a:r>
              <a:rPr lang="en-AU"/>
              <a:t>These pillars guide the work from initial concept through to final delivery, ensuring high quality, impactful, and genuinely useful resources for teachers and students.</a:t>
            </a:r>
          </a:p>
          <a:p>
            <a:endParaRPr lang="en-AU" b="0"/>
          </a:p>
          <a:p>
            <a:r>
              <a:rPr lang="en-AU" b="0"/>
              <a:t>First pillar is </a:t>
            </a:r>
            <a:r>
              <a:rPr lang="en-AU" b="1"/>
              <a:t>evidence-based principles.</a:t>
            </a:r>
            <a:br>
              <a:rPr lang="en-AU"/>
            </a:br>
            <a:r>
              <a:rPr lang="en-AU"/>
              <a:t>This means every resource is informed by current research, best practice, and data on what works in improving student learning. Developers engage with educational research and curriculum policy, so the work aligns with system priorities and supports consistent, high-quality teaching. By embedding evidence from the outset.</a:t>
            </a:r>
          </a:p>
          <a:p>
            <a:endParaRPr lang="en-AU" b="0"/>
          </a:p>
          <a:p>
            <a:r>
              <a:rPr lang="en-AU"/>
              <a:t>Second pillar is </a:t>
            </a:r>
            <a:r>
              <a:rPr lang="en-AU" b="1"/>
              <a:t>purposeful design.</a:t>
            </a:r>
            <a:br>
              <a:rPr lang="en-AU" b="1"/>
            </a:br>
            <a:r>
              <a:rPr lang="en-AU"/>
              <a:t>This is about intentionality designing resources with a clear purpose, logical structure, and strong alignment to syllabus outcomes and learning progressions. The focus is on clarity, accessibility, and coherence so that teachers can easily see how each part connects to the bigger picture. </a:t>
            </a:r>
          </a:p>
          <a:p>
            <a:endParaRPr lang="en-AU" b="0"/>
          </a:p>
          <a:p>
            <a:r>
              <a:rPr lang="en-AU"/>
              <a:t>Third pillar is </a:t>
            </a:r>
            <a:r>
              <a:rPr lang="en-AU" b="1"/>
              <a:t>practical classroom support</a:t>
            </a:r>
            <a:r>
              <a:rPr lang="en-AU"/>
              <a:t>.</a:t>
            </a:r>
          </a:p>
          <a:p>
            <a:r>
              <a:rPr lang="en-AU"/>
              <a:t>Teachers need resources they can confidently pick up and use. The materials are created to be adaptable and supportive of diverse learners. Built in are clear instructions, scaffolds, differentiation suggestions, and assessment checkpoints so teachers can focus on teaching rather than creating resources from scratch. </a:t>
            </a:r>
          </a:p>
          <a:p>
            <a:endParaRPr lang="en-AU" b="0"/>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kern="1200">
                <a:solidFill>
                  <a:schemeClr val="tx1"/>
                </a:solidFill>
                <a:effectLst/>
                <a:ea typeface="+mn-ea"/>
                <a:cs typeface="+mn-cs"/>
              </a:rPr>
              <a:t>[NEXT SLIDE]</a:t>
            </a:r>
          </a:p>
          <a:p>
            <a:endParaRPr lang="en-AU" sz="1600" strike="sngStrike"/>
          </a:p>
          <a:p>
            <a:endParaRPr lang="en-AU" sz="1600" strike="sngStrike"/>
          </a:p>
          <a:p>
            <a:endParaRPr lang="en-AU" sz="1600" strike="sngStrike"/>
          </a:p>
          <a:p>
            <a:pPr marL="285750" indent="-285750">
              <a:buFont typeface="Arial" panose="020B0604020202020204" pitchFamily="34" charset="0"/>
              <a:buChar char="•"/>
            </a:pPr>
            <a:endParaRPr lang="en-AU" b="1"/>
          </a:p>
        </p:txBody>
      </p:sp>
      <p:sp>
        <p:nvSpPr>
          <p:cNvPr id="4" name="Slide Number Placeholder 3">
            <a:extLst>
              <a:ext uri="{FF2B5EF4-FFF2-40B4-BE49-F238E27FC236}">
                <a16:creationId xmlns:a16="http://schemas.microsoft.com/office/drawing/2014/main" id="{8C47D118-FA11-94B8-1717-53270D7A4EB4}"/>
              </a:ext>
            </a:extLst>
          </p:cNvPr>
          <p:cNvSpPr>
            <a:spLocks noGrp="1"/>
          </p:cNvSpPr>
          <p:nvPr>
            <p:ph type="sldNum" sz="quarter" idx="5"/>
          </p:nvPr>
        </p:nvSpPr>
        <p:spPr/>
        <p:txBody>
          <a:bodyPr/>
          <a:lstStyle/>
          <a:p>
            <a:fld id="{B07158C4-A119-4B78-9DE8-A50001BC31DC}" type="slidenum">
              <a:rPr lang="en-AU" smtClean="0"/>
              <a:pPr/>
              <a:t>7</a:t>
            </a:fld>
            <a:endParaRPr lang="en-AU"/>
          </a:p>
        </p:txBody>
      </p:sp>
    </p:spTree>
    <p:extLst>
      <p:ext uri="{BB962C8B-B14F-4D97-AF65-F5344CB8AC3E}">
        <p14:creationId xmlns:p14="http://schemas.microsoft.com/office/powerpoint/2010/main" val="77530398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4E96B8-2347-7745-ABAA-885C344D06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9AB72C-D9F1-8F8D-71F7-F8D34D255E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78E475-9B25-4CD2-568A-9900065E2FD8}"/>
              </a:ext>
            </a:extLst>
          </p:cNvPr>
          <p:cNvSpPr>
            <a:spLocks noGrp="1"/>
          </p:cNvSpPr>
          <p:nvPr>
            <p:ph type="body" idx="1"/>
          </p:nvPr>
        </p:nvSpPr>
        <p:spPr/>
        <p:txBody>
          <a:bodyPr/>
          <a:lstStyle/>
          <a:p>
            <a:r>
              <a:rPr lang="en-AU" b="1"/>
              <a:t>70. Purpose: </a:t>
            </a:r>
            <a:r>
              <a:rPr lang="en-AU"/>
              <a:t>Divider slide for Stage 2 Unit 5 </a:t>
            </a:r>
          </a:p>
          <a:p>
            <a:endParaRPr lang="en-AU"/>
          </a:p>
          <a:p>
            <a:r>
              <a:rPr lang="en-AU" b="1"/>
              <a:t>Time: </a:t>
            </a:r>
            <a:r>
              <a:rPr lang="en-AU" b="0"/>
              <a:t>10 seconds</a:t>
            </a:r>
            <a:endParaRPr lang="en-AU" b="1"/>
          </a:p>
          <a:p>
            <a:endParaRPr lang="en-AU"/>
          </a:p>
          <a:p>
            <a:r>
              <a:rPr lang="en-AU" b="1"/>
              <a:t>Presenter notes:</a:t>
            </a:r>
          </a:p>
          <a:p>
            <a:r>
              <a:rPr lang="en-AU"/>
              <a:t>Let’s explore </a:t>
            </a:r>
            <a:r>
              <a:rPr lang="en-AU" b="0"/>
              <a:t>Unit 5</a:t>
            </a:r>
            <a:r>
              <a:rPr lang="en-AU"/>
              <a:t>.</a:t>
            </a:r>
            <a:endParaRPr lang="en-AU" b="0" i="1"/>
          </a:p>
          <a:p>
            <a:pPr marL="0" marR="0" lvl="0" indent="0" algn="l" defTabSz="1219170" rtl="0" eaLnBrk="1" fontAlgn="auto" latinLnBrk="0" hangingPunct="1">
              <a:lnSpc>
                <a:spcPct val="100000"/>
              </a:lnSpc>
              <a:spcBef>
                <a:spcPts val="0"/>
              </a:spcBef>
              <a:spcAft>
                <a:spcPts val="0"/>
              </a:spcAft>
              <a:buClrTx/>
              <a:buSzTx/>
              <a:buFontTx/>
              <a:buNone/>
              <a:tabLst/>
              <a:defRPr/>
            </a:pPr>
            <a:br>
              <a:rPr lang="en-AU" b="0"/>
            </a:br>
            <a:r>
              <a:rPr lang="en-AU" b="1"/>
              <a:t>[NEXT SLIDE]</a:t>
            </a:r>
          </a:p>
          <a:p>
            <a:endParaRPr lang="en-AU"/>
          </a:p>
        </p:txBody>
      </p:sp>
      <p:sp>
        <p:nvSpPr>
          <p:cNvPr id="4" name="Slide Number Placeholder 3">
            <a:extLst>
              <a:ext uri="{FF2B5EF4-FFF2-40B4-BE49-F238E27FC236}">
                <a16:creationId xmlns:a16="http://schemas.microsoft.com/office/drawing/2014/main" id="{683E7B94-0ED9-81CB-BFD1-555E33E5F4CD}"/>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70</a:t>
            </a:fld>
            <a:endParaRPr kumimoji="0" lang="en-AU"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53884242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6BFAC0-EA4A-CEAB-2450-86ACBAAF86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40C8A4-C5A8-B65D-A025-9DEE20DC0A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44B81C-E788-8261-F933-49B695A1F7A9}"/>
              </a:ext>
            </a:extLst>
          </p:cNvPr>
          <p:cNvSpPr>
            <a:spLocks noGrp="1"/>
          </p:cNvSpPr>
          <p:nvPr>
            <p:ph type="body" idx="1"/>
          </p:nvPr>
        </p:nvSpPr>
        <p:spPr/>
        <p:txBody>
          <a:bodyPr/>
          <a:lstStyle/>
          <a:p>
            <a:r>
              <a:rPr lang="en-AU" b="1"/>
              <a:t>71. Purpose: </a:t>
            </a:r>
            <a:r>
              <a:rPr lang="en-AU" b="0"/>
              <a:t>To provide an overview of Stage 2 Unit 5</a:t>
            </a:r>
            <a:endParaRPr lang="en-AU" b="1"/>
          </a:p>
          <a:p>
            <a:endParaRPr lang="en-AU" b="1"/>
          </a:p>
          <a:p>
            <a:r>
              <a:rPr lang="en-AU" b="1"/>
              <a:t>Time: </a:t>
            </a:r>
            <a:r>
              <a:rPr lang="en-AU" b="0"/>
              <a:t>30 seconds</a:t>
            </a:r>
            <a:endParaRPr lang="en-AU" b="1"/>
          </a:p>
          <a:p>
            <a:endParaRPr lang="en-AU" b="1"/>
          </a:p>
          <a:p>
            <a:r>
              <a:rPr lang="en-AU" b="1"/>
              <a:t>Presenter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a:t>Unit 5 explores </a:t>
            </a:r>
            <a:r>
              <a:rPr lang="en-AU" b="0"/>
              <a:t>how global culture and technology shape dance and music today, using K-pop as a contemporary lens.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a:p>
          <a:p>
            <a:r>
              <a:rPr lang="en-AU"/>
              <a:t>In dance, students apply the interrelated practices of composing, performing, and appreciating, developing technical skills while also making cultural connections.</a:t>
            </a:r>
          </a:p>
          <a:p>
            <a:endParaRPr lang="en-AU"/>
          </a:p>
          <a:p>
            <a:r>
              <a:rPr lang="en-AU"/>
              <a:t>In music, students apply the interrelated practices of performing, listening and composing to investigate K-pop features. They will create accompaniments and compositions using elements such as pitch, rhythm, timbre and structure. </a:t>
            </a:r>
          </a:p>
          <a:p>
            <a:endParaRPr lang="en-AU"/>
          </a:p>
          <a:p>
            <a:r>
              <a:rPr lang="en-AU"/>
              <a:t>This unit explores the global phenomenon of K-pop to build student’s understanding of how dance and music is composed and performed to communicate ideas to audiences. </a:t>
            </a:r>
          </a:p>
          <a:p>
            <a:endParaRPr lang="en-AU" b="0"/>
          </a:p>
          <a:p>
            <a:pPr marL="0" marR="0" lvl="0" indent="0" algn="l" defTabSz="1219170" rtl="0" eaLnBrk="1" fontAlgn="auto" latinLnBrk="0" hangingPunct="1">
              <a:lnSpc>
                <a:spcPct val="100000"/>
              </a:lnSpc>
              <a:spcBef>
                <a:spcPts val="0"/>
              </a:spcBef>
              <a:spcAft>
                <a:spcPts val="0"/>
              </a:spcAft>
              <a:buClrTx/>
              <a:buSzTx/>
              <a:buFontTx/>
              <a:buNone/>
              <a:tabLst/>
              <a:defRPr/>
            </a:pPr>
            <a:r>
              <a:rPr lang="en-AU" b="1"/>
              <a:t>[NEXT SLIDE]</a:t>
            </a:r>
          </a:p>
          <a:p>
            <a:endParaRPr lang="en-AU"/>
          </a:p>
        </p:txBody>
      </p:sp>
      <p:sp>
        <p:nvSpPr>
          <p:cNvPr id="4" name="Slide Number Placeholder 3">
            <a:extLst>
              <a:ext uri="{FF2B5EF4-FFF2-40B4-BE49-F238E27FC236}">
                <a16:creationId xmlns:a16="http://schemas.microsoft.com/office/drawing/2014/main" id="{F5CCDA06-7256-5AEF-1CE0-94033F993530}"/>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71</a:t>
            </a:fld>
            <a:endParaRPr kumimoji="0" lang="en-AU"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56135088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164D56-E9CB-729E-9423-EE2915BB2E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447C63-193E-81B9-ADB8-13E19BCEC0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48F867-8564-1439-C187-220ED5D38204}"/>
              </a:ext>
            </a:extLst>
          </p:cNvPr>
          <p:cNvSpPr>
            <a:spLocks noGrp="1"/>
          </p:cNvSpPr>
          <p:nvPr>
            <p:ph type="body" idx="1"/>
          </p:nvPr>
        </p:nvSpPr>
        <p:spPr/>
        <p:txBody>
          <a:bodyPr/>
          <a:lstStyle/>
          <a:p>
            <a:r>
              <a:rPr lang="en-US" sz="1200" b="1">
                <a:ea typeface="Calibri"/>
                <a:cs typeface="Calibri"/>
              </a:rPr>
              <a:t>72. Purpose: </a:t>
            </a:r>
            <a:r>
              <a:rPr lang="en-US" sz="1200" b="0">
                <a:ea typeface="Calibri"/>
                <a:cs typeface="Calibri"/>
              </a:rPr>
              <a:t>To explore the Stage 2 Unit 5 spotlight on dance</a:t>
            </a:r>
          </a:p>
          <a:p>
            <a:endParaRPr lang="en-US" sz="1200" b="1">
              <a:ea typeface="Calibri"/>
              <a:cs typeface="Calibri"/>
            </a:endParaRPr>
          </a:p>
          <a:p>
            <a:r>
              <a:rPr lang="en-US" sz="1200" b="1">
                <a:ea typeface="Calibri"/>
                <a:cs typeface="Calibri"/>
              </a:rPr>
              <a:t>Time: </a:t>
            </a:r>
            <a:r>
              <a:rPr lang="en-US" sz="1200" b="0">
                <a:ea typeface="Calibri"/>
                <a:cs typeface="Calibri"/>
              </a:rPr>
              <a:t>1 minute</a:t>
            </a:r>
            <a:endParaRPr lang="en-US" sz="1200" b="1">
              <a:ea typeface="Calibri"/>
              <a:cs typeface="Calibri"/>
            </a:endParaRPr>
          </a:p>
          <a:p>
            <a:endParaRPr lang="en-US" sz="1200" b="1">
              <a:ea typeface="Calibri"/>
              <a:cs typeface="Calibri"/>
            </a:endParaRPr>
          </a:p>
          <a:p>
            <a:r>
              <a:rPr lang="en-US" sz="1200" b="1">
                <a:ea typeface="Calibri"/>
                <a:cs typeface="Calibri"/>
              </a:rPr>
              <a:t>Presenter notes:</a:t>
            </a:r>
          </a:p>
          <a:p>
            <a:r>
              <a:rPr lang="en-AU"/>
              <a:t>Students learn key movement features of the K-pop style and apply the elements of dance — space, time and dynamics — to communicate intent. Each lesson introduces a short choreographic sequence that is revisited and built on throughout the unit.</a:t>
            </a:r>
          </a:p>
          <a:p>
            <a:endParaRPr lang="en-AU"/>
          </a:p>
          <a:p>
            <a:r>
              <a:rPr lang="en-AU"/>
              <a:t>Each routine is broken into clear movement instructions with floor patterns, timing cues and lyric prompts. This scaffolded design builds confidence and ensures the choreography is accessible for all teachers, including those new to teaching dance.</a:t>
            </a:r>
          </a:p>
          <a:p>
            <a:endParaRPr lang="en-AU" sz="1200" kern="1200">
              <a:solidFill>
                <a:schemeClr val="tx1"/>
              </a:solidFill>
              <a:effectLst/>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t>[NEXT SLIDE]</a:t>
            </a:r>
          </a:p>
          <a:p>
            <a:endParaRPr lang="en-AU" sz="1200"/>
          </a:p>
        </p:txBody>
      </p:sp>
      <p:sp>
        <p:nvSpPr>
          <p:cNvPr id="4" name="Slide Number Placeholder 3">
            <a:extLst>
              <a:ext uri="{FF2B5EF4-FFF2-40B4-BE49-F238E27FC236}">
                <a16:creationId xmlns:a16="http://schemas.microsoft.com/office/drawing/2014/main" id="{788D4817-561B-3CC6-C804-584EFFE7AFA4}"/>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72</a:t>
            </a:fld>
            <a:endParaRPr kumimoji="0" lang="en-AU"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7995306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009CDA-B8EE-E200-35BD-F17F33FE9A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A0C6D6-8D10-EB4C-2F13-F97F2F33E9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F4A791-06BB-46FA-06AB-BC150E106275}"/>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b="1">
                <a:ea typeface="Calibri"/>
                <a:cs typeface="Calibri"/>
              </a:rPr>
              <a:t>73. Purpose: </a:t>
            </a:r>
            <a:r>
              <a:rPr lang="en-US" b="0">
                <a:ea typeface="Calibri"/>
                <a:cs typeface="Calibri"/>
              </a:rPr>
              <a:t>To explore the Stage 2 Unit 5 spotlight on music</a:t>
            </a:r>
          </a:p>
          <a:p>
            <a:endParaRPr lang="en-US" b="1">
              <a:ea typeface="Calibri"/>
              <a:cs typeface="Calibri"/>
            </a:endParaRPr>
          </a:p>
          <a:p>
            <a:r>
              <a:rPr lang="en-US" b="1">
                <a:ea typeface="Calibri"/>
                <a:cs typeface="Calibri"/>
              </a:rPr>
              <a:t>Time: </a:t>
            </a:r>
            <a:r>
              <a:rPr lang="en-US" b="0">
                <a:ea typeface="Calibri"/>
                <a:cs typeface="Calibri"/>
              </a:rPr>
              <a:t>30 seconds</a:t>
            </a:r>
          </a:p>
          <a:p>
            <a:endParaRPr lang="en-US" b="1">
              <a:ea typeface="Calibri"/>
              <a:cs typeface="Calibri"/>
            </a:endParaRPr>
          </a:p>
          <a:p>
            <a:r>
              <a:rPr lang="en-US" b="1">
                <a:ea typeface="Calibri"/>
                <a:cs typeface="Calibri"/>
              </a:rPr>
              <a:t>Presenter notes:</a:t>
            </a:r>
            <a:endParaRPr lang="en-AU"/>
          </a:p>
          <a:p>
            <a:r>
              <a:rPr lang="en-AU">
                <a:effectLst/>
              </a:rPr>
              <a:t>In music, students explore the cultural influences on K-pop music.  This includes the importance of singing and dance in South Korean culture and the influence of technology and streaming services in the globalisation of K-pop. They investigate features of K-pop music, such as repeated hooks, production techniques and up-tempo beats, and consider how these elements communicate ideas and make songs catchy. Students will create their own compositions, rehearse, refine and perform their songs as a group. </a:t>
            </a:r>
          </a:p>
          <a:p>
            <a:endParaRPr lang="en-AU"/>
          </a:p>
          <a:p>
            <a:pPr marL="0" marR="0" lvl="0" indent="0" algn="l" defTabSz="1219170" rtl="0" eaLnBrk="1" fontAlgn="auto" latinLnBrk="0" hangingPunct="1">
              <a:lnSpc>
                <a:spcPct val="100000"/>
              </a:lnSpc>
              <a:spcBef>
                <a:spcPts val="0"/>
              </a:spcBef>
              <a:spcAft>
                <a:spcPts val="0"/>
              </a:spcAft>
              <a:buClrTx/>
              <a:buSzTx/>
              <a:buFontTx/>
              <a:buNone/>
              <a:tabLst/>
              <a:defRPr/>
            </a:pPr>
            <a:r>
              <a:rPr lang="en-AU" b="1"/>
              <a:t>[NEXT SLIDE]</a:t>
            </a:r>
          </a:p>
          <a:p>
            <a:endParaRPr lang="en-AU"/>
          </a:p>
          <a:p>
            <a:endParaRPr lang="en-AU">
              <a:effectLst/>
            </a:endParaRPr>
          </a:p>
          <a:p>
            <a:endParaRPr lang="en-AU"/>
          </a:p>
        </p:txBody>
      </p:sp>
      <p:sp>
        <p:nvSpPr>
          <p:cNvPr id="4" name="Slide Number Placeholder 3">
            <a:extLst>
              <a:ext uri="{FF2B5EF4-FFF2-40B4-BE49-F238E27FC236}">
                <a16:creationId xmlns:a16="http://schemas.microsoft.com/office/drawing/2014/main" id="{79B8C44D-2B39-E58C-FF3B-F133FF56367D}"/>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73</a:t>
            </a:fld>
            <a:endParaRPr kumimoji="0" lang="en-AU"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75573882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403F69-1ADB-6B74-98C2-7C4067BD18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D58192-B064-0E5E-EDE6-F8E6BA8498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A94C20-66BF-C6ED-357B-3CFC201B7848}"/>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b="1">
                <a:ea typeface="Calibri"/>
                <a:cs typeface="Calibri"/>
              </a:rPr>
              <a:t>74. Purpose: </a:t>
            </a:r>
            <a:r>
              <a:rPr lang="en-US" b="0">
                <a:ea typeface="Calibri"/>
                <a:cs typeface="Calibri"/>
              </a:rPr>
              <a:t>To zoom in on lesson 5 – dance: space – levels and directions</a:t>
            </a:r>
            <a:endParaRPr lang="en-US" b="1">
              <a:ea typeface="Calibri"/>
              <a:cs typeface="Calibri"/>
            </a:endParaRPr>
          </a:p>
          <a:p>
            <a:endParaRPr lang="en-US" b="1">
              <a:ea typeface="Calibri"/>
              <a:cs typeface="Calibri"/>
            </a:endParaRPr>
          </a:p>
          <a:p>
            <a:r>
              <a:rPr lang="en-US" b="1">
                <a:ea typeface="Calibri"/>
                <a:cs typeface="Calibri"/>
              </a:rPr>
              <a:t>Time: </a:t>
            </a:r>
            <a:r>
              <a:rPr lang="en-US" b="0">
                <a:ea typeface="Calibri"/>
                <a:cs typeface="Calibri"/>
              </a:rPr>
              <a:t>40 seconds</a:t>
            </a:r>
          </a:p>
          <a:p>
            <a:endParaRPr lang="en-US" b="1">
              <a:ea typeface="Calibri"/>
              <a:cs typeface="Calibri"/>
            </a:endParaRPr>
          </a:p>
          <a:p>
            <a:r>
              <a:rPr lang="en-US" b="1">
                <a:ea typeface="Calibri"/>
                <a:cs typeface="Calibri"/>
              </a:rPr>
              <a:t>Presenter notes:</a:t>
            </a:r>
          </a:p>
          <a:p>
            <a:r>
              <a:rPr lang="en-AU"/>
              <a:t>In Lesson 5 students use lyrics from </a:t>
            </a:r>
            <a:r>
              <a:rPr lang="en-AU" i="1"/>
              <a:t>What It Sounds Like</a:t>
            </a:r>
            <a:r>
              <a:rPr lang="en-AU"/>
              <a:t> by </a:t>
            </a:r>
            <a:r>
              <a:rPr lang="en-AU" err="1"/>
              <a:t>Huntrix</a:t>
            </a:r>
            <a:r>
              <a:rPr lang="en-AU"/>
              <a:t> as a stimulus to communicate intent through movement. The lesson zooms in on the </a:t>
            </a:r>
            <a:r>
              <a:rPr lang="en-AU" b="1"/>
              <a:t>element of space</a:t>
            </a:r>
            <a:r>
              <a:rPr lang="en-AU"/>
              <a:t>, focusing on </a:t>
            </a:r>
            <a:r>
              <a:rPr lang="en-AU" b="1"/>
              <a:t>level and direction </a:t>
            </a:r>
            <a:r>
              <a:rPr lang="en-AU" sz="1200" b="1" kern="1200">
                <a:solidFill>
                  <a:schemeClr val="tx1"/>
                </a:solidFill>
                <a:effectLst/>
                <a:ea typeface="+mn-ea"/>
                <a:cs typeface="+mn-cs"/>
              </a:rPr>
              <a:t>as components of space</a:t>
            </a:r>
            <a:r>
              <a:rPr lang="en-AU" sz="1200" kern="1200">
                <a:solidFill>
                  <a:schemeClr val="tx1"/>
                </a:solidFill>
                <a:effectLst/>
                <a:ea typeface="+mn-ea"/>
                <a:cs typeface="+mn-cs"/>
              </a:rPr>
              <a:t>.</a:t>
            </a:r>
            <a:r>
              <a:rPr lang="en-AU"/>
              <a:t> </a:t>
            </a:r>
          </a:p>
          <a:p>
            <a:r>
              <a:rPr lang="en-AU"/>
              <a:t>Students explore how K-pop choreography uses the element of space to add visual interest to a dance and how </a:t>
            </a:r>
            <a:r>
              <a:rPr lang="en-AU" b="1"/>
              <a:t>movement pathways, formations and directional changes</a:t>
            </a:r>
            <a:r>
              <a:rPr lang="en-AU"/>
              <a:t> can shape meaning and audience.</a:t>
            </a:r>
          </a:p>
          <a:p>
            <a:r>
              <a:rPr lang="en-AU"/>
              <a:t>They are guided to experiment with level and direction as they compose a group-devised movement sequence to communicate ideas to an audience. The learning is purposeful, engaging and technically focused.</a:t>
            </a:r>
          </a:p>
          <a:p>
            <a:endParaRPr lang="en-AU" sz="1200" kern="1200">
              <a:solidFill>
                <a:schemeClr val="tx1"/>
              </a:solidFill>
              <a:effectLst/>
              <a:ea typeface="+mn-ea"/>
              <a:cs typeface="+mn-cs"/>
            </a:endParaRPr>
          </a:p>
          <a:p>
            <a:r>
              <a:rPr lang="en-AU" b="1"/>
              <a:t>[NEXT SLIDE]</a:t>
            </a:r>
            <a:br>
              <a:rPr lang="en-AU"/>
            </a:br>
            <a:br>
              <a:rPr lang="en-AU"/>
            </a:br>
            <a:r>
              <a:rPr lang="en-AU"/>
              <a:t>Image reference - https://rollingstoneindia.com/the-100-greatest-songs-in-the-history-of-korean-pop-music/ </a:t>
            </a:r>
          </a:p>
          <a:p>
            <a:endParaRPr lang="en-AU"/>
          </a:p>
          <a:p>
            <a:endParaRPr lang="en-AU"/>
          </a:p>
          <a:p>
            <a:r>
              <a:rPr lang="en-AU"/>
              <a:t>Focus on 5 focus on space – floor patterns – zooming in to ET components of space &amp; component of floor patterns. Through the </a:t>
            </a:r>
            <a:r>
              <a:rPr lang="en-AU" err="1"/>
              <a:t>len</a:t>
            </a:r>
            <a:r>
              <a:rPr lang="en-AU"/>
              <a:t> of K Pop dance. Explaining why – engaging with the cultural perspective. </a:t>
            </a:r>
          </a:p>
        </p:txBody>
      </p:sp>
      <p:sp>
        <p:nvSpPr>
          <p:cNvPr id="4" name="Slide Number Placeholder 3">
            <a:extLst>
              <a:ext uri="{FF2B5EF4-FFF2-40B4-BE49-F238E27FC236}">
                <a16:creationId xmlns:a16="http://schemas.microsoft.com/office/drawing/2014/main" id="{3DF7B820-EEDE-2813-5BBF-65C1913E4054}"/>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74</a:t>
            </a:fld>
            <a:endParaRPr kumimoji="0" lang="en-AU"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85922739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4D843-243C-C66F-6FE5-31CD6BE9F3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F6253F-C926-BA68-E5ED-4E0FEB4355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7E0714-8BA2-DF01-A2A7-5DA34203FAAA}"/>
              </a:ext>
            </a:extLst>
          </p:cNvPr>
          <p:cNvSpPr>
            <a:spLocks noGrp="1"/>
          </p:cNvSpPr>
          <p:nvPr>
            <p:ph type="body" idx="1"/>
          </p:nvPr>
        </p:nvSpPr>
        <p:spPr/>
        <p:txBody>
          <a:bodyPr/>
          <a:lstStyle/>
          <a:p>
            <a:r>
              <a:rPr lang="en-US" sz="1200" b="1">
                <a:ea typeface="Calibri"/>
                <a:cs typeface="Calibri"/>
              </a:rPr>
              <a:t>75. Purpose: </a:t>
            </a:r>
            <a:r>
              <a:rPr lang="en-US" sz="1200" b="0">
                <a:ea typeface="Calibri"/>
                <a:cs typeface="Calibri"/>
              </a:rPr>
              <a:t>To highlight an activity that students will complete</a:t>
            </a:r>
          </a:p>
          <a:p>
            <a:endParaRPr lang="en-US" sz="1200" b="0">
              <a:ea typeface="Calibri"/>
              <a:cs typeface="Calibri"/>
            </a:endParaRPr>
          </a:p>
          <a:p>
            <a:r>
              <a:rPr lang="en-US" sz="1200" b="1">
                <a:ea typeface="Calibri"/>
                <a:cs typeface="Calibri"/>
              </a:rPr>
              <a:t>Time: </a:t>
            </a:r>
            <a:r>
              <a:rPr lang="en-US" sz="1200" b="0">
                <a:ea typeface="Calibri"/>
                <a:cs typeface="Calibri"/>
              </a:rPr>
              <a:t>3 minutes 30 seconds</a:t>
            </a:r>
          </a:p>
          <a:p>
            <a:endParaRPr lang="en-US" sz="1200" b="1">
              <a:ea typeface="Calibri"/>
              <a:cs typeface="Calibri"/>
            </a:endParaRPr>
          </a:p>
          <a:p>
            <a:r>
              <a:rPr lang="en-US" sz="1200" b="1">
                <a:ea typeface="Calibri"/>
                <a:cs typeface="Calibri"/>
              </a:rPr>
              <a:t>Presenter notes:</a:t>
            </a:r>
          </a:p>
          <a:p>
            <a:r>
              <a:rPr lang="en-AU" sz="1200" kern="1200">
                <a:solidFill>
                  <a:schemeClr val="tx1"/>
                </a:solidFill>
                <a:effectLst/>
                <a:ea typeface="+mn-ea"/>
                <a:cs typeface="+mn-cs"/>
              </a:rPr>
              <a:t>On you screen you can see four questions that students will be asked at the beginning of lesson 1.</a:t>
            </a:r>
            <a:r>
              <a:rPr lang="en-AU" sz="1200" kern="1200">
                <a:solidFill>
                  <a:schemeClr val="tx1"/>
                </a:solidFill>
                <a:effectLst/>
                <a:highlight>
                  <a:srgbClr val="FFFF00"/>
                </a:highlight>
                <a:ea typeface="+mn-ea"/>
                <a:cs typeface="+mn-cs"/>
              </a:rPr>
              <a:t> These questions will activate student’s prior knowledge of pop music which has been taught previously and lead into the core lesson which focuses on the introduction of K-pop. </a:t>
            </a:r>
          </a:p>
          <a:p>
            <a:endParaRPr lang="en-AU" sz="1200" kern="1200">
              <a:solidFill>
                <a:schemeClr val="tx1"/>
              </a:solidFill>
              <a:effectLst/>
              <a:highlight>
                <a:srgbClr val="FFFF00"/>
              </a:highlight>
              <a:ea typeface="+mn-ea"/>
              <a:cs typeface="+mn-cs"/>
            </a:endParaRPr>
          </a:p>
          <a:p>
            <a:r>
              <a:rPr lang="en-AU" sz="1200" kern="1200">
                <a:solidFill>
                  <a:schemeClr val="tx1"/>
                </a:solidFill>
                <a:effectLst/>
                <a:highlight>
                  <a:srgbClr val="FFFF00"/>
                </a:highlight>
                <a:ea typeface="+mn-ea"/>
                <a:cs typeface="+mn-cs"/>
              </a:rPr>
              <a:t>Let’s look at the first two questions a little more closely. In the chat please put a very brief answer to What is pop music?</a:t>
            </a:r>
          </a:p>
          <a:p>
            <a:endParaRPr lang="en-AU" sz="1200" kern="1200">
              <a:solidFill>
                <a:schemeClr val="tx1"/>
              </a:solidFill>
              <a:effectLst/>
              <a:highlight>
                <a:srgbClr val="FFFF00"/>
              </a:highlight>
              <a:ea typeface="+mn-ea"/>
              <a:cs typeface="+mn-cs"/>
            </a:endParaRPr>
          </a:p>
          <a:p>
            <a:r>
              <a:rPr lang="en-AU" sz="1200" i="1" kern="1200">
                <a:solidFill>
                  <a:schemeClr val="tx1"/>
                </a:solidFill>
                <a:effectLst/>
                <a:highlight>
                  <a:srgbClr val="FFFF00"/>
                </a:highlight>
                <a:ea typeface="+mn-ea"/>
                <a:cs typeface="+mn-cs"/>
              </a:rPr>
              <a:t>Presenter to read out some of the responses – identify themes</a:t>
            </a:r>
          </a:p>
          <a:p>
            <a:endParaRPr lang="en-AU" sz="1200" i="1" kern="1200">
              <a:solidFill>
                <a:schemeClr val="tx1"/>
              </a:solidFill>
              <a:effectLst/>
              <a:highlight>
                <a:srgbClr val="FFFF00"/>
              </a:highlight>
              <a:ea typeface="+mn-ea"/>
              <a:cs typeface="+mn-cs"/>
            </a:endParaRPr>
          </a:p>
          <a:p>
            <a:r>
              <a:rPr lang="en-AU" sz="1200" i="0" kern="1200">
                <a:solidFill>
                  <a:schemeClr val="tx1"/>
                </a:solidFill>
                <a:effectLst/>
                <a:highlight>
                  <a:srgbClr val="FFFF00"/>
                </a:highlight>
                <a:ea typeface="+mn-ea"/>
                <a:cs typeface="+mn-cs"/>
              </a:rPr>
              <a:t>The second question you can see, What are some examples of pop music you are familiar with? Once again please add your brief responses to the chat. </a:t>
            </a:r>
          </a:p>
          <a:p>
            <a:endParaRPr lang="en-AU" sz="1200" i="0" kern="1200">
              <a:solidFill>
                <a:schemeClr val="tx1"/>
              </a:solidFill>
              <a:effectLst/>
              <a:highlight>
                <a:srgbClr val="FFFF00"/>
              </a:highlight>
              <a:ea typeface="+mn-ea"/>
              <a:cs typeface="+mn-cs"/>
            </a:endParaRPr>
          </a:p>
          <a:p>
            <a:r>
              <a:rPr lang="en-AU" sz="1200" i="1" kern="1200">
                <a:solidFill>
                  <a:schemeClr val="tx1"/>
                </a:solidFill>
                <a:effectLst/>
                <a:highlight>
                  <a:srgbClr val="FFFF00"/>
                </a:highlight>
                <a:ea typeface="+mn-ea"/>
                <a:cs typeface="+mn-cs"/>
              </a:rPr>
              <a:t>Presenter to read out some of the responses – identify themes</a:t>
            </a:r>
          </a:p>
          <a:p>
            <a:endParaRPr lang="en-AU" sz="1200" i="0" kern="1200">
              <a:solidFill>
                <a:schemeClr val="tx1"/>
              </a:solidFill>
              <a:effectLst/>
              <a:highlight>
                <a:srgbClr val="FFFF00"/>
              </a:highlight>
              <a:ea typeface="+mn-ea"/>
              <a:cs typeface="+mn-cs"/>
            </a:endParaRPr>
          </a:p>
          <a:p>
            <a:r>
              <a:rPr lang="en-AU" sz="1200" kern="1200">
                <a:solidFill>
                  <a:schemeClr val="tx1"/>
                </a:solidFill>
                <a:effectLst/>
                <a:highlight>
                  <a:srgbClr val="FFFF00"/>
                </a:highlight>
                <a:ea typeface="+mn-ea"/>
                <a:cs typeface="+mn-cs"/>
              </a:rPr>
              <a:t>Thanks everyone I appreciate your engagement with this task.</a:t>
            </a:r>
          </a:p>
          <a:p>
            <a:endParaRPr lang="en-AU" sz="1200" kern="1200">
              <a:solidFill>
                <a:schemeClr val="tx1"/>
              </a:solidFill>
              <a:effectLst/>
              <a:highlight>
                <a:srgbClr val="FFFF00"/>
              </a:highlight>
              <a:ea typeface="+mn-ea"/>
              <a:cs typeface="+mn-cs"/>
            </a:endParaRPr>
          </a:p>
          <a:p>
            <a:r>
              <a:rPr lang="en-AU" sz="1200" b="0" i="1" kern="1200">
                <a:solidFill>
                  <a:schemeClr val="tx1"/>
                </a:solidFill>
                <a:effectLst/>
                <a:ea typeface="+mn-ea"/>
                <a:cs typeface="+mn-cs"/>
              </a:rPr>
              <a:t>Pause 3 mins</a:t>
            </a:r>
          </a:p>
          <a:p>
            <a:endParaRPr lang="en-AU" sz="1200" kern="1200">
              <a:solidFill>
                <a:schemeClr val="tx1"/>
              </a:solidFill>
              <a:effectLst/>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t>[NEXT SLIDE]</a:t>
            </a:r>
          </a:p>
          <a:p>
            <a:endParaRPr lang="en-AU" sz="1200"/>
          </a:p>
        </p:txBody>
      </p:sp>
      <p:sp>
        <p:nvSpPr>
          <p:cNvPr id="4" name="Slide Number Placeholder 3">
            <a:extLst>
              <a:ext uri="{FF2B5EF4-FFF2-40B4-BE49-F238E27FC236}">
                <a16:creationId xmlns:a16="http://schemas.microsoft.com/office/drawing/2014/main" id="{E79D5A59-DDE3-D9DA-F29B-6BAD879E21FF}"/>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75</a:t>
            </a:fld>
            <a:endParaRPr kumimoji="0" lang="en-AU"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34755438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98E0D-A282-88B3-4812-27B03E7B48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D88192-B972-2B01-E555-A324867861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27DBF8-E594-056B-69B0-073C1445A71A}"/>
              </a:ext>
            </a:extLst>
          </p:cNvPr>
          <p:cNvSpPr>
            <a:spLocks noGrp="1"/>
          </p:cNvSpPr>
          <p:nvPr>
            <p:ph type="body" idx="1"/>
          </p:nvPr>
        </p:nvSpPr>
        <p:spPr/>
        <p:txBody>
          <a:bodyPr/>
          <a:lstStyle/>
          <a:p>
            <a:r>
              <a:rPr lang="en-AU" b="1"/>
              <a:t>76. Purpose: </a:t>
            </a:r>
            <a:r>
              <a:rPr lang="en-AU"/>
              <a:t>To reflect on the units presented and take notes. </a:t>
            </a:r>
          </a:p>
          <a:p>
            <a:endParaRPr lang="en-AU"/>
          </a:p>
          <a:p>
            <a:r>
              <a:rPr lang="en-AU" b="1"/>
              <a:t>Time: </a:t>
            </a:r>
            <a:r>
              <a:rPr lang="en-AU"/>
              <a:t>5 minutes</a:t>
            </a:r>
          </a:p>
          <a:p>
            <a:endParaRPr lang="en-AU"/>
          </a:p>
          <a:p>
            <a:r>
              <a:rPr lang="en-AU" b="1"/>
              <a:t>Presenter notes: </a:t>
            </a:r>
          </a:p>
          <a:p>
            <a:r>
              <a:rPr lang="en-AU" b="0"/>
              <a:t>We would  again like to give you some time now to reflect on what you have seen, make some notes and start to think about what this could look like in your school context. </a:t>
            </a:r>
          </a:p>
          <a:p>
            <a:endParaRPr lang="en-AU" b="0"/>
          </a:p>
          <a:p>
            <a:r>
              <a:rPr lang="en-AU" b="0"/>
              <a:t>Return to your participant workbook reflection section.</a:t>
            </a:r>
            <a:endParaRPr lang="en-AU" b="1"/>
          </a:p>
          <a:p>
            <a:endParaRPr lang="en-AU"/>
          </a:p>
          <a:p>
            <a:r>
              <a:rPr lang="en-AU"/>
              <a:t>You will again have 5 minutes to add some notes.</a:t>
            </a:r>
          </a:p>
          <a:p>
            <a:endParaRPr lang="en-AU"/>
          </a:p>
          <a:p>
            <a:r>
              <a:rPr lang="en-AU" b="0" i="1"/>
              <a:t>Pause 5 minutes </a:t>
            </a:r>
          </a:p>
          <a:p>
            <a:endParaRPr lang="en-AU" b="1"/>
          </a:p>
          <a:p>
            <a:r>
              <a:rPr lang="en-AU" b="0"/>
              <a:t>W</a:t>
            </a:r>
            <a:r>
              <a:rPr lang="en-AU"/>
              <a:t>e will continue now.</a:t>
            </a:r>
          </a:p>
          <a:p>
            <a:endParaRPr lang="en-AU"/>
          </a:p>
          <a:p>
            <a:r>
              <a:rPr lang="en-AU" b="1"/>
              <a:t>[NEXT SLIDE]</a:t>
            </a:r>
          </a:p>
          <a:p>
            <a:endParaRPr lang="en-AU"/>
          </a:p>
        </p:txBody>
      </p:sp>
      <p:sp>
        <p:nvSpPr>
          <p:cNvPr id="4" name="Slide Number Placeholder 3">
            <a:extLst>
              <a:ext uri="{FF2B5EF4-FFF2-40B4-BE49-F238E27FC236}">
                <a16:creationId xmlns:a16="http://schemas.microsoft.com/office/drawing/2014/main" id="{44E3889F-DF4B-AAAD-A8B4-DD137688F0D8}"/>
              </a:ext>
            </a:extLst>
          </p:cNvPr>
          <p:cNvSpPr>
            <a:spLocks noGrp="1"/>
          </p:cNvSpPr>
          <p:nvPr>
            <p:ph type="sldNum" sz="quarter" idx="5"/>
          </p:nvPr>
        </p:nvSpPr>
        <p:spPr/>
        <p:txBody>
          <a:bodyPr/>
          <a:lstStyle/>
          <a:p>
            <a:fld id="{B07158C4-A119-4B78-9DE8-A50001BC31DC}" type="slidenum">
              <a:rPr lang="en-AU" smtClean="0"/>
              <a:pPr/>
              <a:t>76</a:t>
            </a:fld>
            <a:endParaRPr lang="en-AU"/>
          </a:p>
        </p:txBody>
      </p:sp>
    </p:spTree>
    <p:extLst>
      <p:ext uri="{BB962C8B-B14F-4D97-AF65-F5344CB8AC3E}">
        <p14:creationId xmlns:p14="http://schemas.microsoft.com/office/powerpoint/2010/main" val="41875362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prstClr val="black"/>
                </a:solidFill>
                <a:effectLst/>
                <a:uLnTx/>
                <a:uFillTx/>
                <a:ea typeface="+mn-ea"/>
                <a:cs typeface="+mn-cs"/>
              </a:rPr>
              <a:t>77. Purpose:</a:t>
            </a:r>
            <a:r>
              <a:rPr kumimoji="0" lang="en-AU" sz="1200" b="0" i="0" u="none" strike="noStrike" kern="1200" cap="none" spc="0" normalizeH="0" baseline="0" noProof="0">
                <a:ln>
                  <a:noFill/>
                </a:ln>
                <a:solidFill>
                  <a:prstClr val="black"/>
                </a:solidFill>
                <a:effectLst/>
                <a:uLnTx/>
                <a:uFillTx/>
                <a:ea typeface="+mn-ea"/>
                <a:cs typeface="+mn-cs"/>
              </a:rPr>
              <a:t> To introduce the PDHPE Stage 2 Unit 1.</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prstClr val="black"/>
              </a:solidFill>
              <a:effectLst/>
              <a:uLnTx/>
              <a:uFillTx/>
              <a:ea typeface="+mn-ea"/>
              <a:cs typeface="+mn-cs"/>
            </a:endParaRPr>
          </a:p>
          <a:p>
            <a:pPr>
              <a:defRPr/>
            </a:pPr>
            <a:r>
              <a:rPr kumimoji="0" lang="en-AU" sz="1200" b="1" i="0" u="none" strike="noStrike" kern="1200" cap="none" spc="0" normalizeH="0" baseline="0" noProof="0">
                <a:ln>
                  <a:noFill/>
                </a:ln>
                <a:solidFill>
                  <a:prstClr val="black"/>
                </a:solidFill>
                <a:effectLst/>
                <a:uLnTx/>
                <a:uFillTx/>
                <a:ea typeface="+mn-ea"/>
                <a:cs typeface="+mn-cs"/>
              </a:rPr>
              <a:t>Time</a:t>
            </a:r>
            <a:r>
              <a:rPr kumimoji="0" lang="en-AU" sz="1200" b="0" i="0" u="none" strike="noStrike" kern="1200" cap="none" spc="0" normalizeH="0" baseline="0" noProof="0">
                <a:ln>
                  <a:noFill/>
                </a:ln>
                <a:solidFill>
                  <a:prstClr val="black"/>
                </a:solidFill>
                <a:effectLst/>
                <a:uLnTx/>
                <a:uFillTx/>
                <a:ea typeface="+mn-ea"/>
                <a:cs typeface="+mn-cs"/>
              </a:rPr>
              <a:t>: </a:t>
            </a:r>
            <a:r>
              <a:rPr lang="en-AU" sz="1200">
                <a:solidFill>
                  <a:prstClr val="black"/>
                </a:solidFill>
              </a:rPr>
              <a:t>10 </a:t>
            </a:r>
            <a:r>
              <a:rPr kumimoji="0" lang="en-AU" sz="1200" b="0" i="0" u="none" strike="noStrike" kern="1200" cap="none" spc="0" normalizeH="0" baseline="0" noProof="0">
                <a:ln>
                  <a:noFill/>
                </a:ln>
                <a:solidFill>
                  <a:prstClr val="black"/>
                </a:solidFill>
                <a:effectLst/>
                <a:uLnTx/>
                <a:uFillTx/>
                <a:ea typeface="+mn-ea"/>
                <a:cs typeface="+mn-cs"/>
              </a:rPr>
              <a:t>seconds</a:t>
            </a:r>
            <a:endParaRPr lang="en-AU" sz="1200" b="0" i="0" u="none" strike="noStrike" kern="1200" cap="none" spc="0" normalizeH="0" baseline="0" noProof="0">
              <a:ln>
                <a:noFill/>
              </a:ln>
              <a:solidFill>
                <a:prstClr val="black"/>
              </a:solidFill>
              <a:effectLst/>
              <a:uLnTx/>
              <a:uFillTx/>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solidFill>
              <a:effectLst/>
              <a:uLnTx/>
              <a:uFillTx/>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prstClr val="black"/>
                </a:solidFill>
                <a:effectLst/>
                <a:uLnTx/>
                <a:uFillTx/>
                <a:ea typeface="+mn-ea"/>
                <a:cs typeface="+mn-cs"/>
              </a:rPr>
              <a:t>Presenter notes: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prstClr val="black"/>
                </a:solidFill>
                <a:effectLst/>
                <a:uLnTx/>
                <a:uFillTx/>
                <a:ea typeface="+mn-ea"/>
                <a:cs typeface="+mn-cs"/>
              </a:rPr>
              <a:t>We will now shift our focus to the key learning area of Personal development, health and physical education. The following slides will unpack Unit 1</a:t>
            </a:r>
            <a:r>
              <a:rPr lang="en-AU" sz="1200">
                <a:solidFill>
                  <a:prstClr val="black"/>
                </a:solidFill>
              </a:rPr>
              <a:t>.</a:t>
            </a:r>
            <a:r>
              <a:rPr kumimoji="0" lang="en-AU" sz="1200" b="0" i="0" u="none" strike="noStrike" kern="1200" cap="none" spc="0" normalizeH="0" baseline="0" noProof="0">
                <a:ln>
                  <a:noFill/>
                </a:ln>
                <a:solidFill>
                  <a:prstClr val="black"/>
                </a:solidFill>
                <a:effectLst/>
                <a:uLnTx/>
                <a:uFillTx/>
                <a:ea typeface="+mn-ea"/>
                <a:cs typeface="+mn-cs"/>
              </a:rPr>
              <a:t> </a:t>
            </a:r>
            <a:endParaRPr lang="en-AU" sz="1200" b="0" i="0" u="none" strike="noStrike" kern="1200" cap="none" spc="0" normalizeH="0" baseline="0" noProof="0">
              <a:ln>
                <a:noFill/>
              </a:ln>
              <a:solidFill>
                <a:prstClr val="black"/>
              </a:solidFill>
              <a:effectLst/>
              <a:uLnTx/>
              <a:uFillTx/>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solidFill>
              <a:effectLst/>
              <a:uLnTx/>
              <a:uFillTx/>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prstClr val="black"/>
                </a:solidFill>
                <a:effectLst/>
                <a:uLnTx/>
                <a:uFillTx/>
                <a:ea typeface="+mn-ea"/>
                <a:cs typeface="+mn-cs"/>
              </a:rPr>
              <a:t>[NEXT SLIDE]</a:t>
            </a:r>
            <a:endParaRPr lang="en-AU" sz="1200" b="1"/>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77</a:t>
            </a:fld>
            <a:endParaRPr kumimoji="0" lang="en-AU"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73996534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t>78. Purpose: </a:t>
            </a:r>
            <a:r>
              <a:rPr lang="en-AU" sz="1200"/>
              <a:t>To demonstrate the balanced approach of lessons and how the 150 minutes of moderate to vigorous physical activity can be achieved across the school week.</a:t>
            </a:r>
          </a:p>
          <a:p>
            <a:endParaRPr lang="en-AU" sz="1200"/>
          </a:p>
          <a:p>
            <a:r>
              <a:rPr lang="en-AU" sz="1200" b="1"/>
              <a:t>Time: </a:t>
            </a:r>
            <a:r>
              <a:rPr lang="en-AU" sz="1200"/>
              <a:t>2 minutes</a:t>
            </a:r>
            <a:endParaRPr lang="en-US" sz="1200"/>
          </a:p>
          <a:p>
            <a:endParaRPr lang="en-AU" sz="1200"/>
          </a:p>
          <a:p>
            <a:r>
              <a:rPr lang="en-AU" sz="1200" b="1"/>
              <a:t>Presenter notes:</a:t>
            </a:r>
            <a:endParaRPr lang="en-US" sz="1200"/>
          </a:p>
          <a:p>
            <a:r>
              <a:rPr lang="en-AU" sz="1200"/>
              <a:t>PDH and PE lessons are structured to ensure an equal emphasis on both subject areas, following the recommendation of 8% (approximately 2 hours) provided by NESA.</a:t>
            </a:r>
          </a:p>
          <a:p>
            <a:endParaRPr lang="en-AU" sz="1200">
              <a:solidFill>
                <a:srgbClr val="444444"/>
              </a:solidFill>
            </a:endParaRPr>
          </a:p>
          <a:p>
            <a:r>
              <a:rPr lang="en-AU" sz="1200"/>
              <a:t>The units are written based on a 10-week term approach. The design includes 8 PDH lessons and 8 PE lessons, which allows us to implement one PDH lesson and one PE lesson each week, maintaining a balanced and consistent approach throughout the term. The 4 remaining optional consolidation lessons are used to revise keys concepts or skills.</a:t>
            </a:r>
          </a:p>
          <a:p>
            <a:endParaRPr lang="en-AU" sz="1200"/>
          </a:p>
          <a:p>
            <a:r>
              <a:rPr lang="en-GB" sz="1200"/>
              <a:t>Time allocation is applied </a:t>
            </a:r>
            <a:r>
              <a:rPr lang="en-GB" sz="1200" kern="1200">
                <a:solidFill>
                  <a:schemeClr val="tx1"/>
                </a:solidFill>
                <a:effectLst/>
              </a:rPr>
              <a:t>in the </a:t>
            </a:r>
            <a:r>
              <a:rPr lang="en-GB" sz="1200"/>
              <a:t>same way across all sample units</a:t>
            </a:r>
            <a:r>
              <a:rPr lang="en-GB" sz="1200" kern="1200">
                <a:solidFill>
                  <a:schemeClr val="tx1"/>
                </a:solidFill>
                <a:effectLst/>
              </a:rPr>
              <a:t>.</a:t>
            </a:r>
            <a:endParaRPr lang="en-AU" sz="1200"/>
          </a:p>
          <a:p>
            <a:endParaRPr lang="en-AU" sz="1200" kern="1200">
              <a:solidFill>
                <a:schemeClr val="tx1"/>
              </a:solidFill>
              <a:effectLst/>
            </a:endParaRPr>
          </a:p>
          <a:p>
            <a:r>
              <a:rPr lang="en-AU" sz="1200"/>
              <a:t>Importantly, the PE lessons contribute directly to meeting the recommended 150 minutes of physical activity per week, supporting students’ health and wellbeing goals.</a:t>
            </a:r>
          </a:p>
          <a:p>
            <a:endParaRPr lang="en-AU" sz="1200"/>
          </a:p>
          <a:p>
            <a:r>
              <a:rPr lang="en-AU" sz="1200"/>
              <a:t>This graphic demonstrates how schools can meet the recommended requirements of the department’s Sport and Physical Activity procedures. Note the </a:t>
            </a:r>
            <a:r>
              <a:rPr lang="en-AU" sz="1200" b="1"/>
              <a:t>red</a:t>
            </a:r>
            <a:r>
              <a:rPr lang="en-AU" sz="1200"/>
              <a:t> </a:t>
            </a:r>
            <a:r>
              <a:rPr lang="en-AU" sz="1200" b="1"/>
              <a:t>circle, </a:t>
            </a:r>
            <a:r>
              <a:rPr lang="en-AU" sz="1200"/>
              <a:t>this represents NESA (therefore the syllabus), and the </a:t>
            </a:r>
            <a:r>
              <a:rPr lang="en-AU" sz="1200" b="1"/>
              <a:t>blue circle </a:t>
            </a:r>
            <a:r>
              <a:rPr lang="en-AU" sz="1200"/>
              <a:t>represents the department's Sport and Physical Activity Procedures. Let's now identify what contributes to the 150 minutes of physical activity per week.</a:t>
            </a:r>
            <a:endParaRPr lang="en-US" sz="1200"/>
          </a:p>
          <a:p>
            <a:endParaRPr lang="en-US" sz="1200"/>
          </a:p>
          <a:p>
            <a:r>
              <a:rPr lang="en-AU" sz="1200" b="1"/>
              <a:t>PE</a:t>
            </a:r>
            <a:r>
              <a:rPr lang="en-AU" sz="1200"/>
              <a:t> is part of the mandatory PDHPE key learning area. Physical activity performed in </a:t>
            </a:r>
            <a:r>
              <a:rPr lang="en-AU" sz="1200" b="1"/>
              <a:t>PE lessons</a:t>
            </a:r>
            <a:r>
              <a:rPr lang="en-AU" sz="1200"/>
              <a:t> contributes towards meeting the 150 minutes.</a:t>
            </a:r>
            <a:r>
              <a:rPr lang="en-US" sz="1200"/>
              <a:t> PDH lessons </a:t>
            </a:r>
            <a:r>
              <a:rPr lang="en-US" sz="1200" b="1"/>
              <a:t>do not</a:t>
            </a:r>
            <a:r>
              <a:rPr lang="en-US" sz="1200"/>
              <a:t> contribute to the 150 minutes </a:t>
            </a:r>
            <a:r>
              <a:rPr lang="en-US" sz="1200" b="1"/>
              <a:t>unless</a:t>
            </a:r>
            <a:r>
              <a:rPr lang="en-US" sz="1200"/>
              <a:t> they include physical activity.</a:t>
            </a:r>
          </a:p>
          <a:p>
            <a:endParaRPr lang="en-US" sz="1200"/>
          </a:p>
          <a:p>
            <a:r>
              <a:rPr lang="en-AU" sz="1200" b="1"/>
              <a:t>School sport</a:t>
            </a:r>
            <a:r>
              <a:rPr lang="en-AU" sz="1200"/>
              <a:t> is a mandatory part of whole school planning which offers students weekly planned opportunities to participate in physical activities which also contributes to the 150 minutes. Schools are able to design their own programs for weekly school sport.</a:t>
            </a:r>
            <a:r>
              <a:rPr lang="en-US" sz="1200"/>
              <a:t> </a:t>
            </a:r>
            <a:r>
              <a:rPr lang="en-AU" sz="1200"/>
              <a:t>Schools must provide a minimum 60 minutes of sport per week for years 3-6. There is no set amount of time allocated to weekly sport for students in Years K– 2, although some schools choose to run a weekly sport session across classes or stages.</a:t>
            </a:r>
          </a:p>
          <a:p>
            <a:endParaRPr lang="en-US" sz="1200" b="1"/>
          </a:p>
          <a:p>
            <a:r>
              <a:rPr lang="en-US" sz="1200" b="1"/>
              <a:t>Other structured physical activity</a:t>
            </a:r>
            <a:r>
              <a:rPr lang="en-US" sz="1200"/>
              <a:t> may include:</a:t>
            </a:r>
          </a:p>
          <a:p>
            <a:r>
              <a:rPr lang="en-US" sz="1200">
                <a:hlinkClick r:id="rId3"/>
              </a:rPr>
              <a:t>Classroom </a:t>
            </a:r>
            <a:r>
              <a:rPr lang="en-US" sz="1200" err="1">
                <a:hlinkClick r:id="rId3"/>
              </a:rPr>
              <a:t>Energisers</a:t>
            </a:r>
            <a:r>
              <a:rPr lang="en-US" sz="1200"/>
              <a:t> - these are fun and moderate to vigorous activities designed to break up long periods of sitting and stimulate learning. For example, a class takes part in a </a:t>
            </a:r>
            <a:r>
              <a:rPr lang="en-US" sz="1200">
                <a:hlinkClick r:id="rId4"/>
              </a:rPr>
              <a:t>10-minute </a:t>
            </a:r>
            <a:r>
              <a:rPr lang="en-US" sz="1200" err="1">
                <a:hlinkClick r:id="rId4"/>
              </a:rPr>
              <a:t>energiser</a:t>
            </a:r>
            <a:r>
              <a:rPr lang="en-US" sz="1200"/>
              <a:t> activity every day making a total of 50 minutes of physical activity for the week. The frequency and duration of classroom </a:t>
            </a:r>
            <a:r>
              <a:rPr lang="en-US" sz="1200" err="1"/>
              <a:t>energisers</a:t>
            </a:r>
            <a:r>
              <a:rPr lang="en-US" sz="1200"/>
              <a:t> should be represented in class timetables.</a:t>
            </a:r>
          </a:p>
          <a:p>
            <a:r>
              <a:rPr lang="en-US" sz="1200"/>
              <a:t> </a:t>
            </a:r>
          </a:p>
          <a:p>
            <a:r>
              <a:rPr lang="en-US" sz="1200"/>
              <a:t>This information is available in the </a:t>
            </a:r>
            <a:r>
              <a:rPr lang="en-US" sz="1200" b="1"/>
              <a:t>FAQs of the PDHPE channel </a:t>
            </a:r>
            <a:r>
              <a:rPr lang="en-US" sz="1200"/>
              <a:t>in the Primary curriculum Statewide staffroom. </a:t>
            </a:r>
          </a:p>
          <a:p>
            <a:endParaRPr lang="en-US" sz="1200"/>
          </a:p>
          <a:p>
            <a:r>
              <a:rPr lang="en-AU" sz="1200" b="1"/>
              <a:t>[NEXT SLIDE]</a:t>
            </a:r>
            <a:endParaRPr lang="en-US" sz="1200" b="1"/>
          </a:p>
          <a:p>
            <a:endParaRPr lang="en-AU" sz="1200"/>
          </a:p>
          <a:p>
            <a:endParaRPr lang="en-US" sz="1200">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78</a:t>
            </a:fld>
            <a:endParaRPr kumimoji="0" lang="en-AU"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72717447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prstClr val="black"/>
                </a:solidFill>
                <a:effectLst/>
                <a:uLnTx/>
                <a:uFillTx/>
                <a:ea typeface="+mn-ea"/>
                <a:cs typeface="+mn-cs"/>
              </a:rPr>
              <a:t>79. Purpose:</a:t>
            </a:r>
            <a:r>
              <a:rPr kumimoji="0" lang="en-AU" sz="1200" b="0" i="0" u="none" strike="noStrike" kern="1200" cap="none" spc="0" normalizeH="0" baseline="0" noProof="0">
                <a:ln>
                  <a:noFill/>
                </a:ln>
                <a:solidFill>
                  <a:prstClr val="black"/>
                </a:solidFill>
                <a:effectLst/>
                <a:uLnTx/>
                <a:uFillTx/>
                <a:ea typeface="+mn-ea"/>
                <a:cs typeface="+mn-cs"/>
              </a:rPr>
              <a:t> To provide the unit overview for the PDHPE Stage 2 Unit 1.</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prstClr val="black"/>
              </a:solidFill>
              <a:effectLst/>
              <a:uLnTx/>
              <a:uFillTx/>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prstClr val="black"/>
                </a:solidFill>
                <a:effectLst/>
                <a:uLnTx/>
                <a:uFillTx/>
                <a:ea typeface="+mn-ea"/>
                <a:cs typeface="+mn-cs"/>
              </a:rPr>
              <a:t>Time</a:t>
            </a:r>
            <a:r>
              <a:rPr kumimoji="0" lang="en-AU" sz="1200" b="0" i="0" u="none" strike="noStrike" kern="1200" cap="none" spc="0" normalizeH="0" baseline="0" noProof="0">
                <a:ln>
                  <a:noFill/>
                </a:ln>
                <a:solidFill>
                  <a:prstClr val="black"/>
                </a:solidFill>
                <a:effectLst/>
                <a:uLnTx/>
                <a:uFillTx/>
                <a:ea typeface="+mn-ea"/>
                <a:cs typeface="+mn-cs"/>
              </a:rPr>
              <a:t>: 30 seconds</a:t>
            </a:r>
            <a:endParaRPr lang="en-AU" sz="1200" b="0" i="0" u="none" strike="noStrike" kern="1200" cap="none" spc="0" normalizeH="0" baseline="0" noProof="0">
              <a:ln>
                <a:noFill/>
              </a:ln>
              <a:solidFill>
                <a:prstClr val="black"/>
              </a:solidFill>
              <a:effectLst/>
              <a:uLnTx/>
              <a:uFillTx/>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solidFill>
              <a:effectLst/>
              <a:uLnTx/>
              <a:uFillTx/>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prstClr val="black"/>
                </a:solidFill>
                <a:effectLst/>
                <a:uLnTx/>
                <a:uFillTx/>
                <a:ea typeface="+mn-ea"/>
                <a:cs typeface="+mn-cs"/>
              </a:rPr>
              <a:t>Presenter notes: </a:t>
            </a:r>
            <a:endParaRPr lang="en-AU" sz="1200" b="1" i="0" u="none" strike="noStrike" kern="1200" cap="none" spc="0" normalizeH="0" baseline="0" noProof="0">
              <a:ln>
                <a:noFill/>
              </a:ln>
              <a:solidFill>
                <a:prstClr val="black"/>
              </a:solidFill>
              <a:effectLst/>
              <a:uLnTx/>
              <a:uFillTx/>
            </a:endParaRPr>
          </a:p>
          <a:p>
            <a:pPr>
              <a:defRPr/>
            </a:pPr>
            <a:r>
              <a:rPr kumimoji="0" lang="en-AU" sz="1200" b="0" i="0" u="none" strike="noStrike" kern="1200" cap="none" spc="0" normalizeH="0" baseline="0" noProof="0">
                <a:ln>
                  <a:noFill/>
                </a:ln>
                <a:solidFill>
                  <a:prstClr val="black"/>
                </a:solidFill>
                <a:effectLst/>
                <a:uLnTx/>
                <a:uFillTx/>
                <a:ea typeface="+mn-ea"/>
                <a:cs typeface="+mn-cs"/>
              </a:rPr>
              <a:t>In this</a:t>
            </a:r>
            <a:r>
              <a:rPr lang="en-AU" sz="1200">
                <a:solidFill>
                  <a:prstClr val="black"/>
                </a:solidFill>
              </a:rPr>
              <a:t> </a:t>
            </a:r>
            <a:r>
              <a:rPr kumimoji="0" lang="en-AU" sz="1200" b="0" i="0" u="none" strike="noStrike" kern="1200" cap="none" spc="0" normalizeH="0" baseline="0" noProof="0">
                <a:ln>
                  <a:noFill/>
                </a:ln>
                <a:solidFill>
                  <a:prstClr val="black"/>
                </a:solidFill>
                <a:effectLst/>
                <a:uLnTx/>
                <a:uFillTx/>
                <a:ea typeface="+mn-ea"/>
                <a:cs typeface="+mn-cs"/>
              </a:rPr>
              <a:t>PDHPE unit, students explore safety strategies across various environments, including road safety, while also learning to identify trusted adults and reliable support sources as they navigate growing up. </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solidFill>
              <a:effectLst/>
              <a:uLnTx/>
              <a:uFillTx/>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prstClr val="black"/>
                </a:solidFill>
                <a:effectLst/>
                <a:uLnTx/>
                <a:uFillTx/>
                <a:ea typeface="+mn-ea"/>
                <a:cs typeface="+mn-cs"/>
              </a:rPr>
              <a:t>The unit also focuses on developing inclusivity in physical activity, self-management through goal setting and reflection and interpersonal skills to support respectful, positive interactions during games and group activities.</a:t>
            </a:r>
            <a:endParaRPr lang="en-AU" sz="1200" b="0" i="0" u="none" strike="noStrike" kern="1200" cap="none" spc="0" normalizeH="0" baseline="0" noProof="0">
              <a:ln>
                <a:noFill/>
              </a:ln>
              <a:solidFill>
                <a:prstClr val="black"/>
              </a:solidFill>
              <a:effectLst/>
              <a:uLnTx/>
              <a:uFillTx/>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solidFill>
              <a:effectLst/>
              <a:uLnTx/>
              <a:uFillTx/>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prstClr val="black"/>
                </a:solidFill>
                <a:effectLst/>
                <a:uLnTx/>
                <a:uFillTx/>
                <a:ea typeface="+mn-ea"/>
                <a:cs typeface="+mn-cs"/>
              </a:rPr>
              <a:t>[NEXT SLIDE]</a:t>
            </a: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79</a:t>
            </a:fld>
            <a:endParaRPr kumimoji="0" lang="en-AU"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9612780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8. Purpose: </a:t>
            </a:r>
            <a:r>
              <a:rPr lang="en-AU" b="0"/>
              <a:t>To explain why consistency matters across the CHPS units</a:t>
            </a:r>
          </a:p>
          <a:p>
            <a:endParaRPr lang="en-AU" b="1"/>
          </a:p>
          <a:p>
            <a:r>
              <a:rPr lang="en-AU" b="1"/>
              <a:t>Time: </a:t>
            </a:r>
            <a:r>
              <a:rPr lang="en-AU" b="0"/>
              <a:t>1 minute</a:t>
            </a:r>
          </a:p>
          <a:p>
            <a:endParaRPr lang="en-AU" b="1"/>
          </a:p>
          <a:p>
            <a:r>
              <a:rPr lang="en-AU" b="1"/>
              <a:t>Presenter notes:</a:t>
            </a:r>
          </a:p>
          <a:p>
            <a:r>
              <a:rPr lang="en-AU"/>
              <a:t>Let’s take a moment to set the scene and explain why consistency across these units is so important. The sample units play a central role in supporting schools as we move toward the 2027 mandatory implementation of the new syllabuses. They have  been designed to reflect the new syllabuses and provide leaders and teachers with practical, high-quality resources they can confidently use in classrooms.</a:t>
            </a:r>
          </a:p>
          <a:p>
            <a:endParaRPr lang="en-AU"/>
          </a:p>
          <a:p>
            <a:r>
              <a:rPr lang="en-AU" sz="1600" b="0" i="0" kern="1200">
                <a:solidFill>
                  <a:schemeClr val="tx1"/>
                </a:solidFill>
                <a:effectLst/>
                <a:ea typeface="+mn-ea"/>
                <a:cs typeface="+mn-cs"/>
              </a:rPr>
              <a:t>The CHPS sample units are directly aligned with the Department’s scope and sequences, and NESA’s whole-school plan. This alignment provides clarity, prevents duplication, and helps reduce workload.</a:t>
            </a:r>
          </a:p>
          <a:p>
            <a:endParaRPr lang="en-AU"/>
          </a:p>
          <a:p>
            <a:r>
              <a:rPr lang="en-AU"/>
              <a:t>The CHPS sample units are designed to engage students, support teachers, and promote consistent, high-quality learning experiences that support explicit teaching, assessment and differentiation. </a:t>
            </a:r>
          </a:p>
          <a:p>
            <a:endParaRPr lang="en-AU"/>
          </a:p>
          <a:p>
            <a:r>
              <a:rPr lang="en-AU" b="1"/>
              <a:t>[NEXT SLIDE] </a:t>
            </a:r>
          </a:p>
          <a:p>
            <a:endParaRPr lang="en-AU" b="1"/>
          </a:p>
        </p:txBody>
      </p:sp>
      <p:sp>
        <p:nvSpPr>
          <p:cNvPr id="4" name="Slide Number Placeholder 3"/>
          <p:cNvSpPr>
            <a:spLocks noGrp="1"/>
          </p:cNvSpPr>
          <p:nvPr>
            <p:ph type="sldNum" sz="quarter" idx="5"/>
          </p:nvPr>
        </p:nvSpPr>
        <p:spPr/>
        <p:txBody>
          <a:bodyPr/>
          <a:lstStyle/>
          <a:p>
            <a:fld id="{B07158C4-A119-4B78-9DE8-A50001BC31DC}" type="slidenum">
              <a:rPr lang="en-AU" smtClean="0"/>
              <a:pPr/>
              <a:t>8</a:t>
            </a:fld>
            <a:endParaRPr lang="en-AU"/>
          </a:p>
        </p:txBody>
      </p:sp>
    </p:spTree>
    <p:extLst>
      <p:ext uri="{BB962C8B-B14F-4D97-AF65-F5344CB8AC3E}">
        <p14:creationId xmlns:p14="http://schemas.microsoft.com/office/powerpoint/2010/main" val="425385441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543638-B9AB-49F3-0841-A8901A317E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6E0E66-FF75-005B-EDBA-65F508110A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F33727-C6AB-B6D3-FA12-5C6289B920FF}"/>
              </a:ext>
            </a:extLst>
          </p:cNvPr>
          <p:cNvSpPr>
            <a:spLocks noGrp="1"/>
          </p:cNvSpPr>
          <p:nvPr>
            <p:ph type="body" idx="1"/>
          </p:nvPr>
        </p:nvSpPr>
        <p:spPr/>
        <p:txBody>
          <a:bodyPr/>
          <a:lstStyle/>
          <a:p>
            <a:r>
              <a:rPr lang="en-AU" sz="1200" b="1">
                <a:solidFill>
                  <a:srgbClr val="22272B"/>
                </a:solidFill>
              </a:rPr>
              <a:t>80. Purpose: </a:t>
            </a:r>
            <a:r>
              <a:rPr lang="en-AU" sz="1200" b="0">
                <a:solidFill>
                  <a:srgbClr val="22272B"/>
                </a:solidFill>
              </a:rPr>
              <a:t>To outline the outcomes and content in the unit.</a:t>
            </a:r>
          </a:p>
          <a:p>
            <a:endParaRPr lang="en-AU" sz="1200">
              <a:solidFill>
                <a:srgbClr val="444444"/>
              </a:solidFill>
            </a:endParaRPr>
          </a:p>
          <a:p>
            <a:r>
              <a:rPr lang="en-AU" sz="1200" b="1">
                <a:solidFill>
                  <a:srgbClr val="22272B"/>
                </a:solidFill>
              </a:rPr>
              <a:t>Time: </a:t>
            </a:r>
            <a:r>
              <a:rPr lang="en-AU" sz="1200" b="0">
                <a:solidFill>
                  <a:srgbClr val="22272B"/>
                </a:solidFill>
              </a:rPr>
              <a:t>10 seconds</a:t>
            </a:r>
            <a:endParaRPr lang="en-AU" sz="1200">
              <a:solidFill>
                <a:srgbClr val="22272B"/>
              </a:solidFill>
            </a:endParaRPr>
          </a:p>
          <a:p>
            <a:endParaRPr lang="en-AU" sz="1200"/>
          </a:p>
          <a:p>
            <a:r>
              <a:rPr lang="en-AU" sz="1200" b="1"/>
              <a:t>Presenter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a:solidFill>
                  <a:srgbClr val="22272B"/>
                </a:solidFill>
              </a:rPr>
              <a:t>These are the syllabus outcomes covered in unit 1. I will give you a moment to review them.</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0">
              <a:solidFill>
                <a:srgbClr val="22272B"/>
              </a:solidFill>
            </a:endParaRPr>
          </a:p>
          <a:p>
            <a:pPr marL="0" marR="0" lvl="0" indent="0" algn="l" defTabSz="1219170" rtl="0" eaLnBrk="1" fontAlgn="auto" latinLnBrk="0" hangingPunct="1">
              <a:lnSpc>
                <a:spcPct val="100000"/>
              </a:lnSpc>
              <a:spcBef>
                <a:spcPts val="0"/>
              </a:spcBef>
              <a:spcAft>
                <a:spcPts val="0"/>
              </a:spcAft>
              <a:buClrTx/>
              <a:buSzTx/>
              <a:buFont typeface="Public Sans"/>
              <a:buNone/>
              <a:tabLst/>
              <a:defRPr/>
            </a:pPr>
            <a:r>
              <a:rPr lang="en-AU" sz="1200" b="1">
                <a:solidFill>
                  <a:srgbClr val="22272B"/>
                </a:solidFill>
              </a:rPr>
              <a:t>[NEXT SLIDE]</a:t>
            </a:r>
          </a:p>
          <a:p>
            <a:pPr marL="0" marR="0" lvl="0" indent="0" algn="l" defTabSz="1219170" rtl="0" eaLnBrk="1" fontAlgn="auto" latinLnBrk="0" hangingPunct="1">
              <a:lnSpc>
                <a:spcPct val="100000"/>
              </a:lnSpc>
              <a:spcBef>
                <a:spcPts val="0"/>
              </a:spcBef>
              <a:spcAft>
                <a:spcPts val="0"/>
              </a:spcAft>
              <a:buClrTx/>
              <a:buSzTx/>
              <a:buFont typeface="Public Sans"/>
              <a:buNone/>
              <a:tabLst/>
              <a:defRPr/>
            </a:pPr>
            <a:endParaRPr lang="en-AU" sz="1200">
              <a:solidFill>
                <a:srgbClr val="22272B"/>
              </a:solidFill>
            </a:endParaRPr>
          </a:p>
        </p:txBody>
      </p:sp>
      <p:sp>
        <p:nvSpPr>
          <p:cNvPr id="4" name="Slide Number Placeholder 3">
            <a:extLst>
              <a:ext uri="{FF2B5EF4-FFF2-40B4-BE49-F238E27FC236}">
                <a16:creationId xmlns:a16="http://schemas.microsoft.com/office/drawing/2014/main" id="{0CC217D3-583D-FEE5-8DB0-8B98972C63B6}"/>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80</a:t>
            </a:fld>
            <a:endParaRPr kumimoji="0" lang="en-AU"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03372245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E81B33-14B9-4B45-E49A-FB728B0ED3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F79B88-8E17-1AAD-D851-1D06EC2DDF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2B96CD-E3D6-283F-2D22-53A512A2D2C9}"/>
              </a:ext>
            </a:extLst>
          </p:cNvPr>
          <p:cNvSpPr>
            <a:spLocks noGrp="1"/>
          </p:cNvSpPr>
          <p:nvPr>
            <p:ph type="body" idx="1"/>
          </p:nvPr>
        </p:nvSpPr>
        <p:spPr/>
        <p:txBody>
          <a:bodyPr/>
          <a:lstStyle/>
          <a:p>
            <a:r>
              <a:rPr lang="en-AU" sz="1200" b="1">
                <a:solidFill>
                  <a:srgbClr val="22272B"/>
                </a:solidFill>
              </a:rPr>
              <a:t>81. Purpose: </a:t>
            </a:r>
            <a:r>
              <a:rPr lang="en-AU" sz="1200" b="0">
                <a:solidFill>
                  <a:srgbClr val="22272B"/>
                </a:solidFill>
              </a:rPr>
              <a:t>To outline the outcomes and content in the unit.</a:t>
            </a:r>
          </a:p>
          <a:p>
            <a:endParaRPr lang="en-AU" sz="1200">
              <a:solidFill>
                <a:srgbClr val="444444"/>
              </a:solidFill>
            </a:endParaRPr>
          </a:p>
          <a:p>
            <a:r>
              <a:rPr lang="en-AU" sz="1200" b="1">
                <a:solidFill>
                  <a:srgbClr val="22272B"/>
                </a:solidFill>
              </a:rPr>
              <a:t>Time: </a:t>
            </a:r>
            <a:r>
              <a:rPr lang="en-AU" sz="1200" b="0">
                <a:solidFill>
                  <a:srgbClr val="22272B"/>
                </a:solidFill>
              </a:rPr>
              <a:t>30 seconds </a:t>
            </a:r>
            <a:endParaRPr lang="en-AU" sz="1200">
              <a:solidFill>
                <a:srgbClr val="22272B"/>
              </a:solidFill>
            </a:endParaRPr>
          </a:p>
          <a:p>
            <a:endParaRPr lang="en-AU" sz="1200"/>
          </a:p>
          <a:p>
            <a:r>
              <a:rPr lang="en-AU" sz="1200" b="1"/>
              <a:t>Presenter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a:t>All the focus areas are covered in Unit 1:</a:t>
            </a:r>
          </a:p>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a:t>Movement skill and physical activity </a:t>
            </a:r>
          </a:p>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a:t>Respectful relationships and safety</a:t>
            </a:r>
          </a:p>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a:t>Identity health and wellbeing, and</a:t>
            </a:r>
          </a:p>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a:t>Self-management and interpersonal skills.</a:t>
            </a:r>
          </a:p>
          <a:p>
            <a:endParaRPr lang="en-AU" sz="1200" b="1"/>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a:t>In Movement skill and physical activity </a:t>
            </a:r>
            <a:r>
              <a:rPr lang="en-AU" sz="1200"/>
              <a:t>students apply movement skills and strategies across a range of games and modified sports, while cooperating and communicating effectively in team settings. They learn to adapt their actions to include others and improve health by developing fundamental movement skills such as passing, catching and throwing.</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0"/>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a:t>In Respectful relationships and safety, students are learning to describe and apply strategies to stay safe in various environments, including road and online contexts. They learn to recognise safety messages, use clear communication and take responsibility for promoting safe behaviours in their communities.</a:t>
            </a:r>
          </a:p>
          <a:p>
            <a:endParaRPr lang="en-AU" sz="1200">
              <a:solidFill>
                <a:srgbClr val="22272B"/>
              </a:solidFill>
            </a:endParaRPr>
          </a:p>
          <a:p>
            <a:pPr marL="0" marR="0" lvl="0" indent="0" algn="l" defTabSz="1219170" rtl="0" eaLnBrk="1" fontAlgn="auto" latinLnBrk="0" hangingPunct="1">
              <a:lnSpc>
                <a:spcPct val="100000"/>
              </a:lnSpc>
              <a:spcBef>
                <a:spcPts val="0"/>
              </a:spcBef>
              <a:spcAft>
                <a:spcPts val="0"/>
              </a:spcAft>
              <a:buClrTx/>
              <a:buSzTx/>
              <a:buFont typeface="Public Sans"/>
              <a:buNone/>
              <a:tabLst/>
              <a:defRPr/>
            </a:pPr>
            <a:r>
              <a:rPr lang="en-AU" sz="1200" b="1">
                <a:solidFill>
                  <a:srgbClr val="22272B"/>
                </a:solidFill>
              </a:rPr>
              <a:t>[NEXT SLIDE]</a:t>
            </a:r>
          </a:p>
          <a:p>
            <a:pPr marL="0" marR="0" lvl="0" indent="0" algn="l" defTabSz="1219170" rtl="0" eaLnBrk="1" fontAlgn="auto" latinLnBrk="0" hangingPunct="1">
              <a:lnSpc>
                <a:spcPct val="100000"/>
              </a:lnSpc>
              <a:spcBef>
                <a:spcPts val="0"/>
              </a:spcBef>
              <a:spcAft>
                <a:spcPts val="0"/>
              </a:spcAft>
              <a:buClrTx/>
              <a:buSzTx/>
              <a:buFont typeface="Public Sans"/>
              <a:buNone/>
              <a:tabLst/>
              <a:defRPr/>
            </a:pPr>
            <a:endParaRPr lang="en-AU" sz="1200">
              <a:solidFill>
                <a:srgbClr val="22272B"/>
              </a:solidFill>
            </a:endParaRPr>
          </a:p>
          <a:p>
            <a:pPr marL="0" marR="0" lvl="0" indent="0" algn="l" defTabSz="1219170" rtl="0" eaLnBrk="1" fontAlgn="auto" latinLnBrk="0" hangingPunct="1">
              <a:lnSpc>
                <a:spcPct val="100000"/>
              </a:lnSpc>
              <a:spcBef>
                <a:spcPts val="0"/>
              </a:spcBef>
              <a:spcAft>
                <a:spcPts val="0"/>
              </a:spcAft>
              <a:buClrTx/>
              <a:buSzTx/>
              <a:buFont typeface="Public Sans"/>
              <a:buNone/>
              <a:tabLst/>
              <a:defRPr/>
            </a:pPr>
            <a:endParaRPr lang="en-AU" sz="1200">
              <a:solidFill>
                <a:srgbClr val="22272B"/>
              </a:solidFill>
            </a:endParaRPr>
          </a:p>
        </p:txBody>
      </p:sp>
      <p:sp>
        <p:nvSpPr>
          <p:cNvPr id="4" name="Slide Number Placeholder 3">
            <a:extLst>
              <a:ext uri="{FF2B5EF4-FFF2-40B4-BE49-F238E27FC236}">
                <a16:creationId xmlns:a16="http://schemas.microsoft.com/office/drawing/2014/main" id="{894EF721-3114-9C6A-C9D1-15A599D00B42}"/>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81</a:t>
            </a:fld>
            <a:endParaRPr kumimoji="0" lang="en-AU"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73886641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1E6B13-FC5C-92F0-ADA7-71F0FC3639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C8AA3D-32FF-9231-46F6-5532B9359F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589CA2-D282-2667-5FFB-46D9F132C65C}"/>
              </a:ext>
            </a:extLst>
          </p:cNvPr>
          <p:cNvSpPr>
            <a:spLocks noGrp="1"/>
          </p:cNvSpPr>
          <p:nvPr>
            <p:ph type="body" idx="1"/>
          </p:nvPr>
        </p:nvSpPr>
        <p:spPr/>
        <p:txBody>
          <a:bodyPr/>
          <a:lstStyle/>
          <a:p>
            <a:r>
              <a:rPr lang="en-AU" sz="1200" b="1">
                <a:solidFill>
                  <a:srgbClr val="22272B"/>
                </a:solidFill>
              </a:rPr>
              <a:t>82. Purpose: </a:t>
            </a:r>
            <a:r>
              <a:rPr lang="en-AU" sz="1200" b="0">
                <a:solidFill>
                  <a:srgbClr val="22272B"/>
                </a:solidFill>
              </a:rPr>
              <a:t>To outline the outcomes and content in the unit.</a:t>
            </a:r>
          </a:p>
          <a:p>
            <a:endParaRPr lang="en-AU" sz="1200">
              <a:solidFill>
                <a:srgbClr val="444444"/>
              </a:solidFill>
            </a:endParaRPr>
          </a:p>
          <a:p>
            <a:r>
              <a:rPr lang="en-AU" sz="1200" b="1">
                <a:solidFill>
                  <a:srgbClr val="22272B"/>
                </a:solidFill>
              </a:rPr>
              <a:t>Time:</a:t>
            </a:r>
            <a:r>
              <a:rPr lang="en-AU" sz="1200" b="0">
                <a:solidFill>
                  <a:srgbClr val="22272B"/>
                </a:solidFill>
              </a:rPr>
              <a:t> 30 seconds</a:t>
            </a:r>
            <a:endParaRPr lang="en-AU" sz="1200">
              <a:solidFill>
                <a:srgbClr val="22272B"/>
              </a:solidFill>
            </a:endParaRPr>
          </a:p>
          <a:p>
            <a:endParaRPr lang="en-AU" sz="1200"/>
          </a:p>
          <a:p>
            <a:r>
              <a:rPr lang="en-AU" sz="1200" b="1"/>
              <a:t>Presenter notes:</a:t>
            </a:r>
          </a:p>
          <a:p>
            <a:r>
              <a:rPr lang="en-AU" sz="1200" b="0"/>
              <a:t>In the focus area Identity health and wellbeing students explore how physical, social and emotional changes influence their identity and overall wellbeing. They identify trusted adults and reliable sources to support them through life changes and challenges.</a:t>
            </a:r>
          </a:p>
          <a:p>
            <a:endParaRPr lang="en-AU" sz="1200" b="0"/>
          </a:p>
          <a:p>
            <a:r>
              <a:rPr lang="en-AU" sz="1200" b="0"/>
              <a:t>In Self-management and interpersonal skills, students develop self-management by setting and monitoring goals and build interpersonal skills to support respectful interactions and collaboration. They practise positive communication, inclusive behaviours and respectful participation in group activities and decision-making.</a:t>
            </a:r>
          </a:p>
          <a:p>
            <a:endParaRPr lang="en-AU" sz="1200">
              <a:solidFill>
                <a:srgbClr val="22272B"/>
              </a:solidFill>
            </a:endParaRPr>
          </a:p>
          <a:p>
            <a:pPr marL="0" marR="0" lvl="0" indent="0" algn="l" defTabSz="1219170" rtl="0" eaLnBrk="1" fontAlgn="auto" latinLnBrk="0" hangingPunct="1">
              <a:lnSpc>
                <a:spcPct val="100000"/>
              </a:lnSpc>
              <a:spcBef>
                <a:spcPts val="0"/>
              </a:spcBef>
              <a:spcAft>
                <a:spcPts val="0"/>
              </a:spcAft>
              <a:buClrTx/>
              <a:buSzTx/>
              <a:buFont typeface="Public Sans"/>
              <a:buNone/>
              <a:tabLst/>
              <a:defRPr/>
            </a:pPr>
            <a:r>
              <a:rPr lang="en-AU" sz="1200" b="1">
                <a:solidFill>
                  <a:srgbClr val="22272B"/>
                </a:solidFill>
              </a:rPr>
              <a:t>[NEXT SLIDE]</a:t>
            </a:r>
          </a:p>
          <a:p>
            <a:pPr marL="0" marR="0" lvl="0" indent="0" algn="l" defTabSz="1219170" rtl="0" eaLnBrk="1" fontAlgn="auto" latinLnBrk="0" hangingPunct="1">
              <a:lnSpc>
                <a:spcPct val="100000"/>
              </a:lnSpc>
              <a:spcBef>
                <a:spcPts val="0"/>
              </a:spcBef>
              <a:spcAft>
                <a:spcPts val="0"/>
              </a:spcAft>
              <a:buClrTx/>
              <a:buSzTx/>
              <a:buFont typeface="Public Sans"/>
              <a:buNone/>
              <a:tabLst/>
              <a:defRPr/>
            </a:pPr>
            <a:endParaRPr lang="en-AU" sz="1200">
              <a:solidFill>
                <a:srgbClr val="22272B"/>
              </a:solidFill>
            </a:endParaRPr>
          </a:p>
        </p:txBody>
      </p:sp>
      <p:sp>
        <p:nvSpPr>
          <p:cNvPr id="4" name="Slide Number Placeholder 3">
            <a:extLst>
              <a:ext uri="{FF2B5EF4-FFF2-40B4-BE49-F238E27FC236}">
                <a16:creationId xmlns:a16="http://schemas.microsoft.com/office/drawing/2014/main" id="{7C927455-653C-4B5B-B6F2-1ACBC2495B3E}"/>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82</a:t>
            </a:fld>
            <a:endParaRPr kumimoji="0" lang="en-AU"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68537333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7B0EA8-95A3-C3DE-F65E-2389AB148E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7468E9-3FC9-6663-10EC-64B74984F5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978431-67D3-A6AF-A737-D613F6295E7F}"/>
              </a:ext>
            </a:extLst>
          </p:cNvPr>
          <p:cNvSpPr>
            <a:spLocks noGrp="1"/>
          </p:cNvSpPr>
          <p:nvPr>
            <p:ph type="body" idx="1"/>
          </p:nvPr>
        </p:nvSpPr>
        <p:spPr/>
        <p:txBody>
          <a:bodyPr/>
          <a:lstStyle/>
          <a:p>
            <a:r>
              <a:rPr lang="en-AU" sz="1200" b="1"/>
              <a:t>83. Purpose: </a:t>
            </a:r>
            <a:r>
              <a:rPr lang="en-AU" sz="1200"/>
              <a:t>To describe the skill development across PDH and PE for Stage 2 Unit 1.</a:t>
            </a:r>
          </a:p>
          <a:p>
            <a:endParaRPr lang="en-AU" sz="1200"/>
          </a:p>
          <a:p>
            <a:r>
              <a:rPr lang="en-AU" sz="1200" b="1"/>
              <a:t>Time: </a:t>
            </a:r>
            <a:r>
              <a:rPr lang="en-AU" sz="1200" b="0"/>
              <a:t>1</a:t>
            </a:r>
            <a:r>
              <a:rPr lang="en-AU" sz="1200"/>
              <a:t> minute 30 seconds </a:t>
            </a:r>
            <a:endParaRPr lang="en-US" sz="1200"/>
          </a:p>
          <a:p>
            <a:endParaRPr lang="en-AU" sz="1200"/>
          </a:p>
          <a:p>
            <a:r>
              <a:rPr lang="en-AU" sz="1200" b="1"/>
              <a:t>Presenter notes:</a:t>
            </a:r>
          </a:p>
          <a:p>
            <a:r>
              <a:rPr lang="en-AU" sz="1200"/>
              <a:t>In this unit, personal development and health (PDH) content supports the development of class and school routines and expectations through:</a:t>
            </a:r>
          </a:p>
          <a:p>
            <a:pPr marL="0" indent="0">
              <a:buFont typeface="Arial" panose="020B0604020202020204" pitchFamily="34" charset="0"/>
              <a:buNone/>
            </a:pPr>
            <a:r>
              <a:rPr lang="en-AU" sz="1200"/>
              <a:t>[CLICK] identifying and explaining safe road safety behaviours as pedestrians, passengers and wheel users, as well as analysing how school practices and community messaging support road safety</a:t>
            </a:r>
          </a:p>
          <a:p>
            <a:pPr marL="0" indent="0">
              <a:buFont typeface="Arial" panose="020B0604020202020204" pitchFamily="34" charset="0"/>
              <a:buNone/>
            </a:pPr>
            <a:r>
              <a:rPr lang="en-AU" sz="1200"/>
              <a:t>[CLICK] developing interpersonal skills like kindness, empathy and listening to support inclusion and respectful interactions. Through group activities and reflection, students practise communication and cooperation to build positive relationships.</a:t>
            </a:r>
          </a:p>
          <a:p>
            <a:pPr marL="0" indent="0">
              <a:buFont typeface="Arial" panose="020B0604020202020204" pitchFamily="34" charset="0"/>
              <a:buNone/>
            </a:pPr>
            <a:r>
              <a:rPr lang="en-AU" sz="1200"/>
              <a:t>[CLICK] developing skills to explain social, physical and emotional changes associated with growing up, and</a:t>
            </a:r>
          </a:p>
          <a:p>
            <a:pPr marL="0" indent="0">
              <a:buFont typeface="Arial" panose="020B0604020202020204" pitchFamily="34" charset="0"/>
              <a:buNone/>
            </a:pPr>
            <a:r>
              <a:rPr lang="en-AU" sz="1200"/>
              <a:t>[CLICK] applying interpersonal and self-management strategies to strengthen student identity, wellbeing and relationships.</a:t>
            </a:r>
          </a:p>
          <a:p>
            <a:pPr marL="171450" indent="-171450">
              <a:buFont typeface="Arial" panose="020B0604020202020204" pitchFamily="34" charset="0"/>
              <a:buChar char="•"/>
            </a:pPr>
            <a:endParaRPr lang="en-AU" sz="1200"/>
          </a:p>
          <a:p>
            <a:pPr marL="0" indent="0">
              <a:buFont typeface="Arial" panose="020B0604020202020204" pitchFamily="34" charset="0"/>
              <a:buNone/>
            </a:pPr>
            <a:r>
              <a:rPr lang="en-AU" sz="1200"/>
              <a:t>[CLICK] In this unit, the physical education (PE) structure and content includes:</a:t>
            </a:r>
          </a:p>
          <a:p>
            <a:pPr marL="0" indent="0">
              <a:buFont typeface="Arial" panose="020B0604020202020204" pitchFamily="34" charset="0"/>
              <a:buNone/>
            </a:pPr>
            <a:r>
              <a:rPr lang="en-AU" sz="1200"/>
              <a:t>[CLICK] fast starts, which are short, energising warm-up activities that engage students quickly and prepare them for learning, examples in this unit include flip it, hit the target and follow the line</a:t>
            </a:r>
          </a:p>
          <a:p>
            <a:pPr marL="0" indent="0">
              <a:buFont typeface="Arial" panose="020B0604020202020204" pitchFamily="34" charset="0"/>
              <a:buNone/>
            </a:pPr>
            <a:r>
              <a:rPr lang="en-AU" sz="1200"/>
              <a:t>[CLICK] developing and applying a range of fundamental movement skills, including overarm and underarm throw, catch and strike</a:t>
            </a:r>
          </a:p>
          <a:p>
            <a:pPr marL="0" indent="0">
              <a:buFont typeface="Arial" panose="020B0604020202020204" pitchFamily="34" charset="0"/>
              <a:buNone/>
            </a:pPr>
            <a:r>
              <a:rPr lang="en-AU" sz="1200"/>
              <a:t>[CLICK] developing the skills and strategies in target, net and court, territory and striking and fielding games, including Aboriginal and/or Torres Strait Islander games, and</a:t>
            </a:r>
          </a:p>
          <a:p>
            <a:pPr marL="0" indent="0">
              <a:buFont typeface="Arial" panose="020B0604020202020204" pitchFamily="34" charset="0"/>
              <a:buNone/>
            </a:pPr>
            <a:r>
              <a:rPr lang="en-AU" sz="1200"/>
              <a:t>[CLICK] building the self-management and interpersonal skills of inclusivity, cooperation and goal-setting to support student progress and participation.</a:t>
            </a:r>
          </a:p>
          <a:p>
            <a:endParaRPr lang="en-AU" sz="1200"/>
          </a:p>
          <a:p>
            <a:r>
              <a:rPr lang="en-AU" sz="1200" b="1"/>
              <a:t>[NEXT SLIDE]</a:t>
            </a:r>
          </a:p>
          <a:p>
            <a:endParaRPr lang="en-AU" sz="1200"/>
          </a:p>
        </p:txBody>
      </p:sp>
      <p:sp>
        <p:nvSpPr>
          <p:cNvPr id="4" name="Slide Number Placeholder 3">
            <a:extLst>
              <a:ext uri="{FF2B5EF4-FFF2-40B4-BE49-F238E27FC236}">
                <a16:creationId xmlns:a16="http://schemas.microsoft.com/office/drawing/2014/main" id="{0CB004CF-8E4F-3E74-450F-2F1447CEC4CB}"/>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83</a:t>
            </a:fld>
            <a:endParaRPr kumimoji="0" lang="en-AU"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20085359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t>84. Purpose: </a:t>
            </a:r>
            <a:r>
              <a:rPr lang="en-AU" sz="1200"/>
              <a:t>To highlight an exciting feature of Stage 2 Unit 1 sample unit.</a:t>
            </a:r>
          </a:p>
          <a:p>
            <a:endParaRPr lang="en-AU" sz="1200"/>
          </a:p>
          <a:p>
            <a:r>
              <a:rPr lang="en-AU" sz="1200" b="1"/>
              <a:t>Time: </a:t>
            </a:r>
            <a:r>
              <a:rPr lang="en-AU" sz="1200" b="0"/>
              <a:t>1 minute </a:t>
            </a:r>
          </a:p>
          <a:p>
            <a:endParaRPr lang="en-AU" sz="1200"/>
          </a:p>
          <a:p>
            <a:r>
              <a:rPr lang="en-AU" sz="1200" b="1"/>
              <a:t>Presenter notes:</a:t>
            </a:r>
          </a:p>
          <a:p>
            <a:r>
              <a:rPr lang="en-AU" sz="1200" b="0"/>
              <a:t>Goal setting is included in the PDHPE K-10 syllabus in the focus area of ‘self-management and interpersonal skills’, from Early stage 1 through to stage 3. </a:t>
            </a:r>
          </a:p>
          <a:p>
            <a:r>
              <a:rPr lang="en-AU" sz="1200" b="0"/>
              <a:t>Goal setting content in Early stage 1 is for students to ‘co-create goals to assist learning’, this progresses in stage 1 to ‘develop goals to improve learning’.</a:t>
            </a:r>
          </a:p>
          <a:p>
            <a:r>
              <a:rPr lang="en-AU" sz="1200" b="0"/>
              <a:t>[CLICK] Stage 2 Unit 1 builds on this prior knowledge to address the stage 2 content, ‘create and monitor goals to enhance learning’. </a:t>
            </a:r>
          </a:p>
          <a:p>
            <a:r>
              <a:rPr lang="en-AU" sz="1200"/>
              <a:t>[CLICK] </a:t>
            </a:r>
            <a:r>
              <a:rPr lang="en-AU" sz="1200" b="0"/>
              <a:t>Activities for goal setting have been included in the conclusion of three PE lessons, 9, 13 and 16 for opportunities to create and monitor a PE goal.</a:t>
            </a:r>
          </a:p>
          <a:p>
            <a:r>
              <a:rPr lang="en-AU" sz="1200"/>
              <a:t>[CLICK] </a:t>
            </a:r>
            <a:r>
              <a:rPr lang="en-AU" sz="1200" b="0"/>
              <a:t>In lesson 9 students create goals using strategies  introduced in a stage 1 PDH lesson. Students create a goal for PE this time, utilising the same template, thereby reducing cognitive load, to record and plan for monitoring their goal.</a:t>
            </a:r>
          </a:p>
          <a:p>
            <a:r>
              <a:rPr lang="en-AU" sz="1200" b="0"/>
              <a:t>[CLICK] In lessons 13 and 16 students revisit their goal to reflect and make modifications where necessary for achievement of the goal.</a:t>
            </a:r>
          </a:p>
          <a:p>
            <a:endParaRPr lang="en-AU" sz="1200" b="0"/>
          </a:p>
          <a:p>
            <a:r>
              <a:rPr lang="en-AU" sz="1200" b="0"/>
              <a:t>This learning continues in stage 3, where students ‘apply goal-setting strategies and evaluate the effectiveness’.</a:t>
            </a:r>
          </a:p>
          <a:p>
            <a:endParaRPr lang="en-AU" sz="1200" b="0"/>
          </a:p>
          <a:p>
            <a:r>
              <a:rPr lang="en-AU" sz="1200" b="1"/>
              <a:t>[NEXT SLIDE]</a:t>
            </a:r>
          </a:p>
          <a:p>
            <a:endParaRPr lang="en-AU" sz="1200" b="0"/>
          </a:p>
          <a:p>
            <a:endParaRPr lang="en-AU" sz="1200"/>
          </a:p>
          <a:p>
            <a:endParaRPr lang="en-AU" sz="120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84</a:t>
            </a:fld>
            <a:endParaRPr kumimoji="0" lang="en-AU"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72325510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462CD-8B8C-2D57-61F0-1B560988D7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FEC315-5B71-CC6A-93FD-BA3598E8BD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B5E837-00E3-12A6-6742-CD5CEBE5D35E}"/>
              </a:ext>
            </a:extLst>
          </p:cNvPr>
          <p:cNvSpPr>
            <a:spLocks noGrp="1"/>
          </p:cNvSpPr>
          <p:nvPr>
            <p:ph type="body" idx="1"/>
          </p:nvPr>
        </p:nvSpPr>
        <p:spPr/>
        <p:txBody>
          <a:bodyPr/>
          <a:lstStyle/>
          <a:p>
            <a:r>
              <a:rPr lang="en-AU" sz="1200" b="1"/>
              <a:t>85. Purpose: </a:t>
            </a:r>
            <a:r>
              <a:rPr lang="en-AU" sz="1200"/>
              <a:t>To highlight an exciting feature of Stage 2 Unit 1 sample unit.</a:t>
            </a:r>
          </a:p>
          <a:p>
            <a:endParaRPr lang="en-AU" sz="1200"/>
          </a:p>
          <a:p>
            <a:r>
              <a:rPr lang="en-AU" sz="1200" b="1"/>
              <a:t>Time: </a:t>
            </a:r>
            <a:r>
              <a:rPr lang="en-AU" sz="1200" b="0"/>
              <a:t>2</a:t>
            </a:r>
            <a:r>
              <a:rPr lang="en-AU" sz="1200"/>
              <a:t> minutes</a:t>
            </a:r>
            <a:endParaRPr lang="en-US" sz="1200"/>
          </a:p>
          <a:p>
            <a:endParaRPr lang="en-AU" sz="1200"/>
          </a:p>
          <a:p>
            <a:r>
              <a:rPr lang="en-AU" sz="1200" b="1"/>
              <a:t>Presenter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kern="1200">
                <a:solidFill>
                  <a:schemeClr val="tx1"/>
                </a:solidFill>
                <a:effectLst/>
                <a:ea typeface="+mn-ea"/>
                <a:cs typeface="+mn-cs"/>
              </a:rPr>
              <a:t>PE lessons in sample units of work include:</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kern="1200">
                <a:solidFill>
                  <a:schemeClr val="tx1"/>
                </a:solidFill>
                <a:effectLst/>
                <a:ea typeface="+mn-ea"/>
                <a:cs typeface="+mn-cs"/>
              </a:rPr>
              <a:t>[CLICK] a resources list at the beginning of the sample unit</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kern="1200">
                <a:solidFill>
                  <a:schemeClr val="tx1"/>
                </a:solidFill>
                <a:effectLst/>
                <a:ea typeface="+mn-ea"/>
                <a:cs typeface="+mn-cs"/>
              </a:rPr>
              <a:t>[CLICK] instructions on how to set up the playing area and equipment for games and modified sports, [CLICK] including helpful images this example is from Follow the line from lesson 11.</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kern="1200">
                <a:solidFill>
                  <a:schemeClr val="tx1"/>
                </a:solidFill>
                <a:effectLst/>
                <a:ea typeface="+mn-ea"/>
                <a:cs typeface="+mn-cs"/>
              </a:rPr>
              <a:t>[CLICK] clear and concise steps on how to play the game or modified sport, and</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kern="1200">
                <a:solidFill>
                  <a:schemeClr val="tx1"/>
                </a:solidFill>
                <a:effectLst/>
                <a:ea typeface="+mn-ea"/>
                <a:cs typeface="+mn-cs"/>
              </a:rPr>
              <a:t>[CLICK] differentiation and variation opportunities for students to be able to engage in activities.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200" kern="1200">
              <a:solidFill>
                <a:schemeClr val="tx1"/>
              </a:solidFill>
              <a:effectLst/>
              <a:ea typeface="+mn-ea"/>
              <a:cs typeface="+mn-cs"/>
            </a:endParaRP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kern="1200">
                <a:solidFill>
                  <a:schemeClr val="tx1"/>
                </a:solidFill>
                <a:effectLst/>
                <a:ea typeface="+mn-ea"/>
                <a:cs typeface="+mn-cs"/>
              </a:rPr>
              <a:t>Variations and differentiation opportunities may be based on skills, equipment, space and/or time.</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200" kern="1200">
              <a:solidFill>
                <a:schemeClr val="tx1"/>
              </a:solidFill>
              <a:effectLst/>
              <a:ea typeface="+mn-ea"/>
              <a:cs typeface="+mn-cs"/>
            </a:endParaRP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kern="1200">
                <a:solidFill>
                  <a:schemeClr val="tx1"/>
                </a:solidFill>
                <a:effectLst/>
                <a:ea typeface="+mn-ea"/>
                <a:cs typeface="+mn-cs"/>
              </a:rPr>
              <a:t>[CLICK] Variation opportunities are highlighted in blue text boxes as notes. This example from lesson 11 includes suggested variations for the warm-up game ‘Follow the line’.</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200" kern="1200">
              <a:solidFill>
                <a:schemeClr val="tx1"/>
              </a:solidFill>
              <a:effectLst/>
              <a:ea typeface="+mn-ea"/>
              <a:cs typeface="+mn-cs"/>
            </a:endParaRP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kern="1200">
                <a:solidFill>
                  <a:schemeClr val="tx1"/>
                </a:solidFill>
                <a:effectLst/>
                <a:ea typeface="+mn-ea"/>
                <a:cs typeface="+mn-cs"/>
              </a:rPr>
              <a:t>[CLICK] Differentiation options appear in the differentiation table at the end of the core lesson. This example is from lesson 10.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200" kern="1200">
              <a:solidFill>
                <a:schemeClr val="tx1"/>
              </a:solidFill>
              <a:effectLst/>
              <a:ea typeface="+mn-ea"/>
              <a:cs typeface="+mn-cs"/>
            </a:endParaRP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kern="1200">
                <a:solidFill>
                  <a:schemeClr val="tx1"/>
                </a:solidFill>
                <a:effectLst/>
                <a:ea typeface="+mn-ea"/>
                <a:cs typeface="+mn-cs"/>
              </a:rPr>
              <a:t>Additional scaffolding suggestions for students who can not confidently perform the underarm and overarm throw includes: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a:solidFill>
                  <a:schemeClr val="tx1"/>
                </a:solidFill>
                <a:effectLst/>
                <a:ea typeface="+mn-ea"/>
                <a:cs typeface="+mn-cs"/>
              </a:rPr>
              <a:t>use larger balls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a:solidFill>
                  <a:schemeClr val="tx1"/>
                </a:solidFill>
                <a:effectLst/>
                <a:ea typeface="+mn-ea"/>
                <a:cs typeface="+mn-cs"/>
              </a:rPr>
              <a:t>reduce the throwing distance</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a:solidFill>
                  <a:schemeClr val="tx1"/>
                </a:solidFill>
                <a:effectLst/>
                <a:ea typeface="+mn-ea"/>
                <a:cs typeface="+mn-cs"/>
              </a:rPr>
              <a:t>use visual targets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a:solidFill>
                  <a:schemeClr val="tx1"/>
                </a:solidFill>
                <a:effectLst/>
                <a:ea typeface="+mn-ea"/>
                <a:cs typeface="+mn-cs"/>
              </a:rPr>
              <a:t>teach in parts, and </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a:solidFill>
                  <a:schemeClr val="tx1"/>
                </a:solidFill>
                <a:effectLst/>
                <a:ea typeface="+mn-ea"/>
                <a:cs typeface="+mn-cs"/>
              </a:rPr>
              <a:t>the use of ramps or slope boards to support release control.</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200" kern="1200">
              <a:solidFill>
                <a:schemeClr val="tx1"/>
              </a:solidFill>
              <a:effectLst/>
              <a:ea typeface="+mn-ea"/>
              <a:cs typeface="+mn-cs"/>
            </a:endParaRP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kern="1200">
                <a:solidFill>
                  <a:schemeClr val="tx1"/>
                </a:solidFill>
                <a:effectLst/>
                <a:ea typeface="+mn-ea"/>
                <a:cs typeface="+mn-cs"/>
              </a:rPr>
              <a:t>Extending and challenging suggestions for students who can confidently perform the underarm and overarm throw includes: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a:solidFill>
                  <a:schemeClr val="tx1"/>
                </a:solidFill>
                <a:effectLst/>
                <a:ea typeface="+mn-ea"/>
                <a:cs typeface="+mn-cs"/>
              </a:rPr>
              <a:t>throw from a longer distance or through narrower targets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a:solidFill>
                  <a:schemeClr val="tx1"/>
                </a:solidFill>
                <a:effectLst/>
                <a:ea typeface="+mn-ea"/>
                <a:cs typeface="+mn-cs"/>
              </a:rPr>
              <a:t>create obstacle courses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a:solidFill>
                  <a:schemeClr val="tx1"/>
                </a:solidFill>
                <a:effectLst/>
                <a:ea typeface="+mn-ea"/>
                <a:cs typeface="+mn-cs"/>
              </a:rPr>
              <a:t>timed challenges, and</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a:solidFill>
                  <a:schemeClr val="tx1"/>
                </a:solidFill>
                <a:effectLst/>
                <a:ea typeface="+mn-ea"/>
                <a:cs typeface="+mn-cs"/>
              </a:rPr>
              <a:t>hit smaller targets for points.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kern="1200">
              <a:solidFill>
                <a:schemeClr val="tx1"/>
              </a:solidFill>
              <a:effectLst/>
              <a:ea typeface="+mn-ea"/>
              <a:cs typeface="+mn-cs"/>
            </a:endParaRP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kern="1200">
                <a:solidFill>
                  <a:schemeClr val="tx1"/>
                </a:solidFill>
                <a:effectLst/>
                <a:ea typeface="+mn-ea"/>
                <a:cs typeface="+mn-cs"/>
              </a:rPr>
              <a:t>Variation opportunities and differentiation options for games and modified sports are included to make activities more accessible or challenging depending on student need.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200" kern="1200">
              <a:solidFill>
                <a:schemeClr val="tx1"/>
              </a:solidFill>
              <a:effectLst/>
              <a:ea typeface="+mn-ea"/>
              <a:cs typeface="+mn-cs"/>
            </a:endParaRP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kern="1200">
                <a:solidFill>
                  <a:schemeClr val="tx1"/>
                </a:solidFill>
                <a:effectLst/>
                <a:ea typeface="+mn-ea"/>
                <a:cs typeface="+mn-cs"/>
              </a:rPr>
              <a:t>[NEXT SLIDE]</a:t>
            </a:r>
          </a:p>
          <a:p>
            <a:endParaRPr lang="en-AU" sz="1200"/>
          </a:p>
          <a:p>
            <a:endParaRPr lang="en-AU" sz="1200"/>
          </a:p>
        </p:txBody>
      </p:sp>
      <p:sp>
        <p:nvSpPr>
          <p:cNvPr id="4" name="Slide Number Placeholder 3">
            <a:extLst>
              <a:ext uri="{FF2B5EF4-FFF2-40B4-BE49-F238E27FC236}">
                <a16:creationId xmlns:a16="http://schemas.microsoft.com/office/drawing/2014/main" id="{BA5FFD9F-7591-D504-A1EA-56A3CE2A97A2}"/>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85</a:t>
            </a:fld>
            <a:endParaRPr kumimoji="0" lang="en-AU"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47789529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prstClr val="black"/>
                </a:solidFill>
                <a:effectLst/>
                <a:uLnTx/>
                <a:uFillTx/>
                <a:ea typeface="+mn-ea"/>
                <a:cs typeface="+mn-cs"/>
              </a:rPr>
              <a:t>86. Purpose:</a:t>
            </a:r>
            <a:r>
              <a:rPr kumimoji="0" lang="en-AU" sz="1200" b="0" i="0" u="none" strike="noStrike" kern="1200" cap="none" spc="0" normalizeH="0" baseline="0" noProof="0">
                <a:ln>
                  <a:noFill/>
                </a:ln>
                <a:solidFill>
                  <a:prstClr val="black"/>
                </a:solidFill>
                <a:effectLst/>
                <a:uLnTx/>
                <a:uFillTx/>
                <a:ea typeface="+mn-ea"/>
                <a:cs typeface="+mn-cs"/>
              </a:rPr>
              <a:t> to introduce the PDHPE Stage 2 Unit 5.</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prstClr val="black"/>
              </a:solidFill>
              <a:effectLst/>
              <a:uLnTx/>
              <a:uFillTx/>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prstClr val="black"/>
                </a:solidFill>
                <a:effectLst/>
                <a:uLnTx/>
                <a:uFillTx/>
                <a:ea typeface="+mn-ea"/>
                <a:cs typeface="+mn-cs"/>
              </a:rPr>
              <a:t>Time</a:t>
            </a:r>
            <a:r>
              <a:rPr kumimoji="0" lang="en-AU" sz="1200" b="0" i="0" u="none" strike="noStrike" kern="1200" cap="none" spc="0" normalizeH="0" baseline="0" noProof="0">
                <a:ln>
                  <a:noFill/>
                </a:ln>
                <a:solidFill>
                  <a:prstClr val="black"/>
                </a:solidFill>
                <a:effectLst/>
                <a:uLnTx/>
                <a:uFillTx/>
                <a:ea typeface="+mn-ea"/>
                <a:cs typeface="+mn-cs"/>
              </a:rPr>
              <a:t>: 5 seconds</a:t>
            </a:r>
            <a:endParaRPr lang="en-AU" sz="1200" b="0" i="0" u="none" strike="noStrike" kern="1200" cap="none" spc="0" normalizeH="0" baseline="0" noProof="0">
              <a:ln>
                <a:noFill/>
              </a:ln>
              <a:solidFill>
                <a:prstClr val="black"/>
              </a:solidFill>
              <a:effectLst/>
              <a:uLnTx/>
              <a:uFillTx/>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solidFill>
              <a:effectLst/>
              <a:uLnTx/>
              <a:uFillTx/>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prstClr val="black"/>
                </a:solidFill>
                <a:effectLst/>
                <a:uLnTx/>
                <a:uFillTx/>
                <a:ea typeface="+mn-ea"/>
                <a:cs typeface="+mn-cs"/>
              </a:rPr>
              <a:t>Presenter notes: </a:t>
            </a:r>
            <a:endParaRPr lang="en-AU" sz="1200" b="1" i="0" u="none" strike="noStrike" kern="1200" cap="none" spc="0" normalizeH="0" baseline="0" noProof="0">
              <a:ln>
                <a:noFill/>
              </a:ln>
              <a:solidFill>
                <a:prstClr val="black"/>
              </a:solidFill>
              <a:effectLst/>
              <a:uLnTx/>
              <a:uFillTx/>
            </a:endParaRPr>
          </a:p>
          <a:p>
            <a:pPr>
              <a:defRPr/>
            </a:pPr>
            <a:r>
              <a:rPr kumimoji="0" lang="en-AU" sz="1200" b="0" i="0" u="none" strike="noStrike" kern="1200" cap="none" spc="0" normalizeH="0" baseline="0" noProof="0">
                <a:ln>
                  <a:noFill/>
                </a:ln>
                <a:solidFill>
                  <a:prstClr val="black"/>
                </a:solidFill>
                <a:effectLst/>
                <a:uLnTx/>
                <a:uFillTx/>
                <a:ea typeface="+mn-ea"/>
                <a:cs typeface="+mn-cs"/>
              </a:rPr>
              <a:t>The following slides will unpack Unit 5.</a:t>
            </a:r>
          </a:p>
          <a:p>
            <a:endParaRPr lang="en-AU" sz="1200"/>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prstClr val="black"/>
                </a:solidFill>
                <a:effectLst/>
                <a:uLnTx/>
                <a:uFillTx/>
                <a:ea typeface="+mn-ea"/>
                <a:cs typeface="+mn-cs"/>
              </a:rPr>
              <a:t>[NEXT SLIDE]</a:t>
            </a:r>
            <a:endParaRPr lang="en-AU" sz="1200" b="1"/>
          </a:p>
          <a:p>
            <a:endParaRPr lang="en-AU" sz="120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86</a:t>
            </a:fld>
            <a:endParaRPr kumimoji="0" lang="en-AU"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27905554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prstClr val="black"/>
                </a:solidFill>
                <a:effectLst/>
                <a:uLnTx/>
                <a:uFillTx/>
                <a:ea typeface="+mn-ea"/>
                <a:cs typeface="+mn-cs"/>
              </a:rPr>
              <a:t>87. Purpose:</a:t>
            </a:r>
            <a:r>
              <a:rPr kumimoji="0" lang="en-AU" sz="1200" b="0" i="0" u="none" strike="noStrike" kern="1200" cap="none" spc="0" normalizeH="0" baseline="0" noProof="0">
                <a:ln>
                  <a:noFill/>
                </a:ln>
                <a:solidFill>
                  <a:prstClr val="black"/>
                </a:solidFill>
                <a:effectLst/>
                <a:uLnTx/>
                <a:uFillTx/>
                <a:ea typeface="+mn-ea"/>
                <a:cs typeface="+mn-cs"/>
              </a:rPr>
              <a:t> to provide the unit overview for the PDHPE Stage 2 Unit 5.</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prstClr val="black"/>
              </a:solidFill>
              <a:effectLst/>
              <a:uLnTx/>
              <a:uFillTx/>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prstClr val="black"/>
                </a:solidFill>
                <a:effectLst/>
                <a:uLnTx/>
                <a:uFillTx/>
                <a:ea typeface="+mn-ea"/>
                <a:cs typeface="+mn-cs"/>
              </a:rPr>
              <a:t>Time</a:t>
            </a:r>
            <a:r>
              <a:rPr kumimoji="0" lang="en-AU" sz="1200" b="0" i="0" u="none" strike="noStrike" kern="1200" cap="none" spc="0" normalizeH="0" baseline="0" noProof="0">
                <a:ln>
                  <a:noFill/>
                </a:ln>
                <a:solidFill>
                  <a:prstClr val="black"/>
                </a:solidFill>
                <a:effectLst/>
                <a:uLnTx/>
                <a:uFillTx/>
                <a:ea typeface="+mn-ea"/>
                <a:cs typeface="+mn-cs"/>
              </a:rPr>
              <a:t>: 30 secs</a:t>
            </a:r>
            <a:endParaRPr lang="en-AU" sz="1200" b="0" i="0" u="none" strike="noStrike" kern="1200" cap="none" spc="0" normalizeH="0" baseline="0" noProof="0">
              <a:ln>
                <a:noFill/>
              </a:ln>
              <a:solidFill>
                <a:prstClr val="black"/>
              </a:solidFill>
              <a:effectLst/>
              <a:uLnTx/>
              <a:uFillTx/>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solidFill>
              <a:effectLst/>
              <a:uLnTx/>
              <a:uFillTx/>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prstClr val="black"/>
                </a:solidFill>
                <a:effectLst/>
                <a:uLnTx/>
                <a:uFillTx/>
                <a:ea typeface="+mn-ea"/>
                <a:cs typeface="+mn-cs"/>
              </a:rPr>
              <a:t>Presenter notes: </a:t>
            </a:r>
            <a:endParaRPr lang="en-AU" sz="1200" b="1" i="0" u="none" strike="noStrike" kern="1200" cap="none" spc="0" normalizeH="0" baseline="0" noProof="0">
              <a:ln>
                <a:noFill/>
              </a:ln>
              <a:solidFill>
                <a:prstClr val="black"/>
              </a:solidFill>
              <a:effectLst/>
              <a:uLnTx/>
              <a:uFillTx/>
            </a:endParaRPr>
          </a:p>
          <a:p>
            <a:pPr>
              <a:defRPr/>
            </a:pPr>
            <a:r>
              <a:rPr kumimoji="0" lang="en-AU" sz="1200" b="0" i="0" u="none" strike="noStrike" kern="1200" cap="none" spc="0" normalizeH="0" baseline="0" noProof="0">
                <a:ln>
                  <a:noFill/>
                </a:ln>
                <a:solidFill>
                  <a:prstClr val="black"/>
                </a:solidFill>
                <a:effectLst/>
                <a:uLnTx/>
                <a:uFillTx/>
                <a:ea typeface="+mn-ea"/>
                <a:cs typeface="+mn-cs"/>
              </a:rPr>
              <a:t>In this unit, students explore how stereotypes influence attitudes and how connections with family, community and Aboriginal and Torres Strait Islander cultures support wellbeing and relationships. </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solidFill>
              <a:effectLst/>
              <a:uLnTx/>
              <a:uFillTx/>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prstClr val="black"/>
                </a:solidFill>
                <a:effectLst/>
                <a:uLnTx/>
                <a:uFillTx/>
                <a:ea typeface="+mn-ea"/>
                <a:cs typeface="+mn-cs"/>
              </a:rPr>
              <a:t>They develop road safety awareness, understand physical, social and emotional changes and identify personal strengths to manage challenges. </a:t>
            </a:r>
            <a:endParaRPr lang="en-AU" sz="1200" b="0" i="0" u="none" strike="noStrike" kern="1200" cap="none" spc="0" normalizeH="0" baseline="0" noProof="0">
              <a:ln>
                <a:noFill/>
              </a:ln>
              <a:solidFill>
                <a:prstClr val="black"/>
              </a:solidFill>
              <a:effectLst/>
              <a:uLnTx/>
              <a:uFillTx/>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solidFill>
              <a:effectLst/>
              <a:uLnTx/>
              <a:uFillTx/>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prstClr val="black"/>
                </a:solidFill>
                <a:effectLst/>
                <a:uLnTx/>
                <a:uFillTx/>
                <a:ea typeface="+mn-ea"/>
                <a:cs typeface="+mn-cs"/>
              </a:rPr>
              <a:t>Through PDH and PE, students practise goal setting, respectful communication and teamwork to build inclusion and cooperation.</a:t>
            </a:r>
            <a:endParaRPr lang="en-AU" sz="1200" b="0" i="0" u="none" strike="noStrike" kern="1200" cap="none" spc="0" normalizeH="0" baseline="0" noProof="0">
              <a:ln>
                <a:noFill/>
              </a:ln>
              <a:solidFill>
                <a:prstClr val="black"/>
              </a:solidFill>
              <a:effectLst/>
              <a:uLnTx/>
              <a:uFillTx/>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solidFill>
              <a:effectLst/>
              <a:uLnTx/>
              <a:uFillTx/>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a:ln>
                  <a:noFill/>
                </a:ln>
                <a:solidFill>
                  <a:prstClr val="black"/>
                </a:solidFill>
                <a:effectLst/>
                <a:uLnTx/>
                <a:uFillTx/>
                <a:ea typeface="+mn-ea"/>
                <a:cs typeface="+mn-cs"/>
              </a:rPr>
              <a:t>[NEXT SLIDE]</a:t>
            </a: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87</a:t>
            </a:fld>
            <a:endParaRPr kumimoji="0" lang="en-AU"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82018717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F2366-0B88-DE1A-2B9A-FF11FC7AAF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A2F405-E321-1F39-0D6F-EBA1606607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682F43-0825-4FD8-D692-28BB68929F0D}"/>
              </a:ext>
            </a:extLst>
          </p:cNvPr>
          <p:cNvSpPr>
            <a:spLocks noGrp="1"/>
          </p:cNvSpPr>
          <p:nvPr>
            <p:ph type="body" idx="1"/>
          </p:nvPr>
        </p:nvSpPr>
        <p:spPr/>
        <p:txBody>
          <a:bodyPr/>
          <a:lstStyle/>
          <a:p>
            <a:r>
              <a:rPr lang="en-AU" sz="1200" b="1">
                <a:solidFill>
                  <a:srgbClr val="22272B"/>
                </a:solidFill>
              </a:rPr>
              <a:t>88. Purpose: </a:t>
            </a:r>
            <a:r>
              <a:rPr lang="en-AU" sz="1200" b="0">
                <a:solidFill>
                  <a:srgbClr val="22272B"/>
                </a:solidFill>
              </a:rPr>
              <a:t>To outline the outcomes and content in the unit.</a:t>
            </a:r>
          </a:p>
          <a:p>
            <a:endParaRPr lang="en-AU" sz="1200">
              <a:solidFill>
                <a:srgbClr val="444444"/>
              </a:solidFill>
            </a:endParaRPr>
          </a:p>
          <a:p>
            <a:r>
              <a:rPr lang="en-AU" sz="1200" b="1">
                <a:solidFill>
                  <a:srgbClr val="22272B"/>
                </a:solidFill>
              </a:rPr>
              <a:t>Time: </a:t>
            </a:r>
            <a:r>
              <a:rPr lang="en-AU" sz="1200" b="0">
                <a:solidFill>
                  <a:srgbClr val="22272B"/>
                </a:solidFill>
              </a:rPr>
              <a:t>10 seconds</a:t>
            </a:r>
            <a:endParaRPr lang="en-AU" sz="1200">
              <a:solidFill>
                <a:srgbClr val="22272B"/>
              </a:solidFill>
            </a:endParaRPr>
          </a:p>
          <a:p>
            <a:endParaRPr lang="en-AU" sz="1200"/>
          </a:p>
          <a:p>
            <a:r>
              <a:rPr lang="en-AU" sz="1200" b="1"/>
              <a:t>Presenter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a:solidFill>
                  <a:srgbClr val="22272B"/>
                </a:solidFill>
              </a:rPr>
              <a:t>The syllabus outcomes are also covered in unit 5. I will pause for you to read them.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0">
              <a:solidFill>
                <a:srgbClr val="22272B"/>
              </a:solidFill>
            </a:endParaRPr>
          </a:p>
          <a:p>
            <a:pPr marL="0" marR="0" lvl="0" indent="0" algn="l" defTabSz="1219170" rtl="0" eaLnBrk="1" fontAlgn="auto" latinLnBrk="0" hangingPunct="1">
              <a:lnSpc>
                <a:spcPct val="100000"/>
              </a:lnSpc>
              <a:spcBef>
                <a:spcPts val="0"/>
              </a:spcBef>
              <a:spcAft>
                <a:spcPts val="0"/>
              </a:spcAft>
              <a:buClrTx/>
              <a:buSzTx/>
              <a:buFont typeface="Public Sans"/>
              <a:buNone/>
              <a:tabLst/>
              <a:defRPr/>
            </a:pPr>
            <a:r>
              <a:rPr lang="en-AU" sz="1200" b="1">
                <a:solidFill>
                  <a:srgbClr val="22272B"/>
                </a:solidFill>
              </a:rPr>
              <a:t>[NEXT SLIDE]</a:t>
            </a:r>
          </a:p>
          <a:p>
            <a:pPr marL="0" marR="0" lvl="0" indent="0" algn="l" defTabSz="1219170" rtl="0" eaLnBrk="1" fontAlgn="auto" latinLnBrk="0" hangingPunct="1">
              <a:lnSpc>
                <a:spcPct val="100000"/>
              </a:lnSpc>
              <a:spcBef>
                <a:spcPts val="0"/>
              </a:spcBef>
              <a:spcAft>
                <a:spcPts val="0"/>
              </a:spcAft>
              <a:buClrTx/>
              <a:buSzTx/>
              <a:buFont typeface="Public Sans"/>
              <a:buNone/>
              <a:tabLst/>
              <a:defRPr/>
            </a:pPr>
            <a:endParaRPr lang="en-AU" sz="1200">
              <a:solidFill>
                <a:srgbClr val="22272B"/>
              </a:solidFill>
            </a:endParaRPr>
          </a:p>
        </p:txBody>
      </p:sp>
      <p:sp>
        <p:nvSpPr>
          <p:cNvPr id="4" name="Slide Number Placeholder 3">
            <a:extLst>
              <a:ext uri="{FF2B5EF4-FFF2-40B4-BE49-F238E27FC236}">
                <a16:creationId xmlns:a16="http://schemas.microsoft.com/office/drawing/2014/main" id="{6400B97A-41C4-610D-3C19-D52ADC7BD1A5}"/>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88</a:t>
            </a:fld>
            <a:endParaRPr kumimoji="0" lang="en-AU"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7557678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49D0F6-3DF5-A72B-2889-6A0585959A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8BF81A-CAD3-01C9-995E-17B9A3D87B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0D5619-8935-C916-63B1-69D3068DB468}"/>
              </a:ext>
            </a:extLst>
          </p:cNvPr>
          <p:cNvSpPr>
            <a:spLocks noGrp="1"/>
          </p:cNvSpPr>
          <p:nvPr>
            <p:ph type="body" idx="1"/>
          </p:nvPr>
        </p:nvSpPr>
        <p:spPr/>
        <p:txBody>
          <a:bodyPr/>
          <a:lstStyle/>
          <a:p>
            <a:r>
              <a:rPr lang="en-AU" sz="1200" b="1">
                <a:solidFill>
                  <a:srgbClr val="22272B"/>
                </a:solidFill>
              </a:rPr>
              <a:t>89. Purpose: </a:t>
            </a:r>
            <a:r>
              <a:rPr lang="en-AU" sz="1200" b="0">
                <a:solidFill>
                  <a:srgbClr val="22272B"/>
                </a:solidFill>
              </a:rPr>
              <a:t>To outline the outcomes and content in the unit.</a:t>
            </a:r>
          </a:p>
          <a:p>
            <a:endParaRPr lang="en-AU" sz="1200">
              <a:solidFill>
                <a:srgbClr val="444444"/>
              </a:solidFill>
            </a:endParaRPr>
          </a:p>
          <a:p>
            <a:r>
              <a:rPr lang="en-AU" sz="1200" b="1">
                <a:solidFill>
                  <a:srgbClr val="22272B"/>
                </a:solidFill>
              </a:rPr>
              <a:t>Time: </a:t>
            </a:r>
            <a:r>
              <a:rPr lang="en-AU" sz="1200" b="0">
                <a:solidFill>
                  <a:srgbClr val="22272B"/>
                </a:solidFill>
              </a:rPr>
              <a:t>1 minute</a:t>
            </a:r>
            <a:endParaRPr lang="en-AU" sz="1200">
              <a:solidFill>
                <a:srgbClr val="22272B"/>
              </a:solidFill>
            </a:endParaRPr>
          </a:p>
          <a:p>
            <a:endParaRPr lang="en-AU" sz="1200"/>
          </a:p>
          <a:p>
            <a:r>
              <a:rPr lang="en-AU" sz="1200" b="1"/>
              <a:t>Presenter notes: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a:t>All four focus area are covered again in unit 5:</a:t>
            </a:r>
          </a:p>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a:t>Movement skill and physical activity </a:t>
            </a:r>
          </a:p>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a:t>Respectful relationships and safety</a:t>
            </a:r>
          </a:p>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a:t>Identity health and wellbeing, and</a:t>
            </a:r>
          </a:p>
          <a:p>
            <a:pPr marL="171450" marR="0" lvl="0" indent="-1714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a:t>Self-management and interpersonal skills.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1" i="0" kern="1200">
              <a:solidFill>
                <a:schemeClr val="tx1"/>
              </a:solidFill>
              <a:effectLst/>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i="0" kern="1200">
                <a:solidFill>
                  <a:schemeClr val="tx1"/>
                </a:solidFill>
                <a:effectLst/>
                <a:ea typeface="+mn-ea"/>
                <a:cs typeface="+mn-cs"/>
              </a:rPr>
              <a:t>Students will revisit applying movement skills and strategies in games and team settings, while also reinforcing respectful relationships and safety practices in various environments including road and online contexts.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a:solidFill>
                <a:srgbClr val="22272B"/>
              </a:solidFill>
            </a:endParaRPr>
          </a:p>
          <a:p>
            <a:pPr marL="0" marR="0" lvl="0" indent="0" algn="l" defTabSz="1219170" rtl="0" eaLnBrk="1" fontAlgn="auto" latinLnBrk="0" hangingPunct="1">
              <a:lnSpc>
                <a:spcPct val="100000"/>
              </a:lnSpc>
              <a:spcBef>
                <a:spcPts val="0"/>
              </a:spcBef>
              <a:spcAft>
                <a:spcPts val="0"/>
              </a:spcAft>
              <a:buClrTx/>
              <a:buSzTx/>
              <a:buFont typeface="Public Sans"/>
              <a:buNone/>
              <a:tabLst/>
              <a:defRPr/>
            </a:pPr>
            <a:r>
              <a:rPr lang="en-AU" sz="1200" b="1">
                <a:solidFill>
                  <a:srgbClr val="22272B"/>
                </a:solidFill>
              </a:rPr>
              <a:t>[NEXT SLIDE]</a:t>
            </a:r>
          </a:p>
          <a:p>
            <a:pPr marL="0" marR="0" lvl="0" indent="0" algn="l" defTabSz="1219170" rtl="0" eaLnBrk="1" fontAlgn="auto" latinLnBrk="0" hangingPunct="1">
              <a:lnSpc>
                <a:spcPct val="100000"/>
              </a:lnSpc>
              <a:spcBef>
                <a:spcPts val="0"/>
              </a:spcBef>
              <a:spcAft>
                <a:spcPts val="0"/>
              </a:spcAft>
              <a:buClrTx/>
              <a:buSzTx/>
              <a:buFont typeface="Public Sans"/>
              <a:buNone/>
              <a:tabLst/>
              <a:defRPr/>
            </a:pPr>
            <a:endParaRPr lang="en-AU" sz="1200">
              <a:solidFill>
                <a:srgbClr val="22272B"/>
              </a:solidFill>
            </a:endParaRPr>
          </a:p>
        </p:txBody>
      </p:sp>
      <p:sp>
        <p:nvSpPr>
          <p:cNvPr id="4" name="Slide Number Placeholder 3">
            <a:extLst>
              <a:ext uri="{FF2B5EF4-FFF2-40B4-BE49-F238E27FC236}">
                <a16:creationId xmlns:a16="http://schemas.microsoft.com/office/drawing/2014/main" id="{A5C491BC-AA35-CE67-12D4-9E543FE36EC2}"/>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89</a:t>
            </a:fld>
            <a:endParaRPr kumimoji="0" lang="en-AU"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1988875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5D4550-37A2-6825-78EE-FECBF79E53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873F0C-15B3-0795-EA4E-F7F61196D7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194C65-A4B8-5FF9-2A51-8F8AA8FAA4E1}"/>
              </a:ext>
            </a:extLst>
          </p:cNvPr>
          <p:cNvSpPr>
            <a:spLocks noGrp="1"/>
          </p:cNvSpPr>
          <p:nvPr>
            <p:ph type="body" idx="1"/>
          </p:nvPr>
        </p:nvSpPr>
        <p:spPr/>
        <p:txBody>
          <a:bodyPr/>
          <a:lstStyle/>
          <a:p>
            <a:r>
              <a:rPr lang="en-AU" b="1"/>
              <a:t>9. Purpose: </a:t>
            </a:r>
            <a:r>
              <a:rPr lang="en-AU" b="0"/>
              <a:t>To highlight where to access DoE CHPS scope and sequences</a:t>
            </a:r>
          </a:p>
          <a:p>
            <a:endParaRPr lang="en-AU" b="1"/>
          </a:p>
          <a:p>
            <a:r>
              <a:rPr lang="en-AU" b="1"/>
              <a:t>Time: </a:t>
            </a:r>
            <a:r>
              <a:rPr lang="en-AU" b="0"/>
              <a:t>30 seconds </a:t>
            </a:r>
          </a:p>
          <a:p>
            <a:endParaRPr lang="en-AU" b="1"/>
          </a:p>
          <a:p>
            <a:r>
              <a:rPr lang="en-AU" b="1"/>
              <a:t>Presenter notes:</a:t>
            </a:r>
          </a:p>
          <a:p>
            <a:r>
              <a:rPr lang="en-AU"/>
              <a:t>This slide highlights where you can access the Department’s </a:t>
            </a:r>
            <a:r>
              <a:rPr lang="en-AU" b="0"/>
              <a:t>scope and sequences. You </a:t>
            </a:r>
            <a:r>
              <a:rPr lang="en-AU"/>
              <a:t>can find them by following these breadcrumbs. We have used a creative arts example on screen. </a:t>
            </a:r>
          </a:p>
          <a:p>
            <a:endParaRPr lang="en-AU" b="1" i="0"/>
          </a:p>
          <a:p>
            <a:r>
              <a:rPr lang="en-AU"/>
              <a:t>If you would like to explore scope and sequences further, the Term 3 microlearning professional learning has a focus on scope and sequences and you can access the recording and resources on demand. </a:t>
            </a:r>
          </a:p>
          <a:p>
            <a:endParaRPr lang="en-AU"/>
          </a:p>
          <a:p>
            <a:r>
              <a:rPr lang="en-AU" b="1"/>
              <a:t>[NEXT SLIDE]</a:t>
            </a:r>
          </a:p>
          <a:p>
            <a:endParaRPr lang="en-AU" b="1"/>
          </a:p>
        </p:txBody>
      </p:sp>
      <p:sp>
        <p:nvSpPr>
          <p:cNvPr id="4" name="Slide Number Placeholder 3">
            <a:extLst>
              <a:ext uri="{FF2B5EF4-FFF2-40B4-BE49-F238E27FC236}">
                <a16:creationId xmlns:a16="http://schemas.microsoft.com/office/drawing/2014/main" id="{758B6DC2-8966-ECC5-A854-DA0B49FF3175}"/>
              </a:ext>
            </a:extLst>
          </p:cNvPr>
          <p:cNvSpPr>
            <a:spLocks noGrp="1"/>
          </p:cNvSpPr>
          <p:nvPr>
            <p:ph type="sldNum" sz="quarter" idx="5"/>
          </p:nvPr>
        </p:nvSpPr>
        <p:spPr/>
        <p:txBody>
          <a:bodyPr/>
          <a:lstStyle/>
          <a:p>
            <a:fld id="{B07158C4-A119-4B78-9DE8-A50001BC31DC}" type="slidenum">
              <a:rPr lang="en-AU" smtClean="0"/>
              <a:pPr/>
              <a:t>9</a:t>
            </a:fld>
            <a:endParaRPr lang="en-AU"/>
          </a:p>
        </p:txBody>
      </p:sp>
    </p:spTree>
    <p:extLst>
      <p:ext uri="{BB962C8B-B14F-4D97-AF65-F5344CB8AC3E}">
        <p14:creationId xmlns:p14="http://schemas.microsoft.com/office/powerpoint/2010/main" val="271240845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C9C35-FE11-8667-C1E5-BE3AD1F559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CF0756-C848-7953-BEA7-6C0DF8D694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22BA3F-FCD3-255F-4C45-97077F558DF3}"/>
              </a:ext>
            </a:extLst>
          </p:cNvPr>
          <p:cNvSpPr>
            <a:spLocks noGrp="1"/>
          </p:cNvSpPr>
          <p:nvPr>
            <p:ph type="body" idx="1"/>
          </p:nvPr>
        </p:nvSpPr>
        <p:spPr/>
        <p:txBody>
          <a:bodyPr/>
          <a:lstStyle/>
          <a:p>
            <a:r>
              <a:rPr lang="en-AU" sz="1200" b="1">
                <a:solidFill>
                  <a:srgbClr val="22272B"/>
                </a:solidFill>
              </a:rPr>
              <a:t>90. Purpose: </a:t>
            </a:r>
            <a:r>
              <a:rPr lang="en-AU" sz="1200" b="0">
                <a:solidFill>
                  <a:srgbClr val="22272B"/>
                </a:solidFill>
              </a:rPr>
              <a:t>To outline the outcomes and content in the unit.</a:t>
            </a:r>
          </a:p>
          <a:p>
            <a:endParaRPr lang="en-AU" sz="1200">
              <a:solidFill>
                <a:srgbClr val="444444"/>
              </a:solidFill>
            </a:endParaRPr>
          </a:p>
          <a:p>
            <a:r>
              <a:rPr lang="en-AU" sz="1200" b="1">
                <a:solidFill>
                  <a:srgbClr val="22272B"/>
                </a:solidFill>
              </a:rPr>
              <a:t>Time: </a:t>
            </a:r>
            <a:r>
              <a:rPr lang="en-AU" sz="1200" b="0">
                <a:solidFill>
                  <a:srgbClr val="22272B"/>
                </a:solidFill>
              </a:rPr>
              <a:t>1 minute</a:t>
            </a:r>
            <a:endParaRPr lang="en-AU" sz="1200">
              <a:solidFill>
                <a:srgbClr val="22272B"/>
              </a:solidFill>
            </a:endParaRPr>
          </a:p>
          <a:p>
            <a:endParaRPr lang="en-AU" sz="1200"/>
          </a:p>
          <a:p>
            <a:r>
              <a:rPr lang="en-AU" sz="1200" b="1"/>
              <a:t>Presenter notes:</a:t>
            </a:r>
          </a:p>
          <a:p>
            <a:r>
              <a:rPr lang="en-AU" sz="1200" b="0" i="0" kern="1200">
                <a:solidFill>
                  <a:schemeClr val="tx1"/>
                </a:solidFill>
                <a:effectLst/>
                <a:ea typeface="+mn-ea"/>
                <a:cs typeface="+mn-cs"/>
              </a:rPr>
              <a:t>In Unit 5, students will revisit exploring how physical, social, and emotional changes affect identity and wellbeing, while developing self-management and interpersonal skills for goal-setting, respectful communication, and collaboration.</a:t>
            </a:r>
          </a:p>
          <a:p>
            <a:endParaRPr lang="en-AU" sz="1200">
              <a:solidFill>
                <a:srgbClr val="22272B"/>
              </a:solidFill>
            </a:endParaRPr>
          </a:p>
          <a:p>
            <a:pPr marL="0" marR="0" lvl="0" indent="0" algn="l" defTabSz="1219170" rtl="0" eaLnBrk="1" fontAlgn="auto" latinLnBrk="0" hangingPunct="1">
              <a:lnSpc>
                <a:spcPct val="100000"/>
              </a:lnSpc>
              <a:spcBef>
                <a:spcPts val="0"/>
              </a:spcBef>
              <a:spcAft>
                <a:spcPts val="0"/>
              </a:spcAft>
              <a:buClrTx/>
              <a:buSzTx/>
              <a:buFont typeface="Public Sans"/>
              <a:buNone/>
              <a:tabLst/>
              <a:defRPr/>
            </a:pPr>
            <a:r>
              <a:rPr lang="en-AU" sz="1200" b="1">
                <a:solidFill>
                  <a:srgbClr val="22272B"/>
                </a:solidFill>
              </a:rPr>
              <a:t>[NEXT SLIDE]</a:t>
            </a:r>
          </a:p>
          <a:p>
            <a:pPr marL="0" marR="0" lvl="0" indent="0" algn="l" defTabSz="1219170" rtl="0" eaLnBrk="1" fontAlgn="auto" latinLnBrk="0" hangingPunct="1">
              <a:lnSpc>
                <a:spcPct val="100000"/>
              </a:lnSpc>
              <a:spcBef>
                <a:spcPts val="0"/>
              </a:spcBef>
              <a:spcAft>
                <a:spcPts val="0"/>
              </a:spcAft>
              <a:buClrTx/>
              <a:buSzTx/>
              <a:buFont typeface="Public Sans"/>
              <a:buNone/>
              <a:tabLst/>
              <a:defRPr/>
            </a:pPr>
            <a:endParaRPr lang="en-AU" sz="1200">
              <a:solidFill>
                <a:srgbClr val="22272B"/>
              </a:solidFill>
            </a:endParaRPr>
          </a:p>
        </p:txBody>
      </p:sp>
      <p:sp>
        <p:nvSpPr>
          <p:cNvPr id="4" name="Slide Number Placeholder 3">
            <a:extLst>
              <a:ext uri="{FF2B5EF4-FFF2-40B4-BE49-F238E27FC236}">
                <a16:creationId xmlns:a16="http://schemas.microsoft.com/office/drawing/2014/main" id="{7A79B47A-DD4C-EB6A-6F42-0A24C9D39ABD}"/>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90</a:t>
            </a:fld>
            <a:endParaRPr kumimoji="0" lang="en-AU"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18940361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82F10-EF00-2883-C3D1-1549486FF7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2178AE-D410-677B-6F1C-326887340A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1D37F2-9896-16F6-D430-B2216A2236BE}"/>
              </a:ext>
            </a:extLst>
          </p:cNvPr>
          <p:cNvSpPr>
            <a:spLocks noGrp="1"/>
          </p:cNvSpPr>
          <p:nvPr>
            <p:ph type="body" idx="1"/>
          </p:nvPr>
        </p:nvSpPr>
        <p:spPr/>
        <p:txBody>
          <a:bodyPr/>
          <a:lstStyle/>
          <a:p>
            <a:r>
              <a:rPr lang="en-AU" sz="1200" b="1"/>
              <a:t>91. Purpose: </a:t>
            </a:r>
            <a:r>
              <a:rPr lang="en-AU" sz="1200"/>
              <a:t>To describe the skill development across PDH and PE for Stage 2 Unit 1.</a:t>
            </a:r>
          </a:p>
          <a:p>
            <a:endParaRPr lang="en-AU" sz="1200"/>
          </a:p>
          <a:p>
            <a:r>
              <a:rPr lang="en-AU" sz="1200" b="1"/>
              <a:t>Time: </a:t>
            </a:r>
            <a:r>
              <a:rPr lang="en-AU" sz="1200" b="0"/>
              <a:t>2 minutes </a:t>
            </a:r>
            <a:endParaRPr lang="en-US" sz="1200"/>
          </a:p>
          <a:p>
            <a:endParaRPr lang="en-AU" sz="1200"/>
          </a:p>
          <a:p>
            <a:r>
              <a:rPr lang="en-AU" sz="1200" b="1"/>
              <a:t>Presenter notes:</a:t>
            </a:r>
          </a:p>
          <a:p>
            <a:r>
              <a:rPr lang="en-AU" sz="1200"/>
              <a:t>In this unit, personal development and health (PDH) content supports students to:</a:t>
            </a:r>
          </a:p>
          <a:p>
            <a:pPr marL="0" indent="0">
              <a:buFont typeface="Arial" panose="020B0604020202020204" pitchFamily="34" charset="0"/>
              <a:buNone/>
            </a:pPr>
            <a:r>
              <a:rPr lang="en-AU" sz="1200"/>
              <a:t>[CLICK] identify and apply personal strengths like empathy and perseverance to build identity and respectful relationships through teamwork and reflection</a:t>
            </a:r>
          </a:p>
          <a:p>
            <a:pPr marL="0" indent="0">
              <a:buFont typeface="Arial" panose="020B0604020202020204" pitchFamily="34" charset="0"/>
              <a:buNone/>
            </a:pPr>
            <a:r>
              <a:rPr lang="en-AU" sz="1200"/>
              <a:t>[CLICK] explore how Aboriginal and Torres Strait Islander Peoples' connections to Country, Community and Culture support wellbeing and reflect on their own connections to build appreciation for diversity</a:t>
            </a:r>
          </a:p>
          <a:p>
            <a:pPr marL="0" indent="0">
              <a:buFont typeface="Arial" panose="020B0604020202020204" pitchFamily="34" charset="0"/>
              <a:buNone/>
            </a:pPr>
            <a:r>
              <a:rPr lang="en-AU" sz="1200"/>
              <a:t>[CLICK] learn to manage emotional and social changes by identifying trusted adults and practising help-seeking strategies through storytelling and role play</a:t>
            </a:r>
          </a:p>
          <a:p>
            <a:pPr marL="0" indent="0">
              <a:buFont typeface="Arial" panose="020B0604020202020204" pitchFamily="34" charset="0"/>
              <a:buNone/>
            </a:pPr>
            <a:r>
              <a:rPr lang="en-AU" sz="1200"/>
              <a:t>[CLICK] examine how stereotypes affect belonging and promote inclusion by experiencing the impacts of bias and fairness through group activities</a:t>
            </a:r>
          </a:p>
          <a:p>
            <a:pPr marL="0" indent="0">
              <a:buFont typeface="Arial" panose="020B0604020202020204" pitchFamily="34" charset="0"/>
              <a:buNone/>
            </a:pPr>
            <a:r>
              <a:rPr lang="en-AU" sz="1200"/>
              <a:t>[CLICK] understand the importance of responsible saving and use SMART goal setting to manage money and support their wellbeing, and</a:t>
            </a:r>
          </a:p>
          <a:p>
            <a:pPr marL="0" indent="0">
              <a:buFont typeface="Arial" panose="020B0604020202020204" pitchFamily="34" charset="0"/>
              <a:buNone/>
            </a:pPr>
            <a:r>
              <a:rPr lang="en-AU" sz="1200"/>
              <a:t>[CLICK] build real-world safety knowledge by engaging in practical, reflective activities about how to stay safe as pedestrians, bus passengers and wheel users. </a:t>
            </a:r>
          </a:p>
          <a:p>
            <a:pPr marL="171450" indent="-171450">
              <a:buFont typeface="Arial" panose="020B0604020202020204" pitchFamily="34" charset="0"/>
              <a:buChar char="•"/>
            </a:pPr>
            <a:endParaRPr lang="en-AU" sz="1200"/>
          </a:p>
          <a:p>
            <a:pPr marL="0" indent="0">
              <a:buFont typeface="Arial" panose="020B0604020202020204" pitchFamily="34" charset="0"/>
              <a:buNone/>
            </a:pPr>
            <a:r>
              <a:rPr lang="en-AU" sz="1200"/>
              <a:t>[CLICK] In this unit, the physical education (PE) structure and content supports students to:</a:t>
            </a:r>
          </a:p>
          <a:p>
            <a:pPr marL="0" indent="0">
              <a:buFont typeface="Arial" panose="020B0604020202020204" pitchFamily="34" charset="0"/>
              <a:buNone/>
            </a:pPr>
            <a:r>
              <a:rPr lang="en-AU" sz="1200"/>
              <a:t>[CLICK] develop and apply the fundamental movement skills of throwing, striking and catching across various game types, with a focus on teamwork, accuracy and inclusive participation</a:t>
            </a:r>
          </a:p>
          <a:p>
            <a:pPr marL="0" indent="0">
              <a:buFont typeface="Arial" panose="020B0604020202020204" pitchFamily="34" charset="0"/>
              <a:buNone/>
            </a:pPr>
            <a:r>
              <a:rPr lang="en-AU" sz="1200"/>
              <a:t>[CLICK] strengthen fundamental movement skills through repeated practice, targeted feedback and application of correct technique in game contexts</a:t>
            </a:r>
          </a:p>
          <a:p>
            <a:pPr marL="0" indent="0">
              <a:buFont typeface="Arial" panose="020B0604020202020204" pitchFamily="34" charset="0"/>
              <a:buNone/>
            </a:pPr>
            <a:r>
              <a:rPr lang="en-AU" sz="1200"/>
              <a:t>[CLICK] demonstrate empathy, kindness and respect to foster inclusion, cooperation and enjoyment in competitive and team-based games and create and monitor SMART goals.</a:t>
            </a:r>
          </a:p>
          <a:p>
            <a:endParaRPr lang="en-AU" sz="1200"/>
          </a:p>
          <a:p>
            <a:r>
              <a:rPr lang="en-AU" sz="1200" b="1"/>
              <a:t>[NEXT SLIDE]</a:t>
            </a:r>
          </a:p>
          <a:p>
            <a:endParaRPr lang="en-AU" sz="1200"/>
          </a:p>
        </p:txBody>
      </p:sp>
      <p:sp>
        <p:nvSpPr>
          <p:cNvPr id="4" name="Slide Number Placeholder 3">
            <a:extLst>
              <a:ext uri="{FF2B5EF4-FFF2-40B4-BE49-F238E27FC236}">
                <a16:creationId xmlns:a16="http://schemas.microsoft.com/office/drawing/2014/main" id="{68F690BC-CFF8-87C1-2622-B10B4687FC9E}"/>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91</a:t>
            </a:fld>
            <a:endParaRPr kumimoji="0" lang="en-AU"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25901787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69D42-EB2C-919F-91EF-580C925D3A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98CA2B-6276-38B9-7473-1DDF69D805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083580-D0E6-2C30-EABA-D71EAC7E68C9}"/>
              </a:ext>
            </a:extLst>
          </p:cNvPr>
          <p:cNvSpPr>
            <a:spLocks noGrp="1"/>
          </p:cNvSpPr>
          <p:nvPr>
            <p:ph type="body" idx="1"/>
          </p:nvPr>
        </p:nvSpPr>
        <p:spPr/>
        <p:txBody>
          <a:bodyPr/>
          <a:lstStyle/>
          <a:p>
            <a:r>
              <a:rPr lang="en-AU" sz="1200" b="1"/>
              <a:t>92. Purpose: </a:t>
            </a:r>
            <a:r>
              <a:rPr lang="en-AU" sz="1200"/>
              <a:t>To highlight an exciting feature of Stage 2 Unit 5 sample unit.</a:t>
            </a:r>
          </a:p>
          <a:p>
            <a:endParaRPr lang="en-AU" sz="1200"/>
          </a:p>
          <a:p>
            <a:r>
              <a:rPr lang="en-AU" sz="1200" b="1"/>
              <a:t>Time: </a:t>
            </a:r>
            <a:r>
              <a:rPr lang="en-AU" sz="1200" b="0"/>
              <a:t>1 minute </a:t>
            </a:r>
            <a:endParaRPr lang="en-US" sz="1200"/>
          </a:p>
          <a:p>
            <a:endParaRPr lang="en-AU" sz="1200"/>
          </a:p>
          <a:p>
            <a:r>
              <a:rPr lang="en-AU" sz="1200" b="1"/>
              <a:t>Presenter notes:</a:t>
            </a:r>
          </a:p>
          <a:p>
            <a:r>
              <a:rPr lang="en-AU" sz="1200" b="0"/>
              <a:t>Financial wellbeing is new content that sits within the focus area of Identity, health and wellbeing beginning in stage 1 through to stage 3.</a:t>
            </a:r>
          </a:p>
          <a:p>
            <a:endParaRPr lang="en-AU" sz="1200" b="0"/>
          </a:p>
          <a:p>
            <a:r>
              <a:rPr lang="en-AU" sz="1200" b="0"/>
              <a:t>Financial wellbeing content in Stage 1 is for students to ‘identify how money can be saved and spent on needs and wants’.</a:t>
            </a:r>
          </a:p>
          <a:p>
            <a:endParaRPr lang="en-AU" sz="1200"/>
          </a:p>
          <a:p>
            <a:r>
              <a:rPr lang="en-AU" sz="1200"/>
              <a:t>Unit</a:t>
            </a:r>
            <a:r>
              <a:rPr lang="en-AU" sz="1200" b="0"/>
              <a:t> 5 builds on this prior knowledge to address the stage 2 content, ‘describe the benefits of responsible saving and spending money for wellbeing’. </a:t>
            </a:r>
          </a:p>
          <a:p>
            <a:endParaRPr lang="en-AU" sz="1200" b="0"/>
          </a:p>
          <a:p>
            <a:r>
              <a:rPr lang="en-AU" sz="1200" b="0"/>
              <a:t>This content is addressed in one lesson in this sample unit, in the PDH lesson 5.</a:t>
            </a:r>
          </a:p>
          <a:p>
            <a:endParaRPr lang="en-AU" sz="1200" b="0"/>
          </a:p>
          <a:p>
            <a:r>
              <a:rPr lang="en-AU" sz="1200" b="0"/>
              <a:t>In this lesson, students learn about responsible saving and how it positively impacts wellbeing. This content is connected to goal setting, focusing on how setting financial goals can improve saving habits.</a:t>
            </a:r>
          </a:p>
          <a:p>
            <a:endParaRPr lang="en-AU" sz="1200" b="0"/>
          </a:p>
          <a:p>
            <a:r>
              <a:rPr lang="en-AU" sz="1200" b="0"/>
              <a:t>A highlight of this lesson is a hands-on budgeting activity which helps students practise real-world decision-making by managing pretend money, prioritising needs over wants and deciding how much to save. It encourages critical thinking, collaboration and financial responsibility in a meaningful and engaging way.</a:t>
            </a:r>
          </a:p>
          <a:p>
            <a:endParaRPr lang="en-AU" sz="1200" b="0"/>
          </a:p>
          <a:p>
            <a:r>
              <a:rPr lang="en-AU" sz="1200" b="1"/>
              <a:t>[NEXT SLIDE]</a:t>
            </a:r>
          </a:p>
          <a:p>
            <a:endParaRPr lang="en-AU" sz="1200" b="0"/>
          </a:p>
          <a:p>
            <a:endParaRPr lang="en-AU" sz="1200"/>
          </a:p>
          <a:p>
            <a:endParaRPr lang="en-AU" sz="1200"/>
          </a:p>
        </p:txBody>
      </p:sp>
      <p:sp>
        <p:nvSpPr>
          <p:cNvPr id="4" name="Slide Number Placeholder 3">
            <a:extLst>
              <a:ext uri="{FF2B5EF4-FFF2-40B4-BE49-F238E27FC236}">
                <a16:creationId xmlns:a16="http://schemas.microsoft.com/office/drawing/2014/main" id="{88111732-9613-8812-24F2-B988F6D2ACE4}"/>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92</a:t>
            </a:fld>
            <a:endParaRPr kumimoji="0" lang="en-AU"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49550836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AB49B8-B442-B1FE-66DF-61CCA29832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C0E032-D503-8206-DBE7-12B6CA5A31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5F36A0-DDDB-7B9F-5AC2-372D15EFEA11}"/>
              </a:ext>
            </a:extLst>
          </p:cNvPr>
          <p:cNvSpPr>
            <a:spLocks noGrp="1"/>
          </p:cNvSpPr>
          <p:nvPr>
            <p:ph type="body" idx="1"/>
          </p:nvPr>
        </p:nvSpPr>
        <p:spPr/>
        <p:txBody>
          <a:bodyPr/>
          <a:lstStyle/>
          <a:p>
            <a:r>
              <a:rPr lang="en-AU" sz="1200" b="1"/>
              <a:t>93. Purpose: </a:t>
            </a:r>
            <a:r>
              <a:rPr lang="en-AU" sz="1200"/>
              <a:t>To highlight an exciting feature of Stage 2 Unit 5 sample unit.</a:t>
            </a:r>
          </a:p>
          <a:p>
            <a:endParaRPr lang="en-AU" sz="1200"/>
          </a:p>
          <a:p>
            <a:r>
              <a:rPr lang="en-AU" sz="1200" b="1"/>
              <a:t>Time: </a:t>
            </a:r>
            <a:r>
              <a:rPr lang="en-AU" sz="1200" b="0"/>
              <a:t>2 minutes</a:t>
            </a:r>
          </a:p>
          <a:p>
            <a:endParaRPr lang="en-AU" sz="1200"/>
          </a:p>
          <a:p>
            <a:r>
              <a:rPr lang="en-AU" sz="1200" b="1"/>
              <a:t>Presenter notes:</a:t>
            </a:r>
          </a:p>
          <a:p>
            <a:r>
              <a:rPr lang="en-AU" sz="1200" b="0"/>
              <a:t>This unit has many highlights, </a:t>
            </a:r>
            <a:r>
              <a:rPr lang="en-AU" sz="1200"/>
              <a:t>I</a:t>
            </a:r>
            <a:r>
              <a:rPr lang="en-AU" sz="1200" b="0"/>
              <a:t> have selected Aboriginal and/or Torres Strait Islander connections to Country, Community and Culture content to spotlight.</a:t>
            </a:r>
          </a:p>
          <a:p>
            <a:endParaRPr lang="en-AU" sz="1200" b="0"/>
          </a:p>
          <a:p>
            <a:r>
              <a:rPr lang="en-AU" sz="1200" b="0"/>
              <a:t>In the focus area of respectful relationships and safety the following content points are addressed in Stage 2 Unit 5. [CLICK] I will pause for a moment for you to read the content points on the slide.</a:t>
            </a:r>
          </a:p>
          <a:p>
            <a:endParaRPr lang="en-AU" sz="1200" b="0"/>
          </a:p>
          <a:p>
            <a:r>
              <a:rPr lang="en-AU" sz="1200" b="0" i="1"/>
              <a:t>PAUSE 5 secs</a:t>
            </a:r>
          </a:p>
          <a:p>
            <a:endParaRPr lang="en-AU" sz="1200" b="0" i="1"/>
          </a:p>
          <a:p>
            <a:r>
              <a:rPr lang="en-AU" sz="1200" b="0"/>
              <a:t>This important content is the focus of one PDH lesson. I have thoughtfully selected three, engaging activities that spark discussion, build cultural understanding and help students explore the value of connection to family, community, and Country from Lesson 2 that I will share with you now:</a:t>
            </a:r>
          </a:p>
          <a:p>
            <a:pPr marL="0" indent="0">
              <a:buFont typeface="+mj-lt"/>
              <a:buNone/>
            </a:pPr>
            <a:r>
              <a:rPr lang="en-AU" sz="1200" b="0"/>
              <a:t>Story-based learning helps students understand how Aboriginal and/or Torres Strait Islander Peoples’ connections to Country, Community and Culture strengthen identity, belonging and wellbeing. Using texts like [CLICK] Family, by Fay Muir and Sue Lawson, students explore key terms such as Elders, Kinship and Country and are introduced to totems as a way of deepening connection to Clan, traditional land and the Dreaming.</a:t>
            </a:r>
          </a:p>
          <a:p>
            <a:pPr marL="0" indent="0">
              <a:buFont typeface="+mj-lt"/>
              <a:buNone/>
            </a:pPr>
            <a:r>
              <a:rPr lang="en-AU" sz="1200" b="0"/>
              <a:t>Mapping by using Google maps or similar, to locate personal connections to family, groups, community organisations and places makes abstract ideas tangible, helping students recognise how their own connections support their wellbeing and relationships, and</a:t>
            </a:r>
          </a:p>
          <a:p>
            <a:pPr marL="0" indent="0">
              <a:buFont typeface="+mj-lt"/>
              <a:buNone/>
            </a:pPr>
            <a:r>
              <a:rPr lang="en-AU" sz="1200" b="0"/>
              <a:t>The Circles of Connection activity visually reinforces the layers of connection, of family, community and country. This encourages students to reflect on how each layer contributes to their sense of belonging and overall health.</a:t>
            </a:r>
          </a:p>
          <a:p>
            <a:endParaRPr lang="en-AU" sz="1200" b="0"/>
          </a:p>
          <a:p>
            <a:r>
              <a:rPr lang="en-AU" sz="1200" b="0"/>
              <a:t>These activities not only address syllabus content but also create meaningful learning experiences that foster respect, connection and a deeper understanding of self and others.</a:t>
            </a:r>
          </a:p>
          <a:p>
            <a:endParaRPr lang="en-AU" sz="1200" b="0"/>
          </a:p>
          <a:p>
            <a:r>
              <a:rPr lang="en-AU" sz="1200" b="1"/>
              <a:t>[NEXT SLIDE]</a:t>
            </a:r>
          </a:p>
          <a:p>
            <a:endParaRPr lang="en-AU" sz="1200" b="0"/>
          </a:p>
          <a:p>
            <a:endParaRPr lang="en-AU" sz="1200"/>
          </a:p>
          <a:p>
            <a:endParaRPr lang="en-AU" sz="1200"/>
          </a:p>
        </p:txBody>
      </p:sp>
      <p:sp>
        <p:nvSpPr>
          <p:cNvPr id="4" name="Slide Number Placeholder 3">
            <a:extLst>
              <a:ext uri="{FF2B5EF4-FFF2-40B4-BE49-F238E27FC236}">
                <a16:creationId xmlns:a16="http://schemas.microsoft.com/office/drawing/2014/main" id="{02426DBD-AC93-0EDB-D49B-C6E7F0D3F6CE}"/>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93</a:t>
            </a:fld>
            <a:endParaRPr kumimoji="0" lang="en-AU"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0670106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500586-183C-9036-154B-92C96BE0A8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4ED193-514C-CA17-2C27-3CEE9A87B1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81D09D-3416-3030-AD1C-792E6369A39D}"/>
              </a:ext>
            </a:extLst>
          </p:cNvPr>
          <p:cNvSpPr>
            <a:spLocks noGrp="1"/>
          </p:cNvSpPr>
          <p:nvPr>
            <p:ph type="body" idx="1"/>
          </p:nvPr>
        </p:nvSpPr>
        <p:spPr/>
        <p:txBody>
          <a:bodyPr/>
          <a:lstStyle/>
          <a:p>
            <a:r>
              <a:rPr lang="en-AU" b="1"/>
              <a:t>94. Purpose: </a:t>
            </a:r>
            <a:r>
              <a:rPr lang="en-AU"/>
              <a:t>To reflect on the units presented and take notes. </a:t>
            </a:r>
          </a:p>
          <a:p>
            <a:endParaRPr lang="en-AU"/>
          </a:p>
          <a:p>
            <a:r>
              <a:rPr lang="en-AU" b="1"/>
              <a:t>Time: </a:t>
            </a:r>
            <a:r>
              <a:rPr lang="en-AU"/>
              <a:t>5 minutes</a:t>
            </a:r>
          </a:p>
          <a:p>
            <a:endParaRPr lang="en-AU"/>
          </a:p>
          <a:p>
            <a:r>
              <a:rPr lang="en-AU" b="1"/>
              <a:t>Presenter notes: </a:t>
            </a:r>
          </a:p>
          <a:p>
            <a:r>
              <a:rPr lang="en-AU" b="0"/>
              <a:t>We would  again like to give you some time now to reflect on what you have seen, make some notes and start to think about what this could look like in your school context. </a:t>
            </a:r>
          </a:p>
          <a:p>
            <a:endParaRPr lang="en-AU" b="0"/>
          </a:p>
          <a:p>
            <a:r>
              <a:rPr lang="en-AU" b="0"/>
              <a:t>Return to your participant workbook reflection section.</a:t>
            </a:r>
            <a:endParaRPr lang="en-AU" b="1"/>
          </a:p>
          <a:p>
            <a:endParaRPr lang="en-AU"/>
          </a:p>
          <a:p>
            <a:r>
              <a:rPr lang="en-AU"/>
              <a:t>You will again have 5 minutes to add some notes.</a:t>
            </a:r>
          </a:p>
          <a:p>
            <a:endParaRPr lang="en-AU"/>
          </a:p>
          <a:p>
            <a:r>
              <a:rPr lang="en-AU" b="0" i="1"/>
              <a:t>After 5 minutes</a:t>
            </a:r>
          </a:p>
          <a:p>
            <a:endParaRPr lang="en-AU"/>
          </a:p>
          <a:p>
            <a:r>
              <a:rPr lang="en-AU"/>
              <a:t>Let’s continue.</a:t>
            </a:r>
          </a:p>
          <a:p>
            <a:endParaRPr lang="en-AU"/>
          </a:p>
          <a:p>
            <a:r>
              <a:rPr lang="en-AU" b="1"/>
              <a:t>[NEXT SLIDE]</a:t>
            </a:r>
          </a:p>
          <a:p>
            <a:endParaRPr lang="en-AU"/>
          </a:p>
        </p:txBody>
      </p:sp>
      <p:sp>
        <p:nvSpPr>
          <p:cNvPr id="4" name="Slide Number Placeholder 3">
            <a:extLst>
              <a:ext uri="{FF2B5EF4-FFF2-40B4-BE49-F238E27FC236}">
                <a16:creationId xmlns:a16="http://schemas.microsoft.com/office/drawing/2014/main" id="{EC8BC425-2BA9-0703-112D-38C3D915E681}"/>
              </a:ext>
            </a:extLst>
          </p:cNvPr>
          <p:cNvSpPr>
            <a:spLocks noGrp="1"/>
          </p:cNvSpPr>
          <p:nvPr>
            <p:ph type="sldNum" sz="quarter" idx="5"/>
          </p:nvPr>
        </p:nvSpPr>
        <p:spPr/>
        <p:txBody>
          <a:bodyPr/>
          <a:lstStyle/>
          <a:p>
            <a:fld id="{B07158C4-A119-4B78-9DE8-A50001BC31DC}" type="slidenum">
              <a:rPr lang="en-AU" smtClean="0"/>
              <a:pPr/>
              <a:t>94</a:t>
            </a:fld>
            <a:endParaRPr lang="en-AU"/>
          </a:p>
        </p:txBody>
      </p:sp>
    </p:spTree>
    <p:extLst>
      <p:ext uri="{BB962C8B-B14F-4D97-AF65-F5344CB8AC3E}">
        <p14:creationId xmlns:p14="http://schemas.microsoft.com/office/powerpoint/2010/main" val="410967483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592B8D-9901-AE8E-B22E-2312ABC748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1598F1-403D-D919-E6EE-34B755B54F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3A4153-0487-F728-02F3-8E5E300FA06F}"/>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t>95. Purpose: </a:t>
            </a:r>
            <a:r>
              <a:rPr lang="en-AU" sz="1200" b="0"/>
              <a:t>To e</a:t>
            </a:r>
            <a:r>
              <a:rPr lang="en-AU" sz="1200" b="0" kern="1200">
                <a:solidFill>
                  <a:schemeClr val="tx1"/>
                </a:solidFill>
                <a:effectLst/>
                <a:ea typeface="+mn-ea"/>
                <a:cs typeface="+mn-cs"/>
              </a:rPr>
              <a:t>xplain </a:t>
            </a:r>
            <a:r>
              <a:rPr lang="en-AU" sz="1200" kern="1200">
                <a:solidFill>
                  <a:schemeClr val="tx1"/>
                </a:solidFill>
                <a:effectLst/>
                <a:ea typeface="+mn-ea"/>
                <a:cs typeface="+mn-cs"/>
              </a:rPr>
              <a:t>that there have been some content changes across all CHPS syllabuses and conduct a gap analysis to identify how to support teachers' awareness of these gaps. </a:t>
            </a:r>
          </a:p>
          <a:p>
            <a:endParaRPr lang="en-AU" sz="1200" b="1"/>
          </a:p>
          <a:p>
            <a:r>
              <a:rPr lang="en-AU" sz="1200" b="1"/>
              <a:t>Time: </a:t>
            </a:r>
            <a:r>
              <a:rPr lang="en-AU" sz="1200" b="0"/>
              <a:t>30 seconds </a:t>
            </a:r>
            <a:endParaRPr lang="en-AU" sz="1200" b="1"/>
          </a:p>
          <a:p>
            <a:endParaRPr lang="en-AU" sz="1200" b="1"/>
          </a:p>
          <a:p>
            <a:r>
              <a:rPr lang="en-AU" sz="1200" b="1"/>
              <a:t>Presenter notes: </a:t>
            </a:r>
          </a:p>
          <a:p>
            <a:pPr lvl="0"/>
            <a:r>
              <a:rPr lang="en-AU" sz="1200" kern="1200">
                <a:solidFill>
                  <a:schemeClr val="tx1"/>
                </a:solidFill>
                <a:effectLst/>
                <a:ea typeface="+mn-ea"/>
                <a:cs typeface="+mn-cs"/>
              </a:rPr>
              <a:t>Let’s continue to explore the content changes across the new CHPS syllabuses.</a:t>
            </a:r>
          </a:p>
          <a:p>
            <a:pPr lvl="0"/>
            <a:endParaRPr lang="en-AU" sz="1200" kern="1200">
              <a:solidFill>
                <a:schemeClr val="tx1"/>
              </a:solidFill>
              <a:effectLst/>
              <a:ea typeface="+mn-ea"/>
              <a:cs typeface="+mn-cs"/>
            </a:endParaRPr>
          </a:p>
          <a:p>
            <a:pPr lvl="0"/>
            <a:r>
              <a:rPr lang="en-AU" sz="1200" kern="1200">
                <a:solidFill>
                  <a:schemeClr val="tx1"/>
                </a:solidFill>
                <a:effectLst/>
                <a:ea typeface="+mn-ea"/>
                <a:cs typeface="+mn-cs"/>
              </a:rPr>
              <a:t>We will also introduce the Gap Analysis tool, which supports schools in identifying differences in content, timing, and potential gaps in student knowledge.</a:t>
            </a:r>
          </a:p>
          <a:p>
            <a:endParaRPr lang="en-AU" sz="1200" kern="1200">
              <a:solidFill>
                <a:schemeClr val="tx1"/>
              </a:solidFill>
              <a:effectLst/>
              <a:ea typeface="+mn-ea"/>
              <a:cs typeface="+mn-cs"/>
            </a:endParaRPr>
          </a:p>
          <a:p>
            <a:r>
              <a:rPr lang="en-AU" sz="1200" kern="1200">
                <a:solidFill>
                  <a:schemeClr val="tx1"/>
                </a:solidFill>
                <a:effectLst/>
                <a:ea typeface="+mn-ea"/>
                <a:cs typeface="+mn-cs"/>
              </a:rPr>
              <a:t>You’ll see how this tool can guide future planning and discussions in your teams</a:t>
            </a:r>
          </a:p>
          <a:p>
            <a:endParaRPr lang="en-AU" sz="1200" b="1" kern="1200">
              <a:solidFill>
                <a:schemeClr val="tx1"/>
              </a:solidFill>
              <a:effectLst/>
              <a:ea typeface="+mn-ea"/>
              <a:cs typeface="+mn-cs"/>
            </a:endParaRPr>
          </a:p>
          <a:p>
            <a:r>
              <a:rPr lang="en-AU" sz="1200" b="1" kern="1200">
                <a:solidFill>
                  <a:schemeClr val="tx1"/>
                </a:solidFill>
                <a:effectLst/>
                <a:ea typeface="+mn-ea"/>
                <a:cs typeface="+mn-cs"/>
              </a:rPr>
              <a:t>[NEXT SLIDE]</a:t>
            </a:r>
            <a:endParaRPr lang="en-AU" sz="1200" b="1"/>
          </a:p>
        </p:txBody>
      </p:sp>
      <p:sp>
        <p:nvSpPr>
          <p:cNvPr id="4" name="Slide Number Placeholder 3">
            <a:extLst>
              <a:ext uri="{FF2B5EF4-FFF2-40B4-BE49-F238E27FC236}">
                <a16:creationId xmlns:a16="http://schemas.microsoft.com/office/drawing/2014/main" id="{FC9C36AC-4570-4705-D77D-566B6AD2B39B}"/>
              </a:ext>
            </a:extLst>
          </p:cNvPr>
          <p:cNvSpPr>
            <a:spLocks noGrp="1"/>
          </p:cNvSpPr>
          <p:nvPr>
            <p:ph type="sldNum" sz="quarter" idx="5"/>
          </p:nvPr>
        </p:nvSpPr>
        <p:spPr/>
        <p:txBody>
          <a:bodyPr/>
          <a:lstStyle/>
          <a:p>
            <a:fld id="{B07158C4-A119-4B78-9DE8-A50001BC31DC}" type="slidenum">
              <a:rPr lang="en-AU" smtClean="0"/>
              <a:pPr/>
              <a:t>95</a:t>
            </a:fld>
            <a:endParaRPr lang="en-AU"/>
          </a:p>
        </p:txBody>
      </p:sp>
    </p:spTree>
    <p:extLst>
      <p:ext uri="{BB962C8B-B14F-4D97-AF65-F5344CB8AC3E}">
        <p14:creationId xmlns:p14="http://schemas.microsoft.com/office/powerpoint/2010/main" val="371355164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t>96. Purpose: </a:t>
            </a:r>
            <a:r>
              <a:rPr lang="en-AU" sz="1200" b="0"/>
              <a:t>To explain why the changes to the CHPS syllabus matters to identifying the gaps in the sequence of learning.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1"/>
          </a:p>
          <a:p>
            <a:r>
              <a:rPr lang="en-AU" sz="1200" b="1"/>
              <a:t>Time: </a:t>
            </a:r>
            <a:r>
              <a:rPr lang="en-AU" sz="1200" b="0"/>
              <a:t>1 minute</a:t>
            </a:r>
          </a:p>
          <a:p>
            <a:endParaRPr lang="en-AU" sz="1200" b="1"/>
          </a:p>
          <a:p>
            <a:r>
              <a:rPr lang="en-AU" sz="1200" b="1"/>
              <a:t>Presenter notes: </a:t>
            </a:r>
            <a:endParaRPr lang="en-AU" sz="1200" b="0"/>
          </a:p>
          <a:p>
            <a:pPr lvl="0"/>
            <a:r>
              <a:rPr lang="en-AU" sz="1200" kern="1200">
                <a:solidFill>
                  <a:schemeClr val="tx1"/>
                </a:solidFill>
                <a:effectLst/>
                <a:ea typeface="+mn-ea"/>
                <a:cs typeface="+mn-cs"/>
              </a:rPr>
              <a:t>The CHPS syllabuses have been updated to better reflect current knowledge, skills, and priorities. The new syllabuses focus on what is essential to know and do for success in education and life. </a:t>
            </a:r>
          </a:p>
          <a:p>
            <a:pPr lvl="0"/>
            <a:endParaRPr lang="en-AU" sz="1200" kern="1200">
              <a:solidFill>
                <a:schemeClr val="tx1"/>
              </a:solidFill>
              <a:effectLst/>
              <a:ea typeface="+mn-ea"/>
              <a:cs typeface="+mn-cs"/>
            </a:endParaRPr>
          </a:p>
          <a:p>
            <a:pPr lvl="0"/>
            <a:r>
              <a:rPr lang="en-AU" sz="1200" kern="1200">
                <a:solidFill>
                  <a:schemeClr val="tx1"/>
                </a:solidFill>
                <a:effectLst/>
                <a:ea typeface="+mn-ea"/>
                <a:cs typeface="+mn-cs"/>
              </a:rPr>
              <a:t>These changes are designed to create a more streamlined, relevant, and future-focused curriculum. By understanding and engaging with these updates, we can:</a:t>
            </a:r>
          </a:p>
          <a:p>
            <a:pPr lvl="0"/>
            <a:endParaRPr lang="en-AU" sz="1200" kern="1200">
              <a:solidFill>
                <a:schemeClr val="tx1"/>
              </a:solidFill>
              <a:effectLst/>
              <a:ea typeface="+mn-ea"/>
              <a:cs typeface="+mn-cs"/>
            </a:endParaRPr>
          </a:p>
          <a:p>
            <a:pPr marL="285750" lvl="0" indent="-285750">
              <a:buFontTx/>
              <a:buChar char="-"/>
            </a:pPr>
            <a:r>
              <a:rPr lang="en-AU" sz="1200" kern="1200">
                <a:solidFill>
                  <a:schemeClr val="tx1"/>
                </a:solidFill>
                <a:effectLst/>
                <a:ea typeface="+mn-ea"/>
                <a:cs typeface="+mn-cs"/>
              </a:rPr>
              <a:t>adapt and refine teaching programs to reflect current priorities</a:t>
            </a:r>
          </a:p>
          <a:p>
            <a:pPr marL="285750" lvl="0" indent="-285750">
              <a:buFontTx/>
              <a:buChar char="-"/>
            </a:pPr>
            <a:r>
              <a:rPr lang="en-AU" sz="1200" kern="1200">
                <a:solidFill>
                  <a:schemeClr val="tx1"/>
                </a:solidFill>
                <a:effectLst/>
                <a:ea typeface="+mn-ea"/>
                <a:cs typeface="+mn-cs"/>
              </a:rPr>
              <a:t>plan strategically for resourcing across the school</a:t>
            </a:r>
          </a:p>
          <a:p>
            <a:pPr marL="285750" lvl="0" indent="-285750">
              <a:buFontTx/>
              <a:buChar char="-"/>
            </a:pPr>
            <a:r>
              <a:rPr lang="en-AU" sz="1200" kern="1200">
                <a:solidFill>
                  <a:schemeClr val="tx1"/>
                </a:solidFill>
                <a:effectLst/>
                <a:ea typeface="+mn-ea"/>
                <a:cs typeface="+mn-cs"/>
              </a:rPr>
              <a:t>engage in targeted professional learning to build teacher confidence </a:t>
            </a:r>
          </a:p>
          <a:p>
            <a:pPr marL="285750" lvl="0" indent="-285750">
              <a:buFontTx/>
              <a:buChar char="-"/>
            </a:pPr>
            <a:r>
              <a:rPr lang="en-AU" sz="1200" kern="1200">
                <a:solidFill>
                  <a:schemeClr val="tx1"/>
                </a:solidFill>
                <a:effectLst/>
                <a:ea typeface="+mn-ea"/>
                <a:cs typeface="+mn-cs"/>
              </a:rPr>
              <a:t>provide consistent and equitable support for students, ensuring every learner can thrive</a:t>
            </a:r>
          </a:p>
          <a:p>
            <a:endParaRPr lang="en-AU" sz="1200"/>
          </a:p>
          <a:p>
            <a:r>
              <a:rPr lang="en-AU" sz="1200" b="1"/>
              <a:t>[NEXT SLIDE]</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96</a:t>
            </a:fld>
            <a:endParaRPr lang="en-AU"/>
          </a:p>
        </p:txBody>
      </p:sp>
    </p:spTree>
    <p:extLst>
      <p:ext uri="{BB962C8B-B14F-4D97-AF65-F5344CB8AC3E}">
        <p14:creationId xmlns:p14="http://schemas.microsoft.com/office/powerpoint/2010/main" val="2135956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366B1-183C-7092-DA82-1E8E13FF0D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B0B1F5-2B81-102A-B753-FA16E5DBFA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8D41B9-734E-BCC4-3388-41B466377809}"/>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t>97. Purpose: </a:t>
            </a:r>
            <a:r>
              <a:rPr lang="en-AU" sz="1200" b="0"/>
              <a:t>To explain why the changes to the CHPS syllabus matters to identifying the gaps in the sequence of learning.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1"/>
          </a:p>
          <a:p>
            <a:r>
              <a:rPr lang="en-AU" sz="1200" b="1"/>
              <a:t>Time: </a:t>
            </a:r>
            <a:r>
              <a:rPr lang="en-AU" sz="1200" b="0"/>
              <a:t>1 minute </a:t>
            </a:r>
          </a:p>
          <a:p>
            <a:endParaRPr lang="en-AU" sz="1200" b="1"/>
          </a:p>
          <a:p>
            <a:r>
              <a:rPr lang="en-AU" sz="1200" b="1"/>
              <a:t>Presenter notes: </a:t>
            </a:r>
            <a:endParaRPr lang="en-AU" sz="1200" b="0"/>
          </a:p>
          <a:p>
            <a:pPr marL="0" lvl="0" indent="0">
              <a:buFontTx/>
              <a:buNone/>
            </a:pPr>
            <a:r>
              <a:rPr lang="en-AU" sz="1200" kern="1200">
                <a:solidFill>
                  <a:schemeClr val="tx1"/>
                </a:solidFill>
                <a:effectLst/>
                <a:ea typeface="+mn-ea"/>
                <a:cs typeface="+mn-cs"/>
              </a:rPr>
              <a:t>To identify gaps students will have when you implement the new syllabuses you can compare the content with what students were expected to learn in the previous syllabus. Think about your school curriculum, your stage, scope and sequences and class programs. Then cross check whether students have these understandings through assessments, class discussion and observation of their learning. </a:t>
            </a:r>
          </a:p>
          <a:p>
            <a:pPr marL="0" lvl="0" indent="0">
              <a:buFontTx/>
              <a:buNone/>
            </a:pPr>
            <a:endParaRPr lang="en-AU" sz="1200" kern="1200">
              <a:solidFill>
                <a:schemeClr val="tx1"/>
              </a:solidFill>
              <a:effectLst/>
              <a:ea typeface="+mn-ea"/>
              <a:cs typeface="+mn-cs"/>
            </a:endParaRPr>
          </a:p>
          <a:p>
            <a:pPr marL="0" lvl="0" indent="0">
              <a:buFontTx/>
              <a:buNone/>
            </a:pPr>
            <a:r>
              <a:rPr lang="en-AU" sz="1200" kern="1200">
                <a:solidFill>
                  <a:schemeClr val="tx1"/>
                </a:solidFill>
                <a:effectLst/>
                <a:ea typeface="+mn-ea"/>
                <a:cs typeface="+mn-cs"/>
              </a:rPr>
              <a:t>To support you to identify new syllabus content, you have access to information on the NSW department of education intranet page through the curriculum tab. On the screen you can see the pathway to find the overview of HSIE content that has changed. </a:t>
            </a:r>
          </a:p>
          <a:p>
            <a:pPr marL="0" lvl="0" indent="0">
              <a:buFontTx/>
              <a:buNone/>
            </a:pPr>
            <a:endParaRPr lang="en-AU" sz="1200" kern="1200">
              <a:solidFill>
                <a:schemeClr val="tx1"/>
              </a:solidFill>
              <a:effectLst/>
              <a:ea typeface="+mn-ea"/>
              <a:cs typeface="+mn-cs"/>
            </a:endParaRPr>
          </a:p>
          <a:p>
            <a:pPr marL="0" lvl="0" indent="0">
              <a:buFontTx/>
              <a:buNone/>
            </a:pPr>
            <a:r>
              <a:rPr lang="en-AU" sz="1200" kern="1200">
                <a:solidFill>
                  <a:schemeClr val="tx1"/>
                </a:solidFill>
                <a:effectLst/>
                <a:ea typeface="+mn-ea"/>
                <a:cs typeface="+mn-cs"/>
              </a:rPr>
              <a:t>The links to all the CHPS key learning areas overviews can be found on page 23 of your participant workbook. </a:t>
            </a:r>
          </a:p>
          <a:p>
            <a:endParaRPr lang="en-AU" sz="1200"/>
          </a:p>
          <a:p>
            <a:r>
              <a:rPr lang="en-AU" sz="1200" b="1"/>
              <a:t>[NEXT SLIDE]</a:t>
            </a:r>
          </a:p>
          <a:p>
            <a:endParaRPr lang="en-AU" sz="1200" b="1"/>
          </a:p>
          <a:p>
            <a:r>
              <a:rPr lang="en-AU" sz="1200" b="1" kern="1200">
                <a:solidFill>
                  <a:schemeClr val="tx1"/>
                </a:solidFill>
                <a:effectLst/>
                <a:ea typeface="+mn-ea"/>
                <a:cs typeface="+mn-cs"/>
              </a:rPr>
              <a:t>Leaders' information CHPS</a:t>
            </a:r>
            <a:endParaRPr lang="en-AU" sz="1200" kern="1200">
              <a:solidFill>
                <a:schemeClr val="tx1"/>
              </a:solidFill>
              <a:effectLst/>
              <a:ea typeface="+mn-ea"/>
              <a:cs typeface="+mn-cs"/>
            </a:endParaRPr>
          </a:p>
          <a:p>
            <a:r>
              <a:rPr lang="en-AU" sz="1200" u="sng" kern="1200">
                <a:solidFill>
                  <a:schemeClr val="tx1"/>
                </a:solidFill>
                <a:effectLst/>
                <a:ea typeface="+mn-ea"/>
                <a:cs typeface="+mn-cs"/>
                <a:hlinkClick r:id="rId3"/>
              </a:rPr>
              <a:t>Human Society and its Environment K–6 Syllabus (2024) – information for school leaders</a:t>
            </a:r>
            <a:endParaRPr lang="en-AU" sz="1200" kern="1200">
              <a:solidFill>
                <a:schemeClr val="tx1"/>
              </a:solidFill>
              <a:effectLst/>
              <a:ea typeface="+mn-ea"/>
              <a:cs typeface="+mn-cs"/>
            </a:endParaRPr>
          </a:p>
          <a:p>
            <a:r>
              <a:rPr lang="en-AU" sz="1200" u="sng" kern="1200">
                <a:solidFill>
                  <a:schemeClr val="tx1"/>
                </a:solidFill>
                <a:effectLst/>
                <a:ea typeface="+mn-ea"/>
                <a:cs typeface="+mn-cs"/>
                <a:hlinkClick r:id="rId4"/>
              </a:rPr>
              <a:t>Science and Technology K–6 Syllabus (2024) – information for school leaders</a:t>
            </a:r>
            <a:endParaRPr lang="en-AU" sz="1200" kern="1200">
              <a:solidFill>
                <a:schemeClr val="tx1"/>
              </a:solidFill>
              <a:effectLst/>
              <a:ea typeface="+mn-ea"/>
              <a:cs typeface="+mn-cs"/>
            </a:endParaRPr>
          </a:p>
          <a:p>
            <a:r>
              <a:rPr lang="en-AU" sz="1200" u="sng" kern="1200">
                <a:solidFill>
                  <a:schemeClr val="tx1"/>
                </a:solidFill>
                <a:effectLst/>
                <a:ea typeface="+mn-ea"/>
                <a:cs typeface="+mn-cs"/>
                <a:hlinkClick r:id="rId5"/>
              </a:rPr>
              <a:t>Creative Arts K–6 Syllabus (2024) – information for school leaders</a:t>
            </a:r>
            <a:endParaRPr lang="en-AU" sz="1200" kern="1200">
              <a:solidFill>
                <a:schemeClr val="tx1"/>
              </a:solidFill>
              <a:effectLst/>
              <a:ea typeface="+mn-ea"/>
              <a:cs typeface="+mn-cs"/>
            </a:endParaRPr>
          </a:p>
          <a:p>
            <a:r>
              <a:rPr lang="en-AU" sz="1200" u="sng" kern="1200">
                <a:solidFill>
                  <a:schemeClr val="tx1"/>
                </a:solidFill>
                <a:effectLst/>
                <a:ea typeface="+mn-ea"/>
                <a:cs typeface="+mn-cs"/>
                <a:hlinkClick r:id="rId6"/>
              </a:rPr>
              <a:t>PDHPE K–6 Syllabus (2024) – information for school leaders</a:t>
            </a:r>
            <a:endParaRPr lang="en-AU" sz="1200" kern="1200">
              <a:solidFill>
                <a:schemeClr val="tx1"/>
              </a:solidFill>
              <a:effectLst/>
              <a:ea typeface="+mn-ea"/>
              <a:cs typeface="+mn-cs"/>
            </a:endParaRPr>
          </a:p>
          <a:p>
            <a:endParaRPr lang="en-AU" sz="1200" b="1"/>
          </a:p>
          <a:p>
            <a:endParaRPr lang="en-AU" sz="1200"/>
          </a:p>
        </p:txBody>
      </p:sp>
      <p:sp>
        <p:nvSpPr>
          <p:cNvPr id="4" name="Slide Number Placeholder 3">
            <a:extLst>
              <a:ext uri="{FF2B5EF4-FFF2-40B4-BE49-F238E27FC236}">
                <a16:creationId xmlns:a16="http://schemas.microsoft.com/office/drawing/2014/main" id="{5203B566-4766-CA32-C23C-61DE7B45F5E7}"/>
              </a:ext>
            </a:extLst>
          </p:cNvPr>
          <p:cNvSpPr>
            <a:spLocks noGrp="1"/>
          </p:cNvSpPr>
          <p:nvPr>
            <p:ph type="sldNum" sz="quarter" idx="5"/>
          </p:nvPr>
        </p:nvSpPr>
        <p:spPr/>
        <p:txBody>
          <a:bodyPr/>
          <a:lstStyle/>
          <a:p>
            <a:fld id="{B07158C4-A119-4B78-9DE8-A50001BC31DC}" type="slidenum">
              <a:rPr lang="en-AU" smtClean="0"/>
              <a:pPr/>
              <a:t>97</a:t>
            </a:fld>
            <a:endParaRPr lang="en-AU"/>
          </a:p>
        </p:txBody>
      </p:sp>
    </p:spTree>
    <p:extLst>
      <p:ext uri="{BB962C8B-B14F-4D97-AF65-F5344CB8AC3E}">
        <p14:creationId xmlns:p14="http://schemas.microsoft.com/office/powerpoint/2010/main" val="81087965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98. Purpose: </a:t>
            </a:r>
            <a:r>
              <a:rPr lang="en-AU" b="0"/>
              <a:t>To provide an overview of key changes across KLA’s.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a:p>
          <a:p>
            <a:r>
              <a:rPr lang="en-AU" b="1"/>
              <a:t>Time: </a:t>
            </a:r>
            <a:r>
              <a:rPr lang="en-AU" b="0"/>
              <a:t>1 minute</a:t>
            </a:r>
          </a:p>
          <a:p>
            <a:endParaRPr lang="en-AU" b="1"/>
          </a:p>
          <a:p>
            <a:r>
              <a:rPr lang="en-AU" b="1"/>
              <a:t>Presenter notes: </a:t>
            </a:r>
          </a:p>
          <a:p>
            <a:r>
              <a:rPr lang="en-AU" sz="1600" b="0" kern="1200">
                <a:solidFill>
                  <a:schemeClr val="tx1"/>
                </a:solidFill>
                <a:effectLst/>
                <a:ea typeface="+mn-ea"/>
                <a:cs typeface="+mn-cs"/>
              </a:rPr>
              <a:t>[CLICK] In HSIE:</a:t>
            </a:r>
          </a:p>
          <a:p>
            <a:pPr lvl="0"/>
            <a:endParaRPr lang="en-AU" sz="1600" b="0" kern="1200">
              <a:solidFill>
                <a:schemeClr val="tx1"/>
              </a:solidFill>
              <a:effectLst/>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0" kern="1200">
                <a:solidFill>
                  <a:schemeClr val="tx1"/>
                </a:solidFill>
                <a:effectLst/>
                <a:ea typeface="+mn-ea"/>
                <a:cs typeface="+mn-cs"/>
              </a:rPr>
              <a:t>Aboriginal Cultures and Histories outcomes and content are strengthened from ES1–S3. </a:t>
            </a:r>
            <a:r>
              <a:rPr lang="en-AU" b="0"/>
              <a:t>The updated syllabus places a stronger emphasis on Aboriginal Cultures and Histories across all stages of learning. This requires teachers to embed Aboriginal perspectives consistently and authentically, not just in isolated units. </a:t>
            </a:r>
            <a:r>
              <a:rPr lang="en-AU" sz="1600" b="0" kern="1200">
                <a:solidFill>
                  <a:schemeClr val="tx1"/>
                </a:solidFill>
                <a:effectLst/>
                <a:ea typeface="+mn-ea"/>
                <a:cs typeface="+mn-cs"/>
              </a:rPr>
              <a:t>This will require consultation with local Aboriginal communities to ensure respectful, authentic learning. </a:t>
            </a:r>
          </a:p>
          <a:p>
            <a:pPr lvl="0"/>
            <a:endParaRPr lang="en-AU" sz="1600" b="0" kern="1200">
              <a:solidFill>
                <a:schemeClr val="tx1"/>
              </a:solidFill>
              <a:effectLst/>
              <a:ea typeface="+mn-ea"/>
              <a:cs typeface="+mn-cs"/>
            </a:endParaRPr>
          </a:p>
          <a:p>
            <a:pPr lvl="0"/>
            <a:r>
              <a:rPr lang="en-AU" sz="1600" b="0" kern="1200">
                <a:solidFill>
                  <a:schemeClr val="tx1"/>
                </a:solidFill>
                <a:effectLst/>
                <a:ea typeface="+mn-ea"/>
                <a:cs typeface="+mn-cs"/>
              </a:rPr>
              <a:t>[CLICK] </a:t>
            </a:r>
            <a:r>
              <a:rPr lang="en-AU" b="0"/>
              <a:t>Students will now begin exploring Ancient Cultures and Histories earlier in their schooling, from Stage 1 and 2. This shift introduces historical inquiry skills at a younger age, allowing students to engage with the diversity of human experiences and compare past and present societies in more meaningful ways.</a:t>
            </a:r>
            <a:endParaRPr lang="en-AU" sz="1600" b="0" kern="1200">
              <a:solidFill>
                <a:schemeClr val="tx1"/>
              </a:solidFill>
              <a:effectLst/>
              <a:ea typeface="+mn-ea"/>
              <a:cs typeface="+mn-cs"/>
            </a:endParaRPr>
          </a:p>
          <a:p>
            <a:pPr lvl="0"/>
            <a:endParaRPr lang="en-AU" sz="1600" b="0" kern="1200">
              <a:solidFill>
                <a:schemeClr val="tx1"/>
              </a:solidFill>
              <a:effectLst/>
              <a:ea typeface="+mn-ea"/>
              <a:cs typeface="+mn-cs"/>
            </a:endParaRPr>
          </a:p>
          <a:p>
            <a:pPr lvl="0"/>
            <a:r>
              <a:rPr lang="en-AU" sz="1600" b="0" kern="1200">
                <a:solidFill>
                  <a:schemeClr val="tx1"/>
                </a:solidFill>
                <a:effectLst/>
                <a:ea typeface="+mn-ea"/>
                <a:cs typeface="+mn-cs"/>
              </a:rPr>
              <a:t>[CLICK] There is an increased focus on students using maps and other geographical tools to build spatial awareness and interpret information. Teachers will need to strengthen their own knowledge and confidence with geographical skills, and schools may need to invest in updated resources such as atlases, digital mapping tools, and classroom globes.</a:t>
            </a:r>
          </a:p>
          <a:p>
            <a:pPr lvl="0"/>
            <a:endParaRPr lang="en-AU" sz="1600" b="0" kern="1200">
              <a:solidFill>
                <a:schemeClr val="tx1"/>
              </a:solidFill>
              <a:effectLst/>
              <a:ea typeface="+mn-ea"/>
              <a:cs typeface="+mn-cs"/>
            </a:endParaRPr>
          </a:p>
          <a:p>
            <a:pPr lvl="0"/>
            <a:r>
              <a:rPr lang="en-AU" sz="1600" b="0" kern="1200">
                <a:solidFill>
                  <a:schemeClr val="tx1"/>
                </a:solidFill>
                <a:effectLst/>
                <a:ea typeface="+mn-ea"/>
                <a:cs typeface="+mn-cs"/>
              </a:rPr>
              <a:t>[CLICK] </a:t>
            </a:r>
            <a:r>
              <a:rPr lang="en-AU"/>
              <a:t>Previously taught as separate syllabuses, History and Geography are now combined into one HSIE KLA. This integration encourages teachers to plan more connected units that draw on both historical and geographical perspectives, supporting students to see the links between people, place, and time. It also reduces duplication and provides more flexibility in program design.</a:t>
            </a:r>
            <a:endParaRPr lang="en-AU" sz="1600" kern="1200">
              <a:solidFill>
                <a:schemeClr val="tx1"/>
              </a:solidFill>
              <a:effectLst/>
              <a:ea typeface="+mn-ea"/>
              <a:cs typeface="+mn-cs"/>
            </a:endParaRPr>
          </a:p>
          <a:p>
            <a:endParaRPr lang="en-AU"/>
          </a:p>
          <a:p>
            <a:r>
              <a:rPr lang="en-AU" b="1"/>
              <a:t>[NEXT SLIDE]</a:t>
            </a:r>
          </a:p>
        </p:txBody>
      </p:sp>
      <p:sp>
        <p:nvSpPr>
          <p:cNvPr id="4" name="Slide Number Placeholder 3"/>
          <p:cNvSpPr>
            <a:spLocks noGrp="1"/>
          </p:cNvSpPr>
          <p:nvPr>
            <p:ph type="sldNum" sz="quarter" idx="5"/>
          </p:nvPr>
        </p:nvSpPr>
        <p:spPr/>
        <p:txBody>
          <a:bodyPr/>
          <a:lstStyle/>
          <a:p>
            <a:fld id="{B07158C4-A119-4B78-9DE8-A50001BC31DC}" type="slidenum">
              <a:rPr lang="en-AU" smtClean="0"/>
              <a:pPr/>
              <a:t>98</a:t>
            </a:fld>
            <a:endParaRPr lang="en-AU"/>
          </a:p>
        </p:txBody>
      </p:sp>
    </p:spTree>
    <p:extLst>
      <p:ext uri="{BB962C8B-B14F-4D97-AF65-F5344CB8AC3E}">
        <p14:creationId xmlns:p14="http://schemas.microsoft.com/office/powerpoint/2010/main" val="93616585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8ACB17-1B5A-AEBB-7DF0-4C650BA5FB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70D8CA-A7C2-0FFC-462F-7027C1FF97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84E28C-2BCA-8359-91CC-93CF5332EE6E}"/>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t>99. Purpose: </a:t>
            </a:r>
            <a:r>
              <a:rPr lang="en-AU" sz="1200" b="0"/>
              <a:t>To provide an overview of key changes across KLA’s.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1"/>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t>Time: </a:t>
            </a:r>
            <a:r>
              <a:rPr lang="en-AU" sz="1200" b="0"/>
              <a:t>1 minute </a:t>
            </a:r>
          </a:p>
          <a:p>
            <a:endParaRPr lang="en-AU" sz="1200" b="1"/>
          </a:p>
          <a:p>
            <a:r>
              <a:rPr lang="en-AU" sz="1200" b="1"/>
              <a:t>Presenter notes: </a:t>
            </a:r>
          </a:p>
          <a:p>
            <a:r>
              <a:rPr lang="en-AU" sz="1200" b="0" kern="1200">
                <a:solidFill>
                  <a:schemeClr val="tx1"/>
                </a:solidFill>
                <a:effectLst/>
                <a:ea typeface="+mn-ea"/>
                <a:cs typeface="+mn-cs"/>
              </a:rPr>
              <a:t>[CLICK] In Science and technology:</a:t>
            </a:r>
          </a:p>
          <a:p>
            <a:pPr lvl="0"/>
            <a:endParaRPr lang="en-AU" sz="1200" b="0" kern="1200">
              <a:solidFill>
                <a:schemeClr val="tx1"/>
              </a:solidFill>
              <a:effectLst/>
              <a:ea typeface="+mn-ea"/>
              <a:cs typeface="+mn-cs"/>
            </a:endParaRPr>
          </a:p>
          <a:p>
            <a:pPr lvl="0"/>
            <a:r>
              <a:rPr lang="en-AU" sz="1200" b="0"/>
              <a:t>Human body content is a new focus across K–6, with students learning about key systems and structures such as the ear, eyes, digestive system, muscles, and skeleton. This development provides a strong foundation for understanding how the body functions, promoting health awareness and scientific literacy from an early age. Integrating this content across all year levels ensures students build progressively deeper knowledge and can make connections between body systems, health, and everyday experiences.</a:t>
            </a:r>
          </a:p>
          <a:p>
            <a:pPr lvl="0"/>
            <a:endParaRPr lang="en-AU" sz="1200" b="0" kern="1200">
              <a:solidFill>
                <a:schemeClr val="tx1"/>
              </a:solidFill>
              <a:effectLst/>
              <a:ea typeface="+mn-ea"/>
              <a:cs typeface="+mn-cs"/>
            </a:endParaRPr>
          </a:p>
          <a:p>
            <a:pPr lvl="0"/>
            <a:r>
              <a:rPr lang="en-AU" sz="1200" b="0" kern="1200">
                <a:solidFill>
                  <a:schemeClr val="tx1"/>
                </a:solidFill>
                <a:effectLst/>
                <a:ea typeface="+mn-ea"/>
                <a:cs typeface="+mn-cs"/>
              </a:rPr>
              <a:t>[CLICK] Electricity syllabus content</a:t>
            </a:r>
            <a:r>
              <a:rPr lang="en-AU" sz="1200" b="0"/>
              <a:t> requires additional practical investigation, demonstration, and hands-on learning. This may require additional resources to provide appropriate materials and  equipment. Teacher guidance is essential to ensure students can explore concepts safely, engage with experiments, and develop a deep understanding of electrical circuits and energy transfer.</a:t>
            </a:r>
          </a:p>
          <a:p>
            <a:pPr lvl="0"/>
            <a:endParaRPr lang="en-AU" sz="1200" b="0" kern="1200">
              <a:solidFill>
                <a:schemeClr val="tx1"/>
              </a:solidFill>
              <a:effectLst/>
              <a:ea typeface="+mn-ea"/>
              <a:cs typeface="+mn-cs"/>
            </a:endParaRPr>
          </a:p>
          <a:p>
            <a:pPr lvl="0"/>
            <a:r>
              <a:rPr lang="en-AU" sz="1200" b="0" kern="1200">
                <a:solidFill>
                  <a:schemeClr val="tx1"/>
                </a:solidFill>
                <a:effectLst/>
                <a:ea typeface="+mn-ea"/>
                <a:cs typeface="+mn-cs"/>
              </a:rPr>
              <a:t>[CLICK] </a:t>
            </a:r>
            <a:r>
              <a:rPr lang="en-AU" sz="1200" b="0"/>
              <a:t>Working Scientifically skills </a:t>
            </a:r>
            <a:r>
              <a:rPr lang="en-AU" sz="1200"/>
              <a:t>are now embedded across all year levels rather than treated as a separate component. Students consistently develop skills such as questioning, predicting, planning, conducting investigations, collecting and interpreting data, and evaluating results. Embedding these skills throughout the curriculum ensures they are applied in context, strengthening students’ problem-solving, critical thinking, and scientific reasoning capabilities from K–6.</a:t>
            </a:r>
          </a:p>
          <a:p>
            <a:endParaRPr lang="en-AU" sz="1200"/>
          </a:p>
          <a:p>
            <a:r>
              <a:rPr lang="en-AU" sz="1200" b="1"/>
              <a:t>[NEXT SLIDE]</a:t>
            </a:r>
          </a:p>
        </p:txBody>
      </p:sp>
      <p:sp>
        <p:nvSpPr>
          <p:cNvPr id="4" name="Slide Number Placeholder 3">
            <a:extLst>
              <a:ext uri="{FF2B5EF4-FFF2-40B4-BE49-F238E27FC236}">
                <a16:creationId xmlns:a16="http://schemas.microsoft.com/office/drawing/2014/main" id="{87384522-6ECE-B259-671A-056B864DDD8B}"/>
              </a:ext>
            </a:extLst>
          </p:cNvPr>
          <p:cNvSpPr>
            <a:spLocks noGrp="1"/>
          </p:cNvSpPr>
          <p:nvPr>
            <p:ph type="sldNum" sz="quarter" idx="5"/>
          </p:nvPr>
        </p:nvSpPr>
        <p:spPr/>
        <p:txBody>
          <a:bodyPr/>
          <a:lstStyle/>
          <a:p>
            <a:fld id="{B07158C4-A119-4B78-9DE8-A50001BC31DC}" type="slidenum">
              <a:rPr lang="en-AU" smtClean="0"/>
              <a:pPr/>
              <a:t>99</a:t>
            </a:fld>
            <a:endParaRPr lang="en-AU"/>
          </a:p>
        </p:txBody>
      </p:sp>
    </p:spTree>
    <p:extLst>
      <p:ext uri="{BB962C8B-B14F-4D97-AF65-F5344CB8AC3E}">
        <p14:creationId xmlns:p14="http://schemas.microsoft.com/office/powerpoint/2010/main" val="14604109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Arial" panose="020B0604020202020204" pitchFamily="34" charset="0"/>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bg1"/>
                </a:solidFill>
              </a:defRPr>
            </a:lvl1pPr>
          </a:lstStyle>
          <a:p>
            <a:r>
              <a:rPr lang="en-GB"/>
              <a:t>Click to edit Master title style</a:t>
            </a:r>
            <a:endParaRPr lang="en-US"/>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latin typeface="Arial" panose="020B0604020202020204" pitchFamily="34" charset="0"/>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Arial" panose="020B0604020202020204" pitchFamily="34" charset="0"/>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7" name="Text Placeholder 51">
            <a:extLst>
              <a:ext uri="{FF2B5EF4-FFF2-40B4-BE49-F238E27FC236}">
                <a16:creationId xmlns:a16="http://schemas.microsoft.com/office/drawing/2014/main" id="{270311DB-5A0B-2C64-FD32-3845AE0AB54C}"/>
              </a:ext>
            </a:extLst>
          </p:cNvPr>
          <p:cNvSpPr>
            <a:spLocks noGrp="1"/>
          </p:cNvSpPr>
          <p:nvPr>
            <p:ph type="body" sz="quarter" idx="12" hasCustomPrompt="1"/>
          </p:nvPr>
        </p:nvSpPr>
        <p:spPr>
          <a:xfrm>
            <a:off x="359998" y="4778427"/>
            <a:ext cx="8532000" cy="424497"/>
          </a:xfrm>
        </p:spPr>
        <p:txBody>
          <a:bodyPr/>
          <a:lstStyle>
            <a:lvl1pPr>
              <a:defRPr sz="1800">
                <a:solidFill>
                  <a:schemeClr val="accent1"/>
                </a:solidFill>
                <a:latin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 presenter title</a:t>
            </a:r>
            <a:endParaRPr lang="en-AU"/>
          </a:p>
        </p:txBody>
      </p:sp>
      <p:sp>
        <p:nvSpPr>
          <p:cNvPr id="28" name="Text Placeholder 51">
            <a:extLst>
              <a:ext uri="{FF2B5EF4-FFF2-40B4-BE49-F238E27FC236}">
                <a16:creationId xmlns:a16="http://schemas.microsoft.com/office/drawing/2014/main" id="{BFB21B71-10B3-4079-5902-4C0C7A33E13F}"/>
              </a:ext>
            </a:extLst>
          </p:cNvPr>
          <p:cNvSpPr>
            <a:spLocks noGrp="1"/>
          </p:cNvSpPr>
          <p:nvPr>
            <p:ph type="body" sz="quarter" idx="13" hasCustomPrompt="1"/>
          </p:nvPr>
        </p:nvSpPr>
        <p:spPr>
          <a:xfrm>
            <a:off x="9071998" y="4273686"/>
            <a:ext cx="2772001" cy="424497"/>
          </a:xfrm>
        </p:spPr>
        <p:txBody>
          <a:bodyPr/>
          <a:lstStyle>
            <a:lvl1pPr>
              <a:defRPr sz="1800">
                <a:solidFill>
                  <a:schemeClr val="accent1"/>
                </a:solidFill>
                <a:latin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29" name="Text Placeholder 51">
            <a:extLst>
              <a:ext uri="{FF2B5EF4-FFF2-40B4-BE49-F238E27FC236}">
                <a16:creationId xmlns:a16="http://schemas.microsoft.com/office/drawing/2014/main" id="{C1729F1B-F7E5-2176-BB52-4A213A278B69}"/>
              </a:ext>
            </a:extLst>
          </p:cNvPr>
          <p:cNvSpPr>
            <a:spLocks noGrp="1"/>
          </p:cNvSpPr>
          <p:nvPr>
            <p:ph type="body" sz="quarter" idx="14" hasCustomPrompt="1"/>
          </p:nvPr>
        </p:nvSpPr>
        <p:spPr>
          <a:xfrm>
            <a:off x="359998" y="4273686"/>
            <a:ext cx="8532000" cy="424497"/>
          </a:xfrm>
        </p:spPr>
        <p:txBody>
          <a:bodyPr/>
          <a:lstStyle>
            <a:lvl1pPr>
              <a:defRPr sz="2000">
                <a:solidFill>
                  <a:schemeClr val="accent2"/>
                </a:solidFill>
                <a:latin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Tree>
    <p:extLst>
      <p:ext uri="{BB962C8B-B14F-4D97-AF65-F5344CB8AC3E}">
        <p14:creationId xmlns:p14="http://schemas.microsoft.com/office/powerpoint/2010/main" val="356856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 y="6350"/>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GB"/>
              <a:t>Click to edit Master title style</a:t>
            </a:r>
            <a:endParaRPr lang="en-US"/>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tx1"/>
                </a:solidFill>
                <a:latin typeface="Arial" panose="020B0604020202020204" pitchFamily="34" charset="0"/>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GB"/>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GB"/>
              <a:t>Click icon to add picture</a:t>
            </a:r>
            <a:endParaRPr lang="en-AU"/>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latin typeface="Arial" panose="020B0604020202020204" pitchFamily="34" charset="0"/>
              </a:defRPr>
            </a:lvl1pPr>
          </a:lstStyle>
          <a:p>
            <a:pPr lvl="0"/>
            <a:r>
              <a:rPr lang="en-US"/>
              <a:t>Caption</a:t>
            </a:r>
            <a:endParaRPr lang="en-AU"/>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1345732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4DAC1B-834C-7BD5-B0BB-7FE13580EE7C}"/>
              </a:ext>
              <a:ext uri="{C183D7F6-B498-43B3-948B-1728B52AA6E4}">
                <adec:decorative xmlns:adec="http://schemas.microsoft.com/office/drawing/2017/decorative" val="1"/>
              </a:ext>
            </a:extLst>
          </p:cNvPr>
          <p:cNvSpPr>
            <a:spLocks/>
          </p:cNvSpPr>
          <p:nvPr userDrawn="1"/>
        </p:nvSpPr>
        <p:spPr>
          <a:xfrm>
            <a:off x="0" y="1"/>
            <a:ext cx="12192000" cy="13614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Arial" panose="020B0604020202020204" pitchFamily="34" charset="0"/>
            </a:endParaRPr>
          </a:p>
        </p:txBody>
      </p:sp>
      <p:sp>
        <p:nvSpPr>
          <p:cNvPr id="3" name="Oval 2">
            <a:extLst>
              <a:ext uri="{FF2B5EF4-FFF2-40B4-BE49-F238E27FC236}">
                <a16:creationId xmlns:a16="http://schemas.microsoft.com/office/drawing/2014/main" id="{B37506F2-F525-5814-9826-7AFD500EC450}"/>
              </a:ext>
              <a:ext uri="{C183D7F6-B498-43B3-948B-1728B52AA6E4}">
                <adec:decorative xmlns:adec="http://schemas.microsoft.com/office/drawing/2017/decorative" val="1"/>
              </a:ext>
            </a:extLst>
          </p:cNvPr>
          <p:cNvSpPr>
            <a:spLocks/>
          </p:cNvSpPr>
          <p:nvPr userDrawn="1"/>
        </p:nvSpPr>
        <p:spPr>
          <a:xfrm rot="15300000">
            <a:off x="11294234" y="197717"/>
            <a:ext cx="1034963" cy="103762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Arial" panose="020B0604020202020204" pitchFamily="34" charset="0"/>
            </a:endParaRPr>
          </a:p>
        </p:txBody>
      </p:sp>
      <p:sp>
        <p:nvSpPr>
          <p:cNvPr id="5" name="Oval 4">
            <a:extLst>
              <a:ext uri="{FF2B5EF4-FFF2-40B4-BE49-F238E27FC236}">
                <a16:creationId xmlns:a16="http://schemas.microsoft.com/office/drawing/2014/main" id="{0A512C00-E83C-79F8-F03D-C3C23BD06D81}"/>
              </a:ext>
              <a:ext uri="{C183D7F6-B498-43B3-948B-1728B52AA6E4}">
                <adec:decorative xmlns:adec="http://schemas.microsoft.com/office/drawing/2017/decorative" val="1"/>
              </a:ext>
            </a:extLst>
          </p:cNvPr>
          <p:cNvSpPr>
            <a:spLocks/>
          </p:cNvSpPr>
          <p:nvPr userDrawn="1"/>
        </p:nvSpPr>
        <p:spPr>
          <a:xfrm rot="15300000">
            <a:off x="6996750" y="-1709613"/>
            <a:ext cx="2751951" cy="275903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Arial" panose="020B0604020202020204" pitchFamily="34" charset="0"/>
            </a:endParaRPr>
          </a:p>
        </p:txBody>
      </p:sp>
      <p:sp>
        <p:nvSpPr>
          <p:cNvPr id="6" name="Oval 5">
            <a:extLst>
              <a:ext uri="{FF2B5EF4-FFF2-40B4-BE49-F238E27FC236}">
                <a16:creationId xmlns:a16="http://schemas.microsoft.com/office/drawing/2014/main" id="{5AC2B146-1D7B-D829-D8E7-D9D84F534228}"/>
              </a:ext>
              <a:ext uri="{C183D7F6-B498-43B3-948B-1728B52AA6E4}">
                <adec:decorative xmlns:adec="http://schemas.microsoft.com/office/drawing/2017/decorative" val="1"/>
              </a:ext>
            </a:extLst>
          </p:cNvPr>
          <p:cNvSpPr>
            <a:spLocks/>
          </p:cNvSpPr>
          <p:nvPr userDrawn="1"/>
        </p:nvSpPr>
        <p:spPr>
          <a:xfrm rot="15300000">
            <a:off x="9701234" y="640918"/>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Arial" panose="020B0604020202020204" pitchFamily="34" charset="0"/>
            </a:endParaRPr>
          </a:p>
        </p:txBody>
      </p:sp>
      <p:sp>
        <p:nvSpPr>
          <p:cNvPr id="7" name="Rectangle: Rounded Corners 6">
            <a:extLst>
              <a:ext uri="{FF2B5EF4-FFF2-40B4-BE49-F238E27FC236}">
                <a16:creationId xmlns:a16="http://schemas.microsoft.com/office/drawing/2014/main" id="{C9DEBC90-31CF-1F88-DB5E-43CFBF8292BC}"/>
              </a:ext>
              <a:ext uri="{C183D7F6-B498-43B3-948B-1728B52AA6E4}">
                <adec:decorative xmlns:adec="http://schemas.microsoft.com/office/drawing/2017/decorative" val="1"/>
              </a:ext>
            </a:extLst>
          </p:cNvPr>
          <p:cNvSpPr>
            <a:spLocks/>
          </p:cNvSpPr>
          <p:nvPr userDrawn="1"/>
        </p:nvSpPr>
        <p:spPr>
          <a:xfrm>
            <a:off x="1" y="1356043"/>
            <a:ext cx="12192000" cy="550195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latin typeface="Arial" panose="020B0604020202020204" pitchFamily="34" charset="0"/>
            </a:endParaRPr>
          </a:p>
        </p:txBody>
      </p:sp>
      <p:sp>
        <p:nvSpPr>
          <p:cNvPr id="8" name="Rectangle: Rounded Corners 7">
            <a:extLst>
              <a:ext uri="{FF2B5EF4-FFF2-40B4-BE49-F238E27FC236}">
                <a16:creationId xmlns:a16="http://schemas.microsoft.com/office/drawing/2014/main" id="{7FF62EBE-2464-DE23-7321-C65DF73A8BB7}"/>
              </a:ext>
              <a:ext uri="{C183D7F6-B498-43B3-948B-1728B52AA6E4}">
                <adec:decorative xmlns:adec="http://schemas.microsoft.com/office/drawing/2017/decorative" val="1"/>
              </a:ext>
            </a:extLst>
          </p:cNvPr>
          <p:cNvSpPr>
            <a:spLocks/>
          </p:cNvSpPr>
          <p:nvPr userDrawn="1"/>
        </p:nvSpPr>
        <p:spPr>
          <a:xfrm>
            <a:off x="232622" y="1527043"/>
            <a:ext cx="11726756" cy="5159957"/>
          </a:xfrm>
          <a:prstGeom prst="roundRect">
            <a:avLst>
              <a:gd name="adj" fmla="val 395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Arial" panose="020B0604020202020204" pitchFamily="34" charset="0"/>
            </a:endParaRPr>
          </a:p>
        </p:txBody>
      </p:sp>
      <p:sp>
        <p:nvSpPr>
          <p:cNvPr id="9" name="Rectangle 8">
            <a:extLst>
              <a:ext uri="{FF2B5EF4-FFF2-40B4-BE49-F238E27FC236}">
                <a16:creationId xmlns:a16="http://schemas.microsoft.com/office/drawing/2014/main" id="{A5DAE747-9C91-E811-1664-A182D214D6BE}"/>
              </a:ext>
              <a:ext uri="{C183D7F6-B498-43B3-948B-1728B52AA6E4}">
                <adec:decorative xmlns:adec="http://schemas.microsoft.com/office/drawing/2017/decorative" val="1"/>
              </a:ext>
            </a:extLst>
          </p:cNvPr>
          <p:cNvSpPr>
            <a:spLocks/>
          </p:cNvSpPr>
          <p:nvPr userDrawn="1"/>
        </p:nvSpPr>
        <p:spPr>
          <a:xfrm>
            <a:off x="-140912" y="-1853293"/>
            <a:ext cx="12332912" cy="185329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latin typeface="Arial" panose="020B0604020202020204" pitchFamily="34" charset="0"/>
            </a:endParaRPr>
          </a:p>
        </p:txBody>
      </p:sp>
      <p:sp>
        <p:nvSpPr>
          <p:cNvPr id="10" name="Rectangle 9">
            <a:extLst>
              <a:ext uri="{FF2B5EF4-FFF2-40B4-BE49-F238E27FC236}">
                <a16:creationId xmlns:a16="http://schemas.microsoft.com/office/drawing/2014/main" id="{E9FD4B39-67C3-F21F-71E2-01CE3E74FB63}"/>
              </a:ext>
              <a:ext uri="{C183D7F6-B498-43B3-948B-1728B52AA6E4}">
                <adec:decorative xmlns:adec="http://schemas.microsoft.com/office/drawing/2017/decorative" val="1"/>
              </a:ext>
            </a:extLst>
          </p:cNvPr>
          <p:cNvSpPr>
            <a:spLocks/>
          </p:cNvSpPr>
          <p:nvPr userDrawn="1"/>
        </p:nvSpPr>
        <p:spPr>
          <a:xfrm rot="5400000">
            <a:off x="7606331" y="2406793"/>
            <a:ext cx="9916886" cy="7455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latin typeface="Arial" panose="020B0604020202020204" pitchFamily="34" charset="0"/>
            </a:endParaRPr>
          </a:p>
        </p:txBody>
      </p:sp>
      <p:sp>
        <p:nvSpPr>
          <p:cNvPr id="11" name="Title 3">
            <a:extLst>
              <a:ext uri="{FF2B5EF4-FFF2-40B4-BE49-F238E27FC236}">
                <a16:creationId xmlns:a16="http://schemas.microsoft.com/office/drawing/2014/main" id="{6389052F-9E41-61FA-EC7E-98B99BD8FFDF}"/>
              </a:ext>
            </a:extLst>
          </p:cNvPr>
          <p:cNvSpPr>
            <a:spLocks noGrp="1"/>
          </p:cNvSpPr>
          <p:nvPr>
            <p:ph type="title" hasCustomPrompt="1"/>
          </p:nvPr>
        </p:nvSpPr>
        <p:spPr>
          <a:xfrm>
            <a:off x="360000" y="407914"/>
            <a:ext cx="6658020" cy="545601"/>
          </a:xfrm>
        </p:spPr>
        <p:txBody>
          <a:bodyPr/>
          <a:lstStyle>
            <a:lvl1pPr>
              <a:defRPr>
                <a:solidFill>
                  <a:schemeClr val="bg1"/>
                </a:solidFill>
              </a:defRPr>
            </a:lvl1pPr>
          </a:lstStyle>
          <a:p>
            <a:r>
              <a:rPr lang="en-US"/>
              <a:t>Meet the [KLA] team</a:t>
            </a:r>
            <a:endParaRPr lang="en-AU"/>
          </a:p>
        </p:txBody>
      </p:sp>
    </p:spTree>
    <p:extLst>
      <p:ext uri="{BB962C8B-B14F-4D97-AF65-F5344CB8AC3E}">
        <p14:creationId xmlns:p14="http://schemas.microsoft.com/office/powerpoint/2010/main" val="546842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slide 2">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2" name="Rectangle 1">
            <a:extLst>
              <a:ext uri="{FF2B5EF4-FFF2-40B4-BE49-F238E27FC236}">
                <a16:creationId xmlns:a16="http://schemas.microsoft.com/office/drawing/2014/main" id="{236FCCDD-FD1C-C6A0-716F-205A6DA05877}"/>
              </a:ext>
            </a:extLst>
          </p:cNvPr>
          <p:cNvSpPr>
            <a:spLocks/>
          </p:cNvSpPr>
          <p:nvPr userDrawn="1"/>
        </p:nvSpPr>
        <p:spPr>
          <a:xfrm>
            <a:off x="0" y="0"/>
            <a:ext cx="3376827" cy="6858000"/>
          </a:xfrm>
          <a:prstGeom prst="rect">
            <a:avLst/>
          </a:prstGeom>
          <a:solidFill>
            <a:srgbClr val="00266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latin typeface="Arial" panose="020B0604020202020204" pitchFamily="34" charset="0"/>
            </a:endParaRPr>
          </a:p>
        </p:txBody>
      </p:sp>
      <p:grpSp>
        <p:nvGrpSpPr>
          <p:cNvPr id="3" name="Group 2">
            <a:extLst>
              <a:ext uri="{FF2B5EF4-FFF2-40B4-BE49-F238E27FC236}">
                <a16:creationId xmlns:a16="http://schemas.microsoft.com/office/drawing/2014/main" id="{E5018918-0483-2699-478B-2ECC7C26DB56}"/>
              </a:ext>
            </a:extLst>
          </p:cNvPr>
          <p:cNvGrpSpPr>
            <a:grpSpLocks/>
          </p:cNvGrpSpPr>
          <p:nvPr userDrawn="1"/>
        </p:nvGrpSpPr>
        <p:grpSpPr>
          <a:xfrm flipH="1">
            <a:off x="-904718" y="2431903"/>
            <a:ext cx="4435322" cy="4833715"/>
            <a:chOff x="-439573" y="2545073"/>
            <a:chExt cx="4435322" cy="4833715"/>
          </a:xfrm>
        </p:grpSpPr>
        <p:sp>
          <p:nvSpPr>
            <p:cNvPr id="5" name="Oval 4">
              <a:extLst>
                <a:ext uri="{FF2B5EF4-FFF2-40B4-BE49-F238E27FC236}">
                  <a16:creationId xmlns:a16="http://schemas.microsoft.com/office/drawing/2014/main" id="{E8C5E266-0174-0A70-3FC4-FD70711A55C1}"/>
                </a:ext>
              </a:extLst>
            </p:cNvPr>
            <p:cNvSpPr>
              <a:spLocks/>
            </p:cNvSpPr>
            <p:nvPr/>
          </p:nvSpPr>
          <p:spPr>
            <a:xfrm>
              <a:off x="756247" y="5728543"/>
              <a:ext cx="1646006" cy="1650245"/>
            </a:xfrm>
            <a:prstGeom prst="ellipse">
              <a:avLst/>
            </a:prstGeom>
            <a:solidFill>
              <a:srgbClr val="FF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Arial" panose="020B0604020202020204" pitchFamily="34" charset="0"/>
              </a:endParaRPr>
            </a:p>
          </p:txBody>
        </p:sp>
        <p:sp>
          <p:nvSpPr>
            <p:cNvPr id="6" name="Oval 5">
              <a:extLst>
                <a:ext uri="{FF2B5EF4-FFF2-40B4-BE49-F238E27FC236}">
                  <a16:creationId xmlns:a16="http://schemas.microsoft.com/office/drawing/2014/main" id="{2CAF77CB-B8B2-FA4B-D6AD-9E04E492AED2}"/>
                </a:ext>
              </a:extLst>
            </p:cNvPr>
            <p:cNvSpPr>
              <a:spLocks/>
            </p:cNvSpPr>
            <p:nvPr/>
          </p:nvSpPr>
          <p:spPr>
            <a:xfrm>
              <a:off x="1243798" y="2545073"/>
              <a:ext cx="2751951" cy="2759039"/>
            </a:xfrm>
            <a:prstGeom prst="ellipse">
              <a:avLst/>
            </a:prstGeom>
            <a:solidFill>
              <a:srgbClr val="C9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Arial" panose="020B0604020202020204" pitchFamily="34" charset="0"/>
              </a:endParaRPr>
            </a:p>
          </p:txBody>
        </p:sp>
        <p:sp>
          <p:nvSpPr>
            <p:cNvPr id="7" name="Oval 6">
              <a:extLst>
                <a:ext uri="{FF2B5EF4-FFF2-40B4-BE49-F238E27FC236}">
                  <a16:creationId xmlns:a16="http://schemas.microsoft.com/office/drawing/2014/main" id="{5B557B4D-19A0-A52F-BA0D-AD8A3ED18C60}"/>
                </a:ext>
              </a:extLst>
            </p:cNvPr>
            <p:cNvSpPr>
              <a:spLocks/>
            </p:cNvSpPr>
            <p:nvPr/>
          </p:nvSpPr>
          <p:spPr>
            <a:xfrm>
              <a:off x="-439573" y="3734026"/>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Arial" panose="020B0604020202020204" pitchFamily="34" charset="0"/>
              </a:endParaRPr>
            </a:p>
          </p:txBody>
        </p:sp>
      </p:grpSp>
      <p:sp>
        <p:nvSpPr>
          <p:cNvPr id="8" name="Rectangle 7">
            <a:extLst>
              <a:ext uri="{FF2B5EF4-FFF2-40B4-BE49-F238E27FC236}">
                <a16:creationId xmlns:a16="http://schemas.microsoft.com/office/drawing/2014/main" id="{ECDEE502-25E2-E471-DCF0-E20F702CDAD3}"/>
              </a:ext>
            </a:extLst>
          </p:cNvPr>
          <p:cNvSpPr>
            <a:spLocks/>
          </p:cNvSpPr>
          <p:nvPr userDrawn="1"/>
        </p:nvSpPr>
        <p:spPr>
          <a:xfrm>
            <a:off x="2994991" y="0"/>
            <a:ext cx="9197009"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latin typeface="Arial" panose="020B0604020202020204" pitchFamily="34" charset="0"/>
            </a:endParaRPr>
          </a:p>
        </p:txBody>
      </p:sp>
      <p:sp>
        <p:nvSpPr>
          <p:cNvPr id="9" name="Rectangle 8">
            <a:extLst>
              <a:ext uri="{FF2B5EF4-FFF2-40B4-BE49-F238E27FC236}">
                <a16:creationId xmlns:a16="http://schemas.microsoft.com/office/drawing/2014/main" id="{DC8E7762-479D-5D38-E3AA-B007883D48B1}"/>
              </a:ext>
            </a:extLst>
          </p:cNvPr>
          <p:cNvSpPr>
            <a:spLocks/>
          </p:cNvSpPr>
          <p:nvPr userDrawn="1"/>
        </p:nvSpPr>
        <p:spPr>
          <a:xfrm rot="5400000">
            <a:off x="-5110380" y="1900026"/>
            <a:ext cx="7193285" cy="302747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latin typeface="Arial" panose="020B0604020202020204" pitchFamily="34" charset="0"/>
            </a:endParaRPr>
          </a:p>
        </p:txBody>
      </p:sp>
      <p:sp>
        <p:nvSpPr>
          <p:cNvPr id="10" name="Rectangle 9">
            <a:extLst>
              <a:ext uri="{FF2B5EF4-FFF2-40B4-BE49-F238E27FC236}">
                <a16:creationId xmlns:a16="http://schemas.microsoft.com/office/drawing/2014/main" id="{607BA05C-9702-92F7-7EE4-5E7F6E0804D4}"/>
              </a:ext>
            </a:extLst>
          </p:cNvPr>
          <p:cNvSpPr>
            <a:spLocks/>
          </p:cNvSpPr>
          <p:nvPr userDrawn="1"/>
        </p:nvSpPr>
        <p:spPr>
          <a:xfrm>
            <a:off x="-140912" y="6858000"/>
            <a:ext cx="12332912" cy="66206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latin typeface="Arial" panose="020B0604020202020204" pitchFamily="34" charset="0"/>
            </a:endParaRPr>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bg1"/>
                </a:solidFill>
              </a:defRPr>
            </a:lvl1pPr>
          </a:lstStyle>
          <a:p>
            <a:r>
              <a:rPr lang="en-US"/>
              <a:t>[KLA] Curriculum team</a:t>
            </a:r>
            <a:endParaRPr lang="en-AU"/>
          </a:p>
        </p:txBody>
      </p:sp>
    </p:spTree>
    <p:extLst>
      <p:ext uri="{BB962C8B-B14F-4D97-AF65-F5344CB8AC3E}">
        <p14:creationId xmlns:p14="http://schemas.microsoft.com/office/powerpoint/2010/main" val="262720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slide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925558F-1CCD-6414-E6FE-A684D24944F5}"/>
              </a:ext>
            </a:extLst>
          </p:cNvPr>
          <p:cNvSpPr>
            <a:spLocks/>
          </p:cNvSpPr>
          <p:nvPr userDrawn="1"/>
        </p:nvSpPr>
        <p:spPr>
          <a:xfrm>
            <a:off x="0" y="0"/>
            <a:ext cx="3376827"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latin typeface="Arial" panose="020B0604020202020204" pitchFamily="34" charset="0"/>
            </a:endParaRPr>
          </a:p>
        </p:txBody>
      </p:sp>
      <p:sp>
        <p:nvSpPr>
          <p:cNvPr id="13" name="Oval 12">
            <a:extLst>
              <a:ext uri="{FF2B5EF4-FFF2-40B4-BE49-F238E27FC236}">
                <a16:creationId xmlns:a16="http://schemas.microsoft.com/office/drawing/2014/main" id="{437F98C1-7925-B4E1-8A9A-8C1EE050337D}"/>
              </a:ext>
            </a:extLst>
          </p:cNvPr>
          <p:cNvSpPr>
            <a:spLocks/>
          </p:cNvSpPr>
          <p:nvPr userDrawn="1"/>
        </p:nvSpPr>
        <p:spPr>
          <a:xfrm>
            <a:off x="756247" y="5536026"/>
            <a:ext cx="1646006" cy="1650245"/>
          </a:xfrm>
          <a:prstGeom prst="ellipse">
            <a:avLst/>
          </a:prstGeom>
          <a:solidFill>
            <a:srgbClr val="8BE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Arial" panose="020B0604020202020204" pitchFamily="34" charset="0"/>
            </a:endParaRPr>
          </a:p>
        </p:txBody>
      </p:sp>
      <p:sp>
        <p:nvSpPr>
          <p:cNvPr id="14" name="Oval 13">
            <a:extLst>
              <a:ext uri="{FF2B5EF4-FFF2-40B4-BE49-F238E27FC236}">
                <a16:creationId xmlns:a16="http://schemas.microsoft.com/office/drawing/2014/main" id="{020BAB49-7DE1-F84C-E4E1-34BC639F9FD2}"/>
              </a:ext>
            </a:extLst>
          </p:cNvPr>
          <p:cNvSpPr>
            <a:spLocks/>
          </p:cNvSpPr>
          <p:nvPr userDrawn="1"/>
        </p:nvSpPr>
        <p:spPr>
          <a:xfrm>
            <a:off x="1243798" y="2352556"/>
            <a:ext cx="2751951" cy="2759039"/>
          </a:xfrm>
          <a:prstGeom prst="ellipse">
            <a:avLst/>
          </a:prstGeom>
          <a:solidFill>
            <a:srgbClr val="136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Arial" panose="020B0604020202020204" pitchFamily="34" charset="0"/>
            </a:endParaRPr>
          </a:p>
        </p:txBody>
      </p:sp>
      <p:pic>
        <p:nvPicPr>
          <p:cNvPr id="15" name="Picture 14" descr="A picture containing diagram&#10;&#10;Description automatically generated">
            <a:extLst>
              <a:ext uri="{FF2B5EF4-FFF2-40B4-BE49-F238E27FC236}">
                <a16:creationId xmlns:a16="http://schemas.microsoft.com/office/drawing/2014/main" id="{71120AC0-2B0D-ACEC-657C-3799D27823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627909" y="3220557"/>
            <a:ext cx="4244315" cy="2991557"/>
          </a:xfrm>
          <a:prstGeom prst="rect">
            <a:avLst/>
          </a:prstGeom>
        </p:spPr>
      </p:pic>
      <p:sp>
        <p:nvSpPr>
          <p:cNvPr id="16" name="Rectangle 15">
            <a:extLst>
              <a:ext uri="{FF2B5EF4-FFF2-40B4-BE49-F238E27FC236}">
                <a16:creationId xmlns:a16="http://schemas.microsoft.com/office/drawing/2014/main" id="{DF7763D2-FA9B-CF59-8DB9-74409112DDCD}"/>
              </a:ext>
            </a:extLst>
          </p:cNvPr>
          <p:cNvSpPr>
            <a:spLocks/>
          </p:cNvSpPr>
          <p:nvPr userDrawn="1"/>
        </p:nvSpPr>
        <p:spPr>
          <a:xfrm>
            <a:off x="-140912" y="6854942"/>
            <a:ext cx="12332912" cy="33132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latin typeface="Arial" panose="020B0604020202020204" pitchFamily="34" charset="0"/>
            </a:endParaRPr>
          </a:p>
        </p:txBody>
      </p:sp>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accent1"/>
                </a:solidFill>
              </a:defRPr>
            </a:lvl1pPr>
          </a:lstStyle>
          <a:p>
            <a:r>
              <a:rPr lang="en-US"/>
              <a:t>[KLA] Curriculum team</a:t>
            </a:r>
            <a:endParaRPr lang="en-AU"/>
          </a:p>
        </p:txBody>
      </p:sp>
      <p:sp>
        <p:nvSpPr>
          <p:cNvPr id="17" name="Rectangle 16">
            <a:extLst>
              <a:ext uri="{FF2B5EF4-FFF2-40B4-BE49-F238E27FC236}">
                <a16:creationId xmlns:a16="http://schemas.microsoft.com/office/drawing/2014/main" id="{2F01921D-07D0-1A4B-903A-8BBD2F059D2D}"/>
              </a:ext>
            </a:extLst>
          </p:cNvPr>
          <p:cNvSpPr>
            <a:spLocks/>
          </p:cNvSpPr>
          <p:nvPr userDrawn="1"/>
        </p:nvSpPr>
        <p:spPr>
          <a:xfrm>
            <a:off x="2994991" y="0"/>
            <a:ext cx="9197009" cy="685800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latin typeface="Arial" panose="020B0604020202020204" pitchFamily="34" charset="0"/>
            </a:endParaRPr>
          </a:p>
        </p:txBody>
      </p:sp>
    </p:spTree>
    <p:extLst>
      <p:ext uri="{BB962C8B-B14F-4D97-AF65-F5344CB8AC3E}">
        <p14:creationId xmlns:p14="http://schemas.microsoft.com/office/powerpoint/2010/main" val="1193410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GB"/>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11484000" cy="4536000"/>
          </a:xfrm>
        </p:spPr>
        <p:txBody>
          <a:bodyPr/>
          <a:lstStyle>
            <a:lvl1pPr>
              <a:lnSpc>
                <a:spcPct val="150000"/>
              </a:lnSpc>
              <a:defRPr sz="1800">
                <a:latin typeface="Arial" panose="020B0604020202020204" pitchFamily="34" charset="0"/>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363389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GB"/>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5558791" cy="4536000"/>
          </a:xfrm>
        </p:spPr>
        <p:txBody>
          <a:bodyPr/>
          <a:lstStyle>
            <a:lvl1pPr>
              <a:lnSpc>
                <a:spcPct val="150000"/>
              </a:lnSpc>
              <a:defRPr sz="1800">
                <a:latin typeface="Arial" panose="020B0604020202020204" pitchFamily="34" charset="0"/>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Picture Placeholder 4">
            <a:extLst>
              <a:ext uri="{FF2B5EF4-FFF2-40B4-BE49-F238E27FC236}">
                <a16:creationId xmlns:a16="http://schemas.microsoft.com/office/drawing/2014/main" id="{554A4670-F076-65AA-0E0F-9800FA7A267B}"/>
              </a:ext>
            </a:extLst>
          </p:cNvPr>
          <p:cNvSpPr>
            <a:spLocks noGrp="1"/>
          </p:cNvSpPr>
          <p:nvPr>
            <p:ph type="pic" sz="quarter" idx="19"/>
          </p:nvPr>
        </p:nvSpPr>
        <p:spPr>
          <a:xfrm>
            <a:off x="6167438" y="1620000"/>
            <a:ext cx="5676900" cy="4535997"/>
          </a:xfrm>
        </p:spPr>
        <p:txBody>
          <a:bodyPr/>
          <a:lstStyle/>
          <a:p>
            <a:r>
              <a:rPr lang="en-GB"/>
              <a:t>Click icon to add picture</a:t>
            </a:r>
            <a:endParaRPr lang="en-AU"/>
          </a:p>
        </p:txBody>
      </p:sp>
    </p:spTree>
    <p:extLst>
      <p:ext uri="{BB962C8B-B14F-4D97-AF65-F5344CB8AC3E}">
        <p14:creationId xmlns:p14="http://schemas.microsoft.com/office/powerpoint/2010/main" val="4249278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docum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GB"/>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7189116" cy="4499998"/>
          </a:xfrm>
        </p:spPr>
        <p:txBody>
          <a:bodyPr/>
          <a:lstStyle>
            <a:lvl1pPr>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grpSp>
        <p:nvGrpSpPr>
          <p:cNvPr id="9" name="Group 8">
            <a:extLst>
              <a:ext uri="{FF2B5EF4-FFF2-40B4-BE49-F238E27FC236}">
                <a16:creationId xmlns:a16="http://schemas.microsoft.com/office/drawing/2014/main" id="{CCAAAAF6-B176-935C-A538-693CDE78E927}"/>
              </a:ext>
              <a:ext uri="{C183D7F6-B498-43B3-948B-1728B52AA6E4}">
                <adec:decorative xmlns:adec="http://schemas.microsoft.com/office/drawing/2017/decorative" val="1"/>
              </a:ext>
            </a:extLst>
          </p:cNvPr>
          <p:cNvGrpSpPr/>
          <p:nvPr userDrawn="1"/>
        </p:nvGrpSpPr>
        <p:grpSpPr>
          <a:xfrm>
            <a:off x="8464309" y="1951402"/>
            <a:ext cx="2752016" cy="3643219"/>
            <a:chOff x="735266" y="1125657"/>
            <a:chExt cx="3588486" cy="4493181"/>
          </a:xfrm>
        </p:grpSpPr>
        <p:pic>
          <p:nvPicPr>
            <p:cNvPr id="11" name="Picture 10">
              <a:extLst>
                <a:ext uri="{FF2B5EF4-FFF2-40B4-BE49-F238E27FC236}">
                  <a16:creationId xmlns:a16="http://schemas.microsoft.com/office/drawing/2014/main" id="{39EDA23A-0C57-EE9B-FA55-6F06A3A9B7BD}"/>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2" name="Picture 11">
              <a:extLst>
                <a:ext uri="{FF2B5EF4-FFF2-40B4-BE49-F238E27FC236}">
                  <a16:creationId xmlns:a16="http://schemas.microsoft.com/office/drawing/2014/main" id="{76254A0B-F936-05B8-17DB-D95588C43D27}"/>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3" name="Picture 12">
              <a:extLst>
                <a:ext uri="{FF2B5EF4-FFF2-40B4-BE49-F238E27FC236}">
                  <a16:creationId xmlns:a16="http://schemas.microsoft.com/office/drawing/2014/main" id="{1C524B62-EC36-35CE-09C5-37B1BA311954}"/>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sp>
        <p:nvSpPr>
          <p:cNvPr id="6" name="Picture Placeholder 4">
            <a:extLst>
              <a:ext uri="{FF2B5EF4-FFF2-40B4-BE49-F238E27FC236}">
                <a16:creationId xmlns:a16="http://schemas.microsoft.com/office/drawing/2014/main" id="{F7C04AAD-E337-4CAB-A273-C8C3B3CA6921}"/>
              </a:ext>
            </a:extLst>
          </p:cNvPr>
          <p:cNvSpPr>
            <a:spLocks noGrp="1"/>
          </p:cNvSpPr>
          <p:nvPr>
            <p:ph type="pic" sz="quarter" idx="19" hasCustomPrompt="1"/>
          </p:nvPr>
        </p:nvSpPr>
        <p:spPr>
          <a:xfrm rot="21198164">
            <a:off x="8497994" y="1966625"/>
            <a:ext cx="2548889" cy="3635736"/>
          </a:xfrm>
        </p:spPr>
        <p:txBody>
          <a:bodyPr/>
          <a:lstStyle>
            <a:lvl1pPr>
              <a:defRPr/>
            </a:lvl1pPr>
          </a:lstStyle>
          <a:p>
            <a:r>
              <a:rPr lang="en-AU"/>
              <a:t>Document image</a:t>
            </a:r>
          </a:p>
        </p:txBody>
      </p:sp>
    </p:spTree>
    <p:extLst>
      <p:ext uri="{BB962C8B-B14F-4D97-AF65-F5344CB8AC3E}">
        <p14:creationId xmlns:p14="http://schemas.microsoft.com/office/powerpoint/2010/main" val="4148319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llou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GB"/>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5616000" cy="4499998"/>
          </a:xfrm>
        </p:spPr>
        <p:txBody>
          <a:bodyPr/>
          <a:lstStyle>
            <a:lvl1pPr>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3" name="Rectangle: Rounded Corners 2">
            <a:extLst>
              <a:ext uri="{FF2B5EF4-FFF2-40B4-BE49-F238E27FC236}">
                <a16:creationId xmlns:a16="http://schemas.microsoft.com/office/drawing/2014/main" id="{E9F8B789-3BDD-E51F-0464-C5095105CA0B}"/>
              </a:ext>
            </a:extLst>
          </p:cNvPr>
          <p:cNvSpPr/>
          <p:nvPr userDrawn="1"/>
        </p:nvSpPr>
        <p:spPr>
          <a:xfrm>
            <a:off x="6379535" y="1583989"/>
            <a:ext cx="5452465" cy="4499997"/>
          </a:xfrm>
          <a:prstGeom prst="roundRect">
            <a:avLst>
              <a:gd name="adj" fmla="val 8003"/>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4"/>
              </a:solidFill>
              <a:latin typeface="Arial" panose="020B0604020202020204" pitchFamily="34" charset="0"/>
            </a:endParaRPr>
          </a:p>
        </p:txBody>
      </p:sp>
      <p:sp>
        <p:nvSpPr>
          <p:cNvPr id="6" name="Content Placeholder 2">
            <a:extLst>
              <a:ext uri="{FF2B5EF4-FFF2-40B4-BE49-F238E27FC236}">
                <a16:creationId xmlns:a16="http://schemas.microsoft.com/office/drawing/2014/main" id="{6B06FBC2-B6FD-CD3D-EFEE-C13756B43430}"/>
              </a:ext>
            </a:extLst>
          </p:cNvPr>
          <p:cNvSpPr>
            <a:spLocks noGrp="1"/>
          </p:cNvSpPr>
          <p:nvPr>
            <p:ph sz="half" idx="19" hasCustomPrompt="1"/>
          </p:nvPr>
        </p:nvSpPr>
        <p:spPr>
          <a:xfrm>
            <a:off x="6675237" y="1886738"/>
            <a:ext cx="4850456" cy="3869020"/>
          </a:xfrm>
        </p:spPr>
        <p:txBody>
          <a:bodyPr/>
          <a:lstStyle>
            <a:lvl1pPr algn="l">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1444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F8871C-2E9B-5DF5-2D4F-5A0C06C39A4C}"/>
              </a:ext>
              <a:ext uri="{C183D7F6-B498-43B3-948B-1728B52AA6E4}">
                <adec:decorative xmlns:adec="http://schemas.microsoft.com/office/drawing/2017/decorative" val="1"/>
              </a:ext>
            </a:extLst>
          </p:cNvPr>
          <p:cNvSpPr txBox="1"/>
          <p:nvPr userDrawn="1"/>
        </p:nvSpPr>
        <p:spPr>
          <a:xfrm>
            <a:off x="3269454" y="-263449"/>
            <a:ext cx="1963103" cy="2827973"/>
          </a:xfrm>
          <a:prstGeom prst="rect">
            <a:avLst/>
          </a:prstGeom>
          <a:noFill/>
        </p:spPr>
        <p:txBody>
          <a:bodyPr wrap="square" lIns="0" tIns="0" rIns="0" bIns="0" rtlCol="0">
            <a:noAutofit/>
          </a:bodyPr>
          <a:lstStyle/>
          <a:p>
            <a:pPr algn="l"/>
            <a:r>
              <a:rPr lang="en-AU" sz="35000">
                <a:solidFill>
                  <a:srgbClr val="CDD3D6"/>
                </a:solidFill>
                <a:latin typeface="Arial" panose="020B0604020202020204" pitchFamily="34" charset="0"/>
              </a:rPr>
              <a:t>“</a:t>
            </a:r>
          </a:p>
        </p:txBody>
      </p:sp>
      <p:cxnSp>
        <p:nvCxnSpPr>
          <p:cNvPr id="7" name="Straight Connector 6">
            <a:extLst>
              <a:ext uri="{FF2B5EF4-FFF2-40B4-BE49-F238E27FC236}">
                <a16:creationId xmlns:a16="http://schemas.microsoft.com/office/drawing/2014/main" id="{F9E1E980-8C11-D173-009D-B6A5EFB0E9C9}"/>
              </a:ext>
              <a:ext uri="{C183D7F6-B498-43B3-948B-1728B52AA6E4}">
                <adec:decorative xmlns:adec="http://schemas.microsoft.com/office/drawing/2017/decorative" val="1"/>
              </a:ext>
            </a:extLst>
          </p:cNvPr>
          <p:cNvCxnSpPr/>
          <p:nvPr userDrawn="1"/>
        </p:nvCxnSpPr>
        <p:spPr>
          <a:xfrm>
            <a:off x="3086574" y="359998"/>
            <a:ext cx="0" cy="597600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14">
            <a:extLst>
              <a:ext uri="{FF2B5EF4-FFF2-40B4-BE49-F238E27FC236}">
                <a16:creationId xmlns:a16="http://schemas.microsoft.com/office/drawing/2014/main" id="{5F96F3EB-62B5-B30A-9550-210C8AC3F128}"/>
              </a:ext>
            </a:extLst>
          </p:cNvPr>
          <p:cNvSpPr>
            <a:spLocks noGrp="1"/>
          </p:cNvSpPr>
          <p:nvPr>
            <p:ph type="body" sz="quarter" idx="14" hasCustomPrompt="1"/>
          </p:nvPr>
        </p:nvSpPr>
        <p:spPr>
          <a:xfrm>
            <a:off x="3511550" y="2036762"/>
            <a:ext cx="8108950" cy="3458057"/>
          </a:xfr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lang="en-US" sz="2400" b="0" kern="1200" dirty="0" smtClean="0">
                <a:solidFill>
                  <a:schemeClr val="accent1"/>
                </a:solidFill>
                <a:latin typeface="Arial" panose="020B0604020202020204" pitchFamily="34" charset="0"/>
                <a:ea typeface="+mn-ea"/>
                <a:cs typeface="+mn-cs"/>
              </a:defRPr>
            </a:lvl1pPr>
          </a:lstStyle>
          <a:p>
            <a:pPr lvl="0"/>
            <a:r>
              <a:rPr lang="en-US"/>
              <a:t>Quote text</a:t>
            </a:r>
          </a:p>
        </p:txBody>
      </p:sp>
      <p:sp>
        <p:nvSpPr>
          <p:cNvPr id="10" name="Text Placeholder 14">
            <a:extLst>
              <a:ext uri="{FF2B5EF4-FFF2-40B4-BE49-F238E27FC236}">
                <a16:creationId xmlns:a16="http://schemas.microsoft.com/office/drawing/2014/main" id="{F1E02FEE-528E-0CDD-0DB4-625A0D610B6A}"/>
              </a:ext>
            </a:extLst>
          </p:cNvPr>
          <p:cNvSpPr>
            <a:spLocks noGrp="1"/>
          </p:cNvSpPr>
          <p:nvPr>
            <p:ph type="body" sz="quarter" idx="15" hasCustomPrompt="1"/>
          </p:nvPr>
        </p:nvSpPr>
        <p:spPr>
          <a:xfrm>
            <a:off x="3526324" y="5494820"/>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800" b="0" kern="1200" dirty="0" smtClean="0">
                <a:solidFill>
                  <a:schemeClr val="accent1"/>
                </a:solidFill>
                <a:latin typeface="Arial" panose="020B0604020202020204" pitchFamily="34" charset="0"/>
                <a:ea typeface="+mn-ea"/>
                <a:cs typeface="+mn-cs"/>
              </a:defRPr>
            </a:lvl1pPr>
          </a:lstStyle>
          <a:p>
            <a:pPr lvl="0"/>
            <a:r>
              <a:rPr lang="en-US"/>
              <a:t>– Author (</a:t>
            </a:r>
            <a:r>
              <a:rPr lang="en-US" err="1"/>
              <a:t>YYYY:page</a:t>
            </a:r>
            <a:r>
              <a:rPr lang="en-US"/>
              <a:t> number)</a:t>
            </a:r>
          </a:p>
        </p:txBody>
      </p:sp>
      <p:sp>
        <p:nvSpPr>
          <p:cNvPr id="11" name="Text Placeholder 14">
            <a:extLst>
              <a:ext uri="{FF2B5EF4-FFF2-40B4-BE49-F238E27FC236}">
                <a16:creationId xmlns:a16="http://schemas.microsoft.com/office/drawing/2014/main" id="{4727BE8E-6A1C-C35B-FE43-E4276FE9240C}"/>
              </a:ext>
            </a:extLst>
          </p:cNvPr>
          <p:cNvSpPr>
            <a:spLocks noGrp="1"/>
          </p:cNvSpPr>
          <p:nvPr>
            <p:ph type="body" sz="quarter" idx="16" hasCustomPrompt="1"/>
          </p:nvPr>
        </p:nvSpPr>
        <p:spPr>
          <a:xfrm>
            <a:off x="3526324" y="5912861"/>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200" b="0" kern="1200" dirty="0" smtClean="0">
                <a:solidFill>
                  <a:schemeClr val="tx1"/>
                </a:solidFill>
                <a:latin typeface="Arial" panose="020B0604020202020204" pitchFamily="34" charset="0"/>
                <a:ea typeface="+mn-ea"/>
                <a:cs typeface="+mn-cs"/>
              </a:defRPr>
            </a:lvl1pPr>
          </a:lstStyle>
          <a:p>
            <a:pPr lvl="0"/>
            <a:r>
              <a:rPr lang="en-US"/>
              <a:t>Name of text</a:t>
            </a:r>
          </a:p>
        </p:txBody>
      </p:sp>
      <p:pic>
        <p:nvPicPr>
          <p:cNvPr id="13" name="Picture 12">
            <a:extLst>
              <a:ext uri="{FF2B5EF4-FFF2-40B4-BE49-F238E27FC236}">
                <a16:creationId xmlns:a16="http://schemas.microsoft.com/office/drawing/2014/main" id="{0527177B-E69E-4192-EE46-019AE8C241BF}"/>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2669954" cy="6858000"/>
          </a:xfrm>
          <a:prstGeom prst="rect">
            <a:avLst/>
          </a:prstGeom>
        </p:spPr>
      </p:pic>
    </p:spTree>
    <p:extLst>
      <p:ext uri="{BB962C8B-B14F-4D97-AF65-F5344CB8AC3E}">
        <p14:creationId xmlns:p14="http://schemas.microsoft.com/office/powerpoint/2010/main" val="2971782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highlight blue">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Arial" panose="020B0604020202020204" pitchFamily="34" charset="0"/>
              </a:defRPr>
            </a:lvl1pPr>
          </a:lstStyle>
          <a:p>
            <a:r>
              <a:rPr lang="en-GB"/>
              <a:t>Click to edit Master title style</a:t>
            </a:r>
            <a:endParaRPr lang="en-US"/>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Arial" panose="020B0604020202020204" pitchFamily="34" charset="0"/>
            </a:endParaRPr>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7628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Arial" panose="020B0604020202020204" pitchFamily="34" charset="0"/>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2">
                  <a:lumMod val="40000"/>
                  <a:lumOff val="60000"/>
                </a:schemeClr>
              </a:solidFill>
              <a:latin typeface="Arial" panose="020B0604020202020204" pitchFamily="34" charset="0"/>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Arial" panose="020B0604020202020204" pitchFamily="34" charset="0"/>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 name="Title 1">
            <a:extLst>
              <a:ext uri="{FF2B5EF4-FFF2-40B4-BE49-F238E27FC236}">
                <a16:creationId xmlns:a16="http://schemas.microsoft.com/office/drawing/2014/main" id="{88C7C230-6728-957B-B6ED-1DD9FE8060FF}"/>
              </a:ext>
            </a:extLst>
          </p:cNvPr>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rgbClr val="00296C"/>
                </a:solidFill>
              </a:defRPr>
            </a:lvl1pPr>
          </a:lstStyle>
          <a:p>
            <a:r>
              <a:rPr lang="en-GB"/>
              <a:t>Click to edit Master title style</a:t>
            </a:r>
            <a:endParaRPr lang="en-US"/>
          </a:p>
        </p:txBody>
      </p:sp>
      <p:sp>
        <p:nvSpPr>
          <p:cNvPr id="13" name="Text Placeholder 51">
            <a:extLst>
              <a:ext uri="{FF2B5EF4-FFF2-40B4-BE49-F238E27FC236}">
                <a16:creationId xmlns:a16="http://schemas.microsoft.com/office/drawing/2014/main" id="{ED72B8C4-8D7B-20BD-9B46-1BC97B97697A}"/>
              </a:ext>
            </a:extLst>
          </p:cNvPr>
          <p:cNvSpPr>
            <a:spLocks noGrp="1"/>
          </p:cNvSpPr>
          <p:nvPr>
            <p:ph type="body" sz="quarter" idx="12" hasCustomPrompt="1"/>
          </p:nvPr>
        </p:nvSpPr>
        <p:spPr>
          <a:xfrm>
            <a:off x="359998" y="4778427"/>
            <a:ext cx="8532000" cy="424497"/>
          </a:xfrm>
        </p:spPr>
        <p:txBody>
          <a:bodyPr/>
          <a:lstStyle>
            <a:lvl1pPr>
              <a:defRPr sz="1800">
                <a:solidFill>
                  <a:schemeClr val="bg1"/>
                </a:solidFill>
                <a:latin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 presenter title</a:t>
            </a:r>
            <a:endParaRPr lang="en-AU"/>
          </a:p>
        </p:txBody>
      </p:sp>
      <p:sp>
        <p:nvSpPr>
          <p:cNvPr id="15" name="Text Placeholder 51">
            <a:extLst>
              <a:ext uri="{FF2B5EF4-FFF2-40B4-BE49-F238E27FC236}">
                <a16:creationId xmlns:a16="http://schemas.microsoft.com/office/drawing/2014/main" id="{F75C817C-04B0-B672-91D9-B0DBB7B21B4D}"/>
              </a:ext>
            </a:extLst>
          </p:cNvPr>
          <p:cNvSpPr>
            <a:spLocks noGrp="1"/>
          </p:cNvSpPr>
          <p:nvPr>
            <p:ph type="body" sz="quarter" idx="13" hasCustomPrompt="1"/>
          </p:nvPr>
        </p:nvSpPr>
        <p:spPr>
          <a:xfrm>
            <a:off x="9071998" y="4273686"/>
            <a:ext cx="2772001" cy="424497"/>
          </a:xfrm>
        </p:spPr>
        <p:txBody>
          <a:bodyPr/>
          <a:lstStyle>
            <a:lvl1pPr>
              <a:defRPr sz="1800">
                <a:solidFill>
                  <a:schemeClr val="bg1"/>
                </a:solidFill>
                <a:latin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16" name="Text Placeholder 51">
            <a:extLst>
              <a:ext uri="{FF2B5EF4-FFF2-40B4-BE49-F238E27FC236}">
                <a16:creationId xmlns:a16="http://schemas.microsoft.com/office/drawing/2014/main" id="{08636096-4E7F-7255-5E0A-F76A98B8F543}"/>
              </a:ext>
            </a:extLst>
          </p:cNvPr>
          <p:cNvSpPr>
            <a:spLocks noGrp="1"/>
          </p:cNvSpPr>
          <p:nvPr>
            <p:ph type="body" sz="quarter" idx="14" hasCustomPrompt="1"/>
          </p:nvPr>
        </p:nvSpPr>
        <p:spPr>
          <a:xfrm>
            <a:off x="359998" y="4273686"/>
            <a:ext cx="8532000" cy="424497"/>
          </a:xfrm>
        </p:spPr>
        <p:txBody>
          <a:bodyPr/>
          <a:lstStyle>
            <a:lvl1pPr>
              <a:defRPr>
                <a:solidFill>
                  <a:schemeClr val="accent4"/>
                </a:solidFill>
                <a:latin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Tree>
    <p:extLst>
      <p:ext uri="{BB962C8B-B14F-4D97-AF65-F5344CB8AC3E}">
        <p14:creationId xmlns:p14="http://schemas.microsoft.com/office/powerpoint/2010/main" val="4018397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highlight grey">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Arial" panose="020B0604020202020204" pitchFamily="34" charset="0"/>
              </a:defRPr>
            </a:lvl1pPr>
          </a:lstStyle>
          <a:p>
            <a:r>
              <a:rPr lang="en-GB"/>
              <a:t>Click to edit Master title style</a:t>
            </a:r>
            <a:endParaRPr lang="en-US"/>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Arial" panose="020B0604020202020204" pitchFamily="34" charset="0"/>
            </a:endParaRPr>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7084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eature column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Arial" panose="020B0604020202020204" pitchFamily="34"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GB"/>
              <a:t>Click to edit Master title style</a:t>
            </a:r>
            <a:endParaRPr lang="en-AU"/>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latin typeface="Arial" panose="020B0604020202020204" pitchFamily="34" charset="0"/>
              </a:rPr>
              <a:pPr/>
              <a:t>‹#›</a:t>
            </a:fld>
            <a:endParaRPr lang="en-AU">
              <a:latin typeface="Arial" panose="020B0604020202020204" pitchFamily="34" charset="0"/>
            </a:endParaRPr>
          </a:p>
        </p:txBody>
      </p:sp>
    </p:spTree>
    <p:extLst>
      <p:ext uri="{BB962C8B-B14F-4D97-AF65-F5344CB8AC3E}">
        <p14:creationId xmlns:p14="http://schemas.microsoft.com/office/powerpoint/2010/main" val="782107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eature column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Arial" panose="020B0604020202020204" pitchFamily="34"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GB"/>
              <a:t>Click to edit Master title style</a:t>
            </a:r>
            <a:endParaRPr lang="en-AU"/>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latin typeface="Arial" panose="020B0604020202020204" pitchFamily="34" charset="0"/>
              </a:rPr>
              <a:pPr/>
              <a:t>‹#›</a:t>
            </a:fld>
            <a:endParaRPr lang="en-AU">
              <a:latin typeface="Arial" panose="020B0604020202020204" pitchFamily="34" charset="0"/>
            </a:endParaRPr>
          </a:p>
        </p:txBody>
      </p:sp>
    </p:spTree>
    <p:extLst>
      <p:ext uri="{BB962C8B-B14F-4D97-AF65-F5344CB8AC3E}">
        <p14:creationId xmlns:p14="http://schemas.microsoft.com/office/powerpoint/2010/main" val="1118935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eature image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Arial" panose="020B0604020202020204" pitchFamily="34"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GB"/>
              <a:t>Click to edit Master title style</a:t>
            </a:r>
            <a:endParaRPr lang="en-US"/>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GB"/>
              <a:t>Click icon to add picture</a:t>
            </a:r>
            <a:endParaRPr lang="en-AU"/>
          </a:p>
        </p:txBody>
      </p:sp>
    </p:spTree>
    <p:extLst>
      <p:ext uri="{BB962C8B-B14F-4D97-AF65-F5344CB8AC3E}">
        <p14:creationId xmlns:p14="http://schemas.microsoft.com/office/powerpoint/2010/main" val="3120016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eature image 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Arial" panose="020B0604020202020204" pitchFamily="34"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GB"/>
              <a:t>Click to edit Master title style</a:t>
            </a:r>
            <a:endParaRPr lang="en-US"/>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GB"/>
              <a:t>Click icon to add picture</a:t>
            </a:r>
            <a:endParaRPr lang="en-AU"/>
          </a:p>
        </p:txBody>
      </p:sp>
    </p:spTree>
    <p:extLst>
      <p:ext uri="{BB962C8B-B14F-4D97-AF65-F5344CB8AC3E}">
        <p14:creationId xmlns:p14="http://schemas.microsoft.com/office/powerpoint/2010/main" val="3759513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eature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GB"/>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GB"/>
              <a:t>Click to edit Master title style</a:t>
            </a:r>
            <a:endParaRPr lang="en-US"/>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72199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GB"/>
              <a:t>Click to edit Master title style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90947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GB"/>
              <a:t>Click to edit Master title style</a:t>
            </a:r>
            <a:endParaRPr lang="en-US"/>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598300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58680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Lower feature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Arial" panose="020B0604020202020204" pitchFamily="34" charset="0"/>
            </a:endParaRPr>
          </a:p>
        </p:txBody>
      </p:sp>
      <p:sp>
        <p:nvSpPr>
          <p:cNvPr id="7" name="Slide Number Placeholder 6"/>
          <p:cNvSpPr>
            <a:spLocks noGrp="1"/>
          </p:cNvSpPr>
          <p:nvPr>
            <p:ph type="sldNum" sz="quarter" idx="12"/>
          </p:nvPr>
        </p:nvSpPr>
        <p:spPr>
          <a:xfrm>
            <a:off x="11124000" y="6516000"/>
            <a:ext cx="720000" cy="180000"/>
          </a:xfrm>
          <a:prstGeom prst="rect">
            <a:avLst/>
          </a:prstGeom>
        </p:spPr>
        <p:txBody>
          <a:bodyPr/>
          <a:lstStyle/>
          <a:p>
            <a:fld id="{10A01DC5-1685-4615-8240-15192985C6A2}" type="slidenum">
              <a:rPr lang="en-AU" smtClean="0"/>
              <a:t>‹#›</a:t>
            </a:fld>
            <a:endParaRPr lang="en-AU"/>
          </a:p>
        </p:txBody>
      </p:sp>
      <p:sp>
        <p:nvSpPr>
          <p:cNvPr id="4" name="Title 1">
            <a:extLst>
              <a:ext uri="{FF2B5EF4-FFF2-40B4-BE49-F238E27FC236}">
                <a16:creationId xmlns:a16="http://schemas.microsoft.com/office/drawing/2014/main" id="{1D4A102E-643C-E1C5-ADC7-E5C638ED849C}"/>
              </a:ext>
            </a:extLst>
          </p:cNvPr>
          <p:cNvSpPr>
            <a:spLocks noGrp="1"/>
          </p:cNvSpPr>
          <p:nvPr>
            <p:ph type="title"/>
          </p:nvPr>
        </p:nvSpPr>
        <p:spPr>
          <a:xfrm>
            <a:off x="360000" y="360000"/>
            <a:ext cx="10080000" cy="573335"/>
          </a:xfrm>
        </p:spPr>
        <p:txBody>
          <a:bodyPr/>
          <a:lstStyle>
            <a:lvl1pPr>
              <a:defRPr>
                <a:solidFill>
                  <a:schemeClr val="accent1"/>
                </a:solidFill>
                <a:latin typeface="Arial" panose="020B0604020202020204" pitchFamily="34" charset="0"/>
              </a:defRPr>
            </a:lvl1pPr>
          </a:lstStyle>
          <a:p>
            <a:r>
              <a:rPr lang="en-GB"/>
              <a:t>Click to edit Master title style</a:t>
            </a:r>
            <a:endParaRPr lang="en-US"/>
          </a:p>
        </p:txBody>
      </p:sp>
      <p:sp>
        <p:nvSpPr>
          <p:cNvPr id="6" name="Text Placeholder 2078">
            <a:extLst>
              <a:ext uri="{FF2B5EF4-FFF2-40B4-BE49-F238E27FC236}">
                <a16:creationId xmlns:a16="http://schemas.microsoft.com/office/drawing/2014/main" id="{34A1C916-0B48-8F8F-40A1-B0D9A1F25911}"/>
              </a:ext>
            </a:extLst>
          </p:cNvPr>
          <p:cNvSpPr>
            <a:spLocks noGrp="1"/>
          </p:cNvSpPr>
          <p:nvPr>
            <p:ph type="body" sz="quarter" idx="18" hasCustomPrompt="1"/>
          </p:nvPr>
        </p:nvSpPr>
        <p:spPr>
          <a:xfrm>
            <a:off x="360000" y="975395"/>
            <a:ext cx="10080000" cy="365879"/>
          </a:xfrm>
          <a:prstGeom prst="rect">
            <a:avLst/>
          </a:prstGeom>
        </p:spPr>
        <p:txBody>
          <a:bodyPr wrap="square" lIns="0">
            <a:noAutofit/>
          </a:bodyPr>
          <a:lstStyle>
            <a:lvl1pPr marL="0" indent="0">
              <a:buNone/>
              <a:defRPr sz="2000" b="0" i="0">
                <a:solidFill>
                  <a:srgbClr val="235BA6"/>
                </a:solidFill>
                <a:latin typeface="Arial" panose="020B0604020202020204" pitchFamily="34" charset="0"/>
              </a:defRPr>
            </a:lvl1pPr>
            <a:lvl2pPr marL="0" indent="0">
              <a:buNone/>
              <a:defRPr/>
            </a:lvl2pPr>
          </a:lstStyle>
          <a:p>
            <a:pPr lvl="0"/>
            <a:r>
              <a:rPr lang="en-US"/>
              <a:t>Subtitle goes here</a:t>
            </a:r>
          </a:p>
        </p:txBody>
      </p:sp>
      <p:sp>
        <p:nvSpPr>
          <p:cNvPr id="2" name="Content Placeholder 3">
            <a:extLst>
              <a:ext uri="{FF2B5EF4-FFF2-40B4-BE49-F238E27FC236}">
                <a16:creationId xmlns:a16="http://schemas.microsoft.com/office/drawing/2014/main" id="{FD656440-FA72-D82A-78C4-35B8BF54EA8D}"/>
              </a:ext>
            </a:extLst>
          </p:cNvPr>
          <p:cNvSpPr>
            <a:spLocks noGrp="1"/>
          </p:cNvSpPr>
          <p:nvPr>
            <p:ph sz="half" idx="2"/>
          </p:nvPr>
        </p:nvSpPr>
        <p:spPr>
          <a:xfrm>
            <a:off x="360000" y="1909282"/>
            <a:ext cx="11483996" cy="442671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0341224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Arial" panose="020B0604020202020204" pitchFamily="34" charset="0"/>
            </a:endParaRPr>
          </a:p>
        </p:txBody>
      </p:sp>
      <p:sp>
        <p:nvSpPr>
          <p:cNvPr id="6" name="Rectangle 5">
            <a:extLst>
              <a:ext uri="{FF2B5EF4-FFF2-40B4-BE49-F238E27FC236}">
                <a16:creationId xmlns:a16="http://schemas.microsoft.com/office/drawing/2014/main" id="{8B441F1C-5173-8DB5-B1C6-8E93B9C835DC}"/>
              </a:ext>
              <a:ext uri="{C183D7F6-B498-43B3-948B-1728B52AA6E4}">
                <adec:decorative xmlns:adec="http://schemas.microsoft.com/office/drawing/2017/decorative" val="1"/>
              </a:ext>
            </a:extLst>
          </p:cNvPr>
          <p:cNvSpPr/>
          <p:nvPr userDrawn="1"/>
        </p:nvSpPr>
        <p:spPr>
          <a:xfrm>
            <a:off x="-2" y="-5532"/>
            <a:ext cx="12192001" cy="2220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Arial" panose="020B0604020202020204" pitchFamily="34" charset="0"/>
            </a:endParaRPr>
          </a:p>
        </p:txBody>
      </p:sp>
      <p:sp>
        <p:nvSpPr>
          <p:cNvPr id="2" name="Title 1"/>
          <p:cNvSpPr>
            <a:spLocks noGrp="1"/>
          </p:cNvSpPr>
          <p:nvPr>
            <p:ph type="ctrTitle"/>
          </p:nvPr>
        </p:nvSpPr>
        <p:spPr>
          <a:xfrm>
            <a:off x="359998" y="360000"/>
            <a:ext cx="11484001" cy="1648741"/>
          </a:xfrm>
          <a:ln>
            <a:noFill/>
          </a:ln>
        </p:spPr>
        <p:txBody>
          <a:bodyPr anchor="t">
            <a:noAutofit/>
          </a:bodyPr>
          <a:lstStyle>
            <a:lvl1pPr algn="l">
              <a:lnSpc>
                <a:spcPct val="90000"/>
              </a:lnSpc>
              <a:defRPr sz="4800">
                <a:solidFill>
                  <a:schemeClr val="bg1"/>
                </a:solidFill>
              </a:defRPr>
            </a:lvl1pPr>
          </a:lstStyle>
          <a:p>
            <a:r>
              <a:rPr lang="en-GB"/>
              <a:t>Click to edit Master title style</a:t>
            </a:r>
            <a:endParaRPr lang="en-US"/>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293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latin typeface="Arial" panose="020B0604020202020204" pitchFamily="34" charset="0"/>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2205288"/>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2205288"/>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3428999"/>
            <a:ext cx="4500000" cy="298457"/>
          </a:xfrm>
          <a:prstGeom prst="rect">
            <a:avLst/>
          </a:prstGeom>
        </p:spPr>
        <p:txBody>
          <a:bodyPr vert="horz" lIns="0" tIns="0" rIns="0" bIns="0" rtlCol="0" anchor="b" anchorCtr="0">
            <a:noAutofit/>
          </a:bodyPr>
          <a:lstStyle>
            <a:lvl1pPr algn="l">
              <a:defRPr sz="1400">
                <a:solidFill>
                  <a:schemeClr val="accent1"/>
                </a:solidFill>
                <a:latin typeface="Arial" panose="020B0604020202020204" pitchFamily="34" charset="0"/>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059119"/>
            <a:ext cx="630000" cy="684882"/>
          </a:xfrm>
          <a:prstGeom prst="rect">
            <a:avLst/>
          </a:prstGeom>
        </p:spPr>
      </p:pic>
      <p:sp>
        <p:nvSpPr>
          <p:cNvPr id="3" name="Picture Placeholder 4">
            <a:extLst>
              <a:ext uri="{FF2B5EF4-FFF2-40B4-BE49-F238E27FC236}">
                <a16:creationId xmlns:a16="http://schemas.microsoft.com/office/drawing/2014/main" id="{CE3745DC-AC8E-A131-2A57-EFBCFFD5CE06}"/>
              </a:ext>
              <a:ext uri="{C183D7F6-B498-43B3-948B-1728B52AA6E4}">
                <adec:decorative xmlns:adec="http://schemas.microsoft.com/office/drawing/2017/decorative" val="1"/>
              </a:ext>
            </a:extLst>
          </p:cNvPr>
          <p:cNvSpPr>
            <a:spLocks noGrp="1"/>
          </p:cNvSpPr>
          <p:nvPr>
            <p:ph type="pic" sz="quarter" idx="13"/>
          </p:nvPr>
        </p:nvSpPr>
        <p:spPr>
          <a:xfrm>
            <a:off x="0" y="3924000"/>
            <a:ext cx="12192000" cy="2934000"/>
          </a:xfrm>
        </p:spPr>
        <p:txBody>
          <a:bodyPr/>
          <a:lstStyle/>
          <a:p>
            <a:r>
              <a:rPr lang="en-GB"/>
              <a:t>Click icon to add picture</a:t>
            </a:r>
            <a:endParaRPr lang="en-AU"/>
          </a:p>
        </p:txBody>
      </p:sp>
      <p:sp>
        <p:nvSpPr>
          <p:cNvPr id="9" name="Text Placeholder 51">
            <a:extLst>
              <a:ext uri="{FF2B5EF4-FFF2-40B4-BE49-F238E27FC236}">
                <a16:creationId xmlns:a16="http://schemas.microsoft.com/office/drawing/2014/main" id="{8539577E-818D-2906-641C-DBDD3A298498}"/>
              </a:ext>
            </a:extLst>
          </p:cNvPr>
          <p:cNvSpPr>
            <a:spLocks noGrp="1"/>
          </p:cNvSpPr>
          <p:nvPr>
            <p:ph type="body" sz="quarter" idx="12" hasCustomPrompt="1"/>
          </p:nvPr>
        </p:nvSpPr>
        <p:spPr>
          <a:xfrm>
            <a:off x="4195118" y="2787773"/>
            <a:ext cx="4500001" cy="424497"/>
          </a:xfrm>
        </p:spPr>
        <p:txBody>
          <a:bodyPr/>
          <a:lstStyle>
            <a:lvl1pPr>
              <a:defRPr sz="1800">
                <a:solidFill>
                  <a:schemeClr val="accent1"/>
                </a:solidFill>
                <a:latin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title</a:t>
            </a:r>
            <a:endParaRPr lang="en-AU"/>
          </a:p>
        </p:txBody>
      </p:sp>
      <p:sp>
        <p:nvSpPr>
          <p:cNvPr id="10" name="Text Placeholder 51">
            <a:extLst>
              <a:ext uri="{FF2B5EF4-FFF2-40B4-BE49-F238E27FC236}">
                <a16:creationId xmlns:a16="http://schemas.microsoft.com/office/drawing/2014/main" id="{66A72753-E648-3DEC-E37B-76D131698DC4}"/>
              </a:ext>
            </a:extLst>
          </p:cNvPr>
          <p:cNvSpPr>
            <a:spLocks noGrp="1"/>
          </p:cNvSpPr>
          <p:nvPr>
            <p:ph type="body" sz="quarter" idx="14" hasCustomPrompt="1"/>
          </p:nvPr>
        </p:nvSpPr>
        <p:spPr>
          <a:xfrm>
            <a:off x="9071998" y="2357168"/>
            <a:ext cx="2772001" cy="424497"/>
          </a:xfrm>
        </p:spPr>
        <p:txBody>
          <a:bodyPr/>
          <a:lstStyle>
            <a:lvl1pPr>
              <a:defRPr sz="1800">
                <a:solidFill>
                  <a:schemeClr val="accent1"/>
                </a:solidFill>
                <a:latin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12" name="Text Placeholder 51">
            <a:extLst>
              <a:ext uri="{FF2B5EF4-FFF2-40B4-BE49-F238E27FC236}">
                <a16:creationId xmlns:a16="http://schemas.microsoft.com/office/drawing/2014/main" id="{CC2E7161-226A-E92E-A156-32EFBA600856}"/>
              </a:ext>
            </a:extLst>
          </p:cNvPr>
          <p:cNvSpPr>
            <a:spLocks noGrp="1"/>
          </p:cNvSpPr>
          <p:nvPr>
            <p:ph type="body" sz="quarter" idx="15" hasCustomPrompt="1"/>
          </p:nvPr>
        </p:nvSpPr>
        <p:spPr>
          <a:xfrm>
            <a:off x="359998" y="2357168"/>
            <a:ext cx="3458240" cy="855102"/>
          </a:xfrm>
        </p:spPr>
        <p:txBody>
          <a:bodyPr/>
          <a:lstStyle>
            <a:lvl1pPr>
              <a:defRPr sz="2000">
                <a:solidFill>
                  <a:schemeClr val="accent2"/>
                </a:solidFill>
                <a:latin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
        <p:nvSpPr>
          <p:cNvPr id="13" name="Text Placeholder 51">
            <a:extLst>
              <a:ext uri="{FF2B5EF4-FFF2-40B4-BE49-F238E27FC236}">
                <a16:creationId xmlns:a16="http://schemas.microsoft.com/office/drawing/2014/main" id="{B1069058-209B-FFBB-2663-876FCDF3127A}"/>
              </a:ext>
            </a:extLst>
          </p:cNvPr>
          <p:cNvSpPr>
            <a:spLocks noGrp="1"/>
          </p:cNvSpPr>
          <p:nvPr>
            <p:ph type="body" sz="quarter" idx="16" hasCustomPrompt="1"/>
          </p:nvPr>
        </p:nvSpPr>
        <p:spPr>
          <a:xfrm>
            <a:off x="4195118" y="2353833"/>
            <a:ext cx="4500001" cy="424497"/>
          </a:xfrm>
        </p:spPr>
        <p:txBody>
          <a:bodyPr/>
          <a:lstStyle>
            <a:lvl1pPr>
              <a:defRPr sz="1800" b="1">
                <a:solidFill>
                  <a:schemeClr val="accent1"/>
                </a:solidFill>
                <a:latin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a:t>
            </a:r>
            <a:endParaRPr lang="en-AU"/>
          </a:p>
        </p:txBody>
      </p:sp>
    </p:spTree>
    <p:extLst>
      <p:ext uri="{BB962C8B-B14F-4D97-AF65-F5344CB8AC3E}">
        <p14:creationId xmlns:p14="http://schemas.microsoft.com/office/powerpoint/2010/main" val="1787055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p:txBody>
          <a:bodyPr/>
          <a:lstStyle>
            <a:lvl1pPr>
              <a:defRPr>
                <a:solidFill>
                  <a:schemeClr val="accent1"/>
                </a:solidFill>
              </a:defRPr>
            </a:lvl1pPr>
          </a:lstStyle>
          <a:p>
            <a:r>
              <a:rPr lang="en-GB"/>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p:txBody>
          <a:bodyPr/>
          <a:lstStyle>
            <a:lvl1pPr>
              <a:defRPr>
                <a:latin typeface="Arial" panose="020B0604020202020204" pitchFamily="34" charset="0"/>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3763316344"/>
      </p:ext>
    </p:extLst>
  </p:cSld>
  <p:clrMapOvr>
    <a:masterClrMapping/>
  </p:clrMapOvr>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Feature left 2 column graphic">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8B89783-DDB0-BFFC-2FB9-979DE48DC2EC}"/>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Arial" panose="020B0604020202020204" pitchFamily="34" charset="0"/>
            </a:endParaRPr>
          </a:p>
        </p:txBody>
      </p:sp>
      <p:sp>
        <p:nvSpPr>
          <p:cNvPr id="7" name="Picture Placeholder 4">
            <a:extLst>
              <a:ext uri="{FF2B5EF4-FFF2-40B4-BE49-F238E27FC236}">
                <a16:creationId xmlns:a16="http://schemas.microsoft.com/office/drawing/2014/main" id="{F0676335-1B62-FAA6-338F-8F410E011A6E}"/>
              </a:ext>
              <a:ext uri="{C183D7F6-B498-43B3-948B-1728B52AA6E4}">
                <adec:decorative xmlns:adec="http://schemas.microsoft.com/office/drawing/2017/decorative" val="1"/>
              </a:ext>
            </a:extLst>
          </p:cNvPr>
          <p:cNvSpPr>
            <a:spLocks noGrp="1"/>
          </p:cNvSpPr>
          <p:nvPr>
            <p:ph type="pic" sz="quarter" idx="15"/>
          </p:nvPr>
        </p:nvSpPr>
        <p:spPr>
          <a:xfrm>
            <a:off x="360000" y="1620000"/>
            <a:ext cx="4426387" cy="4715999"/>
          </a:xfrm>
          <a:prstGeom prst="rect">
            <a:avLst/>
          </a:prstGeom>
        </p:spPr>
        <p:txBody>
          <a:bodyPr/>
          <a:lstStyle/>
          <a:p>
            <a:r>
              <a:rPr lang="en-US"/>
              <a:t>Click icon to add picture</a:t>
            </a:r>
            <a:endParaRPr lang="en-AU"/>
          </a:p>
        </p:txBody>
      </p:sp>
      <p:sp>
        <p:nvSpPr>
          <p:cNvPr id="16" name="Content Placeholder 2">
            <a:extLst>
              <a:ext uri="{FF2B5EF4-FFF2-40B4-BE49-F238E27FC236}">
                <a16:creationId xmlns:a16="http://schemas.microsoft.com/office/drawing/2014/main" id="{1CB43674-C40D-7D08-3098-549DEE754BFD}"/>
              </a:ext>
            </a:extLst>
          </p:cNvPr>
          <p:cNvSpPr>
            <a:spLocks noGrp="1"/>
          </p:cNvSpPr>
          <p:nvPr>
            <p:ph idx="1"/>
          </p:nvPr>
        </p:nvSpPr>
        <p:spPr>
          <a:xfrm>
            <a:off x="5256003" y="1620000"/>
            <a:ext cx="6587996" cy="4716000"/>
          </a:xfrm>
          <a:prstGeom prst="rect">
            <a:avLst/>
          </a:prstGeom>
        </p:spPr>
        <p:txBody>
          <a:bodyPr numCol="1" spcCol="180000"/>
          <a:lstStyle>
            <a:lvl1pPr>
              <a:defRPr sz="2000"/>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
            <a:extLst>
              <a:ext uri="{FF2B5EF4-FFF2-40B4-BE49-F238E27FC236}">
                <a16:creationId xmlns:a16="http://schemas.microsoft.com/office/drawing/2014/main" id="{A128877F-C33A-D522-FD46-F348296ACE01}"/>
              </a:ext>
            </a:extLst>
          </p:cNvPr>
          <p:cNvSpPr>
            <a:spLocks noGrp="1"/>
          </p:cNvSpPr>
          <p:nvPr>
            <p:ph type="sldNum" sz="quarter" idx="16"/>
          </p:nvPr>
        </p:nvSpPr>
        <p:spPr>
          <a:xfrm>
            <a:off x="11124000" y="6516000"/>
            <a:ext cx="720000" cy="180000"/>
          </a:xfrm>
          <a:prstGeom prst="rect">
            <a:avLst/>
          </a:prstGeom>
        </p:spPr>
        <p:txBody>
          <a:bodyPr/>
          <a:lstStyle/>
          <a:p>
            <a:fld id="{10A01DC5-1685-4615-8240-15192985C6A2}" type="slidenum">
              <a:rPr lang="en-AU" smtClean="0"/>
              <a:pPr/>
              <a:t>‹#›</a:t>
            </a:fld>
            <a:endParaRPr lang="en-AU"/>
          </a:p>
        </p:txBody>
      </p:sp>
      <p:pic>
        <p:nvPicPr>
          <p:cNvPr id="12" name="Picture 11" descr="NSW Government logo">
            <a:extLst>
              <a:ext uri="{FF2B5EF4-FFF2-40B4-BE49-F238E27FC236}">
                <a16:creationId xmlns:a16="http://schemas.microsoft.com/office/drawing/2014/main" id="{5FC5D3ED-061A-37F0-98B5-C39727FE19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4" name="Title 1">
            <a:extLst>
              <a:ext uri="{FF2B5EF4-FFF2-40B4-BE49-F238E27FC236}">
                <a16:creationId xmlns:a16="http://schemas.microsoft.com/office/drawing/2014/main" id="{714E510F-42ED-5ED9-CE6E-1422581F933B}"/>
              </a:ext>
            </a:extLst>
          </p:cNvPr>
          <p:cNvSpPr>
            <a:spLocks noGrp="1"/>
          </p:cNvSpPr>
          <p:nvPr>
            <p:ph type="title"/>
          </p:nvPr>
        </p:nvSpPr>
        <p:spPr>
          <a:xfrm>
            <a:off x="360000" y="360000"/>
            <a:ext cx="4426387" cy="573335"/>
          </a:xfrm>
        </p:spPr>
        <p:txBody>
          <a:bodyPr/>
          <a:lstStyle>
            <a:lvl1pPr>
              <a:defRPr>
                <a:solidFill>
                  <a:schemeClr val="accent1"/>
                </a:solidFill>
                <a:latin typeface="Arial" panose="020B0604020202020204" pitchFamily="34" charset="0"/>
              </a:defRPr>
            </a:lvl1pPr>
          </a:lstStyle>
          <a:p>
            <a:r>
              <a:rPr lang="en-US"/>
              <a:t>Click to edit Master title style</a:t>
            </a:r>
          </a:p>
        </p:txBody>
      </p:sp>
      <p:sp>
        <p:nvSpPr>
          <p:cNvPr id="5" name="Text Placeholder 2078">
            <a:extLst>
              <a:ext uri="{FF2B5EF4-FFF2-40B4-BE49-F238E27FC236}">
                <a16:creationId xmlns:a16="http://schemas.microsoft.com/office/drawing/2014/main" id="{0B1A9111-EC76-3526-D132-FDEDD78CB8AC}"/>
              </a:ext>
            </a:extLst>
          </p:cNvPr>
          <p:cNvSpPr>
            <a:spLocks noGrp="1"/>
          </p:cNvSpPr>
          <p:nvPr>
            <p:ph type="body" sz="quarter" idx="18" hasCustomPrompt="1"/>
          </p:nvPr>
        </p:nvSpPr>
        <p:spPr>
          <a:xfrm>
            <a:off x="360000" y="975395"/>
            <a:ext cx="4426387" cy="365879"/>
          </a:xfrm>
          <a:prstGeom prst="rect">
            <a:avLst/>
          </a:prstGeom>
        </p:spPr>
        <p:txBody>
          <a:bodyPr wrap="square" lIns="0">
            <a:noAutofit/>
          </a:bodyPr>
          <a:lstStyle>
            <a:lvl1pPr marL="0" indent="0">
              <a:buNone/>
              <a:defRPr sz="2000" b="0" i="0">
                <a:solidFill>
                  <a:srgbClr val="235BA6"/>
                </a:solidFill>
                <a:latin typeface="Arial" panose="020B0604020202020204" pitchFamily="34" charset="0"/>
              </a:defRPr>
            </a:lvl1pPr>
            <a:lvl2pPr marL="0" indent="0">
              <a:buNone/>
              <a:defRPr/>
            </a:lvl2pPr>
          </a:lstStyle>
          <a:p>
            <a:pPr lvl="0"/>
            <a:r>
              <a:rPr lang="en-US"/>
              <a:t>Subtitle goes here</a:t>
            </a:r>
          </a:p>
        </p:txBody>
      </p:sp>
      <p:sp>
        <p:nvSpPr>
          <p:cNvPr id="8" name="TextBox 7">
            <a:extLst>
              <a:ext uri="{FF2B5EF4-FFF2-40B4-BE49-F238E27FC236}">
                <a16:creationId xmlns:a16="http://schemas.microsoft.com/office/drawing/2014/main" id="{209B9E57-A22E-1962-2D0F-C6A8C505BB30}"/>
              </a:ext>
              <a:ext uri="{C183D7F6-B498-43B3-948B-1728B52AA6E4}">
                <adec:decorative xmlns:adec="http://schemas.microsoft.com/office/drawing/2017/decorative" val="1"/>
              </a:ext>
            </a:extLst>
          </p:cNvPr>
          <p:cNvSpPr txBox="1"/>
          <p:nvPr userDrawn="1"/>
        </p:nvSpPr>
        <p:spPr>
          <a:xfrm>
            <a:off x="12361255" y="0"/>
            <a:ext cx="562745" cy="677108"/>
          </a:xfrm>
          <a:prstGeom prst="rect">
            <a:avLst/>
          </a:prstGeom>
          <a:noFill/>
        </p:spPr>
        <p:txBody>
          <a:bodyPr wrap="square" lIns="0" tIns="0" rIns="0" bIns="0" rtlCol="0">
            <a:spAutoFit/>
          </a:bodyPr>
          <a:lstStyle/>
          <a:p>
            <a:pPr marL="163681" marR="0" lvl="0" indent="-163681" algn="l" defTabSz="609585" rtl="0" eaLnBrk="1" fontAlgn="auto" latinLnBrk="0" hangingPunct="1">
              <a:lnSpc>
                <a:spcPct val="100000"/>
              </a:lnSpc>
              <a:spcBef>
                <a:spcPts val="0"/>
              </a:spcBef>
              <a:spcAft>
                <a:spcPts val="0"/>
              </a:spcAft>
              <a:buClrTx/>
              <a:buSzTx/>
              <a:buFont typeface="+mj-lt"/>
              <a:buNone/>
              <a:tabLst/>
              <a:defRPr/>
            </a:pPr>
            <a:r>
              <a:rPr lang="en-AU" sz="2800" b="1" kern="1200" baseline="0" noProof="0">
                <a:solidFill>
                  <a:schemeClr val="bg1">
                    <a:lumMod val="65000"/>
                  </a:schemeClr>
                </a:solidFill>
                <a:latin typeface="Arial" panose="020B0604020202020204" pitchFamily="34" charset="0"/>
                <a:ea typeface="+mn-ea"/>
                <a:cs typeface="Arial" panose="020B0604020202020204" pitchFamily="34" charset="0"/>
              </a:rPr>
              <a:t>03</a:t>
            </a:r>
          </a:p>
          <a:p>
            <a:pPr marL="163681" marR="0" lvl="0" indent="-163681" algn="l" defTabSz="609585" rtl="0" eaLnBrk="1" fontAlgn="auto" latinLnBrk="0" hangingPunct="1">
              <a:lnSpc>
                <a:spcPct val="100000"/>
              </a:lnSpc>
              <a:spcBef>
                <a:spcPts val="0"/>
              </a:spcBef>
              <a:spcAft>
                <a:spcPts val="0"/>
              </a:spcAft>
              <a:buClrTx/>
              <a:buSzTx/>
              <a:buFont typeface="+mj-lt"/>
              <a:buNone/>
              <a:tabLst/>
              <a:defRPr/>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transparent</a:t>
            </a:r>
          </a:p>
          <a:p>
            <a:pPr marL="163681" marR="0" lvl="0" indent="-163681" algn="l" defTabSz="609585" rtl="0" eaLnBrk="1" fontAlgn="auto" latinLnBrk="0" hangingPunct="1">
              <a:lnSpc>
                <a:spcPct val="100000"/>
              </a:lnSpc>
              <a:spcBef>
                <a:spcPts val="0"/>
              </a:spcBef>
              <a:spcAft>
                <a:spcPts val="0"/>
              </a:spcAft>
              <a:buClrTx/>
              <a:buSzTx/>
              <a:buFont typeface="+mj-lt"/>
              <a:buNone/>
              <a:tabLst/>
              <a:defRPr/>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graphic</a:t>
            </a:r>
          </a:p>
        </p:txBody>
      </p:sp>
    </p:spTree>
    <p:extLst>
      <p:ext uri="{BB962C8B-B14F-4D97-AF65-F5344CB8AC3E}">
        <p14:creationId xmlns:p14="http://schemas.microsoft.com/office/powerpoint/2010/main" val="1588655602"/>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Arial" panose="020B0604020202020204" pitchFamily="34" charset="0"/>
            </a:endParaRP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Arial" panose="020B0604020202020204" pitchFamily="34" charset="0"/>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8383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References">
    <p:bg>
      <p:bgPr>
        <a:solidFill>
          <a:schemeClr val="accent4"/>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1579421"/>
            <a:ext cx="11484000" cy="4776930"/>
          </a:xfrm>
        </p:spPr>
        <p:txBody>
          <a:bodyPr/>
          <a:lstStyle>
            <a:lvl1pPr>
              <a:lnSpc>
                <a:spcPct val="150000"/>
              </a:lnSpc>
              <a:defRPr sz="1200">
                <a:latin typeface="Arial" panose="020B0604020202020204" pitchFamily="34" charset="0"/>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1269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latin typeface="Arial" panose="020B0604020202020204" pitchFamily="34" charset="0"/>
              </a:rPr>
              <a:pPr/>
              <a:t>‹#›</a:t>
            </a:fld>
            <a:endParaRPr lang="en-AU">
              <a:latin typeface="Arial" panose="020B0604020202020204" pitchFamily="34" charset="0"/>
            </a:endParaRPr>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Arial" panose="020B0604020202020204" pitchFamily="34" charset="0"/>
            </a:endParaRPr>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4083492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latin typeface="Arial" panose="020B0604020202020204" pitchFamily="34" charset="0"/>
            </a:endParaRPr>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Arial" panose="020B0604020202020204" pitchFamily="34"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bg1"/>
                </a:solidFill>
                <a:latin typeface="Arial" panose="020B0604020202020204" pitchFamily="34" charset="0"/>
              </a:defRPr>
            </a:lvl1pPr>
          </a:lstStyle>
          <a:p>
            <a:r>
              <a:rPr lang="en-US"/>
              <a:t>NSW Department of Education</a:t>
            </a:r>
            <a:endParaRPr lang="en-AU"/>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bg1"/>
                </a:solidFill>
                <a:latin typeface="Arial" panose="020B0604020202020204" pitchFamily="34" charset="0"/>
              </a:defRPr>
            </a:lvl1pPr>
          </a:lstStyle>
          <a:p>
            <a:r>
              <a:rPr lang="en-US"/>
              <a:t>Presentation </a:t>
            </a:r>
            <a:br>
              <a:rPr lang="en-US"/>
            </a:br>
            <a:r>
              <a:rPr lang="en-US"/>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4"/>
                </a:solidFill>
                <a:latin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Arial" panose="020B0604020202020204" pitchFamily="34" charset="0"/>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Arial" panose="020B0604020202020204" pitchFamily="34" charset="0"/>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Arial" panose="020B0604020202020204" pitchFamily="34" charset="0"/>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GB"/>
              <a:t>Click icon to add picture</a:t>
            </a:r>
            <a:endParaRPr lang="en-AU"/>
          </a:p>
        </p:txBody>
      </p:sp>
    </p:spTree>
    <p:extLst>
      <p:ext uri="{BB962C8B-B14F-4D97-AF65-F5344CB8AC3E}">
        <p14:creationId xmlns:p14="http://schemas.microsoft.com/office/powerpoint/2010/main" val="157840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5">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latin typeface="Arial" panose="020B0604020202020204" pitchFamily="34" charset="0"/>
            </a:endParaRPr>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Arial" panose="020B0604020202020204" pitchFamily="34"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accent1"/>
                </a:solidFill>
                <a:latin typeface="Arial" panose="020B0604020202020204" pitchFamily="34" charset="0"/>
              </a:defRPr>
            </a:lvl1pPr>
          </a:lstStyle>
          <a:p>
            <a:r>
              <a:rPr lang="en-US"/>
              <a:t>NSW Department of Education</a:t>
            </a:r>
            <a:endParaRPr lang="en-AU"/>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accent1"/>
                </a:solidFill>
                <a:latin typeface="Arial" panose="020B0604020202020204" pitchFamily="34" charset="0"/>
              </a:defRPr>
            </a:lvl1pPr>
          </a:lstStyle>
          <a:p>
            <a:r>
              <a:rPr lang="en-US"/>
              <a:t>Presentation </a:t>
            </a:r>
            <a:br>
              <a:rPr lang="en-US"/>
            </a:br>
            <a:r>
              <a:rPr lang="en-US"/>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2"/>
                </a:solidFill>
                <a:latin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accent1"/>
                </a:solidFill>
                <a:latin typeface="Arial" panose="020B0604020202020204" pitchFamily="34" charset="0"/>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accent1"/>
                </a:solidFill>
                <a:latin typeface="Arial" panose="020B0604020202020204" pitchFamily="34" charset="0"/>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accent1"/>
                </a:solidFill>
                <a:latin typeface="Arial" panose="020B0604020202020204" pitchFamily="34" charset="0"/>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GB"/>
              <a:t>Click icon to add picture</a:t>
            </a:r>
            <a:endParaRPr lang="en-AU"/>
          </a:p>
        </p:txBody>
      </p:sp>
      <p:pic>
        <p:nvPicPr>
          <p:cNvPr id="3" name="Picture 2">
            <a:extLst>
              <a:ext uri="{FF2B5EF4-FFF2-40B4-BE49-F238E27FC236}">
                <a16:creationId xmlns:a16="http://schemas.microsoft.com/office/drawing/2014/main" id="{454040E8-663F-9D55-A412-CF6E1BABF20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34780" y="359998"/>
            <a:ext cx="661191" cy="723198"/>
          </a:xfrm>
          <a:prstGeom prst="rect">
            <a:avLst/>
          </a:prstGeom>
        </p:spPr>
      </p:pic>
    </p:spTree>
    <p:extLst>
      <p:ext uri="{BB962C8B-B14F-4D97-AF65-F5344CB8AC3E}">
        <p14:creationId xmlns:p14="http://schemas.microsoft.com/office/powerpoint/2010/main" val="2522913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Arial" panose="020B0604020202020204" pitchFamily="34" charset="0"/>
              </a:defRPr>
            </a:lvl1pPr>
          </a:lstStyle>
          <a:p>
            <a:r>
              <a:rPr lang="en-AU"/>
              <a:t>NSW Department of Education</a:t>
            </a:r>
          </a:p>
          <a:p>
            <a:endParaRPr lang="en-AU"/>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Arial" panose="020B0604020202020204" pitchFamily="34" charset="0"/>
              </a:defRPr>
            </a:lvl1pPr>
          </a:lstStyle>
          <a:p>
            <a:pPr>
              <a:lnSpc>
                <a:spcPct val="100000"/>
              </a:lnSpc>
            </a:pPr>
            <a:r>
              <a:rPr lang="en-AU"/>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4"/>
                </a:solidFill>
                <a:latin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latin typeface="Arial" panose="020B0604020202020204" pitchFamily="34" charset="0"/>
            </a:endParaRPr>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286467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4"/>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Arial" panose="020B0604020202020204" pitchFamily="34" charset="0"/>
              </a:defRPr>
            </a:lvl1pPr>
          </a:lstStyle>
          <a:p>
            <a:r>
              <a:rPr lang="en-AU"/>
              <a:t>NSW Department of Education</a:t>
            </a:r>
          </a:p>
          <a:p>
            <a:endParaRPr lang="en-AU"/>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accent1"/>
                </a:solidFill>
                <a:latin typeface="Arial" panose="020B0604020202020204" pitchFamily="34" charset="0"/>
              </a:defRPr>
            </a:lvl1pPr>
          </a:lstStyle>
          <a:p>
            <a:pPr>
              <a:lnSpc>
                <a:spcPct val="100000"/>
              </a:lnSpc>
            </a:pPr>
            <a:r>
              <a:rPr lang="en-AU"/>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2"/>
                </a:solidFill>
                <a:latin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Tree>
    <p:extLst>
      <p:ext uri="{BB962C8B-B14F-4D97-AF65-F5344CB8AC3E}">
        <p14:creationId xmlns:p14="http://schemas.microsoft.com/office/powerpoint/2010/main" val="3836558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Arial" panose="020B0604020202020204" pitchFamily="34" charset="0"/>
            </a:endParaRPr>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Arial" panose="020B0604020202020204" pitchFamily="34" charset="0"/>
              </a:defRPr>
            </a:lvl1pPr>
          </a:lstStyle>
          <a:p>
            <a:r>
              <a:rPr lang="en-AU"/>
              <a:t>NSW Department of Education</a:t>
            </a:r>
          </a:p>
          <a:p>
            <a:endParaRPr lang="en-AU"/>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bg1"/>
                </a:solidFill>
                <a:latin typeface="Arial" panose="020B0604020202020204" pitchFamily="34" charset="0"/>
              </a:defRPr>
            </a:lvl1pPr>
          </a:lstStyle>
          <a:p>
            <a:pPr>
              <a:lnSpc>
                <a:spcPct val="100000"/>
              </a:lnSpc>
            </a:pPr>
            <a:r>
              <a:rPr lang="en-AU"/>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bg1"/>
                </a:solidFill>
              </a:defRPr>
            </a:lvl1pPr>
          </a:lstStyle>
          <a:p>
            <a:r>
              <a:rPr lang="en-GB"/>
              <a:t>Click icon to add picture</a:t>
            </a:r>
            <a:endParaRPr lang="en-AU"/>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4"/>
                </a:solidFill>
                <a:latin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pic>
        <p:nvPicPr>
          <p:cNvPr id="7" name="Picture 6">
            <a:extLst>
              <a:ext uri="{FF2B5EF4-FFF2-40B4-BE49-F238E27FC236}">
                <a16:creationId xmlns:a16="http://schemas.microsoft.com/office/drawing/2014/main" id="{E1E50149-E853-8C5B-AA8D-D4A37E17848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Tree>
    <p:extLst>
      <p:ext uri="{BB962C8B-B14F-4D97-AF65-F5344CB8AC3E}">
        <p14:creationId xmlns:p14="http://schemas.microsoft.com/office/powerpoint/2010/main" val="1922215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Arial" panose="020B0604020202020204" pitchFamily="34" charset="0"/>
            </a:endParaRPr>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Arial" panose="020B0604020202020204" pitchFamily="34" charset="0"/>
              </a:defRPr>
            </a:lvl1pPr>
          </a:lstStyle>
          <a:p>
            <a:r>
              <a:rPr lang="en-AU"/>
              <a:t>NSW Department of Education</a:t>
            </a:r>
          </a:p>
          <a:p>
            <a:endParaRPr lang="en-AU"/>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accent1"/>
                </a:solidFill>
                <a:latin typeface="Arial" panose="020B0604020202020204" pitchFamily="34" charset="0"/>
              </a:defRPr>
            </a:lvl1pPr>
          </a:lstStyle>
          <a:p>
            <a:pPr>
              <a:lnSpc>
                <a:spcPct val="100000"/>
              </a:lnSpc>
            </a:pPr>
            <a:r>
              <a:rPr lang="en-AU"/>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accent2"/>
                </a:solidFill>
              </a:defRPr>
            </a:lvl1pPr>
          </a:lstStyle>
          <a:p>
            <a:r>
              <a:rPr lang="en-GB"/>
              <a:t>Click icon to add picture</a:t>
            </a:r>
            <a:endParaRPr lang="en-AU"/>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2"/>
                </a:solidFill>
                <a:latin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pic>
        <p:nvPicPr>
          <p:cNvPr id="5" name="Picture 4">
            <a:extLst>
              <a:ext uri="{FF2B5EF4-FFF2-40B4-BE49-F238E27FC236}">
                <a16:creationId xmlns:a16="http://schemas.microsoft.com/office/drawing/2014/main" id="{BE67997B-1EF6-0F8C-A7CA-C69549ADFD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34780" y="359998"/>
            <a:ext cx="661191" cy="723198"/>
          </a:xfrm>
          <a:prstGeom prst="rect">
            <a:avLst/>
          </a:prstGeom>
        </p:spPr>
      </p:pic>
    </p:spTree>
    <p:extLst>
      <p:ext uri="{BB962C8B-B14F-4D97-AF65-F5344CB8AC3E}">
        <p14:creationId xmlns:p14="http://schemas.microsoft.com/office/powerpoint/2010/main" val="781487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GB"/>
              <a:t>Click to edit Master title style</a:t>
            </a:r>
            <a:endParaRPr lang="en-US"/>
          </a:p>
        </p:txBody>
      </p:sp>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36"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GB" sz="1800" b="0" i="0" u="none" strike="noStrike" kern="1200" cap="none" spc="0" normalizeH="0" baseline="0" noProof="0">
                <a:ln>
                  <a:noFill/>
                </a:ln>
                <a:solidFill>
                  <a:srgbClr val="22272B"/>
                </a:solidFill>
                <a:effectLst/>
                <a:uLnTx/>
                <a:uFillTx/>
                <a:latin typeface="Public Sans Light"/>
                <a:ea typeface="+mn-ea"/>
                <a:cs typeface="+mn-cs"/>
              </a:rPr>
              <a:t>Click to edit Master text styles</a:t>
            </a:r>
          </a:p>
          <a:p>
            <a:pPr marL="0" marR="0" lvl="1"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GB" sz="1800" b="0" i="0" u="none" strike="noStrike" kern="1200" cap="none" spc="0" normalizeH="0" baseline="0" noProof="0">
                <a:ln>
                  <a:noFill/>
                </a:ln>
                <a:solidFill>
                  <a:srgbClr val="22272B"/>
                </a:solidFill>
                <a:effectLst/>
                <a:uLnTx/>
                <a:uFillTx/>
                <a:latin typeface="Public Sans Light"/>
                <a:ea typeface="+mn-ea"/>
                <a:cs typeface="+mn-cs"/>
              </a:rPr>
              <a:t>Second level</a:t>
            </a:r>
          </a:p>
          <a:p>
            <a:pPr marL="0" marR="0" lvl="2"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GB" sz="1800" b="0" i="0" u="none" strike="noStrike" kern="1200" cap="none" spc="0" normalizeH="0" baseline="0" noProof="0">
                <a:ln>
                  <a:noFill/>
                </a:ln>
                <a:solidFill>
                  <a:srgbClr val="22272B"/>
                </a:solidFill>
                <a:effectLst/>
                <a:uLnTx/>
                <a:uFillTx/>
                <a:latin typeface="Public Sans Light"/>
                <a:ea typeface="+mn-ea"/>
                <a:cs typeface="+mn-cs"/>
              </a:rPr>
              <a:t>Third level</a:t>
            </a:r>
          </a:p>
          <a:p>
            <a:pPr marL="0" marR="0" lvl="3"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GB" sz="1800" b="0" i="0" u="none" strike="noStrike" kern="1200" cap="none" spc="0" normalizeH="0" baseline="0" noProof="0">
                <a:ln>
                  <a:noFill/>
                </a:ln>
                <a:solidFill>
                  <a:srgbClr val="22272B"/>
                </a:solidFill>
                <a:effectLst/>
                <a:uLnTx/>
                <a:uFillTx/>
                <a:latin typeface="Public Sans Light"/>
                <a:ea typeface="+mn-ea"/>
                <a:cs typeface="+mn-cs"/>
              </a:rPr>
              <a:t>Fourth level</a:t>
            </a:r>
          </a:p>
          <a:p>
            <a:pPr marL="0" marR="0" lvl="4"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GB" sz="1800" b="0" i="0" u="none" strike="noStrike" kern="1200" cap="none" spc="0" normalizeH="0" baseline="0" noProof="0">
                <a:ln>
                  <a:noFill/>
                </a:ln>
                <a:solidFill>
                  <a:srgbClr val="22272B"/>
                </a:solidFill>
                <a:effectLst/>
                <a:uLnTx/>
                <a:uFillTx/>
                <a:latin typeface="Public Sans Light"/>
                <a:ea typeface="+mn-ea"/>
                <a:cs typeface="+mn-cs"/>
              </a:rPr>
              <a:t>Fifth level</a:t>
            </a:r>
            <a:endParaRPr kumimoji="0" lang="en-US" sz="1800" b="0" i="0" u="none" strike="noStrike" kern="1200" cap="none" spc="0" normalizeH="0" baseline="0" noProof="0">
              <a:ln>
                <a:noFill/>
              </a:ln>
              <a:solidFill>
                <a:srgbClr val="22272B"/>
              </a:solidFill>
              <a:effectLst/>
              <a:uLnTx/>
              <a:uFillTx/>
              <a:latin typeface="Public Sans Light"/>
              <a:ea typeface="+mn-ea"/>
              <a:cs typeface="+mn-cs"/>
            </a:endParaRP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Arial" panose="020B0604020202020204" pitchFamily="34" charset="0"/>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661" r:id="rId1"/>
    <p:sldLayoutId id="2147483703" r:id="rId2"/>
    <p:sldLayoutId id="2147483702" r:id="rId3"/>
    <p:sldLayoutId id="2147483728" r:id="rId4"/>
    <p:sldLayoutId id="2147483729" r:id="rId5"/>
    <p:sldLayoutId id="2147483731" r:id="rId6"/>
    <p:sldLayoutId id="2147483730" r:id="rId7"/>
    <p:sldLayoutId id="2147483732" r:id="rId8"/>
    <p:sldLayoutId id="2147483740" r:id="rId9"/>
    <p:sldLayoutId id="2147483715" r:id="rId10"/>
    <p:sldLayoutId id="2147483736" r:id="rId11"/>
    <p:sldLayoutId id="2147483737" r:id="rId12"/>
    <p:sldLayoutId id="2147483738" r:id="rId13"/>
    <p:sldLayoutId id="2147483716" r:id="rId14"/>
    <p:sldLayoutId id="2147483717" r:id="rId15"/>
    <p:sldLayoutId id="2147483718" r:id="rId16"/>
    <p:sldLayoutId id="2147483719" r:id="rId17"/>
    <p:sldLayoutId id="2147483742" r:id="rId18"/>
    <p:sldLayoutId id="2147483720" r:id="rId19"/>
    <p:sldLayoutId id="2147483733" r:id="rId20"/>
    <p:sldLayoutId id="2147483721" r:id="rId21"/>
    <p:sldLayoutId id="2147483734" r:id="rId22"/>
    <p:sldLayoutId id="2147483722" r:id="rId23"/>
    <p:sldLayoutId id="2147483735" r:id="rId24"/>
    <p:sldLayoutId id="2147483723" r:id="rId25"/>
    <p:sldLayoutId id="2147483724" r:id="rId26"/>
    <p:sldLayoutId id="2147483741" r:id="rId27"/>
    <p:sldLayoutId id="2147483725" r:id="rId28"/>
    <p:sldLayoutId id="2147483746" r:id="rId29"/>
    <p:sldLayoutId id="2147483747" r:id="rId30"/>
    <p:sldLayoutId id="2147483748" r:id="rId31"/>
    <p:sldLayoutId id="2147483749" r:id="rId32"/>
    <p:sldLayoutId id="2147483750" r:id="rId33"/>
    <p:sldLayoutId id="2147483751" r:id="rId3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mj-cs"/>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25.png"/></Relationships>
</file>

<file path=ppt/slides/_rels/slide100.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00.xml"/><Relationship Id="rId1" Type="http://schemas.openxmlformats.org/officeDocument/2006/relationships/slideLayout" Target="../slideLayouts/slideLayout15.xml"/></Relationships>
</file>

<file path=ppt/slides/_rels/slide10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01.xml"/><Relationship Id="rId1" Type="http://schemas.openxmlformats.org/officeDocument/2006/relationships/slideLayout" Target="../slideLayouts/slideLayout15.xml"/></Relationships>
</file>

<file path=ppt/slides/_rels/slide10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02.xml"/><Relationship Id="rId1" Type="http://schemas.openxmlformats.org/officeDocument/2006/relationships/slideLayout" Target="../slideLayouts/slideLayout30.xml"/></Relationships>
</file>

<file path=ppt/slides/_rels/slide10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03.xml"/><Relationship Id="rId1" Type="http://schemas.openxmlformats.org/officeDocument/2006/relationships/slideLayout" Target="../slideLayouts/slideLayout26.xml"/></Relationships>
</file>

<file path=ppt/slides/_rels/slide10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04.xml"/><Relationship Id="rId1" Type="http://schemas.openxmlformats.org/officeDocument/2006/relationships/slideLayout" Target="../slideLayouts/slideLayout29.xml"/></Relationships>
</file>

<file path=ppt/slides/_rels/slide10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05.xml"/><Relationship Id="rId1" Type="http://schemas.openxmlformats.org/officeDocument/2006/relationships/slideLayout" Target="../slideLayouts/slideLayout21.xml"/></Relationships>
</file>

<file path=ppt/slides/_rels/slide106.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06.xml"/><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23.xml"/><Relationship Id="rId1" Type="http://schemas.openxmlformats.org/officeDocument/2006/relationships/tags" Target="../tags/tag7.xml"/><Relationship Id="rId4" Type="http://schemas.openxmlformats.org/officeDocument/2006/relationships/image" Target="../media/image145.png"/></Relationships>
</file>

<file path=ppt/slides/_rels/slide108.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08.xml"/><Relationship Id="rId1" Type="http://schemas.openxmlformats.org/officeDocument/2006/relationships/slideLayout" Target="../slideLayouts/slideLayout31.xml"/></Relationships>
</file>

<file path=ppt/slides/_rels/slide109.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09.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10.xml.rels><?xml version="1.0" encoding="UTF-8" standalone="yes"?>
<Relationships xmlns="http://schemas.openxmlformats.org/package/2006/relationships"><Relationship Id="rId3" Type="http://schemas.openxmlformats.org/officeDocument/2006/relationships/hyperlink" Target="mailto:primarycurriculum@det.nsw.edu.au" TargetMode="External"/><Relationship Id="rId2" Type="http://schemas.openxmlformats.org/officeDocument/2006/relationships/notesSlide" Target="../notesSlides/notesSlide110.xml"/><Relationship Id="rId1" Type="http://schemas.openxmlformats.org/officeDocument/2006/relationships/slideLayout" Target="../slideLayouts/slideLayout6.xml"/><Relationship Id="rId4" Type="http://schemas.openxmlformats.org/officeDocument/2006/relationships/image" Target="../media/image148.png"/></Relationships>
</file>

<file path=ppt/slides/_rels/slide111.xml.rels><?xml version="1.0" encoding="UTF-8" standalone="yes"?>
<Relationships xmlns="http://schemas.openxmlformats.org/package/2006/relationships"><Relationship Id="rId8" Type="http://schemas.openxmlformats.org/officeDocument/2006/relationships/hyperlink" Target="https://curriculum.nsw.edu.au/learning-areas/science/science-and-technology-k-6-2024/overview" TargetMode="External"/><Relationship Id="rId3" Type="http://schemas.openxmlformats.org/officeDocument/2006/relationships/hyperlink" Target="https://educationstandards.nsw.edu.au/wps/portal/nesa/home" TargetMode="External"/><Relationship Id="rId7" Type="http://schemas.openxmlformats.org/officeDocument/2006/relationships/hyperlink" Target="https://curriculum.nsw.edu.au/learning-areas/pdhpe/pdhpe-k-6-2024/overview" TargetMode="External"/><Relationship Id="rId2" Type="http://schemas.openxmlformats.org/officeDocument/2006/relationships/hyperlink" Target="https://educationstandards.nsw.edu.au/wps/portal/nesa/mini-footer/copyright" TargetMode="External"/><Relationship Id="rId1" Type="http://schemas.openxmlformats.org/officeDocument/2006/relationships/slideLayout" Target="../slideLayouts/slideLayout32.xml"/><Relationship Id="rId6" Type="http://schemas.openxmlformats.org/officeDocument/2006/relationships/hyperlink" Target="https://curriculum.nsw.edu.au/learning-areas/hsie/hsie-k-6-2024/overview" TargetMode="External"/><Relationship Id="rId5" Type="http://schemas.openxmlformats.org/officeDocument/2006/relationships/hyperlink" Target="https://curriculum.nsw.edu.au/learning-areas/creative-arts/creative-arts-k-6-2024/overview" TargetMode="External"/><Relationship Id="rId4" Type="http://schemas.openxmlformats.org/officeDocument/2006/relationships/hyperlink" Target="https://curriculum.nsw.edu.au/" TargetMode="External"/><Relationship Id="rId9" Type="http://schemas.openxmlformats.org/officeDocument/2006/relationships/hyperlink" Target="https://aus01.safelinks.protection.outlook.com/?url=https%3A%2F%2Fcurriculum.nsw.edu.au%2Fresources%2Fteaching-resources&amp;data=05%7C02%7CMegan.Baker15%40det.nsw.edu.au%7Cde6196d4bb1048bfb8c408ddcd8e72e7%7C05a0e69a418a47c19c259387261bf991%7C0%7C0%7C638892733905617537%7CUnknown%7CTWFpbGZsb3d8eyJFbXB0eU1hcGkiOnRydWUsIlYiOiIwLjAuMDAwMCIsIlAiOiJXaW4zMiIsIkFOIjoiTWFpbCIsIldUIjoyfQ%3D%3D%7C0%7C%7C%7C&amp;sdata=pB1K82cdVYUq39UR%2BsZlEDmw7xKATwp2x3IKomlWv%2Bk%3D&amp;reserved=0" TargetMode="External"/></Relationships>
</file>

<file path=ppt/slides/_rels/slide112.xml.rels><?xml version="1.0" encoding="UTF-8" standalone="yes"?>
<Relationships xmlns="http://schemas.openxmlformats.org/package/2006/relationships"><Relationship Id="rId3" Type="http://schemas.openxmlformats.org/officeDocument/2006/relationships/hyperlink" Target="https://education.nsw.gov.au/teaching-and-learning/curriculum/hsie/planning-programming-and-assessing-hsie-k-6#Scope1" TargetMode="External"/><Relationship Id="rId2" Type="http://schemas.openxmlformats.org/officeDocument/2006/relationships/hyperlink" Target="https://education.nsw.gov.au/teaching-and-learning/curriculum/creative-arts/planning-programming-and-assessing-creative-arts-k-6" TargetMode="External"/><Relationship Id="rId1" Type="http://schemas.openxmlformats.org/officeDocument/2006/relationships/slideLayout" Target="../slideLayouts/slideLayout33.xml"/><Relationship Id="rId5" Type="http://schemas.openxmlformats.org/officeDocument/2006/relationships/hyperlink" Target="https://education.nsw.gov.au/teaching-and-learning/curriculum/science/planning-programming-and-assessing-science-k-6#Scope1" TargetMode="External"/><Relationship Id="rId4" Type="http://schemas.openxmlformats.org/officeDocument/2006/relationships/hyperlink" Target="https://education.nsw.gov.au/teaching-and-learning/curriculum/pdhpe/pdhpe-curriculum-resources-k-12/pdhpe-k-6-curriculum-resources/pdhpe-k-6-scope-and-sequence" TargetMode="External"/></Relationships>
</file>

<file path=ppt/slides/_rels/slide113.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hyperlink" Target="https://education.nsw.gov.au/rights-and-accountability/copyright" TargetMode="Externa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50.png"/><Relationship Id="rId3" Type="http://schemas.openxmlformats.org/officeDocument/2006/relationships/image" Target="../media/image40.svg"/><Relationship Id="rId7" Type="http://schemas.openxmlformats.org/officeDocument/2006/relationships/image" Target="../media/image44.svg"/><Relationship Id="rId12" Type="http://schemas.openxmlformats.org/officeDocument/2006/relationships/image" Target="../media/image49.svg"/><Relationship Id="rId2" Type="http://schemas.openxmlformats.org/officeDocument/2006/relationships/notesSlide" Target="../notesSlides/notesSlide19.xml"/><Relationship Id="rId16" Type="http://schemas.openxmlformats.org/officeDocument/2006/relationships/image" Target="../media/image53.svg"/><Relationship Id="rId1" Type="http://schemas.openxmlformats.org/officeDocument/2006/relationships/slideLayout" Target="../slideLayouts/slideLayout26.xml"/><Relationship Id="rId6" Type="http://schemas.openxmlformats.org/officeDocument/2006/relationships/image" Target="../media/image43.svg"/><Relationship Id="rId11" Type="http://schemas.openxmlformats.org/officeDocument/2006/relationships/image" Target="../media/image48.svg"/><Relationship Id="rId5" Type="http://schemas.openxmlformats.org/officeDocument/2006/relationships/image" Target="../media/image42.svg"/><Relationship Id="rId15" Type="http://schemas.openxmlformats.org/officeDocument/2006/relationships/image" Target="../media/image52.svg"/><Relationship Id="rId10" Type="http://schemas.openxmlformats.org/officeDocument/2006/relationships/image" Target="../media/image47.svg"/><Relationship Id="rId4" Type="http://schemas.openxmlformats.org/officeDocument/2006/relationships/image" Target="../media/image41.svg"/><Relationship Id="rId9" Type="http://schemas.openxmlformats.org/officeDocument/2006/relationships/image" Target="../media/image46.svg"/><Relationship Id="rId14" Type="http://schemas.openxmlformats.org/officeDocument/2006/relationships/image" Target="../media/image51.sv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14.xml"/><Relationship Id="rId5" Type="http://schemas.openxmlformats.org/officeDocument/2006/relationships/image" Target="../media/image62.png"/><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4.xml"/><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14.xml"/><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hyperlink" Target="https://educationstandards.nsw.edu.au/wps/portal/nesa/k-10/diversity-in-learning/aboriginal-education/aboriginal-and-torres-strait-islander-principles-and-protocols" TargetMode="External"/><Relationship Id="rId2" Type="http://schemas.openxmlformats.org/officeDocument/2006/relationships/notesSlide" Target="../notesSlides/notesSlide36.xml"/><Relationship Id="rId1" Type="http://schemas.openxmlformats.org/officeDocument/2006/relationships/slideLayout" Target="../slideLayouts/slideLayout22.xml"/><Relationship Id="rId5" Type="http://schemas.openxmlformats.org/officeDocument/2006/relationships/image" Target="../media/image67.jpeg"/><Relationship Id="rId4" Type="http://schemas.openxmlformats.org/officeDocument/2006/relationships/hyperlink" Target="https://aiatsis.gov.au/education/guide-evaluating-and-selecting-education-resources"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8.xml"/><Relationship Id="rId1" Type="http://schemas.openxmlformats.org/officeDocument/2006/relationships/slideLayout" Target="../slideLayouts/slideLayout26.xml"/><Relationship Id="rId6" Type="http://schemas.openxmlformats.org/officeDocument/2006/relationships/hyperlink" Target="https://www.environment.nsw.gov.au/topics/animals-and-plants/nsw-koala-country/koalas-and-aboriginal-culture/traditional-ecological-knowledge/aboriginal-fire-management-and-cultural-burning" TargetMode="External"/><Relationship Id="rId5" Type="http://schemas.openxmlformats.org/officeDocument/2006/relationships/image" Target="../media/image70.jpeg"/><Relationship Id="rId4" Type="http://schemas.openxmlformats.org/officeDocument/2006/relationships/image" Target="../media/image69.jpeg"/></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9.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4.xml"/><Relationship Id="rId7" Type="http://schemas.openxmlformats.org/officeDocument/2006/relationships/image" Target="../media/image15.png"/><Relationship Id="rId2" Type="http://schemas.openxmlformats.org/officeDocument/2006/relationships/slideLayout" Target="../slideLayouts/slideLayout23.xml"/><Relationship Id="rId1" Type="http://schemas.openxmlformats.org/officeDocument/2006/relationships/tags" Target="../tags/tag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9.xml"/><Relationship Id="rId1" Type="http://schemas.openxmlformats.org/officeDocument/2006/relationships/tags" Target="../tags/tag3.xml"/><Relationship Id="rId4" Type="http://schemas.openxmlformats.org/officeDocument/2006/relationships/image" Target="../media/image72.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2.xml"/><Relationship Id="rId1" Type="http://schemas.openxmlformats.org/officeDocument/2006/relationships/slideLayout" Target="../slideLayouts/slideLayout14.xml"/><Relationship Id="rId4" Type="http://schemas.openxmlformats.org/officeDocument/2006/relationships/image" Target="../media/image74.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5.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notesSlide" Target="../notesSlides/notesSlide46.xml"/><Relationship Id="rId1" Type="http://schemas.openxmlformats.org/officeDocument/2006/relationships/slideLayout" Target="../slideLayouts/slideLayout16.xml"/><Relationship Id="rId4" Type="http://schemas.openxmlformats.org/officeDocument/2006/relationships/image" Target="../media/image77.jpeg"/></Relationships>
</file>

<file path=ppt/slides/_rels/slide4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7.xml"/><Relationship Id="rId1" Type="http://schemas.openxmlformats.org/officeDocument/2006/relationships/slideLayout" Target="../slideLayouts/slideLayout14.xml"/><Relationship Id="rId4" Type="http://schemas.openxmlformats.org/officeDocument/2006/relationships/image" Target="../media/image79.png"/></Relationships>
</file>

<file path=ppt/slides/_rels/slide4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9.xml"/><Relationship Id="rId1" Type="http://schemas.openxmlformats.org/officeDocument/2006/relationships/slideLayout" Target="../slideLayouts/slideLayout15.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4.xml"/><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5.xml"/><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6.xml"/><Relationship Id="rId1" Type="http://schemas.openxmlformats.org/officeDocument/2006/relationships/slideLayout" Target="../slideLayouts/slideLayout15.xml"/><Relationship Id="rId5" Type="http://schemas.openxmlformats.org/officeDocument/2006/relationships/image" Target="../media/image90.png"/><Relationship Id="rId4" Type="http://schemas.openxmlformats.org/officeDocument/2006/relationships/image" Target="../media/image89.png"/></Relationships>
</file>

<file path=ppt/slides/_rels/slide5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7.xml"/><Relationship Id="rId1" Type="http://schemas.openxmlformats.org/officeDocument/2006/relationships/slideLayout" Target="../slideLayouts/slideLayout14.xml"/><Relationship Id="rId4" Type="http://schemas.openxmlformats.org/officeDocument/2006/relationships/image" Target="../media/image92.png"/></Relationships>
</file>

<file path=ppt/slides/_rels/slide5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8.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9.xml"/><Relationship Id="rId1" Type="http://schemas.openxmlformats.org/officeDocument/2006/relationships/slideLayout" Target="../slideLayouts/slideLayout26.xml"/><Relationship Id="rId5" Type="http://schemas.openxmlformats.org/officeDocument/2006/relationships/image" Target="../media/image96.png"/><Relationship Id="rId4" Type="http://schemas.openxmlformats.org/officeDocument/2006/relationships/image" Target="../media/image95.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9.xml"/><Relationship Id="rId1" Type="http://schemas.openxmlformats.org/officeDocument/2006/relationships/tags" Target="../tags/tag4.xml"/><Relationship Id="rId4" Type="http://schemas.openxmlformats.org/officeDocument/2006/relationships/image" Target="../media/image72.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2.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6.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67.xml"/><Relationship Id="rId1" Type="http://schemas.openxmlformats.org/officeDocument/2006/relationships/slideLayout" Target="../slideLayouts/slideLayout14.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6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8.xml"/><Relationship Id="rId1" Type="http://schemas.openxmlformats.org/officeDocument/2006/relationships/slideLayout" Target="../slideLayouts/slideLayout14.xml"/><Relationship Id="rId4" Type="http://schemas.openxmlformats.org/officeDocument/2006/relationships/image" Target="../media/image106.png"/></Relationships>
</file>

<file path=ppt/slides/_rels/slide6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9.xml"/><Relationship Id="rId1" Type="http://schemas.openxmlformats.org/officeDocument/2006/relationships/slideLayout" Target="../slideLayouts/slideLayout15.xml"/><Relationship Id="rId5" Type="http://schemas.openxmlformats.org/officeDocument/2006/relationships/image" Target="../media/image109.png"/><Relationship Id="rId4" Type="http://schemas.openxmlformats.org/officeDocument/2006/relationships/image" Target="../media/image108.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1.xml"/><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2.xml"/><Relationship Id="rId1" Type="http://schemas.openxmlformats.org/officeDocument/2006/relationships/slideLayout" Target="../slideLayouts/slideLayout14.xml"/><Relationship Id="rId5" Type="http://schemas.openxmlformats.org/officeDocument/2006/relationships/image" Target="../media/image113.png"/><Relationship Id="rId4" Type="http://schemas.openxmlformats.org/officeDocument/2006/relationships/image" Target="../media/image112.png"/></Relationships>
</file>

<file path=ppt/slides/_rels/slide7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73.xml"/><Relationship Id="rId1" Type="http://schemas.openxmlformats.org/officeDocument/2006/relationships/slideLayout" Target="../slideLayouts/slideLayout14.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hyperlink" Target="https://www.musicca.com/drums"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74.xml"/><Relationship Id="rId1" Type="http://schemas.openxmlformats.org/officeDocument/2006/relationships/slideLayout" Target="../slideLayouts/slideLayout15.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0.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9.xml"/><Relationship Id="rId1" Type="http://schemas.openxmlformats.org/officeDocument/2006/relationships/tags" Target="../tags/tag5.xml"/><Relationship Id="rId4" Type="http://schemas.openxmlformats.org/officeDocument/2006/relationships/image" Target="../media/image72.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78.xml"/><Relationship Id="rId1" Type="http://schemas.openxmlformats.org/officeDocument/2006/relationships/slideLayout" Target="../slideLayouts/slideLayout27.xml"/></Relationships>
</file>

<file path=ppt/slides/_rels/slide7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79.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9.xml"/></Relationships>
</file>

<file path=ppt/slides/_rels/slide8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83.xml"/><Relationship Id="rId1" Type="http://schemas.openxmlformats.org/officeDocument/2006/relationships/slideLayout" Target="../slideLayouts/slideLayout27.xml"/></Relationships>
</file>

<file path=ppt/slides/_rels/slide8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84.xml"/><Relationship Id="rId1" Type="http://schemas.openxmlformats.org/officeDocument/2006/relationships/slideLayout" Target="../slideLayouts/slideLayout22.xml"/></Relationships>
</file>

<file path=ppt/slides/_rels/slide8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85.xml"/><Relationship Id="rId1" Type="http://schemas.openxmlformats.org/officeDocument/2006/relationships/slideLayout" Target="../slideLayouts/slideLayout22.xml"/><Relationship Id="rId5" Type="http://schemas.openxmlformats.org/officeDocument/2006/relationships/image" Target="../media/image127.png"/><Relationship Id="rId4" Type="http://schemas.openxmlformats.org/officeDocument/2006/relationships/image" Target="../media/image126.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87.xml"/><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9.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9.xml"/></Relationships>
</file>

<file path=ppt/slides/_rels/slide9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91.xml"/><Relationship Id="rId1" Type="http://schemas.openxmlformats.org/officeDocument/2006/relationships/slideLayout" Target="../slideLayouts/slideLayout27.xml"/></Relationships>
</file>

<file path=ppt/slides/_rels/slide9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92.xml"/><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93.xml"/><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9.xml"/><Relationship Id="rId1" Type="http://schemas.openxmlformats.org/officeDocument/2006/relationships/tags" Target="../tags/tag6.xml"/><Relationship Id="rId4" Type="http://schemas.openxmlformats.org/officeDocument/2006/relationships/image" Target="../media/image72.png"/></Relationships>
</file>

<file path=ppt/slides/_rels/slide95.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95.xml"/><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96.xml"/><Relationship Id="rId1" Type="http://schemas.openxmlformats.org/officeDocument/2006/relationships/slideLayout" Target="../slideLayouts/slideLayout17.xml"/></Relationships>
</file>

<file path=ppt/slides/_rels/slide9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97.xml"/><Relationship Id="rId1" Type="http://schemas.openxmlformats.org/officeDocument/2006/relationships/slideLayout" Target="../slideLayouts/slideLayout27.xml"/><Relationship Id="rId4" Type="http://schemas.openxmlformats.org/officeDocument/2006/relationships/image" Target="../media/image135.png"/></Relationships>
</file>

<file path=ppt/slides/_rels/slide98.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98.xml"/><Relationship Id="rId1" Type="http://schemas.openxmlformats.org/officeDocument/2006/relationships/slideLayout" Target="../slideLayouts/slideLayout15.xml"/></Relationships>
</file>

<file path=ppt/slides/_rels/slide99.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9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6314E2C-F952-01F5-4A67-9A6B02F973B6}"/>
              </a:ext>
            </a:extLst>
          </p:cNvPr>
          <p:cNvSpPr>
            <a:spLocks noGrp="1"/>
          </p:cNvSpPr>
          <p:nvPr>
            <p:ph type="ctrTitle"/>
          </p:nvPr>
        </p:nvSpPr>
        <p:spPr>
          <a:xfrm>
            <a:off x="540000" y="1445032"/>
            <a:ext cx="5556000" cy="2705083"/>
          </a:xfrm>
        </p:spPr>
        <p:txBody>
          <a:bodyPr/>
          <a:lstStyle/>
          <a:p>
            <a:r>
              <a:rPr lang="en-AU" sz="3600"/>
              <a:t>CHPS sample units: from planning to practice </a:t>
            </a:r>
          </a:p>
        </p:txBody>
      </p:sp>
      <p:sp>
        <p:nvSpPr>
          <p:cNvPr id="2" name="Text Placeholder 11">
            <a:extLst>
              <a:ext uri="{FF2B5EF4-FFF2-40B4-BE49-F238E27FC236}">
                <a16:creationId xmlns:a16="http://schemas.microsoft.com/office/drawing/2014/main" id="{D5D5133A-5265-529F-4888-A9147BB4C5ED}"/>
              </a:ext>
            </a:extLst>
          </p:cNvPr>
          <p:cNvSpPr txBox="1">
            <a:spLocks/>
          </p:cNvSpPr>
          <p:nvPr/>
        </p:nvSpPr>
        <p:spPr>
          <a:xfrm>
            <a:off x="540000" y="4483757"/>
            <a:ext cx="6255975" cy="1614976"/>
          </a:xfrm>
          <a:prstGeom prst="rect">
            <a:avLst/>
          </a:prstGeom>
        </p:spPr>
        <p:txBody>
          <a:bodyPr vert="horz" lIns="0" tIns="0" rIns="0" bIns="0" rtlCol="0" anchor="b" anchorCtr="0">
            <a:noAutofit/>
          </a:bodyPr>
          <a:lstStyle>
            <a:lvl1pPr marL="0" indent="0" algn="l" defTabSz="914377" rtl="0" eaLnBrk="1" latinLnBrk="0" hangingPunct="1">
              <a:lnSpc>
                <a:spcPct val="150000"/>
              </a:lnSpc>
              <a:spcBef>
                <a:spcPts val="0"/>
              </a:spcBef>
              <a:spcAft>
                <a:spcPts val="1200"/>
              </a:spcAft>
              <a:buFont typeface="Public Sans" panose="020B0604020202020204" pitchFamily="34" charset="0"/>
              <a:buNone/>
              <a:defRPr sz="1800" b="0" kern="1200">
                <a:solidFill>
                  <a:schemeClr val="bg1"/>
                </a:solidFill>
                <a:latin typeface="+mj-lt"/>
                <a:ea typeface="+mn-ea"/>
                <a:cs typeface="+mn-cs"/>
              </a:defRPr>
            </a:lvl1pPr>
            <a:lvl2pPr marL="0" indent="0" algn="l" defTabSz="914377" rtl="0" eaLnBrk="1" latinLnBrk="0" hangingPunct="1">
              <a:lnSpc>
                <a:spcPct val="150000"/>
              </a:lnSpc>
              <a:spcBef>
                <a:spcPts val="0"/>
              </a:spcBef>
              <a:spcAft>
                <a:spcPts val="600"/>
              </a:spcAft>
              <a:buFont typeface="Public Sans" panose="020B0604020202020204" pitchFamily="34" charset="0"/>
              <a:buNone/>
              <a:defRPr sz="1600" b="0" kern="1200">
                <a:solidFill>
                  <a:schemeClr val="bg1"/>
                </a:solidFill>
                <a:latin typeface="+mn-lt"/>
                <a:ea typeface="+mn-ea"/>
                <a:cs typeface="+mn-cs"/>
              </a:defRPr>
            </a:lvl2pPr>
            <a:lvl3pPr marL="0" indent="0" algn="l" defTabSz="914377" rtl="0" eaLnBrk="1" latinLnBrk="0" hangingPunct="1">
              <a:lnSpc>
                <a:spcPct val="150000"/>
              </a:lnSpc>
              <a:spcBef>
                <a:spcPts val="0"/>
              </a:spcBef>
              <a:spcAft>
                <a:spcPts val="600"/>
              </a:spcAft>
              <a:buFont typeface="Public Sans" panose="020B0604020202020204" pitchFamily="34" charset="0"/>
              <a:buNone/>
              <a:defRPr sz="2000" kern="1200">
                <a:solidFill>
                  <a:schemeClr val="bg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Public Sans" panose="020B0604020202020204" pitchFamily="34" charset="0"/>
              <a:buChar char="•"/>
              <a:defRPr sz="2000" kern="1200">
                <a:solidFill>
                  <a:schemeClr val="bg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20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Public Sans"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Public Sans"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Public Sans"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Public Sans" panose="020B0604020202020204" pitchFamily="34" charset="0"/>
              <a:buChar char="•"/>
              <a:defRPr sz="1800" kern="1200">
                <a:solidFill>
                  <a:schemeClr val="tx1"/>
                </a:solidFill>
                <a:latin typeface="+mn-lt"/>
                <a:ea typeface="+mn-ea"/>
                <a:cs typeface="+mn-cs"/>
              </a:defRPr>
            </a:lvl9pPr>
          </a:lstStyle>
          <a:p>
            <a:endParaRPr lang="en-US" sz="2400">
              <a:latin typeface="Arial" panose="020B0604020202020204" pitchFamily="34" charset="0"/>
            </a:endParaRPr>
          </a:p>
          <a:p>
            <a:r>
              <a:rPr lang="en-US" sz="2400">
                <a:latin typeface="Arial" panose="020B0604020202020204" pitchFamily="34" charset="0"/>
              </a:rPr>
              <a:t>Stage 2</a:t>
            </a:r>
          </a:p>
          <a:p>
            <a:pPr>
              <a:lnSpc>
                <a:spcPct val="100000"/>
              </a:lnSpc>
            </a:pPr>
            <a:r>
              <a:rPr lang="en-AU" sz="2200">
                <a:latin typeface="Arial" panose="020B0604020202020204" pitchFamily="34" charset="0"/>
              </a:rPr>
              <a:t>October 2025</a:t>
            </a:r>
          </a:p>
        </p:txBody>
      </p:sp>
      <p:pic>
        <p:nvPicPr>
          <p:cNvPr id="13" name="Picture Placeholder 12">
            <a:extLst>
              <a:ext uri="{FF2B5EF4-FFF2-40B4-BE49-F238E27FC236}">
                <a16:creationId xmlns:a16="http://schemas.microsoft.com/office/drawing/2014/main" id="{76590F6D-D714-76F1-466D-9D1B571EFB4C}"/>
              </a:ext>
              <a:ext uri="{C183D7F6-B498-43B3-948B-1728B52AA6E4}">
                <adec:decorative xmlns:adec="http://schemas.microsoft.com/office/drawing/2017/decorative" val="1"/>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a:prstGeom prst="rect">
            <a:avLst/>
          </a:prstGeom>
        </p:spPr>
      </p:pic>
    </p:spTree>
    <p:extLst>
      <p:ext uri="{BB962C8B-B14F-4D97-AF65-F5344CB8AC3E}">
        <p14:creationId xmlns:p14="http://schemas.microsoft.com/office/powerpoint/2010/main" val="511555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2145F-8194-DA50-6204-F7A4F034BB5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2AC2B95-30EA-041A-641B-9762CAAE9885}"/>
              </a:ext>
            </a:extLst>
          </p:cNvPr>
          <p:cNvSpPr>
            <a:spLocks noGrp="1"/>
          </p:cNvSpPr>
          <p:nvPr>
            <p:ph type="title"/>
          </p:nvPr>
        </p:nvSpPr>
        <p:spPr/>
        <p:txBody>
          <a:bodyPr/>
          <a:lstStyle/>
          <a:p>
            <a:r>
              <a:rPr lang="en-AU"/>
              <a:t>Unit and lesson structure</a:t>
            </a:r>
          </a:p>
        </p:txBody>
      </p:sp>
      <p:sp>
        <p:nvSpPr>
          <p:cNvPr id="6" name="Text Placeholder 5">
            <a:extLst>
              <a:ext uri="{FF2B5EF4-FFF2-40B4-BE49-F238E27FC236}">
                <a16:creationId xmlns:a16="http://schemas.microsoft.com/office/drawing/2014/main" id="{6F60F135-9ABB-30A2-12E4-04A91281721A}"/>
              </a:ext>
            </a:extLst>
          </p:cNvPr>
          <p:cNvSpPr>
            <a:spLocks noGrp="1"/>
          </p:cNvSpPr>
          <p:nvPr>
            <p:ph type="body" sz="quarter" idx="18"/>
          </p:nvPr>
        </p:nvSpPr>
        <p:spPr/>
        <p:txBody>
          <a:bodyPr/>
          <a:lstStyle/>
          <a:p>
            <a:r>
              <a:rPr lang="en-AU"/>
              <a:t>CHPS Sample Units</a:t>
            </a:r>
          </a:p>
        </p:txBody>
      </p:sp>
      <p:grpSp>
        <p:nvGrpSpPr>
          <p:cNvPr id="3" name="Group 2">
            <a:extLst>
              <a:ext uri="{FF2B5EF4-FFF2-40B4-BE49-F238E27FC236}">
                <a16:creationId xmlns:a16="http://schemas.microsoft.com/office/drawing/2014/main" id="{9715C120-4DD4-28C8-1746-6D00B998A8E4}"/>
              </a:ext>
              <a:ext uri="{C183D7F6-B498-43B3-948B-1728B52AA6E4}">
                <adec:decorative xmlns:adec="http://schemas.microsoft.com/office/drawing/2017/decorative" val="1"/>
              </a:ext>
            </a:extLst>
          </p:cNvPr>
          <p:cNvGrpSpPr/>
          <p:nvPr/>
        </p:nvGrpSpPr>
        <p:grpSpPr>
          <a:xfrm>
            <a:off x="599455" y="1554188"/>
            <a:ext cx="11050282" cy="4578585"/>
            <a:chOff x="599455" y="1554188"/>
            <a:chExt cx="11050282" cy="4578585"/>
          </a:xfrm>
        </p:grpSpPr>
        <p:pic>
          <p:nvPicPr>
            <p:cNvPr id="9" name="Picture 8">
              <a:extLst>
                <a:ext uri="{FF2B5EF4-FFF2-40B4-BE49-F238E27FC236}">
                  <a16:creationId xmlns:a16="http://schemas.microsoft.com/office/drawing/2014/main" id="{B9F9228A-A158-489D-986F-432B4D910EE0}"/>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9455" y="1554188"/>
              <a:ext cx="3130412" cy="4536000"/>
            </a:xfrm>
            <a:prstGeom prst="rect">
              <a:avLst/>
            </a:prstGeom>
            <a:ln>
              <a:no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DCE8E199-AB36-E499-246C-5CDDA6A5008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058993" y="1554188"/>
              <a:ext cx="4074013" cy="4578585"/>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ACE59CC3-BD91-6C37-67B9-38A35126201F}"/>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62132" y="1554188"/>
              <a:ext cx="3187605" cy="4536000"/>
            </a:xfrm>
            <a:prstGeom prst="rect">
              <a:avLst/>
            </a:prstGeom>
            <a:ln>
              <a:noFill/>
            </a:ln>
            <a:effectLst>
              <a:outerShdw blurRad="50800" dist="38100" dir="2700000" algn="tl" rotWithShape="0">
                <a:prstClr val="black">
                  <a:alpha val="40000"/>
                </a:prstClr>
              </a:outerShdw>
            </a:effectLst>
          </p:spPr>
        </p:pic>
      </p:grpSp>
      <p:sp>
        <p:nvSpPr>
          <p:cNvPr id="2" name="Slide Number Placeholder 1">
            <a:extLst>
              <a:ext uri="{FF2B5EF4-FFF2-40B4-BE49-F238E27FC236}">
                <a16:creationId xmlns:a16="http://schemas.microsoft.com/office/drawing/2014/main" id="{26119EF3-6FA2-3771-EEE2-D48ECCF29A10}"/>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t>10</a:t>
            </a:fld>
            <a:endParaRPr lang="en-AU"/>
          </a:p>
        </p:txBody>
      </p:sp>
    </p:spTree>
    <p:extLst>
      <p:ext uri="{BB962C8B-B14F-4D97-AF65-F5344CB8AC3E}">
        <p14:creationId xmlns:p14="http://schemas.microsoft.com/office/powerpoint/2010/main" val="659379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CFED6-FB0F-2B12-E690-70FD1CBE096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BC104E7-3922-66B4-3206-921259422ED7}"/>
              </a:ext>
            </a:extLst>
          </p:cNvPr>
          <p:cNvSpPr>
            <a:spLocks noGrp="1"/>
          </p:cNvSpPr>
          <p:nvPr>
            <p:ph type="title"/>
          </p:nvPr>
        </p:nvSpPr>
        <p:spPr/>
        <p:txBody>
          <a:bodyPr/>
          <a:lstStyle/>
          <a:p>
            <a:r>
              <a:rPr lang="en-AU"/>
              <a:t>Overview of key changes across CHPS (3)</a:t>
            </a:r>
          </a:p>
        </p:txBody>
      </p:sp>
      <p:sp>
        <p:nvSpPr>
          <p:cNvPr id="2" name="Text Placeholder 7">
            <a:extLst>
              <a:ext uri="{FF2B5EF4-FFF2-40B4-BE49-F238E27FC236}">
                <a16:creationId xmlns:a16="http://schemas.microsoft.com/office/drawing/2014/main" id="{E839381C-D9DF-695A-A4FE-F6A85E9E7EF4}"/>
              </a:ext>
            </a:extLst>
          </p:cNvPr>
          <p:cNvSpPr txBox="1">
            <a:spLocks/>
          </p:cNvSpPr>
          <p:nvPr/>
        </p:nvSpPr>
        <p:spPr>
          <a:xfrm>
            <a:off x="433559" y="905601"/>
            <a:ext cx="4233771" cy="386934"/>
          </a:xfrm>
          <a:prstGeom prst="rect">
            <a:avLst/>
          </a:prstGeom>
        </p:spPr>
        <p:txBody>
          <a:bodyPr vert="horz" lIns="0" tIns="0" rIns="0" bIns="0" rtlCol="0" anchor="b">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accent2"/>
                </a:solidFill>
                <a:latin typeface="+mj-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2000" b="0" kern="1200">
                <a:solidFill>
                  <a:schemeClr val="bg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2000" kern="1200">
                <a:solidFill>
                  <a:schemeClr val="bg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2000" kern="1200">
                <a:solidFill>
                  <a:schemeClr val="bg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20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a:latin typeface="Arial" panose="020B0604020202020204" pitchFamily="34" charset="0"/>
              </a:rPr>
              <a:t>Creative arts</a:t>
            </a:r>
          </a:p>
        </p:txBody>
      </p:sp>
      <p:pic>
        <p:nvPicPr>
          <p:cNvPr id="12" name="Content Placeholder 11">
            <a:extLst>
              <a:ext uri="{FF2B5EF4-FFF2-40B4-BE49-F238E27FC236}">
                <a16:creationId xmlns:a16="http://schemas.microsoft.com/office/drawing/2014/main" id="{246F2FF7-4E00-7D1E-9F35-1B13E81885D1}"/>
              </a:ext>
              <a:ext uri="{C183D7F6-B498-43B3-948B-1728B52AA6E4}">
                <adec:decorative xmlns:adec="http://schemas.microsoft.com/office/drawing/2017/decorative" val="1"/>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60000" y="1796636"/>
            <a:ext cx="5557837" cy="3705224"/>
          </a:xfrm>
          <a:prstGeom prst="roundRect">
            <a:avLst>
              <a:gd name="adj" fmla="val 3806"/>
            </a:avLst>
          </a:prstGeom>
        </p:spPr>
      </p:pic>
      <p:sp>
        <p:nvSpPr>
          <p:cNvPr id="9" name="Picture Placeholder 8">
            <a:extLst>
              <a:ext uri="{FF2B5EF4-FFF2-40B4-BE49-F238E27FC236}">
                <a16:creationId xmlns:a16="http://schemas.microsoft.com/office/drawing/2014/main" id="{7A0FA38A-00B8-122E-3996-C0E806AA9FB3}"/>
              </a:ext>
            </a:extLst>
          </p:cNvPr>
          <p:cNvSpPr>
            <a:spLocks noGrp="1"/>
          </p:cNvSpPr>
          <p:nvPr>
            <p:ph type="pic" sz="quarter" idx="19"/>
          </p:nvPr>
        </p:nvSpPr>
        <p:spPr>
          <a:xfrm>
            <a:off x="6155100" y="1708318"/>
            <a:ext cx="5557837" cy="3881860"/>
          </a:xfrm>
        </p:spPr>
        <p:txBody>
          <a:bodyPr/>
          <a:lstStyle/>
          <a:p>
            <a:pPr marL="285750" lvl="0" indent="-285750">
              <a:spcBef>
                <a:spcPts val="600"/>
              </a:spcBef>
              <a:spcAft>
                <a:spcPts val="0"/>
              </a:spcAft>
              <a:buFont typeface="Arial" panose="020B0604020202020204" pitchFamily="34" charset="0"/>
              <a:buChar char="•"/>
            </a:pPr>
            <a:r>
              <a:rPr lang="en-AU" sz="1800"/>
              <a:t>Dance and music elements have been updated from the previous syllabus</a:t>
            </a:r>
          </a:p>
          <a:p>
            <a:pPr marL="285750" lvl="0" indent="-285750">
              <a:spcBef>
                <a:spcPts val="600"/>
              </a:spcBef>
              <a:spcAft>
                <a:spcPts val="0"/>
              </a:spcAft>
              <a:buFont typeface="Arial" panose="020B0604020202020204" pitchFamily="34" charset="0"/>
              <a:buChar char="•"/>
            </a:pPr>
            <a:r>
              <a:rPr lang="en-AU" sz="1800"/>
              <a:t>There is a strengthened focus on historical and cultural arts practices globally, including Aboriginal and/or Torres Strait Islander practices</a:t>
            </a:r>
          </a:p>
          <a:p>
            <a:pPr marL="285750" lvl="0" indent="-285750">
              <a:spcBef>
                <a:spcPts val="600"/>
              </a:spcBef>
              <a:spcAft>
                <a:spcPts val="0"/>
              </a:spcAft>
              <a:buFont typeface="Arial" panose="020B0604020202020204" pitchFamily="34" charset="0"/>
              <a:buChar char="•"/>
            </a:pPr>
            <a:r>
              <a:rPr lang="en-AU" sz="1800"/>
              <a:t>Greater emphasis on vocabulary development, critical and creative writing (CWT)</a:t>
            </a:r>
          </a:p>
          <a:p>
            <a:pPr marL="285750" indent="-285750">
              <a:spcBef>
                <a:spcPts val="600"/>
              </a:spcBef>
              <a:spcAft>
                <a:spcPts val="0"/>
              </a:spcAft>
              <a:buFont typeface="Arial" panose="020B0604020202020204" pitchFamily="34" charset="0"/>
              <a:buChar char="•"/>
            </a:pPr>
            <a:r>
              <a:rPr lang="en-AU" sz="1800"/>
              <a:t>Digital technology and digital safety are now explicitly referenced in essential content</a:t>
            </a:r>
          </a:p>
        </p:txBody>
      </p:sp>
      <p:sp>
        <p:nvSpPr>
          <p:cNvPr id="4" name="Slide Number Placeholder 3">
            <a:extLst>
              <a:ext uri="{FF2B5EF4-FFF2-40B4-BE49-F238E27FC236}">
                <a16:creationId xmlns:a16="http://schemas.microsoft.com/office/drawing/2014/main" id="{126D3C42-E9A0-4A3A-7CB6-AA434157B403}"/>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100</a:t>
            </a:fld>
            <a:endParaRPr lang="en-AU"/>
          </a:p>
        </p:txBody>
      </p:sp>
    </p:spTree>
    <p:extLst>
      <p:ext uri="{BB962C8B-B14F-4D97-AF65-F5344CB8AC3E}">
        <p14:creationId xmlns:p14="http://schemas.microsoft.com/office/powerpoint/2010/main" val="363421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3888F-E3C3-D249-4873-3D6510D683F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6B3F342-5C5B-2E7B-7B5D-27E177CFBFCF}"/>
              </a:ext>
            </a:extLst>
          </p:cNvPr>
          <p:cNvSpPr>
            <a:spLocks noGrp="1"/>
          </p:cNvSpPr>
          <p:nvPr>
            <p:ph type="title"/>
          </p:nvPr>
        </p:nvSpPr>
        <p:spPr/>
        <p:txBody>
          <a:bodyPr/>
          <a:lstStyle/>
          <a:p>
            <a:r>
              <a:rPr lang="en-AU"/>
              <a:t>Overview of key changes across CHPS (4)</a:t>
            </a:r>
          </a:p>
        </p:txBody>
      </p:sp>
      <p:sp>
        <p:nvSpPr>
          <p:cNvPr id="3" name="Text Placeholder 2">
            <a:extLst>
              <a:ext uri="{FF2B5EF4-FFF2-40B4-BE49-F238E27FC236}">
                <a16:creationId xmlns:a16="http://schemas.microsoft.com/office/drawing/2014/main" id="{D980FCD2-DA94-16D2-18F6-696D523B9F89}"/>
              </a:ext>
            </a:extLst>
          </p:cNvPr>
          <p:cNvSpPr>
            <a:spLocks noGrp="1"/>
          </p:cNvSpPr>
          <p:nvPr>
            <p:ph type="body" sz="quarter" idx="18"/>
          </p:nvPr>
        </p:nvSpPr>
        <p:spPr/>
        <p:txBody>
          <a:bodyPr/>
          <a:lstStyle/>
          <a:p>
            <a:r>
              <a:rPr lang="en-AU"/>
              <a:t>PDHPE</a:t>
            </a:r>
          </a:p>
        </p:txBody>
      </p:sp>
      <p:pic>
        <p:nvPicPr>
          <p:cNvPr id="11" name="Content Placeholder 10">
            <a:extLst>
              <a:ext uri="{FF2B5EF4-FFF2-40B4-BE49-F238E27FC236}">
                <a16:creationId xmlns:a16="http://schemas.microsoft.com/office/drawing/2014/main" id="{E00DE3E5-E402-15A4-A1B1-E729DE2947BF}"/>
              </a:ext>
              <a:ext uri="{C183D7F6-B498-43B3-948B-1728B52AA6E4}">
                <adec:decorative xmlns:adec="http://schemas.microsoft.com/office/drawing/2017/decorative" val="1"/>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360000" y="2083110"/>
            <a:ext cx="5168564" cy="3457640"/>
          </a:xfrm>
          <a:prstGeom prst="roundRect">
            <a:avLst>
              <a:gd name="adj" fmla="val 6275"/>
            </a:avLst>
          </a:prstGeom>
        </p:spPr>
      </p:pic>
      <p:sp>
        <p:nvSpPr>
          <p:cNvPr id="16" name="TextBox 15">
            <a:extLst>
              <a:ext uri="{FF2B5EF4-FFF2-40B4-BE49-F238E27FC236}">
                <a16:creationId xmlns:a16="http://schemas.microsoft.com/office/drawing/2014/main" id="{FA08FAF6-E020-2538-3F0A-BC48E27A407C}"/>
              </a:ext>
            </a:extLst>
          </p:cNvPr>
          <p:cNvSpPr txBox="1"/>
          <p:nvPr/>
        </p:nvSpPr>
        <p:spPr>
          <a:xfrm>
            <a:off x="5679585" y="2359943"/>
            <a:ext cx="6152415" cy="3180807"/>
          </a:xfrm>
          <a:prstGeom prst="rect">
            <a:avLst/>
          </a:prstGeom>
          <a:noFill/>
        </p:spPr>
        <p:txBody>
          <a:bodyPr wrap="square">
            <a:spAutoFit/>
          </a:bodyPr>
          <a:lstStyle/>
          <a:p>
            <a:pPr marL="342900" lvl="0" indent="-342900">
              <a:lnSpc>
                <a:spcPct val="150000"/>
              </a:lnSpc>
              <a:spcBef>
                <a:spcPts val="600"/>
              </a:spcBef>
              <a:buFont typeface="Arial" panose="020B0604020202020204" pitchFamily="34" charset="0"/>
              <a:buChar char="•"/>
            </a:pPr>
            <a:r>
              <a:rPr lang="en-AU" sz="1800">
                <a:latin typeface="Arial" panose="020B0604020202020204" pitchFamily="34" charset="0"/>
              </a:rPr>
              <a:t>Financial wellbeing is now a focus in Stages 1–3</a:t>
            </a:r>
          </a:p>
          <a:p>
            <a:pPr marL="342900" lvl="0" indent="-342900">
              <a:lnSpc>
                <a:spcPct val="150000"/>
              </a:lnSpc>
              <a:spcBef>
                <a:spcPts val="600"/>
              </a:spcBef>
              <a:buFont typeface="Arial" panose="020B0604020202020204" pitchFamily="34" charset="0"/>
              <a:buChar char="•"/>
            </a:pPr>
            <a:r>
              <a:rPr lang="en-AU" sz="1800">
                <a:latin typeface="Arial" panose="020B0604020202020204" pitchFamily="34" charset="0"/>
              </a:rPr>
              <a:t>Media literacy is explicitly embedded from Stage 1–3</a:t>
            </a:r>
          </a:p>
          <a:p>
            <a:pPr marL="342900" lvl="0" indent="-342900">
              <a:lnSpc>
                <a:spcPct val="150000"/>
              </a:lnSpc>
              <a:spcBef>
                <a:spcPts val="600"/>
              </a:spcBef>
              <a:buFont typeface="Arial" panose="020B0604020202020204" pitchFamily="34" charset="0"/>
              <a:buChar char="•"/>
            </a:pPr>
            <a:r>
              <a:rPr lang="en-AU" sz="1800">
                <a:latin typeface="Arial" panose="020B0604020202020204" pitchFamily="34" charset="0"/>
              </a:rPr>
              <a:t>PE has a stronger focus on small-sided games (requiring new resources and game structures)</a:t>
            </a:r>
          </a:p>
          <a:p>
            <a:pPr marL="342900" lvl="0" indent="-342900">
              <a:lnSpc>
                <a:spcPct val="150000"/>
              </a:lnSpc>
              <a:spcBef>
                <a:spcPts val="600"/>
              </a:spcBef>
              <a:buFont typeface="Arial" panose="020B0604020202020204" pitchFamily="34" charset="0"/>
              <a:buChar char="•"/>
            </a:pPr>
            <a:r>
              <a:rPr lang="en-AU" sz="1800">
                <a:latin typeface="Arial" panose="020B0604020202020204" pitchFamily="34" charset="0"/>
              </a:rPr>
              <a:t>PE K–2 includes explicit teaching of all fundamental movement skills to be achieved by the end of Stage 1, which may require targeted PL and resourcing</a:t>
            </a:r>
          </a:p>
        </p:txBody>
      </p:sp>
      <p:sp>
        <p:nvSpPr>
          <p:cNvPr id="4" name="Slide Number Placeholder 3">
            <a:extLst>
              <a:ext uri="{FF2B5EF4-FFF2-40B4-BE49-F238E27FC236}">
                <a16:creationId xmlns:a16="http://schemas.microsoft.com/office/drawing/2014/main" id="{035EEDA1-4F4B-DDDA-0BFF-2E4B257EB2DE}"/>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101</a:t>
            </a:fld>
            <a:endParaRPr lang="en-AU"/>
          </a:p>
        </p:txBody>
      </p:sp>
    </p:spTree>
    <p:extLst>
      <p:ext uri="{BB962C8B-B14F-4D97-AF65-F5344CB8AC3E}">
        <p14:creationId xmlns:p14="http://schemas.microsoft.com/office/powerpoint/2010/main" val="1985285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BF53A-A778-47AB-F656-6A29E24E358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8F47B7F-6F08-5530-DE6D-0EFDB36D5B01}"/>
              </a:ext>
            </a:extLst>
          </p:cNvPr>
          <p:cNvSpPr>
            <a:spLocks noGrp="1"/>
          </p:cNvSpPr>
          <p:nvPr>
            <p:ph type="title"/>
          </p:nvPr>
        </p:nvSpPr>
        <p:spPr>
          <a:xfrm>
            <a:off x="360000" y="360000"/>
            <a:ext cx="10080000" cy="1008000"/>
          </a:xfrm>
        </p:spPr>
        <p:txBody>
          <a:bodyPr anchor="t">
            <a:normAutofit/>
          </a:bodyPr>
          <a:lstStyle/>
          <a:p>
            <a:r>
              <a:rPr lang="en-AU"/>
              <a:t>Introducing the gap analysis tool </a:t>
            </a:r>
          </a:p>
        </p:txBody>
      </p:sp>
      <p:sp>
        <p:nvSpPr>
          <p:cNvPr id="4" name="Slide Number Placeholder 3">
            <a:extLst>
              <a:ext uri="{FF2B5EF4-FFF2-40B4-BE49-F238E27FC236}">
                <a16:creationId xmlns:a16="http://schemas.microsoft.com/office/drawing/2014/main" id="{455DC62C-AA86-21F8-40D4-F4D1033327D6}"/>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102</a:t>
            </a:fld>
            <a:endParaRPr lang="en-AU"/>
          </a:p>
        </p:txBody>
      </p:sp>
      <p:pic>
        <p:nvPicPr>
          <p:cNvPr id="2" name="Picture 1">
            <a:extLst>
              <a:ext uri="{FF2B5EF4-FFF2-40B4-BE49-F238E27FC236}">
                <a16:creationId xmlns:a16="http://schemas.microsoft.com/office/drawing/2014/main" id="{17855891-F3D0-1AC7-0B88-C888F079ECE1}"/>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08209" y="1710421"/>
            <a:ext cx="6775581" cy="4411712"/>
          </a:xfrm>
          <a:prstGeom prst="rect">
            <a:avLst/>
          </a:prstGeom>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1021998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03EE218-9868-469A-0904-E0FC254235BF}"/>
              </a:ext>
            </a:extLst>
          </p:cNvPr>
          <p:cNvSpPr>
            <a:spLocks noGrp="1"/>
          </p:cNvSpPr>
          <p:nvPr>
            <p:ph type="title"/>
          </p:nvPr>
        </p:nvSpPr>
        <p:spPr/>
        <p:txBody>
          <a:bodyPr/>
          <a:lstStyle/>
          <a:p>
            <a:r>
              <a:rPr lang="en-AU"/>
              <a:t>Gap analysis tool – using content points</a:t>
            </a:r>
          </a:p>
        </p:txBody>
      </p:sp>
      <p:sp>
        <p:nvSpPr>
          <p:cNvPr id="4" name="Slide Number Placeholder 3">
            <a:extLst>
              <a:ext uri="{FF2B5EF4-FFF2-40B4-BE49-F238E27FC236}">
                <a16:creationId xmlns:a16="http://schemas.microsoft.com/office/drawing/2014/main" id="{419DC0D0-F01D-AAA1-1C4F-62D9594CC0F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103</a:t>
            </a:fld>
            <a:endParaRPr lang="en-AU"/>
          </a:p>
        </p:txBody>
      </p:sp>
      <p:pic>
        <p:nvPicPr>
          <p:cNvPr id="3" name="Picture 2">
            <a:extLst>
              <a:ext uri="{FF2B5EF4-FFF2-40B4-BE49-F238E27FC236}">
                <a16:creationId xmlns:a16="http://schemas.microsoft.com/office/drawing/2014/main" id="{82A9D58D-5AEB-1C66-3E37-6B09A42832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710951" y="823052"/>
            <a:ext cx="10154500" cy="5967762"/>
          </a:xfrm>
          <a:prstGeom prst="rect">
            <a:avLst/>
          </a:prstGeom>
        </p:spPr>
      </p:pic>
      <p:sp>
        <p:nvSpPr>
          <p:cNvPr id="5" name="Rectangle: Rounded Corners 4">
            <a:extLst>
              <a:ext uri="{FF2B5EF4-FFF2-40B4-BE49-F238E27FC236}">
                <a16:creationId xmlns:a16="http://schemas.microsoft.com/office/drawing/2014/main" id="{3389F2AD-8D82-C020-E7C1-D8B618CD1E21}"/>
              </a:ext>
              <a:ext uri="{C183D7F6-B498-43B3-948B-1728B52AA6E4}">
                <adec:decorative xmlns:adec="http://schemas.microsoft.com/office/drawing/2017/decorative" val="1"/>
              </a:ext>
            </a:extLst>
          </p:cNvPr>
          <p:cNvSpPr/>
          <p:nvPr/>
        </p:nvSpPr>
        <p:spPr>
          <a:xfrm>
            <a:off x="4635500" y="5289550"/>
            <a:ext cx="3155950" cy="374650"/>
          </a:xfrm>
          <a:prstGeom prst="roundRect">
            <a:avLst/>
          </a:prstGeom>
          <a:noFill/>
          <a:ln w="190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latin typeface="Arial" panose="020B0604020202020204" pitchFamily="34" charset="0"/>
            </a:endParaRPr>
          </a:p>
        </p:txBody>
      </p:sp>
    </p:spTree>
    <p:extLst>
      <p:ext uri="{BB962C8B-B14F-4D97-AF65-F5344CB8AC3E}">
        <p14:creationId xmlns:p14="http://schemas.microsoft.com/office/powerpoint/2010/main" val="2865729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FD341-6B9F-E5E4-6725-4A139FAB25E3}"/>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437B2B-BA54-AE09-D5A1-779D2E86197A}"/>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104</a:t>
            </a:fld>
            <a:endParaRPr lang="en-AU"/>
          </a:p>
        </p:txBody>
      </p:sp>
      <p:sp>
        <p:nvSpPr>
          <p:cNvPr id="6" name="Title 5">
            <a:extLst>
              <a:ext uri="{FF2B5EF4-FFF2-40B4-BE49-F238E27FC236}">
                <a16:creationId xmlns:a16="http://schemas.microsoft.com/office/drawing/2014/main" id="{2FCCA7FA-B182-33CD-A552-2A4011BEF579}"/>
              </a:ext>
            </a:extLst>
          </p:cNvPr>
          <p:cNvSpPr>
            <a:spLocks noGrp="1"/>
          </p:cNvSpPr>
          <p:nvPr>
            <p:ph type="title"/>
          </p:nvPr>
        </p:nvSpPr>
        <p:spPr>
          <a:xfrm>
            <a:off x="360000" y="360000"/>
            <a:ext cx="10080000" cy="573335"/>
          </a:xfrm>
        </p:spPr>
        <p:txBody>
          <a:bodyPr anchor="t">
            <a:normAutofit/>
          </a:bodyPr>
          <a:lstStyle/>
          <a:p>
            <a:r>
              <a:rPr lang="en-AU"/>
              <a:t>Example of the gap analysis tool </a:t>
            </a:r>
          </a:p>
        </p:txBody>
      </p:sp>
      <p:sp>
        <p:nvSpPr>
          <p:cNvPr id="14" name="Text Placeholder 4">
            <a:extLst>
              <a:ext uri="{FF2B5EF4-FFF2-40B4-BE49-F238E27FC236}">
                <a16:creationId xmlns:a16="http://schemas.microsoft.com/office/drawing/2014/main" id="{5DCB3D4A-E028-3DEF-09E9-85F241C79831}"/>
              </a:ext>
            </a:extLst>
          </p:cNvPr>
          <p:cNvSpPr>
            <a:spLocks noGrp="1"/>
          </p:cNvSpPr>
          <p:nvPr>
            <p:ph type="body" sz="quarter" idx="18"/>
          </p:nvPr>
        </p:nvSpPr>
        <p:spPr>
          <a:xfrm>
            <a:off x="360000" y="975395"/>
            <a:ext cx="10080000" cy="365879"/>
          </a:xfrm>
        </p:spPr>
        <p:txBody>
          <a:bodyPr wrap="square">
            <a:noAutofit/>
          </a:bodyPr>
          <a:lstStyle/>
          <a:p>
            <a:pPr>
              <a:lnSpc>
                <a:spcPct val="140000"/>
              </a:lnSpc>
            </a:pPr>
            <a:r>
              <a:rPr lang="en-US">
                <a:solidFill>
                  <a:schemeClr val="accent2"/>
                </a:solidFill>
                <a:latin typeface="Arial" panose="020B0604020202020204" pitchFamily="34" charset="0"/>
              </a:rPr>
              <a:t>Stage 2 Unit 5</a:t>
            </a:r>
          </a:p>
        </p:txBody>
      </p:sp>
      <p:pic>
        <p:nvPicPr>
          <p:cNvPr id="2" name="Picture 1">
            <a:extLst>
              <a:ext uri="{FF2B5EF4-FFF2-40B4-BE49-F238E27FC236}">
                <a16:creationId xmlns:a16="http://schemas.microsoft.com/office/drawing/2014/main" id="{561ECB0A-1CED-53B7-905E-085CD14E605F}"/>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33384" y="1674722"/>
            <a:ext cx="9325231" cy="5021278"/>
          </a:xfrm>
          <a:prstGeom prst="rect">
            <a:avLst/>
          </a:prstGeom>
          <a:ln>
            <a:noFill/>
          </a:ln>
          <a:effectLst/>
        </p:spPr>
      </p:pic>
    </p:spTree>
    <p:extLst>
      <p:ext uri="{BB962C8B-B14F-4D97-AF65-F5344CB8AC3E}">
        <p14:creationId xmlns:p14="http://schemas.microsoft.com/office/powerpoint/2010/main" val="3812801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B1D51E-C1A4-E6A9-A69A-B278AA0BB6E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1E17150-DB66-3727-5A10-D96457EB9D66}"/>
              </a:ext>
            </a:extLst>
          </p:cNvPr>
          <p:cNvSpPr>
            <a:spLocks noGrp="1"/>
          </p:cNvSpPr>
          <p:nvPr>
            <p:ph type="title"/>
          </p:nvPr>
        </p:nvSpPr>
        <p:spPr>
          <a:xfrm>
            <a:off x="360000" y="360000"/>
            <a:ext cx="6444001" cy="545601"/>
          </a:xfrm>
        </p:spPr>
        <p:txBody>
          <a:bodyPr anchor="t">
            <a:normAutofit/>
          </a:bodyPr>
          <a:lstStyle/>
          <a:p>
            <a:r>
              <a:rPr lang="en-AU"/>
              <a:t>Gap analysis – activity</a:t>
            </a:r>
          </a:p>
        </p:txBody>
      </p:sp>
      <p:sp>
        <p:nvSpPr>
          <p:cNvPr id="35" name="Text Placeholder 2">
            <a:extLst>
              <a:ext uri="{FF2B5EF4-FFF2-40B4-BE49-F238E27FC236}">
                <a16:creationId xmlns:a16="http://schemas.microsoft.com/office/drawing/2014/main" id="{292706C2-4C8A-529C-4FC3-AFF8EA2D399A}"/>
              </a:ext>
            </a:extLst>
          </p:cNvPr>
          <p:cNvSpPr>
            <a:spLocks noGrp="1"/>
          </p:cNvSpPr>
          <p:nvPr>
            <p:ph type="body" sz="quarter" idx="17"/>
          </p:nvPr>
        </p:nvSpPr>
        <p:spPr>
          <a:xfrm>
            <a:off x="360364" y="1486492"/>
            <a:ext cx="6443637" cy="4553999"/>
          </a:xfrm>
        </p:spPr>
        <p:txBody>
          <a:bodyPr vert="horz" lIns="0" tIns="0" rIns="0" bIns="0" rtlCol="0" anchor="t">
            <a:noAutofit/>
          </a:bodyPr>
          <a:lstStyle/>
          <a:p>
            <a:pPr marL="342900" indent="-342900">
              <a:buAutoNum type="arabicPeriod"/>
            </a:pPr>
            <a:r>
              <a:rPr lang="en-US" sz="2000"/>
              <a:t>Choose a key learning area relevant to your current work </a:t>
            </a:r>
          </a:p>
          <a:p>
            <a:pPr marL="342900" indent="-342900">
              <a:buAutoNum type="arabicPeriod"/>
            </a:pPr>
            <a:r>
              <a:rPr lang="en-US" sz="2000"/>
              <a:t>List the new content in the tool</a:t>
            </a:r>
          </a:p>
          <a:p>
            <a:pPr marL="342900" indent="-342900">
              <a:buAutoNum type="arabicPeriod"/>
            </a:pPr>
            <a:r>
              <a:rPr lang="en-US" sz="2000"/>
              <a:t>Check prior stages of learning to identify gaps </a:t>
            </a:r>
          </a:p>
          <a:p>
            <a:pPr marL="342900" indent="-342900">
              <a:buAutoNum type="arabicPeriod"/>
            </a:pPr>
            <a:r>
              <a:rPr lang="en-US" sz="2000"/>
              <a:t>Decide on strategies to assess gaps in student learning </a:t>
            </a:r>
          </a:p>
          <a:p>
            <a:pPr marL="342900" indent="-342900">
              <a:buAutoNum type="arabicPeriod"/>
            </a:pPr>
            <a:r>
              <a:rPr lang="en-US" sz="2000"/>
              <a:t>Record how you will address identified gaps</a:t>
            </a:r>
          </a:p>
          <a:p>
            <a:endParaRPr lang="en-US"/>
          </a:p>
          <a:p>
            <a:endParaRPr lang="en-US"/>
          </a:p>
        </p:txBody>
      </p:sp>
      <p:pic>
        <p:nvPicPr>
          <p:cNvPr id="7" name="Picture 6">
            <a:extLst>
              <a:ext uri="{FF2B5EF4-FFF2-40B4-BE49-F238E27FC236}">
                <a16:creationId xmlns:a16="http://schemas.microsoft.com/office/drawing/2014/main" id="{05F07330-90CE-4D7A-E3E8-B4B9FA856545}"/>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04402" y="2240993"/>
            <a:ext cx="4676555" cy="3044996"/>
          </a:xfrm>
          <a:prstGeom prst="rect">
            <a:avLst/>
          </a:prstGeom>
          <a:effectLst>
            <a:outerShdw blurRad="50800" dist="38100" dir="18900000" algn="bl" rotWithShape="0">
              <a:prstClr val="black">
                <a:alpha val="40000"/>
              </a:prstClr>
            </a:outerShdw>
          </a:effectLst>
        </p:spPr>
      </p:pic>
      <p:sp>
        <p:nvSpPr>
          <p:cNvPr id="2" name="Slide Number Placeholder 1">
            <a:extLst>
              <a:ext uri="{FF2B5EF4-FFF2-40B4-BE49-F238E27FC236}">
                <a16:creationId xmlns:a16="http://schemas.microsoft.com/office/drawing/2014/main" id="{F24B77FE-B117-5431-274F-7E8199FEF35B}"/>
              </a:ext>
              <a:ext uri="{C183D7F6-B498-43B3-948B-1728B52AA6E4}">
                <adec:decorative xmlns:adec="http://schemas.microsoft.com/office/drawing/2017/decorative" val="1"/>
              </a:ext>
            </a:extLst>
          </p:cNvPr>
          <p:cNvSpPr>
            <a:spLocks noGrp="1"/>
          </p:cNvSpPr>
          <p:nvPr>
            <p:ph type="sldNum" sz="quarter" idx="4294967295"/>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105</a:t>
            </a:fld>
            <a:endParaRPr lang="en-AU"/>
          </a:p>
        </p:txBody>
      </p:sp>
    </p:spTree>
    <p:extLst>
      <p:ext uri="{BB962C8B-B14F-4D97-AF65-F5344CB8AC3E}">
        <p14:creationId xmlns:p14="http://schemas.microsoft.com/office/powerpoint/2010/main" val="1975803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872822-2956-5B14-4F8D-DA4EB242A5EF}"/>
              </a:ext>
            </a:extLst>
          </p:cNvPr>
          <p:cNvSpPr>
            <a:spLocks noGrp="1"/>
          </p:cNvSpPr>
          <p:nvPr>
            <p:ph type="ctrTitle"/>
          </p:nvPr>
        </p:nvSpPr>
        <p:spPr/>
        <p:txBody>
          <a:bodyPr/>
          <a:lstStyle/>
          <a:p>
            <a:r>
              <a:rPr lang="en-AU"/>
              <a:t>Resources </a:t>
            </a:r>
          </a:p>
        </p:txBody>
      </p:sp>
      <p:sp>
        <p:nvSpPr>
          <p:cNvPr id="2" name="Footer Placeholder 1">
            <a:extLst>
              <a:ext uri="{FF2B5EF4-FFF2-40B4-BE49-F238E27FC236}">
                <a16:creationId xmlns:a16="http://schemas.microsoft.com/office/drawing/2014/main" id="{A2415B38-74DF-5BB0-8BF0-F8940C18B73F}"/>
              </a:ext>
              <a:ext uri="{C183D7F6-B498-43B3-948B-1728B52AA6E4}">
                <adec:decorative xmlns:adec="http://schemas.microsoft.com/office/drawing/2017/decorative" val="0"/>
              </a:ext>
            </a:extLst>
          </p:cNvPr>
          <p:cNvSpPr>
            <a:spLocks noGrp="1"/>
          </p:cNvSpPr>
          <p:nvPr>
            <p:ph type="ftr" sz="quarter" idx="3"/>
          </p:nvPr>
        </p:nvSpPr>
        <p:spPr/>
        <p:txBody>
          <a:bodyPr/>
          <a:lstStyle/>
          <a:p>
            <a:r>
              <a:rPr lang="en-AU"/>
              <a:t>NSW Department of Education</a:t>
            </a:r>
          </a:p>
          <a:p>
            <a:endParaRPr lang="en-AU"/>
          </a:p>
        </p:txBody>
      </p:sp>
      <p:pic>
        <p:nvPicPr>
          <p:cNvPr id="7" name="Picture Placeholder 6">
            <a:extLst>
              <a:ext uri="{FF2B5EF4-FFF2-40B4-BE49-F238E27FC236}">
                <a16:creationId xmlns:a16="http://schemas.microsoft.com/office/drawing/2014/main" id="{AE129904-0DF9-EEC4-3295-2F7BE69B4FD0}"/>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a:ext>
            </a:extLst>
          </a:blip>
          <a:srcRect/>
          <a:stretch/>
        </p:blipFill>
        <p:spPr>
          <a:xfrm>
            <a:off x="7128001" y="0"/>
            <a:ext cx="5063999" cy="6858000"/>
          </a:xfrm>
        </p:spPr>
      </p:pic>
    </p:spTree>
    <p:extLst>
      <p:ext uri="{BB962C8B-B14F-4D97-AF65-F5344CB8AC3E}">
        <p14:creationId xmlns:p14="http://schemas.microsoft.com/office/powerpoint/2010/main" val="4111068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D6BDD-EB19-7DF5-4830-330959B50406}"/>
            </a:ext>
          </a:extLst>
        </p:cNvPr>
        <p:cNvGrpSpPr/>
        <p:nvPr/>
      </p:nvGrpSpPr>
      <p:grpSpPr>
        <a:xfrm>
          <a:off x="0" y="0"/>
          <a:ext cx="0" cy="0"/>
          <a:chOff x="0" y="0"/>
          <a:chExt cx="0" cy="0"/>
        </a:xfrm>
      </p:grpSpPr>
      <p:sp>
        <p:nvSpPr>
          <p:cNvPr id="4" name="Title 4">
            <a:extLst>
              <a:ext uri="{FF2B5EF4-FFF2-40B4-BE49-F238E27FC236}">
                <a16:creationId xmlns:a16="http://schemas.microsoft.com/office/drawing/2014/main" id="{97350B26-514D-84C4-05B1-14FB066D1700}"/>
              </a:ext>
            </a:extLst>
          </p:cNvPr>
          <p:cNvSpPr txBox="1">
            <a:spLocks noGrp="1"/>
          </p:cNvSpPr>
          <p:nvPr>
            <p:ph type="title" idx="4294967295"/>
          </p:nvPr>
        </p:nvSpPr>
        <p:spPr>
          <a:xfrm>
            <a:off x="5200341" y="537684"/>
            <a:ext cx="5622334" cy="5544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solidFill>
                  <a:srgbClr val="002664"/>
                </a:solidFill>
                <a:effectLst/>
                <a:uLnTx/>
                <a:uFillTx/>
                <a:latin typeface="Arial" panose="020B0604020202020204" pitchFamily="34" charset="0"/>
                <a:ea typeface="+mj-ea"/>
                <a:cs typeface="Arial" panose="020B0604020202020204" pitchFamily="34" charset="0"/>
              </a:rPr>
              <a:t>Resource and </a:t>
            </a:r>
            <a:br>
              <a:rPr kumimoji="0" lang="en-US" sz="3600" b="0" i="0" u="none" strike="noStrike" kern="1200" cap="none" spc="0" normalizeH="0" baseline="0" noProof="0">
                <a:ln>
                  <a:noFill/>
                </a:ln>
                <a:solidFill>
                  <a:srgbClr val="002664"/>
                </a:solidFill>
                <a:effectLst/>
                <a:uLnTx/>
                <a:uFillTx/>
                <a:latin typeface="Arial" panose="020B0604020202020204" pitchFamily="34" charset="0"/>
                <a:ea typeface="+mj-ea"/>
                <a:cs typeface="Arial" panose="020B0604020202020204" pitchFamily="34" charset="0"/>
              </a:rPr>
            </a:br>
            <a:r>
              <a:rPr lang="en-US">
                <a:solidFill>
                  <a:srgbClr val="002664"/>
                </a:solidFill>
                <a:latin typeface="Arial" panose="020B0604020202020204" pitchFamily="34" charset="0"/>
                <a:cs typeface="Arial" panose="020B0604020202020204" pitchFamily="34" charset="0"/>
              </a:rPr>
              <a:t>v</a:t>
            </a:r>
            <a:r>
              <a:rPr kumimoji="0" lang="en-US" sz="3600" b="0" i="0" u="none" strike="noStrike" kern="1200" cap="none" spc="0" normalizeH="0" baseline="0" noProof="0" err="1">
                <a:ln>
                  <a:noFill/>
                </a:ln>
                <a:solidFill>
                  <a:srgbClr val="002664"/>
                </a:solidFill>
                <a:effectLst/>
                <a:uLnTx/>
                <a:uFillTx/>
                <a:latin typeface="Arial" panose="020B0604020202020204" pitchFamily="34" charset="0"/>
                <a:ea typeface="+mj-ea"/>
                <a:cs typeface="Arial" panose="020B0604020202020204" pitchFamily="34" charset="0"/>
              </a:rPr>
              <a:t>ocabulary</a:t>
            </a:r>
            <a:r>
              <a:rPr kumimoji="0" lang="en-US" sz="3600" b="0" i="0" u="none" strike="noStrike" kern="1200" cap="none" spc="0" normalizeH="0" baseline="0" noProof="0">
                <a:ln>
                  <a:noFill/>
                </a:ln>
                <a:solidFill>
                  <a:srgbClr val="002664"/>
                </a:solidFill>
                <a:effectLst/>
                <a:uLnTx/>
                <a:uFillTx/>
                <a:latin typeface="Arial" panose="020B0604020202020204" pitchFamily="34" charset="0"/>
                <a:ea typeface="+mj-ea"/>
                <a:cs typeface="Arial" panose="020B0604020202020204" pitchFamily="34" charset="0"/>
              </a:rPr>
              <a:t> toolkit</a:t>
            </a:r>
            <a:endParaRPr kumimoji="0" lang="en-AU" sz="3600" b="0" i="0" u="none" strike="noStrike" kern="1200" cap="none" spc="0" normalizeH="0" baseline="0" noProof="0">
              <a:ln>
                <a:noFill/>
              </a:ln>
              <a:solidFill>
                <a:srgbClr val="002664"/>
              </a:solidFill>
              <a:effectLst/>
              <a:uLnTx/>
              <a:uFillTx/>
              <a:latin typeface="Arial" panose="020B0604020202020204" pitchFamily="34" charset="0"/>
              <a:ea typeface="+mj-ea"/>
              <a:cs typeface="Arial" panose="020B0604020202020204" pitchFamily="34" charset="0"/>
            </a:endParaRPr>
          </a:p>
        </p:txBody>
      </p:sp>
      <p:sp>
        <p:nvSpPr>
          <p:cNvPr id="9" name="TextBox 8">
            <a:extLst>
              <a:ext uri="{FF2B5EF4-FFF2-40B4-BE49-F238E27FC236}">
                <a16:creationId xmlns:a16="http://schemas.microsoft.com/office/drawing/2014/main" id="{5C8A158F-EE13-8854-C081-2CA95C1227F9}"/>
              </a:ext>
            </a:extLst>
          </p:cNvPr>
          <p:cNvSpPr txBox="1"/>
          <p:nvPr/>
        </p:nvSpPr>
        <p:spPr>
          <a:xfrm>
            <a:off x="5200341" y="1749674"/>
            <a:ext cx="6255059" cy="3914526"/>
          </a:xfrm>
          <a:prstGeom prst="rect">
            <a:avLst/>
          </a:prstGeom>
          <a:noFill/>
        </p:spPr>
        <p:txBody>
          <a:bodyPr wrap="square" lIns="0" tIns="0" rIns="0" bIns="0" rtlCol="0">
            <a:noAutofit/>
          </a:bodyPr>
          <a:lstStyle/>
          <a:p>
            <a:pPr marL="342900" indent="-342900">
              <a:lnSpc>
                <a:spcPct val="150000"/>
              </a:lnSpc>
              <a:spcAft>
                <a:spcPts val="1500"/>
              </a:spcAft>
              <a:buFont typeface="Arial" panose="020B0604020202020204" pitchFamily="34" charset="0"/>
              <a:buChar char="•"/>
            </a:pPr>
            <a:r>
              <a:rPr lang="en-AU" sz="2000">
                <a:latin typeface="Arial" panose="020B0604020202020204" pitchFamily="34" charset="0"/>
              </a:rPr>
              <a:t>Resource lists and key vocabulary have been provided, detailing all required materials and including checkboxes to track availability.</a:t>
            </a:r>
          </a:p>
          <a:p>
            <a:pPr marL="342900" indent="-342900">
              <a:lnSpc>
                <a:spcPct val="150000"/>
              </a:lnSpc>
              <a:spcAft>
                <a:spcPts val="1500"/>
              </a:spcAft>
              <a:buFont typeface="Arial" panose="020B0604020202020204" pitchFamily="34" charset="0"/>
              <a:buChar char="•"/>
            </a:pPr>
            <a:r>
              <a:rPr lang="en-AU" sz="2000">
                <a:latin typeface="Arial" panose="020B0604020202020204" pitchFamily="34" charset="0"/>
              </a:rPr>
              <a:t>Freely available and digital alternatives are included to ensure all schools can access necessary resources.</a:t>
            </a:r>
          </a:p>
          <a:p>
            <a:pPr marL="342900" indent="-342900">
              <a:lnSpc>
                <a:spcPct val="150000"/>
              </a:lnSpc>
              <a:spcAft>
                <a:spcPts val="1500"/>
              </a:spcAft>
              <a:buFont typeface="Arial" panose="020B0604020202020204" pitchFamily="34" charset="0"/>
              <a:buChar char="•"/>
            </a:pPr>
            <a:r>
              <a:rPr lang="en-AU" sz="2000">
                <a:latin typeface="Arial" panose="020B0604020202020204" pitchFamily="34" charset="0"/>
              </a:rPr>
              <a:t>Vocabulary lists support EAL/D students and consistent teaching of subject-specific terms, making planning and delivery more efficient.</a:t>
            </a:r>
          </a:p>
        </p:txBody>
      </p:sp>
      <p:pic>
        <p:nvPicPr>
          <p:cNvPr id="3" name="Picture 2">
            <a:extLst>
              <a:ext uri="{FF2B5EF4-FFF2-40B4-BE49-F238E27FC236}">
                <a16:creationId xmlns:a16="http://schemas.microsoft.com/office/drawing/2014/main" id="{A0B52B27-C1BE-A127-6CF0-04A474F439D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8000" y="537684"/>
            <a:ext cx="4375084" cy="6071152"/>
          </a:xfrm>
          <a:prstGeom prst="rect">
            <a:avLst/>
          </a:prstGeom>
          <a:ln>
            <a:noFill/>
          </a:ln>
          <a:effectLst/>
        </p:spPr>
      </p:pic>
      <p:sp>
        <p:nvSpPr>
          <p:cNvPr id="17" name="Slide Number Placeholder 16">
            <a:extLst>
              <a:ext uri="{FF2B5EF4-FFF2-40B4-BE49-F238E27FC236}">
                <a16:creationId xmlns:a16="http://schemas.microsoft.com/office/drawing/2014/main" id="{289299C6-E62B-AF5F-04E1-EFB9CDDE57D4}"/>
              </a:ext>
              <a:ext uri="{C183D7F6-B498-43B3-948B-1728B52AA6E4}">
                <adec:decorative xmlns:adec="http://schemas.microsoft.com/office/drawing/2017/decorative" val="1"/>
              </a:ext>
            </a:extLst>
          </p:cNvPr>
          <p:cNvSpPr>
            <a:spLocks noGrp="1"/>
          </p:cNvSpPr>
          <p:nvPr>
            <p:ph type="sldNum" sz="quarter" idx="16"/>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107</a:t>
            </a:fld>
            <a:endParaRPr kumimoji="0" lang="en-AU" sz="1200" b="0" i="0" u="none" strike="noStrike" kern="1200" cap="none" spc="0" normalizeH="0" baseline="0" noProof="0">
              <a:ln>
                <a:noFill/>
              </a:ln>
              <a:solidFill>
                <a:srgbClr val="22272B"/>
              </a:solidFill>
              <a:effectLst/>
              <a:uLnTx/>
              <a:uFillTx/>
              <a:ea typeface="+mn-ea"/>
              <a:cs typeface="+mn-cs"/>
            </a:endParaRPr>
          </a:p>
        </p:txBody>
      </p:sp>
    </p:spTree>
    <p:custDataLst>
      <p:tags r:id="rId1"/>
    </p:custDataLst>
    <p:extLst>
      <p:ext uri="{BB962C8B-B14F-4D97-AF65-F5344CB8AC3E}">
        <p14:creationId xmlns:p14="http://schemas.microsoft.com/office/powerpoint/2010/main" val="2301622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0CF1654-BE4D-11E4-CCDA-F7AC1610A3D6}"/>
              </a:ext>
            </a:extLst>
          </p:cNvPr>
          <p:cNvSpPr>
            <a:spLocks noGrp="1"/>
          </p:cNvSpPr>
          <p:nvPr>
            <p:ph type="title"/>
          </p:nvPr>
        </p:nvSpPr>
        <p:spPr>
          <a:xfrm>
            <a:off x="5324161" y="688246"/>
            <a:ext cx="4358229" cy="573335"/>
          </a:xfrm>
        </p:spPr>
        <p:txBody>
          <a:bodyPr/>
          <a:lstStyle/>
          <a:p>
            <a:r>
              <a:rPr lang="en-GB"/>
              <a:t>Reflect</a:t>
            </a:r>
          </a:p>
        </p:txBody>
      </p:sp>
      <p:pic>
        <p:nvPicPr>
          <p:cNvPr id="6" name="Picture Placeholder 5">
            <a:extLst>
              <a:ext uri="{FF2B5EF4-FFF2-40B4-BE49-F238E27FC236}">
                <a16:creationId xmlns:a16="http://schemas.microsoft.com/office/drawing/2014/main" id="{DF86A967-B335-0DDE-94F1-D9AA002DBC04}"/>
              </a:ext>
              <a:ext uri="{C183D7F6-B498-43B3-948B-1728B52AA6E4}">
                <adec:decorative xmlns:adec="http://schemas.microsoft.com/office/drawing/2017/decorative" val="1"/>
              </a:ext>
            </a:extLst>
          </p:cNvPr>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p:blipFill>
        <p:spPr>
          <a:xfrm>
            <a:off x="244981" y="1620000"/>
            <a:ext cx="4426387" cy="4715999"/>
          </a:xfrm>
          <a:prstGeom prst="roundRect">
            <a:avLst>
              <a:gd name="adj" fmla="val 3201"/>
            </a:avLst>
          </a:prstGeom>
        </p:spPr>
      </p:pic>
      <p:sp>
        <p:nvSpPr>
          <p:cNvPr id="3" name="Content Placeholder 2">
            <a:extLst>
              <a:ext uri="{FF2B5EF4-FFF2-40B4-BE49-F238E27FC236}">
                <a16:creationId xmlns:a16="http://schemas.microsoft.com/office/drawing/2014/main" id="{A5F6A5F6-17DE-9CE5-CD38-D09B0F09B9C1}"/>
              </a:ext>
            </a:extLst>
          </p:cNvPr>
          <p:cNvSpPr>
            <a:spLocks noGrp="1"/>
          </p:cNvSpPr>
          <p:nvPr>
            <p:ph idx="1"/>
          </p:nvPr>
        </p:nvSpPr>
        <p:spPr>
          <a:xfrm>
            <a:off x="5357445" y="1620000"/>
            <a:ext cx="6486553" cy="4716000"/>
          </a:xfrm>
        </p:spPr>
        <p:txBody>
          <a:bodyPr vert="horz" lIns="0" tIns="0" rIns="0" bIns="0" numCol="1" spcCol="180000" rtlCol="0" anchor="t">
            <a:noAutofit/>
          </a:bodyPr>
          <a:lstStyle/>
          <a:p>
            <a:r>
              <a:rPr lang="en-GB" sz="2400" b="1">
                <a:ea typeface="+mn-lt"/>
                <a:cs typeface="Arial"/>
              </a:rPr>
              <a:t>See </a:t>
            </a:r>
            <a:r>
              <a:rPr lang="en-GB">
                <a:ea typeface="+mn-lt"/>
                <a:cs typeface="Arial" panose="020B0604020202020204" pitchFamily="34" charset="0"/>
              </a:rPr>
              <a:t>– </a:t>
            </a:r>
            <a:r>
              <a:rPr lang="en-GB">
                <a:cs typeface="Arial"/>
              </a:rPr>
              <a:t>How did the information presented today connect to what you already do?</a:t>
            </a:r>
            <a:endParaRPr lang="en-US">
              <a:cs typeface="Arial"/>
            </a:endParaRPr>
          </a:p>
          <a:p>
            <a:r>
              <a:rPr lang="en-GB" sz="2400" b="1">
                <a:ea typeface="+mn-lt"/>
                <a:cs typeface="Arial"/>
              </a:rPr>
              <a:t>Think </a:t>
            </a:r>
            <a:r>
              <a:rPr lang="en-GB">
                <a:ea typeface="+mn-lt"/>
                <a:cs typeface="Arial" panose="020B0604020202020204" pitchFamily="34" charset="0"/>
              </a:rPr>
              <a:t>– </a:t>
            </a:r>
            <a:r>
              <a:rPr lang="en-GB">
                <a:cs typeface="Arial"/>
              </a:rPr>
              <a:t>What will you do with the information you previewed today?</a:t>
            </a:r>
          </a:p>
          <a:p>
            <a:r>
              <a:rPr lang="en-GB" sz="2400" b="1">
                <a:ea typeface="+mn-lt"/>
                <a:cs typeface="Arial"/>
              </a:rPr>
              <a:t>Wonder </a:t>
            </a:r>
            <a:r>
              <a:rPr lang="en-GB">
                <a:ea typeface="+mn-lt"/>
                <a:cs typeface="Arial" panose="020B0604020202020204" pitchFamily="34" charset="0"/>
              </a:rPr>
              <a:t>– </a:t>
            </a:r>
            <a:r>
              <a:rPr lang="en-GB">
                <a:cs typeface="Arial"/>
              </a:rPr>
              <a:t>What would you like to explore further?</a:t>
            </a:r>
          </a:p>
        </p:txBody>
      </p:sp>
      <p:sp>
        <p:nvSpPr>
          <p:cNvPr id="4" name="Slide Number Placeholder 3">
            <a:extLst>
              <a:ext uri="{FF2B5EF4-FFF2-40B4-BE49-F238E27FC236}">
                <a16:creationId xmlns:a16="http://schemas.microsoft.com/office/drawing/2014/main" id="{4027B381-4874-A692-58B6-38742544E94D}"/>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108</a:t>
            </a:fld>
            <a:endParaRPr lang="en-AU"/>
          </a:p>
        </p:txBody>
      </p:sp>
    </p:spTree>
    <p:extLst>
      <p:ext uri="{BB962C8B-B14F-4D97-AF65-F5344CB8AC3E}">
        <p14:creationId xmlns:p14="http://schemas.microsoft.com/office/powerpoint/2010/main" val="3711408154"/>
      </p:ext>
    </p:extLst>
  </p:cSld>
  <p:clrMapOvr>
    <a:masterClrMapping/>
  </p:clrMapOvr>
  <p:transition>
    <p:fad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9F75A-A500-1E47-0A77-801529B06B7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D17DDC6-CEC3-D423-E626-41ABF5AC3B00}"/>
              </a:ext>
            </a:extLst>
          </p:cNvPr>
          <p:cNvSpPr>
            <a:spLocks noGrp="1"/>
          </p:cNvSpPr>
          <p:nvPr>
            <p:ph type="title"/>
          </p:nvPr>
        </p:nvSpPr>
        <p:spPr>
          <a:xfrm>
            <a:off x="5400000" y="805325"/>
            <a:ext cx="5400000" cy="554400"/>
          </a:xfrm>
        </p:spPr>
        <p:txBody>
          <a:bodyPr anchor="t">
            <a:normAutofit/>
          </a:bodyPr>
          <a:lstStyle/>
          <a:p>
            <a:r>
              <a:rPr lang="en-AU"/>
              <a:t>Key takeaways</a:t>
            </a:r>
          </a:p>
        </p:txBody>
      </p:sp>
      <p:pic>
        <p:nvPicPr>
          <p:cNvPr id="7" name="Picture Placeholder 6">
            <a:extLst>
              <a:ext uri="{FF2B5EF4-FFF2-40B4-BE49-F238E27FC236}">
                <a16:creationId xmlns:a16="http://schemas.microsoft.com/office/drawing/2014/main" id="{E4C108B8-CB2D-866D-A941-CCA0488BC6B4}"/>
              </a:ext>
              <a:ext uri="{C183D7F6-B498-43B3-948B-1728B52AA6E4}">
                <adec:decorative xmlns:adec="http://schemas.microsoft.com/office/drawing/2017/decorative" val="1"/>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p:blipFill>
        <p:spPr/>
      </p:pic>
      <p:sp>
        <p:nvSpPr>
          <p:cNvPr id="8" name="Text Placeholder 2">
            <a:extLst>
              <a:ext uri="{FF2B5EF4-FFF2-40B4-BE49-F238E27FC236}">
                <a16:creationId xmlns:a16="http://schemas.microsoft.com/office/drawing/2014/main" id="{6AF6A98D-0AD4-825B-87AA-B9FFEC7899DC}"/>
              </a:ext>
            </a:extLst>
          </p:cNvPr>
          <p:cNvSpPr txBox="1">
            <a:spLocks/>
          </p:cNvSpPr>
          <p:nvPr/>
        </p:nvSpPr>
        <p:spPr>
          <a:xfrm>
            <a:off x="5553075" y="1863335"/>
            <a:ext cx="6407150" cy="4536000"/>
          </a:xfrm>
          <a:prstGeom prst="rect">
            <a:avLst/>
          </a:prstGeom>
        </p:spPr>
        <p:txBody>
          <a:bodyPr vert="horz" lIns="0" tIns="0" rIns="0" bIns="0" rtlCol="0" anchor="t">
            <a:normAutofit fontScale="85000" lnSpcReduction="20000"/>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AU">
                <a:latin typeface="Arial" panose="020B0604020202020204" pitchFamily="34" charset="0"/>
              </a:rPr>
              <a:t>CHPS sample units have a common lesson structure across all four key learning areas </a:t>
            </a:r>
          </a:p>
          <a:p>
            <a:pPr marL="342900" indent="-342900">
              <a:buFont typeface="Arial" panose="020B0604020202020204" pitchFamily="34" charset="0"/>
              <a:buChar char="•"/>
            </a:pPr>
            <a:r>
              <a:rPr lang="en-AU">
                <a:latin typeface="Arial" panose="020B0604020202020204" pitchFamily="34" charset="0"/>
              </a:rPr>
              <a:t>Key sample unit features support explicit teaching, assessment and differentiation </a:t>
            </a:r>
          </a:p>
          <a:p>
            <a:pPr marL="342900" indent="-342900">
              <a:buFont typeface="Arial" panose="020B0604020202020204" pitchFamily="34" charset="0"/>
              <a:buChar char="•"/>
            </a:pPr>
            <a:r>
              <a:rPr lang="en-AU">
                <a:latin typeface="Arial" panose="020B0604020202020204" pitchFamily="34" charset="0"/>
              </a:rPr>
              <a:t>Support materials will be available for teaching and learning in term 1 2026 including resource lists</a:t>
            </a:r>
          </a:p>
          <a:p>
            <a:pPr marL="342900" indent="-342900">
              <a:buFont typeface="Arial" panose="020B0604020202020204" pitchFamily="34" charset="0"/>
              <a:buChar char="•"/>
            </a:pPr>
            <a:r>
              <a:rPr lang="en-AU">
                <a:latin typeface="Arial" panose="020B0604020202020204" pitchFamily="34" charset="0"/>
              </a:rPr>
              <a:t>Vocabulary lists will be available to support EAL/D students and strengthen whole class planning</a:t>
            </a:r>
          </a:p>
          <a:p>
            <a:r>
              <a:rPr lang="en-AU" b="1">
                <a:latin typeface="Arial" panose="020B0604020202020204" pitchFamily="34" charset="0"/>
              </a:rPr>
              <a:t>Consider</a:t>
            </a:r>
            <a:r>
              <a:rPr lang="en-AU">
                <a:latin typeface="Arial" panose="020B0604020202020204" pitchFamily="34" charset="0"/>
              </a:rPr>
              <a:t>:</a:t>
            </a:r>
            <a:endParaRPr lang="en-US">
              <a:latin typeface="Arial" panose="020B0604020202020204" pitchFamily="34" charset="0"/>
            </a:endParaRPr>
          </a:p>
          <a:p>
            <a:pPr marL="342900" indent="-342900">
              <a:buFont typeface="arial"/>
              <a:buChar char="•"/>
            </a:pPr>
            <a:r>
              <a:rPr lang="en-AU">
                <a:latin typeface="Arial" panose="020B0604020202020204" pitchFamily="34" charset="0"/>
              </a:rPr>
              <a:t>How will you identify next steps for 2026 at year and stage levels including actions for leaders and teachers?</a:t>
            </a:r>
          </a:p>
        </p:txBody>
      </p:sp>
      <p:sp>
        <p:nvSpPr>
          <p:cNvPr id="4" name="Slide Number Placeholder 3">
            <a:extLst>
              <a:ext uri="{FF2B5EF4-FFF2-40B4-BE49-F238E27FC236}">
                <a16:creationId xmlns:a16="http://schemas.microsoft.com/office/drawing/2014/main" id="{9E26C894-A144-9849-D595-3D5E0350FA77}"/>
              </a:ext>
              <a:ext uri="{C183D7F6-B498-43B3-948B-1728B52AA6E4}">
                <adec:decorative xmlns:adec="http://schemas.microsoft.com/office/drawing/2017/decorative" val="1"/>
              </a:ext>
            </a:extLst>
          </p:cNvPr>
          <p:cNvSpPr>
            <a:spLocks noGrp="1"/>
          </p:cNvSpPr>
          <p:nvPr>
            <p:ph type="sldNum" sz="quarter" idx="16"/>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109</a:t>
            </a:fld>
            <a:endParaRPr lang="en-AU"/>
          </a:p>
        </p:txBody>
      </p:sp>
    </p:spTree>
    <p:extLst>
      <p:ext uri="{BB962C8B-B14F-4D97-AF65-F5344CB8AC3E}">
        <p14:creationId xmlns:p14="http://schemas.microsoft.com/office/powerpoint/2010/main" val="4221797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50B68-518A-B185-F900-81D7B90FC5E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7A2F8A2-6F2A-1137-AD2E-EDBB15F4B556}"/>
              </a:ext>
            </a:extLst>
          </p:cNvPr>
          <p:cNvSpPr>
            <a:spLocks noGrp="1"/>
          </p:cNvSpPr>
          <p:nvPr>
            <p:ph type="title"/>
          </p:nvPr>
        </p:nvSpPr>
        <p:spPr/>
        <p:txBody>
          <a:bodyPr/>
          <a:lstStyle/>
          <a:p>
            <a:r>
              <a:rPr lang="en-AU"/>
              <a:t>Key features of the lesson structure (1)</a:t>
            </a:r>
          </a:p>
        </p:txBody>
      </p:sp>
      <p:sp>
        <p:nvSpPr>
          <p:cNvPr id="6" name="Text Placeholder 5">
            <a:extLst>
              <a:ext uri="{FF2B5EF4-FFF2-40B4-BE49-F238E27FC236}">
                <a16:creationId xmlns:a16="http://schemas.microsoft.com/office/drawing/2014/main" id="{4CEB3B88-7ECF-FA73-DD5A-BBEA4ACF9070}"/>
              </a:ext>
            </a:extLst>
          </p:cNvPr>
          <p:cNvSpPr>
            <a:spLocks noGrp="1"/>
          </p:cNvSpPr>
          <p:nvPr>
            <p:ph type="body" sz="quarter" idx="18"/>
          </p:nvPr>
        </p:nvSpPr>
        <p:spPr/>
        <p:txBody>
          <a:bodyPr/>
          <a:lstStyle/>
          <a:p>
            <a:r>
              <a:rPr lang="en-AU"/>
              <a:t>Overview</a:t>
            </a:r>
          </a:p>
        </p:txBody>
      </p:sp>
      <p:pic>
        <p:nvPicPr>
          <p:cNvPr id="22" name="Picture 21">
            <a:extLst>
              <a:ext uri="{FF2B5EF4-FFF2-40B4-BE49-F238E27FC236}">
                <a16:creationId xmlns:a16="http://schemas.microsoft.com/office/drawing/2014/main" id="{860ADE55-8BEA-EF44-FF1A-993A66EF55F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2095499" y="1562100"/>
            <a:ext cx="7961135" cy="4439213"/>
          </a:xfrm>
          <a:prstGeom prst="rect">
            <a:avLst/>
          </a:prstGeom>
          <a:ln>
            <a:noFill/>
          </a:ln>
          <a:effectLst>
            <a:outerShdw blurRad="50800" dist="38100" dir="2700000" algn="tl" rotWithShape="0">
              <a:prstClr val="black">
                <a:alpha val="40000"/>
              </a:prstClr>
            </a:outerShdw>
          </a:effectLst>
        </p:spPr>
      </p:pic>
      <p:sp>
        <p:nvSpPr>
          <p:cNvPr id="3" name="Rectangle 2">
            <a:extLst>
              <a:ext uri="{FF2B5EF4-FFF2-40B4-BE49-F238E27FC236}">
                <a16:creationId xmlns:a16="http://schemas.microsoft.com/office/drawing/2014/main" id="{9CBC5702-02D7-8B69-A842-833ACE4CA74A}"/>
              </a:ext>
            </a:extLst>
          </p:cNvPr>
          <p:cNvSpPr/>
          <p:nvPr/>
        </p:nvSpPr>
        <p:spPr>
          <a:xfrm>
            <a:off x="5568996" y="1617372"/>
            <a:ext cx="4527505" cy="467038"/>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marL="0" marR="0" lvl="0" indent="0" defTabSz="609585" rtl="0" eaLnBrk="1" fontAlgn="auto" latinLnBrk="0" hangingPunct="1">
              <a:lnSpc>
                <a:spcPct val="150000"/>
              </a:lnSpc>
              <a:spcBef>
                <a:spcPts val="0"/>
              </a:spcBef>
              <a:spcAft>
                <a:spcPts val="0"/>
              </a:spcAft>
              <a:buClrTx/>
              <a:buSzTx/>
              <a:buFontTx/>
              <a:buNone/>
              <a:tabLst/>
              <a:defRPr/>
            </a:pPr>
            <a:r>
              <a:rPr lang="en-AU" sz="1600">
                <a:solidFill>
                  <a:schemeClr val="bg2">
                    <a:lumMod val="50000"/>
                  </a:schemeClr>
                </a:solidFill>
                <a:latin typeface="Arial" panose="020B0604020202020204" pitchFamily="34" charset="0"/>
              </a:rPr>
              <a:t>Science and Technology – Stage 2 – Unit 1</a:t>
            </a:r>
            <a:endParaRPr kumimoji="0" lang="en-AU" sz="1600" b="0" i="0" u="none" strike="noStrike" kern="1200" cap="none" spc="0" normalizeH="0" baseline="0" noProof="0">
              <a:ln>
                <a:noFill/>
              </a:ln>
              <a:solidFill>
                <a:schemeClr val="bg2">
                  <a:lumMod val="50000"/>
                </a:schemeClr>
              </a:solidFill>
              <a:effectLst/>
              <a:uLnTx/>
              <a:uFillTx/>
              <a:latin typeface="Arial" panose="020B0604020202020204" pitchFamily="34" charset="0"/>
            </a:endParaRPr>
          </a:p>
        </p:txBody>
      </p:sp>
      <p:sp>
        <p:nvSpPr>
          <p:cNvPr id="2" name="Slide Number Placeholder 1">
            <a:extLst>
              <a:ext uri="{FF2B5EF4-FFF2-40B4-BE49-F238E27FC236}">
                <a16:creationId xmlns:a16="http://schemas.microsoft.com/office/drawing/2014/main" id="{E3CFE733-3103-6122-21C2-ABEAA18C095A}"/>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t>11</a:t>
            </a:fld>
            <a:endParaRPr lang="en-AU"/>
          </a:p>
        </p:txBody>
      </p:sp>
    </p:spTree>
    <p:extLst>
      <p:ext uri="{BB962C8B-B14F-4D97-AF65-F5344CB8AC3E}">
        <p14:creationId xmlns:p14="http://schemas.microsoft.com/office/powerpoint/2010/main" val="2195378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914FC161-4BB3-60B6-FB8D-E9A9E619CA57}"/>
              </a:ext>
            </a:extLst>
          </p:cNvPr>
          <p:cNvSpPr>
            <a:spLocks noGrp="1"/>
          </p:cNvSpPr>
          <p:nvPr>
            <p:ph type="ctrTitle"/>
          </p:nvPr>
        </p:nvSpPr>
        <p:spPr>
          <a:xfrm>
            <a:off x="583544" y="3963385"/>
            <a:ext cx="6746171" cy="939966"/>
          </a:xfrm>
        </p:spPr>
        <p:txBody>
          <a:bodyPr/>
          <a:lstStyle/>
          <a:p>
            <a:r>
              <a:rPr lang="en-US"/>
              <a:t>Contact us</a:t>
            </a:r>
            <a:endParaRPr lang="en-AU"/>
          </a:p>
        </p:txBody>
      </p:sp>
      <p:sp>
        <p:nvSpPr>
          <p:cNvPr id="17" name="Text Placeholder 16">
            <a:extLst>
              <a:ext uri="{FF2B5EF4-FFF2-40B4-BE49-F238E27FC236}">
                <a16:creationId xmlns:a16="http://schemas.microsoft.com/office/drawing/2014/main" id="{53A9BDEE-02EB-4EBF-2A84-074E7D8878C9}"/>
              </a:ext>
            </a:extLst>
          </p:cNvPr>
          <p:cNvSpPr>
            <a:spLocks noGrp="1"/>
          </p:cNvSpPr>
          <p:nvPr>
            <p:ph type="body" sz="quarter" idx="4294967295"/>
          </p:nvPr>
        </p:nvSpPr>
        <p:spPr>
          <a:xfrm>
            <a:off x="583544" y="4858269"/>
            <a:ext cx="7210627" cy="530680"/>
          </a:xfrm>
        </p:spPr>
        <p:txBody>
          <a:bodyPr/>
          <a:lstStyle/>
          <a:p>
            <a:r>
              <a:rPr lang="en-AU" sz="2800">
                <a:solidFill>
                  <a:schemeClr val="accent4"/>
                </a:solidFill>
                <a:latin typeface="Arial" panose="020B0604020202020204" pitchFamily="34" charset="0"/>
              </a:rPr>
              <a:t>Primary Curriculum Statewide Staffroom</a:t>
            </a:r>
          </a:p>
        </p:txBody>
      </p:sp>
      <p:sp>
        <p:nvSpPr>
          <p:cNvPr id="16" name="Text Placeholder 15">
            <a:extLst>
              <a:ext uri="{FF2B5EF4-FFF2-40B4-BE49-F238E27FC236}">
                <a16:creationId xmlns:a16="http://schemas.microsoft.com/office/drawing/2014/main" id="{8C135A8B-C546-4129-197C-C4A2341AFF37}"/>
              </a:ext>
            </a:extLst>
          </p:cNvPr>
          <p:cNvSpPr>
            <a:spLocks noGrp="1"/>
          </p:cNvSpPr>
          <p:nvPr>
            <p:ph type="body" sz="quarter" idx="11"/>
          </p:nvPr>
        </p:nvSpPr>
        <p:spPr>
          <a:xfrm>
            <a:off x="583543" y="5602218"/>
            <a:ext cx="6746171" cy="392034"/>
          </a:xfrm>
        </p:spPr>
        <p:txBody>
          <a:bodyPr/>
          <a:lstStyle/>
          <a:p>
            <a:r>
              <a:rPr lang="en-AU" sz="2800">
                <a:solidFill>
                  <a:schemeClr val="bg1"/>
                </a:solidFill>
                <a:hlinkClick r:id="rId3">
                  <a:extLst>
                    <a:ext uri="{A12FA001-AC4F-418D-AE19-62706E023703}">
                      <ahyp:hlinkClr xmlns:ahyp="http://schemas.microsoft.com/office/drawing/2018/hyperlinkcolor" val="tx"/>
                    </a:ext>
                  </a:extLst>
                </a:hlinkClick>
              </a:rPr>
              <a:t>primarycurriculum@det.nsw.edu.au</a:t>
            </a:r>
            <a:endParaRPr lang="en-AU" sz="2800">
              <a:solidFill>
                <a:schemeClr val="bg1"/>
              </a:solidFill>
            </a:endParaRPr>
          </a:p>
        </p:txBody>
      </p:sp>
      <p:pic>
        <p:nvPicPr>
          <p:cNvPr id="2" name="Picture 1" descr="A QR code to the enrolment page to join the statewide staffroom.">
            <a:extLst>
              <a:ext uri="{FF2B5EF4-FFF2-40B4-BE49-F238E27FC236}">
                <a16:creationId xmlns:a16="http://schemas.microsoft.com/office/drawing/2014/main" id="{63A864C2-564C-74EC-00D3-82279AE834C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982858" y="2394838"/>
            <a:ext cx="3625598" cy="3599414"/>
          </a:xfrm>
          <a:prstGeom prst="roundRect">
            <a:avLst>
              <a:gd name="adj" fmla="val 2713"/>
            </a:avLst>
          </a:prstGeom>
        </p:spPr>
      </p:pic>
    </p:spTree>
    <p:extLst>
      <p:ext uri="{BB962C8B-B14F-4D97-AF65-F5344CB8AC3E}">
        <p14:creationId xmlns:p14="http://schemas.microsoft.com/office/powerpoint/2010/main" val="2822625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8966FD-9600-3EC7-EF10-06492353388E}"/>
              </a:ext>
            </a:extLst>
          </p:cNvPr>
          <p:cNvSpPr>
            <a:spLocks noGrp="1"/>
          </p:cNvSpPr>
          <p:nvPr>
            <p:ph type="title"/>
          </p:nvPr>
        </p:nvSpPr>
        <p:spPr/>
        <p:txBody>
          <a:bodyPr/>
          <a:lstStyle/>
          <a:p>
            <a:r>
              <a:rPr lang="en-AU"/>
              <a:t>References (1)</a:t>
            </a:r>
          </a:p>
        </p:txBody>
      </p:sp>
      <p:sp>
        <p:nvSpPr>
          <p:cNvPr id="6" name="TextBox 5">
            <a:extLst>
              <a:ext uri="{FF2B5EF4-FFF2-40B4-BE49-F238E27FC236}">
                <a16:creationId xmlns:a16="http://schemas.microsoft.com/office/drawing/2014/main" id="{EABCE76F-41B1-7EE2-14F1-DC744150DE0C}"/>
              </a:ext>
            </a:extLst>
          </p:cNvPr>
          <p:cNvSpPr txBox="1"/>
          <p:nvPr/>
        </p:nvSpPr>
        <p:spPr>
          <a:xfrm>
            <a:off x="335826" y="1397263"/>
            <a:ext cx="11471999" cy="1597297"/>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Please refer to the NESA Copyright Disclaimer for more information </a:t>
            </a:r>
            <a:r>
              <a:rPr kumimoji="0" lang="en-AU" sz="1200" b="0" i="0" u="none" strike="noStrike" kern="1200" cap="none" spc="0" normalizeH="0" baseline="0" noProof="0">
                <a:ln>
                  <a:noFill/>
                </a:ln>
                <a:solidFill>
                  <a:srgbClr val="CBEDFD"/>
                </a:solidFill>
                <a:effectLst/>
                <a:uLnTx/>
                <a:uFillTx/>
                <a:latin typeface="Arial" panose="020B0604020202020204" pitchFamily="34" charset="0"/>
                <a:ea typeface="+mn-ea"/>
                <a:cs typeface="+mn-cs"/>
                <a:hlinkClick r:id="rId2">
                  <a:extLst>
                    <a:ext uri="{A12FA001-AC4F-418D-AE19-62706E023703}">
                      <ahyp:hlinkClr xmlns:ahyp="http://schemas.microsoft.com/office/drawing/2018/hyperlinkcolor" val="tx"/>
                    </a:ext>
                  </a:extLst>
                </a:hlinkClick>
              </a:rPr>
              <a:t>https://educationstandards.nsw.edu.au/wps/portal/nesa/mini-footer/copyright</a:t>
            </a:r>
            <a:r>
              <a:rPr kumimoji="0" lang="en-AU"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NESA holds the only official and up-to-date versions of the NSW Curriculum and syllabus documents. Please visit the NSW Education Standards Authority (NESA) website </a:t>
            </a:r>
            <a:r>
              <a:rPr kumimoji="0" lang="en-AU" sz="1200" b="0" i="0" u="none" strike="noStrike" kern="1200" cap="none" spc="0" normalizeH="0" baseline="0" noProof="0">
                <a:ln>
                  <a:noFill/>
                </a:ln>
                <a:solidFill>
                  <a:srgbClr val="CBEDFD"/>
                </a:solidFill>
                <a:effectLst/>
                <a:uLnTx/>
                <a:uFillTx/>
                <a:latin typeface="Arial" panose="020B0604020202020204" pitchFamily="34" charset="0"/>
                <a:ea typeface="+mn-ea"/>
                <a:cs typeface="+mn-cs"/>
                <a:hlinkClick r:id="rId3">
                  <a:extLst>
                    <a:ext uri="{A12FA001-AC4F-418D-AE19-62706E023703}">
                      <ahyp:hlinkClr xmlns:ahyp="http://schemas.microsoft.com/office/drawing/2018/hyperlinkcolor" val="tx"/>
                    </a:ext>
                  </a:extLst>
                </a:hlinkClick>
              </a:rPr>
              <a:t>https://educationstandards.nsw.edu.au/wps/portal/nesa/home</a:t>
            </a:r>
            <a:r>
              <a:rPr kumimoji="0" lang="en-AU" sz="1200" b="0" i="0" u="none" strike="noStrike" kern="1200" cap="none" spc="0" normalizeH="0" baseline="0" noProof="0">
                <a:ln>
                  <a:noFill/>
                </a:ln>
                <a:solidFill>
                  <a:srgbClr val="CBEDFD"/>
                </a:solidFill>
                <a:effectLst/>
                <a:uLnTx/>
                <a:uFillTx/>
                <a:latin typeface="Arial" panose="020B0604020202020204" pitchFamily="34" charset="0"/>
                <a:ea typeface="+mn-ea"/>
                <a:cs typeface="+mn-cs"/>
              </a:rPr>
              <a:t> </a:t>
            </a:r>
            <a:r>
              <a:rPr kumimoji="0" lang="en-AU"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and the NSW Curriculum website </a:t>
            </a:r>
            <a:r>
              <a:rPr kumimoji="0" lang="en-AU" sz="1200" b="0" i="0" u="none" strike="noStrike" kern="1200" cap="none" spc="0" normalizeH="0" baseline="0" noProof="0">
                <a:ln>
                  <a:noFill/>
                </a:ln>
                <a:solidFill>
                  <a:srgbClr val="CBEDFD"/>
                </a:solidFill>
                <a:effectLst/>
                <a:uLnTx/>
                <a:uFillTx/>
                <a:latin typeface="Arial" panose="020B0604020202020204" pitchFamily="34" charset="0"/>
                <a:ea typeface="+mn-ea"/>
                <a:cs typeface="+mn-cs"/>
                <a:hlinkClick r:id="rId4">
                  <a:extLst>
                    <a:ext uri="{A12FA001-AC4F-418D-AE19-62706E023703}">
                      <ahyp:hlinkClr xmlns:ahyp="http://schemas.microsoft.com/office/drawing/2018/hyperlinkcolor" val="tx"/>
                    </a:ext>
                  </a:extLst>
                </a:hlinkClick>
              </a:rPr>
              <a:t>https://curriculum.nsw.edu.au</a:t>
            </a:r>
            <a:r>
              <a:rPr kumimoji="0" lang="en-AU"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a:t>
            </a:r>
          </a:p>
        </p:txBody>
      </p:sp>
      <p:sp>
        <p:nvSpPr>
          <p:cNvPr id="4" name="Content Placeholder 3">
            <a:extLst>
              <a:ext uri="{FF2B5EF4-FFF2-40B4-BE49-F238E27FC236}">
                <a16:creationId xmlns:a16="http://schemas.microsoft.com/office/drawing/2014/main" id="{B7C07B50-96D9-2E35-E2CE-3139F6377F08}"/>
              </a:ext>
            </a:extLst>
          </p:cNvPr>
          <p:cNvSpPr>
            <a:spLocks noGrp="1"/>
          </p:cNvSpPr>
          <p:nvPr>
            <p:ph idx="1"/>
          </p:nvPr>
        </p:nvSpPr>
        <p:spPr>
          <a:xfrm>
            <a:off x="360000" y="3428999"/>
            <a:ext cx="11595439" cy="2927351"/>
          </a:xfrm>
        </p:spPr>
        <p:txBody>
          <a:bodyPr/>
          <a:lstStyle/>
          <a:p>
            <a:r>
              <a:rPr lang="en-AU" u="sng">
                <a:hlinkClick r:id="rId5"/>
              </a:rPr>
              <a:t>Creative Arts K–6 Syllabus</a:t>
            </a:r>
            <a:r>
              <a:rPr lang="en-AU"/>
              <a:t> © NSW Education Standards Authority (NESA) for and on behalf of the Crown in right of the State of New South Wales, 2024.</a:t>
            </a:r>
          </a:p>
          <a:p>
            <a:r>
              <a:rPr lang="en-AU" u="sng">
                <a:hlinkClick r:id="rId6"/>
              </a:rPr>
              <a:t>Human Society and its Environment K–6 Syllabus</a:t>
            </a:r>
            <a:r>
              <a:rPr lang="en-AU"/>
              <a:t> © NSW Education Standards Authority (NESA) for and on behalf of the Crown in right of the State of New South Wales, 2024.</a:t>
            </a:r>
          </a:p>
          <a:p>
            <a:r>
              <a:rPr lang="en-AU" u="sng">
                <a:hlinkClick r:id="rId7"/>
              </a:rPr>
              <a:t>Personal Development, Health and Physical Education K–6 Syllabus</a:t>
            </a:r>
            <a:r>
              <a:rPr lang="en-AU"/>
              <a:t> @ NSW Education Standards Authority (NESA) for and on behalf of the Crown in right of the State of New South Wales, 2024. </a:t>
            </a:r>
          </a:p>
          <a:p>
            <a:r>
              <a:rPr lang="en-AU" u="sng">
                <a:hlinkClick r:id="rId8"/>
              </a:rPr>
              <a:t>Science and Technology K–6 Syllabus</a:t>
            </a:r>
            <a:r>
              <a:rPr lang="en-AU"/>
              <a:t> © NSW Education Standards Authority (NESA) for and on behalf of the Crown in right of the State of New South Wales, 2024.</a:t>
            </a:r>
          </a:p>
          <a:p>
            <a:r>
              <a:rPr lang="en-GB"/>
              <a:t>NSW Education Standards Authority (NESA) (2025) </a:t>
            </a:r>
            <a:r>
              <a:rPr lang="en-AU" u="sng">
                <a:hlinkClick r:id="rId9"/>
              </a:rPr>
              <a:t>Teaching resources | Syllabus support | NSW Curriculum | NSW Education Standards Authority</a:t>
            </a:r>
            <a:r>
              <a:rPr lang="en-GB"/>
              <a:t>, NESA website, accessed 7 August 2025.</a:t>
            </a:r>
            <a:endParaRPr lang="en-AU"/>
          </a:p>
        </p:txBody>
      </p:sp>
      <p:sp>
        <p:nvSpPr>
          <p:cNvPr id="2" name="Slide Number Placeholder 1">
            <a:extLst>
              <a:ext uri="{FF2B5EF4-FFF2-40B4-BE49-F238E27FC236}">
                <a16:creationId xmlns:a16="http://schemas.microsoft.com/office/drawing/2014/main" id="{48223418-AC99-D403-B6BA-7F5E5111A87A}"/>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111</a:t>
            </a:fld>
            <a:endParaRPr lang="en-AU"/>
          </a:p>
        </p:txBody>
      </p:sp>
    </p:spTree>
    <p:extLst>
      <p:ext uri="{BB962C8B-B14F-4D97-AF65-F5344CB8AC3E}">
        <p14:creationId xmlns:p14="http://schemas.microsoft.com/office/powerpoint/2010/main" val="118101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284A9A-A642-DEEC-90B8-4E5EDB99F31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3C02A1-704F-DDAA-B2E1-86EF60DF5649}"/>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112</a:t>
            </a:fld>
            <a:endParaRPr lang="en-AU"/>
          </a:p>
        </p:txBody>
      </p:sp>
      <p:sp>
        <p:nvSpPr>
          <p:cNvPr id="3" name="Title 2">
            <a:extLst>
              <a:ext uri="{FF2B5EF4-FFF2-40B4-BE49-F238E27FC236}">
                <a16:creationId xmlns:a16="http://schemas.microsoft.com/office/drawing/2014/main" id="{F774F223-94F5-9BD8-116B-D9188CADB1BD}"/>
              </a:ext>
            </a:extLst>
          </p:cNvPr>
          <p:cNvSpPr>
            <a:spLocks noGrp="1"/>
          </p:cNvSpPr>
          <p:nvPr>
            <p:ph type="title"/>
          </p:nvPr>
        </p:nvSpPr>
        <p:spPr/>
        <p:txBody>
          <a:bodyPr/>
          <a:lstStyle/>
          <a:p>
            <a:r>
              <a:rPr lang="en-AU"/>
              <a:t>References (2)</a:t>
            </a:r>
          </a:p>
        </p:txBody>
      </p:sp>
      <p:sp>
        <p:nvSpPr>
          <p:cNvPr id="4" name="Content Placeholder 3">
            <a:extLst>
              <a:ext uri="{FF2B5EF4-FFF2-40B4-BE49-F238E27FC236}">
                <a16:creationId xmlns:a16="http://schemas.microsoft.com/office/drawing/2014/main" id="{CC0B2301-A34F-AF55-9A0B-19E8E406815A}"/>
              </a:ext>
            </a:extLst>
          </p:cNvPr>
          <p:cNvSpPr>
            <a:spLocks noGrp="1"/>
          </p:cNvSpPr>
          <p:nvPr>
            <p:ph idx="1"/>
          </p:nvPr>
        </p:nvSpPr>
        <p:spPr/>
        <p:txBody>
          <a:bodyPr/>
          <a:lstStyle/>
          <a:p>
            <a:r>
              <a:rPr lang="en-AU"/>
              <a:t>State of New South Wales (Department of Education) (2025) </a:t>
            </a:r>
            <a:r>
              <a:rPr lang="en-AU" u="sng">
                <a:hlinkClick r:id="rId2"/>
              </a:rPr>
              <a:t> Creative arts K-6 sample scope and sequence</a:t>
            </a:r>
            <a:r>
              <a:rPr lang="en-AU"/>
              <a:t> </a:t>
            </a:r>
            <a:r>
              <a:rPr lang="en-GB"/>
              <a:t>[website],accessed on 7</a:t>
            </a:r>
            <a:r>
              <a:rPr lang="en-GB" baseline="30000"/>
              <a:t> </a:t>
            </a:r>
            <a:r>
              <a:rPr lang="en-AU"/>
              <a:t>August 2025. </a:t>
            </a:r>
          </a:p>
          <a:p>
            <a:r>
              <a:rPr lang="en-AU"/>
              <a:t>State of New South Wales (Department of Education) (2025) </a:t>
            </a:r>
            <a:r>
              <a:rPr lang="en-AU" u="sng">
                <a:hlinkClick r:id="rId3"/>
              </a:rPr>
              <a:t>HSIE K-6 sample scope and sequence</a:t>
            </a:r>
            <a:r>
              <a:rPr lang="en-AU"/>
              <a:t> </a:t>
            </a:r>
            <a:r>
              <a:rPr lang="en-GB"/>
              <a:t>[website],accessed on 7</a:t>
            </a:r>
            <a:r>
              <a:rPr lang="en-GB" baseline="30000"/>
              <a:t> </a:t>
            </a:r>
            <a:r>
              <a:rPr lang="en-AU"/>
              <a:t>August 2025. </a:t>
            </a:r>
          </a:p>
          <a:p>
            <a:r>
              <a:rPr lang="en-AU"/>
              <a:t>State of New South Wales (Department of Education) (2025) </a:t>
            </a:r>
            <a:r>
              <a:rPr lang="en-AU" u="sng">
                <a:hlinkClick r:id="rId4"/>
              </a:rPr>
              <a:t> PDHPE K-6 sample scope and sequence</a:t>
            </a:r>
            <a:r>
              <a:rPr lang="en-AU"/>
              <a:t> </a:t>
            </a:r>
            <a:r>
              <a:rPr lang="en-GB"/>
              <a:t>[website], accessed on 7</a:t>
            </a:r>
            <a:r>
              <a:rPr lang="en-GB" baseline="30000"/>
              <a:t> </a:t>
            </a:r>
            <a:r>
              <a:rPr lang="en-AU"/>
              <a:t>August 2025. </a:t>
            </a:r>
          </a:p>
          <a:p>
            <a:r>
              <a:rPr lang="en-AU"/>
              <a:t>State of New South Wales (Department of Education) (2025) </a:t>
            </a:r>
            <a:r>
              <a:rPr lang="en-AU" u="sng">
                <a:hlinkClick r:id="rId5"/>
              </a:rPr>
              <a:t>Science and technology K-6 sample scope and sequence</a:t>
            </a:r>
            <a:r>
              <a:rPr lang="en-AU"/>
              <a:t> </a:t>
            </a:r>
            <a:r>
              <a:rPr lang="en-GB"/>
              <a:t>[website],accessed on 7</a:t>
            </a:r>
            <a:r>
              <a:rPr lang="en-GB" baseline="30000"/>
              <a:t> </a:t>
            </a:r>
            <a:r>
              <a:rPr lang="en-AU"/>
              <a:t>August 2025</a:t>
            </a:r>
          </a:p>
        </p:txBody>
      </p:sp>
    </p:spTree>
    <p:extLst>
      <p:ext uri="{BB962C8B-B14F-4D97-AF65-F5344CB8AC3E}">
        <p14:creationId xmlns:p14="http://schemas.microsoft.com/office/powerpoint/2010/main" val="1063827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146F84-0A22-2DEF-978C-013AB2B0CDA6}"/>
              </a:ext>
            </a:extLst>
          </p:cNvPr>
          <p:cNvSpPr>
            <a:spLocks noGrp="1"/>
          </p:cNvSpPr>
          <p:nvPr>
            <p:ph type="title"/>
          </p:nvPr>
        </p:nvSpPr>
        <p:spPr>
          <a:xfrm>
            <a:off x="360000" y="360000"/>
            <a:ext cx="10080000" cy="537467"/>
          </a:xfrm>
        </p:spPr>
        <p:txBody>
          <a:bodyPr/>
          <a:lstStyle/>
          <a:p>
            <a:r>
              <a:rPr lang="en-AU"/>
              <a:t>Copyright</a:t>
            </a:r>
          </a:p>
        </p:txBody>
      </p:sp>
      <p:sp>
        <p:nvSpPr>
          <p:cNvPr id="7" name="Text Placeholder 6">
            <a:extLst>
              <a:ext uri="{FF2B5EF4-FFF2-40B4-BE49-F238E27FC236}">
                <a16:creationId xmlns:a16="http://schemas.microsoft.com/office/drawing/2014/main" id="{E762E711-B51D-9854-C2DD-A164FE59F882}"/>
              </a:ext>
            </a:extLst>
          </p:cNvPr>
          <p:cNvSpPr>
            <a:spLocks noGrp="1"/>
          </p:cNvSpPr>
          <p:nvPr>
            <p:ph type="body" sz="quarter" idx="18"/>
          </p:nvPr>
        </p:nvSpPr>
        <p:spPr/>
        <p:txBody>
          <a:bodyPr/>
          <a:lstStyle/>
          <a:p>
            <a:r>
              <a:rPr lang="en-AU">
                <a:hlinkClick r:id="rId2">
                  <a:extLst>
                    <a:ext uri="{A12FA001-AC4F-418D-AE19-62706E023703}">
                      <ahyp:hlinkClr xmlns:ahyp="http://schemas.microsoft.com/office/drawing/2018/hyperlinkcolor" val="tx"/>
                    </a:ext>
                  </a:extLst>
                </a:hlinkClick>
              </a:rPr>
              <a:t>© State of New South Wales (Department of Education), 2025</a:t>
            </a:r>
            <a:endParaRPr lang="en-AU"/>
          </a:p>
        </p:txBody>
      </p:sp>
      <p:sp>
        <p:nvSpPr>
          <p:cNvPr id="8" name="TextBox 7">
            <a:extLst>
              <a:ext uri="{FF2B5EF4-FFF2-40B4-BE49-F238E27FC236}">
                <a16:creationId xmlns:a16="http://schemas.microsoft.com/office/drawing/2014/main" id="{F70BB973-8437-BE43-4C71-6089E7F934FA}"/>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a:solidFill>
                  <a:schemeClr val="bg1"/>
                </a:solidFill>
                <a:latin typeface="Arial" panose="020B0604020202020204" pitchFamily="34" charset="0"/>
              </a:rPr>
              <a:t>The copyright material published in this resource is subject to the </a:t>
            </a:r>
            <a:r>
              <a:rPr lang="en-AU" sz="1200" i="1">
                <a:solidFill>
                  <a:schemeClr val="bg1"/>
                </a:solidFill>
                <a:latin typeface="Arial" panose="020B0604020202020204" pitchFamily="34" charset="0"/>
              </a:rPr>
              <a:t>Copyright Act 1968</a:t>
            </a:r>
            <a:r>
              <a:rPr lang="en-AU" sz="1200">
                <a:solidFill>
                  <a:schemeClr val="bg1"/>
                </a:solidFill>
                <a:latin typeface="Arial" panose="020B0604020202020204" pitchFamily="34" charset="0"/>
              </a:rPr>
              <a:t> (</a:t>
            </a:r>
            <a:r>
              <a:rPr lang="en-AU" sz="1200" err="1">
                <a:solidFill>
                  <a:schemeClr val="bg1"/>
                </a:solidFill>
                <a:latin typeface="Arial" panose="020B0604020202020204" pitchFamily="34" charset="0"/>
              </a:rPr>
              <a:t>Cth</a:t>
            </a:r>
            <a:r>
              <a:rPr lang="en-AU" sz="1200">
                <a:solidFill>
                  <a:schemeClr val="bg1"/>
                </a:solidFill>
                <a:latin typeface="Arial" panose="020B0604020202020204" pitchFamily="34" charset="0"/>
              </a:rPr>
              <a:t>) and is owned by the NSW Department of Education or, where indicated, by a party other than the NSW Department of Education (third-party material).</a:t>
            </a:r>
          </a:p>
          <a:p>
            <a:pPr algn="l">
              <a:lnSpc>
                <a:spcPct val="150000"/>
              </a:lnSpc>
              <a:spcAft>
                <a:spcPts val="600"/>
              </a:spcAft>
            </a:pPr>
            <a:r>
              <a:rPr lang="en-AU" sz="1200">
                <a:solidFill>
                  <a:schemeClr val="bg1"/>
                </a:solidFill>
                <a:latin typeface="Arial" panose="020B0604020202020204" pitchFamily="34" charset="0"/>
              </a:rPr>
              <a:t>Copyright material available in this resource and owned by the NSW Department of Education is licensed under a </a:t>
            </a:r>
            <a:r>
              <a:rPr lang="en-AU" sz="1200">
                <a:solidFill>
                  <a:schemeClr val="accent4"/>
                </a:solidFill>
                <a:latin typeface="Arial" panose="020B0604020202020204" pitchFamily="34" charset="0"/>
                <a:hlinkClick r:id="rId3">
                  <a:extLst>
                    <a:ext uri="{A12FA001-AC4F-418D-AE19-62706E023703}">
                      <ahyp:hlinkClr xmlns:ahyp="http://schemas.microsoft.com/office/drawing/2018/hyperlinkcolor" val="tx"/>
                    </a:ext>
                  </a:extLst>
                </a:hlinkClick>
              </a:rPr>
              <a:t>Creative Commons Attribution 4.0 International (CC BY 4.0) license</a:t>
            </a:r>
            <a:r>
              <a:rPr lang="en-AU" sz="1200">
                <a:solidFill>
                  <a:schemeClr val="bg1"/>
                </a:solidFill>
                <a:latin typeface="Arial" panose="020B0604020202020204" pitchFamily="34" charset="0"/>
              </a:rPr>
              <a:t>.</a:t>
            </a:r>
          </a:p>
          <a:p>
            <a:pPr algn="l">
              <a:lnSpc>
                <a:spcPct val="150000"/>
              </a:lnSpc>
              <a:spcAft>
                <a:spcPts val="600"/>
              </a:spcAft>
            </a:pPr>
            <a:r>
              <a:rPr lang="en-AU" sz="1200">
                <a:solidFill>
                  <a:schemeClr val="bg1"/>
                </a:solidFill>
                <a:latin typeface="Arial" panose="020B0604020202020204" pitchFamily="34" charset="0"/>
              </a:rPr>
              <a:t>This license allows you to share and adapt the material for any purpose, even commercially.</a:t>
            </a:r>
          </a:p>
          <a:p>
            <a:pPr algn="l">
              <a:lnSpc>
                <a:spcPct val="150000"/>
              </a:lnSpc>
              <a:spcAft>
                <a:spcPts val="600"/>
              </a:spcAft>
            </a:pPr>
            <a:r>
              <a:rPr lang="en-AU" sz="1200">
                <a:solidFill>
                  <a:schemeClr val="bg1"/>
                </a:solidFill>
                <a:latin typeface="Arial" panose="020B0604020202020204" pitchFamily="34" charset="0"/>
              </a:rPr>
              <a:t>Attribution should be given to © State of New South Wales (Department of Education), 2025.</a:t>
            </a:r>
          </a:p>
          <a:p>
            <a:pPr algn="l">
              <a:lnSpc>
                <a:spcPct val="150000"/>
              </a:lnSpc>
            </a:pPr>
            <a:r>
              <a:rPr lang="en-AU" sz="1200">
                <a:solidFill>
                  <a:schemeClr val="bg1"/>
                </a:solidFill>
                <a:latin typeface="Arial" panose="020B0604020202020204" pitchFamily="34" charset="0"/>
              </a:rPr>
              <a:t>Material in this resource not available under a Creative Commons license:</a:t>
            </a:r>
          </a:p>
          <a:p>
            <a:pPr marL="171450" indent="-171450" algn="l">
              <a:lnSpc>
                <a:spcPct val="150000"/>
              </a:lnSpc>
              <a:buFont typeface="Arial" panose="020B0604020202020204" pitchFamily="34" charset="0"/>
              <a:buChar char="•"/>
            </a:pPr>
            <a:r>
              <a:rPr lang="en-AU" sz="1200">
                <a:solidFill>
                  <a:schemeClr val="bg1"/>
                </a:solidFill>
                <a:latin typeface="Arial" panose="020B0604020202020204" pitchFamily="34" charset="0"/>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a:solidFill>
                  <a:schemeClr val="bg1"/>
                </a:solidFill>
                <a:latin typeface="Arial" panose="020B0604020202020204" pitchFamily="34" charset="0"/>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a:solidFill>
                  <a:schemeClr val="bg1"/>
                </a:solidFill>
                <a:latin typeface="Arial" panose="020B0604020202020204" pitchFamily="34" charset="0"/>
              </a:rPr>
              <a:t>Links to third-party material and websites</a:t>
            </a:r>
          </a:p>
          <a:p>
            <a:pPr algn="l">
              <a:lnSpc>
                <a:spcPct val="150000"/>
              </a:lnSpc>
              <a:spcAft>
                <a:spcPts val="600"/>
              </a:spcAft>
            </a:pPr>
            <a:r>
              <a:rPr lang="en-AU" sz="1200">
                <a:solidFill>
                  <a:schemeClr val="bg1"/>
                </a:solidFill>
                <a:latin typeface="Arial" panose="020B0604020202020204" pitchFamily="34" charset="0"/>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algn="l">
              <a:lnSpc>
                <a:spcPct val="150000"/>
              </a:lnSpc>
              <a:spcAft>
                <a:spcPts val="600"/>
              </a:spcAft>
            </a:pPr>
            <a:r>
              <a:rPr lang="en-AU" sz="1200">
                <a:solidFill>
                  <a:schemeClr val="bg1"/>
                </a:solidFill>
                <a:latin typeface="Arial" panose="020B0604020202020204" pitchFamily="34" charset="0"/>
              </a:rPr>
              <a:t>If you use the links provided in this document to access a third-party’s website, you acknowledge that the terms of use, including licence terms set out on the third-party’s website apply to the use which may be made of the materials on that third-party website or where permitted by the </a:t>
            </a:r>
            <a:r>
              <a:rPr lang="en-AU" sz="1200" i="1">
                <a:solidFill>
                  <a:schemeClr val="bg1"/>
                </a:solidFill>
                <a:latin typeface="Arial" panose="020B0604020202020204" pitchFamily="34" charset="0"/>
              </a:rPr>
              <a:t>Copyright Act 1968 (</a:t>
            </a:r>
            <a:r>
              <a:rPr lang="en-AU" sz="1200" i="1" err="1">
                <a:solidFill>
                  <a:schemeClr val="bg1"/>
                </a:solidFill>
                <a:latin typeface="Arial" panose="020B0604020202020204" pitchFamily="34" charset="0"/>
              </a:rPr>
              <a:t>Cth</a:t>
            </a:r>
            <a:r>
              <a:rPr lang="en-AU" sz="1200" i="1">
                <a:solidFill>
                  <a:schemeClr val="bg1"/>
                </a:solidFill>
                <a:latin typeface="Arial" panose="020B0604020202020204" pitchFamily="34" charset="0"/>
              </a:rPr>
              <a:t>). </a:t>
            </a:r>
            <a:r>
              <a:rPr lang="en-AU" sz="1200">
                <a:solidFill>
                  <a:schemeClr val="bg1"/>
                </a:solidFill>
                <a:latin typeface="Arial" panose="020B0604020202020204" pitchFamily="34" charset="0"/>
              </a:rPr>
              <a:t>The department accepts no responsibility for content on third-party websites. </a:t>
            </a:r>
          </a:p>
        </p:txBody>
      </p:sp>
    </p:spTree>
    <p:extLst>
      <p:ext uri="{BB962C8B-B14F-4D97-AF65-F5344CB8AC3E}">
        <p14:creationId xmlns:p14="http://schemas.microsoft.com/office/powerpoint/2010/main" val="382041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79D2F8-8040-151D-F99A-E6475779422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5C27EB0-2553-2BC4-BA0E-C295B596104F}"/>
              </a:ext>
            </a:extLst>
          </p:cNvPr>
          <p:cNvSpPr>
            <a:spLocks noGrp="1"/>
          </p:cNvSpPr>
          <p:nvPr>
            <p:ph type="title"/>
          </p:nvPr>
        </p:nvSpPr>
        <p:spPr/>
        <p:txBody>
          <a:bodyPr/>
          <a:lstStyle/>
          <a:p>
            <a:r>
              <a:rPr lang="en-AU"/>
              <a:t>Key features of the lesson structure (2)</a:t>
            </a:r>
          </a:p>
        </p:txBody>
      </p:sp>
      <p:sp>
        <p:nvSpPr>
          <p:cNvPr id="6" name="Text Placeholder 5">
            <a:extLst>
              <a:ext uri="{FF2B5EF4-FFF2-40B4-BE49-F238E27FC236}">
                <a16:creationId xmlns:a16="http://schemas.microsoft.com/office/drawing/2014/main" id="{180D8231-6BDC-12C7-13A4-8FF9A99181CC}"/>
              </a:ext>
            </a:extLst>
          </p:cNvPr>
          <p:cNvSpPr>
            <a:spLocks noGrp="1"/>
          </p:cNvSpPr>
          <p:nvPr>
            <p:ph type="body" sz="quarter" idx="18"/>
          </p:nvPr>
        </p:nvSpPr>
        <p:spPr/>
        <p:txBody>
          <a:bodyPr/>
          <a:lstStyle/>
          <a:p>
            <a:r>
              <a:rPr lang="en-AU"/>
              <a:t>Beginning the lesson</a:t>
            </a:r>
          </a:p>
        </p:txBody>
      </p:sp>
      <p:pic>
        <p:nvPicPr>
          <p:cNvPr id="8" name="Picture 7">
            <a:extLst>
              <a:ext uri="{FF2B5EF4-FFF2-40B4-BE49-F238E27FC236}">
                <a16:creationId xmlns:a16="http://schemas.microsoft.com/office/drawing/2014/main" id="{ABE07FF0-9A44-D745-905C-896101AF88A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708000" y="1607664"/>
            <a:ext cx="4513597" cy="4482915"/>
          </a:xfrm>
          <a:prstGeom prst="rect">
            <a:avLst/>
          </a:prstGeom>
          <a:ln>
            <a:noFill/>
          </a:ln>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C7CC1B5B-92C8-E3CE-16CE-3C32BC3AED7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532840" y="1607664"/>
            <a:ext cx="5951160" cy="1291663"/>
          </a:xfrm>
          <a:prstGeom prst="rect">
            <a:avLst/>
          </a:prstGeom>
          <a:ln>
            <a:noFill/>
          </a:ln>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F1BE95E3-1613-CC10-1CD5-BF1CB0D8065D}"/>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a:xfrm>
            <a:off x="5532840" y="3050785"/>
            <a:ext cx="5951160" cy="3164435"/>
          </a:xfrm>
          <a:prstGeom prst="rect">
            <a:avLst/>
          </a:prstGeom>
          <a:ln>
            <a:noFill/>
          </a:ln>
          <a:effectLst>
            <a:outerShdw blurRad="50800" dist="38100" dir="2700000" algn="tl" rotWithShape="0">
              <a:prstClr val="black">
                <a:alpha val="40000"/>
              </a:prstClr>
            </a:outerShdw>
          </a:effectLst>
        </p:spPr>
      </p:pic>
      <p:sp>
        <p:nvSpPr>
          <p:cNvPr id="5" name="Rectangle 4">
            <a:extLst>
              <a:ext uri="{FF2B5EF4-FFF2-40B4-BE49-F238E27FC236}">
                <a16:creationId xmlns:a16="http://schemas.microsoft.com/office/drawing/2014/main" id="{75314014-C7CA-A53A-02E9-2264A5124908}"/>
              </a:ext>
            </a:extLst>
          </p:cNvPr>
          <p:cNvSpPr/>
          <p:nvPr/>
        </p:nvSpPr>
        <p:spPr>
          <a:xfrm>
            <a:off x="7204613" y="6282481"/>
            <a:ext cx="4527505" cy="467038"/>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marL="0" marR="0" lvl="0" indent="0" defTabSz="609585" rtl="0" eaLnBrk="1" fontAlgn="auto" latinLnBrk="0" hangingPunct="1">
              <a:lnSpc>
                <a:spcPct val="150000"/>
              </a:lnSpc>
              <a:spcBef>
                <a:spcPts val="0"/>
              </a:spcBef>
              <a:spcAft>
                <a:spcPts val="0"/>
              </a:spcAft>
              <a:buClrTx/>
              <a:buSzTx/>
              <a:buFontTx/>
              <a:buNone/>
              <a:tabLst/>
              <a:defRPr/>
            </a:pPr>
            <a:r>
              <a:rPr lang="en-AU" sz="1600">
                <a:solidFill>
                  <a:schemeClr val="bg2">
                    <a:lumMod val="50000"/>
                  </a:schemeClr>
                </a:solidFill>
                <a:latin typeface="Arial" panose="020B0604020202020204" pitchFamily="34" charset="0"/>
              </a:rPr>
              <a:t>Science and Technology – Stage 2 – Unit 1</a:t>
            </a:r>
            <a:endParaRPr kumimoji="0" lang="en-AU" sz="1600" b="0" i="0" u="none" strike="noStrike" kern="1200" cap="none" spc="0" normalizeH="0" baseline="0" noProof="0">
              <a:ln>
                <a:noFill/>
              </a:ln>
              <a:solidFill>
                <a:schemeClr val="bg2">
                  <a:lumMod val="50000"/>
                </a:schemeClr>
              </a:solidFill>
              <a:effectLst/>
              <a:uLnTx/>
              <a:uFillTx/>
              <a:latin typeface="Arial" panose="020B0604020202020204" pitchFamily="34" charset="0"/>
            </a:endParaRPr>
          </a:p>
        </p:txBody>
      </p:sp>
      <p:sp>
        <p:nvSpPr>
          <p:cNvPr id="2" name="Slide Number Placeholder 1">
            <a:extLst>
              <a:ext uri="{FF2B5EF4-FFF2-40B4-BE49-F238E27FC236}">
                <a16:creationId xmlns:a16="http://schemas.microsoft.com/office/drawing/2014/main" id="{F706D2CD-FCB3-835A-8487-7150478F8289}"/>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t>12</a:t>
            </a:fld>
            <a:endParaRPr lang="en-AU"/>
          </a:p>
        </p:txBody>
      </p:sp>
    </p:spTree>
    <p:extLst>
      <p:ext uri="{BB962C8B-B14F-4D97-AF65-F5344CB8AC3E}">
        <p14:creationId xmlns:p14="http://schemas.microsoft.com/office/powerpoint/2010/main" val="20098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2D40AE-0751-ED6E-FE45-E4C4E4EF929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E0A9E48-BF49-7D72-BF33-18F78F0FCF09}"/>
              </a:ext>
            </a:extLst>
          </p:cNvPr>
          <p:cNvSpPr>
            <a:spLocks noGrp="1"/>
          </p:cNvSpPr>
          <p:nvPr>
            <p:ph type="title"/>
          </p:nvPr>
        </p:nvSpPr>
        <p:spPr/>
        <p:txBody>
          <a:bodyPr/>
          <a:lstStyle/>
          <a:p>
            <a:r>
              <a:rPr lang="en-AU"/>
              <a:t>Key features of the lesson structure (3)</a:t>
            </a:r>
          </a:p>
        </p:txBody>
      </p:sp>
      <p:sp>
        <p:nvSpPr>
          <p:cNvPr id="6" name="Text Placeholder 5">
            <a:extLst>
              <a:ext uri="{FF2B5EF4-FFF2-40B4-BE49-F238E27FC236}">
                <a16:creationId xmlns:a16="http://schemas.microsoft.com/office/drawing/2014/main" id="{88E2AC8E-1F26-C472-4A84-292B0D9D7771}"/>
              </a:ext>
            </a:extLst>
          </p:cNvPr>
          <p:cNvSpPr>
            <a:spLocks noGrp="1"/>
          </p:cNvSpPr>
          <p:nvPr>
            <p:ph type="body" sz="quarter" idx="18"/>
          </p:nvPr>
        </p:nvSpPr>
        <p:spPr/>
        <p:txBody>
          <a:bodyPr/>
          <a:lstStyle/>
          <a:p>
            <a:r>
              <a:rPr lang="en-AU"/>
              <a:t>Core lesson</a:t>
            </a:r>
          </a:p>
        </p:txBody>
      </p:sp>
      <p:pic>
        <p:nvPicPr>
          <p:cNvPr id="5" name="Picture 4">
            <a:extLst>
              <a:ext uri="{FF2B5EF4-FFF2-40B4-BE49-F238E27FC236}">
                <a16:creationId xmlns:a16="http://schemas.microsoft.com/office/drawing/2014/main" id="{582F1294-6133-5D58-7540-B30DAC3D4FA1}"/>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3032" y="1540023"/>
            <a:ext cx="3937000" cy="4694652"/>
          </a:xfrm>
          <a:prstGeom prst="rect">
            <a:avLst/>
          </a:prstGeom>
          <a:ln>
            <a:noFill/>
          </a:ln>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F3521786-5752-EC8D-B47A-5C8CEE95B28E}"/>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64095" y="1516226"/>
            <a:ext cx="2869874" cy="4658740"/>
          </a:xfrm>
          <a:prstGeom prst="rect">
            <a:avLst/>
          </a:prstGeom>
          <a:ln>
            <a:noFill/>
          </a:ln>
          <a:effectLst>
            <a:outerShdw blurRad="50800" dist="38100" dir="2700000" algn="tl" rotWithShape="0">
              <a:prstClr val="black">
                <a:alpha val="40000"/>
              </a:prstClr>
            </a:outerShdw>
          </a:effectLst>
        </p:spPr>
      </p:pic>
      <p:pic>
        <p:nvPicPr>
          <p:cNvPr id="27" name="Picture 26">
            <a:extLst>
              <a:ext uri="{FF2B5EF4-FFF2-40B4-BE49-F238E27FC236}">
                <a16:creationId xmlns:a16="http://schemas.microsoft.com/office/drawing/2014/main" id="{C6643D85-73D3-7907-493A-49E33D79FCFA}"/>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16830" y="1516227"/>
            <a:ext cx="3570202" cy="4658739"/>
          </a:xfrm>
          <a:prstGeom prst="rect">
            <a:avLst/>
          </a:prstGeom>
          <a:ln>
            <a:noFill/>
          </a:ln>
          <a:effectLst>
            <a:outerShdw blurRad="50800" dist="38100" dir="2700000" algn="tl" rotWithShape="0">
              <a:prstClr val="black">
                <a:alpha val="40000"/>
              </a:prstClr>
            </a:outerShdw>
          </a:effectLst>
        </p:spPr>
      </p:pic>
      <p:sp>
        <p:nvSpPr>
          <p:cNvPr id="3" name="Rectangle 2">
            <a:extLst>
              <a:ext uri="{FF2B5EF4-FFF2-40B4-BE49-F238E27FC236}">
                <a16:creationId xmlns:a16="http://schemas.microsoft.com/office/drawing/2014/main" id="{324B15FB-76AC-9B45-429E-7BFF66689FEF}"/>
              </a:ext>
            </a:extLst>
          </p:cNvPr>
          <p:cNvSpPr/>
          <p:nvPr/>
        </p:nvSpPr>
        <p:spPr>
          <a:xfrm>
            <a:off x="7204613" y="6282481"/>
            <a:ext cx="4527505" cy="467038"/>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marL="0" marR="0" lvl="0" indent="0" defTabSz="609585" rtl="0" eaLnBrk="1" fontAlgn="auto" latinLnBrk="0" hangingPunct="1">
              <a:lnSpc>
                <a:spcPct val="150000"/>
              </a:lnSpc>
              <a:spcBef>
                <a:spcPts val="0"/>
              </a:spcBef>
              <a:spcAft>
                <a:spcPts val="0"/>
              </a:spcAft>
              <a:buClrTx/>
              <a:buSzTx/>
              <a:buFontTx/>
              <a:buNone/>
              <a:tabLst/>
              <a:defRPr/>
            </a:pPr>
            <a:r>
              <a:rPr lang="en-AU" sz="1600">
                <a:solidFill>
                  <a:schemeClr val="bg2">
                    <a:lumMod val="50000"/>
                  </a:schemeClr>
                </a:solidFill>
                <a:latin typeface="Arial" panose="020B0604020202020204" pitchFamily="34" charset="0"/>
              </a:rPr>
              <a:t>Science and Technology – Stage 2 – Unit 1</a:t>
            </a:r>
            <a:endParaRPr kumimoji="0" lang="en-AU" sz="1600" b="0" i="0" u="none" strike="noStrike" kern="1200" cap="none" spc="0" normalizeH="0" baseline="0" noProof="0">
              <a:ln>
                <a:noFill/>
              </a:ln>
              <a:solidFill>
                <a:schemeClr val="bg2">
                  <a:lumMod val="50000"/>
                </a:schemeClr>
              </a:solidFill>
              <a:effectLst/>
              <a:uLnTx/>
              <a:uFillTx/>
              <a:latin typeface="Arial" panose="020B0604020202020204" pitchFamily="34" charset="0"/>
            </a:endParaRPr>
          </a:p>
        </p:txBody>
      </p:sp>
      <p:sp>
        <p:nvSpPr>
          <p:cNvPr id="2" name="Slide Number Placeholder 1">
            <a:extLst>
              <a:ext uri="{FF2B5EF4-FFF2-40B4-BE49-F238E27FC236}">
                <a16:creationId xmlns:a16="http://schemas.microsoft.com/office/drawing/2014/main" id="{7044C8C6-47C4-E9AA-3A75-2573C9641E0E}"/>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t>13</a:t>
            </a:fld>
            <a:endParaRPr lang="en-AU"/>
          </a:p>
        </p:txBody>
      </p:sp>
    </p:spTree>
    <p:extLst>
      <p:ext uri="{BB962C8B-B14F-4D97-AF65-F5344CB8AC3E}">
        <p14:creationId xmlns:p14="http://schemas.microsoft.com/office/powerpoint/2010/main" val="1129772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E76418-C911-4E36-270F-7E8738CF8F4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94EDE26-D303-6069-3E4A-15A4AE646D12}"/>
              </a:ext>
            </a:extLst>
          </p:cNvPr>
          <p:cNvSpPr>
            <a:spLocks noGrp="1"/>
          </p:cNvSpPr>
          <p:nvPr>
            <p:ph type="title"/>
          </p:nvPr>
        </p:nvSpPr>
        <p:spPr/>
        <p:txBody>
          <a:bodyPr/>
          <a:lstStyle/>
          <a:p>
            <a:r>
              <a:rPr lang="en-AU"/>
              <a:t>Key features of the lesson structure (4)</a:t>
            </a:r>
          </a:p>
        </p:txBody>
      </p:sp>
      <p:sp>
        <p:nvSpPr>
          <p:cNvPr id="6" name="Text Placeholder 5">
            <a:extLst>
              <a:ext uri="{FF2B5EF4-FFF2-40B4-BE49-F238E27FC236}">
                <a16:creationId xmlns:a16="http://schemas.microsoft.com/office/drawing/2014/main" id="{794C9CB3-4B68-F84E-191D-5B0F19DF48A8}"/>
              </a:ext>
            </a:extLst>
          </p:cNvPr>
          <p:cNvSpPr>
            <a:spLocks noGrp="1"/>
          </p:cNvSpPr>
          <p:nvPr>
            <p:ph type="body" sz="quarter" idx="18"/>
          </p:nvPr>
        </p:nvSpPr>
        <p:spPr/>
        <p:txBody>
          <a:bodyPr/>
          <a:lstStyle/>
          <a:p>
            <a:r>
              <a:rPr lang="en-AU"/>
              <a:t>Differentiation and Assessment </a:t>
            </a:r>
          </a:p>
        </p:txBody>
      </p:sp>
      <p:pic>
        <p:nvPicPr>
          <p:cNvPr id="1028" name="Picture 4">
            <a:extLst>
              <a:ext uri="{FF2B5EF4-FFF2-40B4-BE49-F238E27FC236}">
                <a16:creationId xmlns:a16="http://schemas.microsoft.com/office/drawing/2014/main" id="{8EDC40AF-DA17-8ED2-B685-B62451646CD7}"/>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45300" y="3187700"/>
            <a:ext cx="4475926" cy="2344272"/>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817773DE-B5C4-8047-0AA8-E288C9B07D9F}"/>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a:stretch>
            <a:fillRect/>
          </a:stretch>
        </p:blipFill>
        <p:spPr bwMode="auto">
          <a:xfrm>
            <a:off x="892659" y="3187700"/>
            <a:ext cx="5701693" cy="2300085"/>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D71FBE0E-79C3-C441-F6FB-3F4DB9B58174}"/>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t>14</a:t>
            </a:fld>
            <a:endParaRPr lang="en-AU"/>
          </a:p>
        </p:txBody>
      </p:sp>
      <p:sp>
        <p:nvSpPr>
          <p:cNvPr id="3" name="Rectangle: Rounded Corners 2">
            <a:extLst>
              <a:ext uri="{FF2B5EF4-FFF2-40B4-BE49-F238E27FC236}">
                <a16:creationId xmlns:a16="http://schemas.microsoft.com/office/drawing/2014/main" id="{E6000656-4CEC-A7A5-0C0F-2D73ED50862C}"/>
              </a:ext>
            </a:extLst>
          </p:cNvPr>
          <p:cNvSpPr/>
          <p:nvPr/>
        </p:nvSpPr>
        <p:spPr>
          <a:xfrm>
            <a:off x="2699846" y="1773069"/>
            <a:ext cx="6538308" cy="811679"/>
          </a:xfrm>
          <a:prstGeom prst="roundRect">
            <a:avLst>
              <a:gd name="adj" fmla="val 8134"/>
            </a:avLst>
          </a:prstGeom>
          <a:solidFill>
            <a:schemeClr val="accent3"/>
          </a:solidFill>
        </p:spPr>
        <p:style>
          <a:lnRef idx="1">
            <a:schemeClr val="accent4"/>
          </a:lnRef>
          <a:fillRef idx="3">
            <a:schemeClr val="accent4"/>
          </a:fillRef>
          <a:effectRef idx="2">
            <a:schemeClr val="accent4"/>
          </a:effectRef>
          <a:fontRef idx="minor">
            <a:schemeClr val="lt1"/>
          </a:fontRef>
        </p:style>
        <p:txBody>
          <a:bodyPr lIns="216000" rIns="180000" rtlCol="0" anchor="t"/>
          <a:lstStyle/>
          <a:p>
            <a:pPr algn="ctr" defTabSz="902186">
              <a:lnSpc>
                <a:spcPct val="150000"/>
              </a:lnSpc>
              <a:spcAft>
                <a:spcPts val="888"/>
              </a:spcAft>
            </a:pPr>
            <a:r>
              <a:rPr lang="en-AU" sz="2664" b="1">
                <a:solidFill>
                  <a:schemeClr val="accent1"/>
                </a:solidFill>
                <a:latin typeface="Arial" panose="020B0604020202020204" pitchFamily="34" charset="0"/>
              </a:rPr>
              <a:t>PDHPE Stage 3 – Unit 1</a:t>
            </a:r>
          </a:p>
        </p:txBody>
      </p:sp>
    </p:spTree>
    <p:extLst>
      <p:ext uri="{BB962C8B-B14F-4D97-AF65-F5344CB8AC3E}">
        <p14:creationId xmlns:p14="http://schemas.microsoft.com/office/powerpoint/2010/main" val="749208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C973F-7D76-7DBF-69FC-FD99DC05608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17411EE-885A-79CC-819D-18B8674EB42D}"/>
              </a:ext>
            </a:extLst>
          </p:cNvPr>
          <p:cNvSpPr>
            <a:spLocks noGrp="1"/>
          </p:cNvSpPr>
          <p:nvPr>
            <p:ph type="title"/>
          </p:nvPr>
        </p:nvSpPr>
        <p:spPr/>
        <p:txBody>
          <a:bodyPr/>
          <a:lstStyle/>
          <a:p>
            <a:r>
              <a:rPr lang="en-AU"/>
              <a:t>Key features of the lesson structure (5)</a:t>
            </a:r>
          </a:p>
        </p:txBody>
      </p:sp>
      <p:sp>
        <p:nvSpPr>
          <p:cNvPr id="6" name="Text Placeholder 5">
            <a:extLst>
              <a:ext uri="{FF2B5EF4-FFF2-40B4-BE49-F238E27FC236}">
                <a16:creationId xmlns:a16="http://schemas.microsoft.com/office/drawing/2014/main" id="{8C5FC6C8-53F8-B83C-ED6B-DE14D1B996FA}"/>
              </a:ext>
            </a:extLst>
          </p:cNvPr>
          <p:cNvSpPr>
            <a:spLocks noGrp="1"/>
          </p:cNvSpPr>
          <p:nvPr>
            <p:ph type="body" sz="quarter" idx="18"/>
          </p:nvPr>
        </p:nvSpPr>
        <p:spPr/>
        <p:txBody>
          <a:bodyPr/>
          <a:lstStyle/>
          <a:p>
            <a:r>
              <a:rPr lang="en-AU"/>
              <a:t>Concluding the lesson</a:t>
            </a:r>
          </a:p>
        </p:txBody>
      </p:sp>
      <p:sp>
        <p:nvSpPr>
          <p:cNvPr id="3" name="Rectangle: Rounded Corners 2">
            <a:extLst>
              <a:ext uri="{FF2B5EF4-FFF2-40B4-BE49-F238E27FC236}">
                <a16:creationId xmlns:a16="http://schemas.microsoft.com/office/drawing/2014/main" id="{5EDD2325-B18B-2F56-2D97-93BBC0C382FD}"/>
              </a:ext>
            </a:extLst>
          </p:cNvPr>
          <p:cNvSpPr/>
          <p:nvPr/>
        </p:nvSpPr>
        <p:spPr>
          <a:xfrm>
            <a:off x="2699846" y="1773069"/>
            <a:ext cx="6538308" cy="811679"/>
          </a:xfrm>
          <a:prstGeom prst="roundRect">
            <a:avLst>
              <a:gd name="adj" fmla="val 8134"/>
            </a:avLst>
          </a:prstGeom>
          <a:solidFill>
            <a:schemeClr val="accent3"/>
          </a:solidFill>
        </p:spPr>
        <p:style>
          <a:lnRef idx="1">
            <a:schemeClr val="accent4"/>
          </a:lnRef>
          <a:fillRef idx="3">
            <a:schemeClr val="accent4"/>
          </a:fillRef>
          <a:effectRef idx="2">
            <a:schemeClr val="accent4"/>
          </a:effectRef>
          <a:fontRef idx="minor">
            <a:schemeClr val="lt1"/>
          </a:fontRef>
        </p:style>
        <p:txBody>
          <a:bodyPr lIns="216000" rIns="180000" rtlCol="0" anchor="t"/>
          <a:lstStyle/>
          <a:p>
            <a:pPr algn="ctr" defTabSz="902186">
              <a:lnSpc>
                <a:spcPct val="150000"/>
              </a:lnSpc>
              <a:spcAft>
                <a:spcPts val="888"/>
              </a:spcAft>
            </a:pPr>
            <a:r>
              <a:rPr lang="en-AU" sz="2664" b="1">
                <a:solidFill>
                  <a:schemeClr val="accent1"/>
                </a:solidFill>
                <a:latin typeface="Arial" panose="020B0604020202020204" pitchFamily="34" charset="0"/>
              </a:rPr>
              <a:t>HSIE Stage 1 – Unit 1</a:t>
            </a:r>
          </a:p>
        </p:txBody>
      </p:sp>
      <p:pic>
        <p:nvPicPr>
          <p:cNvPr id="5" name="Picture 4">
            <a:extLst>
              <a:ext uri="{FF2B5EF4-FFF2-40B4-BE49-F238E27FC236}">
                <a16:creationId xmlns:a16="http://schemas.microsoft.com/office/drawing/2014/main" id="{060D6EDA-6337-3078-5F53-1F15A1611D6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99846" y="2970281"/>
            <a:ext cx="6538308" cy="2905199"/>
          </a:xfrm>
          <a:prstGeom prst="rect">
            <a:avLst/>
          </a:prstGeom>
          <a:ln>
            <a:no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473825C1-C92D-251D-8ED8-F8910E255C82}"/>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t>15</a:t>
            </a:fld>
            <a:endParaRPr lang="en-AU"/>
          </a:p>
        </p:txBody>
      </p:sp>
    </p:spTree>
    <p:extLst>
      <p:ext uri="{BB962C8B-B14F-4D97-AF65-F5344CB8AC3E}">
        <p14:creationId xmlns:p14="http://schemas.microsoft.com/office/powerpoint/2010/main" val="1472834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F4C72C-E381-55D6-DCD4-977457D605C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2CA3F5E-8DA2-4832-0EB1-2644828C45C8}"/>
              </a:ext>
            </a:extLst>
          </p:cNvPr>
          <p:cNvSpPr>
            <a:spLocks noGrp="1"/>
          </p:cNvSpPr>
          <p:nvPr>
            <p:ph type="title"/>
          </p:nvPr>
        </p:nvSpPr>
        <p:spPr/>
        <p:txBody>
          <a:bodyPr/>
          <a:lstStyle/>
          <a:p>
            <a:r>
              <a:rPr lang="en-AU"/>
              <a:t>Optional assessments</a:t>
            </a:r>
          </a:p>
        </p:txBody>
      </p:sp>
      <p:sp>
        <p:nvSpPr>
          <p:cNvPr id="8" name="Text Placeholder 7">
            <a:extLst>
              <a:ext uri="{FF2B5EF4-FFF2-40B4-BE49-F238E27FC236}">
                <a16:creationId xmlns:a16="http://schemas.microsoft.com/office/drawing/2014/main" id="{3B4D2EAB-8ADA-8D14-9493-121F634D416F}"/>
              </a:ext>
            </a:extLst>
          </p:cNvPr>
          <p:cNvSpPr>
            <a:spLocks noGrp="1"/>
          </p:cNvSpPr>
          <p:nvPr>
            <p:ph type="body" sz="quarter" idx="18"/>
          </p:nvPr>
        </p:nvSpPr>
        <p:spPr/>
        <p:txBody>
          <a:bodyPr/>
          <a:lstStyle/>
          <a:p>
            <a:r>
              <a:rPr lang="en-AU"/>
              <a:t>Opportunities for real-time feedback</a:t>
            </a:r>
          </a:p>
        </p:txBody>
      </p:sp>
      <p:pic>
        <p:nvPicPr>
          <p:cNvPr id="11" name="Picture 10">
            <a:extLst>
              <a:ext uri="{FF2B5EF4-FFF2-40B4-BE49-F238E27FC236}">
                <a16:creationId xmlns:a16="http://schemas.microsoft.com/office/drawing/2014/main" id="{CEE8BA2F-0E68-7473-D556-086EFDA2A89C}"/>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1097" y="1405669"/>
            <a:ext cx="5539107" cy="1158209"/>
          </a:xfrm>
          <a:prstGeom prst="rect">
            <a:avLst/>
          </a:prstGeom>
        </p:spPr>
      </p:pic>
      <p:sp>
        <p:nvSpPr>
          <p:cNvPr id="5" name="Rectangle: Rounded Corners 4">
            <a:extLst>
              <a:ext uri="{FF2B5EF4-FFF2-40B4-BE49-F238E27FC236}">
                <a16:creationId xmlns:a16="http://schemas.microsoft.com/office/drawing/2014/main" id="{B783B840-0A81-C239-2B3A-0BD7DA1D7B58}"/>
              </a:ext>
            </a:extLst>
          </p:cNvPr>
          <p:cNvSpPr/>
          <p:nvPr/>
        </p:nvSpPr>
        <p:spPr>
          <a:xfrm>
            <a:off x="348001" y="2677012"/>
            <a:ext cx="7005300" cy="3838987"/>
          </a:xfrm>
          <a:prstGeom prst="roundRect">
            <a:avLst>
              <a:gd name="adj" fmla="val 4737"/>
            </a:avLst>
          </a:prstGeom>
          <a:solidFill>
            <a:schemeClr val="accent6"/>
          </a:solidFill>
          <a:ln>
            <a:noFill/>
          </a:ln>
        </p:spPr>
        <p:style>
          <a:lnRef idx="2">
            <a:schemeClr val="accent6">
              <a:shade val="15000"/>
            </a:schemeClr>
          </a:lnRef>
          <a:fillRef idx="1">
            <a:schemeClr val="accent6"/>
          </a:fillRef>
          <a:effectRef idx="0">
            <a:schemeClr val="accent6"/>
          </a:effectRef>
          <a:fontRef idx="minor">
            <a:schemeClr val="lt1"/>
          </a:fontRef>
        </p:style>
        <p:txBody>
          <a:bodyPr lIns="180000" rtlCol="0" anchor="ctr"/>
          <a:lstStyle/>
          <a:p>
            <a:pPr>
              <a:lnSpc>
                <a:spcPct val="150000"/>
              </a:lnSpc>
              <a:spcAft>
                <a:spcPts val="600"/>
              </a:spcAft>
            </a:pPr>
            <a:r>
              <a:rPr lang="en-AU" sz="1600" b="1">
                <a:solidFill>
                  <a:srgbClr val="000000"/>
                </a:solidFill>
                <a:effectLst/>
                <a:latin typeface="Arial" panose="020B0604020202020204" pitchFamily="34" charset="0"/>
                <a:ea typeface="Calibri" panose="020F0502020204030204" pitchFamily="34" charset="0"/>
              </a:rPr>
              <a:t>Optional assessment</a:t>
            </a:r>
            <a:r>
              <a:rPr lang="en-AU" sz="1600">
                <a:solidFill>
                  <a:srgbClr val="000000"/>
                </a:solidFill>
                <a:effectLst/>
                <a:latin typeface="Arial" panose="020B0604020202020204" pitchFamily="34" charset="0"/>
                <a:ea typeface="Calibri" panose="020F0502020204030204" pitchFamily="34" charset="0"/>
              </a:rPr>
              <a:t>: </a:t>
            </a:r>
            <a:r>
              <a:rPr lang="en-AU" sz="1600" b="1">
                <a:solidFill>
                  <a:srgbClr val="000000"/>
                </a:solidFill>
                <a:effectLst/>
                <a:latin typeface="Arial" panose="020B0604020202020204" pitchFamily="34" charset="0"/>
                <a:ea typeface="Calibri" panose="020F0502020204030204" pitchFamily="34" charset="0"/>
              </a:rPr>
              <a:t>Creative arts Early Stage 1 – Unit 1 – Lesson 5</a:t>
            </a:r>
          </a:p>
          <a:p>
            <a:pPr>
              <a:lnSpc>
                <a:spcPct val="150000"/>
              </a:lnSpc>
              <a:spcAft>
                <a:spcPts val="600"/>
              </a:spcAft>
            </a:pPr>
            <a:r>
              <a:rPr lang="en-AU" sz="1600">
                <a:solidFill>
                  <a:srgbClr val="000000"/>
                </a:solidFill>
                <a:effectLst/>
                <a:latin typeface="Arial" panose="020B0604020202020204" pitchFamily="34" charset="0"/>
                <a:ea typeface="Calibri" panose="020F0502020204030204" pitchFamily="34" charset="0"/>
              </a:rPr>
              <a:t>Observe students during the movement stations activity to assess students’ ability to:</a:t>
            </a:r>
          </a:p>
          <a:p>
            <a:pPr marL="285750" indent="-285750">
              <a:lnSpc>
                <a:spcPct val="150000"/>
              </a:lnSpc>
              <a:spcAft>
                <a:spcPts val="600"/>
              </a:spcAft>
              <a:buFont typeface="Arial" panose="020B0604020202020204" pitchFamily="34" charset="0"/>
              <a:buChar char="•"/>
            </a:pPr>
            <a:r>
              <a:rPr lang="en-AU" sz="1600">
                <a:solidFill>
                  <a:srgbClr val="000000"/>
                </a:solidFill>
                <a:latin typeface="Arial" panose="020B0604020202020204" pitchFamily="34" charset="0"/>
                <a:ea typeface="Calibri" panose="020F0502020204030204" pitchFamily="34" charset="0"/>
              </a:rPr>
              <a:t>travel from one station to another using locomotor movements</a:t>
            </a:r>
          </a:p>
          <a:p>
            <a:pPr marL="285750" indent="-285750">
              <a:lnSpc>
                <a:spcPct val="150000"/>
              </a:lnSpc>
              <a:spcAft>
                <a:spcPts val="600"/>
              </a:spcAft>
              <a:buFont typeface="Arial" panose="020B0604020202020204" pitchFamily="34" charset="0"/>
              <a:buChar char="•"/>
            </a:pPr>
            <a:r>
              <a:rPr lang="en-AU" sz="1600">
                <a:solidFill>
                  <a:srgbClr val="000000"/>
                </a:solidFill>
                <a:latin typeface="Arial" panose="020B0604020202020204" pitchFamily="34" charset="0"/>
                <a:ea typeface="Calibri" panose="020F0502020204030204" pitchFamily="34" charset="0"/>
              </a:rPr>
              <a:t>create dance steps</a:t>
            </a:r>
          </a:p>
          <a:p>
            <a:pPr>
              <a:lnSpc>
                <a:spcPct val="150000"/>
              </a:lnSpc>
              <a:spcAft>
                <a:spcPts val="600"/>
              </a:spcAft>
            </a:pPr>
            <a:r>
              <a:rPr lang="en-AU" sz="1600">
                <a:solidFill>
                  <a:srgbClr val="000000"/>
                </a:solidFill>
                <a:latin typeface="Arial" panose="020B0604020202020204" pitchFamily="34" charset="0"/>
                <a:ea typeface="Calibri" panose="020F0502020204030204" pitchFamily="34" charset="0"/>
              </a:rPr>
              <a:t>This task provides evidence of student learning aligned to the success criteria. It assesses students’ ability to explore and make shapes and movements with their bodies.</a:t>
            </a:r>
          </a:p>
        </p:txBody>
      </p:sp>
      <p:sp>
        <p:nvSpPr>
          <p:cNvPr id="15" name="Rectangle: Rounded Corners 14">
            <a:extLst>
              <a:ext uri="{FF2B5EF4-FFF2-40B4-BE49-F238E27FC236}">
                <a16:creationId xmlns:a16="http://schemas.microsoft.com/office/drawing/2014/main" id="{5DF5446D-56B8-A107-9496-623CBEC1EA4E}"/>
              </a:ext>
            </a:extLst>
          </p:cNvPr>
          <p:cNvSpPr/>
          <p:nvPr/>
        </p:nvSpPr>
        <p:spPr>
          <a:xfrm>
            <a:off x="7594600" y="2677012"/>
            <a:ext cx="4249399" cy="1453878"/>
          </a:xfrm>
          <a:prstGeom prst="roundRect">
            <a:avLst/>
          </a:prstGeom>
          <a:solidFill>
            <a:schemeClr val="accent4"/>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marL="0" marR="0" lvl="0" indent="0" defTabSz="609585" rtl="0" eaLnBrk="1" fontAlgn="auto" latinLnBrk="0" hangingPunct="1">
              <a:lnSpc>
                <a:spcPct val="150000"/>
              </a:lnSpc>
              <a:spcBef>
                <a:spcPts val="0"/>
              </a:spcBef>
              <a:spcAft>
                <a:spcPts val="0"/>
              </a:spcAft>
              <a:buClrTx/>
              <a:buSzTx/>
              <a:buFontTx/>
              <a:buNone/>
              <a:tabLst/>
              <a:defRPr/>
            </a:pPr>
            <a:r>
              <a:rPr lang="en-AU" sz="1600">
                <a:solidFill>
                  <a:srgbClr val="22272B"/>
                </a:solidFill>
                <a:latin typeface="Arial" panose="020B0604020202020204" pitchFamily="34" charset="0"/>
              </a:rPr>
              <a:t>Optional assessments help identify gaps in student learning and misconceptions</a:t>
            </a:r>
            <a:r>
              <a:rPr kumimoji="0" lang="en-AU" sz="1600" b="0" i="0" u="none" strike="noStrike" kern="1200" cap="none" spc="0" normalizeH="0" baseline="0" noProof="0">
                <a:ln>
                  <a:noFill/>
                </a:ln>
                <a:solidFill>
                  <a:srgbClr val="22272B"/>
                </a:solidFill>
                <a:effectLst/>
                <a:uLnTx/>
                <a:uFillTx/>
                <a:latin typeface="Arial" panose="020B0604020202020204" pitchFamily="34" charset="0"/>
              </a:rPr>
              <a:t>.</a:t>
            </a:r>
          </a:p>
        </p:txBody>
      </p:sp>
      <p:sp>
        <p:nvSpPr>
          <p:cNvPr id="13" name="Rectangle: Rounded Corners 12">
            <a:extLst>
              <a:ext uri="{FF2B5EF4-FFF2-40B4-BE49-F238E27FC236}">
                <a16:creationId xmlns:a16="http://schemas.microsoft.com/office/drawing/2014/main" id="{AF8A18D9-8823-559B-96C7-9FCA5A9790F5}"/>
              </a:ext>
            </a:extLst>
          </p:cNvPr>
          <p:cNvSpPr/>
          <p:nvPr/>
        </p:nvSpPr>
        <p:spPr>
          <a:xfrm>
            <a:off x="7594599" y="4343400"/>
            <a:ext cx="4249400" cy="2154600"/>
          </a:xfrm>
          <a:prstGeom prst="roundRect">
            <a:avLst>
              <a:gd name="adj" fmla="val 10253"/>
            </a:avLst>
          </a:prstGeom>
          <a:solidFill>
            <a:schemeClr val="accent4"/>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marL="0" marR="0" lvl="0" indent="0" defTabSz="609585" rtl="0" eaLnBrk="1" fontAlgn="auto" latinLnBrk="0" hangingPunct="1">
              <a:lnSpc>
                <a:spcPct val="150000"/>
              </a:lnSpc>
              <a:spcBef>
                <a:spcPts val="0"/>
              </a:spcBef>
              <a:spcAft>
                <a:spcPts val="0"/>
              </a:spcAft>
              <a:buClrTx/>
              <a:buSzTx/>
              <a:buFontTx/>
              <a:buNone/>
              <a:tabLst/>
              <a:defRPr/>
            </a:pPr>
            <a:r>
              <a:rPr kumimoji="0" lang="en-AU" sz="1600" b="0" i="0" u="none" strike="noStrike" kern="1200" cap="none" spc="0" normalizeH="0" baseline="0" noProof="0">
                <a:ln>
                  <a:noFill/>
                </a:ln>
                <a:solidFill>
                  <a:srgbClr val="22272B"/>
                </a:solidFill>
                <a:effectLst/>
                <a:uLnTx/>
                <a:uFillTx/>
                <a:latin typeface="Arial" panose="020B0604020202020204" pitchFamily="34" charset="0"/>
                <a:ea typeface="+mn-ea"/>
                <a:cs typeface="+mn-cs"/>
              </a:rPr>
              <a:t>They guide teaching decisions by providing a way to check student understanding at the lesson level and plan the next steps in teaching.</a:t>
            </a:r>
          </a:p>
        </p:txBody>
      </p:sp>
      <p:sp>
        <p:nvSpPr>
          <p:cNvPr id="4" name="Slide Number Placeholder 3">
            <a:extLst>
              <a:ext uri="{FF2B5EF4-FFF2-40B4-BE49-F238E27FC236}">
                <a16:creationId xmlns:a16="http://schemas.microsoft.com/office/drawing/2014/main" id="{FD199E3C-225C-5340-2887-749D3B27207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16</a:t>
            </a:fld>
            <a:endParaRPr lang="en-AU"/>
          </a:p>
        </p:txBody>
      </p:sp>
    </p:spTree>
    <p:extLst>
      <p:ext uri="{BB962C8B-B14F-4D97-AF65-F5344CB8AC3E}">
        <p14:creationId xmlns:p14="http://schemas.microsoft.com/office/powerpoint/2010/main" val="1583519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88AC0-2962-7943-533A-056DF89F02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7B722B-A996-7834-8B18-9A74CBBDB499}"/>
              </a:ext>
            </a:extLst>
          </p:cNvPr>
          <p:cNvSpPr>
            <a:spLocks noGrp="1"/>
          </p:cNvSpPr>
          <p:nvPr>
            <p:ph type="title"/>
          </p:nvPr>
        </p:nvSpPr>
        <p:spPr/>
        <p:txBody>
          <a:bodyPr/>
          <a:lstStyle/>
          <a:p>
            <a:r>
              <a:rPr lang="en-US"/>
              <a:t>Creating written texts in CHPS K–6</a:t>
            </a:r>
          </a:p>
        </p:txBody>
      </p:sp>
      <p:grpSp>
        <p:nvGrpSpPr>
          <p:cNvPr id="3" name="Group 2">
            <a:extLst>
              <a:ext uri="{FF2B5EF4-FFF2-40B4-BE49-F238E27FC236}">
                <a16:creationId xmlns:a16="http://schemas.microsoft.com/office/drawing/2014/main" id="{FBBF8A1A-A9FD-6563-511D-487091F2FD56}"/>
              </a:ext>
              <a:ext uri="{C183D7F6-B498-43B3-948B-1728B52AA6E4}">
                <adec:decorative xmlns:adec="http://schemas.microsoft.com/office/drawing/2017/decorative" val="1"/>
              </a:ext>
            </a:extLst>
          </p:cNvPr>
          <p:cNvGrpSpPr/>
          <p:nvPr/>
        </p:nvGrpSpPr>
        <p:grpSpPr>
          <a:xfrm>
            <a:off x="360000" y="1183101"/>
            <a:ext cx="8719879" cy="5314899"/>
            <a:chOff x="1403287" y="1201101"/>
            <a:chExt cx="8719879" cy="5314899"/>
          </a:xfrm>
        </p:grpSpPr>
        <p:pic>
          <p:nvPicPr>
            <p:cNvPr id="14" name="Picture 13">
              <a:extLst>
                <a:ext uri="{FF2B5EF4-FFF2-40B4-BE49-F238E27FC236}">
                  <a16:creationId xmlns:a16="http://schemas.microsoft.com/office/drawing/2014/main" id="{0BBF7E5E-7705-2610-A319-9BD64D185B2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03287" y="1201101"/>
              <a:ext cx="8719879" cy="5314899"/>
            </a:xfrm>
            <a:prstGeom prst="rect">
              <a:avLst/>
            </a:prstGeom>
            <a:ln>
              <a:noFill/>
            </a:ln>
            <a:effectLst/>
          </p:spPr>
        </p:pic>
        <p:sp>
          <p:nvSpPr>
            <p:cNvPr id="16" name="Rectangle 15">
              <a:extLst>
                <a:ext uri="{FF2B5EF4-FFF2-40B4-BE49-F238E27FC236}">
                  <a16:creationId xmlns:a16="http://schemas.microsoft.com/office/drawing/2014/main" id="{593F1FB7-65A7-BCE6-37BF-DAD7BC095AC0}"/>
                </a:ext>
              </a:extLst>
            </p:cNvPr>
            <p:cNvSpPr/>
            <p:nvPr/>
          </p:nvSpPr>
          <p:spPr>
            <a:xfrm>
              <a:off x="2371388" y="1485714"/>
              <a:ext cx="3649166" cy="310015"/>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grpSp>
      <p:sp>
        <p:nvSpPr>
          <p:cNvPr id="8" name="TextBox 7">
            <a:extLst>
              <a:ext uri="{FF2B5EF4-FFF2-40B4-BE49-F238E27FC236}">
                <a16:creationId xmlns:a16="http://schemas.microsoft.com/office/drawing/2014/main" id="{6F5ABF27-11BB-03BE-45EC-1DEAB85DA481}"/>
              </a:ext>
            </a:extLst>
          </p:cNvPr>
          <p:cNvSpPr txBox="1"/>
          <p:nvPr/>
        </p:nvSpPr>
        <p:spPr>
          <a:xfrm>
            <a:off x="4699000" y="3721995"/>
            <a:ext cx="7145000" cy="2590980"/>
          </a:xfrm>
          <a:prstGeom prst="wedgeRoundRectCallout">
            <a:avLst>
              <a:gd name="adj1" fmla="val -87721"/>
              <a:gd name="adj2" fmla="val -33558"/>
              <a:gd name="adj3" fmla="val 16667"/>
            </a:avLst>
          </a:prstGeom>
          <a:solidFill>
            <a:schemeClr val="accent6"/>
          </a:solidFill>
        </p:spPr>
        <p:txBody>
          <a:bodyPr wrap="square" lIns="180000" tIns="0" rIns="180000" bIns="0" rtlCol="0" anchor="ctr" anchorCtr="1">
            <a:noAutofit/>
          </a:bodyPr>
          <a:lstStyle/>
          <a:p>
            <a:pPr marL="0" marR="0" lvl="0" indent="0" algn="l" defTabSz="609585"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2664"/>
                </a:solidFill>
                <a:effectLst/>
                <a:uLnTx/>
                <a:uFillTx/>
                <a:latin typeface="Arial" panose="020B0604020202020204" pitchFamily="34" charset="0"/>
                <a:ea typeface="+mn-ea"/>
                <a:cs typeface="+mn-cs"/>
              </a:rPr>
              <a:t>“Creating written texts is a way of organising thoughts, explaining thinking and making connections within and across learning areas. The learning areas provide meaningful content for writing beyond the subject of English.”</a:t>
            </a:r>
            <a:r>
              <a:rPr kumimoji="0" lang="en-AU" sz="1800" b="0" i="0" u="none" strike="noStrike" kern="1200" cap="none" spc="0" normalizeH="0" noProof="0">
                <a:ln>
                  <a:noFill/>
                </a:ln>
                <a:solidFill>
                  <a:srgbClr val="002664"/>
                </a:solidFill>
                <a:effectLst/>
                <a:uLnTx/>
                <a:uFillTx/>
                <a:latin typeface="Arial" panose="020B0604020202020204" pitchFamily="34" charset="0"/>
                <a:ea typeface="+mn-ea"/>
                <a:cs typeface="+mn-cs"/>
              </a:rPr>
              <a:t> – </a:t>
            </a:r>
            <a:r>
              <a:rPr kumimoji="0" lang="en-AU" sz="1800" b="0" i="0" u="none" strike="noStrike" kern="1200" cap="none" spc="0" normalizeH="0" baseline="0" noProof="0">
                <a:ln>
                  <a:noFill/>
                </a:ln>
                <a:solidFill>
                  <a:srgbClr val="002664"/>
                </a:solidFill>
                <a:effectLst/>
                <a:uLnTx/>
                <a:uFillTx/>
                <a:latin typeface="Arial" panose="020B0604020202020204" pitchFamily="34" charset="0"/>
                <a:ea typeface="+mn-ea"/>
                <a:cs typeface="+mn-cs"/>
              </a:rPr>
              <a:t>NESA</a:t>
            </a:r>
          </a:p>
        </p:txBody>
      </p:sp>
      <p:sp>
        <p:nvSpPr>
          <p:cNvPr id="4" name="Slide Number Placeholder 3">
            <a:extLst>
              <a:ext uri="{FF2B5EF4-FFF2-40B4-BE49-F238E27FC236}">
                <a16:creationId xmlns:a16="http://schemas.microsoft.com/office/drawing/2014/main" id="{7E8798F5-B43A-B509-DCC3-044309E5D812}"/>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pitchFamily="34"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17</a:t>
            </a:fld>
            <a:endParaRPr kumimoji="0" lang="en-AU" sz="1200" b="0" i="0" u="none" strike="noStrike" kern="1200" cap="none" spc="0" normalizeH="0" baseline="0" noProof="0">
              <a:ln>
                <a:noFill/>
              </a:ln>
              <a:solidFill>
                <a:srgbClr val="22272B"/>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57124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52E9CA-18A7-F324-8385-D1BD68D1A7B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6C7CA38-6E0D-8BF9-4C54-A16FF4E74367}"/>
              </a:ext>
              <a:ext uri="{C183D7F6-B498-43B3-948B-1728B52AA6E4}">
                <adec:decorative xmlns:adec="http://schemas.microsoft.com/office/drawing/2017/decorative" val="1"/>
              </a:ext>
            </a:extLst>
          </p:cNvPr>
          <p:cNvSpPr>
            <a:spLocks noGrp="1"/>
          </p:cNvSpPr>
          <p:nvPr>
            <p:ph type="sldNum" sz="quarter" idx="12"/>
          </p:nvPr>
        </p:nvSpPr>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18</a:t>
            </a:fld>
            <a:endParaRPr kumimoji="0" lang="en-AU" sz="1200" b="0" i="0" u="none" strike="noStrike" kern="1200" cap="none" spc="0" normalizeH="0" baseline="0" noProof="0">
              <a:ln>
                <a:noFill/>
              </a:ln>
              <a:solidFill>
                <a:srgbClr val="22272B"/>
              </a:solidFill>
              <a:effectLst/>
              <a:uLnTx/>
              <a:uFillTx/>
              <a:ea typeface="+mn-ea"/>
              <a:cs typeface="+mn-cs"/>
            </a:endParaRPr>
          </a:p>
        </p:txBody>
      </p:sp>
      <p:sp>
        <p:nvSpPr>
          <p:cNvPr id="2" name="Title 1">
            <a:extLst>
              <a:ext uri="{FF2B5EF4-FFF2-40B4-BE49-F238E27FC236}">
                <a16:creationId xmlns:a16="http://schemas.microsoft.com/office/drawing/2014/main" id="{145BD910-9189-51D3-AE90-40CCC9EA8C6A}"/>
              </a:ext>
            </a:extLst>
          </p:cNvPr>
          <p:cNvSpPr>
            <a:spLocks noGrp="1"/>
          </p:cNvSpPr>
          <p:nvPr>
            <p:ph type="title"/>
          </p:nvPr>
        </p:nvSpPr>
        <p:spPr/>
        <p:txBody>
          <a:bodyPr anchor="t">
            <a:normAutofit/>
          </a:bodyPr>
          <a:lstStyle/>
          <a:p>
            <a:r>
              <a:rPr lang="en-AU"/>
              <a:t>Creating written text</a:t>
            </a:r>
          </a:p>
        </p:txBody>
      </p:sp>
      <p:sp>
        <p:nvSpPr>
          <p:cNvPr id="5" name="Text Placeholder 4">
            <a:extLst>
              <a:ext uri="{FF2B5EF4-FFF2-40B4-BE49-F238E27FC236}">
                <a16:creationId xmlns:a16="http://schemas.microsoft.com/office/drawing/2014/main" id="{66F5166D-506D-2A3B-9E24-2357F0F70457}"/>
              </a:ext>
            </a:extLst>
          </p:cNvPr>
          <p:cNvSpPr>
            <a:spLocks noGrp="1"/>
          </p:cNvSpPr>
          <p:nvPr>
            <p:ph type="body" sz="quarter" idx="18"/>
          </p:nvPr>
        </p:nvSpPr>
        <p:spPr/>
        <p:txBody>
          <a:bodyPr anchor="b">
            <a:normAutofit fontScale="85000" lnSpcReduction="10000"/>
          </a:bodyPr>
          <a:lstStyle/>
          <a:p>
            <a:pPr>
              <a:lnSpc>
                <a:spcPct val="140000"/>
              </a:lnSpc>
            </a:pPr>
            <a:r>
              <a:rPr lang="en-AU"/>
              <a:t>PDHPE Stage 3 Unit 1</a:t>
            </a:r>
          </a:p>
        </p:txBody>
      </p:sp>
      <p:sp>
        <p:nvSpPr>
          <p:cNvPr id="10" name="Content Placeholder 2">
            <a:extLst>
              <a:ext uri="{FF2B5EF4-FFF2-40B4-BE49-F238E27FC236}">
                <a16:creationId xmlns:a16="http://schemas.microsoft.com/office/drawing/2014/main" id="{17DE0A0E-23B6-009E-1449-5AF1294BC75B}"/>
              </a:ext>
            </a:extLst>
          </p:cNvPr>
          <p:cNvSpPr>
            <a:spLocks noGrp="1"/>
          </p:cNvSpPr>
          <p:nvPr>
            <p:ph idx="4294967295"/>
          </p:nvPr>
        </p:nvSpPr>
        <p:spPr>
          <a:xfrm>
            <a:off x="360000" y="3429000"/>
            <a:ext cx="5964600" cy="2633416"/>
          </a:xfrm>
          <a:prstGeom prst="roundRect">
            <a:avLst>
              <a:gd name="adj" fmla="val 4291"/>
            </a:avLst>
          </a:prstGeom>
          <a:solidFill>
            <a:schemeClr val="accent6"/>
          </a:solidFill>
        </p:spPr>
        <p:txBody>
          <a:bodyPr lIns="180000" tIns="180000" rIns="180000" bIns="180000" anchor="ctr" anchorCtr="1"/>
          <a:lstStyle/>
          <a:p>
            <a:pPr>
              <a:spcAft>
                <a:spcPts val="0"/>
              </a:spcAft>
            </a:pPr>
            <a:r>
              <a:rPr lang="en-AU" sz="1800" b="1"/>
              <a:t>PH3-CWT-01   </a:t>
            </a:r>
            <a:endParaRPr lang="en-AU" sz="1800"/>
          </a:p>
          <a:p>
            <a:pPr>
              <a:spcAft>
                <a:spcPts val="0"/>
              </a:spcAft>
            </a:pPr>
            <a:r>
              <a:rPr lang="en-AU" sz="1800"/>
              <a:t>creating written texts supports understanding of health, safety and wellbeing</a:t>
            </a:r>
          </a:p>
          <a:p>
            <a:pPr>
              <a:spcAft>
                <a:spcPts val="0"/>
              </a:spcAft>
            </a:pPr>
            <a:r>
              <a:rPr lang="en-AU" sz="1800" b="1"/>
              <a:t>PH3-IHW-01</a:t>
            </a:r>
            <a:endParaRPr lang="en-AU" sz="1800"/>
          </a:p>
          <a:p>
            <a:pPr>
              <a:spcAft>
                <a:spcPts val="0"/>
              </a:spcAft>
            </a:pPr>
            <a:r>
              <a:rPr lang="en-AU" sz="1800"/>
              <a:t>changes and factors can promote a positive identity</a:t>
            </a:r>
          </a:p>
        </p:txBody>
      </p:sp>
      <p:pic>
        <p:nvPicPr>
          <p:cNvPr id="11" name="Picture 10">
            <a:extLst>
              <a:ext uri="{FF2B5EF4-FFF2-40B4-BE49-F238E27FC236}">
                <a16:creationId xmlns:a16="http://schemas.microsoft.com/office/drawing/2014/main" id="{FF1EF0FC-439A-E575-53C6-DABF2F4EE892}"/>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45108" y="1620673"/>
            <a:ext cx="3194383" cy="1556755"/>
          </a:xfrm>
          <a:prstGeom prst="rect">
            <a:avLst/>
          </a:prstGeom>
        </p:spPr>
      </p:pic>
      <p:sp>
        <p:nvSpPr>
          <p:cNvPr id="8" name="Content Placeholder 2">
            <a:extLst>
              <a:ext uri="{FF2B5EF4-FFF2-40B4-BE49-F238E27FC236}">
                <a16:creationId xmlns:a16="http://schemas.microsoft.com/office/drawing/2014/main" id="{B89B2F07-28CB-5333-4AD4-B572CDDA8A0A}"/>
              </a:ext>
            </a:extLst>
          </p:cNvPr>
          <p:cNvSpPr txBox="1">
            <a:spLocks/>
          </p:cNvSpPr>
          <p:nvPr/>
        </p:nvSpPr>
        <p:spPr>
          <a:xfrm>
            <a:off x="6591300" y="2626937"/>
            <a:ext cx="5240700" cy="3435479"/>
          </a:xfrm>
          <a:prstGeom prst="roundRect">
            <a:avLst>
              <a:gd name="adj" fmla="val 4291"/>
            </a:avLst>
          </a:prstGeom>
          <a:solidFill>
            <a:schemeClr val="accent6"/>
          </a:solidFill>
        </p:spPr>
        <p:txBody>
          <a:bodyPr vert="horz" lIns="180000" tIns="180000" rIns="180000" bIns="180000" rtlCol="0" anchor="ctr" anchorCtr="1">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18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b="1">
                <a:latin typeface="Arial" panose="020B0604020202020204" pitchFamily="34" charset="0"/>
              </a:rPr>
              <a:t>Activity</a:t>
            </a:r>
            <a:r>
              <a:rPr lang="en-US">
                <a:latin typeface="Arial" panose="020B0604020202020204" pitchFamily="34" charset="0"/>
              </a:rPr>
              <a:t>: </a:t>
            </a:r>
          </a:p>
          <a:p>
            <a:pPr marL="285750" indent="-285750">
              <a:spcAft>
                <a:spcPts val="0"/>
              </a:spcAft>
              <a:buFont typeface="Arial" panose="020B0604020202020204" pitchFamily="34" charset="0"/>
              <a:buChar char="•"/>
            </a:pPr>
            <a:r>
              <a:rPr lang="en-US">
                <a:latin typeface="Arial" panose="020B0604020202020204" pitchFamily="34" charset="0"/>
              </a:rPr>
              <a:t>Create a mind map to determine who or what was an influence on their personal wellbeing and how it impacted them.</a:t>
            </a:r>
          </a:p>
          <a:p>
            <a:pPr marL="285750" indent="-285750">
              <a:spcAft>
                <a:spcPts val="0"/>
              </a:spcAft>
              <a:buFont typeface="Arial" panose="020B0604020202020204" pitchFamily="34" charset="0"/>
              <a:buChar char="•"/>
            </a:pPr>
            <a:r>
              <a:rPr lang="en-US">
                <a:latin typeface="Arial" panose="020B0604020202020204" pitchFamily="34" charset="0"/>
              </a:rPr>
              <a:t>Reflect on individual mind map</a:t>
            </a:r>
          </a:p>
          <a:p>
            <a:pPr marL="285750" indent="-285750">
              <a:spcAft>
                <a:spcPts val="0"/>
              </a:spcAft>
              <a:buFont typeface="Arial" panose="020B0604020202020204" pitchFamily="34" charset="0"/>
              <a:buChar char="•"/>
            </a:pPr>
            <a:r>
              <a:rPr lang="en-US">
                <a:latin typeface="Arial" panose="020B0604020202020204" pitchFamily="34" charset="0"/>
              </a:rPr>
              <a:t>Use a combination of simple, compound and complex sentences to record reflections. </a:t>
            </a:r>
          </a:p>
        </p:txBody>
      </p:sp>
    </p:spTree>
    <p:extLst>
      <p:ext uri="{BB962C8B-B14F-4D97-AF65-F5344CB8AC3E}">
        <p14:creationId xmlns:p14="http://schemas.microsoft.com/office/powerpoint/2010/main" val="2670871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40">
            <a:extLst>
              <a:ext uri="{FF2B5EF4-FFF2-40B4-BE49-F238E27FC236}">
                <a16:creationId xmlns:a16="http://schemas.microsoft.com/office/drawing/2014/main" id="{ACE0AB53-9A4A-42FB-9EF0-57C7D72B6638}"/>
              </a:ext>
            </a:extLst>
          </p:cNvPr>
          <p:cNvSpPr txBox="1">
            <a:spLocks noGrp="1"/>
          </p:cNvSpPr>
          <p:nvPr>
            <p:ph type="title"/>
          </p:nvPr>
        </p:nvSpPr>
        <p:spPr>
          <a:xfrm>
            <a:off x="360000" y="360000"/>
            <a:ext cx="105239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chemeClr val="accent1"/>
                </a:solidFill>
                <a:effectLst/>
                <a:uLnTx/>
                <a:uFillTx/>
                <a:ea typeface="+mn-ea"/>
                <a:cs typeface="+mn-cs"/>
              </a:rPr>
              <a:t>Behind the scenes developing the sample units</a:t>
            </a:r>
          </a:p>
        </p:txBody>
      </p:sp>
      <p:sp>
        <p:nvSpPr>
          <p:cNvPr id="21" name="Text Placeholder 20">
            <a:extLst>
              <a:ext uri="{FF2B5EF4-FFF2-40B4-BE49-F238E27FC236}">
                <a16:creationId xmlns:a16="http://schemas.microsoft.com/office/drawing/2014/main" id="{67088ED6-6C1D-D146-457A-1829BC917196}"/>
              </a:ext>
            </a:extLst>
          </p:cNvPr>
          <p:cNvSpPr>
            <a:spLocks noGrp="1"/>
          </p:cNvSpPr>
          <p:nvPr>
            <p:ph type="body" sz="quarter" idx="18"/>
          </p:nvPr>
        </p:nvSpPr>
        <p:spPr>
          <a:xfrm>
            <a:off x="360000" y="995220"/>
            <a:ext cx="10080000" cy="310015"/>
          </a:xfrm>
        </p:spPr>
        <p:txBody>
          <a:bodyPr/>
          <a:lstStyle/>
          <a:p>
            <a:r>
              <a:rPr lang="en-AU"/>
              <a:t>… with students at the centre of all decisions</a:t>
            </a:r>
          </a:p>
        </p:txBody>
      </p:sp>
      <p:grpSp>
        <p:nvGrpSpPr>
          <p:cNvPr id="26" name="Group 25">
            <a:extLst>
              <a:ext uri="{FF2B5EF4-FFF2-40B4-BE49-F238E27FC236}">
                <a16:creationId xmlns:a16="http://schemas.microsoft.com/office/drawing/2014/main" id="{4C66CCCD-A804-F628-8BA9-D4103B08845A}"/>
              </a:ext>
              <a:ext uri="{C183D7F6-B498-43B3-948B-1728B52AA6E4}">
                <adec:decorative xmlns:adec="http://schemas.microsoft.com/office/drawing/2017/decorative" val="1"/>
              </a:ext>
            </a:extLst>
          </p:cNvPr>
          <p:cNvGrpSpPr/>
          <p:nvPr/>
        </p:nvGrpSpPr>
        <p:grpSpPr>
          <a:xfrm>
            <a:off x="242551" y="1557465"/>
            <a:ext cx="3482450" cy="4771894"/>
            <a:chOff x="242551" y="1557465"/>
            <a:chExt cx="3482450" cy="4771894"/>
          </a:xfrm>
        </p:grpSpPr>
        <p:pic>
          <p:nvPicPr>
            <p:cNvPr id="66" name="Graphic 65">
              <a:extLst>
                <a:ext uri="{FF2B5EF4-FFF2-40B4-BE49-F238E27FC236}">
                  <a16:creationId xmlns:a16="http://schemas.microsoft.com/office/drawing/2014/main" id="{FED83169-1ABA-453E-98B4-7C060346DE3F}"/>
                </a:ext>
                <a:ext uri="{C183D7F6-B498-43B3-948B-1728B52AA6E4}">
                  <adec:decorative xmlns:adec="http://schemas.microsoft.com/office/drawing/2017/decorative" val="1"/>
                </a:ext>
              </a:extLst>
            </p:cNvPr>
            <p:cNvPicPr>
              <a:picLocks/>
            </p:cNvPicPr>
            <p:nvPr/>
          </p:nvPicPr>
          <p:blipFill>
            <a:blip cstate="print">
              <a:extLst>
                <a:ext uri="{96DAC541-7B7A-43D3-8B79-37D633B846F1}">
                  <asvg:svgBlip xmlns:asvg="http://schemas.microsoft.com/office/drawing/2016/SVG/main" r:embed="rId3"/>
                </a:ext>
              </a:extLst>
            </a:blip>
            <a:stretch>
              <a:fillRect/>
            </a:stretch>
          </p:blipFill>
          <p:spPr>
            <a:xfrm>
              <a:off x="444383" y="3832433"/>
              <a:ext cx="746479" cy="738664"/>
            </a:xfrm>
            <a:prstGeom prst="rect">
              <a:avLst/>
            </a:prstGeom>
          </p:spPr>
        </p:pic>
        <p:grpSp>
          <p:nvGrpSpPr>
            <p:cNvPr id="40" name="Group 39">
              <a:extLst>
                <a:ext uri="{FF2B5EF4-FFF2-40B4-BE49-F238E27FC236}">
                  <a16:creationId xmlns:a16="http://schemas.microsoft.com/office/drawing/2014/main" id="{FE829DB1-9E6F-03E5-168A-9E41A3482DDA}"/>
                </a:ext>
                <a:ext uri="{C183D7F6-B498-43B3-948B-1728B52AA6E4}">
                  <adec:decorative xmlns:adec="http://schemas.microsoft.com/office/drawing/2017/decorative" val="1"/>
                </a:ext>
              </a:extLst>
            </p:cNvPr>
            <p:cNvGrpSpPr/>
            <p:nvPr/>
          </p:nvGrpSpPr>
          <p:grpSpPr>
            <a:xfrm>
              <a:off x="242551" y="5221791"/>
              <a:ext cx="1119284" cy="1107568"/>
              <a:chOff x="2336858" y="-659667"/>
              <a:chExt cx="1628004" cy="1628004"/>
            </a:xfrm>
          </p:grpSpPr>
          <p:pic>
            <p:nvPicPr>
              <p:cNvPr id="42" name="Graphic 41">
                <a:extLst>
                  <a:ext uri="{FF2B5EF4-FFF2-40B4-BE49-F238E27FC236}">
                    <a16:creationId xmlns:a16="http://schemas.microsoft.com/office/drawing/2014/main" id="{4B2A566B-345F-4231-281B-A9E7A3A5732F}"/>
                  </a:ext>
                </a:extLst>
              </p:cNvPr>
              <p:cNvPicPr>
                <a:picLocks/>
              </p:cNvPicPr>
              <p:nvPr/>
            </p:nvPicPr>
            <p:blipFill>
              <a:blip cstate="print">
                <a:extLst>
                  <a:ext uri="{96DAC541-7B7A-43D3-8B79-37D633B846F1}">
                    <asvg:svgBlip xmlns:asvg="http://schemas.microsoft.com/office/drawing/2016/SVG/main" r:embed="rId3"/>
                  </a:ext>
                </a:extLst>
              </a:blip>
              <a:stretch>
                <a:fillRect/>
              </a:stretch>
            </p:blipFill>
            <p:spPr>
              <a:xfrm>
                <a:off x="2563439" y="-452186"/>
                <a:ext cx="1246945" cy="1246945"/>
              </a:xfrm>
              <a:prstGeom prst="rect">
                <a:avLst/>
              </a:prstGeom>
            </p:spPr>
          </p:pic>
          <p:sp>
            <p:nvSpPr>
              <p:cNvPr id="43" name="Arc 42">
                <a:extLst>
                  <a:ext uri="{FF2B5EF4-FFF2-40B4-BE49-F238E27FC236}">
                    <a16:creationId xmlns:a16="http://schemas.microsoft.com/office/drawing/2014/main" id="{1E4985CF-9E28-4930-E83F-68D46E2CF60D}"/>
                  </a:ext>
                </a:extLst>
              </p:cNvPr>
              <p:cNvSpPr/>
              <p:nvPr/>
            </p:nvSpPr>
            <p:spPr>
              <a:xfrm>
                <a:off x="2336858" y="-659667"/>
                <a:ext cx="1628004" cy="1628004"/>
              </a:xfrm>
              <a:prstGeom prst="arc">
                <a:avLst>
                  <a:gd name="adj1" fmla="val 13037619"/>
                  <a:gd name="adj2" fmla="val 1616065"/>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nvGrpSpPr>
            <p:cNvPr id="24" name="Group 23">
              <a:extLst>
                <a:ext uri="{FF2B5EF4-FFF2-40B4-BE49-F238E27FC236}">
                  <a16:creationId xmlns:a16="http://schemas.microsoft.com/office/drawing/2014/main" id="{2F954DF6-2608-1D92-D199-0A50D8102F95}"/>
                </a:ext>
                <a:ext uri="{C183D7F6-B498-43B3-948B-1728B52AA6E4}">
                  <adec:decorative xmlns:adec="http://schemas.microsoft.com/office/drawing/2017/decorative" val="1"/>
                </a:ext>
              </a:extLst>
            </p:cNvPr>
            <p:cNvGrpSpPr/>
            <p:nvPr/>
          </p:nvGrpSpPr>
          <p:grpSpPr>
            <a:xfrm>
              <a:off x="264065" y="1557465"/>
              <a:ext cx="3460936" cy="4561750"/>
              <a:chOff x="264065" y="1557465"/>
              <a:chExt cx="3460936" cy="4561750"/>
            </a:xfrm>
          </p:grpSpPr>
          <p:grpSp>
            <p:nvGrpSpPr>
              <p:cNvPr id="47" name="Group 46">
                <a:extLst>
                  <a:ext uri="{FF2B5EF4-FFF2-40B4-BE49-F238E27FC236}">
                    <a16:creationId xmlns:a16="http://schemas.microsoft.com/office/drawing/2014/main" id="{A2875AD1-3C13-2378-9EE2-B3702C7B07DD}"/>
                  </a:ext>
                </a:extLst>
              </p:cNvPr>
              <p:cNvGrpSpPr/>
              <p:nvPr/>
            </p:nvGrpSpPr>
            <p:grpSpPr>
              <a:xfrm>
                <a:off x="264065" y="1557465"/>
                <a:ext cx="2298667" cy="4561750"/>
                <a:chOff x="4224352" y="849201"/>
                <a:chExt cx="3420996" cy="5946749"/>
              </a:xfrm>
            </p:grpSpPr>
            <p:grpSp>
              <p:nvGrpSpPr>
                <p:cNvPr id="59" name="Group 58">
                  <a:extLst>
                    <a:ext uri="{FF2B5EF4-FFF2-40B4-BE49-F238E27FC236}">
                      <a16:creationId xmlns:a16="http://schemas.microsoft.com/office/drawing/2014/main" id="{D33F1F29-68F4-4C74-AB49-A6F6FAF9FE89}"/>
                    </a:ext>
                  </a:extLst>
                </p:cNvPr>
                <p:cNvGrpSpPr/>
                <p:nvPr/>
              </p:nvGrpSpPr>
              <p:grpSpPr>
                <a:xfrm>
                  <a:off x="5991144" y="1079834"/>
                  <a:ext cx="1107568" cy="1107568"/>
                  <a:chOff x="2336858" y="-659667"/>
                  <a:chExt cx="1628004" cy="1628004"/>
                </a:xfrm>
              </p:grpSpPr>
              <p:pic>
                <p:nvPicPr>
                  <p:cNvPr id="60" name="Graphic 59">
                    <a:extLst>
                      <a:ext uri="{FF2B5EF4-FFF2-40B4-BE49-F238E27FC236}">
                        <a16:creationId xmlns:a16="http://schemas.microsoft.com/office/drawing/2014/main" id="{07D95ACA-4C16-483C-AE62-1DE8B48DBBA6}"/>
                      </a:ext>
                    </a:extLst>
                  </p:cNvPr>
                  <p:cNvPicPr>
                    <a:picLocks/>
                  </p:cNvPicPr>
                  <p:nvPr/>
                </p:nvPicPr>
                <p:blipFill>
                  <a:blip cstate="print">
                    <a:extLst>
                      <a:ext uri="{96DAC541-7B7A-43D3-8B79-37D633B846F1}">
                        <asvg:svgBlip xmlns:asvg="http://schemas.microsoft.com/office/drawing/2016/SVG/main" r:embed="rId4"/>
                      </a:ext>
                    </a:extLst>
                  </a:blip>
                  <a:stretch>
                    <a:fillRect/>
                  </a:stretch>
                </p:blipFill>
                <p:spPr>
                  <a:xfrm>
                    <a:off x="2563439" y="-452186"/>
                    <a:ext cx="1246945" cy="1246945"/>
                  </a:xfrm>
                  <a:prstGeom prst="rect">
                    <a:avLst/>
                  </a:prstGeom>
                </p:spPr>
              </p:pic>
              <p:sp>
                <p:nvSpPr>
                  <p:cNvPr id="61" name="Arc 60">
                    <a:extLst>
                      <a:ext uri="{FF2B5EF4-FFF2-40B4-BE49-F238E27FC236}">
                        <a16:creationId xmlns:a16="http://schemas.microsoft.com/office/drawing/2014/main" id="{631A46AB-1FFA-4354-9FDA-E609E6254663}"/>
                      </a:ext>
                    </a:extLst>
                  </p:cNvPr>
                  <p:cNvSpPr/>
                  <p:nvPr/>
                </p:nvSpPr>
                <p:spPr>
                  <a:xfrm>
                    <a:off x="2336858" y="-659667"/>
                    <a:ext cx="1628004" cy="1628004"/>
                  </a:xfrm>
                  <a:prstGeom prst="arc">
                    <a:avLst>
                      <a:gd name="adj1" fmla="val 13037619"/>
                      <a:gd name="adj2" fmla="val 1616065"/>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pic>
              <p:nvPicPr>
                <p:cNvPr id="4" name="Graphic 3">
                  <a:extLst>
                    <a:ext uri="{FF2B5EF4-FFF2-40B4-BE49-F238E27FC236}">
                      <a16:creationId xmlns:a16="http://schemas.microsoft.com/office/drawing/2014/main" id="{9A8AFB73-278A-461B-8F20-E17011AB8BDE}"/>
                    </a:ext>
                  </a:extLst>
                </p:cNvPr>
                <p:cNvPicPr>
                  <a:picLocks/>
                </p:cNvPicPr>
                <p:nvPr/>
              </p:nvPicPr>
              <p:blipFill>
                <a:blip cstate="print">
                  <a:extLst>
                    <a:ext uri="{96DAC541-7B7A-43D3-8B79-37D633B846F1}">
                      <asvg:svgBlip xmlns:asvg="http://schemas.microsoft.com/office/drawing/2016/SVG/main" r:embed="rId5"/>
                    </a:ext>
                  </a:extLst>
                </a:blip>
                <a:stretch>
                  <a:fillRect/>
                </a:stretch>
              </p:blipFill>
              <p:spPr>
                <a:xfrm>
                  <a:off x="4640058" y="849201"/>
                  <a:ext cx="1699071" cy="1699071"/>
                </a:xfrm>
                <a:prstGeom prst="rect">
                  <a:avLst/>
                </a:prstGeom>
              </p:spPr>
            </p:pic>
            <p:pic>
              <p:nvPicPr>
                <p:cNvPr id="5" name="Graphic 4">
                  <a:extLst>
                    <a:ext uri="{FF2B5EF4-FFF2-40B4-BE49-F238E27FC236}">
                      <a16:creationId xmlns:a16="http://schemas.microsoft.com/office/drawing/2014/main" id="{E68DD13F-0586-4ECF-9B03-C35F8678966A}"/>
                    </a:ext>
                  </a:extLst>
                </p:cNvPr>
                <p:cNvPicPr>
                  <a:picLocks/>
                </p:cNvPicPr>
                <p:nvPr/>
              </p:nvPicPr>
              <p:blipFill>
                <a:blip cstate="print">
                  <a:extLst>
                    <a:ext uri="{96DAC541-7B7A-43D3-8B79-37D633B846F1}">
                      <asvg:svgBlip xmlns:asvg="http://schemas.microsoft.com/office/drawing/2016/SVG/main" r:embed="rId6"/>
                    </a:ext>
                  </a:extLst>
                </a:blip>
                <a:stretch>
                  <a:fillRect/>
                </a:stretch>
              </p:blipFill>
              <p:spPr>
                <a:xfrm>
                  <a:off x="5946277" y="1698737"/>
                  <a:ext cx="1699071" cy="1699071"/>
                </a:xfrm>
                <a:prstGeom prst="rect">
                  <a:avLst/>
                </a:prstGeom>
              </p:spPr>
            </p:pic>
            <p:pic>
              <p:nvPicPr>
                <p:cNvPr id="6" name="Graphic 5">
                  <a:extLst>
                    <a:ext uri="{FF2B5EF4-FFF2-40B4-BE49-F238E27FC236}">
                      <a16:creationId xmlns:a16="http://schemas.microsoft.com/office/drawing/2014/main" id="{FFEBE7AA-EA21-4E53-A9FF-82E38CC13996}"/>
                    </a:ext>
                  </a:extLst>
                </p:cNvPr>
                <p:cNvPicPr>
                  <a:picLocks/>
                </p:cNvPicPr>
                <p:nvPr/>
              </p:nvPicPr>
              <p:blipFill>
                <a:blip cstate="print">
                  <a:extLst>
                    <a:ext uri="{96DAC541-7B7A-43D3-8B79-37D633B846F1}">
                      <asvg:svgBlip xmlns:asvg="http://schemas.microsoft.com/office/drawing/2016/SVG/main" r:embed="rId7"/>
                    </a:ext>
                  </a:extLst>
                </a:blip>
                <a:stretch>
                  <a:fillRect/>
                </a:stretch>
              </p:blipFill>
              <p:spPr>
                <a:xfrm>
                  <a:off x="4640058" y="2548272"/>
                  <a:ext cx="1699071" cy="1699071"/>
                </a:xfrm>
                <a:prstGeom prst="rect">
                  <a:avLst/>
                </a:prstGeom>
              </p:spPr>
            </p:pic>
            <p:pic>
              <p:nvPicPr>
                <p:cNvPr id="7" name="Graphic 6">
                  <a:extLst>
                    <a:ext uri="{FF2B5EF4-FFF2-40B4-BE49-F238E27FC236}">
                      <a16:creationId xmlns:a16="http://schemas.microsoft.com/office/drawing/2014/main" id="{0632D238-5DBC-426D-B8DC-A63F70163336}"/>
                    </a:ext>
                  </a:extLst>
                </p:cNvPr>
                <p:cNvPicPr>
                  <a:picLocks/>
                </p:cNvPicPr>
                <p:nvPr/>
              </p:nvPicPr>
              <p:blipFill>
                <a:blip cstate="print">
                  <a:extLst>
                    <a:ext uri="{96DAC541-7B7A-43D3-8B79-37D633B846F1}">
                      <asvg:svgBlip xmlns:asvg="http://schemas.microsoft.com/office/drawing/2016/SVG/main" r:embed="rId8"/>
                    </a:ext>
                  </a:extLst>
                </a:blip>
                <a:stretch>
                  <a:fillRect/>
                </a:stretch>
              </p:blipFill>
              <p:spPr>
                <a:xfrm>
                  <a:off x="5946277" y="3397808"/>
                  <a:ext cx="1699071" cy="1699071"/>
                </a:xfrm>
                <a:prstGeom prst="rect">
                  <a:avLst/>
                </a:prstGeom>
              </p:spPr>
            </p:pic>
            <p:pic>
              <p:nvPicPr>
                <p:cNvPr id="8" name="Graphic 7">
                  <a:extLst>
                    <a:ext uri="{FF2B5EF4-FFF2-40B4-BE49-F238E27FC236}">
                      <a16:creationId xmlns:a16="http://schemas.microsoft.com/office/drawing/2014/main" id="{98B480AE-7C08-46BE-928D-EB5D6C962C23}"/>
                    </a:ext>
                  </a:extLst>
                </p:cNvPr>
                <p:cNvPicPr>
                  <a:picLocks/>
                </p:cNvPicPr>
                <p:nvPr/>
              </p:nvPicPr>
              <p:blipFill>
                <a:blip cstate="print">
                  <a:extLst>
                    <a:ext uri="{96DAC541-7B7A-43D3-8B79-37D633B846F1}">
                      <asvg:svgBlip xmlns:asvg="http://schemas.microsoft.com/office/drawing/2016/SVG/main" r:embed="rId9"/>
                    </a:ext>
                  </a:extLst>
                </a:blip>
                <a:stretch>
                  <a:fillRect/>
                </a:stretch>
              </p:blipFill>
              <p:spPr>
                <a:xfrm>
                  <a:off x="4640058" y="4247343"/>
                  <a:ext cx="1699071" cy="1699071"/>
                </a:xfrm>
                <a:prstGeom prst="rect">
                  <a:avLst/>
                </a:prstGeom>
              </p:spPr>
            </p:pic>
            <p:pic>
              <p:nvPicPr>
                <p:cNvPr id="9" name="Graphic 8">
                  <a:extLst>
                    <a:ext uri="{FF2B5EF4-FFF2-40B4-BE49-F238E27FC236}">
                      <a16:creationId xmlns:a16="http://schemas.microsoft.com/office/drawing/2014/main" id="{9C0EB7E8-02E1-4266-A9FE-694CAC1B1D7A}"/>
                    </a:ext>
                  </a:extLst>
                </p:cNvPr>
                <p:cNvPicPr>
                  <a:picLocks/>
                </p:cNvPicPr>
                <p:nvPr/>
              </p:nvPicPr>
              <p:blipFill>
                <a:blip cstate="print">
                  <a:extLst>
                    <a:ext uri="{96DAC541-7B7A-43D3-8B79-37D633B846F1}">
                      <asvg:svgBlip xmlns:asvg="http://schemas.microsoft.com/office/drawing/2016/SVG/main" r:embed="rId10"/>
                    </a:ext>
                  </a:extLst>
                </a:blip>
                <a:stretch>
                  <a:fillRect/>
                </a:stretch>
              </p:blipFill>
              <p:spPr>
                <a:xfrm>
                  <a:off x="5946277" y="5096879"/>
                  <a:ext cx="1699071" cy="1699071"/>
                </a:xfrm>
                <a:prstGeom prst="rect">
                  <a:avLst/>
                </a:prstGeom>
              </p:spPr>
            </p:pic>
            <p:sp>
              <p:nvSpPr>
                <p:cNvPr id="11" name="Oval 10">
                  <a:extLst>
                    <a:ext uri="{FF2B5EF4-FFF2-40B4-BE49-F238E27FC236}">
                      <a16:creationId xmlns:a16="http://schemas.microsoft.com/office/drawing/2014/main" id="{EC3AE9C0-35A1-418F-B45D-1F061FD5D449}"/>
                    </a:ext>
                  </a:extLst>
                </p:cNvPr>
                <p:cNvSpPr/>
                <p:nvPr/>
              </p:nvSpPr>
              <p:spPr>
                <a:xfrm>
                  <a:off x="6297986" y="2049081"/>
                  <a:ext cx="998382" cy="9983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Oval 11">
                  <a:extLst>
                    <a:ext uri="{FF2B5EF4-FFF2-40B4-BE49-F238E27FC236}">
                      <a16:creationId xmlns:a16="http://schemas.microsoft.com/office/drawing/2014/main" id="{B7A58F50-2D24-49E3-9C37-B306992C1A62}"/>
                    </a:ext>
                  </a:extLst>
                </p:cNvPr>
                <p:cNvSpPr/>
                <p:nvPr/>
              </p:nvSpPr>
              <p:spPr>
                <a:xfrm>
                  <a:off x="4978315" y="2873762"/>
                  <a:ext cx="998383" cy="9983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Oval 12">
                  <a:extLst>
                    <a:ext uri="{FF2B5EF4-FFF2-40B4-BE49-F238E27FC236}">
                      <a16:creationId xmlns:a16="http://schemas.microsoft.com/office/drawing/2014/main" id="{6491D8F3-EF99-44DA-AC95-456475F98354}"/>
                    </a:ext>
                  </a:extLst>
                </p:cNvPr>
                <p:cNvSpPr/>
                <p:nvPr/>
              </p:nvSpPr>
              <p:spPr>
                <a:xfrm>
                  <a:off x="6289956" y="3767710"/>
                  <a:ext cx="998384" cy="9983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Oval 13">
                  <a:extLst>
                    <a:ext uri="{FF2B5EF4-FFF2-40B4-BE49-F238E27FC236}">
                      <a16:creationId xmlns:a16="http://schemas.microsoft.com/office/drawing/2014/main" id="{F375B14E-2709-4E72-B33E-C58CE5C2EC37}"/>
                    </a:ext>
                  </a:extLst>
                </p:cNvPr>
                <p:cNvSpPr/>
                <p:nvPr/>
              </p:nvSpPr>
              <p:spPr>
                <a:xfrm>
                  <a:off x="4978314" y="4572833"/>
                  <a:ext cx="998383" cy="9983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Oval 14">
                  <a:extLst>
                    <a:ext uri="{FF2B5EF4-FFF2-40B4-BE49-F238E27FC236}">
                      <a16:creationId xmlns:a16="http://schemas.microsoft.com/office/drawing/2014/main" id="{A2C3C05B-00EC-4F7D-8F35-C3B6316141D0}"/>
                    </a:ext>
                  </a:extLst>
                </p:cNvPr>
                <p:cNvSpPr/>
                <p:nvPr/>
              </p:nvSpPr>
              <p:spPr>
                <a:xfrm>
                  <a:off x="6313714" y="5447222"/>
                  <a:ext cx="998383" cy="9983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3" name="Graphic 52">
                  <a:extLst>
                    <a:ext uri="{FF2B5EF4-FFF2-40B4-BE49-F238E27FC236}">
                      <a16:creationId xmlns:a16="http://schemas.microsoft.com/office/drawing/2014/main" id="{A6EE80CD-829A-4CFC-8FA9-44FBB53FEC5D}"/>
                    </a:ext>
                  </a:extLst>
                </p:cNvPr>
                <p:cNvPicPr>
                  <a:picLocks/>
                </p:cNvPicPr>
                <p:nvPr/>
              </p:nvPicPr>
              <p:blipFill>
                <a:blip cstate="print">
                  <a:extLst>
                    <a:ext uri="{96DAC541-7B7A-43D3-8B79-37D633B846F1}">
                      <asvg:svgBlip xmlns:asvg="http://schemas.microsoft.com/office/drawing/2016/SVG/main" r:embed="rId4"/>
                    </a:ext>
                  </a:extLst>
                </a:blip>
                <a:stretch>
                  <a:fillRect/>
                </a:stretch>
              </p:blipFill>
              <p:spPr>
                <a:xfrm>
                  <a:off x="5461058" y="3878010"/>
                  <a:ext cx="738664" cy="738664"/>
                </a:xfrm>
                <a:prstGeom prst="rect">
                  <a:avLst/>
                </a:prstGeom>
              </p:spPr>
            </p:pic>
            <p:pic>
              <p:nvPicPr>
                <p:cNvPr id="65" name="Graphic 64">
                  <a:extLst>
                    <a:ext uri="{FF2B5EF4-FFF2-40B4-BE49-F238E27FC236}">
                      <a16:creationId xmlns:a16="http://schemas.microsoft.com/office/drawing/2014/main" id="{157B8763-2078-4F13-A321-D249A2097C7C}"/>
                    </a:ext>
                  </a:extLst>
                </p:cNvPr>
                <p:cNvPicPr>
                  <a:picLocks/>
                </p:cNvPicPr>
                <p:nvPr/>
              </p:nvPicPr>
              <p:blipFill>
                <a:blip cstate="print">
                  <a:extLst>
                    <a:ext uri="{96DAC541-7B7A-43D3-8B79-37D633B846F1}">
                      <asvg:svgBlip xmlns:asvg="http://schemas.microsoft.com/office/drawing/2016/SVG/main" r:embed="rId4"/>
                    </a:ext>
                  </a:extLst>
                </a:blip>
                <a:stretch>
                  <a:fillRect/>
                </a:stretch>
              </p:blipFill>
              <p:spPr>
                <a:xfrm>
                  <a:off x="5406650" y="5654644"/>
                  <a:ext cx="738664" cy="738664"/>
                </a:xfrm>
                <a:prstGeom prst="rect">
                  <a:avLst/>
                </a:prstGeom>
              </p:spPr>
            </p:pic>
            <p:pic>
              <p:nvPicPr>
                <p:cNvPr id="68" name="Graphic 67">
                  <a:extLst>
                    <a:ext uri="{FF2B5EF4-FFF2-40B4-BE49-F238E27FC236}">
                      <a16:creationId xmlns:a16="http://schemas.microsoft.com/office/drawing/2014/main" id="{045D7AC6-1D12-4372-B5EC-35BE58A0BF53}"/>
                    </a:ext>
                  </a:extLst>
                </p:cNvPr>
                <p:cNvPicPr>
                  <a:picLocks/>
                </p:cNvPicPr>
                <p:nvPr/>
              </p:nvPicPr>
              <p:blipFill>
                <a:blip cstate="print">
                  <a:extLst>
                    <a:ext uri="{96DAC541-7B7A-43D3-8B79-37D633B846F1}">
                      <asvg:svgBlip xmlns:asvg="http://schemas.microsoft.com/office/drawing/2016/SVG/main" r:embed="rId4"/>
                    </a:ext>
                  </a:extLst>
                </a:blip>
                <a:stretch>
                  <a:fillRect/>
                </a:stretch>
              </p:blipFill>
              <p:spPr>
                <a:xfrm>
                  <a:off x="6082761" y="3042988"/>
                  <a:ext cx="738664" cy="738664"/>
                </a:xfrm>
                <a:prstGeom prst="rect">
                  <a:avLst/>
                </a:prstGeom>
              </p:spPr>
            </p:pic>
            <p:pic>
              <p:nvPicPr>
                <p:cNvPr id="2" name="Graphic 1" descr="Address Book outline">
                  <a:extLst>
                    <a:ext uri="{FF2B5EF4-FFF2-40B4-BE49-F238E27FC236}">
                      <a16:creationId xmlns:a16="http://schemas.microsoft.com/office/drawing/2014/main" id="{C855F3AB-12BE-6034-9820-96F860FAEEA9}"/>
                    </a:ext>
                  </a:extLst>
                </p:cNvPr>
                <p:cNvPicPr>
                  <a:picLocks/>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5202571" y="1382537"/>
                  <a:ext cx="549872" cy="549872"/>
                </a:xfrm>
                <a:prstGeom prst="rect">
                  <a:avLst/>
                </a:prstGeom>
              </p:spPr>
            </p:pic>
            <p:grpSp>
              <p:nvGrpSpPr>
                <p:cNvPr id="17" name="Group 16">
                  <a:extLst>
                    <a:ext uri="{FF2B5EF4-FFF2-40B4-BE49-F238E27FC236}">
                      <a16:creationId xmlns:a16="http://schemas.microsoft.com/office/drawing/2014/main" id="{83EC6B4A-1ED2-C890-D479-9146F3C101D3}"/>
                    </a:ext>
                  </a:extLst>
                </p:cNvPr>
                <p:cNvGrpSpPr/>
                <p:nvPr/>
              </p:nvGrpSpPr>
              <p:grpSpPr>
                <a:xfrm rot="7211688">
                  <a:off x="4224352" y="2014442"/>
                  <a:ext cx="1107568" cy="1107568"/>
                  <a:chOff x="2336858" y="-659667"/>
                  <a:chExt cx="1628004" cy="1628004"/>
                </a:xfrm>
              </p:grpSpPr>
              <p:pic>
                <p:nvPicPr>
                  <p:cNvPr id="19" name="Graphic 18">
                    <a:extLst>
                      <a:ext uri="{FF2B5EF4-FFF2-40B4-BE49-F238E27FC236}">
                        <a16:creationId xmlns:a16="http://schemas.microsoft.com/office/drawing/2014/main" id="{90A2FE8E-041D-1553-5009-A667B9B2E8D4}"/>
                      </a:ext>
                    </a:extLst>
                  </p:cNvPr>
                  <p:cNvPicPr>
                    <a:picLocks/>
                  </p:cNvPicPr>
                  <p:nvPr/>
                </p:nvPicPr>
                <p:blipFill>
                  <a:blip cstate="print">
                    <a:extLst>
                      <a:ext uri="{96DAC541-7B7A-43D3-8B79-37D633B846F1}">
                        <asvg:svgBlip xmlns:asvg="http://schemas.microsoft.com/office/drawing/2016/SVG/main" r:embed="rId3"/>
                      </a:ext>
                    </a:extLst>
                  </a:blip>
                  <a:stretch>
                    <a:fillRect/>
                  </a:stretch>
                </p:blipFill>
                <p:spPr>
                  <a:xfrm>
                    <a:off x="2563439" y="-452186"/>
                    <a:ext cx="1246945" cy="1246945"/>
                  </a:xfrm>
                  <a:prstGeom prst="rect">
                    <a:avLst/>
                  </a:prstGeom>
                </p:spPr>
              </p:pic>
              <p:sp>
                <p:nvSpPr>
                  <p:cNvPr id="25" name="Arc 24">
                    <a:extLst>
                      <a:ext uri="{FF2B5EF4-FFF2-40B4-BE49-F238E27FC236}">
                        <a16:creationId xmlns:a16="http://schemas.microsoft.com/office/drawing/2014/main" id="{2B540463-B6C3-2C93-AEED-12CC8C3AA414}"/>
                      </a:ext>
                    </a:extLst>
                  </p:cNvPr>
                  <p:cNvSpPr/>
                  <p:nvPr/>
                </p:nvSpPr>
                <p:spPr>
                  <a:xfrm>
                    <a:off x="2336858" y="-659667"/>
                    <a:ext cx="1628004" cy="1628004"/>
                  </a:xfrm>
                  <a:prstGeom prst="arc">
                    <a:avLst>
                      <a:gd name="adj1" fmla="val 13037619"/>
                      <a:gd name="adj2" fmla="val 1616065"/>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pic>
            <p:nvPicPr>
              <p:cNvPr id="55" name="Graphic 54" descr="Left Brain outline">
                <a:extLst>
                  <a:ext uri="{FF2B5EF4-FFF2-40B4-BE49-F238E27FC236}">
                    <a16:creationId xmlns:a16="http://schemas.microsoft.com/office/drawing/2014/main" id="{B9DC5F5E-6985-809F-35AC-097A6BF447F0}"/>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811946" y="4455932"/>
                <a:ext cx="662975" cy="656035"/>
              </a:xfrm>
              <a:prstGeom prst="rect">
                <a:avLst/>
              </a:prstGeom>
            </p:spPr>
          </p:pic>
          <p:pic>
            <p:nvPicPr>
              <p:cNvPr id="20" name="Picture 2">
                <a:extLst>
                  <a:ext uri="{FF2B5EF4-FFF2-40B4-BE49-F238E27FC236}">
                    <a16:creationId xmlns:a16="http://schemas.microsoft.com/office/drawing/2014/main" id="{09CE540A-D392-8CF3-1108-231DFB6CB5B7}"/>
                  </a:ext>
                  <a:ext uri="{C183D7F6-B498-43B3-948B-1728B52AA6E4}">
                    <adec:decorative xmlns:adec="http://schemas.microsoft.com/office/drawing/2017/decorative" val="1"/>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2295461" y="2042143"/>
                <a:ext cx="1429540" cy="3777429"/>
              </a:xfrm>
              <a:prstGeom prst="rect">
                <a:avLst/>
              </a:prstGeom>
              <a:noFill/>
              <a:extLst>
                <a:ext uri="{909E8E84-426E-40DD-AFC4-6F175D3DCCD1}">
                  <a14:hiddenFill xmlns:a14="http://schemas.microsoft.com/office/drawing/2010/main">
                    <a:solidFill>
                      <a:srgbClr val="FFFFFF"/>
                    </a:solidFill>
                  </a14:hiddenFill>
                </a:ext>
              </a:extLst>
            </p:spPr>
          </p:pic>
          <p:pic>
            <p:nvPicPr>
              <p:cNvPr id="50" name="Graphic 49">
                <a:extLst>
                  <a:ext uri="{FF2B5EF4-FFF2-40B4-BE49-F238E27FC236}">
                    <a16:creationId xmlns:a16="http://schemas.microsoft.com/office/drawing/2014/main" id="{F46ED072-DFCB-42C2-AD86-DAAE325297BE}"/>
                  </a:ext>
                </a:extLst>
              </p:cNvPr>
              <p:cNvPicPr>
                <a:picLocks/>
              </p:cNvPicPr>
              <p:nvPr/>
            </p:nvPicPr>
            <p:blipFill>
              <a:blip cstate="print">
                <a:extLst>
                  <a:ext uri="{96DAC541-7B7A-43D3-8B79-37D633B846F1}">
                    <asvg:svgBlip xmlns:asvg="http://schemas.microsoft.com/office/drawing/2016/SVG/main" r:embed="rId14"/>
                  </a:ext>
                </a:extLst>
              </a:blip>
              <a:stretch>
                <a:fillRect/>
              </a:stretch>
            </p:blipFill>
            <p:spPr>
              <a:xfrm>
                <a:off x="1697919" y="2544182"/>
                <a:ext cx="555689" cy="549872"/>
              </a:xfrm>
              <a:prstGeom prst="rect">
                <a:avLst/>
              </a:prstGeom>
            </p:spPr>
          </p:pic>
        </p:grpSp>
        <p:pic>
          <p:nvPicPr>
            <p:cNvPr id="51" name="Graphic 50" descr="Good Idea outline">
              <a:extLst>
                <a:ext uri="{FF2B5EF4-FFF2-40B4-BE49-F238E27FC236}">
                  <a16:creationId xmlns:a16="http://schemas.microsoft.com/office/drawing/2014/main" id="{A593B2AD-59B7-4B77-B438-A65E4BDE6D74}"/>
                </a:ext>
              </a:extLst>
            </p:cNvPr>
            <p:cNvPicPr>
              <a:picLocks/>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828972" y="3226142"/>
              <a:ext cx="545818" cy="540104"/>
            </a:xfrm>
            <a:prstGeom prst="rect">
              <a:avLst/>
            </a:prstGeom>
          </p:spPr>
        </p:pic>
        <p:pic>
          <p:nvPicPr>
            <p:cNvPr id="54" name="Graphic 53">
              <a:extLst>
                <a:ext uri="{FF2B5EF4-FFF2-40B4-BE49-F238E27FC236}">
                  <a16:creationId xmlns:a16="http://schemas.microsoft.com/office/drawing/2014/main" id="{33637635-494E-4FBB-BEFC-E178031A4CD6}"/>
                </a:ext>
              </a:extLst>
            </p:cNvPr>
            <p:cNvPicPr>
              <a:picLocks/>
            </p:cNvPicPr>
            <p:nvPr/>
          </p:nvPicPr>
          <p:blipFill>
            <a:blip cstate="print">
              <a:extLst>
                <a:ext uri="{96DAC541-7B7A-43D3-8B79-37D633B846F1}">
                  <asvg:svgBlip xmlns:asvg="http://schemas.microsoft.com/office/drawing/2016/SVG/main" r:embed="rId16"/>
                </a:ext>
              </a:extLst>
            </a:blip>
            <a:stretch>
              <a:fillRect/>
            </a:stretch>
          </p:blipFill>
          <p:spPr>
            <a:xfrm>
              <a:off x="1653547" y="3786770"/>
              <a:ext cx="648906" cy="633437"/>
            </a:xfrm>
            <a:prstGeom prst="rect">
              <a:avLst/>
            </a:prstGeom>
          </p:spPr>
        </p:pic>
      </p:grpSp>
      <p:sp>
        <p:nvSpPr>
          <p:cNvPr id="3" name="Shape 57">
            <a:extLst>
              <a:ext uri="{FF2B5EF4-FFF2-40B4-BE49-F238E27FC236}">
                <a16:creationId xmlns:a16="http://schemas.microsoft.com/office/drawing/2014/main" id="{3D8C07CC-8D4A-529B-13FD-5DE01A47919E}"/>
              </a:ext>
            </a:extLst>
          </p:cNvPr>
          <p:cNvSpPr/>
          <p:nvPr/>
        </p:nvSpPr>
        <p:spPr>
          <a:xfrm>
            <a:off x="4508840" y="1734384"/>
            <a:ext cx="2162370" cy="1938528"/>
          </a:xfrm>
          <a:prstGeom prst="roundRect">
            <a:avLst>
              <a:gd name="adj" fmla="val 8281"/>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0" tIns="0" rIns="0" bIns="0" anchor="ctr" anchorCtr="1"/>
          <a:lstStyle/>
          <a:p>
            <a:pPr>
              <a:lnSpc>
                <a:spcPct val="150000"/>
              </a:lnSpc>
            </a:pPr>
            <a:r>
              <a:rPr lang="en-US" sz="2000" b="1">
                <a:latin typeface="Arial" panose="020B0604020202020204" pitchFamily="34" charset="0"/>
              </a:rPr>
              <a:t>Syllabus is the starting point</a:t>
            </a:r>
            <a:endParaRPr lang="en-AU" sz="2000" b="1">
              <a:latin typeface="Arial" panose="020B0604020202020204" pitchFamily="34" charset="0"/>
            </a:endParaRPr>
          </a:p>
        </p:txBody>
      </p:sp>
      <p:sp>
        <p:nvSpPr>
          <p:cNvPr id="16" name="Shape 57">
            <a:extLst>
              <a:ext uri="{FF2B5EF4-FFF2-40B4-BE49-F238E27FC236}">
                <a16:creationId xmlns:a16="http://schemas.microsoft.com/office/drawing/2014/main" id="{3E2E2501-3D35-0505-87EA-780708646C78}"/>
              </a:ext>
            </a:extLst>
          </p:cNvPr>
          <p:cNvSpPr/>
          <p:nvPr/>
        </p:nvSpPr>
        <p:spPr>
          <a:xfrm>
            <a:off x="6909210" y="1734384"/>
            <a:ext cx="2178402" cy="1938528"/>
          </a:xfrm>
          <a:prstGeom prst="roundRect">
            <a:avLst>
              <a:gd name="adj" fmla="val 8281"/>
            </a:avLst>
          </a:prstGeom>
          <a:solidFill>
            <a:schemeClr val="accent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0" tIns="0" rIns="0" bIns="0" anchor="ctr" anchorCtr="1"/>
          <a:lstStyle/>
          <a:p>
            <a:pPr>
              <a:lnSpc>
                <a:spcPct val="150000"/>
              </a:lnSpc>
              <a:spcAft>
                <a:spcPts val="1200"/>
              </a:spcAft>
            </a:pPr>
            <a:r>
              <a:rPr lang="en-US" sz="2000" b="1">
                <a:solidFill>
                  <a:schemeClr val="accent1"/>
                </a:solidFill>
                <a:latin typeface="Arial" panose="020B0604020202020204" pitchFamily="34" charset="0"/>
              </a:rPr>
              <a:t>Deep content knowledge</a:t>
            </a:r>
            <a:endParaRPr lang="en-AU" sz="2000" b="1">
              <a:solidFill>
                <a:schemeClr val="accent1"/>
              </a:solidFill>
              <a:latin typeface="Arial" panose="020B0604020202020204" pitchFamily="34" charset="0"/>
            </a:endParaRPr>
          </a:p>
        </p:txBody>
      </p:sp>
      <p:sp>
        <p:nvSpPr>
          <p:cNvPr id="10" name="Shape 57">
            <a:extLst>
              <a:ext uri="{FF2B5EF4-FFF2-40B4-BE49-F238E27FC236}">
                <a16:creationId xmlns:a16="http://schemas.microsoft.com/office/drawing/2014/main" id="{8C10B3C8-BD23-ECCB-CD15-97115E840E0D}"/>
              </a:ext>
            </a:extLst>
          </p:cNvPr>
          <p:cNvSpPr/>
          <p:nvPr/>
        </p:nvSpPr>
        <p:spPr>
          <a:xfrm>
            <a:off x="9325612" y="1734384"/>
            <a:ext cx="2187926" cy="1938527"/>
          </a:xfrm>
          <a:prstGeom prst="roundRect">
            <a:avLst>
              <a:gd name="adj" fmla="val 8281"/>
            </a:avLst>
          </a:pr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0" tIns="0" rIns="0" bIns="0" anchor="ctr" anchorCtr="1"/>
          <a:lstStyle/>
          <a:p>
            <a:pPr>
              <a:lnSpc>
                <a:spcPct val="150000"/>
              </a:lnSpc>
              <a:spcAft>
                <a:spcPts val="1200"/>
              </a:spcAft>
            </a:pPr>
            <a:r>
              <a:rPr lang="en-US" sz="2000" b="1">
                <a:latin typeface="Arial" panose="020B0604020202020204" pitchFamily="34" charset="0"/>
              </a:rPr>
              <a:t>Enjoyment and engagement</a:t>
            </a:r>
            <a:endParaRPr lang="en-AU" sz="2000" b="1">
              <a:latin typeface="Arial" panose="020B0604020202020204" pitchFamily="34" charset="0"/>
            </a:endParaRPr>
          </a:p>
        </p:txBody>
      </p:sp>
      <p:sp>
        <p:nvSpPr>
          <p:cNvPr id="18" name="Shape 57">
            <a:extLst>
              <a:ext uri="{FF2B5EF4-FFF2-40B4-BE49-F238E27FC236}">
                <a16:creationId xmlns:a16="http://schemas.microsoft.com/office/drawing/2014/main" id="{10671AC6-BED9-9C60-AB11-6447689780D9}"/>
              </a:ext>
            </a:extLst>
          </p:cNvPr>
          <p:cNvSpPr/>
          <p:nvPr/>
        </p:nvSpPr>
        <p:spPr>
          <a:xfrm>
            <a:off x="4508840" y="4017373"/>
            <a:ext cx="2155199" cy="1938529"/>
          </a:xfrm>
          <a:prstGeom prst="roundRect">
            <a:avLst>
              <a:gd name="adj" fmla="val 8281"/>
            </a:avLst>
          </a:prstGeom>
          <a:solidFill>
            <a:schemeClr val="accent3"/>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0" tIns="0" rIns="0" bIns="0" anchor="ctr" anchorCtr="1"/>
          <a:lstStyle/>
          <a:p>
            <a:pPr>
              <a:lnSpc>
                <a:spcPct val="150000"/>
              </a:lnSpc>
              <a:spcAft>
                <a:spcPts val="1200"/>
              </a:spcAft>
            </a:pPr>
            <a:r>
              <a:rPr lang="en-US" sz="2000" b="1">
                <a:solidFill>
                  <a:schemeClr val="accent1"/>
                </a:solidFill>
                <a:latin typeface="Arial" panose="020B0604020202020204" pitchFamily="34" charset="0"/>
              </a:rPr>
              <a:t>Pedagogy and practices</a:t>
            </a:r>
            <a:endParaRPr lang="en-AU" sz="2000" b="1">
              <a:solidFill>
                <a:schemeClr val="accent1"/>
              </a:solidFill>
              <a:latin typeface="Arial" panose="020B0604020202020204" pitchFamily="34" charset="0"/>
            </a:endParaRPr>
          </a:p>
        </p:txBody>
      </p:sp>
      <p:sp>
        <p:nvSpPr>
          <p:cNvPr id="22" name="Shape 57">
            <a:extLst>
              <a:ext uri="{FF2B5EF4-FFF2-40B4-BE49-F238E27FC236}">
                <a16:creationId xmlns:a16="http://schemas.microsoft.com/office/drawing/2014/main" id="{6BAECCDC-67CF-98A3-CAC9-03E450B05256}"/>
              </a:ext>
            </a:extLst>
          </p:cNvPr>
          <p:cNvSpPr/>
          <p:nvPr/>
        </p:nvSpPr>
        <p:spPr>
          <a:xfrm>
            <a:off x="6910387" y="4034252"/>
            <a:ext cx="2178402" cy="1938529"/>
          </a:xfrm>
          <a:prstGeom prst="roundRect">
            <a:avLst>
              <a:gd name="adj" fmla="val 8281"/>
            </a:avLst>
          </a:prstGeom>
          <a:solidFill>
            <a:srgbClr val="FFB8C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0" tIns="0" rIns="0" bIns="0" anchor="ctr" anchorCtr="1"/>
          <a:lstStyle/>
          <a:p>
            <a:pPr>
              <a:lnSpc>
                <a:spcPct val="150000"/>
              </a:lnSpc>
              <a:spcAft>
                <a:spcPts val="1200"/>
              </a:spcAft>
            </a:pPr>
            <a:r>
              <a:rPr lang="en-US" sz="2000" b="1">
                <a:solidFill>
                  <a:schemeClr val="accent1"/>
                </a:solidFill>
                <a:latin typeface="Arial" panose="020B0604020202020204" pitchFamily="34" charset="0"/>
              </a:rPr>
              <a:t>Collaboration</a:t>
            </a:r>
            <a:endParaRPr lang="en-AU" sz="2000" b="1">
              <a:solidFill>
                <a:schemeClr val="accent1"/>
              </a:solidFill>
              <a:latin typeface="Arial" panose="020B0604020202020204" pitchFamily="34" charset="0"/>
            </a:endParaRPr>
          </a:p>
        </p:txBody>
      </p:sp>
      <p:sp>
        <p:nvSpPr>
          <p:cNvPr id="23" name="Shape 57">
            <a:extLst>
              <a:ext uri="{FF2B5EF4-FFF2-40B4-BE49-F238E27FC236}">
                <a16:creationId xmlns:a16="http://schemas.microsoft.com/office/drawing/2014/main" id="{6002DFDD-C447-614D-48F8-3457EA6A81B3}"/>
              </a:ext>
            </a:extLst>
          </p:cNvPr>
          <p:cNvSpPr/>
          <p:nvPr/>
        </p:nvSpPr>
        <p:spPr>
          <a:xfrm>
            <a:off x="9335137" y="4034253"/>
            <a:ext cx="2178401" cy="1921651"/>
          </a:xfrm>
          <a:prstGeom prst="roundRect">
            <a:avLst>
              <a:gd name="adj" fmla="val 8281"/>
            </a:avLst>
          </a:prstGeom>
          <a:solidFill>
            <a:schemeClr val="accent4"/>
          </a:solidFill>
          <a:ln>
            <a:solidFill>
              <a:schemeClr val="accent4"/>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0" tIns="0" rIns="0" bIns="0" anchor="ctr" anchorCtr="1"/>
          <a:lstStyle/>
          <a:p>
            <a:pPr>
              <a:lnSpc>
                <a:spcPct val="150000"/>
              </a:lnSpc>
              <a:spcAft>
                <a:spcPts val="1200"/>
              </a:spcAft>
            </a:pPr>
            <a:r>
              <a:rPr lang="en-US" sz="2000" b="1">
                <a:solidFill>
                  <a:schemeClr val="accent1"/>
                </a:solidFill>
                <a:latin typeface="Arial" panose="020B0604020202020204" pitchFamily="34" charset="0"/>
              </a:rPr>
              <a:t>Stakeholder consultation</a:t>
            </a:r>
            <a:endParaRPr lang="en-AU" sz="2000" b="1">
              <a:solidFill>
                <a:schemeClr val="accent1"/>
              </a:solidFill>
              <a:latin typeface="Arial" panose="020B0604020202020204" pitchFamily="34" charset="0"/>
            </a:endParaRPr>
          </a:p>
        </p:txBody>
      </p:sp>
    </p:spTree>
    <p:extLst>
      <p:ext uri="{BB962C8B-B14F-4D97-AF65-F5344CB8AC3E}">
        <p14:creationId xmlns:p14="http://schemas.microsoft.com/office/powerpoint/2010/main" val="4265514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10" grpId="0" animBg="1"/>
      <p:bldP spid="18" grpId="0" animBg="1"/>
      <p:bldP spid="22" grpId="0" animBg="1"/>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27103-A828-D93C-4C96-E2774E4673D6}"/>
              </a:ext>
            </a:extLst>
          </p:cNvPr>
          <p:cNvSpPr>
            <a:spLocks noGrp="1"/>
          </p:cNvSpPr>
          <p:nvPr>
            <p:ph type="title"/>
          </p:nvPr>
        </p:nvSpPr>
        <p:spPr/>
        <p:txBody>
          <a:bodyPr/>
          <a:lstStyle/>
          <a:p>
            <a:r>
              <a:rPr lang="en-AU"/>
              <a:t>Acknowledgement of Country</a:t>
            </a:r>
          </a:p>
        </p:txBody>
      </p:sp>
      <p:sp>
        <p:nvSpPr>
          <p:cNvPr id="3" name="Text Placeholder 2">
            <a:extLst>
              <a:ext uri="{FF2B5EF4-FFF2-40B4-BE49-F238E27FC236}">
                <a16:creationId xmlns:a16="http://schemas.microsoft.com/office/drawing/2014/main" id="{5CCDE246-42BF-EFCA-7DB5-DE81C1A16CDF}"/>
              </a:ext>
            </a:extLst>
          </p:cNvPr>
          <p:cNvSpPr>
            <a:spLocks noGrp="1"/>
          </p:cNvSpPr>
          <p:nvPr>
            <p:ph type="body" sz="quarter" idx="14"/>
          </p:nvPr>
        </p:nvSpPr>
        <p:spPr>
          <a:xfrm>
            <a:off x="5576046" y="1800225"/>
            <a:ext cx="6231953" cy="3495256"/>
          </a:xfrm>
        </p:spPr>
        <p:txBody>
          <a:bodyPr/>
          <a:lstStyle/>
          <a:p>
            <a:r>
              <a:rPr lang="en-AU"/>
              <a:t>We recognise the Ongoing Custodians of the lands and waterways where we work and live. We pay respect to Elders past and present as ongoing teachers of knowledge, songlines and stories. We strive to ensure every Aboriginal and Torres Strait Islander learner in NSW achieves their potential through education.</a:t>
            </a:r>
          </a:p>
        </p:txBody>
      </p:sp>
      <p:sp>
        <p:nvSpPr>
          <p:cNvPr id="5" name="Picture Placeholder 4">
            <a:extLst>
              <a:ext uri="{FF2B5EF4-FFF2-40B4-BE49-F238E27FC236}">
                <a16:creationId xmlns:a16="http://schemas.microsoft.com/office/drawing/2014/main" id="{277CDD2E-1C72-08C4-FAC3-127369596C7B}"/>
              </a:ext>
              <a:ext uri="{C183D7F6-B498-43B3-948B-1728B52AA6E4}">
                <adec:decorative xmlns:adec="http://schemas.microsoft.com/office/drawing/2017/decorative" val="1"/>
              </a:ext>
            </a:extLst>
          </p:cNvPr>
          <p:cNvSpPr>
            <a:spLocks noGrp="1"/>
          </p:cNvSpPr>
          <p:nvPr>
            <p:ph type="pic" sz="quarter" idx="13"/>
          </p:nvPr>
        </p:nvSpPr>
        <p:spPr/>
        <p:txBody>
          <a:bodyPr/>
          <a:lstStyle/>
          <a:p>
            <a:endParaRPr lang="en-AU"/>
          </a:p>
        </p:txBody>
      </p:sp>
      <p:pic>
        <p:nvPicPr>
          <p:cNvPr id="1026" name="Picture 2">
            <a:extLst>
              <a:ext uri="{FF2B5EF4-FFF2-40B4-BE49-F238E27FC236}">
                <a16:creationId xmlns:a16="http://schemas.microsoft.com/office/drawing/2014/main" id="{7BADCB81-0A09-B960-820A-27FB8167AD97}"/>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034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4">
            <a:extLst>
              <a:ext uri="{FF2B5EF4-FFF2-40B4-BE49-F238E27FC236}">
                <a16:creationId xmlns:a16="http://schemas.microsoft.com/office/drawing/2014/main" id="{81657D1E-638C-0584-5F27-0210FCE61C91}"/>
              </a:ext>
            </a:extLst>
          </p:cNvPr>
          <p:cNvSpPr txBox="1">
            <a:spLocks/>
          </p:cNvSpPr>
          <p:nvPr/>
        </p:nvSpPr>
        <p:spPr>
          <a:xfrm>
            <a:off x="5436000" y="5401740"/>
            <a:ext cx="6509815" cy="1008001"/>
          </a:xfrm>
          <a:prstGeom prst="rect">
            <a:avLst/>
          </a:prstGeo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09585">
              <a:spcAft>
                <a:spcPts val="0"/>
              </a:spcAft>
              <a:defRPr/>
            </a:pPr>
            <a:r>
              <a:rPr lang="en-AU" sz="1400" i="1">
                <a:solidFill>
                  <a:srgbClr val="22272B"/>
                </a:solidFill>
                <a:latin typeface="Arial" panose="020B0604020202020204" pitchFamily="34" charset="0"/>
                <a:ea typeface="+mn-lt"/>
                <a:cs typeface="Arial" panose="020B0604020202020204" pitchFamily="34" charset="0"/>
              </a:rPr>
              <a:t>Artwork © Kayleb Waters, </a:t>
            </a:r>
            <a:r>
              <a:rPr lang="en-AU" sz="1400" i="1" err="1">
                <a:solidFill>
                  <a:srgbClr val="22272B"/>
                </a:solidFill>
                <a:latin typeface="Arial" panose="020B0604020202020204" pitchFamily="34" charset="0"/>
                <a:ea typeface="+mn-lt"/>
                <a:cs typeface="Arial" panose="020B0604020202020204" pitchFamily="34" charset="0"/>
              </a:rPr>
              <a:t>Gomeroi</a:t>
            </a:r>
            <a:r>
              <a:rPr lang="en-AU" sz="1400" i="1">
                <a:solidFill>
                  <a:srgbClr val="22272B"/>
                </a:solidFill>
                <a:latin typeface="Arial" panose="020B0604020202020204" pitchFamily="34" charset="0"/>
                <a:ea typeface="+mn-lt"/>
                <a:cs typeface="Arial" panose="020B0604020202020204" pitchFamily="34" charset="0"/>
              </a:rPr>
              <a:t> artist and Cultural mentor 2025.</a:t>
            </a:r>
            <a:r>
              <a:rPr lang="en-US" sz="1400">
                <a:solidFill>
                  <a:srgbClr val="22272B"/>
                </a:solidFill>
                <a:latin typeface="Arial" panose="020B0604020202020204" pitchFamily="34" charset="0"/>
              </a:rPr>
              <a:t> </a:t>
            </a:r>
            <a:r>
              <a:rPr lang="en-AU" sz="1400" i="1">
                <a:solidFill>
                  <a:srgbClr val="22272B"/>
                </a:solidFill>
                <a:latin typeface="Arial" panose="020B0604020202020204" pitchFamily="34" charset="0"/>
                <a:ea typeface="+mn-lt"/>
                <a:cs typeface="Arial" panose="020B0604020202020204" pitchFamily="34" charset="0"/>
              </a:rPr>
              <a:t>This image represents Aboriginal Cultures. </a:t>
            </a:r>
            <a:r>
              <a:rPr lang="en-AU" sz="1400" i="1">
                <a:latin typeface="Arial" panose="020B0604020202020204" pitchFamily="34" charset="0"/>
              </a:rPr>
              <a:t>“This symbol is represented by a hand stencil painted in caves, showing our enduring connection to Country and story.</a:t>
            </a:r>
            <a:r>
              <a:rPr lang="en-AU" sz="1400">
                <a:latin typeface="Arial" panose="020B0604020202020204" pitchFamily="34" charset="0"/>
              </a:rPr>
              <a:t>”​</a:t>
            </a:r>
            <a:endParaRPr lang="en-AU" sz="1400" i="1">
              <a:solidFill>
                <a:srgbClr val="22272B"/>
              </a:solidFill>
              <a:latin typeface="Arial" panose="020B0604020202020204" pitchFamily="34" charset="0"/>
              <a:ea typeface="+mn-lt"/>
              <a:cs typeface="Arial" panose="020B0604020202020204" pitchFamily="34" charset="0"/>
            </a:endParaRPr>
          </a:p>
        </p:txBody>
      </p:sp>
      <p:sp>
        <p:nvSpPr>
          <p:cNvPr id="6" name="Slide Number Placeholder 5">
            <a:extLst>
              <a:ext uri="{FF2B5EF4-FFF2-40B4-BE49-F238E27FC236}">
                <a16:creationId xmlns:a16="http://schemas.microsoft.com/office/drawing/2014/main" id="{28CD07DA-1B06-24A6-1D69-E7F104B2C6B5}"/>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2</a:t>
            </a:fld>
            <a:endParaRPr lang="en-AU"/>
          </a:p>
        </p:txBody>
      </p:sp>
    </p:spTree>
    <p:extLst>
      <p:ext uri="{BB962C8B-B14F-4D97-AF65-F5344CB8AC3E}">
        <p14:creationId xmlns:p14="http://schemas.microsoft.com/office/powerpoint/2010/main" val="472880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3C968-A324-93DD-A8B5-77D7BDC094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1DD7F0-CF08-64F3-DA47-8442E9639296}"/>
              </a:ext>
            </a:extLst>
          </p:cNvPr>
          <p:cNvSpPr>
            <a:spLocks noGrp="1"/>
          </p:cNvSpPr>
          <p:nvPr>
            <p:ph type="title"/>
          </p:nvPr>
        </p:nvSpPr>
        <p:spPr/>
        <p:txBody>
          <a:bodyPr/>
          <a:lstStyle/>
          <a:p>
            <a:r>
              <a:rPr lang="en-AU"/>
              <a:t>Roadmap of a CHPS unit across 13 weeks</a:t>
            </a:r>
          </a:p>
        </p:txBody>
      </p:sp>
      <p:sp>
        <p:nvSpPr>
          <p:cNvPr id="3" name="Text Placeholder 2">
            <a:extLst>
              <a:ext uri="{FF2B5EF4-FFF2-40B4-BE49-F238E27FC236}">
                <a16:creationId xmlns:a16="http://schemas.microsoft.com/office/drawing/2014/main" id="{233E8F1B-B254-3FF4-F37F-C4921A25DD35}"/>
              </a:ext>
            </a:extLst>
          </p:cNvPr>
          <p:cNvSpPr>
            <a:spLocks noGrp="1"/>
          </p:cNvSpPr>
          <p:nvPr>
            <p:ph type="body" sz="quarter" idx="18"/>
          </p:nvPr>
        </p:nvSpPr>
        <p:spPr/>
        <p:txBody>
          <a:bodyPr/>
          <a:lstStyle/>
          <a:p>
            <a:r>
              <a:rPr lang="en-AU"/>
              <a:t>Quality assurance</a:t>
            </a:r>
          </a:p>
        </p:txBody>
      </p:sp>
      <p:sp>
        <p:nvSpPr>
          <p:cNvPr id="24" name="Freeform: Shape 23">
            <a:extLst>
              <a:ext uri="{FF2B5EF4-FFF2-40B4-BE49-F238E27FC236}">
                <a16:creationId xmlns:a16="http://schemas.microsoft.com/office/drawing/2014/main" id="{3C89190B-CA91-E510-4E05-F32FDDFA15A6}"/>
              </a:ext>
            </a:extLst>
          </p:cNvPr>
          <p:cNvSpPr/>
          <p:nvPr/>
        </p:nvSpPr>
        <p:spPr>
          <a:xfrm>
            <a:off x="338867" y="1973301"/>
            <a:ext cx="1413747" cy="1413747"/>
          </a:xfrm>
          <a:custGeom>
            <a:avLst/>
            <a:gdLst>
              <a:gd name="connsiteX0" fmla="*/ 0 w 1413747"/>
              <a:gd name="connsiteY0" fmla="*/ 706874 h 1413747"/>
              <a:gd name="connsiteX1" fmla="*/ 706874 w 1413747"/>
              <a:gd name="connsiteY1" fmla="*/ 0 h 1413747"/>
              <a:gd name="connsiteX2" fmla="*/ 1413748 w 1413747"/>
              <a:gd name="connsiteY2" fmla="*/ 706874 h 1413747"/>
              <a:gd name="connsiteX3" fmla="*/ 706874 w 1413747"/>
              <a:gd name="connsiteY3" fmla="*/ 1413748 h 1413747"/>
              <a:gd name="connsiteX4" fmla="*/ 0 w 1413747"/>
              <a:gd name="connsiteY4" fmla="*/ 706874 h 141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747" h="1413747">
                <a:moveTo>
                  <a:pt x="0" y="706874"/>
                </a:moveTo>
                <a:cubicBezTo>
                  <a:pt x="0" y="316478"/>
                  <a:pt x="316478" y="0"/>
                  <a:pt x="706874" y="0"/>
                </a:cubicBezTo>
                <a:cubicBezTo>
                  <a:pt x="1097270" y="0"/>
                  <a:pt x="1413748" y="316478"/>
                  <a:pt x="1413748" y="706874"/>
                </a:cubicBezTo>
                <a:cubicBezTo>
                  <a:pt x="1413748" y="1097270"/>
                  <a:pt x="1097270" y="1413748"/>
                  <a:pt x="706874" y="1413748"/>
                </a:cubicBezTo>
                <a:cubicBezTo>
                  <a:pt x="316478" y="1413748"/>
                  <a:pt x="0" y="1097270"/>
                  <a:pt x="0" y="706874"/>
                </a:cubicBezTo>
                <a:close/>
              </a:path>
            </a:pathLst>
          </a:custGeom>
          <a:solidFill>
            <a:schemeClr val="accent1"/>
          </a:solidFill>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spcFirstLastPara="0" vert="horz" wrap="square" lIns="233708" tIns="233708" rIns="233708" bIns="233708" numCol="1" spcCol="1270" anchor="ctr" anchorCtr="0">
            <a:noAutofit/>
          </a:bodyPr>
          <a:lstStyle/>
          <a:p>
            <a:pPr marL="0" lvl="0" indent="0" algn="ctr" defTabSz="933450">
              <a:lnSpc>
                <a:spcPct val="90000"/>
              </a:lnSpc>
              <a:spcBef>
                <a:spcPct val="0"/>
              </a:spcBef>
              <a:spcAft>
                <a:spcPct val="35000"/>
              </a:spcAft>
              <a:buNone/>
            </a:pPr>
            <a:r>
              <a:rPr lang="en-AU" sz="2100" kern="1200">
                <a:solidFill>
                  <a:schemeClr val="bg1"/>
                </a:solidFill>
                <a:latin typeface="Arial" panose="020B0604020202020204" pitchFamily="34" charset="0"/>
              </a:rPr>
              <a:t>Design stage</a:t>
            </a:r>
          </a:p>
        </p:txBody>
      </p:sp>
      <p:sp>
        <p:nvSpPr>
          <p:cNvPr id="33" name="TextBox 32">
            <a:extLst>
              <a:ext uri="{FF2B5EF4-FFF2-40B4-BE49-F238E27FC236}">
                <a16:creationId xmlns:a16="http://schemas.microsoft.com/office/drawing/2014/main" id="{CBF9472B-E854-07FC-599A-6B2982F4F141}"/>
              </a:ext>
            </a:extLst>
          </p:cNvPr>
          <p:cNvSpPr txBox="1"/>
          <p:nvPr/>
        </p:nvSpPr>
        <p:spPr>
          <a:xfrm>
            <a:off x="338867" y="3649145"/>
            <a:ext cx="1761440" cy="2346009"/>
          </a:xfrm>
          <a:prstGeom prst="rect">
            <a:avLst/>
          </a:prstGeom>
          <a:noFill/>
        </p:spPr>
        <p:txBody>
          <a:bodyPr wrap="square" lIns="72000" tIns="72000" rIns="72000" bIns="72000" anchor="t" anchorCtr="0">
            <a:spAutoFit/>
          </a:bodyPr>
          <a:lstStyle/>
          <a:p>
            <a:r>
              <a:rPr lang="en-AU" sz="1100">
                <a:latin typeface="Arial" panose="020B0604020202020204" pitchFamily="34" charset="0"/>
              </a:rPr>
              <a:t>KLA Advisors map syllabus expectations from the scope and sequence into a 16-lesson sequence + 4 consolidation lessons.</a:t>
            </a:r>
          </a:p>
          <a:p>
            <a:endParaRPr lang="en-AU" sz="1100">
              <a:latin typeface="Arial" panose="020B0604020202020204" pitchFamily="34" charset="0"/>
            </a:endParaRPr>
          </a:p>
          <a:p>
            <a:r>
              <a:rPr lang="en-AU" sz="1100">
                <a:latin typeface="Arial" panose="020B0604020202020204" pitchFamily="34" charset="0"/>
              </a:rPr>
              <a:t>Coordinators and Leader review and refine the sequence through rigorous feedback.</a:t>
            </a:r>
          </a:p>
          <a:p>
            <a:endParaRPr lang="en-AU" sz="1100">
              <a:latin typeface="Arial" panose="020B0604020202020204" pitchFamily="34" charset="0"/>
            </a:endParaRPr>
          </a:p>
          <a:p>
            <a:r>
              <a:rPr lang="en-AU" sz="1100" b="1">
                <a:solidFill>
                  <a:schemeClr val="tx2"/>
                </a:solidFill>
                <a:latin typeface="Arial" panose="020B0604020202020204" pitchFamily="34" charset="0"/>
              </a:rPr>
              <a:t>Quality assurance </a:t>
            </a:r>
            <a:endParaRPr lang="en-AU" sz="1100">
              <a:latin typeface="Arial" panose="020B0604020202020204" pitchFamily="34" charset="0"/>
            </a:endParaRPr>
          </a:p>
        </p:txBody>
      </p:sp>
      <p:sp>
        <p:nvSpPr>
          <p:cNvPr id="9" name="Freeform: Shape 8">
            <a:extLst>
              <a:ext uri="{FF2B5EF4-FFF2-40B4-BE49-F238E27FC236}">
                <a16:creationId xmlns:a16="http://schemas.microsoft.com/office/drawing/2014/main" id="{19527B0A-A00F-75E5-09CC-2B805843DCEA}"/>
              </a:ext>
            </a:extLst>
          </p:cNvPr>
          <p:cNvSpPr/>
          <p:nvPr/>
        </p:nvSpPr>
        <p:spPr>
          <a:xfrm>
            <a:off x="2463479" y="1973301"/>
            <a:ext cx="1413747" cy="1413747"/>
          </a:xfrm>
          <a:custGeom>
            <a:avLst/>
            <a:gdLst>
              <a:gd name="connsiteX0" fmla="*/ 0 w 1413747"/>
              <a:gd name="connsiteY0" fmla="*/ 706874 h 1413747"/>
              <a:gd name="connsiteX1" fmla="*/ 706874 w 1413747"/>
              <a:gd name="connsiteY1" fmla="*/ 0 h 1413747"/>
              <a:gd name="connsiteX2" fmla="*/ 1413748 w 1413747"/>
              <a:gd name="connsiteY2" fmla="*/ 706874 h 1413747"/>
              <a:gd name="connsiteX3" fmla="*/ 706874 w 1413747"/>
              <a:gd name="connsiteY3" fmla="*/ 1413748 h 1413747"/>
              <a:gd name="connsiteX4" fmla="*/ 0 w 1413747"/>
              <a:gd name="connsiteY4" fmla="*/ 706874 h 141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747" h="1413747">
                <a:moveTo>
                  <a:pt x="0" y="706874"/>
                </a:moveTo>
                <a:cubicBezTo>
                  <a:pt x="0" y="316478"/>
                  <a:pt x="316478" y="0"/>
                  <a:pt x="706874" y="0"/>
                </a:cubicBezTo>
                <a:cubicBezTo>
                  <a:pt x="1097270" y="0"/>
                  <a:pt x="1413748" y="316478"/>
                  <a:pt x="1413748" y="706874"/>
                </a:cubicBezTo>
                <a:cubicBezTo>
                  <a:pt x="1413748" y="1097270"/>
                  <a:pt x="1097270" y="1413748"/>
                  <a:pt x="706874" y="1413748"/>
                </a:cubicBezTo>
                <a:cubicBezTo>
                  <a:pt x="316478" y="1413748"/>
                  <a:pt x="0" y="1097270"/>
                  <a:pt x="0" y="706874"/>
                </a:cubicBezTo>
                <a:close/>
              </a:path>
            </a:pathLst>
          </a:custGeom>
          <a:solidFill>
            <a:schemeClr val="accent4"/>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233708" tIns="233708" rIns="233708" bIns="233708" numCol="1" spcCol="1270" anchor="ctr" anchorCtr="0">
            <a:noAutofit/>
          </a:bodyPr>
          <a:lstStyle/>
          <a:p>
            <a:pPr marL="0" lvl="0" indent="0" algn="ctr" defTabSz="933450">
              <a:lnSpc>
                <a:spcPct val="90000"/>
              </a:lnSpc>
              <a:spcBef>
                <a:spcPct val="0"/>
              </a:spcBef>
              <a:spcAft>
                <a:spcPct val="35000"/>
              </a:spcAft>
              <a:buNone/>
            </a:pPr>
            <a:r>
              <a:rPr lang="en-AU" sz="2000" kern="1200">
                <a:solidFill>
                  <a:schemeClr val="accent1"/>
                </a:solidFill>
                <a:latin typeface="Arial" panose="020B0604020202020204" pitchFamily="34" charset="0"/>
              </a:rPr>
              <a:t>Consult phase</a:t>
            </a:r>
          </a:p>
        </p:txBody>
      </p:sp>
      <p:sp>
        <p:nvSpPr>
          <p:cNvPr id="34" name="TextBox 33">
            <a:extLst>
              <a:ext uri="{FF2B5EF4-FFF2-40B4-BE49-F238E27FC236}">
                <a16:creationId xmlns:a16="http://schemas.microsoft.com/office/drawing/2014/main" id="{6954B3BF-130B-37B8-1EDB-D15CF148A09E}"/>
              </a:ext>
            </a:extLst>
          </p:cNvPr>
          <p:cNvSpPr txBox="1"/>
          <p:nvPr/>
        </p:nvSpPr>
        <p:spPr>
          <a:xfrm>
            <a:off x="2530078" y="3649145"/>
            <a:ext cx="1574575" cy="2346009"/>
          </a:xfrm>
          <a:prstGeom prst="rect">
            <a:avLst/>
          </a:prstGeom>
          <a:noFill/>
        </p:spPr>
        <p:txBody>
          <a:bodyPr wrap="square" lIns="72000" tIns="72000" rIns="72000" bIns="72000" rtlCol="0" anchor="t" anchorCtr="0">
            <a:noAutofit/>
          </a:bodyPr>
          <a:lstStyle/>
          <a:p>
            <a:pPr>
              <a:lnSpc>
                <a:spcPct val="111000"/>
              </a:lnSpc>
            </a:pPr>
            <a:r>
              <a:rPr lang="en-AU" sz="1100">
                <a:latin typeface="Arial" panose="020B0604020202020204" pitchFamily="34" charset="0"/>
              </a:rPr>
              <a:t>Consultation and collaboration occurs stakeholder groups, including Aboriginal Education Advisors, Road Safety, Respectful Relationships and Effective Teaching Practices team. </a:t>
            </a:r>
          </a:p>
          <a:p>
            <a:pPr>
              <a:lnSpc>
                <a:spcPct val="111000"/>
              </a:lnSpc>
            </a:pPr>
            <a:endParaRPr lang="en-AU" sz="1100">
              <a:latin typeface="Arial" panose="020B0604020202020204" pitchFamily="34" charset="0"/>
            </a:endParaRPr>
          </a:p>
          <a:p>
            <a:pPr>
              <a:lnSpc>
                <a:spcPct val="111000"/>
              </a:lnSpc>
            </a:pPr>
            <a:r>
              <a:rPr lang="en-AU" sz="1100" b="1">
                <a:solidFill>
                  <a:schemeClr val="tx2"/>
                </a:solidFill>
                <a:latin typeface="Arial" panose="020B0604020202020204" pitchFamily="34" charset="0"/>
              </a:rPr>
              <a:t>Quality assurance </a:t>
            </a:r>
            <a:endParaRPr lang="en-AU" sz="1100">
              <a:latin typeface="Arial" panose="020B0604020202020204" pitchFamily="34" charset="0"/>
            </a:endParaRPr>
          </a:p>
        </p:txBody>
      </p:sp>
      <p:sp>
        <p:nvSpPr>
          <p:cNvPr id="7" name="Freeform: Shape 6">
            <a:extLst>
              <a:ext uri="{FF2B5EF4-FFF2-40B4-BE49-F238E27FC236}">
                <a16:creationId xmlns:a16="http://schemas.microsoft.com/office/drawing/2014/main" id="{2C4888B5-5AED-6E1C-7F66-C59E3280A728}"/>
              </a:ext>
            </a:extLst>
          </p:cNvPr>
          <p:cNvSpPr/>
          <p:nvPr/>
        </p:nvSpPr>
        <p:spPr>
          <a:xfrm>
            <a:off x="4574310" y="1973301"/>
            <a:ext cx="1413747" cy="1413747"/>
          </a:xfrm>
          <a:custGeom>
            <a:avLst/>
            <a:gdLst>
              <a:gd name="connsiteX0" fmla="*/ 0 w 1413747"/>
              <a:gd name="connsiteY0" fmla="*/ 706874 h 1413747"/>
              <a:gd name="connsiteX1" fmla="*/ 706874 w 1413747"/>
              <a:gd name="connsiteY1" fmla="*/ 0 h 1413747"/>
              <a:gd name="connsiteX2" fmla="*/ 1413748 w 1413747"/>
              <a:gd name="connsiteY2" fmla="*/ 706874 h 1413747"/>
              <a:gd name="connsiteX3" fmla="*/ 706874 w 1413747"/>
              <a:gd name="connsiteY3" fmla="*/ 1413748 h 1413747"/>
              <a:gd name="connsiteX4" fmla="*/ 0 w 1413747"/>
              <a:gd name="connsiteY4" fmla="*/ 706874 h 141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747" h="1413747">
                <a:moveTo>
                  <a:pt x="0" y="706874"/>
                </a:moveTo>
                <a:cubicBezTo>
                  <a:pt x="0" y="316478"/>
                  <a:pt x="316478" y="0"/>
                  <a:pt x="706874" y="0"/>
                </a:cubicBezTo>
                <a:cubicBezTo>
                  <a:pt x="1097270" y="0"/>
                  <a:pt x="1413748" y="316478"/>
                  <a:pt x="1413748" y="706874"/>
                </a:cubicBezTo>
                <a:cubicBezTo>
                  <a:pt x="1413748" y="1097270"/>
                  <a:pt x="1097270" y="1413748"/>
                  <a:pt x="706874" y="1413748"/>
                </a:cubicBezTo>
                <a:cubicBezTo>
                  <a:pt x="316478" y="1413748"/>
                  <a:pt x="0" y="1097270"/>
                  <a:pt x="0" y="706874"/>
                </a:cubicBezTo>
                <a:close/>
              </a:path>
            </a:pathLst>
          </a:custGeom>
          <a:solidFill>
            <a:schemeClr val="tx2"/>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233708" tIns="233708" rIns="233708" bIns="233708" numCol="1" spcCol="1270" anchor="ctr" anchorCtr="0">
            <a:noAutofit/>
          </a:bodyPr>
          <a:lstStyle/>
          <a:p>
            <a:pPr marL="0" lvl="0" indent="0" algn="ctr" defTabSz="933450">
              <a:lnSpc>
                <a:spcPct val="90000"/>
              </a:lnSpc>
              <a:spcBef>
                <a:spcPct val="0"/>
              </a:spcBef>
              <a:spcAft>
                <a:spcPct val="35000"/>
              </a:spcAft>
              <a:buNone/>
            </a:pPr>
            <a:r>
              <a:rPr lang="en-AU" sz="2000" kern="1200" spc="-50">
                <a:solidFill>
                  <a:schemeClr val="bg1"/>
                </a:solidFill>
                <a:latin typeface="Arial" panose="020B0604020202020204" pitchFamily="34" charset="0"/>
              </a:rPr>
              <a:t>Develop stage</a:t>
            </a:r>
            <a:endParaRPr lang="en-AU" sz="2000" kern="1200" spc="-50">
              <a:latin typeface="Arial" panose="020B0604020202020204" pitchFamily="34" charset="0"/>
            </a:endParaRPr>
          </a:p>
        </p:txBody>
      </p:sp>
      <p:sp>
        <p:nvSpPr>
          <p:cNvPr id="35" name="TextBox 34">
            <a:extLst>
              <a:ext uri="{FF2B5EF4-FFF2-40B4-BE49-F238E27FC236}">
                <a16:creationId xmlns:a16="http://schemas.microsoft.com/office/drawing/2014/main" id="{F1590E3C-9859-A960-ECCF-1F895C45203D}"/>
              </a:ext>
            </a:extLst>
          </p:cNvPr>
          <p:cNvSpPr txBox="1"/>
          <p:nvPr/>
        </p:nvSpPr>
        <p:spPr>
          <a:xfrm>
            <a:off x="4534424" y="3649144"/>
            <a:ext cx="1640564" cy="2675455"/>
          </a:xfrm>
          <a:prstGeom prst="rect">
            <a:avLst/>
          </a:prstGeom>
          <a:noFill/>
        </p:spPr>
        <p:txBody>
          <a:bodyPr wrap="square" lIns="72000" tIns="72000" rIns="72000" bIns="72000" rtlCol="0" anchor="t" anchorCtr="0">
            <a:noAutofit/>
          </a:bodyPr>
          <a:lstStyle/>
          <a:p>
            <a:pPr>
              <a:lnSpc>
                <a:spcPct val="111000"/>
              </a:lnSpc>
            </a:pPr>
            <a:r>
              <a:rPr lang="en-AU" sz="1100">
                <a:latin typeface="Arial" panose="020B0604020202020204" pitchFamily="34" charset="0"/>
              </a:rPr>
              <a:t>Writing pods develop the lessons into a sequenced unit. </a:t>
            </a:r>
          </a:p>
          <a:p>
            <a:pPr>
              <a:lnSpc>
                <a:spcPct val="111000"/>
              </a:lnSpc>
            </a:pPr>
            <a:endParaRPr lang="en-AU" sz="1100">
              <a:latin typeface="Arial" panose="020B0604020202020204" pitchFamily="34" charset="0"/>
            </a:endParaRPr>
          </a:p>
          <a:p>
            <a:pPr>
              <a:lnSpc>
                <a:spcPct val="111000"/>
              </a:lnSpc>
            </a:pPr>
            <a:r>
              <a:rPr lang="en-AU" sz="1100">
                <a:latin typeface="Arial" panose="020B0604020202020204" pitchFamily="34" charset="0"/>
              </a:rPr>
              <a:t>Embed explicit teaching strategies, quality resources and assessment into every lesson – supported by SMEs.</a:t>
            </a:r>
          </a:p>
          <a:p>
            <a:pPr>
              <a:lnSpc>
                <a:spcPct val="111000"/>
              </a:lnSpc>
            </a:pPr>
            <a:endParaRPr lang="en-AU" sz="1100">
              <a:latin typeface="Arial" panose="020B0604020202020204" pitchFamily="34" charset="0"/>
            </a:endParaRPr>
          </a:p>
          <a:p>
            <a:pPr>
              <a:lnSpc>
                <a:spcPct val="111000"/>
              </a:lnSpc>
            </a:pPr>
            <a:r>
              <a:rPr lang="en-AU" sz="1100" b="1">
                <a:solidFill>
                  <a:schemeClr val="tx2"/>
                </a:solidFill>
                <a:latin typeface="Arial" panose="020B0604020202020204" pitchFamily="34" charset="0"/>
              </a:rPr>
              <a:t>Quality assurance </a:t>
            </a:r>
            <a:endParaRPr lang="en-AU" sz="1100">
              <a:latin typeface="Arial" panose="020B0604020202020204" pitchFamily="34" charset="0"/>
            </a:endParaRPr>
          </a:p>
          <a:p>
            <a:pPr>
              <a:lnSpc>
                <a:spcPct val="111000"/>
              </a:lnSpc>
            </a:pPr>
            <a:endParaRPr lang="en-AU" sz="1100">
              <a:latin typeface="Arial" panose="020B0604020202020204" pitchFamily="34" charset="0"/>
            </a:endParaRPr>
          </a:p>
        </p:txBody>
      </p:sp>
      <p:sp>
        <p:nvSpPr>
          <p:cNvPr id="22" name="Freeform: Shape 21">
            <a:extLst>
              <a:ext uri="{FF2B5EF4-FFF2-40B4-BE49-F238E27FC236}">
                <a16:creationId xmlns:a16="http://schemas.microsoft.com/office/drawing/2014/main" id="{7F1C048E-4E32-DA59-564F-70B219004382}"/>
              </a:ext>
            </a:extLst>
          </p:cNvPr>
          <p:cNvSpPr/>
          <p:nvPr/>
        </p:nvSpPr>
        <p:spPr>
          <a:xfrm>
            <a:off x="6685141" y="1973301"/>
            <a:ext cx="1413747" cy="1413747"/>
          </a:xfrm>
          <a:custGeom>
            <a:avLst/>
            <a:gdLst>
              <a:gd name="connsiteX0" fmla="*/ 0 w 1413747"/>
              <a:gd name="connsiteY0" fmla="*/ 706874 h 1413747"/>
              <a:gd name="connsiteX1" fmla="*/ 706874 w 1413747"/>
              <a:gd name="connsiteY1" fmla="*/ 0 h 1413747"/>
              <a:gd name="connsiteX2" fmla="*/ 1413748 w 1413747"/>
              <a:gd name="connsiteY2" fmla="*/ 706874 h 1413747"/>
              <a:gd name="connsiteX3" fmla="*/ 706874 w 1413747"/>
              <a:gd name="connsiteY3" fmla="*/ 1413748 h 1413747"/>
              <a:gd name="connsiteX4" fmla="*/ 0 w 1413747"/>
              <a:gd name="connsiteY4" fmla="*/ 706874 h 141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747" h="1413747">
                <a:moveTo>
                  <a:pt x="0" y="706874"/>
                </a:moveTo>
                <a:cubicBezTo>
                  <a:pt x="0" y="316478"/>
                  <a:pt x="316478" y="0"/>
                  <a:pt x="706874" y="0"/>
                </a:cubicBezTo>
                <a:cubicBezTo>
                  <a:pt x="1097270" y="0"/>
                  <a:pt x="1413748" y="316478"/>
                  <a:pt x="1413748" y="706874"/>
                </a:cubicBezTo>
                <a:cubicBezTo>
                  <a:pt x="1413748" y="1097270"/>
                  <a:pt x="1097270" y="1413748"/>
                  <a:pt x="706874" y="1413748"/>
                </a:cubicBezTo>
                <a:cubicBezTo>
                  <a:pt x="316478" y="1413748"/>
                  <a:pt x="0" y="1097270"/>
                  <a:pt x="0" y="706874"/>
                </a:cubicBezTo>
                <a:close/>
              </a:path>
            </a:pathLst>
          </a:custGeom>
          <a:solidFill>
            <a:srgbClr val="146CFD"/>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233708" tIns="233708" rIns="233708" bIns="233708" numCol="1" spcCol="1270" anchor="ctr" anchorCtr="0">
            <a:noAutofit/>
          </a:bodyPr>
          <a:lstStyle/>
          <a:p>
            <a:pPr marL="0" marR="0" lvl="0" indent="0" algn="ctr" defTabSz="933450" rtl="0" eaLnBrk="1" fontAlgn="auto" latinLnBrk="0" hangingPunct="1">
              <a:lnSpc>
                <a:spcPct val="90000"/>
              </a:lnSpc>
              <a:spcBef>
                <a:spcPct val="0"/>
              </a:spcBef>
              <a:spcAft>
                <a:spcPct val="35000"/>
              </a:spcAft>
              <a:buClrTx/>
              <a:buSzTx/>
              <a:buFontTx/>
              <a:buNone/>
              <a:tabLst/>
              <a:defRPr/>
            </a:pPr>
            <a:r>
              <a:rPr kumimoji="0" lang="en-AU" sz="2000" b="0" i="0" u="none" strike="noStrike" kern="1200" cap="none" spc="-50" normalizeH="0" baseline="0" noProof="0">
                <a:ln>
                  <a:noFill/>
                </a:ln>
                <a:solidFill>
                  <a:srgbClr val="FFFFFF"/>
                </a:solidFill>
                <a:effectLst/>
                <a:uLnTx/>
                <a:uFillTx/>
                <a:latin typeface="Arial" panose="020B0604020202020204" pitchFamily="34" charset="0"/>
                <a:ea typeface="+mn-ea"/>
                <a:cs typeface="+mn-cs"/>
              </a:rPr>
              <a:t>Review stage</a:t>
            </a:r>
          </a:p>
        </p:txBody>
      </p:sp>
      <p:sp>
        <p:nvSpPr>
          <p:cNvPr id="36" name="TextBox 35">
            <a:extLst>
              <a:ext uri="{FF2B5EF4-FFF2-40B4-BE49-F238E27FC236}">
                <a16:creationId xmlns:a16="http://schemas.microsoft.com/office/drawing/2014/main" id="{643D1148-C538-C0CC-18D4-05F6A63AF075}"/>
              </a:ext>
            </a:extLst>
          </p:cNvPr>
          <p:cNvSpPr txBox="1"/>
          <p:nvPr/>
        </p:nvSpPr>
        <p:spPr>
          <a:xfrm>
            <a:off x="6604759" y="3649145"/>
            <a:ext cx="1761441" cy="2228403"/>
          </a:xfrm>
          <a:prstGeom prst="rect">
            <a:avLst/>
          </a:prstGeom>
          <a:noFill/>
        </p:spPr>
        <p:txBody>
          <a:bodyPr wrap="square" lIns="72000" tIns="72000" rIns="72000" bIns="72000" rtlCol="0" anchor="t" anchorCtr="0">
            <a:noAutofit/>
          </a:bodyPr>
          <a:lstStyle/>
          <a:p>
            <a:r>
              <a:rPr lang="en-AU" sz="1100">
                <a:latin typeface="Arial" panose="020B0604020202020204" pitchFamily="34" charset="0"/>
              </a:rPr>
              <a:t>KLA Advisors review and provide extensive feedback for refinement.</a:t>
            </a:r>
          </a:p>
          <a:p>
            <a:endParaRPr lang="en-AU" sz="1100">
              <a:latin typeface="Arial" panose="020B0604020202020204" pitchFamily="34" charset="0"/>
            </a:endParaRPr>
          </a:p>
          <a:p>
            <a:r>
              <a:rPr lang="en-AU" sz="1100">
                <a:latin typeface="Arial" panose="020B0604020202020204" pitchFamily="34" charset="0"/>
              </a:rPr>
              <a:t>Coordinators and Leader review for endorsement and approval.</a:t>
            </a:r>
          </a:p>
          <a:p>
            <a:endParaRPr lang="en-AU" sz="1100">
              <a:latin typeface="Arial" panose="020B0604020202020204" pitchFamily="34" charset="0"/>
            </a:endParaRPr>
          </a:p>
          <a:p>
            <a:r>
              <a:rPr lang="en-AU" sz="1100">
                <a:latin typeface="Arial" panose="020B0604020202020204" pitchFamily="34" charset="0"/>
              </a:rPr>
              <a:t>Consultation loop is closed on the final lessons.</a:t>
            </a:r>
          </a:p>
          <a:p>
            <a:endParaRPr lang="en-AU" sz="1100">
              <a:latin typeface="Arial" panose="020B0604020202020204" pitchFamily="34" charset="0"/>
            </a:endParaRPr>
          </a:p>
          <a:p>
            <a:r>
              <a:rPr lang="en-AU" sz="1100" b="1">
                <a:solidFill>
                  <a:schemeClr val="tx2"/>
                </a:solidFill>
                <a:latin typeface="Arial" panose="020B0604020202020204" pitchFamily="34" charset="0"/>
              </a:rPr>
              <a:t>Quality assurance </a:t>
            </a:r>
            <a:endParaRPr lang="en-AU" sz="1100">
              <a:latin typeface="Arial" panose="020B0604020202020204" pitchFamily="34" charset="0"/>
            </a:endParaRPr>
          </a:p>
          <a:p>
            <a:endParaRPr lang="en-AU" sz="1100">
              <a:latin typeface="Arial" panose="020B0604020202020204" pitchFamily="34" charset="0"/>
            </a:endParaRPr>
          </a:p>
        </p:txBody>
      </p:sp>
      <p:sp>
        <p:nvSpPr>
          <p:cNvPr id="11" name="Freeform: Shape 10">
            <a:extLst>
              <a:ext uri="{FF2B5EF4-FFF2-40B4-BE49-F238E27FC236}">
                <a16:creationId xmlns:a16="http://schemas.microsoft.com/office/drawing/2014/main" id="{BA97A096-D14F-9211-1197-98D1462835BA}"/>
              </a:ext>
            </a:extLst>
          </p:cNvPr>
          <p:cNvSpPr/>
          <p:nvPr/>
        </p:nvSpPr>
        <p:spPr>
          <a:xfrm>
            <a:off x="8795972" y="1973301"/>
            <a:ext cx="1413747" cy="1413747"/>
          </a:xfrm>
          <a:custGeom>
            <a:avLst/>
            <a:gdLst>
              <a:gd name="connsiteX0" fmla="*/ 0 w 1413747"/>
              <a:gd name="connsiteY0" fmla="*/ 706874 h 1413747"/>
              <a:gd name="connsiteX1" fmla="*/ 706874 w 1413747"/>
              <a:gd name="connsiteY1" fmla="*/ 0 h 1413747"/>
              <a:gd name="connsiteX2" fmla="*/ 1413748 w 1413747"/>
              <a:gd name="connsiteY2" fmla="*/ 706874 h 1413747"/>
              <a:gd name="connsiteX3" fmla="*/ 706874 w 1413747"/>
              <a:gd name="connsiteY3" fmla="*/ 1413748 h 1413747"/>
              <a:gd name="connsiteX4" fmla="*/ 0 w 1413747"/>
              <a:gd name="connsiteY4" fmla="*/ 706874 h 141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747" h="1413747">
                <a:moveTo>
                  <a:pt x="0" y="706874"/>
                </a:moveTo>
                <a:cubicBezTo>
                  <a:pt x="0" y="316478"/>
                  <a:pt x="316478" y="0"/>
                  <a:pt x="706874" y="0"/>
                </a:cubicBezTo>
                <a:cubicBezTo>
                  <a:pt x="1097270" y="0"/>
                  <a:pt x="1413748" y="316478"/>
                  <a:pt x="1413748" y="706874"/>
                </a:cubicBezTo>
                <a:cubicBezTo>
                  <a:pt x="1413748" y="1097270"/>
                  <a:pt x="1097270" y="1413748"/>
                  <a:pt x="706874" y="1413748"/>
                </a:cubicBezTo>
                <a:cubicBezTo>
                  <a:pt x="316478" y="1413748"/>
                  <a:pt x="0" y="1097270"/>
                  <a:pt x="0" y="706874"/>
                </a:cubicBezTo>
                <a:close/>
              </a:path>
            </a:pathLst>
          </a:custGeom>
          <a:solidFill>
            <a:schemeClr val="accent6"/>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233708" tIns="233708" rIns="233708" bIns="233708" numCol="1" spcCol="1270" anchor="ctr" anchorCtr="0">
            <a:noAutofit/>
          </a:bodyPr>
          <a:lstStyle/>
          <a:p>
            <a:pPr marL="0" lvl="0" indent="0" algn="ctr" defTabSz="933450">
              <a:lnSpc>
                <a:spcPct val="90000"/>
              </a:lnSpc>
              <a:spcBef>
                <a:spcPct val="0"/>
              </a:spcBef>
              <a:spcAft>
                <a:spcPct val="35000"/>
              </a:spcAft>
              <a:buNone/>
            </a:pPr>
            <a:r>
              <a:rPr lang="en-AU" sz="2100" kern="1200">
                <a:solidFill>
                  <a:schemeClr val="accent1"/>
                </a:solidFill>
                <a:latin typeface="Arial" panose="020B0604020202020204" pitchFamily="34" charset="0"/>
              </a:rPr>
              <a:t>Digital stage</a:t>
            </a:r>
          </a:p>
        </p:txBody>
      </p:sp>
      <p:sp>
        <p:nvSpPr>
          <p:cNvPr id="37" name="TextBox 36">
            <a:extLst>
              <a:ext uri="{FF2B5EF4-FFF2-40B4-BE49-F238E27FC236}">
                <a16:creationId xmlns:a16="http://schemas.microsoft.com/office/drawing/2014/main" id="{11CBEC37-6A79-A585-8C8A-C2A93E9918CA}"/>
              </a:ext>
            </a:extLst>
          </p:cNvPr>
          <p:cNvSpPr txBox="1"/>
          <p:nvPr/>
        </p:nvSpPr>
        <p:spPr>
          <a:xfrm>
            <a:off x="8795972" y="3649145"/>
            <a:ext cx="2328028" cy="1799155"/>
          </a:xfrm>
          <a:prstGeom prst="rect">
            <a:avLst/>
          </a:prstGeom>
          <a:noFill/>
        </p:spPr>
        <p:txBody>
          <a:bodyPr wrap="square" lIns="72000" tIns="72000" rIns="72000" bIns="72000" rtlCol="0" anchor="t" anchorCtr="0">
            <a:noAutofit/>
          </a:bodyPr>
          <a:lstStyle/>
          <a:p>
            <a:pPr algn="l"/>
            <a:r>
              <a:rPr lang="en-AU" sz="1100">
                <a:latin typeface="Arial" panose="020B0604020202020204" pitchFamily="34" charset="0"/>
              </a:rPr>
              <a:t>Final checks:</a:t>
            </a:r>
          </a:p>
          <a:p>
            <a:pPr algn="l"/>
            <a:endParaRPr lang="en-AU" sz="1100">
              <a:latin typeface="Arial" panose="020B0604020202020204" pitchFamily="34" charset="0"/>
            </a:endParaRPr>
          </a:p>
          <a:p>
            <a:pPr marL="171450" indent="-171450" algn="l">
              <a:buFont typeface="Arial" panose="020B0604020202020204" pitchFamily="34" charset="0"/>
              <a:buChar char="•"/>
            </a:pPr>
            <a:r>
              <a:rPr lang="en-AU" sz="1100">
                <a:latin typeface="Arial" panose="020B0604020202020204" pitchFamily="34" charset="0"/>
              </a:rPr>
              <a:t>Reviewed by an Editorial team </a:t>
            </a:r>
          </a:p>
          <a:p>
            <a:pPr marL="171450" indent="-171450" algn="l">
              <a:buFont typeface="Arial" panose="020B0604020202020204" pitchFamily="34" charset="0"/>
              <a:buChar char="•"/>
            </a:pPr>
            <a:endParaRPr lang="en-AU" sz="1100">
              <a:latin typeface="Arial" panose="020B0604020202020204" pitchFamily="34" charset="0"/>
            </a:endParaRPr>
          </a:p>
          <a:p>
            <a:pPr marL="171450" indent="-171450" algn="l">
              <a:buFont typeface="Arial" panose="020B0604020202020204" pitchFamily="34" charset="0"/>
              <a:buChar char="•"/>
            </a:pPr>
            <a:r>
              <a:rPr lang="en-AU" sz="1100">
                <a:latin typeface="Arial" panose="020B0604020202020204" pitchFamily="34" charset="0"/>
              </a:rPr>
              <a:t>Checked by Website team.</a:t>
            </a:r>
          </a:p>
          <a:p>
            <a:pPr algn="l"/>
            <a:endParaRPr lang="en-AU" sz="1100">
              <a:latin typeface="Arial" panose="020B0604020202020204" pitchFamily="34" charset="0"/>
            </a:endParaRPr>
          </a:p>
          <a:p>
            <a:pPr marL="171450" indent="-171450" algn="l">
              <a:buFont typeface="Arial" panose="020B0604020202020204" pitchFamily="34" charset="0"/>
              <a:buChar char="•"/>
            </a:pPr>
            <a:r>
              <a:rPr lang="en-AU" sz="1100">
                <a:latin typeface="Arial" panose="020B0604020202020204" pitchFamily="34" charset="0"/>
              </a:rPr>
              <a:t>Communication plan to feature in the Staff Noticeboard. </a:t>
            </a:r>
          </a:p>
          <a:p>
            <a:pPr marL="171450" indent="-171450" algn="l">
              <a:buFont typeface="Arial" panose="020B0604020202020204" pitchFamily="34" charset="0"/>
              <a:buChar char="•"/>
            </a:pPr>
            <a:endParaRPr lang="en-AU" sz="1100" b="1">
              <a:solidFill>
                <a:schemeClr val="tx2"/>
              </a:solidFill>
              <a:latin typeface="Arial" panose="020B0604020202020204" pitchFamily="34" charset="0"/>
            </a:endParaRPr>
          </a:p>
          <a:p>
            <a:pPr algn="l"/>
            <a:r>
              <a:rPr lang="en-AU" sz="1100" b="1">
                <a:solidFill>
                  <a:schemeClr val="tx2"/>
                </a:solidFill>
                <a:latin typeface="Arial" panose="020B0604020202020204" pitchFamily="34" charset="0"/>
              </a:rPr>
              <a:t>Quality assurance </a:t>
            </a:r>
            <a:endParaRPr lang="en-AU" sz="1100">
              <a:latin typeface="Arial" panose="020B0604020202020204" pitchFamily="34" charset="0"/>
            </a:endParaRPr>
          </a:p>
        </p:txBody>
      </p:sp>
      <p:grpSp>
        <p:nvGrpSpPr>
          <p:cNvPr id="38" name="Group 37">
            <a:extLst>
              <a:ext uri="{FF2B5EF4-FFF2-40B4-BE49-F238E27FC236}">
                <a16:creationId xmlns:a16="http://schemas.microsoft.com/office/drawing/2014/main" id="{3D89663D-342C-43DA-8585-026D4935D110}"/>
              </a:ext>
              <a:ext uri="{C183D7F6-B498-43B3-948B-1728B52AA6E4}">
                <adec:decorative xmlns:adec="http://schemas.microsoft.com/office/drawing/2017/decorative" val="1"/>
              </a:ext>
            </a:extLst>
          </p:cNvPr>
          <p:cNvGrpSpPr/>
          <p:nvPr/>
        </p:nvGrpSpPr>
        <p:grpSpPr>
          <a:xfrm>
            <a:off x="1927223" y="2441605"/>
            <a:ext cx="8818752" cy="477139"/>
            <a:chOff x="1927223" y="2441605"/>
            <a:chExt cx="8818752" cy="477139"/>
          </a:xfrm>
        </p:grpSpPr>
        <p:sp>
          <p:nvSpPr>
            <p:cNvPr id="8" name="Freeform: Shape 7">
              <a:extLst>
                <a:ext uri="{FF2B5EF4-FFF2-40B4-BE49-F238E27FC236}">
                  <a16:creationId xmlns:a16="http://schemas.microsoft.com/office/drawing/2014/main" id="{07316BA8-66DF-9F6E-A103-BB7CB99F3A48}"/>
                </a:ext>
                <a:ext uri="{C183D7F6-B498-43B3-948B-1728B52AA6E4}">
                  <adec:decorative xmlns:adec="http://schemas.microsoft.com/office/drawing/2017/decorative" val="1"/>
                </a:ext>
              </a:extLst>
            </p:cNvPr>
            <p:cNvSpPr/>
            <p:nvPr/>
          </p:nvSpPr>
          <p:spPr>
            <a:xfrm>
              <a:off x="1927223" y="2441605"/>
              <a:ext cx="375428" cy="477139"/>
            </a:xfrm>
            <a:custGeom>
              <a:avLst/>
              <a:gdLst>
                <a:gd name="connsiteX0" fmla="*/ 0 w 375428"/>
                <a:gd name="connsiteY0" fmla="*/ 95428 h 477139"/>
                <a:gd name="connsiteX1" fmla="*/ 187714 w 375428"/>
                <a:gd name="connsiteY1" fmla="*/ 95428 h 477139"/>
                <a:gd name="connsiteX2" fmla="*/ 187714 w 375428"/>
                <a:gd name="connsiteY2" fmla="*/ 0 h 477139"/>
                <a:gd name="connsiteX3" fmla="*/ 375428 w 375428"/>
                <a:gd name="connsiteY3" fmla="*/ 238570 h 477139"/>
                <a:gd name="connsiteX4" fmla="*/ 187714 w 375428"/>
                <a:gd name="connsiteY4" fmla="*/ 477139 h 477139"/>
                <a:gd name="connsiteX5" fmla="*/ 187714 w 375428"/>
                <a:gd name="connsiteY5" fmla="*/ 381711 h 477139"/>
                <a:gd name="connsiteX6" fmla="*/ 0 w 375428"/>
                <a:gd name="connsiteY6" fmla="*/ 381711 h 477139"/>
                <a:gd name="connsiteX7" fmla="*/ 0 w 375428"/>
                <a:gd name="connsiteY7" fmla="*/ 95428 h 47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5428" h="477139">
                  <a:moveTo>
                    <a:pt x="0" y="95428"/>
                  </a:moveTo>
                  <a:lnTo>
                    <a:pt x="187714" y="95428"/>
                  </a:lnTo>
                  <a:lnTo>
                    <a:pt x="187714" y="0"/>
                  </a:lnTo>
                  <a:lnTo>
                    <a:pt x="375428" y="238570"/>
                  </a:lnTo>
                  <a:lnTo>
                    <a:pt x="187714" y="477139"/>
                  </a:lnTo>
                  <a:lnTo>
                    <a:pt x="187714" y="381711"/>
                  </a:lnTo>
                  <a:lnTo>
                    <a:pt x="0" y="381711"/>
                  </a:lnTo>
                  <a:lnTo>
                    <a:pt x="0" y="95428"/>
                  </a:lnTo>
                  <a:close/>
                </a:path>
              </a:pathLst>
            </a:custGeom>
            <a:solidFill>
              <a:schemeClr val="bg1">
                <a:lumMod val="85000"/>
              </a:schemeClr>
            </a:solidFill>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95427" rIns="112627" bIns="95428" numCol="1" spcCol="1270" anchor="ctr" anchorCtr="0">
              <a:noAutofit/>
            </a:bodyPr>
            <a:lstStyle/>
            <a:p>
              <a:pPr marL="0" lvl="0" indent="0" algn="ctr" defTabSz="755650">
                <a:lnSpc>
                  <a:spcPct val="90000"/>
                </a:lnSpc>
                <a:spcBef>
                  <a:spcPct val="0"/>
                </a:spcBef>
                <a:spcAft>
                  <a:spcPct val="35000"/>
                </a:spcAft>
                <a:buNone/>
              </a:pPr>
              <a:endParaRPr lang="en-AU" sz="1700" kern="1200">
                <a:latin typeface="Arial" panose="020B0604020202020204" pitchFamily="34" charset="0"/>
              </a:endParaRPr>
            </a:p>
          </p:txBody>
        </p:sp>
        <p:sp>
          <p:nvSpPr>
            <p:cNvPr id="26" name="Freeform: Shape 25">
              <a:extLst>
                <a:ext uri="{FF2B5EF4-FFF2-40B4-BE49-F238E27FC236}">
                  <a16:creationId xmlns:a16="http://schemas.microsoft.com/office/drawing/2014/main" id="{4F313E9F-C1D4-199C-5046-6B3059B63E7A}"/>
                </a:ext>
                <a:ext uri="{C183D7F6-B498-43B3-948B-1728B52AA6E4}">
                  <adec:decorative xmlns:adec="http://schemas.microsoft.com/office/drawing/2017/decorative" val="1"/>
                </a:ext>
              </a:extLst>
            </p:cNvPr>
            <p:cNvSpPr/>
            <p:nvPr/>
          </p:nvSpPr>
          <p:spPr>
            <a:xfrm>
              <a:off x="4038054" y="2441605"/>
              <a:ext cx="375428" cy="477139"/>
            </a:xfrm>
            <a:custGeom>
              <a:avLst/>
              <a:gdLst>
                <a:gd name="connsiteX0" fmla="*/ 0 w 375428"/>
                <a:gd name="connsiteY0" fmla="*/ 95428 h 477139"/>
                <a:gd name="connsiteX1" fmla="*/ 187714 w 375428"/>
                <a:gd name="connsiteY1" fmla="*/ 95428 h 477139"/>
                <a:gd name="connsiteX2" fmla="*/ 187714 w 375428"/>
                <a:gd name="connsiteY2" fmla="*/ 0 h 477139"/>
                <a:gd name="connsiteX3" fmla="*/ 375428 w 375428"/>
                <a:gd name="connsiteY3" fmla="*/ 238570 h 477139"/>
                <a:gd name="connsiteX4" fmla="*/ 187714 w 375428"/>
                <a:gd name="connsiteY4" fmla="*/ 477139 h 477139"/>
                <a:gd name="connsiteX5" fmla="*/ 187714 w 375428"/>
                <a:gd name="connsiteY5" fmla="*/ 381711 h 477139"/>
                <a:gd name="connsiteX6" fmla="*/ 0 w 375428"/>
                <a:gd name="connsiteY6" fmla="*/ 381711 h 477139"/>
                <a:gd name="connsiteX7" fmla="*/ 0 w 375428"/>
                <a:gd name="connsiteY7" fmla="*/ 95428 h 47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5428" h="477139">
                  <a:moveTo>
                    <a:pt x="0" y="95428"/>
                  </a:moveTo>
                  <a:lnTo>
                    <a:pt x="187714" y="95428"/>
                  </a:lnTo>
                  <a:lnTo>
                    <a:pt x="187714" y="0"/>
                  </a:lnTo>
                  <a:lnTo>
                    <a:pt x="375428" y="238570"/>
                  </a:lnTo>
                  <a:lnTo>
                    <a:pt x="187714" y="477139"/>
                  </a:lnTo>
                  <a:lnTo>
                    <a:pt x="187714" y="381711"/>
                  </a:lnTo>
                  <a:lnTo>
                    <a:pt x="0" y="381711"/>
                  </a:lnTo>
                  <a:lnTo>
                    <a:pt x="0" y="95428"/>
                  </a:lnTo>
                  <a:close/>
                </a:path>
              </a:pathLst>
            </a:custGeom>
            <a:solidFill>
              <a:schemeClr val="bg1">
                <a:lumMod val="85000"/>
              </a:schemeClr>
            </a:solidFill>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95427" rIns="112627" bIns="95428" numCol="1" spcCol="1270" anchor="ctr" anchorCtr="0">
              <a:noAutofit/>
            </a:bodyPr>
            <a:lstStyle/>
            <a:p>
              <a:pPr marL="0" lvl="0" indent="0" algn="ctr" defTabSz="755650">
                <a:lnSpc>
                  <a:spcPct val="90000"/>
                </a:lnSpc>
                <a:spcBef>
                  <a:spcPct val="0"/>
                </a:spcBef>
                <a:spcAft>
                  <a:spcPct val="35000"/>
                </a:spcAft>
                <a:buNone/>
              </a:pPr>
              <a:endParaRPr lang="en-AU" sz="1700" kern="1200">
                <a:latin typeface="Arial" panose="020B0604020202020204" pitchFamily="34" charset="0"/>
              </a:endParaRPr>
            </a:p>
          </p:txBody>
        </p:sp>
        <p:sp>
          <p:nvSpPr>
            <p:cNvPr id="27" name="Freeform: Shape 26">
              <a:extLst>
                <a:ext uri="{FF2B5EF4-FFF2-40B4-BE49-F238E27FC236}">
                  <a16:creationId xmlns:a16="http://schemas.microsoft.com/office/drawing/2014/main" id="{ECF054D5-AFCF-9301-C75B-DA2C0364E142}"/>
                </a:ext>
                <a:ext uri="{C183D7F6-B498-43B3-948B-1728B52AA6E4}">
                  <adec:decorative xmlns:adec="http://schemas.microsoft.com/office/drawing/2017/decorative" val="1"/>
                </a:ext>
              </a:extLst>
            </p:cNvPr>
            <p:cNvSpPr/>
            <p:nvPr/>
          </p:nvSpPr>
          <p:spPr>
            <a:xfrm>
              <a:off x="6148885" y="2441605"/>
              <a:ext cx="375428" cy="477139"/>
            </a:xfrm>
            <a:custGeom>
              <a:avLst/>
              <a:gdLst>
                <a:gd name="connsiteX0" fmla="*/ 0 w 375428"/>
                <a:gd name="connsiteY0" fmla="*/ 95428 h 477139"/>
                <a:gd name="connsiteX1" fmla="*/ 187714 w 375428"/>
                <a:gd name="connsiteY1" fmla="*/ 95428 h 477139"/>
                <a:gd name="connsiteX2" fmla="*/ 187714 w 375428"/>
                <a:gd name="connsiteY2" fmla="*/ 0 h 477139"/>
                <a:gd name="connsiteX3" fmla="*/ 375428 w 375428"/>
                <a:gd name="connsiteY3" fmla="*/ 238570 h 477139"/>
                <a:gd name="connsiteX4" fmla="*/ 187714 w 375428"/>
                <a:gd name="connsiteY4" fmla="*/ 477139 h 477139"/>
                <a:gd name="connsiteX5" fmla="*/ 187714 w 375428"/>
                <a:gd name="connsiteY5" fmla="*/ 381711 h 477139"/>
                <a:gd name="connsiteX6" fmla="*/ 0 w 375428"/>
                <a:gd name="connsiteY6" fmla="*/ 381711 h 477139"/>
                <a:gd name="connsiteX7" fmla="*/ 0 w 375428"/>
                <a:gd name="connsiteY7" fmla="*/ 95428 h 47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5428" h="477139">
                  <a:moveTo>
                    <a:pt x="0" y="95428"/>
                  </a:moveTo>
                  <a:lnTo>
                    <a:pt x="187714" y="95428"/>
                  </a:lnTo>
                  <a:lnTo>
                    <a:pt x="187714" y="0"/>
                  </a:lnTo>
                  <a:lnTo>
                    <a:pt x="375428" y="238570"/>
                  </a:lnTo>
                  <a:lnTo>
                    <a:pt x="187714" y="477139"/>
                  </a:lnTo>
                  <a:lnTo>
                    <a:pt x="187714" y="381711"/>
                  </a:lnTo>
                  <a:lnTo>
                    <a:pt x="0" y="381711"/>
                  </a:lnTo>
                  <a:lnTo>
                    <a:pt x="0" y="95428"/>
                  </a:lnTo>
                  <a:close/>
                </a:path>
              </a:pathLst>
            </a:custGeom>
            <a:solidFill>
              <a:schemeClr val="bg1">
                <a:lumMod val="85000"/>
              </a:schemeClr>
            </a:solidFill>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95427" rIns="112627" bIns="95428" numCol="1" spcCol="1270" anchor="ctr" anchorCtr="0">
              <a:noAutofit/>
            </a:bodyPr>
            <a:lstStyle/>
            <a:p>
              <a:pPr marL="0" lvl="0" indent="0" algn="ctr" defTabSz="755650">
                <a:lnSpc>
                  <a:spcPct val="90000"/>
                </a:lnSpc>
                <a:spcBef>
                  <a:spcPct val="0"/>
                </a:spcBef>
                <a:spcAft>
                  <a:spcPct val="35000"/>
                </a:spcAft>
                <a:buNone/>
              </a:pPr>
              <a:endParaRPr lang="en-AU" sz="1700" kern="1200">
                <a:latin typeface="Arial" panose="020B0604020202020204" pitchFamily="34" charset="0"/>
              </a:endParaRPr>
            </a:p>
          </p:txBody>
        </p:sp>
        <p:sp>
          <p:nvSpPr>
            <p:cNvPr id="28" name="Freeform: Shape 27">
              <a:extLst>
                <a:ext uri="{FF2B5EF4-FFF2-40B4-BE49-F238E27FC236}">
                  <a16:creationId xmlns:a16="http://schemas.microsoft.com/office/drawing/2014/main" id="{9592E826-3331-4813-F9E8-22523AE54BDE}"/>
                </a:ext>
                <a:ext uri="{C183D7F6-B498-43B3-948B-1728B52AA6E4}">
                  <adec:decorative xmlns:adec="http://schemas.microsoft.com/office/drawing/2017/decorative" val="1"/>
                </a:ext>
              </a:extLst>
            </p:cNvPr>
            <p:cNvSpPr/>
            <p:nvPr/>
          </p:nvSpPr>
          <p:spPr>
            <a:xfrm>
              <a:off x="8259716" y="2441605"/>
              <a:ext cx="375428" cy="477139"/>
            </a:xfrm>
            <a:custGeom>
              <a:avLst/>
              <a:gdLst>
                <a:gd name="connsiteX0" fmla="*/ 0 w 375428"/>
                <a:gd name="connsiteY0" fmla="*/ 95428 h 477139"/>
                <a:gd name="connsiteX1" fmla="*/ 187714 w 375428"/>
                <a:gd name="connsiteY1" fmla="*/ 95428 h 477139"/>
                <a:gd name="connsiteX2" fmla="*/ 187714 w 375428"/>
                <a:gd name="connsiteY2" fmla="*/ 0 h 477139"/>
                <a:gd name="connsiteX3" fmla="*/ 375428 w 375428"/>
                <a:gd name="connsiteY3" fmla="*/ 238570 h 477139"/>
                <a:gd name="connsiteX4" fmla="*/ 187714 w 375428"/>
                <a:gd name="connsiteY4" fmla="*/ 477139 h 477139"/>
                <a:gd name="connsiteX5" fmla="*/ 187714 w 375428"/>
                <a:gd name="connsiteY5" fmla="*/ 381711 h 477139"/>
                <a:gd name="connsiteX6" fmla="*/ 0 w 375428"/>
                <a:gd name="connsiteY6" fmla="*/ 381711 h 477139"/>
                <a:gd name="connsiteX7" fmla="*/ 0 w 375428"/>
                <a:gd name="connsiteY7" fmla="*/ 95428 h 47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5428" h="477139">
                  <a:moveTo>
                    <a:pt x="0" y="95428"/>
                  </a:moveTo>
                  <a:lnTo>
                    <a:pt x="187714" y="95428"/>
                  </a:lnTo>
                  <a:lnTo>
                    <a:pt x="187714" y="0"/>
                  </a:lnTo>
                  <a:lnTo>
                    <a:pt x="375428" y="238570"/>
                  </a:lnTo>
                  <a:lnTo>
                    <a:pt x="187714" y="477139"/>
                  </a:lnTo>
                  <a:lnTo>
                    <a:pt x="187714" y="381711"/>
                  </a:lnTo>
                  <a:lnTo>
                    <a:pt x="0" y="381711"/>
                  </a:lnTo>
                  <a:lnTo>
                    <a:pt x="0" y="95428"/>
                  </a:lnTo>
                  <a:close/>
                </a:path>
              </a:pathLst>
            </a:custGeom>
            <a:solidFill>
              <a:schemeClr val="bg1">
                <a:lumMod val="85000"/>
              </a:schemeClr>
            </a:solidFill>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95427" rIns="112627" bIns="95428" numCol="1" spcCol="1270" anchor="ctr" anchorCtr="0">
              <a:noAutofit/>
            </a:bodyPr>
            <a:lstStyle/>
            <a:p>
              <a:pPr marL="0" lvl="0" indent="0" algn="ctr" defTabSz="755650">
                <a:lnSpc>
                  <a:spcPct val="90000"/>
                </a:lnSpc>
                <a:spcBef>
                  <a:spcPct val="0"/>
                </a:spcBef>
                <a:spcAft>
                  <a:spcPct val="35000"/>
                </a:spcAft>
                <a:buNone/>
              </a:pPr>
              <a:endParaRPr lang="en-AU" sz="1700" kern="1200">
                <a:latin typeface="Arial" panose="020B0604020202020204" pitchFamily="34" charset="0"/>
              </a:endParaRPr>
            </a:p>
          </p:txBody>
        </p:sp>
        <p:sp>
          <p:nvSpPr>
            <p:cNvPr id="30" name="Freeform: Shape 29">
              <a:extLst>
                <a:ext uri="{FF2B5EF4-FFF2-40B4-BE49-F238E27FC236}">
                  <a16:creationId xmlns:a16="http://schemas.microsoft.com/office/drawing/2014/main" id="{06D3C6D5-2BC0-A543-20D1-89534D9DC229}"/>
                </a:ext>
                <a:ext uri="{C183D7F6-B498-43B3-948B-1728B52AA6E4}">
                  <adec:decorative xmlns:adec="http://schemas.microsoft.com/office/drawing/2017/decorative" val="1"/>
                </a:ext>
              </a:extLst>
            </p:cNvPr>
            <p:cNvSpPr/>
            <p:nvPr/>
          </p:nvSpPr>
          <p:spPr>
            <a:xfrm>
              <a:off x="10370547" y="2441605"/>
              <a:ext cx="375428" cy="477139"/>
            </a:xfrm>
            <a:custGeom>
              <a:avLst/>
              <a:gdLst>
                <a:gd name="connsiteX0" fmla="*/ 0 w 375428"/>
                <a:gd name="connsiteY0" fmla="*/ 95428 h 477139"/>
                <a:gd name="connsiteX1" fmla="*/ 187714 w 375428"/>
                <a:gd name="connsiteY1" fmla="*/ 95428 h 477139"/>
                <a:gd name="connsiteX2" fmla="*/ 187714 w 375428"/>
                <a:gd name="connsiteY2" fmla="*/ 0 h 477139"/>
                <a:gd name="connsiteX3" fmla="*/ 375428 w 375428"/>
                <a:gd name="connsiteY3" fmla="*/ 238570 h 477139"/>
                <a:gd name="connsiteX4" fmla="*/ 187714 w 375428"/>
                <a:gd name="connsiteY4" fmla="*/ 477139 h 477139"/>
                <a:gd name="connsiteX5" fmla="*/ 187714 w 375428"/>
                <a:gd name="connsiteY5" fmla="*/ 381711 h 477139"/>
                <a:gd name="connsiteX6" fmla="*/ 0 w 375428"/>
                <a:gd name="connsiteY6" fmla="*/ 381711 h 477139"/>
                <a:gd name="connsiteX7" fmla="*/ 0 w 375428"/>
                <a:gd name="connsiteY7" fmla="*/ 95428 h 47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5428" h="477139">
                  <a:moveTo>
                    <a:pt x="0" y="95428"/>
                  </a:moveTo>
                  <a:lnTo>
                    <a:pt x="187714" y="95428"/>
                  </a:lnTo>
                  <a:lnTo>
                    <a:pt x="187714" y="0"/>
                  </a:lnTo>
                  <a:lnTo>
                    <a:pt x="375428" y="238570"/>
                  </a:lnTo>
                  <a:lnTo>
                    <a:pt x="187714" y="477139"/>
                  </a:lnTo>
                  <a:lnTo>
                    <a:pt x="187714" y="381711"/>
                  </a:lnTo>
                  <a:lnTo>
                    <a:pt x="0" y="381711"/>
                  </a:lnTo>
                  <a:lnTo>
                    <a:pt x="0" y="95428"/>
                  </a:lnTo>
                  <a:close/>
                </a:path>
              </a:pathLst>
            </a:custGeom>
            <a:solidFill>
              <a:schemeClr val="bg1">
                <a:lumMod val="85000"/>
              </a:schemeClr>
            </a:solidFill>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95427" rIns="112627" bIns="95428" numCol="1" spcCol="1270" anchor="ctr" anchorCtr="0">
              <a:noAutofit/>
            </a:bodyPr>
            <a:lstStyle/>
            <a:p>
              <a:pPr marL="0" lvl="0" indent="0" algn="ctr" defTabSz="755650">
                <a:lnSpc>
                  <a:spcPct val="90000"/>
                </a:lnSpc>
                <a:spcBef>
                  <a:spcPct val="0"/>
                </a:spcBef>
                <a:spcAft>
                  <a:spcPct val="35000"/>
                </a:spcAft>
                <a:buNone/>
              </a:pPr>
              <a:endParaRPr lang="en-AU" sz="1700" kern="1200">
                <a:latin typeface="Arial" panose="020B0604020202020204" pitchFamily="34" charset="0"/>
              </a:endParaRPr>
            </a:p>
          </p:txBody>
        </p:sp>
      </p:grpSp>
      <p:pic>
        <p:nvPicPr>
          <p:cNvPr id="32" name="Picture 3">
            <a:extLst>
              <a:ext uri="{FF2B5EF4-FFF2-40B4-BE49-F238E27FC236}">
                <a16:creationId xmlns:a16="http://schemas.microsoft.com/office/drawing/2014/main" id="{95497CA2-13E6-A8AB-ED2D-FE0CFF272386}"/>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906799" y="2102973"/>
            <a:ext cx="1154401" cy="115440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572B3BC9-AED4-A793-6266-C8212B0A748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20</a:t>
            </a:fld>
            <a:endParaRPr lang="en-AU"/>
          </a:p>
        </p:txBody>
      </p:sp>
    </p:spTree>
    <p:extLst>
      <p:ext uri="{BB962C8B-B14F-4D97-AF65-F5344CB8AC3E}">
        <p14:creationId xmlns:p14="http://schemas.microsoft.com/office/powerpoint/2010/main" val="2008844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8DE075-8A48-8197-C620-6B4A2A6C3AE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A325C51B-F79C-7372-FADA-66377ADB13A1}"/>
              </a:ext>
            </a:extLst>
          </p:cNvPr>
          <p:cNvSpPr>
            <a:spLocks noGrp="1"/>
          </p:cNvSpPr>
          <p:nvPr>
            <p:ph type="title"/>
          </p:nvPr>
        </p:nvSpPr>
        <p:spPr>
          <a:xfrm>
            <a:off x="360000" y="360000"/>
            <a:ext cx="6444001" cy="545601"/>
          </a:xfrm>
        </p:spPr>
        <p:txBody>
          <a:bodyPr anchor="t">
            <a:normAutofit/>
          </a:bodyPr>
          <a:lstStyle/>
          <a:p>
            <a:r>
              <a:rPr lang="en-AU"/>
              <a:t>Activity</a:t>
            </a:r>
          </a:p>
        </p:txBody>
      </p:sp>
      <p:sp>
        <p:nvSpPr>
          <p:cNvPr id="37" name="Text Placeholder 4">
            <a:extLst>
              <a:ext uri="{FF2B5EF4-FFF2-40B4-BE49-F238E27FC236}">
                <a16:creationId xmlns:a16="http://schemas.microsoft.com/office/drawing/2014/main" id="{3CAA12C9-3EE7-2023-4CFD-F2FAF52990A8}"/>
              </a:ext>
            </a:extLst>
          </p:cNvPr>
          <p:cNvSpPr>
            <a:spLocks noGrp="1"/>
          </p:cNvSpPr>
          <p:nvPr>
            <p:ph type="body" sz="quarter" idx="18"/>
          </p:nvPr>
        </p:nvSpPr>
        <p:spPr>
          <a:xfrm>
            <a:off x="360000" y="980969"/>
            <a:ext cx="6444001" cy="310015"/>
          </a:xfrm>
        </p:spPr>
        <p:txBody>
          <a:bodyPr/>
          <a:lstStyle/>
          <a:p>
            <a:r>
              <a:rPr lang="en-US"/>
              <a:t>Key similarities and differences </a:t>
            </a:r>
          </a:p>
        </p:txBody>
      </p:sp>
      <p:pic>
        <p:nvPicPr>
          <p:cNvPr id="7" name="Content Placeholder 6">
            <a:extLst>
              <a:ext uri="{FF2B5EF4-FFF2-40B4-BE49-F238E27FC236}">
                <a16:creationId xmlns:a16="http://schemas.microsoft.com/office/drawing/2014/main" id="{BF746B30-B828-AE9C-4DF7-65F5AC082490}"/>
              </a:ext>
              <a:ext uri="{C183D7F6-B498-43B3-948B-1728B52AA6E4}">
                <adec:decorative xmlns:adec="http://schemas.microsoft.com/office/drawing/2017/decorative" val="1"/>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7406050" y="1953683"/>
            <a:ext cx="4425950" cy="2950633"/>
          </a:xfrm>
          <a:prstGeom prst="rect">
            <a:avLst/>
          </a:prstGeom>
        </p:spPr>
      </p:pic>
      <p:sp>
        <p:nvSpPr>
          <p:cNvPr id="2" name="Slide Number Placeholder 1">
            <a:extLst>
              <a:ext uri="{FF2B5EF4-FFF2-40B4-BE49-F238E27FC236}">
                <a16:creationId xmlns:a16="http://schemas.microsoft.com/office/drawing/2014/main" id="{3404ADF8-B317-2B45-189B-94FA28269B96}"/>
              </a:ext>
              <a:ext uri="{C183D7F6-B498-43B3-948B-1728B52AA6E4}">
                <adec:decorative xmlns:adec="http://schemas.microsoft.com/office/drawing/2017/decorative" val="1"/>
              </a:ext>
            </a:extLst>
          </p:cNvPr>
          <p:cNvSpPr>
            <a:spLocks noGrp="1"/>
          </p:cNvSpPr>
          <p:nvPr>
            <p:ph type="sldNum" sz="quarter" idx="4294967295"/>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21</a:t>
            </a:fld>
            <a:endParaRPr lang="en-AU"/>
          </a:p>
        </p:txBody>
      </p:sp>
      <p:sp>
        <p:nvSpPr>
          <p:cNvPr id="4" name="Text Placeholder 3">
            <a:extLst>
              <a:ext uri="{FF2B5EF4-FFF2-40B4-BE49-F238E27FC236}">
                <a16:creationId xmlns:a16="http://schemas.microsoft.com/office/drawing/2014/main" id="{E6929512-B786-FC48-C4CF-1BE86BE4050B}"/>
              </a:ext>
              <a:ext uri="{C183D7F6-B498-43B3-948B-1728B52AA6E4}">
                <adec:decorative xmlns:adec="http://schemas.microsoft.com/office/drawing/2017/decorative" val="1"/>
              </a:ext>
            </a:extLst>
          </p:cNvPr>
          <p:cNvSpPr>
            <a:spLocks noGrp="1"/>
          </p:cNvSpPr>
          <p:nvPr>
            <p:ph type="body" sz="quarter" idx="17"/>
          </p:nvPr>
        </p:nvSpPr>
        <p:spPr>
          <a:xfrm>
            <a:off x="360000" y="2090782"/>
            <a:ext cx="6443637" cy="4407218"/>
          </a:xfrm>
        </p:spPr>
        <p:txBody>
          <a:bodyPr/>
          <a:lstStyle/>
          <a:p>
            <a:pPr marL="342900" indent="-342900">
              <a:buAutoNum type="arabicPeriod"/>
            </a:pPr>
            <a:r>
              <a:rPr lang="en-AU"/>
              <a:t>What </a:t>
            </a:r>
            <a:r>
              <a:rPr lang="en-AU" b="1"/>
              <a:t>similarities</a:t>
            </a:r>
            <a:r>
              <a:rPr lang="en-AU"/>
              <a:t> to the way you plan now can you see in the sample units?</a:t>
            </a:r>
          </a:p>
          <a:p>
            <a:pPr marL="342900" indent="-342900">
              <a:buAutoNum type="arabicPeriod"/>
            </a:pPr>
            <a:r>
              <a:rPr lang="en-AU"/>
              <a:t>What </a:t>
            </a:r>
            <a:r>
              <a:rPr lang="en-AU" b="1"/>
              <a:t>differences</a:t>
            </a:r>
            <a:r>
              <a:rPr lang="en-AU"/>
              <a:t> to the way you plan now can you see in the sample units?</a:t>
            </a:r>
          </a:p>
          <a:p>
            <a:endParaRPr lang="en-AU"/>
          </a:p>
        </p:txBody>
      </p:sp>
    </p:spTree>
    <p:extLst>
      <p:ext uri="{BB962C8B-B14F-4D97-AF65-F5344CB8AC3E}">
        <p14:creationId xmlns:p14="http://schemas.microsoft.com/office/powerpoint/2010/main" val="3562730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2415B38-74DF-5BB0-8BF0-F8940C18B73F}"/>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p:spPr>
        <p:txBody>
          <a:bodyPr anchor="t">
            <a:normAutofit/>
          </a:bodyPr>
          <a:lstStyle/>
          <a:p>
            <a:pPr>
              <a:lnSpc>
                <a:spcPct val="90000"/>
              </a:lnSpc>
              <a:spcAft>
                <a:spcPts val="600"/>
              </a:spcAft>
            </a:pPr>
            <a:r>
              <a:rPr lang="en-AU" sz="1200"/>
              <a:t>NSW Department of Education</a:t>
            </a:r>
          </a:p>
          <a:p>
            <a:pPr>
              <a:lnSpc>
                <a:spcPct val="90000"/>
              </a:lnSpc>
              <a:spcAft>
                <a:spcPts val="600"/>
              </a:spcAft>
            </a:pPr>
            <a:endParaRPr lang="en-AU" sz="1200"/>
          </a:p>
        </p:txBody>
      </p:sp>
      <p:sp>
        <p:nvSpPr>
          <p:cNvPr id="3" name="Title 2">
            <a:extLst>
              <a:ext uri="{FF2B5EF4-FFF2-40B4-BE49-F238E27FC236}">
                <a16:creationId xmlns:a16="http://schemas.microsoft.com/office/drawing/2014/main" id="{65872822-2956-5B14-4F8D-DA4EB242A5EF}"/>
              </a:ext>
            </a:extLst>
          </p:cNvPr>
          <p:cNvSpPr>
            <a:spLocks noGrp="1"/>
          </p:cNvSpPr>
          <p:nvPr>
            <p:ph type="ctrTitle"/>
          </p:nvPr>
        </p:nvSpPr>
        <p:spPr>
          <a:xfrm>
            <a:off x="539999" y="3744686"/>
            <a:ext cx="6255979" cy="1114713"/>
          </a:xfrm>
        </p:spPr>
        <p:txBody>
          <a:bodyPr anchor="b">
            <a:normAutofit/>
          </a:bodyPr>
          <a:lstStyle/>
          <a:p>
            <a:r>
              <a:rPr lang="en-AU"/>
              <a:t>Unit Preview</a:t>
            </a:r>
          </a:p>
        </p:txBody>
      </p:sp>
      <p:pic>
        <p:nvPicPr>
          <p:cNvPr id="9" name="Picture Placeholder 8">
            <a:extLst>
              <a:ext uri="{FF2B5EF4-FFF2-40B4-BE49-F238E27FC236}">
                <a16:creationId xmlns:a16="http://schemas.microsoft.com/office/drawing/2014/main" id="{5383BF87-302E-7FE6-26AA-9078E6837E6A}"/>
              </a:ext>
              <a:ext uri="{C183D7F6-B498-43B3-948B-1728B52AA6E4}">
                <adec:decorative xmlns:adec="http://schemas.microsoft.com/office/drawing/2017/decorative" val="1"/>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b="-1"/>
          <a:stretch>
            <a:fillRect/>
          </a:stretch>
        </p:blipFill>
        <p:spPr>
          <a:xfrm>
            <a:off x="7128000" y="10"/>
            <a:ext cx="5064000" cy="6857990"/>
          </a:xfrm>
          <a:prstGeom prst="rect">
            <a:avLst/>
          </a:prstGeom>
          <a:noFill/>
        </p:spPr>
      </p:pic>
    </p:spTree>
    <p:extLst>
      <p:ext uri="{BB962C8B-B14F-4D97-AF65-F5344CB8AC3E}">
        <p14:creationId xmlns:p14="http://schemas.microsoft.com/office/powerpoint/2010/main" val="2729289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754BC15-7AE6-74B0-0F66-31014D5A63A8}"/>
              </a:ext>
            </a:extLst>
          </p:cNvPr>
          <p:cNvSpPr>
            <a:spLocks noGrp="1"/>
          </p:cNvSpPr>
          <p:nvPr>
            <p:ph type="ctrTitle"/>
          </p:nvPr>
        </p:nvSpPr>
        <p:spPr/>
        <p:txBody>
          <a:bodyPr/>
          <a:lstStyle/>
          <a:p>
            <a:r>
              <a:rPr lang="en-AU"/>
              <a:t>Human Society and its Environment (HSIE) – unit 1</a:t>
            </a:r>
          </a:p>
        </p:txBody>
      </p:sp>
      <p:sp>
        <p:nvSpPr>
          <p:cNvPr id="3" name="Text Placeholder 9">
            <a:extLst>
              <a:ext uri="{FF2B5EF4-FFF2-40B4-BE49-F238E27FC236}">
                <a16:creationId xmlns:a16="http://schemas.microsoft.com/office/drawing/2014/main" id="{B52BCF5D-4CB3-0E10-BF50-A18CBEC7B074}"/>
              </a:ext>
            </a:extLst>
          </p:cNvPr>
          <p:cNvSpPr>
            <a:spLocks noGrp="1"/>
          </p:cNvSpPr>
          <p:nvPr>
            <p:ph type="body" sz="quarter" idx="14"/>
          </p:nvPr>
        </p:nvSpPr>
        <p:spPr>
          <a:xfrm>
            <a:off x="359998" y="4552267"/>
            <a:ext cx="8532000" cy="424497"/>
          </a:xfrm>
        </p:spPr>
        <p:txBody>
          <a:bodyPr vert="horz" lIns="0" tIns="0" rIns="0" bIns="0" rtlCol="0" anchor="t">
            <a:noAutofit/>
          </a:bodyPr>
          <a:lstStyle/>
          <a:p>
            <a:r>
              <a:rPr lang="en-AU"/>
              <a:t>Unit 1</a:t>
            </a:r>
          </a:p>
        </p:txBody>
      </p:sp>
      <p:sp>
        <p:nvSpPr>
          <p:cNvPr id="2" name="Footer Placeholder 1">
            <a:extLst>
              <a:ext uri="{FF2B5EF4-FFF2-40B4-BE49-F238E27FC236}">
                <a16:creationId xmlns:a16="http://schemas.microsoft.com/office/drawing/2014/main" id="{D3C2C506-0DA0-E0FD-9C06-7BCB4A08EA51}"/>
              </a:ext>
            </a:extLst>
          </p:cNvPr>
          <p:cNvSpPr>
            <a:spLocks noGrp="1"/>
          </p:cNvSpPr>
          <p:nvPr>
            <p:ph type="ftr" sz="quarter" idx="3"/>
          </p:nvPr>
        </p:nvSpPr>
        <p:spPr>
          <a:xfrm>
            <a:off x="360000" y="5867118"/>
            <a:ext cx="4500000" cy="684882"/>
          </a:xfr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664"/>
                </a:solidFill>
                <a:effectLst/>
                <a:uLnTx/>
                <a:uFillTx/>
                <a:ea typeface="+mn-ea"/>
                <a:cs typeface="+mn-cs"/>
              </a:rPr>
              <a:t>NSW Department of Education</a:t>
            </a:r>
            <a:endParaRPr kumimoji="0" lang="en-AU" sz="1400" b="0" i="0" u="none" strike="noStrike" kern="1200" cap="none" spc="0" normalizeH="0" baseline="0" noProof="0">
              <a:ln>
                <a:noFill/>
              </a:ln>
              <a:solidFill>
                <a:srgbClr val="002664"/>
              </a:solidFill>
              <a:effectLst/>
              <a:uLnTx/>
              <a:uFillTx/>
              <a:ea typeface="+mn-ea"/>
              <a:cs typeface="+mn-cs"/>
            </a:endParaRPr>
          </a:p>
        </p:txBody>
      </p:sp>
    </p:spTree>
    <p:extLst>
      <p:ext uri="{BB962C8B-B14F-4D97-AF65-F5344CB8AC3E}">
        <p14:creationId xmlns:p14="http://schemas.microsoft.com/office/powerpoint/2010/main" val="2420321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0C0F84-C528-A726-6D08-0AF549433E03}"/>
              </a:ext>
            </a:extLst>
          </p:cNvPr>
          <p:cNvSpPr>
            <a:spLocks noGrp="1"/>
          </p:cNvSpPr>
          <p:nvPr>
            <p:ph type="title"/>
          </p:nvPr>
        </p:nvSpPr>
        <p:spPr>
          <a:xfrm>
            <a:off x="360000" y="360000"/>
            <a:ext cx="10080000" cy="545601"/>
          </a:xfrm>
        </p:spPr>
        <p:txBody>
          <a:bodyPr anchor="t">
            <a:normAutofit/>
          </a:bodyPr>
          <a:lstStyle/>
          <a:p>
            <a:r>
              <a:rPr lang="en-AU"/>
              <a:t>HSIE – unit 1 overview</a:t>
            </a:r>
          </a:p>
        </p:txBody>
      </p:sp>
      <p:sp>
        <p:nvSpPr>
          <p:cNvPr id="5" name="Content Placeholder 4">
            <a:extLst>
              <a:ext uri="{FF2B5EF4-FFF2-40B4-BE49-F238E27FC236}">
                <a16:creationId xmlns:a16="http://schemas.microsoft.com/office/drawing/2014/main" id="{A94E55D6-2F4E-BB7B-7428-674C32E4640D}"/>
              </a:ext>
            </a:extLst>
          </p:cNvPr>
          <p:cNvSpPr>
            <a:spLocks noGrp="1"/>
          </p:cNvSpPr>
          <p:nvPr>
            <p:ph idx="1"/>
          </p:nvPr>
        </p:nvSpPr>
        <p:spPr>
          <a:xfrm>
            <a:off x="360000" y="1620000"/>
            <a:ext cx="5558791" cy="4536000"/>
          </a:xfrm>
        </p:spPr>
        <p:txBody>
          <a:bodyPr vert="horz" lIns="0" tIns="0" rIns="0" bIns="0" rtlCol="0" anchor="t">
            <a:normAutofit/>
          </a:bodyPr>
          <a:lstStyle/>
          <a:p>
            <a:r>
              <a:rPr lang="en-AU" sz="2000"/>
              <a:t>In Unit 1, students: </a:t>
            </a:r>
            <a:endParaRPr lang="en-US" sz="2000"/>
          </a:p>
          <a:p>
            <a:pPr marL="342900" indent="-342900">
              <a:spcAft>
                <a:spcPts val="1800"/>
              </a:spcAft>
              <a:buChar char="•"/>
            </a:pPr>
            <a:r>
              <a:rPr lang="en-AU" sz="2000"/>
              <a:t>learn about climate zones around the world in relation to the equator and poles</a:t>
            </a:r>
          </a:p>
          <a:p>
            <a:pPr marL="342900" indent="-342900">
              <a:spcAft>
                <a:spcPts val="1800"/>
              </a:spcAft>
              <a:buChar char="•"/>
            </a:pPr>
            <a:r>
              <a:rPr lang="en-AU" sz="2000"/>
              <a:t>compare climate zones in Australia </a:t>
            </a:r>
          </a:p>
          <a:p>
            <a:pPr marL="342900" indent="-342900">
              <a:spcAft>
                <a:spcPts val="1800"/>
              </a:spcAft>
              <a:buChar char="•"/>
            </a:pPr>
            <a:r>
              <a:rPr lang="en-AU" sz="2000"/>
              <a:t>analyse seasonal rainfall patterns</a:t>
            </a:r>
          </a:p>
          <a:p>
            <a:pPr marL="342900" indent="-342900">
              <a:spcAft>
                <a:spcPts val="1800"/>
              </a:spcAft>
              <a:buChar char="•"/>
            </a:pPr>
            <a:r>
              <a:rPr lang="en-AU" sz="2000"/>
              <a:t>representing data in column graphs</a:t>
            </a:r>
          </a:p>
        </p:txBody>
      </p:sp>
      <p:sp>
        <p:nvSpPr>
          <p:cNvPr id="2" name="Slide Number Placeholder 1">
            <a:extLst>
              <a:ext uri="{FF2B5EF4-FFF2-40B4-BE49-F238E27FC236}">
                <a16:creationId xmlns:a16="http://schemas.microsoft.com/office/drawing/2014/main" id="{29442BF3-4F23-569D-9930-F15ECC563685}"/>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24</a:t>
            </a:fld>
            <a:endParaRPr kumimoji="0" lang="en-AU" sz="1200" b="0" i="0" u="none" strike="noStrike" kern="1200" cap="none" spc="0" normalizeH="0" baseline="0" noProof="0">
              <a:ln>
                <a:noFill/>
              </a:ln>
              <a:solidFill>
                <a:srgbClr val="22272B"/>
              </a:solidFill>
              <a:effectLst/>
              <a:uLnTx/>
              <a:uFillTx/>
              <a:ea typeface="+mn-ea"/>
              <a:cs typeface="+mn-cs"/>
            </a:endParaRPr>
          </a:p>
        </p:txBody>
      </p:sp>
      <p:pic>
        <p:nvPicPr>
          <p:cNvPr id="9" name="Picture 8">
            <a:extLst>
              <a:ext uri="{FF2B5EF4-FFF2-40B4-BE49-F238E27FC236}">
                <a16:creationId xmlns:a16="http://schemas.microsoft.com/office/drawing/2014/main" id="{24EAAFB3-9DF8-FA84-8903-76D6A5849629}"/>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81250" y="2057399"/>
            <a:ext cx="5263088" cy="3973623"/>
          </a:xfrm>
          <a:prstGeom prst="rect">
            <a:avLst/>
          </a:prstGeom>
          <a:ln>
            <a:noFill/>
          </a:ln>
          <a:effectLst/>
        </p:spPr>
      </p:pic>
    </p:spTree>
    <p:extLst>
      <p:ext uri="{BB962C8B-B14F-4D97-AF65-F5344CB8AC3E}">
        <p14:creationId xmlns:p14="http://schemas.microsoft.com/office/powerpoint/2010/main" val="2891413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0A390D-4342-C26D-F985-FEA1CDA7B2CF}"/>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C2AAF945-BEE2-BCB5-3692-9FAD55342E19}"/>
              </a:ext>
            </a:extLst>
          </p:cNvPr>
          <p:cNvSpPr>
            <a:spLocks noGrp="1"/>
          </p:cNvSpPr>
          <p:nvPr>
            <p:ph type="title"/>
          </p:nvPr>
        </p:nvSpPr>
        <p:spPr/>
        <p:txBody>
          <a:bodyPr/>
          <a:lstStyle/>
          <a:p>
            <a:r>
              <a:rPr lang="en-AU"/>
              <a:t>HSIE – unit 1 syllabus outcomes</a:t>
            </a:r>
          </a:p>
        </p:txBody>
      </p:sp>
      <p:sp>
        <p:nvSpPr>
          <p:cNvPr id="9" name="Text Placeholder 8">
            <a:extLst>
              <a:ext uri="{FF2B5EF4-FFF2-40B4-BE49-F238E27FC236}">
                <a16:creationId xmlns:a16="http://schemas.microsoft.com/office/drawing/2014/main" id="{9B45E323-C023-3D44-6C83-9075B23E8FC7}"/>
              </a:ext>
              <a:ext uri="{C183D7F6-B498-43B3-948B-1728B52AA6E4}">
                <adec:decorative xmlns:adec="http://schemas.microsoft.com/office/drawing/2017/decorative" val="1"/>
              </a:ext>
            </a:extLst>
          </p:cNvPr>
          <p:cNvSpPr>
            <a:spLocks noGrp="1"/>
          </p:cNvSpPr>
          <p:nvPr>
            <p:ph type="body" sz="quarter" idx="18"/>
          </p:nvPr>
        </p:nvSpPr>
        <p:spPr/>
        <p:txBody>
          <a:bodyPr vert="horz" lIns="0" tIns="0" rIns="0" bIns="0" rtlCol="0" anchor="t">
            <a:noAutofit/>
          </a:bodyPr>
          <a:lstStyle/>
          <a:p>
            <a:endParaRPr lang="en-AU" sz="2400"/>
          </a:p>
          <a:p>
            <a:endParaRPr lang="en-AU" sz="1800"/>
          </a:p>
        </p:txBody>
      </p:sp>
      <p:sp>
        <p:nvSpPr>
          <p:cNvPr id="3" name="Slide Number Placeholder 2">
            <a:extLst>
              <a:ext uri="{FF2B5EF4-FFF2-40B4-BE49-F238E27FC236}">
                <a16:creationId xmlns:a16="http://schemas.microsoft.com/office/drawing/2014/main" id="{0D8053F9-273F-6381-8D19-63971DB644D8}"/>
              </a:ext>
              <a:ext uri="{C183D7F6-B498-43B3-948B-1728B52AA6E4}">
                <adec:decorative xmlns:adec="http://schemas.microsoft.com/office/drawing/2017/decorative" val="1"/>
              </a:ext>
            </a:extLst>
          </p:cNvPr>
          <p:cNvSpPr>
            <a:spLocks noGrp="1"/>
          </p:cNvSpPr>
          <p:nvPr>
            <p:ph type="sldNum" sz="quarter" idx="14"/>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25</a:t>
            </a:fld>
            <a:endParaRPr kumimoji="0" lang="en-AU" sz="1200" b="0" i="0" u="none" strike="noStrike" kern="1200" cap="none" spc="0" normalizeH="0" baseline="0" noProof="0">
              <a:ln>
                <a:noFill/>
              </a:ln>
              <a:solidFill>
                <a:srgbClr val="22272B"/>
              </a:solidFill>
              <a:effectLst/>
              <a:uLnTx/>
              <a:uFillTx/>
              <a:ea typeface="+mn-ea"/>
              <a:cs typeface="+mn-cs"/>
            </a:endParaRPr>
          </a:p>
        </p:txBody>
      </p:sp>
      <p:sp>
        <p:nvSpPr>
          <p:cNvPr id="2" name="Text Placeholder 10">
            <a:extLst>
              <a:ext uri="{FF2B5EF4-FFF2-40B4-BE49-F238E27FC236}">
                <a16:creationId xmlns:a16="http://schemas.microsoft.com/office/drawing/2014/main" id="{17786D8C-3387-6D05-049C-6FA3820DBDC8}"/>
              </a:ext>
            </a:extLst>
          </p:cNvPr>
          <p:cNvSpPr txBox="1">
            <a:spLocks/>
          </p:cNvSpPr>
          <p:nvPr/>
        </p:nvSpPr>
        <p:spPr>
          <a:xfrm>
            <a:off x="360000" y="1862942"/>
            <a:ext cx="10948976" cy="4491058"/>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defTabSz="609585">
              <a:spcAft>
                <a:spcPts val="0"/>
              </a:spcAft>
              <a:defRPr/>
            </a:pPr>
            <a:r>
              <a:rPr lang="en-AU" b="1">
                <a:solidFill>
                  <a:srgbClr val="242424"/>
                </a:solidFill>
                <a:latin typeface="Arial" panose="020B0604020202020204" pitchFamily="34" charset="0"/>
                <a:cs typeface="Segoe UI"/>
              </a:rPr>
              <a:t>Focus Area: Geographical information is used to understand the world</a:t>
            </a:r>
          </a:p>
          <a:p>
            <a:pPr lvl="0" defTabSz="609585">
              <a:spcAft>
                <a:spcPts val="0"/>
              </a:spcAft>
              <a:defRPr/>
            </a:pPr>
            <a:endParaRPr lang="en-AU" b="1">
              <a:solidFill>
                <a:srgbClr val="242424"/>
              </a:solidFill>
              <a:latin typeface="Arial" panose="020B0604020202020204" pitchFamily="34" charset="0"/>
              <a:cs typeface="Segoe UI"/>
            </a:endParaRPr>
          </a:p>
          <a:p>
            <a:pPr lvl="0" defTabSz="609585">
              <a:spcAft>
                <a:spcPts val="0"/>
              </a:spcAft>
              <a:defRPr/>
            </a:pPr>
            <a:r>
              <a:rPr lang="en-AU" b="1">
                <a:solidFill>
                  <a:srgbClr val="242424"/>
                </a:solidFill>
                <a:latin typeface="Arial" panose="020B0604020202020204" pitchFamily="34" charset="0"/>
                <a:cs typeface="Segoe UI"/>
              </a:rPr>
              <a:t>HS2-GEO-01</a:t>
            </a:r>
          </a:p>
          <a:p>
            <a:pPr lvl="0" defTabSz="609585">
              <a:spcAft>
                <a:spcPts val="0"/>
              </a:spcAft>
              <a:defRPr/>
            </a:pPr>
            <a:r>
              <a:rPr lang="en-AU">
                <a:solidFill>
                  <a:srgbClr val="242424"/>
                </a:solidFill>
                <a:latin typeface="Arial" panose="020B0604020202020204" pitchFamily="34" charset="0"/>
                <a:cs typeface="Segoe UI"/>
              </a:rPr>
              <a:t>explains how people care for Australia’s environments and participate in Australian society, using geographical information.</a:t>
            </a:r>
            <a:endParaRPr lang="en-AU" b="1">
              <a:solidFill>
                <a:srgbClr val="242424"/>
              </a:solidFill>
              <a:latin typeface="Arial" panose="020B0604020202020204" pitchFamily="34" charset="0"/>
              <a:cs typeface="Segoe UI"/>
            </a:endParaRPr>
          </a:p>
        </p:txBody>
      </p:sp>
      <p:pic>
        <p:nvPicPr>
          <p:cNvPr id="6" name="Picture 5">
            <a:extLst>
              <a:ext uri="{FF2B5EF4-FFF2-40B4-BE49-F238E27FC236}">
                <a16:creationId xmlns:a16="http://schemas.microsoft.com/office/drawing/2014/main" id="{6AE6F5D8-FA5C-E84F-213C-D8A8C8C609EB}"/>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517607" y="4764731"/>
            <a:ext cx="4530793" cy="1589269"/>
          </a:xfrm>
          <a:prstGeom prst="roundRect">
            <a:avLst>
              <a:gd name="adj" fmla="val 9898"/>
            </a:avLst>
          </a:prstGeom>
          <a:ln>
            <a:noFill/>
          </a:ln>
          <a:effectLst/>
        </p:spPr>
      </p:pic>
    </p:spTree>
    <p:extLst>
      <p:ext uri="{BB962C8B-B14F-4D97-AF65-F5344CB8AC3E}">
        <p14:creationId xmlns:p14="http://schemas.microsoft.com/office/powerpoint/2010/main" val="140707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5724E5-4952-A6BB-43DE-BE812DE71593}"/>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16D9FB11-8A99-C8CB-9E74-11B18570CD32}"/>
              </a:ext>
            </a:extLst>
          </p:cNvPr>
          <p:cNvSpPr>
            <a:spLocks noGrp="1"/>
          </p:cNvSpPr>
          <p:nvPr>
            <p:ph type="title"/>
          </p:nvPr>
        </p:nvSpPr>
        <p:spPr/>
        <p:txBody>
          <a:bodyPr/>
          <a:lstStyle/>
          <a:p>
            <a:r>
              <a:rPr lang="en-AU"/>
              <a:t>HSIE – unit 1 syllabus content</a:t>
            </a:r>
          </a:p>
        </p:txBody>
      </p:sp>
      <p:sp>
        <p:nvSpPr>
          <p:cNvPr id="9" name="Text Placeholder 8">
            <a:extLst>
              <a:ext uri="{FF2B5EF4-FFF2-40B4-BE49-F238E27FC236}">
                <a16:creationId xmlns:a16="http://schemas.microsoft.com/office/drawing/2014/main" id="{D91912E5-53D6-C46D-26EC-A3D3EB34A0DC}"/>
              </a:ext>
              <a:ext uri="{C183D7F6-B498-43B3-948B-1728B52AA6E4}">
                <adec:decorative xmlns:adec="http://schemas.microsoft.com/office/drawing/2017/decorative" val="1"/>
              </a:ext>
            </a:extLst>
          </p:cNvPr>
          <p:cNvSpPr>
            <a:spLocks noGrp="1"/>
          </p:cNvSpPr>
          <p:nvPr>
            <p:ph type="body" sz="quarter" idx="18"/>
          </p:nvPr>
        </p:nvSpPr>
        <p:spPr/>
        <p:txBody>
          <a:bodyPr vert="horz" lIns="0" tIns="0" rIns="0" bIns="0" rtlCol="0" anchor="t">
            <a:noAutofit/>
          </a:bodyPr>
          <a:lstStyle/>
          <a:p>
            <a:endParaRPr lang="en-AU" sz="2400"/>
          </a:p>
          <a:p>
            <a:endParaRPr lang="en-AU" sz="1800"/>
          </a:p>
        </p:txBody>
      </p:sp>
      <p:sp>
        <p:nvSpPr>
          <p:cNvPr id="11" name="Text Placeholder 10">
            <a:extLst>
              <a:ext uri="{FF2B5EF4-FFF2-40B4-BE49-F238E27FC236}">
                <a16:creationId xmlns:a16="http://schemas.microsoft.com/office/drawing/2014/main" id="{F9192832-CD9D-E9F3-F150-E735A7D8CC81}"/>
              </a:ext>
            </a:extLst>
          </p:cNvPr>
          <p:cNvSpPr>
            <a:spLocks noGrp="1"/>
          </p:cNvSpPr>
          <p:nvPr>
            <p:ph type="body" sz="quarter" idx="19"/>
          </p:nvPr>
        </p:nvSpPr>
        <p:spPr>
          <a:xfrm>
            <a:off x="360000" y="1862942"/>
            <a:ext cx="11484000" cy="4491058"/>
          </a:xfrm>
        </p:spPr>
        <p:txBody>
          <a:bodyPr/>
          <a:lstStyle/>
          <a:p>
            <a:pPr>
              <a:lnSpc>
                <a:spcPct val="100000"/>
              </a:lnSpc>
            </a:pPr>
            <a:r>
              <a:rPr lang="en-AU" b="1">
                <a:latin typeface="Arial" panose="020B0604020202020204" pitchFamily="34" charset="0"/>
              </a:rPr>
              <a:t>Content Group: </a:t>
            </a:r>
            <a:r>
              <a:rPr lang="en-AU" b="1">
                <a:solidFill>
                  <a:srgbClr val="000000"/>
                </a:solidFill>
                <a:latin typeface="Arial" panose="020B0604020202020204" pitchFamily="34" charset="0"/>
              </a:rPr>
              <a:t>People use geographical information to understand climates and environments</a:t>
            </a:r>
            <a:endParaRPr lang="en-US" b="1">
              <a:latin typeface="Arial" panose="020B0604020202020204" pitchFamily="34" charset="0"/>
            </a:endParaRPr>
          </a:p>
          <a:p>
            <a:pPr marL="171450" indent="-171450">
              <a:buFont typeface="public sans"/>
              <a:buChar char="•"/>
            </a:pPr>
            <a:r>
              <a:rPr lang="en-AU" sz="1800">
                <a:solidFill>
                  <a:srgbClr val="000000"/>
                </a:solidFill>
              </a:rPr>
              <a:t>Identify polar, continental, temperate, tropical and dry climate zones in the world in relation to the equator and poles</a:t>
            </a:r>
            <a:endParaRPr lang="en-US" sz="1800">
              <a:solidFill>
                <a:srgbClr val="000000"/>
              </a:solidFill>
            </a:endParaRPr>
          </a:p>
          <a:p>
            <a:pPr marL="171450" indent="-171450">
              <a:buFont typeface="public sans"/>
              <a:buChar char="•"/>
            </a:pPr>
            <a:r>
              <a:rPr lang="en-AU" sz="1800">
                <a:solidFill>
                  <a:srgbClr val="000000"/>
                </a:solidFill>
              </a:rPr>
              <a:t>Identify and compare climate zones in Australia using choropleth maps showing temperature, humidity and vegetation</a:t>
            </a:r>
          </a:p>
          <a:p>
            <a:pPr marL="171450" indent="-171450">
              <a:buFont typeface="public sans"/>
              <a:buChar char="•"/>
            </a:pPr>
            <a:r>
              <a:rPr lang="en-AU" sz="1800">
                <a:solidFill>
                  <a:srgbClr val="000000"/>
                </a:solidFill>
              </a:rPr>
              <a:t>Compare seasonal rainfall in places in Australia and display data in column graphs</a:t>
            </a:r>
          </a:p>
          <a:p>
            <a:pPr marL="171450" indent="-171450">
              <a:buFont typeface="public sans"/>
              <a:buChar char="•"/>
            </a:pPr>
            <a:r>
              <a:rPr lang="en-AU" sz="1800">
                <a:solidFill>
                  <a:srgbClr val="000000"/>
                </a:solidFill>
              </a:rPr>
              <a:t>Locate and compare deserts, forests, mountain ranges, rivers, ocean trenches and volcanoes of Australia and the world using grid and relief maps and compass directions north, south, east and west</a:t>
            </a:r>
            <a:endParaRPr lang="en-AU" sz="1800"/>
          </a:p>
        </p:txBody>
      </p:sp>
      <p:sp>
        <p:nvSpPr>
          <p:cNvPr id="3" name="Slide Number Placeholder 2">
            <a:extLst>
              <a:ext uri="{FF2B5EF4-FFF2-40B4-BE49-F238E27FC236}">
                <a16:creationId xmlns:a16="http://schemas.microsoft.com/office/drawing/2014/main" id="{B80D8C3F-1606-40C6-9FC1-8C8371ED2DB3}"/>
              </a:ext>
              <a:ext uri="{C183D7F6-B498-43B3-948B-1728B52AA6E4}">
                <adec:decorative xmlns:adec="http://schemas.microsoft.com/office/drawing/2017/decorative" val="1"/>
              </a:ext>
            </a:extLst>
          </p:cNvPr>
          <p:cNvSpPr>
            <a:spLocks noGrp="1"/>
          </p:cNvSpPr>
          <p:nvPr>
            <p:ph type="sldNum" sz="quarter" idx="14"/>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26</a:t>
            </a:fld>
            <a:endParaRPr kumimoji="0" lang="en-AU" sz="1200" b="0" i="0" u="none" strike="noStrike" kern="1200" cap="none" spc="0" normalizeH="0" baseline="0" noProof="0">
              <a:ln>
                <a:noFill/>
              </a:ln>
              <a:solidFill>
                <a:srgbClr val="22272B"/>
              </a:solidFill>
              <a:effectLst/>
              <a:uLnTx/>
              <a:uFillTx/>
              <a:ea typeface="+mn-ea"/>
              <a:cs typeface="+mn-cs"/>
            </a:endParaRPr>
          </a:p>
        </p:txBody>
      </p:sp>
    </p:spTree>
    <p:extLst>
      <p:ext uri="{BB962C8B-B14F-4D97-AF65-F5344CB8AC3E}">
        <p14:creationId xmlns:p14="http://schemas.microsoft.com/office/powerpoint/2010/main" val="1231309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4CC9B-7BC4-042C-8636-ED0A6A27763C}"/>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D3070AFB-A4DC-06A4-D4BE-45943614D96D}"/>
              </a:ext>
            </a:extLst>
          </p:cNvPr>
          <p:cNvSpPr>
            <a:spLocks noGrp="1"/>
          </p:cNvSpPr>
          <p:nvPr>
            <p:ph type="title"/>
          </p:nvPr>
        </p:nvSpPr>
        <p:spPr>
          <a:xfrm>
            <a:off x="360000" y="360000"/>
            <a:ext cx="10080000" cy="545601"/>
          </a:xfrm>
        </p:spPr>
        <p:txBody>
          <a:bodyPr anchor="t">
            <a:normAutofit/>
          </a:bodyPr>
          <a:lstStyle/>
          <a:p>
            <a:r>
              <a:rPr lang="en-AU"/>
              <a:t>HSIE – unit 1 skill development</a:t>
            </a:r>
          </a:p>
        </p:txBody>
      </p:sp>
      <p:sp>
        <p:nvSpPr>
          <p:cNvPr id="8" name="Content Placeholder 7">
            <a:extLst>
              <a:ext uri="{FF2B5EF4-FFF2-40B4-BE49-F238E27FC236}">
                <a16:creationId xmlns:a16="http://schemas.microsoft.com/office/drawing/2014/main" id="{7ADCA295-ACE6-42A4-9E18-AD25238C1CFB}"/>
              </a:ext>
            </a:extLst>
          </p:cNvPr>
          <p:cNvSpPr>
            <a:spLocks noGrp="1"/>
          </p:cNvSpPr>
          <p:nvPr>
            <p:ph idx="1"/>
          </p:nvPr>
        </p:nvSpPr>
        <p:spPr>
          <a:xfrm>
            <a:off x="359999" y="1607671"/>
            <a:ext cx="11594435" cy="4457138"/>
          </a:xfrm>
        </p:spPr>
        <p:txBody>
          <a:bodyPr vert="horz" lIns="0" tIns="0" rIns="0" bIns="0" rtlCol="0" anchor="t">
            <a:noAutofit/>
          </a:bodyPr>
          <a:lstStyle/>
          <a:p>
            <a:r>
              <a:rPr lang="en-AU"/>
              <a:t>In this unit, students learn and apply geographical skills by:</a:t>
            </a:r>
          </a:p>
          <a:p>
            <a:pPr marL="285750" indent="-285750">
              <a:buChar char="•"/>
            </a:pPr>
            <a:r>
              <a:rPr lang="en-AU"/>
              <a:t>using maps to identify and interpret a variety of features such as climate zones and ocean trenches.</a:t>
            </a:r>
          </a:p>
          <a:p>
            <a:pPr marL="285750" indent="-285750">
              <a:buFont typeface="public sans" panose="020B0604020202020204" pitchFamily="34" charset="0"/>
              <a:buChar char="•"/>
            </a:pPr>
            <a:r>
              <a:rPr lang="en-AU"/>
              <a:t>locating and comparing places around the world using a variety of maps and compass directions.</a:t>
            </a:r>
          </a:p>
          <a:p>
            <a:pPr marL="285750" indent="-285750">
              <a:buFont typeface="public sans" panose="020B0604020202020204" pitchFamily="34" charset="0"/>
              <a:buChar char="•"/>
            </a:pPr>
            <a:r>
              <a:rPr lang="en-AU"/>
              <a:t>examining and discussing climate zones around the world using the Koppen Climate Classification system.</a:t>
            </a:r>
            <a:endParaRPr lang="en-US"/>
          </a:p>
          <a:p>
            <a:pPr marL="285750" indent="-285750">
              <a:buChar char="•"/>
            </a:pPr>
            <a:r>
              <a:rPr lang="en-AU"/>
              <a:t>using a variety maps to make inferences, identify patterns, draw conclusions and connect ideas.</a:t>
            </a:r>
          </a:p>
          <a:p>
            <a:pPr marL="285750" indent="-285750">
              <a:buChar char="•"/>
            </a:pPr>
            <a:r>
              <a:rPr lang="en-AU"/>
              <a:t>representing and interpreting data using tables and column graphs.</a:t>
            </a:r>
          </a:p>
        </p:txBody>
      </p:sp>
      <p:pic>
        <p:nvPicPr>
          <p:cNvPr id="4" name="Picture 3">
            <a:extLst>
              <a:ext uri="{FF2B5EF4-FFF2-40B4-BE49-F238E27FC236}">
                <a16:creationId xmlns:a16="http://schemas.microsoft.com/office/drawing/2014/main" id="{74D05720-157C-338C-C0A9-E1B62A856196}"/>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05439" y="4299013"/>
            <a:ext cx="3626562" cy="1859925"/>
          </a:xfrm>
          <a:prstGeom prst="rect">
            <a:avLst/>
          </a:prstGeom>
          <a:ln>
            <a:noFill/>
          </a:ln>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62D27400-7CD7-8E46-9C10-BE9D47ED58CE}"/>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27</a:t>
            </a:fld>
            <a:endParaRPr kumimoji="0" lang="en-AU" sz="1200" b="0" i="0" u="none" strike="noStrike" kern="1200" cap="none" spc="0" normalizeH="0" baseline="0" noProof="0">
              <a:ln>
                <a:noFill/>
              </a:ln>
              <a:solidFill>
                <a:srgbClr val="22272B"/>
              </a:solidFill>
              <a:effectLst/>
              <a:uLnTx/>
              <a:uFillTx/>
              <a:ea typeface="+mn-ea"/>
              <a:cs typeface="+mn-cs"/>
            </a:endParaRPr>
          </a:p>
        </p:txBody>
      </p:sp>
    </p:spTree>
    <p:extLst>
      <p:ext uri="{BB962C8B-B14F-4D97-AF65-F5344CB8AC3E}">
        <p14:creationId xmlns:p14="http://schemas.microsoft.com/office/powerpoint/2010/main" val="1360598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8CDEF0-B709-4BB4-E7E9-9833970E892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D284DBC-8EBB-7736-D901-46404085F709}"/>
              </a:ext>
            </a:extLst>
          </p:cNvPr>
          <p:cNvSpPr>
            <a:spLocks noGrp="1"/>
          </p:cNvSpPr>
          <p:nvPr>
            <p:ph type="title"/>
          </p:nvPr>
        </p:nvSpPr>
        <p:spPr>
          <a:xfrm>
            <a:off x="360000" y="360000"/>
            <a:ext cx="10080000" cy="545601"/>
          </a:xfrm>
        </p:spPr>
        <p:txBody>
          <a:bodyPr anchor="ctr">
            <a:normAutofit/>
          </a:bodyPr>
          <a:lstStyle/>
          <a:p>
            <a:r>
              <a:rPr lang="en-AU"/>
              <a:t>HSIE – unit 1 spotlight (1)</a:t>
            </a:r>
          </a:p>
        </p:txBody>
      </p:sp>
      <p:sp>
        <p:nvSpPr>
          <p:cNvPr id="11" name="Text Placeholder 4">
            <a:extLst>
              <a:ext uri="{FF2B5EF4-FFF2-40B4-BE49-F238E27FC236}">
                <a16:creationId xmlns:a16="http://schemas.microsoft.com/office/drawing/2014/main" id="{18E43510-0A10-0071-FE86-54B2C7C97297}"/>
              </a:ext>
            </a:extLst>
          </p:cNvPr>
          <p:cNvSpPr>
            <a:spLocks noGrp="1"/>
          </p:cNvSpPr>
          <p:nvPr>
            <p:ph type="body" sz="quarter" idx="18"/>
          </p:nvPr>
        </p:nvSpPr>
        <p:spPr>
          <a:xfrm>
            <a:off x="360000" y="982520"/>
            <a:ext cx="10080000" cy="310015"/>
          </a:xfrm>
        </p:spPr>
        <p:txBody>
          <a:bodyPr/>
          <a:lstStyle/>
          <a:p>
            <a:r>
              <a:rPr lang="en-US"/>
              <a:t>Choropleth maps</a:t>
            </a:r>
          </a:p>
        </p:txBody>
      </p:sp>
      <p:sp>
        <p:nvSpPr>
          <p:cNvPr id="6" name="Content Placeholder 7">
            <a:extLst>
              <a:ext uri="{FF2B5EF4-FFF2-40B4-BE49-F238E27FC236}">
                <a16:creationId xmlns:a16="http://schemas.microsoft.com/office/drawing/2014/main" id="{4F45AA7F-F836-91FA-EA51-3FB24180C1B9}"/>
              </a:ext>
            </a:extLst>
          </p:cNvPr>
          <p:cNvSpPr txBox="1">
            <a:spLocks/>
          </p:cNvSpPr>
          <p:nvPr/>
        </p:nvSpPr>
        <p:spPr>
          <a:xfrm>
            <a:off x="360000" y="1533189"/>
            <a:ext cx="11520901" cy="4478127"/>
          </a:xfrm>
          <a:prstGeom prst="rect">
            <a:avLst/>
          </a:prstGeom>
        </p:spPr>
        <p:txBody>
          <a:bodyPr vert="horz" lIns="0" tIns="0" rIns="0" bIns="0" rtlCol="0" anchor="t">
            <a:norm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Arial" panose="020B0604020202020204" pitchFamily="34" charset="0"/>
                <a:ea typeface="+mn-ea"/>
                <a:cs typeface="+mn-cs"/>
              </a:rPr>
              <a:t>Students interpret a variety of choropleth maps and draw conclusions about climate zones.</a:t>
            </a:r>
          </a:p>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endParaRPr kumimoji="0" lang="en-US" sz="1800" b="0" i="0" u="none" strike="noStrike" kern="1200" cap="none" spc="0" normalizeH="0" baseline="0" noProof="0">
              <a:ln>
                <a:noFill/>
              </a:ln>
              <a:solidFill>
                <a:srgbClr val="22272B"/>
              </a:solidFill>
              <a:effectLst/>
              <a:uLnTx/>
              <a:uFillTx/>
              <a:latin typeface="Arial" panose="020B0604020202020204" pitchFamily="34" charset="0"/>
              <a:ea typeface="+mn-ea"/>
              <a:cs typeface="+mn-cs"/>
            </a:endParaRPr>
          </a:p>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endParaRPr kumimoji="0" lang="en-US" sz="1800" b="0" i="0" u="none" strike="noStrike" kern="1200" cap="none" spc="0" normalizeH="0" baseline="0" noProof="0">
              <a:ln>
                <a:noFill/>
              </a:ln>
              <a:solidFill>
                <a:srgbClr val="22272B"/>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CC8A0DED-947B-C154-E960-D80CA2EB4A5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rot="5400000">
            <a:off x="3909698" y="1431078"/>
            <a:ext cx="3644350" cy="5257298"/>
          </a:xfrm>
          <a:prstGeom prst="rect">
            <a:avLst/>
          </a:prstGeom>
          <a:ln>
            <a:noFill/>
          </a:ln>
          <a:effectLst>
            <a:outerShdw blurRad="50800" dist="38100" dir="2700000" algn="tl" rotWithShape="0">
              <a:prstClr val="black">
                <a:alpha val="40000"/>
              </a:prstClr>
            </a:outerShdw>
          </a:effectLst>
        </p:spPr>
      </p:pic>
      <p:sp>
        <p:nvSpPr>
          <p:cNvPr id="9" name="TextBox 6">
            <a:extLst>
              <a:ext uri="{FF2B5EF4-FFF2-40B4-BE49-F238E27FC236}">
                <a16:creationId xmlns:a16="http://schemas.microsoft.com/office/drawing/2014/main" id="{122A2633-3CE9-2862-C51D-265F45691536}"/>
              </a:ext>
            </a:extLst>
          </p:cNvPr>
          <p:cNvSpPr txBox="1"/>
          <p:nvPr/>
        </p:nvSpPr>
        <p:spPr>
          <a:xfrm>
            <a:off x="2542083" y="6447766"/>
            <a:ext cx="6379579" cy="138499"/>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a:ln>
                  <a:noFill/>
                </a:ln>
                <a:solidFill>
                  <a:srgbClr val="242424"/>
                </a:solidFill>
                <a:effectLst/>
                <a:uLnTx/>
                <a:uFillTx/>
                <a:latin typeface="Aptos Narrow"/>
                <a:ea typeface="+mn-ea"/>
                <a:cs typeface="+mn-cs"/>
              </a:rPr>
              <a:t>Image sourced from NESA 2024 (HSIE Syllabus: Stage 2 Teaching Advice)</a:t>
            </a:r>
          </a:p>
        </p:txBody>
      </p:sp>
      <p:sp>
        <p:nvSpPr>
          <p:cNvPr id="2" name="Slide Number Placeholder 1">
            <a:extLst>
              <a:ext uri="{FF2B5EF4-FFF2-40B4-BE49-F238E27FC236}">
                <a16:creationId xmlns:a16="http://schemas.microsoft.com/office/drawing/2014/main" id="{A9EF0FEF-EB83-1A6B-CC2D-7BCF6493B773}"/>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28</a:t>
            </a:fld>
            <a:endParaRPr kumimoji="0" lang="en-AU" sz="1200" b="0" i="0" u="none" strike="noStrike" kern="1200" cap="none" spc="0" normalizeH="0" baseline="0" noProof="0">
              <a:ln>
                <a:noFill/>
              </a:ln>
              <a:solidFill>
                <a:srgbClr val="22272B"/>
              </a:solidFill>
              <a:effectLst/>
              <a:uLnTx/>
              <a:uFillTx/>
              <a:ea typeface="+mn-ea"/>
              <a:cs typeface="+mn-cs"/>
            </a:endParaRPr>
          </a:p>
        </p:txBody>
      </p:sp>
    </p:spTree>
    <p:extLst>
      <p:ext uri="{BB962C8B-B14F-4D97-AF65-F5344CB8AC3E}">
        <p14:creationId xmlns:p14="http://schemas.microsoft.com/office/powerpoint/2010/main" val="79772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C493E0-DA30-52FE-E146-4A3279783DA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3A268CC-0A71-D9E5-174F-3F3D5E91FBB0}"/>
              </a:ext>
            </a:extLst>
          </p:cNvPr>
          <p:cNvSpPr>
            <a:spLocks noGrp="1"/>
          </p:cNvSpPr>
          <p:nvPr>
            <p:ph type="title"/>
          </p:nvPr>
        </p:nvSpPr>
        <p:spPr>
          <a:xfrm>
            <a:off x="360000" y="360000"/>
            <a:ext cx="10080000" cy="545601"/>
          </a:xfrm>
        </p:spPr>
        <p:txBody>
          <a:bodyPr anchor="ctr">
            <a:normAutofit/>
          </a:bodyPr>
          <a:lstStyle/>
          <a:p>
            <a:r>
              <a:rPr lang="en-AU"/>
              <a:t>HSIE – unit 1 spotlight (2)</a:t>
            </a:r>
          </a:p>
        </p:txBody>
      </p:sp>
      <p:sp>
        <p:nvSpPr>
          <p:cNvPr id="11" name="Text Placeholder 4">
            <a:extLst>
              <a:ext uri="{FF2B5EF4-FFF2-40B4-BE49-F238E27FC236}">
                <a16:creationId xmlns:a16="http://schemas.microsoft.com/office/drawing/2014/main" id="{B572719B-53DA-F843-85C5-84E687998D41}"/>
              </a:ext>
            </a:extLst>
          </p:cNvPr>
          <p:cNvSpPr>
            <a:spLocks noGrp="1"/>
          </p:cNvSpPr>
          <p:nvPr>
            <p:ph type="body" sz="quarter" idx="18"/>
          </p:nvPr>
        </p:nvSpPr>
        <p:spPr>
          <a:xfrm>
            <a:off x="360000" y="982520"/>
            <a:ext cx="10080000" cy="310015"/>
          </a:xfrm>
        </p:spPr>
        <p:txBody>
          <a:bodyPr/>
          <a:lstStyle/>
          <a:p>
            <a:r>
              <a:rPr lang="en-US"/>
              <a:t>Column graphs</a:t>
            </a:r>
          </a:p>
        </p:txBody>
      </p:sp>
      <p:sp>
        <p:nvSpPr>
          <p:cNvPr id="6" name="Content Placeholder 7">
            <a:extLst>
              <a:ext uri="{FF2B5EF4-FFF2-40B4-BE49-F238E27FC236}">
                <a16:creationId xmlns:a16="http://schemas.microsoft.com/office/drawing/2014/main" id="{D9680DC1-9709-6016-AA80-72141A2A0AF4}"/>
              </a:ext>
            </a:extLst>
          </p:cNvPr>
          <p:cNvSpPr txBox="1">
            <a:spLocks/>
          </p:cNvSpPr>
          <p:nvPr/>
        </p:nvSpPr>
        <p:spPr>
          <a:xfrm>
            <a:off x="360001" y="1533189"/>
            <a:ext cx="10764000" cy="4478127"/>
          </a:xfrm>
          <a:prstGeom prst="rect">
            <a:avLst/>
          </a:prstGeom>
        </p:spPr>
        <p:txBody>
          <a:bodyPr vert="horz" lIns="0" tIns="0" rIns="0" bIns="0" rtlCol="0" anchor="t">
            <a:norm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Arial" panose="020B0604020202020204" pitchFamily="34" charset="0"/>
                <a:ea typeface="+mn-ea"/>
                <a:cs typeface="+mn-cs"/>
              </a:rPr>
              <a:t>Students compare information in choropleth maps with data in column graphs to connect ideas and  draw conclusions .</a:t>
            </a:r>
          </a:p>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endParaRPr kumimoji="0" lang="en-US" sz="1800" b="0" i="0" u="none" strike="noStrike" kern="1200" cap="none" spc="0" normalizeH="0" baseline="0" noProof="0">
              <a:ln>
                <a:noFill/>
              </a:ln>
              <a:solidFill>
                <a:srgbClr val="22272B"/>
              </a:solidFill>
              <a:effectLst/>
              <a:uLnTx/>
              <a:uFillTx/>
              <a:latin typeface="Arial" panose="020B0604020202020204" pitchFamily="34" charset="0"/>
              <a:ea typeface="+mn-ea"/>
              <a:cs typeface="+mn-cs"/>
            </a:endParaRPr>
          </a:p>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endParaRPr kumimoji="0" lang="en-US" sz="1800" b="0" i="0" u="none" strike="noStrike" kern="1200" cap="none" spc="0" normalizeH="0" baseline="0" noProof="0">
              <a:ln>
                <a:noFill/>
              </a:ln>
              <a:solidFill>
                <a:srgbClr val="22272B"/>
              </a:solidFill>
              <a:effectLst/>
              <a:uLnTx/>
              <a:uFillTx/>
              <a:latin typeface="Arial" panose="020B0604020202020204" pitchFamily="34" charset="0"/>
              <a:ea typeface="+mn-ea"/>
              <a:cs typeface="+mn-cs"/>
            </a:endParaRPr>
          </a:p>
        </p:txBody>
      </p:sp>
      <p:pic>
        <p:nvPicPr>
          <p:cNvPr id="10" name="Picture 9">
            <a:extLst>
              <a:ext uri="{FF2B5EF4-FFF2-40B4-BE49-F238E27FC236}">
                <a16:creationId xmlns:a16="http://schemas.microsoft.com/office/drawing/2014/main" id="{6E7F3E57-0255-C031-9A6A-65C55BCE537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rot="5400000">
            <a:off x="1132352" y="1720635"/>
            <a:ext cx="3501796" cy="5046501"/>
          </a:xfrm>
          <a:prstGeom prst="rect">
            <a:avLst/>
          </a:prstGeom>
          <a:ln>
            <a:no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0E27847F-9073-E289-A566-85FA492F5DA4}"/>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t="-138"/>
          <a:stretch>
            <a:fillRect/>
          </a:stretch>
        </p:blipFill>
        <p:spPr>
          <a:xfrm>
            <a:off x="6027677" y="2478461"/>
            <a:ext cx="2295381" cy="3516323"/>
          </a:xfrm>
          <a:prstGeom prst="rect">
            <a:avLst/>
          </a:prstGeom>
          <a:ln>
            <a:noFill/>
          </a:ln>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46F4DB5A-F489-7F89-09D9-9F39258CA682}"/>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rcRect l="-1653" r="-140" b="-996"/>
          <a:stretch>
            <a:fillRect/>
          </a:stretch>
        </p:blipFill>
        <p:spPr>
          <a:xfrm>
            <a:off x="8944236" y="2440375"/>
            <a:ext cx="2539764" cy="3554409"/>
          </a:xfrm>
          <a:prstGeom prst="rect">
            <a:avLst/>
          </a:prstGeom>
          <a:ln>
            <a:noFill/>
          </a:ln>
          <a:effectLst>
            <a:outerShdw blurRad="50800" dist="38100" dir="2700000" algn="tl" rotWithShape="0">
              <a:prstClr val="black">
                <a:alpha val="40000"/>
              </a:prstClr>
            </a:outerShdw>
          </a:effectLst>
        </p:spPr>
      </p:pic>
      <p:sp>
        <p:nvSpPr>
          <p:cNvPr id="9" name="TextBox 6">
            <a:extLst>
              <a:ext uri="{FF2B5EF4-FFF2-40B4-BE49-F238E27FC236}">
                <a16:creationId xmlns:a16="http://schemas.microsoft.com/office/drawing/2014/main" id="{E578FB48-5DE4-52F0-780E-D44880B3426F}"/>
              </a:ext>
            </a:extLst>
          </p:cNvPr>
          <p:cNvSpPr txBox="1"/>
          <p:nvPr/>
        </p:nvSpPr>
        <p:spPr>
          <a:xfrm>
            <a:off x="7301753" y="6438217"/>
            <a:ext cx="4810679" cy="138499"/>
          </a:xfrm>
          <a:prstGeom prst="rect">
            <a:avLst/>
          </a:prstGeom>
          <a:noFill/>
        </p:spPr>
        <p:txBody>
          <a:bodyPr rot="0" spcFirstLastPara="0" vert="horz" wrap="square" lIns="0" tIns="0" rIns="0" bIns="0" numCol="1" spcCol="0" rtlCol="0" fromWordArt="0" anchor="t" anchorCtr="0" forceAA="0" compatLnSpc="1">
            <a:prstTxWarp prst="textNoShape">
              <a:avLst/>
            </a:prstTxWarp>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defTabSz="609585"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a:ln>
                  <a:noFill/>
                </a:ln>
                <a:solidFill>
                  <a:srgbClr val="242424"/>
                </a:solidFill>
                <a:effectLst/>
                <a:uLnTx/>
                <a:uFillTx/>
                <a:latin typeface="Aptos Narrow"/>
                <a:ea typeface="+mn-ea"/>
                <a:cs typeface="+mn-cs"/>
              </a:rPr>
              <a:t>Climate classification map sourced from NESA 2024 (HSIE Syllabus: Stage 2 Teaching Advice)</a:t>
            </a:r>
          </a:p>
        </p:txBody>
      </p:sp>
      <p:sp>
        <p:nvSpPr>
          <p:cNvPr id="2" name="Slide Number Placeholder 1">
            <a:extLst>
              <a:ext uri="{FF2B5EF4-FFF2-40B4-BE49-F238E27FC236}">
                <a16:creationId xmlns:a16="http://schemas.microsoft.com/office/drawing/2014/main" id="{5F464B32-D2A2-0307-296C-AA83A3B9800F}"/>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29</a:t>
            </a:fld>
            <a:endParaRPr kumimoji="0" lang="en-AU" sz="1200" b="0" i="0" u="none" strike="noStrike" kern="1200" cap="none" spc="0" normalizeH="0" baseline="0" noProof="0">
              <a:ln>
                <a:noFill/>
              </a:ln>
              <a:solidFill>
                <a:srgbClr val="22272B"/>
              </a:solidFill>
              <a:effectLst/>
              <a:uLnTx/>
              <a:uFillTx/>
              <a:ea typeface="+mn-ea"/>
              <a:cs typeface="+mn-cs"/>
            </a:endParaRPr>
          </a:p>
        </p:txBody>
      </p:sp>
    </p:spTree>
    <p:extLst>
      <p:ext uri="{BB962C8B-B14F-4D97-AF65-F5344CB8AC3E}">
        <p14:creationId xmlns:p14="http://schemas.microsoft.com/office/powerpoint/2010/main" val="3949369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0D0418-7BB8-5989-479B-3534AFE05F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79E7D1-E9C2-60E7-33F7-76E5E6945BBC}"/>
              </a:ext>
            </a:extLst>
          </p:cNvPr>
          <p:cNvSpPr>
            <a:spLocks noGrp="1"/>
          </p:cNvSpPr>
          <p:nvPr>
            <p:ph type="title"/>
          </p:nvPr>
        </p:nvSpPr>
        <p:spPr>
          <a:xfrm>
            <a:off x="360000" y="360000"/>
            <a:ext cx="10764000" cy="545601"/>
          </a:xfrm>
        </p:spPr>
        <p:txBody>
          <a:bodyPr/>
          <a:lstStyle/>
          <a:p>
            <a:r>
              <a:rPr lang="en-AU"/>
              <a:t>Australian Professional Standards for Teachers</a:t>
            </a:r>
          </a:p>
        </p:txBody>
      </p:sp>
      <p:sp>
        <p:nvSpPr>
          <p:cNvPr id="7" name="Text Placeholder 6">
            <a:extLst>
              <a:ext uri="{FF2B5EF4-FFF2-40B4-BE49-F238E27FC236}">
                <a16:creationId xmlns:a16="http://schemas.microsoft.com/office/drawing/2014/main" id="{653C95D3-62C8-975F-6DFF-C42A06890BAD}"/>
              </a:ext>
            </a:extLst>
          </p:cNvPr>
          <p:cNvSpPr>
            <a:spLocks noGrp="1"/>
          </p:cNvSpPr>
          <p:nvPr>
            <p:ph type="body" sz="quarter" idx="18"/>
          </p:nvPr>
        </p:nvSpPr>
        <p:spPr/>
        <p:txBody>
          <a:bodyPr/>
          <a:lstStyle/>
          <a:p>
            <a:r>
              <a:rPr lang="en-AU"/>
              <a:t>Standard descriptors</a:t>
            </a:r>
          </a:p>
        </p:txBody>
      </p:sp>
      <p:sp>
        <p:nvSpPr>
          <p:cNvPr id="13" name="Rectangle: Rounded Corners 12">
            <a:extLst>
              <a:ext uri="{FF2B5EF4-FFF2-40B4-BE49-F238E27FC236}">
                <a16:creationId xmlns:a16="http://schemas.microsoft.com/office/drawing/2014/main" id="{43FD1D91-5077-B31D-A509-1D205FE660FE}"/>
              </a:ext>
            </a:extLst>
          </p:cNvPr>
          <p:cNvSpPr/>
          <p:nvPr/>
        </p:nvSpPr>
        <p:spPr>
          <a:xfrm>
            <a:off x="490556" y="1857030"/>
            <a:ext cx="3566289" cy="1766099"/>
          </a:xfrm>
          <a:prstGeom prst="roundRect">
            <a:avLst>
              <a:gd name="adj" fmla="val 873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pPr>
              <a:lnSpc>
                <a:spcPct val="150000"/>
              </a:lnSpc>
              <a:spcAft>
                <a:spcPts val="1200"/>
              </a:spcAft>
            </a:pPr>
            <a:r>
              <a:rPr lang="en-GB" sz="1800" b="1">
                <a:solidFill>
                  <a:srgbClr val="FFFFFF"/>
                </a:solidFill>
                <a:latin typeface="Arial" panose="020B0604020202020204" pitchFamily="34" charset="0"/>
              </a:rPr>
              <a:t>6.2 </a:t>
            </a:r>
            <a:r>
              <a:rPr lang="en-US" sz="1800" b="1">
                <a:latin typeface="Arial" panose="020B0604020202020204" pitchFamily="34" charset="0"/>
              </a:rPr>
              <a:t>– </a:t>
            </a:r>
            <a:r>
              <a:rPr lang="en-GB" sz="1800" b="1">
                <a:solidFill>
                  <a:srgbClr val="FFFFFF"/>
                </a:solidFill>
                <a:latin typeface="Arial" panose="020B0604020202020204" pitchFamily="34" charset="0"/>
              </a:rPr>
              <a:t>Engage in professional learning and improve practice</a:t>
            </a:r>
            <a:endParaRPr lang="en-GB" sz="1800" b="1">
              <a:latin typeface="Arial" panose="020B0604020202020204" pitchFamily="34" charset="0"/>
            </a:endParaRPr>
          </a:p>
        </p:txBody>
      </p:sp>
      <p:sp>
        <p:nvSpPr>
          <p:cNvPr id="16" name="Rectangle: Rounded Corners 15">
            <a:extLst>
              <a:ext uri="{FF2B5EF4-FFF2-40B4-BE49-F238E27FC236}">
                <a16:creationId xmlns:a16="http://schemas.microsoft.com/office/drawing/2014/main" id="{348A4381-97C9-7862-80C2-F296A295E0D0}"/>
              </a:ext>
            </a:extLst>
          </p:cNvPr>
          <p:cNvSpPr/>
          <p:nvPr/>
        </p:nvSpPr>
        <p:spPr>
          <a:xfrm>
            <a:off x="4369076" y="1857028"/>
            <a:ext cx="7333200" cy="1766101"/>
          </a:xfrm>
          <a:prstGeom prst="roundRect">
            <a:avLst>
              <a:gd name="adj" fmla="val 7977"/>
            </a:avLst>
          </a:prstGeom>
          <a:solidFill>
            <a:srgbClr val="CBEDFD"/>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0" rIns="360000" rtlCol="0" anchor="ctr" anchorCtr="0"/>
          <a:lstStyle/>
          <a:p>
            <a:pPr>
              <a:lnSpc>
                <a:spcPct val="150000"/>
              </a:lnSpc>
              <a:spcAft>
                <a:spcPts val="1200"/>
              </a:spcAft>
            </a:pPr>
            <a:r>
              <a:rPr lang="en-US" sz="1800">
                <a:solidFill>
                  <a:srgbClr val="00296C"/>
                </a:solidFill>
                <a:latin typeface="Arial" panose="020B0604020202020204" pitchFamily="34" charset="0"/>
                <a:cs typeface="Arial" panose="020B0604020202020204" pitchFamily="34" charset="0"/>
              </a:rPr>
              <a:t>6.2.2 – Participate in learning to update knowledge and practice, targeted to professional needs and school and/or system priorities</a:t>
            </a:r>
          </a:p>
        </p:txBody>
      </p:sp>
      <p:sp>
        <p:nvSpPr>
          <p:cNvPr id="6" name="Slide Number Placeholder 5">
            <a:extLst>
              <a:ext uri="{FF2B5EF4-FFF2-40B4-BE49-F238E27FC236}">
                <a16:creationId xmlns:a16="http://schemas.microsoft.com/office/drawing/2014/main" id="{E74EFB23-00F7-3C77-CF0E-24A3C21A99D7}"/>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3</a:t>
            </a:fld>
            <a:endParaRPr lang="en-AU"/>
          </a:p>
        </p:txBody>
      </p:sp>
      <p:sp>
        <p:nvSpPr>
          <p:cNvPr id="5" name="Rectangle: Rounded Corners 4">
            <a:extLst>
              <a:ext uri="{FF2B5EF4-FFF2-40B4-BE49-F238E27FC236}">
                <a16:creationId xmlns:a16="http://schemas.microsoft.com/office/drawing/2014/main" id="{A8D94751-2100-28EE-776E-FE33E31FE7A8}"/>
              </a:ext>
            </a:extLst>
          </p:cNvPr>
          <p:cNvSpPr/>
          <p:nvPr/>
        </p:nvSpPr>
        <p:spPr>
          <a:xfrm>
            <a:off x="488626" y="3925806"/>
            <a:ext cx="3568219" cy="1704249"/>
          </a:xfrm>
          <a:prstGeom prst="roundRect">
            <a:avLst>
              <a:gd name="adj" fmla="val 692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pPr marL="0" marR="0" lvl="0" indent="0" algn="l" defTabSz="609585" rtl="0" eaLnBrk="1" fontAlgn="auto" latinLnBrk="0" hangingPunct="1">
              <a:lnSpc>
                <a:spcPct val="150000"/>
              </a:lnSpc>
              <a:spcBef>
                <a:spcPts val="0"/>
              </a:spcBef>
              <a:spcAft>
                <a:spcPts val="1200"/>
              </a:spcAft>
              <a:buClrTx/>
              <a:buSzTx/>
              <a:buFontTx/>
              <a:buNone/>
              <a:tabLst/>
              <a:defRPr/>
            </a:pPr>
            <a:r>
              <a:rPr kumimoji="0" lang="en-GB" sz="1800" b="1" i="0" u="none" strike="noStrike" kern="1200" cap="none" spc="0" normalizeH="0" baseline="0" noProof="0">
                <a:ln>
                  <a:noFill/>
                </a:ln>
                <a:solidFill>
                  <a:srgbClr val="FFFFFF"/>
                </a:solidFill>
                <a:effectLst/>
                <a:uLnTx/>
                <a:uFillTx/>
                <a:latin typeface="Arial" panose="020B0604020202020204" pitchFamily="34" charset="0"/>
                <a:ea typeface="+mn-ea"/>
                <a:cs typeface="+mn-cs"/>
              </a:rPr>
              <a:t>6.3 – Engage with colleagues and improve practice</a:t>
            </a:r>
          </a:p>
        </p:txBody>
      </p:sp>
      <p:sp>
        <p:nvSpPr>
          <p:cNvPr id="8" name="Rectangle: Rounded Corners 7">
            <a:extLst>
              <a:ext uri="{FF2B5EF4-FFF2-40B4-BE49-F238E27FC236}">
                <a16:creationId xmlns:a16="http://schemas.microsoft.com/office/drawing/2014/main" id="{C5D1AC87-1C9C-5847-D5C2-E5C080464831}"/>
              </a:ext>
            </a:extLst>
          </p:cNvPr>
          <p:cNvSpPr/>
          <p:nvPr/>
        </p:nvSpPr>
        <p:spPr>
          <a:xfrm>
            <a:off x="4369076" y="3925555"/>
            <a:ext cx="7333200" cy="1704249"/>
          </a:xfrm>
          <a:prstGeom prst="roundRect">
            <a:avLst>
              <a:gd name="adj" fmla="val 6161"/>
            </a:avLst>
          </a:prstGeom>
          <a:solidFill>
            <a:srgbClr val="CBEDFD"/>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0" rIns="360000" rtlCol="0" anchor="ctr" anchorCtr="0"/>
          <a:lstStyle/>
          <a:p>
            <a:pPr>
              <a:lnSpc>
                <a:spcPct val="150000"/>
              </a:lnSpc>
              <a:spcAft>
                <a:spcPts val="1200"/>
              </a:spcAft>
            </a:pPr>
            <a:r>
              <a:rPr lang="en-US" sz="1800">
                <a:solidFill>
                  <a:srgbClr val="00296C"/>
                </a:solidFill>
                <a:latin typeface="Arial" panose="020B0604020202020204" pitchFamily="34" charset="0"/>
                <a:cs typeface="Arial" panose="020B0604020202020204" pitchFamily="34" charset="0"/>
              </a:rPr>
              <a:t>6.3.2 – Contribute to collegial discussions and apply constructive feedback from colleagues to improve professional knowledge and practice</a:t>
            </a:r>
          </a:p>
        </p:txBody>
      </p:sp>
    </p:spTree>
    <p:custDataLst>
      <p:tags r:id="rId1"/>
    </p:custDataLst>
    <p:extLst>
      <p:ext uri="{BB962C8B-B14F-4D97-AF65-F5344CB8AC3E}">
        <p14:creationId xmlns:p14="http://schemas.microsoft.com/office/powerpoint/2010/main" val="2877450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0F4205-1605-9CDB-A823-4C525C19D63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085EF97-9A92-E511-F19A-F7B85623DF0D}"/>
              </a:ext>
            </a:extLst>
          </p:cNvPr>
          <p:cNvSpPr>
            <a:spLocks noGrp="1"/>
          </p:cNvSpPr>
          <p:nvPr>
            <p:ph type="title"/>
          </p:nvPr>
        </p:nvSpPr>
        <p:spPr>
          <a:xfrm>
            <a:off x="360000" y="360000"/>
            <a:ext cx="10080000" cy="545601"/>
          </a:xfrm>
        </p:spPr>
        <p:txBody>
          <a:bodyPr anchor="ctr">
            <a:normAutofit/>
          </a:bodyPr>
          <a:lstStyle/>
          <a:p>
            <a:r>
              <a:rPr lang="en-AU"/>
              <a:t>HSIE – unit 1 spotlight (3)</a:t>
            </a:r>
          </a:p>
        </p:txBody>
      </p:sp>
      <p:sp>
        <p:nvSpPr>
          <p:cNvPr id="11" name="Text Placeholder 4">
            <a:extLst>
              <a:ext uri="{FF2B5EF4-FFF2-40B4-BE49-F238E27FC236}">
                <a16:creationId xmlns:a16="http://schemas.microsoft.com/office/drawing/2014/main" id="{1F59569C-7A30-6207-6C17-95C666FCE108}"/>
              </a:ext>
            </a:extLst>
          </p:cNvPr>
          <p:cNvSpPr>
            <a:spLocks noGrp="1"/>
          </p:cNvSpPr>
          <p:nvPr>
            <p:ph type="body" sz="quarter" idx="18"/>
          </p:nvPr>
        </p:nvSpPr>
        <p:spPr>
          <a:xfrm>
            <a:off x="360000" y="982520"/>
            <a:ext cx="10080000" cy="310015"/>
          </a:xfrm>
        </p:spPr>
        <p:txBody>
          <a:bodyPr/>
          <a:lstStyle/>
          <a:p>
            <a:r>
              <a:rPr lang="en-US"/>
              <a:t>Using maps and data </a:t>
            </a:r>
          </a:p>
        </p:txBody>
      </p:sp>
      <p:sp>
        <p:nvSpPr>
          <p:cNvPr id="6" name="Content Placeholder 7">
            <a:extLst>
              <a:ext uri="{FF2B5EF4-FFF2-40B4-BE49-F238E27FC236}">
                <a16:creationId xmlns:a16="http://schemas.microsoft.com/office/drawing/2014/main" id="{4AA7BEC7-5547-C122-C19E-5C89FA06EE0D}"/>
              </a:ext>
            </a:extLst>
          </p:cNvPr>
          <p:cNvSpPr txBox="1">
            <a:spLocks/>
          </p:cNvSpPr>
          <p:nvPr/>
        </p:nvSpPr>
        <p:spPr>
          <a:xfrm>
            <a:off x="360000" y="1533189"/>
            <a:ext cx="11520901" cy="4478127"/>
          </a:xfrm>
          <a:prstGeom prst="rect">
            <a:avLst/>
          </a:prstGeom>
        </p:spPr>
        <p:txBody>
          <a:bodyPr vert="horz" lIns="0" tIns="0" rIns="0" bIns="0" rtlCol="0" anchor="t">
            <a:norm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Arial" panose="020B0604020202020204" pitchFamily="34" charset="0"/>
                <a:ea typeface="+mn-ea"/>
                <a:cs typeface="+mn-cs"/>
              </a:rPr>
              <a:t>Students use a variety of maps and data to plan a holiday for a group of friends.</a:t>
            </a:r>
          </a:p>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endParaRPr kumimoji="0" lang="en-US" sz="1800" b="0" i="0" u="none" strike="noStrike" kern="1200" cap="none" spc="0" normalizeH="0" baseline="0" noProof="0">
              <a:ln>
                <a:noFill/>
              </a:ln>
              <a:solidFill>
                <a:srgbClr val="22272B"/>
              </a:solidFill>
              <a:effectLst/>
              <a:uLnTx/>
              <a:uFillTx/>
              <a:latin typeface="Arial" panose="020B0604020202020204" pitchFamily="34" charset="0"/>
              <a:ea typeface="+mn-ea"/>
              <a:cs typeface="+mn-cs"/>
            </a:endParaRPr>
          </a:p>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endParaRPr kumimoji="0" lang="en-US" sz="1800" b="0" i="0" u="none" strike="noStrike" kern="1200" cap="none" spc="0" normalizeH="0" baseline="0" noProof="0">
              <a:ln>
                <a:noFill/>
              </a:ln>
              <a:solidFill>
                <a:srgbClr val="22272B"/>
              </a:solidFill>
              <a:effectLst/>
              <a:uLnTx/>
              <a:uFillTx/>
              <a:latin typeface="Arial" panose="020B0604020202020204" pitchFamily="34" charset="0"/>
              <a:ea typeface="+mn-ea"/>
              <a:cs typeface="+mn-cs"/>
            </a:endParaRPr>
          </a:p>
        </p:txBody>
      </p:sp>
      <p:pic>
        <p:nvPicPr>
          <p:cNvPr id="10" name="Content Placeholder 2">
            <a:extLst>
              <a:ext uri="{FF2B5EF4-FFF2-40B4-BE49-F238E27FC236}">
                <a16:creationId xmlns:a16="http://schemas.microsoft.com/office/drawing/2014/main" id="{92038D7C-5D6C-403B-AB17-877175E30069}"/>
              </a:ext>
              <a:ext uri="{C183D7F6-B498-43B3-948B-1728B52AA6E4}">
                <adec:decorative xmlns:adec="http://schemas.microsoft.com/office/drawing/2017/decorative" val="1"/>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t="-1527"/>
          <a:stretch>
            <a:fillRect/>
          </a:stretch>
        </p:blipFill>
        <p:spPr>
          <a:xfrm>
            <a:off x="403673" y="2208958"/>
            <a:ext cx="5289061" cy="3801093"/>
          </a:xfrm>
          <a:prstGeom prst="rect">
            <a:avLst/>
          </a:prstGeom>
        </p:spPr>
      </p:pic>
      <p:pic>
        <p:nvPicPr>
          <p:cNvPr id="13" name="Content Placeholder 2">
            <a:extLst>
              <a:ext uri="{FF2B5EF4-FFF2-40B4-BE49-F238E27FC236}">
                <a16:creationId xmlns:a16="http://schemas.microsoft.com/office/drawing/2014/main" id="{567E4C23-4FC4-CB38-E566-23C76C0C2903}"/>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b="-1809"/>
          <a:stretch>
            <a:fillRect/>
          </a:stretch>
        </p:blipFill>
        <p:spPr>
          <a:xfrm>
            <a:off x="6572245" y="2189125"/>
            <a:ext cx="4693976" cy="3826189"/>
          </a:xfrm>
          <a:prstGeom prst="rect">
            <a:avLst/>
          </a:prstGeom>
        </p:spPr>
      </p:pic>
      <p:sp>
        <p:nvSpPr>
          <p:cNvPr id="2" name="Slide Number Placeholder 1">
            <a:extLst>
              <a:ext uri="{FF2B5EF4-FFF2-40B4-BE49-F238E27FC236}">
                <a16:creationId xmlns:a16="http://schemas.microsoft.com/office/drawing/2014/main" id="{114A63D1-2AEF-5B34-EC92-80CF51F3E618}"/>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30</a:t>
            </a:fld>
            <a:endParaRPr kumimoji="0" lang="en-AU" sz="1200" b="0" i="0" u="none" strike="noStrike" kern="1200" cap="none" spc="0" normalizeH="0" baseline="0" noProof="0">
              <a:ln>
                <a:noFill/>
              </a:ln>
              <a:solidFill>
                <a:srgbClr val="22272B"/>
              </a:solidFill>
              <a:effectLst/>
              <a:uLnTx/>
              <a:uFillTx/>
              <a:ea typeface="+mn-ea"/>
              <a:cs typeface="+mn-cs"/>
            </a:endParaRPr>
          </a:p>
        </p:txBody>
      </p:sp>
    </p:spTree>
    <p:extLst>
      <p:ext uri="{BB962C8B-B14F-4D97-AF65-F5344CB8AC3E}">
        <p14:creationId xmlns:p14="http://schemas.microsoft.com/office/powerpoint/2010/main" val="2065050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F73CF-475B-C300-5AFE-A4291EA1C830}"/>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B7AE1C11-076C-8117-F7A0-FFAA735E20A5}"/>
              </a:ext>
            </a:extLst>
          </p:cNvPr>
          <p:cNvSpPr>
            <a:spLocks noGrp="1"/>
          </p:cNvSpPr>
          <p:nvPr>
            <p:ph type="ctrTitle"/>
          </p:nvPr>
        </p:nvSpPr>
        <p:spPr/>
        <p:txBody>
          <a:bodyPr/>
          <a:lstStyle/>
          <a:p>
            <a:r>
              <a:rPr lang="en-AU"/>
              <a:t>Human Society and its Environment (HSIE) – unit 5</a:t>
            </a:r>
            <a:endParaRPr lang="en-US"/>
          </a:p>
        </p:txBody>
      </p:sp>
      <p:sp>
        <p:nvSpPr>
          <p:cNvPr id="3" name="Text Placeholder 9">
            <a:extLst>
              <a:ext uri="{FF2B5EF4-FFF2-40B4-BE49-F238E27FC236}">
                <a16:creationId xmlns:a16="http://schemas.microsoft.com/office/drawing/2014/main" id="{DB75A4C7-8DB7-79EB-997C-FED5A5E96FF6}"/>
              </a:ext>
            </a:extLst>
          </p:cNvPr>
          <p:cNvSpPr>
            <a:spLocks noGrp="1"/>
          </p:cNvSpPr>
          <p:nvPr>
            <p:ph type="body" sz="quarter" idx="14"/>
          </p:nvPr>
        </p:nvSpPr>
        <p:spPr>
          <a:xfrm>
            <a:off x="359998" y="4273686"/>
            <a:ext cx="8532000" cy="424497"/>
          </a:xfrm>
        </p:spPr>
        <p:txBody>
          <a:bodyPr vert="horz" lIns="0" tIns="0" rIns="0" bIns="0" rtlCol="0" anchor="t">
            <a:noAutofit/>
          </a:bodyPr>
          <a:lstStyle/>
          <a:p>
            <a:r>
              <a:rPr lang="en-AU"/>
              <a:t>Unit 5</a:t>
            </a:r>
          </a:p>
        </p:txBody>
      </p:sp>
      <p:sp>
        <p:nvSpPr>
          <p:cNvPr id="2" name="Footer Placeholder 1">
            <a:extLst>
              <a:ext uri="{FF2B5EF4-FFF2-40B4-BE49-F238E27FC236}">
                <a16:creationId xmlns:a16="http://schemas.microsoft.com/office/drawing/2014/main" id="{A3D03A1A-4BDE-897F-70DE-D7359C1355BF}"/>
              </a:ext>
            </a:extLst>
          </p:cNvPr>
          <p:cNvSpPr>
            <a:spLocks noGrp="1"/>
          </p:cNvSpPr>
          <p:nvPr>
            <p:ph type="ftr" sz="quarter" idx="3"/>
          </p:nvPr>
        </p:nvSpPr>
        <p:spPr>
          <a:xfrm>
            <a:off x="360000" y="5867118"/>
            <a:ext cx="4500000" cy="684882"/>
          </a:xfr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664"/>
                </a:solidFill>
                <a:effectLst/>
                <a:uLnTx/>
                <a:uFillTx/>
                <a:ea typeface="+mn-ea"/>
                <a:cs typeface="+mn-cs"/>
              </a:rPr>
              <a:t>NSW Department of Education</a:t>
            </a:r>
            <a:endParaRPr kumimoji="0" lang="en-AU" sz="1400" b="0" i="0" u="none" strike="noStrike" kern="1200" cap="none" spc="0" normalizeH="0" baseline="0" noProof="0">
              <a:ln>
                <a:noFill/>
              </a:ln>
              <a:solidFill>
                <a:srgbClr val="002664"/>
              </a:solidFill>
              <a:effectLst/>
              <a:uLnTx/>
              <a:uFillTx/>
              <a:ea typeface="+mn-ea"/>
              <a:cs typeface="+mn-cs"/>
            </a:endParaRPr>
          </a:p>
        </p:txBody>
      </p:sp>
    </p:spTree>
    <p:extLst>
      <p:ext uri="{BB962C8B-B14F-4D97-AF65-F5344CB8AC3E}">
        <p14:creationId xmlns:p14="http://schemas.microsoft.com/office/powerpoint/2010/main" val="597766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1BD972-C6A5-F6D0-D656-74ABF8BEC77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78508A5-526B-E05C-8E63-ED35249550B5}"/>
              </a:ext>
            </a:extLst>
          </p:cNvPr>
          <p:cNvSpPr>
            <a:spLocks noGrp="1"/>
          </p:cNvSpPr>
          <p:nvPr>
            <p:ph type="title"/>
          </p:nvPr>
        </p:nvSpPr>
        <p:spPr>
          <a:xfrm>
            <a:off x="360000" y="360000"/>
            <a:ext cx="10080000" cy="545601"/>
          </a:xfrm>
        </p:spPr>
        <p:txBody>
          <a:bodyPr anchor="t">
            <a:normAutofit/>
          </a:bodyPr>
          <a:lstStyle/>
          <a:p>
            <a:r>
              <a:rPr lang="en-AU"/>
              <a:t>HSIE – unit 5 overview</a:t>
            </a:r>
          </a:p>
        </p:txBody>
      </p:sp>
      <p:sp>
        <p:nvSpPr>
          <p:cNvPr id="5" name="Content Placeholder 4">
            <a:extLst>
              <a:ext uri="{FF2B5EF4-FFF2-40B4-BE49-F238E27FC236}">
                <a16:creationId xmlns:a16="http://schemas.microsoft.com/office/drawing/2014/main" id="{AAA9039E-443A-DC14-B60B-6E463DC9BEAD}"/>
              </a:ext>
            </a:extLst>
          </p:cNvPr>
          <p:cNvSpPr>
            <a:spLocks noGrp="1"/>
          </p:cNvSpPr>
          <p:nvPr>
            <p:ph idx="1"/>
          </p:nvPr>
        </p:nvSpPr>
        <p:spPr>
          <a:xfrm>
            <a:off x="360001" y="1524750"/>
            <a:ext cx="6605575" cy="4736025"/>
          </a:xfrm>
        </p:spPr>
        <p:txBody>
          <a:bodyPr vert="horz" lIns="0" tIns="0" rIns="0" bIns="0" rtlCol="0" anchor="t">
            <a:noAutofit/>
          </a:bodyPr>
          <a:lstStyle/>
          <a:p>
            <a:r>
              <a:rPr lang="en-AU"/>
              <a:t>In Unit 5, students: </a:t>
            </a:r>
            <a:endParaRPr lang="en-US"/>
          </a:p>
          <a:p>
            <a:pPr marL="342900" indent="-342900">
              <a:buChar char="•"/>
            </a:pPr>
            <a:r>
              <a:rPr lang="en-AU">
                <a:solidFill>
                  <a:srgbClr val="000000"/>
                </a:solidFill>
              </a:rPr>
              <a:t>explore how places are organised for different purposes</a:t>
            </a:r>
            <a:endParaRPr lang="en-AU"/>
          </a:p>
          <a:p>
            <a:pPr marL="342900" indent="-342900">
              <a:buChar char="•"/>
            </a:pPr>
            <a:r>
              <a:rPr lang="en-AU">
                <a:solidFill>
                  <a:srgbClr val="000000"/>
                </a:solidFill>
              </a:rPr>
              <a:t>compare conservation and sustainability goals</a:t>
            </a:r>
            <a:endParaRPr lang="en-AU"/>
          </a:p>
          <a:p>
            <a:pPr marL="342900" indent="-342900">
              <a:buChar char="•"/>
            </a:pPr>
            <a:r>
              <a:rPr lang="en-AU">
                <a:solidFill>
                  <a:srgbClr val="000000"/>
                </a:solidFill>
              </a:rPr>
              <a:t>learn about the management of reserved lands in New South Wales</a:t>
            </a:r>
          </a:p>
          <a:p>
            <a:pPr marL="342900" indent="-342900">
              <a:buChar char="•"/>
            </a:pPr>
            <a:r>
              <a:rPr lang="en-AU">
                <a:solidFill>
                  <a:srgbClr val="000000"/>
                </a:solidFill>
              </a:rPr>
              <a:t>identify waste minimisation strategies</a:t>
            </a:r>
          </a:p>
          <a:p>
            <a:pPr marL="342900" indent="-342900">
              <a:buChar char="•"/>
            </a:pPr>
            <a:r>
              <a:rPr lang="en-AU">
                <a:solidFill>
                  <a:srgbClr val="000000"/>
                </a:solidFill>
              </a:rPr>
              <a:t>investigate sustainable food practices of Aboriginal and Torres Strait Islander peoples.</a:t>
            </a:r>
          </a:p>
        </p:txBody>
      </p:sp>
      <p:pic>
        <p:nvPicPr>
          <p:cNvPr id="7" name="Picture 6">
            <a:extLst>
              <a:ext uri="{FF2B5EF4-FFF2-40B4-BE49-F238E27FC236}">
                <a16:creationId xmlns:a16="http://schemas.microsoft.com/office/drawing/2014/main" id="{9FE12774-F35A-FCE1-74DE-A50F10446FB8}"/>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74552" y="2245659"/>
            <a:ext cx="5365150" cy="3603558"/>
          </a:xfrm>
          <a:prstGeom prst="rect">
            <a:avLst/>
          </a:prstGeom>
          <a:ln>
            <a:noFill/>
          </a:ln>
          <a:effectLst/>
        </p:spPr>
      </p:pic>
      <p:sp>
        <p:nvSpPr>
          <p:cNvPr id="2" name="Slide Number Placeholder 1">
            <a:extLst>
              <a:ext uri="{FF2B5EF4-FFF2-40B4-BE49-F238E27FC236}">
                <a16:creationId xmlns:a16="http://schemas.microsoft.com/office/drawing/2014/main" id="{D4A886D0-61FE-BE68-A84D-A5419F7E274E}"/>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32</a:t>
            </a:fld>
            <a:endParaRPr kumimoji="0" lang="en-AU" sz="1200" b="0" i="0" u="none" strike="noStrike" kern="1200" cap="none" spc="0" normalizeH="0" baseline="0" noProof="0">
              <a:ln>
                <a:noFill/>
              </a:ln>
              <a:solidFill>
                <a:srgbClr val="22272B"/>
              </a:solidFill>
              <a:effectLst/>
              <a:uLnTx/>
              <a:uFillTx/>
              <a:ea typeface="+mn-ea"/>
              <a:cs typeface="+mn-cs"/>
            </a:endParaRPr>
          </a:p>
        </p:txBody>
      </p:sp>
    </p:spTree>
    <p:extLst>
      <p:ext uri="{BB962C8B-B14F-4D97-AF65-F5344CB8AC3E}">
        <p14:creationId xmlns:p14="http://schemas.microsoft.com/office/powerpoint/2010/main" val="3610785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D1E6E7-FFFB-A9D7-7981-6BC380E30248}"/>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81AB21E1-1643-49B7-1E1D-8B39FBFE9C18}"/>
              </a:ext>
            </a:extLst>
          </p:cNvPr>
          <p:cNvSpPr>
            <a:spLocks noGrp="1"/>
          </p:cNvSpPr>
          <p:nvPr>
            <p:ph type="title"/>
          </p:nvPr>
        </p:nvSpPr>
        <p:spPr/>
        <p:txBody>
          <a:bodyPr/>
          <a:lstStyle/>
          <a:p>
            <a:r>
              <a:rPr lang="en-AU"/>
              <a:t>HSIE – unit 5 syllabus outcomes</a:t>
            </a:r>
          </a:p>
        </p:txBody>
      </p:sp>
      <p:sp>
        <p:nvSpPr>
          <p:cNvPr id="9" name="Text Placeholder 8">
            <a:extLst>
              <a:ext uri="{FF2B5EF4-FFF2-40B4-BE49-F238E27FC236}">
                <a16:creationId xmlns:a16="http://schemas.microsoft.com/office/drawing/2014/main" id="{ED287A8A-86D9-B531-AB74-9208B5333FD9}"/>
              </a:ext>
              <a:ext uri="{C183D7F6-B498-43B3-948B-1728B52AA6E4}">
                <adec:decorative xmlns:adec="http://schemas.microsoft.com/office/drawing/2017/decorative" val="1"/>
              </a:ext>
            </a:extLst>
          </p:cNvPr>
          <p:cNvSpPr>
            <a:spLocks noGrp="1"/>
          </p:cNvSpPr>
          <p:nvPr>
            <p:ph type="body" sz="quarter" idx="18"/>
          </p:nvPr>
        </p:nvSpPr>
        <p:spPr/>
        <p:txBody>
          <a:bodyPr vert="horz" lIns="0" tIns="0" rIns="0" bIns="0" rtlCol="0" anchor="t">
            <a:noAutofit/>
          </a:bodyPr>
          <a:lstStyle/>
          <a:p>
            <a:endParaRPr lang="en-AU" sz="2400"/>
          </a:p>
          <a:p>
            <a:endParaRPr lang="en-AU" sz="1800"/>
          </a:p>
        </p:txBody>
      </p:sp>
      <p:sp>
        <p:nvSpPr>
          <p:cNvPr id="11" name="Text Placeholder 10">
            <a:extLst>
              <a:ext uri="{FF2B5EF4-FFF2-40B4-BE49-F238E27FC236}">
                <a16:creationId xmlns:a16="http://schemas.microsoft.com/office/drawing/2014/main" id="{40298615-69C1-0E15-AD4B-C040684FE7AF}"/>
              </a:ext>
            </a:extLst>
          </p:cNvPr>
          <p:cNvSpPr>
            <a:spLocks noGrp="1"/>
          </p:cNvSpPr>
          <p:nvPr>
            <p:ph type="body" sz="quarter" idx="19"/>
          </p:nvPr>
        </p:nvSpPr>
        <p:spPr>
          <a:xfrm>
            <a:off x="354000" y="1816308"/>
            <a:ext cx="9291041" cy="3888835"/>
          </a:xfrm>
        </p:spPr>
        <p:txBody>
          <a:bodyPr/>
          <a:lstStyle/>
          <a:p>
            <a:pPr>
              <a:defRPr/>
            </a:pPr>
            <a:r>
              <a:rPr lang="en-AU" b="1">
                <a:solidFill>
                  <a:srgbClr val="242424"/>
                </a:solidFill>
                <a:cs typeface="Segoe UI"/>
              </a:rPr>
              <a:t>Focus Area: Geographical information is used to understand the world</a:t>
            </a:r>
            <a:endParaRPr lang="en-AU">
              <a:solidFill>
                <a:srgbClr val="000000"/>
              </a:solidFill>
              <a:cs typeface="Segoe UI"/>
            </a:endParaRPr>
          </a:p>
          <a:p>
            <a:pPr lvl="0" defTabSz="609585">
              <a:defRPr/>
            </a:pPr>
            <a:r>
              <a:rPr lang="en-AU" b="1">
                <a:solidFill>
                  <a:srgbClr val="22272B"/>
                </a:solidFill>
                <a:cs typeface="Segoe UI"/>
              </a:rPr>
              <a:t>HS2-ACH-01 </a:t>
            </a:r>
            <a:br>
              <a:rPr lang="en-AU" b="1">
                <a:solidFill>
                  <a:srgbClr val="22272B"/>
                </a:solidFill>
                <a:cs typeface="Segoe UI"/>
              </a:rPr>
            </a:br>
            <a:r>
              <a:rPr lang="en-AU">
                <a:solidFill>
                  <a:srgbClr val="22272B"/>
                </a:solidFill>
                <a:cs typeface="Segoe UI"/>
              </a:rPr>
              <a:t>describes Aboriginal Peoples’ obligations to Country, Culture and Community</a:t>
            </a:r>
          </a:p>
          <a:p>
            <a:pPr lvl="0" defTabSz="609585">
              <a:defRPr/>
            </a:pPr>
            <a:r>
              <a:rPr lang="en-AU" b="1">
                <a:solidFill>
                  <a:srgbClr val="22272B"/>
                </a:solidFill>
                <a:cs typeface="Segoe UI"/>
              </a:rPr>
              <a:t>HS2-GEO-01</a:t>
            </a:r>
            <a:br>
              <a:rPr lang="en-AU" b="1">
                <a:solidFill>
                  <a:srgbClr val="22272B"/>
                </a:solidFill>
              </a:rPr>
            </a:br>
            <a:r>
              <a:rPr lang="en-AU">
                <a:solidFill>
                  <a:srgbClr val="22272B"/>
                </a:solidFill>
                <a:cs typeface="Segoe UI"/>
              </a:rPr>
              <a:t>explains how people care for Australia’s environments and participate in Australian society, using geographical information.</a:t>
            </a:r>
          </a:p>
        </p:txBody>
      </p:sp>
      <p:sp>
        <p:nvSpPr>
          <p:cNvPr id="3" name="Slide Number Placeholder 2">
            <a:extLst>
              <a:ext uri="{FF2B5EF4-FFF2-40B4-BE49-F238E27FC236}">
                <a16:creationId xmlns:a16="http://schemas.microsoft.com/office/drawing/2014/main" id="{EC806C6C-A507-3D0A-97C2-60AFAB708268}"/>
              </a:ext>
              <a:ext uri="{C183D7F6-B498-43B3-948B-1728B52AA6E4}">
                <adec:decorative xmlns:adec="http://schemas.microsoft.com/office/drawing/2017/decorative" val="1"/>
              </a:ext>
            </a:extLst>
          </p:cNvPr>
          <p:cNvSpPr>
            <a:spLocks noGrp="1"/>
          </p:cNvSpPr>
          <p:nvPr>
            <p:ph type="sldNum" sz="quarter" idx="14"/>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33</a:t>
            </a:fld>
            <a:endParaRPr kumimoji="0" lang="en-AU" sz="1200" b="0" i="0" u="none" strike="noStrike" kern="1200" cap="none" spc="0" normalizeH="0" baseline="0" noProof="0">
              <a:ln>
                <a:noFill/>
              </a:ln>
              <a:solidFill>
                <a:srgbClr val="22272B"/>
              </a:solidFill>
              <a:effectLst/>
              <a:uLnTx/>
              <a:uFillTx/>
              <a:ea typeface="+mn-ea"/>
              <a:cs typeface="+mn-cs"/>
            </a:endParaRPr>
          </a:p>
        </p:txBody>
      </p:sp>
      <p:pic>
        <p:nvPicPr>
          <p:cNvPr id="2" name="Picture 1">
            <a:extLst>
              <a:ext uri="{FF2B5EF4-FFF2-40B4-BE49-F238E27FC236}">
                <a16:creationId xmlns:a16="http://schemas.microsoft.com/office/drawing/2014/main" id="{35725A8C-72D8-4367-36EA-E97193E803B2}"/>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74697" y="4230000"/>
            <a:ext cx="3209303" cy="2286000"/>
          </a:xfrm>
          <a:prstGeom prst="rect">
            <a:avLst/>
          </a:prstGeom>
          <a:ln>
            <a:noFill/>
          </a:ln>
          <a:effectLst/>
        </p:spPr>
      </p:pic>
    </p:spTree>
    <p:extLst>
      <p:ext uri="{BB962C8B-B14F-4D97-AF65-F5344CB8AC3E}">
        <p14:creationId xmlns:p14="http://schemas.microsoft.com/office/powerpoint/2010/main" val="1071575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55982-5B7F-C20C-1468-4CA58035D7D0}"/>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A874DD3B-43FF-D4D8-7EC3-77BB40CEB74D}"/>
              </a:ext>
            </a:extLst>
          </p:cNvPr>
          <p:cNvSpPr>
            <a:spLocks noGrp="1"/>
          </p:cNvSpPr>
          <p:nvPr>
            <p:ph type="title"/>
          </p:nvPr>
        </p:nvSpPr>
        <p:spPr/>
        <p:txBody>
          <a:bodyPr/>
          <a:lstStyle/>
          <a:p>
            <a:r>
              <a:rPr lang="en-AU"/>
              <a:t>HSIE – Unit 5 syllabus content (1)</a:t>
            </a:r>
          </a:p>
        </p:txBody>
      </p:sp>
      <p:sp>
        <p:nvSpPr>
          <p:cNvPr id="11" name="Text Placeholder 10">
            <a:extLst>
              <a:ext uri="{FF2B5EF4-FFF2-40B4-BE49-F238E27FC236}">
                <a16:creationId xmlns:a16="http://schemas.microsoft.com/office/drawing/2014/main" id="{1F7BE1A2-5505-0632-ACF6-6FBF567AAEC6}"/>
              </a:ext>
            </a:extLst>
          </p:cNvPr>
          <p:cNvSpPr>
            <a:spLocks noGrp="1"/>
          </p:cNvSpPr>
          <p:nvPr>
            <p:ph type="body" sz="quarter" idx="19"/>
          </p:nvPr>
        </p:nvSpPr>
        <p:spPr>
          <a:xfrm>
            <a:off x="354000" y="1816308"/>
            <a:ext cx="11490000" cy="4495592"/>
          </a:xfrm>
        </p:spPr>
        <p:txBody>
          <a:bodyPr/>
          <a:lstStyle/>
          <a:p>
            <a:pPr>
              <a:lnSpc>
                <a:spcPct val="100000"/>
              </a:lnSpc>
              <a:spcAft>
                <a:spcPts val="600"/>
              </a:spcAft>
            </a:pPr>
            <a:r>
              <a:rPr lang="en-AU" b="1"/>
              <a:t>Content Group:</a:t>
            </a:r>
            <a:r>
              <a:rPr lang="en-AU" b="1">
                <a:solidFill>
                  <a:srgbClr val="22272B"/>
                </a:solidFill>
              </a:rPr>
              <a:t> </a:t>
            </a:r>
            <a:r>
              <a:rPr lang="en-AU" b="1">
                <a:solidFill>
                  <a:srgbClr val="242424"/>
                </a:solidFill>
              </a:rPr>
              <a:t>Aboriginal People's use and care for the environment sustainably.</a:t>
            </a:r>
            <a:endParaRPr lang="en-AU"/>
          </a:p>
          <a:p>
            <a:pPr marL="171450" indent="-171450">
              <a:buFont typeface="Arial"/>
              <a:buChar char="•"/>
            </a:pPr>
            <a:r>
              <a:rPr lang="en-AU">
                <a:solidFill>
                  <a:srgbClr val="000000"/>
                </a:solidFill>
              </a:rPr>
              <a:t>Identify and use appropriate terminology when sharing Knowledges about Country</a:t>
            </a:r>
          </a:p>
          <a:p>
            <a:pPr marL="171450" indent="-171450">
              <a:buFont typeface="Arial"/>
              <a:buChar char="•"/>
            </a:pPr>
            <a:r>
              <a:rPr lang="en-AU">
                <a:solidFill>
                  <a:srgbClr val="000000"/>
                </a:solidFill>
              </a:rPr>
              <a:t>Describe how Aboriginal Peoples sustainably use the resources of Country</a:t>
            </a:r>
          </a:p>
        </p:txBody>
      </p:sp>
      <p:sp>
        <p:nvSpPr>
          <p:cNvPr id="3" name="Slide Number Placeholder 2">
            <a:extLst>
              <a:ext uri="{FF2B5EF4-FFF2-40B4-BE49-F238E27FC236}">
                <a16:creationId xmlns:a16="http://schemas.microsoft.com/office/drawing/2014/main" id="{774CCA29-093D-348D-8BB4-400F8D66F349}"/>
              </a:ext>
              <a:ext uri="{C183D7F6-B498-43B3-948B-1728B52AA6E4}">
                <adec:decorative xmlns:adec="http://schemas.microsoft.com/office/drawing/2017/decorative" val="1"/>
              </a:ext>
            </a:extLst>
          </p:cNvPr>
          <p:cNvSpPr>
            <a:spLocks noGrp="1"/>
          </p:cNvSpPr>
          <p:nvPr>
            <p:ph type="sldNum" sz="quarter" idx="14"/>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34</a:t>
            </a:fld>
            <a:endParaRPr kumimoji="0" lang="en-AU" sz="1200" b="0" i="0" u="none" strike="noStrike" kern="1200" cap="none" spc="0" normalizeH="0" baseline="0" noProof="0">
              <a:ln>
                <a:noFill/>
              </a:ln>
              <a:solidFill>
                <a:srgbClr val="22272B"/>
              </a:solidFill>
              <a:effectLst/>
              <a:uLnTx/>
              <a:uFillTx/>
              <a:ea typeface="+mn-ea"/>
              <a:cs typeface="+mn-cs"/>
            </a:endParaRPr>
          </a:p>
        </p:txBody>
      </p:sp>
    </p:spTree>
    <p:extLst>
      <p:ext uri="{BB962C8B-B14F-4D97-AF65-F5344CB8AC3E}">
        <p14:creationId xmlns:p14="http://schemas.microsoft.com/office/powerpoint/2010/main" val="1960478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5CC377-53C5-9219-1E0A-5AC83FF24599}"/>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915C4CCD-338A-A1EC-F56E-CE185A1F63EA}"/>
              </a:ext>
            </a:extLst>
          </p:cNvPr>
          <p:cNvSpPr>
            <a:spLocks noGrp="1"/>
          </p:cNvSpPr>
          <p:nvPr>
            <p:ph type="title"/>
          </p:nvPr>
        </p:nvSpPr>
        <p:spPr/>
        <p:txBody>
          <a:bodyPr/>
          <a:lstStyle/>
          <a:p>
            <a:r>
              <a:rPr lang="en-AU"/>
              <a:t>HSIE – Unit 5 syllabus content (2)</a:t>
            </a:r>
          </a:p>
        </p:txBody>
      </p:sp>
      <p:sp>
        <p:nvSpPr>
          <p:cNvPr id="9" name="Text Placeholder 8">
            <a:extLst>
              <a:ext uri="{FF2B5EF4-FFF2-40B4-BE49-F238E27FC236}">
                <a16:creationId xmlns:a16="http://schemas.microsoft.com/office/drawing/2014/main" id="{0F24156C-11CC-75D0-4F58-BCD460CEE111}"/>
              </a:ext>
              <a:ext uri="{C183D7F6-B498-43B3-948B-1728B52AA6E4}">
                <adec:decorative xmlns:adec="http://schemas.microsoft.com/office/drawing/2017/decorative" val="1"/>
              </a:ext>
            </a:extLst>
          </p:cNvPr>
          <p:cNvSpPr>
            <a:spLocks noGrp="1"/>
          </p:cNvSpPr>
          <p:nvPr>
            <p:ph type="body" sz="quarter" idx="18"/>
          </p:nvPr>
        </p:nvSpPr>
        <p:spPr/>
        <p:txBody>
          <a:bodyPr vert="horz" lIns="0" tIns="0" rIns="0" bIns="0" rtlCol="0" anchor="t">
            <a:noAutofit/>
          </a:bodyPr>
          <a:lstStyle/>
          <a:p>
            <a:endParaRPr lang="en-AU" sz="2400"/>
          </a:p>
          <a:p>
            <a:endParaRPr lang="en-AU" sz="1800"/>
          </a:p>
        </p:txBody>
      </p:sp>
      <p:sp>
        <p:nvSpPr>
          <p:cNvPr id="11" name="Text Placeholder 10">
            <a:extLst>
              <a:ext uri="{FF2B5EF4-FFF2-40B4-BE49-F238E27FC236}">
                <a16:creationId xmlns:a16="http://schemas.microsoft.com/office/drawing/2014/main" id="{CFE2184A-9D6D-1E2E-AAE6-06A86E6F9B60}"/>
              </a:ext>
            </a:extLst>
          </p:cNvPr>
          <p:cNvSpPr>
            <a:spLocks noGrp="1"/>
          </p:cNvSpPr>
          <p:nvPr>
            <p:ph type="body" sz="quarter" idx="19"/>
          </p:nvPr>
        </p:nvSpPr>
        <p:spPr>
          <a:xfrm>
            <a:off x="354000" y="1816308"/>
            <a:ext cx="11484000" cy="3888835"/>
          </a:xfrm>
        </p:spPr>
        <p:txBody>
          <a:bodyPr/>
          <a:lstStyle/>
          <a:p>
            <a:pPr>
              <a:spcAft>
                <a:spcPts val="600"/>
              </a:spcAft>
            </a:pPr>
            <a:r>
              <a:rPr lang="en-AU" b="1"/>
              <a:t>Content Group: </a:t>
            </a:r>
            <a:r>
              <a:rPr lang="en-AU" b="1">
                <a:solidFill>
                  <a:srgbClr val="242424"/>
                </a:solidFill>
              </a:rPr>
              <a:t>People have responsibility to care for Australia's environments.</a:t>
            </a:r>
            <a:endParaRPr lang="en-AU">
              <a:solidFill>
                <a:srgbClr val="000000"/>
              </a:solidFill>
            </a:endParaRPr>
          </a:p>
          <a:p>
            <a:pPr marL="285750" indent="-285750">
              <a:spcAft>
                <a:spcPts val="600"/>
              </a:spcAft>
              <a:buChar char="•"/>
            </a:pPr>
            <a:r>
              <a:rPr lang="en-AU">
                <a:solidFill>
                  <a:srgbClr val="000000"/>
                </a:solidFill>
              </a:rPr>
              <a:t>Observe and describe ways people organise places into spaces for different purposes</a:t>
            </a:r>
          </a:p>
          <a:p>
            <a:pPr marL="285750" indent="-285750">
              <a:spcAft>
                <a:spcPts val="600"/>
              </a:spcAft>
              <a:buChar char="•"/>
            </a:pPr>
            <a:r>
              <a:rPr lang="en-AU">
                <a:solidFill>
                  <a:srgbClr val="000000"/>
                </a:solidFill>
              </a:rPr>
              <a:t>Compare the objectives of managing places for conservation and managing places for sustainability</a:t>
            </a:r>
          </a:p>
          <a:p>
            <a:pPr marL="285750" indent="-285750">
              <a:spcAft>
                <a:spcPts val="600"/>
              </a:spcAft>
              <a:buChar char="•"/>
            </a:pPr>
            <a:r>
              <a:rPr lang="en-AU">
                <a:solidFill>
                  <a:srgbClr val="000000"/>
                </a:solidFill>
              </a:rPr>
              <a:t>Describe how reserved lands are managed in New South Wales at Mungo National Park, Kosciuszko National Park, Wollemi National Park and Barrington Tops National Park</a:t>
            </a:r>
          </a:p>
          <a:p>
            <a:pPr marL="285750" indent="-285750">
              <a:spcAft>
                <a:spcPts val="600"/>
              </a:spcAft>
              <a:buChar char="•"/>
            </a:pPr>
            <a:r>
              <a:rPr lang="en-AU">
                <a:solidFill>
                  <a:srgbClr val="000000"/>
                </a:solidFill>
              </a:rPr>
              <a:t>Identify strategies that minimise waste and make the most of resources to sustain environments</a:t>
            </a:r>
          </a:p>
          <a:p>
            <a:pPr marL="285750" indent="-285750">
              <a:spcAft>
                <a:spcPts val="600"/>
              </a:spcAft>
              <a:buChar char="•"/>
            </a:pPr>
            <a:r>
              <a:rPr lang="en-AU">
                <a:solidFill>
                  <a:srgbClr val="000000"/>
                </a:solidFill>
              </a:rPr>
              <a:t>Investigate Aboriginal and Torres Strait Islander food practices that are sustainable</a:t>
            </a:r>
          </a:p>
        </p:txBody>
      </p:sp>
      <p:sp>
        <p:nvSpPr>
          <p:cNvPr id="3" name="Slide Number Placeholder 2">
            <a:extLst>
              <a:ext uri="{FF2B5EF4-FFF2-40B4-BE49-F238E27FC236}">
                <a16:creationId xmlns:a16="http://schemas.microsoft.com/office/drawing/2014/main" id="{0C6CB4FA-F8C7-537F-E3B6-C6AB7124D46E}"/>
              </a:ext>
              <a:ext uri="{C183D7F6-B498-43B3-948B-1728B52AA6E4}">
                <adec:decorative xmlns:adec="http://schemas.microsoft.com/office/drawing/2017/decorative" val="1"/>
              </a:ext>
            </a:extLst>
          </p:cNvPr>
          <p:cNvSpPr>
            <a:spLocks noGrp="1"/>
          </p:cNvSpPr>
          <p:nvPr>
            <p:ph type="sldNum" sz="quarter" idx="14"/>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35</a:t>
            </a:fld>
            <a:endParaRPr kumimoji="0" lang="en-AU" sz="1200" b="0" i="0" u="none" strike="noStrike" kern="1200" cap="none" spc="0" normalizeH="0" baseline="0" noProof="0">
              <a:ln>
                <a:noFill/>
              </a:ln>
              <a:solidFill>
                <a:srgbClr val="22272B"/>
              </a:solidFill>
              <a:effectLst/>
              <a:uLnTx/>
              <a:uFillTx/>
              <a:ea typeface="+mn-ea"/>
              <a:cs typeface="+mn-cs"/>
            </a:endParaRPr>
          </a:p>
        </p:txBody>
      </p:sp>
    </p:spTree>
    <p:extLst>
      <p:ext uri="{BB962C8B-B14F-4D97-AF65-F5344CB8AC3E}">
        <p14:creationId xmlns:p14="http://schemas.microsoft.com/office/powerpoint/2010/main" val="3576541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4ED7A9-5AB4-A9E4-685E-13FF9D5C42F1}"/>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5C70DFEE-57D7-71CE-B97D-502691D2C33D}"/>
              </a:ext>
            </a:extLst>
          </p:cNvPr>
          <p:cNvSpPr>
            <a:spLocks noGrp="1"/>
          </p:cNvSpPr>
          <p:nvPr>
            <p:ph type="title"/>
          </p:nvPr>
        </p:nvSpPr>
        <p:spPr/>
        <p:txBody>
          <a:bodyPr anchor="t">
            <a:normAutofit fontScale="90000"/>
          </a:bodyPr>
          <a:lstStyle/>
          <a:p>
            <a:r>
              <a:rPr lang="en-AU" sz="2800"/>
              <a:t>Aboriginal Cultures and Histories content</a:t>
            </a:r>
          </a:p>
        </p:txBody>
      </p:sp>
      <p:sp>
        <p:nvSpPr>
          <p:cNvPr id="8" name="Content Placeholder 7">
            <a:extLst>
              <a:ext uri="{FF2B5EF4-FFF2-40B4-BE49-F238E27FC236}">
                <a16:creationId xmlns:a16="http://schemas.microsoft.com/office/drawing/2014/main" id="{B23BFCFD-EE57-3A43-FE14-4403998242A8}"/>
              </a:ext>
            </a:extLst>
          </p:cNvPr>
          <p:cNvSpPr>
            <a:spLocks noGrp="1"/>
          </p:cNvSpPr>
          <p:nvPr>
            <p:ph type="body" sz="quarter" idx="17"/>
          </p:nvPr>
        </p:nvSpPr>
        <p:spPr>
          <a:xfrm>
            <a:off x="360363" y="1257300"/>
            <a:ext cx="6443637" cy="5096700"/>
          </a:xfrm>
        </p:spPr>
        <p:txBody>
          <a:bodyPr vert="horz" lIns="0" tIns="0" rIns="0" bIns="0" rtlCol="0" anchor="t">
            <a:noAutofit/>
          </a:bodyPr>
          <a:lstStyle/>
          <a:p>
            <a:r>
              <a:rPr lang="en-AU" sz="1500"/>
              <a:t>All HSIE units, which cover ACH content, are written in consultation with Department of Education Aboriginal Education Advisors.</a:t>
            </a:r>
            <a:endParaRPr lang="en-US" sz="1500"/>
          </a:p>
          <a:p>
            <a:r>
              <a:rPr lang="en-AU" sz="1500" b="1"/>
              <a:t>In adapting and implementing the units, schools are encouraged to:</a:t>
            </a:r>
          </a:p>
          <a:p>
            <a:pPr marL="285750" indent="-285750">
              <a:buFont typeface="Arial" panose="020B0604020202020204" pitchFamily="34" charset="0"/>
              <a:buChar char="•"/>
            </a:pPr>
            <a:r>
              <a:rPr lang="en-AU" sz="1500"/>
              <a:t>involve local Aboriginal Communities and/or appropriate Knowledge Holders</a:t>
            </a:r>
          </a:p>
          <a:p>
            <a:pPr marL="285750" indent="-285750">
              <a:buFont typeface="Arial" panose="020B0604020202020204" pitchFamily="34" charset="0"/>
              <a:buChar char="•"/>
            </a:pPr>
            <a:r>
              <a:rPr lang="en-AU" sz="1500"/>
              <a:t>use Aboriginal and/or Torres Strait Islander-authored or endorsed publications </a:t>
            </a:r>
          </a:p>
          <a:p>
            <a:pPr marL="285750" indent="-285750">
              <a:buFont typeface="Arial" panose="020B0604020202020204" pitchFamily="34" charset="0"/>
              <a:buChar char="•"/>
            </a:pPr>
            <a:r>
              <a:rPr lang="en-AU" sz="1500"/>
              <a:t>read the </a:t>
            </a:r>
            <a:r>
              <a:rPr lang="en-AU" sz="1500">
                <a:hlinkClick r:id="rId3"/>
              </a:rPr>
              <a:t>principles and protocols</a:t>
            </a:r>
            <a:r>
              <a:rPr lang="en-AU" sz="1500"/>
              <a:t> relating to teaching and learning about Aboriginal and/or Torres Strait Islander histories and Cultures and the involvement of local Aboriginal Communities</a:t>
            </a:r>
          </a:p>
          <a:p>
            <a:pPr marL="285750" indent="-285750">
              <a:buFont typeface="Arial" panose="020B0604020202020204" pitchFamily="34" charset="0"/>
              <a:buChar char="•"/>
            </a:pPr>
            <a:r>
              <a:rPr lang="en-AU" sz="1500">
                <a:ea typeface="+mn-lt"/>
                <a:cs typeface="Arial" panose="020B0604020202020204" pitchFamily="34" charset="0"/>
              </a:rPr>
              <a:t>Refer to the </a:t>
            </a:r>
            <a:r>
              <a:rPr lang="en-AU" sz="1500">
                <a:ea typeface="+mn-lt"/>
                <a:cs typeface="Arial" panose="020B0604020202020204" pitchFamily="34" charset="0"/>
                <a:hlinkClick r:id="rId4"/>
              </a:rPr>
              <a:t>Australian Institute of Aboriginal and Torres Strait Islander Studies (AIATSIS) Guide to evaluating and selecting education resources</a:t>
            </a:r>
            <a:r>
              <a:rPr lang="en-AU" sz="1500">
                <a:ea typeface="+mn-lt"/>
                <a:cs typeface="Arial" panose="020B0604020202020204" pitchFamily="34" charset="0"/>
              </a:rPr>
              <a:t> when selecting appropriate resources.</a:t>
            </a:r>
            <a:endParaRPr lang="en-AU" sz="1500"/>
          </a:p>
        </p:txBody>
      </p:sp>
      <p:pic>
        <p:nvPicPr>
          <p:cNvPr id="2" name="Picture 1">
            <a:extLst>
              <a:ext uri="{FF2B5EF4-FFF2-40B4-BE49-F238E27FC236}">
                <a16:creationId xmlns:a16="http://schemas.microsoft.com/office/drawing/2014/main" id="{3BA09887-B0BB-D057-FEF9-0E215F1B8F09}"/>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84671" y="1647173"/>
            <a:ext cx="2892267" cy="2827054"/>
          </a:xfrm>
          <a:prstGeom prst="roundRect">
            <a:avLst>
              <a:gd name="adj" fmla="val 6189"/>
            </a:avLst>
          </a:prstGeom>
          <a:ln>
            <a:noFill/>
          </a:ln>
          <a:effectLst>
            <a:outerShdw blurRad="50800" dist="38100" dir="2700000" algn="tl" rotWithShape="0">
              <a:prstClr val="black">
                <a:alpha val="40000"/>
              </a:prstClr>
            </a:outerShdw>
          </a:effectLst>
        </p:spPr>
      </p:pic>
      <p:sp>
        <p:nvSpPr>
          <p:cNvPr id="5" name="Content Placeholder 4">
            <a:extLst>
              <a:ext uri="{FF2B5EF4-FFF2-40B4-BE49-F238E27FC236}">
                <a16:creationId xmlns:a16="http://schemas.microsoft.com/office/drawing/2014/main" id="{C5826F22-1A43-EF99-F583-C127904E1456}"/>
              </a:ext>
            </a:extLst>
          </p:cNvPr>
          <p:cNvSpPr>
            <a:spLocks noGrp="1"/>
          </p:cNvSpPr>
          <p:nvPr>
            <p:ph sz="half" idx="2"/>
          </p:nvPr>
        </p:nvSpPr>
        <p:spPr>
          <a:xfrm>
            <a:off x="7417612" y="5188324"/>
            <a:ext cx="4426387" cy="1165676"/>
          </a:xfrm>
        </p:spPr>
        <p:txBody>
          <a:bodyPr/>
          <a:lstStyle/>
          <a:p>
            <a:pPr lvl="0" defTabSz="609585">
              <a:lnSpc>
                <a:spcPts val="1275"/>
              </a:lnSpc>
              <a:spcAft>
                <a:spcPts val="0"/>
              </a:spcAft>
              <a:defRPr/>
            </a:pPr>
            <a:r>
              <a:rPr lang="en-AU" sz="1100">
                <a:solidFill>
                  <a:srgbClr val="242424"/>
                </a:solidFill>
                <a:cs typeface="Segoe UI"/>
              </a:rPr>
              <a:t>Artwork © Kayleb Waters, </a:t>
            </a:r>
            <a:r>
              <a:rPr lang="en-AU" sz="1100" err="1">
                <a:solidFill>
                  <a:srgbClr val="242424"/>
                </a:solidFill>
                <a:cs typeface="Segoe UI"/>
              </a:rPr>
              <a:t>Gomeroi</a:t>
            </a:r>
            <a:r>
              <a:rPr lang="en-AU" sz="1100">
                <a:solidFill>
                  <a:srgbClr val="242424"/>
                </a:solidFill>
                <a:cs typeface="Segoe UI"/>
              </a:rPr>
              <a:t> artist and Cultural mentor 2025.</a:t>
            </a:r>
            <a:endParaRPr lang="en-US" sz="1100">
              <a:solidFill>
                <a:srgbClr val="22272B"/>
              </a:solidFill>
            </a:endParaRPr>
          </a:p>
          <a:p>
            <a:pPr lvl="0" defTabSz="609585">
              <a:lnSpc>
                <a:spcPts val="1275"/>
              </a:lnSpc>
              <a:spcAft>
                <a:spcPts val="0"/>
              </a:spcAft>
              <a:defRPr/>
            </a:pPr>
            <a:r>
              <a:rPr lang="en-US" sz="1100">
                <a:solidFill>
                  <a:srgbClr val="22272B"/>
                </a:solidFill>
                <a:cs typeface="Segoe UI"/>
              </a:rPr>
              <a:t>​</a:t>
            </a:r>
            <a:endParaRPr lang="en-US" sz="1100">
              <a:solidFill>
                <a:srgbClr val="22272B"/>
              </a:solidFill>
            </a:endParaRPr>
          </a:p>
          <a:p>
            <a:pPr lvl="0" defTabSz="609585">
              <a:lnSpc>
                <a:spcPct val="100000"/>
              </a:lnSpc>
              <a:spcAft>
                <a:spcPts val="0"/>
              </a:spcAft>
              <a:defRPr/>
            </a:pPr>
            <a:r>
              <a:rPr lang="en-AU" sz="1100" i="1">
                <a:solidFill>
                  <a:srgbClr val="22272B"/>
                </a:solidFill>
                <a:ea typeface="+mn-lt"/>
                <a:cs typeface="Arial" panose="020B0604020202020204" pitchFamily="34" charset="0"/>
              </a:rPr>
              <a:t>This image represents Community (families, parents, Aunts, Uncles, Elders, schools, teachers, LAECGs, LALCs) </a:t>
            </a:r>
            <a:endParaRPr lang="en-AU" sz="1100" i="1">
              <a:solidFill>
                <a:srgbClr val="22272B"/>
              </a:solidFill>
            </a:endParaRPr>
          </a:p>
          <a:p>
            <a:pPr lvl="0" defTabSz="609585">
              <a:lnSpc>
                <a:spcPts val="1275"/>
              </a:lnSpc>
              <a:spcAft>
                <a:spcPts val="0"/>
              </a:spcAft>
              <a:defRPr/>
            </a:pPr>
            <a:endParaRPr lang="en-AU" sz="1100" i="1">
              <a:solidFill>
                <a:srgbClr val="22272B"/>
              </a:solidFill>
              <a:ea typeface="+mn-lt"/>
              <a:cs typeface="Arial" panose="020B0604020202020204" pitchFamily="34" charset="0"/>
            </a:endParaRPr>
          </a:p>
          <a:p>
            <a:pPr lvl="0" defTabSz="609585">
              <a:lnSpc>
                <a:spcPts val="1275"/>
              </a:lnSpc>
              <a:spcAft>
                <a:spcPts val="0"/>
              </a:spcAft>
              <a:defRPr/>
            </a:pPr>
            <a:r>
              <a:rPr lang="en-AU" sz="1100" i="1">
                <a:solidFill>
                  <a:srgbClr val="22272B"/>
                </a:solidFill>
                <a:ea typeface="+mn-lt"/>
                <a:cs typeface="Arial" panose="020B0604020202020204" pitchFamily="34" charset="0"/>
              </a:rPr>
              <a:t>“This symbol is expressed through people sitting together in one place, showing unity, responsibility, love, and respect.”</a:t>
            </a:r>
          </a:p>
        </p:txBody>
      </p:sp>
      <p:sp>
        <p:nvSpPr>
          <p:cNvPr id="4" name="Slide Number Placeholder 3" hidden="1">
            <a:extLst>
              <a:ext uri="{FF2B5EF4-FFF2-40B4-BE49-F238E27FC236}">
                <a16:creationId xmlns:a16="http://schemas.microsoft.com/office/drawing/2014/main" id="{D8F70AB5-3B7A-EFD3-238E-B6C97572A514}"/>
              </a:ext>
              <a:ext uri="{C183D7F6-B498-43B3-948B-1728B52AA6E4}">
                <adec:decorative xmlns:adec="http://schemas.microsoft.com/office/drawing/2017/decorative" val="1"/>
              </a:ext>
            </a:extLst>
          </p:cNvPr>
          <p:cNvSpPr>
            <a:spLocks noGrp="1"/>
          </p:cNvSpPr>
          <p:nvPr>
            <p:ph type="sldNum" sz="quarter" idx="4294967295"/>
          </p:nvPr>
        </p:nvSpPr>
        <p:spPr>
          <a:xfrm>
            <a:off x="11471275" y="6516688"/>
            <a:ext cx="720725" cy="179387"/>
          </a:xfrm>
        </p:spPr>
        <p:txBody>
          <a:bodyPr/>
          <a:lstStyle/>
          <a:p>
            <a:pPr marL="0" marR="0" lvl="0" indent="0" algn="r" defTabSz="609585" rtl="0" eaLnBrk="1" fontAlgn="auto" latinLnBrk="0" hangingPunct="1">
              <a:lnSpc>
                <a:spcPct val="10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600"/>
                </a:spcAft>
                <a:buClrTx/>
                <a:buSzTx/>
                <a:buFontTx/>
                <a:buNone/>
                <a:tabLst/>
                <a:defRPr/>
              </a:pPr>
              <a:t>36</a:t>
            </a:fld>
            <a:endParaRPr kumimoji="0" lang="en-AU" sz="1200" b="0" i="0" u="none" strike="noStrike" kern="1200" cap="none" spc="0" normalizeH="0" baseline="0" noProof="0">
              <a:ln>
                <a:noFill/>
              </a:ln>
              <a:solidFill>
                <a:srgbClr val="22272B"/>
              </a:solidFill>
              <a:effectLst/>
              <a:uLnTx/>
              <a:uFillTx/>
              <a:ea typeface="+mn-ea"/>
              <a:cs typeface="+mn-cs"/>
            </a:endParaRPr>
          </a:p>
        </p:txBody>
      </p:sp>
    </p:spTree>
    <p:extLst>
      <p:ext uri="{BB962C8B-B14F-4D97-AF65-F5344CB8AC3E}">
        <p14:creationId xmlns:p14="http://schemas.microsoft.com/office/powerpoint/2010/main" val="2396370971"/>
      </p:ext>
    </p:extLst>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808EE-5F1E-34AD-4DD3-73231E417D2F}"/>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7440C544-BABF-14B1-530C-A0E0C226AC1D}"/>
              </a:ext>
            </a:extLst>
          </p:cNvPr>
          <p:cNvSpPr>
            <a:spLocks noGrp="1"/>
          </p:cNvSpPr>
          <p:nvPr>
            <p:ph type="title"/>
          </p:nvPr>
        </p:nvSpPr>
        <p:spPr>
          <a:xfrm>
            <a:off x="360000" y="360000"/>
            <a:ext cx="10080000" cy="545601"/>
          </a:xfrm>
        </p:spPr>
        <p:txBody>
          <a:bodyPr anchor="t">
            <a:normAutofit/>
          </a:bodyPr>
          <a:lstStyle/>
          <a:p>
            <a:r>
              <a:rPr lang="en-AU"/>
              <a:t>HSIE – unit 5 skill development</a:t>
            </a:r>
          </a:p>
        </p:txBody>
      </p:sp>
      <p:sp>
        <p:nvSpPr>
          <p:cNvPr id="8" name="Content Placeholder 7">
            <a:extLst>
              <a:ext uri="{FF2B5EF4-FFF2-40B4-BE49-F238E27FC236}">
                <a16:creationId xmlns:a16="http://schemas.microsoft.com/office/drawing/2014/main" id="{9235F2AF-3602-6D0C-0C76-CF192FBF8D48}"/>
              </a:ext>
            </a:extLst>
          </p:cNvPr>
          <p:cNvSpPr>
            <a:spLocks noGrp="1"/>
          </p:cNvSpPr>
          <p:nvPr>
            <p:ph idx="1"/>
          </p:nvPr>
        </p:nvSpPr>
        <p:spPr>
          <a:xfrm>
            <a:off x="360000" y="1607671"/>
            <a:ext cx="11472002" cy="4457138"/>
          </a:xfrm>
        </p:spPr>
        <p:txBody>
          <a:bodyPr vert="horz" lIns="0" tIns="0" rIns="0" bIns="0" rtlCol="0" anchor="t">
            <a:noAutofit/>
          </a:bodyPr>
          <a:lstStyle/>
          <a:p>
            <a:r>
              <a:rPr lang="en-AU"/>
              <a:t>In this unit, students learn and apply geographical skills by:</a:t>
            </a:r>
          </a:p>
          <a:p>
            <a:pPr marL="285750" indent="-285750">
              <a:buFont typeface="Arial" panose="020B0604020202020204" pitchFamily="34" charset="0"/>
              <a:buChar char="•"/>
            </a:pPr>
            <a:r>
              <a:rPr lang="en-AU"/>
              <a:t>observing the ways places and spaces are organised</a:t>
            </a:r>
          </a:p>
          <a:p>
            <a:pPr marL="285750" indent="-285750">
              <a:buFont typeface="Arial" panose="020B0604020202020204" pitchFamily="34" charset="0"/>
              <a:buChar char="•"/>
            </a:pPr>
            <a:r>
              <a:rPr lang="en-AU"/>
              <a:t>describing the organisation of places</a:t>
            </a:r>
          </a:p>
          <a:p>
            <a:pPr marL="285750" indent="-285750">
              <a:buFont typeface="Arial" panose="020B0604020202020204" pitchFamily="34" charset="0"/>
              <a:buChar char="•"/>
            </a:pPr>
            <a:r>
              <a:rPr lang="en-AU"/>
              <a:t>identifying sustainable food practices of Aboriginal and Torres Strait Islander Peoples</a:t>
            </a:r>
            <a:endParaRPr lang="en-US"/>
          </a:p>
          <a:p>
            <a:pPr marL="285750" indent="-285750">
              <a:buFont typeface="Arial" panose="020B0604020202020204" pitchFamily="34" charset="0"/>
              <a:buChar char="•"/>
            </a:pPr>
            <a:r>
              <a:rPr lang="en-AU"/>
              <a:t>identifying waste management strategies</a:t>
            </a:r>
          </a:p>
          <a:p>
            <a:pPr marL="285750" indent="-285750">
              <a:buFont typeface="Arial" panose="020B0604020202020204" pitchFamily="34" charset="0"/>
              <a:buChar char="•"/>
            </a:pPr>
            <a:r>
              <a:rPr lang="en-AU"/>
              <a:t>comparing the objectives of managing environments</a:t>
            </a:r>
          </a:p>
          <a:p>
            <a:pPr marL="285750" indent="-285750">
              <a:buFont typeface="Arial" panose="020B0604020202020204" pitchFamily="34" charset="0"/>
              <a:buChar char="•"/>
            </a:pPr>
            <a:r>
              <a:rPr lang="en-AU"/>
              <a:t>comparing the strategies used to manage environments</a:t>
            </a:r>
          </a:p>
          <a:p>
            <a:pPr marL="285750" indent="-285750">
              <a:buFont typeface="Arial" panose="020B0604020202020204" pitchFamily="34" charset="0"/>
              <a:buChar char="•"/>
            </a:pPr>
            <a:r>
              <a:rPr lang="en-AU"/>
              <a:t>describing the management of National Parks.</a:t>
            </a:r>
          </a:p>
        </p:txBody>
      </p:sp>
      <p:pic>
        <p:nvPicPr>
          <p:cNvPr id="4" name="Picture 3">
            <a:extLst>
              <a:ext uri="{FF2B5EF4-FFF2-40B4-BE49-F238E27FC236}">
                <a16:creationId xmlns:a16="http://schemas.microsoft.com/office/drawing/2014/main" id="{05BBDEA1-63F2-927E-FAD7-7FCDBF0F2836}"/>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05439" y="4299013"/>
            <a:ext cx="3626562" cy="1859925"/>
          </a:xfrm>
          <a:prstGeom prst="rect">
            <a:avLst/>
          </a:prstGeom>
          <a:ln>
            <a:noFill/>
          </a:ln>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E3F94B6F-EBFE-22D2-3317-A8ECBCA57864}"/>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37</a:t>
            </a:fld>
            <a:endParaRPr kumimoji="0" lang="en-AU" sz="1200" b="0" i="0" u="none" strike="noStrike" kern="1200" cap="none" spc="0" normalizeH="0" baseline="0" noProof="0">
              <a:ln>
                <a:noFill/>
              </a:ln>
              <a:solidFill>
                <a:srgbClr val="22272B"/>
              </a:solidFill>
              <a:effectLst/>
              <a:uLnTx/>
              <a:uFillTx/>
              <a:ea typeface="+mn-ea"/>
              <a:cs typeface="+mn-cs"/>
            </a:endParaRPr>
          </a:p>
        </p:txBody>
      </p:sp>
    </p:spTree>
    <p:extLst>
      <p:ext uri="{BB962C8B-B14F-4D97-AF65-F5344CB8AC3E}">
        <p14:creationId xmlns:p14="http://schemas.microsoft.com/office/powerpoint/2010/main" val="2158967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CE5B99-1AE6-619F-CB19-64C8FA575B3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4368A98-A11D-00CA-3973-979FC698259F}"/>
              </a:ext>
            </a:extLst>
          </p:cNvPr>
          <p:cNvSpPr>
            <a:spLocks noGrp="1"/>
          </p:cNvSpPr>
          <p:nvPr>
            <p:ph type="title"/>
          </p:nvPr>
        </p:nvSpPr>
        <p:spPr/>
        <p:txBody>
          <a:bodyPr/>
          <a:lstStyle/>
          <a:p>
            <a:r>
              <a:rPr lang="en-AU"/>
              <a:t>HSIE – unit 5 spotlight (1)</a:t>
            </a:r>
          </a:p>
        </p:txBody>
      </p:sp>
      <p:sp>
        <p:nvSpPr>
          <p:cNvPr id="4" name="Text Placeholder 3">
            <a:extLst>
              <a:ext uri="{FF2B5EF4-FFF2-40B4-BE49-F238E27FC236}">
                <a16:creationId xmlns:a16="http://schemas.microsoft.com/office/drawing/2014/main" id="{FDAD60AF-E9DA-3ED0-80DB-736558312ECE}"/>
              </a:ext>
            </a:extLst>
          </p:cNvPr>
          <p:cNvSpPr>
            <a:spLocks noGrp="1"/>
          </p:cNvSpPr>
          <p:nvPr>
            <p:ph type="body" sz="quarter" idx="18"/>
          </p:nvPr>
        </p:nvSpPr>
        <p:spPr/>
        <p:txBody>
          <a:bodyPr/>
          <a:lstStyle/>
          <a:p>
            <a:r>
              <a:rPr lang="en-AU"/>
              <a:t>Sustainable Aboriginal and Torres Strait Islander food practices</a:t>
            </a:r>
          </a:p>
        </p:txBody>
      </p:sp>
      <p:grpSp>
        <p:nvGrpSpPr>
          <p:cNvPr id="9" name="Group 8">
            <a:extLst>
              <a:ext uri="{FF2B5EF4-FFF2-40B4-BE49-F238E27FC236}">
                <a16:creationId xmlns:a16="http://schemas.microsoft.com/office/drawing/2014/main" id="{D1DC4DFB-4A95-B5EE-E632-595E583E6148}"/>
              </a:ext>
              <a:ext uri="{C183D7F6-B498-43B3-948B-1728B52AA6E4}">
                <adec:decorative xmlns:adec="http://schemas.microsoft.com/office/drawing/2017/decorative" val="1"/>
              </a:ext>
            </a:extLst>
          </p:cNvPr>
          <p:cNvGrpSpPr/>
          <p:nvPr/>
        </p:nvGrpSpPr>
        <p:grpSpPr>
          <a:xfrm>
            <a:off x="402622" y="1575561"/>
            <a:ext cx="5693378" cy="3890675"/>
            <a:chOff x="402622" y="1575561"/>
            <a:chExt cx="5693378" cy="3890675"/>
          </a:xfrm>
        </p:grpSpPr>
        <p:pic>
          <p:nvPicPr>
            <p:cNvPr id="5" name="Picture 4" descr="A tree with new growth following fire">
              <a:extLst>
                <a:ext uri="{FF2B5EF4-FFF2-40B4-BE49-F238E27FC236}">
                  <a16:creationId xmlns:a16="http://schemas.microsoft.com/office/drawing/2014/main" id="{EA1C2194-5849-C2D8-1DD6-89BB430010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6018" y="1594330"/>
              <a:ext cx="2472098" cy="1846979"/>
            </a:xfrm>
            <a:prstGeom prst="rect">
              <a:avLst/>
            </a:prstGeom>
            <a:ln>
              <a:noFill/>
            </a:ln>
            <a:effectLst/>
          </p:spPr>
        </p:pic>
        <p:pic>
          <p:nvPicPr>
            <p:cNvPr id="6" name="Picture 5" descr="Aboriginal rangers in a post-fire Australian landscape">
              <a:extLst>
                <a:ext uri="{FF2B5EF4-FFF2-40B4-BE49-F238E27FC236}">
                  <a16:creationId xmlns:a16="http://schemas.microsoft.com/office/drawing/2014/main" id="{D035EDD9-392B-5F32-B412-EC631E7D549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2622" y="3619257"/>
              <a:ext cx="2475494" cy="1846979"/>
            </a:xfrm>
            <a:prstGeom prst="rect">
              <a:avLst/>
            </a:prstGeom>
            <a:ln>
              <a:noFill/>
            </a:ln>
            <a:effectLst/>
          </p:spPr>
        </p:pic>
        <p:pic>
          <p:nvPicPr>
            <p:cNvPr id="8" name="Picture 7" descr="A tree on fire">
              <a:extLst>
                <a:ext uri="{FF2B5EF4-FFF2-40B4-BE49-F238E27FC236}">
                  <a16:creationId xmlns:a16="http://schemas.microsoft.com/office/drawing/2014/main" id="{F7BD0BC7-BCAE-D012-BEB2-0087CCF1576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46419" y="1575561"/>
              <a:ext cx="3049581" cy="3890675"/>
            </a:xfrm>
            <a:prstGeom prst="rect">
              <a:avLst/>
            </a:prstGeom>
            <a:ln>
              <a:noFill/>
            </a:ln>
            <a:effectLst/>
          </p:spPr>
        </p:pic>
      </p:grpSp>
      <p:sp>
        <p:nvSpPr>
          <p:cNvPr id="10" name="TextBox 9">
            <a:extLst>
              <a:ext uri="{FF2B5EF4-FFF2-40B4-BE49-F238E27FC236}">
                <a16:creationId xmlns:a16="http://schemas.microsoft.com/office/drawing/2014/main" id="{1CE68912-69C1-F419-9AD5-37F8B0A9843C}"/>
              </a:ext>
            </a:extLst>
          </p:cNvPr>
          <p:cNvSpPr txBox="1"/>
          <p:nvPr/>
        </p:nvSpPr>
        <p:spPr>
          <a:xfrm>
            <a:off x="402622" y="5606710"/>
            <a:ext cx="5129304" cy="12311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22272B"/>
                </a:solidFill>
                <a:effectLst/>
                <a:uLnTx/>
                <a:uFillTx/>
                <a:latin typeface="Arial" panose="020B0604020202020204" pitchFamily="34" charset="0"/>
                <a:ea typeface="+mn-ea"/>
                <a:cs typeface="+mn-cs"/>
              </a:rPr>
              <a:t>A tree with new growth following a fire. Credit DCCEEW</a:t>
            </a:r>
          </a:p>
        </p:txBody>
      </p:sp>
      <p:sp>
        <p:nvSpPr>
          <p:cNvPr id="12" name="TextBox 11">
            <a:extLst>
              <a:ext uri="{FF2B5EF4-FFF2-40B4-BE49-F238E27FC236}">
                <a16:creationId xmlns:a16="http://schemas.microsoft.com/office/drawing/2014/main" id="{216100F0-CE42-1E75-B69F-114E48F01DFC}"/>
              </a:ext>
            </a:extLst>
          </p:cNvPr>
          <p:cNvSpPr txBox="1"/>
          <p:nvPr/>
        </p:nvSpPr>
        <p:spPr>
          <a:xfrm>
            <a:off x="389952" y="5764561"/>
            <a:ext cx="3336363" cy="1384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22272B"/>
                </a:solidFill>
                <a:effectLst/>
                <a:uLnTx/>
                <a:uFillTx/>
                <a:latin typeface="Arial" panose="020B0604020202020204" pitchFamily="34" charset="0"/>
                <a:ea typeface="+mn-ea"/>
                <a:cs typeface="+mn-cs"/>
              </a:rPr>
              <a:t>A burning tree. Credit DCCEEW</a:t>
            </a:r>
          </a:p>
        </p:txBody>
      </p:sp>
      <p:sp>
        <p:nvSpPr>
          <p:cNvPr id="11" name="TextBox 10">
            <a:extLst>
              <a:ext uri="{FF2B5EF4-FFF2-40B4-BE49-F238E27FC236}">
                <a16:creationId xmlns:a16="http://schemas.microsoft.com/office/drawing/2014/main" id="{92ACFCC9-6269-5172-4C94-07B0E8525F0C}"/>
              </a:ext>
            </a:extLst>
          </p:cNvPr>
          <p:cNvSpPr txBox="1"/>
          <p:nvPr/>
        </p:nvSpPr>
        <p:spPr>
          <a:xfrm>
            <a:off x="389952" y="5923558"/>
            <a:ext cx="5129304" cy="1384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22272B"/>
                </a:solidFill>
                <a:effectLst/>
                <a:uLnTx/>
                <a:uFillTx/>
                <a:latin typeface="Arial" panose="020B0604020202020204" pitchFamily="34" charset="0"/>
                <a:ea typeface="+mn-ea"/>
                <a:cs typeface="+mn-cs"/>
              </a:rPr>
              <a:t>Aboriginal rangers in a post-fire Australian landscape in Cape York.. Credit DCCEEW</a:t>
            </a:r>
          </a:p>
        </p:txBody>
      </p:sp>
      <p:sp>
        <p:nvSpPr>
          <p:cNvPr id="13" name="TextBox 12">
            <a:extLst>
              <a:ext uri="{FF2B5EF4-FFF2-40B4-BE49-F238E27FC236}">
                <a16:creationId xmlns:a16="http://schemas.microsoft.com/office/drawing/2014/main" id="{FE5297A4-3F2C-C26D-39EF-D93B1699FD65}"/>
              </a:ext>
            </a:extLst>
          </p:cNvPr>
          <p:cNvSpPr txBox="1"/>
          <p:nvPr/>
        </p:nvSpPr>
        <p:spPr>
          <a:xfrm>
            <a:off x="381290" y="6125554"/>
            <a:ext cx="5846122" cy="41549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22272B"/>
                </a:solidFill>
                <a:effectLst/>
                <a:uLnTx/>
                <a:uFillTx/>
                <a:latin typeface="Roboto"/>
                <a:ea typeface="Roboto"/>
                <a:cs typeface="Roboto"/>
              </a:rPr>
              <a:t>NSW Environment. (n.d.). </a:t>
            </a:r>
            <a:r>
              <a:rPr kumimoji="0" lang="en-US" sz="900" b="0" i="1" u="none" strike="noStrike" kern="1200" cap="none" spc="0" normalizeH="0" baseline="0" noProof="0">
                <a:ln>
                  <a:noFill/>
                </a:ln>
                <a:solidFill>
                  <a:srgbClr val="22272B"/>
                </a:solidFill>
                <a:effectLst/>
                <a:uLnTx/>
                <a:uFillTx/>
                <a:latin typeface="Roboto"/>
                <a:ea typeface="Roboto"/>
                <a:cs typeface="Roboto"/>
              </a:rPr>
              <a:t>Aboriginal fire management and cultural burning</a:t>
            </a:r>
            <a:r>
              <a:rPr kumimoji="0" lang="en-US" sz="900" b="0" i="0" u="none" strike="noStrike" kern="1200" cap="none" spc="0" normalizeH="0" baseline="0" noProof="0">
                <a:ln>
                  <a:noFill/>
                </a:ln>
                <a:solidFill>
                  <a:srgbClr val="22272B"/>
                </a:solidFill>
                <a:effectLst/>
                <a:uLnTx/>
                <a:uFillTx/>
                <a:latin typeface="Roboto"/>
                <a:ea typeface="Roboto"/>
                <a:cs typeface="Roboto"/>
              </a:rPr>
              <a:t>. Retrieved September 25, 2025, from </a:t>
            </a:r>
            <a:r>
              <a:rPr kumimoji="0" lang="en-US" sz="900" b="0" i="0" u="none" strike="noStrike" kern="1200" cap="none" spc="0" normalizeH="0" baseline="0" noProof="0">
                <a:ln>
                  <a:noFill/>
                </a:ln>
                <a:solidFill>
                  <a:srgbClr val="22272B"/>
                </a:solidFill>
                <a:effectLst/>
                <a:uLnTx/>
                <a:uFillTx/>
                <a:latin typeface="Roboto"/>
                <a:ea typeface="Roboto"/>
                <a:cs typeface="Roboto"/>
                <a:hlinkClick r:id="rId6"/>
              </a:rPr>
              <a:t>https://www.environment.nsw.gov.au/topics/animals-and-plants/nsw-koala-country/koalas-and-aboriginal-culture/traditional-ecological-knowledge/aboriginal-fire-management-and-cultural-burning</a:t>
            </a:r>
            <a:endParaRPr kumimoji="0" lang="en-US" sz="900" b="0" i="0" u="none" strike="noStrike" kern="1200" cap="none" spc="0" normalizeH="0" baseline="0" noProof="0">
              <a:ln>
                <a:noFill/>
              </a:ln>
              <a:solidFill>
                <a:srgbClr val="22272B"/>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3FBCC46E-945F-0304-2F45-FB73F0D780A0}"/>
              </a:ext>
            </a:extLst>
          </p:cNvPr>
          <p:cNvSpPr txBox="1"/>
          <p:nvPr/>
        </p:nvSpPr>
        <p:spPr>
          <a:xfrm>
            <a:off x="6538586" y="1480549"/>
            <a:ext cx="4860099" cy="410413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609585" rtl="0" eaLnBrk="1" fontAlgn="auto" latinLnBrk="0" hangingPunct="1">
              <a:lnSpc>
                <a:spcPct val="150000"/>
              </a:lnSpc>
              <a:spcBef>
                <a:spcPts val="0"/>
              </a:spcBef>
              <a:spcAft>
                <a:spcPts val="1200"/>
              </a:spcAft>
              <a:buClrTx/>
              <a:buSzTx/>
              <a:buFontTx/>
              <a:buNone/>
              <a:tabLst/>
              <a:defRPr/>
            </a:pPr>
            <a:r>
              <a:rPr kumimoji="0" lang="en-GB" sz="1800" b="0" i="0" u="none" strike="noStrike" kern="1200" cap="none" spc="0" normalizeH="0" baseline="0" noProof="0">
                <a:ln>
                  <a:noFill/>
                </a:ln>
                <a:solidFill>
                  <a:srgbClr val="22272B"/>
                </a:solidFill>
                <a:effectLst/>
                <a:uLnTx/>
                <a:uFillTx/>
                <a:latin typeface="Arial" panose="020B0604020202020204" pitchFamily="34" charset="0"/>
                <a:ea typeface="+mn-ea"/>
                <a:cs typeface="+mn-cs"/>
              </a:rPr>
              <a:t>Students explore fire management as a key feature of sustainable agriculture for Aboriginal Peoples. </a:t>
            </a:r>
          </a:p>
          <a:p>
            <a:pPr marL="0" marR="0" lvl="0" indent="0" algn="l" defTabSz="609585" rtl="0" eaLnBrk="1" fontAlgn="auto" latinLnBrk="0" hangingPunct="1">
              <a:lnSpc>
                <a:spcPct val="150000"/>
              </a:lnSpc>
              <a:spcBef>
                <a:spcPts val="0"/>
              </a:spcBef>
              <a:spcAft>
                <a:spcPts val="1200"/>
              </a:spcAft>
              <a:buClrTx/>
              <a:buSzTx/>
              <a:buFontTx/>
              <a:buNone/>
              <a:tabLst/>
              <a:defRPr/>
            </a:pPr>
            <a:r>
              <a:rPr kumimoji="0" lang="en-GB" sz="1800" b="0" i="0" u="none" strike="noStrike" kern="1200" cap="none" spc="0" normalizeH="0" baseline="0" noProof="0">
                <a:ln>
                  <a:noFill/>
                </a:ln>
                <a:solidFill>
                  <a:srgbClr val="22272B"/>
                </a:solidFill>
                <a:effectLst/>
                <a:uLnTx/>
                <a:uFillTx/>
                <a:latin typeface="Arial" panose="020B0604020202020204" pitchFamily="34" charset="0"/>
                <a:ea typeface="+mn-ea"/>
                <a:cs typeface="+mn-cs"/>
              </a:rPr>
              <a:t>They learn how its use manages the landscape to enhance the production of native grains and other low-growing foods. </a:t>
            </a:r>
          </a:p>
          <a:p>
            <a:pPr marL="0" marR="0" lvl="0" indent="0" algn="l" defTabSz="609585" rtl="0" eaLnBrk="1" fontAlgn="auto" latinLnBrk="0" hangingPunct="1">
              <a:lnSpc>
                <a:spcPct val="150000"/>
              </a:lnSpc>
              <a:spcBef>
                <a:spcPts val="0"/>
              </a:spcBef>
              <a:spcAft>
                <a:spcPts val="1200"/>
              </a:spcAft>
              <a:buClrTx/>
              <a:buSzTx/>
              <a:buFontTx/>
              <a:buNone/>
              <a:tabLst/>
              <a:defRPr/>
            </a:pPr>
            <a:r>
              <a:rPr kumimoji="0" lang="en-GB" sz="1800" b="0" i="0" u="none" strike="noStrike" kern="1200" cap="none" spc="0" normalizeH="0" baseline="0" noProof="0">
                <a:ln>
                  <a:noFill/>
                </a:ln>
                <a:solidFill>
                  <a:srgbClr val="22272B"/>
                </a:solidFill>
                <a:effectLst/>
                <a:uLnTx/>
                <a:uFillTx/>
                <a:latin typeface="Arial" panose="020B0604020202020204" pitchFamily="34" charset="0"/>
                <a:ea typeface="+mn-ea"/>
                <a:cs typeface="+mn-cs"/>
              </a:rPr>
              <a:t>Students discover that selective and controlled burning of the land promotes the natural growth of native plants.</a:t>
            </a:r>
          </a:p>
        </p:txBody>
      </p:sp>
      <p:sp>
        <p:nvSpPr>
          <p:cNvPr id="2" name="Slide Number Placeholder 1">
            <a:extLst>
              <a:ext uri="{FF2B5EF4-FFF2-40B4-BE49-F238E27FC236}">
                <a16:creationId xmlns:a16="http://schemas.microsoft.com/office/drawing/2014/main" id="{7655C588-C369-65F5-CE11-73DC14596151}"/>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38</a:t>
            </a:fld>
            <a:endParaRPr kumimoji="0" lang="en-AU" sz="1200" b="0" i="0" u="none" strike="noStrike" kern="1200" cap="none" spc="0" normalizeH="0" baseline="0" noProof="0">
              <a:ln>
                <a:noFill/>
              </a:ln>
              <a:solidFill>
                <a:srgbClr val="22272B"/>
              </a:solidFill>
              <a:effectLst/>
              <a:uLnTx/>
              <a:uFillTx/>
              <a:ea typeface="+mn-ea"/>
              <a:cs typeface="+mn-cs"/>
            </a:endParaRPr>
          </a:p>
        </p:txBody>
      </p:sp>
    </p:spTree>
    <p:extLst>
      <p:ext uri="{BB962C8B-B14F-4D97-AF65-F5344CB8AC3E}">
        <p14:creationId xmlns:p14="http://schemas.microsoft.com/office/powerpoint/2010/main" val="481291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BE5FA8-EB8D-698F-23C7-19F7EE9B995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7494EC4-E458-C977-645B-EB21F6F2D878}"/>
              </a:ext>
            </a:extLst>
          </p:cNvPr>
          <p:cNvSpPr>
            <a:spLocks noGrp="1"/>
          </p:cNvSpPr>
          <p:nvPr>
            <p:ph type="title"/>
          </p:nvPr>
        </p:nvSpPr>
        <p:spPr>
          <a:xfrm>
            <a:off x="360000" y="360000"/>
            <a:ext cx="6444001" cy="545601"/>
          </a:xfrm>
        </p:spPr>
        <p:txBody>
          <a:bodyPr vert="horz" lIns="0" tIns="0" rIns="0" bIns="0" rtlCol="0" anchor="t">
            <a:normAutofit/>
          </a:bodyPr>
          <a:lstStyle/>
          <a:p>
            <a:r>
              <a:rPr lang="en-AU"/>
              <a:t>HSIE – unit 5 spotlight (2)</a:t>
            </a:r>
          </a:p>
        </p:txBody>
      </p:sp>
      <p:sp>
        <p:nvSpPr>
          <p:cNvPr id="14" name="TextBox 13">
            <a:extLst>
              <a:ext uri="{FF2B5EF4-FFF2-40B4-BE49-F238E27FC236}">
                <a16:creationId xmlns:a16="http://schemas.microsoft.com/office/drawing/2014/main" id="{0F63BB50-ED2A-4CAB-89ED-E5CC734718F2}"/>
              </a:ext>
            </a:extLst>
          </p:cNvPr>
          <p:cNvSpPr txBox="1"/>
          <p:nvPr/>
        </p:nvSpPr>
        <p:spPr>
          <a:xfrm>
            <a:off x="360001" y="1594518"/>
            <a:ext cx="6203638" cy="4553999"/>
          </a:xfrm>
          <a:prstGeom prst="rect">
            <a:avLst/>
          </a:prstGeom>
        </p:spPr>
        <p:txBody>
          <a:bodyPr rot="0" spcFirstLastPara="0" vertOverflow="overflow" horzOverflow="overflow" vert="horz" lIns="0" tIns="0" rIns="0" bIns="0" numCol="1" spcCol="0" rtlCol="0" fromWordArt="0" anchor="t" anchorCtr="0" forceAA="0" compatLnSpc="1">
            <a:prstTxWarp prst="textNoShape">
              <a:avLst/>
            </a:prstTxWarp>
            <a:normAutofit/>
          </a:bodyPr>
          <a:lstStyle/>
          <a:p>
            <a:pPr marL="0" marR="0" lvl="0" indent="0" algn="l" defTabSz="914377" rtl="0" eaLnBrk="1" fontAlgn="auto" latinLnBrk="0" hangingPunct="1">
              <a:lnSpc>
                <a:spcPct val="140000"/>
              </a:lnSpc>
              <a:spcBef>
                <a:spcPts val="0"/>
              </a:spcBef>
              <a:spcAft>
                <a:spcPts val="1200"/>
              </a:spcAft>
              <a:buClrTx/>
              <a:buSzTx/>
              <a:buFontTx/>
              <a:buNone/>
              <a:tabLst/>
              <a:defRPr/>
            </a:pPr>
            <a:r>
              <a:rPr kumimoji="0" lang="en-US" sz="1800" b="0" i="0" u="none" strike="noStrike" kern="1200" cap="none" spc="0" normalizeH="0" baseline="0" noProof="0">
                <a:ln>
                  <a:noFill/>
                </a:ln>
                <a:solidFill>
                  <a:srgbClr val="22272B"/>
                </a:solidFill>
                <a:effectLst/>
                <a:uLnTx/>
                <a:uFillTx/>
                <a:latin typeface="Arial" panose="020B0604020202020204" pitchFamily="34" charset="0"/>
                <a:ea typeface="+mn-ea"/>
                <a:cs typeface="+mn-cs"/>
              </a:rPr>
              <a:t>Students develop a deep understanding of their responsibility to care for environments by:</a:t>
            </a:r>
          </a:p>
          <a:p>
            <a:pPr marL="285750" marR="0" lvl="0" indent="-285750" algn="l" defTabSz="914377" rtl="0" eaLnBrk="1" fontAlgn="auto" latinLnBrk="0" hangingPunct="1">
              <a:lnSpc>
                <a:spcPct val="14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22272B"/>
                </a:solidFill>
                <a:effectLst/>
                <a:uLnTx/>
                <a:uFillTx/>
                <a:latin typeface="Arial" panose="020B0604020202020204" pitchFamily="34" charset="0"/>
                <a:ea typeface="+mn-ea"/>
                <a:cs typeface="+mn-cs"/>
              </a:rPr>
              <a:t>investigating sustainability and conservation practices to determine the purpose of management strategies</a:t>
            </a:r>
          </a:p>
          <a:p>
            <a:pPr marL="285750" marR="0" lvl="0" indent="-285750" algn="l" defTabSz="914377" rtl="0" eaLnBrk="1" fontAlgn="auto" latinLnBrk="0" hangingPunct="1">
              <a:lnSpc>
                <a:spcPct val="14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22272B"/>
                </a:solidFill>
                <a:effectLst/>
                <a:uLnTx/>
                <a:uFillTx/>
                <a:latin typeface="Arial" panose="020B0604020202020204" pitchFamily="34" charset="0"/>
                <a:ea typeface="+mn-ea"/>
                <a:cs typeface="+mn-cs"/>
              </a:rPr>
              <a:t>building knowledge about reserved lands such as National Parks</a:t>
            </a:r>
          </a:p>
          <a:p>
            <a:pPr marL="285750" marR="0" lvl="0" indent="-285750" algn="l" defTabSz="914377" rtl="0" eaLnBrk="1" fontAlgn="auto" latinLnBrk="0" hangingPunct="1">
              <a:lnSpc>
                <a:spcPct val="14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22272B"/>
                </a:solidFill>
                <a:effectLst/>
                <a:uLnTx/>
                <a:uFillTx/>
                <a:latin typeface="Arial" panose="020B0604020202020204" pitchFamily="34" charset="0"/>
                <a:ea typeface="+mn-ea"/>
                <a:cs typeface="+mn-cs"/>
              </a:rPr>
              <a:t>developing their own eco-warrior pledge to help protect Australia's environments.</a:t>
            </a:r>
          </a:p>
        </p:txBody>
      </p:sp>
      <p:pic>
        <p:nvPicPr>
          <p:cNvPr id="7" name="Picture 6">
            <a:extLst>
              <a:ext uri="{FF2B5EF4-FFF2-40B4-BE49-F238E27FC236}">
                <a16:creationId xmlns:a16="http://schemas.microsoft.com/office/drawing/2014/main" id="{E8BBACD0-2F80-D218-0663-CB8E727CE1F2}"/>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l="-67"/>
          <a:stretch>
            <a:fillRect/>
          </a:stretch>
        </p:blipFill>
        <p:spPr>
          <a:xfrm>
            <a:off x="7999815" y="1381575"/>
            <a:ext cx="3203925" cy="4655737"/>
          </a:xfrm>
          <a:prstGeom prst="roundRect">
            <a:avLst>
              <a:gd name="adj" fmla="val 4547"/>
            </a:avLst>
          </a:prstGeom>
          <a:ln>
            <a:noFill/>
          </a:ln>
          <a:effectLst/>
        </p:spPr>
      </p:pic>
      <p:sp>
        <p:nvSpPr>
          <p:cNvPr id="2" name="Slide Number Placeholder 1" hidden="1">
            <a:extLst>
              <a:ext uri="{FF2B5EF4-FFF2-40B4-BE49-F238E27FC236}">
                <a16:creationId xmlns:a16="http://schemas.microsoft.com/office/drawing/2014/main" id="{2A0CB7DB-F2CF-CCE0-5F26-9D50FE204A74}"/>
              </a:ext>
              <a:ext uri="{C183D7F6-B498-43B3-948B-1728B52AA6E4}">
                <adec:decorative xmlns:adec="http://schemas.microsoft.com/office/drawing/2017/decorative" val="1"/>
              </a:ext>
            </a:extLst>
          </p:cNvPr>
          <p:cNvSpPr>
            <a:spLocks noGrp="1"/>
          </p:cNvSpPr>
          <p:nvPr>
            <p:ph type="sldNum" sz="quarter" idx="4294967295"/>
          </p:nvPr>
        </p:nvSpPr>
        <p:spPr>
          <a:xfrm>
            <a:off x="11124000" y="6516000"/>
            <a:ext cx="720000" cy="180000"/>
          </a:xfrm>
        </p:spPr>
        <p:txBody>
          <a:bodyPr/>
          <a:lstStyle/>
          <a:p>
            <a:pPr marL="0" marR="0" lvl="0" indent="0" algn="r" defTabSz="609585" rtl="0" eaLnBrk="1" fontAlgn="auto" latinLnBrk="0" hangingPunct="1">
              <a:lnSpc>
                <a:spcPct val="10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600"/>
                </a:spcAft>
                <a:buClrTx/>
                <a:buSzTx/>
                <a:buFontTx/>
                <a:buNone/>
                <a:tabLst/>
                <a:defRPr/>
              </a:pPr>
              <a:t>39</a:t>
            </a:fld>
            <a:endParaRPr kumimoji="0" lang="en-AU" sz="1200" b="0" i="0" u="none" strike="noStrike" kern="1200" cap="none" spc="0" normalizeH="0" baseline="0" noProof="0">
              <a:ln>
                <a:noFill/>
              </a:ln>
              <a:solidFill>
                <a:srgbClr val="22272B"/>
              </a:solidFill>
              <a:effectLst/>
              <a:uLnTx/>
              <a:uFillTx/>
              <a:ea typeface="+mn-ea"/>
              <a:cs typeface="+mn-cs"/>
            </a:endParaRPr>
          </a:p>
        </p:txBody>
      </p:sp>
    </p:spTree>
    <p:extLst>
      <p:ext uri="{BB962C8B-B14F-4D97-AF65-F5344CB8AC3E}">
        <p14:creationId xmlns:p14="http://schemas.microsoft.com/office/powerpoint/2010/main" val="3037084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A5E35-FD05-438E-82C8-3D25043FE88B}"/>
            </a:ext>
          </a:extLst>
        </p:cNvPr>
        <p:cNvGrpSpPr/>
        <p:nvPr/>
      </p:nvGrpSpPr>
      <p:grpSpPr>
        <a:xfrm>
          <a:off x="0" y="0"/>
          <a:ext cx="0" cy="0"/>
          <a:chOff x="0" y="0"/>
          <a:chExt cx="0" cy="0"/>
        </a:xfrm>
      </p:grpSpPr>
      <p:sp>
        <p:nvSpPr>
          <p:cNvPr id="4" name="Title 4">
            <a:extLst>
              <a:ext uri="{FF2B5EF4-FFF2-40B4-BE49-F238E27FC236}">
                <a16:creationId xmlns:a16="http://schemas.microsoft.com/office/drawing/2014/main" id="{463CBCB4-C540-5E8E-13C2-A4051C3C3314}"/>
              </a:ext>
            </a:extLst>
          </p:cNvPr>
          <p:cNvSpPr txBox="1">
            <a:spLocks noGrp="1"/>
          </p:cNvSpPr>
          <p:nvPr>
            <p:ph type="title" idx="4294967295"/>
          </p:nvPr>
        </p:nvSpPr>
        <p:spPr>
          <a:xfrm>
            <a:off x="340396" y="389051"/>
            <a:ext cx="4072578" cy="5544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solidFill>
                  <a:schemeClr val="accent1"/>
                </a:solidFill>
                <a:effectLst/>
                <a:uLnTx/>
                <a:uFillTx/>
                <a:latin typeface="Arial" panose="020B0604020202020204" pitchFamily="34" charset="0"/>
                <a:ea typeface="+mj-ea"/>
                <a:cs typeface="Arial" panose="020B0604020202020204" pitchFamily="34" charset="0"/>
              </a:rPr>
              <a:t>Purpose</a:t>
            </a:r>
            <a:endParaRPr kumimoji="0" lang="en-AU" sz="3600" b="0" i="0" u="none" strike="noStrike" kern="1200" cap="none" spc="0" normalizeH="0" baseline="0" noProof="0">
              <a:ln>
                <a:noFill/>
              </a:ln>
              <a:solidFill>
                <a:schemeClr val="accent1"/>
              </a:solidFill>
              <a:effectLst/>
              <a:uLnTx/>
              <a:uFillTx/>
              <a:latin typeface="Arial" panose="020B0604020202020204" pitchFamily="34" charset="0"/>
              <a:ea typeface="+mj-ea"/>
              <a:cs typeface="Arial" panose="020B0604020202020204" pitchFamily="34" charset="0"/>
            </a:endParaRPr>
          </a:p>
        </p:txBody>
      </p:sp>
      <p:sp>
        <p:nvSpPr>
          <p:cNvPr id="34" name="Rectangle: Rounded Corners 33">
            <a:extLst>
              <a:ext uri="{FF2B5EF4-FFF2-40B4-BE49-F238E27FC236}">
                <a16:creationId xmlns:a16="http://schemas.microsoft.com/office/drawing/2014/main" id="{A7D9A1F1-C438-00B5-26F0-D619F5CDBE22}"/>
              </a:ext>
              <a:ext uri="{C183D7F6-B498-43B3-948B-1728B52AA6E4}">
                <adec:decorative xmlns:adec="http://schemas.microsoft.com/office/drawing/2017/decorative" val="0"/>
              </a:ext>
            </a:extLst>
          </p:cNvPr>
          <p:cNvSpPr/>
          <p:nvPr/>
        </p:nvSpPr>
        <p:spPr>
          <a:xfrm>
            <a:off x="205260" y="1445439"/>
            <a:ext cx="4617835" cy="2654491"/>
          </a:xfrm>
          <a:prstGeom prst="roundRect">
            <a:avLst>
              <a:gd name="adj" fmla="val 4637"/>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216000" tIns="45720" rIns="216000" bIns="45720" rtlCol="0" anchor="ctr" anchorCtr="1"/>
          <a:lstStyle/>
          <a:p>
            <a:pPr>
              <a:lnSpc>
                <a:spcPct val="150000"/>
              </a:lnSpc>
            </a:pPr>
            <a:r>
              <a:rPr lang="en-AU" sz="1800">
                <a:latin typeface="Arial" panose="020B0604020202020204" pitchFamily="34" charset="0"/>
              </a:rPr>
              <a:t>The purpose of this session is to understand the common lesson structure of CHPS sample units and plan effectively for next steps in 2026.</a:t>
            </a:r>
          </a:p>
        </p:txBody>
      </p:sp>
      <p:pic>
        <p:nvPicPr>
          <p:cNvPr id="35" name="Picture 2">
            <a:extLst>
              <a:ext uri="{FF2B5EF4-FFF2-40B4-BE49-F238E27FC236}">
                <a16:creationId xmlns:a16="http://schemas.microsoft.com/office/drawing/2014/main" id="{8867A631-D552-F449-3EEB-FC0086A16EFE}"/>
              </a:ext>
              <a:ext uri="{C183D7F6-B498-43B3-948B-1728B52AA6E4}">
                <adec:decorative xmlns:adec="http://schemas.microsoft.com/office/drawing/2017/decorative" val="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0396" y="4696392"/>
            <a:ext cx="4310854" cy="1786957"/>
          </a:xfrm>
          <a:prstGeom prst="rect">
            <a:avLst/>
          </a:prstGeom>
          <a:noFill/>
          <a:extLst>
            <a:ext uri="{909E8E84-426E-40DD-AFC4-6F175D3DCCD1}">
              <a14:hiddenFill xmlns:a14="http://schemas.microsoft.com/office/drawing/2010/main">
                <a:solidFill>
                  <a:srgbClr val="FFFFFF"/>
                </a:solidFill>
              </a14:hiddenFill>
            </a:ext>
          </a:extLst>
        </p:spPr>
      </p:pic>
      <p:sp>
        <p:nvSpPr>
          <p:cNvPr id="6" name="Title 4">
            <a:extLst>
              <a:ext uri="{FF2B5EF4-FFF2-40B4-BE49-F238E27FC236}">
                <a16:creationId xmlns:a16="http://schemas.microsoft.com/office/drawing/2014/main" id="{22AE23C9-2AD1-2CEF-17E0-F251CEF78482}"/>
              </a:ext>
            </a:extLst>
          </p:cNvPr>
          <p:cNvSpPr txBox="1">
            <a:spLocks/>
          </p:cNvSpPr>
          <p:nvPr/>
        </p:nvSpPr>
        <p:spPr>
          <a:xfrm>
            <a:off x="5229493" y="383985"/>
            <a:ext cx="2474035" cy="554400"/>
          </a:xfrm>
          <a:prstGeom prst="rect">
            <a:avLst/>
          </a:prstGeom>
        </p:spPr>
        <p:txBody>
          <a:bodyPr vert="horz" lIns="0" tIns="0" rIns="0" bIns="0" rtlCol="0" anchor="t">
            <a:noAutofit/>
          </a:bodyPr>
          <a:lstStyle>
            <a:lvl1pPr algn="l" defTabSz="914377" rtl="0" eaLnBrk="1" latinLnBrk="0" hangingPunct="1">
              <a:lnSpc>
                <a:spcPct val="90000"/>
              </a:lnSpc>
              <a:spcBef>
                <a:spcPct val="0"/>
              </a:spcBef>
              <a:buNone/>
              <a:defRPr sz="3600" kern="1200">
                <a:solidFill>
                  <a:schemeClr val="accent1"/>
                </a:solidFill>
                <a:latin typeface="+mj-lt"/>
                <a:ea typeface="+mj-ea"/>
                <a:cs typeface="+mj-cs"/>
              </a:defRPr>
            </a:lvl1pPr>
          </a:lstStyle>
          <a:p>
            <a:r>
              <a:rPr lang="en-US" b="1">
                <a:latin typeface="Arial" panose="020B0604020202020204" pitchFamily="34" charset="0"/>
                <a:cs typeface="Arial" panose="020B0604020202020204" pitchFamily="34" charset="0"/>
              </a:rPr>
              <a:t> </a:t>
            </a:r>
            <a:r>
              <a:rPr lang="en-US">
                <a:latin typeface="Arial" panose="020B0604020202020204" pitchFamily="34" charset="0"/>
                <a:cs typeface="Arial" panose="020B0604020202020204" pitchFamily="34" charset="0"/>
              </a:rPr>
              <a:t>Outcomes</a:t>
            </a:r>
            <a:endParaRPr lang="en-AU">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E7D0B31-4110-0E26-68A6-57D3785DF9A9}"/>
              </a:ext>
            </a:extLst>
          </p:cNvPr>
          <p:cNvSpPr txBox="1"/>
          <p:nvPr/>
        </p:nvSpPr>
        <p:spPr>
          <a:xfrm>
            <a:off x="5395214" y="943451"/>
            <a:ext cx="5664366" cy="333258"/>
          </a:xfrm>
          <a:prstGeom prst="rect">
            <a:avLst/>
          </a:prstGeom>
          <a:noFill/>
        </p:spPr>
        <p:txBody>
          <a:bodyPr wrap="square" lIns="0" tIns="0" rIns="0" bIns="0" rtlCol="0" anchor="t">
            <a:noAutofit/>
          </a:bodyPr>
          <a:lstStyle/>
          <a:p>
            <a:pPr algn="l"/>
            <a:r>
              <a:rPr lang="en-AU" sz="2000">
                <a:solidFill>
                  <a:schemeClr val="accent1">
                    <a:lumMod val="49000"/>
                    <a:lumOff val="51000"/>
                  </a:schemeClr>
                </a:solidFill>
                <a:latin typeface="Arial" panose="020B0604020202020204" pitchFamily="34" charset="0"/>
              </a:rPr>
              <a:t>By the end of this workshop, participants will:</a:t>
            </a:r>
            <a:r>
              <a:rPr lang="en-AU" sz="2000" b="1">
                <a:solidFill>
                  <a:schemeClr val="accent1">
                    <a:lumMod val="49000"/>
                    <a:lumOff val="51000"/>
                  </a:schemeClr>
                </a:solidFill>
                <a:latin typeface="Arial" panose="020B0604020202020204" pitchFamily="34" charset="0"/>
              </a:rPr>
              <a:t> </a:t>
            </a:r>
          </a:p>
        </p:txBody>
      </p:sp>
      <p:sp>
        <p:nvSpPr>
          <p:cNvPr id="3" name="Oval 2">
            <a:extLst>
              <a:ext uri="{FF2B5EF4-FFF2-40B4-BE49-F238E27FC236}">
                <a16:creationId xmlns:a16="http://schemas.microsoft.com/office/drawing/2014/main" id="{DE386357-57A4-B566-85AA-D4B9B8AE7E45}"/>
              </a:ext>
              <a:ext uri="{C183D7F6-B498-43B3-948B-1728B52AA6E4}">
                <adec:decorative xmlns:adec="http://schemas.microsoft.com/office/drawing/2017/decorative" val="1"/>
              </a:ext>
            </a:extLst>
          </p:cNvPr>
          <p:cNvSpPr/>
          <p:nvPr/>
        </p:nvSpPr>
        <p:spPr>
          <a:xfrm>
            <a:off x="5327056" y="1699489"/>
            <a:ext cx="587383" cy="612068"/>
          </a:xfrm>
          <a:prstGeom prst="ellipse">
            <a:avLst/>
          </a:prstGeom>
          <a:blipFill>
            <a:blip r:embed="rId5" cstate="screen">
              <a:extLst>
                <a:ext uri="{28A0092B-C50C-407E-A947-70E740481C1C}">
                  <a14:useLocalDpi xmlns:a14="http://schemas.microsoft.com/office/drawing/2010/main"/>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609585" rtl="0" eaLnBrk="1" fontAlgn="auto" latinLnBrk="0" hangingPunct="1">
              <a:lnSpc>
                <a:spcPct val="114000"/>
              </a:lnSpc>
              <a:spcBef>
                <a:spcPts val="0"/>
              </a:spcBef>
              <a:spcAft>
                <a:spcPts val="1200"/>
              </a:spcAft>
              <a:buClrTx/>
              <a:buSzTx/>
              <a:buFontTx/>
              <a:buNone/>
              <a:tabLst/>
              <a:defRPr/>
            </a:pPr>
            <a:endParaRPr kumimoji="0" lang="en-AU" sz="1800" b="0" i="0" u="none" strike="noStrike" kern="1200" cap="none" spc="0" normalizeH="0" baseline="0" noProof="0">
              <a:ln>
                <a:noFill/>
              </a:ln>
              <a:solidFill>
                <a:srgbClr val="FFFFFF">
                  <a:hueOff val="0"/>
                  <a:satOff val="0"/>
                  <a:lumOff val="0"/>
                  <a:alphaOff val="0"/>
                </a:srgbClr>
              </a:solidFill>
              <a:effectLst/>
              <a:uLnTx/>
              <a:uFillTx/>
              <a:latin typeface="Arial" panose="020B0604020202020204" pitchFamily="34" charset="0"/>
              <a:ea typeface="+mn-ea"/>
              <a:cs typeface="+mn-cs"/>
            </a:endParaRPr>
          </a:p>
        </p:txBody>
      </p:sp>
      <p:sp>
        <p:nvSpPr>
          <p:cNvPr id="13" name="TextBox 12">
            <a:extLst>
              <a:ext uri="{FF2B5EF4-FFF2-40B4-BE49-F238E27FC236}">
                <a16:creationId xmlns:a16="http://schemas.microsoft.com/office/drawing/2014/main" id="{B43AD439-77F2-04CE-BB25-814EF0993141}"/>
              </a:ext>
            </a:extLst>
          </p:cNvPr>
          <p:cNvSpPr txBox="1"/>
          <p:nvPr/>
        </p:nvSpPr>
        <p:spPr>
          <a:xfrm>
            <a:off x="6018739" y="1790466"/>
            <a:ext cx="6205928" cy="370555"/>
          </a:xfrm>
          <a:prstGeom prst="rect">
            <a:avLst/>
          </a:prstGeom>
          <a:noFill/>
        </p:spPr>
        <p:txBody>
          <a:bodyPr wrap="square" lIns="0" tIns="0" rIns="0" bIns="0" rtlCol="0" anchor="ctr" anchorCtr="0">
            <a:noAutofit/>
          </a:bodyPr>
          <a:lstStyle/>
          <a:p>
            <a:pPr lvl="0"/>
            <a:r>
              <a:rPr lang="en-AU" sz="1800" b="1">
                <a:latin typeface="Arial" panose="020B0604020202020204" pitchFamily="34" charset="0"/>
              </a:rPr>
              <a:t>preview</a:t>
            </a:r>
            <a:r>
              <a:rPr lang="en-AU" sz="1800">
                <a:latin typeface="Arial" panose="020B0604020202020204" pitchFamily="34" charset="0"/>
              </a:rPr>
              <a:t> the sample units prior to release</a:t>
            </a:r>
          </a:p>
        </p:txBody>
      </p:sp>
      <p:pic>
        <p:nvPicPr>
          <p:cNvPr id="26" name="Picture 25">
            <a:extLst>
              <a:ext uri="{FF2B5EF4-FFF2-40B4-BE49-F238E27FC236}">
                <a16:creationId xmlns:a16="http://schemas.microsoft.com/office/drawing/2014/main" id="{51CAD80A-8653-5FD2-70A7-0097E59A3EEA}"/>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27056" y="2837132"/>
            <a:ext cx="563818" cy="564617"/>
          </a:xfrm>
          <a:prstGeom prst="rect">
            <a:avLst/>
          </a:prstGeom>
        </p:spPr>
      </p:pic>
      <p:sp>
        <p:nvSpPr>
          <p:cNvPr id="14" name="TextBox 13">
            <a:extLst>
              <a:ext uri="{FF2B5EF4-FFF2-40B4-BE49-F238E27FC236}">
                <a16:creationId xmlns:a16="http://schemas.microsoft.com/office/drawing/2014/main" id="{E01CD208-CD18-DA5F-8706-5342D3921D9B}"/>
              </a:ext>
            </a:extLst>
          </p:cNvPr>
          <p:cNvSpPr txBox="1"/>
          <p:nvPr/>
        </p:nvSpPr>
        <p:spPr>
          <a:xfrm>
            <a:off x="6018739" y="2790602"/>
            <a:ext cx="5857930" cy="612068"/>
          </a:xfrm>
          <a:prstGeom prst="rect">
            <a:avLst/>
          </a:prstGeom>
          <a:noFill/>
        </p:spPr>
        <p:txBody>
          <a:bodyPr wrap="square" lIns="0" tIns="0" rIns="0" bIns="0" rtlCol="0" anchor="ctr" anchorCtr="0">
            <a:noAutofit/>
          </a:bodyPr>
          <a:lstStyle/>
          <a:p>
            <a:pPr lvl="0">
              <a:lnSpc>
                <a:spcPct val="150000"/>
              </a:lnSpc>
            </a:pPr>
            <a:r>
              <a:rPr lang="en-AU" sz="1800" b="1">
                <a:latin typeface="Arial" panose="020B0604020202020204" pitchFamily="34" charset="0"/>
              </a:rPr>
              <a:t>develop</a:t>
            </a:r>
            <a:r>
              <a:rPr lang="en-AU" sz="1800">
                <a:latin typeface="Arial" panose="020B0604020202020204" pitchFamily="34" charset="0"/>
              </a:rPr>
              <a:t> a clear understanding of what is required for 2026 readiness at year and stage level</a:t>
            </a:r>
          </a:p>
        </p:txBody>
      </p:sp>
      <p:pic>
        <p:nvPicPr>
          <p:cNvPr id="25" name="Picture 24">
            <a:extLst>
              <a:ext uri="{FF2B5EF4-FFF2-40B4-BE49-F238E27FC236}">
                <a16:creationId xmlns:a16="http://schemas.microsoft.com/office/drawing/2014/main" id="{F43D883E-81AA-43E1-4E31-5F2469A416CA}"/>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327056" y="3927324"/>
            <a:ext cx="554400" cy="554400"/>
          </a:xfrm>
          <a:prstGeom prst="rect">
            <a:avLst/>
          </a:prstGeom>
        </p:spPr>
      </p:pic>
      <p:sp>
        <p:nvSpPr>
          <p:cNvPr id="2" name="TextBox 1">
            <a:extLst>
              <a:ext uri="{FF2B5EF4-FFF2-40B4-BE49-F238E27FC236}">
                <a16:creationId xmlns:a16="http://schemas.microsoft.com/office/drawing/2014/main" id="{313DFA78-DB70-52C4-0AA9-DD6111AAB04F}"/>
              </a:ext>
            </a:extLst>
          </p:cNvPr>
          <p:cNvSpPr txBox="1"/>
          <p:nvPr/>
        </p:nvSpPr>
        <p:spPr>
          <a:xfrm>
            <a:off x="6018739" y="4032251"/>
            <a:ext cx="6205928" cy="252964"/>
          </a:xfrm>
          <a:prstGeom prst="rect">
            <a:avLst/>
          </a:prstGeom>
          <a:noFill/>
        </p:spPr>
        <p:txBody>
          <a:bodyPr wrap="square" lIns="0" tIns="0" rIns="0" bIns="0" rtlCol="0" anchor="ctr" anchorCtr="0">
            <a:noAutofit/>
          </a:bodyPr>
          <a:lstStyle/>
          <a:p>
            <a:pPr lvl="0"/>
            <a:r>
              <a:rPr lang="en-AU" sz="1800" b="1">
                <a:latin typeface="Arial" panose="020B0604020202020204" pitchFamily="34" charset="0"/>
              </a:rPr>
              <a:t>deepen</a:t>
            </a:r>
            <a:r>
              <a:rPr lang="en-AU" sz="1800">
                <a:latin typeface="Arial" panose="020B0604020202020204" pitchFamily="34" charset="0"/>
              </a:rPr>
              <a:t> their understanding of unit and lesson structures</a:t>
            </a:r>
          </a:p>
        </p:txBody>
      </p:sp>
      <p:pic>
        <p:nvPicPr>
          <p:cNvPr id="24" name="Picture 23">
            <a:extLst>
              <a:ext uri="{FF2B5EF4-FFF2-40B4-BE49-F238E27FC236}">
                <a16:creationId xmlns:a16="http://schemas.microsoft.com/office/drawing/2014/main" id="{2ACBB177-570B-A1E2-27D0-FD6E90F2D7F5}"/>
              </a:ex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5327056" y="5118406"/>
            <a:ext cx="563818" cy="563818"/>
          </a:xfrm>
          <a:prstGeom prst="rect">
            <a:avLst/>
          </a:prstGeom>
        </p:spPr>
      </p:pic>
      <p:sp>
        <p:nvSpPr>
          <p:cNvPr id="16" name="TextBox 15">
            <a:extLst>
              <a:ext uri="{FF2B5EF4-FFF2-40B4-BE49-F238E27FC236}">
                <a16:creationId xmlns:a16="http://schemas.microsoft.com/office/drawing/2014/main" id="{D359AFC7-E06A-BAE6-331E-7A5D7598355A}"/>
              </a:ext>
            </a:extLst>
          </p:cNvPr>
          <p:cNvSpPr txBox="1"/>
          <p:nvPr/>
        </p:nvSpPr>
        <p:spPr>
          <a:xfrm>
            <a:off x="6018739" y="4914797"/>
            <a:ext cx="6331464" cy="872483"/>
          </a:xfrm>
          <a:prstGeom prst="rect">
            <a:avLst/>
          </a:prstGeom>
          <a:noFill/>
        </p:spPr>
        <p:txBody>
          <a:bodyPr wrap="square" lIns="0" tIns="0" rIns="0" bIns="0" anchor="ctr" anchorCtr="0">
            <a:noAutofit/>
          </a:bodyPr>
          <a:lstStyle/>
          <a:p>
            <a:pPr lvl="0">
              <a:lnSpc>
                <a:spcPct val="150000"/>
              </a:lnSpc>
            </a:pPr>
            <a:r>
              <a:rPr lang="en-AU" sz="1800" b="1">
                <a:latin typeface="Arial" panose="020B0604020202020204" pitchFamily="34" charset="0"/>
              </a:rPr>
              <a:t>identify</a:t>
            </a:r>
            <a:r>
              <a:rPr lang="en-AU" sz="1800">
                <a:latin typeface="Arial" panose="020B0604020202020204" pitchFamily="34" charset="0"/>
              </a:rPr>
              <a:t> practical next steps for successful syllabus implementation at their school.</a:t>
            </a:r>
          </a:p>
        </p:txBody>
      </p:sp>
      <p:sp>
        <p:nvSpPr>
          <p:cNvPr id="17" name="Slide Number Placeholder 16">
            <a:extLst>
              <a:ext uri="{FF2B5EF4-FFF2-40B4-BE49-F238E27FC236}">
                <a16:creationId xmlns:a16="http://schemas.microsoft.com/office/drawing/2014/main" id="{2F3DC20A-6194-7E2D-2508-BDCD3383150F}"/>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4</a:t>
            </a:fld>
            <a:endParaRPr lang="en-AU"/>
          </a:p>
        </p:txBody>
      </p:sp>
    </p:spTree>
    <p:custDataLst>
      <p:tags r:id="rId1"/>
    </p:custDataLst>
    <p:extLst>
      <p:ext uri="{BB962C8B-B14F-4D97-AF65-F5344CB8AC3E}">
        <p14:creationId xmlns:p14="http://schemas.microsoft.com/office/powerpoint/2010/main" val="3941024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6739FB2-8BB8-BC68-B9B6-6E3ADCD7BFF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40</a:t>
            </a:fld>
            <a:endParaRPr lang="en-AU"/>
          </a:p>
        </p:txBody>
      </p:sp>
      <p:sp>
        <p:nvSpPr>
          <p:cNvPr id="17" name="Title 2">
            <a:extLst>
              <a:ext uri="{FF2B5EF4-FFF2-40B4-BE49-F238E27FC236}">
                <a16:creationId xmlns:a16="http://schemas.microsoft.com/office/drawing/2014/main" id="{8472CD74-EA02-CAEF-F0E7-391CF433BA40}"/>
              </a:ext>
            </a:extLst>
          </p:cNvPr>
          <p:cNvSpPr>
            <a:spLocks noGrp="1"/>
          </p:cNvSpPr>
          <p:nvPr>
            <p:ph type="title"/>
          </p:nvPr>
        </p:nvSpPr>
        <p:spPr/>
        <p:txBody>
          <a:bodyPr/>
          <a:lstStyle/>
          <a:p>
            <a:r>
              <a:rPr lang="en-AU"/>
              <a:t>HSIE – unit 5 reflection</a:t>
            </a:r>
          </a:p>
        </p:txBody>
      </p:sp>
      <p:pic>
        <p:nvPicPr>
          <p:cNvPr id="10" name="Teacher graphic">
            <a:extLst>
              <a:ext uri="{FF2B5EF4-FFF2-40B4-BE49-F238E27FC236}">
                <a16:creationId xmlns:a16="http://schemas.microsoft.com/office/drawing/2014/main" id="{F462829D-56FD-5E51-8604-B39A961C84AC}"/>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5602" y="1882668"/>
            <a:ext cx="4171136" cy="4570708"/>
          </a:xfrm>
          <a:prstGeom prst="rect">
            <a:avLst/>
          </a:prstGeom>
        </p:spPr>
      </p:pic>
      <p:sp>
        <p:nvSpPr>
          <p:cNvPr id="4" name="Activity instructions">
            <a:extLst>
              <a:ext uri="{FF2B5EF4-FFF2-40B4-BE49-F238E27FC236}">
                <a16:creationId xmlns:a16="http://schemas.microsoft.com/office/drawing/2014/main" id="{3E3477F3-C46F-C317-720E-7A18FAF85A5D}"/>
              </a:ext>
            </a:extLst>
          </p:cNvPr>
          <p:cNvSpPr/>
          <p:nvPr/>
        </p:nvSpPr>
        <p:spPr>
          <a:xfrm>
            <a:off x="5728517" y="1882669"/>
            <a:ext cx="5866584" cy="4633332"/>
          </a:xfrm>
          <a:prstGeom prst="roundRect">
            <a:avLst>
              <a:gd name="adj" fmla="val 5474"/>
            </a:avLst>
          </a:prstGeom>
          <a:solidFill>
            <a:schemeClr val="bg1"/>
          </a:solidFill>
          <a:ln w="28575">
            <a:noFill/>
          </a:ln>
        </p:spPr>
        <p:style>
          <a:lnRef idx="2">
            <a:schemeClr val="accent1">
              <a:shade val="15000"/>
            </a:schemeClr>
          </a:lnRef>
          <a:fillRef idx="1">
            <a:schemeClr val="accent1"/>
          </a:fillRef>
          <a:effectRef idx="0">
            <a:schemeClr val="accent1"/>
          </a:effectRef>
          <a:fontRef idx="minor">
            <a:schemeClr val="lt1"/>
          </a:fontRef>
        </p:style>
        <p:txBody>
          <a:bodyPr lIns="288000" tIns="360000" rIns="288000" bIns="432000" rtlCol="0" anchor="ctr"/>
          <a:lstStyle/>
          <a:p>
            <a:pPr marL="285750" indent="-285750">
              <a:lnSpc>
                <a:spcPct val="150000"/>
              </a:lnSpc>
              <a:spcBef>
                <a:spcPts val="600"/>
              </a:spcBef>
              <a:spcAft>
                <a:spcPts val="600"/>
              </a:spcAft>
              <a:buFont typeface="Arial" panose="020B0604020202020204" pitchFamily="34" charset="0"/>
              <a:buChar char="•"/>
            </a:pPr>
            <a:r>
              <a:rPr lang="en-AU" sz="2000">
                <a:solidFill>
                  <a:srgbClr val="22272B"/>
                </a:solidFill>
                <a:latin typeface="Arial" panose="020B0604020202020204" pitchFamily="34" charset="0"/>
              </a:rPr>
              <a:t>What excites you about these units?</a:t>
            </a:r>
          </a:p>
          <a:p>
            <a:pPr marL="285750" indent="-285750">
              <a:lnSpc>
                <a:spcPct val="150000"/>
              </a:lnSpc>
              <a:spcBef>
                <a:spcPts val="600"/>
              </a:spcBef>
              <a:spcAft>
                <a:spcPts val="600"/>
              </a:spcAft>
              <a:buFont typeface="Arial" panose="020B0604020202020204" pitchFamily="34" charset="0"/>
              <a:buChar char="•"/>
            </a:pPr>
            <a:r>
              <a:rPr lang="en-AU" sz="2000">
                <a:solidFill>
                  <a:srgbClr val="22272B"/>
                </a:solidFill>
                <a:latin typeface="Arial" panose="020B0604020202020204" pitchFamily="34" charset="0"/>
              </a:rPr>
              <a:t>What changes did you notice which you will need to make some considerations about or do some preparation for?</a:t>
            </a:r>
          </a:p>
          <a:p>
            <a:pPr marL="285750" indent="-285750">
              <a:lnSpc>
                <a:spcPct val="150000"/>
              </a:lnSpc>
              <a:spcBef>
                <a:spcPts val="600"/>
              </a:spcBef>
              <a:spcAft>
                <a:spcPts val="600"/>
              </a:spcAft>
              <a:buFont typeface="Arial" panose="020B0604020202020204" pitchFamily="34" charset="0"/>
              <a:buChar char="•"/>
            </a:pPr>
            <a:r>
              <a:rPr lang="en-AU" sz="2000">
                <a:solidFill>
                  <a:srgbClr val="22272B"/>
                </a:solidFill>
                <a:latin typeface="Arial" panose="020B0604020202020204" pitchFamily="34" charset="0"/>
              </a:rPr>
              <a:t>What is still circling that you need some further clarification on?</a:t>
            </a:r>
          </a:p>
        </p:txBody>
      </p:sp>
    </p:spTree>
    <p:custDataLst>
      <p:tags r:id="rId1"/>
    </p:custDataLst>
    <p:extLst>
      <p:ext uri="{BB962C8B-B14F-4D97-AF65-F5344CB8AC3E}">
        <p14:creationId xmlns:p14="http://schemas.microsoft.com/office/powerpoint/2010/main" val="2023996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500"/>
                                        <p:tgtEl>
                                          <p:spTgt spid="4">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fade">
                                      <p:cBhvr>
                                        <p:cTn id="16"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918598-900C-D7D6-9A70-41994B2CE32B}"/>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2C559E6B-8652-EF75-A338-6A60D663DC54}"/>
              </a:ext>
            </a:extLst>
          </p:cNvPr>
          <p:cNvSpPr>
            <a:spLocks noGrp="1"/>
          </p:cNvSpPr>
          <p:nvPr>
            <p:ph type="ctrTitle"/>
          </p:nvPr>
        </p:nvSpPr>
        <p:spPr/>
        <p:txBody>
          <a:bodyPr/>
          <a:lstStyle/>
          <a:p>
            <a:r>
              <a:rPr lang="en-AU"/>
              <a:t>Science and technology </a:t>
            </a:r>
          </a:p>
        </p:txBody>
      </p:sp>
      <p:sp>
        <p:nvSpPr>
          <p:cNvPr id="3" name="Text Placeholder 9">
            <a:extLst>
              <a:ext uri="{FF2B5EF4-FFF2-40B4-BE49-F238E27FC236}">
                <a16:creationId xmlns:a16="http://schemas.microsoft.com/office/drawing/2014/main" id="{D7417827-D64C-563E-FC5E-2E1621CB9117}"/>
              </a:ext>
            </a:extLst>
          </p:cNvPr>
          <p:cNvSpPr>
            <a:spLocks noGrp="1"/>
          </p:cNvSpPr>
          <p:nvPr>
            <p:ph type="body" sz="quarter" idx="14"/>
          </p:nvPr>
        </p:nvSpPr>
        <p:spPr>
          <a:xfrm>
            <a:off x="359998" y="4273686"/>
            <a:ext cx="8532000" cy="424497"/>
          </a:xfrm>
        </p:spPr>
        <p:txBody>
          <a:bodyPr vert="horz" lIns="0" tIns="0" rIns="0" bIns="0" rtlCol="0" anchor="t">
            <a:noAutofit/>
          </a:bodyPr>
          <a:lstStyle/>
          <a:p>
            <a:r>
              <a:rPr lang="en-AU"/>
              <a:t>Unit 1</a:t>
            </a:r>
          </a:p>
        </p:txBody>
      </p:sp>
      <p:sp>
        <p:nvSpPr>
          <p:cNvPr id="2" name="Footer Placeholder 1">
            <a:extLst>
              <a:ext uri="{FF2B5EF4-FFF2-40B4-BE49-F238E27FC236}">
                <a16:creationId xmlns:a16="http://schemas.microsoft.com/office/drawing/2014/main" id="{31607DF5-AAEA-4E5D-B62B-0B1BEB9A30D7}"/>
              </a:ext>
            </a:extLst>
          </p:cNvPr>
          <p:cNvSpPr>
            <a:spLocks noGrp="1"/>
          </p:cNvSpPr>
          <p:nvPr>
            <p:ph type="ftr" sz="quarter" idx="3"/>
          </p:nvPr>
        </p:nvSpPr>
        <p:spPr>
          <a:xfrm>
            <a:off x="360000" y="5867118"/>
            <a:ext cx="4500000" cy="684882"/>
          </a:xfr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664"/>
                </a:solidFill>
                <a:effectLst/>
                <a:uLnTx/>
                <a:uFillTx/>
                <a:ea typeface="+mn-ea"/>
                <a:cs typeface="+mn-cs"/>
              </a:rPr>
              <a:t>NSW Department of Education</a:t>
            </a:r>
            <a:endParaRPr kumimoji="0" lang="en-AU" sz="1400" b="0" i="0" u="none" strike="noStrike" kern="1200" cap="none" spc="0" normalizeH="0" baseline="0" noProof="0">
              <a:ln>
                <a:noFill/>
              </a:ln>
              <a:solidFill>
                <a:srgbClr val="002664"/>
              </a:solidFill>
              <a:effectLst/>
              <a:uLnTx/>
              <a:uFillTx/>
              <a:ea typeface="+mn-ea"/>
              <a:cs typeface="+mn-cs"/>
            </a:endParaRPr>
          </a:p>
        </p:txBody>
      </p:sp>
    </p:spTree>
    <p:extLst>
      <p:ext uri="{BB962C8B-B14F-4D97-AF65-F5344CB8AC3E}">
        <p14:creationId xmlns:p14="http://schemas.microsoft.com/office/powerpoint/2010/main" val="399356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225F4-CE47-07D7-BFD3-AC718505368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DE2A207-E156-769D-D263-F4A4930C747E}"/>
              </a:ext>
            </a:extLst>
          </p:cNvPr>
          <p:cNvSpPr>
            <a:spLocks noGrp="1"/>
          </p:cNvSpPr>
          <p:nvPr>
            <p:ph type="title"/>
          </p:nvPr>
        </p:nvSpPr>
        <p:spPr/>
        <p:txBody>
          <a:bodyPr/>
          <a:lstStyle/>
          <a:p>
            <a:r>
              <a:rPr lang="en-AU"/>
              <a:t>Science and technology – unit 1 overview</a:t>
            </a:r>
          </a:p>
        </p:txBody>
      </p:sp>
      <p:sp>
        <p:nvSpPr>
          <p:cNvPr id="2" name="Slide Number Placeholder 1">
            <a:extLst>
              <a:ext uri="{FF2B5EF4-FFF2-40B4-BE49-F238E27FC236}">
                <a16:creationId xmlns:a16="http://schemas.microsoft.com/office/drawing/2014/main" id="{825533C8-02F8-A9C9-408C-CABF1AC46072}"/>
              </a:ext>
              <a:ext uri="{C183D7F6-B498-43B3-948B-1728B52AA6E4}">
                <adec:decorative xmlns:adec="http://schemas.microsoft.com/office/drawing/2017/decorative" val="1"/>
              </a:ext>
            </a:extLst>
          </p:cNvPr>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42</a:t>
            </a:fld>
            <a:endParaRPr kumimoji="0" lang="en-AU" sz="1200" b="0" i="0" u="none" strike="noStrike" kern="1200" cap="none" spc="0" normalizeH="0" baseline="0" noProof="0">
              <a:ln>
                <a:noFill/>
              </a:ln>
              <a:solidFill>
                <a:srgbClr val="22272B"/>
              </a:solidFill>
              <a:effectLst/>
              <a:uLnTx/>
              <a:uFillTx/>
              <a:ea typeface="+mn-ea"/>
              <a:cs typeface="+mn-cs"/>
            </a:endParaRPr>
          </a:p>
        </p:txBody>
      </p:sp>
      <p:sp>
        <p:nvSpPr>
          <p:cNvPr id="3" name="Text Placeholder 5">
            <a:extLst>
              <a:ext uri="{FF2B5EF4-FFF2-40B4-BE49-F238E27FC236}">
                <a16:creationId xmlns:a16="http://schemas.microsoft.com/office/drawing/2014/main" id="{5BFF7E5C-A899-ACEA-5A0A-4B838064617E}"/>
              </a:ext>
            </a:extLst>
          </p:cNvPr>
          <p:cNvSpPr txBox="1">
            <a:spLocks/>
          </p:cNvSpPr>
          <p:nvPr/>
        </p:nvSpPr>
        <p:spPr>
          <a:xfrm>
            <a:off x="348000" y="1599584"/>
            <a:ext cx="8006860" cy="4553999"/>
          </a:xfrm>
          <a:prstGeom prst="rect">
            <a:avLst/>
          </a:prstGeom>
        </p:spPr>
        <p:txBody>
          <a:bodyPr vert="horz" lIns="0" tIns="0" rIns="0" bIns="0" rtlCol="0" anchor="t">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GB" sz="1800">
                <a:latin typeface="Arial" panose="020B0604020202020204" pitchFamily="34" charset="0"/>
              </a:rPr>
              <a:t>This unit explores:</a:t>
            </a:r>
            <a:endParaRPr lang="en-AU" sz="1800">
              <a:latin typeface="Arial" panose="020B0604020202020204" pitchFamily="34" charset="0"/>
            </a:endParaRPr>
          </a:p>
          <a:p>
            <a:pPr marL="285750" lvl="0" indent="-285750">
              <a:spcAft>
                <a:spcPts val="0"/>
              </a:spcAft>
              <a:buFont typeface="Arial" panose="020B0604020202020204" pitchFamily="34" charset="0"/>
              <a:buChar char="•"/>
            </a:pPr>
            <a:r>
              <a:rPr lang="en-GB" sz="1800">
                <a:latin typeface="Arial" panose="020B0604020202020204" pitchFamily="34" charset="0"/>
              </a:rPr>
              <a:t>how living things depend on each other, Earth’s systems, and energy to survive</a:t>
            </a:r>
            <a:endParaRPr lang="en-AU" sz="1800">
              <a:latin typeface="Arial" panose="020B0604020202020204" pitchFamily="34" charset="0"/>
            </a:endParaRPr>
          </a:p>
          <a:p>
            <a:pPr marL="285750" lvl="0" indent="-285750">
              <a:spcAft>
                <a:spcPts val="0"/>
              </a:spcAft>
              <a:buFont typeface="Arial" panose="020B0604020202020204" pitchFamily="34" charset="0"/>
              <a:buChar char="•"/>
            </a:pPr>
            <a:r>
              <a:rPr lang="en-GB" sz="1800">
                <a:latin typeface="Arial" panose="020B0604020202020204" pitchFamily="34" charset="0"/>
              </a:rPr>
              <a:t>the relationship between habitats, ecosystems, and environments</a:t>
            </a:r>
            <a:endParaRPr lang="en-AU" sz="1800">
              <a:latin typeface="Arial" panose="020B0604020202020204" pitchFamily="34" charset="0"/>
            </a:endParaRPr>
          </a:p>
          <a:p>
            <a:pPr marL="285750" lvl="0" indent="-285750">
              <a:spcAft>
                <a:spcPts val="0"/>
              </a:spcAft>
              <a:buFont typeface="Arial" panose="020B0604020202020204" pitchFamily="34" charset="0"/>
              <a:buChar char="•"/>
            </a:pPr>
            <a:r>
              <a:rPr lang="en-GB" sz="1800">
                <a:latin typeface="Arial" panose="020B0604020202020204" pitchFamily="34" charset="0"/>
              </a:rPr>
              <a:t>food chains by making, acting out and representing feeding relationships</a:t>
            </a:r>
          </a:p>
          <a:p>
            <a:pPr marL="285750" indent="-285750">
              <a:spcAft>
                <a:spcPts val="0"/>
              </a:spcAft>
              <a:buFont typeface="Arial" panose="020B0604020202020204" pitchFamily="34" charset="0"/>
              <a:buChar char="•"/>
            </a:pPr>
            <a:r>
              <a:rPr lang="en-GB" sz="1800">
                <a:latin typeface="Arial" panose="020B0604020202020204" pitchFamily="34" charset="0"/>
              </a:rPr>
              <a:t>how to conduct and document fair tests by examining how changes in soil, water, and light affect plant growth</a:t>
            </a:r>
            <a:endParaRPr lang="en-AU" sz="1800">
              <a:latin typeface="Arial" panose="020B0604020202020204" pitchFamily="34" charset="0"/>
            </a:endParaRPr>
          </a:p>
          <a:p>
            <a:pPr marL="285750" lvl="0" indent="-285750">
              <a:spcAft>
                <a:spcPts val="0"/>
              </a:spcAft>
              <a:buFont typeface="Arial" panose="020B0604020202020204" pitchFamily="34" charset="0"/>
              <a:buChar char="•"/>
            </a:pPr>
            <a:r>
              <a:rPr lang="en-GB" sz="1800">
                <a:latin typeface="Arial" panose="020B0604020202020204" pitchFamily="34" charset="0"/>
              </a:rPr>
              <a:t>how to represent and share results digitally</a:t>
            </a:r>
            <a:endParaRPr lang="en-AU" sz="1800">
              <a:latin typeface="Arial" panose="020B0604020202020204" pitchFamily="34" charset="0"/>
            </a:endParaRPr>
          </a:p>
          <a:p>
            <a:pPr marL="285750" indent="-285750">
              <a:spcAft>
                <a:spcPts val="0"/>
              </a:spcAft>
              <a:buFont typeface="public sans" panose="020B0604020202020204" pitchFamily="34" charset="0"/>
              <a:buChar char="•"/>
            </a:pPr>
            <a:r>
              <a:rPr lang="en-AU" sz="1800">
                <a:solidFill>
                  <a:srgbClr val="22272B"/>
                </a:solidFill>
                <a:latin typeface="Arial" panose="020B0604020202020204" pitchFamily="34" charset="0"/>
              </a:rPr>
              <a:t>a local habitat</a:t>
            </a:r>
            <a:endParaRPr lang="en-US" sz="1800">
              <a:solidFill>
                <a:srgbClr val="22272B"/>
              </a:solidFill>
              <a:latin typeface="Arial" panose="020B0604020202020204" pitchFamily="34" charset="0"/>
            </a:endParaRPr>
          </a:p>
          <a:p>
            <a:pPr marL="285750" indent="-285750">
              <a:spcAft>
                <a:spcPts val="0"/>
              </a:spcAft>
              <a:buFont typeface="public sans" panose="020B0604020202020204" pitchFamily="34" charset="0"/>
              <a:buChar char="•"/>
            </a:pPr>
            <a:r>
              <a:rPr lang="en-AU" sz="1800">
                <a:solidFill>
                  <a:srgbClr val="22272B"/>
                </a:solidFill>
                <a:latin typeface="Arial" panose="020B0604020202020204" pitchFamily="34" charset="0"/>
              </a:rPr>
              <a:t>Aboriginal and/or Torres Strait Islander Peoples’ practices support habitats to survive.</a:t>
            </a:r>
            <a:endParaRPr lang="en-GB" sz="1800">
              <a:latin typeface="Arial" panose="020B0604020202020204" pitchFamily="34" charset="0"/>
            </a:endParaRPr>
          </a:p>
        </p:txBody>
      </p:sp>
      <p:pic>
        <p:nvPicPr>
          <p:cNvPr id="6" name="Picture 5" descr="A number of images that show elements of the biosphere, lithosphere, atmosphere and hydrosphere.">
            <a:extLst>
              <a:ext uri="{FF2B5EF4-FFF2-40B4-BE49-F238E27FC236}">
                <a16:creationId xmlns:a16="http://schemas.microsoft.com/office/drawing/2014/main" id="{9BC13793-9D1E-3943-0DDC-CA4DBE0355E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39788" y="3733202"/>
            <a:ext cx="3393483" cy="2334801"/>
          </a:xfrm>
          <a:prstGeom prst="rect">
            <a:avLst/>
          </a:prstGeom>
          <a:ln>
            <a:noFill/>
          </a:ln>
          <a:effectLst/>
        </p:spPr>
      </p:pic>
      <p:pic>
        <p:nvPicPr>
          <p:cNvPr id="7" name="Picture 6">
            <a:extLst>
              <a:ext uri="{FF2B5EF4-FFF2-40B4-BE49-F238E27FC236}">
                <a16:creationId xmlns:a16="http://schemas.microsoft.com/office/drawing/2014/main" id="{355384DB-34B0-6884-0ED4-F9C70BFF2C89}"/>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8580329" y="1891082"/>
            <a:ext cx="3263671" cy="1618122"/>
          </a:xfrm>
          <a:prstGeom prst="rect">
            <a:avLst/>
          </a:prstGeom>
          <a:ln>
            <a:solidFill>
              <a:schemeClr val="accent1"/>
            </a:solidFill>
          </a:ln>
          <a:effectLst/>
        </p:spPr>
      </p:pic>
    </p:spTree>
    <p:extLst>
      <p:ext uri="{BB962C8B-B14F-4D97-AF65-F5344CB8AC3E}">
        <p14:creationId xmlns:p14="http://schemas.microsoft.com/office/powerpoint/2010/main" val="3744211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3C2FBB-BC9E-7A65-20D2-17293951861B}"/>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625D2DFC-2C86-D722-0319-0BBF53048DA5}"/>
              </a:ext>
            </a:extLst>
          </p:cNvPr>
          <p:cNvSpPr>
            <a:spLocks noGrp="1"/>
          </p:cNvSpPr>
          <p:nvPr>
            <p:ph type="title"/>
          </p:nvPr>
        </p:nvSpPr>
        <p:spPr>
          <a:xfrm>
            <a:off x="360000" y="360001"/>
            <a:ext cx="10764000" cy="548704"/>
          </a:xfrm>
        </p:spPr>
        <p:txBody>
          <a:bodyPr/>
          <a:lstStyle/>
          <a:p>
            <a:r>
              <a:rPr lang="en-AU" spc="-50"/>
              <a:t>Science and technology </a:t>
            </a:r>
            <a:r>
              <a:rPr lang="en-AU"/>
              <a:t>– unit 1 </a:t>
            </a:r>
            <a:r>
              <a:rPr lang="en-AU" spc="-50"/>
              <a:t>syllabus outcomes</a:t>
            </a:r>
            <a:endParaRPr lang="en-AU"/>
          </a:p>
        </p:txBody>
      </p:sp>
      <p:sp>
        <p:nvSpPr>
          <p:cNvPr id="11" name="Text Placeholder 10">
            <a:extLst>
              <a:ext uri="{FF2B5EF4-FFF2-40B4-BE49-F238E27FC236}">
                <a16:creationId xmlns:a16="http://schemas.microsoft.com/office/drawing/2014/main" id="{1B3E1B57-8D39-7460-DF09-592D4C34D386}"/>
              </a:ext>
            </a:extLst>
          </p:cNvPr>
          <p:cNvSpPr>
            <a:spLocks noGrp="1"/>
          </p:cNvSpPr>
          <p:nvPr>
            <p:ph type="body" sz="quarter" idx="19"/>
          </p:nvPr>
        </p:nvSpPr>
        <p:spPr>
          <a:xfrm>
            <a:off x="360000" y="1828800"/>
            <a:ext cx="11484000" cy="4120495"/>
          </a:xfrm>
        </p:spPr>
        <p:txBody>
          <a:bodyPr/>
          <a:lstStyle/>
          <a:p>
            <a:pPr lvl="0" defTabSz="609585">
              <a:spcAft>
                <a:spcPts val="0"/>
              </a:spcAft>
              <a:defRPr/>
            </a:pPr>
            <a:r>
              <a:rPr lang="en-AU" b="1">
                <a:solidFill>
                  <a:srgbClr val="22272B"/>
                </a:solidFill>
                <a:ea typeface="MS Mincho" panose="02020609040205080304" pitchFamily="49" charset="-128"/>
                <a:cs typeface="Arial" panose="020B0604020202020204" pitchFamily="34" charset="0"/>
              </a:rPr>
              <a:t>Focus area:  Physical and living systems depend on energy</a:t>
            </a:r>
          </a:p>
          <a:p>
            <a:pPr lvl="0" defTabSz="609585">
              <a:spcAft>
                <a:spcPts val="0"/>
              </a:spcAft>
              <a:defRPr/>
            </a:pPr>
            <a:r>
              <a:rPr lang="en-AU" b="1">
                <a:solidFill>
                  <a:srgbClr val="22272B"/>
                </a:solidFill>
                <a:ea typeface="MS Mincho" panose="02020609040205080304" pitchFamily="49" charset="-128"/>
                <a:cs typeface="Arial" panose="020B0604020202020204" pitchFamily="34" charset="0"/>
              </a:rPr>
              <a:t>ST2-SCI-01 </a:t>
            </a:r>
            <a:r>
              <a:rPr lang="en-AU">
                <a:solidFill>
                  <a:srgbClr val="22272B"/>
                </a:solidFill>
                <a:ea typeface="MS Mincho" panose="02020609040205080304" pitchFamily="49" charset="-128"/>
                <a:cs typeface="Arial" panose="020B0604020202020204" pitchFamily="34" charset="0"/>
              </a:rPr>
              <a:t>uses information to investigate the solar system and the effects of energy on living, physical and geological systems</a:t>
            </a:r>
          </a:p>
          <a:p>
            <a:pPr lvl="0" defTabSz="609585">
              <a:spcAft>
                <a:spcPts val="0"/>
              </a:spcAft>
              <a:defRPr/>
            </a:pPr>
            <a:r>
              <a:rPr lang="en-AU" b="1">
                <a:solidFill>
                  <a:srgbClr val="22272B"/>
                </a:solidFill>
                <a:ea typeface="MS Mincho" panose="02020609040205080304" pitchFamily="49" charset="-128"/>
                <a:cs typeface="Arial" panose="020B0604020202020204" pitchFamily="34" charset="0"/>
              </a:rPr>
              <a:t>ST2-PQU-01 </a:t>
            </a:r>
            <a:r>
              <a:rPr lang="en-AU">
                <a:solidFill>
                  <a:srgbClr val="22272B"/>
                </a:solidFill>
                <a:ea typeface="MS Mincho" panose="02020609040205080304" pitchFamily="49" charset="-128"/>
                <a:cs typeface="Arial" panose="020B0604020202020204" pitchFamily="34" charset="0"/>
              </a:rPr>
              <a:t>poses questions to create fair tests that investigate the effects of energy on living things and physical systems</a:t>
            </a:r>
          </a:p>
          <a:p>
            <a:pPr lvl="0" defTabSz="609585">
              <a:spcAft>
                <a:spcPts val="0"/>
              </a:spcAft>
              <a:defRPr/>
            </a:pPr>
            <a:r>
              <a:rPr lang="en-AU" b="1">
                <a:solidFill>
                  <a:srgbClr val="22272B"/>
                </a:solidFill>
                <a:ea typeface="MS Mincho" panose="02020609040205080304" pitchFamily="49" charset="-128"/>
                <a:cs typeface="Arial" panose="020B0604020202020204" pitchFamily="34" charset="0"/>
              </a:rPr>
              <a:t>ST2-DAT-01 </a:t>
            </a:r>
            <a:r>
              <a:rPr lang="en-AU">
                <a:solidFill>
                  <a:srgbClr val="22272B"/>
                </a:solidFill>
                <a:ea typeface="MS Mincho" panose="02020609040205080304" pitchFamily="49" charset="-128"/>
                <a:cs typeface="Arial" panose="020B0604020202020204" pitchFamily="34" charset="0"/>
              </a:rPr>
              <a:t>uses and interprets data to describe patterns and relationships</a:t>
            </a:r>
          </a:p>
          <a:p>
            <a:pPr lvl="0" defTabSz="609585">
              <a:spcAft>
                <a:spcPts val="0"/>
              </a:spcAft>
              <a:defRPr/>
            </a:pPr>
            <a:endParaRPr lang="en-AU" b="1">
              <a:solidFill>
                <a:srgbClr val="22272B"/>
              </a:solidFill>
              <a:ea typeface="MS Mincho" panose="02020609040205080304" pitchFamily="49" charset="-128"/>
              <a:cs typeface="Arial" panose="020B0604020202020204" pitchFamily="34" charset="0"/>
            </a:endParaRPr>
          </a:p>
          <a:p>
            <a:pPr lvl="0" defTabSz="609585">
              <a:spcAft>
                <a:spcPts val="0"/>
              </a:spcAft>
              <a:defRPr/>
            </a:pPr>
            <a:r>
              <a:rPr lang="en-AU" b="1">
                <a:solidFill>
                  <a:srgbClr val="22272B"/>
                </a:solidFill>
                <a:ea typeface="MS Mincho" panose="02020609040205080304" pitchFamily="49" charset="-128"/>
                <a:cs typeface="Arial" panose="020B0604020202020204" pitchFamily="34" charset="0"/>
              </a:rPr>
              <a:t>Focus area:  Design processes and digital systems are used to create solutions</a:t>
            </a:r>
          </a:p>
          <a:p>
            <a:pPr lvl="0" defTabSz="609585">
              <a:spcAft>
                <a:spcPts val="0"/>
              </a:spcAft>
              <a:defRPr/>
            </a:pPr>
            <a:r>
              <a:rPr lang="en-AU" b="1">
                <a:solidFill>
                  <a:srgbClr val="22272B"/>
                </a:solidFill>
                <a:ea typeface="MS Mincho" panose="02020609040205080304" pitchFamily="49" charset="-128"/>
                <a:cs typeface="Arial" panose="020B0604020202020204" pitchFamily="34" charset="0"/>
              </a:rPr>
              <a:t>ST2-DDT-02 </a:t>
            </a:r>
            <a:r>
              <a:rPr lang="en-AU">
                <a:solidFill>
                  <a:srgbClr val="22272B"/>
                </a:solidFill>
                <a:ea typeface="MS Mincho" panose="02020609040205080304" pitchFamily="49" charset="-128"/>
                <a:cs typeface="Arial" panose="020B0604020202020204" pitchFamily="34" charset="0"/>
              </a:rPr>
              <a:t>designs and uses algorithms, represents data and uses digital systems for a purpose</a:t>
            </a:r>
          </a:p>
        </p:txBody>
      </p:sp>
      <p:sp>
        <p:nvSpPr>
          <p:cNvPr id="3" name="Slide Number Placeholder 2">
            <a:extLst>
              <a:ext uri="{FF2B5EF4-FFF2-40B4-BE49-F238E27FC236}">
                <a16:creationId xmlns:a16="http://schemas.microsoft.com/office/drawing/2014/main" id="{AFDCE54C-789F-F677-0417-F0C199785B82}"/>
              </a:ext>
              <a:ext uri="{C183D7F6-B498-43B3-948B-1728B52AA6E4}">
                <adec:decorative xmlns:adec="http://schemas.microsoft.com/office/drawing/2017/decorative" val="1"/>
              </a:ext>
            </a:extLst>
          </p:cNvPr>
          <p:cNvSpPr>
            <a:spLocks noGrp="1"/>
          </p:cNvSpPr>
          <p:nvPr>
            <p:ph type="sldNum" sz="quarter" idx="14"/>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43</a:t>
            </a:fld>
            <a:endParaRPr kumimoji="0" lang="en-AU" sz="1200" b="0" i="0" u="none" strike="noStrike" kern="1200" cap="none" spc="0" normalizeH="0" baseline="0" noProof="0">
              <a:ln>
                <a:noFill/>
              </a:ln>
              <a:solidFill>
                <a:srgbClr val="22272B"/>
              </a:solidFill>
              <a:effectLst/>
              <a:uLnTx/>
              <a:uFillTx/>
              <a:ea typeface="+mn-ea"/>
              <a:cs typeface="+mn-cs"/>
            </a:endParaRPr>
          </a:p>
        </p:txBody>
      </p:sp>
    </p:spTree>
    <p:extLst>
      <p:ext uri="{BB962C8B-B14F-4D97-AF65-F5344CB8AC3E}">
        <p14:creationId xmlns:p14="http://schemas.microsoft.com/office/powerpoint/2010/main" val="4028850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38064B-6426-A015-7270-E615AC9CF140}"/>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5437FC03-0393-42DD-C9C7-05702EE9BCBA}"/>
              </a:ext>
            </a:extLst>
          </p:cNvPr>
          <p:cNvSpPr>
            <a:spLocks noGrp="1"/>
          </p:cNvSpPr>
          <p:nvPr>
            <p:ph type="title"/>
          </p:nvPr>
        </p:nvSpPr>
        <p:spPr>
          <a:xfrm>
            <a:off x="360000" y="360001"/>
            <a:ext cx="10981100" cy="548704"/>
          </a:xfrm>
        </p:spPr>
        <p:txBody>
          <a:bodyPr/>
          <a:lstStyle/>
          <a:p>
            <a:r>
              <a:rPr lang="en-AU" spc="-50"/>
              <a:t>Science and technology </a:t>
            </a:r>
            <a:r>
              <a:rPr lang="en-AU"/>
              <a:t>– unit 1 </a:t>
            </a:r>
            <a:r>
              <a:rPr lang="en-AU" spc="-50"/>
              <a:t>syllabus content (1)</a:t>
            </a:r>
          </a:p>
        </p:txBody>
      </p:sp>
      <p:sp>
        <p:nvSpPr>
          <p:cNvPr id="11" name="Text Placeholder 10">
            <a:extLst>
              <a:ext uri="{FF2B5EF4-FFF2-40B4-BE49-F238E27FC236}">
                <a16:creationId xmlns:a16="http://schemas.microsoft.com/office/drawing/2014/main" id="{3A232C31-C6D1-E221-D1B8-8B5984265198}"/>
              </a:ext>
            </a:extLst>
          </p:cNvPr>
          <p:cNvSpPr>
            <a:spLocks noGrp="1"/>
          </p:cNvSpPr>
          <p:nvPr>
            <p:ph type="body" sz="quarter" idx="19"/>
          </p:nvPr>
        </p:nvSpPr>
        <p:spPr>
          <a:xfrm>
            <a:off x="360000" y="1676400"/>
            <a:ext cx="11832000" cy="4677600"/>
          </a:xfrm>
        </p:spPr>
        <p:txBody>
          <a:bodyPr/>
          <a:lstStyle/>
          <a:p>
            <a:pPr>
              <a:spcAft>
                <a:spcPts val="600"/>
              </a:spcAft>
            </a:pPr>
            <a:r>
              <a:rPr lang="en-AU" sz="1800" b="1"/>
              <a:t>Content Group: Living things depend on energy and materials to survive</a:t>
            </a:r>
          </a:p>
          <a:p>
            <a:pPr marL="285750" indent="-285750">
              <a:spcAft>
                <a:spcPts val="600"/>
              </a:spcAft>
              <a:buFont typeface="Arial" panose="020B0604020202020204" pitchFamily="34" charset="0"/>
              <a:buChar char="•"/>
            </a:pPr>
            <a:r>
              <a:rPr lang="en-AU" sz="1800" b="1"/>
              <a:t>Identify</a:t>
            </a:r>
            <a:r>
              <a:rPr lang="en-AU" sz="1800"/>
              <a:t> the systems of Earth that make up environments: air – atmosphere, land – lithosphere, water – hydrosphere, living things – biosphere</a:t>
            </a:r>
          </a:p>
          <a:p>
            <a:pPr marL="285750" indent="-285750">
              <a:spcAft>
                <a:spcPts val="600"/>
              </a:spcAft>
              <a:buFont typeface="Arial" panose="020B0604020202020204" pitchFamily="34" charset="0"/>
              <a:buChar char="•"/>
            </a:pPr>
            <a:r>
              <a:rPr lang="en-AU" sz="1800" b="1"/>
              <a:t>Describe</a:t>
            </a:r>
            <a:r>
              <a:rPr lang="en-AU" sz="1800"/>
              <a:t> how the needs of living things are provided by the atmosphere, hydrosphere and lithosphere</a:t>
            </a:r>
          </a:p>
          <a:p>
            <a:pPr marL="285750" indent="-285750">
              <a:spcAft>
                <a:spcPts val="600"/>
              </a:spcAft>
              <a:buFont typeface="Arial" panose="020B0604020202020204" pitchFamily="34" charset="0"/>
              <a:buChar char="•"/>
            </a:pPr>
            <a:r>
              <a:rPr lang="en-AU" sz="1800" b="1"/>
              <a:t>Describe</a:t>
            </a:r>
            <a:r>
              <a:rPr lang="en-AU" sz="1800"/>
              <a:t> the relationship between habitat, ecosystem and environment</a:t>
            </a:r>
          </a:p>
          <a:p>
            <a:pPr marL="285750" indent="-285750">
              <a:spcAft>
                <a:spcPts val="600"/>
              </a:spcAft>
              <a:buFont typeface="Arial" panose="020B0604020202020204" pitchFamily="34" charset="0"/>
              <a:buChar char="•"/>
            </a:pPr>
            <a:r>
              <a:rPr lang="en-AU" sz="1800" b="1"/>
              <a:t>Observe</a:t>
            </a:r>
            <a:r>
              <a:rPr lang="en-AU" sz="1800"/>
              <a:t> and describe living and non-living things in a habitat</a:t>
            </a:r>
          </a:p>
          <a:p>
            <a:pPr marL="285750" indent="-285750">
              <a:spcAft>
                <a:spcPts val="600"/>
              </a:spcAft>
              <a:buFont typeface="Arial" panose="020B0604020202020204" pitchFamily="34" charset="0"/>
              <a:buChar char="•"/>
            </a:pPr>
            <a:r>
              <a:rPr lang="en-AU" sz="1800" b="1"/>
              <a:t>Pose questions to conduct fair tests to determine the effects of soil, water and light energy on plants</a:t>
            </a:r>
          </a:p>
          <a:p>
            <a:pPr marL="285750" indent="-285750">
              <a:spcAft>
                <a:spcPts val="600"/>
              </a:spcAft>
              <a:buFont typeface="Arial" panose="020B0604020202020204" pitchFamily="34" charset="0"/>
              <a:buChar char="•"/>
            </a:pPr>
            <a:r>
              <a:rPr lang="en-AU" sz="1800" b="1"/>
              <a:t>Describe</a:t>
            </a:r>
            <a:r>
              <a:rPr lang="en-AU" sz="1800"/>
              <a:t> how Aboriginal and/or Torres Strait Islander Peoples’ practices support habitats to survive</a:t>
            </a:r>
          </a:p>
          <a:p>
            <a:pPr marL="285750" indent="-285750">
              <a:spcAft>
                <a:spcPts val="600"/>
              </a:spcAft>
              <a:buFont typeface="Arial" panose="020B0604020202020204" pitchFamily="34" charset="0"/>
              <a:buChar char="•"/>
            </a:pPr>
            <a:r>
              <a:rPr lang="en-AU" sz="1800" b="1"/>
              <a:t>Describe</a:t>
            </a:r>
            <a:r>
              <a:rPr lang="en-AU" sz="1800"/>
              <a:t> the transfer of energy between plants and animals using food chains, Tier 2 and Tier 3 vocabulary</a:t>
            </a:r>
          </a:p>
          <a:p>
            <a:pPr marL="285750" indent="-285750">
              <a:spcAft>
                <a:spcPts val="600"/>
              </a:spcAft>
              <a:buFont typeface="Arial" panose="020B0604020202020204" pitchFamily="34" charset="0"/>
              <a:buChar char="•"/>
            </a:pPr>
            <a:r>
              <a:rPr lang="en-AU" sz="1800" b="1"/>
              <a:t>Describe</a:t>
            </a:r>
            <a:r>
              <a:rPr lang="en-AU" sz="1800"/>
              <a:t> ways in which plants and animals depend on each other for survival</a:t>
            </a:r>
          </a:p>
        </p:txBody>
      </p:sp>
      <p:sp>
        <p:nvSpPr>
          <p:cNvPr id="3" name="Slide Number Placeholder 2">
            <a:extLst>
              <a:ext uri="{FF2B5EF4-FFF2-40B4-BE49-F238E27FC236}">
                <a16:creationId xmlns:a16="http://schemas.microsoft.com/office/drawing/2014/main" id="{BCA466DF-B61C-4F5E-637B-D3757AD97A8E}"/>
              </a:ext>
              <a:ext uri="{C183D7F6-B498-43B3-948B-1728B52AA6E4}">
                <adec:decorative xmlns:adec="http://schemas.microsoft.com/office/drawing/2017/decorative" val="1"/>
              </a:ext>
            </a:extLst>
          </p:cNvPr>
          <p:cNvSpPr>
            <a:spLocks noGrp="1"/>
          </p:cNvSpPr>
          <p:nvPr>
            <p:ph type="sldNum" sz="quarter" idx="14"/>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44</a:t>
            </a:fld>
            <a:endParaRPr kumimoji="0" lang="en-AU" sz="1200" b="0" i="0" u="none" strike="noStrike" kern="1200" cap="none" spc="0" normalizeH="0" baseline="0" noProof="0">
              <a:ln>
                <a:noFill/>
              </a:ln>
              <a:solidFill>
                <a:srgbClr val="22272B"/>
              </a:solidFill>
              <a:effectLst/>
              <a:uLnTx/>
              <a:uFillTx/>
              <a:ea typeface="+mn-ea"/>
              <a:cs typeface="+mn-cs"/>
            </a:endParaRPr>
          </a:p>
        </p:txBody>
      </p:sp>
    </p:spTree>
    <p:extLst>
      <p:ext uri="{BB962C8B-B14F-4D97-AF65-F5344CB8AC3E}">
        <p14:creationId xmlns:p14="http://schemas.microsoft.com/office/powerpoint/2010/main" val="1272622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0303A9-6FF0-6EB2-191D-B6959D8AB09A}"/>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356E36D1-761B-69C6-D23D-C967228ACAEE}"/>
              </a:ext>
            </a:extLst>
          </p:cNvPr>
          <p:cNvSpPr>
            <a:spLocks noGrp="1"/>
          </p:cNvSpPr>
          <p:nvPr>
            <p:ph type="title"/>
          </p:nvPr>
        </p:nvSpPr>
        <p:spPr>
          <a:xfrm>
            <a:off x="360000" y="360001"/>
            <a:ext cx="10981100" cy="548704"/>
          </a:xfrm>
        </p:spPr>
        <p:txBody>
          <a:bodyPr/>
          <a:lstStyle/>
          <a:p>
            <a:r>
              <a:rPr lang="en-AU" spc="-50"/>
              <a:t>Science and technology </a:t>
            </a:r>
            <a:r>
              <a:rPr lang="en-AU"/>
              <a:t>– unit 1 </a:t>
            </a:r>
            <a:r>
              <a:rPr lang="en-AU" spc="-50"/>
              <a:t>syllabus content (2)</a:t>
            </a:r>
          </a:p>
        </p:txBody>
      </p:sp>
      <p:sp>
        <p:nvSpPr>
          <p:cNvPr id="11" name="Text Placeholder 10">
            <a:extLst>
              <a:ext uri="{FF2B5EF4-FFF2-40B4-BE49-F238E27FC236}">
                <a16:creationId xmlns:a16="http://schemas.microsoft.com/office/drawing/2014/main" id="{6E45FDCF-528F-DE60-EA9C-12048FD5432B}"/>
              </a:ext>
            </a:extLst>
          </p:cNvPr>
          <p:cNvSpPr>
            <a:spLocks noGrp="1"/>
          </p:cNvSpPr>
          <p:nvPr>
            <p:ph type="body" sz="quarter" idx="19"/>
          </p:nvPr>
        </p:nvSpPr>
        <p:spPr>
          <a:xfrm>
            <a:off x="360000" y="1676400"/>
            <a:ext cx="10764000" cy="4677600"/>
          </a:xfrm>
        </p:spPr>
        <p:txBody>
          <a:bodyPr/>
          <a:lstStyle/>
          <a:p>
            <a:r>
              <a:rPr lang="en-AU" sz="1800" b="1"/>
              <a:t>Content Group: Digital systems can be created and controlled</a:t>
            </a:r>
          </a:p>
          <a:p>
            <a:pPr marL="285750" indent="-285750">
              <a:buFont typeface="Arial" panose="020B0604020202020204" pitchFamily="34" charset="0"/>
              <a:buChar char="•"/>
            </a:pPr>
            <a:r>
              <a:rPr lang="en-AU" sz="1800"/>
              <a:t>Use core features of common digital tools to locate, select, store and retrieve relevant information</a:t>
            </a:r>
          </a:p>
          <a:p>
            <a:pPr marL="285750" indent="-285750">
              <a:buFont typeface="Arial" panose="020B0604020202020204" pitchFamily="34" charset="0"/>
              <a:buChar char="•"/>
            </a:pPr>
            <a:r>
              <a:rPr lang="en-AU" sz="1800"/>
              <a:t>Use core features of common digital tools to share content, plan tasks and collaborate safely following an agreed code of conduct</a:t>
            </a:r>
          </a:p>
        </p:txBody>
      </p:sp>
      <p:sp>
        <p:nvSpPr>
          <p:cNvPr id="3" name="Slide Number Placeholder 2">
            <a:extLst>
              <a:ext uri="{FF2B5EF4-FFF2-40B4-BE49-F238E27FC236}">
                <a16:creationId xmlns:a16="http://schemas.microsoft.com/office/drawing/2014/main" id="{09E05299-AABE-72BC-7078-34EEA258B422}"/>
              </a:ext>
              <a:ext uri="{C183D7F6-B498-43B3-948B-1728B52AA6E4}">
                <adec:decorative xmlns:adec="http://schemas.microsoft.com/office/drawing/2017/decorative" val="1"/>
              </a:ext>
            </a:extLst>
          </p:cNvPr>
          <p:cNvSpPr>
            <a:spLocks noGrp="1"/>
          </p:cNvSpPr>
          <p:nvPr>
            <p:ph type="sldNum" sz="quarter" idx="14"/>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45</a:t>
            </a:fld>
            <a:endParaRPr kumimoji="0" lang="en-AU" sz="1200" b="0" i="0" u="none" strike="noStrike" kern="1200" cap="none" spc="0" normalizeH="0" baseline="0" noProof="0">
              <a:ln>
                <a:noFill/>
              </a:ln>
              <a:solidFill>
                <a:srgbClr val="22272B"/>
              </a:solidFill>
              <a:effectLst/>
              <a:uLnTx/>
              <a:uFillTx/>
              <a:ea typeface="+mn-ea"/>
              <a:cs typeface="+mn-cs"/>
            </a:endParaRPr>
          </a:p>
        </p:txBody>
      </p:sp>
      <p:pic>
        <p:nvPicPr>
          <p:cNvPr id="2" name="Picture 1">
            <a:extLst>
              <a:ext uri="{FF2B5EF4-FFF2-40B4-BE49-F238E27FC236}">
                <a16:creationId xmlns:a16="http://schemas.microsoft.com/office/drawing/2014/main" id="{58E25585-59C9-9C8E-DDF8-74B197D7429F}"/>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77207" y="3686638"/>
            <a:ext cx="3606793" cy="2748362"/>
          </a:xfrm>
          <a:prstGeom prst="rect">
            <a:avLst/>
          </a:prstGeom>
          <a:ln>
            <a:noFill/>
          </a:ln>
          <a:effectLst/>
        </p:spPr>
      </p:pic>
    </p:spTree>
    <p:extLst>
      <p:ext uri="{BB962C8B-B14F-4D97-AF65-F5344CB8AC3E}">
        <p14:creationId xmlns:p14="http://schemas.microsoft.com/office/powerpoint/2010/main" val="1298724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C37B4F-E73F-0F79-403C-E26FF6E3C989}"/>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AA179F0F-7DA6-A337-ED6F-2DD32D84B4FC}"/>
              </a:ext>
            </a:extLst>
          </p:cNvPr>
          <p:cNvSpPr>
            <a:spLocks noGrp="1"/>
          </p:cNvSpPr>
          <p:nvPr>
            <p:ph type="title"/>
          </p:nvPr>
        </p:nvSpPr>
        <p:spPr/>
        <p:txBody>
          <a:bodyPr anchor="t">
            <a:normAutofit/>
          </a:bodyPr>
          <a:lstStyle/>
          <a:p>
            <a:r>
              <a:rPr lang="en-AU"/>
              <a:t>Posing Questions (PQU) </a:t>
            </a:r>
          </a:p>
        </p:txBody>
      </p:sp>
      <p:sp>
        <p:nvSpPr>
          <p:cNvPr id="4" name="Text Placeholder 3">
            <a:extLst>
              <a:ext uri="{FF2B5EF4-FFF2-40B4-BE49-F238E27FC236}">
                <a16:creationId xmlns:a16="http://schemas.microsoft.com/office/drawing/2014/main" id="{507D2AA6-D93B-D8F3-692B-CB280D481564}"/>
              </a:ext>
            </a:extLst>
          </p:cNvPr>
          <p:cNvSpPr>
            <a:spLocks noGrp="1"/>
          </p:cNvSpPr>
          <p:nvPr>
            <p:ph type="body" sz="quarter" idx="18"/>
          </p:nvPr>
        </p:nvSpPr>
        <p:spPr/>
        <p:txBody>
          <a:bodyPr/>
          <a:lstStyle/>
          <a:p>
            <a:r>
              <a:rPr lang="en-AU"/>
              <a:t>Support document</a:t>
            </a:r>
          </a:p>
        </p:txBody>
      </p:sp>
      <p:sp>
        <p:nvSpPr>
          <p:cNvPr id="15" name="Content Placeholder 14">
            <a:extLst>
              <a:ext uri="{FF2B5EF4-FFF2-40B4-BE49-F238E27FC236}">
                <a16:creationId xmlns:a16="http://schemas.microsoft.com/office/drawing/2014/main" id="{D6D4194C-AD87-B701-9995-65CD6440AB30}"/>
              </a:ext>
            </a:extLst>
          </p:cNvPr>
          <p:cNvSpPr>
            <a:spLocks noGrp="1"/>
          </p:cNvSpPr>
          <p:nvPr>
            <p:ph sz="half" idx="1"/>
          </p:nvPr>
        </p:nvSpPr>
        <p:spPr/>
        <p:txBody>
          <a:bodyPr/>
          <a:lstStyle/>
          <a:p>
            <a:r>
              <a:rPr lang="en-AU" sz="1600" b="1"/>
              <a:t>ST1-PQU-01</a:t>
            </a:r>
          </a:p>
          <a:p>
            <a:r>
              <a:rPr lang="en-AU" sz="1600"/>
              <a:t>poses questions to investigate cause and effect</a:t>
            </a:r>
          </a:p>
          <a:p>
            <a:endParaRPr lang="en-AU"/>
          </a:p>
        </p:txBody>
      </p:sp>
      <p:pic>
        <p:nvPicPr>
          <p:cNvPr id="5" name="Graphic 4">
            <a:extLst>
              <a:ext uri="{FF2B5EF4-FFF2-40B4-BE49-F238E27FC236}">
                <a16:creationId xmlns:a16="http://schemas.microsoft.com/office/drawing/2014/main" id="{959E1716-6AD2-5309-A277-46ED7D6E0CB3}"/>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4395" y="859311"/>
            <a:ext cx="8603087" cy="5507478"/>
          </a:xfrm>
          <a:prstGeom prst="rect">
            <a:avLst/>
          </a:prstGeom>
        </p:spPr>
      </p:pic>
      <p:pic>
        <p:nvPicPr>
          <p:cNvPr id="11" name="Picture Placeholder 10">
            <a:extLst>
              <a:ext uri="{FF2B5EF4-FFF2-40B4-BE49-F238E27FC236}">
                <a16:creationId xmlns:a16="http://schemas.microsoft.com/office/drawing/2014/main" id="{5255D121-B017-3F67-051F-9044DE97412C}"/>
              </a:ext>
              <a:ext uri="{C183D7F6-B498-43B3-948B-1728B52AA6E4}">
                <adec:decorative xmlns:adec="http://schemas.microsoft.com/office/drawing/2017/decorative" val="1"/>
              </a:ext>
            </a:extLst>
          </p:cNvPr>
          <p:cNvPicPr>
            <a:picLocks noGrp="1" noChangeAspect="1"/>
          </p:cNvPicPr>
          <p:nvPr>
            <p:ph type="pic" sz="quarter" idx="19"/>
          </p:nvPr>
        </p:nvPicPr>
        <p:blipFill>
          <a:blip r:embed="rId4" cstate="screen">
            <a:extLst>
              <a:ext uri="{28A0092B-C50C-407E-A947-70E740481C1C}">
                <a14:useLocalDpi xmlns:a14="http://schemas.microsoft.com/office/drawing/2010/main"/>
              </a:ext>
            </a:extLst>
          </a:blip>
          <a:srcRect/>
          <a:stretch/>
        </p:blipFill>
        <p:spPr>
          <a:xfrm rot="21198164">
            <a:off x="8487712" y="1928072"/>
            <a:ext cx="2548889" cy="3635736"/>
          </a:xfrm>
        </p:spPr>
      </p:pic>
      <p:sp>
        <p:nvSpPr>
          <p:cNvPr id="3" name="Slide Number Placeholder 2">
            <a:extLst>
              <a:ext uri="{FF2B5EF4-FFF2-40B4-BE49-F238E27FC236}">
                <a16:creationId xmlns:a16="http://schemas.microsoft.com/office/drawing/2014/main" id="{5B349702-1946-7316-C8E4-C2EF7B8547E3}"/>
              </a:ext>
              <a:ext uri="{C183D7F6-B498-43B3-948B-1728B52AA6E4}">
                <adec:decorative xmlns:adec="http://schemas.microsoft.com/office/drawing/2017/decorative" val="1"/>
              </a:ext>
            </a:extLst>
          </p:cNvPr>
          <p:cNvSpPr>
            <a:spLocks noGrp="1"/>
          </p:cNvSpPr>
          <p:nvPr>
            <p:ph type="sldNum" sz="quarter" idx="10"/>
          </p:nvPr>
        </p:nvSpPr>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46</a:t>
            </a:fld>
            <a:endParaRPr kumimoji="0" lang="en-AU" sz="1200" b="0" i="0" u="none" strike="noStrike" kern="1200" cap="none" spc="0" normalizeH="0" baseline="0" noProof="0">
              <a:ln>
                <a:noFill/>
              </a:ln>
              <a:solidFill>
                <a:srgbClr val="22272B"/>
              </a:solidFill>
              <a:effectLst/>
              <a:uLnTx/>
              <a:uFillTx/>
              <a:ea typeface="+mn-ea"/>
              <a:cs typeface="+mn-cs"/>
            </a:endParaRPr>
          </a:p>
        </p:txBody>
      </p:sp>
    </p:spTree>
    <p:extLst>
      <p:ext uri="{BB962C8B-B14F-4D97-AF65-F5344CB8AC3E}">
        <p14:creationId xmlns:p14="http://schemas.microsoft.com/office/powerpoint/2010/main" val="987232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B197D5-4C04-CCB1-3AAB-3F47E8250C5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67959AE-5D37-DC3F-6735-E46F1B9C2346}"/>
              </a:ext>
            </a:extLst>
          </p:cNvPr>
          <p:cNvSpPr>
            <a:spLocks noGrp="1"/>
          </p:cNvSpPr>
          <p:nvPr>
            <p:ph type="title"/>
          </p:nvPr>
        </p:nvSpPr>
        <p:spPr>
          <a:xfrm>
            <a:off x="360000" y="360000"/>
            <a:ext cx="10080000" cy="545601"/>
          </a:xfrm>
        </p:spPr>
        <p:txBody>
          <a:bodyPr anchor="ctr">
            <a:normAutofit/>
          </a:bodyPr>
          <a:lstStyle/>
          <a:p>
            <a:r>
              <a:rPr lang="en-AU" spc="-50"/>
              <a:t>Science and technology </a:t>
            </a:r>
            <a:r>
              <a:rPr lang="en-AU"/>
              <a:t>– unit 1 </a:t>
            </a:r>
            <a:r>
              <a:rPr lang="en-AU" spc="-50"/>
              <a:t>spotlight (1)</a:t>
            </a:r>
            <a:endParaRPr lang="en-AU"/>
          </a:p>
        </p:txBody>
      </p:sp>
      <p:sp>
        <p:nvSpPr>
          <p:cNvPr id="11" name="Text Placeholder 4">
            <a:extLst>
              <a:ext uri="{FF2B5EF4-FFF2-40B4-BE49-F238E27FC236}">
                <a16:creationId xmlns:a16="http://schemas.microsoft.com/office/drawing/2014/main" id="{5360BEAC-7549-8CAB-9357-BBE57458EF1C}"/>
              </a:ext>
            </a:extLst>
          </p:cNvPr>
          <p:cNvSpPr>
            <a:spLocks noGrp="1"/>
          </p:cNvSpPr>
          <p:nvPr>
            <p:ph type="body" sz="quarter" idx="18"/>
          </p:nvPr>
        </p:nvSpPr>
        <p:spPr>
          <a:xfrm>
            <a:off x="360000" y="982520"/>
            <a:ext cx="10080000" cy="310015"/>
          </a:xfrm>
        </p:spPr>
        <p:txBody>
          <a:bodyPr/>
          <a:lstStyle/>
          <a:p>
            <a:r>
              <a:rPr lang="en-US"/>
              <a:t>Fair tests</a:t>
            </a:r>
          </a:p>
        </p:txBody>
      </p:sp>
      <p:pic>
        <p:nvPicPr>
          <p:cNvPr id="13" name="Picture 12">
            <a:extLst>
              <a:ext uri="{FF2B5EF4-FFF2-40B4-BE49-F238E27FC236}">
                <a16:creationId xmlns:a16="http://schemas.microsoft.com/office/drawing/2014/main" id="{35EAC2B7-7F5C-49A3-F0C1-E29F051497E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4276" y="1533189"/>
            <a:ext cx="6315478" cy="4485108"/>
          </a:xfrm>
          <a:prstGeom prst="rect">
            <a:avLst/>
          </a:prstGeom>
        </p:spPr>
      </p:pic>
      <p:pic>
        <p:nvPicPr>
          <p:cNvPr id="7" name="Picture 6">
            <a:extLst>
              <a:ext uri="{FF2B5EF4-FFF2-40B4-BE49-F238E27FC236}">
                <a16:creationId xmlns:a16="http://schemas.microsoft.com/office/drawing/2014/main" id="{1715F21D-1ED5-7AC5-F5A5-2E58D877B5A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852549" y="1797219"/>
            <a:ext cx="4835440" cy="4071128"/>
          </a:xfrm>
          <a:prstGeom prst="rect">
            <a:avLst/>
          </a:prstGeom>
        </p:spPr>
      </p:pic>
      <p:sp>
        <p:nvSpPr>
          <p:cNvPr id="2" name="Slide Number Placeholder 1">
            <a:extLst>
              <a:ext uri="{FF2B5EF4-FFF2-40B4-BE49-F238E27FC236}">
                <a16:creationId xmlns:a16="http://schemas.microsoft.com/office/drawing/2014/main" id="{921DD1E4-2786-5C95-27F2-217842BD0347}"/>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47</a:t>
            </a:fld>
            <a:endParaRPr kumimoji="0" lang="en-AU" sz="1200" b="0" i="0" u="none" strike="noStrike" kern="1200" cap="none" spc="0" normalizeH="0" baseline="0" noProof="0">
              <a:ln>
                <a:noFill/>
              </a:ln>
              <a:solidFill>
                <a:srgbClr val="22272B"/>
              </a:solidFill>
              <a:effectLst/>
              <a:uLnTx/>
              <a:uFillTx/>
              <a:ea typeface="+mn-ea"/>
              <a:cs typeface="+mn-cs"/>
            </a:endParaRPr>
          </a:p>
        </p:txBody>
      </p:sp>
    </p:spTree>
    <p:extLst>
      <p:ext uri="{BB962C8B-B14F-4D97-AF65-F5344CB8AC3E}">
        <p14:creationId xmlns:p14="http://schemas.microsoft.com/office/powerpoint/2010/main" val="1244409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6F46A-D4F7-090A-99AD-5270095C7AD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4F131A7-3F56-BD0B-1E5F-D528D2458769}"/>
              </a:ext>
            </a:extLst>
          </p:cNvPr>
          <p:cNvSpPr>
            <a:spLocks noGrp="1"/>
          </p:cNvSpPr>
          <p:nvPr>
            <p:ph type="title"/>
          </p:nvPr>
        </p:nvSpPr>
        <p:spPr/>
        <p:txBody>
          <a:bodyPr anchor="ctr">
            <a:normAutofit/>
          </a:bodyPr>
          <a:lstStyle/>
          <a:p>
            <a:r>
              <a:rPr lang="en-AU" spc="-50"/>
              <a:t>Science and technology </a:t>
            </a:r>
            <a:r>
              <a:rPr lang="en-AU"/>
              <a:t>– unit 1 </a:t>
            </a:r>
            <a:r>
              <a:rPr lang="en-AU" spc="-50"/>
              <a:t>spotlight (2)</a:t>
            </a:r>
            <a:endParaRPr lang="en-AU"/>
          </a:p>
        </p:txBody>
      </p:sp>
      <p:sp>
        <p:nvSpPr>
          <p:cNvPr id="11" name="Text Placeholder 4">
            <a:extLst>
              <a:ext uri="{FF2B5EF4-FFF2-40B4-BE49-F238E27FC236}">
                <a16:creationId xmlns:a16="http://schemas.microsoft.com/office/drawing/2014/main" id="{E774BC32-555F-428D-2CF8-6B79A880E745}"/>
              </a:ext>
            </a:extLst>
          </p:cNvPr>
          <p:cNvSpPr>
            <a:spLocks noGrp="1"/>
          </p:cNvSpPr>
          <p:nvPr>
            <p:ph type="body" sz="quarter" idx="18"/>
          </p:nvPr>
        </p:nvSpPr>
        <p:spPr/>
        <p:txBody>
          <a:bodyPr/>
          <a:lstStyle/>
          <a:p>
            <a:r>
              <a:rPr lang="en-US"/>
              <a:t>Mini terrarium</a:t>
            </a:r>
          </a:p>
        </p:txBody>
      </p:sp>
      <p:sp>
        <p:nvSpPr>
          <p:cNvPr id="5" name="TextBox 4">
            <a:extLst>
              <a:ext uri="{FF2B5EF4-FFF2-40B4-BE49-F238E27FC236}">
                <a16:creationId xmlns:a16="http://schemas.microsoft.com/office/drawing/2014/main" id="{24E3B76A-DCEB-25AF-2364-EC74DF364695}"/>
              </a:ext>
            </a:extLst>
          </p:cNvPr>
          <p:cNvSpPr txBox="1"/>
          <p:nvPr/>
        </p:nvSpPr>
        <p:spPr>
          <a:xfrm>
            <a:off x="1555847" y="2226727"/>
            <a:ext cx="3695266" cy="586047"/>
          </a:xfrm>
          <a:prstGeom prst="rect">
            <a:avLst/>
          </a:prstGeom>
          <a:noFill/>
        </p:spPr>
        <p:txBody>
          <a:bodyPr wrap="square" lIns="0" tIns="0" rIns="0" bIns="0" rtlCol="0" anchor="ctr">
            <a:noAutofit/>
          </a:bodyPr>
          <a:lstStyle/>
          <a:p>
            <a:pPr marL="0" marR="0" lvl="0" indent="0" defTabSz="609585"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a:ln>
                  <a:noFill/>
                </a:ln>
                <a:solidFill>
                  <a:srgbClr val="22272B"/>
                </a:solidFill>
                <a:effectLst/>
                <a:uLnTx/>
                <a:uFillTx/>
                <a:latin typeface="Arial" panose="020B0604020202020204" pitchFamily="34" charset="0"/>
                <a:ea typeface="+mn-ea"/>
                <a:cs typeface="+mn-cs"/>
              </a:rPr>
              <a:t>Atmosphere</a:t>
            </a:r>
            <a:endParaRPr kumimoji="0" lang="en-AU" sz="1800" b="0" i="0" u="none" strike="noStrike" kern="1200" cap="none" spc="0" normalizeH="0" baseline="0" noProof="0">
              <a:ln>
                <a:noFill/>
              </a:ln>
              <a:solidFill>
                <a:srgbClr val="22272B"/>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0715957C-73A3-98C4-7A1C-A0E45E5FFF8F}"/>
              </a:ext>
            </a:extLst>
          </p:cNvPr>
          <p:cNvSpPr txBox="1"/>
          <p:nvPr/>
        </p:nvSpPr>
        <p:spPr>
          <a:xfrm>
            <a:off x="1555845" y="4672865"/>
            <a:ext cx="3661129" cy="586047"/>
          </a:xfrm>
          <a:prstGeom prst="rect">
            <a:avLst/>
          </a:prstGeom>
          <a:noFill/>
        </p:spPr>
        <p:txBody>
          <a:bodyPr wrap="square" lIns="0" tIns="0" rIns="0" bIns="0" rtlCol="0" anchor="ctr">
            <a:noAutofit/>
          </a:bodyPr>
          <a:lstStyle/>
          <a:p>
            <a:pPr marL="0" marR="0" lvl="0" indent="0" defTabSz="609585"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a:ln>
                  <a:noFill/>
                </a:ln>
                <a:solidFill>
                  <a:srgbClr val="22272B"/>
                </a:solidFill>
                <a:effectLst/>
                <a:uLnTx/>
                <a:uFillTx/>
                <a:latin typeface="Arial" panose="020B0604020202020204" pitchFamily="34" charset="0"/>
                <a:ea typeface="+mn-ea"/>
                <a:cs typeface="+mn-cs"/>
              </a:rPr>
              <a:t>Lithosphere</a:t>
            </a:r>
            <a:endParaRPr kumimoji="0" lang="en-AU" sz="1800" b="0" i="0" u="none" strike="noStrike" kern="1200" cap="none" spc="0" normalizeH="0" baseline="0" noProof="0">
              <a:ln>
                <a:noFill/>
              </a:ln>
              <a:solidFill>
                <a:srgbClr val="22272B"/>
              </a:solidFill>
              <a:effectLst/>
              <a:uLnTx/>
              <a:uFillTx/>
              <a:latin typeface="Arial" panose="020B0604020202020204" pitchFamily="34" charset="0"/>
              <a:ea typeface="+mn-ea"/>
              <a:cs typeface="+mn-cs"/>
            </a:endParaRPr>
          </a:p>
        </p:txBody>
      </p:sp>
      <p:pic>
        <p:nvPicPr>
          <p:cNvPr id="4" name="Picture 3" descr="a mini terrarium">
            <a:extLst>
              <a:ext uri="{FF2B5EF4-FFF2-40B4-BE49-F238E27FC236}">
                <a16:creationId xmlns:a16="http://schemas.microsoft.com/office/drawing/2014/main" id="{D0B0896A-5D90-ADC6-BA4F-5B723D3C1169}"/>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4540853" y="1766965"/>
            <a:ext cx="3110293" cy="4244351"/>
          </a:xfrm>
          <a:prstGeom prst="roundRect">
            <a:avLst>
              <a:gd name="adj" fmla="val 7165"/>
            </a:avLst>
          </a:prstGeom>
          <a:ln>
            <a:noFill/>
          </a:ln>
          <a:effectLst/>
        </p:spPr>
      </p:pic>
      <p:sp>
        <p:nvSpPr>
          <p:cNvPr id="9" name="TextBox 8">
            <a:extLst>
              <a:ext uri="{FF2B5EF4-FFF2-40B4-BE49-F238E27FC236}">
                <a16:creationId xmlns:a16="http://schemas.microsoft.com/office/drawing/2014/main" id="{B446CC69-6946-A7DF-1068-F3B1CE554B70}"/>
              </a:ext>
            </a:extLst>
          </p:cNvPr>
          <p:cNvSpPr txBox="1"/>
          <p:nvPr/>
        </p:nvSpPr>
        <p:spPr>
          <a:xfrm>
            <a:off x="8241323" y="2226727"/>
            <a:ext cx="3950676" cy="586047"/>
          </a:xfrm>
          <a:prstGeom prst="rect">
            <a:avLst/>
          </a:prstGeom>
          <a:noFill/>
        </p:spPr>
        <p:txBody>
          <a:bodyPr wrap="square" lIns="0" tIns="0" rIns="0" bIns="0" rtlCol="0" anchor="ctr">
            <a:noAutofit/>
          </a:bodyPr>
          <a:lstStyle/>
          <a:p>
            <a:pPr marL="0" marR="0" lvl="0" indent="0" defTabSz="609585"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a:ln>
                  <a:noFill/>
                </a:ln>
                <a:solidFill>
                  <a:srgbClr val="22272B"/>
                </a:solidFill>
                <a:effectLst/>
                <a:uLnTx/>
                <a:uFillTx/>
                <a:latin typeface="Arial" panose="020B0604020202020204" pitchFamily="34" charset="0"/>
                <a:ea typeface="+mn-ea"/>
                <a:cs typeface="+mn-cs"/>
              </a:rPr>
              <a:t>Biosphere</a:t>
            </a:r>
            <a:endParaRPr kumimoji="0" lang="en-AU" sz="1800" b="0" i="0" u="none" strike="noStrike" kern="1200" cap="none" spc="0" normalizeH="0" baseline="0" noProof="0">
              <a:ln>
                <a:noFill/>
              </a:ln>
              <a:solidFill>
                <a:srgbClr val="22272B"/>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6CD64420-66D2-9375-2EF9-172E6E7324AC}"/>
              </a:ext>
            </a:extLst>
          </p:cNvPr>
          <p:cNvSpPr txBox="1"/>
          <p:nvPr/>
        </p:nvSpPr>
        <p:spPr>
          <a:xfrm>
            <a:off x="8241324" y="4672864"/>
            <a:ext cx="3950676" cy="586047"/>
          </a:xfrm>
          <a:prstGeom prst="rect">
            <a:avLst/>
          </a:prstGeom>
          <a:noFill/>
        </p:spPr>
        <p:txBody>
          <a:bodyPr wrap="square" lIns="0" tIns="0" rIns="0" bIns="0" rtlCol="0" anchor="ctr">
            <a:noAutofit/>
          </a:bodyPr>
          <a:lstStyle/>
          <a:p>
            <a:pPr marL="0" marR="0" lvl="0" indent="0" defTabSz="609585"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a:ln>
                  <a:noFill/>
                </a:ln>
                <a:solidFill>
                  <a:srgbClr val="22272B"/>
                </a:solidFill>
                <a:effectLst/>
                <a:uLnTx/>
                <a:uFillTx/>
                <a:latin typeface="Arial" panose="020B0604020202020204" pitchFamily="34" charset="0"/>
                <a:ea typeface="+mn-ea"/>
                <a:cs typeface="+mn-cs"/>
              </a:rPr>
              <a:t>Hydrosphere</a:t>
            </a:r>
            <a:endParaRPr kumimoji="0" lang="en-AU" sz="1800" b="0" i="0" u="none" strike="noStrike" kern="1200" cap="none" spc="0" normalizeH="0" baseline="0" noProof="0">
              <a:ln>
                <a:noFill/>
              </a:ln>
              <a:solidFill>
                <a:srgbClr val="22272B"/>
              </a:solidFill>
              <a:effectLst/>
              <a:uLnTx/>
              <a:uFillTx/>
              <a:latin typeface="Arial" panose="020B0604020202020204" pitchFamily="34" charset="0"/>
              <a:ea typeface="+mn-ea"/>
              <a:cs typeface="+mn-cs"/>
            </a:endParaRPr>
          </a:p>
        </p:txBody>
      </p:sp>
      <p:sp>
        <p:nvSpPr>
          <p:cNvPr id="2" name="Slide Number Placeholder 1">
            <a:extLst>
              <a:ext uri="{FF2B5EF4-FFF2-40B4-BE49-F238E27FC236}">
                <a16:creationId xmlns:a16="http://schemas.microsoft.com/office/drawing/2014/main" id="{C3262CAC-F584-315F-E643-E1DAC15F7468}"/>
              </a:ext>
              <a:ext uri="{C183D7F6-B498-43B3-948B-1728B52AA6E4}">
                <adec:decorative xmlns:adec="http://schemas.microsoft.com/office/drawing/2017/decorative" val="1"/>
              </a:ext>
            </a:extLst>
          </p:cNvPr>
          <p:cNvSpPr>
            <a:spLocks noGrp="1"/>
          </p:cNvSpPr>
          <p:nvPr>
            <p:ph type="sldNum" sz="quarter" idx="10"/>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48</a:t>
            </a:fld>
            <a:endParaRPr kumimoji="0" lang="en-AU" sz="1200" b="0" i="0" u="none" strike="noStrike" kern="1200" cap="none" spc="0" normalizeH="0" baseline="0" noProof="0">
              <a:ln>
                <a:noFill/>
              </a:ln>
              <a:solidFill>
                <a:srgbClr val="22272B"/>
              </a:solidFill>
              <a:effectLst/>
              <a:uLnTx/>
              <a:uFillTx/>
              <a:ea typeface="+mn-ea"/>
              <a:cs typeface="+mn-cs"/>
            </a:endParaRPr>
          </a:p>
        </p:txBody>
      </p:sp>
    </p:spTree>
    <p:extLst>
      <p:ext uri="{BB962C8B-B14F-4D97-AF65-F5344CB8AC3E}">
        <p14:creationId xmlns:p14="http://schemas.microsoft.com/office/powerpoint/2010/main" val="3040238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6B183-D5A4-6A3A-442D-CCF7678FB19D}"/>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86BD802D-3774-144F-A15F-305C57D70533}"/>
              </a:ext>
            </a:extLst>
          </p:cNvPr>
          <p:cNvSpPr>
            <a:spLocks noGrp="1"/>
          </p:cNvSpPr>
          <p:nvPr>
            <p:ph type="title"/>
          </p:nvPr>
        </p:nvSpPr>
        <p:spPr>
          <a:xfrm>
            <a:off x="375649" y="405403"/>
            <a:ext cx="10080000" cy="545601"/>
          </a:xfrm>
        </p:spPr>
        <p:txBody>
          <a:bodyPr anchor="t">
            <a:noAutofit/>
          </a:bodyPr>
          <a:lstStyle/>
          <a:p>
            <a:r>
              <a:rPr lang="en-AU" spc="-50"/>
              <a:t>Science and technology </a:t>
            </a:r>
            <a:r>
              <a:rPr lang="en-AU"/>
              <a:t>– unit 1 misconceptions </a:t>
            </a:r>
          </a:p>
        </p:txBody>
      </p:sp>
      <p:sp>
        <p:nvSpPr>
          <p:cNvPr id="9" name="Text Placeholder 8">
            <a:extLst>
              <a:ext uri="{FF2B5EF4-FFF2-40B4-BE49-F238E27FC236}">
                <a16:creationId xmlns:a16="http://schemas.microsoft.com/office/drawing/2014/main" id="{17C0A7DE-5E18-CEEF-E72B-E46AF61064B1}"/>
              </a:ext>
            </a:extLst>
          </p:cNvPr>
          <p:cNvSpPr>
            <a:spLocks noGrp="1"/>
          </p:cNvSpPr>
          <p:nvPr>
            <p:ph type="body" sz="quarter" idx="18"/>
          </p:nvPr>
        </p:nvSpPr>
        <p:spPr>
          <a:xfrm>
            <a:off x="360000" y="745834"/>
            <a:ext cx="10080000" cy="546702"/>
          </a:xfrm>
        </p:spPr>
        <p:txBody>
          <a:bodyPr anchor="b">
            <a:normAutofit/>
          </a:bodyPr>
          <a:lstStyle/>
          <a:p>
            <a:pPr>
              <a:lnSpc>
                <a:spcPct val="140000"/>
              </a:lnSpc>
            </a:pPr>
            <a:r>
              <a:rPr lang="en-AU"/>
              <a:t>Common student misconceptions addressed</a:t>
            </a:r>
          </a:p>
        </p:txBody>
      </p:sp>
      <p:pic>
        <p:nvPicPr>
          <p:cNvPr id="12" name="Picture 11">
            <a:extLst>
              <a:ext uri="{FF2B5EF4-FFF2-40B4-BE49-F238E27FC236}">
                <a16:creationId xmlns:a16="http://schemas.microsoft.com/office/drawing/2014/main" id="{66D73EE2-C19B-7602-1251-8D4DCD3B96E6}"/>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02948" y="2574233"/>
            <a:ext cx="2242631" cy="2188838"/>
          </a:xfrm>
          <a:prstGeom prst="roundRect">
            <a:avLst>
              <a:gd name="adj" fmla="val 5406"/>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a:extLst>
              <a:ext uri="{FF2B5EF4-FFF2-40B4-BE49-F238E27FC236}">
                <a16:creationId xmlns:a16="http://schemas.microsoft.com/office/drawing/2014/main" id="{4D959C90-B543-93CD-E172-C5D6DBACCECE}"/>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2905037" y="2574233"/>
            <a:ext cx="2142705" cy="2209342"/>
          </a:xfrm>
          <a:prstGeom prst="roundRect">
            <a:avLst>
              <a:gd name="adj" fmla="val 527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a:extLst>
              <a:ext uri="{FF2B5EF4-FFF2-40B4-BE49-F238E27FC236}">
                <a16:creationId xmlns:a16="http://schemas.microsoft.com/office/drawing/2014/main" id="{15A86BC3-F0A3-1F61-19E0-80E5BD325730}"/>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07200" y="2574232"/>
            <a:ext cx="3145210" cy="2188837"/>
          </a:xfrm>
          <a:prstGeom prst="roundRect">
            <a:avLst>
              <a:gd name="adj" fmla="val 800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85AD10C7-56B1-6624-752C-932DE6BBC8F1}"/>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711867" y="2574231"/>
            <a:ext cx="3175440" cy="2188838"/>
          </a:xfrm>
          <a:prstGeom prst="roundRect">
            <a:avLst>
              <a:gd name="adj" fmla="val 422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Slide Number Placeholder 2">
            <a:extLst>
              <a:ext uri="{FF2B5EF4-FFF2-40B4-BE49-F238E27FC236}">
                <a16:creationId xmlns:a16="http://schemas.microsoft.com/office/drawing/2014/main" id="{FA85E31F-6D1D-84F6-5EEB-1830BB8B55E4}"/>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49</a:t>
            </a:fld>
            <a:endParaRPr kumimoji="0" lang="en-AU" sz="1200" b="0" i="0" u="none" strike="noStrike" kern="1200" cap="none" spc="0" normalizeH="0" baseline="0" noProof="0">
              <a:ln>
                <a:noFill/>
              </a:ln>
              <a:solidFill>
                <a:srgbClr val="22272B"/>
              </a:solidFill>
              <a:effectLst/>
              <a:uLnTx/>
              <a:uFillTx/>
              <a:ea typeface="+mn-ea"/>
              <a:cs typeface="+mn-cs"/>
            </a:endParaRPr>
          </a:p>
        </p:txBody>
      </p:sp>
    </p:spTree>
    <p:extLst>
      <p:ext uri="{BB962C8B-B14F-4D97-AF65-F5344CB8AC3E}">
        <p14:creationId xmlns:p14="http://schemas.microsoft.com/office/powerpoint/2010/main" val="3313299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AD297FC1-99BB-5403-0783-385EEC9F3425}"/>
              </a:ext>
            </a:extLst>
          </p:cNvPr>
          <p:cNvSpPr>
            <a:spLocks noGrp="1"/>
          </p:cNvSpPr>
          <p:nvPr>
            <p:ph type="title"/>
          </p:nvPr>
        </p:nvSpPr>
        <p:spPr>
          <a:xfrm>
            <a:off x="360000" y="360000"/>
            <a:ext cx="10080000" cy="545601"/>
          </a:xfrm>
        </p:spPr>
        <p:txBody>
          <a:bodyPr anchor="t">
            <a:normAutofit/>
          </a:bodyPr>
          <a:lstStyle/>
          <a:p>
            <a:r>
              <a:rPr lang="en-US"/>
              <a:t>Activity </a:t>
            </a:r>
          </a:p>
        </p:txBody>
      </p:sp>
      <p:sp>
        <p:nvSpPr>
          <p:cNvPr id="36" name="Text Placeholder 3">
            <a:extLst>
              <a:ext uri="{FF2B5EF4-FFF2-40B4-BE49-F238E27FC236}">
                <a16:creationId xmlns:a16="http://schemas.microsoft.com/office/drawing/2014/main" id="{351696D0-C836-A460-325D-67FA53E2B9E4}"/>
              </a:ext>
            </a:extLst>
          </p:cNvPr>
          <p:cNvSpPr>
            <a:spLocks noGrp="1"/>
          </p:cNvSpPr>
          <p:nvPr>
            <p:ph type="body" sz="quarter" idx="18"/>
          </p:nvPr>
        </p:nvSpPr>
        <p:spPr>
          <a:xfrm>
            <a:off x="360000" y="982520"/>
            <a:ext cx="10080000" cy="310015"/>
          </a:xfrm>
        </p:spPr>
        <p:txBody>
          <a:bodyPr/>
          <a:lstStyle/>
          <a:p>
            <a:r>
              <a:rPr lang="en-US"/>
              <a:t>Feedback</a:t>
            </a:r>
          </a:p>
        </p:txBody>
      </p:sp>
      <p:pic>
        <p:nvPicPr>
          <p:cNvPr id="17" name="Picture Placeholder 16">
            <a:extLst>
              <a:ext uri="{FF2B5EF4-FFF2-40B4-BE49-F238E27FC236}">
                <a16:creationId xmlns:a16="http://schemas.microsoft.com/office/drawing/2014/main" id="{5A89736F-A544-95E8-F437-E081CD694A0B}"/>
              </a:ext>
              <a:ext uri="{C183D7F6-B498-43B3-948B-1728B52AA6E4}">
                <adec:decorative xmlns:adec="http://schemas.microsoft.com/office/drawing/2017/decorative" val="1"/>
              </a:ext>
            </a:extLst>
          </p:cNvPr>
          <p:cNvPicPr>
            <a:picLocks noGrp="1" noChangeAspect="1"/>
          </p:cNvPicPr>
          <p:nvPr>
            <p:ph sz="half" idx="1"/>
          </p:nvPr>
        </p:nvPicPr>
        <p:blipFill>
          <a:blip r:embed="rId3" cstate="screen">
            <a:extLst>
              <a:ext uri="{28A0092B-C50C-407E-A947-70E740481C1C}">
                <a14:useLocalDpi xmlns:a14="http://schemas.microsoft.com/office/drawing/2010/main"/>
              </a:ext>
            </a:extLst>
          </a:blip>
          <a:srcRect/>
          <a:stretch>
            <a:fillRect/>
          </a:stretch>
        </p:blipFill>
        <p:spPr>
          <a:xfrm>
            <a:off x="360000" y="1584000"/>
            <a:ext cx="5616000" cy="4499998"/>
          </a:xfrm>
          <a:prstGeom prst="roundRect">
            <a:avLst>
              <a:gd name="adj" fmla="val 3502"/>
            </a:avLst>
          </a:prstGeom>
          <a:noFill/>
        </p:spPr>
      </p:pic>
      <p:sp>
        <p:nvSpPr>
          <p:cNvPr id="21" name="Text Placeholder 2">
            <a:extLst>
              <a:ext uri="{FF2B5EF4-FFF2-40B4-BE49-F238E27FC236}">
                <a16:creationId xmlns:a16="http://schemas.microsoft.com/office/drawing/2014/main" id="{6AF4FB4A-1BC0-F784-DBB8-78E0D9DDD667}"/>
              </a:ext>
            </a:extLst>
          </p:cNvPr>
          <p:cNvSpPr>
            <a:spLocks noGrp="1"/>
          </p:cNvSpPr>
          <p:nvPr>
            <p:ph sz="half" idx="19"/>
          </p:nvPr>
        </p:nvSpPr>
        <p:spPr>
          <a:xfrm>
            <a:off x="6633544" y="2100339"/>
            <a:ext cx="4850456" cy="3208440"/>
          </a:xfrm>
        </p:spPr>
        <p:txBody>
          <a:bodyPr>
            <a:normAutofit fontScale="25000" lnSpcReduction="20000"/>
          </a:bodyPr>
          <a:lstStyle/>
          <a:p>
            <a:pPr marL="342900" indent="-342900">
              <a:lnSpc>
                <a:spcPct val="170000"/>
              </a:lnSpc>
              <a:buAutoNum type="arabicPeriod"/>
            </a:pPr>
            <a:r>
              <a:rPr lang="en-AU" sz="7200"/>
              <a:t>Have you reviewed any of the sample English and mathematics units released?</a:t>
            </a:r>
          </a:p>
          <a:p>
            <a:pPr marL="342900" indent="-342900">
              <a:lnSpc>
                <a:spcPct val="170000"/>
              </a:lnSpc>
              <a:buFont typeface="Arial" panose="020B0604020202020204" pitchFamily="34" charset="0"/>
              <a:buAutoNum type="arabicPeriod"/>
            </a:pPr>
            <a:r>
              <a:rPr lang="en-AU" sz="7200"/>
              <a:t>Are you currently implementing any aspects of the new CHPS syllabuses, or do you plan to do so soon?</a:t>
            </a:r>
          </a:p>
          <a:p>
            <a:pPr marL="342900" indent="-342900">
              <a:lnSpc>
                <a:spcPct val="170000"/>
              </a:lnSpc>
              <a:buFont typeface="Arial" panose="020B0604020202020204" pitchFamily="34" charset="0"/>
              <a:buAutoNum type="arabicPeriod"/>
            </a:pPr>
            <a:r>
              <a:rPr lang="en-AU" sz="7200"/>
              <a:t>Have you ever thought about how the Department develops these sample units?</a:t>
            </a:r>
            <a:endParaRPr lang="en-AU" sz="1300"/>
          </a:p>
        </p:txBody>
      </p:sp>
      <p:sp>
        <p:nvSpPr>
          <p:cNvPr id="3" name="Slide Number Placeholder 2">
            <a:extLst>
              <a:ext uri="{FF2B5EF4-FFF2-40B4-BE49-F238E27FC236}">
                <a16:creationId xmlns:a16="http://schemas.microsoft.com/office/drawing/2014/main" id="{13893ADD-8B22-1E4A-646E-80E775E11C5F}"/>
              </a:ext>
              <a:ext uri="{C183D7F6-B498-43B3-948B-1728B52AA6E4}">
                <adec:decorative xmlns:adec="http://schemas.microsoft.com/office/drawing/2017/decorative" val="1"/>
              </a:ext>
            </a:extLst>
          </p:cNvPr>
          <p:cNvSpPr>
            <a:spLocks noGrp="1"/>
          </p:cNvSpPr>
          <p:nvPr>
            <p:ph type="sldNum" sz="quarter" idx="4294967295"/>
          </p:nvPr>
        </p:nvSpPr>
        <p:spPr>
          <a:xfrm>
            <a:off x="11124000" y="6516000"/>
            <a:ext cx="720000" cy="180000"/>
          </a:xfrm>
        </p:spPr>
        <p:txBody>
          <a:bodyPr/>
          <a:lstStyle/>
          <a:p>
            <a:pPr>
              <a:spcAft>
                <a:spcPts val="600"/>
              </a:spcAft>
            </a:pPr>
            <a:fld id="{10A01DC5-1685-4615-8240-15192985C6A2}" type="slidenum">
              <a:rPr lang="en-AU" smtClean="0"/>
              <a:pPr>
                <a:spcAft>
                  <a:spcPts val="600"/>
                </a:spcAft>
              </a:pPr>
              <a:t>5</a:t>
            </a:fld>
            <a:endParaRPr lang="en-AU"/>
          </a:p>
        </p:txBody>
      </p:sp>
    </p:spTree>
    <p:extLst>
      <p:ext uri="{BB962C8B-B14F-4D97-AF65-F5344CB8AC3E}">
        <p14:creationId xmlns:p14="http://schemas.microsoft.com/office/powerpoint/2010/main" val="135319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3DF3D-393A-D519-E386-EC31812362A2}"/>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A4091641-46C5-A7CE-D4CB-E9DCF4771503}"/>
              </a:ext>
            </a:extLst>
          </p:cNvPr>
          <p:cNvSpPr>
            <a:spLocks noGrp="1"/>
          </p:cNvSpPr>
          <p:nvPr>
            <p:ph type="ctrTitle"/>
          </p:nvPr>
        </p:nvSpPr>
        <p:spPr/>
        <p:txBody>
          <a:bodyPr/>
          <a:lstStyle/>
          <a:p>
            <a:r>
              <a:rPr lang="en-AU"/>
              <a:t>Science and technology – unit 5 </a:t>
            </a:r>
          </a:p>
        </p:txBody>
      </p:sp>
      <p:sp>
        <p:nvSpPr>
          <p:cNvPr id="3" name="Text Placeholder 9">
            <a:extLst>
              <a:ext uri="{FF2B5EF4-FFF2-40B4-BE49-F238E27FC236}">
                <a16:creationId xmlns:a16="http://schemas.microsoft.com/office/drawing/2014/main" id="{603D19C7-986F-B476-BEE6-7B66D4543320}"/>
              </a:ext>
            </a:extLst>
          </p:cNvPr>
          <p:cNvSpPr>
            <a:spLocks noGrp="1"/>
          </p:cNvSpPr>
          <p:nvPr>
            <p:ph type="body" sz="quarter" idx="14"/>
          </p:nvPr>
        </p:nvSpPr>
        <p:spPr>
          <a:xfrm>
            <a:off x="359998" y="4273686"/>
            <a:ext cx="8532000" cy="424497"/>
          </a:xfrm>
        </p:spPr>
        <p:txBody>
          <a:bodyPr vert="horz" lIns="0" tIns="0" rIns="0" bIns="0" rtlCol="0" anchor="t">
            <a:noAutofit/>
          </a:bodyPr>
          <a:lstStyle/>
          <a:p>
            <a:r>
              <a:rPr lang="en-AU"/>
              <a:t>Unit 5</a:t>
            </a:r>
          </a:p>
        </p:txBody>
      </p:sp>
      <p:sp>
        <p:nvSpPr>
          <p:cNvPr id="2" name="Footer Placeholder 1">
            <a:extLst>
              <a:ext uri="{FF2B5EF4-FFF2-40B4-BE49-F238E27FC236}">
                <a16:creationId xmlns:a16="http://schemas.microsoft.com/office/drawing/2014/main" id="{CCD31E25-E0E7-00DF-8F67-347814FE7281}"/>
              </a:ext>
            </a:extLst>
          </p:cNvPr>
          <p:cNvSpPr>
            <a:spLocks noGrp="1"/>
          </p:cNvSpPr>
          <p:nvPr>
            <p:ph type="ftr" sz="quarter" idx="3"/>
          </p:nvPr>
        </p:nvSpPr>
        <p:spPr>
          <a:xfrm>
            <a:off x="360000" y="5867118"/>
            <a:ext cx="4500000" cy="684882"/>
          </a:xfr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664"/>
                </a:solidFill>
                <a:effectLst/>
                <a:uLnTx/>
                <a:uFillTx/>
                <a:ea typeface="+mn-ea"/>
                <a:cs typeface="+mn-cs"/>
              </a:rPr>
              <a:t>NSW Department of Education</a:t>
            </a:r>
            <a:endParaRPr kumimoji="0" lang="en-AU" sz="1400" b="0" i="0" u="none" strike="noStrike" kern="1200" cap="none" spc="0" normalizeH="0" baseline="0" noProof="0">
              <a:ln>
                <a:noFill/>
              </a:ln>
              <a:solidFill>
                <a:srgbClr val="002664"/>
              </a:solidFill>
              <a:effectLst/>
              <a:uLnTx/>
              <a:uFillTx/>
              <a:ea typeface="+mn-ea"/>
              <a:cs typeface="+mn-cs"/>
            </a:endParaRPr>
          </a:p>
        </p:txBody>
      </p:sp>
    </p:spTree>
    <p:extLst>
      <p:ext uri="{BB962C8B-B14F-4D97-AF65-F5344CB8AC3E}">
        <p14:creationId xmlns:p14="http://schemas.microsoft.com/office/powerpoint/2010/main" val="1715406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56C2FD-3683-076E-3507-90C23566444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7C2B3D4-594E-047A-8805-CFCF45781445}"/>
              </a:ext>
            </a:extLst>
          </p:cNvPr>
          <p:cNvSpPr>
            <a:spLocks noGrp="1"/>
          </p:cNvSpPr>
          <p:nvPr>
            <p:ph type="title"/>
          </p:nvPr>
        </p:nvSpPr>
        <p:spPr/>
        <p:txBody>
          <a:bodyPr/>
          <a:lstStyle/>
          <a:p>
            <a:r>
              <a:rPr lang="en-AU"/>
              <a:t>Science and technology – unit 5 overview</a:t>
            </a:r>
          </a:p>
        </p:txBody>
      </p:sp>
      <p:sp>
        <p:nvSpPr>
          <p:cNvPr id="5" name="Content Placeholder 4">
            <a:extLst>
              <a:ext uri="{FF2B5EF4-FFF2-40B4-BE49-F238E27FC236}">
                <a16:creationId xmlns:a16="http://schemas.microsoft.com/office/drawing/2014/main" id="{2B9ADF89-588C-4C5F-F236-86A1ABEF053A}"/>
              </a:ext>
            </a:extLst>
          </p:cNvPr>
          <p:cNvSpPr>
            <a:spLocks noGrp="1"/>
          </p:cNvSpPr>
          <p:nvPr>
            <p:ph idx="1"/>
          </p:nvPr>
        </p:nvSpPr>
        <p:spPr>
          <a:xfrm>
            <a:off x="605659" y="2041354"/>
            <a:ext cx="5242778" cy="4126336"/>
          </a:xfrm>
        </p:spPr>
        <p:txBody>
          <a:bodyPr vert="horz" lIns="0" tIns="0" rIns="0" bIns="0" rtlCol="0" anchor="t">
            <a:noAutofit/>
          </a:bodyPr>
          <a:lstStyle/>
          <a:p>
            <a:r>
              <a:rPr lang="en-GB"/>
              <a:t>This unit explores:</a:t>
            </a:r>
          </a:p>
          <a:p>
            <a:pPr marL="285750" lvl="0" indent="-285750">
              <a:buFont typeface="Arial" panose="020B0604020202020204" pitchFamily="34" charset="0"/>
              <a:buChar char="•"/>
            </a:pPr>
            <a:r>
              <a:rPr lang="en-GB"/>
              <a:t>the Earth’s revolution around the Sun</a:t>
            </a:r>
            <a:endParaRPr lang="en-AU"/>
          </a:p>
          <a:p>
            <a:pPr marL="285750" lvl="0" indent="-285750">
              <a:buFont typeface="Arial" panose="020B0604020202020204" pitchFamily="34" charset="0"/>
              <a:buChar char="•"/>
            </a:pPr>
            <a:r>
              <a:rPr lang="en-GB"/>
              <a:t>how solar energy is used</a:t>
            </a:r>
            <a:endParaRPr lang="en-AU"/>
          </a:p>
          <a:p>
            <a:pPr marL="285750" lvl="0" indent="-285750">
              <a:buFont typeface="Arial" panose="020B0604020202020204" pitchFamily="34" charset="0"/>
              <a:buChar char="•"/>
            </a:pPr>
            <a:r>
              <a:rPr lang="en-GB"/>
              <a:t>using multimodal representations of features of the solar system</a:t>
            </a:r>
            <a:endParaRPr lang="en-AU"/>
          </a:p>
          <a:p>
            <a:pPr marL="285750" lvl="0" indent="-285750">
              <a:buFont typeface="Arial" panose="020B0604020202020204" pitchFamily="34" charset="0"/>
              <a:buChar char="•"/>
            </a:pPr>
            <a:r>
              <a:rPr lang="en-GB"/>
              <a:t>introductory aspects of gravity</a:t>
            </a:r>
            <a:endParaRPr lang="en-AU"/>
          </a:p>
          <a:p>
            <a:pPr marL="285750" indent="-285750">
              <a:buFont typeface="Arial" panose="020B0604020202020204" pitchFamily="34" charset="0"/>
              <a:buChar char="•"/>
            </a:pPr>
            <a:r>
              <a:rPr lang="en-GB"/>
              <a:t>cultural references to the solar system.</a:t>
            </a:r>
            <a:endParaRPr lang="en-AU">
              <a:solidFill>
                <a:srgbClr val="242424"/>
              </a:solidFill>
              <a:latin typeface="Aptos Narrow"/>
            </a:endParaRPr>
          </a:p>
        </p:txBody>
      </p:sp>
      <p:sp>
        <p:nvSpPr>
          <p:cNvPr id="2" name="Slide Number Placeholder 1">
            <a:extLst>
              <a:ext uri="{FF2B5EF4-FFF2-40B4-BE49-F238E27FC236}">
                <a16:creationId xmlns:a16="http://schemas.microsoft.com/office/drawing/2014/main" id="{382E946A-BD30-FDD5-CC9B-4F44EC8664E3}"/>
              </a:ext>
              <a:ext uri="{C183D7F6-B498-43B3-948B-1728B52AA6E4}">
                <adec:decorative xmlns:adec="http://schemas.microsoft.com/office/drawing/2017/decorative" val="1"/>
              </a:ext>
            </a:extLst>
          </p:cNvPr>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51</a:t>
            </a:fld>
            <a:endParaRPr kumimoji="0" lang="en-AU" sz="1200" b="0" i="0" u="none" strike="noStrike" kern="1200" cap="none" spc="0" normalizeH="0" baseline="0" noProof="0">
              <a:ln>
                <a:noFill/>
              </a:ln>
              <a:solidFill>
                <a:srgbClr val="22272B"/>
              </a:solidFill>
              <a:effectLst/>
              <a:uLnTx/>
              <a:uFillTx/>
              <a:ea typeface="+mn-ea"/>
              <a:cs typeface="+mn-cs"/>
            </a:endParaRPr>
          </a:p>
        </p:txBody>
      </p:sp>
      <p:pic>
        <p:nvPicPr>
          <p:cNvPr id="9" name="Picture 8">
            <a:extLst>
              <a:ext uri="{FF2B5EF4-FFF2-40B4-BE49-F238E27FC236}">
                <a16:creationId xmlns:a16="http://schemas.microsoft.com/office/drawing/2014/main" id="{4AE75C52-96CD-B676-78A1-19A100A07B5A}"/>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t="1365" r="2330" b="4458"/>
          <a:stretch>
            <a:fillRect/>
          </a:stretch>
        </p:blipFill>
        <p:spPr>
          <a:xfrm>
            <a:off x="6096000" y="2041354"/>
            <a:ext cx="5685401" cy="3802935"/>
          </a:xfrm>
          <a:prstGeom prst="rect">
            <a:avLst/>
          </a:prstGeom>
          <a:ln w="88900" cap="sq">
            <a:solidFill>
              <a:srgbClr val="FFFFFF"/>
            </a:solidFill>
            <a:miter lim="800000"/>
          </a:ln>
          <a:effectLst/>
        </p:spPr>
      </p:pic>
    </p:spTree>
    <p:extLst>
      <p:ext uri="{BB962C8B-B14F-4D97-AF65-F5344CB8AC3E}">
        <p14:creationId xmlns:p14="http://schemas.microsoft.com/office/powerpoint/2010/main" val="1453302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E7395C-65BF-9592-9195-46972A53F3A8}"/>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8A68E103-638E-AF0E-5C34-0EB0076DE6A7}"/>
              </a:ext>
            </a:extLst>
          </p:cNvPr>
          <p:cNvSpPr>
            <a:spLocks noGrp="1"/>
          </p:cNvSpPr>
          <p:nvPr>
            <p:ph type="title"/>
          </p:nvPr>
        </p:nvSpPr>
        <p:spPr>
          <a:xfrm>
            <a:off x="360000" y="360001"/>
            <a:ext cx="10764000" cy="548704"/>
          </a:xfrm>
        </p:spPr>
        <p:txBody>
          <a:bodyPr/>
          <a:lstStyle/>
          <a:p>
            <a:r>
              <a:rPr lang="en-AU" spc="-50"/>
              <a:t>Science and technology </a:t>
            </a:r>
            <a:r>
              <a:rPr lang="en-AU"/>
              <a:t>– unit 5 </a:t>
            </a:r>
            <a:r>
              <a:rPr lang="en-AU" spc="-50"/>
              <a:t>syllabus outcomes</a:t>
            </a:r>
            <a:endParaRPr lang="en-AU"/>
          </a:p>
        </p:txBody>
      </p:sp>
      <p:sp>
        <p:nvSpPr>
          <p:cNvPr id="11" name="Text Placeholder 10">
            <a:extLst>
              <a:ext uri="{FF2B5EF4-FFF2-40B4-BE49-F238E27FC236}">
                <a16:creationId xmlns:a16="http://schemas.microsoft.com/office/drawing/2014/main" id="{FA4DA0E2-9908-DAC3-3C50-ADF2FE64DBAD}"/>
              </a:ext>
            </a:extLst>
          </p:cNvPr>
          <p:cNvSpPr>
            <a:spLocks noGrp="1"/>
          </p:cNvSpPr>
          <p:nvPr>
            <p:ph type="body" sz="quarter" idx="19"/>
          </p:nvPr>
        </p:nvSpPr>
        <p:spPr>
          <a:xfrm>
            <a:off x="360000" y="1828800"/>
            <a:ext cx="11484000" cy="4120495"/>
          </a:xfrm>
        </p:spPr>
        <p:txBody>
          <a:bodyPr/>
          <a:lstStyle/>
          <a:p>
            <a:pPr lvl="0" defTabSz="609585">
              <a:defRPr/>
            </a:pPr>
            <a:r>
              <a:rPr lang="en-AU" b="1">
                <a:solidFill>
                  <a:srgbClr val="22272B"/>
                </a:solidFill>
                <a:ea typeface="MS Mincho" panose="02020609040205080304" pitchFamily="49" charset="-128"/>
                <a:cs typeface="Arial" panose="020B0604020202020204" pitchFamily="34" charset="0"/>
              </a:rPr>
              <a:t>Focus area:  Physical and living systems depend on energy</a:t>
            </a:r>
            <a:endParaRPr lang="en-AU">
              <a:solidFill>
                <a:srgbClr val="FF0000"/>
              </a:solidFill>
              <a:ea typeface="MS Mincho" panose="02020609040205080304" pitchFamily="49" charset="-128"/>
              <a:cs typeface="Arial" panose="020B0604020202020204" pitchFamily="34" charset="0"/>
            </a:endParaRPr>
          </a:p>
          <a:p>
            <a:pPr lvl="0" defTabSz="609585">
              <a:defRPr/>
            </a:pPr>
            <a:r>
              <a:rPr lang="en-AU" b="1">
                <a:solidFill>
                  <a:srgbClr val="22272B"/>
                </a:solidFill>
                <a:ea typeface="MS Mincho" panose="02020609040205080304" pitchFamily="49" charset="-128"/>
                <a:cs typeface="Arial" panose="020B0604020202020204" pitchFamily="34" charset="0"/>
              </a:rPr>
              <a:t>ST2-SCI-01 uses information to investigate </a:t>
            </a:r>
            <a:r>
              <a:rPr lang="en-AU">
                <a:solidFill>
                  <a:srgbClr val="22272B"/>
                </a:solidFill>
                <a:ea typeface="MS Mincho" panose="02020609040205080304" pitchFamily="49" charset="-128"/>
                <a:cs typeface="Arial" panose="020B0604020202020204" pitchFamily="34" charset="0"/>
              </a:rPr>
              <a:t>the solar system and </a:t>
            </a:r>
            <a:r>
              <a:rPr lang="en-AU" b="1">
                <a:solidFill>
                  <a:srgbClr val="22272B"/>
                </a:solidFill>
                <a:ea typeface="MS Mincho" panose="02020609040205080304" pitchFamily="49" charset="-128"/>
                <a:cs typeface="Arial" panose="020B0604020202020204" pitchFamily="34" charset="0"/>
              </a:rPr>
              <a:t>the effects of energy on</a:t>
            </a:r>
            <a:r>
              <a:rPr lang="en-AU">
                <a:solidFill>
                  <a:srgbClr val="22272B"/>
                </a:solidFill>
                <a:ea typeface="MS Mincho" panose="02020609040205080304" pitchFamily="49" charset="-128"/>
                <a:cs typeface="Arial" panose="020B0604020202020204" pitchFamily="34" charset="0"/>
              </a:rPr>
              <a:t> living, </a:t>
            </a:r>
            <a:r>
              <a:rPr lang="en-AU" b="1">
                <a:solidFill>
                  <a:srgbClr val="22272B"/>
                </a:solidFill>
                <a:ea typeface="MS Mincho" panose="02020609040205080304" pitchFamily="49" charset="-128"/>
                <a:cs typeface="Arial" panose="020B0604020202020204" pitchFamily="34" charset="0"/>
              </a:rPr>
              <a:t>physical </a:t>
            </a:r>
            <a:r>
              <a:rPr lang="en-AU">
                <a:solidFill>
                  <a:srgbClr val="22272B"/>
                </a:solidFill>
                <a:ea typeface="MS Mincho" panose="02020609040205080304" pitchFamily="49" charset="-128"/>
                <a:cs typeface="Arial" panose="020B0604020202020204" pitchFamily="34" charset="0"/>
              </a:rPr>
              <a:t>and geological systems</a:t>
            </a:r>
            <a:endParaRPr lang="en-AU">
              <a:solidFill>
                <a:srgbClr val="FF0000"/>
              </a:solidFill>
              <a:ea typeface="MS Mincho" panose="02020609040205080304" pitchFamily="49" charset="-128"/>
              <a:cs typeface="Arial" panose="020B0604020202020204" pitchFamily="34" charset="0"/>
            </a:endParaRPr>
          </a:p>
          <a:p>
            <a:pPr lvl="0" defTabSz="609585">
              <a:defRPr/>
            </a:pPr>
            <a:r>
              <a:rPr lang="en-AU" b="1">
                <a:solidFill>
                  <a:srgbClr val="22272B"/>
                </a:solidFill>
                <a:ea typeface="MS Mincho" panose="02020609040205080304" pitchFamily="49" charset="-128"/>
                <a:cs typeface="Arial" panose="020B0604020202020204" pitchFamily="34" charset="0"/>
              </a:rPr>
              <a:t>ST2-PQU-01 poses questions </a:t>
            </a:r>
            <a:r>
              <a:rPr lang="en-AU">
                <a:solidFill>
                  <a:srgbClr val="22272B"/>
                </a:solidFill>
                <a:ea typeface="MS Mincho" panose="02020609040205080304" pitchFamily="49" charset="-128"/>
                <a:cs typeface="Arial" panose="020B0604020202020204" pitchFamily="34" charset="0"/>
              </a:rPr>
              <a:t>to create fair tests that investigate the effects of energy on living things and physical systems</a:t>
            </a:r>
            <a:endParaRPr lang="en-AU">
              <a:solidFill>
                <a:srgbClr val="FF0000"/>
              </a:solidFill>
              <a:ea typeface="MS Mincho" panose="02020609040205080304" pitchFamily="49" charset="-128"/>
              <a:cs typeface="Arial" panose="020B0604020202020204" pitchFamily="34" charset="0"/>
            </a:endParaRPr>
          </a:p>
          <a:p>
            <a:pPr lvl="0" defTabSz="609585">
              <a:defRPr/>
            </a:pPr>
            <a:r>
              <a:rPr lang="en-AU" b="1">
                <a:solidFill>
                  <a:srgbClr val="22272B"/>
                </a:solidFill>
                <a:ea typeface="MS Mincho" panose="02020609040205080304" pitchFamily="49" charset="-128"/>
                <a:cs typeface="Arial" panose="020B0604020202020204" pitchFamily="34" charset="0"/>
              </a:rPr>
              <a:t>ST2-DAT-02 </a:t>
            </a:r>
            <a:r>
              <a:rPr lang="en-GB">
                <a:solidFill>
                  <a:srgbClr val="22272B"/>
                </a:solidFill>
              </a:rPr>
              <a:t>designs and uses algorithms, </a:t>
            </a:r>
            <a:r>
              <a:rPr lang="en-GB" b="1">
                <a:solidFill>
                  <a:srgbClr val="22272B"/>
                </a:solidFill>
              </a:rPr>
              <a:t>represents data and uses digital systems for a purpose</a:t>
            </a:r>
          </a:p>
          <a:p>
            <a:pPr lvl="0" defTabSz="609585">
              <a:defRPr/>
            </a:pPr>
            <a:r>
              <a:rPr lang="en-AU" b="1">
                <a:solidFill>
                  <a:srgbClr val="22272B"/>
                </a:solidFill>
                <a:ea typeface="MS Mincho" panose="02020609040205080304" pitchFamily="49" charset="-128"/>
                <a:cs typeface="Arial" panose="020B0604020202020204" pitchFamily="34" charset="0"/>
              </a:rPr>
              <a:t>Focus area: </a:t>
            </a:r>
            <a:r>
              <a:rPr lang="en-GB" b="1">
                <a:solidFill>
                  <a:srgbClr val="22272B"/>
                </a:solidFill>
                <a:ea typeface="MS Mincho" panose="02020609040205080304" pitchFamily="49" charset="-128"/>
                <a:cs typeface="Arial" panose="020B0604020202020204" pitchFamily="34" charset="0"/>
              </a:rPr>
              <a:t>Digital and design outcomes</a:t>
            </a:r>
            <a:endParaRPr lang="en-AU">
              <a:solidFill>
                <a:srgbClr val="22272B"/>
              </a:solidFill>
            </a:endParaRPr>
          </a:p>
          <a:p>
            <a:pPr lvl="0" defTabSz="609585">
              <a:defRPr/>
            </a:pPr>
            <a:r>
              <a:rPr lang="en-GB" b="1">
                <a:solidFill>
                  <a:srgbClr val="22272B"/>
                </a:solidFill>
                <a:ea typeface="MS Mincho" panose="02020609040205080304" pitchFamily="49" charset="-128"/>
                <a:cs typeface="Arial" panose="020B0604020202020204" pitchFamily="34" charset="0"/>
              </a:rPr>
              <a:t>ST2-DDT-02 </a:t>
            </a:r>
            <a:r>
              <a:rPr lang="en-GB">
                <a:solidFill>
                  <a:srgbClr val="22272B"/>
                </a:solidFill>
                <a:ea typeface="MS Mincho" panose="02020609040205080304" pitchFamily="49" charset="-128"/>
                <a:cs typeface="Arial" panose="020B0604020202020204" pitchFamily="34" charset="0"/>
              </a:rPr>
              <a:t>designs and uses algorithms, </a:t>
            </a:r>
            <a:r>
              <a:rPr lang="en-GB" b="1">
                <a:solidFill>
                  <a:srgbClr val="22272B"/>
                </a:solidFill>
                <a:ea typeface="MS Mincho" panose="02020609040205080304" pitchFamily="49" charset="-128"/>
                <a:cs typeface="Arial" panose="020B0604020202020204" pitchFamily="34" charset="0"/>
              </a:rPr>
              <a:t>represents data and uses digital systems for a purpose</a:t>
            </a:r>
            <a:endParaRPr lang="en-AU" b="1">
              <a:solidFill>
                <a:srgbClr val="22272B"/>
              </a:solidFill>
              <a:ea typeface="MS Mincho" panose="02020609040205080304" pitchFamily="49" charset="-128"/>
              <a:cs typeface="Arial" panose="020B0604020202020204" pitchFamily="34" charset="0"/>
            </a:endParaRPr>
          </a:p>
        </p:txBody>
      </p:sp>
      <p:sp>
        <p:nvSpPr>
          <p:cNvPr id="3" name="Slide Number Placeholder 2">
            <a:extLst>
              <a:ext uri="{FF2B5EF4-FFF2-40B4-BE49-F238E27FC236}">
                <a16:creationId xmlns:a16="http://schemas.microsoft.com/office/drawing/2014/main" id="{C320B41F-FA7C-419F-1155-AA0244C94865}"/>
              </a:ext>
              <a:ext uri="{C183D7F6-B498-43B3-948B-1728B52AA6E4}">
                <adec:decorative xmlns:adec="http://schemas.microsoft.com/office/drawing/2017/decorative" val="1"/>
              </a:ext>
            </a:extLst>
          </p:cNvPr>
          <p:cNvSpPr>
            <a:spLocks noGrp="1"/>
          </p:cNvSpPr>
          <p:nvPr>
            <p:ph type="sldNum" sz="quarter" idx="14"/>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52</a:t>
            </a:fld>
            <a:endParaRPr kumimoji="0" lang="en-AU" sz="1200" b="0" i="0" u="none" strike="noStrike" kern="1200" cap="none" spc="0" normalizeH="0" baseline="0" noProof="0">
              <a:ln>
                <a:noFill/>
              </a:ln>
              <a:solidFill>
                <a:srgbClr val="22272B"/>
              </a:solidFill>
              <a:effectLst/>
              <a:uLnTx/>
              <a:uFillTx/>
              <a:ea typeface="+mn-ea"/>
              <a:cs typeface="+mn-cs"/>
            </a:endParaRPr>
          </a:p>
        </p:txBody>
      </p:sp>
    </p:spTree>
    <p:extLst>
      <p:ext uri="{BB962C8B-B14F-4D97-AF65-F5344CB8AC3E}">
        <p14:creationId xmlns:p14="http://schemas.microsoft.com/office/powerpoint/2010/main" val="2836768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318C2-4CE5-F163-C398-90EDDF1ECDDD}"/>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4EA35B45-6EC9-5E9F-2B68-45089E5CAA1B}"/>
              </a:ext>
            </a:extLst>
          </p:cNvPr>
          <p:cNvSpPr>
            <a:spLocks noGrp="1"/>
          </p:cNvSpPr>
          <p:nvPr>
            <p:ph type="title"/>
          </p:nvPr>
        </p:nvSpPr>
        <p:spPr>
          <a:xfrm>
            <a:off x="360000" y="360001"/>
            <a:ext cx="10764000" cy="548704"/>
          </a:xfrm>
        </p:spPr>
        <p:txBody>
          <a:bodyPr/>
          <a:lstStyle/>
          <a:p>
            <a:r>
              <a:rPr lang="en-AU" spc="-50"/>
              <a:t>Science and technology </a:t>
            </a:r>
            <a:r>
              <a:rPr lang="en-AU"/>
              <a:t>– unit 5 </a:t>
            </a:r>
            <a:r>
              <a:rPr lang="en-AU" spc="-50"/>
              <a:t>syllabus content (1)</a:t>
            </a:r>
            <a:endParaRPr lang="en-AU"/>
          </a:p>
        </p:txBody>
      </p:sp>
      <p:sp>
        <p:nvSpPr>
          <p:cNvPr id="3" name="Slide Number Placeholder 2">
            <a:extLst>
              <a:ext uri="{FF2B5EF4-FFF2-40B4-BE49-F238E27FC236}">
                <a16:creationId xmlns:a16="http://schemas.microsoft.com/office/drawing/2014/main" id="{6A4C66EA-DF50-604A-5962-D7783D7A9FEC}"/>
              </a:ext>
              <a:ext uri="{C183D7F6-B498-43B3-948B-1728B52AA6E4}">
                <adec:decorative xmlns:adec="http://schemas.microsoft.com/office/drawing/2017/decorative" val="1"/>
              </a:ext>
            </a:extLst>
          </p:cNvPr>
          <p:cNvSpPr>
            <a:spLocks noGrp="1"/>
          </p:cNvSpPr>
          <p:nvPr>
            <p:ph type="sldNum" sz="quarter" idx="14"/>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53</a:t>
            </a:fld>
            <a:endParaRPr kumimoji="0" lang="en-AU" sz="1200" b="0" i="0" u="none" strike="noStrike" kern="1200" cap="none" spc="0" normalizeH="0" baseline="0" noProof="0">
              <a:ln>
                <a:noFill/>
              </a:ln>
              <a:solidFill>
                <a:srgbClr val="22272B"/>
              </a:solidFill>
              <a:effectLst/>
              <a:uLnTx/>
              <a:uFillTx/>
              <a:ea typeface="+mn-ea"/>
              <a:cs typeface="+mn-cs"/>
            </a:endParaRPr>
          </a:p>
        </p:txBody>
      </p:sp>
      <p:sp>
        <p:nvSpPr>
          <p:cNvPr id="11" name="Text Placeholder 10">
            <a:extLst>
              <a:ext uri="{FF2B5EF4-FFF2-40B4-BE49-F238E27FC236}">
                <a16:creationId xmlns:a16="http://schemas.microsoft.com/office/drawing/2014/main" id="{6A2F0E70-B441-AE14-0D8E-0148A3A793DA}"/>
              </a:ext>
            </a:extLst>
          </p:cNvPr>
          <p:cNvSpPr>
            <a:spLocks noGrp="1"/>
          </p:cNvSpPr>
          <p:nvPr>
            <p:ph type="body" sz="quarter" idx="19"/>
          </p:nvPr>
        </p:nvSpPr>
        <p:spPr/>
        <p:txBody>
          <a:bodyPr/>
          <a:lstStyle/>
          <a:p>
            <a:pPr>
              <a:spcAft>
                <a:spcPts val="0"/>
              </a:spcAft>
            </a:pPr>
            <a:r>
              <a:rPr lang="en-AU" b="1"/>
              <a:t>Content Group: The Sun is the centre of our solar system and provides our world with energy</a:t>
            </a:r>
          </a:p>
          <a:p>
            <a:pPr marL="342900" indent="-342900">
              <a:spcAft>
                <a:spcPts val="0"/>
              </a:spcAft>
              <a:buFont typeface="Arial" panose="020B0604020202020204" pitchFamily="34" charset="0"/>
              <a:buChar char="•"/>
            </a:pPr>
            <a:r>
              <a:rPr lang="en-AU" b="1"/>
              <a:t>Model</a:t>
            </a:r>
            <a:r>
              <a:rPr lang="en-AU"/>
              <a:t> Earth’s revolution around the Sun and recognise that a complete revolution takes 365.25 days</a:t>
            </a:r>
          </a:p>
          <a:p>
            <a:pPr marL="342900" indent="-342900">
              <a:spcAft>
                <a:spcPts val="0"/>
              </a:spcAft>
              <a:buFont typeface="Arial" panose="020B0604020202020204" pitchFamily="34" charset="0"/>
              <a:buChar char="•"/>
            </a:pPr>
            <a:r>
              <a:rPr lang="en-AU" b="1"/>
              <a:t>Research</a:t>
            </a:r>
            <a:r>
              <a:rPr lang="en-AU"/>
              <a:t> how energy from the Sun is used</a:t>
            </a:r>
          </a:p>
          <a:p>
            <a:pPr marL="342900" indent="-342900">
              <a:spcAft>
                <a:spcPts val="0"/>
              </a:spcAft>
              <a:buFont typeface="Arial" panose="020B0604020202020204" pitchFamily="34" charset="0"/>
              <a:buChar char="•"/>
            </a:pPr>
            <a:r>
              <a:rPr lang="en-AU" b="1"/>
              <a:t>Describe</a:t>
            </a:r>
            <a:r>
              <a:rPr lang="en-AU"/>
              <a:t> features of our solar system using multimodal representations</a:t>
            </a:r>
          </a:p>
          <a:p>
            <a:pPr marL="342900" indent="-342900">
              <a:spcAft>
                <a:spcPts val="0"/>
              </a:spcAft>
              <a:buFont typeface="Arial" panose="020B0604020202020204" pitchFamily="34" charset="0"/>
              <a:buChar char="•"/>
            </a:pPr>
            <a:r>
              <a:rPr lang="en-AU" b="1"/>
              <a:t>Demonstrate</a:t>
            </a:r>
            <a:r>
              <a:rPr lang="en-AU"/>
              <a:t> that gravity is a force of attraction between objects and Earth</a:t>
            </a:r>
          </a:p>
          <a:p>
            <a:pPr marL="342900" indent="-342900">
              <a:spcAft>
                <a:spcPts val="0"/>
              </a:spcAft>
              <a:buFont typeface="Arial" panose="020B0604020202020204" pitchFamily="34" charset="0"/>
              <a:buChar char="•"/>
            </a:pPr>
            <a:r>
              <a:rPr lang="en-AU" b="1"/>
              <a:t>Recognise</a:t>
            </a:r>
            <a:r>
              <a:rPr lang="en-AU"/>
              <a:t> that the force of gravity keeps Earth, moons and planets in their positions in the solar system</a:t>
            </a:r>
          </a:p>
          <a:p>
            <a:pPr marL="342900" indent="-342900">
              <a:spcAft>
                <a:spcPts val="0"/>
              </a:spcAft>
              <a:buFont typeface="Arial" panose="020B0604020202020204" pitchFamily="34" charset="0"/>
              <a:buChar char="•"/>
            </a:pPr>
            <a:r>
              <a:rPr lang="en-AU" b="1"/>
              <a:t>Research</a:t>
            </a:r>
            <a:r>
              <a:rPr lang="en-AU"/>
              <a:t> cultural references to the solar system including Aboriginal and/or Torres Strait Islander Knowledges of the night sky</a:t>
            </a:r>
            <a:endParaRPr lang="en-AU" sz="3200"/>
          </a:p>
        </p:txBody>
      </p:sp>
    </p:spTree>
    <p:extLst>
      <p:ext uri="{BB962C8B-B14F-4D97-AF65-F5344CB8AC3E}">
        <p14:creationId xmlns:p14="http://schemas.microsoft.com/office/powerpoint/2010/main" val="346625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1E5E06-E309-23C9-FEB4-C8A90758B334}"/>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1D8FF825-E46A-FCD4-320F-A025571D3B61}"/>
              </a:ext>
            </a:extLst>
          </p:cNvPr>
          <p:cNvSpPr>
            <a:spLocks noGrp="1"/>
          </p:cNvSpPr>
          <p:nvPr>
            <p:ph type="title"/>
          </p:nvPr>
        </p:nvSpPr>
        <p:spPr>
          <a:xfrm>
            <a:off x="359999" y="360001"/>
            <a:ext cx="10926699" cy="548704"/>
          </a:xfrm>
        </p:spPr>
        <p:txBody>
          <a:bodyPr/>
          <a:lstStyle/>
          <a:p>
            <a:r>
              <a:rPr lang="en-AU" spc="-50"/>
              <a:t>Science and technology </a:t>
            </a:r>
            <a:r>
              <a:rPr lang="en-AU"/>
              <a:t>– unit 5 </a:t>
            </a:r>
            <a:r>
              <a:rPr lang="en-AU" spc="-50"/>
              <a:t>syllabus content (2)</a:t>
            </a:r>
            <a:endParaRPr lang="en-AU"/>
          </a:p>
        </p:txBody>
      </p:sp>
      <p:sp>
        <p:nvSpPr>
          <p:cNvPr id="3" name="Slide Number Placeholder 2">
            <a:extLst>
              <a:ext uri="{FF2B5EF4-FFF2-40B4-BE49-F238E27FC236}">
                <a16:creationId xmlns:a16="http://schemas.microsoft.com/office/drawing/2014/main" id="{4F24950B-F8CC-B9FB-1337-F8F99DE98E26}"/>
              </a:ext>
              <a:ext uri="{C183D7F6-B498-43B3-948B-1728B52AA6E4}">
                <adec:decorative xmlns:adec="http://schemas.microsoft.com/office/drawing/2017/decorative" val="1"/>
              </a:ext>
            </a:extLst>
          </p:cNvPr>
          <p:cNvSpPr>
            <a:spLocks noGrp="1"/>
          </p:cNvSpPr>
          <p:nvPr>
            <p:ph type="sldNum" sz="quarter" idx="14"/>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54</a:t>
            </a:fld>
            <a:endParaRPr kumimoji="0" lang="en-AU" sz="1200" b="0" i="0" u="none" strike="noStrike" kern="1200" cap="none" spc="0" normalizeH="0" baseline="0" noProof="0">
              <a:ln>
                <a:noFill/>
              </a:ln>
              <a:solidFill>
                <a:srgbClr val="22272B"/>
              </a:solidFill>
              <a:effectLst/>
              <a:uLnTx/>
              <a:uFillTx/>
              <a:ea typeface="+mn-ea"/>
              <a:cs typeface="+mn-cs"/>
            </a:endParaRPr>
          </a:p>
        </p:txBody>
      </p:sp>
      <p:sp>
        <p:nvSpPr>
          <p:cNvPr id="11" name="Text Placeholder 10">
            <a:extLst>
              <a:ext uri="{FF2B5EF4-FFF2-40B4-BE49-F238E27FC236}">
                <a16:creationId xmlns:a16="http://schemas.microsoft.com/office/drawing/2014/main" id="{C4DB9E04-77FB-8965-7929-60FE34E3DAB6}"/>
              </a:ext>
            </a:extLst>
          </p:cNvPr>
          <p:cNvSpPr>
            <a:spLocks noGrp="1"/>
          </p:cNvSpPr>
          <p:nvPr>
            <p:ph type="body" sz="quarter" idx="19"/>
          </p:nvPr>
        </p:nvSpPr>
        <p:spPr>
          <a:xfrm>
            <a:off x="360000" y="2132578"/>
            <a:ext cx="7132072" cy="3841822"/>
          </a:xfrm>
        </p:spPr>
        <p:txBody>
          <a:bodyPr/>
          <a:lstStyle/>
          <a:p>
            <a:pPr>
              <a:spcAft>
                <a:spcPts val="600"/>
              </a:spcAft>
            </a:pPr>
            <a:r>
              <a:rPr lang="en-AU" b="1"/>
              <a:t>Content Group: Digital systems can be created and controlled</a:t>
            </a:r>
          </a:p>
          <a:p>
            <a:pPr marL="342900" indent="-342900">
              <a:spcAft>
                <a:spcPts val="600"/>
              </a:spcAft>
              <a:buFont typeface="Arial" panose="020B0604020202020204" pitchFamily="34" charset="0"/>
              <a:buChar char="•"/>
            </a:pPr>
            <a:r>
              <a:rPr lang="en-AU" b="1"/>
              <a:t>Use</a:t>
            </a:r>
            <a:r>
              <a:rPr lang="en-AU"/>
              <a:t> core features of common digital tools to locate, select, store and retrieve relevant information</a:t>
            </a:r>
          </a:p>
          <a:p>
            <a:pPr marL="342900" indent="-342900">
              <a:spcAft>
                <a:spcPts val="600"/>
              </a:spcAft>
              <a:buFont typeface="Arial" panose="020B0604020202020204" pitchFamily="34" charset="0"/>
              <a:buChar char="•"/>
            </a:pPr>
            <a:r>
              <a:rPr lang="en-AU" b="1"/>
              <a:t>Use</a:t>
            </a:r>
            <a:r>
              <a:rPr lang="en-AU"/>
              <a:t> core features of common digital tools to share content, plan tasks and collaborate safely following an agreed code of conduct</a:t>
            </a:r>
          </a:p>
          <a:p>
            <a:pPr marL="342900" indent="-342900">
              <a:spcAft>
                <a:spcPts val="600"/>
              </a:spcAft>
              <a:buFont typeface="Arial" panose="020B0604020202020204" pitchFamily="34" charset="0"/>
              <a:buChar char="•"/>
            </a:pPr>
            <a:r>
              <a:rPr lang="en-AU" b="1"/>
              <a:t>Explore</a:t>
            </a:r>
            <a:r>
              <a:rPr lang="en-AU"/>
              <a:t> how data can be represented by letters, numbers, symbols, images and sounds depending on the purpose</a:t>
            </a:r>
          </a:p>
        </p:txBody>
      </p:sp>
      <p:pic>
        <p:nvPicPr>
          <p:cNvPr id="2" name="Picture 1">
            <a:extLst>
              <a:ext uri="{FF2B5EF4-FFF2-40B4-BE49-F238E27FC236}">
                <a16:creationId xmlns:a16="http://schemas.microsoft.com/office/drawing/2014/main" id="{AD3D2DCF-EF20-EDC3-588B-D23A231B864C}"/>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92872" y="4088386"/>
            <a:ext cx="4039128" cy="1886014"/>
          </a:xfrm>
          <a:prstGeom prst="roundRect">
            <a:avLst>
              <a:gd name="adj" fmla="val 8998"/>
            </a:avLst>
          </a:prstGeom>
          <a:ln>
            <a:noFill/>
          </a:ln>
          <a:effectLst/>
        </p:spPr>
      </p:pic>
    </p:spTree>
    <p:extLst>
      <p:ext uri="{BB962C8B-B14F-4D97-AF65-F5344CB8AC3E}">
        <p14:creationId xmlns:p14="http://schemas.microsoft.com/office/powerpoint/2010/main" val="2195774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A25D50-183A-73B9-4E62-E5566E82021D}"/>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43BB985-A2EA-DDF8-91AB-DB42EB5C1F5D}"/>
              </a:ext>
            </a:extLst>
          </p:cNvPr>
          <p:cNvSpPr>
            <a:spLocks noGrp="1"/>
          </p:cNvSpPr>
          <p:nvPr>
            <p:ph type="title"/>
          </p:nvPr>
        </p:nvSpPr>
        <p:spPr>
          <a:xfrm>
            <a:off x="375648" y="405403"/>
            <a:ext cx="10748351" cy="545601"/>
          </a:xfrm>
        </p:spPr>
        <p:txBody>
          <a:bodyPr anchor="t">
            <a:noAutofit/>
          </a:bodyPr>
          <a:lstStyle/>
          <a:p>
            <a:r>
              <a:rPr lang="en-AU" spc="-50"/>
              <a:t>Science and technology </a:t>
            </a:r>
            <a:r>
              <a:rPr lang="en-AU"/>
              <a:t>– unit 5 misconceptions (1)</a:t>
            </a:r>
          </a:p>
        </p:txBody>
      </p:sp>
      <p:sp>
        <p:nvSpPr>
          <p:cNvPr id="3" name="Slide Number Placeholder 2">
            <a:extLst>
              <a:ext uri="{FF2B5EF4-FFF2-40B4-BE49-F238E27FC236}">
                <a16:creationId xmlns:a16="http://schemas.microsoft.com/office/drawing/2014/main" id="{6D5FE094-C293-0E6B-B549-0544F3D53E51}"/>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55</a:t>
            </a:fld>
            <a:endParaRPr kumimoji="0" lang="en-AU" sz="1200" b="0" i="0" u="none" strike="noStrike" kern="1200" cap="none" spc="0" normalizeH="0" baseline="0" noProof="0">
              <a:ln>
                <a:noFill/>
              </a:ln>
              <a:solidFill>
                <a:srgbClr val="22272B"/>
              </a:solidFill>
              <a:effectLst/>
              <a:uLnTx/>
              <a:uFillTx/>
              <a:ea typeface="+mn-ea"/>
              <a:cs typeface="+mn-cs"/>
            </a:endParaRPr>
          </a:p>
        </p:txBody>
      </p:sp>
      <p:pic>
        <p:nvPicPr>
          <p:cNvPr id="6" name="Picture 5">
            <a:extLst>
              <a:ext uri="{FF2B5EF4-FFF2-40B4-BE49-F238E27FC236}">
                <a16:creationId xmlns:a16="http://schemas.microsoft.com/office/drawing/2014/main" id="{365E0EE6-3918-116E-F7D2-50A5341FBE1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101909" y="1594080"/>
            <a:ext cx="11988182" cy="4363335"/>
          </a:xfrm>
          <a:prstGeom prst="rect">
            <a:avLst/>
          </a:prstGeom>
        </p:spPr>
      </p:pic>
    </p:spTree>
    <p:extLst>
      <p:ext uri="{BB962C8B-B14F-4D97-AF65-F5344CB8AC3E}">
        <p14:creationId xmlns:p14="http://schemas.microsoft.com/office/powerpoint/2010/main" val="1522427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0E3C7-2427-D5B6-0137-B23BAED24C0A}"/>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FD2EBFFB-A689-2AB9-4B8D-550ABE02BEF7}"/>
              </a:ext>
            </a:extLst>
          </p:cNvPr>
          <p:cNvSpPr>
            <a:spLocks noGrp="1"/>
          </p:cNvSpPr>
          <p:nvPr>
            <p:ph type="title"/>
          </p:nvPr>
        </p:nvSpPr>
        <p:spPr>
          <a:xfrm>
            <a:off x="375648" y="405403"/>
            <a:ext cx="10843888" cy="545601"/>
          </a:xfrm>
        </p:spPr>
        <p:txBody>
          <a:bodyPr anchor="t">
            <a:noAutofit/>
          </a:bodyPr>
          <a:lstStyle/>
          <a:p>
            <a:r>
              <a:rPr lang="en-AU" spc="-20"/>
              <a:t>Science and technology – unit 5 misconceptions (2)</a:t>
            </a:r>
          </a:p>
        </p:txBody>
      </p:sp>
      <p:pic>
        <p:nvPicPr>
          <p:cNvPr id="2" name="Picture 1">
            <a:extLst>
              <a:ext uri="{FF2B5EF4-FFF2-40B4-BE49-F238E27FC236}">
                <a16:creationId xmlns:a16="http://schemas.microsoft.com/office/drawing/2014/main" id="{C2D7D6F8-0C16-E620-CEFC-0DA7813B32B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647536" y="1572616"/>
            <a:ext cx="4572000" cy="2049845"/>
          </a:xfrm>
          <a:prstGeom prst="roundRect">
            <a:avLst>
              <a:gd name="adj" fmla="val 829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a:extLst>
              <a:ext uri="{FF2B5EF4-FFF2-40B4-BE49-F238E27FC236}">
                <a16:creationId xmlns:a16="http://schemas.microsoft.com/office/drawing/2014/main" id="{A0C4260E-2BE2-BEF0-E0F8-D6037670E20C}"/>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47534" y="3775676"/>
            <a:ext cx="4576548" cy="2323358"/>
          </a:xfrm>
          <a:prstGeom prst="roundRect">
            <a:avLst>
              <a:gd name="adj" fmla="val 870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100AB309-C2DC-B113-323A-26BE05E0266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16592" y="1572616"/>
            <a:ext cx="6064052" cy="4591353"/>
          </a:xfrm>
          <a:prstGeom prst="roundRect">
            <a:avLst>
              <a:gd name="adj" fmla="val 470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19D197B4-099E-9080-2B25-2E0B8AB871DF}"/>
              </a:ext>
              <a:ext uri="{C183D7F6-B498-43B3-948B-1728B52AA6E4}">
                <adec:decorative xmlns:adec="http://schemas.microsoft.com/office/drawing/2017/decorative" val="1"/>
              </a:ext>
            </a:extLst>
          </p:cNvPr>
          <p:cNvSpPr txBox="1"/>
          <p:nvPr/>
        </p:nvSpPr>
        <p:spPr>
          <a:xfrm>
            <a:off x="5134421" y="6447133"/>
            <a:ext cx="2246846" cy="152458"/>
          </a:xfrm>
          <a:prstGeom prst="rect">
            <a:avLst/>
          </a:prstGeom>
          <a:noFill/>
        </p:spPr>
        <p:txBody>
          <a:bodyPr wrap="square" lIns="0" tIns="0" rIns="0" bIns="0" rtlCol="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a:ln>
                  <a:noFill/>
                </a:ln>
                <a:solidFill>
                  <a:srgbClr val="22272B"/>
                </a:solidFill>
                <a:effectLst/>
                <a:uLnTx/>
                <a:uFillTx/>
                <a:latin typeface="Arial" panose="020B0604020202020204" pitchFamily="34" charset="0"/>
                <a:ea typeface="+mn-ea"/>
                <a:cs typeface="+mn-cs"/>
              </a:rPr>
              <a:t>Image: </a:t>
            </a:r>
            <a:r>
              <a:rPr kumimoji="0" lang="en-AU" sz="900" b="0" i="0" u="none" strike="noStrike" kern="1200" cap="none" spc="0" normalizeH="0" baseline="0" noProof="0" err="1">
                <a:ln>
                  <a:noFill/>
                </a:ln>
                <a:solidFill>
                  <a:srgbClr val="22272B"/>
                </a:solidFill>
                <a:effectLst/>
                <a:uLnTx/>
                <a:uFillTx/>
                <a:latin typeface="Arial" panose="020B0604020202020204" pitchFamily="34" charset="0"/>
                <a:ea typeface="+mn-ea"/>
                <a:cs typeface="+mn-cs"/>
              </a:rPr>
              <a:t>nrich</a:t>
            </a:r>
            <a:r>
              <a:rPr kumimoji="0" lang="en-AU" sz="900" b="0" i="0" u="none" strike="noStrike" kern="1200" cap="none" spc="0" normalizeH="0" baseline="0" noProof="0">
                <a:ln>
                  <a:noFill/>
                </a:ln>
                <a:solidFill>
                  <a:srgbClr val="22272B"/>
                </a:solidFill>
                <a:effectLst/>
                <a:uLnTx/>
                <a:uFillTx/>
                <a:latin typeface="Arial" panose="020B0604020202020204" pitchFamily="34" charset="0"/>
                <a:ea typeface="+mn-ea"/>
                <a:cs typeface="+mn-cs"/>
              </a:rPr>
              <a:t> © University of Cambridge</a:t>
            </a:r>
          </a:p>
        </p:txBody>
      </p:sp>
      <p:sp>
        <p:nvSpPr>
          <p:cNvPr id="3" name="Slide Number Placeholder 2">
            <a:extLst>
              <a:ext uri="{FF2B5EF4-FFF2-40B4-BE49-F238E27FC236}">
                <a16:creationId xmlns:a16="http://schemas.microsoft.com/office/drawing/2014/main" id="{1009BD21-43A0-67A0-2DC8-8F5F8F85C756}"/>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56</a:t>
            </a:fld>
            <a:endParaRPr kumimoji="0" lang="en-AU" sz="1200" b="0" i="0" u="none" strike="noStrike" kern="1200" cap="none" spc="0" normalizeH="0" baseline="0" noProof="0">
              <a:ln>
                <a:noFill/>
              </a:ln>
              <a:solidFill>
                <a:srgbClr val="22272B"/>
              </a:solidFill>
              <a:effectLst/>
              <a:uLnTx/>
              <a:uFillTx/>
              <a:ea typeface="+mn-ea"/>
              <a:cs typeface="+mn-cs"/>
            </a:endParaRPr>
          </a:p>
        </p:txBody>
      </p:sp>
    </p:spTree>
    <p:extLst>
      <p:ext uri="{BB962C8B-B14F-4D97-AF65-F5344CB8AC3E}">
        <p14:creationId xmlns:p14="http://schemas.microsoft.com/office/powerpoint/2010/main" val="1076858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FF71F4-35BA-9EA8-0D13-F40292DA571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FF99FC8-0C43-E730-097F-7EDE2FBD50FB}"/>
              </a:ext>
            </a:extLst>
          </p:cNvPr>
          <p:cNvSpPr>
            <a:spLocks noGrp="1"/>
          </p:cNvSpPr>
          <p:nvPr>
            <p:ph type="title"/>
          </p:nvPr>
        </p:nvSpPr>
        <p:spPr>
          <a:xfrm>
            <a:off x="360000" y="360000"/>
            <a:ext cx="10080000" cy="545601"/>
          </a:xfrm>
        </p:spPr>
        <p:txBody>
          <a:bodyPr anchor="ctr">
            <a:normAutofit/>
          </a:bodyPr>
          <a:lstStyle/>
          <a:p>
            <a:r>
              <a:rPr lang="en-AU" spc="-50"/>
              <a:t>Science and technology </a:t>
            </a:r>
            <a:r>
              <a:rPr lang="en-AU"/>
              <a:t>– unit 5 </a:t>
            </a:r>
            <a:r>
              <a:rPr lang="en-AU" spc="-50"/>
              <a:t>spotlight (1)</a:t>
            </a:r>
            <a:endParaRPr lang="en-AU"/>
          </a:p>
        </p:txBody>
      </p:sp>
      <p:sp>
        <p:nvSpPr>
          <p:cNvPr id="11" name="Text Placeholder 4">
            <a:extLst>
              <a:ext uri="{FF2B5EF4-FFF2-40B4-BE49-F238E27FC236}">
                <a16:creationId xmlns:a16="http://schemas.microsoft.com/office/drawing/2014/main" id="{20A25BF8-459E-09D5-46B8-75679CFFC90E}"/>
              </a:ext>
            </a:extLst>
          </p:cNvPr>
          <p:cNvSpPr>
            <a:spLocks noGrp="1"/>
          </p:cNvSpPr>
          <p:nvPr>
            <p:ph type="body" sz="quarter" idx="18"/>
          </p:nvPr>
        </p:nvSpPr>
        <p:spPr>
          <a:xfrm>
            <a:off x="360000" y="982520"/>
            <a:ext cx="10080000" cy="310015"/>
          </a:xfrm>
        </p:spPr>
        <p:txBody>
          <a:bodyPr/>
          <a:lstStyle/>
          <a:p>
            <a:r>
              <a:rPr lang="en-AU"/>
              <a:t>Rotation and revolution</a:t>
            </a:r>
          </a:p>
        </p:txBody>
      </p:sp>
      <p:sp>
        <p:nvSpPr>
          <p:cNvPr id="2" name="Slide Number Placeholder 1">
            <a:extLst>
              <a:ext uri="{FF2B5EF4-FFF2-40B4-BE49-F238E27FC236}">
                <a16:creationId xmlns:a16="http://schemas.microsoft.com/office/drawing/2014/main" id="{F36C1B1A-4774-2A32-8616-F79FEF1F81EE}"/>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57</a:t>
            </a:fld>
            <a:endParaRPr kumimoji="0" lang="en-AU" sz="1200" b="0" i="0" u="none" strike="noStrike" kern="1200" cap="none" spc="0" normalizeH="0" baseline="0" noProof="0">
              <a:ln>
                <a:noFill/>
              </a:ln>
              <a:solidFill>
                <a:srgbClr val="22272B"/>
              </a:solidFill>
              <a:effectLst/>
              <a:uLnTx/>
              <a:uFillTx/>
              <a:ea typeface="+mn-ea"/>
              <a:cs typeface="+mn-cs"/>
            </a:endParaRPr>
          </a:p>
        </p:txBody>
      </p:sp>
      <p:pic>
        <p:nvPicPr>
          <p:cNvPr id="4" name="Picture 3">
            <a:extLst>
              <a:ext uri="{FF2B5EF4-FFF2-40B4-BE49-F238E27FC236}">
                <a16:creationId xmlns:a16="http://schemas.microsoft.com/office/drawing/2014/main" id="{4A97BE76-0430-C244-98B0-D9294A45B409}"/>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0931" y="2053568"/>
            <a:ext cx="6381996" cy="3484049"/>
          </a:xfrm>
          <a:prstGeom prst="roundRect">
            <a:avLst>
              <a:gd name="adj" fmla="val 583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47EC89BA-C887-D5E7-A81D-77992D402139}"/>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59433" y="2057362"/>
            <a:ext cx="5084567" cy="3480255"/>
          </a:xfrm>
          <a:prstGeom prst="roundRect">
            <a:avLst>
              <a:gd name="adj" fmla="val 529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06945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DFA7A-571D-291B-C8FD-BA36B3428B2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84BEF25-C6E4-9CC1-6B69-986963DE7F4D}"/>
              </a:ext>
            </a:extLst>
          </p:cNvPr>
          <p:cNvSpPr>
            <a:spLocks noGrp="1"/>
          </p:cNvSpPr>
          <p:nvPr>
            <p:ph type="title"/>
          </p:nvPr>
        </p:nvSpPr>
        <p:spPr>
          <a:xfrm>
            <a:off x="360000" y="360000"/>
            <a:ext cx="10080000" cy="545601"/>
          </a:xfrm>
        </p:spPr>
        <p:txBody>
          <a:bodyPr anchor="ctr">
            <a:normAutofit/>
          </a:bodyPr>
          <a:lstStyle/>
          <a:p>
            <a:r>
              <a:rPr lang="en-AU" spc="-50"/>
              <a:t>Science and technology </a:t>
            </a:r>
            <a:r>
              <a:rPr lang="en-AU"/>
              <a:t>– unit 5 </a:t>
            </a:r>
            <a:r>
              <a:rPr lang="en-AU" spc="-50"/>
              <a:t>spotlight (2)</a:t>
            </a:r>
            <a:endParaRPr lang="en-AU"/>
          </a:p>
        </p:txBody>
      </p:sp>
      <p:sp>
        <p:nvSpPr>
          <p:cNvPr id="11" name="Text Placeholder 4">
            <a:extLst>
              <a:ext uri="{FF2B5EF4-FFF2-40B4-BE49-F238E27FC236}">
                <a16:creationId xmlns:a16="http://schemas.microsoft.com/office/drawing/2014/main" id="{9AC60AFE-A95B-DB7A-0990-718BE27D0D2C}"/>
              </a:ext>
            </a:extLst>
          </p:cNvPr>
          <p:cNvSpPr>
            <a:spLocks noGrp="1"/>
          </p:cNvSpPr>
          <p:nvPr>
            <p:ph type="body" sz="quarter" idx="18"/>
          </p:nvPr>
        </p:nvSpPr>
        <p:spPr>
          <a:xfrm>
            <a:off x="360000" y="982520"/>
            <a:ext cx="10080000" cy="310015"/>
          </a:xfrm>
        </p:spPr>
        <p:txBody>
          <a:bodyPr/>
          <a:lstStyle/>
          <a:p>
            <a:r>
              <a:rPr lang="en-AU"/>
              <a:t>Cultural connections</a:t>
            </a:r>
          </a:p>
        </p:txBody>
      </p:sp>
      <p:sp>
        <p:nvSpPr>
          <p:cNvPr id="2" name="Slide Number Placeholder 1">
            <a:extLst>
              <a:ext uri="{FF2B5EF4-FFF2-40B4-BE49-F238E27FC236}">
                <a16:creationId xmlns:a16="http://schemas.microsoft.com/office/drawing/2014/main" id="{6838FE42-6B18-5391-56C5-E07C48AE41B8}"/>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58</a:t>
            </a:fld>
            <a:endParaRPr kumimoji="0" lang="en-AU" sz="1200" b="0" i="0" u="none" strike="noStrike" kern="1200" cap="none" spc="0" normalizeH="0" baseline="0" noProof="0">
              <a:ln>
                <a:noFill/>
              </a:ln>
              <a:solidFill>
                <a:srgbClr val="22272B"/>
              </a:solidFill>
              <a:effectLst/>
              <a:uLnTx/>
              <a:uFillTx/>
              <a:ea typeface="+mn-ea"/>
              <a:cs typeface="+mn-cs"/>
            </a:endParaRPr>
          </a:p>
        </p:txBody>
      </p:sp>
      <p:pic>
        <p:nvPicPr>
          <p:cNvPr id="6" name="Picture 5">
            <a:extLst>
              <a:ext uri="{FF2B5EF4-FFF2-40B4-BE49-F238E27FC236}">
                <a16:creationId xmlns:a16="http://schemas.microsoft.com/office/drawing/2014/main" id="{9FA6F678-2D5E-53BC-5D60-0C92EB2E4CDF}"/>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t="2981" r="1300" b="3631"/>
          <a:stretch>
            <a:fillRect/>
          </a:stretch>
        </p:blipFill>
        <p:spPr>
          <a:xfrm>
            <a:off x="2619608" y="1501254"/>
            <a:ext cx="6952783" cy="4694830"/>
          </a:xfrm>
          <a:prstGeom prst="rect">
            <a:avLst/>
          </a:prstGeom>
        </p:spPr>
      </p:pic>
    </p:spTree>
    <p:extLst>
      <p:ext uri="{BB962C8B-B14F-4D97-AF65-F5344CB8AC3E}">
        <p14:creationId xmlns:p14="http://schemas.microsoft.com/office/powerpoint/2010/main" val="317376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F85CD4-94B5-552C-A6C2-F0FEAD1A8935}"/>
              </a:ext>
            </a:extLst>
          </p:cNvPr>
          <p:cNvSpPr>
            <a:spLocks noGrp="1"/>
          </p:cNvSpPr>
          <p:nvPr>
            <p:ph type="title"/>
          </p:nvPr>
        </p:nvSpPr>
        <p:spPr>
          <a:xfrm>
            <a:off x="360000" y="360000"/>
            <a:ext cx="10764000" cy="545601"/>
          </a:xfrm>
        </p:spPr>
        <p:txBody>
          <a:bodyPr/>
          <a:lstStyle/>
          <a:p>
            <a:r>
              <a:rPr lang="en-AU" spc="-50"/>
              <a:t>Science and technology </a:t>
            </a:r>
            <a:r>
              <a:rPr lang="en-AU"/>
              <a:t>– unit 5 explicit teaching</a:t>
            </a:r>
          </a:p>
        </p:txBody>
      </p:sp>
      <p:pic>
        <p:nvPicPr>
          <p:cNvPr id="5" name="Picture 4">
            <a:extLst>
              <a:ext uri="{FF2B5EF4-FFF2-40B4-BE49-F238E27FC236}">
                <a16:creationId xmlns:a16="http://schemas.microsoft.com/office/drawing/2014/main" id="{EB6DF921-B726-31A8-0118-FED35A9E46F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2514" y="1560492"/>
            <a:ext cx="5974574" cy="3380532"/>
          </a:xfrm>
          <a:prstGeom prst="rect">
            <a:avLst/>
          </a:prstGeom>
          <a:ln>
            <a:no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7C179205-712B-32F1-3F2F-FC17D0F53856}"/>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2514" y="5352099"/>
            <a:ext cx="4234856" cy="802746"/>
          </a:xfrm>
          <a:prstGeom prst="rect">
            <a:avLst/>
          </a:prstGeom>
        </p:spPr>
      </p:pic>
      <p:pic>
        <p:nvPicPr>
          <p:cNvPr id="8" name="Picture 7">
            <a:extLst>
              <a:ext uri="{FF2B5EF4-FFF2-40B4-BE49-F238E27FC236}">
                <a16:creationId xmlns:a16="http://schemas.microsoft.com/office/drawing/2014/main" id="{248AE21B-217C-BD7B-A3A7-3200725B8F94}"/>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rcRect b="-1594"/>
          <a:stretch>
            <a:fillRect/>
          </a:stretch>
        </p:blipFill>
        <p:spPr>
          <a:xfrm>
            <a:off x="5032400" y="2785473"/>
            <a:ext cx="6349833" cy="3712527"/>
          </a:xfrm>
          <a:prstGeom prst="rect">
            <a:avLst/>
          </a:prstGeom>
          <a:ln>
            <a:no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6D0916B0-AFD1-5817-C4D9-741C5497E6B8}"/>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59</a:t>
            </a:fld>
            <a:endParaRPr kumimoji="0" lang="en-AU" sz="1200" b="0" i="0" u="none" strike="noStrike" kern="1200" cap="none" spc="0" normalizeH="0" baseline="0" noProof="0">
              <a:ln>
                <a:noFill/>
              </a:ln>
              <a:solidFill>
                <a:srgbClr val="22272B"/>
              </a:solidFill>
              <a:effectLst/>
              <a:uLnTx/>
              <a:uFillTx/>
              <a:ea typeface="+mn-ea"/>
              <a:cs typeface="+mn-cs"/>
            </a:endParaRPr>
          </a:p>
        </p:txBody>
      </p:sp>
    </p:spTree>
    <p:extLst>
      <p:ext uri="{BB962C8B-B14F-4D97-AF65-F5344CB8AC3E}">
        <p14:creationId xmlns:p14="http://schemas.microsoft.com/office/powerpoint/2010/main" val="4186685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AF583B-3010-BDC8-EE46-DA06B2FCA6FE}"/>
              </a:ext>
            </a:extLst>
          </p:cNvPr>
          <p:cNvSpPr>
            <a:spLocks noGrp="1"/>
          </p:cNvSpPr>
          <p:nvPr>
            <p:ph type="ctrTitle"/>
          </p:nvPr>
        </p:nvSpPr>
        <p:spPr>
          <a:xfrm>
            <a:off x="540001" y="2256467"/>
            <a:ext cx="5770647" cy="2345065"/>
          </a:xfrm>
        </p:spPr>
        <p:txBody>
          <a:bodyPr/>
          <a:lstStyle/>
          <a:p>
            <a:r>
              <a:rPr lang="en-AU" sz="3600">
                <a:solidFill>
                  <a:srgbClr val="22272B"/>
                </a:solidFill>
              </a:rPr>
              <a:t>Common lesson structures across the four key learning areas </a:t>
            </a:r>
            <a:br>
              <a:rPr lang="en-AU" sz="3600"/>
            </a:br>
            <a:br>
              <a:rPr lang="en-AU" sz="3600"/>
            </a:br>
            <a:endParaRPr lang="en-AU"/>
          </a:p>
        </p:txBody>
      </p:sp>
      <p:sp>
        <p:nvSpPr>
          <p:cNvPr id="2" name="Footer Placeholder 1">
            <a:extLst>
              <a:ext uri="{FF2B5EF4-FFF2-40B4-BE49-F238E27FC236}">
                <a16:creationId xmlns:a16="http://schemas.microsoft.com/office/drawing/2014/main" id="{3EA97FD4-18F4-B9C0-B76D-B24E76EF8DDA}"/>
              </a:ext>
              <a:ext uri="{C183D7F6-B498-43B3-948B-1728B52AA6E4}">
                <adec:decorative xmlns:adec="http://schemas.microsoft.com/office/drawing/2017/decorative" val="0"/>
              </a:ext>
            </a:extLst>
          </p:cNvPr>
          <p:cNvSpPr>
            <a:spLocks noGrp="1"/>
          </p:cNvSpPr>
          <p:nvPr>
            <p:ph type="ftr" sz="quarter" idx="3"/>
          </p:nvPr>
        </p:nvSpPr>
        <p:spPr/>
        <p:txBody>
          <a:bodyPr/>
          <a:lstStyle/>
          <a:p>
            <a:r>
              <a:rPr lang="en-AU"/>
              <a:t>NSW Department of Education</a:t>
            </a:r>
          </a:p>
          <a:p>
            <a:endParaRPr lang="en-AU"/>
          </a:p>
        </p:txBody>
      </p:sp>
      <p:pic>
        <p:nvPicPr>
          <p:cNvPr id="7" name="Picture Placeholder 6">
            <a:extLst>
              <a:ext uri="{FF2B5EF4-FFF2-40B4-BE49-F238E27FC236}">
                <a16:creationId xmlns:a16="http://schemas.microsoft.com/office/drawing/2014/main" id="{4F094F47-90FB-3E92-F678-6EAD8CAF209D}"/>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3565690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C6D37-82B5-F13D-6B54-F9A39E74189A}"/>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8DBAC8E-777E-BD15-31D2-D01E8701B6B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60</a:t>
            </a:fld>
            <a:endParaRPr lang="en-AU"/>
          </a:p>
        </p:txBody>
      </p:sp>
      <p:sp>
        <p:nvSpPr>
          <p:cNvPr id="17" name="Title 2">
            <a:extLst>
              <a:ext uri="{FF2B5EF4-FFF2-40B4-BE49-F238E27FC236}">
                <a16:creationId xmlns:a16="http://schemas.microsoft.com/office/drawing/2014/main" id="{73F93C95-31CD-EF6C-718A-A78F9199A943}"/>
              </a:ext>
            </a:extLst>
          </p:cNvPr>
          <p:cNvSpPr>
            <a:spLocks noGrp="1"/>
          </p:cNvSpPr>
          <p:nvPr>
            <p:ph type="title"/>
          </p:nvPr>
        </p:nvSpPr>
        <p:spPr/>
        <p:txBody>
          <a:bodyPr/>
          <a:lstStyle/>
          <a:p>
            <a:r>
              <a:rPr lang="en-AU" spc="-50"/>
              <a:t>Science and technology </a:t>
            </a:r>
            <a:r>
              <a:rPr lang="en-AU"/>
              <a:t>– unit 5 </a:t>
            </a:r>
            <a:r>
              <a:rPr lang="en-AU" spc="-50"/>
              <a:t>reflection</a:t>
            </a:r>
            <a:endParaRPr lang="en-AU"/>
          </a:p>
        </p:txBody>
      </p:sp>
      <p:pic>
        <p:nvPicPr>
          <p:cNvPr id="10" name="Teacher graphic">
            <a:extLst>
              <a:ext uri="{FF2B5EF4-FFF2-40B4-BE49-F238E27FC236}">
                <a16:creationId xmlns:a16="http://schemas.microsoft.com/office/drawing/2014/main" id="{77D44B16-5C1F-155B-D1EF-4C7138AE7F67}"/>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5602" y="1882668"/>
            <a:ext cx="4171136" cy="4570708"/>
          </a:xfrm>
          <a:prstGeom prst="rect">
            <a:avLst/>
          </a:prstGeom>
        </p:spPr>
      </p:pic>
      <p:sp>
        <p:nvSpPr>
          <p:cNvPr id="4" name="Activity instructions">
            <a:extLst>
              <a:ext uri="{FF2B5EF4-FFF2-40B4-BE49-F238E27FC236}">
                <a16:creationId xmlns:a16="http://schemas.microsoft.com/office/drawing/2014/main" id="{4CE1A9A1-161F-7B76-0261-CE4E5AFBC228}"/>
              </a:ext>
            </a:extLst>
          </p:cNvPr>
          <p:cNvSpPr/>
          <p:nvPr/>
        </p:nvSpPr>
        <p:spPr>
          <a:xfrm>
            <a:off x="5728517" y="1882669"/>
            <a:ext cx="5866584" cy="4633332"/>
          </a:xfrm>
          <a:prstGeom prst="roundRect">
            <a:avLst>
              <a:gd name="adj" fmla="val 5474"/>
            </a:avLst>
          </a:prstGeom>
          <a:solidFill>
            <a:schemeClr val="bg1"/>
          </a:solidFill>
          <a:ln w="28575">
            <a:noFill/>
          </a:ln>
        </p:spPr>
        <p:style>
          <a:lnRef idx="2">
            <a:schemeClr val="accent1">
              <a:shade val="15000"/>
            </a:schemeClr>
          </a:lnRef>
          <a:fillRef idx="1">
            <a:schemeClr val="accent1"/>
          </a:fillRef>
          <a:effectRef idx="0">
            <a:schemeClr val="accent1"/>
          </a:effectRef>
          <a:fontRef idx="minor">
            <a:schemeClr val="lt1"/>
          </a:fontRef>
        </p:style>
        <p:txBody>
          <a:bodyPr lIns="288000" tIns="360000" rIns="288000" bIns="432000" rtlCol="0" anchor="ctr"/>
          <a:lstStyle/>
          <a:p>
            <a:pPr marL="285750" indent="-285750">
              <a:lnSpc>
                <a:spcPct val="150000"/>
              </a:lnSpc>
              <a:spcBef>
                <a:spcPts val="600"/>
              </a:spcBef>
              <a:spcAft>
                <a:spcPts val="600"/>
              </a:spcAft>
              <a:buFont typeface="Arial" panose="020B0604020202020204" pitchFamily="34" charset="0"/>
              <a:buChar char="•"/>
            </a:pPr>
            <a:r>
              <a:rPr lang="en-AU" sz="2000">
                <a:solidFill>
                  <a:srgbClr val="22272B"/>
                </a:solidFill>
                <a:latin typeface="Arial" panose="020B0604020202020204" pitchFamily="34" charset="0"/>
              </a:rPr>
              <a:t>What excites you about these units?</a:t>
            </a:r>
          </a:p>
          <a:p>
            <a:pPr marL="285750" indent="-285750">
              <a:lnSpc>
                <a:spcPct val="150000"/>
              </a:lnSpc>
              <a:spcBef>
                <a:spcPts val="600"/>
              </a:spcBef>
              <a:spcAft>
                <a:spcPts val="600"/>
              </a:spcAft>
              <a:buFont typeface="Arial" panose="020B0604020202020204" pitchFamily="34" charset="0"/>
              <a:buChar char="•"/>
            </a:pPr>
            <a:r>
              <a:rPr lang="en-AU" sz="2000">
                <a:solidFill>
                  <a:srgbClr val="22272B"/>
                </a:solidFill>
                <a:latin typeface="Arial" panose="020B0604020202020204" pitchFamily="34" charset="0"/>
              </a:rPr>
              <a:t>What changes did you notice which you will need to make some considerations about or do some preparation for?</a:t>
            </a:r>
          </a:p>
          <a:p>
            <a:pPr marL="285750" indent="-285750">
              <a:lnSpc>
                <a:spcPct val="150000"/>
              </a:lnSpc>
              <a:spcBef>
                <a:spcPts val="600"/>
              </a:spcBef>
              <a:spcAft>
                <a:spcPts val="600"/>
              </a:spcAft>
              <a:buFont typeface="Arial" panose="020B0604020202020204" pitchFamily="34" charset="0"/>
              <a:buChar char="•"/>
            </a:pPr>
            <a:r>
              <a:rPr lang="en-AU" sz="2000">
                <a:solidFill>
                  <a:srgbClr val="22272B"/>
                </a:solidFill>
                <a:latin typeface="Arial" panose="020B0604020202020204" pitchFamily="34" charset="0"/>
              </a:rPr>
              <a:t>What is still circling that you need some further clarification on?</a:t>
            </a:r>
          </a:p>
        </p:txBody>
      </p:sp>
    </p:spTree>
    <p:custDataLst>
      <p:tags r:id="rId1"/>
    </p:custDataLst>
    <p:extLst>
      <p:ext uri="{BB962C8B-B14F-4D97-AF65-F5344CB8AC3E}">
        <p14:creationId xmlns:p14="http://schemas.microsoft.com/office/powerpoint/2010/main" val="1710002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500"/>
                                        <p:tgtEl>
                                          <p:spTgt spid="4">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fade">
                                      <p:cBhvr>
                                        <p:cTn id="16"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AD58A5-C8D5-2124-46DC-36E05D2D81A1}"/>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E83A1E46-B191-D6AF-17DE-5EC2B8BA82A9}"/>
              </a:ext>
            </a:extLst>
          </p:cNvPr>
          <p:cNvSpPr>
            <a:spLocks noGrp="1"/>
          </p:cNvSpPr>
          <p:nvPr>
            <p:ph type="ctrTitle"/>
          </p:nvPr>
        </p:nvSpPr>
        <p:spPr/>
        <p:txBody>
          <a:bodyPr/>
          <a:lstStyle/>
          <a:p>
            <a:r>
              <a:rPr lang="en-AU"/>
              <a:t>Creative arts </a:t>
            </a:r>
          </a:p>
        </p:txBody>
      </p:sp>
      <p:sp>
        <p:nvSpPr>
          <p:cNvPr id="2" name="Footer Placeholder 1">
            <a:extLst>
              <a:ext uri="{FF2B5EF4-FFF2-40B4-BE49-F238E27FC236}">
                <a16:creationId xmlns:a16="http://schemas.microsoft.com/office/drawing/2014/main" id="{282CD4CF-10C6-C2AB-4DEF-B5C14D055E58}"/>
              </a:ext>
            </a:extLst>
          </p:cNvPr>
          <p:cNvSpPr>
            <a:spLocks noGrp="1"/>
          </p:cNvSpPr>
          <p:nvPr>
            <p:ph type="ftr" sz="quarter" idx="3"/>
          </p:nvPr>
        </p:nvSpPr>
        <p:spPr>
          <a:xfrm>
            <a:off x="360000" y="5867118"/>
            <a:ext cx="4500000" cy="684882"/>
          </a:xfr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664"/>
                </a:solidFill>
                <a:effectLst/>
                <a:uLnTx/>
                <a:uFillTx/>
                <a:ea typeface="+mn-ea"/>
                <a:cs typeface="+mn-cs"/>
              </a:rPr>
              <a:t>NSW Department of Education</a:t>
            </a:r>
            <a:endParaRPr kumimoji="0" lang="en-AU" sz="1400" b="0" i="0" u="none" strike="noStrike" kern="1200" cap="none" spc="0" normalizeH="0" baseline="0" noProof="0">
              <a:ln>
                <a:noFill/>
              </a:ln>
              <a:solidFill>
                <a:srgbClr val="002664"/>
              </a:solidFill>
              <a:effectLst/>
              <a:uLnTx/>
              <a:uFillTx/>
              <a:ea typeface="+mn-ea"/>
              <a:cs typeface="+mn-cs"/>
            </a:endParaRPr>
          </a:p>
        </p:txBody>
      </p:sp>
      <p:sp>
        <p:nvSpPr>
          <p:cNvPr id="3" name="Text Placeholder 4">
            <a:extLst>
              <a:ext uri="{FF2B5EF4-FFF2-40B4-BE49-F238E27FC236}">
                <a16:creationId xmlns:a16="http://schemas.microsoft.com/office/drawing/2014/main" id="{217BE5C7-CB0C-3B46-310F-057486218CEB}"/>
              </a:ext>
            </a:extLst>
          </p:cNvPr>
          <p:cNvSpPr txBox="1">
            <a:spLocks/>
          </p:cNvSpPr>
          <p:nvPr/>
        </p:nvSpPr>
        <p:spPr>
          <a:xfrm>
            <a:off x="359998" y="4273686"/>
            <a:ext cx="8532000" cy="424497"/>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accent4"/>
                </a:solidFill>
                <a:latin typeface="+mj-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bg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bg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bg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a:latin typeface="Arial" panose="020B0604020202020204" pitchFamily="34" charset="0"/>
              </a:rPr>
              <a:t>Unit 1 and 5</a:t>
            </a:r>
          </a:p>
        </p:txBody>
      </p:sp>
    </p:spTree>
    <p:extLst>
      <p:ext uri="{BB962C8B-B14F-4D97-AF65-F5344CB8AC3E}">
        <p14:creationId xmlns:p14="http://schemas.microsoft.com/office/powerpoint/2010/main" val="1324751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C40D0-C6BD-1A92-D135-FCC75D2E3400}"/>
              </a:ext>
            </a:extLst>
          </p:cNvPr>
          <p:cNvSpPr>
            <a:spLocks noGrp="1"/>
          </p:cNvSpPr>
          <p:nvPr>
            <p:ph type="title"/>
          </p:nvPr>
        </p:nvSpPr>
        <p:spPr/>
        <p:txBody>
          <a:bodyPr/>
          <a:lstStyle/>
          <a:p>
            <a:r>
              <a:rPr lang="en-AU"/>
              <a:t>Syllabus content </a:t>
            </a:r>
          </a:p>
        </p:txBody>
      </p:sp>
      <p:sp>
        <p:nvSpPr>
          <p:cNvPr id="5" name="Text Placeholder 4">
            <a:extLst>
              <a:ext uri="{FF2B5EF4-FFF2-40B4-BE49-F238E27FC236}">
                <a16:creationId xmlns:a16="http://schemas.microsoft.com/office/drawing/2014/main" id="{B5B5B7AD-10E7-CE03-E55E-C3281E3973FA}"/>
              </a:ext>
            </a:extLst>
          </p:cNvPr>
          <p:cNvSpPr>
            <a:spLocks noGrp="1"/>
          </p:cNvSpPr>
          <p:nvPr>
            <p:ph type="body" sz="quarter" idx="18"/>
          </p:nvPr>
        </p:nvSpPr>
        <p:spPr/>
        <p:txBody>
          <a:bodyPr/>
          <a:lstStyle/>
          <a:p>
            <a:r>
              <a:rPr lang="en-AU"/>
              <a:t>Summary</a:t>
            </a:r>
          </a:p>
        </p:txBody>
      </p:sp>
      <p:sp>
        <p:nvSpPr>
          <p:cNvPr id="8" name="Rectangle: Rounded Corners 7">
            <a:extLst>
              <a:ext uri="{FF2B5EF4-FFF2-40B4-BE49-F238E27FC236}">
                <a16:creationId xmlns:a16="http://schemas.microsoft.com/office/drawing/2014/main" id="{7BDCF812-1754-4B6B-7A2E-94749DB9176D}"/>
              </a:ext>
            </a:extLst>
          </p:cNvPr>
          <p:cNvSpPr/>
          <p:nvPr/>
        </p:nvSpPr>
        <p:spPr>
          <a:xfrm>
            <a:off x="604156" y="1754265"/>
            <a:ext cx="4994101" cy="87827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a:ln>
                  <a:noFill/>
                </a:ln>
                <a:solidFill>
                  <a:srgbClr val="FFFFFF"/>
                </a:solidFill>
                <a:effectLst/>
                <a:uLnTx/>
                <a:uFillTx/>
                <a:latin typeface="Arial" panose="020B0604020202020204" pitchFamily="34" charset="0"/>
                <a:ea typeface="+mn-ea"/>
                <a:cs typeface="+mn-cs"/>
              </a:rPr>
              <a:t>2 focus areas each semester</a:t>
            </a:r>
          </a:p>
        </p:txBody>
      </p:sp>
      <p:sp>
        <p:nvSpPr>
          <p:cNvPr id="9" name="Rectangle: Rounded Corners 8">
            <a:extLst>
              <a:ext uri="{FF2B5EF4-FFF2-40B4-BE49-F238E27FC236}">
                <a16:creationId xmlns:a16="http://schemas.microsoft.com/office/drawing/2014/main" id="{14544C3C-FF3A-A86A-B91F-F4A295A96465}"/>
              </a:ext>
            </a:extLst>
          </p:cNvPr>
          <p:cNvSpPr/>
          <p:nvPr/>
        </p:nvSpPr>
        <p:spPr>
          <a:xfrm>
            <a:off x="604156" y="2989864"/>
            <a:ext cx="2220687" cy="878271"/>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a:ln>
                  <a:noFill/>
                </a:ln>
                <a:solidFill>
                  <a:schemeClr val="accent1"/>
                </a:solidFill>
                <a:effectLst/>
                <a:uLnTx/>
                <a:uFillTx/>
                <a:latin typeface="Arial" panose="020B0604020202020204" pitchFamily="34" charset="0"/>
                <a:ea typeface="+mn-ea"/>
                <a:cs typeface="+mn-cs"/>
              </a:rPr>
              <a:t>Semester 1</a:t>
            </a:r>
          </a:p>
        </p:txBody>
      </p:sp>
      <p:sp>
        <p:nvSpPr>
          <p:cNvPr id="12" name="Rectangle: Rounded Corners 11">
            <a:extLst>
              <a:ext uri="{FF2B5EF4-FFF2-40B4-BE49-F238E27FC236}">
                <a16:creationId xmlns:a16="http://schemas.microsoft.com/office/drawing/2014/main" id="{D2F9F644-BB8D-308C-97E7-3ECA36EDCC1D}"/>
              </a:ext>
            </a:extLst>
          </p:cNvPr>
          <p:cNvSpPr/>
          <p:nvPr/>
        </p:nvSpPr>
        <p:spPr>
          <a:xfrm>
            <a:off x="604155" y="4225463"/>
            <a:ext cx="2220687" cy="1688036"/>
          </a:xfrm>
          <a:prstGeom prst="roundRect">
            <a:avLst>
              <a:gd name="adj" fmla="val 9143"/>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AU">
                <a:solidFill>
                  <a:schemeClr val="accent1"/>
                </a:solidFill>
                <a:latin typeface="Arial" panose="020B0604020202020204" pitchFamily="34" charset="0"/>
              </a:rPr>
              <a:t>Dance and Music</a:t>
            </a:r>
          </a:p>
        </p:txBody>
      </p:sp>
      <p:sp>
        <p:nvSpPr>
          <p:cNvPr id="10" name="Rectangle: Rounded Corners 9">
            <a:extLst>
              <a:ext uri="{FF2B5EF4-FFF2-40B4-BE49-F238E27FC236}">
                <a16:creationId xmlns:a16="http://schemas.microsoft.com/office/drawing/2014/main" id="{A0959C8D-B35C-A982-87AC-39701B8B3566}"/>
              </a:ext>
            </a:extLst>
          </p:cNvPr>
          <p:cNvSpPr/>
          <p:nvPr/>
        </p:nvSpPr>
        <p:spPr>
          <a:xfrm>
            <a:off x="3377570" y="2989864"/>
            <a:ext cx="2220687" cy="878271"/>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a:ln>
                  <a:noFill/>
                </a:ln>
                <a:solidFill>
                  <a:schemeClr val="accent1"/>
                </a:solidFill>
                <a:effectLst/>
                <a:uLnTx/>
                <a:uFillTx/>
                <a:latin typeface="Arial" panose="020B0604020202020204" pitchFamily="34" charset="0"/>
                <a:ea typeface="+mn-ea"/>
                <a:cs typeface="+mn-cs"/>
              </a:rPr>
              <a:t>Semester 2</a:t>
            </a:r>
          </a:p>
        </p:txBody>
      </p:sp>
      <p:sp>
        <p:nvSpPr>
          <p:cNvPr id="14" name="Rectangle: Rounded Corners 13">
            <a:extLst>
              <a:ext uri="{FF2B5EF4-FFF2-40B4-BE49-F238E27FC236}">
                <a16:creationId xmlns:a16="http://schemas.microsoft.com/office/drawing/2014/main" id="{DDF2442B-9A12-4DE5-B767-1C4380ED2186}"/>
              </a:ext>
            </a:extLst>
          </p:cNvPr>
          <p:cNvSpPr/>
          <p:nvPr/>
        </p:nvSpPr>
        <p:spPr>
          <a:xfrm>
            <a:off x="3377569" y="4225463"/>
            <a:ext cx="2220687" cy="1688036"/>
          </a:xfrm>
          <a:prstGeom prst="roundRect">
            <a:avLst>
              <a:gd name="adj" fmla="val 9896"/>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AU">
                <a:solidFill>
                  <a:schemeClr val="accent1"/>
                </a:solidFill>
                <a:latin typeface="Arial" panose="020B0604020202020204" pitchFamily="34" charset="0"/>
              </a:rPr>
              <a:t>Drama and Visual arts</a:t>
            </a:r>
          </a:p>
        </p:txBody>
      </p:sp>
      <p:sp>
        <p:nvSpPr>
          <p:cNvPr id="28" name="Rectangle: Rounded Corners 27">
            <a:extLst>
              <a:ext uri="{FF2B5EF4-FFF2-40B4-BE49-F238E27FC236}">
                <a16:creationId xmlns:a16="http://schemas.microsoft.com/office/drawing/2014/main" id="{454B2DEC-4A33-7D64-B736-F6C1A0CB0EC3}"/>
              </a:ext>
            </a:extLst>
          </p:cNvPr>
          <p:cNvSpPr/>
          <p:nvPr/>
        </p:nvSpPr>
        <p:spPr>
          <a:xfrm>
            <a:off x="6593746" y="1752528"/>
            <a:ext cx="4620986" cy="87827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a:ln>
                  <a:noFill/>
                </a:ln>
                <a:solidFill>
                  <a:srgbClr val="FFFFFF"/>
                </a:solidFill>
                <a:effectLst/>
                <a:uLnTx/>
                <a:uFillTx/>
                <a:latin typeface="Arial" panose="020B0604020202020204" pitchFamily="34" charset="0"/>
                <a:ea typeface="+mn-ea"/>
                <a:cs typeface="+mn-cs"/>
              </a:rPr>
              <a:t>Interrelated practices</a:t>
            </a:r>
          </a:p>
        </p:txBody>
      </p:sp>
      <p:sp>
        <p:nvSpPr>
          <p:cNvPr id="20" name="TextBox 19">
            <a:extLst>
              <a:ext uri="{FF2B5EF4-FFF2-40B4-BE49-F238E27FC236}">
                <a16:creationId xmlns:a16="http://schemas.microsoft.com/office/drawing/2014/main" id="{E6B128AD-6814-449E-1C08-8634CBA6330F}"/>
              </a:ext>
            </a:extLst>
          </p:cNvPr>
          <p:cNvSpPr txBox="1"/>
          <p:nvPr/>
        </p:nvSpPr>
        <p:spPr>
          <a:xfrm>
            <a:off x="7171765" y="2854026"/>
            <a:ext cx="3852550" cy="574973"/>
          </a:xfrm>
          <a:prstGeom prst="rect">
            <a:avLst/>
          </a:prstGeom>
          <a:noFill/>
        </p:spPr>
        <p:txBody>
          <a:bodyPr wrap="square" lIns="0" tIns="0" rIns="0" bIns="0" rtlCol="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chemeClr val="accent1"/>
                </a:solidFill>
                <a:effectLst/>
                <a:uLnTx/>
                <a:uFillTx/>
                <a:latin typeface="Arial" panose="020B0604020202020204" pitchFamily="34" charset="0"/>
                <a:ea typeface="+mn-ea"/>
                <a:cs typeface="+mn-cs"/>
              </a:rPr>
              <a:t>Applying knowledge, understanding and skills through interrelated practices</a:t>
            </a:r>
          </a:p>
        </p:txBody>
      </p:sp>
      <p:pic>
        <p:nvPicPr>
          <p:cNvPr id="16" name="Picture 4" descr="Overview of course structure for Creative Arts K–6. Dance: composing, performing, appreciating">
            <a:extLst>
              <a:ext uri="{FF2B5EF4-FFF2-40B4-BE49-F238E27FC236}">
                <a16:creationId xmlns:a16="http://schemas.microsoft.com/office/drawing/2014/main" id="{96703E27-EE6E-E11A-6838-097CF580AC6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0105" t="34658" r="70069" b="19153"/>
          <a:stretch>
            <a:fillRect/>
          </a:stretch>
        </p:blipFill>
        <p:spPr bwMode="auto">
          <a:xfrm>
            <a:off x="6939991" y="3429000"/>
            <a:ext cx="1964243" cy="286011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Overview of course structure for Creative Arts K–6. Music: performing, listening, composing">
            <a:extLst>
              <a:ext uri="{FF2B5EF4-FFF2-40B4-BE49-F238E27FC236}">
                <a16:creationId xmlns:a16="http://schemas.microsoft.com/office/drawing/2014/main" id="{A0422700-F059-0EF0-ABC6-EB0FF70D3F7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50084" t="34374" r="30080" b="20373"/>
          <a:stretch>
            <a:fillRect/>
          </a:stretch>
        </p:blipFill>
        <p:spPr bwMode="auto">
          <a:xfrm>
            <a:off x="9258601" y="3382980"/>
            <a:ext cx="1964243" cy="2800804"/>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Arrow Connector 25">
            <a:extLst>
              <a:ext uri="{FF2B5EF4-FFF2-40B4-BE49-F238E27FC236}">
                <a16:creationId xmlns:a16="http://schemas.microsoft.com/office/drawing/2014/main" id="{B6CF429B-ECBA-BAEA-96F6-5F16F40717A8}"/>
              </a:ext>
              <a:ext uri="{C183D7F6-B498-43B3-948B-1728B52AA6E4}">
                <adec:decorative xmlns:adec="http://schemas.microsoft.com/office/drawing/2017/decorative" val="1"/>
              </a:ext>
            </a:extLst>
          </p:cNvPr>
          <p:cNvCxnSpPr/>
          <p:nvPr/>
        </p:nvCxnSpPr>
        <p:spPr>
          <a:xfrm>
            <a:off x="1739153" y="2632536"/>
            <a:ext cx="0" cy="3573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A806DD9C-8CAC-1B56-42A2-346E01F84532}"/>
              </a:ext>
              <a:ext uri="{C183D7F6-B498-43B3-948B-1728B52AA6E4}">
                <adec:decorative xmlns:adec="http://schemas.microsoft.com/office/drawing/2017/decorative" val="1"/>
              </a:ext>
            </a:extLst>
          </p:cNvPr>
          <p:cNvCxnSpPr/>
          <p:nvPr/>
        </p:nvCxnSpPr>
        <p:spPr>
          <a:xfrm>
            <a:off x="4455459" y="2632536"/>
            <a:ext cx="0" cy="3573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DFC8CD9D-1E8A-0E6D-603E-FF852D3D38DD}"/>
              </a:ext>
              <a:ext uri="{C183D7F6-B498-43B3-948B-1728B52AA6E4}">
                <adec:decorative xmlns:adec="http://schemas.microsoft.com/office/drawing/2017/decorative" val="1"/>
              </a:ext>
            </a:extLst>
          </p:cNvPr>
          <p:cNvCxnSpPr/>
          <p:nvPr/>
        </p:nvCxnSpPr>
        <p:spPr>
          <a:xfrm>
            <a:off x="4454711" y="3868135"/>
            <a:ext cx="0" cy="3573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0F32ED4C-412D-4C4A-3237-732377D72853}"/>
              </a:ext>
              <a:ext uri="{C183D7F6-B498-43B3-948B-1728B52AA6E4}">
                <adec:decorative xmlns:adec="http://schemas.microsoft.com/office/drawing/2017/decorative" val="1"/>
              </a:ext>
            </a:extLst>
          </p:cNvPr>
          <p:cNvCxnSpPr/>
          <p:nvPr/>
        </p:nvCxnSpPr>
        <p:spPr>
          <a:xfrm>
            <a:off x="1738406" y="3868135"/>
            <a:ext cx="0" cy="3573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B79DC188-4DF8-5762-0241-E520AAEB2283}"/>
              </a:ext>
              <a:ext uri="{C183D7F6-B498-43B3-948B-1728B52AA6E4}">
                <adec:decorative xmlns:adec="http://schemas.microsoft.com/office/drawing/2017/decorative" val="1"/>
              </a:ext>
            </a:extLst>
          </p:cNvPr>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62</a:t>
            </a:fld>
            <a:endParaRPr kumimoji="0" lang="en-AU" sz="1200" b="0" i="0" u="none" strike="noStrike" kern="1200" cap="none" spc="0" normalizeH="0" baseline="0" noProof="0">
              <a:ln>
                <a:noFill/>
              </a:ln>
              <a:solidFill>
                <a:srgbClr val="22272B"/>
              </a:solidFill>
              <a:effectLst/>
              <a:uLnTx/>
              <a:uFillTx/>
              <a:ea typeface="+mn-ea"/>
              <a:cs typeface="+mn-cs"/>
            </a:endParaRPr>
          </a:p>
        </p:txBody>
      </p:sp>
    </p:spTree>
    <p:extLst>
      <p:ext uri="{BB962C8B-B14F-4D97-AF65-F5344CB8AC3E}">
        <p14:creationId xmlns:p14="http://schemas.microsoft.com/office/powerpoint/2010/main" val="2964651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0" grpId="0" animBg="1"/>
      <p:bldP spid="14" grpId="0" animBg="1"/>
      <p:bldP spid="28" grpId="0" animBg="1"/>
      <p:bldP spid="20"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1A16FE-5E8A-7D27-3119-64E3719731A9}"/>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E48949FE-C176-5C6D-2780-A4F2068222B4}"/>
              </a:ext>
            </a:extLst>
          </p:cNvPr>
          <p:cNvSpPr>
            <a:spLocks noGrp="1"/>
          </p:cNvSpPr>
          <p:nvPr>
            <p:ph type="title"/>
          </p:nvPr>
        </p:nvSpPr>
        <p:spPr>
          <a:xfrm>
            <a:off x="360000" y="360000"/>
            <a:ext cx="10080000" cy="545601"/>
          </a:xfrm>
        </p:spPr>
        <p:txBody>
          <a:bodyPr anchor="t">
            <a:normAutofit/>
          </a:bodyPr>
          <a:lstStyle/>
          <a:p>
            <a:r>
              <a:rPr lang="en-AU"/>
              <a:t>Key Features  </a:t>
            </a:r>
          </a:p>
        </p:txBody>
      </p:sp>
      <p:sp>
        <p:nvSpPr>
          <p:cNvPr id="12" name="Text Placeholder 11">
            <a:extLst>
              <a:ext uri="{FF2B5EF4-FFF2-40B4-BE49-F238E27FC236}">
                <a16:creationId xmlns:a16="http://schemas.microsoft.com/office/drawing/2014/main" id="{8574B4D4-4379-479E-A98C-91CA70395BD7}"/>
              </a:ext>
            </a:extLst>
          </p:cNvPr>
          <p:cNvSpPr>
            <a:spLocks noGrp="1"/>
          </p:cNvSpPr>
          <p:nvPr>
            <p:ph type="body" sz="quarter" idx="18"/>
          </p:nvPr>
        </p:nvSpPr>
        <p:spPr/>
        <p:txBody>
          <a:bodyPr/>
          <a:lstStyle/>
          <a:p>
            <a:r>
              <a:rPr lang="en-AU">
                <a:solidFill>
                  <a:schemeClr val="accent1">
                    <a:lumMod val="50000"/>
                    <a:lumOff val="50000"/>
                  </a:schemeClr>
                </a:solidFill>
              </a:rPr>
              <a:t>Sample Creative arts units</a:t>
            </a:r>
          </a:p>
        </p:txBody>
      </p:sp>
      <p:sp>
        <p:nvSpPr>
          <p:cNvPr id="2" name="Freeform: Shape 1">
            <a:extLst>
              <a:ext uri="{FF2B5EF4-FFF2-40B4-BE49-F238E27FC236}">
                <a16:creationId xmlns:a16="http://schemas.microsoft.com/office/drawing/2014/main" id="{761905A2-27CA-9ACC-EC56-5323BF566679}"/>
              </a:ext>
            </a:extLst>
          </p:cNvPr>
          <p:cNvSpPr/>
          <p:nvPr/>
        </p:nvSpPr>
        <p:spPr>
          <a:xfrm>
            <a:off x="418433" y="2417799"/>
            <a:ext cx="2768921" cy="2768921"/>
          </a:xfrm>
          <a:custGeom>
            <a:avLst/>
            <a:gdLst>
              <a:gd name="connsiteX0" fmla="*/ 0 w 1413747"/>
              <a:gd name="connsiteY0" fmla="*/ 706874 h 1413747"/>
              <a:gd name="connsiteX1" fmla="*/ 706874 w 1413747"/>
              <a:gd name="connsiteY1" fmla="*/ 0 h 1413747"/>
              <a:gd name="connsiteX2" fmla="*/ 1413748 w 1413747"/>
              <a:gd name="connsiteY2" fmla="*/ 706874 h 1413747"/>
              <a:gd name="connsiteX3" fmla="*/ 706874 w 1413747"/>
              <a:gd name="connsiteY3" fmla="*/ 1413748 h 1413747"/>
              <a:gd name="connsiteX4" fmla="*/ 0 w 1413747"/>
              <a:gd name="connsiteY4" fmla="*/ 706874 h 141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747" h="1413747">
                <a:moveTo>
                  <a:pt x="0" y="706874"/>
                </a:moveTo>
                <a:cubicBezTo>
                  <a:pt x="0" y="316478"/>
                  <a:pt x="316478" y="0"/>
                  <a:pt x="706874" y="0"/>
                </a:cubicBezTo>
                <a:cubicBezTo>
                  <a:pt x="1097270" y="0"/>
                  <a:pt x="1413748" y="316478"/>
                  <a:pt x="1413748" y="706874"/>
                </a:cubicBezTo>
                <a:cubicBezTo>
                  <a:pt x="1413748" y="1097270"/>
                  <a:pt x="1097270" y="1413748"/>
                  <a:pt x="706874" y="1413748"/>
                </a:cubicBezTo>
                <a:cubicBezTo>
                  <a:pt x="316478" y="1413748"/>
                  <a:pt x="0" y="1097270"/>
                  <a:pt x="0" y="706874"/>
                </a:cubicBezTo>
                <a:close/>
              </a:path>
            </a:pathLst>
          </a:custGeom>
          <a:solidFill>
            <a:schemeClr val="accent1"/>
          </a:solidFill>
        </p:spPr>
        <p:style>
          <a:lnRef idx="2">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txBody>
          <a:bodyPr spcFirstLastPara="0" vert="horz" wrap="square" lIns="233708" tIns="233708" rIns="233708" bIns="233708" numCol="1" spcCol="1270" anchor="ctr" anchorCtr="0">
            <a:noAutofit/>
          </a:bodyPr>
          <a:lstStyle/>
          <a:p>
            <a:pPr lvl="0" algn="ctr">
              <a:defRPr/>
            </a:pPr>
            <a:r>
              <a:rPr lang="en-AU" sz="2000">
                <a:solidFill>
                  <a:srgbClr val="FFFFFF"/>
                </a:solidFill>
                <a:latin typeface="Arial" panose="020B0604020202020204" pitchFamily="34" charset="0"/>
              </a:rPr>
              <a:t>Equal time allocation</a:t>
            </a:r>
          </a:p>
        </p:txBody>
      </p:sp>
      <p:sp>
        <p:nvSpPr>
          <p:cNvPr id="4" name="Freeform: Shape 3">
            <a:extLst>
              <a:ext uri="{FF2B5EF4-FFF2-40B4-BE49-F238E27FC236}">
                <a16:creationId xmlns:a16="http://schemas.microsoft.com/office/drawing/2014/main" id="{41C40615-708E-A07B-D405-A4CD7414E8E1}"/>
              </a:ext>
            </a:extLst>
          </p:cNvPr>
          <p:cNvSpPr/>
          <p:nvPr/>
        </p:nvSpPr>
        <p:spPr>
          <a:xfrm>
            <a:off x="3241309" y="2417799"/>
            <a:ext cx="2768921" cy="2768921"/>
          </a:xfrm>
          <a:custGeom>
            <a:avLst/>
            <a:gdLst>
              <a:gd name="connsiteX0" fmla="*/ 0 w 1413747"/>
              <a:gd name="connsiteY0" fmla="*/ 706874 h 1413747"/>
              <a:gd name="connsiteX1" fmla="*/ 706874 w 1413747"/>
              <a:gd name="connsiteY1" fmla="*/ 0 h 1413747"/>
              <a:gd name="connsiteX2" fmla="*/ 1413748 w 1413747"/>
              <a:gd name="connsiteY2" fmla="*/ 706874 h 1413747"/>
              <a:gd name="connsiteX3" fmla="*/ 706874 w 1413747"/>
              <a:gd name="connsiteY3" fmla="*/ 1413748 h 1413747"/>
              <a:gd name="connsiteX4" fmla="*/ 0 w 1413747"/>
              <a:gd name="connsiteY4" fmla="*/ 706874 h 141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747" h="1413747">
                <a:moveTo>
                  <a:pt x="0" y="706874"/>
                </a:moveTo>
                <a:cubicBezTo>
                  <a:pt x="0" y="316478"/>
                  <a:pt x="316478" y="0"/>
                  <a:pt x="706874" y="0"/>
                </a:cubicBezTo>
                <a:cubicBezTo>
                  <a:pt x="1097270" y="0"/>
                  <a:pt x="1413748" y="316478"/>
                  <a:pt x="1413748" y="706874"/>
                </a:cubicBezTo>
                <a:cubicBezTo>
                  <a:pt x="1413748" y="1097270"/>
                  <a:pt x="1097270" y="1413748"/>
                  <a:pt x="706874" y="1413748"/>
                </a:cubicBezTo>
                <a:cubicBezTo>
                  <a:pt x="316478" y="1413748"/>
                  <a:pt x="0" y="1097270"/>
                  <a:pt x="0" y="706874"/>
                </a:cubicBezTo>
                <a:close/>
              </a:path>
            </a:pathLst>
          </a:custGeom>
          <a:solidFill>
            <a:schemeClr val="accent4"/>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233708" tIns="233708" rIns="233708" bIns="233708" numCol="1" spcCol="1270" anchor="ctr" anchorCtr="0">
            <a:noAutofit/>
          </a:bodyPr>
          <a:lstStyle/>
          <a:p>
            <a:pPr lvl="0" algn="ctr">
              <a:defRPr/>
            </a:pPr>
            <a:r>
              <a:rPr lang="en-AU" sz="2000">
                <a:solidFill>
                  <a:schemeClr val="accent1"/>
                </a:solidFill>
                <a:latin typeface="Arial" panose="020B0604020202020204" pitchFamily="34" charset="0"/>
              </a:rPr>
              <a:t>Connections across dance and music</a:t>
            </a:r>
          </a:p>
        </p:txBody>
      </p:sp>
      <p:sp>
        <p:nvSpPr>
          <p:cNvPr id="6" name="Freeform: Shape 5">
            <a:extLst>
              <a:ext uri="{FF2B5EF4-FFF2-40B4-BE49-F238E27FC236}">
                <a16:creationId xmlns:a16="http://schemas.microsoft.com/office/drawing/2014/main" id="{20C7B1F7-2125-92DA-181C-97C89F775089}"/>
              </a:ext>
            </a:extLst>
          </p:cNvPr>
          <p:cNvSpPr/>
          <p:nvPr/>
        </p:nvSpPr>
        <p:spPr>
          <a:xfrm>
            <a:off x="6064185" y="2417799"/>
            <a:ext cx="2768921" cy="2768921"/>
          </a:xfrm>
          <a:custGeom>
            <a:avLst/>
            <a:gdLst>
              <a:gd name="connsiteX0" fmla="*/ 0 w 1413747"/>
              <a:gd name="connsiteY0" fmla="*/ 706874 h 1413747"/>
              <a:gd name="connsiteX1" fmla="*/ 706874 w 1413747"/>
              <a:gd name="connsiteY1" fmla="*/ 0 h 1413747"/>
              <a:gd name="connsiteX2" fmla="*/ 1413748 w 1413747"/>
              <a:gd name="connsiteY2" fmla="*/ 706874 h 1413747"/>
              <a:gd name="connsiteX3" fmla="*/ 706874 w 1413747"/>
              <a:gd name="connsiteY3" fmla="*/ 1413748 h 1413747"/>
              <a:gd name="connsiteX4" fmla="*/ 0 w 1413747"/>
              <a:gd name="connsiteY4" fmla="*/ 706874 h 141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747" h="1413747">
                <a:moveTo>
                  <a:pt x="0" y="706874"/>
                </a:moveTo>
                <a:cubicBezTo>
                  <a:pt x="0" y="316478"/>
                  <a:pt x="316478" y="0"/>
                  <a:pt x="706874" y="0"/>
                </a:cubicBezTo>
                <a:cubicBezTo>
                  <a:pt x="1097270" y="0"/>
                  <a:pt x="1413748" y="316478"/>
                  <a:pt x="1413748" y="706874"/>
                </a:cubicBezTo>
                <a:cubicBezTo>
                  <a:pt x="1413748" y="1097270"/>
                  <a:pt x="1097270" y="1413748"/>
                  <a:pt x="706874" y="1413748"/>
                </a:cubicBezTo>
                <a:cubicBezTo>
                  <a:pt x="316478" y="1413748"/>
                  <a:pt x="0" y="1097270"/>
                  <a:pt x="0" y="706874"/>
                </a:cubicBezTo>
                <a:close/>
              </a:path>
            </a:pathLst>
          </a:custGeom>
          <a:solidFill>
            <a:srgbClr val="146CFD"/>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233708" tIns="233708" rIns="233708" bIns="233708" numCol="1" spcCol="1270" anchor="ctr" anchorCtr="0">
            <a:noAutofit/>
          </a:bodyPr>
          <a:lstStyle/>
          <a:p>
            <a:pPr marL="0" marR="0" lvl="0" indent="0" algn="ctr" defTabSz="933450" rtl="0" eaLnBrk="1" fontAlgn="auto" latinLnBrk="0" hangingPunct="1">
              <a:lnSpc>
                <a:spcPct val="90000"/>
              </a:lnSpc>
              <a:spcBef>
                <a:spcPct val="0"/>
              </a:spcBef>
              <a:spcAft>
                <a:spcPct val="35000"/>
              </a:spcAft>
              <a:buClrTx/>
              <a:buSzTx/>
              <a:buFontTx/>
              <a:buNone/>
              <a:tabLst/>
              <a:defRPr/>
            </a:pPr>
            <a:r>
              <a:rPr kumimoji="0" lang="en-AU" sz="2000" b="0" i="0" u="none" strike="noStrike" kern="1200" cap="none" spc="-50" normalizeH="0" baseline="0" noProof="0">
                <a:ln>
                  <a:noFill/>
                </a:ln>
                <a:solidFill>
                  <a:srgbClr val="FFFFFF"/>
                </a:solidFill>
                <a:effectLst/>
                <a:uLnTx/>
                <a:uFillTx/>
                <a:latin typeface="Arial" panose="020B0604020202020204" pitchFamily="34" charset="0"/>
                <a:ea typeface="+mn-ea"/>
                <a:cs typeface="+mn-cs"/>
              </a:rPr>
              <a:t>Context</a:t>
            </a:r>
          </a:p>
        </p:txBody>
      </p:sp>
      <p:sp>
        <p:nvSpPr>
          <p:cNvPr id="8" name="Freeform: Shape 7">
            <a:extLst>
              <a:ext uri="{FF2B5EF4-FFF2-40B4-BE49-F238E27FC236}">
                <a16:creationId xmlns:a16="http://schemas.microsoft.com/office/drawing/2014/main" id="{6D28C39B-338E-D016-0B74-B87705D545FB}"/>
              </a:ext>
            </a:extLst>
          </p:cNvPr>
          <p:cNvSpPr/>
          <p:nvPr/>
        </p:nvSpPr>
        <p:spPr>
          <a:xfrm>
            <a:off x="8887061" y="2417799"/>
            <a:ext cx="2768921" cy="2768921"/>
          </a:xfrm>
          <a:custGeom>
            <a:avLst/>
            <a:gdLst>
              <a:gd name="connsiteX0" fmla="*/ 0 w 1413747"/>
              <a:gd name="connsiteY0" fmla="*/ 706874 h 1413747"/>
              <a:gd name="connsiteX1" fmla="*/ 706874 w 1413747"/>
              <a:gd name="connsiteY1" fmla="*/ 0 h 1413747"/>
              <a:gd name="connsiteX2" fmla="*/ 1413748 w 1413747"/>
              <a:gd name="connsiteY2" fmla="*/ 706874 h 1413747"/>
              <a:gd name="connsiteX3" fmla="*/ 706874 w 1413747"/>
              <a:gd name="connsiteY3" fmla="*/ 1413748 h 1413747"/>
              <a:gd name="connsiteX4" fmla="*/ 0 w 1413747"/>
              <a:gd name="connsiteY4" fmla="*/ 706874 h 141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3747" h="1413747">
                <a:moveTo>
                  <a:pt x="0" y="706874"/>
                </a:moveTo>
                <a:cubicBezTo>
                  <a:pt x="0" y="316478"/>
                  <a:pt x="316478" y="0"/>
                  <a:pt x="706874" y="0"/>
                </a:cubicBezTo>
                <a:cubicBezTo>
                  <a:pt x="1097270" y="0"/>
                  <a:pt x="1413748" y="316478"/>
                  <a:pt x="1413748" y="706874"/>
                </a:cubicBezTo>
                <a:cubicBezTo>
                  <a:pt x="1413748" y="1097270"/>
                  <a:pt x="1097270" y="1413748"/>
                  <a:pt x="706874" y="1413748"/>
                </a:cubicBezTo>
                <a:cubicBezTo>
                  <a:pt x="316478" y="1413748"/>
                  <a:pt x="0" y="1097270"/>
                  <a:pt x="0" y="706874"/>
                </a:cubicBezTo>
                <a:close/>
              </a:path>
            </a:pathLst>
          </a:custGeom>
          <a:solidFill>
            <a:schemeClr val="accent6"/>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233708" tIns="233708" rIns="233708" bIns="233708" numCol="1" spcCol="1270" anchor="ctr" anchorCtr="0">
            <a:noAutofit/>
          </a:bodyPr>
          <a:lstStyle/>
          <a:p>
            <a:pPr marL="0" lvl="0" indent="0" algn="ctr" defTabSz="933450">
              <a:lnSpc>
                <a:spcPct val="90000"/>
              </a:lnSpc>
              <a:spcBef>
                <a:spcPct val="0"/>
              </a:spcBef>
              <a:spcAft>
                <a:spcPct val="35000"/>
              </a:spcAft>
              <a:buNone/>
            </a:pPr>
            <a:r>
              <a:rPr lang="en-AU" sz="2100" kern="1200">
                <a:solidFill>
                  <a:schemeClr val="accent1"/>
                </a:solidFill>
                <a:latin typeface="Arial" panose="020B0604020202020204" pitchFamily="34" charset="0"/>
              </a:rPr>
              <a:t>Resources</a:t>
            </a:r>
          </a:p>
        </p:txBody>
      </p:sp>
      <p:sp>
        <p:nvSpPr>
          <p:cNvPr id="3" name="Slide Number Placeholder 2">
            <a:extLst>
              <a:ext uri="{FF2B5EF4-FFF2-40B4-BE49-F238E27FC236}">
                <a16:creationId xmlns:a16="http://schemas.microsoft.com/office/drawing/2014/main" id="{DE6CA942-7C40-7AE4-2E64-DFCFAB0A49CA}"/>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63</a:t>
            </a:fld>
            <a:endParaRPr kumimoji="0" lang="en-AU" sz="1200" b="0" i="0" u="none" strike="noStrike" kern="1200" cap="none" spc="0" normalizeH="0" baseline="0" noProof="0">
              <a:ln>
                <a:noFill/>
              </a:ln>
              <a:solidFill>
                <a:srgbClr val="22272B"/>
              </a:solidFill>
              <a:effectLst/>
              <a:uLnTx/>
              <a:uFillTx/>
              <a:ea typeface="+mn-ea"/>
              <a:cs typeface="+mn-cs"/>
            </a:endParaRPr>
          </a:p>
        </p:txBody>
      </p:sp>
    </p:spTree>
    <p:extLst>
      <p:ext uri="{BB962C8B-B14F-4D97-AF65-F5344CB8AC3E}">
        <p14:creationId xmlns:p14="http://schemas.microsoft.com/office/powerpoint/2010/main" val="721385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068DFF-E211-8063-CA50-7C2A1CD7C35F}"/>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F031CE49-A344-8305-184A-DD52693940D9}"/>
              </a:ext>
            </a:extLst>
          </p:cNvPr>
          <p:cNvSpPr>
            <a:spLocks noGrp="1"/>
          </p:cNvSpPr>
          <p:nvPr>
            <p:ph type="title"/>
          </p:nvPr>
        </p:nvSpPr>
        <p:spPr>
          <a:xfrm>
            <a:off x="360000" y="360001"/>
            <a:ext cx="10854100" cy="548704"/>
          </a:xfrm>
        </p:spPr>
        <p:txBody>
          <a:bodyPr/>
          <a:lstStyle/>
          <a:p>
            <a:r>
              <a:rPr lang="en-AU"/>
              <a:t>Creative arts – unit 1 and 5 </a:t>
            </a:r>
            <a:r>
              <a:rPr lang="en-AU" spc="-50"/>
              <a:t>syllabus outcomes</a:t>
            </a:r>
            <a:endParaRPr lang="en-AU"/>
          </a:p>
        </p:txBody>
      </p:sp>
      <p:sp>
        <p:nvSpPr>
          <p:cNvPr id="11" name="Text Placeholder 10">
            <a:extLst>
              <a:ext uri="{FF2B5EF4-FFF2-40B4-BE49-F238E27FC236}">
                <a16:creationId xmlns:a16="http://schemas.microsoft.com/office/drawing/2014/main" id="{EE91CD92-653A-35A5-0FA1-6E4C030B9C78}"/>
              </a:ext>
            </a:extLst>
          </p:cNvPr>
          <p:cNvSpPr>
            <a:spLocks noGrp="1"/>
          </p:cNvSpPr>
          <p:nvPr>
            <p:ph type="body" sz="quarter" idx="19"/>
          </p:nvPr>
        </p:nvSpPr>
        <p:spPr>
          <a:xfrm>
            <a:off x="682389" y="2086217"/>
            <a:ext cx="10333418" cy="3932446"/>
          </a:xfrm>
        </p:spPr>
        <p:txBody>
          <a:bodyPr/>
          <a:lstStyle/>
          <a:p>
            <a:pPr lvl="0" defTabSz="609585">
              <a:defRPr/>
            </a:pPr>
            <a:r>
              <a:rPr lang="en-AU" b="1">
                <a:solidFill>
                  <a:srgbClr val="242424"/>
                </a:solidFill>
                <a:cs typeface="Segoe UI"/>
              </a:rPr>
              <a:t>Focus Areas: Dance and Music</a:t>
            </a:r>
          </a:p>
          <a:p>
            <a:pPr lvl="0" defTabSz="609585">
              <a:defRPr/>
            </a:pPr>
            <a:r>
              <a:rPr lang="en-AU" b="1">
                <a:solidFill>
                  <a:srgbClr val="242424"/>
                </a:solidFill>
                <a:cs typeface="Segoe UI"/>
              </a:rPr>
              <a:t>CA2-DAN-01</a:t>
            </a:r>
          </a:p>
          <a:p>
            <a:pPr lvl="0" defTabSz="609585">
              <a:defRPr/>
            </a:pPr>
            <a:r>
              <a:rPr lang="en-AU">
                <a:solidFill>
                  <a:srgbClr val="242424"/>
                </a:solidFill>
                <a:cs typeface="Segoe UI"/>
              </a:rPr>
              <a:t>composes and performs dance to communicate ideas to an audience, and describes ways the elements of dance are used to convey ideas through movement  </a:t>
            </a:r>
          </a:p>
          <a:p>
            <a:pPr lvl="0" defTabSz="609585">
              <a:defRPr/>
            </a:pPr>
            <a:r>
              <a:rPr lang="en-AU" b="1">
                <a:solidFill>
                  <a:srgbClr val="242424"/>
                </a:solidFill>
                <a:cs typeface="Segoe UI"/>
              </a:rPr>
              <a:t>CA2-MUS-01 </a:t>
            </a:r>
          </a:p>
          <a:p>
            <a:pPr lvl="0" defTabSz="609585">
              <a:defRPr/>
            </a:pPr>
            <a:r>
              <a:rPr lang="en-AU">
                <a:solidFill>
                  <a:srgbClr val="242424"/>
                </a:solidFill>
                <a:cs typeface="Segoe UI"/>
              </a:rPr>
              <a:t>performs, uses listening skills and composes to communicate musical ideas, and describes ways the elements of music are </a:t>
            </a:r>
          </a:p>
        </p:txBody>
      </p:sp>
      <p:sp>
        <p:nvSpPr>
          <p:cNvPr id="3" name="Slide Number Placeholder 2">
            <a:extLst>
              <a:ext uri="{FF2B5EF4-FFF2-40B4-BE49-F238E27FC236}">
                <a16:creationId xmlns:a16="http://schemas.microsoft.com/office/drawing/2014/main" id="{81D19F96-3CCF-E36F-5932-56B1EF579051}"/>
              </a:ext>
              <a:ext uri="{C183D7F6-B498-43B3-948B-1728B52AA6E4}">
                <adec:decorative xmlns:adec="http://schemas.microsoft.com/office/drawing/2017/decorative" val="1"/>
              </a:ext>
            </a:extLst>
          </p:cNvPr>
          <p:cNvSpPr>
            <a:spLocks noGrp="1"/>
          </p:cNvSpPr>
          <p:nvPr>
            <p:ph type="sldNum" sz="quarter" idx="14"/>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64</a:t>
            </a:fld>
            <a:endParaRPr kumimoji="0" lang="en-AU" sz="1200" b="0" i="0" u="none" strike="noStrike" kern="1200" cap="none" spc="0" normalizeH="0" baseline="0" noProof="0">
              <a:ln>
                <a:noFill/>
              </a:ln>
              <a:solidFill>
                <a:srgbClr val="22272B"/>
              </a:solidFill>
              <a:effectLst/>
              <a:uLnTx/>
              <a:uFillTx/>
              <a:ea typeface="+mn-ea"/>
              <a:cs typeface="+mn-cs"/>
            </a:endParaRPr>
          </a:p>
        </p:txBody>
      </p:sp>
    </p:spTree>
    <p:extLst>
      <p:ext uri="{BB962C8B-B14F-4D97-AF65-F5344CB8AC3E}">
        <p14:creationId xmlns:p14="http://schemas.microsoft.com/office/powerpoint/2010/main" val="2010653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C909B-E01B-9247-7348-9BF49BE2DA18}"/>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76D6F6A-5AE7-E303-5517-2194D060C82C}"/>
              </a:ext>
            </a:extLst>
          </p:cNvPr>
          <p:cNvSpPr>
            <a:spLocks noGrp="1"/>
          </p:cNvSpPr>
          <p:nvPr>
            <p:ph type="title"/>
          </p:nvPr>
        </p:nvSpPr>
        <p:spPr>
          <a:xfrm>
            <a:off x="360000" y="360001"/>
            <a:ext cx="10981100" cy="548704"/>
          </a:xfrm>
        </p:spPr>
        <p:txBody>
          <a:bodyPr/>
          <a:lstStyle/>
          <a:p>
            <a:r>
              <a:rPr lang="en-AU"/>
              <a:t>Creative arts – unit 1 and 5 </a:t>
            </a:r>
            <a:r>
              <a:rPr lang="en-AU" spc="-50"/>
              <a:t>syllabus content</a:t>
            </a:r>
          </a:p>
        </p:txBody>
      </p:sp>
      <p:sp>
        <p:nvSpPr>
          <p:cNvPr id="11" name="Text Placeholder 10">
            <a:extLst>
              <a:ext uri="{FF2B5EF4-FFF2-40B4-BE49-F238E27FC236}">
                <a16:creationId xmlns:a16="http://schemas.microsoft.com/office/drawing/2014/main" id="{5B4C7A4E-5679-E94A-16AF-CCFF3803F8F5}"/>
              </a:ext>
            </a:extLst>
          </p:cNvPr>
          <p:cNvSpPr>
            <a:spLocks noGrp="1"/>
          </p:cNvSpPr>
          <p:nvPr>
            <p:ph type="body" sz="quarter" idx="19"/>
          </p:nvPr>
        </p:nvSpPr>
        <p:spPr>
          <a:xfrm>
            <a:off x="721216" y="1987901"/>
            <a:ext cx="10619883" cy="4366098"/>
          </a:xfrm>
        </p:spPr>
        <p:txBody>
          <a:bodyPr/>
          <a:lstStyle/>
          <a:p>
            <a:pPr>
              <a:lnSpc>
                <a:spcPct val="100000"/>
              </a:lnSpc>
            </a:pPr>
            <a:r>
              <a:rPr lang="en-AU" b="1"/>
              <a:t>Dance </a:t>
            </a:r>
          </a:p>
          <a:p>
            <a:pPr>
              <a:lnSpc>
                <a:spcPct val="100000"/>
              </a:lnSpc>
            </a:pPr>
            <a:r>
              <a:rPr lang="en-AU" b="1"/>
              <a:t>Composing: </a:t>
            </a:r>
            <a:r>
              <a:rPr lang="en-AU"/>
              <a:t>Dance is composed using the elements of dance to communicate ideas </a:t>
            </a:r>
          </a:p>
          <a:p>
            <a:pPr>
              <a:lnSpc>
                <a:spcPct val="100000"/>
              </a:lnSpc>
            </a:pPr>
            <a:r>
              <a:rPr lang="en-AU" b="1"/>
              <a:t>Performing: </a:t>
            </a:r>
            <a:r>
              <a:rPr lang="en-AU"/>
              <a:t>Dance is performed to communicate ideas to audiences</a:t>
            </a:r>
          </a:p>
          <a:p>
            <a:pPr>
              <a:lnSpc>
                <a:spcPct val="100000"/>
              </a:lnSpc>
            </a:pPr>
            <a:r>
              <a:rPr lang="en-AU" b="1"/>
              <a:t>Appreciating: </a:t>
            </a:r>
            <a:r>
              <a:rPr lang="en-AU"/>
              <a:t>The elements of dance are used in various ways to convey ideas through movement</a:t>
            </a:r>
          </a:p>
          <a:p>
            <a:pPr>
              <a:lnSpc>
                <a:spcPct val="100000"/>
              </a:lnSpc>
            </a:pPr>
            <a:endParaRPr lang="en-AU"/>
          </a:p>
          <a:p>
            <a:pPr>
              <a:lnSpc>
                <a:spcPct val="100000"/>
              </a:lnSpc>
            </a:pPr>
            <a:r>
              <a:rPr lang="en-AU" b="1"/>
              <a:t>Music</a:t>
            </a:r>
          </a:p>
          <a:p>
            <a:pPr>
              <a:lnSpc>
                <a:spcPct val="100000"/>
              </a:lnSpc>
            </a:pPr>
            <a:r>
              <a:rPr lang="en-AU" b="1"/>
              <a:t>Performing: </a:t>
            </a:r>
            <a:r>
              <a:rPr lang="en-AU"/>
              <a:t>Music is performed to communicate musical ideas in various ways</a:t>
            </a:r>
          </a:p>
          <a:p>
            <a:pPr>
              <a:lnSpc>
                <a:spcPct val="100000"/>
              </a:lnSpc>
            </a:pPr>
            <a:r>
              <a:rPr lang="en-AU" b="1"/>
              <a:t>Listening: </a:t>
            </a:r>
            <a:r>
              <a:rPr lang="en-AU"/>
              <a:t>Musical ideas are conveyed in various ways using the elements of music</a:t>
            </a:r>
          </a:p>
          <a:p>
            <a:pPr>
              <a:lnSpc>
                <a:spcPct val="100000"/>
              </a:lnSpc>
            </a:pPr>
            <a:r>
              <a:rPr lang="en-AU" b="1"/>
              <a:t>Composing: </a:t>
            </a:r>
            <a:r>
              <a:rPr lang="en-AU"/>
              <a:t>Music is composed to communicate musical ideas in various ways</a:t>
            </a:r>
          </a:p>
        </p:txBody>
      </p:sp>
      <p:sp>
        <p:nvSpPr>
          <p:cNvPr id="3" name="Slide Number Placeholder 2">
            <a:extLst>
              <a:ext uri="{FF2B5EF4-FFF2-40B4-BE49-F238E27FC236}">
                <a16:creationId xmlns:a16="http://schemas.microsoft.com/office/drawing/2014/main" id="{B671586C-5722-AF99-B668-CA7DBD53027A}"/>
              </a:ext>
              <a:ext uri="{C183D7F6-B498-43B3-948B-1728B52AA6E4}">
                <adec:decorative xmlns:adec="http://schemas.microsoft.com/office/drawing/2017/decorative" val="1"/>
              </a:ext>
            </a:extLst>
          </p:cNvPr>
          <p:cNvSpPr>
            <a:spLocks noGrp="1"/>
          </p:cNvSpPr>
          <p:nvPr>
            <p:ph type="sldNum" sz="quarter" idx="14"/>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65</a:t>
            </a:fld>
            <a:endParaRPr kumimoji="0" lang="en-AU" sz="1200" b="0" i="0" u="none" strike="noStrike" kern="1200" cap="none" spc="0" normalizeH="0" baseline="0" noProof="0">
              <a:ln>
                <a:noFill/>
              </a:ln>
              <a:solidFill>
                <a:srgbClr val="22272B"/>
              </a:solidFill>
              <a:effectLst/>
              <a:uLnTx/>
              <a:uFillTx/>
              <a:ea typeface="+mn-ea"/>
              <a:cs typeface="+mn-cs"/>
            </a:endParaRPr>
          </a:p>
        </p:txBody>
      </p:sp>
    </p:spTree>
    <p:extLst>
      <p:ext uri="{BB962C8B-B14F-4D97-AF65-F5344CB8AC3E}">
        <p14:creationId xmlns:p14="http://schemas.microsoft.com/office/powerpoint/2010/main" val="1720887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D3D85-1680-7CB9-ECB7-C163FABFA7D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3623771-2E9A-72A3-C540-875E9CC26AB2}"/>
              </a:ext>
            </a:extLst>
          </p:cNvPr>
          <p:cNvSpPr>
            <a:spLocks noGrp="1"/>
          </p:cNvSpPr>
          <p:nvPr>
            <p:ph type="title"/>
          </p:nvPr>
        </p:nvSpPr>
        <p:spPr/>
        <p:txBody>
          <a:bodyPr/>
          <a:lstStyle/>
          <a:p>
            <a:r>
              <a:rPr lang="en-AU"/>
              <a:t>Creative arts – unit 1 overview</a:t>
            </a:r>
          </a:p>
        </p:txBody>
      </p:sp>
      <p:sp>
        <p:nvSpPr>
          <p:cNvPr id="5" name="Content Placeholder 4">
            <a:extLst>
              <a:ext uri="{FF2B5EF4-FFF2-40B4-BE49-F238E27FC236}">
                <a16:creationId xmlns:a16="http://schemas.microsoft.com/office/drawing/2014/main" id="{1C646A84-4313-85B3-183E-6F1095442A0E}"/>
              </a:ext>
            </a:extLst>
          </p:cNvPr>
          <p:cNvSpPr>
            <a:spLocks noGrp="1"/>
          </p:cNvSpPr>
          <p:nvPr>
            <p:ph idx="1"/>
          </p:nvPr>
        </p:nvSpPr>
        <p:spPr>
          <a:xfrm>
            <a:off x="359999" y="1769351"/>
            <a:ext cx="8402486" cy="4246928"/>
          </a:xfrm>
        </p:spPr>
        <p:txBody>
          <a:bodyPr vert="horz" lIns="0" tIns="0" rIns="0" bIns="0" rtlCol="0" anchor="t">
            <a:noAutofit/>
          </a:bodyPr>
          <a:lstStyle/>
          <a:p>
            <a:r>
              <a:rPr lang="en-AU"/>
              <a:t>Students explore how dance and music are inspired by people, time and place.</a:t>
            </a:r>
          </a:p>
          <a:p>
            <a:pPr marL="285750" indent="-285750">
              <a:buFont typeface="Arial" panose="020B0604020202020204" pitchFamily="34" charset="0"/>
              <a:buChar char="•"/>
            </a:pPr>
            <a:r>
              <a:rPr lang="en-AU" b="1"/>
              <a:t>Dance focus: </a:t>
            </a:r>
            <a:r>
              <a:rPr lang="en-AU"/>
              <a:t>investigate decade-defining styles, learn signature steps from across the decades, perform short group-devised dances.</a:t>
            </a:r>
            <a:endParaRPr lang="en-AU" b="1"/>
          </a:p>
          <a:p>
            <a:pPr marL="285750" lvl="1" indent="-285750">
              <a:buFont typeface="Arial" panose="020B0604020202020204" pitchFamily="34" charset="0"/>
              <a:buChar char="•"/>
            </a:pPr>
            <a:r>
              <a:rPr lang="en-AU" b="1"/>
              <a:t>Music focus: </a:t>
            </a:r>
            <a:r>
              <a:rPr lang="en-AU"/>
              <a:t>Listen and compare tracks from different decades, identify features of musical styles, consider influences, compose music.</a:t>
            </a:r>
          </a:p>
          <a:p>
            <a:pPr marL="285750" lvl="1" indent="-285750">
              <a:buFont typeface="Arial" panose="020B0604020202020204" pitchFamily="34" charset="0"/>
              <a:buChar char="•"/>
            </a:pPr>
            <a:endParaRPr lang="en-AU"/>
          </a:p>
        </p:txBody>
      </p:sp>
      <p:sp>
        <p:nvSpPr>
          <p:cNvPr id="2" name="Slide Number Placeholder 1">
            <a:extLst>
              <a:ext uri="{FF2B5EF4-FFF2-40B4-BE49-F238E27FC236}">
                <a16:creationId xmlns:a16="http://schemas.microsoft.com/office/drawing/2014/main" id="{6D6B4A5E-772B-4BC3-7F49-D6835002C411}"/>
              </a:ext>
              <a:ext uri="{C183D7F6-B498-43B3-948B-1728B52AA6E4}">
                <adec:decorative xmlns:adec="http://schemas.microsoft.com/office/drawing/2017/decorative" val="1"/>
              </a:ext>
            </a:extLst>
          </p:cNvPr>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66</a:t>
            </a:fld>
            <a:endParaRPr kumimoji="0" lang="en-AU" sz="1200" b="0" i="0" u="none" strike="noStrike" kern="1200" cap="none" spc="0" normalizeH="0" baseline="0" noProof="0">
              <a:ln>
                <a:noFill/>
              </a:ln>
              <a:solidFill>
                <a:srgbClr val="22272B"/>
              </a:solidFill>
              <a:effectLst/>
              <a:uLnTx/>
              <a:uFillTx/>
              <a:ea typeface="+mn-ea"/>
              <a:cs typeface="+mn-cs"/>
            </a:endParaRPr>
          </a:p>
        </p:txBody>
      </p:sp>
      <p:pic>
        <p:nvPicPr>
          <p:cNvPr id="6" name="Picture 5">
            <a:extLst>
              <a:ext uri="{FF2B5EF4-FFF2-40B4-BE49-F238E27FC236}">
                <a16:creationId xmlns:a16="http://schemas.microsoft.com/office/drawing/2014/main" id="{3CBC2902-4667-F03C-FD22-744345BC13A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853766" y="1704022"/>
            <a:ext cx="2866494" cy="4066928"/>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74552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1A16FE-5E8A-7D27-3119-64E3719731A9}"/>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E48949FE-C176-5C6D-2780-A4F2068222B4}"/>
              </a:ext>
            </a:extLst>
          </p:cNvPr>
          <p:cNvSpPr>
            <a:spLocks noGrp="1"/>
          </p:cNvSpPr>
          <p:nvPr>
            <p:ph type="title"/>
          </p:nvPr>
        </p:nvSpPr>
        <p:spPr/>
        <p:txBody>
          <a:bodyPr anchor="t">
            <a:normAutofit/>
          </a:bodyPr>
          <a:lstStyle/>
          <a:p>
            <a:r>
              <a:rPr lang="en-AU"/>
              <a:t>Creative arts – unit 1 spotlight (1)</a:t>
            </a:r>
          </a:p>
        </p:txBody>
      </p:sp>
      <p:sp>
        <p:nvSpPr>
          <p:cNvPr id="9" name="Text Placeholder 8">
            <a:extLst>
              <a:ext uri="{FF2B5EF4-FFF2-40B4-BE49-F238E27FC236}">
                <a16:creationId xmlns:a16="http://schemas.microsoft.com/office/drawing/2014/main" id="{99C6AE8F-CD1E-2C42-54AD-0636E5D06C7F}"/>
              </a:ext>
            </a:extLst>
          </p:cNvPr>
          <p:cNvSpPr>
            <a:spLocks noGrp="1"/>
          </p:cNvSpPr>
          <p:nvPr>
            <p:ph type="body" sz="quarter" idx="18"/>
          </p:nvPr>
        </p:nvSpPr>
        <p:spPr/>
        <p:txBody>
          <a:bodyPr anchor="b">
            <a:noAutofit/>
          </a:bodyPr>
          <a:lstStyle/>
          <a:p>
            <a:pPr>
              <a:lnSpc>
                <a:spcPct val="140000"/>
              </a:lnSpc>
            </a:pPr>
            <a:r>
              <a:rPr lang="en-AU"/>
              <a:t>Dance</a:t>
            </a:r>
          </a:p>
        </p:txBody>
      </p:sp>
      <p:pic>
        <p:nvPicPr>
          <p:cNvPr id="12" name="Picture 11">
            <a:extLst>
              <a:ext uri="{FF2B5EF4-FFF2-40B4-BE49-F238E27FC236}">
                <a16:creationId xmlns:a16="http://schemas.microsoft.com/office/drawing/2014/main" id="{7A170BF5-D0AB-7612-C436-400E077E0F8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8336" y="1529981"/>
            <a:ext cx="3056607" cy="4570760"/>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bevelT w="25400" h="19050"/>
            <a:contourClr>
              <a:srgbClr val="FFFFFF"/>
            </a:contourClr>
          </a:sp3d>
        </p:spPr>
      </p:pic>
      <p:grpSp>
        <p:nvGrpSpPr>
          <p:cNvPr id="5" name="Group 4">
            <a:extLst>
              <a:ext uri="{FF2B5EF4-FFF2-40B4-BE49-F238E27FC236}">
                <a16:creationId xmlns:a16="http://schemas.microsoft.com/office/drawing/2014/main" id="{5453AF08-D735-E766-1AD7-2CD9E6410537}"/>
              </a:ext>
              <a:ext uri="{C183D7F6-B498-43B3-948B-1728B52AA6E4}">
                <adec:decorative xmlns:adec="http://schemas.microsoft.com/office/drawing/2017/decorative" val="1"/>
              </a:ext>
            </a:extLst>
          </p:cNvPr>
          <p:cNvGrpSpPr/>
          <p:nvPr/>
        </p:nvGrpSpPr>
        <p:grpSpPr>
          <a:xfrm>
            <a:off x="3761450" y="1773411"/>
            <a:ext cx="6335437" cy="4083901"/>
            <a:chOff x="3761450" y="1679162"/>
            <a:chExt cx="6335437" cy="4083901"/>
          </a:xfrm>
        </p:grpSpPr>
        <p:pic>
          <p:nvPicPr>
            <p:cNvPr id="15" name="Picture 14">
              <a:extLst>
                <a:ext uri="{FF2B5EF4-FFF2-40B4-BE49-F238E27FC236}">
                  <a16:creationId xmlns:a16="http://schemas.microsoft.com/office/drawing/2014/main" id="{2C38A1CF-6B14-BD1D-246B-882F87D20C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08997" y="2170482"/>
              <a:ext cx="3287890" cy="2988386"/>
            </a:xfrm>
            <a:prstGeom prst="rect">
              <a:avLst/>
            </a:prstGeom>
            <a:ln>
              <a:noFill/>
            </a:ln>
            <a:effectLst>
              <a:outerShdw blurRad="50800" dist="38100" dir="2700000" algn="tl" rotWithShape="0">
                <a:prstClr val="black">
                  <a:alpha val="40000"/>
                </a:prstClr>
              </a:outerShdw>
            </a:effectLst>
          </p:spPr>
        </p:pic>
        <p:pic>
          <p:nvPicPr>
            <p:cNvPr id="4" name="Picture 2" descr="A poster with images of people dancing&#10;&#10;AI-generated content may be incorrect.">
              <a:extLst>
                <a:ext uri="{FF2B5EF4-FFF2-40B4-BE49-F238E27FC236}">
                  <a16:creationId xmlns:a16="http://schemas.microsoft.com/office/drawing/2014/main" id="{AE020801-C9FD-6FEB-7E23-3293AFB904A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20628913">
              <a:off x="3761450" y="3195762"/>
              <a:ext cx="1656920" cy="2345313"/>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2" name="Picture 6" descr="A poster with text and images&#10;&#10;AI-generated content may be incorrect.">
              <a:extLst>
                <a:ext uri="{FF2B5EF4-FFF2-40B4-BE49-F238E27FC236}">
                  <a16:creationId xmlns:a16="http://schemas.microsoft.com/office/drawing/2014/main" id="{4D5F4B37-2F1B-B2CE-BF7B-562DCD2E3269}"/>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038878" y="1679162"/>
              <a:ext cx="1643288" cy="2302629"/>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16" name="Picture 15" descr="A screenshot of a poster&#10;&#10;AI-generated content may be incorrect.">
              <a:extLst>
                <a:ext uri="{FF2B5EF4-FFF2-40B4-BE49-F238E27FC236}">
                  <a16:creationId xmlns:a16="http://schemas.microsoft.com/office/drawing/2014/main" id="{CAFBD806-1813-33F6-2B26-294A7354205D}"/>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730551">
              <a:off x="5392600" y="3436286"/>
              <a:ext cx="1643287" cy="2326777"/>
            </a:xfrm>
            <a:prstGeom prst="rect">
              <a:avLst/>
            </a:prstGeom>
            <a:ln>
              <a:noFill/>
            </a:ln>
            <a:effectLst/>
            <a:extLst>
              <a:ext uri="{909E8E84-426E-40DD-AFC4-6F175D3DCCD1}">
                <a14:hiddenFill xmlns:a14="http://schemas.microsoft.com/office/drawing/2010/main">
                  <a:solidFill>
                    <a:srgbClr val="FFFFFF"/>
                  </a:solidFill>
                </a14:hiddenFill>
              </a:ext>
            </a:extLst>
          </p:spPr>
        </p:pic>
      </p:grpSp>
      <p:pic>
        <p:nvPicPr>
          <p:cNvPr id="6" name="Picture 5">
            <a:extLst>
              <a:ext uri="{FF2B5EF4-FFF2-40B4-BE49-F238E27FC236}">
                <a16:creationId xmlns:a16="http://schemas.microsoft.com/office/drawing/2014/main" id="{E45DC2DB-E4B3-4950-27F6-CB80893659C7}"/>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a:ext>
            </a:extLst>
          </a:blip>
          <a:srcRect/>
          <a:stretch>
            <a:fillRect/>
          </a:stretch>
        </p:blipFill>
        <p:spPr>
          <a:xfrm>
            <a:off x="10440000" y="1524094"/>
            <a:ext cx="1200447" cy="4582534"/>
          </a:xfrm>
          <a:prstGeom prst="rect">
            <a:avLst/>
          </a:prstGeom>
          <a:ln w="38100" cap="sq">
            <a:solidFill>
              <a:srgbClr val="000000"/>
            </a:solidFill>
            <a:prstDash val="solid"/>
            <a:miter lim="800000"/>
          </a:ln>
          <a:effectLst/>
        </p:spPr>
      </p:pic>
      <p:sp>
        <p:nvSpPr>
          <p:cNvPr id="3" name="Slide Number Placeholder 2">
            <a:extLst>
              <a:ext uri="{FF2B5EF4-FFF2-40B4-BE49-F238E27FC236}">
                <a16:creationId xmlns:a16="http://schemas.microsoft.com/office/drawing/2014/main" id="{DE6CA942-7C40-7AE4-2E64-DFCFAB0A49CA}"/>
              </a:ext>
              <a:ext uri="{C183D7F6-B498-43B3-948B-1728B52AA6E4}">
                <adec:decorative xmlns:adec="http://schemas.microsoft.com/office/drawing/2017/decorative" val="1"/>
              </a:ext>
            </a:extLst>
          </p:cNvPr>
          <p:cNvSpPr>
            <a:spLocks noGrp="1"/>
          </p:cNvSpPr>
          <p:nvPr>
            <p:ph type="sldNum" sz="quarter" idx="10"/>
          </p:nvPr>
        </p:nvSpPr>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67</a:t>
            </a:fld>
            <a:endParaRPr kumimoji="0" lang="en-AU" sz="1200" b="0" i="0" u="none" strike="noStrike" kern="1200" cap="none" spc="0" normalizeH="0" baseline="0" noProof="0">
              <a:ln>
                <a:noFill/>
              </a:ln>
              <a:solidFill>
                <a:srgbClr val="22272B"/>
              </a:solidFill>
              <a:effectLst/>
              <a:uLnTx/>
              <a:uFillTx/>
              <a:ea typeface="+mn-ea"/>
              <a:cs typeface="+mn-cs"/>
            </a:endParaRPr>
          </a:p>
        </p:txBody>
      </p:sp>
    </p:spTree>
    <p:extLst>
      <p:ext uri="{BB962C8B-B14F-4D97-AF65-F5344CB8AC3E}">
        <p14:creationId xmlns:p14="http://schemas.microsoft.com/office/powerpoint/2010/main" val="390954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F9CDC0-6CDF-70EC-2705-5CBB4F53348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F04BA34-BD2D-E690-F1BD-A1D1BB147006}"/>
              </a:ext>
            </a:extLst>
          </p:cNvPr>
          <p:cNvSpPr>
            <a:spLocks noGrp="1"/>
          </p:cNvSpPr>
          <p:nvPr>
            <p:ph type="title"/>
          </p:nvPr>
        </p:nvSpPr>
        <p:spPr/>
        <p:txBody>
          <a:bodyPr vert="horz" lIns="0" tIns="0" rIns="0" bIns="0" rtlCol="0" anchor="t">
            <a:normAutofit/>
          </a:bodyPr>
          <a:lstStyle/>
          <a:p>
            <a:r>
              <a:rPr lang="en-AU"/>
              <a:t>Creative arts – unit 1 spotlight (2)</a:t>
            </a:r>
          </a:p>
        </p:txBody>
      </p:sp>
      <p:sp>
        <p:nvSpPr>
          <p:cNvPr id="36" name="Text Placeholder 4">
            <a:extLst>
              <a:ext uri="{FF2B5EF4-FFF2-40B4-BE49-F238E27FC236}">
                <a16:creationId xmlns:a16="http://schemas.microsoft.com/office/drawing/2014/main" id="{18A8DC50-B656-FFC2-101C-B7E1AB2494A0}"/>
              </a:ext>
            </a:extLst>
          </p:cNvPr>
          <p:cNvSpPr>
            <a:spLocks noGrp="1"/>
          </p:cNvSpPr>
          <p:nvPr>
            <p:ph type="body" sz="quarter" idx="18"/>
          </p:nvPr>
        </p:nvSpPr>
        <p:spPr/>
        <p:txBody>
          <a:bodyPr vert="horz" lIns="0" tIns="0" rIns="0" bIns="0" rtlCol="0" anchor="b">
            <a:noAutofit/>
          </a:bodyPr>
          <a:lstStyle/>
          <a:p>
            <a:pPr>
              <a:lnSpc>
                <a:spcPct val="140000"/>
              </a:lnSpc>
            </a:pPr>
            <a:r>
              <a:rPr lang="en-US"/>
              <a:t>Music</a:t>
            </a:r>
            <a:endParaRPr lang="en-US" b="0" kern="1200">
              <a:ea typeface="+mn-ea"/>
              <a:cs typeface="+mn-cs"/>
            </a:endParaRPr>
          </a:p>
        </p:txBody>
      </p:sp>
      <p:pic>
        <p:nvPicPr>
          <p:cNvPr id="20" name="Picture 19">
            <a:extLst>
              <a:ext uri="{FF2B5EF4-FFF2-40B4-BE49-F238E27FC236}">
                <a16:creationId xmlns:a16="http://schemas.microsoft.com/office/drawing/2014/main" id="{AAC0FD1F-AD3C-71C4-225C-2541D72218C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8952" y="1619757"/>
            <a:ext cx="5758071" cy="4440800"/>
          </a:xfrm>
          <a:prstGeom prst="rect">
            <a:avLst/>
          </a:prstGeom>
          <a:ln>
            <a:noFill/>
          </a:ln>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F770B386-316F-2E38-8739-2FBA5051FC1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10897" y="1619756"/>
            <a:ext cx="5633103" cy="4440801"/>
          </a:xfrm>
          <a:prstGeom prst="rect">
            <a:avLst/>
          </a:prstGeom>
          <a:ln>
            <a:no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65EDA4CB-6023-AF7F-0BC8-E0442EE36A35}"/>
              </a:ext>
              <a:ext uri="{C183D7F6-B498-43B3-948B-1728B52AA6E4}">
                <adec:decorative xmlns:adec="http://schemas.microsoft.com/office/drawing/2017/decorative" val="1"/>
              </a:ext>
            </a:extLst>
          </p:cNvPr>
          <p:cNvSpPr>
            <a:spLocks noGrp="1"/>
          </p:cNvSpPr>
          <p:nvPr>
            <p:ph type="sldNum" sz="quarter" idx="10"/>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68</a:t>
            </a:fld>
            <a:endParaRPr kumimoji="0" lang="en-AU" sz="1200" b="0" i="0" u="none" strike="noStrike" kern="1200" cap="none" spc="0" normalizeH="0" baseline="0" noProof="0">
              <a:ln>
                <a:noFill/>
              </a:ln>
              <a:solidFill>
                <a:srgbClr val="22272B"/>
              </a:solidFill>
              <a:effectLst/>
              <a:uLnTx/>
              <a:uFillTx/>
              <a:ea typeface="+mn-ea"/>
              <a:cs typeface="+mn-cs"/>
            </a:endParaRPr>
          </a:p>
        </p:txBody>
      </p:sp>
    </p:spTree>
    <p:extLst>
      <p:ext uri="{BB962C8B-B14F-4D97-AF65-F5344CB8AC3E}">
        <p14:creationId xmlns:p14="http://schemas.microsoft.com/office/powerpoint/2010/main" val="1447636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F3AC6-07D4-FF03-4242-F6523A32A249}"/>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B3D99D5E-E2E0-F0FF-8A7E-395B148C7A92}"/>
              </a:ext>
            </a:extLst>
          </p:cNvPr>
          <p:cNvSpPr>
            <a:spLocks noGrp="1"/>
          </p:cNvSpPr>
          <p:nvPr>
            <p:ph type="title"/>
          </p:nvPr>
        </p:nvSpPr>
        <p:spPr>
          <a:xfrm>
            <a:off x="360000" y="360000"/>
            <a:ext cx="10080000" cy="545601"/>
          </a:xfrm>
        </p:spPr>
        <p:txBody>
          <a:bodyPr anchor="t">
            <a:normAutofit/>
          </a:bodyPr>
          <a:lstStyle/>
          <a:p>
            <a:r>
              <a:rPr lang="en-AU"/>
              <a:t>Creative arts – unit 1 lesson spotlight </a:t>
            </a:r>
          </a:p>
        </p:txBody>
      </p:sp>
      <p:sp>
        <p:nvSpPr>
          <p:cNvPr id="9" name="Text Placeholder 8">
            <a:extLst>
              <a:ext uri="{FF2B5EF4-FFF2-40B4-BE49-F238E27FC236}">
                <a16:creationId xmlns:a16="http://schemas.microsoft.com/office/drawing/2014/main" id="{7B109978-5E19-4AEF-0CD5-6A0B49DB2BC8}"/>
              </a:ext>
            </a:extLst>
          </p:cNvPr>
          <p:cNvSpPr>
            <a:spLocks noGrp="1"/>
          </p:cNvSpPr>
          <p:nvPr>
            <p:ph type="body" sz="quarter" idx="18"/>
          </p:nvPr>
        </p:nvSpPr>
        <p:spPr>
          <a:xfrm>
            <a:off x="360000" y="982520"/>
            <a:ext cx="10080000" cy="310015"/>
          </a:xfrm>
        </p:spPr>
        <p:txBody>
          <a:bodyPr anchor="b">
            <a:noAutofit/>
          </a:bodyPr>
          <a:lstStyle/>
          <a:p>
            <a:pPr>
              <a:lnSpc>
                <a:spcPct val="140000"/>
              </a:lnSpc>
            </a:pPr>
            <a:r>
              <a:rPr lang="en-AU"/>
              <a:t>Lesson 1 – dance: exploring Jive</a:t>
            </a:r>
          </a:p>
        </p:txBody>
      </p:sp>
      <p:pic>
        <p:nvPicPr>
          <p:cNvPr id="19" name="Picture 18">
            <a:extLst>
              <a:ext uri="{FF2B5EF4-FFF2-40B4-BE49-F238E27FC236}">
                <a16:creationId xmlns:a16="http://schemas.microsoft.com/office/drawing/2014/main" id="{8704D5C4-D764-E70B-11E3-B21A8796B1C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6086" y="1632349"/>
            <a:ext cx="3222478" cy="3856651"/>
          </a:xfrm>
          <a:prstGeom prst="rect">
            <a:avLst/>
          </a:prstGeom>
          <a:ln>
            <a:noFill/>
          </a:ln>
          <a:effectLst/>
        </p:spPr>
      </p:pic>
      <p:sp>
        <p:nvSpPr>
          <p:cNvPr id="20" name="TextBox 19">
            <a:extLst>
              <a:ext uri="{FF2B5EF4-FFF2-40B4-BE49-F238E27FC236}">
                <a16:creationId xmlns:a16="http://schemas.microsoft.com/office/drawing/2014/main" id="{6389C486-ECCF-4006-A8B3-EB663CD40F9B}"/>
              </a:ext>
            </a:extLst>
          </p:cNvPr>
          <p:cNvSpPr txBox="1"/>
          <p:nvPr/>
        </p:nvSpPr>
        <p:spPr>
          <a:xfrm>
            <a:off x="436086" y="5603278"/>
            <a:ext cx="2829431" cy="447399"/>
          </a:xfrm>
          <a:prstGeom prst="rect">
            <a:avLst/>
          </a:prstGeom>
          <a:noFill/>
        </p:spPr>
        <p:txBody>
          <a:bodyPr wrap="square" lIns="0" tIns="0" rIns="0" bIns="0" rtlCol="0">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AU" sz="900" b="0" i="0" u="none" strike="noStrike" kern="1200" cap="none" spc="0" normalizeH="0" baseline="0" noProof="0">
                <a:ln>
                  <a:noFill/>
                </a:ln>
                <a:solidFill>
                  <a:srgbClr val="22272B"/>
                </a:solidFill>
                <a:effectLst/>
                <a:uLnTx/>
                <a:uFillTx/>
                <a:latin typeface="Arial" panose="020B0604020202020204" pitchFamily="34" charset="0"/>
                <a:ea typeface="+mn-ea"/>
                <a:cs typeface="+mn-cs"/>
              </a:rPr>
              <a:t>Screenshot from </a:t>
            </a:r>
            <a:r>
              <a:rPr kumimoji="0" lang="en-AU" sz="900" b="0" i="1" u="none" strike="noStrike" kern="1200" cap="none" spc="0" normalizeH="0" baseline="0" noProof="0">
                <a:ln>
                  <a:noFill/>
                </a:ln>
                <a:solidFill>
                  <a:srgbClr val="22272B"/>
                </a:solidFill>
                <a:effectLst/>
                <a:uLnTx/>
                <a:uFillTx/>
                <a:latin typeface="Arial" panose="020B0604020202020204" pitchFamily="34" charset="0"/>
                <a:ea typeface="+mn-ea"/>
                <a:cs typeface="+mn-cs"/>
              </a:rPr>
              <a:t>Dancing Mashup 1930s Style</a:t>
            </a:r>
            <a:r>
              <a:rPr kumimoji="0" lang="en-AU" sz="900" b="0" i="0" u="none" strike="noStrike" kern="1200" cap="none" spc="0" normalizeH="0" baseline="0" noProof="0">
                <a:ln>
                  <a:noFill/>
                </a:ln>
                <a:solidFill>
                  <a:srgbClr val="22272B"/>
                </a:solidFill>
                <a:effectLst/>
                <a:uLnTx/>
                <a:uFillTx/>
                <a:latin typeface="Arial" panose="020B0604020202020204" pitchFamily="34" charset="0"/>
                <a:ea typeface="+mn-ea"/>
                <a:cs typeface="+mn-cs"/>
              </a:rPr>
              <a:t> (</a:t>
            </a:r>
            <a:r>
              <a:rPr kumimoji="0" lang="en-AU" sz="900" b="0" i="0" u="none" strike="noStrike" kern="1200" cap="none" spc="0" normalizeH="0" baseline="0" noProof="0" err="1">
                <a:ln>
                  <a:noFill/>
                </a:ln>
                <a:solidFill>
                  <a:srgbClr val="22272B"/>
                </a:solidFill>
                <a:effectLst/>
                <a:uLnTx/>
                <a:uFillTx/>
                <a:latin typeface="Arial" panose="020B0604020202020204" pitchFamily="34" charset="0"/>
                <a:ea typeface="+mn-ea"/>
                <a:cs typeface="+mn-cs"/>
              </a:rPr>
              <a:t>gluecement</a:t>
            </a:r>
            <a:r>
              <a:rPr kumimoji="0" lang="en-AU" sz="900" b="0" i="0" u="none" strike="noStrike" kern="1200" cap="none" spc="0" normalizeH="0" baseline="0" noProof="0">
                <a:ln>
                  <a:noFill/>
                </a:ln>
                <a:solidFill>
                  <a:srgbClr val="22272B"/>
                </a:solidFill>
                <a:effectLst/>
                <a:uLnTx/>
                <a:uFillTx/>
                <a:latin typeface="Arial" panose="020B0604020202020204" pitchFamily="34" charset="0"/>
                <a:ea typeface="+mn-ea"/>
                <a:cs typeface="+mn-cs"/>
              </a:rPr>
              <a:t>, 2015), YouTube, (00:16).</a:t>
            </a:r>
          </a:p>
        </p:txBody>
      </p:sp>
      <p:pic>
        <p:nvPicPr>
          <p:cNvPr id="14" name="Picture 13">
            <a:extLst>
              <a:ext uri="{FF2B5EF4-FFF2-40B4-BE49-F238E27FC236}">
                <a16:creationId xmlns:a16="http://schemas.microsoft.com/office/drawing/2014/main" id="{B9B36336-9443-3F9E-9B86-9A75C1F24A7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769618" y="1664902"/>
            <a:ext cx="3222478" cy="3824098"/>
          </a:xfrm>
          <a:prstGeom prst="rect">
            <a:avLst/>
          </a:prstGeom>
          <a:ln w="38100" cap="sq">
            <a:solidFill>
              <a:srgbClr val="000000"/>
            </a:solidFill>
            <a:prstDash val="solid"/>
            <a:miter lim="800000"/>
          </a:ln>
          <a:effectLst/>
        </p:spPr>
      </p:pic>
      <p:pic>
        <p:nvPicPr>
          <p:cNvPr id="13" name="Picture 12">
            <a:extLst>
              <a:ext uri="{FF2B5EF4-FFF2-40B4-BE49-F238E27FC236}">
                <a16:creationId xmlns:a16="http://schemas.microsoft.com/office/drawing/2014/main" id="{0E93556A-1BAD-2BA5-5CD9-D8B0EE546CEA}"/>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03151" y="1631431"/>
            <a:ext cx="4852288" cy="3857569"/>
          </a:xfrm>
          <a:prstGeom prst="rect">
            <a:avLst/>
          </a:prstGeom>
          <a:ln>
            <a:noFill/>
          </a:ln>
          <a:effectLst/>
        </p:spPr>
      </p:pic>
      <p:sp>
        <p:nvSpPr>
          <p:cNvPr id="3" name="Slide Number Placeholder 2">
            <a:extLst>
              <a:ext uri="{FF2B5EF4-FFF2-40B4-BE49-F238E27FC236}">
                <a16:creationId xmlns:a16="http://schemas.microsoft.com/office/drawing/2014/main" id="{7F445216-2DB0-123D-B158-9E6913392136}"/>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69</a:t>
            </a:fld>
            <a:endParaRPr kumimoji="0" lang="en-AU" sz="1200" b="0" i="0" u="none" strike="noStrike" kern="1200" cap="none" spc="0" normalizeH="0" baseline="0" noProof="0">
              <a:ln>
                <a:noFill/>
              </a:ln>
              <a:solidFill>
                <a:srgbClr val="22272B"/>
              </a:solidFill>
              <a:effectLst/>
              <a:uLnTx/>
              <a:uFillTx/>
              <a:ea typeface="+mn-ea"/>
              <a:cs typeface="+mn-cs"/>
            </a:endParaRPr>
          </a:p>
        </p:txBody>
      </p:sp>
    </p:spTree>
    <p:extLst>
      <p:ext uri="{BB962C8B-B14F-4D97-AF65-F5344CB8AC3E}">
        <p14:creationId xmlns:p14="http://schemas.microsoft.com/office/powerpoint/2010/main" val="1952205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1C8615-44AD-6925-878D-71DD96D4E23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5FA0E5C-C73F-CE73-15C5-8DB4923C88C8}"/>
              </a:ext>
            </a:extLst>
          </p:cNvPr>
          <p:cNvSpPr>
            <a:spLocks noGrp="1"/>
          </p:cNvSpPr>
          <p:nvPr>
            <p:ph type="title"/>
          </p:nvPr>
        </p:nvSpPr>
        <p:spPr>
          <a:xfrm>
            <a:off x="360000" y="360000"/>
            <a:ext cx="10080000" cy="545601"/>
          </a:xfrm>
        </p:spPr>
        <p:txBody>
          <a:bodyPr anchor="t">
            <a:normAutofit/>
          </a:bodyPr>
          <a:lstStyle/>
          <a:p>
            <a:r>
              <a:rPr lang="en-AU"/>
              <a:t>3 pillars of resource development </a:t>
            </a:r>
          </a:p>
        </p:txBody>
      </p:sp>
      <p:sp>
        <p:nvSpPr>
          <p:cNvPr id="6" name="Text Placeholder 5">
            <a:extLst>
              <a:ext uri="{FF2B5EF4-FFF2-40B4-BE49-F238E27FC236}">
                <a16:creationId xmlns:a16="http://schemas.microsoft.com/office/drawing/2014/main" id="{D1DCDFD1-8877-651A-F80C-79F28C03592B}"/>
              </a:ext>
            </a:extLst>
          </p:cNvPr>
          <p:cNvSpPr>
            <a:spLocks noGrp="1"/>
          </p:cNvSpPr>
          <p:nvPr>
            <p:ph type="body" sz="quarter" idx="18"/>
          </p:nvPr>
        </p:nvSpPr>
        <p:spPr>
          <a:xfrm>
            <a:off x="360000" y="905602"/>
            <a:ext cx="10080000" cy="386934"/>
          </a:xfrm>
        </p:spPr>
        <p:txBody>
          <a:bodyPr anchor="b">
            <a:normAutofit/>
          </a:bodyPr>
          <a:lstStyle/>
          <a:p>
            <a:pPr>
              <a:lnSpc>
                <a:spcPct val="140000"/>
              </a:lnSpc>
            </a:pPr>
            <a:r>
              <a:rPr lang="en-AU"/>
              <a:t>CHPS Sample Units</a:t>
            </a:r>
          </a:p>
        </p:txBody>
      </p:sp>
      <p:sp>
        <p:nvSpPr>
          <p:cNvPr id="26" name="Rectangle: Rounded Corners 25">
            <a:extLst>
              <a:ext uri="{FF2B5EF4-FFF2-40B4-BE49-F238E27FC236}">
                <a16:creationId xmlns:a16="http://schemas.microsoft.com/office/drawing/2014/main" id="{5C2049BE-5EBD-53E5-4EF9-A830DBF5AD50}"/>
              </a:ext>
            </a:extLst>
          </p:cNvPr>
          <p:cNvSpPr/>
          <p:nvPr/>
        </p:nvSpPr>
        <p:spPr>
          <a:xfrm>
            <a:off x="395309" y="2083811"/>
            <a:ext cx="5265981" cy="811679"/>
          </a:xfrm>
          <a:prstGeom prst="roundRect">
            <a:avLst>
              <a:gd name="adj" fmla="val 8134"/>
            </a:avLst>
          </a:prstGeom>
          <a:solidFill>
            <a:schemeClr val="accent3"/>
          </a:solidFill>
        </p:spPr>
        <p:style>
          <a:lnRef idx="1">
            <a:schemeClr val="accent4"/>
          </a:lnRef>
          <a:fillRef idx="3">
            <a:schemeClr val="accent4"/>
          </a:fillRef>
          <a:effectRef idx="2">
            <a:schemeClr val="accent4"/>
          </a:effectRef>
          <a:fontRef idx="minor">
            <a:schemeClr val="lt1"/>
          </a:fontRef>
        </p:style>
        <p:txBody>
          <a:bodyPr lIns="0" tIns="0" rIns="0" bIns="0" rtlCol="0" anchor="ctr" anchorCtr="1"/>
          <a:lstStyle/>
          <a:p>
            <a:pPr defTabSz="902186">
              <a:lnSpc>
                <a:spcPct val="150000"/>
              </a:lnSpc>
            </a:pPr>
            <a:r>
              <a:rPr lang="en-AU" b="1" kern="1200">
                <a:solidFill>
                  <a:schemeClr val="accent1"/>
                </a:solidFill>
                <a:latin typeface="Arial" panose="020B0604020202020204" pitchFamily="34" charset="0"/>
                <a:ea typeface="+mn-ea"/>
                <a:cs typeface="+mn-cs"/>
              </a:rPr>
              <a:t>Evidence based principles</a:t>
            </a:r>
            <a:endParaRPr lang="en-AU" b="1">
              <a:solidFill>
                <a:schemeClr val="accent1"/>
              </a:solidFill>
              <a:latin typeface="Arial" panose="020B0604020202020204" pitchFamily="34" charset="0"/>
            </a:endParaRPr>
          </a:p>
        </p:txBody>
      </p:sp>
      <p:sp>
        <p:nvSpPr>
          <p:cNvPr id="27" name="Rectangle: Rounded Corners 26">
            <a:extLst>
              <a:ext uri="{FF2B5EF4-FFF2-40B4-BE49-F238E27FC236}">
                <a16:creationId xmlns:a16="http://schemas.microsoft.com/office/drawing/2014/main" id="{4AD2D141-FBD5-7D8B-8098-518060AD71CB}"/>
              </a:ext>
            </a:extLst>
          </p:cNvPr>
          <p:cNvSpPr/>
          <p:nvPr/>
        </p:nvSpPr>
        <p:spPr>
          <a:xfrm>
            <a:off x="395309" y="3337920"/>
            <a:ext cx="5265981" cy="811680"/>
          </a:xfrm>
          <a:prstGeom prst="roundRect">
            <a:avLst>
              <a:gd name="adj" fmla="val 7417"/>
            </a:avLst>
          </a:prstGeom>
          <a:solidFill>
            <a:srgbClr val="FFB8C1"/>
          </a:solidFill>
        </p:spPr>
        <p:style>
          <a:lnRef idx="1">
            <a:schemeClr val="accent6"/>
          </a:lnRef>
          <a:fillRef idx="3">
            <a:schemeClr val="accent6"/>
          </a:fillRef>
          <a:effectRef idx="2">
            <a:schemeClr val="accent6"/>
          </a:effectRef>
          <a:fontRef idx="minor">
            <a:schemeClr val="lt1"/>
          </a:fontRef>
        </p:style>
        <p:txBody>
          <a:bodyPr lIns="0" tIns="0" rIns="0" bIns="0" rtlCol="0" anchor="ctr" anchorCtr="1"/>
          <a:lstStyle/>
          <a:p>
            <a:pPr defTabSz="902186">
              <a:lnSpc>
                <a:spcPct val="150000"/>
              </a:lnSpc>
            </a:pPr>
            <a:r>
              <a:rPr lang="en-AU" b="1" kern="1200">
                <a:solidFill>
                  <a:schemeClr val="accent1"/>
                </a:solidFill>
                <a:latin typeface="Arial" panose="020B0604020202020204" pitchFamily="34" charset="0"/>
                <a:ea typeface="+mn-ea"/>
                <a:cs typeface="+mn-cs"/>
              </a:rPr>
              <a:t>Purposeful design</a:t>
            </a:r>
            <a:endParaRPr lang="en-AU">
              <a:solidFill>
                <a:schemeClr val="accent1"/>
              </a:solidFill>
              <a:latin typeface="Arial" panose="020B0604020202020204" pitchFamily="34" charset="0"/>
            </a:endParaRPr>
          </a:p>
        </p:txBody>
      </p:sp>
      <p:sp>
        <p:nvSpPr>
          <p:cNvPr id="29" name="Rectangle: Rounded Corners 28">
            <a:extLst>
              <a:ext uri="{FF2B5EF4-FFF2-40B4-BE49-F238E27FC236}">
                <a16:creationId xmlns:a16="http://schemas.microsoft.com/office/drawing/2014/main" id="{D7CD0C39-8076-B1D5-968E-BB5B8D3925E4}"/>
              </a:ext>
            </a:extLst>
          </p:cNvPr>
          <p:cNvSpPr/>
          <p:nvPr/>
        </p:nvSpPr>
        <p:spPr>
          <a:xfrm>
            <a:off x="395309" y="4592030"/>
            <a:ext cx="5265982" cy="811679"/>
          </a:xfrm>
          <a:prstGeom prst="roundRect">
            <a:avLst>
              <a:gd name="adj" fmla="val 8840"/>
            </a:avLst>
          </a:prstGeom>
          <a:solidFill>
            <a:schemeClr val="accent2"/>
          </a:solidFill>
        </p:spPr>
        <p:style>
          <a:lnRef idx="1">
            <a:schemeClr val="accent3"/>
          </a:lnRef>
          <a:fillRef idx="3">
            <a:schemeClr val="accent3"/>
          </a:fillRef>
          <a:effectRef idx="2">
            <a:schemeClr val="accent3"/>
          </a:effectRef>
          <a:fontRef idx="minor">
            <a:schemeClr val="lt1"/>
          </a:fontRef>
        </p:style>
        <p:txBody>
          <a:bodyPr lIns="0" tIns="0" rIns="0" bIns="0" rtlCol="0" anchor="ctr" anchorCtr="1"/>
          <a:lstStyle/>
          <a:p>
            <a:pPr defTabSz="902186">
              <a:lnSpc>
                <a:spcPct val="150000"/>
              </a:lnSpc>
            </a:pPr>
            <a:r>
              <a:rPr lang="en-AU" b="1" kern="1200">
                <a:solidFill>
                  <a:schemeClr val="bg1"/>
                </a:solidFill>
                <a:latin typeface="Arial" panose="020B0604020202020204" pitchFamily="34" charset="0"/>
                <a:ea typeface="+mn-ea"/>
                <a:cs typeface="+mn-cs"/>
              </a:rPr>
              <a:t>Practical classroom support</a:t>
            </a:r>
          </a:p>
        </p:txBody>
      </p:sp>
      <p:pic>
        <p:nvPicPr>
          <p:cNvPr id="8" name="Picture 7">
            <a:extLst>
              <a:ext uri="{FF2B5EF4-FFF2-40B4-BE49-F238E27FC236}">
                <a16:creationId xmlns:a16="http://schemas.microsoft.com/office/drawing/2014/main" id="{2867C410-BFCC-0B1B-6409-5AE216B3C82B}"/>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75237" y="2238787"/>
            <a:ext cx="4850456" cy="3164922"/>
          </a:xfrm>
          <a:prstGeom prst="rect">
            <a:avLst/>
          </a:prstGeom>
          <a:noFill/>
        </p:spPr>
      </p:pic>
      <p:sp>
        <p:nvSpPr>
          <p:cNvPr id="2" name="Slide Number Placeholder 1">
            <a:extLst>
              <a:ext uri="{FF2B5EF4-FFF2-40B4-BE49-F238E27FC236}">
                <a16:creationId xmlns:a16="http://schemas.microsoft.com/office/drawing/2014/main" id="{C23EA31D-A90B-C528-E816-7AB9AAB2D954}"/>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7</a:t>
            </a:fld>
            <a:endParaRPr lang="en-AU"/>
          </a:p>
        </p:txBody>
      </p:sp>
    </p:spTree>
    <p:extLst>
      <p:ext uri="{BB962C8B-B14F-4D97-AF65-F5344CB8AC3E}">
        <p14:creationId xmlns:p14="http://schemas.microsoft.com/office/powerpoint/2010/main" val="1968995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41124-ABEE-8FDD-CD5A-B2409F98749E}"/>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D2A384FB-31A4-970B-02F9-181D407F414F}"/>
              </a:ext>
            </a:extLst>
          </p:cNvPr>
          <p:cNvSpPr>
            <a:spLocks noGrp="1"/>
          </p:cNvSpPr>
          <p:nvPr>
            <p:ph type="ctrTitle"/>
          </p:nvPr>
        </p:nvSpPr>
        <p:spPr/>
        <p:txBody>
          <a:bodyPr/>
          <a:lstStyle/>
          <a:p>
            <a:r>
              <a:rPr lang="en-AU"/>
              <a:t>Creative arts  </a:t>
            </a:r>
          </a:p>
        </p:txBody>
      </p:sp>
      <p:sp>
        <p:nvSpPr>
          <p:cNvPr id="3" name="Text Placeholder 9">
            <a:extLst>
              <a:ext uri="{FF2B5EF4-FFF2-40B4-BE49-F238E27FC236}">
                <a16:creationId xmlns:a16="http://schemas.microsoft.com/office/drawing/2014/main" id="{30A79CD7-A913-E26B-EB64-0B99052AA4C9}"/>
              </a:ext>
            </a:extLst>
          </p:cNvPr>
          <p:cNvSpPr>
            <a:spLocks noGrp="1"/>
          </p:cNvSpPr>
          <p:nvPr>
            <p:ph type="body" sz="quarter" idx="14"/>
          </p:nvPr>
        </p:nvSpPr>
        <p:spPr>
          <a:xfrm>
            <a:off x="359998" y="4273686"/>
            <a:ext cx="8532000" cy="424497"/>
          </a:xfrm>
        </p:spPr>
        <p:txBody>
          <a:bodyPr vert="horz" lIns="0" tIns="0" rIns="0" bIns="0" rtlCol="0" anchor="t">
            <a:noAutofit/>
          </a:bodyPr>
          <a:lstStyle/>
          <a:p>
            <a:r>
              <a:rPr lang="en-AU"/>
              <a:t>Unit 5</a:t>
            </a:r>
          </a:p>
        </p:txBody>
      </p:sp>
      <p:sp>
        <p:nvSpPr>
          <p:cNvPr id="2" name="Footer Placeholder 1">
            <a:extLst>
              <a:ext uri="{FF2B5EF4-FFF2-40B4-BE49-F238E27FC236}">
                <a16:creationId xmlns:a16="http://schemas.microsoft.com/office/drawing/2014/main" id="{42D130C7-CD93-8BDC-DB36-4799FAA5519D}"/>
              </a:ext>
            </a:extLst>
          </p:cNvPr>
          <p:cNvSpPr>
            <a:spLocks noGrp="1"/>
          </p:cNvSpPr>
          <p:nvPr>
            <p:ph type="ftr" sz="quarter" idx="3"/>
          </p:nvPr>
        </p:nvSpPr>
        <p:spPr>
          <a:xfrm>
            <a:off x="360000" y="5867118"/>
            <a:ext cx="4500000" cy="684882"/>
          </a:xfr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664"/>
                </a:solidFill>
                <a:effectLst/>
                <a:uLnTx/>
                <a:uFillTx/>
                <a:ea typeface="+mn-ea"/>
                <a:cs typeface="+mn-cs"/>
              </a:rPr>
              <a:t>NSW Department of Education</a:t>
            </a:r>
            <a:endParaRPr kumimoji="0" lang="en-AU" sz="1400" b="0" i="0" u="none" strike="noStrike" kern="1200" cap="none" spc="0" normalizeH="0" baseline="0" noProof="0">
              <a:ln>
                <a:noFill/>
              </a:ln>
              <a:solidFill>
                <a:srgbClr val="002664"/>
              </a:solidFill>
              <a:effectLst/>
              <a:uLnTx/>
              <a:uFillTx/>
              <a:ea typeface="+mn-ea"/>
              <a:cs typeface="+mn-cs"/>
            </a:endParaRPr>
          </a:p>
        </p:txBody>
      </p:sp>
    </p:spTree>
    <p:extLst>
      <p:ext uri="{BB962C8B-B14F-4D97-AF65-F5344CB8AC3E}">
        <p14:creationId xmlns:p14="http://schemas.microsoft.com/office/powerpoint/2010/main" val="496986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18868A-2E6A-A41E-0F68-52C18A680BF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3AF06F3-9487-D23B-58C0-439B7607F8A4}"/>
              </a:ext>
            </a:extLst>
          </p:cNvPr>
          <p:cNvSpPr>
            <a:spLocks noGrp="1"/>
          </p:cNvSpPr>
          <p:nvPr>
            <p:ph type="title"/>
          </p:nvPr>
        </p:nvSpPr>
        <p:spPr/>
        <p:txBody>
          <a:bodyPr/>
          <a:lstStyle/>
          <a:p>
            <a:r>
              <a:rPr lang="en-AU"/>
              <a:t>Creative arts – unit 5 overview</a:t>
            </a:r>
          </a:p>
        </p:txBody>
      </p:sp>
      <p:sp>
        <p:nvSpPr>
          <p:cNvPr id="5" name="Content Placeholder 4">
            <a:extLst>
              <a:ext uri="{FF2B5EF4-FFF2-40B4-BE49-F238E27FC236}">
                <a16:creationId xmlns:a16="http://schemas.microsoft.com/office/drawing/2014/main" id="{2BADF117-60B5-8E7B-249D-5FF88635F874}"/>
              </a:ext>
            </a:extLst>
          </p:cNvPr>
          <p:cNvSpPr>
            <a:spLocks noGrp="1"/>
          </p:cNvSpPr>
          <p:nvPr>
            <p:ph idx="1"/>
          </p:nvPr>
        </p:nvSpPr>
        <p:spPr>
          <a:xfrm>
            <a:off x="359999" y="1769351"/>
            <a:ext cx="8402486" cy="4246928"/>
          </a:xfrm>
        </p:spPr>
        <p:txBody>
          <a:bodyPr vert="horz" lIns="0" tIns="0" rIns="0" bIns="0" rtlCol="0" anchor="t">
            <a:noAutofit/>
          </a:bodyPr>
          <a:lstStyle/>
          <a:p>
            <a:r>
              <a:rPr lang="en-AU"/>
              <a:t>Students explore how dance and music are inspired by people, time and place.</a:t>
            </a:r>
          </a:p>
          <a:p>
            <a:pPr marL="285750" indent="-285750">
              <a:buFont typeface="Arial" panose="020B0604020202020204" pitchFamily="34" charset="0"/>
              <a:buChar char="•"/>
            </a:pPr>
            <a:r>
              <a:rPr lang="en-AU" b="1"/>
              <a:t>Dance focus: </a:t>
            </a:r>
            <a:r>
              <a:rPr lang="en-AU"/>
              <a:t>Compose, rehearse and perform Korean-pop  (K-pop) inspired routines that experiment with space, time and dynamics. </a:t>
            </a:r>
          </a:p>
          <a:p>
            <a:pPr marL="285750" indent="-285750">
              <a:buFont typeface="Arial" panose="020B0604020202020204" pitchFamily="34" charset="0"/>
              <a:buChar char="•"/>
            </a:pPr>
            <a:r>
              <a:rPr lang="en-AU" b="1"/>
              <a:t>Music focus: </a:t>
            </a:r>
            <a:r>
              <a:rPr lang="en-AU"/>
              <a:t>investigate K-pop features and create accompaniments and original compositions using elements such as pitch, rhythm, timbre and structure. </a:t>
            </a:r>
          </a:p>
        </p:txBody>
      </p:sp>
      <p:sp>
        <p:nvSpPr>
          <p:cNvPr id="2" name="Slide Number Placeholder 1">
            <a:extLst>
              <a:ext uri="{FF2B5EF4-FFF2-40B4-BE49-F238E27FC236}">
                <a16:creationId xmlns:a16="http://schemas.microsoft.com/office/drawing/2014/main" id="{C71B7C36-EB38-96C4-D9D0-2B83B50F57FD}"/>
              </a:ext>
              <a:ext uri="{C183D7F6-B498-43B3-948B-1728B52AA6E4}">
                <adec:decorative xmlns:adec="http://schemas.microsoft.com/office/drawing/2017/decorative" val="1"/>
              </a:ext>
            </a:extLst>
          </p:cNvPr>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71</a:t>
            </a:fld>
            <a:endParaRPr kumimoji="0" lang="en-AU" sz="1200" b="0" i="0" u="none" strike="noStrike" kern="1200" cap="none" spc="0" normalizeH="0" baseline="0" noProof="0">
              <a:ln>
                <a:noFill/>
              </a:ln>
              <a:solidFill>
                <a:srgbClr val="22272B"/>
              </a:solidFill>
              <a:effectLst/>
              <a:uLnTx/>
              <a:uFillTx/>
              <a:ea typeface="+mn-ea"/>
              <a:cs typeface="+mn-cs"/>
            </a:endParaRPr>
          </a:p>
        </p:txBody>
      </p:sp>
      <p:pic>
        <p:nvPicPr>
          <p:cNvPr id="7" name="Picture 6">
            <a:extLst>
              <a:ext uri="{FF2B5EF4-FFF2-40B4-BE49-F238E27FC236}">
                <a16:creationId xmlns:a16="http://schemas.microsoft.com/office/drawing/2014/main" id="{803903B3-42A0-1B55-6027-6D4AA06D1E7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38752" y="1769351"/>
            <a:ext cx="2776383" cy="3963234"/>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17510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84E79-F1AB-87A9-B146-2E5CDCF26A5D}"/>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83AB0696-0922-4281-F310-0F61D72FAE2C}"/>
              </a:ext>
            </a:extLst>
          </p:cNvPr>
          <p:cNvSpPr>
            <a:spLocks noGrp="1"/>
          </p:cNvSpPr>
          <p:nvPr>
            <p:ph type="title"/>
          </p:nvPr>
        </p:nvSpPr>
        <p:spPr/>
        <p:txBody>
          <a:bodyPr anchor="t">
            <a:normAutofit/>
          </a:bodyPr>
          <a:lstStyle/>
          <a:p>
            <a:r>
              <a:rPr lang="en-AU"/>
              <a:t>Creative arts – unit 5 spotlight (1)</a:t>
            </a:r>
          </a:p>
        </p:txBody>
      </p:sp>
      <p:sp>
        <p:nvSpPr>
          <p:cNvPr id="9" name="Text Placeholder 8">
            <a:extLst>
              <a:ext uri="{FF2B5EF4-FFF2-40B4-BE49-F238E27FC236}">
                <a16:creationId xmlns:a16="http://schemas.microsoft.com/office/drawing/2014/main" id="{4F0BABD1-FC26-44F1-D411-A01AFDCB3A6A}"/>
              </a:ext>
            </a:extLst>
          </p:cNvPr>
          <p:cNvSpPr>
            <a:spLocks noGrp="1"/>
          </p:cNvSpPr>
          <p:nvPr>
            <p:ph type="body" sz="quarter" idx="18"/>
          </p:nvPr>
        </p:nvSpPr>
        <p:spPr/>
        <p:txBody>
          <a:bodyPr anchor="b">
            <a:noAutofit/>
          </a:bodyPr>
          <a:lstStyle/>
          <a:p>
            <a:pPr>
              <a:lnSpc>
                <a:spcPct val="140000"/>
              </a:lnSpc>
            </a:pPr>
            <a:r>
              <a:rPr lang="en-AU"/>
              <a:t>Dance</a:t>
            </a:r>
          </a:p>
        </p:txBody>
      </p:sp>
      <p:pic>
        <p:nvPicPr>
          <p:cNvPr id="19" name="Picture 18">
            <a:extLst>
              <a:ext uri="{FF2B5EF4-FFF2-40B4-BE49-F238E27FC236}">
                <a16:creationId xmlns:a16="http://schemas.microsoft.com/office/drawing/2014/main" id="{BE734859-AE32-1B36-38AF-D013BEFE270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0000" y="1868699"/>
            <a:ext cx="3220012" cy="3972478"/>
          </a:xfrm>
          <a:prstGeom prst="rect">
            <a:avLst/>
          </a:prstGeom>
          <a:ln>
            <a:noFill/>
          </a:ln>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FC496905-2BDC-4B99-3B49-3E5FF260922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885009" y="1876330"/>
            <a:ext cx="4717849" cy="3957216"/>
          </a:xfrm>
          <a:prstGeom prst="rect">
            <a:avLst/>
          </a:prstGeom>
          <a:ln>
            <a:noFill/>
          </a:ln>
          <a:effectLst>
            <a:outerShdw blurRad="50800" dist="38100" dir="2700000" algn="tl" rotWithShape="0">
              <a:prstClr val="black">
                <a:alpha val="40000"/>
              </a:prstClr>
            </a:outerShdw>
          </a:effectLst>
        </p:spPr>
      </p:pic>
      <p:pic>
        <p:nvPicPr>
          <p:cNvPr id="21" name="Picture 20">
            <a:extLst>
              <a:ext uri="{FF2B5EF4-FFF2-40B4-BE49-F238E27FC236}">
                <a16:creationId xmlns:a16="http://schemas.microsoft.com/office/drawing/2014/main" id="{53871C8F-E770-C043-348D-D2863E73D06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907855" y="1590261"/>
            <a:ext cx="2936145" cy="4529354"/>
          </a:xfrm>
          <a:prstGeom prst="rect">
            <a:avLst/>
          </a:prstGeom>
          <a:ln>
            <a:noFill/>
          </a:ln>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D98C134D-9C27-5B67-923D-4786EBA1F0DC}"/>
              </a:ext>
              <a:ext uri="{C183D7F6-B498-43B3-948B-1728B52AA6E4}">
                <adec:decorative xmlns:adec="http://schemas.microsoft.com/office/drawing/2017/decorative" val="1"/>
              </a:ext>
            </a:extLst>
          </p:cNvPr>
          <p:cNvSpPr>
            <a:spLocks noGrp="1"/>
          </p:cNvSpPr>
          <p:nvPr>
            <p:ph type="sldNum" sz="quarter" idx="10"/>
          </p:nvPr>
        </p:nvSpPr>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72</a:t>
            </a:fld>
            <a:endParaRPr kumimoji="0" lang="en-AU" sz="1200" b="0" i="0" u="none" strike="noStrike" kern="1200" cap="none" spc="0" normalizeH="0" baseline="0" noProof="0">
              <a:ln>
                <a:noFill/>
              </a:ln>
              <a:solidFill>
                <a:srgbClr val="22272B"/>
              </a:solidFill>
              <a:effectLst/>
              <a:uLnTx/>
              <a:uFillTx/>
              <a:ea typeface="+mn-ea"/>
              <a:cs typeface="+mn-cs"/>
            </a:endParaRPr>
          </a:p>
        </p:txBody>
      </p:sp>
    </p:spTree>
    <p:extLst>
      <p:ext uri="{BB962C8B-B14F-4D97-AF65-F5344CB8AC3E}">
        <p14:creationId xmlns:p14="http://schemas.microsoft.com/office/powerpoint/2010/main" val="1425381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EE5EC-856C-ECCF-8A0F-FA978DAE173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7BB4BC7-2870-5A0F-4A6E-03C54C45A03F}"/>
              </a:ext>
            </a:extLst>
          </p:cNvPr>
          <p:cNvSpPr>
            <a:spLocks noGrp="1"/>
          </p:cNvSpPr>
          <p:nvPr>
            <p:ph type="title"/>
          </p:nvPr>
        </p:nvSpPr>
        <p:spPr/>
        <p:txBody>
          <a:bodyPr vert="horz" lIns="0" tIns="0" rIns="0" bIns="0" rtlCol="0" anchor="t">
            <a:normAutofit/>
          </a:bodyPr>
          <a:lstStyle/>
          <a:p>
            <a:r>
              <a:rPr lang="en-AU"/>
              <a:t>Creative arts – Unit 5 spotlight (2)</a:t>
            </a:r>
          </a:p>
        </p:txBody>
      </p:sp>
      <p:sp>
        <p:nvSpPr>
          <p:cNvPr id="36" name="Text Placeholder 4">
            <a:extLst>
              <a:ext uri="{FF2B5EF4-FFF2-40B4-BE49-F238E27FC236}">
                <a16:creationId xmlns:a16="http://schemas.microsoft.com/office/drawing/2014/main" id="{B96331A2-4999-36A0-8195-54305324D4F2}"/>
              </a:ext>
            </a:extLst>
          </p:cNvPr>
          <p:cNvSpPr>
            <a:spLocks noGrp="1"/>
          </p:cNvSpPr>
          <p:nvPr>
            <p:ph type="body" sz="quarter" idx="18"/>
          </p:nvPr>
        </p:nvSpPr>
        <p:spPr/>
        <p:txBody>
          <a:bodyPr vert="horz" lIns="0" tIns="0" rIns="0" bIns="0" rtlCol="0" anchor="b">
            <a:noAutofit/>
          </a:bodyPr>
          <a:lstStyle/>
          <a:p>
            <a:pPr>
              <a:lnSpc>
                <a:spcPct val="140000"/>
              </a:lnSpc>
            </a:pPr>
            <a:r>
              <a:rPr lang="en-US" b="0" kern="1200">
                <a:ea typeface="+mn-ea"/>
                <a:cs typeface="+mn-cs"/>
              </a:rPr>
              <a:t>Music</a:t>
            </a:r>
          </a:p>
        </p:txBody>
      </p:sp>
      <p:pic>
        <p:nvPicPr>
          <p:cNvPr id="2050" name="Picture 2">
            <a:extLst>
              <a:ext uri="{FF2B5EF4-FFF2-40B4-BE49-F238E27FC236}">
                <a16:creationId xmlns:a16="http://schemas.microsoft.com/office/drawing/2014/main" id="{9A81C8D3-809D-5437-5139-D1D270F7EDA8}"/>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0000" y="1593993"/>
            <a:ext cx="4821600" cy="3935277"/>
          </a:xfrm>
          <a:prstGeom prst="rect">
            <a:avLst/>
          </a:prstGeom>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B7425C3-39FD-DD9D-73BC-985CA2BBC75A}"/>
              </a:ext>
            </a:extLst>
          </p:cNvPr>
          <p:cNvSpPr txBox="1"/>
          <p:nvPr/>
        </p:nvSpPr>
        <p:spPr>
          <a:xfrm>
            <a:off x="855300" y="5740400"/>
            <a:ext cx="4821600" cy="406400"/>
          </a:xfrm>
          <a:prstGeom prst="rect">
            <a:avLst/>
          </a:prstGeom>
          <a:noFill/>
        </p:spPr>
        <p:txBody>
          <a:bodyPr wrap="square" lIns="0" tIns="0" rIns="0" bIns="0" rtlCol="0">
            <a:noAutofit/>
          </a:bodyPr>
          <a:lstStyle/>
          <a:p>
            <a:r>
              <a:rPr lang="en-AU" sz="1200">
                <a:latin typeface="Arial" panose="020B0604020202020204" pitchFamily="34" charset="0"/>
              </a:rPr>
              <a:t>Virtual drums from </a:t>
            </a:r>
            <a:r>
              <a:rPr lang="en-AU" sz="1200">
                <a:latin typeface="Arial" panose="020B0604020202020204" pitchFamily="34" charset="0"/>
                <a:hlinkClick r:id="rId4" tooltip="https://www.musicca.com/drums"/>
              </a:rPr>
              <a:t>https://www.musicca.com/drums</a:t>
            </a:r>
            <a:endParaRPr lang="en-AU" sz="1200">
              <a:latin typeface="Arial" panose="020B0604020202020204" pitchFamily="34" charset="0"/>
            </a:endParaRPr>
          </a:p>
        </p:txBody>
      </p:sp>
      <p:pic>
        <p:nvPicPr>
          <p:cNvPr id="7" name="Picture 6" descr="Vertical row of different coloured building blocks. Each one representing different parts of the same song.">
            <a:extLst>
              <a:ext uri="{FF2B5EF4-FFF2-40B4-BE49-F238E27FC236}">
                <a16:creationId xmlns:a16="http://schemas.microsoft.com/office/drawing/2014/main" id="{ED5CBB36-019D-35FE-0776-0EAF0211B63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18745" y="1623803"/>
            <a:ext cx="1769871" cy="3905467"/>
          </a:xfrm>
          <a:prstGeom prst="rect">
            <a:avLst/>
          </a:prstGeom>
          <a:ln>
            <a:noFill/>
          </a:ln>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1B21B3E4-5E51-10E3-64FE-A9722886D677}"/>
              </a:ext>
            </a:extLst>
          </p:cNvPr>
          <p:cNvSpPr txBox="1"/>
          <p:nvPr/>
        </p:nvSpPr>
        <p:spPr>
          <a:xfrm>
            <a:off x="5676900" y="5722154"/>
            <a:ext cx="4821600" cy="406400"/>
          </a:xfrm>
          <a:prstGeom prst="rect">
            <a:avLst/>
          </a:prstGeom>
          <a:noFill/>
        </p:spPr>
        <p:txBody>
          <a:bodyPr wrap="square" lIns="0" tIns="0" rIns="0" bIns="0" rtlCol="0">
            <a:noAutofit/>
          </a:bodyPr>
          <a:lstStyle/>
          <a:p>
            <a:r>
              <a:rPr lang="en-AU" sz="1200">
                <a:latin typeface="Arial" panose="020B0604020202020204" pitchFamily="34" charset="0"/>
              </a:rPr>
              <a:t>Song section key</a:t>
            </a:r>
          </a:p>
        </p:txBody>
      </p:sp>
      <p:pic>
        <p:nvPicPr>
          <p:cNvPr id="6" name="Picture 5">
            <a:extLst>
              <a:ext uri="{FF2B5EF4-FFF2-40B4-BE49-F238E27FC236}">
                <a16:creationId xmlns:a16="http://schemas.microsoft.com/office/drawing/2014/main" id="{C374BB2E-D5CD-BDB7-57B6-82897203D754}"/>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a:xfrm>
            <a:off x="7625761" y="1593993"/>
            <a:ext cx="4206239" cy="3935277"/>
          </a:xfrm>
          <a:prstGeom prst="rect">
            <a:avLst/>
          </a:prstGeom>
          <a:ln>
            <a:no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31A6EF3B-08A6-9D49-5C3F-54B994AF68FD}"/>
              </a:ext>
              <a:ext uri="{C183D7F6-B498-43B3-948B-1728B52AA6E4}">
                <adec:decorative xmlns:adec="http://schemas.microsoft.com/office/drawing/2017/decorative" val="1"/>
              </a:ext>
            </a:extLst>
          </p:cNvPr>
          <p:cNvSpPr>
            <a:spLocks noGrp="1"/>
          </p:cNvSpPr>
          <p:nvPr>
            <p:ph type="sldNum" sz="quarter" idx="10"/>
          </p:nvPr>
        </p:nvSpPr>
        <p:spPr/>
        <p:txBody>
          <a:bodyPr vert="horz" lIns="0" tIns="0" rIns="0" bIns="0" rtlCol="0"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73</a:t>
            </a:fld>
            <a:endParaRPr kumimoji="0" lang="en-AU" sz="1200" b="0" i="0" u="none" strike="noStrike" kern="1200" cap="none" spc="0" normalizeH="0" baseline="0" noProof="0">
              <a:ln>
                <a:noFill/>
              </a:ln>
              <a:solidFill>
                <a:srgbClr val="22272B"/>
              </a:solidFill>
              <a:effectLst/>
              <a:uLnTx/>
              <a:uFillTx/>
              <a:ea typeface="+mn-ea"/>
              <a:cs typeface="+mn-cs"/>
            </a:endParaRPr>
          </a:p>
        </p:txBody>
      </p:sp>
    </p:spTree>
    <p:extLst>
      <p:ext uri="{BB962C8B-B14F-4D97-AF65-F5344CB8AC3E}">
        <p14:creationId xmlns:p14="http://schemas.microsoft.com/office/powerpoint/2010/main" val="3226895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EBC8DE-35F7-DFF3-2B16-8DF8437B8172}"/>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0E2820C7-70CA-1013-70F5-D1851423B695}"/>
              </a:ext>
            </a:extLst>
          </p:cNvPr>
          <p:cNvSpPr>
            <a:spLocks noGrp="1"/>
          </p:cNvSpPr>
          <p:nvPr>
            <p:ph type="title"/>
          </p:nvPr>
        </p:nvSpPr>
        <p:spPr>
          <a:xfrm>
            <a:off x="360000" y="360000"/>
            <a:ext cx="10080000" cy="545601"/>
          </a:xfrm>
        </p:spPr>
        <p:txBody>
          <a:bodyPr anchor="t">
            <a:normAutofit/>
          </a:bodyPr>
          <a:lstStyle/>
          <a:p>
            <a:r>
              <a:rPr lang="en-AU"/>
              <a:t>Creative arts – unit 5 lesson spotlight </a:t>
            </a:r>
          </a:p>
        </p:txBody>
      </p:sp>
      <p:sp>
        <p:nvSpPr>
          <p:cNvPr id="9" name="Text Placeholder 8">
            <a:extLst>
              <a:ext uri="{FF2B5EF4-FFF2-40B4-BE49-F238E27FC236}">
                <a16:creationId xmlns:a16="http://schemas.microsoft.com/office/drawing/2014/main" id="{EFA38644-1430-837C-6AD1-41DA2F646E1D}"/>
              </a:ext>
            </a:extLst>
          </p:cNvPr>
          <p:cNvSpPr>
            <a:spLocks noGrp="1"/>
          </p:cNvSpPr>
          <p:nvPr>
            <p:ph type="body" sz="quarter" idx="18"/>
          </p:nvPr>
        </p:nvSpPr>
        <p:spPr>
          <a:xfrm>
            <a:off x="360000" y="982520"/>
            <a:ext cx="10080000" cy="310015"/>
          </a:xfrm>
        </p:spPr>
        <p:txBody>
          <a:bodyPr anchor="b">
            <a:noAutofit/>
          </a:bodyPr>
          <a:lstStyle/>
          <a:p>
            <a:pPr>
              <a:lnSpc>
                <a:spcPct val="140000"/>
              </a:lnSpc>
            </a:pPr>
            <a:r>
              <a:rPr lang="en-AU"/>
              <a:t>Lesson 5 – dance: space – levels and directions</a:t>
            </a:r>
          </a:p>
        </p:txBody>
      </p:sp>
      <p:sp>
        <p:nvSpPr>
          <p:cNvPr id="4" name="Content Placeholder 3">
            <a:extLst>
              <a:ext uri="{FF2B5EF4-FFF2-40B4-BE49-F238E27FC236}">
                <a16:creationId xmlns:a16="http://schemas.microsoft.com/office/drawing/2014/main" id="{C441949C-98CB-EB55-36F3-4E533D8B1807}"/>
              </a:ext>
            </a:extLst>
          </p:cNvPr>
          <p:cNvSpPr>
            <a:spLocks noGrp="1"/>
          </p:cNvSpPr>
          <p:nvPr>
            <p:ph idx="1"/>
          </p:nvPr>
        </p:nvSpPr>
        <p:spPr>
          <a:xfrm>
            <a:off x="360000" y="1620000"/>
            <a:ext cx="5558791" cy="4536000"/>
          </a:xfrm>
        </p:spPr>
        <p:txBody>
          <a:bodyPr>
            <a:normAutofit/>
          </a:bodyPr>
          <a:lstStyle/>
          <a:p>
            <a:pPr marL="285750" lvl="0" indent="-285750">
              <a:buFont typeface="Arial" panose="020B0604020202020204" pitchFamily="34" charset="0"/>
              <a:buChar char="•"/>
            </a:pPr>
            <a:r>
              <a:rPr lang="en-AU"/>
              <a:t>Communicate intent through movement</a:t>
            </a:r>
          </a:p>
          <a:p>
            <a:pPr marL="285750" lvl="0" indent="-285750">
              <a:buFont typeface="Arial" panose="020B0604020202020204" pitchFamily="34" charset="0"/>
              <a:buChar char="•"/>
            </a:pPr>
            <a:r>
              <a:rPr lang="en-AU"/>
              <a:t>Element of space – levels and directions</a:t>
            </a:r>
          </a:p>
          <a:p>
            <a:pPr marL="285750" lvl="0" indent="-285750">
              <a:buFont typeface="Arial" panose="020B0604020202020204" pitchFamily="34" charset="0"/>
              <a:buChar char="•"/>
            </a:pPr>
            <a:r>
              <a:rPr lang="en-AU"/>
              <a:t>K-pop choreography</a:t>
            </a:r>
          </a:p>
          <a:p>
            <a:pPr marL="285750" lvl="0" indent="-285750">
              <a:buFont typeface="Arial" panose="020B0604020202020204" pitchFamily="34" charset="0"/>
              <a:buChar char="•"/>
            </a:pPr>
            <a:r>
              <a:rPr lang="en-AU"/>
              <a:t>K-pop cultural connections</a:t>
            </a:r>
          </a:p>
        </p:txBody>
      </p:sp>
      <p:grpSp>
        <p:nvGrpSpPr>
          <p:cNvPr id="2" name="Group 1">
            <a:extLst>
              <a:ext uri="{FF2B5EF4-FFF2-40B4-BE49-F238E27FC236}">
                <a16:creationId xmlns:a16="http://schemas.microsoft.com/office/drawing/2014/main" id="{E73CB098-1787-3D50-18CB-AE39737DBDCE}"/>
              </a:ext>
              <a:ext uri="{C183D7F6-B498-43B3-948B-1728B52AA6E4}">
                <adec:decorative xmlns:adec="http://schemas.microsoft.com/office/drawing/2017/decorative" val="1"/>
              </a:ext>
            </a:extLst>
          </p:cNvPr>
          <p:cNvGrpSpPr/>
          <p:nvPr/>
        </p:nvGrpSpPr>
        <p:grpSpPr>
          <a:xfrm>
            <a:off x="4176215" y="1820636"/>
            <a:ext cx="7506834" cy="4082888"/>
            <a:chOff x="3678236" y="1631907"/>
            <a:chExt cx="8291416" cy="4509614"/>
          </a:xfrm>
        </p:grpSpPr>
        <p:pic>
          <p:nvPicPr>
            <p:cNvPr id="23" name="Picture 22">
              <a:extLst>
                <a:ext uri="{FF2B5EF4-FFF2-40B4-BE49-F238E27FC236}">
                  <a16:creationId xmlns:a16="http://schemas.microsoft.com/office/drawing/2014/main" id="{63FA454C-8914-8C2E-D7B8-05D6CAE1DF4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85376">
              <a:off x="5508657" y="1631907"/>
              <a:ext cx="2395024" cy="3624395"/>
            </a:xfrm>
            <a:prstGeom prst="rect">
              <a:avLst/>
            </a:prstGeom>
            <a:ln>
              <a:noFill/>
            </a:ln>
            <a:effectLst>
              <a:outerShdw blurRad="50800" dist="38100" dir="2700000" algn="tl" rotWithShape="0">
                <a:prstClr val="black">
                  <a:alpha val="40000"/>
                </a:prstClr>
              </a:outerShdw>
            </a:effectLst>
          </p:spPr>
        </p:pic>
        <p:pic>
          <p:nvPicPr>
            <p:cNvPr id="25" name="Picture 24">
              <a:extLst>
                <a:ext uri="{FF2B5EF4-FFF2-40B4-BE49-F238E27FC236}">
                  <a16:creationId xmlns:a16="http://schemas.microsoft.com/office/drawing/2014/main" id="{58CDE13D-CCE1-2078-5290-B84A337031B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122026">
              <a:off x="7415881" y="2031925"/>
              <a:ext cx="2640729" cy="3934148"/>
            </a:xfrm>
            <a:prstGeom prst="rect">
              <a:avLst/>
            </a:prstGeom>
            <a:ln>
              <a:noFill/>
            </a:ln>
            <a:effectLst>
              <a:outerShdw blurRad="50800" dist="38100" dir="2700000" algn="tl" rotWithShape="0">
                <a:prstClr val="black">
                  <a:alpha val="40000"/>
                </a:prstClr>
              </a:outerShdw>
            </a:effectLst>
          </p:spPr>
        </p:pic>
        <p:pic>
          <p:nvPicPr>
            <p:cNvPr id="27" name="Picture 26">
              <a:extLst>
                <a:ext uri="{FF2B5EF4-FFF2-40B4-BE49-F238E27FC236}">
                  <a16:creationId xmlns:a16="http://schemas.microsoft.com/office/drawing/2014/main" id="{588E5035-F23A-409D-62D6-D9D5ABBE062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783445">
              <a:off x="9472560" y="2508872"/>
              <a:ext cx="2497092" cy="2204674"/>
            </a:xfrm>
            <a:prstGeom prst="rect">
              <a:avLst/>
            </a:prstGeom>
            <a:ln>
              <a:noFill/>
            </a:ln>
            <a:effectLst>
              <a:outerShdw blurRad="50800" dist="38100" dir="2700000" algn="tl" rotWithShape="0">
                <a:prstClr val="black">
                  <a:alpha val="40000"/>
                </a:prstClr>
              </a:outerShdw>
            </a:effectLst>
          </p:spPr>
        </p:pic>
        <p:pic>
          <p:nvPicPr>
            <p:cNvPr id="28" name="Picture 27">
              <a:extLst>
                <a:ext uri="{FF2B5EF4-FFF2-40B4-BE49-F238E27FC236}">
                  <a16:creationId xmlns:a16="http://schemas.microsoft.com/office/drawing/2014/main" id="{DA26A51B-5483-830F-E067-8A7AB5AB123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1310195">
              <a:off x="3678236" y="2581371"/>
              <a:ext cx="2421494" cy="3560150"/>
            </a:xfrm>
            <a:prstGeom prst="rect">
              <a:avLst/>
            </a:prstGeom>
            <a:ln>
              <a:noFill/>
            </a:ln>
            <a:effectLst>
              <a:outerShdw blurRad="50800" dist="38100" dir="2700000" algn="tl" rotWithShape="0">
                <a:prstClr val="black">
                  <a:alpha val="40000"/>
                </a:prstClr>
              </a:outerShdw>
            </a:effectLst>
          </p:spPr>
        </p:pic>
      </p:grpSp>
      <p:sp>
        <p:nvSpPr>
          <p:cNvPr id="3" name="Slide Number Placeholder 2">
            <a:extLst>
              <a:ext uri="{FF2B5EF4-FFF2-40B4-BE49-F238E27FC236}">
                <a16:creationId xmlns:a16="http://schemas.microsoft.com/office/drawing/2014/main" id="{A5D29164-7256-6F61-9E6D-31CEEA85324A}"/>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74</a:t>
            </a:fld>
            <a:endParaRPr kumimoji="0" lang="en-AU" sz="1200" b="0" i="0" u="none" strike="noStrike" kern="1200" cap="none" spc="0" normalizeH="0" baseline="0" noProof="0">
              <a:ln>
                <a:noFill/>
              </a:ln>
              <a:solidFill>
                <a:srgbClr val="22272B"/>
              </a:solidFill>
              <a:effectLst/>
              <a:uLnTx/>
              <a:uFillTx/>
              <a:ea typeface="+mn-ea"/>
              <a:cs typeface="+mn-cs"/>
            </a:endParaRPr>
          </a:p>
        </p:txBody>
      </p:sp>
    </p:spTree>
    <p:extLst>
      <p:ext uri="{BB962C8B-B14F-4D97-AF65-F5344CB8AC3E}">
        <p14:creationId xmlns:p14="http://schemas.microsoft.com/office/powerpoint/2010/main" val="1091752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F700C5-95EC-D27F-ADED-3D5D76CBB916}"/>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0C3C3762-5615-C491-9B70-5D23F2A0229A}"/>
              </a:ext>
            </a:extLst>
          </p:cNvPr>
          <p:cNvSpPr>
            <a:spLocks noGrp="1"/>
          </p:cNvSpPr>
          <p:nvPr>
            <p:ph type="title"/>
          </p:nvPr>
        </p:nvSpPr>
        <p:spPr/>
        <p:txBody>
          <a:bodyPr anchor="t">
            <a:normAutofit/>
          </a:bodyPr>
          <a:lstStyle/>
          <a:p>
            <a:r>
              <a:rPr lang="en-AU"/>
              <a:t>Creative arts – unit 5 lesson 1</a:t>
            </a:r>
          </a:p>
        </p:txBody>
      </p:sp>
      <p:sp>
        <p:nvSpPr>
          <p:cNvPr id="9" name="Text Placeholder 8">
            <a:extLst>
              <a:ext uri="{FF2B5EF4-FFF2-40B4-BE49-F238E27FC236}">
                <a16:creationId xmlns:a16="http://schemas.microsoft.com/office/drawing/2014/main" id="{9A9E7F89-885E-ADF4-B235-0A4701FECFC5}"/>
              </a:ext>
            </a:extLst>
          </p:cNvPr>
          <p:cNvSpPr>
            <a:spLocks noGrp="1"/>
          </p:cNvSpPr>
          <p:nvPr>
            <p:ph type="body" sz="quarter" idx="4294967295"/>
          </p:nvPr>
        </p:nvSpPr>
        <p:spPr>
          <a:xfrm>
            <a:off x="360000" y="982663"/>
            <a:ext cx="9719038" cy="309562"/>
          </a:xfrm>
        </p:spPr>
        <p:txBody>
          <a:bodyPr anchor="b">
            <a:noAutofit/>
          </a:bodyPr>
          <a:lstStyle/>
          <a:p>
            <a:pPr>
              <a:lnSpc>
                <a:spcPct val="140000"/>
              </a:lnSpc>
            </a:pPr>
            <a:r>
              <a:rPr lang="en-AU">
                <a:solidFill>
                  <a:schemeClr val="accent1">
                    <a:lumMod val="50000"/>
                    <a:lumOff val="50000"/>
                  </a:schemeClr>
                </a:solidFill>
              </a:rPr>
              <a:t>Dance – activate prior knowledge</a:t>
            </a:r>
          </a:p>
        </p:txBody>
      </p:sp>
      <p:sp>
        <p:nvSpPr>
          <p:cNvPr id="2" name="Activity instructions">
            <a:extLst>
              <a:ext uri="{FF2B5EF4-FFF2-40B4-BE49-F238E27FC236}">
                <a16:creationId xmlns:a16="http://schemas.microsoft.com/office/drawing/2014/main" id="{B7EA2246-37C7-FC0A-E18A-147801D1E50B}"/>
              </a:ext>
            </a:extLst>
          </p:cNvPr>
          <p:cNvSpPr/>
          <p:nvPr/>
        </p:nvSpPr>
        <p:spPr>
          <a:xfrm>
            <a:off x="360000" y="1549380"/>
            <a:ext cx="7420710" cy="4559320"/>
          </a:xfrm>
          <a:prstGeom prst="roundRect">
            <a:avLst>
              <a:gd name="adj" fmla="val 5474"/>
            </a:avLst>
          </a:prstGeom>
          <a:solidFill>
            <a:schemeClr val="bg1"/>
          </a:solidFill>
          <a:ln w="28575">
            <a:noFill/>
          </a:ln>
        </p:spPr>
        <p:style>
          <a:lnRef idx="2">
            <a:schemeClr val="accent1">
              <a:shade val="15000"/>
            </a:schemeClr>
          </a:lnRef>
          <a:fillRef idx="1">
            <a:schemeClr val="accent1"/>
          </a:fillRef>
          <a:effectRef idx="0">
            <a:schemeClr val="accent1"/>
          </a:effectRef>
          <a:fontRef idx="minor">
            <a:schemeClr val="lt1"/>
          </a:fontRef>
        </p:style>
        <p:txBody>
          <a:bodyPr lIns="180000" tIns="180000" rIns="180000" bIns="180000" rtlCol="0" anchor="ctr"/>
          <a:lstStyle/>
          <a:p>
            <a:pPr>
              <a:lnSpc>
                <a:spcPct val="150000"/>
              </a:lnSpc>
              <a:spcBef>
                <a:spcPts val="600"/>
              </a:spcBef>
              <a:spcAft>
                <a:spcPts val="600"/>
              </a:spcAft>
            </a:pPr>
            <a:r>
              <a:rPr lang="en-AU" sz="1800">
                <a:solidFill>
                  <a:srgbClr val="22272B"/>
                </a:solidFill>
                <a:latin typeface="Arial" panose="020B0604020202020204" pitchFamily="34" charset="0"/>
              </a:rPr>
              <a:t>Explain the learning intention and refer to it throughout the lesson, making connection to prior learning. Unpack the success criteria and ensure students understand the learning goals.</a:t>
            </a:r>
          </a:p>
          <a:p>
            <a:pPr>
              <a:lnSpc>
                <a:spcPct val="150000"/>
              </a:lnSpc>
              <a:spcBef>
                <a:spcPts val="600"/>
              </a:spcBef>
              <a:spcAft>
                <a:spcPts val="600"/>
              </a:spcAft>
            </a:pPr>
            <a:r>
              <a:rPr lang="en-AU" sz="1800">
                <a:solidFill>
                  <a:srgbClr val="22272B"/>
                </a:solidFill>
                <a:latin typeface="Arial" panose="020B0604020202020204" pitchFamily="34" charset="0"/>
              </a:rPr>
              <a:t>The following steps </a:t>
            </a:r>
            <a:r>
              <a:rPr lang="en-AU" sz="1800" b="1">
                <a:solidFill>
                  <a:srgbClr val="22272B"/>
                </a:solidFill>
                <a:latin typeface="Arial" panose="020B0604020202020204" pitchFamily="34" charset="0"/>
              </a:rPr>
              <a:t>activate prior knowledge </a:t>
            </a:r>
            <a:r>
              <a:rPr lang="en-AU" sz="1800">
                <a:solidFill>
                  <a:srgbClr val="22272B"/>
                </a:solidFill>
                <a:latin typeface="Arial" panose="020B0604020202020204" pitchFamily="34" charset="0"/>
              </a:rPr>
              <a:t>of safe dance practices and ways students connect to dance and music.</a:t>
            </a:r>
          </a:p>
          <a:p>
            <a:pPr marL="342900" indent="-342900">
              <a:lnSpc>
                <a:spcPct val="150000"/>
              </a:lnSpc>
              <a:spcBef>
                <a:spcPts val="600"/>
              </a:spcBef>
              <a:spcAft>
                <a:spcPts val="600"/>
              </a:spcAft>
              <a:buFont typeface="+mj-lt"/>
              <a:buAutoNum type="arabicPeriod"/>
            </a:pPr>
            <a:r>
              <a:rPr lang="en-AU" sz="1800" b="1">
                <a:solidFill>
                  <a:srgbClr val="22272B"/>
                </a:solidFill>
                <a:latin typeface="Arial" panose="020B0604020202020204" pitchFamily="34" charset="0"/>
              </a:rPr>
              <a:t>Introduce</a:t>
            </a:r>
            <a:r>
              <a:rPr lang="en-AU" sz="1800">
                <a:solidFill>
                  <a:srgbClr val="22272B"/>
                </a:solidFill>
                <a:latin typeface="Arial" panose="020B0604020202020204" pitchFamily="34" charset="0"/>
              </a:rPr>
              <a:t> the unit. </a:t>
            </a:r>
            <a:r>
              <a:rPr lang="en-AU" sz="1800" b="1">
                <a:solidFill>
                  <a:srgbClr val="22272B"/>
                </a:solidFill>
                <a:latin typeface="Arial" panose="020B0604020202020204" pitchFamily="34" charset="0"/>
              </a:rPr>
              <a:t>Explain</a:t>
            </a:r>
            <a:r>
              <a:rPr lang="en-AU" sz="1800">
                <a:solidFill>
                  <a:srgbClr val="22272B"/>
                </a:solidFill>
                <a:latin typeface="Arial" panose="020B0604020202020204" pitchFamily="34" charset="0"/>
              </a:rPr>
              <a:t> that students will explore key features of K-pop dance and ways dance practices are influenced by people, time and place.</a:t>
            </a:r>
          </a:p>
          <a:p>
            <a:pPr marL="342900" indent="-342900">
              <a:lnSpc>
                <a:spcPct val="150000"/>
              </a:lnSpc>
              <a:spcBef>
                <a:spcPts val="600"/>
              </a:spcBef>
              <a:spcAft>
                <a:spcPts val="600"/>
              </a:spcAft>
              <a:buFont typeface="+mj-lt"/>
              <a:buAutoNum type="arabicPeriod"/>
            </a:pPr>
            <a:r>
              <a:rPr lang="en-AU" sz="1800" b="1">
                <a:solidFill>
                  <a:srgbClr val="22272B"/>
                </a:solidFill>
                <a:latin typeface="Arial" panose="020B0604020202020204" pitchFamily="34" charset="0"/>
              </a:rPr>
              <a:t>Assess</a:t>
            </a:r>
            <a:r>
              <a:rPr lang="en-AU" sz="1800">
                <a:solidFill>
                  <a:srgbClr val="22272B"/>
                </a:solidFill>
                <a:latin typeface="Arial" panose="020B0604020202020204" pitchFamily="34" charset="0"/>
              </a:rPr>
              <a:t> students prior knowledge of pop music. </a:t>
            </a:r>
            <a:r>
              <a:rPr lang="en-AU" sz="1800" b="1">
                <a:solidFill>
                  <a:srgbClr val="22272B"/>
                </a:solidFill>
                <a:latin typeface="Arial" panose="020B0604020202020204" pitchFamily="34" charset="0"/>
              </a:rPr>
              <a:t>Ask</a:t>
            </a:r>
            <a:r>
              <a:rPr lang="en-AU" sz="1800">
                <a:solidFill>
                  <a:srgbClr val="22272B"/>
                </a:solidFill>
                <a:latin typeface="Arial" panose="020B0604020202020204" pitchFamily="34" charset="0"/>
              </a:rPr>
              <a:t>.</a:t>
            </a:r>
          </a:p>
        </p:txBody>
      </p:sp>
      <p:sp>
        <p:nvSpPr>
          <p:cNvPr id="14" name="Rectangle: Rounded Corners 13">
            <a:extLst>
              <a:ext uri="{FF2B5EF4-FFF2-40B4-BE49-F238E27FC236}">
                <a16:creationId xmlns:a16="http://schemas.microsoft.com/office/drawing/2014/main" id="{2F3B665F-85EF-FAFF-509E-818839167143}"/>
              </a:ext>
            </a:extLst>
          </p:cNvPr>
          <p:cNvSpPr/>
          <p:nvPr/>
        </p:nvSpPr>
        <p:spPr>
          <a:xfrm>
            <a:off x="7915701" y="1549380"/>
            <a:ext cx="3916299" cy="4559320"/>
          </a:xfrm>
          <a:prstGeom prst="roundRect">
            <a:avLst>
              <a:gd name="adj" fmla="val 6372"/>
            </a:avLst>
          </a:prstGeom>
        </p:spPr>
        <p:style>
          <a:lnRef idx="2">
            <a:schemeClr val="accent1">
              <a:shade val="15000"/>
            </a:schemeClr>
          </a:lnRef>
          <a:fillRef idx="1">
            <a:schemeClr val="accent1"/>
          </a:fillRef>
          <a:effectRef idx="0">
            <a:schemeClr val="accent1"/>
          </a:effectRef>
          <a:fontRef idx="minor">
            <a:schemeClr val="lt1"/>
          </a:fontRef>
        </p:style>
        <p:txBody>
          <a:bodyPr lIns="180000" rIns="46800" rtlCol="0" anchor="ctr" anchorCtr="1"/>
          <a:lstStyle/>
          <a:p>
            <a:pPr>
              <a:spcAft>
                <a:spcPts val="2400"/>
              </a:spcAft>
            </a:pPr>
            <a:r>
              <a:rPr lang="en-AU" sz="2000">
                <a:solidFill>
                  <a:schemeClr val="bg1"/>
                </a:solidFill>
                <a:latin typeface="Arial" panose="020B0604020202020204" pitchFamily="34" charset="0"/>
              </a:rPr>
              <a:t>What is pop music?</a:t>
            </a:r>
          </a:p>
          <a:p>
            <a:pPr>
              <a:spcAft>
                <a:spcPts val="2400"/>
              </a:spcAft>
            </a:pPr>
            <a:r>
              <a:rPr lang="en-AU" sz="2000">
                <a:solidFill>
                  <a:schemeClr val="bg1"/>
                </a:solidFill>
                <a:latin typeface="Arial" panose="020B0604020202020204" pitchFamily="34" charset="0"/>
              </a:rPr>
              <a:t>What are some examples of pop music you are familiar with?</a:t>
            </a:r>
          </a:p>
          <a:p>
            <a:pPr>
              <a:spcAft>
                <a:spcPts val="2400"/>
              </a:spcAft>
            </a:pPr>
            <a:r>
              <a:rPr lang="en-AU" sz="2000">
                <a:solidFill>
                  <a:schemeClr val="bg1"/>
                </a:solidFill>
                <a:latin typeface="Arial" panose="020B0604020202020204" pitchFamily="34" charset="0"/>
              </a:rPr>
              <a:t>How might pop music be influenced by time and place?</a:t>
            </a:r>
          </a:p>
          <a:p>
            <a:pPr>
              <a:spcAft>
                <a:spcPts val="2400"/>
              </a:spcAft>
            </a:pPr>
            <a:r>
              <a:rPr lang="en-AU" sz="2000">
                <a:solidFill>
                  <a:schemeClr val="bg1"/>
                </a:solidFill>
                <a:latin typeface="Arial" panose="020B0604020202020204" pitchFamily="34" charset="0"/>
              </a:rPr>
              <a:t>How has pop music changed over time?</a:t>
            </a:r>
          </a:p>
        </p:txBody>
      </p:sp>
      <p:sp>
        <p:nvSpPr>
          <p:cNvPr id="3" name="Slide Number Placeholder 2">
            <a:extLst>
              <a:ext uri="{FF2B5EF4-FFF2-40B4-BE49-F238E27FC236}">
                <a16:creationId xmlns:a16="http://schemas.microsoft.com/office/drawing/2014/main" id="{DA7FBF3D-0919-BE9F-8D02-1F75B31CEC73}"/>
              </a:ext>
              <a:ext uri="{C183D7F6-B498-43B3-948B-1728B52AA6E4}">
                <adec:decorative xmlns:adec="http://schemas.microsoft.com/office/drawing/2017/decorative" val="1"/>
              </a:ext>
            </a:extLst>
          </p:cNvPr>
          <p:cNvSpPr>
            <a:spLocks noGrp="1"/>
          </p:cNvSpPr>
          <p:nvPr>
            <p:ph type="sldNum" sz="quarter" idx="10"/>
          </p:nvPr>
        </p:nvSpPr>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75</a:t>
            </a:fld>
            <a:endParaRPr kumimoji="0" lang="en-AU" sz="1200" b="0" i="0" u="none" strike="noStrike" kern="1200" cap="none" spc="0" normalizeH="0" baseline="0" noProof="0">
              <a:ln>
                <a:noFill/>
              </a:ln>
              <a:solidFill>
                <a:srgbClr val="22272B"/>
              </a:solidFill>
              <a:effectLst/>
              <a:uLnTx/>
              <a:uFillTx/>
              <a:ea typeface="+mn-ea"/>
              <a:cs typeface="+mn-cs"/>
            </a:endParaRPr>
          </a:p>
        </p:txBody>
      </p:sp>
    </p:spTree>
    <p:extLst>
      <p:ext uri="{BB962C8B-B14F-4D97-AF65-F5344CB8AC3E}">
        <p14:creationId xmlns:p14="http://schemas.microsoft.com/office/powerpoint/2010/main" val="314137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fade">
                                      <p:cBhvr>
                                        <p:cTn id="10" dur="500"/>
                                        <p:tgtEl>
                                          <p:spTgt spid="2">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fade">
                                      <p:cBhvr>
                                        <p:cTn id="13" dur="500"/>
                                        <p:tgtEl>
                                          <p:spTgt spid="2">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fade">
                                      <p:cBhvr>
                                        <p:cTn id="16" dur="500"/>
                                        <p:tgtEl>
                                          <p:spTgt spid="2">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693177-DD6D-D46F-136B-63BD12402374}"/>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E806E4E-3026-B374-3A08-0A7DDC64621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76</a:t>
            </a:fld>
            <a:endParaRPr lang="en-AU"/>
          </a:p>
        </p:txBody>
      </p:sp>
      <p:sp>
        <p:nvSpPr>
          <p:cNvPr id="17" name="Title 2">
            <a:extLst>
              <a:ext uri="{FF2B5EF4-FFF2-40B4-BE49-F238E27FC236}">
                <a16:creationId xmlns:a16="http://schemas.microsoft.com/office/drawing/2014/main" id="{E87C512A-CF24-C12D-6B3D-D871AB84A3E6}"/>
              </a:ext>
            </a:extLst>
          </p:cNvPr>
          <p:cNvSpPr>
            <a:spLocks noGrp="1"/>
          </p:cNvSpPr>
          <p:nvPr>
            <p:ph type="title"/>
          </p:nvPr>
        </p:nvSpPr>
        <p:spPr/>
        <p:txBody>
          <a:bodyPr/>
          <a:lstStyle/>
          <a:p>
            <a:r>
              <a:rPr lang="en-AU"/>
              <a:t>PDHPE – unit 1 reflection</a:t>
            </a:r>
          </a:p>
        </p:txBody>
      </p:sp>
      <p:pic>
        <p:nvPicPr>
          <p:cNvPr id="10" name="Teacher graphic">
            <a:extLst>
              <a:ext uri="{FF2B5EF4-FFF2-40B4-BE49-F238E27FC236}">
                <a16:creationId xmlns:a16="http://schemas.microsoft.com/office/drawing/2014/main" id="{841F1DDB-3292-6CB2-E574-128D5EF98AA7}"/>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5602" y="1882668"/>
            <a:ext cx="4171136" cy="4570708"/>
          </a:xfrm>
          <a:prstGeom prst="rect">
            <a:avLst/>
          </a:prstGeom>
        </p:spPr>
      </p:pic>
      <p:sp>
        <p:nvSpPr>
          <p:cNvPr id="4" name="Activity instructions">
            <a:extLst>
              <a:ext uri="{FF2B5EF4-FFF2-40B4-BE49-F238E27FC236}">
                <a16:creationId xmlns:a16="http://schemas.microsoft.com/office/drawing/2014/main" id="{34EA3F23-6D34-98CF-C517-74861AB9FD27}"/>
              </a:ext>
            </a:extLst>
          </p:cNvPr>
          <p:cNvSpPr/>
          <p:nvPr/>
        </p:nvSpPr>
        <p:spPr>
          <a:xfrm>
            <a:off x="5728517" y="1882669"/>
            <a:ext cx="5866584" cy="4633332"/>
          </a:xfrm>
          <a:prstGeom prst="roundRect">
            <a:avLst>
              <a:gd name="adj" fmla="val 5474"/>
            </a:avLst>
          </a:prstGeom>
          <a:solidFill>
            <a:schemeClr val="bg1"/>
          </a:solidFill>
          <a:ln w="28575">
            <a:noFill/>
          </a:ln>
        </p:spPr>
        <p:style>
          <a:lnRef idx="2">
            <a:schemeClr val="accent1">
              <a:shade val="15000"/>
            </a:schemeClr>
          </a:lnRef>
          <a:fillRef idx="1">
            <a:schemeClr val="accent1"/>
          </a:fillRef>
          <a:effectRef idx="0">
            <a:schemeClr val="accent1"/>
          </a:effectRef>
          <a:fontRef idx="minor">
            <a:schemeClr val="lt1"/>
          </a:fontRef>
        </p:style>
        <p:txBody>
          <a:bodyPr lIns="288000" tIns="360000" rIns="288000" bIns="432000" rtlCol="0" anchor="ctr"/>
          <a:lstStyle/>
          <a:p>
            <a:pPr marL="285750" indent="-285750">
              <a:lnSpc>
                <a:spcPct val="150000"/>
              </a:lnSpc>
              <a:spcBef>
                <a:spcPts val="600"/>
              </a:spcBef>
              <a:spcAft>
                <a:spcPts val="600"/>
              </a:spcAft>
              <a:buFont typeface="Arial" panose="020B0604020202020204" pitchFamily="34" charset="0"/>
              <a:buChar char="•"/>
            </a:pPr>
            <a:r>
              <a:rPr lang="en-AU" sz="2000">
                <a:solidFill>
                  <a:srgbClr val="22272B"/>
                </a:solidFill>
                <a:latin typeface="Arial" panose="020B0604020202020204" pitchFamily="34" charset="0"/>
              </a:rPr>
              <a:t>What excites you about these units?</a:t>
            </a:r>
          </a:p>
          <a:p>
            <a:pPr marL="285750" indent="-285750">
              <a:lnSpc>
                <a:spcPct val="150000"/>
              </a:lnSpc>
              <a:spcBef>
                <a:spcPts val="600"/>
              </a:spcBef>
              <a:spcAft>
                <a:spcPts val="600"/>
              </a:spcAft>
              <a:buFont typeface="Arial" panose="020B0604020202020204" pitchFamily="34" charset="0"/>
              <a:buChar char="•"/>
            </a:pPr>
            <a:r>
              <a:rPr lang="en-AU" sz="2000">
                <a:solidFill>
                  <a:srgbClr val="22272B"/>
                </a:solidFill>
                <a:latin typeface="Arial" panose="020B0604020202020204" pitchFamily="34" charset="0"/>
              </a:rPr>
              <a:t>What changes did you notice which you will need to make some considerations about or do some preparation for?</a:t>
            </a:r>
          </a:p>
          <a:p>
            <a:pPr marL="285750" indent="-285750">
              <a:lnSpc>
                <a:spcPct val="150000"/>
              </a:lnSpc>
              <a:spcBef>
                <a:spcPts val="600"/>
              </a:spcBef>
              <a:spcAft>
                <a:spcPts val="600"/>
              </a:spcAft>
              <a:buFont typeface="Arial" panose="020B0604020202020204" pitchFamily="34" charset="0"/>
              <a:buChar char="•"/>
            </a:pPr>
            <a:r>
              <a:rPr lang="en-AU" sz="2000">
                <a:solidFill>
                  <a:srgbClr val="22272B"/>
                </a:solidFill>
                <a:latin typeface="Arial" panose="020B0604020202020204" pitchFamily="34" charset="0"/>
              </a:rPr>
              <a:t>What is still circling that you need some further clarification on?</a:t>
            </a:r>
          </a:p>
        </p:txBody>
      </p:sp>
    </p:spTree>
    <p:custDataLst>
      <p:tags r:id="rId1"/>
    </p:custDataLst>
    <p:extLst>
      <p:ext uri="{BB962C8B-B14F-4D97-AF65-F5344CB8AC3E}">
        <p14:creationId xmlns:p14="http://schemas.microsoft.com/office/powerpoint/2010/main" val="2171664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500"/>
                                        <p:tgtEl>
                                          <p:spTgt spid="4">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fade">
                                      <p:cBhvr>
                                        <p:cTn id="16"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AA8E9B-CF80-8C4D-02F5-4EDE117F7B64}"/>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D136395C-D592-6EB5-73BC-ECE020EBF43A}"/>
              </a:ext>
            </a:extLst>
          </p:cNvPr>
          <p:cNvSpPr>
            <a:spLocks noGrp="1"/>
          </p:cNvSpPr>
          <p:nvPr>
            <p:ph type="ctrTitle"/>
          </p:nvPr>
        </p:nvSpPr>
        <p:spPr/>
        <p:txBody>
          <a:bodyPr/>
          <a:lstStyle/>
          <a:p>
            <a:r>
              <a:rPr lang="en-AU"/>
              <a:t>Personal Development, Health and Physical Education – unit 1 </a:t>
            </a:r>
            <a:endParaRPr lang="en-US"/>
          </a:p>
        </p:txBody>
      </p:sp>
      <p:sp>
        <p:nvSpPr>
          <p:cNvPr id="3" name="Text Placeholder 9">
            <a:extLst>
              <a:ext uri="{FF2B5EF4-FFF2-40B4-BE49-F238E27FC236}">
                <a16:creationId xmlns:a16="http://schemas.microsoft.com/office/drawing/2014/main" id="{B4E79774-4FB7-3F7B-FB35-94CF4C10709A}"/>
              </a:ext>
            </a:extLst>
          </p:cNvPr>
          <p:cNvSpPr>
            <a:spLocks noGrp="1"/>
          </p:cNvSpPr>
          <p:nvPr>
            <p:ph type="body" sz="quarter" idx="14"/>
          </p:nvPr>
        </p:nvSpPr>
        <p:spPr>
          <a:xfrm>
            <a:off x="359998" y="4273686"/>
            <a:ext cx="3627802" cy="424497"/>
          </a:xfrm>
        </p:spPr>
        <p:txBody>
          <a:bodyPr vert="horz" lIns="0" tIns="0" rIns="0" bIns="0" rtlCol="0" anchor="t">
            <a:noAutofit/>
          </a:bodyPr>
          <a:lstStyle/>
          <a:p>
            <a:r>
              <a:rPr lang="en-AU"/>
              <a:t>Unit 1</a:t>
            </a:r>
          </a:p>
        </p:txBody>
      </p:sp>
      <p:sp>
        <p:nvSpPr>
          <p:cNvPr id="2" name="Footer Placeholder 1">
            <a:extLst>
              <a:ext uri="{FF2B5EF4-FFF2-40B4-BE49-F238E27FC236}">
                <a16:creationId xmlns:a16="http://schemas.microsoft.com/office/drawing/2014/main" id="{D2AAC4EE-3ADC-25F9-8C17-7FA65803D841}"/>
              </a:ext>
            </a:extLst>
          </p:cNvPr>
          <p:cNvSpPr>
            <a:spLocks noGrp="1"/>
          </p:cNvSpPr>
          <p:nvPr>
            <p:ph type="ftr" sz="quarter" idx="3"/>
          </p:nvPr>
        </p:nvSpPr>
        <p:spPr>
          <a:xfrm>
            <a:off x="360000" y="5867118"/>
            <a:ext cx="4500000" cy="684882"/>
          </a:xfr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664"/>
                </a:solidFill>
                <a:effectLst/>
                <a:uLnTx/>
                <a:uFillTx/>
                <a:ea typeface="+mn-ea"/>
                <a:cs typeface="+mn-cs"/>
              </a:rPr>
              <a:t>NSW Department of Education</a:t>
            </a:r>
            <a:endParaRPr kumimoji="0" lang="en-AU" sz="1400" b="0" i="0" u="none" strike="noStrike" kern="1200" cap="none" spc="0" normalizeH="0" baseline="0" noProof="0">
              <a:ln>
                <a:noFill/>
              </a:ln>
              <a:solidFill>
                <a:srgbClr val="002664"/>
              </a:solidFill>
              <a:effectLst/>
              <a:uLnTx/>
              <a:uFillTx/>
              <a:ea typeface="+mn-ea"/>
              <a:cs typeface="+mn-cs"/>
            </a:endParaRPr>
          </a:p>
        </p:txBody>
      </p:sp>
    </p:spTree>
    <p:extLst>
      <p:ext uri="{BB962C8B-B14F-4D97-AF65-F5344CB8AC3E}">
        <p14:creationId xmlns:p14="http://schemas.microsoft.com/office/powerpoint/2010/main" val="3669191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7EFA7-747C-A95E-3ED1-FC73AF3EB214}"/>
              </a:ext>
            </a:extLst>
          </p:cNvPr>
          <p:cNvSpPr>
            <a:spLocks noGrp="1"/>
          </p:cNvSpPr>
          <p:nvPr>
            <p:ph type="title"/>
          </p:nvPr>
        </p:nvSpPr>
        <p:spPr/>
        <p:txBody>
          <a:bodyPr/>
          <a:lstStyle/>
          <a:p>
            <a:r>
              <a:rPr lang="en-AU"/>
              <a:t>PDHPE – unit 1 time</a:t>
            </a:r>
            <a:r>
              <a:rPr lang="en-US"/>
              <a:t> allocation</a:t>
            </a:r>
            <a:endParaRPr lang="en-US">
              <a:solidFill>
                <a:schemeClr val="bg1"/>
              </a:solidFill>
            </a:endParaRPr>
          </a:p>
        </p:txBody>
      </p:sp>
      <p:pic>
        <p:nvPicPr>
          <p:cNvPr id="5" name="Picture 4" descr="Diagram showing physical activity allocation with NESA and Department of Education guidelines.">
            <a:extLst>
              <a:ext uri="{FF2B5EF4-FFF2-40B4-BE49-F238E27FC236}">
                <a16:creationId xmlns:a16="http://schemas.microsoft.com/office/drawing/2014/main" id="{F4AEBCC4-0DE2-ED68-BE51-8269E22AE733}"/>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950473" y="2272005"/>
            <a:ext cx="7828236" cy="4500727"/>
          </a:xfrm>
          <a:prstGeom prst="rect">
            <a:avLst/>
          </a:prstGeom>
        </p:spPr>
      </p:pic>
      <p:sp>
        <p:nvSpPr>
          <p:cNvPr id="4" name="Slide Number Placeholder 3">
            <a:extLst>
              <a:ext uri="{FF2B5EF4-FFF2-40B4-BE49-F238E27FC236}">
                <a16:creationId xmlns:a16="http://schemas.microsoft.com/office/drawing/2014/main" id="{1B0C14DF-DE3C-E6B0-EF60-DB140CC52425}"/>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78</a:t>
            </a:fld>
            <a:endParaRPr kumimoji="0" lang="en-AU" sz="1200" b="0" i="0" u="none" strike="noStrike" kern="1200" cap="none" spc="0" normalizeH="0" baseline="0" noProof="0">
              <a:ln>
                <a:noFill/>
              </a:ln>
              <a:solidFill>
                <a:srgbClr val="22272B"/>
              </a:solidFill>
              <a:effectLst/>
              <a:uLnTx/>
              <a:uFillTx/>
              <a:ea typeface="+mn-ea"/>
              <a:cs typeface="+mn-cs"/>
            </a:endParaRPr>
          </a:p>
        </p:txBody>
      </p:sp>
      <p:sp>
        <p:nvSpPr>
          <p:cNvPr id="11" name="TextBox 10">
            <a:extLst>
              <a:ext uri="{FF2B5EF4-FFF2-40B4-BE49-F238E27FC236}">
                <a16:creationId xmlns:a16="http://schemas.microsoft.com/office/drawing/2014/main" id="{D3490AA3-8E05-6702-562B-FE07D76C8039}"/>
              </a:ext>
            </a:extLst>
          </p:cNvPr>
          <p:cNvSpPr txBox="1"/>
          <p:nvPr/>
        </p:nvSpPr>
        <p:spPr>
          <a:xfrm>
            <a:off x="360000" y="1092199"/>
            <a:ext cx="3603645" cy="1170857"/>
          </a:xfrm>
          <a:prstGeom prst="roundRect">
            <a:avLst>
              <a:gd name="adj" fmla="val 10887"/>
            </a:avLst>
          </a:prstGeom>
          <a:solidFill>
            <a:schemeClr val="accent6"/>
          </a:solidFill>
          <a:ln w="38100">
            <a:noFill/>
          </a:ln>
        </p:spPr>
        <p:txBody>
          <a:bodyPr wrap="square" lIns="72000" tIns="72000" rIns="72000" bIns="72000" rtlCol="0" anchor="ctr" anchorCtr="1">
            <a:noAutofit/>
          </a:bodyPr>
          <a:lstStyle/>
          <a:p>
            <a:pPr marL="0" marR="0" lvl="0" indent="0" algn="l" defTabSz="609585" rtl="0" eaLnBrk="1" fontAlgn="auto" latinLnBrk="0" hangingPunct="1">
              <a:lnSpc>
                <a:spcPct val="150000"/>
              </a:lnSpc>
              <a:spcBef>
                <a:spcPts val="0"/>
              </a:spcBef>
              <a:spcAft>
                <a:spcPts val="0"/>
              </a:spcAft>
              <a:buClrTx/>
              <a:buSzTx/>
              <a:buFontTx/>
              <a:buNone/>
              <a:tabLst/>
              <a:defRPr/>
            </a:pPr>
            <a:r>
              <a:rPr kumimoji="0" lang="en-US" sz="1500" b="0" i="0" u="none" strike="noStrike" kern="1200" cap="none" spc="0" normalizeH="0" baseline="0" noProof="0">
                <a:ln>
                  <a:noFill/>
                </a:ln>
                <a:solidFill>
                  <a:srgbClr val="000000"/>
                </a:solidFill>
                <a:effectLst/>
                <a:uLnTx/>
                <a:uFillTx/>
                <a:latin typeface="Arial" panose="020B0604020202020204" pitchFamily="34" charset="0"/>
                <a:ea typeface="Roboto"/>
                <a:cs typeface="Roboto"/>
              </a:rPr>
              <a:t>PDH/PE lesson structure: balanced approach with equal focus in line with NESA guidelines</a:t>
            </a:r>
            <a:endParaRPr kumimoji="0" lang="en-US" sz="1500" b="0" i="0" u="none" strike="noStrike" kern="1200" cap="none" spc="0" normalizeH="0" baseline="0" noProof="0">
              <a:ln>
                <a:noFill/>
              </a:ln>
              <a:solidFill>
                <a:srgbClr val="22272B"/>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AE9128D4-EECC-9D9C-16EF-24B98B9800B7}"/>
              </a:ext>
            </a:extLst>
          </p:cNvPr>
          <p:cNvSpPr txBox="1"/>
          <p:nvPr/>
        </p:nvSpPr>
        <p:spPr>
          <a:xfrm>
            <a:off x="4132809" y="1092199"/>
            <a:ext cx="3436549" cy="1170857"/>
          </a:xfrm>
          <a:prstGeom prst="roundRect">
            <a:avLst>
              <a:gd name="adj" fmla="val 12814"/>
            </a:avLst>
          </a:prstGeom>
          <a:solidFill>
            <a:schemeClr val="accent6"/>
          </a:solidFill>
          <a:ln w="38100">
            <a:noFill/>
          </a:ln>
        </p:spPr>
        <p:txBody>
          <a:bodyPr wrap="square" lIns="72000" tIns="72000" rIns="72000" bIns="72000" rtlCol="0" anchor="ctr" anchorCtr="1">
            <a:noAutofit/>
          </a:bodyPr>
          <a:lstStyle/>
          <a:p>
            <a:pPr marL="0" marR="0" lvl="0" indent="0" algn="l" defTabSz="609585" rtl="0" eaLnBrk="1" fontAlgn="auto" latinLnBrk="0" hangingPunct="1">
              <a:lnSpc>
                <a:spcPct val="150000"/>
              </a:lnSpc>
              <a:spcBef>
                <a:spcPts val="0"/>
              </a:spcBef>
              <a:spcAft>
                <a:spcPts val="0"/>
              </a:spcAft>
              <a:buClrTx/>
              <a:buSzTx/>
              <a:buFontTx/>
              <a:buNone/>
              <a:tabLst/>
              <a:defRPr/>
            </a:pPr>
            <a:r>
              <a:rPr kumimoji="0" lang="en-US" sz="1500" b="0" i="0" u="none" strike="noStrike" kern="1200" cap="none" spc="0" normalizeH="0" baseline="0" noProof="0">
                <a:ln>
                  <a:noFill/>
                </a:ln>
                <a:solidFill>
                  <a:srgbClr val="000000"/>
                </a:solidFill>
                <a:effectLst/>
                <a:uLnTx/>
                <a:uFillTx/>
                <a:latin typeface="Arial" panose="020B0604020202020204" pitchFamily="34" charset="0"/>
                <a:ea typeface="Roboto"/>
                <a:cs typeface="Roboto"/>
              </a:rPr>
              <a:t>8 PDH lessons and 8 PE lessons designed for weekly implementation (1 each per week)</a:t>
            </a:r>
            <a:endParaRPr kumimoji="0" lang="en-US" sz="1500" b="0" i="0" u="none" strike="noStrike" kern="1200" cap="none" spc="0" normalizeH="0" baseline="0" noProof="0">
              <a:ln>
                <a:noFill/>
              </a:ln>
              <a:solidFill>
                <a:srgbClr val="22272B"/>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71675763-FA2C-D2A9-6D2E-29DA818025E8}"/>
              </a:ext>
            </a:extLst>
          </p:cNvPr>
          <p:cNvSpPr txBox="1"/>
          <p:nvPr/>
        </p:nvSpPr>
        <p:spPr>
          <a:xfrm>
            <a:off x="7738523" y="1101147"/>
            <a:ext cx="3234278" cy="1170857"/>
          </a:xfrm>
          <a:prstGeom prst="roundRect">
            <a:avLst>
              <a:gd name="adj" fmla="val 10887"/>
            </a:avLst>
          </a:prstGeom>
          <a:solidFill>
            <a:schemeClr val="accent6"/>
          </a:solidFill>
          <a:ln w="38100">
            <a:noFill/>
          </a:ln>
        </p:spPr>
        <p:txBody>
          <a:bodyPr wrap="square" lIns="72000" tIns="72000" rIns="72000" bIns="72000" rtlCol="0" anchor="ctr" anchorCtr="1">
            <a:noAutofit/>
          </a:bodyPr>
          <a:lstStyle/>
          <a:p>
            <a:pPr marL="0" marR="0" lvl="0" indent="0" algn="l" defTabSz="609585" rtl="0" eaLnBrk="1" fontAlgn="auto" latinLnBrk="0" hangingPunct="1">
              <a:lnSpc>
                <a:spcPct val="150000"/>
              </a:lnSpc>
              <a:spcBef>
                <a:spcPts val="0"/>
              </a:spcBef>
              <a:spcAft>
                <a:spcPts val="0"/>
              </a:spcAft>
              <a:buClrTx/>
              <a:buSzTx/>
              <a:buFontTx/>
              <a:buNone/>
              <a:tabLst/>
              <a:defRPr/>
            </a:pPr>
            <a:r>
              <a:rPr kumimoji="0" lang="en-US" sz="1500" b="0" i="0" u="none" strike="noStrike" kern="1200" cap="none" spc="0" normalizeH="0" baseline="0" noProof="0">
                <a:ln>
                  <a:noFill/>
                </a:ln>
                <a:solidFill>
                  <a:srgbClr val="000000"/>
                </a:solidFill>
                <a:effectLst/>
                <a:uLnTx/>
                <a:uFillTx/>
                <a:latin typeface="Arial" panose="020B0604020202020204" pitchFamily="34" charset="0"/>
                <a:ea typeface="Roboto"/>
                <a:cs typeface="Roboto"/>
              </a:rPr>
              <a:t>PE supports the recommended 150 minutes of physical activity per week</a:t>
            </a:r>
            <a:endParaRPr kumimoji="0" lang="en-US" sz="1500" b="0" i="0" u="none" strike="noStrike" kern="1200" cap="none" spc="0" normalizeH="0" baseline="0" noProof="0">
              <a:ln>
                <a:noFill/>
              </a:ln>
              <a:solidFill>
                <a:srgbClr val="22272B"/>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93112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402877-6CAA-1689-B99E-EFABD9E4BDB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28DCF2C-A74F-685C-69CC-C9DD58F248A3}"/>
              </a:ext>
            </a:extLst>
          </p:cNvPr>
          <p:cNvSpPr>
            <a:spLocks noGrp="1"/>
          </p:cNvSpPr>
          <p:nvPr>
            <p:ph type="title"/>
          </p:nvPr>
        </p:nvSpPr>
        <p:spPr>
          <a:xfrm>
            <a:off x="360000" y="360000"/>
            <a:ext cx="6802800" cy="545601"/>
          </a:xfrm>
        </p:spPr>
        <p:txBody>
          <a:bodyPr anchor="t">
            <a:normAutofit/>
          </a:bodyPr>
          <a:lstStyle/>
          <a:p>
            <a:r>
              <a:rPr lang="en-AU"/>
              <a:t>PDHPE – unit 1 </a:t>
            </a:r>
            <a:r>
              <a:rPr lang="en-AU" spc="-50"/>
              <a:t>overview</a:t>
            </a:r>
            <a:endParaRPr lang="en-AU"/>
          </a:p>
        </p:txBody>
      </p:sp>
      <p:sp>
        <p:nvSpPr>
          <p:cNvPr id="5" name="Content Placeholder 4">
            <a:extLst>
              <a:ext uri="{FF2B5EF4-FFF2-40B4-BE49-F238E27FC236}">
                <a16:creationId xmlns:a16="http://schemas.microsoft.com/office/drawing/2014/main" id="{144FADA9-7B67-AACD-1ABF-728F96F1D0DD}"/>
              </a:ext>
            </a:extLst>
          </p:cNvPr>
          <p:cNvSpPr>
            <a:spLocks noGrp="1"/>
          </p:cNvSpPr>
          <p:nvPr>
            <p:ph type="body" sz="quarter" idx="17"/>
          </p:nvPr>
        </p:nvSpPr>
        <p:spPr>
          <a:xfrm>
            <a:off x="348001" y="1023582"/>
            <a:ext cx="6443637" cy="5474418"/>
          </a:xfrm>
        </p:spPr>
        <p:txBody>
          <a:bodyPr vert="horz" lIns="0" tIns="0" rIns="0" bIns="0" rtlCol="0">
            <a:noAutofit/>
          </a:bodyPr>
          <a:lstStyle/>
          <a:p>
            <a:r>
              <a:rPr lang="en-AU"/>
              <a:t>Students learn: </a:t>
            </a:r>
          </a:p>
          <a:p>
            <a:pPr marL="285750" indent="-285750">
              <a:buFont typeface="Arial" panose="020B0604020202020204" pitchFamily="34" charset="0"/>
              <a:buChar char="•"/>
            </a:pPr>
            <a:r>
              <a:rPr lang="en-AU"/>
              <a:t>safety strategies at home, school, and in the community, including road safety behaviours</a:t>
            </a:r>
          </a:p>
          <a:p>
            <a:pPr marL="285750" indent="-285750">
              <a:buFont typeface="Arial" panose="020B0604020202020204" pitchFamily="34" charset="0"/>
              <a:buChar char="•"/>
            </a:pPr>
            <a:r>
              <a:rPr lang="en-AU"/>
              <a:t>how to create written texts to promote safety and explore the physical, social, and emotional changes of growing up, identifying trusted adults and reliable sources for support</a:t>
            </a:r>
          </a:p>
          <a:p>
            <a:pPr marL="285750" indent="-285750">
              <a:buFont typeface="Arial" panose="020B0604020202020204" pitchFamily="34" charset="0"/>
              <a:buChar char="•"/>
            </a:pPr>
            <a:r>
              <a:rPr lang="en-AU"/>
              <a:t>skills and strategies in different types of games and how to be inclusive in physical activity to cater for the different ways people move</a:t>
            </a:r>
          </a:p>
          <a:p>
            <a:pPr marL="285750" indent="-285750">
              <a:buFont typeface="Arial" panose="020B0604020202020204" pitchFamily="34" charset="0"/>
              <a:buChar char="•"/>
            </a:pPr>
            <a:r>
              <a:rPr lang="en-AU"/>
              <a:t>how to strengthen self-management skills through goal setting and reflection and apply interpersonal skills to support respectful and positive interactions.</a:t>
            </a:r>
          </a:p>
        </p:txBody>
      </p:sp>
      <p:pic>
        <p:nvPicPr>
          <p:cNvPr id="10" name="Picture 9">
            <a:extLst>
              <a:ext uri="{FF2B5EF4-FFF2-40B4-BE49-F238E27FC236}">
                <a16:creationId xmlns:a16="http://schemas.microsoft.com/office/drawing/2014/main" id="{11A3D08F-E663-D774-6866-51D09F74EBDB}"/>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b="-1"/>
          <a:stretch>
            <a:fillRect/>
          </a:stretch>
        </p:blipFill>
        <p:spPr>
          <a:xfrm>
            <a:off x="7616930" y="1897038"/>
            <a:ext cx="3947373" cy="4061176"/>
          </a:xfrm>
          <a:prstGeom prst="roundRect">
            <a:avLst>
              <a:gd name="adj" fmla="val 6640"/>
            </a:avLst>
          </a:prstGeom>
          <a:ln>
            <a:noFill/>
          </a:ln>
          <a:effectLst/>
        </p:spPr>
      </p:pic>
      <p:sp>
        <p:nvSpPr>
          <p:cNvPr id="2" name="Slide Number Placeholder 1" hidden="1">
            <a:extLst>
              <a:ext uri="{FF2B5EF4-FFF2-40B4-BE49-F238E27FC236}">
                <a16:creationId xmlns:a16="http://schemas.microsoft.com/office/drawing/2014/main" id="{A8964893-C3E7-360B-3E0B-406F7C804266}"/>
              </a:ext>
              <a:ext uri="{C183D7F6-B498-43B3-948B-1728B52AA6E4}">
                <adec:decorative xmlns:adec="http://schemas.microsoft.com/office/drawing/2017/decorative" val="1"/>
              </a:ext>
            </a:extLst>
          </p:cNvPr>
          <p:cNvSpPr>
            <a:spLocks noGrp="1"/>
          </p:cNvSpPr>
          <p:nvPr>
            <p:ph type="sldNum" sz="quarter" idx="4294967295"/>
          </p:nvPr>
        </p:nvSpPr>
        <p:spPr>
          <a:xfrm>
            <a:off x="11124000" y="6516000"/>
            <a:ext cx="720000" cy="180000"/>
          </a:xfrm>
        </p:spPr>
        <p:txBody>
          <a:bodyPr/>
          <a:lstStyle/>
          <a:p>
            <a:pPr marL="0" marR="0" lvl="0" indent="0" algn="r" defTabSz="609585" rtl="0" eaLnBrk="1" fontAlgn="auto" latinLnBrk="0" hangingPunct="1">
              <a:lnSpc>
                <a:spcPct val="10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600"/>
                </a:spcAft>
                <a:buClrTx/>
                <a:buSzTx/>
                <a:buFontTx/>
                <a:buNone/>
                <a:tabLst/>
                <a:defRPr/>
              </a:pPr>
              <a:t>79</a:t>
            </a:fld>
            <a:endParaRPr kumimoji="0" lang="en-AU" sz="1200" b="0" i="0" u="none" strike="noStrike" kern="1200" cap="none" spc="0" normalizeH="0" baseline="0" noProof="0">
              <a:ln>
                <a:noFill/>
              </a:ln>
              <a:solidFill>
                <a:srgbClr val="22272B"/>
              </a:solidFill>
              <a:effectLst/>
              <a:uLnTx/>
              <a:uFillTx/>
              <a:ea typeface="+mn-ea"/>
              <a:cs typeface="+mn-cs"/>
            </a:endParaRPr>
          </a:p>
        </p:txBody>
      </p:sp>
    </p:spTree>
    <p:extLst>
      <p:ext uri="{BB962C8B-B14F-4D97-AF65-F5344CB8AC3E}">
        <p14:creationId xmlns:p14="http://schemas.microsoft.com/office/powerpoint/2010/main" val="1002383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8015B3-AA04-9F5A-FE49-B0CFDF14626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D9B09F1-CA44-E20A-942D-399C124C53A6}"/>
              </a:ext>
            </a:extLst>
          </p:cNvPr>
          <p:cNvSpPr>
            <a:spLocks noGrp="1"/>
          </p:cNvSpPr>
          <p:nvPr>
            <p:ph type="title"/>
          </p:nvPr>
        </p:nvSpPr>
        <p:spPr/>
        <p:txBody>
          <a:bodyPr/>
          <a:lstStyle/>
          <a:p>
            <a:r>
              <a:rPr lang="en-AU"/>
              <a:t>Why consistency matters</a:t>
            </a:r>
          </a:p>
        </p:txBody>
      </p:sp>
      <p:sp>
        <p:nvSpPr>
          <p:cNvPr id="6" name="Text Placeholder 5">
            <a:extLst>
              <a:ext uri="{FF2B5EF4-FFF2-40B4-BE49-F238E27FC236}">
                <a16:creationId xmlns:a16="http://schemas.microsoft.com/office/drawing/2014/main" id="{804B0163-8B2B-9383-3F8A-886444D85C24}"/>
              </a:ext>
            </a:extLst>
          </p:cNvPr>
          <p:cNvSpPr>
            <a:spLocks noGrp="1"/>
          </p:cNvSpPr>
          <p:nvPr>
            <p:ph type="body" sz="quarter" idx="18"/>
          </p:nvPr>
        </p:nvSpPr>
        <p:spPr/>
        <p:txBody>
          <a:bodyPr/>
          <a:lstStyle/>
          <a:p>
            <a:r>
              <a:rPr lang="en-AU"/>
              <a:t>CHPS Sample Units</a:t>
            </a:r>
          </a:p>
        </p:txBody>
      </p:sp>
      <p:sp>
        <p:nvSpPr>
          <p:cNvPr id="3" name="Rectangle: Rounded Corners 2">
            <a:extLst>
              <a:ext uri="{FF2B5EF4-FFF2-40B4-BE49-F238E27FC236}">
                <a16:creationId xmlns:a16="http://schemas.microsoft.com/office/drawing/2014/main" id="{97ADF3E6-0309-6961-3E15-C36944DC2B1C}"/>
              </a:ext>
            </a:extLst>
          </p:cNvPr>
          <p:cNvSpPr/>
          <p:nvPr/>
        </p:nvSpPr>
        <p:spPr>
          <a:xfrm>
            <a:off x="824753" y="2348753"/>
            <a:ext cx="2277035" cy="2169459"/>
          </a:xfrm>
          <a:prstGeom prst="roundRect">
            <a:avLst>
              <a:gd name="adj" fmla="val 1132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pPr algn="ctr"/>
            <a:r>
              <a:rPr lang="en-AU">
                <a:latin typeface="Arial" panose="020B0604020202020204" pitchFamily="34" charset="0"/>
              </a:rPr>
              <a:t>Creative arts</a:t>
            </a:r>
          </a:p>
        </p:txBody>
      </p:sp>
      <p:sp>
        <p:nvSpPr>
          <p:cNvPr id="7" name="Rectangle: Rounded Corners 6">
            <a:extLst>
              <a:ext uri="{FF2B5EF4-FFF2-40B4-BE49-F238E27FC236}">
                <a16:creationId xmlns:a16="http://schemas.microsoft.com/office/drawing/2014/main" id="{34B060AA-EE38-BDC9-DAB1-8DA90FD2339B}"/>
              </a:ext>
            </a:extLst>
          </p:cNvPr>
          <p:cNvSpPr/>
          <p:nvPr/>
        </p:nvSpPr>
        <p:spPr>
          <a:xfrm>
            <a:off x="3579906" y="2344270"/>
            <a:ext cx="2277035" cy="2169459"/>
          </a:xfrm>
          <a:prstGeom prst="roundRect">
            <a:avLst>
              <a:gd name="adj" fmla="val 1132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pPr algn="ctr"/>
            <a:r>
              <a:rPr lang="en-AU">
                <a:latin typeface="Arial" panose="020B0604020202020204" pitchFamily="34" charset="0"/>
              </a:rPr>
              <a:t>HSIE</a:t>
            </a:r>
          </a:p>
        </p:txBody>
      </p:sp>
      <p:sp>
        <p:nvSpPr>
          <p:cNvPr id="8" name="Rectangle: Rounded Corners 7">
            <a:extLst>
              <a:ext uri="{FF2B5EF4-FFF2-40B4-BE49-F238E27FC236}">
                <a16:creationId xmlns:a16="http://schemas.microsoft.com/office/drawing/2014/main" id="{AEAF53BD-7A3D-D3E3-AD63-535F173FA71C}"/>
              </a:ext>
            </a:extLst>
          </p:cNvPr>
          <p:cNvSpPr/>
          <p:nvPr/>
        </p:nvSpPr>
        <p:spPr>
          <a:xfrm>
            <a:off x="6335059" y="2344270"/>
            <a:ext cx="2277035" cy="2169459"/>
          </a:xfrm>
          <a:prstGeom prst="roundRect">
            <a:avLst>
              <a:gd name="adj" fmla="val 954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pPr algn="ctr"/>
            <a:r>
              <a:rPr lang="en-AU">
                <a:latin typeface="Arial" panose="020B0604020202020204" pitchFamily="34" charset="0"/>
              </a:rPr>
              <a:t>PDHPE</a:t>
            </a:r>
          </a:p>
        </p:txBody>
      </p:sp>
      <p:sp>
        <p:nvSpPr>
          <p:cNvPr id="10" name="Rectangle: Rounded Corners 9">
            <a:extLst>
              <a:ext uri="{FF2B5EF4-FFF2-40B4-BE49-F238E27FC236}">
                <a16:creationId xmlns:a16="http://schemas.microsoft.com/office/drawing/2014/main" id="{86868CB2-5730-1F2A-8596-63020B9D9292}"/>
              </a:ext>
            </a:extLst>
          </p:cNvPr>
          <p:cNvSpPr/>
          <p:nvPr/>
        </p:nvSpPr>
        <p:spPr>
          <a:xfrm>
            <a:off x="9090212" y="2339335"/>
            <a:ext cx="2277035" cy="2169459"/>
          </a:xfrm>
          <a:prstGeom prst="roundRect">
            <a:avLst>
              <a:gd name="adj" fmla="val 954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pPr algn="ctr"/>
            <a:r>
              <a:rPr lang="en-AU">
                <a:latin typeface="Arial" panose="020B0604020202020204" pitchFamily="34" charset="0"/>
              </a:rPr>
              <a:t>Science and Technology</a:t>
            </a:r>
          </a:p>
        </p:txBody>
      </p:sp>
      <p:sp>
        <p:nvSpPr>
          <p:cNvPr id="2" name="Slide Number Placeholder 1">
            <a:extLst>
              <a:ext uri="{FF2B5EF4-FFF2-40B4-BE49-F238E27FC236}">
                <a16:creationId xmlns:a16="http://schemas.microsoft.com/office/drawing/2014/main" id="{CD0312E3-F985-1B02-3863-376B9246C1A5}"/>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t>8</a:t>
            </a:fld>
            <a:endParaRPr lang="en-AU"/>
          </a:p>
        </p:txBody>
      </p:sp>
    </p:spTree>
    <p:extLst>
      <p:ext uri="{BB962C8B-B14F-4D97-AF65-F5344CB8AC3E}">
        <p14:creationId xmlns:p14="http://schemas.microsoft.com/office/powerpoint/2010/main" val="1984641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C58A9-DE92-B4F7-D47E-8B2B82FEE4BF}"/>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3FE1006C-7233-8D57-90BD-8565D3E7AC81}"/>
              </a:ext>
            </a:extLst>
          </p:cNvPr>
          <p:cNvSpPr>
            <a:spLocks noGrp="1"/>
          </p:cNvSpPr>
          <p:nvPr>
            <p:ph type="title"/>
          </p:nvPr>
        </p:nvSpPr>
        <p:spPr>
          <a:xfrm>
            <a:off x="360000" y="360001"/>
            <a:ext cx="10854100" cy="548704"/>
          </a:xfrm>
        </p:spPr>
        <p:txBody>
          <a:bodyPr/>
          <a:lstStyle/>
          <a:p>
            <a:r>
              <a:rPr lang="en-AU"/>
              <a:t>PDHPE – unit 1 </a:t>
            </a:r>
            <a:r>
              <a:rPr lang="en-AU" spc="-50"/>
              <a:t>syllabus outcomes</a:t>
            </a:r>
            <a:endParaRPr lang="en-AU"/>
          </a:p>
        </p:txBody>
      </p:sp>
      <p:sp>
        <p:nvSpPr>
          <p:cNvPr id="11" name="Text Placeholder 10">
            <a:extLst>
              <a:ext uri="{FF2B5EF4-FFF2-40B4-BE49-F238E27FC236}">
                <a16:creationId xmlns:a16="http://schemas.microsoft.com/office/drawing/2014/main" id="{B063F597-5678-1F25-7812-CBA2078F0C45}"/>
              </a:ext>
            </a:extLst>
          </p:cNvPr>
          <p:cNvSpPr>
            <a:spLocks noGrp="1"/>
          </p:cNvSpPr>
          <p:nvPr>
            <p:ph type="body" sz="quarter" idx="19"/>
          </p:nvPr>
        </p:nvSpPr>
        <p:spPr>
          <a:xfrm>
            <a:off x="360001" y="2086217"/>
            <a:ext cx="9985002" cy="3168363"/>
          </a:xfrm>
        </p:spPr>
        <p:txBody>
          <a:bodyPr/>
          <a:lstStyle/>
          <a:p>
            <a:pPr lvl="0" defTabSz="609585">
              <a:defRPr/>
            </a:pPr>
            <a:r>
              <a:rPr lang="en-AU" b="1">
                <a:solidFill>
                  <a:srgbClr val="22272B"/>
                </a:solidFill>
                <a:ea typeface="MS Mincho"/>
                <a:cs typeface="Arial"/>
              </a:rPr>
              <a:t>PH2-MSP-01 </a:t>
            </a:r>
            <a:r>
              <a:rPr lang="en-AU">
                <a:solidFill>
                  <a:srgbClr val="22272B"/>
                </a:solidFill>
                <a:ea typeface="MS Mincho"/>
                <a:cs typeface="Arial"/>
              </a:rPr>
              <a:t>applies movement skills, strategies and teamwork in physical activities</a:t>
            </a:r>
          </a:p>
          <a:p>
            <a:pPr lvl="0" defTabSz="609585">
              <a:defRPr/>
            </a:pPr>
            <a:r>
              <a:rPr lang="en-AU" b="1">
                <a:solidFill>
                  <a:srgbClr val="22272B"/>
                </a:solidFill>
                <a:ea typeface="MS Mincho"/>
                <a:cs typeface="Arial"/>
              </a:rPr>
              <a:t>PH2-RRS-02 </a:t>
            </a:r>
            <a:r>
              <a:rPr lang="en-AU">
                <a:solidFill>
                  <a:srgbClr val="22272B"/>
                </a:solidFill>
                <a:ea typeface="MS Mincho"/>
                <a:cs typeface="Arial"/>
              </a:rPr>
              <a:t>describes and applies skills and strategies to interact safely in offline and online contexts</a:t>
            </a:r>
          </a:p>
          <a:p>
            <a:pPr lvl="0" defTabSz="609585">
              <a:defRPr/>
            </a:pPr>
            <a:r>
              <a:rPr lang="en-AU" b="1">
                <a:solidFill>
                  <a:srgbClr val="22272B"/>
                </a:solidFill>
                <a:ea typeface="MS Mincho"/>
                <a:cs typeface="Arial"/>
              </a:rPr>
              <a:t>PH2-IHW-01</a:t>
            </a:r>
            <a:r>
              <a:rPr lang="en-AU">
                <a:solidFill>
                  <a:srgbClr val="22272B"/>
                </a:solidFill>
                <a:ea typeface="MS Mincho"/>
                <a:cs typeface="Arial"/>
              </a:rPr>
              <a:t> explains how related factors influence identity, health and wellbeing</a:t>
            </a:r>
          </a:p>
          <a:p>
            <a:pPr lvl="0" defTabSz="609585">
              <a:defRPr/>
            </a:pPr>
            <a:r>
              <a:rPr lang="en-AU" b="1">
                <a:solidFill>
                  <a:srgbClr val="22272B"/>
                </a:solidFill>
                <a:ea typeface="MS Mincho"/>
                <a:cs typeface="Arial"/>
              </a:rPr>
              <a:t>PH2-SMI-01</a:t>
            </a:r>
            <a:r>
              <a:rPr lang="en-AU">
                <a:solidFill>
                  <a:srgbClr val="22272B"/>
                </a:solidFill>
                <a:ea typeface="MS Mincho"/>
                <a:cs typeface="Arial"/>
              </a:rPr>
              <a:t> explains and applies self-management and interpersonal skills in a range of contexts</a:t>
            </a:r>
          </a:p>
        </p:txBody>
      </p:sp>
      <p:sp>
        <p:nvSpPr>
          <p:cNvPr id="3" name="Slide Number Placeholder 2">
            <a:extLst>
              <a:ext uri="{FF2B5EF4-FFF2-40B4-BE49-F238E27FC236}">
                <a16:creationId xmlns:a16="http://schemas.microsoft.com/office/drawing/2014/main" id="{A43095E7-B522-B88F-619D-DD84EBEA9AB3}"/>
              </a:ext>
              <a:ext uri="{C183D7F6-B498-43B3-948B-1728B52AA6E4}">
                <adec:decorative xmlns:adec="http://schemas.microsoft.com/office/drawing/2017/decorative" val="1"/>
              </a:ext>
            </a:extLst>
          </p:cNvPr>
          <p:cNvSpPr>
            <a:spLocks noGrp="1"/>
          </p:cNvSpPr>
          <p:nvPr>
            <p:ph type="sldNum" sz="quarter" idx="14"/>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80</a:t>
            </a:fld>
            <a:endParaRPr kumimoji="0" lang="en-AU" sz="1200" b="0" i="0" u="none" strike="noStrike" kern="1200" cap="none" spc="0" normalizeH="0" baseline="0" noProof="0">
              <a:ln>
                <a:noFill/>
              </a:ln>
              <a:solidFill>
                <a:srgbClr val="22272B"/>
              </a:solidFill>
              <a:effectLst/>
              <a:uLnTx/>
              <a:uFillTx/>
              <a:ea typeface="+mn-ea"/>
              <a:cs typeface="+mn-cs"/>
            </a:endParaRPr>
          </a:p>
        </p:txBody>
      </p:sp>
    </p:spTree>
    <p:extLst>
      <p:ext uri="{BB962C8B-B14F-4D97-AF65-F5344CB8AC3E}">
        <p14:creationId xmlns:p14="http://schemas.microsoft.com/office/powerpoint/2010/main" val="11020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5CB97-8C55-5E19-46C2-A566599C2E00}"/>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09C4EE26-D473-F7A3-A22F-1823776C5BDF}"/>
              </a:ext>
            </a:extLst>
          </p:cNvPr>
          <p:cNvSpPr>
            <a:spLocks noGrp="1"/>
          </p:cNvSpPr>
          <p:nvPr>
            <p:ph type="title"/>
          </p:nvPr>
        </p:nvSpPr>
        <p:spPr>
          <a:xfrm>
            <a:off x="360000" y="360001"/>
            <a:ext cx="10854100" cy="548704"/>
          </a:xfrm>
        </p:spPr>
        <p:txBody>
          <a:bodyPr/>
          <a:lstStyle/>
          <a:p>
            <a:r>
              <a:rPr lang="en-AU"/>
              <a:t>PDHPE – unit 1 </a:t>
            </a:r>
            <a:r>
              <a:rPr lang="en-AU" spc="-50"/>
              <a:t>syllabus content (1)</a:t>
            </a:r>
            <a:endParaRPr lang="en-AU"/>
          </a:p>
        </p:txBody>
      </p:sp>
      <p:sp>
        <p:nvSpPr>
          <p:cNvPr id="11" name="Text Placeholder 10">
            <a:extLst>
              <a:ext uri="{FF2B5EF4-FFF2-40B4-BE49-F238E27FC236}">
                <a16:creationId xmlns:a16="http://schemas.microsoft.com/office/drawing/2014/main" id="{DB5975F7-1550-6D86-374B-13454BAEE0A9}"/>
              </a:ext>
            </a:extLst>
          </p:cNvPr>
          <p:cNvSpPr>
            <a:spLocks noGrp="1"/>
          </p:cNvSpPr>
          <p:nvPr>
            <p:ph type="body" sz="quarter" idx="19"/>
          </p:nvPr>
        </p:nvSpPr>
        <p:spPr>
          <a:xfrm>
            <a:off x="360000" y="2086217"/>
            <a:ext cx="11483999" cy="4411782"/>
          </a:xfrm>
        </p:spPr>
        <p:txBody>
          <a:bodyPr/>
          <a:lstStyle/>
          <a:p>
            <a:r>
              <a:rPr lang="en-AU" b="1"/>
              <a:t>Focus areas and content groups</a:t>
            </a:r>
          </a:p>
          <a:p>
            <a:r>
              <a:rPr lang="en-AU" b="1"/>
              <a:t>Movement skill and physical activity: </a:t>
            </a:r>
            <a:endParaRPr lang="en-US"/>
          </a:p>
          <a:p>
            <a:pPr marL="342900" indent="-342900">
              <a:buFont typeface="Arial" panose="020B0604020202020204" pitchFamily="34" charset="0"/>
              <a:buChar char="•"/>
            </a:pPr>
            <a:r>
              <a:rPr lang="en-AU"/>
              <a:t>Cooperate and communicate for teamwork in physical activities</a:t>
            </a:r>
          </a:p>
          <a:p>
            <a:pPr marL="342900" indent="-342900">
              <a:buFont typeface="Arial" panose="020B0604020202020204" pitchFamily="34" charset="0"/>
              <a:buChar char="•"/>
            </a:pPr>
            <a:r>
              <a:rPr lang="en-AU"/>
              <a:t>Consolidating fundamental movement skills improves health and wellbeing</a:t>
            </a:r>
          </a:p>
          <a:p>
            <a:r>
              <a:rPr lang="en-AU" b="1"/>
              <a:t>Respectful relationships and safety:</a:t>
            </a:r>
            <a:endParaRPr lang="en-US"/>
          </a:p>
          <a:p>
            <a:pPr marL="342900" indent="-342900">
              <a:buFont typeface="Arial" panose="020B0604020202020204" pitchFamily="34" charset="0"/>
              <a:buChar char="•"/>
            </a:pPr>
            <a:r>
              <a:rPr lang="en-AU"/>
              <a:t>Actions and strategies promote safety</a:t>
            </a:r>
          </a:p>
        </p:txBody>
      </p:sp>
      <p:sp>
        <p:nvSpPr>
          <p:cNvPr id="3" name="Slide Number Placeholder 2">
            <a:extLst>
              <a:ext uri="{FF2B5EF4-FFF2-40B4-BE49-F238E27FC236}">
                <a16:creationId xmlns:a16="http://schemas.microsoft.com/office/drawing/2014/main" id="{A7441907-F10C-7BE6-AF5D-F64A945C6290}"/>
              </a:ext>
              <a:ext uri="{C183D7F6-B498-43B3-948B-1728B52AA6E4}">
                <adec:decorative xmlns:adec="http://schemas.microsoft.com/office/drawing/2017/decorative" val="1"/>
              </a:ext>
            </a:extLst>
          </p:cNvPr>
          <p:cNvSpPr>
            <a:spLocks noGrp="1"/>
          </p:cNvSpPr>
          <p:nvPr>
            <p:ph type="sldNum" sz="quarter" idx="14"/>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81</a:t>
            </a:fld>
            <a:endParaRPr kumimoji="0" lang="en-AU" sz="1200" b="0" i="0" u="none" strike="noStrike" kern="1200" cap="none" spc="0" normalizeH="0" baseline="0" noProof="0">
              <a:ln>
                <a:noFill/>
              </a:ln>
              <a:solidFill>
                <a:srgbClr val="22272B"/>
              </a:solidFill>
              <a:effectLst/>
              <a:uLnTx/>
              <a:uFillTx/>
              <a:ea typeface="+mn-ea"/>
              <a:cs typeface="+mn-cs"/>
            </a:endParaRPr>
          </a:p>
        </p:txBody>
      </p:sp>
    </p:spTree>
    <p:extLst>
      <p:ext uri="{BB962C8B-B14F-4D97-AF65-F5344CB8AC3E}">
        <p14:creationId xmlns:p14="http://schemas.microsoft.com/office/powerpoint/2010/main" val="1372859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5E0884-7DF8-6EE7-013F-4A8648CEAFF2}"/>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B951CFCE-DC3A-D6AC-73FF-730FD035EC27}"/>
              </a:ext>
            </a:extLst>
          </p:cNvPr>
          <p:cNvSpPr>
            <a:spLocks noGrp="1"/>
          </p:cNvSpPr>
          <p:nvPr>
            <p:ph type="title"/>
          </p:nvPr>
        </p:nvSpPr>
        <p:spPr>
          <a:xfrm>
            <a:off x="360000" y="360001"/>
            <a:ext cx="10854100" cy="548704"/>
          </a:xfrm>
        </p:spPr>
        <p:txBody>
          <a:bodyPr/>
          <a:lstStyle/>
          <a:p>
            <a:r>
              <a:rPr lang="en-AU"/>
              <a:t>PDHPE – unit 1 </a:t>
            </a:r>
            <a:r>
              <a:rPr lang="en-AU" spc="-50"/>
              <a:t>syllabus content (2)</a:t>
            </a:r>
            <a:endParaRPr lang="en-AU"/>
          </a:p>
        </p:txBody>
      </p:sp>
      <p:sp>
        <p:nvSpPr>
          <p:cNvPr id="11" name="Text Placeholder 10">
            <a:extLst>
              <a:ext uri="{FF2B5EF4-FFF2-40B4-BE49-F238E27FC236}">
                <a16:creationId xmlns:a16="http://schemas.microsoft.com/office/drawing/2014/main" id="{FA660365-4758-D731-5BAF-FCAB329CC10B}"/>
              </a:ext>
            </a:extLst>
          </p:cNvPr>
          <p:cNvSpPr>
            <a:spLocks noGrp="1"/>
          </p:cNvSpPr>
          <p:nvPr>
            <p:ph type="body" sz="quarter" idx="19"/>
          </p:nvPr>
        </p:nvSpPr>
        <p:spPr>
          <a:xfrm>
            <a:off x="360000" y="2086217"/>
            <a:ext cx="11483999" cy="3168363"/>
          </a:xfrm>
        </p:spPr>
        <p:txBody>
          <a:bodyPr/>
          <a:lstStyle/>
          <a:p>
            <a:r>
              <a:rPr lang="en-AU" b="1"/>
              <a:t>Identity health and wellbeing:</a:t>
            </a:r>
          </a:p>
          <a:p>
            <a:pPr marL="285750" indent="-285750">
              <a:buFont typeface="Arial" panose="020B0604020202020204" pitchFamily="34" charset="0"/>
              <a:buChar char="•"/>
            </a:pPr>
            <a:r>
              <a:rPr lang="en-AU"/>
              <a:t>Factors can support and strengthen identity</a:t>
            </a:r>
          </a:p>
          <a:p>
            <a:r>
              <a:rPr lang="en-AU" b="1"/>
              <a:t>Self-management and interpersonal skills:</a:t>
            </a:r>
          </a:p>
          <a:p>
            <a:pPr marL="285750" indent="-285750">
              <a:buFont typeface="Arial" panose="020B0604020202020204" pitchFamily="34" charset="0"/>
              <a:buChar char="•"/>
            </a:pPr>
            <a:r>
              <a:rPr lang="en-AU"/>
              <a:t>Interpersonal skills promote positive interactions and collaboration.</a:t>
            </a:r>
          </a:p>
        </p:txBody>
      </p:sp>
      <p:sp>
        <p:nvSpPr>
          <p:cNvPr id="3" name="Slide Number Placeholder 2">
            <a:extLst>
              <a:ext uri="{FF2B5EF4-FFF2-40B4-BE49-F238E27FC236}">
                <a16:creationId xmlns:a16="http://schemas.microsoft.com/office/drawing/2014/main" id="{594E086A-36E6-096D-65B5-98EC39FB77D7}"/>
              </a:ext>
              <a:ext uri="{C183D7F6-B498-43B3-948B-1728B52AA6E4}">
                <adec:decorative xmlns:adec="http://schemas.microsoft.com/office/drawing/2017/decorative" val="1"/>
              </a:ext>
            </a:extLst>
          </p:cNvPr>
          <p:cNvSpPr>
            <a:spLocks noGrp="1"/>
          </p:cNvSpPr>
          <p:nvPr>
            <p:ph type="sldNum" sz="quarter" idx="14"/>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82</a:t>
            </a:fld>
            <a:endParaRPr kumimoji="0" lang="en-AU" sz="1200" b="0" i="0" u="none" strike="noStrike" kern="1200" cap="none" spc="0" normalizeH="0" baseline="0" noProof="0">
              <a:ln>
                <a:noFill/>
              </a:ln>
              <a:solidFill>
                <a:srgbClr val="22272B"/>
              </a:solidFill>
              <a:effectLst/>
              <a:uLnTx/>
              <a:uFillTx/>
              <a:ea typeface="+mn-ea"/>
              <a:cs typeface="+mn-cs"/>
            </a:endParaRPr>
          </a:p>
        </p:txBody>
      </p:sp>
    </p:spTree>
    <p:extLst>
      <p:ext uri="{BB962C8B-B14F-4D97-AF65-F5344CB8AC3E}">
        <p14:creationId xmlns:p14="http://schemas.microsoft.com/office/powerpoint/2010/main" val="3746853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19D71-D916-AED1-9826-384F0E37CB3F}"/>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0645381C-A93B-A5C3-4B80-88804FC21595}"/>
              </a:ext>
            </a:extLst>
          </p:cNvPr>
          <p:cNvSpPr>
            <a:spLocks noGrp="1"/>
          </p:cNvSpPr>
          <p:nvPr>
            <p:ph type="title"/>
          </p:nvPr>
        </p:nvSpPr>
        <p:spPr/>
        <p:txBody>
          <a:bodyPr anchor="t">
            <a:noAutofit/>
          </a:bodyPr>
          <a:lstStyle/>
          <a:p>
            <a:r>
              <a:rPr lang="en-AU"/>
              <a:t>PDHPE – unit 1 skill development</a:t>
            </a:r>
          </a:p>
        </p:txBody>
      </p:sp>
      <p:sp>
        <p:nvSpPr>
          <p:cNvPr id="14" name="Text Placeholder 8">
            <a:extLst>
              <a:ext uri="{FF2B5EF4-FFF2-40B4-BE49-F238E27FC236}">
                <a16:creationId xmlns:a16="http://schemas.microsoft.com/office/drawing/2014/main" id="{0A950019-3B24-4C77-762A-0E2E21D6D54D}"/>
              </a:ext>
            </a:extLst>
          </p:cNvPr>
          <p:cNvSpPr>
            <a:spLocks noGrp="1"/>
          </p:cNvSpPr>
          <p:nvPr>
            <p:ph type="body" sz="quarter" idx="4294967295"/>
          </p:nvPr>
        </p:nvSpPr>
        <p:spPr>
          <a:xfrm>
            <a:off x="360000" y="1549471"/>
            <a:ext cx="6650398" cy="700087"/>
          </a:xfrm>
        </p:spPr>
        <p:txBody>
          <a:bodyPr anchor="b">
            <a:noAutofit/>
          </a:bodyPr>
          <a:lstStyle/>
          <a:p>
            <a:pPr>
              <a:lnSpc>
                <a:spcPct val="140000"/>
              </a:lnSpc>
              <a:defRPr/>
            </a:pPr>
            <a:r>
              <a:rPr lang="en-AU" sz="1600">
                <a:solidFill>
                  <a:srgbClr val="146CFD"/>
                </a:solidFill>
                <a:latin typeface="Arial" panose="020B0604020202020204" pitchFamily="34" charset="0"/>
              </a:rPr>
              <a:t>Personal development and health (PDH) content supports the development of class and school routines and expectations through:</a:t>
            </a:r>
          </a:p>
        </p:txBody>
      </p:sp>
      <p:sp>
        <p:nvSpPr>
          <p:cNvPr id="13" name="Content Placeholder 7">
            <a:extLst>
              <a:ext uri="{FF2B5EF4-FFF2-40B4-BE49-F238E27FC236}">
                <a16:creationId xmlns:a16="http://schemas.microsoft.com/office/drawing/2014/main" id="{234A3B51-FC74-BDFA-7A4C-574F8E17250C}"/>
              </a:ext>
            </a:extLst>
          </p:cNvPr>
          <p:cNvSpPr txBox="1">
            <a:spLocks/>
          </p:cNvSpPr>
          <p:nvPr/>
        </p:nvSpPr>
        <p:spPr>
          <a:xfrm>
            <a:off x="360000" y="2428235"/>
            <a:ext cx="6443637" cy="1582703"/>
          </a:xfrm>
          <a:prstGeom prst="rect">
            <a:avLst/>
          </a:prstGeom>
        </p:spPr>
        <p:txBody>
          <a:bodyPr vert="horz" lIns="0" tIns="0" rIns="0" bIns="0" rtlCol="0">
            <a:norm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Aft>
                <a:spcPts val="0"/>
              </a:spcAft>
              <a:buFont typeface="Arial" panose="020B0604020202020204" pitchFamily="34" charset="0"/>
              <a:buChar char="•"/>
            </a:pPr>
            <a:r>
              <a:rPr lang="en-AU" sz="1600">
                <a:latin typeface="Arial" panose="020B0604020202020204" pitchFamily="34" charset="0"/>
              </a:rPr>
              <a:t>road safety- pedestrian, passenger and wheel users</a:t>
            </a:r>
          </a:p>
          <a:p>
            <a:pPr marL="285750" indent="-285750">
              <a:spcAft>
                <a:spcPts val="0"/>
              </a:spcAft>
              <a:buFont typeface="Arial" panose="020B0604020202020204" pitchFamily="34" charset="0"/>
              <a:buChar char="•"/>
            </a:pPr>
            <a:r>
              <a:rPr lang="en-AU" sz="1600">
                <a:latin typeface="Arial" panose="020B0604020202020204" pitchFamily="34" charset="0"/>
              </a:rPr>
              <a:t>respectful relationships</a:t>
            </a:r>
          </a:p>
          <a:p>
            <a:pPr marL="285750" indent="-285750">
              <a:spcAft>
                <a:spcPts val="0"/>
              </a:spcAft>
              <a:buFont typeface="Arial" panose="020B0604020202020204" pitchFamily="34" charset="0"/>
              <a:buChar char="•"/>
            </a:pPr>
            <a:r>
              <a:rPr lang="en-AU" sz="1600">
                <a:latin typeface="Arial" panose="020B0604020202020204" pitchFamily="34" charset="0"/>
              </a:rPr>
              <a:t>life changes- social, physical and emotional</a:t>
            </a:r>
          </a:p>
          <a:p>
            <a:pPr marL="285750" indent="-285750">
              <a:spcAft>
                <a:spcPts val="0"/>
              </a:spcAft>
              <a:buFont typeface="Arial" panose="020B0604020202020204" pitchFamily="34" charset="0"/>
              <a:buChar char="•"/>
            </a:pPr>
            <a:r>
              <a:rPr lang="en-AU" sz="1600">
                <a:latin typeface="Arial" panose="020B0604020202020204" pitchFamily="34" charset="0"/>
              </a:rPr>
              <a:t>self-management and interpersonal skills</a:t>
            </a:r>
          </a:p>
        </p:txBody>
      </p:sp>
      <p:sp>
        <p:nvSpPr>
          <p:cNvPr id="15" name="Text Placeholder 8">
            <a:extLst>
              <a:ext uri="{FF2B5EF4-FFF2-40B4-BE49-F238E27FC236}">
                <a16:creationId xmlns:a16="http://schemas.microsoft.com/office/drawing/2014/main" id="{32661C1A-CE40-0932-6551-78798D3D76A0}"/>
              </a:ext>
            </a:extLst>
          </p:cNvPr>
          <p:cNvSpPr txBox="1">
            <a:spLocks/>
          </p:cNvSpPr>
          <p:nvPr/>
        </p:nvSpPr>
        <p:spPr>
          <a:xfrm>
            <a:off x="360000" y="4020331"/>
            <a:ext cx="6650399" cy="397933"/>
          </a:xfrm>
          <a:prstGeom prst="rect">
            <a:avLst/>
          </a:prstGeom>
        </p:spPr>
        <p:txBody>
          <a:bodyPr vert="horz" lIns="0" tIns="0" rIns="0" bIns="0" rtlCol="0" anchor="b">
            <a:norm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accent2"/>
                </a:solidFill>
                <a:latin typeface="+mj-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2000" b="0" kern="1200">
                <a:solidFill>
                  <a:schemeClr val="bg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2000" kern="1200">
                <a:solidFill>
                  <a:schemeClr val="bg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2000" kern="1200">
                <a:solidFill>
                  <a:schemeClr val="bg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20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40000"/>
              </a:lnSpc>
              <a:spcBef>
                <a:spcPts val="0"/>
              </a:spcBef>
              <a:spcAft>
                <a:spcPts val="1200"/>
              </a:spcAft>
              <a:buClrTx/>
              <a:buSzTx/>
              <a:buFont typeface="Arial" panose="020B0604020202020204" pitchFamily="34" charset="0"/>
              <a:buNone/>
              <a:tabLst/>
              <a:defRPr/>
            </a:pPr>
            <a:r>
              <a:rPr kumimoji="0" lang="en-AU" sz="1600" b="0" i="0" u="none" strike="noStrike" kern="1200" cap="none" spc="0" normalizeH="0" baseline="0" noProof="0">
                <a:ln>
                  <a:noFill/>
                </a:ln>
                <a:solidFill>
                  <a:srgbClr val="146CFD"/>
                </a:solidFill>
                <a:effectLst/>
                <a:uLnTx/>
                <a:uFillTx/>
                <a:latin typeface="Arial" panose="020B0604020202020204" pitchFamily="34" charset="0"/>
                <a:ea typeface="+mn-ea"/>
                <a:cs typeface="+mn-cs"/>
              </a:rPr>
              <a:t>Physical education (PE) structure and content includes:</a:t>
            </a:r>
          </a:p>
        </p:txBody>
      </p:sp>
      <p:sp>
        <p:nvSpPr>
          <p:cNvPr id="16" name="Content Placeholder 7">
            <a:extLst>
              <a:ext uri="{FF2B5EF4-FFF2-40B4-BE49-F238E27FC236}">
                <a16:creationId xmlns:a16="http://schemas.microsoft.com/office/drawing/2014/main" id="{3A1292F1-D1F2-246D-C14D-20352A150F81}"/>
              </a:ext>
            </a:extLst>
          </p:cNvPr>
          <p:cNvSpPr txBox="1">
            <a:spLocks/>
          </p:cNvSpPr>
          <p:nvPr/>
        </p:nvSpPr>
        <p:spPr>
          <a:xfrm>
            <a:off x="360000" y="4549181"/>
            <a:ext cx="8931373" cy="1396097"/>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18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AU" sz="1600" b="0" i="0" u="none" strike="noStrike" kern="1200" cap="none" spc="0" normalizeH="0" baseline="0" noProof="0">
                <a:ln>
                  <a:noFill/>
                </a:ln>
                <a:solidFill>
                  <a:srgbClr val="22272B"/>
                </a:solidFill>
                <a:effectLst/>
                <a:uLnTx/>
                <a:uFillTx/>
                <a:latin typeface="Arial" panose="020B0604020202020204" pitchFamily="34" charset="0"/>
                <a:ea typeface="+mn-ea"/>
                <a:cs typeface="+mn-cs"/>
              </a:rPr>
              <a:t>fast starts</a:t>
            </a:r>
          </a:p>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AU" sz="1600" b="0" i="0" u="none" strike="noStrike" kern="1200" cap="none" spc="0" normalizeH="0" baseline="0" noProof="0">
                <a:ln>
                  <a:noFill/>
                </a:ln>
                <a:solidFill>
                  <a:srgbClr val="22272B"/>
                </a:solidFill>
                <a:effectLst/>
                <a:uLnTx/>
                <a:uFillTx/>
                <a:latin typeface="Arial" panose="020B0604020202020204" pitchFamily="34" charset="0"/>
                <a:ea typeface="+mn-ea"/>
                <a:cs typeface="+mn-cs"/>
              </a:rPr>
              <a:t>fundamental movement skills- overarm and underarm throw, catch and strike</a:t>
            </a:r>
          </a:p>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AU" sz="1600" b="0" i="0" u="none" strike="noStrike" kern="1200" cap="none" spc="0" normalizeH="0" baseline="0" noProof="0">
                <a:ln>
                  <a:noFill/>
                </a:ln>
                <a:solidFill>
                  <a:srgbClr val="22272B"/>
                </a:solidFill>
                <a:effectLst/>
                <a:uLnTx/>
                <a:uFillTx/>
                <a:latin typeface="Arial" panose="020B0604020202020204" pitchFamily="34" charset="0"/>
                <a:ea typeface="+mn-ea"/>
                <a:cs typeface="+mn-cs"/>
              </a:rPr>
              <a:t>skills and strategies of games, including Aboriginal and/or Torres Strait Islander games</a:t>
            </a:r>
          </a:p>
          <a:p>
            <a:pPr marL="285750" marR="0" lvl="0" indent="-285750"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AU" sz="1600" b="0" i="0" u="none" strike="noStrike" kern="1200" cap="none" spc="0" normalizeH="0" baseline="0" noProof="0">
                <a:ln>
                  <a:noFill/>
                </a:ln>
                <a:solidFill>
                  <a:srgbClr val="22272B"/>
                </a:solidFill>
                <a:effectLst/>
                <a:uLnTx/>
                <a:uFillTx/>
                <a:latin typeface="Arial" panose="020B0604020202020204" pitchFamily="34" charset="0"/>
                <a:ea typeface="+mn-ea"/>
                <a:cs typeface="+mn-cs"/>
              </a:rPr>
              <a:t>self-management and interpersonal skills, including goal setting.</a:t>
            </a:r>
          </a:p>
        </p:txBody>
      </p:sp>
      <p:pic>
        <p:nvPicPr>
          <p:cNvPr id="2" name="Picture 1">
            <a:extLst>
              <a:ext uri="{FF2B5EF4-FFF2-40B4-BE49-F238E27FC236}">
                <a16:creationId xmlns:a16="http://schemas.microsoft.com/office/drawing/2014/main" id="{AC473429-6DAB-D57F-5333-6694181654DF}"/>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b="-1"/>
          <a:stretch>
            <a:fillRect/>
          </a:stretch>
        </p:blipFill>
        <p:spPr>
          <a:xfrm>
            <a:off x="8157648" y="1640163"/>
            <a:ext cx="4184477" cy="4305115"/>
          </a:xfrm>
          <a:prstGeom prst="rect">
            <a:avLst/>
          </a:prstGeom>
          <a:noFill/>
          <a:effectLst/>
        </p:spPr>
      </p:pic>
      <p:sp>
        <p:nvSpPr>
          <p:cNvPr id="3" name="Slide Number Placeholder 2">
            <a:extLst>
              <a:ext uri="{FF2B5EF4-FFF2-40B4-BE49-F238E27FC236}">
                <a16:creationId xmlns:a16="http://schemas.microsoft.com/office/drawing/2014/main" id="{863C9B99-247F-3562-26BD-B411A2B698A7}"/>
              </a:ext>
              <a:ext uri="{C183D7F6-B498-43B3-948B-1728B52AA6E4}">
                <adec:decorative xmlns:adec="http://schemas.microsoft.com/office/drawing/2017/decorative" val="1"/>
              </a:ext>
            </a:extLst>
          </p:cNvPr>
          <p:cNvSpPr>
            <a:spLocks noGrp="1"/>
          </p:cNvSpPr>
          <p:nvPr>
            <p:ph type="sldNum" sz="quarter" idx="12"/>
          </p:nvPr>
        </p:nvSpPr>
        <p:spPr/>
        <p:txBody>
          <a:bodyPr anchor="t">
            <a:normAutofit/>
          </a:bodyPr>
          <a:lstStyle/>
          <a:p>
            <a:pPr marL="0" marR="0" lvl="0" indent="0" algn="r" defTabSz="609585" rtl="0" eaLnBrk="1" fontAlgn="auto" latinLnBrk="0" hangingPunct="1">
              <a:lnSpc>
                <a:spcPct val="90000"/>
              </a:lnSpc>
              <a:spcBef>
                <a:spcPts val="0"/>
              </a:spcBef>
              <a:spcAft>
                <a:spcPts val="600"/>
              </a:spcAft>
              <a:buClrTx/>
              <a:buSzTx/>
              <a:buFontTx/>
              <a:buNone/>
              <a:tabLst/>
              <a:defRPr/>
            </a:pPr>
            <a:fld id="{10A01DC5-1685-4615-8240-15192985C6A2}" type="slidenum">
              <a:rPr kumimoji="0" lang="en-AU" sz="3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90000"/>
                </a:lnSpc>
                <a:spcBef>
                  <a:spcPts val="0"/>
                </a:spcBef>
                <a:spcAft>
                  <a:spcPts val="600"/>
                </a:spcAft>
                <a:buClrTx/>
                <a:buSzTx/>
                <a:buFontTx/>
                <a:buNone/>
                <a:tabLst/>
                <a:defRPr/>
              </a:pPr>
              <a:t>83</a:t>
            </a:fld>
            <a:endParaRPr kumimoji="0" lang="en-AU" sz="300" b="0" i="0" u="none" strike="noStrike" kern="1200" cap="none" spc="0" normalizeH="0" baseline="0" noProof="0">
              <a:ln>
                <a:noFill/>
              </a:ln>
              <a:solidFill>
                <a:srgbClr val="22272B"/>
              </a:solidFill>
              <a:effectLst/>
              <a:uLnTx/>
              <a:uFillTx/>
              <a:ea typeface="+mn-ea"/>
              <a:cs typeface="+mn-cs"/>
            </a:endParaRPr>
          </a:p>
        </p:txBody>
      </p:sp>
    </p:spTree>
    <p:extLst>
      <p:ext uri="{BB962C8B-B14F-4D97-AF65-F5344CB8AC3E}">
        <p14:creationId xmlns:p14="http://schemas.microsoft.com/office/powerpoint/2010/main" val="838328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540AFB-A761-076F-618F-1FF346FEE43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72E0775-CC8C-32EB-B4E6-EFF4E4BF8915}"/>
              </a:ext>
            </a:extLst>
          </p:cNvPr>
          <p:cNvSpPr>
            <a:spLocks noGrp="1"/>
          </p:cNvSpPr>
          <p:nvPr>
            <p:ph type="title"/>
          </p:nvPr>
        </p:nvSpPr>
        <p:spPr>
          <a:xfrm>
            <a:off x="360000" y="360000"/>
            <a:ext cx="6444001" cy="545601"/>
          </a:xfrm>
        </p:spPr>
        <p:txBody>
          <a:bodyPr anchor="t">
            <a:normAutofit/>
          </a:bodyPr>
          <a:lstStyle/>
          <a:p>
            <a:r>
              <a:rPr lang="en-AU"/>
              <a:t>PDHPE – unit 1 spotlight (1)</a:t>
            </a:r>
          </a:p>
        </p:txBody>
      </p:sp>
      <p:sp>
        <p:nvSpPr>
          <p:cNvPr id="4" name="Text Placeholder 3">
            <a:extLst>
              <a:ext uri="{FF2B5EF4-FFF2-40B4-BE49-F238E27FC236}">
                <a16:creationId xmlns:a16="http://schemas.microsoft.com/office/drawing/2014/main" id="{8005C063-241C-4139-0EB9-F8FA398A4219}"/>
              </a:ext>
            </a:extLst>
          </p:cNvPr>
          <p:cNvSpPr>
            <a:spLocks noGrp="1"/>
          </p:cNvSpPr>
          <p:nvPr>
            <p:ph type="body" sz="quarter" idx="18"/>
          </p:nvPr>
        </p:nvSpPr>
        <p:spPr>
          <a:xfrm>
            <a:off x="360000" y="980969"/>
            <a:ext cx="6444001" cy="310015"/>
          </a:xfrm>
        </p:spPr>
        <p:txBody>
          <a:bodyPr anchor="b">
            <a:noAutofit/>
          </a:bodyPr>
          <a:lstStyle/>
          <a:p>
            <a:pPr>
              <a:lnSpc>
                <a:spcPct val="140000"/>
              </a:lnSpc>
            </a:pPr>
            <a:r>
              <a:rPr lang="en-AU"/>
              <a:t>Goal setting- physical education (PE)</a:t>
            </a:r>
          </a:p>
        </p:txBody>
      </p:sp>
      <p:sp>
        <p:nvSpPr>
          <p:cNvPr id="16" name="Text Placeholder 2">
            <a:extLst>
              <a:ext uri="{FF2B5EF4-FFF2-40B4-BE49-F238E27FC236}">
                <a16:creationId xmlns:a16="http://schemas.microsoft.com/office/drawing/2014/main" id="{2E8827D7-92EB-8560-FE16-B036F3294360}"/>
              </a:ext>
            </a:extLst>
          </p:cNvPr>
          <p:cNvSpPr>
            <a:spLocks noGrp="1"/>
          </p:cNvSpPr>
          <p:nvPr>
            <p:ph type="body" sz="quarter" idx="17"/>
          </p:nvPr>
        </p:nvSpPr>
        <p:spPr>
          <a:xfrm>
            <a:off x="348001" y="1774949"/>
            <a:ext cx="6443637" cy="4302499"/>
          </a:xfrm>
        </p:spPr>
        <p:txBody>
          <a:bodyPr/>
          <a:lstStyle/>
          <a:p>
            <a:r>
              <a:rPr lang="en-US" b="1"/>
              <a:t>Focus area </a:t>
            </a:r>
            <a:r>
              <a:rPr lang="en-AU"/>
              <a:t>–</a:t>
            </a:r>
            <a:r>
              <a:rPr lang="en-US" b="1"/>
              <a:t> </a:t>
            </a:r>
            <a:r>
              <a:rPr lang="en-US"/>
              <a:t>Self-management and interpersonal skills</a:t>
            </a:r>
          </a:p>
          <a:p>
            <a:r>
              <a:rPr lang="en-US" b="1"/>
              <a:t>Unit 1</a:t>
            </a:r>
            <a:r>
              <a:rPr lang="en-US"/>
              <a:t>:</a:t>
            </a:r>
          </a:p>
          <a:p>
            <a:pPr marL="285750" indent="-285750">
              <a:buFont typeface="Arial" panose="020B0604020202020204" pitchFamily="34" charset="0"/>
              <a:buChar char="•"/>
            </a:pPr>
            <a:r>
              <a:rPr lang="en-US"/>
              <a:t>Content </a:t>
            </a:r>
            <a:r>
              <a:rPr lang="en-AU"/>
              <a:t>– create and monitor goals to enhance learning</a:t>
            </a:r>
          </a:p>
          <a:p>
            <a:pPr marL="285750" indent="-285750">
              <a:buFont typeface="Arial" panose="020B0604020202020204" pitchFamily="34" charset="0"/>
              <a:buChar char="•"/>
            </a:pPr>
            <a:r>
              <a:rPr lang="en-AU"/>
              <a:t>PE lessons – 9, 13, 16</a:t>
            </a:r>
          </a:p>
          <a:p>
            <a:pPr marL="285750" indent="-285750">
              <a:buFont typeface="Arial" panose="020B0604020202020204" pitchFamily="34" charset="0"/>
              <a:buChar char="•"/>
            </a:pPr>
            <a:r>
              <a:rPr lang="en-AU"/>
              <a:t>Lesson 9 create a goal</a:t>
            </a:r>
          </a:p>
          <a:p>
            <a:pPr marL="285750" indent="-285750">
              <a:buFont typeface="Arial" panose="020B0604020202020204" pitchFamily="34" charset="0"/>
              <a:buChar char="•"/>
            </a:pPr>
            <a:r>
              <a:rPr lang="en-AU"/>
              <a:t>Lessons 13 and 16 reflect and modify</a:t>
            </a:r>
          </a:p>
          <a:p>
            <a:pPr marL="285750" indent="-285750">
              <a:buFont typeface="Arial" panose="020B0604020202020204" pitchFamily="34" charset="0"/>
              <a:buChar char="•"/>
            </a:pPr>
            <a:endParaRPr lang="en-US"/>
          </a:p>
          <a:p>
            <a:endParaRPr lang="en-US"/>
          </a:p>
          <a:p>
            <a:endParaRPr lang="en-US"/>
          </a:p>
          <a:p>
            <a:endParaRPr lang="en-US"/>
          </a:p>
        </p:txBody>
      </p:sp>
      <p:pic>
        <p:nvPicPr>
          <p:cNvPr id="8" name="Picture 7">
            <a:extLst>
              <a:ext uri="{FF2B5EF4-FFF2-40B4-BE49-F238E27FC236}">
                <a16:creationId xmlns:a16="http://schemas.microsoft.com/office/drawing/2014/main" id="{48D8DCCA-C43D-B1CE-858B-39652F20EFB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417612" y="2454424"/>
            <a:ext cx="4426387" cy="2943548"/>
          </a:xfrm>
          <a:prstGeom prst="roundRect">
            <a:avLst>
              <a:gd name="adj" fmla="val 10640"/>
            </a:avLst>
          </a:prstGeom>
          <a:ln>
            <a:noFill/>
          </a:ln>
          <a:effectLst/>
        </p:spPr>
      </p:pic>
      <p:sp>
        <p:nvSpPr>
          <p:cNvPr id="2" name="Slide Number Placeholder 1" hidden="1">
            <a:extLst>
              <a:ext uri="{FF2B5EF4-FFF2-40B4-BE49-F238E27FC236}">
                <a16:creationId xmlns:a16="http://schemas.microsoft.com/office/drawing/2014/main" id="{0C8E0FBA-3B8E-8C49-3C18-4ED6BE156B45}"/>
              </a:ext>
              <a:ext uri="{C183D7F6-B498-43B3-948B-1728B52AA6E4}">
                <adec:decorative xmlns:adec="http://schemas.microsoft.com/office/drawing/2017/decorative" val="1"/>
              </a:ext>
            </a:extLst>
          </p:cNvPr>
          <p:cNvSpPr>
            <a:spLocks noGrp="1"/>
          </p:cNvSpPr>
          <p:nvPr>
            <p:ph type="sldNum" sz="quarter" idx="4294967295"/>
          </p:nvPr>
        </p:nvSpPr>
        <p:spPr>
          <a:xfrm>
            <a:off x="11124000" y="6516000"/>
            <a:ext cx="720000" cy="180000"/>
          </a:xfrm>
        </p:spPr>
        <p:txBody>
          <a:bodyPr/>
          <a:lstStyle/>
          <a:p>
            <a:pPr marL="0" marR="0" lvl="0" indent="0" algn="r" defTabSz="609585" rtl="0" eaLnBrk="1" fontAlgn="auto" latinLnBrk="0" hangingPunct="1">
              <a:lnSpc>
                <a:spcPct val="10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600"/>
                </a:spcAft>
                <a:buClrTx/>
                <a:buSzTx/>
                <a:buFontTx/>
                <a:buNone/>
                <a:tabLst/>
                <a:defRPr/>
              </a:pPr>
              <a:t>84</a:t>
            </a:fld>
            <a:endParaRPr kumimoji="0" lang="en-AU" sz="1200" b="0" i="0" u="none" strike="noStrike" kern="1200" cap="none" spc="0" normalizeH="0" baseline="0" noProof="0">
              <a:ln>
                <a:noFill/>
              </a:ln>
              <a:solidFill>
                <a:srgbClr val="22272B"/>
              </a:solidFill>
              <a:effectLst/>
              <a:uLnTx/>
              <a:uFillTx/>
              <a:ea typeface="+mn-ea"/>
              <a:cs typeface="+mn-cs"/>
            </a:endParaRPr>
          </a:p>
        </p:txBody>
      </p:sp>
    </p:spTree>
    <p:extLst>
      <p:ext uri="{BB962C8B-B14F-4D97-AF65-F5344CB8AC3E}">
        <p14:creationId xmlns:p14="http://schemas.microsoft.com/office/powerpoint/2010/main" val="358171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6F0908-42F6-F3C3-4F8B-65A5A2A36345}"/>
            </a:ext>
          </a:extLst>
        </p:cNvPr>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ED4980B5-437A-DDEF-0EB5-8DC40848F2B4}"/>
              </a:ext>
              <a:ext uri="{C183D7F6-B498-43B3-948B-1728B52AA6E4}">
                <adec:decorative xmlns:adec="http://schemas.microsoft.com/office/drawing/2017/decorative" val="1"/>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7558372" y="3429000"/>
            <a:ext cx="3897589" cy="3248652"/>
          </a:xfrm>
          <a:prstGeom prst="rect">
            <a:avLst/>
          </a:prstGeom>
          <a:ln>
            <a:noFill/>
          </a:ln>
          <a:effectLst/>
        </p:spPr>
      </p:pic>
      <p:sp>
        <p:nvSpPr>
          <p:cNvPr id="4" name="Text Placeholder 3">
            <a:extLst>
              <a:ext uri="{FF2B5EF4-FFF2-40B4-BE49-F238E27FC236}">
                <a16:creationId xmlns:a16="http://schemas.microsoft.com/office/drawing/2014/main" id="{75673ABB-305A-2833-58BF-9382E9F6974D}"/>
              </a:ext>
            </a:extLst>
          </p:cNvPr>
          <p:cNvSpPr>
            <a:spLocks noGrp="1"/>
          </p:cNvSpPr>
          <p:nvPr>
            <p:ph type="body" sz="quarter" idx="17"/>
          </p:nvPr>
        </p:nvSpPr>
        <p:spPr>
          <a:xfrm>
            <a:off x="360000" y="1639484"/>
            <a:ext cx="6443637" cy="3229399"/>
          </a:xfrm>
        </p:spPr>
        <p:txBody>
          <a:bodyPr/>
          <a:lstStyle/>
          <a:p>
            <a:r>
              <a:rPr lang="en-AU"/>
              <a:t>PE lessons in sample units of work include:</a:t>
            </a:r>
          </a:p>
          <a:p>
            <a:pPr marL="285750" indent="-285750">
              <a:buFont typeface="Arial" panose="020B0604020202020204" pitchFamily="34" charset="0"/>
              <a:buChar char="•"/>
            </a:pPr>
            <a:r>
              <a:rPr lang="en-AU"/>
              <a:t>a resources list </a:t>
            </a:r>
          </a:p>
          <a:p>
            <a:pPr marL="285750" indent="-285750">
              <a:buFont typeface="Arial" panose="020B0604020202020204" pitchFamily="34" charset="0"/>
              <a:buChar char="•"/>
            </a:pPr>
            <a:r>
              <a:rPr lang="en-AU"/>
              <a:t>instructions on how to set up the playing area and equipment- with images</a:t>
            </a:r>
          </a:p>
          <a:p>
            <a:pPr marL="285750" indent="-285750">
              <a:buFont typeface="Arial" panose="020B0604020202020204" pitchFamily="34" charset="0"/>
              <a:buChar char="•"/>
            </a:pPr>
            <a:r>
              <a:rPr lang="en-AU"/>
              <a:t>how to play the game or modified sport</a:t>
            </a:r>
          </a:p>
          <a:p>
            <a:pPr marL="285750" indent="-285750">
              <a:buFont typeface="Arial" panose="020B0604020202020204" pitchFamily="34" charset="0"/>
              <a:buChar char="•"/>
            </a:pPr>
            <a:r>
              <a:rPr lang="en-AU"/>
              <a:t>differentiation and variation opportunities </a:t>
            </a:r>
          </a:p>
        </p:txBody>
      </p:sp>
      <p:sp>
        <p:nvSpPr>
          <p:cNvPr id="3" name="Title 2">
            <a:extLst>
              <a:ext uri="{FF2B5EF4-FFF2-40B4-BE49-F238E27FC236}">
                <a16:creationId xmlns:a16="http://schemas.microsoft.com/office/drawing/2014/main" id="{35206D01-D821-777E-AD4B-71ECFB37FF86}"/>
              </a:ext>
            </a:extLst>
          </p:cNvPr>
          <p:cNvSpPr>
            <a:spLocks noGrp="1"/>
          </p:cNvSpPr>
          <p:nvPr>
            <p:ph type="title"/>
          </p:nvPr>
        </p:nvSpPr>
        <p:spPr/>
        <p:txBody>
          <a:bodyPr/>
          <a:lstStyle/>
          <a:p>
            <a:r>
              <a:rPr lang="en-AU"/>
              <a:t>PDHPE – unit 1 spotlight (2)</a:t>
            </a:r>
          </a:p>
        </p:txBody>
      </p:sp>
      <p:sp>
        <p:nvSpPr>
          <p:cNvPr id="7" name="Text Placeholder 6">
            <a:extLst>
              <a:ext uri="{FF2B5EF4-FFF2-40B4-BE49-F238E27FC236}">
                <a16:creationId xmlns:a16="http://schemas.microsoft.com/office/drawing/2014/main" id="{3E217E66-7F82-A328-D6AD-065F06DAC3BB}"/>
              </a:ext>
            </a:extLst>
          </p:cNvPr>
          <p:cNvSpPr>
            <a:spLocks noGrp="1"/>
          </p:cNvSpPr>
          <p:nvPr>
            <p:ph type="body" sz="quarter" idx="18"/>
          </p:nvPr>
        </p:nvSpPr>
        <p:spPr/>
        <p:txBody>
          <a:bodyPr/>
          <a:lstStyle/>
          <a:p>
            <a:r>
              <a:rPr lang="en-AU"/>
              <a:t>PE activities- variation and differentiation</a:t>
            </a:r>
          </a:p>
        </p:txBody>
      </p:sp>
      <p:pic>
        <p:nvPicPr>
          <p:cNvPr id="14" name="Picture 13">
            <a:extLst>
              <a:ext uri="{FF2B5EF4-FFF2-40B4-BE49-F238E27FC236}">
                <a16:creationId xmlns:a16="http://schemas.microsoft.com/office/drawing/2014/main" id="{C1F11D74-3CF3-5DD3-28E2-05323EE707C6}"/>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8931" y="4868883"/>
            <a:ext cx="5437069" cy="1840675"/>
          </a:xfrm>
          <a:prstGeom prst="rect">
            <a:avLst/>
          </a:prstGeom>
          <a:ln>
            <a:noFill/>
          </a:ln>
          <a:effectLst/>
        </p:spPr>
      </p:pic>
      <p:pic>
        <p:nvPicPr>
          <p:cNvPr id="12" name="Picture 11">
            <a:extLst>
              <a:ext uri="{FF2B5EF4-FFF2-40B4-BE49-F238E27FC236}">
                <a16:creationId xmlns:a16="http://schemas.microsoft.com/office/drawing/2014/main" id="{9E5FAD52-D3FC-23C3-AF71-BC10F6464A93}"/>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565231" y="614330"/>
            <a:ext cx="3202853" cy="2159891"/>
          </a:xfrm>
          <a:prstGeom prst="rect">
            <a:avLst/>
          </a:prstGeom>
          <a:ln>
            <a:noFill/>
          </a:ln>
          <a:effectLst/>
        </p:spPr>
      </p:pic>
      <p:sp>
        <p:nvSpPr>
          <p:cNvPr id="2" name="TextBox 1">
            <a:extLst>
              <a:ext uri="{FF2B5EF4-FFF2-40B4-BE49-F238E27FC236}">
                <a16:creationId xmlns:a16="http://schemas.microsoft.com/office/drawing/2014/main" id="{15936F2C-DAB5-932E-F916-24A27378631F}"/>
              </a:ext>
            </a:extLst>
          </p:cNvPr>
          <p:cNvSpPr txBox="1"/>
          <p:nvPr/>
        </p:nvSpPr>
        <p:spPr>
          <a:xfrm>
            <a:off x="7565231" y="2956307"/>
            <a:ext cx="3342540" cy="1384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22272B"/>
                </a:solidFill>
                <a:effectLst/>
                <a:uLnTx/>
                <a:uFillTx/>
                <a:latin typeface="Arial" panose="020B0604020202020204" pitchFamily="34" charset="0"/>
                <a:ea typeface="+mn-ea"/>
                <a:cs typeface="+mn-cs"/>
              </a:rPr>
              <a:t>Adapted from: </a:t>
            </a:r>
            <a:r>
              <a:rPr lang="en-GB" sz="900">
                <a:solidFill>
                  <a:srgbClr val="22272B"/>
                </a:solidFill>
                <a:latin typeface="Arial" panose="020B0604020202020204" pitchFamily="34" charset="0"/>
              </a:rPr>
              <a:t>Playing</a:t>
            </a:r>
            <a:r>
              <a:rPr kumimoji="0" lang="en-GB" sz="900" b="0" i="0" u="none" strike="noStrike" kern="1200" cap="none" spc="0" normalizeH="0" baseline="0" noProof="0">
                <a:ln>
                  <a:noFill/>
                </a:ln>
                <a:solidFill>
                  <a:srgbClr val="22272B"/>
                </a:solidFill>
                <a:effectLst/>
                <a:uLnTx/>
                <a:uFillTx/>
                <a:latin typeface="Arial" panose="020B0604020202020204" pitchFamily="34" charset="0"/>
                <a:ea typeface="+mn-ea"/>
                <a:cs typeface="+mn-cs"/>
              </a:rPr>
              <a:t> for life, Australian Sports Commission</a:t>
            </a:r>
            <a:endParaRPr kumimoji="0" lang="en-US" sz="900" b="0" i="0" u="none" strike="noStrike" kern="1200" cap="none" spc="0" normalizeH="0" baseline="0" noProof="0">
              <a:ln>
                <a:noFill/>
              </a:ln>
              <a:solidFill>
                <a:srgbClr val="22272B"/>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92832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72542-5C81-D6EE-F5C1-E8BED48EEEB3}"/>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FEF1F4E0-7E3B-5510-6134-F6CB1C60107F}"/>
              </a:ext>
            </a:extLst>
          </p:cNvPr>
          <p:cNvSpPr>
            <a:spLocks noGrp="1"/>
          </p:cNvSpPr>
          <p:nvPr>
            <p:ph type="ctrTitle"/>
          </p:nvPr>
        </p:nvSpPr>
        <p:spPr/>
        <p:txBody>
          <a:bodyPr/>
          <a:lstStyle/>
          <a:p>
            <a:r>
              <a:rPr lang="en-AU"/>
              <a:t>Personal Development, Health and Physical Education </a:t>
            </a:r>
            <a:endParaRPr lang="en-US"/>
          </a:p>
        </p:txBody>
      </p:sp>
      <p:sp>
        <p:nvSpPr>
          <p:cNvPr id="3" name="Text Placeholder 9">
            <a:extLst>
              <a:ext uri="{FF2B5EF4-FFF2-40B4-BE49-F238E27FC236}">
                <a16:creationId xmlns:a16="http://schemas.microsoft.com/office/drawing/2014/main" id="{DB6CA8FB-40EE-D2FE-2CEB-D265C3682824}"/>
              </a:ext>
            </a:extLst>
          </p:cNvPr>
          <p:cNvSpPr>
            <a:spLocks noGrp="1"/>
          </p:cNvSpPr>
          <p:nvPr>
            <p:ph type="body" sz="quarter" idx="14"/>
          </p:nvPr>
        </p:nvSpPr>
        <p:spPr>
          <a:xfrm>
            <a:off x="359998" y="4273686"/>
            <a:ext cx="8532000" cy="424497"/>
          </a:xfrm>
        </p:spPr>
        <p:txBody>
          <a:bodyPr vert="horz" lIns="0" tIns="0" rIns="0" bIns="0" rtlCol="0" anchor="t">
            <a:noAutofit/>
          </a:bodyPr>
          <a:lstStyle/>
          <a:p>
            <a:r>
              <a:rPr lang="en-AU"/>
              <a:t>Unit 5</a:t>
            </a:r>
          </a:p>
        </p:txBody>
      </p:sp>
      <p:sp>
        <p:nvSpPr>
          <p:cNvPr id="2" name="Footer Placeholder 1">
            <a:extLst>
              <a:ext uri="{FF2B5EF4-FFF2-40B4-BE49-F238E27FC236}">
                <a16:creationId xmlns:a16="http://schemas.microsoft.com/office/drawing/2014/main" id="{1146A06C-8232-C367-688A-B05C5D58547B}"/>
              </a:ext>
            </a:extLst>
          </p:cNvPr>
          <p:cNvSpPr>
            <a:spLocks noGrp="1"/>
          </p:cNvSpPr>
          <p:nvPr>
            <p:ph type="ftr" sz="quarter" idx="3"/>
          </p:nvPr>
        </p:nvSpPr>
        <p:spPr>
          <a:xfrm>
            <a:off x="360000" y="5867118"/>
            <a:ext cx="4500000" cy="684882"/>
          </a:xfr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664"/>
                </a:solidFill>
                <a:effectLst/>
                <a:uLnTx/>
                <a:uFillTx/>
                <a:ea typeface="+mn-ea"/>
                <a:cs typeface="+mn-cs"/>
              </a:rPr>
              <a:t>NSW Department of Education</a:t>
            </a:r>
            <a:endParaRPr kumimoji="0" lang="en-AU" sz="1400" b="0" i="0" u="none" strike="noStrike" kern="1200" cap="none" spc="0" normalizeH="0" baseline="0" noProof="0">
              <a:ln>
                <a:noFill/>
              </a:ln>
              <a:solidFill>
                <a:srgbClr val="002664"/>
              </a:solidFill>
              <a:effectLst/>
              <a:uLnTx/>
              <a:uFillTx/>
              <a:ea typeface="+mn-ea"/>
              <a:cs typeface="+mn-cs"/>
            </a:endParaRPr>
          </a:p>
        </p:txBody>
      </p:sp>
    </p:spTree>
    <p:extLst>
      <p:ext uri="{BB962C8B-B14F-4D97-AF65-F5344CB8AC3E}">
        <p14:creationId xmlns:p14="http://schemas.microsoft.com/office/powerpoint/2010/main" val="339143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B69C35-9F17-540F-EF87-7FC2680E8BC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3BDB228-2A49-739C-10EE-2E00E3B8073A}"/>
              </a:ext>
            </a:extLst>
          </p:cNvPr>
          <p:cNvSpPr>
            <a:spLocks noGrp="1"/>
          </p:cNvSpPr>
          <p:nvPr>
            <p:ph type="title"/>
          </p:nvPr>
        </p:nvSpPr>
        <p:spPr/>
        <p:txBody>
          <a:bodyPr/>
          <a:lstStyle/>
          <a:p>
            <a:r>
              <a:rPr lang="en-AU"/>
              <a:t>PDHPE – unit 5 overview</a:t>
            </a:r>
          </a:p>
        </p:txBody>
      </p:sp>
      <p:sp>
        <p:nvSpPr>
          <p:cNvPr id="5" name="Content Placeholder 4">
            <a:extLst>
              <a:ext uri="{FF2B5EF4-FFF2-40B4-BE49-F238E27FC236}">
                <a16:creationId xmlns:a16="http://schemas.microsoft.com/office/drawing/2014/main" id="{E8459002-9240-F848-B44C-DC2536922B54}"/>
              </a:ext>
            </a:extLst>
          </p:cNvPr>
          <p:cNvSpPr>
            <a:spLocks noGrp="1"/>
          </p:cNvSpPr>
          <p:nvPr>
            <p:ph idx="1"/>
          </p:nvPr>
        </p:nvSpPr>
        <p:spPr>
          <a:xfrm>
            <a:off x="359999" y="1741118"/>
            <a:ext cx="8369663" cy="4756882"/>
          </a:xfrm>
        </p:spPr>
        <p:txBody>
          <a:bodyPr vert="horz" lIns="0" tIns="0" rIns="0" bIns="0" rtlCol="0" anchor="t">
            <a:noAutofit/>
          </a:bodyPr>
          <a:lstStyle/>
          <a:p>
            <a:r>
              <a:rPr lang="en-AU"/>
              <a:t>Students learn:</a:t>
            </a:r>
          </a:p>
          <a:p>
            <a:pPr marL="285750" indent="-285750">
              <a:buFont typeface="Arial" panose="020B0604020202020204" pitchFamily="34" charset="0"/>
              <a:buChar char="•"/>
            </a:pPr>
            <a:r>
              <a:rPr lang="en-AU"/>
              <a:t>how stereotypes shape attitudes</a:t>
            </a:r>
          </a:p>
          <a:p>
            <a:pPr marL="285750" indent="-285750">
              <a:buFont typeface="Arial" panose="020B0604020202020204" pitchFamily="34" charset="0"/>
              <a:buChar char="•"/>
            </a:pPr>
            <a:r>
              <a:rPr lang="en-AU"/>
              <a:t>how connections with family, community and Aboriginal and Torres Strait Islander cultures support relationships and wellbeing</a:t>
            </a:r>
          </a:p>
          <a:p>
            <a:pPr marL="285750" indent="-285750">
              <a:buFont typeface="Arial" panose="020B0604020202020204" pitchFamily="34" charset="0"/>
              <a:buChar char="•"/>
            </a:pPr>
            <a:r>
              <a:rPr lang="en-AU"/>
              <a:t>to apply road safety strategies, explore physical, social and emotional changes</a:t>
            </a:r>
          </a:p>
          <a:p>
            <a:pPr marL="285750" indent="-285750">
              <a:buFont typeface="Arial" panose="020B0604020202020204" pitchFamily="34" charset="0"/>
              <a:buChar char="•"/>
            </a:pPr>
            <a:r>
              <a:rPr lang="en-AU"/>
              <a:t>to recognise personal strengths that help them overcome challenges</a:t>
            </a:r>
          </a:p>
          <a:p>
            <a:pPr marL="285750" indent="-285750">
              <a:buFont typeface="Arial" panose="020B0604020202020204" pitchFamily="34" charset="0"/>
              <a:buChar char="•"/>
            </a:pPr>
            <a:r>
              <a:rPr lang="en-AU"/>
              <a:t>in both PDH and PE, they practise goal setting, respectful interpersonal skills</a:t>
            </a:r>
          </a:p>
          <a:p>
            <a:pPr marL="285750" indent="-285750">
              <a:buFont typeface="Arial" panose="020B0604020202020204" pitchFamily="34" charset="0"/>
              <a:buChar char="•"/>
            </a:pPr>
            <a:r>
              <a:rPr lang="en-AU"/>
              <a:t>teamwork to enhance positive interactions, inclusion and cooperation.</a:t>
            </a:r>
          </a:p>
        </p:txBody>
      </p:sp>
      <p:sp>
        <p:nvSpPr>
          <p:cNvPr id="2" name="Slide Number Placeholder 1">
            <a:extLst>
              <a:ext uri="{FF2B5EF4-FFF2-40B4-BE49-F238E27FC236}">
                <a16:creationId xmlns:a16="http://schemas.microsoft.com/office/drawing/2014/main" id="{E196F765-6324-F161-65E6-14A7744332A5}"/>
              </a:ext>
              <a:ext uri="{C183D7F6-B498-43B3-948B-1728B52AA6E4}">
                <adec:decorative xmlns:adec="http://schemas.microsoft.com/office/drawing/2017/decorative" val="1"/>
              </a:ext>
            </a:extLst>
          </p:cNvPr>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87</a:t>
            </a:fld>
            <a:endParaRPr kumimoji="0" lang="en-AU" sz="1200" b="0" i="0" u="none" strike="noStrike" kern="1200" cap="none" spc="0" normalizeH="0" baseline="0" noProof="0">
              <a:ln>
                <a:noFill/>
              </a:ln>
              <a:solidFill>
                <a:srgbClr val="22272B"/>
              </a:solidFill>
              <a:effectLst/>
              <a:uLnTx/>
              <a:uFillTx/>
              <a:ea typeface="+mn-ea"/>
              <a:cs typeface="+mn-cs"/>
            </a:endParaRPr>
          </a:p>
        </p:txBody>
      </p:sp>
      <p:pic>
        <p:nvPicPr>
          <p:cNvPr id="3" name="Picture 2">
            <a:extLst>
              <a:ext uri="{FF2B5EF4-FFF2-40B4-BE49-F238E27FC236}">
                <a16:creationId xmlns:a16="http://schemas.microsoft.com/office/drawing/2014/main" id="{D67E7727-9512-3904-F755-D9CAE4F0DDD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8726798" y="1857375"/>
            <a:ext cx="3105202" cy="4227675"/>
          </a:xfrm>
          <a:prstGeom prst="roundRect">
            <a:avLst>
              <a:gd name="adj" fmla="val 4592"/>
            </a:avLst>
          </a:prstGeom>
          <a:ln>
            <a:noFill/>
          </a:ln>
          <a:effectLst/>
        </p:spPr>
      </p:pic>
    </p:spTree>
    <p:extLst>
      <p:ext uri="{BB962C8B-B14F-4D97-AF65-F5344CB8AC3E}">
        <p14:creationId xmlns:p14="http://schemas.microsoft.com/office/powerpoint/2010/main" val="1859210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A9D8D1-506F-86AA-8267-5A907B8FE5B6}"/>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8F0F37ED-73DD-B94D-E632-BF534EAEE88A}"/>
              </a:ext>
            </a:extLst>
          </p:cNvPr>
          <p:cNvSpPr>
            <a:spLocks noGrp="1"/>
          </p:cNvSpPr>
          <p:nvPr>
            <p:ph type="title"/>
          </p:nvPr>
        </p:nvSpPr>
        <p:spPr>
          <a:xfrm>
            <a:off x="360000" y="360001"/>
            <a:ext cx="10854100" cy="548704"/>
          </a:xfrm>
        </p:spPr>
        <p:txBody>
          <a:bodyPr/>
          <a:lstStyle/>
          <a:p>
            <a:r>
              <a:rPr lang="en-AU"/>
              <a:t>PDHPE – unit 5 </a:t>
            </a:r>
            <a:r>
              <a:rPr lang="en-AU" spc="-50"/>
              <a:t>syllabus outcomes</a:t>
            </a:r>
            <a:endParaRPr lang="en-AU"/>
          </a:p>
        </p:txBody>
      </p:sp>
      <p:sp>
        <p:nvSpPr>
          <p:cNvPr id="11" name="Text Placeholder 10">
            <a:extLst>
              <a:ext uri="{FF2B5EF4-FFF2-40B4-BE49-F238E27FC236}">
                <a16:creationId xmlns:a16="http://schemas.microsoft.com/office/drawing/2014/main" id="{6F916D2F-12BD-8F70-57D8-0F5D63E8E245}"/>
              </a:ext>
            </a:extLst>
          </p:cNvPr>
          <p:cNvSpPr>
            <a:spLocks noGrp="1"/>
          </p:cNvSpPr>
          <p:nvPr>
            <p:ph type="body" sz="quarter" idx="19"/>
          </p:nvPr>
        </p:nvSpPr>
        <p:spPr>
          <a:xfrm>
            <a:off x="360001" y="2086217"/>
            <a:ext cx="10655806" cy="3168363"/>
          </a:xfrm>
        </p:spPr>
        <p:txBody>
          <a:bodyPr/>
          <a:lstStyle/>
          <a:p>
            <a:pPr lvl="0" defTabSz="609585">
              <a:defRPr/>
            </a:pPr>
            <a:r>
              <a:rPr lang="en-AU" b="1">
                <a:solidFill>
                  <a:srgbClr val="22272B"/>
                </a:solidFill>
                <a:ea typeface="MS Mincho"/>
                <a:cs typeface="Arial"/>
              </a:rPr>
              <a:t>PH2-MSP-01 </a:t>
            </a:r>
            <a:r>
              <a:rPr lang="en-AU">
                <a:solidFill>
                  <a:srgbClr val="22272B"/>
                </a:solidFill>
                <a:ea typeface="MS Mincho"/>
                <a:cs typeface="Arial"/>
              </a:rPr>
              <a:t>applies movement skills, strategies and teamwork in physical activities</a:t>
            </a:r>
          </a:p>
          <a:p>
            <a:pPr lvl="0" defTabSz="609585">
              <a:defRPr/>
            </a:pPr>
            <a:r>
              <a:rPr lang="en-AU" b="1">
                <a:solidFill>
                  <a:srgbClr val="22272B"/>
                </a:solidFill>
                <a:ea typeface="MS Mincho"/>
                <a:cs typeface="Arial"/>
              </a:rPr>
              <a:t>PH2-RRS-02 </a:t>
            </a:r>
            <a:r>
              <a:rPr lang="en-AU">
                <a:solidFill>
                  <a:srgbClr val="22272B"/>
                </a:solidFill>
                <a:ea typeface="MS Mincho"/>
                <a:cs typeface="Arial"/>
              </a:rPr>
              <a:t>describes and applies skills and strategies to interact safely in offline and online contexts</a:t>
            </a:r>
          </a:p>
          <a:p>
            <a:pPr lvl="0" defTabSz="609585">
              <a:defRPr/>
            </a:pPr>
            <a:r>
              <a:rPr lang="en-AU" b="1">
                <a:solidFill>
                  <a:srgbClr val="22272B"/>
                </a:solidFill>
                <a:ea typeface="MS Mincho"/>
                <a:cs typeface="Arial"/>
              </a:rPr>
              <a:t>PH2-IHW-01</a:t>
            </a:r>
            <a:r>
              <a:rPr lang="en-AU">
                <a:solidFill>
                  <a:srgbClr val="22272B"/>
                </a:solidFill>
                <a:ea typeface="MS Mincho"/>
                <a:cs typeface="Arial"/>
              </a:rPr>
              <a:t> explains how related factors influence identity, health and wellbeing</a:t>
            </a:r>
          </a:p>
          <a:p>
            <a:pPr lvl="0" defTabSz="609585">
              <a:defRPr/>
            </a:pPr>
            <a:r>
              <a:rPr lang="en-AU" b="1">
                <a:solidFill>
                  <a:srgbClr val="22272B"/>
                </a:solidFill>
                <a:ea typeface="MS Mincho"/>
                <a:cs typeface="Arial"/>
              </a:rPr>
              <a:t>PH2-SMI-01</a:t>
            </a:r>
            <a:r>
              <a:rPr lang="en-AU">
                <a:solidFill>
                  <a:srgbClr val="22272B"/>
                </a:solidFill>
                <a:ea typeface="MS Mincho"/>
                <a:cs typeface="Arial"/>
              </a:rPr>
              <a:t> explains and applies self-management and interpersonal skills in a range of contexts</a:t>
            </a:r>
          </a:p>
        </p:txBody>
      </p:sp>
      <p:sp>
        <p:nvSpPr>
          <p:cNvPr id="3" name="Slide Number Placeholder 2">
            <a:extLst>
              <a:ext uri="{FF2B5EF4-FFF2-40B4-BE49-F238E27FC236}">
                <a16:creationId xmlns:a16="http://schemas.microsoft.com/office/drawing/2014/main" id="{659D0E54-DBE8-0BFC-24F7-710A01A9A00E}"/>
              </a:ext>
              <a:ext uri="{C183D7F6-B498-43B3-948B-1728B52AA6E4}">
                <adec:decorative xmlns:adec="http://schemas.microsoft.com/office/drawing/2017/decorative" val="1"/>
              </a:ext>
            </a:extLst>
          </p:cNvPr>
          <p:cNvSpPr>
            <a:spLocks noGrp="1"/>
          </p:cNvSpPr>
          <p:nvPr>
            <p:ph type="sldNum" sz="quarter" idx="14"/>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88</a:t>
            </a:fld>
            <a:endParaRPr kumimoji="0" lang="en-AU" sz="1200" b="0" i="0" u="none" strike="noStrike" kern="1200" cap="none" spc="0" normalizeH="0" baseline="0" noProof="0">
              <a:ln>
                <a:noFill/>
              </a:ln>
              <a:solidFill>
                <a:srgbClr val="22272B"/>
              </a:solidFill>
              <a:effectLst/>
              <a:uLnTx/>
              <a:uFillTx/>
              <a:ea typeface="+mn-ea"/>
              <a:cs typeface="+mn-cs"/>
            </a:endParaRPr>
          </a:p>
        </p:txBody>
      </p:sp>
    </p:spTree>
    <p:extLst>
      <p:ext uri="{BB962C8B-B14F-4D97-AF65-F5344CB8AC3E}">
        <p14:creationId xmlns:p14="http://schemas.microsoft.com/office/powerpoint/2010/main" val="2217779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D7D41A-8B42-18FA-5ABF-5153D391CD92}"/>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BC81F5D5-6FFB-BBB3-4E8F-E9491A956F08}"/>
              </a:ext>
            </a:extLst>
          </p:cNvPr>
          <p:cNvSpPr>
            <a:spLocks noGrp="1"/>
          </p:cNvSpPr>
          <p:nvPr>
            <p:ph type="title"/>
          </p:nvPr>
        </p:nvSpPr>
        <p:spPr>
          <a:xfrm>
            <a:off x="360000" y="360001"/>
            <a:ext cx="10854100" cy="548704"/>
          </a:xfrm>
        </p:spPr>
        <p:txBody>
          <a:bodyPr/>
          <a:lstStyle/>
          <a:p>
            <a:r>
              <a:rPr lang="en-AU"/>
              <a:t>PDHPE – unit 5 </a:t>
            </a:r>
            <a:r>
              <a:rPr lang="en-AU" spc="-50"/>
              <a:t>syllabus content (1)</a:t>
            </a:r>
            <a:endParaRPr lang="en-AU"/>
          </a:p>
        </p:txBody>
      </p:sp>
      <p:sp>
        <p:nvSpPr>
          <p:cNvPr id="11" name="Text Placeholder 10">
            <a:extLst>
              <a:ext uri="{FF2B5EF4-FFF2-40B4-BE49-F238E27FC236}">
                <a16:creationId xmlns:a16="http://schemas.microsoft.com/office/drawing/2014/main" id="{CDF13AFE-A86C-6262-EB46-B037DC2A649A}"/>
              </a:ext>
            </a:extLst>
          </p:cNvPr>
          <p:cNvSpPr>
            <a:spLocks noGrp="1"/>
          </p:cNvSpPr>
          <p:nvPr>
            <p:ph type="body" sz="quarter" idx="19"/>
          </p:nvPr>
        </p:nvSpPr>
        <p:spPr>
          <a:xfrm>
            <a:off x="360000" y="2086217"/>
            <a:ext cx="11483999" cy="4411782"/>
          </a:xfrm>
        </p:spPr>
        <p:txBody>
          <a:bodyPr/>
          <a:lstStyle/>
          <a:p>
            <a:r>
              <a:rPr lang="en-AU" b="1"/>
              <a:t>Focus areas and content groups</a:t>
            </a:r>
          </a:p>
          <a:p>
            <a:r>
              <a:rPr lang="en-AU" b="1"/>
              <a:t>Movement skill and physical activity: </a:t>
            </a:r>
            <a:endParaRPr lang="en-US"/>
          </a:p>
          <a:p>
            <a:pPr marL="342900" indent="-342900">
              <a:buFont typeface="Arial" panose="020B0604020202020204" pitchFamily="34" charset="0"/>
              <a:buChar char="•"/>
            </a:pPr>
            <a:r>
              <a:rPr lang="en-AU"/>
              <a:t>Cooperate and communicate for teamwork in physical activities</a:t>
            </a:r>
          </a:p>
          <a:p>
            <a:pPr marL="342900" indent="-342900">
              <a:buFont typeface="Arial" panose="020B0604020202020204" pitchFamily="34" charset="0"/>
              <a:buChar char="•"/>
            </a:pPr>
            <a:r>
              <a:rPr lang="en-AU"/>
              <a:t>Consolidating fundamental movement skills improves health and wellbeing</a:t>
            </a:r>
          </a:p>
          <a:p>
            <a:r>
              <a:rPr lang="en-AU" b="1"/>
              <a:t>Respectful relationships and safety:</a:t>
            </a:r>
            <a:endParaRPr lang="en-US"/>
          </a:p>
          <a:p>
            <a:pPr marL="342900" indent="-342900">
              <a:buFont typeface="Arial" panose="020B0604020202020204" pitchFamily="34" charset="0"/>
              <a:buChar char="•"/>
            </a:pPr>
            <a:r>
              <a:rPr lang="en-AU"/>
              <a:t>Actions and strategies promote safety</a:t>
            </a:r>
          </a:p>
        </p:txBody>
      </p:sp>
      <p:sp>
        <p:nvSpPr>
          <p:cNvPr id="3" name="Slide Number Placeholder 2">
            <a:extLst>
              <a:ext uri="{FF2B5EF4-FFF2-40B4-BE49-F238E27FC236}">
                <a16:creationId xmlns:a16="http://schemas.microsoft.com/office/drawing/2014/main" id="{6F6FD6AD-D9F8-85A3-7CE5-697652D34EB6}"/>
              </a:ext>
              <a:ext uri="{C183D7F6-B498-43B3-948B-1728B52AA6E4}">
                <adec:decorative xmlns:adec="http://schemas.microsoft.com/office/drawing/2017/decorative" val="1"/>
              </a:ext>
            </a:extLst>
          </p:cNvPr>
          <p:cNvSpPr>
            <a:spLocks noGrp="1"/>
          </p:cNvSpPr>
          <p:nvPr>
            <p:ph type="sldNum" sz="quarter" idx="14"/>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89</a:t>
            </a:fld>
            <a:endParaRPr kumimoji="0" lang="en-AU" sz="1200" b="0" i="0" u="none" strike="noStrike" kern="1200" cap="none" spc="0" normalizeH="0" baseline="0" noProof="0">
              <a:ln>
                <a:noFill/>
              </a:ln>
              <a:solidFill>
                <a:srgbClr val="22272B"/>
              </a:solidFill>
              <a:effectLst/>
              <a:uLnTx/>
              <a:uFillTx/>
              <a:ea typeface="+mn-ea"/>
              <a:cs typeface="+mn-cs"/>
            </a:endParaRPr>
          </a:p>
        </p:txBody>
      </p:sp>
    </p:spTree>
    <p:extLst>
      <p:ext uri="{BB962C8B-B14F-4D97-AF65-F5344CB8AC3E}">
        <p14:creationId xmlns:p14="http://schemas.microsoft.com/office/powerpoint/2010/main" val="1176751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5C71F-BE4B-FBA8-7A7B-58DDC809FB9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FE93A43-475B-5E11-1492-FCED1587B8EA}"/>
              </a:ext>
            </a:extLst>
          </p:cNvPr>
          <p:cNvSpPr>
            <a:spLocks noGrp="1"/>
          </p:cNvSpPr>
          <p:nvPr>
            <p:ph type="title"/>
          </p:nvPr>
        </p:nvSpPr>
        <p:spPr/>
        <p:txBody>
          <a:bodyPr/>
          <a:lstStyle/>
          <a:p>
            <a:r>
              <a:rPr lang="en-AU"/>
              <a:t>Scope and sequences</a:t>
            </a:r>
          </a:p>
        </p:txBody>
      </p:sp>
      <p:sp>
        <p:nvSpPr>
          <p:cNvPr id="6" name="Text Placeholder 5">
            <a:extLst>
              <a:ext uri="{FF2B5EF4-FFF2-40B4-BE49-F238E27FC236}">
                <a16:creationId xmlns:a16="http://schemas.microsoft.com/office/drawing/2014/main" id="{0C416639-83C9-4152-13E2-47C06C7539A9}"/>
              </a:ext>
            </a:extLst>
          </p:cNvPr>
          <p:cNvSpPr>
            <a:spLocks noGrp="1"/>
          </p:cNvSpPr>
          <p:nvPr>
            <p:ph type="body" sz="quarter" idx="18"/>
          </p:nvPr>
        </p:nvSpPr>
        <p:spPr/>
        <p:txBody>
          <a:bodyPr/>
          <a:lstStyle/>
          <a:p>
            <a:r>
              <a:rPr lang="en-AU"/>
              <a:t>CHPS Sample Units</a:t>
            </a:r>
          </a:p>
        </p:txBody>
      </p:sp>
      <p:grpSp>
        <p:nvGrpSpPr>
          <p:cNvPr id="12" name="Group 11">
            <a:extLst>
              <a:ext uri="{FF2B5EF4-FFF2-40B4-BE49-F238E27FC236}">
                <a16:creationId xmlns:a16="http://schemas.microsoft.com/office/drawing/2014/main" id="{DCD16604-7354-F58F-C6C5-C5B043DB2B9F}"/>
              </a:ext>
              <a:ext uri="{C183D7F6-B498-43B3-948B-1728B52AA6E4}">
                <adec:decorative xmlns:adec="http://schemas.microsoft.com/office/drawing/2017/decorative" val="1"/>
              </a:ext>
            </a:extLst>
          </p:cNvPr>
          <p:cNvGrpSpPr/>
          <p:nvPr/>
        </p:nvGrpSpPr>
        <p:grpSpPr>
          <a:xfrm>
            <a:off x="348000" y="1521998"/>
            <a:ext cx="11381100" cy="4715217"/>
            <a:chOff x="348000" y="1521998"/>
            <a:chExt cx="11381100" cy="4715217"/>
          </a:xfrm>
        </p:grpSpPr>
        <p:pic>
          <p:nvPicPr>
            <p:cNvPr id="11" name="Picture 10">
              <a:extLst>
                <a:ext uri="{FF2B5EF4-FFF2-40B4-BE49-F238E27FC236}">
                  <a16:creationId xmlns:a16="http://schemas.microsoft.com/office/drawing/2014/main" id="{57838E1C-FA6E-3057-6710-22E7AF1096CC}"/>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348000" y="1521998"/>
              <a:ext cx="4427200" cy="1196628"/>
            </a:xfrm>
            <a:prstGeom prst="rect">
              <a:avLst/>
            </a:prstGeom>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B74F5435-C902-1E6F-D5D8-6B145DDD20EF}"/>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360000" y="2337044"/>
              <a:ext cx="4415200" cy="3900171"/>
            </a:xfrm>
            <a:prstGeom prst="rect">
              <a:avLst/>
            </a:prstGeom>
            <a:ln>
              <a:noFill/>
            </a:ln>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6F2C5578-DD30-32BA-3386-51401AA2F5E1}"/>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a:xfrm>
              <a:off x="4890100" y="1521998"/>
              <a:ext cx="6839000" cy="1193282"/>
            </a:xfrm>
            <a:prstGeom prst="rect">
              <a:avLst/>
            </a:prstGeom>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759EBDB6-A3BE-FCDA-EEFF-69D79C44C38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890100" y="2412958"/>
              <a:ext cx="6839000" cy="3824257"/>
            </a:xfrm>
            <a:prstGeom prst="rect">
              <a:avLst/>
            </a:prstGeom>
            <a:ln>
              <a:noFill/>
            </a:ln>
            <a:effectLst>
              <a:outerShdw blurRad="50800" dist="38100" dir="2700000" algn="tl" rotWithShape="0">
                <a:prstClr val="black">
                  <a:alpha val="40000"/>
                </a:prstClr>
              </a:outerShdw>
            </a:effectLst>
          </p:spPr>
        </p:pic>
      </p:grpSp>
      <p:sp>
        <p:nvSpPr>
          <p:cNvPr id="2" name="Slide Number Placeholder 1">
            <a:extLst>
              <a:ext uri="{FF2B5EF4-FFF2-40B4-BE49-F238E27FC236}">
                <a16:creationId xmlns:a16="http://schemas.microsoft.com/office/drawing/2014/main" id="{5C724F63-0CD8-039B-783E-974FD9A795F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a:t>
            </a:fld>
            <a:endParaRPr lang="en-AU"/>
          </a:p>
        </p:txBody>
      </p:sp>
    </p:spTree>
    <p:extLst>
      <p:ext uri="{BB962C8B-B14F-4D97-AF65-F5344CB8AC3E}">
        <p14:creationId xmlns:p14="http://schemas.microsoft.com/office/powerpoint/2010/main" val="2882657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92BDE0-22C4-E3E6-D132-FA4828109406}"/>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08C1CADF-F644-569C-9D60-22513E24697A}"/>
              </a:ext>
            </a:extLst>
          </p:cNvPr>
          <p:cNvSpPr>
            <a:spLocks noGrp="1"/>
          </p:cNvSpPr>
          <p:nvPr>
            <p:ph type="title"/>
          </p:nvPr>
        </p:nvSpPr>
        <p:spPr>
          <a:xfrm>
            <a:off x="360000" y="360001"/>
            <a:ext cx="10854100" cy="548704"/>
          </a:xfrm>
        </p:spPr>
        <p:txBody>
          <a:bodyPr/>
          <a:lstStyle/>
          <a:p>
            <a:r>
              <a:rPr lang="en-AU"/>
              <a:t>PDHPE – unit 5 </a:t>
            </a:r>
            <a:r>
              <a:rPr lang="en-AU" spc="-50"/>
              <a:t>syllabus content (2)</a:t>
            </a:r>
            <a:endParaRPr lang="en-AU"/>
          </a:p>
        </p:txBody>
      </p:sp>
      <p:sp>
        <p:nvSpPr>
          <p:cNvPr id="11" name="Text Placeholder 10">
            <a:extLst>
              <a:ext uri="{FF2B5EF4-FFF2-40B4-BE49-F238E27FC236}">
                <a16:creationId xmlns:a16="http://schemas.microsoft.com/office/drawing/2014/main" id="{146CB1B9-BE72-73CC-5935-37831B891C44}"/>
              </a:ext>
            </a:extLst>
          </p:cNvPr>
          <p:cNvSpPr>
            <a:spLocks noGrp="1"/>
          </p:cNvSpPr>
          <p:nvPr>
            <p:ph type="body" sz="quarter" idx="19"/>
          </p:nvPr>
        </p:nvSpPr>
        <p:spPr>
          <a:xfrm>
            <a:off x="360000" y="2086217"/>
            <a:ext cx="11483999" cy="4411782"/>
          </a:xfrm>
        </p:spPr>
        <p:txBody>
          <a:bodyPr/>
          <a:lstStyle/>
          <a:p>
            <a:r>
              <a:rPr lang="en-AU" b="1"/>
              <a:t>Focus areas and content groups</a:t>
            </a:r>
          </a:p>
          <a:p>
            <a:r>
              <a:rPr lang="en-AU" b="1"/>
              <a:t>Movement skill and physical activity: </a:t>
            </a:r>
            <a:endParaRPr lang="en-US"/>
          </a:p>
          <a:p>
            <a:pPr marL="342900" indent="-342900">
              <a:buFont typeface="Arial" panose="020B0604020202020204" pitchFamily="34" charset="0"/>
              <a:buChar char="•"/>
            </a:pPr>
            <a:r>
              <a:rPr lang="en-AU"/>
              <a:t>Cooperate and communicate for teamwork in physical activities</a:t>
            </a:r>
          </a:p>
          <a:p>
            <a:pPr marL="342900" indent="-342900">
              <a:buFont typeface="Arial" panose="020B0604020202020204" pitchFamily="34" charset="0"/>
              <a:buChar char="•"/>
            </a:pPr>
            <a:r>
              <a:rPr lang="en-AU"/>
              <a:t>Consolidating fundamental movement skills improves health and wellbeing</a:t>
            </a:r>
          </a:p>
          <a:p>
            <a:r>
              <a:rPr lang="en-AU" b="1"/>
              <a:t>Respectful relationships and safety:</a:t>
            </a:r>
            <a:endParaRPr lang="en-US"/>
          </a:p>
          <a:p>
            <a:pPr marL="342900" indent="-342900">
              <a:buFont typeface="Arial" panose="020B0604020202020204" pitchFamily="34" charset="0"/>
              <a:buChar char="•"/>
            </a:pPr>
            <a:r>
              <a:rPr lang="en-AU"/>
              <a:t>Actions and strategies promote safety</a:t>
            </a:r>
          </a:p>
        </p:txBody>
      </p:sp>
      <p:sp>
        <p:nvSpPr>
          <p:cNvPr id="3" name="Slide Number Placeholder 2">
            <a:extLst>
              <a:ext uri="{FF2B5EF4-FFF2-40B4-BE49-F238E27FC236}">
                <a16:creationId xmlns:a16="http://schemas.microsoft.com/office/drawing/2014/main" id="{015CE0B2-BFE7-CC44-B35C-BA341CE51FD2}"/>
              </a:ext>
              <a:ext uri="{C183D7F6-B498-43B3-948B-1728B52AA6E4}">
                <adec:decorative xmlns:adec="http://schemas.microsoft.com/office/drawing/2017/decorative" val="1"/>
              </a:ext>
            </a:extLst>
          </p:cNvPr>
          <p:cNvSpPr>
            <a:spLocks noGrp="1"/>
          </p:cNvSpPr>
          <p:nvPr>
            <p:ph type="sldNum" sz="quarter" idx="14"/>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90</a:t>
            </a:fld>
            <a:endParaRPr kumimoji="0" lang="en-AU" sz="1200" b="0" i="0" u="none" strike="noStrike" kern="1200" cap="none" spc="0" normalizeH="0" baseline="0" noProof="0">
              <a:ln>
                <a:noFill/>
              </a:ln>
              <a:solidFill>
                <a:srgbClr val="22272B"/>
              </a:solidFill>
              <a:effectLst/>
              <a:uLnTx/>
              <a:uFillTx/>
              <a:ea typeface="+mn-ea"/>
              <a:cs typeface="+mn-cs"/>
            </a:endParaRPr>
          </a:p>
        </p:txBody>
      </p:sp>
    </p:spTree>
    <p:extLst>
      <p:ext uri="{BB962C8B-B14F-4D97-AF65-F5344CB8AC3E}">
        <p14:creationId xmlns:p14="http://schemas.microsoft.com/office/powerpoint/2010/main" val="2581016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75FA28-8BAB-7628-C073-A85EC57C5FD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A6A2CE9-C569-9E03-5018-A02EBA34945E}"/>
              </a:ext>
            </a:extLst>
          </p:cNvPr>
          <p:cNvSpPr>
            <a:spLocks noGrp="1"/>
          </p:cNvSpPr>
          <p:nvPr>
            <p:ph type="title"/>
          </p:nvPr>
        </p:nvSpPr>
        <p:spPr/>
        <p:txBody>
          <a:bodyPr/>
          <a:lstStyle/>
          <a:p>
            <a:r>
              <a:rPr lang="en-AU"/>
              <a:t>PDHPE – unit 5 skill development</a:t>
            </a:r>
          </a:p>
        </p:txBody>
      </p:sp>
      <p:sp>
        <p:nvSpPr>
          <p:cNvPr id="2" name="Slide Number Placeholder 1">
            <a:extLst>
              <a:ext uri="{FF2B5EF4-FFF2-40B4-BE49-F238E27FC236}">
                <a16:creationId xmlns:a16="http://schemas.microsoft.com/office/drawing/2014/main" id="{DB79BAA8-EC16-83AA-05F1-CA38D8BF3737}"/>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91</a:t>
            </a:fld>
            <a:endParaRPr kumimoji="0" lang="en-AU" sz="1200" b="0" i="0" u="none" strike="noStrike" kern="1200" cap="none" spc="0" normalizeH="0" baseline="0" noProof="0">
              <a:ln>
                <a:noFill/>
              </a:ln>
              <a:solidFill>
                <a:srgbClr val="22272B"/>
              </a:solidFill>
              <a:effectLst/>
              <a:uLnTx/>
              <a:uFillTx/>
              <a:ea typeface="+mn-ea"/>
              <a:cs typeface="+mn-cs"/>
            </a:endParaRPr>
          </a:p>
        </p:txBody>
      </p:sp>
      <p:sp>
        <p:nvSpPr>
          <p:cNvPr id="11" name="Text Placeholder 8">
            <a:extLst>
              <a:ext uri="{FF2B5EF4-FFF2-40B4-BE49-F238E27FC236}">
                <a16:creationId xmlns:a16="http://schemas.microsoft.com/office/drawing/2014/main" id="{48C9215E-CB2B-714E-E540-0C24A56EE5A4}"/>
              </a:ext>
            </a:extLst>
          </p:cNvPr>
          <p:cNvSpPr>
            <a:spLocks noGrp="1"/>
          </p:cNvSpPr>
          <p:nvPr>
            <p:ph type="body" sz="quarter" idx="4294967295"/>
          </p:nvPr>
        </p:nvSpPr>
        <p:spPr>
          <a:xfrm>
            <a:off x="349106" y="1314690"/>
            <a:ext cx="6829425" cy="366712"/>
          </a:xfrm>
        </p:spPr>
        <p:txBody>
          <a:bodyPr anchor="b">
            <a:noAutofit/>
          </a:bodyPr>
          <a:lstStyle/>
          <a:p>
            <a:pPr>
              <a:lnSpc>
                <a:spcPct val="140000"/>
              </a:lnSpc>
            </a:pPr>
            <a:r>
              <a:rPr lang="en-AU" sz="1600">
                <a:solidFill>
                  <a:srgbClr val="146CFD"/>
                </a:solidFill>
                <a:latin typeface="Arial" panose="020B0604020202020204" pitchFamily="34" charset="0"/>
              </a:rPr>
              <a:t>Personal development and health (PDH) content includes:</a:t>
            </a:r>
          </a:p>
        </p:txBody>
      </p:sp>
      <p:pic>
        <p:nvPicPr>
          <p:cNvPr id="6" name="Picture 5">
            <a:extLst>
              <a:ext uri="{FF2B5EF4-FFF2-40B4-BE49-F238E27FC236}">
                <a16:creationId xmlns:a16="http://schemas.microsoft.com/office/drawing/2014/main" id="{ECF2F7EF-09D4-8195-1AF5-7147E1F24410}"/>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07394" y="2650244"/>
            <a:ext cx="2524606" cy="3313826"/>
          </a:xfrm>
          <a:prstGeom prst="roundRect">
            <a:avLst>
              <a:gd name="adj" fmla="val 7615"/>
            </a:avLst>
          </a:prstGeom>
          <a:ln>
            <a:noFill/>
          </a:ln>
          <a:effectLst/>
        </p:spPr>
      </p:pic>
      <p:sp>
        <p:nvSpPr>
          <p:cNvPr id="9" name="Content Placeholder 7">
            <a:extLst>
              <a:ext uri="{FF2B5EF4-FFF2-40B4-BE49-F238E27FC236}">
                <a16:creationId xmlns:a16="http://schemas.microsoft.com/office/drawing/2014/main" id="{D1474197-EF52-AEAD-FCBC-BC79BED1D7B6}"/>
              </a:ext>
            </a:extLst>
          </p:cNvPr>
          <p:cNvSpPr txBox="1">
            <a:spLocks/>
          </p:cNvSpPr>
          <p:nvPr/>
        </p:nvSpPr>
        <p:spPr>
          <a:xfrm>
            <a:off x="349106" y="1811449"/>
            <a:ext cx="8753952" cy="2264158"/>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Aft>
                <a:spcPts val="0"/>
              </a:spcAft>
              <a:buFont typeface="Arial" panose="020B0604020202020204" pitchFamily="34" charset="0"/>
              <a:buChar char="•"/>
            </a:pPr>
            <a:r>
              <a:rPr lang="en-AU" sz="1600">
                <a:latin typeface="Arial" panose="020B0604020202020204" pitchFamily="34" charset="0"/>
              </a:rPr>
              <a:t>personal strengths and applying interpersonal skills</a:t>
            </a:r>
          </a:p>
          <a:p>
            <a:pPr marL="285750" indent="-285750">
              <a:spcAft>
                <a:spcPts val="0"/>
              </a:spcAft>
              <a:buFont typeface="Arial" panose="020B0604020202020204" pitchFamily="34" charset="0"/>
              <a:buChar char="•"/>
            </a:pPr>
            <a:r>
              <a:rPr lang="en-AU" sz="1600">
                <a:latin typeface="Arial" panose="020B0604020202020204" pitchFamily="34" charset="0"/>
              </a:rPr>
              <a:t>Aboriginal and/or Torres Strait Islander connections to Country, Community and Culture </a:t>
            </a:r>
          </a:p>
          <a:p>
            <a:pPr marL="285750" indent="-285750">
              <a:spcAft>
                <a:spcPts val="0"/>
              </a:spcAft>
              <a:buFont typeface="Arial" panose="020B0604020202020204" pitchFamily="34" charset="0"/>
              <a:buChar char="•"/>
            </a:pPr>
            <a:r>
              <a:rPr lang="en-AU" sz="1600">
                <a:latin typeface="Arial" panose="020B0604020202020204" pitchFamily="34" charset="0"/>
              </a:rPr>
              <a:t>life changes and help-seeking</a:t>
            </a:r>
          </a:p>
          <a:p>
            <a:pPr marL="285750" indent="-285750">
              <a:spcAft>
                <a:spcPts val="0"/>
              </a:spcAft>
              <a:buFont typeface="Arial" panose="020B0604020202020204" pitchFamily="34" charset="0"/>
              <a:buChar char="•"/>
            </a:pPr>
            <a:r>
              <a:rPr lang="en-AU" sz="1600">
                <a:latin typeface="Arial" panose="020B0604020202020204" pitchFamily="34" charset="0"/>
              </a:rPr>
              <a:t>stereotypes</a:t>
            </a:r>
          </a:p>
          <a:p>
            <a:pPr marL="285750" indent="-285750">
              <a:spcAft>
                <a:spcPts val="0"/>
              </a:spcAft>
              <a:buFont typeface="Arial" panose="020B0604020202020204" pitchFamily="34" charset="0"/>
              <a:buChar char="•"/>
            </a:pPr>
            <a:r>
              <a:rPr lang="en-AU" sz="1600">
                <a:latin typeface="Arial" panose="020B0604020202020204" pitchFamily="34" charset="0"/>
              </a:rPr>
              <a:t>financial wellbeing</a:t>
            </a:r>
          </a:p>
          <a:p>
            <a:pPr marL="285750" indent="-285750">
              <a:spcAft>
                <a:spcPts val="0"/>
              </a:spcAft>
              <a:buFont typeface="Arial" panose="020B0604020202020204" pitchFamily="34" charset="0"/>
              <a:buChar char="•"/>
            </a:pPr>
            <a:r>
              <a:rPr lang="en-AU" sz="1600">
                <a:latin typeface="Arial" panose="020B0604020202020204" pitchFamily="34" charset="0"/>
              </a:rPr>
              <a:t>road safety- pedestrian, passenger (bus) and wheel users</a:t>
            </a:r>
          </a:p>
        </p:txBody>
      </p:sp>
      <p:sp>
        <p:nvSpPr>
          <p:cNvPr id="12" name="Text Placeholder 8">
            <a:extLst>
              <a:ext uri="{FF2B5EF4-FFF2-40B4-BE49-F238E27FC236}">
                <a16:creationId xmlns:a16="http://schemas.microsoft.com/office/drawing/2014/main" id="{3641B7A3-44CC-9D02-9293-849833F95B02}"/>
              </a:ext>
            </a:extLst>
          </p:cNvPr>
          <p:cNvSpPr txBox="1">
            <a:spLocks/>
          </p:cNvSpPr>
          <p:nvPr/>
        </p:nvSpPr>
        <p:spPr>
          <a:xfrm>
            <a:off x="349106" y="4136786"/>
            <a:ext cx="6650399" cy="397933"/>
          </a:xfrm>
          <a:prstGeom prst="rect">
            <a:avLst/>
          </a:prstGeom>
        </p:spPr>
        <p:txBody>
          <a:bodyPr vert="horz" lIns="0" tIns="0" rIns="0" bIns="0" rtlCol="0" anchor="b">
            <a:norm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accent2"/>
                </a:solidFill>
                <a:latin typeface="+mj-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2000" b="0" kern="1200">
                <a:solidFill>
                  <a:schemeClr val="bg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2000" kern="1200">
                <a:solidFill>
                  <a:schemeClr val="bg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2000" kern="1200">
                <a:solidFill>
                  <a:schemeClr val="bg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20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40000"/>
              </a:lnSpc>
              <a:spcBef>
                <a:spcPts val="0"/>
              </a:spcBef>
              <a:spcAft>
                <a:spcPts val="1200"/>
              </a:spcAft>
              <a:buClrTx/>
              <a:buSzTx/>
              <a:buFont typeface="Arial" panose="020B0604020202020204" pitchFamily="34" charset="0"/>
              <a:buNone/>
              <a:tabLst/>
              <a:defRPr/>
            </a:pPr>
            <a:r>
              <a:rPr kumimoji="0" lang="en-AU" sz="1600" b="0" i="0" u="none" strike="noStrike" kern="1200" cap="none" spc="0" normalizeH="0" baseline="0" noProof="0">
                <a:ln>
                  <a:noFill/>
                </a:ln>
                <a:solidFill>
                  <a:srgbClr val="146CFD"/>
                </a:solidFill>
                <a:effectLst/>
                <a:uLnTx/>
                <a:uFillTx/>
                <a:latin typeface="Arial" panose="020B0604020202020204" pitchFamily="34" charset="0"/>
                <a:ea typeface="+mn-ea"/>
                <a:cs typeface="+mn-cs"/>
              </a:rPr>
              <a:t>Physical education (PE) content includes:</a:t>
            </a:r>
          </a:p>
        </p:txBody>
      </p:sp>
      <p:sp>
        <p:nvSpPr>
          <p:cNvPr id="13" name="Content Placeholder 7">
            <a:extLst>
              <a:ext uri="{FF2B5EF4-FFF2-40B4-BE49-F238E27FC236}">
                <a16:creationId xmlns:a16="http://schemas.microsoft.com/office/drawing/2014/main" id="{78A7B2CE-8611-1323-A99C-41D679D74480}"/>
              </a:ext>
            </a:extLst>
          </p:cNvPr>
          <p:cNvSpPr txBox="1">
            <a:spLocks/>
          </p:cNvSpPr>
          <p:nvPr/>
        </p:nvSpPr>
        <p:spPr>
          <a:xfrm>
            <a:off x="349106" y="4664765"/>
            <a:ext cx="8234350" cy="1381869"/>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18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377" rtl="0" eaLnBrk="1" fontAlgn="auto" latinLnBrk="0" hangingPunct="1">
              <a:spcBef>
                <a:spcPts val="0"/>
              </a:spcBef>
              <a:spcAft>
                <a:spcPts val="0"/>
              </a:spcAft>
              <a:buClrTx/>
              <a:buSzTx/>
              <a:buFont typeface="Arial" panose="020B0604020202020204" pitchFamily="34" charset="0"/>
              <a:buChar char="•"/>
              <a:tabLst/>
              <a:defRPr/>
            </a:pPr>
            <a:r>
              <a:rPr kumimoji="0" lang="en-AU" sz="1600" b="0" i="0" u="none" strike="noStrike" kern="1200" cap="none" spc="0" normalizeH="0" baseline="0" noProof="0">
                <a:ln>
                  <a:noFill/>
                </a:ln>
                <a:solidFill>
                  <a:srgbClr val="22272B"/>
                </a:solidFill>
                <a:effectLst/>
                <a:uLnTx/>
                <a:uFillTx/>
                <a:latin typeface="Arial" panose="020B0604020202020204" pitchFamily="34" charset="0"/>
                <a:ea typeface="+mn-ea"/>
                <a:cs typeface="+mn-cs"/>
              </a:rPr>
              <a:t>skills and strategies- target, net and court, striking and fielding and territory games</a:t>
            </a:r>
          </a:p>
          <a:p>
            <a:pPr marL="285750" marR="0" lvl="0" indent="-285750" algn="l" defTabSz="914377" rtl="0" eaLnBrk="1" fontAlgn="auto" latinLnBrk="0" hangingPunct="1">
              <a:spcBef>
                <a:spcPts val="0"/>
              </a:spcBef>
              <a:spcAft>
                <a:spcPts val="0"/>
              </a:spcAft>
              <a:buClrTx/>
              <a:buSzTx/>
              <a:buFont typeface="Arial" panose="020B0604020202020204" pitchFamily="34" charset="0"/>
              <a:buChar char="•"/>
              <a:tabLst/>
              <a:defRPr/>
            </a:pPr>
            <a:r>
              <a:rPr kumimoji="0" lang="en-AU" sz="1600" b="0" i="0" u="none" strike="noStrike" kern="1200" cap="none" spc="0" normalizeH="0" baseline="0" noProof="0">
                <a:ln>
                  <a:noFill/>
                </a:ln>
                <a:solidFill>
                  <a:srgbClr val="22272B"/>
                </a:solidFill>
                <a:effectLst/>
                <a:uLnTx/>
                <a:uFillTx/>
                <a:latin typeface="Arial" panose="020B0604020202020204" pitchFamily="34" charset="0"/>
                <a:ea typeface="+mn-ea"/>
                <a:cs typeface="+mn-cs"/>
              </a:rPr>
              <a:t>fundamental movement skills- strike, catch, underarm and overarm throw</a:t>
            </a:r>
          </a:p>
          <a:p>
            <a:pPr marL="285750" marR="0" lvl="0" indent="-285750" algn="l" defTabSz="914377" rtl="0" eaLnBrk="1" fontAlgn="auto" latinLnBrk="0" hangingPunct="1">
              <a:spcBef>
                <a:spcPts val="0"/>
              </a:spcBef>
              <a:spcAft>
                <a:spcPts val="0"/>
              </a:spcAft>
              <a:buClrTx/>
              <a:buSzTx/>
              <a:buFont typeface="Arial" panose="020B0604020202020204" pitchFamily="34" charset="0"/>
              <a:buChar char="•"/>
              <a:tabLst/>
              <a:defRPr/>
            </a:pPr>
            <a:r>
              <a:rPr kumimoji="0" lang="en-AU" sz="1600" b="0" i="0" u="none" strike="noStrike" kern="1200" cap="none" spc="0" normalizeH="0" baseline="0" noProof="0">
                <a:ln>
                  <a:noFill/>
                </a:ln>
                <a:solidFill>
                  <a:srgbClr val="22272B"/>
                </a:solidFill>
                <a:effectLst/>
                <a:uLnTx/>
                <a:uFillTx/>
                <a:latin typeface="Arial" panose="020B0604020202020204" pitchFamily="34" charset="0"/>
                <a:ea typeface="+mn-ea"/>
                <a:cs typeface="+mn-cs"/>
              </a:rPr>
              <a:t>self-management and interpersonal skills, including communication, cooperation and goal setting.</a:t>
            </a:r>
          </a:p>
          <a:p>
            <a:pPr marL="285750" marR="0" lvl="0" indent="-285750" algn="l" defTabSz="914377" rtl="0" eaLnBrk="1" fontAlgn="auto" latinLnBrk="0" hangingPunct="1">
              <a:spcBef>
                <a:spcPts val="0"/>
              </a:spcBef>
              <a:spcAft>
                <a:spcPts val="0"/>
              </a:spcAft>
              <a:buClrTx/>
              <a:buSzTx/>
              <a:buFont typeface="Arial" panose="020B0604020202020204" pitchFamily="34" charset="0"/>
              <a:buChar char="•"/>
              <a:tabLst/>
              <a:defRPr/>
            </a:pPr>
            <a:endParaRPr kumimoji="0" lang="en-AU" sz="1600" b="0" i="0" u="none" strike="noStrike" kern="1200" cap="none" spc="0" normalizeH="0" baseline="0" noProof="0">
              <a:ln>
                <a:noFill/>
              </a:ln>
              <a:solidFill>
                <a:srgbClr val="22272B"/>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23177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E4DA41-1791-9B3D-EC7F-20CBCB07E69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691CC2D-240D-DC11-0EE9-FB671BF49887}"/>
              </a:ext>
            </a:extLst>
          </p:cNvPr>
          <p:cNvSpPr>
            <a:spLocks noGrp="1"/>
          </p:cNvSpPr>
          <p:nvPr>
            <p:ph type="title"/>
          </p:nvPr>
        </p:nvSpPr>
        <p:spPr/>
        <p:txBody>
          <a:bodyPr anchor="t">
            <a:normAutofit/>
          </a:bodyPr>
          <a:lstStyle/>
          <a:p>
            <a:r>
              <a:rPr lang="en-AU"/>
              <a:t>PDHPE – unit 5 spotlight (1)</a:t>
            </a:r>
          </a:p>
        </p:txBody>
      </p:sp>
      <p:sp>
        <p:nvSpPr>
          <p:cNvPr id="9" name="Text Placeholder 8">
            <a:extLst>
              <a:ext uri="{FF2B5EF4-FFF2-40B4-BE49-F238E27FC236}">
                <a16:creationId xmlns:a16="http://schemas.microsoft.com/office/drawing/2014/main" id="{0995ED0C-E9FF-81B9-4685-725DEAFD6D0A}"/>
              </a:ext>
            </a:extLst>
          </p:cNvPr>
          <p:cNvSpPr>
            <a:spLocks noGrp="1"/>
          </p:cNvSpPr>
          <p:nvPr>
            <p:ph type="body" sz="quarter" idx="18"/>
          </p:nvPr>
        </p:nvSpPr>
        <p:spPr/>
        <p:txBody>
          <a:bodyPr/>
          <a:lstStyle/>
          <a:p>
            <a:r>
              <a:rPr lang="en-AU"/>
              <a:t>Financial wellbeing</a:t>
            </a:r>
          </a:p>
        </p:txBody>
      </p:sp>
      <p:sp>
        <p:nvSpPr>
          <p:cNvPr id="7" name="Content Placeholder 6">
            <a:extLst>
              <a:ext uri="{FF2B5EF4-FFF2-40B4-BE49-F238E27FC236}">
                <a16:creationId xmlns:a16="http://schemas.microsoft.com/office/drawing/2014/main" id="{2045534B-FE6E-45B6-4B7A-B78924A7AE91}"/>
              </a:ext>
            </a:extLst>
          </p:cNvPr>
          <p:cNvSpPr>
            <a:spLocks noGrp="1"/>
          </p:cNvSpPr>
          <p:nvPr>
            <p:ph idx="1"/>
          </p:nvPr>
        </p:nvSpPr>
        <p:spPr>
          <a:xfrm>
            <a:off x="360000" y="1924334"/>
            <a:ext cx="7037087" cy="4231666"/>
          </a:xfrm>
        </p:spPr>
        <p:txBody>
          <a:bodyPr/>
          <a:lstStyle/>
          <a:p>
            <a:r>
              <a:rPr lang="en-US" b="1"/>
              <a:t>Focus area: </a:t>
            </a:r>
            <a:r>
              <a:rPr lang="en-US"/>
              <a:t>Identity health and wellbeing</a:t>
            </a:r>
          </a:p>
          <a:p>
            <a:r>
              <a:rPr lang="en-US" b="1"/>
              <a:t>Unit 5 content: </a:t>
            </a:r>
            <a:r>
              <a:rPr lang="en-US"/>
              <a:t> </a:t>
            </a:r>
            <a:r>
              <a:rPr lang="en-AU"/>
              <a:t>describe the benefits of responsible saving and spending money for wellbeing.</a:t>
            </a:r>
          </a:p>
          <a:p>
            <a:r>
              <a:rPr lang="en-AU" b="1"/>
              <a:t>PDH lesson 5:</a:t>
            </a:r>
          </a:p>
          <a:p>
            <a:pPr marL="285750" indent="-285750">
              <a:buFont typeface="Arial" panose="020B0604020202020204" pitchFamily="34" charset="0"/>
              <a:buChar char="•"/>
            </a:pPr>
            <a:r>
              <a:rPr lang="en-US"/>
              <a:t>responsible saving positively impacts wellbeing</a:t>
            </a:r>
          </a:p>
          <a:p>
            <a:pPr marL="285750" indent="-285750">
              <a:buFont typeface="Arial" panose="020B0604020202020204" pitchFamily="34" charset="0"/>
              <a:buChar char="•"/>
            </a:pPr>
            <a:r>
              <a:rPr lang="en-US"/>
              <a:t>financial goal setting</a:t>
            </a:r>
          </a:p>
          <a:p>
            <a:pPr marL="285750" indent="-285750">
              <a:buFont typeface="Arial" panose="020B0604020202020204" pitchFamily="34" charset="0"/>
              <a:buChar char="•"/>
            </a:pPr>
            <a:r>
              <a:rPr lang="en-AU"/>
              <a:t>budgeting activities using real-life scenarios.</a:t>
            </a:r>
          </a:p>
        </p:txBody>
      </p:sp>
      <p:pic>
        <p:nvPicPr>
          <p:cNvPr id="5" name="Picture 4">
            <a:extLst>
              <a:ext uri="{FF2B5EF4-FFF2-40B4-BE49-F238E27FC236}">
                <a16:creationId xmlns:a16="http://schemas.microsoft.com/office/drawing/2014/main" id="{70DAD3B4-C194-F448-76EA-0AC8AA4DC4F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99655" y="2027273"/>
            <a:ext cx="3432345" cy="3450635"/>
          </a:xfrm>
          <a:prstGeom prst="roundRect">
            <a:avLst>
              <a:gd name="adj" fmla="val 6726"/>
            </a:avLst>
          </a:prstGeom>
          <a:ln>
            <a:noFill/>
          </a:ln>
          <a:effectLst/>
        </p:spPr>
      </p:pic>
      <p:sp>
        <p:nvSpPr>
          <p:cNvPr id="2" name="Slide Number Placeholder 1">
            <a:extLst>
              <a:ext uri="{FF2B5EF4-FFF2-40B4-BE49-F238E27FC236}">
                <a16:creationId xmlns:a16="http://schemas.microsoft.com/office/drawing/2014/main" id="{F248EF70-A7F8-24F9-CDAB-9A8F8585762D}"/>
              </a:ext>
              <a:ext uri="{C183D7F6-B498-43B3-948B-1728B52AA6E4}">
                <adec:decorative xmlns:adec="http://schemas.microsoft.com/office/drawing/2017/decorative" val="1"/>
              </a:ext>
            </a:extLst>
          </p:cNvPr>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600"/>
                </a:spcAft>
                <a:buClrTx/>
                <a:buSzTx/>
                <a:buFontTx/>
                <a:buNone/>
                <a:tabLst/>
                <a:defRPr/>
              </a:pPr>
              <a:t>92</a:t>
            </a:fld>
            <a:endParaRPr kumimoji="0" lang="en-AU" sz="1200" b="0" i="0" u="none" strike="noStrike" kern="1200" cap="none" spc="0" normalizeH="0" baseline="0" noProof="0">
              <a:ln>
                <a:noFill/>
              </a:ln>
              <a:solidFill>
                <a:srgbClr val="22272B"/>
              </a:solidFill>
              <a:effectLst/>
              <a:uLnTx/>
              <a:uFillTx/>
              <a:ea typeface="+mn-ea"/>
              <a:cs typeface="+mn-cs"/>
            </a:endParaRPr>
          </a:p>
        </p:txBody>
      </p:sp>
    </p:spTree>
    <p:extLst>
      <p:ext uri="{BB962C8B-B14F-4D97-AF65-F5344CB8AC3E}">
        <p14:creationId xmlns:p14="http://schemas.microsoft.com/office/powerpoint/2010/main" val="1895031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0E1690-90D0-50AF-C8A1-08917BF6E53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5198EFE-CEAC-2621-EE7D-A87C63D5F56E}"/>
              </a:ext>
            </a:extLst>
          </p:cNvPr>
          <p:cNvSpPr>
            <a:spLocks noGrp="1"/>
          </p:cNvSpPr>
          <p:nvPr>
            <p:ph type="title"/>
          </p:nvPr>
        </p:nvSpPr>
        <p:spPr/>
        <p:txBody>
          <a:bodyPr anchor="t">
            <a:normAutofit/>
          </a:bodyPr>
          <a:lstStyle/>
          <a:p>
            <a:r>
              <a:rPr lang="en-AU"/>
              <a:t>PDHPE – unit 5 spotlight (2)</a:t>
            </a:r>
          </a:p>
        </p:txBody>
      </p:sp>
      <p:sp>
        <p:nvSpPr>
          <p:cNvPr id="7" name="Text Placeholder 6">
            <a:extLst>
              <a:ext uri="{FF2B5EF4-FFF2-40B4-BE49-F238E27FC236}">
                <a16:creationId xmlns:a16="http://schemas.microsoft.com/office/drawing/2014/main" id="{63D921D0-5EC5-E910-8FC5-075FB359DFE3}"/>
              </a:ext>
            </a:extLst>
          </p:cNvPr>
          <p:cNvSpPr>
            <a:spLocks noGrp="1"/>
          </p:cNvSpPr>
          <p:nvPr>
            <p:ph type="body" sz="quarter" idx="18"/>
          </p:nvPr>
        </p:nvSpPr>
        <p:spPr>
          <a:xfrm>
            <a:off x="359999" y="982520"/>
            <a:ext cx="10544561" cy="336367"/>
          </a:xfrm>
        </p:spPr>
        <p:txBody>
          <a:bodyPr/>
          <a:lstStyle/>
          <a:p>
            <a:r>
              <a:rPr lang="en-AU"/>
              <a:t>Aboriginal and/or Torres Strait Islander connections to Country, Community and Culture</a:t>
            </a:r>
          </a:p>
        </p:txBody>
      </p:sp>
      <p:sp>
        <p:nvSpPr>
          <p:cNvPr id="4" name="Text Placeholder 3">
            <a:extLst>
              <a:ext uri="{FF2B5EF4-FFF2-40B4-BE49-F238E27FC236}">
                <a16:creationId xmlns:a16="http://schemas.microsoft.com/office/drawing/2014/main" id="{1186110F-931A-1BEF-2B4B-750F2B003628}"/>
              </a:ext>
            </a:extLst>
          </p:cNvPr>
          <p:cNvSpPr>
            <a:spLocks noGrp="1"/>
          </p:cNvSpPr>
          <p:nvPr>
            <p:ph idx="1"/>
          </p:nvPr>
        </p:nvSpPr>
        <p:spPr>
          <a:xfrm>
            <a:off x="360000" y="1620000"/>
            <a:ext cx="7707607" cy="4536000"/>
          </a:xfrm>
        </p:spPr>
        <p:txBody>
          <a:bodyPr anchor="b">
            <a:noAutofit/>
          </a:bodyPr>
          <a:lstStyle/>
          <a:p>
            <a:pPr>
              <a:lnSpc>
                <a:spcPct val="100000"/>
              </a:lnSpc>
            </a:pPr>
            <a:r>
              <a:rPr lang="en-US" sz="1800" b="1"/>
              <a:t>Focus area: </a:t>
            </a:r>
            <a:r>
              <a:rPr lang="en-US" sz="1800"/>
              <a:t>Respectful relationships and safety</a:t>
            </a:r>
          </a:p>
          <a:p>
            <a:pPr>
              <a:lnSpc>
                <a:spcPct val="100000"/>
              </a:lnSpc>
            </a:pPr>
            <a:r>
              <a:rPr lang="en-US" sz="1800" b="1"/>
              <a:t>Unit 5 content</a:t>
            </a:r>
            <a:r>
              <a:rPr lang="en-US" sz="1800"/>
              <a:t>:</a:t>
            </a:r>
          </a:p>
          <a:p>
            <a:pPr marL="285750" indent="-285750">
              <a:lnSpc>
                <a:spcPct val="100000"/>
              </a:lnSpc>
              <a:buFont typeface="Arial" panose="020B0604020202020204" pitchFamily="34" charset="0"/>
              <a:buChar char="•"/>
            </a:pPr>
            <a:r>
              <a:rPr lang="en-AU" sz="1800"/>
              <a:t>Explain how Aboriginal and/or Torres Strait Islander Peoples’ connections to Country, Community and Culture strengthen relationships</a:t>
            </a:r>
          </a:p>
          <a:p>
            <a:pPr marL="285750" indent="-285750">
              <a:lnSpc>
                <a:spcPct val="100000"/>
              </a:lnSpc>
              <a:buFont typeface="Arial" panose="020B0604020202020204" pitchFamily="34" charset="0"/>
              <a:buChar char="•"/>
            </a:pPr>
            <a:r>
              <a:rPr lang="en-AU" sz="1800"/>
              <a:t>Describe how connecting to family, people, groups, community organisations and places strengthens relationships and supports health and wellbeing</a:t>
            </a:r>
          </a:p>
          <a:p>
            <a:pPr>
              <a:lnSpc>
                <a:spcPct val="100000"/>
              </a:lnSpc>
            </a:pPr>
            <a:r>
              <a:rPr lang="en-AU" sz="1800" b="1"/>
              <a:t>PDH Lesson 2:</a:t>
            </a:r>
          </a:p>
          <a:p>
            <a:pPr marL="285750" indent="-285750">
              <a:lnSpc>
                <a:spcPct val="100000"/>
              </a:lnSpc>
              <a:buFont typeface="Arial" panose="020B0604020202020204" pitchFamily="34" charset="0"/>
              <a:buChar char="•"/>
            </a:pPr>
            <a:r>
              <a:rPr lang="en-US" sz="1800"/>
              <a:t>story-based learning- key vocabulary such as Elders, Kinship, Country and totems</a:t>
            </a:r>
          </a:p>
          <a:p>
            <a:pPr marL="285750" indent="-285750">
              <a:lnSpc>
                <a:spcPct val="100000"/>
              </a:lnSpc>
              <a:buFont typeface="Arial" panose="020B0604020202020204" pitchFamily="34" charset="0"/>
              <a:buChar char="•"/>
            </a:pPr>
            <a:r>
              <a:rPr lang="en-US" sz="1800"/>
              <a:t>mapping personal connections- Google maps</a:t>
            </a:r>
          </a:p>
          <a:p>
            <a:pPr marL="285750" indent="-285750">
              <a:lnSpc>
                <a:spcPct val="100000"/>
              </a:lnSpc>
              <a:buFont typeface="Arial" panose="020B0604020202020204" pitchFamily="34" charset="0"/>
              <a:buChar char="•"/>
            </a:pPr>
            <a:r>
              <a:rPr lang="en-AU" sz="1800"/>
              <a:t>circles of connection activity.</a:t>
            </a:r>
            <a:endParaRPr lang="en-US" sz="1800"/>
          </a:p>
        </p:txBody>
      </p:sp>
      <p:pic>
        <p:nvPicPr>
          <p:cNvPr id="8" name="Picture 7">
            <a:extLst>
              <a:ext uri="{FF2B5EF4-FFF2-40B4-BE49-F238E27FC236}">
                <a16:creationId xmlns:a16="http://schemas.microsoft.com/office/drawing/2014/main" id="{45CD0638-66C3-34A1-D470-4E571DA3843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296424" y="2046281"/>
            <a:ext cx="3357448" cy="3357448"/>
          </a:xfrm>
          <a:prstGeom prst="roundRect">
            <a:avLst>
              <a:gd name="adj" fmla="val 7320"/>
            </a:avLst>
          </a:prstGeom>
          <a:ln>
            <a:noFill/>
          </a:ln>
          <a:effectLst/>
        </p:spPr>
      </p:pic>
      <p:sp>
        <p:nvSpPr>
          <p:cNvPr id="9" name="TextBox 8">
            <a:extLst>
              <a:ext uri="{FF2B5EF4-FFF2-40B4-BE49-F238E27FC236}">
                <a16:creationId xmlns:a16="http://schemas.microsoft.com/office/drawing/2014/main" id="{1ABDA90E-D826-5756-74DF-006F18B22A88}"/>
              </a:ext>
            </a:extLst>
          </p:cNvPr>
          <p:cNvSpPr txBox="1"/>
          <p:nvPr/>
        </p:nvSpPr>
        <p:spPr>
          <a:xfrm>
            <a:off x="8174301" y="5551191"/>
            <a:ext cx="3657699" cy="494765"/>
          </a:xfrm>
          <a:prstGeom prst="rect">
            <a:avLst/>
          </a:prstGeom>
          <a:noFill/>
        </p:spPr>
        <p:txBody>
          <a:bodyPr wrap="square" lIns="0" tIns="0" rIns="0" bIns="0" rtlCol="0">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1200" b="0" i="1" u="none" strike="noStrike" kern="1200" cap="none" spc="0" normalizeH="0" baseline="0" noProof="0">
                <a:ln>
                  <a:noFill/>
                </a:ln>
                <a:solidFill>
                  <a:srgbClr val="22272B"/>
                </a:solidFill>
                <a:effectLst/>
                <a:uLnTx/>
                <a:uFillTx/>
                <a:latin typeface="Arial" panose="020B0604020202020204" pitchFamily="34" charset="0"/>
                <a:ea typeface="+mn-ea"/>
                <a:cs typeface="+mn-cs"/>
              </a:rPr>
              <a:t>Muir F. &amp; Lawson S. (2020). Family. </a:t>
            </a:r>
            <a:r>
              <a:rPr kumimoji="0" lang="en-AU" sz="1200" b="0" i="1" u="none" strike="noStrike" kern="1200" cap="none" spc="0" normalizeH="0" baseline="0" noProof="0" err="1">
                <a:ln>
                  <a:noFill/>
                </a:ln>
                <a:solidFill>
                  <a:srgbClr val="22272B"/>
                </a:solidFill>
                <a:effectLst/>
                <a:uLnTx/>
                <a:uFillTx/>
                <a:latin typeface="Arial" panose="020B0604020202020204" pitchFamily="34" charset="0"/>
                <a:ea typeface="+mn-ea"/>
                <a:cs typeface="+mn-cs"/>
              </a:rPr>
              <a:t>Magabala</a:t>
            </a:r>
            <a:r>
              <a:rPr kumimoji="0" lang="en-AU" sz="1200" b="0" i="1" u="none" strike="noStrike" kern="1200" cap="none" spc="0" normalizeH="0" baseline="0" noProof="0">
                <a:ln>
                  <a:noFill/>
                </a:ln>
                <a:solidFill>
                  <a:srgbClr val="22272B"/>
                </a:solidFill>
                <a:effectLst/>
                <a:uLnTx/>
                <a:uFillTx/>
                <a:latin typeface="Arial" panose="020B0604020202020204" pitchFamily="34" charset="0"/>
                <a:ea typeface="+mn-ea"/>
                <a:cs typeface="+mn-cs"/>
              </a:rPr>
              <a:t> Books.</a:t>
            </a:r>
            <a:endParaRPr kumimoji="0" lang="en-AU" sz="1200" b="0" i="0" u="none" strike="noStrike" kern="1200" cap="none" spc="0" normalizeH="0" baseline="0" noProof="0">
              <a:ln>
                <a:noFill/>
              </a:ln>
              <a:solidFill>
                <a:srgbClr val="22272B"/>
              </a:solidFill>
              <a:effectLst/>
              <a:uLnTx/>
              <a:uFillTx/>
              <a:latin typeface="Arial" panose="020B0604020202020204" pitchFamily="34" charset="0"/>
              <a:ea typeface="+mn-ea"/>
              <a:cs typeface="+mn-cs"/>
            </a:endParaRPr>
          </a:p>
        </p:txBody>
      </p:sp>
      <p:sp>
        <p:nvSpPr>
          <p:cNvPr id="2" name="Slide Number Placeholder 1">
            <a:extLst>
              <a:ext uri="{FF2B5EF4-FFF2-40B4-BE49-F238E27FC236}">
                <a16:creationId xmlns:a16="http://schemas.microsoft.com/office/drawing/2014/main" id="{E619CECC-D5DC-E6A5-2AA1-2984901DE495}"/>
              </a:ext>
              <a:ext uri="{C183D7F6-B498-43B3-948B-1728B52AA6E4}">
                <adec:decorative xmlns:adec="http://schemas.microsoft.com/office/drawing/2017/decorative" val="1"/>
              </a:ext>
            </a:extLst>
          </p:cNvPr>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60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ea typeface="+mn-ea"/>
                <a:cs typeface="+mn-cs"/>
              </a:rPr>
              <a:pPr marL="0" marR="0" lvl="0" indent="0" algn="r" defTabSz="609585" rtl="0" eaLnBrk="1" fontAlgn="auto" latinLnBrk="0" hangingPunct="1">
                <a:lnSpc>
                  <a:spcPct val="100000"/>
                </a:lnSpc>
                <a:spcBef>
                  <a:spcPts val="0"/>
                </a:spcBef>
                <a:spcAft>
                  <a:spcPts val="600"/>
                </a:spcAft>
                <a:buClrTx/>
                <a:buSzTx/>
                <a:buFontTx/>
                <a:buNone/>
                <a:tabLst/>
                <a:defRPr/>
              </a:pPr>
              <a:t>93</a:t>
            </a:fld>
            <a:endParaRPr kumimoji="0" lang="en-AU" sz="1200" b="0" i="0" u="none" strike="noStrike" kern="1200" cap="none" spc="0" normalizeH="0" baseline="0" noProof="0">
              <a:ln>
                <a:noFill/>
              </a:ln>
              <a:solidFill>
                <a:srgbClr val="22272B"/>
              </a:solidFill>
              <a:effectLst/>
              <a:uLnTx/>
              <a:uFillTx/>
              <a:ea typeface="+mn-ea"/>
              <a:cs typeface="+mn-cs"/>
            </a:endParaRPr>
          </a:p>
        </p:txBody>
      </p:sp>
    </p:spTree>
    <p:extLst>
      <p:ext uri="{BB962C8B-B14F-4D97-AF65-F5344CB8AC3E}">
        <p14:creationId xmlns:p14="http://schemas.microsoft.com/office/powerpoint/2010/main" val="4105500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82F2D5-D7B7-8AA5-6F6D-EA3EC1CC53CE}"/>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2758ABD-3BEC-F322-0D7E-124E9B4A321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94</a:t>
            </a:fld>
            <a:endParaRPr lang="en-AU"/>
          </a:p>
        </p:txBody>
      </p:sp>
      <p:sp>
        <p:nvSpPr>
          <p:cNvPr id="17" name="Title 2">
            <a:extLst>
              <a:ext uri="{FF2B5EF4-FFF2-40B4-BE49-F238E27FC236}">
                <a16:creationId xmlns:a16="http://schemas.microsoft.com/office/drawing/2014/main" id="{2031BDB2-FEC6-E566-68BD-DA58C1649859}"/>
              </a:ext>
            </a:extLst>
          </p:cNvPr>
          <p:cNvSpPr>
            <a:spLocks noGrp="1"/>
          </p:cNvSpPr>
          <p:nvPr>
            <p:ph type="title"/>
          </p:nvPr>
        </p:nvSpPr>
        <p:spPr/>
        <p:txBody>
          <a:bodyPr/>
          <a:lstStyle/>
          <a:p>
            <a:r>
              <a:rPr lang="en-AU"/>
              <a:t>PDHPE – unit 5 reflection</a:t>
            </a:r>
          </a:p>
        </p:txBody>
      </p:sp>
      <p:pic>
        <p:nvPicPr>
          <p:cNvPr id="10" name="Teacher graphic">
            <a:extLst>
              <a:ext uri="{FF2B5EF4-FFF2-40B4-BE49-F238E27FC236}">
                <a16:creationId xmlns:a16="http://schemas.microsoft.com/office/drawing/2014/main" id="{19EAB78E-F320-4902-8C10-1A02CA445DE0}"/>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5602" y="1882668"/>
            <a:ext cx="4171136" cy="4570708"/>
          </a:xfrm>
          <a:prstGeom prst="rect">
            <a:avLst/>
          </a:prstGeom>
        </p:spPr>
      </p:pic>
      <p:sp>
        <p:nvSpPr>
          <p:cNvPr id="4" name="Activity instructions">
            <a:extLst>
              <a:ext uri="{FF2B5EF4-FFF2-40B4-BE49-F238E27FC236}">
                <a16:creationId xmlns:a16="http://schemas.microsoft.com/office/drawing/2014/main" id="{E1962EEA-A7A3-8DA7-0A6E-3BE775A15620}"/>
              </a:ext>
            </a:extLst>
          </p:cNvPr>
          <p:cNvSpPr/>
          <p:nvPr/>
        </p:nvSpPr>
        <p:spPr>
          <a:xfrm>
            <a:off x="5728517" y="1882669"/>
            <a:ext cx="5866584" cy="4633332"/>
          </a:xfrm>
          <a:prstGeom prst="roundRect">
            <a:avLst>
              <a:gd name="adj" fmla="val 5474"/>
            </a:avLst>
          </a:prstGeom>
          <a:solidFill>
            <a:schemeClr val="bg1"/>
          </a:solidFill>
          <a:ln w="28575">
            <a:noFill/>
          </a:ln>
        </p:spPr>
        <p:style>
          <a:lnRef idx="2">
            <a:schemeClr val="accent1">
              <a:shade val="15000"/>
            </a:schemeClr>
          </a:lnRef>
          <a:fillRef idx="1">
            <a:schemeClr val="accent1"/>
          </a:fillRef>
          <a:effectRef idx="0">
            <a:schemeClr val="accent1"/>
          </a:effectRef>
          <a:fontRef idx="minor">
            <a:schemeClr val="lt1"/>
          </a:fontRef>
        </p:style>
        <p:txBody>
          <a:bodyPr lIns="288000" tIns="360000" rIns="288000" bIns="432000" rtlCol="0" anchor="ctr"/>
          <a:lstStyle/>
          <a:p>
            <a:pPr marL="285750" indent="-285750">
              <a:lnSpc>
                <a:spcPct val="150000"/>
              </a:lnSpc>
              <a:spcBef>
                <a:spcPts val="600"/>
              </a:spcBef>
              <a:spcAft>
                <a:spcPts val="600"/>
              </a:spcAft>
              <a:buFont typeface="Arial" panose="020B0604020202020204" pitchFamily="34" charset="0"/>
              <a:buChar char="•"/>
            </a:pPr>
            <a:r>
              <a:rPr lang="en-AU" sz="2000">
                <a:solidFill>
                  <a:srgbClr val="22272B"/>
                </a:solidFill>
                <a:latin typeface="Arial" panose="020B0604020202020204" pitchFamily="34" charset="0"/>
              </a:rPr>
              <a:t>What excites you about these units?</a:t>
            </a:r>
          </a:p>
          <a:p>
            <a:pPr marL="285750" indent="-285750">
              <a:lnSpc>
                <a:spcPct val="150000"/>
              </a:lnSpc>
              <a:spcBef>
                <a:spcPts val="600"/>
              </a:spcBef>
              <a:spcAft>
                <a:spcPts val="600"/>
              </a:spcAft>
              <a:buFont typeface="Arial" panose="020B0604020202020204" pitchFamily="34" charset="0"/>
              <a:buChar char="•"/>
            </a:pPr>
            <a:r>
              <a:rPr lang="en-AU" sz="2000">
                <a:solidFill>
                  <a:srgbClr val="22272B"/>
                </a:solidFill>
                <a:latin typeface="Arial" panose="020B0604020202020204" pitchFamily="34" charset="0"/>
              </a:rPr>
              <a:t>What changes did you notice which you will need to make some considerations about or do some preparation for?</a:t>
            </a:r>
          </a:p>
          <a:p>
            <a:pPr marL="285750" indent="-285750">
              <a:lnSpc>
                <a:spcPct val="150000"/>
              </a:lnSpc>
              <a:spcBef>
                <a:spcPts val="600"/>
              </a:spcBef>
              <a:spcAft>
                <a:spcPts val="600"/>
              </a:spcAft>
              <a:buFont typeface="Arial" panose="020B0604020202020204" pitchFamily="34" charset="0"/>
              <a:buChar char="•"/>
            </a:pPr>
            <a:r>
              <a:rPr lang="en-AU" sz="2000">
                <a:solidFill>
                  <a:srgbClr val="22272B"/>
                </a:solidFill>
                <a:latin typeface="Arial" panose="020B0604020202020204" pitchFamily="34" charset="0"/>
              </a:rPr>
              <a:t>What is still circling that you need some further clarification on?</a:t>
            </a:r>
          </a:p>
        </p:txBody>
      </p:sp>
    </p:spTree>
    <p:custDataLst>
      <p:tags r:id="rId1"/>
    </p:custDataLst>
    <p:extLst>
      <p:ext uri="{BB962C8B-B14F-4D97-AF65-F5344CB8AC3E}">
        <p14:creationId xmlns:p14="http://schemas.microsoft.com/office/powerpoint/2010/main" val="1134331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500"/>
                                        <p:tgtEl>
                                          <p:spTgt spid="4">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fade">
                                      <p:cBhvr>
                                        <p:cTn id="16"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179E6F-73FB-356A-425A-966E50C6F26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858B513-6DCC-6C82-35D2-7052382203E2}"/>
              </a:ext>
            </a:extLst>
          </p:cNvPr>
          <p:cNvSpPr>
            <a:spLocks noGrp="1"/>
          </p:cNvSpPr>
          <p:nvPr>
            <p:ph type="ctrTitle"/>
          </p:nvPr>
        </p:nvSpPr>
        <p:spPr/>
        <p:txBody>
          <a:bodyPr/>
          <a:lstStyle/>
          <a:p>
            <a:r>
              <a:rPr lang="en-AU"/>
              <a:t>Gap analysis </a:t>
            </a:r>
          </a:p>
        </p:txBody>
      </p:sp>
      <p:sp>
        <p:nvSpPr>
          <p:cNvPr id="2" name="Footer Placeholder 1">
            <a:extLst>
              <a:ext uri="{FF2B5EF4-FFF2-40B4-BE49-F238E27FC236}">
                <a16:creationId xmlns:a16="http://schemas.microsoft.com/office/drawing/2014/main" id="{7E15E393-225E-87DD-1E1E-22AD92884C62}"/>
              </a:ext>
              <a:ext uri="{C183D7F6-B498-43B3-948B-1728B52AA6E4}">
                <adec:decorative xmlns:adec="http://schemas.microsoft.com/office/drawing/2017/decorative" val="0"/>
              </a:ext>
            </a:extLst>
          </p:cNvPr>
          <p:cNvSpPr>
            <a:spLocks noGrp="1"/>
          </p:cNvSpPr>
          <p:nvPr>
            <p:ph type="ftr" sz="quarter" idx="3"/>
          </p:nvPr>
        </p:nvSpPr>
        <p:spPr/>
        <p:txBody>
          <a:bodyPr/>
          <a:lstStyle/>
          <a:p>
            <a:r>
              <a:rPr lang="en-AU"/>
              <a:t>NSW Department of Education</a:t>
            </a:r>
          </a:p>
          <a:p>
            <a:endParaRPr lang="en-AU"/>
          </a:p>
        </p:txBody>
      </p:sp>
      <p:pic>
        <p:nvPicPr>
          <p:cNvPr id="8" name="Picture Placeholder 9">
            <a:extLst>
              <a:ext uri="{FF2B5EF4-FFF2-40B4-BE49-F238E27FC236}">
                <a16:creationId xmlns:a16="http://schemas.microsoft.com/office/drawing/2014/main" id="{86F9C03B-7655-F930-C723-CB7A9574C7A6}"/>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7127875" y="0"/>
            <a:ext cx="5064125" cy="6858000"/>
          </a:xfrm>
        </p:spPr>
      </p:pic>
    </p:spTree>
    <p:extLst>
      <p:ext uri="{BB962C8B-B14F-4D97-AF65-F5344CB8AC3E}">
        <p14:creationId xmlns:p14="http://schemas.microsoft.com/office/powerpoint/2010/main" val="3680802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3C2F565-F297-86E6-8512-2F48A7BEF9B3}"/>
              </a:ext>
            </a:extLst>
          </p:cNvPr>
          <p:cNvSpPr>
            <a:spLocks noGrp="1"/>
          </p:cNvSpPr>
          <p:nvPr>
            <p:ph type="title"/>
          </p:nvPr>
        </p:nvSpPr>
        <p:spPr>
          <a:xfrm>
            <a:off x="360000" y="360000"/>
            <a:ext cx="10080000" cy="545601"/>
          </a:xfrm>
        </p:spPr>
        <p:txBody>
          <a:bodyPr anchor="t">
            <a:normAutofit/>
          </a:bodyPr>
          <a:lstStyle/>
          <a:p>
            <a:r>
              <a:rPr lang="en-AU"/>
              <a:t>Changes in the CHPS syllabus content (1)</a:t>
            </a:r>
          </a:p>
        </p:txBody>
      </p:sp>
      <p:sp>
        <p:nvSpPr>
          <p:cNvPr id="4" name="Slide Number Placeholder 3">
            <a:extLst>
              <a:ext uri="{FF2B5EF4-FFF2-40B4-BE49-F238E27FC236}">
                <a16:creationId xmlns:a16="http://schemas.microsoft.com/office/drawing/2014/main" id="{0A1F1210-3556-4BB7-1C77-703CBA7878B4}"/>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96</a:t>
            </a:fld>
            <a:endParaRPr lang="en-AU"/>
          </a:p>
        </p:txBody>
      </p:sp>
      <p:sp>
        <p:nvSpPr>
          <p:cNvPr id="20" name="Text Placeholder 3">
            <a:extLst>
              <a:ext uri="{FF2B5EF4-FFF2-40B4-BE49-F238E27FC236}">
                <a16:creationId xmlns:a16="http://schemas.microsoft.com/office/drawing/2014/main" id="{673F1E75-9161-8DB8-375C-695BFC829B3E}"/>
              </a:ext>
            </a:extLst>
          </p:cNvPr>
          <p:cNvSpPr>
            <a:spLocks noGrp="1"/>
          </p:cNvSpPr>
          <p:nvPr>
            <p:ph type="body" sz="quarter" idx="18"/>
          </p:nvPr>
        </p:nvSpPr>
        <p:spPr>
          <a:xfrm>
            <a:off x="360000" y="982520"/>
            <a:ext cx="10080000" cy="310015"/>
          </a:xfrm>
        </p:spPr>
        <p:txBody>
          <a:bodyPr/>
          <a:lstStyle/>
          <a:p>
            <a:r>
              <a:rPr lang="en-US"/>
              <a:t>Key updates </a:t>
            </a:r>
          </a:p>
        </p:txBody>
      </p:sp>
      <p:pic>
        <p:nvPicPr>
          <p:cNvPr id="13" name="Picture Placeholder 12">
            <a:extLst>
              <a:ext uri="{FF2B5EF4-FFF2-40B4-BE49-F238E27FC236}">
                <a16:creationId xmlns:a16="http://schemas.microsoft.com/office/drawing/2014/main" id="{FF613F8E-0527-CCA6-ED75-77AE57398A84}"/>
              </a:ext>
              <a:ext uri="{C183D7F6-B498-43B3-948B-1728B52AA6E4}">
                <adec:decorative xmlns:adec="http://schemas.microsoft.com/office/drawing/2017/decorative" val="1"/>
              </a:ext>
            </a:extLst>
          </p:cNvPr>
          <p:cNvPicPr>
            <a:picLocks noGrp="1" noChangeAspect="1"/>
          </p:cNvPicPr>
          <p:nvPr>
            <p:ph sz="half" idx="1"/>
          </p:nvPr>
        </p:nvPicPr>
        <p:blipFill>
          <a:blip r:embed="rId3" cstate="screen">
            <a:extLst>
              <a:ext uri="{28A0092B-C50C-407E-A947-70E740481C1C}">
                <a14:useLocalDpi xmlns:a14="http://schemas.microsoft.com/office/drawing/2010/main"/>
              </a:ext>
            </a:extLst>
          </a:blip>
          <a:srcRect/>
          <a:stretch>
            <a:fillRect/>
          </a:stretch>
        </p:blipFill>
        <p:spPr>
          <a:xfrm>
            <a:off x="360000" y="1584000"/>
            <a:ext cx="5616000" cy="4499998"/>
          </a:xfrm>
          <a:prstGeom prst="roundRect">
            <a:avLst>
              <a:gd name="adj" fmla="val 3216"/>
            </a:avLst>
          </a:prstGeom>
          <a:noFill/>
        </p:spPr>
      </p:pic>
      <p:sp>
        <p:nvSpPr>
          <p:cNvPr id="3" name="Content Placeholder 2">
            <a:extLst>
              <a:ext uri="{FF2B5EF4-FFF2-40B4-BE49-F238E27FC236}">
                <a16:creationId xmlns:a16="http://schemas.microsoft.com/office/drawing/2014/main" id="{C25C98DD-4F68-51CE-E776-046BB6CDA3EA}"/>
              </a:ext>
            </a:extLst>
          </p:cNvPr>
          <p:cNvSpPr>
            <a:spLocks noGrp="1"/>
          </p:cNvSpPr>
          <p:nvPr>
            <p:ph sz="half" idx="19"/>
          </p:nvPr>
        </p:nvSpPr>
        <p:spPr>
          <a:xfrm>
            <a:off x="6675237" y="1886738"/>
            <a:ext cx="4850456" cy="3869020"/>
          </a:xfrm>
        </p:spPr>
        <p:txBody>
          <a:bodyPr>
            <a:normAutofit/>
          </a:bodyPr>
          <a:lstStyle/>
          <a:p>
            <a:pPr marL="285750" lvl="0" indent="-285750">
              <a:buFont typeface="Arial" panose="020B0604020202020204" pitchFamily="34" charset="0"/>
              <a:buChar char="•"/>
            </a:pPr>
            <a:r>
              <a:rPr lang="en-AU" sz="2000"/>
              <a:t>the introduction of new content aligned with contemporary needs </a:t>
            </a:r>
          </a:p>
          <a:p>
            <a:pPr marL="285750" lvl="0" indent="-285750">
              <a:buFont typeface="Arial" panose="020B0604020202020204" pitchFamily="34" charset="0"/>
              <a:buChar char="•"/>
            </a:pPr>
            <a:r>
              <a:rPr lang="en-AU" sz="2000"/>
              <a:t>shift in timing to ensure learning is developmentally appropriate</a:t>
            </a:r>
          </a:p>
          <a:p>
            <a:pPr marL="285750" lvl="0" indent="-285750">
              <a:buFont typeface="Arial" panose="020B0604020202020204" pitchFamily="34" charset="0"/>
              <a:buChar char="•"/>
            </a:pPr>
            <a:r>
              <a:rPr lang="en-AU" sz="2000"/>
              <a:t>the merging and strengthening of existing areas for greater clarity and impact. </a:t>
            </a:r>
          </a:p>
          <a:p>
            <a:endParaRPr lang="en-AU"/>
          </a:p>
        </p:txBody>
      </p:sp>
    </p:spTree>
    <p:extLst>
      <p:ext uri="{BB962C8B-B14F-4D97-AF65-F5344CB8AC3E}">
        <p14:creationId xmlns:p14="http://schemas.microsoft.com/office/powerpoint/2010/main" val="3214317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7998A-8140-8EDF-31F4-0B98EA8F3B4E}"/>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3D100EC-C255-9EF0-FF32-E45700A75819}"/>
              </a:ext>
            </a:extLst>
          </p:cNvPr>
          <p:cNvSpPr>
            <a:spLocks noGrp="1"/>
          </p:cNvSpPr>
          <p:nvPr>
            <p:ph type="title"/>
          </p:nvPr>
        </p:nvSpPr>
        <p:spPr/>
        <p:txBody>
          <a:bodyPr/>
          <a:lstStyle/>
          <a:p>
            <a:r>
              <a:rPr lang="en-AU"/>
              <a:t>Changes in the CHPS syllabus content (2)</a:t>
            </a:r>
          </a:p>
        </p:txBody>
      </p:sp>
      <p:sp>
        <p:nvSpPr>
          <p:cNvPr id="4" name="Slide Number Placeholder 3">
            <a:extLst>
              <a:ext uri="{FF2B5EF4-FFF2-40B4-BE49-F238E27FC236}">
                <a16:creationId xmlns:a16="http://schemas.microsoft.com/office/drawing/2014/main" id="{32817EB8-B542-BF01-78F2-D5457432C35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97</a:t>
            </a:fld>
            <a:endParaRPr lang="en-AU"/>
          </a:p>
        </p:txBody>
      </p:sp>
      <p:pic>
        <p:nvPicPr>
          <p:cNvPr id="18" name="Picture 17">
            <a:extLst>
              <a:ext uri="{FF2B5EF4-FFF2-40B4-BE49-F238E27FC236}">
                <a16:creationId xmlns:a16="http://schemas.microsoft.com/office/drawing/2014/main" id="{F2F2ACB4-E333-706B-F33A-4BF462E70AE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0000" y="1615609"/>
            <a:ext cx="11375981" cy="754145"/>
          </a:xfrm>
          <a:prstGeom prst="rect">
            <a:avLst/>
          </a:prstGeom>
          <a:ln>
            <a:noFill/>
          </a:ln>
          <a:effectLst>
            <a:outerShdw blurRad="50800" dist="38100" dir="2700000" algn="tl" rotWithShape="0">
              <a:prstClr val="black">
                <a:alpha val="40000"/>
              </a:prstClr>
            </a:outerShdw>
          </a:effectLst>
        </p:spPr>
      </p:pic>
      <p:pic>
        <p:nvPicPr>
          <p:cNvPr id="20" name="Picture 19">
            <a:extLst>
              <a:ext uri="{FF2B5EF4-FFF2-40B4-BE49-F238E27FC236}">
                <a16:creationId xmlns:a16="http://schemas.microsoft.com/office/drawing/2014/main" id="{6F304D4B-420C-B197-0B2A-94AF596226A3}"/>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66292" y="2617363"/>
            <a:ext cx="5963396" cy="3639581"/>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49836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3B680-780B-050F-BFB7-E65BE19EDB7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32148691-487E-5845-B802-818DBF66602B}"/>
              </a:ext>
            </a:extLst>
          </p:cNvPr>
          <p:cNvSpPr>
            <a:spLocks noGrp="1"/>
          </p:cNvSpPr>
          <p:nvPr>
            <p:ph type="title"/>
          </p:nvPr>
        </p:nvSpPr>
        <p:spPr>
          <a:xfrm>
            <a:off x="360000" y="360000"/>
            <a:ext cx="10080000" cy="545601"/>
          </a:xfrm>
        </p:spPr>
        <p:txBody>
          <a:bodyPr anchor="t">
            <a:normAutofit/>
          </a:bodyPr>
          <a:lstStyle/>
          <a:p>
            <a:r>
              <a:rPr lang="en-AU"/>
              <a:t>Overview of key changes across CHPS (1)</a:t>
            </a:r>
          </a:p>
        </p:txBody>
      </p:sp>
      <p:sp>
        <p:nvSpPr>
          <p:cNvPr id="8" name="Text Placeholder 7">
            <a:extLst>
              <a:ext uri="{FF2B5EF4-FFF2-40B4-BE49-F238E27FC236}">
                <a16:creationId xmlns:a16="http://schemas.microsoft.com/office/drawing/2014/main" id="{09457AD8-52E4-E5D7-A80E-A4D1972AB8E4}"/>
              </a:ext>
            </a:extLst>
          </p:cNvPr>
          <p:cNvSpPr>
            <a:spLocks noGrp="1"/>
          </p:cNvSpPr>
          <p:nvPr>
            <p:ph type="body" sz="quarter" idx="18"/>
          </p:nvPr>
        </p:nvSpPr>
        <p:spPr>
          <a:xfrm>
            <a:off x="360000" y="905602"/>
            <a:ext cx="10080000" cy="386934"/>
          </a:xfrm>
        </p:spPr>
        <p:txBody>
          <a:bodyPr anchor="b">
            <a:normAutofit/>
          </a:bodyPr>
          <a:lstStyle/>
          <a:p>
            <a:pPr>
              <a:lnSpc>
                <a:spcPct val="140000"/>
              </a:lnSpc>
            </a:pPr>
            <a:r>
              <a:rPr lang="en-AU"/>
              <a:t>HSIE</a:t>
            </a:r>
          </a:p>
        </p:txBody>
      </p:sp>
      <p:pic>
        <p:nvPicPr>
          <p:cNvPr id="5" name="Picture 4">
            <a:extLst>
              <a:ext uri="{FF2B5EF4-FFF2-40B4-BE49-F238E27FC236}">
                <a16:creationId xmlns:a16="http://schemas.microsoft.com/office/drawing/2014/main" id="{74F96791-CE08-9CCD-0FFC-27EB82C648B9}"/>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19100" y="1571939"/>
            <a:ext cx="5676900" cy="4535997"/>
          </a:xfrm>
          <a:prstGeom prst="roundRect">
            <a:avLst>
              <a:gd name="adj" fmla="val 3890"/>
            </a:avLst>
          </a:prstGeom>
          <a:noFill/>
        </p:spPr>
      </p:pic>
      <p:sp>
        <p:nvSpPr>
          <p:cNvPr id="10" name="Content Placeholder 9">
            <a:extLst>
              <a:ext uri="{FF2B5EF4-FFF2-40B4-BE49-F238E27FC236}">
                <a16:creationId xmlns:a16="http://schemas.microsoft.com/office/drawing/2014/main" id="{B6A6FB84-C47F-B2BE-A48D-1FAA50CE611B}"/>
              </a:ext>
            </a:extLst>
          </p:cNvPr>
          <p:cNvSpPr>
            <a:spLocks noGrp="1"/>
          </p:cNvSpPr>
          <p:nvPr>
            <p:ph idx="1"/>
          </p:nvPr>
        </p:nvSpPr>
        <p:spPr>
          <a:xfrm>
            <a:off x="6412009" y="1846989"/>
            <a:ext cx="4711991" cy="3743106"/>
          </a:xfrm>
        </p:spPr>
        <p:txBody>
          <a:bodyPr>
            <a:noAutofit/>
          </a:bodyPr>
          <a:lstStyle/>
          <a:p>
            <a:pPr marL="342900" indent="-342900">
              <a:buFont typeface="Arial" panose="020B0604020202020204" pitchFamily="34" charset="0"/>
              <a:buChar char="•"/>
            </a:pPr>
            <a:r>
              <a:rPr lang="en-AU"/>
              <a:t>Aboriginal Cultures and Histories strengthened from ES1–S3</a:t>
            </a:r>
          </a:p>
          <a:p>
            <a:pPr marL="342900" indent="-342900">
              <a:buFont typeface="Arial" panose="020B0604020202020204" pitchFamily="34" charset="0"/>
              <a:buChar char="•"/>
            </a:pPr>
            <a:r>
              <a:rPr lang="en-AU"/>
              <a:t>Ancient Cultures and Histories now in Stage 1 and 2</a:t>
            </a:r>
          </a:p>
          <a:p>
            <a:pPr marL="342900" indent="-342900">
              <a:buFont typeface="Arial" panose="020B0604020202020204" pitchFamily="34" charset="0"/>
              <a:buChar char="•"/>
            </a:pPr>
            <a:r>
              <a:rPr lang="en-AU"/>
              <a:t>Resourcing/teacher knowledge of maps and geographical information critical</a:t>
            </a:r>
          </a:p>
          <a:p>
            <a:pPr marL="342900" indent="-342900">
              <a:buFont typeface="Arial" panose="020B0604020202020204" pitchFamily="34" charset="0"/>
              <a:buChar char="•"/>
            </a:pPr>
            <a:r>
              <a:rPr lang="en-AU"/>
              <a:t>History + Geography now integrated into one HSIE KLA</a:t>
            </a:r>
          </a:p>
          <a:p>
            <a:endParaRPr lang="en-AU"/>
          </a:p>
        </p:txBody>
      </p:sp>
      <p:sp>
        <p:nvSpPr>
          <p:cNvPr id="4" name="Slide Number Placeholder 3">
            <a:extLst>
              <a:ext uri="{FF2B5EF4-FFF2-40B4-BE49-F238E27FC236}">
                <a16:creationId xmlns:a16="http://schemas.microsoft.com/office/drawing/2014/main" id="{C624C5AE-DE9E-9802-67F0-62EB6EA991FC}"/>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98</a:t>
            </a:fld>
            <a:endParaRPr lang="en-AU"/>
          </a:p>
        </p:txBody>
      </p:sp>
    </p:spTree>
    <p:extLst>
      <p:ext uri="{BB962C8B-B14F-4D97-AF65-F5344CB8AC3E}">
        <p14:creationId xmlns:p14="http://schemas.microsoft.com/office/powerpoint/2010/main" val="2020197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4D5C55-DDC7-85B8-3D5A-11818D0415E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310E442-0459-9EC6-857C-8E2360ED53E5}"/>
              </a:ext>
            </a:extLst>
          </p:cNvPr>
          <p:cNvSpPr>
            <a:spLocks noGrp="1"/>
          </p:cNvSpPr>
          <p:nvPr>
            <p:ph type="title"/>
          </p:nvPr>
        </p:nvSpPr>
        <p:spPr/>
        <p:txBody>
          <a:bodyPr/>
          <a:lstStyle/>
          <a:p>
            <a:r>
              <a:rPr lang="en-AU"/>
              <a:t>Overview of key changes across CHPS (2)</a:t>
            </a:r>
          </a:p>
        </p:txBody>
      </p:sp>
      <p:sp>
        <p:nvSpPr>
          <p:cNvPr id="8" name="Text Placeholder 7">
            <a:extLst>
              <a:ext uri="{FF2B5EF4-FFF2-40B4-BE49-F238E27FC236}">
                <a16:creationId xmlns:a16="http://schemas.microsoft.com/office/drawing/2014/main" id="{7D222651-767F-5F8F-6F12-B3CFC00BEA94}"/>
              </a:ext>
            </a:extLst>
          </p:cNvPr>
          <p:cNvSpPr>
            <a:spLocks noGrp="1"/>
          </p:cNvSpPr>
          <p:nvPr>
            <p:ph type="body" sz="quarter" idx="18"/>
          </p:nvPr>
        </p:nvSpPr>
        <p:spPr>
          <a:xfrm>
            <a:off x="360000" y="905602"/>
            <a:ext cx="4758410" cy="386934"/>
          </a:xfrm>
        </p:spPr>
        <p:txBody>
          <a:bodyPr/>
          <a:lstStyle/>
          <a:p>
            <a:r>
              <a:rPr lang="en-AU"/>
              <a:t>Science and technology		</a:t>
            </a:r>
          </a:p>
        </p:txBody>
      </p:sp>
      <p:pic>
        <p:nvPicPr>
          <p:cNvPr id="10" name="Picture Placeholder 9">
            <a:extLst>
              <a:ext uri="{FF2B5EF4-FFF2-40B4-BE49-F238E27FC236}">
                <a16:creationId xmlns:a16="http://schemas.microsoft.com/office/drawing/2014/main" id="{63074D09-45B2-E262-1707-37AB5D48269D}"/>
              </a:ext>
              <a:ext uri="{C183D7F6-B498-43B3-948B-1728B52AA6E4}">
                <adec:decorative xmlns:adec="http://schemas.microsoft.com/office/drawing/2017/decorative" val="1"/>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a:xfrm>
            <a:off x="360000" y="1875184"/>
            <a:ext cx="4864292" cy="3886701"/>
          </a:xfrm>
          <a:prstGeom prst="roundRect">
            <a:avLst>
              <a:gd name="adj" fmla="val 3744"/>
            </a:avLst>
          </a:prstGeom>
        </p:spPr>
      </p:pic>
      <p:sp>
        <p:nvSpPr>
          <p:cNvPr id="3" name="TextBox 2">
            <a:extLst>
              <a:ext uri="{FF2B5EF4-FFF2-40B4-BE49-F238E27FC236}">
                <a16:creationId xmlns:a16="http://schemas.microsoft.com/office/drawing/2014/main" id="{6DC4CDDB-3FFB-784D-2950-C2A715C9F11B}"/>
              </a:ext>
            </a:extLst>
          </p:cNvPr>
          <p:cNvSpPr txBox="1"/>
          <p:nvPr/>
        </p:nvSpPr>
        <p:spPr>
          <a:xfrm>
            <a:off x="5460643" y="2266603"/>
            <a:ext cx="5663358" cy="3103863"/>
          </a:xfrm>
          <a:prstGeom prst="rect">
            <a:avLst/>
          </a:prstGeom>
          <a:noFill/>
        </p:spPr>
        <p:txBody>
          <a:bodyPr wrap="square">
            <a:spAutoFit/>
          </a:bodyPr>
          <a:lstStyle/>
          <a:p>
            <a:pPr marL="342900" lvl="0" indent="-342900">
              <a:lnSpc>
                <a:spcPct val="150000"/>
              </a:lnSpc>
              <a:spcBef>
                <a:spcPts val="600"/>
              </a:spcBef>
              <a:buFont typeface="Arial" panose="020B0604020202020204" pitchFamily="34" charset="0"/>
              <a:buChar char="•"/>
            </a:pPr>
            <a:r>
              <a:rPr lang="en-AU" sz="1800">
                <a:latin typeface="Arial" panose="020B0604020202020204" pitchFamily="34" charset="0"/>
              </a:rPr>
              <a:t>Human body content is new across K–6, including knowledge of the ear, eyes, digestive system, muscles, and skeleton</a:t>
            </a:r>
          </a:p>
          <a:p>
            <a:pPr marL="342900" lvl="0" indent="-342900">
              <a:lnSpc>
                <a:spcPct val="150000"/>
              </a:lnSpc>
              <a:spcBef>
                <a:spcPts val="600"/>
              </a:spcBef>
              <a:buFont typeface="Arial" panose="020B0604020202020204" pitchFamily="34" charset="0"/>
              <a:buChar char="•"/>
            </a:pPr>
            <a:r>
              <a:rPr lang="en-AU" sz="1800">
                <a:latin typeface="Arial" panose="020B0604020202020204" pitchFamily="34" charset="0"/>
              </a:rPr>
              <a:t>Additional practical investigation, demonstration and hands-on learning </a:t>
            </a:r>
          </a:p>
          <a:p>
            <a:pPr marL="342900" lvl="0" indent="-342900">
              <a:lnSpc>
                <a:spcPct val="150000"/>
              </a:lnSpc>
              <a:spcBef>
                <a:spcPts val="600"/>
              </a:spcBef>
              <a:buFont typeface="Arial" panose="020B0604020202020204" pitchFamily="34" charset="0"/>
              <a:buChar char="•"/>
            </a:pPr>
            <a:r>
              <a:rPr lang="en-AU" sz="1800">
                <a:latin typeface="Arial" panose="020B0604020202020204" pitchFamily="34" charset="0"/>
              </a:rPr>
              <a:t>Working Scientifically skills are embedded across all years, not treated as a separate component</a:t>
            </a:r>
          </a:p>
        </p:txBody>
      </p:sp>
      <p:sp>
        <p:nvSpPr>
          <p:cNvPr id="4" name="Slide Number Placeholder 3">
            <a:extLst>
              <a:ext uri="{FF2B5EF4-FFF2-40B4-BE49-F238E27FC236}">
                <a16:creationId xmlns:a16="http://schemas.microsoft.com/office/drawing/2014/main" id="{91C8989C-2D71-9DFC-5608-335BEC91B16F}"/>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99</a:t>
            </a:fld>
            <a:endParaRPr lang="en-AU"/>
          </a:p>
        </p:txBody>
      </p:sp>
    </p:spTree>
    <p:extLst>
      <p:ext uri="{BB962C8B-B14F-4D97-AF65-F5344CB8AC3E}">
        <p14:creationId xmlns:p14="http://schemas.microsoft.com/office/powerpoint/2010/main" val="3848751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Corporate">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corporate-curriculum-template-2025-v1.0" id="{FC8BAFFB-2C09-494F-87C1-09505A000DA0}" vid="{33523A18-BCC1-42D6-8839-D7DD68359B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8740c54-966f-451d-a76c-e38eb7fddd55">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6BC20BCFB223D4189F17F47419ECBA2" ma:contentTypeVersion="16" ma:contentTypeDescription="Create a new document." ma:contentTypeScope="" ma:versionID="4427b1298d8151fa4c8344ebfb71fbbb">
  <xsd:schema xmlns:xsd="http://www.w3.org/2001/XMLSchema" xmlns:xs="http://www.w3.org/2001/XMLSchema" xmlns:p="http://schemas.microsoft.com/office/2006/metadata/properties" xmlns:ns2="98740c54-966f-451d-a76c-e38eb7fddd55" xmlns:ns3="094ce8ca-8c20-4eb0-bb23-b47a1c76b753" targetNamespace="http://schemas.microsoft.com/office/2006/metadata/properties" ma:root="true" ma:fieldsID="5398fdfadcfe40e1be03012b0584b069" ns2:_="" ns3:_="">
    <xsd:import namespace="98740c54-966f-451d-a76c-e38eb7fddd55"/>
    <xsd:import namespace="094ce8ca-8c20-4eb0-bb23-b47a1c76b75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2:MediaServiceDateTaken" minOccurs="0"/>
                <xsd:element ref="ns2:MediaServiceGenerationTime" minOccurs="0"/>
                <xsd:element ref="ns2:MediaServiceEventHashCode" minOccurs="0"/>
                <xsd:element ref="ns2:MediaServiceLocation" minOccurs="0"/>
                <xsd:element ref="ns2:MediaServiceOCR" minOccurs="0"/>
                <xsd:element ref="ns2:MediaLengthInSeconds"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740c54-966f-451d-a76c-e38eb7fddd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1f47cd6-212f-4ea2-b6af-f1d1e47bdbaf"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94ce8ca-8c20-4eb0-bb23-b47a1c76b753"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529EC61-8433-4465-B5BF-F9D5B2C0BDE3}">
  <ds:schemaRefs>
    <ds:schemaRef ds:uri="http://schemas.microsoft.com/sharepoint/v3/contenttype/forms"/>
  </ds:schemaRefs>
</ds:datastoreItem>
</file>

<file path=customXml/itemProps2.xml><?xml version="1.0" encoding="utf-8"?>
<ds:datastoreItem xmlns:ds="http://schemas.openxmlformats.org/officeDocument/2006/customXml" ds:itemID="{3680DAA2-907E-4CB5-B016-D0DA35A045BF}">
  <ds:schemaRefs>
    <ds:schemaRef ds:uri="094ce8ca-8c20-4eb0-bb23-b47a1c76b753"/>
    <ds:schemaRef ds:uri="98740c54-966f-451d-a76c-e38eb7fddd5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351A771-74FF-4F83-9E02-DC91DF81210E}">
  <ds:schemaRefs>
    <ds:schemaRef ds:uri="094ce8ca-8c20-4eb0-bb23-b47a1c76b753"/>
    <ds:schemaRef ds:uri="98740c54-966f-451d-a76c-e38eb7fddd5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b603dfd7-d93a-4381-a340-2995d8282205}" enabled="1" method="Standard" siteId="{05a0e69a-418a-47c1-9c25-9387261bf991}" removed="0"/>
</clbl:labelList>
</file>

<file path=docProps/app.xml><?xml version="1.0" encoding="utf-8"?>
<Properties xmlns="http://schemas.openxmlformats.org/officeDocument/2006/extended-properties" xmlns:vt="http://schemas.openxmlformats.org/officeDocument/2006/docPropsVTypes">
  <Template>Draft CHPS PL T4 2025 (1)</Template>
  <TotalTime>0</TotalTime>
  <Words>23057</Words>
  <Application>Microsoft Office PowerPoint</Application>
  <PresentationFormat>Widescreen</PresentationFormat>
  <Paragraphs>2380</Paragraphs>
  <Slides>113</Slides>
  <Notes>110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113</vt:i4>
      </vt:variant>
    </vt:vector>
  </HeadingPairs>
  <TitlesOfParts>
    <vt:vector size="127" baseType="lpstr">
      <vt:lpstr>Aptos</vt:lpstr>
      <vt:lpstr>Public Sans Light</vt:lpstr>
      <vt:lpstr>Segoe UI</vt:lpstr>
      <vt:lpstr>Arial</vt:lpstr>
      <vt:lpstr>Public Sans</vt:lpstr>
      <vt:lpstr>Aptos Narrow</vt:lpstr>
      <vt:lpstr>Arial</vt:lpstr>
      <vt:lpstr>Times New Roman</vt:lpstr>
      <vt:lpstr>Public Sans</vt:lpstr>
      <vt:lpstr>MS Mincho</vt:lpstr>
      <vt:lpstr>Roboto</vt:lpstr>
      <vt:lpstr>Calibri</vt:lpstr>
      <vt:lpstr>Courier New</vt:lpstr>
      <vt:lpstr>NSWG Corporate</vt:lpstr>
      <vt:lpstr>CHPS sample units: from planning to practice </vt:lpstr>
      <vt:lpstr>Acknowledgement of Country</vt:lpstr>
      <vt:lpstr>Australian Professional Standards for Teachers</vt:lpstr>
      <vt:lpstr>Purpose</vt:lpstr>
      <vt:lpstr>Activity </vt:lpstr>
      <vt:lpstr>Common lesson structures across the four key learning areas   </vt:lpstr>
      <vt:lpstr>3 pillars of resource development </vt:lpstr>
      <vt:lpstr>Why consistency matters</vt:lpstr>
      <vt:lpstr>Scope and sequences</vt:lpstr>
      <vt:lpstr>Unit and lesson structure</vt:lpstr>
      <vt:lpstr>Key features of the lesson structure (1)</vt:lpstr>
      <vt:lpstr>Key features of the lesson structure (2)</vt:lpstr>
      <vt:lpstr>Key features of the lesson structure (3)</vt:lpstr>
      <vt:lpstr>Key features of the lesson structure (4)</vt:lpstr>
      <vt:lpstr>Key features of the lesson structure (5)</vt:lpstr>
      <vt:lpstr>Optional assessments</vt:lpstr>
      <vt:lpstr>Creating written texts in CHPS K–6</vt:lpstr>
      <vt:lpstr>Creating written text</vt:lpstr>
      <vt:lpstr>Behind the scenes developing the sample units</vt:lpstr>
      <vt:lpstr>Roadmap of a CHPS unit across 13 weeks</vt:lpstr>
      <vt:lpstr>Activity</vt:lpstr>
      <vt:lpstr>Unit Preview</vt:lpstr>
      <vt:lpstr>Human Society and its Environment (HSIE) – unit 1</vt:lpstr>
      <vt:lpstr>HSIE – unit 1 overview</vt:lpstr>
      <vt:lpstr>HSIE – unit 1 syllabus outcomes</vt:lpstr>
      <vt:lpstr>HSIE – unit 1 syllabus content</vt:lpstr>
      <vt:lpstr>HSIE – unit 1 skill development</vt:lpstr>
      <vt:lpstr>HSIE – unit 1 spotlight (1)</vt:lpstr>
      <vt:lpstr>HSIE – unit 1 spotlight (2)</vt:lpstr>
      <vt:lpstr>HSIE – unit 1 spotlight (3)</vt:lpstr>
      <vt:lpstr>Human Society and its Environment (HSIE) – unit 5</vt:lpstr>
      <vt:lpstr>HSIE – unit 5 overview</vt:lpstr>
      <vt:lpstr>HSIE – unit 5 syllabus outcomes</vt:lpstr>
      <vt:lpstr>HSIE – Unit 5 syllabus content (1)</vt:lpstr>
      <vt:lpstr>HSIE – Unit 5 syllabus content (2)</vt:lpstr>
      <vt:lpstr>Aboriginal Cultures and Histories content</vt:lpstr>
      <vt:lpstr>HSIE – unit 5 skill development</vt:lpstr>
      <vt:lpstr>HSIE – unit 5 spotlight (1)</vt:lpstr>
      <vt:lpstr>HSIE – unit 5 spotlight (2)</vt:lpstr>
      <vt:lpstr>HSIE – unit 5 reflection</vt:lpstr>
      <vt:lpstr>Science and technology </vt:lpstr>
      <vt:lpstr>Science and technology – unit 1 overview</vt:lpstr>
      <vt:lpstr>Science and technology – unit 1 syllabus outcomes</vt:lpstr>
      <vt:lpstr>Science and technology – unit 1 syllabus content (1)</vt:lpstr>
      <vt:lpstr>Science and technology – unit 1 syllabus content (2)</vt:lpstr>
      <vt:lpstr>Posing Questions (PQU) </vt:lpstr>
      <vt:lpstr>Science and technology – unit 1 spotlight (1)</vt:lpstr>
      <vt:lpstr>Science and technology – unit 1 spotlight (2)</vt:lpstr>
      <vt:lpstr>Science and technology – unit 1 misconceptions </vt:lpstr>
      <vt:lpstr>Science and technology – unit 5 </vt:lpstr>
      <vt:lpstr>Science and technology – unit 5 overview</vt:lpstr>
      <vt:lpstr>Science and technology – unit 5 syllabus outcomes</vt:lpstr>
      <vt:lpstr>Science and technology – unit 5 syllabus content (1)</vt:lpstr>
      <vt:lpstr>Science and technology – unit 5 syllabus content (2)</vt:lpstr>
      <vt:lpstr>Science and technology – unit 5 misconceptions (1)</vt:lpstr>
      <vt:lpstr>Science and technology – unit 5 misconceptions (2)</vt:lpstr>
      <vt:lpstr>Science and technology – unit 5 spotlight (1)</vt:lpstr>
      <vt:lpstr>Science and technology – unit 5 spotlight (2)</vt:lpstr>
      <vt:lpstr>Science and technology – unit 5 explicit teaching</vt:lpstr>
      <vt:lpstr>Science and technology – unit 5 reflection</vt:lpstr>
      <vt:lpstr>Creative arts </vt:lpstr>
      <vt:lpstr>Syllabus content </vt:lpstr>
      <vt:lpstr>Key Features  </vt:lpstr>
      <vt:lpstr>Creative arts – unit 1 and 5 syllabus outcomes</vt:lpstr>
      <vt:lpstr>Creative arts – unit 1 and 5 syllabus content</vt:lpstr>
      <vt:lpstr>Creative arts – unit 1 overview</vt:lpstr>
      <vt:lpstr>Creative arts – unit 1 spotlight (1)</vt:lpstr>
      <vt:lpstr>Creative arts – unit 1 spotlight (2)</vt:lpstr>
      <vt:lpstr>Creative arts – unit 1 lesson spotlight </vt:lpstr>
      <vt:lpstr>Creative arts  </vt:lpstr>
      <vt:lpstr>Creative arts – unit 5 overview</vt:lpstr>
      <vt:lpstr>Creative arts – unit 5 spotlight (1)</vt:lpstr>
      <vt:lpstr>Creative arts – Unit 5 spotlight (2)</vt:lpstr>
      <vt:lpstr>Creative arts – unit 5 lesson spotlight </vt:lpstr>
      <vt:lpstr>Creative arts – unit 5 lesson 1</vt:lpstr>
      <vt:lpstr>PDHPE – unit 1 reflection</vt:lpstr>
      <vt:lpstr>Personal Development, Health and Physical Education – unit 1 </vt:lpstr>
      <vt:lpstr>PDHPE – unit 1 time allocation</vt:lpstr>
      <vt:lpstr>PDHPE – unit 1 overview</vt:lpstr>
      <vt:lpstr>PDHPE – unit 1 syllabus outcomes</vt:lpstr>
      <vt:lpstr>PDHPE – unit 1 syllabus content (1)</vt:lpstr>
      <vt:lpstr>PDHPE – unit 1 syllabus content (2)</vt:lpstr>
      <vt:lpstr>PDHPE – unit 1 skill development</vt:lpstr>
      <vt:lpstr>PDHPE – unit 1 spotlight (1)</vt:lpstr>
      <vt:lpstr>PDHPE – unit 1 spotlight (2)</vt:lpstr>
      <vt:lpstr>Personal Development, Health and Physical Education </vt:lpstr>
      <vt:lpstr>PDHPE – unit 5 overview</vt:lpstr>
      <vt:lpstr>PDHPE – unit 5 syllabus outcomes</vt:lpstr>
      <vt:lpstr>PDHPE – unit 5 syllabus content (1)</vt:lpstr>
      <vt:lpstr>PDHPE – unit 5 syllabus content (2)</vt:lpstr>
      <vt:lpstr>PDHPE – unit 5 skill development</vt:lpstr>
      <vt:lpstr>PDHPE – unit 5 spotlight (1)</vt:lpstr>
      <vt:lpstr>PDHPE – unit 5 spotlight (2)</vt:lpstr>
      <vt:lpstr>PDHPE – unit 5 reflection</vt:lpstr>
      <vt:lpstr>Gap analysis </vt:lpstr>
      <vt:lpstr>Changes in the CHPS syllabus content (1)</vt:lpstr>
      <vt:lpstr>Changes in the CHPS syllabus content (2)</vt:lpstr>
      <vt:lpstr>Overview of key changes across CHPS (1)</vt:lpstr>
      <vt:lpstr>Overview of key changes across CHPS (2)</vt:lpstr>
      <vt:lpstr>Overview of key changes across CHPS (3)</vt:lpstr>
      <vt:lpstr>Overview of key changes across CHPS (4)</vt:lpstr>
      <vt:lpstr>Introducing the gap analysis tool </vt:lpstr>
      <vt:lpstr>Gap analysis tool – using content points</vt:lpstr>
      <vt:lpstr>Example of the gap analysis tool </vt:lpstr>
      <vt:lpstr>Gap analysis – activity</vt:lpstr>
      <vt:lpstr>Resources </vt:lpstr>
      <vt:lpstr>Resource and  vocabulary toolkit</vt:lpstr>
      <vt:lpstr>Reflect</vt:lpstr>
      <vt:lpstr>Key takeaways</vt:lpstr>
      <vt:lpstr>Contact us</vt:lpstr>
      <vt:lpstr>References (1)</vt:lpstr>
      <vt:lpstr>References (2)</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CHPS S2 – microlearning module 4 sample units</dc:title>
  <dc:subject>chps</dc:subject>
  <dc:creator>NSW Department of Education</dc:creator>
  <cp:keywords>chps; pl</cp:keywords>
  <dcterms:created xsi:type="dcterms:W3CDTF">2025-09-16T01:04:13Z</dcterms:created>
  <dcterms:modified xsi:type="dcterms:W3CDTF">2026-04-16T04:31:30Z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0x010100C6BC20BCFB223D4189F17F47419ECBA2</vt:lpwstr>
  </property>
  <property fmtid="{D5CDD505-2E9C-101B-9397-08002B2CF9AE}" pid="3" name="MediaServiceImageTags">
    <vt:lpwstr/>
  </property>
  <property fmtid="{D5CDD505-2E9C-101B-9397-08002B2CF9AE}" pid="4" name="MSIP_Label_b603dfd7-d93a-4381-a340-2995d8282205_Enabled">
    <vt:lpwstr>true</vt:lpwstr>
  </property>
  <property fmtid="{D5CDD505-2E9C-101B-9397-08002B2CF9AE}" pid="5" name="MSIP_Label_b603dfd7-d93a-4381-a340-2995d8282205_SetDate">
    <vt:lpwstr>2023-07-07T02:46:40Z</vt:lpwstr>
  </property>
  <property fmtid="{D5CDD505-2E9C-101B-9397-08002B2CF9AE}" pid="6" name="MSIP_Label_b603dfd7-d93a-4381-a340-2995d8282205_Method">
    <vt:lpwstr>Standard</vt:lpwstr>
  </property>
  <property fmtid="{D5CDD505-2E9C-101B-9397-08002B2CF9AE}" pid="7" name="MSIP_Label_b603dfd7-d93a-4381-a340-2995d8282205_Name">
    <vt:lpwstr>OFFICIAL</vt:lpwstr>
  </property>
  <property fmtid="{D5CDD505-2E9C-101B-9397-08002B2CF9AE}" pid="8" name="MSIP_Label_b603dfd7-d93a-4381-a340-2995d8282205_SiteId">
    <vt:lpwstr>05a0e69a-418a-47c1-9c25-9387261bf991</vt:lpwstr>
  </property>
  <property fmtid="{D5CDD505-2E9C-101B-9397-08002B2CF9AE}" pid="9" name="MSIP_Label_b603dfd7-d93a-4381-a340-2995d8282205_ActionId">
    <vt:lpwstr>a8bf8051-9d17-4791-8c94-11bc95fd3c4a</vt:lpwstr>
  </property>
  <property fmtid="{D5CDD505-2E9C-101B-9397-08002B2CF9AE}" pid="10" name="MSIP_Label_b603dfd7-d93a-4381-a340-2995d8282205_ContentBits">
    <vt:lpwstr>0</vt:lpwstr>
  </property>
</Properties>
</file>